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3" r:id="rId3"/>
  </p:sldMasterIdLst>
  <p:notesMasterIdLst>
    <p:notesMasterId r:id="rId16"/>
  </p:notesMasterIdLst>
  <p:handoutMasterIdLst>
    <p:handoutMasterId r:id="rId17"/>
  </p:handoutMasterIdLst>
  <p:sldIdLst>
    <p:sldId id="256" r:id="rId4"/>
    <p:sldId id="15371191" r:id="rId5"/>
    <p:sldId id="15371124" r:id="rId6"/>
    <p:sldId id="15371189" r:id="rId7"/>
    <p:sldId id="15371168" r:id="rId8"/>
    <p:sldId id="15371198" r:id="rId9"/>
    <p:sldId id="15371199" r:id="rId10"/>
    <p:sldId id="15371196" r:id="rId11"/>
    <p:sldId id="15371184" r:id="rId12"/>
    <p:sldId id="15371146" r:id="rId13"/>
    <p:sldId id="15371125" r:id="rId14"/>
    <p:sldId id="15371197" r:id="rId15"/>
  </p:sldIdLst>
  <p:sldSz cx="12192000" cy="6858000"/>
  <p:notesSz cx="6797675" cy="9926638"/>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7">
          <p15:clr>
            <a:srgbClr val="A4A3A4"/>
          </p15:clr>
        </p15:guide>
        <p15:guide id="2" pos="36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黄书悦" initials="黄书悦" lastIdx="9" clrIdx="0"/>
  <p:cmAuthor id="1" name="肖嘉盈" initials="肖嘉盈" lastIdx="6" clrIdx="1"/>
  <p:cmAuthor id="2" name="Leo" initials="Leo" lastIdx="2" clrIdx="1"/>
  <p:cmAuthor id="3" name="yi.ling" initials="yl" lastIdx="2" clrIdx="2"/>
  <p:cmAuthor id="4" name="hongru.zhao" initials="h" lastIdx="3" clrIdx="3"/>
  <p:cmAuthor id="5" name="Xiaoping Jin" initials="X" lastIdx="1" clrIdx="0"/>
  <p:cmAuthor id="6" name="huilin.huang" initials="h" lastIdx="6" clrIdx="16"/>
  <p:cmAuthor id="13" name="wei.wu" initials="w" lastIdx="1" clrIdx="12"/>
  <p:cmAuthor id="16" name="Author" initials="A" lastIdx="0" clrIdx="15"/>
  <p:cmAuthor id="17" name="XiaoJin" initials="JX" lastIdx="1" clrIdx="16"/>
  <p:cmAuthor id="18" name="崔 超宇" initials="崔" lastIdx="1" clrIdx="17"/>
  <p:cmAuthor id="21" name="作者" initials="A" lastIdx="0" clrIdx="20"/>
  <p:cmAuthor id="22" name="YL" initials="YL" lastIdx="3" clrIdx="21"/>
  <p:cmAuthor id="2000" name="张文慧_FVzeRbmM" initials="authorId_525658494"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75B6"/>
    <a:srgbClr val="0070C0"/>
    <a:srgbClr val="4396E9"/>
    <a:srgbClr val="F8B9AD"/>
    <a:srgbClr val="FF9966"/>
    <a:srgbClr val="FF6699"/>
    <a:srgbClr val="FF9999"/>
    <a:srgbClr val="FF0000"/>
    <a:srgbClr val="A11F6D"/>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142CE5-67A7-4EEA-9125-9B36CAA732A7}" styleName="表样式 1 12">
    <a:wholeTbl>
      <a:tcTxStyle>
        <a:fontRef idx="none">
          <a:srgbClr val="000000"/>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6405"/>
  </p:normalViewPr>
  <p:slideViewPr>
    <p:cSldViewPr snapToGrid="0" showGuides="1">
      <p:cViewPr varScale="1">
        <p:scale>
          <a:sx n="110" d="100"/>
          <a:sy n="110" d="100"/>
        </p:scale>
        <p:origin x="630" y="66"/>
      </p:cViewPr>
      <p:guideLst>
        <p:guide orient="horz" pos="2037"/>
        <p:guide pos="367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古莫奇单抗</c:v>
                </c:pt>
              </c:strCache>
            </c:strRef>
          </c:tx>
          <c:spPr>
            <a:gradFill>
              <a:gsLst>
                <a:gs pos="25000">
                  <a:srgbClr val="FF6952"/>
                </a:gs>
                <a:gs pos="75000">
                  <a:srgbClr val="FFD2AC"/>
                </a:gs>
                <a:gs pos="0">
                  <a:srgbClr val="FF3E35"/>
                </a:gs>
                <a:gs pos="100000">
                  <a:srgbClr val="FFE3BE"/>
                </a:gs>
              </a:gsLst>
              <a:lin ang="18900000" scaled="1"/>
            </a:gra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0-DE16-4FB6-AAC3-F83700C2C005}"/>
                </c:ext>
              </c:extLst>
            </c:dLbl>
            <c:dLbl>
              <c:idx val="1"/>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DE16-4FB6-AAC3-F83700C2C005}"/>
                </c:ext>
              </c:extLst>
            </c:dLbl>
            <c:dLbl>
              <c:idx val="2"/>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2-DE16-4FB6-AAC3-F83700C2C005}"/>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PASI75</c:v>
                </c:pt>
                <c:pt idx="1">
                  <c:v>PASI90</c:v>
                </c:pt>
                <c:pt idx="2">
                  <c:v>PASI100</c:v>
                </c:pt>
              </c:strCache>
            </c:strRef>
          </c:cat>
          <c:val>
            <c:numRef>
              <c:f>Sheet1!$B$2:$B$4</c:f>
              <c:numCache>
                <c:formatCode>0.00%</c:formatCode>
                <c:ptCount val="3"/>
                <c:pt idx="0">
                  <c:v>0.94599999999999995</c:v>
                </c:pt>
                <c:pt idx="1">
                  <c:v>0.81200000000000006</c:v>
                </c:pt>
                <c:pt idx="2">
                  <c:v>0.47699999999999998</c:v>
                </c:pt>
              </c:numCache>
            </c:numRef>
          </c:val>
          <c:extLst>
            <c:ext xmlns:c16="http://schemas.microsoft.com/office/drawing/2014/chart" uri="{C3380CC4-5D6E-409C-BE32-E72D297353CC}">
              <c16:uniqueId val="{00000003-DE16-4FB6-AAC3-F83700C2C005}"/>
            </c:ext>
          </c:extLst>
        </c:ser>
        <c:ser>
          <c:idx val="1"/>
          <c:order val="1"/>
          <c:tx>
            <c:strRef>
              <c:f>Sheet1!$C$1</c:f>
              <c:strCache>
                <c:ptCount val="1"/>
                <c:pt idx="0">
                  <c:v>司库奇尤单抗</c:v>
                </c:pt>
              </c:strCache>
            </c:strRef>
          </c:tx>
          <c:spPr>
            <a:gradFill>
              <a:gsLst>
                <a:gs pos="0">
                  <a:srgbClr val="BDD4F6"/>
                </a:gs>
                <a:gs pos="100000">
                  <a:srgbClr val="4D8DE5"/>
                </a:gs>
              </a:gsLst>
              <a:lin ang="5400000" scaled="1"/>
            </a:gra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4-DE16-4FB6-AAC3-F83700C2C005}"/>
                </c:ext>
              </c:extLst>
            </c:dLbl>
            <c:dLbl>
              <c:idx val="1"/>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5-DE16-4FB6-AAC3-F83700C2C005}"/>
                </c:ext>
              </c:extLst>
            </c:dLbl>
            <c:dLbl>
              <c:idx val="2"/>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6-DE16-4FB6-AAC3-F83700C2C005}"/>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PASI75</c:v>
                </c:pt>
                <c:pt idx="1">
                  <c:v>PASI90</c:v>
                </c:pt>
                <c:pt idx="2">
                  <c:v>PASI100</c:v>
                </c:pt>
              </c:strCache>
            </c:strRef>
          </c:cat>
          <c:val>
            <c:numRef>
              <c:f>Sheet1!$C$2:$C$4</c:f>
              <c:numCache>
                <c:formatCode>0.00%</c:formatCode>
                <c:ptCount val="3"/>
                <c:pt idx="0">
                  <c:v>0.81599999999999995</c:v>
                </c:pt>
                <c:pt idx="1">
                  <c:v>0.59199999999999997</c:v>
                </c:pt>
                <c:pt idx="2">
                  <c:v>0.28599999999999998</c:v>
                </c:pt>
              </c:numCache>
            </c:numRef>
          </c:val>
          <c:extLst>
            <c:ext xmlns:c16="http://schemas.microsoft.com/office/drawing/2014/chart" uri="{C3380CC4-5D6E-409C-BE32-E72D297353CC}">
              <c16:uniqueId val="{00000007-DE16-4FB6-AAC3-F83700C2C005}"/>
            </c:ext>
          </c:extLst>
        </c:ser>
        <c:dLbls>
          <c:showLegendKey val="0"/>
          <c:showVal val="1"/>
          <c:showCatName val="0"/>
          <c:showSerName val="0"/>
          <c:showPercent val="0"/>
          <c:showBubbleSize val="0"/>
        </c:dLbls>
        <c:gapWidth val="246"/>
        <c:overlap val="-28"/>
        <c:axId val="981191214"/>
        <c:axId val="468367321"/>
      </c:barChart>
      <c:catAx>
        <c:axId val="98119121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468367321"/>
        <c:crosses val="autoZero"/>
        <c:auto val="1"/>
        <c:lblAlgn val="ctr"/>
        <c:lblOffset val="100"/>
        <c:noMultiLvlLbl val="0"/>
      </c:catAx>
      <c:valAx>
        <c:axId val="468367321"/>
        <c:scaling>
          <c:orientation val="minMax"/>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981191214"/>
        <c:crosses val="autoZero"/>
        <c:crossBetween val="between"/>
        <c:majorUnit val="0.2"/>
      </c:valAx>
      <c:spPr>
        <a:noFill/>
        <a:ln>
          <a:noFill/>
        </a:ln>
        <a:effectLst/>
      </c:spPr>
    </c:plotArea>
    <c:legend>
      <c:legendPos val="t"/>
      <c:legendEntry>
        <c:idx val="0"/>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ayout>
        <c:manualLayout>
          <c:xMode val="edge"/>
          <c:yMode val="edge"/>
          <c:x val="0.63418535068117066"/>
          <c:y val="2.380110290405129E-2"/>
          <c:w val="0.33645145701843748"/>
          <c:h val="9.2328684125619731E-2"/>
        </c:manualLayout>
      </c:layout>
      <c:overlay val="0"/>
      <c:spPr>
        <a:noFill/>
        <a:ln>
          <a:noFill/>
        </a:ln>
        <a:effectLst/>
      </c:spPr>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bg1">
          <a:lumMod val="85000"/>
        </a:schemeClr>
      </a:solidFill>
      <a:round/>
    </a:ln>
    <a:effectLst>
      <a:outerShdw blurRad="50800" dist="38100" dir="2700000" algn="tl" rotWithShape="0">
        <a:prstClr val="black">
          <a:alpha val="40000"/>
        </a:prstClr>
      </a:outerShdw>
    </a:effectLst>
  </c:spPr>
  <c:txPr>
    <a:bodyPr/>
    <a:lstStyle/>
    <a:p>
      <a:pPr>
        <a:defRPr lang="zh-CN" sz="12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古莫奇单抗</c:v>
                </c:pt>
              </c:strCache>
            </c:strRef>
          </c:tx>
          <c:spPr>
            <a:gradFill>
              <a:gsLst>
                <a:gs pos="25000">
                  <a:srgbClr val="FF6952"/>
                </a:gs>
                <a:gs pos="75000">
                  <a:srgbClr val="FFD2AC"/>
                </a:gs>
                <a:gs pos="0">
                  <a:srgbClr val="FF3E35"/>
                </a:gs>
                <a:gs pos="100000">
                  <a:srgbClr val="FFE3BE"/>
                </a:gs>
              </a:gsLst>
              <a:lin ang="18900000" scaled="1"/>
            </a:gra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0-7BFF-497A-8F45-3C816D9DDCBA}"/>
                </c:ext>
              </c:extLst>
            </c:dLbl>
            <c:dLbl>
              <c:idx val="1"/>
              <c:layout>
                <c:manualLayout>
                  <c:x val="-1.39208328289553E-3"/>
                  <c:y val="0"/>
                </c:manualLayout>
              </c:layout>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FF-497A-8F45-3C816D9DDCBA}"/>
                </c:ext>
              </c:extLst>
            </c:dLbl>
            <c:dLbl>
              <c:idx val="2"/>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2-7BFF-497A-8F45-3C816D9DDCBA}"/>
                </c:ext>
              </c:extLst>
            </c:dLbl>
            <c:dLbl>
              <c:idx val="3"/>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3-7BFF-497A-8F45-3C816D9DDCBA}"/>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PASI75</c:v>
                </c:pt>
                <c:pt idx="1">
                  <c:v>PASI90</c:v>
                </c:pt>
                <c:pt idx="2">
                  <c:v>PASI100</c:v>
                </c:pt>
                <c:pt idx="3">
                  <c:v>DLQI 0/1</c:v>
                </c:pt>
              </c:strCache>
            </c:strRef>
          </c:cat>
          <c:val>
            <c:numRef>
              <c:f>Sheet1!$B$2:$B$5</c:f>
              <c:numCache>
                <c:formatCode>0.00%</c:formatCode>
                <c:ptCount val="4"/>
                <c:pt idx="0">
                  <c:v>0.98</c:v>
                </c:pt>
                <c:pt idx="1">
                  <c:v>0.89900000000000002</c:v>
                </c:pt>
                <c:pt idx="2">
                  <c:v>0.68899999999999995</c:v>
                </c:pt>
                <c:pt idx="3">
                  <c:v>0.77700000000000002</c:v>
                </c:pt>
              </c:numCache>
            </c:numRef>
          </c:val>
          <c:extLst>
            <c:ext xmlns:c16="http://schemas.microsoft.com/office/drawing/2014/chart" uri="{C3380CC4-5D6E-409C-BE32-E72D297353CC}">
              <c16:uniqueId val="{00000004-7BFF-497A-8F45-3C816D9DDCBA}"/>
            </c:ext>
          </c:extLst>
        </c:ser>
        <c:ser>
          <c:idx val="1"/>
          <c:order val="1"/>
          <c:tx>
            <c:strRef>
              <c:f>Sheet1!$C$1</c:f>
              <c:strCache>
                <c:ptCount val="1"/>
                <c:pt idx="0">
                  <c:v>司库奇尤单抗</c:v>
                </c:pt>
              </c:strCache>
            </c:strRef>
          </c:tx>
          <c:spPr>
            <a:gradFill>
              <a:gsLst>
                <a:gs pos="50000">
                  <a:schemeClr val="accent5"/>
                </a:gs>
                <a:gs pos="0">
                  <a:schemeClr val="accent5">
                    <a:lumMod val="25000"/>
                    <a:lumOff val="75000"/>
                  </a:schemeClr>
                </a:gs>
                <a:gs pos="100000">
                  <a:schemeClr val="accent5">
                    <a:lumMod val="85000"/>
                  </a:schemeClr>
                </a:gs>
              </a:gsLst>
              <a:lin ang="5400000" scaled="1"/>
            </a:gra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5-7BFF-497A-8F45-3C816D9DDCBA}"/>
                </c:ext>
              </c:extLst>
            </c:dLbl>
            <c:dLbl>
              <c:idx val="1"/>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6-7BFF-497A-8F45-3C816D9DDCBA}"/>
                </c:ext>
              </c:extLst>
            </c:dLbl>
            <c:dLbl>
              <c:idx val="2"/>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7-7BFF-497A-8F45-3C816D9DDCBA}"/>
                </c:ext>
              </c:extLst>
            </c:dLbl>
            <c:dLbl>
              <c:idx val="3"/>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8-7BFF-497A-8F45-3C816D9DDCBA}"/>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PASI75</c:v>
                </c:pt>
                <c:pt idx="1">
                  <c:v>PASI90</c:v>
                </c:pt>
                <c:pt idx="2">
                  <c:v>PASI100</c:v>
                </c:pt>
                <c:pt idx="3">
                  <c:v>DLQI 0/1</c:v>
                </c:pt>
              </c:strCache>
            </c:strRef>
          </c:cat>
          <c:val>
            <c:numRef>
              <c:f>Sheet1!$C$2:$C$5</c:f>
              <c:numCache>
                <c:formatCode>0.00%</c:formatCode>
                <c:ptCount val="4"/>
                <c:pt idx="0">
                  <c:v>0.74299999999999999</c:v>
                </c:pt>
                <c:pt idx="1">
                  <c:v>0.6</c:v>
                </c:pt>
                <c:pt idx="2">
                  <c:v>0.39200000000000002</c:v>
                </c:pt>
                <c:pt idx="3">
                  <c:v>0.66300000000000003</c:v>
                </c:pt>
              </c:numCache>
            </c:numRef>
          </c:val>
          <c:extLst>
            <c:ext xmlns:c16="http://schemas.microsoft.com/office/drawing/2014/chart" uri="{C3380CC4-5D6E-409C-BE32-E72D297353CC}">
              <c16:uniqueId val="{00000009-7BFF-497A-8F45-3C816D9DDCBA}"/>
            </c:ext>
          </c:extLst>
        </c:ser>
        <c:dLbls>
          <c:showLegendKey val="0"/>
          <c:showVal val="1"/>
          <c:showCatName val="0"/>
          <c:showSerName val="0"/>
          <c:showPercent val="0"/>
          <c:showBubbleSize val="0"/>
        </c:dLbls>
        <c:gapWidth val="246"/>
        <c:overlap val="-28"/>
        <c:axId val="981191214"/>
        <c:axId val="468367321"/>
      </c:barChart>
      <c:catAx>
        <c:axId val="98119121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468367321"/>
        <c:crosses val="autoZero"/>
        <c:auto val="1"/>
        <c:lblAlgn val="ctr"/>
        <c:lblOffset val="100"/>
        <c:noMultiLvlLbl val="0"/>
      </c:catAx>
      <c:valAx>
        <c:axId val="468367321"/>
        <c:scaling>
          <c:orientation val="minMax"/>
          <c:max val="1"/>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981191214"/>
        <c:crosses val="autoZero"/>
        <c:crossBetween val="between"/>
        <c:majorUnit val="0.2"/>
      </c:valAx>
      <c:spPr>
        <a:noFill/>
        <a:ln>
          <a:noFill/>
        </a:ln>
        <a:effectLst/>
      </c:spPr>
    </c:plotArea>
    <c:legend>
      <c:legendPos val="t"/>
      <c:legendEntry>
        <c:idx val="0"/>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ayout>
        <c:manualLayout>
          <c:xMode val="edge"/>
          <c:yMode val="edge"/>
          <c:x val="0.6163771139792612"/>
          <c:y val="3.3255218597435438E-2"/>
          <c:w val="0.34972868435023879"/>
          <c:h val="9.4410619910317059E-2"/>
        </c:manualLayout>
      </c:layout>
      <c:overlay val="0"/>
      <c:spPr>
        <a:noFill/>
        <a:ln>
          <a:noFill/>
        </a:ln>
        <a:effectLst/>
      </c:spPr>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bg1">
          <a:lumMod val="95000"/>
        </a:schemeClr>
      </a:solidFill>
      <a:round/>
    </a:ln>
    <a:effectLst>
      <a:outerShdw blurRad="50800" dist="38100" dir="2700000" algn="tl" rotWithShape="0">
        <a:prstClr val="black">
          <a:alpha val="40000"/>
        </a:prstClr>
      </a:outerShdw>
    </a:effectLst>
  </c:spPr>
  <c:txPr>
    <a:bodyPr/>
    <a:lstStyle/>
    <a:p>
      <a:pPr>
        <a:defRPr lang="zh-CN"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40"/>
          </a:xfrm>
          <a:prstGeom prst="rect">
            <a:avLst/>
          </a:prstGeom>
        </p:spPr>
        <p:txBody>
          <a:bodyPr vert="horz" lIns="91440" tIns="45720" rIns="91440" bIns="45720" rtlCol="0"/>
          <a:lstStyle>
            <a:lvl1pPr algn="l">
              <a:defRPr sz="1190"/>
            </a:lvl1pPr>
          </a:lstStyle>
          <a:p>
            <a:endParaRPr lang="zh-CN" altLang="en-US"/>
          </a:p>
        </p:txBody>
      </p:sp>
      <p:sp>
        <p:nvSpPr>
          <p:cNvPr id="3" name="日期占位符 2"/>
          <p:cNvSpPr>
            <a:spLocks noGrp="1"/>
          </p:cNvSpPr>
          <p:nvPr>
            <p:ph type="dt" sz="quarter" idx="1"/>
          </p:nvPr>
        </p:nvSpPr>
        <p:spPr>
          <a:xfrm>
            <a:off x="3850443" y="0"/>
            <a:ext cx="2945659" cy="498040"/>
          </a:xfrm>
          <a:prstGeom prst="rect">
            <a:avLst/>
          </a:prstGeom>
        </p:spPr>
        <p:txBody>
          <a:bodyPr vert="horz" lIns="91440" tIns="45720" rIns="91440" bIns="45720" rtlCol="0"/>
          <a:lstStyle>
            <a:lvl1pPr algn="r">
              <a:defRPr sz="1190"/>
            </a:lvl1pPr>
          </a:lstStyle>
          <a:p>
            <a:fld id="{0F9B84EA-7D68-4D60-9CB1-D50884785D1C}" type="datetimeFigureOut">
              <a:rPr lang="zh-CN" altLang="en-US" smtClean="0"/>
              <a:t>2026/6/9</a:t>
            </a:fld>
            <a:endParaRPr lang="zh-CN" altLang="en-US"/>
          </a:p>
        </p:txBody>
      </p:sp>
      <p:sp>
        <p:nvSpPr>
          <p:cNvPr id="4" name="页脚占位符 3"/>
          <p:cNvSpPr>
            <a:spLocks noGrp="1"/>
          </p:cNvSpPr>
          <p:nvPr>
            <p:ph type="ftr" sz="quarter" idx="2"/>
          </p:nvPr>
        </p:nvSpPr>
        <p:spPr>
          <a:xfrm>
            <a:off x="0" y="9428281"/>
            <a:ext cx="2945659" cy="498039"/>
          </a:xfrm>
          <a:prstGeom prst="rect">
            <a:avLst/>
          </a:prstGeom>
        </p:spPr>
        <p:txBody>
          <a:bodyPr vert="horz" lIns="91440" tIns="45720" rIns="91440" bIns="45720" rtlCol="0" anchor="b"/>
          <a:lstStyle>
            <a:lvl1pPr algn="l">
              <a:defRPr sz="1190"/>
            </a:lvl1pPr>
          </a:lstStyle>
          <a:p>
            <a:endParaRPr lang="zh-CN" altLang="en-US"/>
          </a:p>
        </p:txBody>
      </p:sp>
      <p:sp>
        <p:nvSpPr>
          <p:cNvPr id="5" name="灯片编号占位符 4"/>
          <p:cNvSpPr>
            <a:spLocks noGrp="1"/>
          </p:cNvSpPr>
          <p:nvPr>
            <p:ph type="sldNum" sz="quarter" idx="3"/>
          </p:nvPr>
        </p:nvSpPr>
        <p:spPr>
          <a:xfrm>
            <a:off x="3850443" y="9428281"/>
            <a:ext cx="2945659" cy="498039"/>
          </a:xfrm>
          <a:prstGeom prst="rect">
            <a:avLst/>
          </a:prstGeom>
        </p:spPr>
        <p:txBody>
          <a:bodyPr vert="horz" lIns="91440" tIns="45720" rIns="91440" bIns="45720" rtlCol="0" anchor="b"/>
          <a:lstStyle>
            <a:lvl1pPr algn="r">
              <a:defRPr sz="11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F08A32-514B-2945-B653-8E25A7CBD7CF}" type="datetimeFigureOut">
              <a:rPr kumimoji="1" lang="zh-CN" altLang="en-US" smtClean="0"/>
              <a:t>2026/6/9</a:t>
            </a:fld>
            <a:endParaRPr kumimoji="1"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A9F319-4663-9645-9483-D6112C50A0D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0A9F319-4663-9645-9483-D6112C50A0DE}" type="slidenum">
              <a:rPr kumimoji="1" lang="zh-CN" altLang="en-US" smtClean="0"/>
              <a:t>1</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70A9F319-4663-9645-9483-D6112C50A0DE}" type="slidenum">
              <a:rPr kumimoji="1" lang="zh-CN" altLang="en-US" smtClean="0"/>
              <a:t>11</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A96E-45A3-DE6B-7893-DD6DAF04BC9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7B9C6D5-1A00-88AE-D20B-B14F111727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18D2CFE-2A6F-E310-B2B2-2121CD406136}"/>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9A78544F-C227-71CF-183B-A71CDA30CEFE}"/>
              </a:ext>
            </a:extLst>
          </p:cNvPr>
          <p:cNvSpPr>
            <a:spLocks noGrp="1"/>
          </p:cNvSpPr>
          <p:nvPr>
            <p:ph type="sldNum" sz="quarter" idx="5"/>
          </p:nvPr>
        </p:nvSpPr>
        <p:spPr/>
        <p:txBody>
          <a:bodyPr/>
          <a:lstStyle/>
          <a:p>
            <a:fld id="{70A9F319-4663-9645-9483-D6112C50A0DE}" type="slidenum">
              <a:rPr kumimoji="1" lang="zh-CN" altLang="en-US" smtClean="0"/>
              <a:t>12</a:t>
            </a:fld>
            <a:endParaRPr kumimoji="1" lang="zh-CN" altLang="en-US"/>
          </a:p>
        </p:txBody>
      </p:sp>
    </p:spTree>
    <p:extLst>
      <p:ext uri="{BB962C8B-B14F-4D97-AF65-F5344CB8AC3E}">
        <p14:creationId xmlns:p14="http://schemas.microsoft.com/office/powerpoint/2010/main" val="3551622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
        <p:nvSpPr>
          <p:cNvPr id="7" name="矩形 6"/>
          <p:cNvSpPr/>
          <p:nvPr userDrawn="1"/>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0"/>
            <a:ext cx="12192000" cy="6958013"/>
          </a:xfrm>
          <a:prstGeom prst="rect">
            <a:avLst/>
          </a:prstGeom>
          <a:gradFill flip="none" rotWithShape="1">
            <a:gsLst>
              <a:gs pos="0">
                <a:schemeClr val="bg1">
                  <a:alpha val="36067"/>
                </a:schemeClr>
              </a:gs>
              <a:gs pos="100000">
                <a:srgbClr val="0096E9">
                  <a:alpha val="43028"/>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a:off x="1495424" y="304419"/>
            <a:ext cx="0" cy="62703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userDrawn="1"/>
        </p:nvPicPr>
        <p:blipFill>
          <a:blip r:embed="rId2"/>
          <a:stretch>
            <a:fillRect/>
          </a:stretch>
        </p:blipFill>
        <p:spPr>
          <a:xfrm>
            <a:off x="519116" y="304419"/>
            <a:ext cx="862512" cy="627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p:nvPr>
        </p:nvSpPr>
        <p:spPr>
          <a:xfrm>
            <a:off x="780415" y="913765"/>
            <a:ext cx="968375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568E"/>
                </a:solidFill>
                <a:effectLst/>
                <a:latin typeface="+mj-ea"/>
                <a:ea typeface="+mj-ea"/>
              </a:defRPr>
            </a:lvl1pPr>
          </a:lstStyle>
          <a:p>
            <a:r>
              <a:rPr lang="zh-CN" altLang="en-US" dirty="0"/>
              <a:t>单击此处编辑母版标题样式</a:t>
            </a:r>
          </a:p>
        </p:txBody>
      </p:sp>
      <p:sp>
        <p:nvSpPr>
          <p:cNvPr id="2"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
        <p:nvSpPr>
          <p:cNvPr id="3" name="文本占位符 2"/>
          <p:cNvSpPr>
            <a:spLocks noGrp="1"/>
          </p:cNvSpPr>
          <p:nvPr>
            <p:ph type="body" idx="1" hasCustomPrompt="1"/>
          </p:nvPr>
        </p:nvSpPr>
        <p:spPr>
          <a:xfrm>
            <a:off x="772160" y="1430020"/>
            <a:ext cx="10714990" cy="4734560"/>
          </a:xfrm>
          <a:prstGeom prst="rect">
            <a:avLst/>
          </a:prstGeom>
        </p:spPr>
        <p:txBody>
          <a:bodyPr vert="horz" lIns="91440" tIns="45720" rIns="91440" bIns="45720" rtlCol="0">
            <a:normAutofit/>
          </a:bodyPr>
          <a:lstStyle>
            <a:lvl1pPr>
              <a:defRPr sz="2000">
                <a:solidFill>
                  <a:srgbClr val="3E3A39"/>
                </a:solidFill>
                <a:latin typeface="+mj-ea"/>
                <a:ea typeface="+mj-ea"/>
                <a:cs typeface="+mj-ea"/>
              </a:defRPr>
            </a:lvl1pPr>
            <a:lvl2pPr>
              <a:defRPr sz="1800">
                <a:solidFill>
                  <a:srgbClr val="3E3A39"/>
                </a:solidFill>
                <a:latin typeface="+mj-ea"/>
                <a:ea typeface="+mj-ea"/>
                <a:cs typeface="+mj-ea"/>
              </a:defRPr>
            </a:lvl2pPr>
            <a:lvl3pPr>
              <a:defRPr sz="1600">
                <a:solidFill>
                  <a:srgbClr val="3E3A39"/>
                </a:solidFill>
                <a:latin typeface="+mj-ea"/>
                <a:ea typeface="+mj-ea"/>
                <a:cs typeface="+mj-ea"/>
              </a:defRPr>
            </a:lvl3pPr>
            <a:lvl4pPr>
              <a:defRPr sz="1400">
                <a:solidFill>
                  <a:srgbClr val="3E3A39"/>
                </a:solidFill>
                <a:latin typeface="+mj-ea"/>
                <a:ea typeface="+mj-ea"/>
                <a:cs typeface="+mj-ea"/>
              </a:defRPr>
            </a:lvl4pPr>
            <a:lvl5pPr>
              <a:defRPr sz="1200">
                <a:solidFill>
                  <a:srgbClr val="3E3A39"/>
                </a:solidFill>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p>
          <a:p>
            <a:pPr lvl="2"/>
            <a:r>
              <a:rPr lang="zh-CN" altLang="en-US" dirty="0"/>
              <a:t>16</a:t>
            </a:r>
          </a:p>
          <a:p>
            <a:pPr lvl="3"/>
            <a:r>
              <a:rPr lang="zh-CN" altLang="en-US" dirty="0"/>
              <a:t>14</a:t>
            </a:r>
          </a:p>
          <a:p>
            <a:pPr lvl="4"/>
            <a:r>
              <a:rPr lang="zh-CN" altLang="en-US" dirty="0"/>
              <a:t>12</a:t>
            </a:r>
          </a:p>
        </p:txBody>
      </p:sp>
      <p:sp>
        <p:nvSpPr>
          <p:cNvPr id="8" name="文本框 7"/>
          <p:cNvSpPr txBox="1"/>
          <p:nvPr userDrawn="1"/>
        </p:nvSpPr>
        <p:spPr>
          <a:xfrm>
            <a:off x="4826000" y="6261100"/>
            <a:ext cx="2540000" cy="460375"/>
          </a:xfrm>
          <a:prstGeom prst="rect">
            <a:avLst/>
          </a:prstGeom>
          <a:noFill/>
        </p:spPr>
        <p:txBody>
          <a:bodyPr wrap="square" rtlCol="0" anchor="t">
            <a:spAutoFit/>
          </a:bodyPr>
          <a:lstStyle/>
          <a:p>
            <a:pPr lvl="0" algn="ctr"/>
            <a:r>
              <a:rPr lang="zh-CN" altLang="en-US" sz="1200" dirty="0">
                <a:solidFill>
                  <a:schemeClr val="bg1">
                    <a:lumMod val="50000"/>
                  </a:schemeClr>
                </a:solidFill>
                <a:latin typeface="+mj-ea"/>
                <a:ea typeface="+mj-ea"/>
                <a:cs typeface="+mj-ea"/>
                <a:sym typeface="+mn-ea"/>
              </a:rPr>
              <a:t>Confidential</a:t>
            </a:r>
            <a:endParaRPr lang="zh-CN" altLang="en-US" sz="1200" dirty="0">
              <a:solidFill>
                <a:schemeClr val="bg1">
                  <a:lumMod val="50000"/>
                </a:schemeClr>
              </a:solidFill>
              <a:latin typeface="+mj-ea"/>
              <a:ea typeface="+mj-ea"/>
              <a:cs typeface="+mj-ea"/>
            </a:endParaRPr>
          </a:p>
          <a:p>
            <a:pPr lvl="0" algn="ctr"/>
            <a:r>
              <a:rPr lang="zh-CN" altLang="en-US" sz="1200" dirty="0">
                <a:solidFill>
                  <a:schemeClr val="bg1">
                    <a:lumMod val="50000"/>
                  </a:schemeClr>
                </a:solidFill>
                <a:latin typeface="+mj-ea"/>
                <a:ea typeface="+mj-ea"/>
                <a:cs typeface="+mj-ea"/>
                <a:sym typeface="+mn-ea"/>
              </a:rPr>
              <a:t>版权所有© 2022 康方生物</a:t>
            </a:r>
          </a:p>
        </p:txBody>
      </p:sp>
      <p:sp>
        <p:nvSpPr>
          <p:cNvPr id="69" name="圆角矩形 68"/>
          <p:cNvSpPr/>
          <p:nvPr userDrawn="1"/>
        </p:nvSpPr>
        <p:spPr>
          <a:xfrm rot="16200000">
            <a:off x="-609282" y="4594860"/>
            <a:ext cx="762000" cy="329565"/>
          </a:xfrm>
          <a:prstGeom prst="roundRect">
            <a:avLst/>
          </a:prstGeom>
          <a:gradFill>
            <a:gsLst>
              <a:gs pos="100000">
                <a:srgbClr val="3F9DD5"/>
              </a:gs>
              <a:gs pos="0">
                <a:srgbClr val="006E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80" name="圆角矩形 79"/>
          <p:cNvSpPr/>
          <p:nvPr userDrawn="1"/>
        </p:nvSpPr>
        <p:spPr>
          <a:xfrm rot="16200000">
            <a:off x="-608965" y="5429885"/>
            <a:ext cx="761365" cy="329565"/>
          </a:xfrm>
          <a:prstGeom prst="roundRect">
            <a:avLst/>
          </a:prstGeom>
          <a:gradFill>
            <a:gsLst>
              <a:gs pos="99000">
                <a:srgbClr val="F9C602"/>
              </a:gs>
              <a:gs pos="0">
                <a:srgbClr val="ED74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圆角矩形 80"/>
          <p:cNvSpPr/>
          <p:nvPr userDrawn="1"/>
        </p:nvSpPr>
        <p:spPr>
          <a:xfrm rot="16200000">
            <a:off x="-608647" y="6300470"/>
            <a:ext cx="760730" cy="333375"/>
          </a:xfrm>
          <a:prstGeom prst="roundRect">
            <a:avLst/>
          </a:prstGeom>
          <a:gradFill>
            <a:gsLst>
              <a:gs pos="99000">
                <a:srgbClr val="F5F6FA"/>
              </a:gs>
              <a:gs pos="0">
                <a:srgbClr val="CEE1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 name="圆角矩形 103"/>
          <p:cNvSpPr/>
          <p:nvPr userDrawn="1"/>
        </p:nvSpPr>
        <p:spPr>
          <a:xfrm>
            <a:off x="-394652" y="3807460"/>
            <a:ext cx="332740" cy="333375"/>
          </a:xfrm>
          <a:prstGeom prst="round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1" name="圆角矩形 130"/>
          <p:cNvSpPr/>
          <p:nvPr userDrawn="1"/>
        </p:nvSpPr>
        <p:spPr>
          <a:xfrm>
            <a:off x="-393065" y="2952750"/>
            <a:ext cx="329565" cy="330200"/>
          </a:xfrm>
          <a:prstGeom prst="roundRect">
            <a:avLst/>
          </a:prstGeom>
          <a:solidFill>
            <a:srgbClr val="F39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5" name="圆角矩形 114"/>
          <p:cNvSpPr/>
          <p:nvPr userDrawn="1"/>
        </p:nvSpPr>
        <p:spPr>
          <a:xfrm>
            <a:off x="-393065" y="411480"/>
            <a:ext cx="329565" cy="330200"/>
          </a:xfrm>
          <a:prstGeom prst="round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9" name="圆角矩形 118"/>
          <p:cNvSpPr/>
          <p:nvPr userDrawn="1"/>
        </p:nvSpPr>
        <p:spPr>
          <a:xfrm>
            <a:off x="-393065" y="820420"/>
            <a:ext cx="329565" cy="330200"/>
          </a:xfrm>
          <a:prstGeom prst="roundRect">
            <a:avLst/>
          </a:prstGeom>
          <a:solidFill>
            <a:srgbClr val="3F9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3" name="圆角矩形 122"/>
          <p:cNvSpPr/>
          <p:nvPr userDrawn="1"/>
        </p:nvSpPr>
        <p:spPr>
          <a:xfrm>
            <a:off x="-393065" y="1236980"/>
            <a:ext cx="329565" cy="330200"/>
          </a:xfrm>
          <a:prstGeom prst="roundRect">
            <a:avLst/>
          </a:prstGeom>
          <a:solidFill>
            <a:srgbClr val="7D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7" name="圆角矩形 126"/>
          <p:cNvSpPr/>
          <p:nvPr userDrawn="1"/>
        </p:nvSpPr>
        <p:spPr>
          <a:xfrm>
            <a:off x="-393065" y="1663700"/>
            <a:ext cx="329565" cy="330200"/>
          </a:xfrm>
          <a:prstGeom prst="roundRect">
            <a:avLst/>
          </a:prstGeom>
          <a:solidFill>
            <a:srgbClr val="ABE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4" name="圆角矩形 133"/>
          <p:cNvSpPr/>
          <p:nvPr userDrawn="1"/>
        </p:nvSpPr>
        <p:spPr>
          <a:xfrm>
            <a:off x="-393065" y="11430"/>
            <a:ext cx="329565" cy="330200"/>
          </a:xfrm>
          <a:prstGeom prst="roundRect">
            <a:avLst/>
          </a:prstGeom>
          <a:solidFill>
            <a:srgbClr val="005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137" name="圆角矩形 136"/>
          <p:cNvSpPr/>
          <p:nvPr userDrawn="1"/>
        </p:nvSpPr>
        <p:spPr>
          <a:xfrm>
            <a:off x="-393065" y="2536190"/>
            <a:ext cx="329565" cy="330200"/>
          </a:xfrm>
          <a:prstGeom prst="roundRect">
            <a:avLst/>
          </a:prstGeom>
          <a:solidFill>
            <a:srgbClr val="ED7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0" name="圆角矩形 139"/>
          <p:cNvSpPr/>
          <p:nvPr userDrawn="1"/>
        </p:nvSpPr>
        <p:spPr>
          <a:xfrm>
            <a:off x="-393065" y="3378835"/>
            <a:ext cx="329565" cy="330200"/>
          </a:xfrm>
          <a:prstGeom prst="roundRect">
            <a:avLst/>
          </a:prstGeom>
          <a:solidFill>
            <a:srgbClr val="F9C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3" name="圆角矩形 142"/>
          <p:cNvSpPr/>
          <p:nvPr userDrawn="1"/>
        </p:nvSpPr>
        <p:spPr>
          <a:xfrm>
            <a:off x="-393065" y="2092960"/>
            <a:ext cx="329565" cy="330200"/>
          </a:xfrm>
          <a:prstGeom prst="roundRect">
            <a:avLst/>
          </a:prstGeom>
          <a:solidFill>
            <a:srgbClr val="CE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
        <p:nvSpPr>
          <p:cNvPr id="7" name="矩形 6"/>
          <p:cNvSpPr/>
          <p:nvPr userDrawn="1"/>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0"/>
            <a:ext cx="12192000" cy="6958013"/>
          </a:xfrm>
          <a:prstGeom prst="rect">
            <a:avLst/>
          </a:prstGeom>
          <a:gradFill flip="none" rotWithShape="1">
            <a:gsLst>
              <a:gs pos="0">
                <a:schemeClr val="bg1">
                  <a:alpha val="36067"/>
                </a:schemeClr>
              </a:gs>
              <a:gs pos="100000">
                <a:srgbClr val="0096E9">
                  <a:alpha val="43028"/>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a:off x="1495424" y="304419"/>
            <a:ext cx="0" cy="62703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userDrawn="1"/>
        </p:nvPicPr>
        <p:blipFill>
          <a:blip r:embed="rId2"/>
          <a:stretch>
            <a:fillRect/>
          </a:stretch>
        </p:blipFill>
        <p:spPr>
          <a:xfrm>
            <a:off x="519116" y="304419"/>
            <a:ext cx="862512" cy="62703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txBox="1">
            <a:spLocks noGrp="1"/>
          </p:cNvSpPr>
          <p:nvPr>
            <p:ph type="body" idx="13" hasCustomPrompt="1"/>
          </p:nvPr>
        </p:nvSpPr>
        <p:spPr>
          <a:xfrm>
            <a:off x="780415" y="969645"/>
            <a:ext cx="10707370" cy="352425"/>
          </a:xfrm>
          <a:noFill/>
        </p:spPr>
        <p:txBody>
          <a:bodyPr wrap="square" rtlCol="0">
            <a:spAutoFit/>
          </a:bodyPr>
          <a:lstStyle>
            <a:lvl1pPr marL="0" marR="0" algn="l" defTabSz="914400" rtl="0" eaLnBrk="1" fontAlgn="auto" latinLnBrk="0" hangingPunct="1">
              <a:lnSpc>
                <a:spcPct val="100000"/>
              </a:lnSpc>
              <a:buClrTx/>
              <a:buSzTx/>
              <a:buFontTx/>
              <a:buNone/>
              <a:defRPr kumimoji="1" lang="en-US" altLang="zh-CN" sz="1700" b="0" i="0" u="none" strike="noStrike" kern="1200" cap="none" spc="0" normalizeH="0" baseline="0" noProof="1" dirty="0">
                <a:solidFill>
                  <a:srgbClr val="3E3A39"/>
                </a:solidFill>
                <a:latin typeface="微软雅黑" panose="020B0503020204020204" charset="-122"/>
                <a:ea typeface="微软雅黑" panose="020B0503020204020204" charset="-122"/>
                <a:cs typeface="+mn-cs"/>
                <a:sym typeface="+mn-ea"/>
              </a:defRPr>
            </a:lvl1pPr>
          </a:lstStyle>
          <a:p>
            <a:pPr lvl="0"/>
            <a:r>
              <a:rPr lang="zh-CN" altLang="en-US">
                <a:sym typeface="+mn-ea"/>
              </a:rPr>
              <a:t>编辑母版文本样式</a:t>
            </a:r>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6EB7"/>
                </a:solidFill>
                <a:effectLst/>
                <a:latin typeface="+mj-ea"/>
                <a:ea typeface="+mj-ea"/>
              </a:defRPr>
            </a:lvl1pPr>
          </a:lstStyle>
          <a:p>
            <a:r>
              <a:rPr lang="zh-CN" altLang="en-US"/>
              <a:t>单击此处编辑母版标题样式</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
        <p:nvSpPr>
          <p:cNvPr id="3" name="文本占位符 2"/>
          <p:cNvSpPr txBox="1">
            <a:spLocks noGrp="1"/>
          </p:cNvSpPr>
          <p:nvPr>
            <p:ph type="body" idx="1" hasCustomPrompt="1"/>
          </p:nvPr>
        </p:nvSpPr>
        <p:spPr>
          <a:xfrm>
            <a:off x="772160" y="1442720"/>
            <a:ext cx="10714990" cy="1301115"/>
          </a:xfrm>
          <a:prstGeom prst="rect">
            <a:avLst/>
          </a:prstGeom>
          <a:noFill/>
        </p:spPr>
        <p:txBody>
          <a:bodyPr vert="horz" wrap="square" lIns="91440" tIns="45720" rIns="91440" bIns="45720" rtlCol="0">
            <a:spAutoFit/>
          </a:bodyPr>
          <a:lstStyle>
            <a:lvl1pPr marL="0" marR="0" lvl="0" indent="-228600" algn="l" defTabSz="914400" rtl="0" eaLnBrk="1" fontAlgn="auto" latinLnBrk="0" hangingPunct="1">
              <a:lnSpc>
                <a:spcPct val="100000"/>
              </a:lnSpc>
              <a:spcBef>
                <a:spcPts val="1000"/>
              </a:spcBef>
              <a:buClrTx/>
              <a:buSzTx/>
              <a:buFontTx/>
              <a:buNone/>
              <a:defRPr kumimoji="1" lang="en-US" altLang="zh-CN" sz="1700" b="0" i="0" u="none" strike="noStrike" kern="1200" cap="none" spc="0" normalizeH="0" baseline="0" noProof="1" dirty="0">
                <a:solidFill>
                  <a:srgbClr val="3E3A39"/>
                </a:solidFill>
                <a:latin typeface="微软雅黑" panose="020B0503020204020204" charset="-122"/>
                <a:ea typeface="微软雅黑" panose="020B0503020204020204" charset="-122"/>
                <a:cs typeface="+mn-cs"/>
                <a:sym typeface="+mn-ea"/>
              </a:defRPr>
            </a:lvl1pPr>
            <a:lvl2pPr marL="685800" lvl="1"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charset="-122"/>
                <a:ea typeface="微软雅黑" panose="020B0503020204020204" charset="-122"/>
                <a:cs typeface="+mn-cs"/>
              </a:defRPr>
            </a:lvl2pPr>
            <a:lvl3pPr marL="1143000" lvl="2"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3pPr>
            <a:lvl4pPr marL="1600200" lvl="3"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4pPr>
            <a:lvl5pPr marL="2057400" lvl="4"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5pPr>
          </a:lstStyle>
          <a:p>
            <a:pPr lvl="0"/>
            <a:r>
              <a:rPr>
                <a:sym typeface="+mn-ea"/>
              </a:rPr>
              <a:t>微软雅黑 CN Normal 20</a:t>
            </a:r>
          </a:p>
          <a:p>
            <a:pPr lvl="1"/>
            <a:r>
              <a:rPr>
                <a:sym typeface="+mn-ea"/>
              </a:rPr>
              <a:t>18</a:t>
            </a:r>
          </a:p>
          <a:p>
            <a:pPr lvl="2"/>
            <a:r>
              <a:rPr>
                <a:sym typeface="+mn-ea"/>
              </a:rPr>
              <a:t>16</a:t>
            </a:r>
          </a:p>
          <a:p>
            <a:pPr lvl="3"/>
            <a:r>
              <a:rPr>
                <a:sym typeface="+mn-ea"/>
              </a:rPr>
              <a:t>14</a:t>
            </a:r>
          </a:p>
          <a:p>
            <a:pPr lvl="4"/>
            <a:r>
              <a:rPr>
                <a:sym typeface="+mn-ea"/>
              </a:rPr>
              <a:t>12</a:t>
            </a:r>
          </a:p>
        </p:txBody>
      </p:sp>
      <p:sp>
        <p:nvSpPr>
          <p:cNvPr id="7"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
        <p:nvSpPr>
          <p:cNvPr id="8" name="文本框 7"/>
          <p:cNvSpPr txBox="1"/>
          <p:nvPr userDrawn="1"/>
        </p:nvSpPr>
        <p:spPr>
          <a:xfrm>
            <a:off x="4826000" y="6261100"/>
            <a:ext cx="2540000" cy="460375"/>
          </a:xfrm>
          <a:prstGeom prst="rect">
            <a:avLst/>
          </a:prstGeom>
          <a:noFill/>
        </p:spPr>
        <p:txBody>
          <a:bodyPr wrap="square" rtlCol="0" anchor="t">
            <a:spAutoFit/>
          </a:bodyPr>
          <a:lstStyle/>
          <a:p>
            <a:pPr lvl="0" algn="ctr"/>
            <a:r>
              <a:rPr lang="zh-CN" altLang="en-US" sz="1200" dirty="0">
                <a:solidFill>
                  <a:schemeClr val="bg1">
                    <a:lumMod val="50000"/>
                  </a:schemeClr>
                </a:solidFill>
                <a:latin typeface="+mj-ea"/>
                <a:ea typeface="+mj-ea"/>
                <a:cs typeface="+mj-ea"/>
                <a:sym typeface="+mn-ea"/>
              </a:rPr>
              <a:t>Confidential</a:t>
            </a:r>
            <a:endParaRPr lang="zh-CN" altLang="en-US" sz="1200" dirty="0">
              <a:solidFill>
                <a:schemeClr val="bg1">
                  <a:lumMod val="50000"/>
                </a:schemeClr>
              </a:solidFill>
              <a:latin typeface="+mj-ea"/>
              <a:ea typeface="+mj-ea"/>
              <a:cs typeface="+mj-ea"/>
            </a:endParaRPr>
          </a:p>
          <a:p>
            <a:pPr lvl="0" algn="ctr"/>
            <a:r>
              <a:rPr lang="zh-CN" altLang="en-US" sz="1200" dirty="0">
                <a:solidFill>
                  <a:schemeClr val="bg1">
                    <a:lumMod val="50000"/>
                  </a:schemeClr>
                </a:solidFill>
                <a:latin typeface="+mj-ea"/>
                <a:ea typeface="+mj-ea"/>
                <a:cs typeface="+mj-ea"/>
                <a:sym typeface="+mn-ea"/>
              </a:rPr>
              <a:t>版权所有© 2022 康方生物</a:t>
            </a:r>
          </a:p>
        </p:txBody>
      </p:sp>
      <p:sp>
        <p:nvSpPr>
          <p:cNvPr id="9" name="圆角矩形 8"/>
          <p:cNvSpPr/>
          <p:nvPr userDrawn="1"/>
        </p:nvSpPr>
        <p:spPr>
          <a:xfrm rot="16200000">
            <a:off x="-609282" y="4594860"/>
            <a:ext cx="762000" cy="329565"/>
          </a:xfrm>
          <a:prstGeom prst="roundRect">
            <a:avLst/>
          </a:prstGeom>
          <a:gradFill>
            <a:gsLst>
              <a:gs pos="100000">
                <a:srgbClr val="3F9DD5"/>
              </a:gs>
              <a:gs pos="0">
                <a:srgbClr val="006E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10" name="圆角矩形 9"/>
          <p:cNvSpPr/>
          <p:nvPr userDrawn="1"/>
        </p:nvSpPr>
        <p:spPr>
          <a:xfrm rot="16200000">
            <a:off x="-608965" y="5429885"/>
            <a:ext cx="761365" cy="329565"/>
          </a:xfrm>
          <a:prstGeom prst="roundRect">
            <a:avLst/>
          </a:prstGeom>
          <a:gradFill>
            <a:gsLst>
              <a:gs pos="99000">
                <a:srgbClr val="F9C602"/>
              </a:gs>
              <a:gs pos="0">
                <a:srgbClr val="ED74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圆角矩形 10"/>
          <p:cNvSpPr/>
          <p:nvPr userDrawn="1"/>
        </p:nvSpPr>
        <p:spPr>
          <a:xfrm rot="16200000">
            <a:off x="-608647" y="6300470"/>
            <a:ext cx="760730" cy="333375"/>
          </a:xfrm>
          <a:prstGeom prst="roundRect">
            <a:avLst/>
          </a:prstGeom>
          <a:gradFill>
            <a:gsLst>
              <a:gs pos="99000">
                <a:srgbClr val="F5F6FA"/>
              </a:gs>
              <a:gs pos="0">
                <a:srgbClr val="CEE1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圆角矩形 11"/>
          <p:cNvSpPr/>
          <p:nvPr userDrawn="1"/>
        </p:nvSpPr>
        <p:spPr>
          <a:xfrm>
            <a:off x="-394652" y="3807460"/>
            <a:ext cx="332740" cy="333375"/>
          </a:xfrm>
          <a:prstGeom prst="round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圆角矩形 12"/>
          <p:cNvSpPr/>
          <p:nvPr userDrawn="1"/>
        </p:nvSpPr>
        <p:spPr>
          <a:xfrm>
            <a:off x="-393065" y="2952750"/>
            <a:ext cx="329565" cy="330200"/>
          </a:xfrm>
          <a:prstGeom prst="roundRect">
            <a:avLst/>
          </a:prstGeom>
          <a:solidFill>
            <a:srgbClr val="F39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圆角矩形 13"/>
          <p:cNvSpPr/>
          <p:nvPr userDrawn="1"/>
        </p:nvSpPr>
        <p:spPr>
          <a:xfrm>
            <a:off x="-393065" y="411480"/>
            <a:ext cx="329565" cy="330200"/>
          </a:xfrm>
          <a:prstGeom prst="round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圆角矩形 14"/>
          <p:cNvSpPr/>
          <p:nvPr userDrawn="1"/>
        </p:nvSpPr>
        <p:spPr>
          <a:xfrm>
            <a:off x="-393065" y="820420"/>
            <a:ext cx="329565" cy="330200"/>
          </a:xfrm>
          <a:prstGeom prst="roundRect">
            <a:avLst/>
          </a:prstGeom>
          <a:solidFill>
            <a:srgbClr val="3F9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圆角矩形 15"/>
          <p:cNvSpPr/>
          <p:nvPr userDrawn="1"/>
        </p:nvSpPr>
        <p:spPr>
          <a:xfrm>
            <a:off x="-393065" y="1236980"/>
            <a:ext cx="329565" cy="330200"/>
          </a:xfrm>
          <a:prstGeom prst="roundRect">
            <a:avLst/>
          </a:prstGeom>
          <a:solidFill>
            <a:srgbClr val="7D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圆角矩形 17"/>
          <p:cNvSpPr/>
          <p:nvPr userDrawn="1"/>
        </p:nvSpPr>
        <p:spPr>
          <a:xfrm>
            <a:off x="-393065" y="1663700"/>
            <a:ext cx="329565" cy="330200"/>
          </a:xfrm>
          <a:prstGeom prst="roundRect">
            <a:avLst/>
          </a:prstGeom>
          <a:solidFill>
            <a:srgbClr val="ABE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圆角矩形 18"/>
          <p:cNvSpPr/>
          <p:nvPr userDrawn="1"/>
        </p:nvSpPr>
        <p:spPr>
          <a:xfrm>
            <a:off x="-393065" y="11430"/>
            <a:ext cx="329565" cy="330200"/>
          </a:xfrm>
          <a:prstGeom prst="roundRect">
            <a:avLst/>
          </a:prstGeom>
          <a:solidFill>
            <a:srgbClr val="005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20" name="圆角矩形 19"/>
          <p:cNvSpPr/>
          <p:nvPr userDrawn="1"/>
        </p:nvSpPr>
        <p:spPr>
          <a:xfrm>
            <a:off x="-393065" y="2536190"/>
            <a:ext cx="329565" cy="330200"/>
          </a:xfrm>
          <a:prstGeom prst="roundRect">
            <a:avLst/>
          </a:prstGeom>
          <a:solidFill>
            <a:srgbClr val="ED7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圆角矩形 20"/>
          <p:cNvSpPr/>
          <p:nvPr userDrawn="1"/>
        </p:nvSpPr>
        <p:spPr>
          <a:xfrm>
            <a:off x="-393065" y="3378835"/>
            <a:ext cx="329565" cy="330200"/>
          </a:xfrm>
          <a:prstGeom prst="roundRect">
            <a:avLst/>
          </a:prstGeom>
          <a:solidFill>
            <a:srgbClr val="F9C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圆角矩形 21"/>
          <p:cNvSpPr/>
          <p:nvPr userDrawn="1"/>
        </p:nvSpPr>
        <p:spPr>
          <a:xfrm>
            <a:off x="-393065" y="2092960"/>
            <a:ext cx="329565" cy="330200"/>
          </a:xfrm>
          <a:prstGeom prst="roundRect">
            <a:avLst/>
          </a:prstGeom>
          <a:solidFill>
            <a:srgbClr val="CE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72160" y="447040"/>
            <a:ext cx="9683750" cy="423545"/>
          </a:xfrm>
        </p:spPr>
        <p:txBody>
          <a:bodyPr anchor="b">
            <a:spAutoFit/>
          </a:bodyPr>
          <a:lstStyle>
            <a:lvl1pPr>
              <a:defRPr sz="2400" b="1">
                <a:solidFill>
                  <a:srgbClr val="006EB7"/>
                </a:solidFill>
                <a:effectLst/>
                <a:latin typeface="+mj-ea"/>
                <a:ea typeface="+mj-ea"/>
              </a:defRPr>
            </a:lvl1pPr>
          </a:lstStyle>
          <a:p>
            <a:r>
              <a:rPr lang="zh-CN" altLang="en-US"/>
              <a:t>单击此处编辑母版标题样式</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封面页">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图片 16" descr="康方LOGO_画板 1"/>
          <p:cNvPicPr>
            <a:picLocks noChangeAspect="1"/>
          </p:cNvPicPr>
          <p:nvPr/>
        </p:nvPicPr>
        <p:blipFill>
          <a:blip r:embed="rId3"/>
          <a:stretch>
            <a:fillRect/>
          </a:stretch>
        </p:blipFill>
        <p:spPr>
          <a:xfrm>
            <a:off x="419100" y="885825"/>
            <a:ext cx="3580130" cy="3580130"/>
          </a:xfrm>
          <a:prstGeom prst="rect">
            <a:avLst/>
          </a:prstGeom>
        </p:spPr>
      </p:pic>
      <p:sp>
        <p:nvSpPr>
          <p:cNvPr id="10" name="文本占位符 9"/>
          <p:cNvSpPr>
            <a:spLocks noGrp="1"/>
          </p:cNvSpPr>
          <p:nvPr>
            <p:ph type="body" idx="1" hasCustomPrompt="1"/>
          </p:nvPr>
        </p:nvSpPr>
        <p:spPr>
          <a:xfrm>
            <a:off x="998855" y="3561080"/>
            <a:ext cx="5224780" cy="2286000"/>
          </a:xfrm>
          <a:prstGeom prst="rect">
            <a:avLst/>
          </a:prstGeom>
        </p:spPr>
        <p:txBody>
          <a:bodyPr vert="horz" lIns="91440" tIns="45720" rIns="91440" bIns="45720" rtlCol="0">
            <a:normAutofit/>
          </a:bodyPr>
          <a:lstStyle>
            <a:lvl1pPr marL="0" indent="0">
              <a:buNone/>
              <a:defRPr sz="3600" b="1">
                <a:solidFill>
                  <a:srgbClr val="00568E"/>
                </a:solidFill>
                <a:latin typeface="+mj-ea"/>
                <a:ea typeface="+mj-ea"/>
                <a:cs typeface="+mj-ea"/>
              </a:defRPr>
            </a:lvl1pPr>
            <a:lvl2pPr>
              <a:defRPr>
                <a:latin typeface="+mj-ea"/>
                <a:ea typeface="+mj-ea"/>
                <a:cs typeface="+mj-ea"/>
              </a:defRPr>
            </a:lvl2pPr>
            <a:lvl3pPr>
              <a:defRPr>
                <a:latin typeface="+mj-ea"/>
                <a:ea typeface="+mj-ea"/>
                <a:cs typeface="+mj-ea"/>
              </a:defRPr>
            </a:lvl3pPr>
            <a:lvl4pPr>
              <a:defRPr>
                <a:latin typeface="+mj-ea"/>
                <a:ea typeface="+mj-ea"/>
                <a:cs typeface="+mj-ea"/>
              </a:defRPr>
            </a:lvl4pPr>
            <a:lvl5pPr>
              <a:defRPr>
                <a:latin typeface="+mj-ea"/>
                <a:ea typeface="+mj-ea"/>
                <a:cs typeface="+mj-ea"/>
              </a:defRPr>
            </a:lvl5pPr>
          </a:lstStyle>
          <a:p>
            <a:pPr lvl="0"/>
            <a:r>
              <a:rPr lang="zh-CN" altLang="en-US" dirty="0"/>
              <a:t>单击此处添加标题</a:t>
            </a:r>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声明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hasCustomPrompt="1"/>
          </p:nvPr>
        </p:nvSpPr>
        <p:spPr>
          <a:xfrm>
            <a:off x="780415" y="913765"/>
            <a:ext cx="813943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 name="灯片编号占位符 5"/>
          <p:cNvSpPr>
            <a:spLocks noGrp="1"/>
          </p:cNvSpPr>
          <p:nvPr/>
        </p:nvSpPr>
        <p:spPr>
          <a:xfrm>
            <a:off x="9678670" y="6534150"/>
            <a:ext cx="2514600" cy="337185"/>
          </a:xfrm>
          <a:prstGeom prst="rect">
            <a:avLst/>
          </a:prstGeom>
        </p:spPr>
        <p:txBody>
          <a:bodyPr vert="horz" lIns="91440" tIns="45720" rIns="91440" bIns="45720" rtlCol="0" anchor="ctr"/>
          <a:lstStyle>
            <a:lvl1pPr algn="r">
              <a:defRPr sz="800">
                <a:solidFill>
                  <a:schemeClr val="bg2">
                    <a:lumMod val="25000"/>
                  </a:schemeClr>
                </a:solidFill>
                <a:latin typeface="微软雅黑 Light" panose="020B0502040204020203" charset="-122"/>
                <a:ea typeface="微软雅黑 Light" panose="020B0502040204020203" charset="-122"/>
              </a:defRPr>
            </a:lvl1pPr>
          </a:lstStyle>
          <a:p>
            <a:fld id="{565CE74E-AB26-4998-AD42-012C4C1AD076}" type="slidenum">
              <a:rPr lang="zh-CN" altLang="en-US" smtClean="0"/>
              <a:t>‹#›</a:t>
            </a:fld>
            <a:endParaRPr lang="zh-CN" altLang="en-US"/>
          </a:p>
        </p:txBody>
      </p:sp>
      <p:sp>
        <p:nvSpPr>
          <p:cNvPr id="3"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
        <p:nvSpPr>
          <p:cNvPr id="4" name="文本占位符 3"/>
          <p:cNvSpPr>
            <a:spLocks noGrp="1"/>
          </p:cNvSpPr>
          <p:nvPr>
            <p:ph type="body" idx="1" hasCustomPrompt="1"/>
          </p:nvPr>
        </p:nvSpPr>
        <p:spPr>
          <a:xfrm>
            <a:off x="772795" y="1442720"/>
            <a:ext cx="10714355" cy="4734560"/>
          </a:xfrm>
          <a:prstGeom prst="rect">
            <a:avLst/>
          </a:prstGeom>
        </p:spPr>
        <p:txBody>
          <a:bodyPr vert="horz" lIns="91440" tIns="45720" rIns="91440" bIns="45720" rtlCol="0">
            <a:normAutofit/>
          </a:bodyPr>
          <a:lstStyle>
            <a:lvl1pPr>
              <a:defRPr sz="2000">
                <a:latin typeface="+mj-ea"/>
                <a:ea typeface="+mj-ea"/>
                <a:cs typeface="+mj-ea"/>
              </a:defRPr>
            </a:lvl1pPr>
            <a:lvl2pPr>
              <a:defRPr sz="1800">
                <a:latin typeface="+mj-ea"/>
                <a:ea typeface="+mj-ea"/>
                <a:cs typeface="+mj-ea"/>
              </a:defRPr>
            </a:lvl2pPr>
            <a:lvl3pPr>
              <a:defRPr sz="1600">
                <a:latin typeface="+mj-ea"/>
                <a:ea typeface="+mj-ea"/>
                <a:cs typeface="+mj-ea"/>
              </a:defRPr>
            </a:lvl3pPr>
            <a:lvl4pPr>
              <a:defRPr sz="1400">
                <a:latin typeface="+mj-ea"/>
                <a:ea typeface="+mj-ea"/>
                <a:cs typeface="+mj-ea"/>
              </a:defRPr>
            </a:lvl4pPr>
            <a:lvl5pPr>
              <a:defRPr sz="1200">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p>
          <a:p>
            <a:pPr lvl="2"/>
            <a:r>
              <a:rPr lang="zh-CN" altLang="en-US" dirty="0"/>
              <a:t>16</a:t>
            </a:r>
          </a:p>
          <a:p>
            <a:pPr lvl="3"/>
            <a:r>
              <a:rPr lang="zh-CN" altLang="en-US" dirty="0"/>
              <a:t>14</a:t>
            </a:r>
          </a:p>
          <a:p>
            <a:pPr lvl="4"/>
            <a:r>
              <a:rPr lang="zh-CN" altLang="en-US" dirty="0"/>
              <a:t>12</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目录页">
    <p:bg>
      <p:bgPr>
        <a:solidFill>
          <a:srgbClr val="F5F6FA"/>
        </a:solidFill>
        <a:effectLst/>
      </p:bgPr>
    </p:bg>
    <p:spTree>
      <p:nvGrpSpPr>
        <p:cNvPr id="1" name=""/>
        <p:cNvGrpSpPr/>
        <p:nvPr/>
      </p:nvGrpSpPr>
      <p:grpSpPr>
        <a:xfrm>
          <a:off x="0" y="0"/>
          <a:ext cx="0" cy="0"/>
          <a:chOff x="0" y="0"/>
          <a:chExt cx="0" cy="0"/>
        </a:xfrm>
      </p:grpSpPr>
      <p:sp>
        <p:nvSpPr>
          <p:cNvPr id="13" name="任意多边形 12"/>
          <p:cNvSpPr/>
          <p:nvPr/>
        </p:nvSpPr>
        <p:spPr>
          <a:xfrm rot="5400000">
            <a:off x="-2366010" y="966470"/>
            <a:ext cx="10192385" cy="5445760"/>
          </a:xfrm>
          <a:custGeom>
            <a:avLst/>
            <a:gdLst>
              <a:gd name="connsiteX0" fmla="*/ 0 w 16051"/>
              <a:gd name="connsiteY0" fmla="*/ 8576 h 8576"/>
              <a:gd name="connsiteX1" fmla="*/ 7262 w 16051"/>
              <a:gd name="connsiteY1" fmla="*/ 0 h 8576"/>
              <a:gd name="connsiteX2" fmla="*/ 16051 w 16051"/>
              <a:gd name="connsiteY2" fmla="*/ 8576 h 8576"/>
              <a:gd name="connsiteX3" fmla="*/ 0 w 16051"/>
              <a:gd name="connsiteY3" fmla="*/ 8576 h 8576"/>
            </a:gdLst>
            <a:ahLst/>
            <a:cxnLst>
              <a:cxn ang="0">
                <a:pos x="connsiteX0" y="connsiteY0"/>
              </a:cxn>
              <a:cxn ang="0">
                <a:pos x="connsiteX1" y="connsiteY1"/>
              </a:cxn>
              <a:cxn ang="0">
                <a:pos x="connsiteX2" y="connsiteY2"/>
              </a:cxn>
              <a:cxn ang="0">
                <a:pos x="connsiteX3" y="connsiteY3"/>
              </a:cxn>
            </a:cxnLst>
            <a:rect l="l" t="t" r="r" b="b"/>
            <a:pathLst>
              <a:path w="16051" h="8576">
                <a:moveTo>
                  <a:pt x="0" y="8576"/>
                </a:moveTo>
                <a:cubicBezTo>
                  <a:pt x="3400" y="1442"/>
                  <a:pt x="4588" y="43"/>
                  <a:pt x="7262" y="0"/>
                </a:cubicBezTo>
                <a:cubicBezTo>
                  <a:pt x="9753" y="54"/>
                  <a:pt x="13091" y="3411"/>
                  <a:pt x="16051" y="8576"/>
                </a:cubicBezTo>
                <a:lnTo>
                  <a:pt x="0" y="8576"/>
                </a:lnTo>
                <a:close/>
              </a:path>
            </a:pathLst>
          </a:custGeom>
          <a:gradFill flip="none" rotWithShape="1">
            <a:gsLst>
              <a:gs pos="0">
                <a:schemeClr val="accent1">
                  <a:lumMod val="5000"/>
                  <a:lumOff val="95000"/>
                  <a:alpha val="46000"/>
                </a:schemeClr>
              </a:gs>
              <a:gs pos="100000">
                <a:schemeClr val="accent1">
                  <a:lumMod val="30000"/>
                  <a:lumOff val="7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图片占位符 95"/>
          <p:cNvSpPr>
            <a:spLocks noGrp="1" noChangeAspect="1"/>
          </p:cNvSpPr>
          <p:nvPr>
            <p:ph type="pic" idx="1"/>
          </p:nvPr>
        </p:nvSpPr>
        <p:spPr>
          <a:xfrm>
            <a:off x="-97127" y="-74206"/>
            <a:ext cx="5550593" cy="6983802"/>
          </a:xfrm>
          <a:custGeom>
            <a:avLst/>
            <a:gdLst>
              <a:gd name="connsiteX0" fmla="*/ 10 w 8741"/>
              <a:gd name="connsiteY0" fmla="*/ 0 h 10998"/>
              <a:gd name="connsiteX1" fmla="*/ 4349 w 8741"/>
              <a:gd name="connsiteY1" fmla="*/ 10 h 10998"/>
              <a:gd name="connsiteX2" fmla="*/ 8708 w 8741"/>
              <a:gd name="connsiteY2" fmla="*/ 4432 h 10998"/>
              <a:gd name="connsiteX3" fmla="*/ 4572 w 8741"/>
              <a:gd name="connsiteY3" fmla="*/ 10996 h 10998"/>
              <a:gd name="connsiteX4" fmla="*/ 0 w 8741"/>
              <a:gd name="connsiteY4" fmla="*/ 10996 h 10998"/>
              <a:gd name="connsiteX5" fmla="*/ 10 w 8741"/>
              <a:gd name="connsiteY5" fmla="*/ 0 h 1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1" h="10998">
                <a:moveTo>
                  <a:pt x="10" y="0"/>
                </a:moveTo>
                <a:cubicBezTo>
                  <a:pt x="1884" y="24"/>
                  <a:pt x="2652" y="4"/>
                  <a:pt x="4349" y="10"/>
                </a:cubicBezTo>
                <a:cubicBezTo>
                  <a:pt x="5847" y="794"/>
                  <a:pt x="8315" y="1979"/>
                  <a:pt x="8708" y="4432"/>
                </a:cubicBezTo>
                <a:cubicBezTo>
                  <a:pt x="9059" y="7245"/>
                  <a:pt x="6546" y="9293"/>
                  <a:pt x="4572" y="10996"/>
                </a:cubicBezTo>
                <a:cubicBezTo>
                  <a:pt x="2932" y="10993"/>
                  <a:pt x="1458" y="11002"/>
                  <a:pt x="0" y="10996"/>
                </a:cubicBezTo>
                <a:cubicBezTo>
                  <a:pt x="13" y="7345"/>
                  <a:pt x="-4" y="5401"/>
                  <a:pt x="10" y="0"/>
                </a:cubicBezTo>
                <a:close/>
              </a:path>
            </a:pathLst>
          </a:custGeom>
          <a:solidFill>
            <a:schemeClr val="bg1">
              <a:alpha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24" name="文本占位符 23"/>
          <p:cNvSpPr>
            <a:spLocks noGrp="1"/>
          </p:cNvSpPr>
          <p:nvPr>
            <p:ph type="body" idx="15" hasCustomPrompt="1"/>
          </p:nvPr>
        </p:nvSpPr>
        <p:spPr>
          <a:xfrm>
            <a:off x="6416040" y="441325"/>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01</a:t>
            </a:r>
          </a:p>
        </p:txBody>
      </p:sp>
      <p:sp>
        <p:nvSpPr>
          <p:cNvPr id="23" name="文本占位符 22"/>
          <p:cNvSpPr>
            <a:spLocks noGrp="1"/>
          </p:cNvSpPr>
          <p:nvPr>
            <p:ph type="body" idx="14" hasCustomPrompt="1"/>
          </p:nvPr>
        </p:nvSpPr>
        <p:spPr>
          <a:xfrm>
            <a:off x="6178550" y="1703070"/>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26" name="直接连接符 25"/>
          <p:cNvCxnSpPr/>
          <p:nvPr/>
        </p:nvCxnSpPr>
        <p:spPr>
          <a:xfrm>
            <a:off x="5753100" y="1709420"/>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1" name="文本占位符 50"/>
          <p:cNvSpPr>
            <a:spLocks noGrp="1"/>
          </p:cNvSpPr>
          <p:nvPr>
            <p:ph type="body" idx="30" hasCustomPrompt="1"/>
          </p:nvPr>
        </p:nvSpPr>
        <p:spPr>
          <a:xfrm>
            <a:off x="622935" y="2482850"/>
            <a:ext cx="4529455" cy="1220470"/>
          </a:xfrm>
          <a:prstGeom prst="rect">
            <a:avLst/>
          </a:prstGeom>
          <a:noFill/>
        </p:spPr>
        <p:txBody>
          <a:bodyPr vert="horz" lIns="91440" tIns="45720" rIns="91440" bIns="45720" rtlCol="0">
            <a:noAutofit/>
          </a:bodyPr>
          <a:lstStyle>
            <a:lvl1pPr marL="0" indent="0">
              <a:buNone/>
              <a:defRPr sz="8000" b="1">
                <a:gradFill>
                  <a:gsLst>
                    <a:gs pos="47000">
                      <a:schemeClr val="bg1"/>
                    </a:gs>
                    <a:gs pos="88000">
                      <a:srgbClr val="F5F6FA"/>
                    </a:gs>
                  </a:gsLst>
                  <a:lin ang="5400000" scaled="0"/>
                </a:gradFill>
                <a:latin typeface="+mj-ea"/>
                <a:ea typeface="+mj-ea"/>
                <a:cs typeface="+mj-lt"/>
              </a:defRPr>
            </a:lvl1pPr>
          </a:lstStyle>
          <a:p>
            <a:pPr lvl="0"/>
            <a:r>
              <a:rPr lang="en-US" altLang="zh-CN" dirty="0"/>
              <a:t>content</a:t>
            </a:r>
          </a:p>
        </p:txBody>
      </p:sp>
      <p:sp>
        <p:nvSpPr>
          <p:cNvPr id="52" name="文本占位符 51"/>
          <p:cNvSpPr>
            <a:spLocks noGrp="1"/>
          </p:cNvSpPr>
          <p:nvPr>
            <p:ph type="body" idx="31" hasCustomPrompt="1"/>
          </p:nvPr>
        </p:nvSpPr>
        <p:spPr>
          <a:xfrm>
            <a:off x="1059815" y="3267710"/>
            <a:ext cx="2695575" cy="435610"/>
          </a:xfrm>
        </p:spPr>
        <p:txBody>
          <a:bodyPr>
            <a:noAutofit/>
          </a:bodyPr>
          <a:lstStyle>
            <a:lvl1pPr marL="0" indent="0">
              <a:buNone/>
              <a:defRPr sz="22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22" name="文本占位符 21"/>
          <p:cNvSpPr>
            <a:spLocks noGrp="1"/>
          </p:cNvSpPr>
          <p:nvPr>
            <p:ph type="body" idx="13" hasCustomPrompt="1"/>
          </p:nvPr>
        </p:nvSpPr>
        <p:spPr>
          <a:xfrm>
            <a:off x="5867400" y="1313815"/>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75" name="文本占位符 74"/>
          <p:cNvSpPr>
            <a:spLocks noGrp="1"/>
          </p:cNvSpPr>
          <p:nvPr>
            <p:ph type="body" idx="32" hasCustomPrompt="1"/>
          </p:nvPr>
        </p:nvSpPr>
        <p:spPr>
          <a:xfrm>
            <a:off x="9279890" y="1268730"/>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02</a:t>
            </a:r>
          </a:p>
        </p:txBody>
      </p:sp>
      <p:sp>
        <p:nvSpPr>
          <p:cNvPr id="76" name="文本占位符 75"/>
          <p:cNvSpPr>
            <a:spLocks noGrp="1"/>
          </p:cNvSpPr>
          <p:nvPr>
            <p:ph type="body" idx="33" hasCustomPrompt="1"/>
          </p:nvPr>
        </p:nvSpPr>
        <p:spPr>
          <a:xfrm>
            <a:off x="9042400" y="2530475"/>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77" name="直接连接符 76"/>
          <p:cNvCxnSpPr/>
          <p:nvPr/>
        </p:nvCxnSpPr>
        <p:spPr>
          <a:xfrm>
            <a:off x="8616950" y="2536825"/>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78" name="文本占位符 77"/>
          <p:cNvSpPr>
            <a:spLocks noGrp="1"/>
          </p:cNvSpPr>
          <p:nvPr>
            <p:ph type="body" idx="34" hasCustomPrompt="1"/>
          </p:nvPr>
        </p:nvSpPr>
        <p:spPr>
          <a:xfrm>
            <a:off x="8731250" y="2141220"/>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79" name="文本占位符 78"/>
          <p:cNvSpPr>
            <a:spLocks noGrp="1"/>
          </p:cNvSpPr>
          <p:nvPr>
            <p:ph type="body" idx="35" hasCustomPrompt="1"/>
          </p:nvPr>
        </p:nvSpPr>
        <p:spPr>
          <a:xfrm>
            <a:off x="6420485" y="2136140"/>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03</a:t>
            </a:r>
          </a:p>
        </p:txBody>
      </p:sp>
      <p:sp>
        <p:nvSpPr>
          <p:cNvPr id="80" name="文本占位符 79"/>
          <p:cNvSpPr>
            <a:spLocks noGrp="1"/>
          </p:cNvSpPr>
          <p:nvPr>
            <p:ph type="body" idx="36" hasCustomPrompt="1"/>
          </p:nvPr>
        </p:nvSpPr>
        <p:spPr>
          <a:xfrm>
            <a:off x="6182995" y="3404235"/>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81" name="直接连接符 80"/>
          <p:cNvCxnSpPr/>
          <p:nvPr/>
        </p:nvCxnSpPr>
        <p:spPr>
          <a:xfrm>
            <a:off x="5757545" y="3410585"/>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2" name="文本占位符 81"/>
          <p:cNvSpPr>
            <a:spLocks noGrp="1"/>
          </p:cNvSpPr>
          <p:nvPr>
            <p:ph type="body" idx="37" hasCustomPrompt="1"/>
          </p:nvPr>
        </p:nvSpPr>
        <p:spPr>
          <a:xfrm>
            <a:off x="5871845" y="3014980"/>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83" name="文本占位符 82"/>
          <p:cNvSpPr>
            <a:spLocks noGrp="1"/>
          </p:cNvSpPr>
          <p:nvPr>
            <p:ph type="body" idx="38" hasCustomPrompt="1"/>
          </p:nvPr>
        </p:nvSpPr>
        <p:spPr>
          <a:xfrm>
            <a:off x="9284335" y="2963545"/>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04</a:t>
            </a:r>
          </a:p>
        </p:txBody>
      </p:sp>
      <p:sp>
        <p:nvSpPr>
          <p:cNvPr id="84" name="文本占位符 83"/>
          <p:cNvSpPr>
            <a:spLocks noGrp="1"/>
          </p:cNvSpPr>
          <p:nvPr>
            <p:ph type="body" idx="39" hasCustomPrompt="1"/>
          </p:nvPr>
        </p:nvSpPr>
        <p:spPr>
          <a:xfrm>
            <a:off x="9046845" y="4231640"/>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85" name="直接连接符 84"/>
          <p:cNvCxnSpPr/>
          <p:nvPr/>
        </p:nvCxnSpPr>
        <p:spPr>
          <a:xfrm>
            <a:off x="8621395" y="4237990"/>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6" name="文本占位符 85"/>
          <p:cNvSpPr>
            <a:spLocks noGrp="1"/>
          </p:cNvSpPr>
          <p:nvPr>
            <p:ph type="body" idx="40" hasCustomPrompt="1"/>
          </p:nvPr>
        </p:nvSpPr>
        <p:spPr>
          <a:xfrm>
            <a:off x="8735695" y="3842385"/>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87" name="文本占位符 86"/>
          <p:cNvSpPr>
            <a:spLocks noGrp="1"/>
          </p:cNvSpPr>
          <p:nvPr>
            <p:ph type="body" idx="41" hasCustomPrompt="1"/>
          </p:nvPr>
        </p:nvSpPr>
        <p:spPr>
          <a:xfrm>
            <a:off x="6424930" y="3851910"/>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05</a:t>
            </a:r>
          </a:p>
        </p:txBody>
      </p:sp>
      <p:sp>
        <p:nvSpPr>
          <p:cNvPr id="88" name="文本占位符 87"/>
          <p:cNvSpPr>
            <a:spLocks noGrp="1"/>
          </p:cNvSpPr>
          <p:nvPr>
            <p:ph type="body" idx="42" hasCustomPrompt="1"/>
          </p:nvPr>
        </p:nvSpPr>
        <p:spPr>
          <a:xfrm>
            <a:off x="6187440" y="5120005"/>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89" name="直接连接符 88"/>
          <p:cNvCxnSpPr/>
          <p:nvPr/>
        </p:nvCxnSpPr>
        <p:spPr>
          <a:xfrm>
            <a:off x="5761990" y="5126355"/>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0" name="文本占位符 89"/>
          <p:cNvSpPr>
            <a:spLocks noGrp="1"/>
          </p:cNvSpPr>
          <p:nvPr>
            <p:ph type="body" idx="43" hasCustomPrompt="1"/>
          </p:nvPr>
        </p:nvSpPr>
        <p:spPr>
          <a:xfrm>
            <a:off x="5876290" y="4730750"/>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91" name="文本占位符 90"/>
          <p:cNvSpPr>
            <a:spLocks noGrp="1"/>
          </p:cNvSpPr>
          <p:nvPr>
            <p:ph type="body" idx="44" hasCustomPrompt="1"/>
          </p:nvPr>
        </p:nvSpPr>
        <p:spPr>
          <a:xfrm>
            <a:off x="9288780" y="4679315"/>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06</a:t>
            </a:r>
          </a:p>
        </p:txBody>
      </p:sp>
      <p:sp>
        <p:nvSpPr>
          <p:cNvPr id="92" name="文本占位符 91"/>
          <p:cNvSpPr>
            <a:spLocks noGrp="1"/>
          </p:cNvSpPr>
          <p:nvPr>
            <p:ph type="body" idx="45" hasCustomPrompt="1"/>
          </p:nvPr>
        </p:nvSpPr>
        <p:spPr>
          <a:xfrm>
            <a:off x="9051290" y="5947410"/>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93" name="直接连接符 92"/>
          <p:cNvCxnSpPr/>
          <p:nvPr/>
        </p:nvCxnSpPr>
        <p:spPr>
          <a:xfrm>
            <a:off x="8625840" y="5953760"/>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4" name="文本占位符 93"/>
          <p:cNvSpPr>
            <a:spLocks noGrp="1"/>
          </p:cNvSpPr>
          <p:nvPr>
            <p:ph type="body" idx="46" hasCustomPrompt="1"/>
          </p:nvPr>
        </p:nvSpPr>
        <p:spPr>
          <a:xfrm>
            <a:off x="8740140" y="5558155"/>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3"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分隔页">
    <p:bg>
      <p:bgPr>
        <a:solidFill>
          <a:srgbClr val="F5F6FA"/>
        </a:solidFill>
        <a:effectLst/>
      </p:bgPr>
    </p:bg>
    <p:spTree>
      <p:nvGrpSpPr>
        <p:cNvPr id="1" name=""/>
        <p:cNvGrpSpPr/>
        <p:nvPr/>
      </p:nvGrpSpPr>
      <p:grpSpPr>
        <a:xfrm>
          <a:off x="0" y="0"/>
          <a:ext cx="0" cy="0"/>
          <a:chOff x="0" y="0"/>
          <a:chExt cx="0" cy="0"/>
        </a:xfrm>
      </p:grpSpPr>
      <p:sp>
        <p:nvSpPr>
          <p:cNvPr id="24" name="文本占位符 23"/>
          <p:cNvSpPr>
            <a:spLocks noGrp="1"/>
          </p:cNvSpPr>
          <p:nvPr>
            <p:ph type="body" idx="13" hasCustomPrompt="1"/>
          </p:nvPr>
        </p:nvSpPr>
        <p:spPr>
          <a:xfrm>
            <a:off x="527050" y="2376170"/>
            <a:ext cx="10959465" cy="4734560"/>
          </a:xfrm>
          <a:prstGeom prst="rect">
            <a:avLst/>
          </a:prstGeom>
        </p:spPr>
        <p:txBody>
          <a:bodyPr vert="horz" lIns="91440" tIns="45720" rIns="91440" bIns="45720" rtlCol="0">
            <a:noAutofit/>
          </a:bodyPr>
          <a:lstStyle>
            <a:lvl1pPr marL="0" indent="0">
              <a:buNone/>
              <a:defRPr sz="40000" b="1">
                <a:solidFill>
                  <a:srgbClr val="EBEEF5"/>
                </a:solidFill>
                <a:latin typeface="+mj-ea"/>
                <a:ea typeface="+mj-ea"/>
                <a:cs typeface="+mj-lt"/>
              </a:defRPr>
            </a:lvl1pPr>
          </a:lstStyle>
          <a:p>
            <a:pPr lvl="0"/>
            <a:r>
              <a:rPr lang="zh-CN" altLang="en-US" dirty="0"/>
              <a:t>01</a:t>
            </a:r>
          </a:p>
        </p:txBody>
      </p:sp>
      <p:pic>
        <p:nvPicPr>
          <p:cNvPr id="17" name="图片 16" descr="康方LOGO_画板 1"/>
          <p:cNvPicPr>
            <a:picLocks noChangeAspect="1"/>
          </p:cNvPicPr>
          <p:nvPr/>
        </p:nvPicPr>
        <p:blipFill>
          <a:blip r:embed="rId2"/>
          <a:stretch>
            <a:fillRect/>
          </a:stretch>
        </p:blipFill>
        <p:spPr>
          <a:xfrm>
            <a:off x="10749280" y="-231140"/>
            <a:ext cx="1477645" cy="1477645"/>
          </a:xfrm>
          <a:prstGeom prst="rect">
            <a:avLst/>
          </a:prstGeom>
        </p:spPr>
      </p:pic>
      <p:sp>
        <p:nvSpPr>
          <p:cNvPr id="18" name="标题 17"/>
          <p:cNvSpPr>
            <a:spLocks noGrp="1"/>
          </p:cNvSpPr>
          <p:nvPr>
            <p:ph type="title" hasCustomPrompt="1"/>
          </p:nvPr>
        </p:nvSpPr>
        <p:spPr>
          <a:xfrm>
            <a:off x="748665" y="1998980"/>
            <a:ext cx="10515600" cy="2049145"/>
          </a:xfrm>
        </p:spPr>
        <p:txBody>
          <a:bodyPr/>
          <a:lstStyle>
            <a:lvl1pPr>
              <a:lnSpc>
                <a:spcPct val="100000"/>
              </a:lnSpc>
              <a:defRPr sz="9000" u="none" strike="noStrike" kern="1200" cap="none" spc="200" normalizeH="0">
                <a:solidFill>
                  <a:srgbClr val="00568E"/>
                </a:solidFill>
                <a:uFillTx/>
                <a:latin typeface="+中文标题" charset="0"/>
              </a:defRPr>
            </a:lvl1pPr>
          </a:lstStyle>
          <a:p>
            <a:r>
              <a:rPr lang="zh-CN" altLang="en-US" b="1">
                <a:solidFill>
                  <a:srgbClr val="00568E"/>
                </a:solidFill>
                <a:latin typeface="+mj-ea"/>
                <a:sym typeface="+mn-ea"/>
              </a:rPr>
              <a:t>微软雅黑</a:t>
            </a:r>
            <a:r>
              <a:rPr lang="en-US" altLang="zh-CN" b="1">
                <a:solidFill>
                  <a:srgbClr val="00568E"/>
                </a:solidFill>
                <a:latin typeface="+mj-ea"/>
                <a:sym typeface="+mn-ea"/>
              </a:rPr>
              <a:t>	</a:t>
            </a:r>
            <a:br>
              <a:rPr lang="zh-CN" altLang="en-US" b="1">
                <a:solidFill>
                  <a:srgbClr val="00568E"/>
                </a:solidFill>
                <a:latin typeface="+mj-ea"/>
                <a:ea typeface="+mj-ea"/>
              </a:rPr>
            </a:br>
            <a:r>
              <a:rPr lang="en-US" altLang="zh-CN" b="1">
                <a:solidFill>
                  <a:srgbClr val="00568E"/>
                </a:solidFill>
                <a:latin typeface="+mj-ea"/>
                <a:sym typeface="+mn-ea"/>
              </a:rPr>
              <a:t>60</a:t>
            </a:r>
            <a:endParaRPr lang="zh-CN" altLang="en-US"/>
          </a:p>
        </p:txBody>
      </p:sp>
      <p:sp>
        <p:nvSpPr>
          <p:cNvPr id="2" name="图片占位符 1"/>
          <p:cNvSpPr>
            <a:spLocks noGrp="1" noChangeAspect="1"/>
          </p:cNvSpPr>
          <p:nvPr>
            <p:ph type="pic" idx="1"/>
          </p:nvPr>
        </p:nvSpPr>
        <p:spPr>
          <a:xfrm>
            <a:off x="5371325" y="1164076"/>
            <a:ext cx="6884035" cy="5728766"/>
          </a:xfrm>
          <a:custGeom>
            <a:avLst/>
            <a:gdLst>
              <a:gd name="connsiteX0" fmla="*/ 0 w 10841"/>
              <a:gd name="connsiteY0" fmla="*/ 9001 h 9021"/>
              <a:gd name="connsiteX1" fmla="*/ 2881 w 10841"/>
              <a:gd name="connsiteY1" fmla="*/ 3104 h 9021"/>
              <a:gd name="connsiteX2" fmla="*/ 6650 w 10841"/>
              <a:gd name="connsiteY2" fmla="*/ 60 h 9021"/>
              <a:gd name="connsiteX3" fmla="*/ 10841 w 10841"/>
              <a:gd name="connsiteY3" fmla="*/ 1410 h 9021"/>
              <a:gd name="connsiteX4" fmla="*/ 10804 w 10841"/>
              <a:gd name="connsiteY4" fmla="*/ 9022 h 9021"/>
              <a:gd name="connsiteX5" fmla="*/ 0 w 10841"/>
              <a:gd name="connsiteY5" fmla="*/ 9001 h 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1" h="9022">
                <a:moveTo>
                  <a:pt x="0" y="9001"/>
                </a:moveTo>
                <a:cubicBezTo>
                  <a:pt x="969" y="6788"/>
                  <a:pt x="1151" y="6285"/>
                  <a:pt x="2881" y="3104"/>
                </a:cubicBezTo>
                <a:cubicBezTo>
                  <a:pt x="3890" y="1361"/>
                  <a:pt x="4820" y="420"/>
                  <a:pt x="6650" y="60"/>
                </a:cubicBezTo>
                <a:cubicBezTo>
                  <a:pt x="8432" y="-215"/>
                  <a:pt x="9636" y="499"/>
                  <a:pt x="10841" y="1410"/>
                </a:cubicBezTo>
                <a:lnTo>
                  <a:pt x="10804" y="9022"/>
                </a:lnTo>
                <a:lnTo>
                  <a:pt x="0" y="9001"/>
                </a:lnTo>
                <a:close/>
              </a:path>
            </a:pathLst>
          </a:custGeo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3"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内容页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标题 17"/>
          <p:cNvSpPr>
            <a:spLocks noGrp="1"/>
          </p:cNvSpPr>
          <p:nvPr>
            <p:ph type="title"/>
          </p:nvPr>
        </p:nvSpPr>
        <p:spPr>
          <a:xfrm>
            <a:off x="772160" y="59055"/>
            <a:ext cx="9449435" cy="811530"/>
          </a:xfrm>
        </p:spPr>
        <p:txBody>
          <a:bodyPr anchor="b">
            <a:normAutofit/>
          </a:bodyPr>
          <a:lstStyle>
            <a:lvl1pPr>
              <a:defRPr sz="2800" b="1">
                <a:solidFill>
                  <a:schemeClr val="bg1"/>
                </a:solidFill>
                <a:effectLst/>
                <a:latin typeface="+mj-ea"/>
                <a:ea typeface="+mj-ea"/>
              </a:defRPr>
            </a:lvl1pPr>
          </a:lstStyle>
          <a:p>
            <a:r>
              <a:rPr lang="zh-CN" altLang="en-US"/>
              <a:t>单击此处编辑母版标题样式</a:t>
            </a:r>
            <a:endParaRPr lang="zh-CN" altLang="en-US" dirty="0"/>
          </a:p>
        </p:txBody>
      </p:sp>
      <p:sp>
        <p:nvSpPr>
          <p:cNvPr id="5"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
        <p:nvSpPr>
          <p:cNvPr id="17" name="文本占位符 16"/>
          <p:cNvSpPr txBox="1">
            <a:spLocks noGrp="1"/>
          </p:cNvSpPr>
          <p:nvPr>
            <p:ph type="body" idx="13" hasCustomPrompt="1"/>
          </p:nvPr>
        </p:nvSpPr>
        <p:spPr>
          <a:xfrm>
            <a:off x="780415" y="969645"/>
            <a:ext cx="10707370" cy="352425"/>
          </a:xfrm>
          <a:noFill/>
        </p:spPr>
        <p:txBody>
          <a:bodyPr wrap="square" rtlCol="0">
            <a:spAutoFit/>
          </a:bodyPr>
          <a:lstStyle>
            <a:lvl1pPr marL="0" marR="0" algn="l" defTabSz="914400" rtl="0" eaLnBrk="1" fontAlgn="auto" latinLnBrk="0" hangingPunct="1">
              <a:lnSpc>
                <a:spcPct val="100000"/>
              </a:lnSpc>
              <a:buClrTx/>
              <a:buSzTx/>
              <a:buFontTx/>
              <a:buNone/>
              <a:defRPr kumimoji="1" lang="en-US" altLang="zh-CN" sz="1700" b="0" i="0" u="none" strike="noStrike" kern="1200" cap="none" spc="0" normalizeH="0" baseline="0" noProof="1" dirty="0">
                <a:solidFill>
                  <a:srgbClr val="3E3A39"/>
                </a:solidFill>
                <a:latin typeface="微软雅黑" panose="020B0503020204020204" charset="-122"/>
                <a:ea typeface="微软雅黑" panose="020B0503020204020204" charset="-122"/>
                <a:cs typeface="+mn-cs"/>
                <a:sym typeface="+mn-ea"/>
              </a:defRPr>
            </a:lvl1pPr>
          </a:lstStyle>
          <a:p>
            <a:pPr lvl="0"/>
            <a:r>
              <a:rPr lang="zh-CN" altLang="en-US">
                <a:sym typeface="+mn-ea"/>
              </a:rPr>
              <a:t>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空白内容页">
    <p:bg>
      <p:bgPr>
        <a:solidFill>
          <a:srgbClr val="F5F6FA"/>
        </a:solidFill>
        <a:effectLst/>
      </p:bgPr>
    </p:bg>
    <p:spTree>
      <p:nvGrpSpPr>
        <p:cNvPr id="1" name=""/>
        <p:cNvGrpSpPr/>
        <p:nvPr/>
      </p:nvGrpSpPr>
      <p:grpSpPr>
        <a:xfrm>
          <a:off x="0" y="0"/>
          <a:ext cx="0" cy="0"/>
          <a:chOff x="0" y="0"/>
          <a:chExt cx="0" cy="0"/>
        </a:xfrm>
      </p:grpSpPr>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封底">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图片 16" descr="康方LOGO_画板 1"/>
          <p:cNvPicPr>
            <a:picLocks noChangeAspect="1"/>
          </p:cNvPicPr>
          <p:nvPr/>
        </p:nvPicPr>
        <p:blipFill>
          <a:blip r:embed="rId3"/>
          <a:stretch>
            <a:fillRect/>
          </a:stretch>
        </p:blipFill>
        <p:spPr>
          <a:xfrm>
            <a:off x="419100" y="885825"/>
            <a:ext cx="3580130" cy="3580130"/>
          </a:xfrm>
          <a:prstGeom prst="rect">
            <a:avLst/>
          </a:prstGeom>
        </p:spPr>
      </p:pic>
      <p:sp>
        <p:nvSpPr>
          <p:cNvPr id="10" name="文本占位符 9"/>
          <p:cNvSpPr>
            <a:spLocks noGrp="1"/>
          </p:cNvSpPr>
          <p:nvPr>
            <p:ph type="body" idx="1" hasCustomPrompt="1"/>
          </p:nvPr>
        </p:nvSpPr>
        <p:spPr>
          <a:xfrm>
            <a:off x="998855" y="3561080"/>
            <a:ext cx="5224780" cy="2286000"/>
          </a:xfrm>
          <a:prstGeom prst="rect">
            <a:avLst/>
          </a:prstGeom>
        </p:spPr>
        <p:txBody>
          <a:bodyPr vert="horz" lIns="91440" tIns="45720" rIns="91440" bIns="45720" rtlCol="0">
            <a:normAutofit/>
          </a:bodyPr>
          <a:lstStyle>
            <a:lvl1pPr marL="0" indent="0">
              <a:buNone/>
              <a:defRPr sz="3600" b="1">
                <a:solidFill>
                  <a:srgbClr val="00568E"/>
                </a:solidFill>
                <a:latin typeface="+mj-ea"/>
                <a:ea typeface="+mj-ea"/>
                <a:cs typeface="+mj-ea"/>
              </a:defRPr>
            </a:lvl1pPr>
            <a:lvl2pPr>
              <a:defRPr>
                <a:latin typeface="+mj-ea"/>
                <a:ea typeface="+mj-ea"/>
                <a:cs typeface="+mj-ea"/>
              </a:defRPr>
            </a:lvl2pPr>
            <a:lvl3pPr>
              <a:defRPr>
                <a:latin typeface="+mj-ea"/>
                <a:ea typeface="+mj-ea"/>
                <a:cs typeface="+mj-ea"/>
              </a:defRPr>
            </a:lvl3pPr>
            <a:lvl4pPr>
              <a:defRPr>
                <a:latin typeface="+mj-ea"/>
                <a:ea typeface="+mj-ea"/>
                <a:cs typeface="+mj-ea"/>
              </a:defRPr>
            </a:lvl4pPr>
            <a:lvl5pPr>
              <a:defRPr>
                <a:latin typeface="+mj-ea"/>
                <a:ea typeface="+mj-ea"/>
                <a:cs typeface="+mj-ea"/>
              </a:defRPr>
            </a:lvl5pPr>
          </a:lstStyle>
          <a:p>
            <a:pPr lvl="0"/>
            <a:r>
              <a:rPr lang="zh-CN" altLang="en-US" dirty="0"/>
              <a:t>单击此处添加标题</a:t>
            </a:r>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bg>
      <p:bgPr>
        <a:blipFill>
          <a:blip r:embed="rId2"/>
          <a:stretch>
            <a:fillRect/>
          </a:stretch>
        </a:blipFill>
        <a:effectLst/>
      </p:bgPr>
    </p:bg>
    <p:spTree>
      <p:nvGrpSpPr>
        <p:cNvPr id="1" name=""/>
        <p:cNvGrpSpPr/>
        <p:nvPr/>
      </p:nvGrpSpPr>
      <p:grpSpPr>
        <a:xfrm>
          <a:off x="0" y="0"/>
          <a:ext cx="0" cy="0"/>
          <a:chOff x="0" y="0"/>
          <a:chExt cx="0" cy="0"/>
        </a:xfrm>
      </p:grpSpPr>
      <p:sp>
        <p:nvSpPr>
          <p:cNvPr id="15" name="矩形 14"/>
          <p:cNvSpPr/>
          <p:nvPr/>
        </p:nvSpPr>
        <p:spPr>
          <a:xfrm flipH="1">
            <a:off x="-6985" y="-13335"/>
            <a:ext cx="12189460" cy="6876415"/>
          </a:xfrm>
          <a:prstGeom prst="rect">
            <a:avLst/>
          </a:prstGeom>
          <a:gradFill flip="none" rotWithShape="1">
            <a:gsLst>
              <a:gs pos="82000">
                <a:srgbClr val="1A75BC">
                  <a:alpha val="85000"/>
                </a:srgbClr>
              </a:gs>
              <a:gs pos="0">
                <a:srgbClr val="7BBADB">
                  <a:alpha val="39000"/>
                </a:srgbClr>
              </a:gs>
            </a:gsLst>
            <a:lin ang="1992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3125"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p:nvPr>
        </p:nvSpPr>
        <p:spPr>
          <a:xfrm>
            <a:off x="780415" y="913765"/>
            <a:ext cx="968375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568E"/>
                </a:solidFill>
                <a:effectLst/>
                <a:latin typeface="+mj-ea"/>
                <a:ea typeface="+mj-ea"/>
              </a:defRPr>
            </a:lvl1pPr>
          </a:lstStyle>
          <a:p>
            <a:r>
              <a:rPr lang="zh-CN" altLang="en-US" dirty="0"/>
              <a:t>单击此处编辑母版标题样式</a:t>
            </a:r>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charset="-122"/>
              <a:cs typeface="+mn-cs"/>
            </a:endParaRPr>
          </a:p>
        </p:txBody>
      </p:sp>
      <p:sp>
        <p:nvSpPr>
          <p:cNvPr id="3" name="文本占位符 2"/>
          <p:cNvSpPr>
            <a:spLocks noGrp="1"/>
          </p:cNvSpPr>
          <p:nvPr>
            <p:ph type="body" idx="1" hasCustomPrompt="1"/>
          </p:nvPr>
        </p:nvSpPr>
        <p:spPr>
          <a:xfrm>
            <a:off x="772160" y="1430020"/>
            <a:ext cx="10714990" cy="4734560"/>
          </a:xfrm>
          <a:prstGeom prst="rect">
            <a:avLst/>
          </a:prstGeom>
        </p:spPr>
        <p:txBody>
          <a:bodyPr vert="horz" lIns="91440" tIns="45720" rIns="91440" bIns="45720" rtlCol="0">
            <a:normAutofit/>
          </a:bodyPr>
          <a:lstStyle>
            <a:lvl1pPr>
              <a:defRPr sz="2000">
                <a:solidFill>
                  <a:srgbClr val="3E3A39"/>
                </a:solidFill>
                <a:latin typeface="+mj-ea"/>
                <a:ea typeface="+mj-ea"/>
                <a:cs typeface="+mj-ea"/>
              </a:defRPr>
            </a:lvl1pPr>
            <a:lvl2pPr>
              <a:defRPr sz="1800">
                <a:solidFill>
                  <a:srgbClr val="3E3A39"/>
                </a:solidFill>
                <a:latin typeface="+mj-ea"/>
                <a:ea typeface="+mj-ea"/>
                <a:cs typeface="+mj-ea"/>
              </a:defRPr>
            </a:lvl2pPr>
            <a:lvl3pPr>
              <a:defRPr sz="1600">
                <a:solidFill>
                  <a:srgbClr val="3E3A39"/>
                </a:solidFill>
                <a:latin typeface="+mj-ea"/>
                <a:ea typeface="+mj-ea"/>
                <a:cs typeface="+mj-ea"/>
              </a:defRPr>
            </a:lvl3pPr>
            <a:lvl4pPr>
              <a:defRPr sz="1400">
                <a:solidFill>
                  <a:srgbClr val="3E3A39"/>
                </a:solidFill>
                <a:latin typeface="+mj-ea"/>
                <a:ea typeface="+mj-ea"/>
                <a:cs typeface="+mj-ea"/>
              </a:defRPr>
            </a:lvl4pPr>
            <a:lvl5pPr>
              <a:defRPr sz="1200">
                <a:solidFill>
                  <a:srgbClr val="3E3A39"/>
                </a:solidFill>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p>
          <a:p>
            <a:pPr lvl="2"/>
            <a:r>
              <a:rPr lang="zh-CN" altLang="en-US" dirty="0"/>
              <a:t>16</a:t>
            </a:r>
          </a:p>
          <a:p>
            <a:pPr lvl="3"/>
            <a:r>
              <a:rPr lang="zh-CN" altLang="en-US" dirty="0"/>
              <a:t>14</a:t>
            </a:r>
          </a:p>
          <a:p>
            <a:pPr lvl="4"/>
            <a:r>
              <a:rPr lang="zh-CN" altLang="en-US" dirty="0"/>
              <a:t>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t>2026/6/9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png"/><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FA0B-DF63-7742-AFC5-B5C04C2B8232}" type="slidenum">
              <a:rPr kumimoji="1" lang="zh-CN" altLang="en-US" smtClean="0"/>
              <a:t>‹#›</a:t>
            </a:fld>
            <a:endParaRPr kumimoji="1" lang="zh-CN" altLang="en-US"/>
          </a:p>
        </p:txBody>
      </p:sp>
      <p:sp>
        <p:nvSpPr>
          <p:cNvPr id="7"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14"/>
          <a:stretch>
            <a:fillRect/>
          </a:stretch>
        </p:blipFill>
        <p:spPr>
          <a:xfrm>
            <a:off x="11004863" y="252152"/>
            <a:ext cx="972329" cy="504305"/>
          </a:xfrm>
          <a:prstGeom prst="rect">
            <a:avLst/>
          </a:prstGeom>
        </p:spPr>
      </p:pic>
      <p:sp>
        <p:nvSpPr>
          <p:cNvPr id="11" name="矩形 10"/>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pic>
        <p:nvPicPr>
          <p:cNvPr id="62" name="图片 61"/>
          <p:cNvPicPr>
            <a:picLocks noChangeAspect="1"/>
          </p:cNvPicPr>
          <p:nvPr userDrawn="1"/>
        </p:nvPicPr>
        <p:blipFill>
          <a:blip r:embed="rId15"/>
          <a:stretch>
            <a:fillRect/>
          </a:stretch>
        </p:blipFill>
        <p:spPr>
          <a:xfrm>
            <a:off x="132896" y="6275613"/>
            <a:ext cx="1323524" cy="708025"/>
          </a:xfrm>
          <a:prstGeom prst="rect">
            <a:avLst/>
          </a:prstGeom>
        </p:spPr>
      </p:pic>
      <p:pic>
        <p:nvPicPr>
          <p:cNvPr id="50" name="图片 49"/>
          <p:cNvPicPr>
            <a:picLocks noChangeAspect="1"/>
          </p:cNvPicPr>
          <p:nvPr userDrawn="1"/>
        </p:nvPicPr>
        <p:blipFill>
          <a:blip r:embed="rId16"/>
          <a:stretch>
            <a:fillRect/>
          </a:stretch>
        </p:blipFill>
        <p:spPr>
          <a:xfrm>
            <a:off x="521055" y="6106505"/>
            <a:ext cx="554365" cy="6031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D36C-529B-F546-840B-88568869DD3A}" type="datetimeFigureOut">
              <a:rPr kumimoji="1" lang="zh-CN" altLang="en-US" smtClean="0"/>
              <a:t>2026/6/9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FA0B-DF63-7742-AFC5-B5C04C2B8232}" type="slidenum">
              <a:rPr kumimoji="1" lang="zh-CN" altLang="en-US" smtClean="0"/>
              <a:t>‹#›</a:t>
            </a:fld>
            <a:endParaRPr kumimoji="1" lang="zh-CN" altLang="en-US"/>
          </a:p>
        </p:txBody>
      </p:sp>
      <p:sp>
        <p:nvSpPr>
          <p:cNvPr id="7"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13"/>
          <a:stretch>
            <a:fillRect/>
          </a:stretch>
        </p:blipFill>
        <p:spPr>
          <a:xfrm>
            <a:off x="11004863" y="252152"/>
            <a:ext cx="972329" cy="504305"/>
          </a:xfrm>
          <a:prstGeom prst="rect">
            <a:avLst/>
          </a:prstGeom>
        </p:spPr>
      </p:pic>
      <p:sp>
        <p:nvSpPr>
          <p:cNvPr id="11" name="矩形 10"/>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9551670" y="6407150"/>
            <a:ext cx="2514600" cy="337185"/>
          </a:xfrm>
          <a:prstGeom prst="rect">
            <a:avLst/>
          </a:prstGeom>
        </p:spPr>
        <p:txBody>
          <a:bodyPr vert="horz" lIns="91440" tIns="45720" rIns="91440" bIns="45720" rtlCol="0" anchor="ctr"/>
          <a:lstStyle>
            <a:lvl1pPr algn="r">
              <a:defRPr sz="800">
                <a:solidFill>
                  <a:schemeClr val="bg2">
                    <a:lumMod val="25000"/>
                  </a:schemeClr>
                </a:solidFill>
                <a:latin typeface="微软雅黑 Light" panose="020B0502040204020203" charset="-122"/>
                <a:ea typeface="微软雅黑 Light" panose="020B0502040204020203" charset="-122"/>
              </a:defRPr>
            </a:lvl1pPr>
          </a:lstStyle>
          <a:p>
            <a:fld id="{F807FA0B-DF63-7742-AFC5-B5C04C2B8232}" type="slidenum">
              <a:rPr kumimoji="1" lang="zh-CN" altLang="en-US" smtClean="0"/>
              <a:t>‹#›</a:t>
            </a:fld>
            <a:endParaRPr kumimoji="1" lang="zh-CN" altLang="en-US"/>
          </a:p>
        </p:txBody>
      </p:sp>
      <p:sp>
        <p:nvSpPr>
          <p:cNvPr id="3" name="同侧圆角矩形 2"/>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15"/>
          <a:stretch>
            <a:fillRect/>
          </a:stretch>
        </p:blipFill>
        <p:spPr>
          <a:xfrm>
            <a:off x="11004863" y="252152"/>
            <a:ext cx="972329" cy="504305"/>
          </a:xfrm>
          <a:prstGeom prst="rect">
            <a:avLst/>
          </a:prstGeom>
        </p:spPr>
      </p:pic>
      <p:sp>
        <p:nvSpPr>
          <p:cNvPr id="5" name="矩形 4"/>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pic>
        <p:nvPicPr>
          <p:cNvPr id="6" name="图片 5"/>
          <p:cNvPicPr>
            <a:picLocks noChangeAspect="1"/>
          </p:cNvPicPr>
          <p:nvPr userDrawn="1"/>
        </p:nvPicPr>
        <p:blipFill>
          <a:blip r:embed="rId16"/>
          <a:stretch>
            <a:fillRect/>
          </a:stretch>
        </p:blipFill>
        <p:spPr>
          <a:xfrm>
            <a:off x="132896" y="6275613"/>
            <a:ext cx="1323524" cy="708025"/>
          </a:xfrm>
          <a:prstGeom prst="rect">
            <a:avLst/>
          </a:prstGeom>
        </p:spPr>
      </p:pic>
      <p:pic>
        <p:nvPicPr>
          <p:cNvPr id="7" name="图片 6"/>
          <p:cNvPicPr>
            <a:picLocks noChangeAspect="1"/>
          </p:cNvPicPr>
          <p:nvPr userDrawn="1"/>
        </p:nvPicPr>
        <p:blipFill>
          <a:blip r:embed="rId17"/>
          <a:stretch>
            <a:fillRect/>
          </a:stretch>
        </p:blipFill>
        <p:spPr>
          <a:xfrm>
            <a:off x="521055" y="6106505"/>
            <a:ext cx="554365" cy="60317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charset="-122"/>
          <a:ea typeface="思源黑体 CN Normal" panose="020B04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charset="-122"/>
          <a:ea typeface="思源黑体 CN Normal" panose="020B04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charset="-122"/>
          <a:ea typeface="思源黑体 CN Normal" panose="020B04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0.xml"/><Relationship Id="rId7" Type="http://schemas.openxmlformats.org/officeDocument/2006/relationships/slideLayout" Target="../slideLayouts/slideLayout1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image" Target="../media/image37.svg"/><Relationship Id="rId21" Type="http://schemas.openxmlformats.org/officeDocument/2006/relationships/image" Target="../media/image32.svg"/><Relationship Id="rId34" Type="http://schemas.openxmlformats.org/officeDocument/2006/relationships/image" Target="../media/image45.svg"/><Relationship Id="rId42" Type="http://schemas.openxmlformats.org/officeDocument/2006/relationships/image" Target="../media/image53.svg"/><Relationship Id="rId47" Type="http://schemas.openxmlformats.org/officeDocument/2006/relationships/image" Target="../media/image58.svg"/><Relationship Id="rId50" Type="http://schemas.openxmlformats.org/officeDocument/2006/relationships/image" Target="../media/image61.svg"/><Relationship Id="rId55" Type="http://schemas.openxmlformats.org/officeDocument/2006/relationships/image" Target="../media/image66.svg"/><Relationship Id="rId63" Type="http://schemas.openxmlformats.org/officeDocument/2006/relationships/image" Target="../media/image74.svg"/><Relationship Id="rId7" Type="http://schemas.openxmlformats.org/officeDocument/2006/relationships/image" Target="../media/image18.svg"/><Relationship Id="rId2" Type="http://schemas.openxmlformats.org/officeDocument/2006/relationships/image" Target="../media/image13.svg"/><Relationship Id="rId16" Type="http://schemas.openxmlformats.org/officeDocument/2006/relationships/image" Target="../media/image27.svg"/><Relationship Id="rId29" Type="http://schemas.openxmlformats.org/officeDocument/2006/relationships/image" Target="../media/image40.svg"/><Relationship Id="rId11" Type="http://schemas.openxmlformats.org/officeDocument/2006/relationships/image" Target="../media/image22.svg"/><Relationship Id="rId24" Type="http://schemas.openxmlformats.org/officeDocument/2006/relationships/image" Target="../media/image35.svg"/><Relationship Id="rId32" Type="http://schemas.openxmlformats.org/officeDocument/2006/relationships/image" Target="../media/image43.svg"/><Relationship Id="rId37" Type="http://schemas.openxmlformats.org/officeDocument/2006/relationships/image" Target="../media/image48.svg"/><Relationship Id="rId40" Type="http://schemas.openxmlformats.org/officeDocument/2006/relationships/image" Target="../media/image51.svg"/><Relationship Id="rId45" Type="http://schemas.openxmlformats.org/officeDocument/2006/relationships/image" Target="../media/image56.svg"/><Relationship Id="rId53" Type="http://schemas.openxmlformats.org/officeDocument/2006/relationships/image" Target="../media/image64.svg"/><Relationship Id="rId58" Type="http://schemas.openxmlformats.org/officeDocument/2006/relationships/image" Target="../media/image69.svg"/><Relationship Id="rId66" Type="http://schemas.openxmlformats.org/officeDocument/2006/relationships/image" Target="../media/image77.svg"/><Relationship Id="rId5" Type="http://schemas.openxmlformats.org/officeDocument/2006/relationships/image" Target="../media/image16.svg"/><Relationship Id="rId61" Type="http://schemas.openxmlformats.org/officeDocument/2006/relationships/image" Target="../media/image72.svg"/><Relationship Id="rId19" Type="http://schemas.openxmlformats.org/officeDocument/2006/relationships/image" Target="../media/image30.sv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8.svg"/><Relationship Id="rId30" Type="http://schemas.openxmlformats.org/officeDocument/2006/relationships/image" Target="../media/image41.svg"/><Relationship Id="rId35" Type="http://schemas.openxmlformats.org/officeDocument/2006/relationships/image" Target="../media/image46.svg"/><Relationship Id="rId43" Type="http://schemas.openxmlformats.org/officeDocument/2006/relationships/image" Target="../media/image54.svg"/><Relationship Id="rId48" Type="http://schemas.openxmlformats.org/officeDocument/2006/relationships/image" Target="../media/image59.svg"/><Relationship Id="rId56" Type="http://schemas.openxmlformats.org/officeDocument/2006/relationships/image" Target="../media/image67.svg"/><Relationship Id="rId64" Type="http://schemas.openxmlformats.org/officeDocument/2006/relationships/image" Target="../media/image75.svg"/><Relationship Id="rId8" Type="http://schemas.openxmlformats.org/officeDocument/2006/relationships/image" Target="../media/image19.svg"/><Relationship Id="rId51" Type="http://schemas.openxmlformats.org/officeDocument/2006/relationships/image" Target="../media/image62.svg"/><Relationship Id="rId3" Type="http://schemas.openxmlformats.org/officeDocument/2006/relationships/image" Target="../media/image14.svg"/><Relationship Id="rId12" Type="http://schemas.openxmlformats.org/officeDocument/2006/relationships/image" Target="../media/image23.svg"/><Relationship Id="rId17" Type="http://schemas.openxmlformats.org/officeDocument/2006/relationships/image" Target="../media/image28.svg"/><Relationship Id="rId25" Type="http://schemas.openxmlformats.org/officeDocument/2006/relationships/image" Target="../media/image36.svg"/><Relationship Id="rId33" Type="http://schemas.openxmlformats.org/officeDocument/2006/relationships/image" Target="../media/image44.svg"/><Relationship Id="rId38" Type="http://schemas.openxmlformats.org/officeDocument/2006/relationships/image" Target="../media/image49.svg"/><Relationship Id="rId46" Type="http://schemas.openxmlformats.org/officeDocument/2006/relationships/image" Target="../media/image57.svg"/><Relationship Id="rId59" Type="http://schemas.openxmlformats.org/officeDocument/2006/relationships/image" Target="../media/image70.svg"/><Relationship Id="rId67" Type="http://schemas.openxmlformats.org/officeDocument/2006/relationships/image" Target="../media/image78.svg"/><Relationship Id="rId20" Type="http://schemas.openxmlformats.org/officeDocument/2006/relationships/image" Target="../media/image31.svg"/><Relationship Id="rId41" Type="http://schemas.openxmlformats.org/officeDocument/2006/relationships/image" Target="../media/image52.svg"/><Relationship Id="rId54" Type="http://schemas.openxmlformats.org/officeDocument/2006/relationships/image" Target="../media/image65.svg"/><Relationship Id="rId62" Type="http://schemas.openxmlformats.org/officeDocument/2006/relationships/image" Target="../media/image73.svg"/><Relationship Id="rId1" Type="http://schemas.openxmlformats.org/officeDocument/2006/relationships/slideLayout" Target="../slideLayouts/slideLayout2.xml"/><Relationship Id="rId6" Type="http://schemas.openxmlformats.org/officeDocument/2006/relationships/image" Target="../media/image17.sv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svg"/><Relationship Id="rId36" Type="http://schemas.openxmlformats.org/officeDocument/2006/relationships/image" Target="../media/image47.svg"/><Relationship Id="rId49" Type="http://schemas.openxmlformats.org/officeDocument/2006/relationships/image" Target="../media/image60.svg"/><Relationship Id="rId57" Type="http://schemas.openxmlformats.org/officeDocument/2006/relationships/image" Target="../media/image68.svg"/><Relationship Id="rId10" Type="http://schemas.openxmlformats.org/officeDocument/2006/relationships/image" Target="../media/image21.svg"/><Relationship Id="rId31" Type="http://schemas.openxmlformats.org/officeDocument/2006/relationships/image" Target="../media/image42.svg"/><Relationship Id="rId44" Type="http://schemas.openxmlformats.org/officeDocument/2006/relationships/image" Target="../media/image55.svg"/><Relationship Id="rId52" Type="http://schemas.openxmlformats.org/officeDocument/2006/relationships/image" Target="../media/image63.svg"/><Relationship Id="rId60" Type="http://schemas.openxmlformats.org/officeDocument/2006/relationships/image" Target="../media/image71.svg"/><Relationship Id="rId65" Type="http://schemas.openxmlformats.org/officeDocument/2006/relationships/image" Target="../media/image76.svg"/><Relationship Id="rId4" Type="http://schemas.openxmlformats.org/officeDocument/2006/relationships/image" Target="../media/image15.svg"/><Relationship Id="rId9" Type="http://schemas.openxmlformats.org/officeDocument/2006/relationships/image" Target="../media/image20.svg"/><Relationship Id="rId13" Type="http://schemas.openxmlformats.org/officeDocument/2006/relationships/image" Target="../media/image24.svg"/><Relationship Id="rId18" Type="http://schemas.openxmlformats.org/officeDocument/2006/relationships/image" Target="../media/image29.svg"/><Relationship Id="rId39" Type="http://schemas.openxmlformats.org/officeDocument/2006/relationships/image" Target="../media/image5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75018" y="2884127"/>
            <a:ext cx="4147500" cy="768350"/>
          </a:xfrm>
          <a:prstGeom prst="rect">
            <a:avLst/>
          </a:prstGeom>
          <a:noFill/>
        </p:spPr>
        <p:txBody>
          <a:bodyPr wrap="square" rtlCol="0">
            <a:spAutoFit/>
          </a:bodyPr>
          <a:lstStyle>
            <a:defPPr>
              <a:defRPr lang="zh-CN"/>
            </a:defPPr>
            <a:lvl1pPr>
              <a:defRPr kumimoji="1" sz="4400" b="1">
                <a:solidFill>
                  <a:srgbClr val="0070C0"/>
                </a:solidFill>
                <a:latin typeface="微软雅黑" panose="020B0503020204020204" charset="-122"/>
                <a:ea typeface="微软雅黑" panose="020B0503020204020204" charset="-122"/>
              </a:defRPr>
            </a:lvl1pPr>
          </a:lstStyle>
          <a:p>
            <a:pPr algn="ctr"/>
            <a:r>
              <a:rPr lang="zh-CN" altLang="en-US" dirty="0">
                <a:solidFill>
                  <a:schemeClr val="tx1"/>
                </a:solidFill>
              </a:rPr>
              <a:t>（</a:t>
            </a:r>
            <a:r>
              <a:rPr lang="zh-CN" altLang="en-US" dirty="0">
                <a:solidFill>
                  <a:srgbClr val="FF0000"/>
                </a:solidFill>
              </a:rPr>
              <a:t>奇佑康   </a:t>
            </a:r>
            <a:r>
              <a:rPr lang="zh-CN" altLang="en-US" dirty="0">
                <a:solidFill>
                  <a:schemeClr val="tx1"/>
                </a:solidFill>
              </a:rPr>
              <a:t>）</a:t>
            </a:r>
          </a:p>
        </p:txBody>
      </p:sp>
      <p:sp>
        <p:nvSpPr>
          <p:cNvPr id="8" name="文本框 6"/>
          <p:cNvSpPr txBox="1"/>
          <p:nvPr/>
        </p:nvSpPr>
        <p:spPr>
          <a:xfrm>
            <a:off x="750184" y="3660700"/>
            <a:ext cx="9997168"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hangingPunct="0">
              <a:lnSpc>
                <a:spcPct val="150000"/>
              </a:lnSpc>
            </a:pPr>
            <a:r>
              <a:rPr kumimoji="0"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国产创新的IL-1</a:t>
            </a:r>
            <a:r>
              <a:rPr kumimoji="0" lang="en-US" altLang="zh-CN"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7A</a:t>
            </a:r>
            <a:r>
              <a:rPr kumimoji="0" lang="zh-CN" altLang="en-US"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人源化单克隆抗体</a:t>
            </a:r>
            <a:endParaRPr kumimoji="0" lang="en-US" altLang="zh-CN"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endParaRPr>
          </a:p>
          <a:p>
            <a:pPr algn="ctr" hangingPunct="0">
              <a:lnSpc>
                <a:spcPct val="150000"/>
              </a:lnSpc>
            </a:pPr>
            <a:r>
              <a:rPr lang="zh-CN" altLang="en-US" sz="2400" dirty="0">
                <a:ln w="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等线" panose="02010600030101010101" charset="-122"/>
              </a:rPr>
              <a:t>注射针数减半、每次一针、引领皮损全清</a:t>
            </a:r>
            <a:endParaRPr lang="en-US" altLang="zh-CN" sz="2400" dirty="0">
              <a:ln w="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等线" panose="02010600030101010101" charset="-122"/>
            </a:endParaRPr>
          </a:p>
          <a:p>
            <a:pPr algn="ctr" hangingPunct="0">
              <a:lnSpc>
                <a:spcPct val="150000"/>
              </a:lnSpc>
            </a:pPr>
            <a:r>
              <a:rPr lang="zh-CN" altLang="en-US" sz="2400" dirty="0">
                <a:ln w="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等线" panose="02010600030101010101" charset="-122"/>
              </a:rPr>
              <a:t>同类产品疗效最佳</a:t>
            </a:r>
            <a:endParaRPr lang="en-US" altLang="zh-CN" sz="2400" dirty="0">
              <a:ln w="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等线" panose="02010600030101010101" charset="-122"/>
            </a:endParaRPr>
          </a:p>
        </p:txBody>
      </p:sp>
      <p:sp>
        <p:nvSpPr>
          <p:cNvPr id="11" name="文本框 10"/>
          <p:cNvSpPr txBox="1"/>
          <p:nvPr/>
        </p:nvSpPr>
        <p:spPr>
          <a:xfrm>
            <a:off x="1537373" y="1465501"/>
            <a:ext cx="9117249" cy="1014730"/>
          </a:xfrm>
          <a:prstGeom prst="rect">
            <a:avLst/>
          </a:prstGeom>
          <a:noFill/>
        </p:spPr>
        <p:txBody>
          <a:bodyPr wrap="square" rtlCol="0">
            <a:spAutoFit/>
          </a:bodyPr>
          <a:lstStyle/>
          <a:p>
            <a:pPr algn="ctr"/>
            <a:r>
              <a:rPr kumimoji="1" lang="zh-CN" altLang="en-US" sz="6000" b="1" dirty="0">
                <a:solidFill>
                  <a:srgbClr val="FF0000"/>
                </a:solidFill>
                <a:latin typeface="微软雅黑" panose="020B0503020204020204" charset="-122"/>
                <a:ea typeface="微软雅黑" panose="020B0503020204020204" charset="-122"/>
              </a:rPr>
              <a:t>古莫奇单抗</a:t>
            </a:r>
            <a:r>
              <a:rPr kumimoji="1" lang="zh-CN" altLang="en-US" sz="6000" b="1" dirty="0">
                <a:latin typeface="微软雅黑" panose="020B0503020204020204" charset="-122"/>
                <a:ea typeface="微软雅黑" panose="020B0503020204020204" charset="-122"/>
              </a:rPr>
              <a:t>注射液</a:t>
            </a:r>
          </a:p>
        </p:txBody>
      </p:sp>
      <p:pic>
        <p:nvPicPr>
          <p:cNvPr id="12" name="图片 11"/>
          <p:cNvPicPr>
            <a:picLocks noChangeAspect="1"/>
          </p:cNvPicPr>
          <p:nvPr/>
        </p:nvPicPr>
        <p:blipFill>
          <a:blip r:embed="rId3">
            <a:biLevel thresh="75000"/>
          </a:blip>
          <a:stretch>
            <a:fillRect/>
          </a:stretch>
        </p:blipFill>
        <p:spPr>
          <a:xfrm>
            <a:off x="6337063" y="2884127"/>
            <a:ext cx="557533" cy="645564"/>
          </a:xfrm>
          <a:prstGeom prst="rect">
            <a:avLst/>
          </a:prstGeom>
        </p:spPr>
      </p:pic>
      <p:sp>
        <p:nvSpPr>
          <p:cNvPr id="3" name="文本框 2"/>
          <p:cNvSpPr txBox="1"/>
          <p:nvPr/>
        </p:nvSpPr>
        <p:spPr>
          <a:xfrm>
            <a:off x="2671173" y="5415022"/>
            <a:ext cx="7019925" cy="521970"/>
          </a:xfrm>
          <a:prstGeom prst="rect">
            <a:avLst/>
          </a:prstGeom>
          <a:noFill/>
        </p:spPr>
        <p:txBody>
          <a:bodyPr wrap="square" rtlCol="0">
            <a:spAutoFit/>
          </a:bodyPr>
          <a:lstStyle/>
          <a:p>
            <a:r>
              <a:rPr lang="zh-CN" altLang="en-US" sz="2800" b="1" dirty="0">
                <a:solidFill>
                  <a:srgbClr val="FF0000"/>
                </a:solidFill>
                <a:latin typeface="微软雅黑" panose="020B0503020204020204" charset="-122"/>
                <a:ea typeface="微软雅黑" panose="020B0503020204020204" charset="-122"/>
                <a:sym typeface="等线" panose="02010600030101010101" charset="-122"/>
              </a:rPr>
              <a:t>康方生物</a:t>
            </a:r>
            <a:r>
              <a:rPr lang="zh-CN" altLang="en-US" sz="2800" b="1" dirty="0">
                <a:latin typeface="微软雅黑" panose="020B0503020204020204" charset="-122"/>
                <a:ea typeface="微软雅黑" panose="020B0503020204020204" charset="-122"/>
                <a:sym typeface="等线" panose="02010600030101010101" charset="-122"/>
              </a:rPr>
              <a:t>集团</a:t>
            </a:r>
            <a:r>
              <a:rPr lang="en-US" altLang="zh-CN" sz="2800" b="1" dirty="0">
                <a:latin typeface="微软雅黑" panose="020B0503020204020204" charset="-122"/>
                <a:ea typeface="微软雅黑" panose="020B0503020204020204" charset="-122"/>
                <a:sym typeface="等线" panose="02010600030101010101" charset="-122"/>
              </a:rPr>
              <a:t>-</a:t>
            </a:r>
            <a:r>
              <a:rPr lang="zh-CN" altLang="en-US" sz="2800" b="1" dirty="0">
                <a:latin typeface="微软雅黑" panose="020B0503020204020204" charset="-122"/>
                <a:ea typeface="微软雅黑" panose="020B0503020204020204" charset="-122"/>
              </a:rPr>
              <a:t>中山康方生物医药有限公司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创新性</a:t>
            </a:r>
          </a:p>
        </p:txBody>
      </p:sp>
      <p:graphicFrame>
        <p:nvGraphicFramePr>
          <p:cNvPr id="6" name="表格 5"/>
          <p:cNvGraphicFramePr>
            <a:graphicFrameLocks noGrp="1"/>
          </p:cNvGraphicFramePr>
          <p:nvPr>
            <p:custDataLst>
              <p:tags r:id="rId1"/>
            </p:custDataLst>
            <p:extLst>
              <p:ext uri="{D42A27DB-BD31-4B8C-83A1-F6EECF244321}">
                <p14:modId xmlns:p14="http://schemas.microsoft.com/office/powerpoint/2010/main" val="3672736071"/>
              </p:ext>
            </p:extLst>
          </p:nvPr>
        </p:nvGraphicFramePr>
        <p:xfrm>
          <a:off x="553720" y="900430"/>
          <a:ext cx="4733925" cy="3385820"/>
        </p:xfrm>
        <a:graphic>
          <a:graphicData uri="http://schemas.openxmlformats.org/drawingml/2006/table">
            <a:tbl>
              <a:tblPr firstRow="1" bandRow="1">
                <a:tableStyleId>{5A111915-BE36-4E01-A7E5-04B1672EAD32}</a:tableStyleId>
              </a:tblPr>
              <a:tblGrid>
                <a:gridCol w="4733925">
                  <a:extLst>
                    <a:ext uri="{9D8B030D-6E8A-4147-A177-3AD203B41FA5}">
                      <a16:colId xmlns:a16="http://schemas.microsoft.com/office/drawing/2014/main" val="20000"/>
                    </a:ext>
                  </a:extLst>
                </a:gridCol>
              </a:tblGrid>
              <a:tr h="684530">
                <a:tc>
                  <a:txBody>
                    <a:bodyPr/>
                    <a:lstStyle/>
                    <a:p>
                      <a:pPr algn="ctr"/>
                      <a:r>
                        <a:rPr lang="zh-CN" altLang="en-US" sz="2000" dirty="0">
                          <a:latin typeface="微软雅黑" panose="020B0503020204020204" charset="-122"/>
                          <a:ea typeface="微软雅黑" panose="020B0503020204020204" charset="-122"/>
                        </a:rPr>
                        <a:t>主要创新点</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701290">
                <a:tc>
                  <a:txBody>
                    <a:bodyPr/>
                    <a:lstStyle/>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b="1" dirty="0">
                          <a:solidFill>
                            <a:srgbClr val="C00000"/>
                          </a:solidFill>
                          <a:latin typeface="微软雅黑" panose="020B0503020204020204" charset="-122"/>
                          <a:ea typeface="微软雅黑" panose="020B0503020204020204" charset="-122"/>
                          <a:sym typeface="+mn-ea"/>
                        </a:rPr>
                        <a:t>同类产品疗效最佳</a:t>
                      </a:r>
                      <a:r>
                        <a:rPr lang="zh-CN" altLang="en-US" sz="1600" dirty="0">
                          <a:solidFill>
                            <a:schemeClr val="tx1"/>
                          </a:solidFill>
                          <a:latin typeface="微软雅黑" panose="020B0503020204020204" charset="-122"/>
                          <a:ea typeface="微软雅黑" panose="020B0503020204020204" charset="-122"/>
                          <a:sym typeface="+mn-ea"/>
                        </a:rPr>
                        <a:t>，国内原研</a:t>
                      </a:r>
                      <a:r>
                        <a:rPr lang="en-US" altLang="zh-CN" sz="1600" dirty="0">
                          <a:solidFill>
                            <a:schemeClr val="tx1"/>
                          </a:solidFill>
                          <a:latin typeface="微软雅黑" panose="020B0503020204020204" charset="-122"/>
                          <a:ea typeface="微软雅黑" panose="020B0503020204020204" charset="-122"/>
                          <a:sym typeface="+mn-ea"/>
                        </a:rPr>
                        <a:t>IL-17A</a:t>
                      </a:r>
                      <a:r>
                        <a:rPr lang="zh-CN" altLang="en-US" sz="1600" dirty="0">
                          <a:solidFill>
                            <a:schemeClr val="tx1"/>
                          </a:solidFill>
                          <a:latin typeface="微软雅黑" panose="020B0503020204020204" charset="-122"/>
                          <a:ea typeface="微软雅黑" panose="020B0503020204020204" charset="-122"/>
                          <a:sym typeface="+mn-ea"/>
                        </a:rPr>
                        <a:t>抑制剂</a:t>
                      </a:r>
                      <a:r>
                        <a:rPr lang="zh-CN" altLang="en-US" sz="1600" baseline="0" dirty="0">
                          <a:solidFill>
                            <a:schemeClr val="tx1"/>
                          </a:solidFill>
                          <a:latin typeface="微软雅黑" panose="020B0503020204020204" charset="-122"/>
                          <a:ea typeface="微软雅黑" panose="020B0503020204020204" charset="-122"/>
                          <a:sym typeface="+mn-ea"/>
                        </a:rPr>
                        <a:t>，国产</a:t>
                      </a:r>
                      <a:r>
                        <a:rPr lang="en-US" altLang="zh-CN" sz="1600" b="1" dirty="0">
                          <a:solidFill>
                            <a:srgbClr val="C00000"/>
                          </a:solidFill>
                          <a:latin typeface="微软雅黑" panose="020B0503020204020204" charset="-122"/>
                          <a:ea typeface="微软雅黑" panose="020B0503020204020204" charset="-122"/>
                          <a:sym typeface="+mn-ea"/>
                        </a:rPr>
                        <a:t>1</a:t>
                      </a:r>
                      <a:r>
                        <a:rPr lang="zh-CN" altLang="en-US" sz="1600" b="1" dirty="0">
                          <a:solidFill>
                            <a:srgbClr val="C00000"/>
                          </a:solidFill>
                          <a:latin typeface="微软雅黑" panose="020B0503020204020204" charset="-122"/>
                          <a:ea typeface="微软雅黑" panose="020B0503020204020204" charset="-122"/>
                          <a:sym typeface="+mn-ea"/>
                        </a:rPr>
                        <a:t>类新药</a:t>
                      </a:r>
                      <a:endParaRPr lang="en-US" altLang="zh-CN" sz="1600" b="1"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b="0" baseline="0" dirty="0">
                          <a:solidFill>
                            <a:schemeClr val="tx1"/>
                          </a:solidFill>
                          <a:latin typeface="微软雅黑" panose="020B0503020204020204" charset="-122"/>
                          <a:ea typeface="微软雅黑" panose="020B0503020204020204" charset="-122"/>
                          <a:sym typeface="+mn-ea"/>
                        </a:rPr>
                        <a:t>调控免疫应答信号</a:t>
                      </a:r>
                      <a:r>
                        <a:rPr lang="zh-CN" altLang="en-US" sz="1600" dirty="0">
                          <a:solidFill>
                            <a:schemeClr val="tx1"/>
                          </a:solidFill>
                          <a:latin typeface="微软雅黑" panose="020B0503020204020204" charset="-122"/>
                          <a:ea typeface="微软雅黑" panose="020B0503020204020204" charset="-122"/>
                          <a:sym typeface="+mn-ea"/>
                        </a:rPr>
                        <a:t>、精准干预，</a:t>
                      </a:r>
                      <a:r>
                        <a:rPr lang="zh-CN" altLang="en-US" sz="1600" dirty="0">
                          <a:latin typeface="微软雅黑" panose="020B0503020204020204" charset="-122"/>
                          <a:ea typeface="微软雅黑" panose="020B0503020204020204" charset="-122"/>
                          <a:sym typeface="+mn-ea"/>
                        </a:rPr>
                        <a:t>安全可靠</a:t>
                      </a:r>
                      <a:endParaRPr lang="en-US" altLang="zh-CN" sz="1600"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dirty="0">
                          <a:solidFill>
                            <a:schemeClr val="tx1"/>
                          </a:solidFill>
                          <a:latin typeface="微软雅黑" panose="020B0503020204020204" charset="-122"/>
                          <a:ea typeface="微软雅黑" panose="020B0503020204020204" charset="-122"/>
                          <a:sym typeface="+mn-ea"/>
                        </a:rPr>
                        <a:t>独特抗体结构</a:t>
                      </a:r>
                      <a:r>
                        <a:rPr lang="en-US" altLang="zh-CN" sz="1600" dirty="0">
                          <a:solidFill>
                            <a:schemeClr val="tx1"/>
                          </a:solidFill>
                          <a:latin typeface="微软雅黑" panose="020B0503020204020204" charset="-122"/>
                          <a:ea typeface="微软雅黑" panose="020B0503020204020204" charset="-122"/>
                          <a:sym typeface="+mn-ea"/>
                        </a:rPr>
                        <a:t>-</a:t>
                      </a:r>
                      <a:r>
                        <a:rPr lang="zh-CN" altLang="en-US" sz="1600" dirty="0">
                          <a:solidFill>
                            <a:schemeClr val="tx1"/>
                          </a:solidFill>
                          <a:latin typeface="微软雅黑" panose="020B0503020204020204" charset="-122"/>
                          <a:ea typeface="微软雅黑" panose="020B0503020204020204" charset="-122"/>
                          <a:sym typeface="+mn-ea"/>
                        </a:rPr>
                        <a:t>高亲和力、高特异性、</a:t>
                      </a:r>
                      <a:r>
                        <a:rPr lang="zh-CN" altLang="en-US" sz="1600" dirty="0">
                          <a:latin typeface="微软雅黑" panose="020B0503020204020204" charset="-122"/>
                          <a:ea typeface="微软雅黑" panose="020B0503020204020204" charset="-122"/>
                          <a:sym typeface="+mn-ea"/>
                        </a:rPr>
                        <a:t>长半衰期</a:t>
                      </a:r>
                      <a:r>
                        <a:rPr lang="zh-CN" altLang="en-US" sz="1600" dirty="0">
                          <a:solidFill>
                            <a:schemeClr val="tx1"/>
                          </a:solidFill>
                          <a:latin typeface="微软雅黑" panose="020B0503020204020204" charset="-122"/>
                          <a:ea typeface="微软雅黑" panose="020B0503020204020204" charset="-122"/>
                          <a:sym typeface="+mn-ea"/>
                        </a:rPr>
                        <a:t>，疗效可靠</a:t>
                      </a:r>
                      <a:endParaRPr lang="en-US" altLang="zh-CN" sz="1600"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dirty="0">
                          <a:solidFill>
                            <a:schemeClr val="tx1"/>
                          </a:solidFill>
                          <a:latin typeface="微软雅黑" panose="020B0503020204020204" charset="-122"/>
                          <a:ea typeface="微软雅黑" panose="020B0503020204020204" charset="-122"/>
                          <a:sym typeface="+mn-ea"/>
                        </a:rPr>
                        <a:t>人源化改造，低免疫原性</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表格 6"/>
          <p:cNvGraphicFramePr>
            <a:graphicFrameLocks noGrp="1"/>
          </p:cNvGraphicFramePr>
          <p:nvPr>
            <p:custDataLst>
              <p:tags r:id="rId2"/>
            </p:custDataLst>
            <p:extLst>
              <p:ext uri="{D42A27DB-BD31-4B8C-83A1-F6EECF244321}">
                <p14:modId xmlns:p14="http://schemas.microsoft.com/office/powerpoint/2010/main" val="2151021587"/>
              </p:ext>
            </p:extLst>
          </p:nvPr>
        </p:nvGraphicFramePr>
        <p:xfrm>
          <a:off x="5433695" y="900430"/>
          <a:ext cx="6267450" cy="5536565"/>
        </p:xfrm>
        <a:graphic>
          <a:graphicData uri="http://schemas.openxmlformats.org/drawingml/2006/table">
            <a:tbl>
              <a:tblPr firstRow="1" bandRow="1">
                <a:tableStyleId>{5A111915-BE36-4E01-A7E5-04B1672EAD32}</a:tableStyleId>
              </a:tblPr>
              <a:tblGrid>
                <a:gridCol w="6267450">
                  <a:extLst>
                    <a:ext uri="{9D8B030D-6E8A-4147-A177-3AD203B41FA5}">
                      <a16:colId xmlns:a16="http://schemas.microsoft.com/office/drawing/2014/main" val="20000"/>
                    </a:ext>
                  </a:extLst>
                </a:gridCol>
              </a:tblGrid>
              <a:tr h="661670">
                <a:tc>
                  <a:txBody>
                    <a:bodyPr/>
                    <a:lstStyle/>
                    <a:p>
                      <a:pPr algn="ctr"/>
                      <a:r>
                        <a:rPr lang="zh-CN" altLang="en-US" sz="2000" dirty="0">
                          <a:latin typeface="微软雅黑" panose="020B0503020204020204" charset="-122"/>
                          <a:ea typeface="微软雅黑" panose="020B0503020204020204" charset="-122"/>
                        </a:rPr>
                        <a:t>该创新带来的疗效或安全性优势</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874895">
                <a:tc>
                  <a:txBody>
                    <a:bodyPr/>
                    <a:lstStyle/>
                    <a:p>
                      <a:pPr marL="452755" indent="-452755">
                        <a:lnSpc>
                          <a:spcPct val="150000"/>
                        </a:lnSpc>
                        <a:spcAft>
                          <a:spcPts val="600"/>
                        </a:spcAft>
                        <a:buFont typeface="Wingdings" panose="05000000000000000000" charset="0"/>
                        <a:buChar char="Ø"/>
                      </a:pPr>
                      <a:r>
                        <a:rPr lang="zh-CN" altLang="en-US" sz="1600" b="1" dirty="0">
                          <a:solidFill>
                            <a:schemeClr val="tx1"/>
                          </a:solidFill>
                          <a:latin typeface="微软雅黑" panose="020B0503020204020204" charset="-122"/>
                          <a:ea typeface="微软雅黑" panose="020B0503020204020204" charset="-122"/>
                          <a:sym typeface="+mn-ea"/>
                        </a:rPr>
                        <a:t>古莫奇单抗</a:t>
                      </a:r>
                      <a:r>
                        <a:rPr lang="zh-CN" altLang="en-US" sz="1600" b="1" dirty="0">
                          <a:solidFill>
                            <a:srgbClr val="C00000"/>
                          </a:solidFill>
                          <a:latin typeface="微软雅黑" panose="020B0503020204020204" charset="-122"/>
                          <a:ea typeface="微软雅黑" panose="020B0503020204020204" charset="-122"/>
                          <a:sym typeface="+mn-ea"/>
                        </a:rPr>
                        <a:t>（</a:t>
                      </a:r>
                      <a:r>
                        <a:rPr lang="en-US" altLang="zh-CN" sz="1600" b="1" dirty="0">
                          <a:solidFill>
                            <a:srgbClr val="C00000"/>
                          </a:solidFill>
                          <a:latin typeface="微软雅黑" panose="020B0503020204020204" charset="-122"/>
                          <a:ea typeface="微软雅黑" panose="020B0503020204020204" charset="-122"/>
                          <a:sym typeface="+mn-ea"/>
                        </a:rPr>
                        <a:t>150mg</a:t>
                      </a:r>
                      <a:r>
                        <a:rPr lang="zh-CN" altLang="en-US" sz="1600" b="1" dirty="0">
                          <a:solidFill>
                            <a:srgbClr val="C00000"/>
                          </a:solidFill>
                          <a:latin typeface="微软雅黑" panose="020B0503020204020204" charset="-122"/>
                          <a:ea typeface="微软雅黑" panose="020B0503020204020204" charset="-122"/>
                          <a:sym typeface="+mn-ea"/>
                        </a:rPr>
                        <a:t>）</a:t>
                      </a:r>
                      <a:r>
                        <a:rPr lang="zh-CN" altLang="en-US" sz="1600" b="1" dirty="0">
                          <a:solidFill>
                            <a:schemeClr val="tx1"/>
                          </a:solidFill>
                          <a:latin typeface="微软雅黑" panose="020B0503020204020204" charset="-122"/>
                          <a:ea typeface="微软雅黑" panose="020B0503020204020204" charset="-122"/>
                          <a:sym typeface="+mn-ea"/>
                        </a:rPr>
                        <a:t>长短期应答率均优于参照药</a:t>
                      </a:r>
                      <a:r>
                        <a:rPr lang="zh-CN" altLang="en-US" sz="1600" b="1" dirty="0">
                          <a:solidFill>
                            <a:srgbClr val="C00000"/>
                          </a:solidFill>
                          <a:latin typeface="微软雅黑" panose="020B0503020204020204" charset="-122"/>
                          <a:ea typeface="微软雅黑" panose="020B0503020204020204" charset="-122"/>
                          <a:sym typeface="+mn-ea"/>
                        </a:rPr>
                        <a:t>（</a:t>
                      </a:r>
                      <a:r>
                        <a:rPr lang="en-US" altLang="zh-CN" sz="1600" b="1" dirty="0">
                          <a:solidFill>
                            <a:srgbClr val="C00000"/>
                          </a:solidFill>
                          <a:latin typeface="微软雅黑" panose="020B0503020204020204" charset="-122"/>
                          <a:ea typeface="微软雅黑" panose="020B0503020204020204" charset="-122"/>
                          <a:sym typeface="+mn-ea"/>
                        </a:rPr>
                        <a:t>300mg</a:t>
                      </a:r>
                      <a:r>
                        <a:rPr lang="zh-CN" altLang="en-US" sz="1600" b="1" dirty="0">
                          <a:solidFill>
                            <a:srgbClr val="C00000"/>
                          </a:solidFill>
                          <a:latin typeface="微软雅黑" panose="020B0503020204020204" charset="-122"/>
                          <a:ea typeface="微软雅黑" panose="020B0503020204020204" charset="-122"/>
                          <a:sym typeface="+mn-ea"/>
                        </a:rPr>
                        <a:t>）</a:t>
                      </a:r>
                      <a:endParaRPr lang="en-US" altLang="zh-CN" sz="1600" b="1" dirty="0">
                        <a:solidFill>
                          <a:srgbClr val="C00000"/>
                        </a:solidFill>
                        <a:latin typeface="微软雅黑" panose="020B0503020204020204" charset="-122"/>
                        <a:ea typeface="微软雅黑" panose="020B0503020204020204" charset="-122"/>
                        <a:sym typeface="+mn-ea"/>
                      </a:endParaRPr>
                    </a:p>
                    <a:p>
                      <a:pPr indent="0" algn="l">
                        <a:lnSpc>
                          <a:spcPct val="130000"/>
                        </a:lnSpc>
                        <a:spcBef>
                          <a:spcPts val="0"/>
                        </a:spcBef>
                        <a:spcAft>
                          <a:spcPts val="600"/>
                        </a:spcAft>
                        <a:buClr>
                          <a:schemeClr val="tx1"/>
                        </a:buClr>
                        <a:buSzTx/>
                        <a:buNone/>
                        <a:defRPr/>
                      </a:pPr>
                      <a:r>
                        <a:rPr lang="en-US" altLang="zh-CN" sz="1400" dirty="0">
                          <a:latin typeface="微软雅黑" panose="020B0503020204020204" charset="-122"/>
                          <a:ea typeface="微软雅黑" panose="020B0503020204020204" charset="-122"/>
                          <a:sym typeface="+mn-ea"/>
                        </a:rPr>
                        <a:t>        </a:t>
                      </a:r>
                    </a:p>
                    <a:p>
                      <a:pPr indent="0" algn="l">
                        <a:lnSpc>
                          <a:spcPct val="130000"/>
                        </a:lnSpc>
                        <a:spcBef>
                          <a:spcPts val="0"/>
                        </a:spcBef>
                        <a:spcAft>
                          <a:spcPts val="600"/>
                        </a:spcAft>
                        <a:buClr>
                          <a:schemeClr val="tx1"/>
                        </a:buClr>
                        <a:buSzTx/>
                        <a:buNone/>
                        <a:defRPr/>
                      </a:pPr>
                      <a:endParaRPr lang="zh-CN" altLang="en-US" sz="1400" dirty="0">
                        <a:solidFill>
                          <a:srgbClr val="C00000"/>
                        </a:solidFill>
                        <a:highlight>
                          <a:srgbClr val="FFFF00"/>
                        </a:highlight>
                        <a:latin typeface="微软雅黑" panose="020B0503020204020204" charset="-122"/>
                        <a:ea typeface="微软雅黑" panose="020B0503020204020204" charset="-122"/>
                        <a:sym typeface="+mn-ea"/>
                      </a:endParaRPr>
                    </a:p>
                    <a:p>
                      <a:pPr indent="0" algn="l">
                        <a:lnSpc>
                          <a:spcPct val="130000"/>
                        </a:lnSpc>
                        <a:spcBef>
                          <a:spcPts val="0"/>
                        </a:spcBef>
                        <a:spcAft>
                          <a:spcPts val="600"/>
                        </a:spcAft>
                        <a:buClr>
                          <a:schemeClr val="tx1"/>
                        </a:buClr>
                        <a:buSzTx/>
                        <a:buNone/>
                        <a:defRPr/>
                      </a:pPr>
                      <a:endParaRPr lang="zh-CN" altLang="en-US" sz="1600" b="1" dirty="0">
                        <a:solidFill>
                          <a:schemeClr val="tx1"/>
                        </a:solidFill>
                        <a:latin typeface="微软雅黑" panose="020B0503020204020204" charset="-122"/>
                        <a:ea typeface="微软雅黑" panose="020B0503020204020204" charset="-122"/>
                        <a:sym typeface="+mn-ea"/>
                      </a:endParaRPr>
                    </a:p>
                    <a:p>
                      <a:pPr marL="452755" indent="-452755">
                        <a:lnSpc>
                          <a:spcPct val="120000"/>
                        </a:lnSpc>
                        <a:spcAft>
                          <a:spcPts val="600"/>
                        </a:spcAft>
                        <a:buFont typeface="Wingdings" panose="05000000000000000000" charset="0"/>
                        <a:buChar char="Ø"/>
                      </a:pPr>
                      <a:endParaRPr lang="zh-CN" altLang="en-US" sz="1600" b="1" dirty="0">
                        <a:solidFill>
                          <a:schemeClr val="tx1"/>
                        </a:solidFill>
                        <a:latin typeface="微软雅黑" panose="020B0503020204020204" charset="-122"/>
                        <a:ea typeface="微软雅黑" panose="020B0503020204020204" charset="-122"/>
                        <a:sym typeface="+mn-ea"/>
                      </a:endParaRPr>
                    </a:p>
                    <a:p>
                      <a:pPr marL="452755" indent="-452755">
                        <a:lnSpc>
                          <a:spcPct val="120000"/>
                        </a:lnSpc>
                        <a:spcAft>
                          <a:spcPts val="600"/>
                        </a:spcAft>
                        <a:buFont typeface="Wingdings" panose="05000000000000000000" charset="0"/>
                        <a:buChar char="Ø"/>
                      </a:pPr>
                      <a:r>
                        <a:rPr lang="zh-CN" altLang="en-US" sz="1600" b="1" dirty="0">
                          <a:solidFill>
                            <a:schemeClr val="tx1"/>
                          </a:solidFill>
                          <a:latin typeface="微软雅黑" panose="020B0503020204020204" charset="-122"/>
                          <a:ea typeface="微软雅黑" panose="020B0503020204020204" charset="-122"/>
                          <a:sym typeface="+mn-ea"/>
                        </a:rPr>
                        <a:t>免疫原性低、安全性优异</a:t>
                      </a:r>
                      <a:endParaRPr lang="en-US" altLang="zh-CN" sz="1600" dirty="0">
                        <a:solidFill>
                          <a:schemeClr val="tx1"/>
                        </a:solidFill>
                        <a:latin typeface="微软雅黑" panose="020B0503020204020204" charset="-122"/>
                        <a:ea typeface="微软雅黑" panose="020B0503020204020204" charset="-122"/>
                        <a:sym typeface="+mn-ea"/>
                      </a:endParaRPr>
                    </a:p>
                    <a:p>
                      <a:pPr marL="806450" indent="-354330">
                        <a:lnSpc>
                          <a:spcPct val="120000"/>
                        </a:lnSpc>
                        <a:spcAft>
                          <a:spcPts val="600"/>
                        </a:spcAft>
                        <a:buFont typeface="Arial" panose="020B0604020202020204" pitchFamily="34" charset="0"/>
                        <a:buChar char="•"/>
                      </a:pPr>
                      <a:r>
                        <a:rPr lang="zh-CN" altLang="en-US" sz="1600" dirty="0">
                          <a:solidFill>
                            <a:srgbClr val="C00000"/>
                          </a:solidFill>
                          <a:latin typeface="微软雅黑" panose="020B0503020204020204" charset="-122"/>
                          <a:ea typeface="微软雅黑" panose="020B0503020204020204" charset="-122"/>
                          <a:sym typeface="+mn-ea"/>
                        </a:rPr>
                        <a:t>无严重超敏反应</a:t>
                      </a:r>
                      <a:endParaRPr lang="zh-CN" altLang="en-US" sz="1600" b="0" dirty="0">
                        <a:solidFill>
                          <a:srgbClr val="C00000"/>
                        </a:solidFill>
                        <a:latin typeface="微软雅黑" panose="020B0503020204020204" charset="-122"/>
                        <a:ea typeface="微软雅黑" panose="020B0503020204020204" charset="-122"/>
                        <a:sym typeface="+mn-ea"/>
                      </a:endParaRPr>
                    </a:p>
                    <a:p>
                      <a:pPr marL="806450" indent="-354330">
                        <a:lnSpc>
                          <a:spcPct val="120000"/>
                        </a:lnSpc>
                        <a:spcAft>
                          <a:spcPts val="600"/>
                        </a:spcAft>
                        <a:buFont typeface="Arial" panose="020B0604020202020204" pitchFamily="34" charset="0"/>
                        <a:buChar char="•"/>
                      </a:pPr>
                      <a:r>
                        <a:rPr lang="zh-CN" altLang="en-US" sz="1600" b="0" u="none" dirty="0">
                          <a:solidFill>
                            <a:srgbClr val="C00000"/>
                          </a:solidFill>
                          <a:latin typeface="微软雅黑" panose="020B0503020204020204" charset="-122"/>
                          <a:ea typeface="微软雅黑" panose="020B0503020204020204" charset="-122"/>
                          <a:sym typeface="+mn-ea"/>
                        </a:rPr>
                        <a:t>无严重感染</a:t>
                      </a:r>
                    </a:p>
                    <a:p>
                      <a:pPr marL="806450" indent="-354330" algn="l">
                        <a:lnSpc>
                          <a:spcPct val="120000"/>
                        </a:lnSpc>
                        <a:spcAft>
                          <a:spcPts val="600"/>
                        </a:spcAft>
                        <a:buClrTx/>
                        <a:buSzTx/>
                        <a:buFont typeface="Arial" panose="020B0604020202020204" pitchFamily="34" charset="0"/>
                        <a:buChar char="•"/>
                      </a:pPr>
                      <a:r>
                        <a:rPr lang="zh-CN" altLang="en-US" sz="1600" b="0" u="none" dirty="0">
                          <a:solidFill>
                            <a:srgbClr val="C00000"/>
                          </a:solidFill>
                          <a:latin typeface="微软雅黑" panose="020B0503020204020204" charset="-122"/>
                          <a:ea typeface="微软雅黑" panose="020B0503020204020204" charset="-122"/>
                          <a:sym typeface="+mn-ea"/>
                        </a:rPr>
                        <a:t>无</a:t>
                      </a:r>
                      <a:r>
                        <a:rPr lang="zh-CN" altLang="en-US" sz="1600" dirty="0">
                          <a:solidFill>
                            <a:srgbClr val="C00000"/>
                          </a:solidFill>
                          <a:latin typeface="微软雅黑" panose="020B0503020204020204" charset="-122"/>
                          <a:ea typeface="微软雅黑" panose="020B0503020204020204" charset="-122"/>
                          <a:sym typeface="+mn-ea"/>
                        </a:rPr>
                        <a:t>活动性结核</a:t>
                      </a:r>
                      <a:endParaRPr lang="zh-CN" altLang="en-US" sz="1600" dirty="0">
                        <a:solidFill>
                          <a:srgbClr val="C00000"/>
                        </a:solidFill>
                        <a:latin typeface="微软雅黑" panose="020B0503020204020204" charset="-122"/>
                        <a:ea typeface="微软雅黑" panose="020B0503020204020204" charset="-122"/>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b="1" dirty="0">
                          <a:solidFill>
                            <a:schemeClr val="tx1"/>
                          </a:solidFill>
                          <a:latin typeface="微软雅黑" panose="020B0503020204020204" charset="-122"/>
                          <a:ea typeface="微软雅黑" panose="020B0503020204020204" charset="-122"/>
                          <a:sym typeface="+mn-ea"/>
                        </a:rPr>
                        <a:t>用药便捷、依从性高</a:t>
                      </a:r>
                      <a:endParaRPr lang="en-US" altLang="zh-CN" sz="1600" b="0" dirty="0">
                        <a:solidFill>
                          <a:schemeClr val="tx1"/>
                        </a:solidFill>
                        <a:latin typeface="微软雅黑" panose="020B0503020204020204" charset="-122"/>
                        <a:ea typeface="微软雅黑" panose="020B0503020204020204" charset="-122"/>
                        <a:sym typeface="+mn-ea"/>
                      </a:endParaRPr>
                    </a:p>
                    <a:p>
                      <a:pPr marL="806450" marR="0" lvl="0" indent="-354330" algn="l" defTabSz="914400" rtl="0" eaLnBrk="1" fontAlgn="auto" latinLnBrk="0" hangingPunct="1">
                        <a:lnSpc>
                          <a:spcPct val="120000"/>
                        </a:lnSpc>
                        <a:spcBef>
                          <a:spcPts val="0"/>
                        </a:spcBef>
                        <a:spcAft>
                          <a:spcPts val="600"/>
                        </a:spcAft>
                        <a:buClrTx/>
                        <a:buSzTx/>
                        <a:buFont typeface="Arial" panose="020B0604020202020204" pitchFamily="34" charset="0"/>
                        <a:buChar char="•"/>
                        <a:defRPr/>
                      </a:pPr>
                      <a:r>
                        <a:rPr lang="zh-CN" altLang="en-US" sz="1600" kern="1200" dirty="0">
                          <a:solidFill>
                            <a:srgbClr val="C00000"/>
                          </a:solidFill>
                          <a:latin typeface="微软雅黑" panose="020B0503020204020204" charset="-122"/>
                          <a:ea typeface="微软雅黑" panose="020B0503020204020204" charset="-122"/>
                          <a:cs typeface="+mn-cs"/>
                          <a:sym typeface="+mn-ea"/>
                        </a:rPr>
                        <a:t>每次仅注射</a:t>
                      </a:r>
                      <a:r>
                        <a:rPr lang="en-US" altLang="zh-CN" sz="1600" kern="1200" dirty="0">
                          <a:solidFill>
                            <a:srgbClr val="C00000"/>
                          </a:solidFill>
                          <a:latin typeface="微软雅黑" panose="020B0503020204020204" charset="-122"/>
                          <a:ea typeface="微软雅黑" panose="020B0503020204020204" charset="-122"/>
                          <a:cs typeface="+mn-cs"/>
                          <a:sym typeface="+mn-ea"/>
                        </a:rPr>
                        <a:t>1</a:t>
                      </a:r>
                      <a:r>
                        <a:rPr lang="zh-CN" altLang="en-US" sz="1600" kern="1200" dirty="0">
                          <a:solidFill>
                            <a:srgbClr val="C00000"/>
                          </a:solidFill>
                          <a:latin typeface="微软雅黑" panose="020B0503020204020204" charset="-122"/>
                          <a:ea typeface="微软雅黑" panose="020B0503020204020204" charset="-122"/>
                          <a:cs typeface="+mn-cs"/>
                          <a:sym typeface="+mn-ea"/>
                        </a:rPr>
                        <a:t>针</a:t>
                      </a:r>
                      <a:r>
                        <a:rPr lang="zh-CN" altLang="en-US" sz="1600" kern="1200" dirty="0">
                          <a:solidFill>
                            <a:schemeClr val="tx1"/>
                          </a:solidFill>
                          <a:latin typeface="微软雅黑" panose="020B0503020204020204" charset="-122"/>
                          <a:ea typeface="微软雅黑" panose="020B0503020204020204" charset="-122"/>
                          <a:cs typeface="+mn-cs"/>
                          <a:sym typeface="+mn-ea"/>
                        </a:rPr>
                        <a:t>，</a:t>
                      </a:r>
                      <a:r>
                        <a:rPr lang="zh-CN" altLang="en-US" sz="1600" b="0" kern="1200" dirty="0">
                          <a:solidFill>
                            <a:srgbClr val="C00000"/>
                          </a:solidFill>
                          <a:latin typeface="微软雅黑" panose="020B0503020204020204" charset="-122"/>
                          <a:ea typeface="微软雅黑" panose="020B0503020204020204" charset="-122"/>
                          <a:cs typeface="+mn-cs"/>
                          <a:sym typeface="+mn-ea"/>
                        </a:rPr>
                        <a:t>年仅注射</a:t>
                      </a:r>
                      <a:r>
                        <a:rPr lang="en-US" altLang="zh-CN" sz="1600" b="0" kern="1200" dirty="0">
                          <a:solidFill>
                            <a:srgbClr val="C00000"/>
                          </a:solidFill>
                          <a:latin typeface="微软雅黑" panose="020B0503020204020204" charset="-122"/>
                          <a:ea typeface="微软雅黑" panose="020B0503020204020204" charset="-122"/>
                          <a:cs typeface="+mn-cs"/>
                          <a:sym typeface="+mn-ea"/>
                        </a:rPr>
                        <a:t>17</a:t>
                      </a:r>
                      <a:r>
                        <a:rPr lang="zh-CN" altLang="en-US" sz="1600" b="0" kern="1200" dirty="0">
                          <a:solidFill>
                            <a:srgbClr val="C00000"/>
                          </a:solidFill>
                          <a:latin typeface="微软雅黑" panose="020B0503020204020204" charset="-122"/>
                          <a:ea typeface="微软雅黑" panose="020B0503020204020204" charset="-122"/>
                          <a:cs typeface="+mn-cs"/>
                          <a:sym typeface="+mn-ea"/>
                        </a:rPr>
                        <a:t>针</a:t>
                      </a:r>
                      <a:r>
                        <a:rPr lang="zh-CN" altLang="en-US" sz="1600" b="0" kern="1200" dirty="0">
                          <a:solidFill>
                            <a:schemeClr val="tx1"/>
                          </a:solidFill>
                          <a:latin typeface="微软雅黑" panose="020B0503020204020204" charset="-122"/>
                          <a:ea typeface="微软雅黑" panose="020B0503020204020204" charset="-122"/>
                          <a:cs typeface="+mn-cs"/>
                          <a:sym typeface="+mn-ea"/>
                        </a:rPr>
                        <a:t>，与司库奇尤单抗（</a:t>
                      </a:r>
                      <a:r>
                        <a:rPr lang="zh-CN" altLang="en-US" sz="1600" b="0" kern="1200" dirty="0">
                          <a:solidFill>
                            <a:srgbClr val="C00000"/>
                          </a:solidFill>
                          <a:latin typeface="微软雅黑" panose="020B0503020204020204" charset="-122"/>
                          <a:ea typeface="微软雅黑" panose="020B0503020204020204" charset="-122"/>
                          <a:cs typeface="+mn-cs"/>
                          <a:sym typeface="+mn-ea"/>
                        </a:rPr>
                        <a:t>年注射</a:t>
                      </a:r>
                      <a:r>
                        <a:rPr lang="en-US" altLang="zh-CN" sz="1600" b="0" kern="1200" dirty="0">
                          <a:solidFill>
                            <a:srgbClr val="C00000"/>
                          </a:solidFill>
                          <a:latin typeface="微软雅黑" panose="020B0503020204020204" charset="-122"/>
                          <a:ea typeface="微软雅黑" panose="020B0503020204020204" charset="-122"/>
                          <a:cs typeface="+mn-cs"/>
                          <a:sym typeface="+mn-ea"/>
                        </a:rPr>
                        <a:t>34</a:t>
                      </a:r>
                      <a:r>
                        <a:rPr lang="zh-CN" altLang="en-US" sz="1600" b="0" kern="1200" dirty="0">
                          <a:solidFill>
                            <a:srgbClr val="C00000"/>
                          </a:solidFill>
                          <a:latin typeface="微软雅黑" panose="020B0503020204020204" charset="-122"/>
                          <a:ea typeface="微软雅黑" panose="020B0503020204020204" charset="-122"/>
                          <a:cs typeface="+mn-cs"/>
                          <a:sym typeface="+mn-ea"/>
                        </a:rPr>
                        <a:t>针</a:t>
                      </a:r>
                      <a:r>
                        <a:rPr lang="zh-CN" altLang="en-US" sz="1600" b="0" kern="1200" dirty="0">
                          <a:solidFill>
                            <a:schemeClr val="tx1"/>
                          </a:solidFill>
                          <a:latin typeface="微软雅黑" panose="020B0503020204020204" charset="-122"/>
                          <a:ea typeface="微软雅黑" panose="020B0503020204020204" charset="-122"/>
                          <a:cs typeface="+mn-cs"/>
                          <a:sym typeface="+mn-ea"/>
                        </a:rPr>
                        <a:t>）相比，</a:t>
                      </a:r>
                      <a:r>
                        <a:rPr lang="zh-CN" altLang="en-US" sz="1600" b="0" kern="1200" dirty="0">
                          <a:solidFill>
                            <a:srgbClr val="C00000"/>
                          </a:solidFill>
                          <a:latin typeface="微软雅黑" panose="020B0503020204020204" charset="-122"/>
                          <a:ea typeface="微软雅黑" panose="020B0503020204020204" charset="-122"/>
                          <a:cs typeface="+mn-cs"/>
                          <a:sym typeface="+mn-ea"/>
                        </a:rPr>
                        <a:t>降低一半注射针数</a:t>
                      </a:r>
                      <a:r>
                        <a:rPr lang="zh-CN" altLang="en-US" sz="1600" b="0" kern="1200" dirty="0">
                          <a:solidFill>
                            <a:schemeClr val="tx1"/>
                          </a:solidFill>
                          <a:latin typeface="微软雅黑" panose="020B0503020204020204" charset="-122"/>
                          <a:ea typeface="微软雅黑" panose="020B0503020204020204" charset="-122"/>
                          <a:cs typeface="+mn-cs"/>
                          <a:sym typeface="+mn-ea"/>
                        </a:rPr>
                        <a:t>，</a:t>
                      </a:r>
                      <a:r>
                        <a:rPr lang="zh-CN" altLang="en-US" sz="1600" kern="1200" dirty="0">
                          <a:solidFill>
                            <a:schemeClr val="tx1"/>
                          </a:solidFill>
                          <a:latin typeface="微软雅黑" panose="020B0503020204020204" charset="-122"/>
                          <a:ea typeface="微软雅黑" panose="020B0503020204020204" charset="-122"/>
                          <a:cs typeface="+mn-cs"/>
                          <a:sym typeface="+mn-ea"/>
                        </a:rPr>
                        <a:t>自动注射便捷省心，长期稳定提升依从性</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表格 2"/>
          <p:cNvGraphicFramePr>
            <a:graphicFrameLocks noGrp="1"/>
          </p:cNvGraphicFramePr>
          <p:nvPr>
            <p:custDataLst>
              <p:tags r:id="rId3"/>
            </p:custDataLst>
          </p:nvPr>
        </p:nvGraphicFramePr>
        <p:xfrm>
          <a:off x="553720" y="4381500"/>
          <a:ext cx="4733925" cy="2055495"/>
        </p:xfrm>
        <a:graphic>
          <a:graphicData uri="http://schemas.openxmlformats.org/drawingml/2006/table">
            <a:tbl>
              <a:tblPr firstRow="1" bandRow="1">
                <a:tableStyleId>{72833802-FEF1-4C79-8D5D-14CF1EAF98D9}</a:tableStyleId>
              </a:tblPr>
              <a:tblGrid>
                <a:gridCol w="1905635">
                  <a:extLst>
                    <a:ext uri="{9D8B030D-6E8A-4147-A177-3AD203B41FA5}">
                      <a16:colId xmlns:a16="http://schemas.microsoft.com/office/drawing/2014/main" val="20000"/>
                    </a:ext>
                  </a:extLst>
                </a:gridCol>
                <a:gridCol w="2828290">
                  <a:extLst>
                    <a:ext uri="{9D8B030D-6E8A-4147-A177-3AD203B41FA5}">
                      <a16:colId xmlns:a16="http://schemas.microsoft.com/office/drawing/2014/main" val="20001"/>
                    </a:ext>
                  </a:extLst>
                </a:gridCol>
              </a:tblGrid>
              <a:tr h="458470">
                <a:tc gridSpan="2">
                  <a:txBody>
                    <a:bodyPr/>
                    <a:lstStyle/>
                    <a:p>
                      <a:pPr lvl="0" algn="ctr"/>
                      <a:r>
                        <a:rPr lang="en-US" altLang="zh-CN" sz="2000" dirty="0">
                          <a:latin typeface="微软雅黑" panose="020B0503020204020204" charset="-122"/>
                          <a:ea typeface="微软雅黑" panose="020B0503020204020204" charset="-122"/>
                        </a:rPr>
                        <a:t>4</a:t>
                      </a:r>
                      <a:r>
                        <a:rPr lang="zh-CN" altLang="en-US" sz="2000" dirty="0">
                          <a:latin typeface="微软雅黑" panose="020B0503020204020204" charset="-122"/>
                          <a:ea typeface="微软雅黑" panose="020B0503020204020204" charset="-122"/>
                        </a:rPr>
                        <a:t>项专利授权，主要专利如下</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0050">
                <a:tc>
                  <a:txBody>
                    <a:bodyPr/>
                    <a:lstStyle/>
                    <a:p>
                      <a:pPr indent="0" algn="ctr">
                        <a:buNone/>
                      </a:pPr>
                      <a:r>
                        <a:rPr lang="zh-CN" altLang="en-US" sz="1400" b="0" dirty="0">
                          <a:latin typeface="微软雅黑" panose="020B0503020204020204" charset="-122"/>
                          <a:ea typeface="微软雅黑" panose="020B0503020204020204" charset="-122"/>
                        </a:rPr>
                        <a:t>CN</a:t>
                      </a:r>
                      <a:r>
                        <a:rPr lang="en-US" altLang="zh-CN" sz="1400" b="0" dirty="0">
                          <a:latin typeface="微软雅黑" panose="020B0503020204020204" charset="-122"/>
                          <a:ea typeface="微软雅黑" panose="020B0503020204020204" charset="-122"/>
                        </a:rPr>
                        <a:t>112424224 B</a:t>
                      </a:r>
                      <a:endParaRPr lang="zh-CN" altLang="en-US" sz="1400" b="0" dirty="0">
                        <a:latin typeface="微软雅黑" panose="020B0503020204020204" charset="-122"/>
                        <a:ea typeface="微软雅黑" panose="020B0503020204020204" charset="-122"/>
                      </a:endParaRP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zh-CN" altLang="en-US" sz="1400" dirty="0">
                          <a:latin typeface="微软雅黑" panose="020B0503020204020204" charset="-122"/>
                          <a:ea typeface="微软雅黑" panose="020B0503020204020204" charset="-122"/>
                        </a:rPr>
                        <a:t>抗白细胞介素</a:t>
                      </a:r>
                      <a:r>
                        <a:rPr lang="en-US" altLang="zh-CN" sz="1400" dirty="0">
                          <a:latin typeface="微软雅黑" panose="020B0503020204020204" charset="-122"/>
                          <a:ea typeface="微软雅黑" panose="020B0503020204020204" charset="-122"/>
                        </a:rPr>
                        <a:t>-17A</a:t>
                      </a:r>
                      <a:r>
                        <a:rPr lang="zh-CN" altLang="en-US" sz="1400" dirty="0">
                          <a:latin typeface="微软雅黑" panose="020B0503020204020204" charset="-122"/>
                          <a:ea typeface="微软雅黑" panose="020B0503020204020204" charset="-122"/>
                        </a:rPr>
                        <a:t>抗体、其药物组合物及其用途</a:t>
                      </a:r>
                      <a:endParaRPr sz="1400" dirty="0">
                        <a:latin typeface="微软雅黑" panose="020B0503020204020204" charset="-122"/>
                        <a:ea typeface="微软雅黑" panose="020B0503020204020204" charset="-122"/>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8780">
                <a:tc>
                  <a:txBody>
                    <a:bodyPr/>
                    <a:lstStyle/>
                    <a:p>
                      <a:pPr indent="0" algn="ctr">
                        <a:buNone/>
                      </a:pPr>
                      <a:r>
                        <a:rPr lang="en-US" altLang="zh-CN" sz="1400" b="0" dirty="0">
                          <a:latin typeface="微软雅黑" panose="020B0503020204020204" charset="-122"/>
                          <a:ea typeface="微软雅黑" panose="020B0503020204020204" charset="-122"/>
                        </a:rPr>
                        <a:t>JP7538721B2</a:t>
                      </a:r>
                      <a:endParaRPr lang="zh-CN" altLang="en-US" sz="1400" b="0" dirty="0">
                        <a:latin typeface="微软雅黑" panose="020B0503020204020204" charset="-122"/>
                        <a:ea typeface="微软雅黑" panose="020B0503020204020204" charset="-122"/>
                      </a:endParaRP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p>
                  </a:txBody>
                  <a:tcPr/>
                </a:tc>
                <a:extLst>
                  <a:ext uri="{0D108BD9-81ED-4DB2-BD59-A6C34878D82A}">
                    <a16:rowId xmlns:a16="http://schemas.microsoft.com/office/drawing/2014/main" val="10002"/>
                  </a:ext>
                </a:extLst>
              </a:tr>
              <a:tr h="398780">
                <a:tc>
                  <a:txBody>
                    <a:bodyPr/>
                    <a:lstStyle/>
                    <a:p>
                      <a:pPr indent="0" algn="ctr">
                        <a:buNone/>
                      </a:pPr>
                      <a:r>
                        <a:rPr lang="en-US" altLang="zh-CN" sz="1400" b="0" dirty="0">
                          <a:latin typeface="微软雅黑" panose="020B0503020204020204" charset="-122"/>
                          <a:ea typeface="微软雅黑" panose="020B0503020204020204" charset="-122"/>
                        </a:rPr>
                        <a:t>EA046350B1</a:t>
                      </a:r>
                      <a:endParaRPr lang="zh-CN" altLang="en-US" sz="1400" b="0" dirty="0">
                        <a:latin typeface="微软雅黑" panose="020B0503020204020204" charset="-122"/>
                        <a:ea typeface="微软雅黑" panose="020B0503020204020204" charset="-122"/>
                      </a:endParaRP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p>
                  </a:txBody>
                  <a:tcPr/>
                </a:tc>
                <a:extLst>
                  <a:ext uri="{0D108BD9-81ED-4DB2-BD59-A6C34878D82A}">
                    <a16:rowId xmlns:a16="http://schemas.microsoft.com/office/drawing/2014/main" val="10003"/>
                  </a:ext>
                </a:extLst>
              </a:tr>
              <a:tr h="399415">
                <a:tc>
                  <a:txBody>
                    <a:bodyPr/>
                    <a:lstStyle/>
                    <a:p>
                      <a:pPr indent="0" algn="ctr">
                        <a:buNone/>
                      </a:pPr>
                      <a:r>
                        <a:rPr lang="en-US" altLang="zh-CN" sz="1400" b="0" dirty="0">
                          <a:latin typeface="微软雅黑" panose="020B0503020204020204" charset="-122"/>
                          <a:ea typeface="微软雅黑" panose="020B0503020204020204" charset="-122"/>
                        </a:rPr>
                        <a:t>CN 309343127 S</a:t>
                      </a: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buNone/>
                      </a:pPr>
                      <a:r>
                        <a:rPr lang="zh-CN" altLang="en-US" sz="1400" dirty="0">
                          <a:latin typeface="微软雅黑" panose="020B0503020204020204" charset="-122"/>
                          <a:ea typeface="微软雅黑" panose="020B0503020204020204" charset="-122"/>
                        </a:rPr>
                        <a:t>自动注射笔外观设计专利</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文本框 1"/>
          <p:cNvSpPr txBox="1"/>
          <p:nvPr/>
        </p:nvSpPr>
        <p:spPr>
          <a:xfrm>
            <a:off x="447040" y="187325"/>
            <a:ext cx="10759440" cy="521970"/>
          </a:xfrm>
          <a:prstGeom prst="rect">
            <a:avLst/>
          </a:prstGeom>
          <a:noFill/>
        </p:spPr>
        <p:txBody>
          <a:bodyPr wrap="square" rtlCol="0" anchor="t">
            <a:spAutoFit/>
          </a:bodyPr>
          <a:lstStyle/>
          <a:p>
            <a:r>
              <a:rPr lang="en-US" altLang="zh-CN" sz="2800" b="1" dirty="0">
                <a:solidFill>
                  <a:srgbClr val="2E75B6"/>
                </a:solidFill>
                <a:latin typeface="微软雅黑" panose="020B0503020204020204" charset="-122"/>
                <a:ea typeface="微软雅黑" panose="020B0503020204020204" charset="-122"/>
                <a:sym typeface="+mn-ea"/>
              </a:rPr>
              <a:t>1</a:t>
            </a:r>
            <a:r>
              <a:rPr lang="zh-CN" altLang="en-US" sz="2800" b="1" dirty="0">
                <a:solidFill>
                  <a:srgbClr val="2E75B6"/>
                </a:solidFill>
                <a:latin typeface="微软雅黑" panose="020B0503020204020204" charset="-122"/>
                <a:ea typeface="微软雅黑" panose="020B0503020204020204" charset="-122"/>
                <a:sym typeface="+mn-ea"/>
              </a:rPr>
              <a:t>类新药，独特抗体结构，疗效及安全性优异</a:t>
            </a:r>
          </a:p>
        </p:txBody>
      </p:sp>
      <p:graphicFrame>
        <p:nvGraphicFramePr>
          <p:cNvPr id="5" name="表格 4"/>
          <p:cNvGraphicFramePr/>
          <p:nvPr>
            <p:custDataLst>
              <p:tags r:id="rId4"/>
            </p:custDataLst>
            <p:extLst>
              <p:ext uri="{D42A27DB-BD31-4B8C-83A1-F6EECF244321}">
                <p14:modId xmlns:p14="http://schemas.microsoft.com/office/powerpoint/2010/main" val="539948360"/>
              </p:ext>
            </p:extLst>
          </p:nvPr>
        </p:nvGraphicFramePr>
        <p:xfrm>
          <a:off x="5585460" y="1972600"/>
          <a:ext cx="5956935" cy="1525905"/>
        </p:xfrm>
        <a:graphic>
          <a:graphicData uri="http://schemas.openxmlformats.org/drawingml/2006/table">
            <a:tbl>
              <a:tblPr firstRow="1" lastCol="1">
                <a:tableStyleId>{FA142CE5-67A7-4EEA-9125-9B36CAA732A7}</a:tableStyleId>
              </a:tblPr>
              <a:tblGrid>
                <a:gridCol w="1334770">
                  <a:extLst>
                    <a:ext uri="{9D8B030D-6E8A-4147-A177-3AD203B41FA5}">
                      <a16:colId xmlns:a16="http://schemas.microsoft.com/office/drawing/2014/main" val="20000"/>
                    </a:ext>
                  </a:extLst>
                </a:gridCol>
                <a:gridCol w="770890">
                  <a:extLst>
                    <a:ext uri="{9D8B030D-6E8A-4147-A177-3AD203B41FA5}">
                      <a16:colId xmlns:a16="http://schemas.microsoft.com/office/drawing/2014/main" val="20001"/>
                    </a:ext>
                  </a:extLst>
                </a:gridCol>
                <a:gridCol w="762635">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770255">
                  <a:extLst>
                    <a:ext uri="{9D8B030D-6E8A-4147-A177-3AD203B41FA5}">
                      <a16:colId xmlns:a16="http://schemas.microsoft.com/office/drawing/2014/main" val="20004"/>
                    </a:ext>
                  </a:extLst>
                </a:gridCol>
                <a:gridCol w="770255">
                  <a:extLst>
                    <a:ext uri="{9D8B030D-6E8A-4147-A177-3AD203B41FA5}">
                      <a16:colId xmlns:a16="http://schemas.microsoft.com/office/drawing/2014/main" val="20005"/>
                    </a:ext>
                  </a:extLst>
                </a:gridCol>
                <a:gridCol w="770255">
                  <a:extLst>
                    <a:ext uri="{9D8B030D-6E8A-4147-A177-3AD203B41FA5}">
                      <a16:colId xmlns:a16="http://schemas.microsoft.com/office/drawing/2014/main" val="20006"/>
                    </a:ext>
                  </a:extLst>
                </a:gridCol>
              </a:tblGrid>
              <a:tr h="307340">
                <a:tc rowSpan="2">
                  <a:txBody>
                    <a:bodyPr/>
                    <a:lstStyle/>
                    <a:p>
                      <a:pPr algn="ctr">
                        <a:buNone/>
                      </a:pPr>
                      <a:endParaRPr lang="zh-CN" altLang="en-US" sz="1200" b="1" dirty="0">
                        <a:solidFill>
                          <a:schemeClr val="bg1"/>
                        </a:solidFill>
                        <a:latin typeface="微软雅黑" panose="020B0503020204020204" charset="-122"/>
                        <a:ea typeface="微软雅黑" panose="020B0503020204020204" charset="-122"/>
                      </a:endParaRPr>
                    </a:p>
                    <a:p>
                      <a:pPr algn="ctr">
                        <a:buNone/>
                      </a:pPr>
                      <a:r>
                        <a:rPr lang="zh-CN" altLang="en-US" sz="1200" b="1" dirty="0">
                          <a:solidFill>
                            <a:schemeClr val="bg1"/>
                          </a:solidFill>
                          <a:latin typeface="微软雅黑" panose="020B0503020204020204" charset="-122"/>
                          <a:ea typeface="微软雅黑" panose="020B0503020204020204" charset="-122"/>
                        </a:rPr>
                        <a:t>产品</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3">
                  <a:txBody>
                    <a:bodyPr/>
                    <a:lstStyle/>
                    <a:p>
                      <a:pPr algn="ctr">
                        <a:buNone/>
                      </a:pPr>
                      <a:r>
                        <a:rPr lang="en-US" altLang="zh-CN" sz="1200" b="1" dirty="0">
                          <a:solidFill>
                            <a:schemeClr val="bg1"/>
                          </a:solidFill>
                          <a:latin typeface="微软雅黑" panose="020B0503020204020204" charset="-122"/>
                          <a:ea typeface="微软雅黑" panose="020B0503020204020204" charset="-122"/>
                          <a:cs typeface="微软雅黑" panose="020B0503020204020204" charset="-122"/>
                        </a:rPr>
                        <a:t>12</a:t>
                      </a:r>
                      <a:r>
                        <a:rPr lang="zh-CN" altLang="en-US" sz="1200" b="1" dirty="0">
                          <a:solidFill>
                            <a:schemeClr val="bg1"/>
                          </a:solidFill>
                          <a:latin typeface="微软雅黑" panose="020B0503020204020204" charset="-122"/>
                          <a:ea typeface="微软雅黑" panose="020B0503020204020204" charset="-122"/>
                          <a:cs typeface="微软雅黑" panose="020B0503020204020204" charset="-122"/>
                        </a:rPr>
                        <a:t>周</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zh-CN"/>
                    </a:p>
                  </a:txBody>
                  <a:tcPr/>
                </a:tc>
                <a:tc hMerge="1">
                  <a:txBody>
                    <a:bodyPr/>
                    <a:lstStyle/>
                    <a:p>
                      <a:endParaRPr lang="zh-CN"/>
                    </a:p>
                  </a:txBody>
                  <a:tcPr/>
                </a:tc>
                <a:tc gridSpan="3">
                  <a:txBody>
                    <a:bodyPr/>
                    <a:lstStyle/>
                    <a:p>
                      <a:pPr algn="ctr">
                        <a:buNone/>
                      </a:pPr>
                      <a:r>
                        <a:rPr lang="en-US" altLang="zh-CN" sz="1200" b="1" dirty="0">
                          <a:solidFill>
                            <a:schemeClr val="bg1"/>
                          </a:solidFill>
                          <a:latin typeface="微软雅黑" panose="020B0503020204020204" charset="-122"/>
                          <a:ea typeface="微软雅黑" panose="020B0503020204020204" charset="-122"/>
                          <a:cs typeface="微软雅黑" panose="020B0503020204020204" charset="-122"/>
                        </a:rPr>
                        <a:t>52</a:t>
                      </a:r>
                      <a:r>
                        <a:rPr lang="zh-CN" altLang="en-US" sz="1200" b="1" dirty="0">
                          <a:solidFill>
                            <a:schemeClr val="bg1"/>
                          </a:solidFill>
                          <a:latin typeface="微软雅黑" panose="020B0503020204020204" charset="-122"/>
                          <a:ea typeface="微软雅黑" panose="020B0503020204020204" charset="-122"/>
                          <a:cs typeface="微软雅黑" panose="020B0503020204020204" charset="-122"/>
                        </a:rPr>
                        <a:t>周</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26085">
                <a:tc vMerge="1">
                  <a:txBody>
                    <a:bodyPr/>
                    <a:lstStyle/>
                    <a:p>
                      <a:endParaRPr lang="zh-CN"/>
                    </a:p>
                  </a:txBody>
                  <a:tcPr/>
                </a:tc>
                <a:tc>
                  <a:txBody>
                    <a:bodyPr/>
                    <a:lstStyle/>
                    <a:p>
                      <a:pPr algn="ctr">
                        <a:buNone/>
                      </a:pPr>
                      <a:r>
                        <a:rPr lang="en-US" altLang="zh-CN" sz="1200" b="1" dirty="0">
                          <a:solidFill>
                            <a:schemeClr val="bg1"/>
                          </a:solidFill>
                          <a:latin typeface="微软雅黑" panose="020B0503020204020204" charset="-122"/>
                          <a:ea typeface="微软雅黑" panose="020B0503020204020204" charset="-122"/>
                        </a:rPr>
                        <a:t>PASI75</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buNone/>
                      </a:pPr>
                      <a:r>
                        <a:rPr lang="en-US" altLang="zh-CN" sz="1200" b="1" dirty="0">
                          <a:solidFill>
                            <a:schemeClr val="bg1"/>
                          </a:solidFill>
                          <a:latin typeface="微软雅黑" panose="020B0503020204020204" charset="-122"/>
                          <a:ea typeface="微软雅黑" panose="020B0503020204020204" charset="-122"/>
                        </a:rPr>
                        <a:t>PASI90</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buNone/>
                      </a:pPr>
                      <a:r>
                        <a:rPr lang="en-US" altLang="zh-CN" sz="1200" b="1" dirty="0">
                          <a:solidFill>
                            <a:schemeClr val="bg1"/>
                          </a:solidFill>
                          <a:latin typeface="微软雅黑" panose="020B0503020204020204" charset="-122"/>
                          <a:ea typeface="微软雅黑" panose="020B0503020204020204" charset="-122"/>
                        </a:rPr>
                        <a:t>PASI100</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buNone/>
                      </a:pPr>
                      <a:r>
                        <a:rPr lang="en-US" altLang="zh-CN" sz="1200" b="1" dirty="0">
                          <a:solidFill>
                            <a:schemeClr val="bg1"/>
                          </a:solidFill>
                          <a:latin typeface="微软雅黑" panose="020B0503020204020204" charset="-122"/>
                          <a:ea typeface="微软雅黑" panose="020B0503020204020204" charset="-122"/>
                        </a:rPr>
                        <a:t>PASI75</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buNone/>
                      </a:pPr>
                      <a:r>
                        <a:rPr lang="en-US" altLang="zh-CN" sz="1200" b="1" dirty="0">
                          <a:solidFill>
                            <a:schemeClr val="bg1"/>
                          </a:solidFill>
                          <a:latin typeface="微软雅黑" panose="020B0503020204020204" charset="-122"/>
                          <a:ea typeface="微软雅黑" panose="020B0503020204020204" charset="-122"/>
                        </a:rPr>
                        <a:t>PASI90</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buNone/>
                      </a:pPr>
                      <a:r>
                        <a:rPr lang="en-US" altLang="zh-CN" sz="1200" b="1" dirty="0">
                          <a:solidFill>
                            <a:schemeClr val="bg1"/>
                          </a:solidFill>
                          <a:latin typeface="微软雅黑" panose="020B0503020204020204" charset="-122"/>
                          <a:ea typeface="微软雅黑" panose="020B0503020204020204" charset="-122"/>
                        </a:rPr>
                        <a:t>PASI100</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395605">
                <a:tc>
                  <a:txBody>
                    <a:bodyPr/>
                    <a:lstStyle/>
                    <a:p>
                      <a:pPr algn="ctr">
                        <a:buNone/>
                      </a:pPr>
                      <a:r>
                        <a:rPr lang="zh-CN" altLang="en-US" sz="1200" b="1" dirty="0">
                          <a:solidFill>
                            <a:schemeClr val="tx1"/>
                          </a:solidFill>
                          <a:latin typeface="微软雅黑" panose="020B0503020204020204" charset="-122"/>
                          <a:ea typeface="微软雅黑" panose="020B0503020204020204" charset="-122"/>
                        </a:rPr>
                        <a:t>古莫奇单抗</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buNone/>
                      </a:pPr>
                      <a:r>
                        <a:rPr lang="en-US" altLang="zh-CN" sz="1200" b="1" dirty="0">
                          <a:gradFill>
                            <a:gsLst>
                              <a:gs pos="50000">
                                <a:srgbClr val="1F5FBF"/>
                              </a:gs>
                              <a:gs pos="0">
                                <a:srgbClr val="1486CB"/>
                              </a:gs>
                              <a:gs pos="100000">
                                <a:srgbClr val="2A34B2"/>
                              </a:gs>
                            </a:gsLst>
                            <a:lin ang="5400000" scaled="1"/>
                          </a:gradFill>
                          <a:latin typeface="微软雅黑" panose="020B0503020204020204" charset="-122"/>
                          <a:ea typeface="微软雅黑" panose="020B0503020204020204" charset="-122"/>
                        </a:rPr>
                        <a:t>94.6%</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buNone/>
                      </a:pPr>
                      <a:r>
                        <a:rPr lang="en-US" altLang="zh-CN" sz="1200" b="1" dirty="0">
                          <a:gradFill>
                            <a:gsLst>
                              <a:gs pos="50000">
                                <a:srgbClr val="1F5FBF"/>
                              </a:gs>
                              <a:gs pos="0">
                                <a:srgbClr val="1486CB"/>
                              </a:gs>
                              <a:gs pos="100000">
                                <a:srgbClr val="2A34B2"/>
                              </a:gs>
                            </a:gsLst>
                            <a:lin ang="5400000" scaled="1"/>
                          </a:gradFill>
                          <a:latin typeface="微软雅黑" panose="020B0503020204020204" charset="-122"/>
                          <a:ea typeface="微软雅黑" panose="020B0503020204020204" charset="-122"/>
                        </a:rPr>
                        <a:t>81.2%</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buNone/>
                      </a:pPr>
                      <a:r>
                        <a:rPr lang="en-US" altLang="zh-CN" sz="1200" b="1" dirty="0">
                          <a:gradFill>
                            <a:gsLst>
                              <a:gs pos="50000">
                                <a:srgbClr val="1F5FBF"/>
                              </a:gs>
                              <a:gs pos="0">
                                <a:srgbClr val="1486CB"/>
                              </a:gs>
                              <a:gs pos="100000">
                                <a:srgbClr val="2A34B2"/>
                              </a:gs>
                            </a:gsLst>
                            <a:lin ang="5400000" scaled="1"/>
                          </a:gradFill>
                          <a:latin typeface="微软雅黑" panose="020B0503020204020204" charset="-122"/>
                          <a:ea typeface="微软雅黑" panose="020B0503020204020204" charset="-122"/>
                        </a:rPr>
                        <a:t>47.7%</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buNone/>
                      </a:pPr>
                      <a:r>
                        <a:rPr lang="en-US" altLang="zh-CN" sz="1200" b="1" dirty="0">
                          <a:gradFill>
                            <a:gsLst>
                              <a:gs pos="50000">
                                <a:srgbClr val="1F5FBF"/>
                              </a:gs>
                              <a:gs pos="0">
                                <a:srgbClr val="1486CB"/>
                              </a:gs>
                              <a:gs pos="100000">
                                <a:srgbClr val="2A34B2"/>
                              </a:gs>
                            </a:gsLst>
                            <a:lin ang="5400000" scaled="1"/>
                          </a:gradFill>
                          <a:latin typeface="微软雅黑" panose="020B0503020204020204" charset="-122"/>
                          <a:ea typeface="微软雅黑" panose="020B0503020204020204" charset="-122"/>
                        </a:rPr>
                        <a:t>98%</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buNone/>
                      </a:pPr>
                      <a:r>
                        <a:rPr lang="en-US" altLang="zh-CN" sz="1200" b="1" dirty="0">
                          <a:gradFill>
                            <a:gsLst>
                              <a:gs pos="50000">
                                <a:srgbClr val="1F5FBF"/>
                              </a:gs>
                              <a:gs pos="0">
                                <a:srgbClr val="1486CB"/>
                              </a:gs>
                              <a:gs pos="100000">
                                <a:srgbClr val="2A34B2"/>
                              </a:gs>
                            </a:gsLst>
                            <a:lin ang="5400000" scaled="1"/>
                          </a:gradFill>
                          <a:latin typeface="微软雅黑" panose="020B0503020204020204" charset="-122"/>
                          <a:ea typeface="微软雅黑" panose="020B0503020204020204" charset="-122"/>
                        </a:rPr>
                        <a:t>89.9%</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buNone/>
                      </a:pPr>
                      <a:r>
                        <a:rPr lang="en-US" altLang="zh-CN" sz="1200" b="1" dirty="0">
                          <a:gradFill>
                            <a:gsLst>
                              <a:gs pos="50000">
                                <a:srgbClr val="1F5FBF"/>
                              </a:gs>
                              <a:gs pos="0">
                                <a:srgbClr val="1486CB"/>
                              </a:gs>
                              <a:gs pos="100000">
                                <a:srgbClr val="2A34B2"/>
                              </a:gs>
                            </a:gsLst>
                            <a:lin ang="5400000" scaled="1"/>
                          </a:gradFill>
                          <a:latin typeface="微软雅黑" panose="020B0503020204020204" charset="-122"/>
                          <a:ea typeface="微软雅黑" panose="020B0503020204020204" charset="-122"/>
                        </a:rPr>
                        <a:t>68.9%</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96875">
                <a:tc>
                  <a:txBody>
                    <a:bodyPr/>
                    <a:lstStyle/>
                    <a:p>
                      <a:pPr algn="ctr">
                        <a:buNone/>
                      </a:pPr>
                      <a:r>
                        <a:rPr lang="zh-CN" altLang="en-US" sz="1200" dirty="0">
                          <a:latin typeface="微软雅黑" panose="020B0503020204020204" charset="-122"/>
                          <a:ea typeface="微软雅黑" panose="020B0503020204020204" charset="-122"/>
                        </a:rPr>
                        <a:t>司库奇尤单抗</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buNone/>
                      </a:pPr>
                      <a:r>
                        <a:rPr lang="en-US" altLang="zh-CN" sz="1200" dirty="0">
                          <a:latin typeface="微软雅黑" panose="020B0503020204020204" charset="-122"/>
                          <a:ea typeface="微软雅黑" panose="020B0503020204020204" charset="-122"/>
                        </a:rPr>
                        <a:t>81.6%</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buNone/>
                      </a:pPr>
                      <a:r>
                        <a:rPr lang="en-US" altLang="zh-CN" sz="1200" dirty="0">
                          <a:latin typeface="微软雅黑" panose="020B0503020204020204" charset="-122"/>
                          <a:ea typeface="微软雅黑" panose="020B0503020204020204" charset="-122"/>
                        </a:rPr>
                        <a:t>59.2%</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buNone/>
                      </a:pPr>
                      <a:r>
                        <a:rPr lang="en-US" altLang="zh-CN" sz="1200" dirty="0">
                          <a:latin typeface="微软雅黑" panose="020B0503020204020204" charset="-122"/>
                          <a:ea typeface="微软雅黑" panose="020B0503020204020204" charset="-122"/>
                        </a:rPr>
                        <a:t>28.6%</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buNone/>
                      </a:pPr>
                      <a:r>
                        <a:rPr lang="en-US" altLang="zh-CN" sz="1200" dirty="0">
                          <a:latin typeface="微软雅黑" panose="020B0503020204020204" charset="-122"/>
                          <a:ea typeface="微软雅黑" panose="020B0503020204020204" charset="-122"/>
                        </a:rPr>
                        <a:t>74.3%</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buNone/>
                      </a:pPr>
                      <a:r>
                        <a:rPr lang="en-US" altLang="zh-CN" sz="1200" dirty="0">
                          <a:latin typeface="微软雅黑" panose="020B0503020204020204" charset="-122"/>
                          <a:ea typeface="微软雅黑" panose="020B0503020204020204" charset="-122"/>
                        </a:rPr>
                        <a:t>60%</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buNone/>
                      </a:pPr>
                      <a:r>
                        <a:rPr lang="en-US" altLang="zh-CN" sz="1200" b="0" dirty="0">
                          <a:latin typeface="微软雅黑" panose="020B0503020204020204" charset="-122"/>
                          <a:ea typeface="微软雅黑" panose="020B0503020204020204" charset="-122"/>
                        </a:rPr>
                        <a:t>39.2%</a:t>
                      </a: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79403"/>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charset="-122"/>
                <a:ea typeface="微软雅黑" panose="020B0503020204020204" charset="-122"/>
                <a:cs typeface="Arial" panose="020B0604020202020204" pitchFamily="34" charset="0"/>
              </a:rPr>
              <a:t>公平性</a:t>
            </a:r>
          </a:p>
        </p:txBody>
      </p:sp>
      <p:sp>
        <p:nvSpPr>
          <p:cNvPr id="7" name="Text Placeholder 1"/>
          <p:cNvSpPr txBox="1"/>
          <p:nvPr>
            <p:custDataLst>
              <p:tags r:id="rId1"/>
            </p:custDataLst>
          </p:nvPr>
        </p:nvSpPr>
        <p:spPr>
          <a:xfrm>
            <a:off x="1645694" y="1736829"/>
            <a:ext cx="4691544" cy="167065"/>
          </a:xfrm>
        </p:spPr>
        <p:txBody>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defTabSz="393065"/>
            <a:endParaRPr lang="en-US" sz="1080" dirty="0">
              <a:solidFill>
                <a:srgbClr val="000000"/>
              </a:solidFill>
              <a:latin typeface="微软雅黑" panose="020B0503020204020204" charset="-122"/>
              <a:ea typeface="LF_Kai" panose="03000509000000000000" pitchFamily="65" charset="-120"/>
            </a:endParaRPr>
          </a:p>
        </p:txBody>
      </p:sp>
      <p:graphicFrame>
        <p:nvGraphicFramePr>
          <p:cNvPr id="34" name="表格 33"/>
          <p:cNvGraphicFramePr>
            <a:graphicFrameLocks noGrp="1"/>
          </p:cNvGraphicFramePr>
          <p:nvPr>
            <p:custDataLst>
              <p:tags r:id="rId2"/>
            </p:custDataLst>
            <p:extLst>
              <p:ext uri="{D42A27DB-BD31-4B8C-83A1-F6EECF244321}">
                <p14:modId xmlns:p14="http://schemas.microsoft.com/office/powerpoint/2010/main" val="269247737"/>
              </p:ext>
            </p:extLst>
          </p:nvPr>
        </p:nvGraphicFramePr>
        <p:xfrm>
          <a:off x="613410" y="1085215"/>
          <a:ext cx="5414010" cy="2815125"/>
        </p:xfrm>
        <a:graphic>
          <a:graphicData uri="http://schemas.openxmlformats.org/drawingml/2006/table">
            <a:tbl>
              <a:tblPr firstRow="1" bandRow="1">
                <a:tableStyleId>{69012ECD-51FC-41F1-AA8D-1B2483CD663E}</a:tableStyleId>
              </a:tblPr>
              <a:tblGrid>
                <a:gridCol w="5414010">
                  <a:extLst>
                    <a:ext uri="{9D8B030D-6E8A-4147-A177-3AD203B41FA5}">
                      <a16:colId xmlns:a16="http://schemas.microsoft.com/office/drawing/2014/main" val="20000"/>
                    </a:ext>
                  </a:extLst>
                </a:gridCol>
              </a:tblGrid>
              <a:tr h="34746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a:solidFill>
                            <a:schemeClr val="bg1"/>
                          </a:solidFill>
                          <a:latin typeface="微软雅黑" panose="020B0503020204020204" charset="-122"/>
                          <a:ea typeface="微软雅黑" panose="020B0503020204020204" charset="-122"/>
                        </a:rPr>
                        <a:t>弥补药品目录短板</a:t>
                      </a:r>
                      <a:endParaRPr lang="zh-CN" altLang="en-US" sz="2000" kern="100" dirty="0">
                        <a:solidFill>
                          <a:srgbClr val="FF0000"/>
                        </a:solidFill>
                        <a:latin typeface="微软雅黑" panose="020B0503020204020204" charset="-122"/>
                        <a:ea typeface="微软雅黑" panose="020B0503020204020204" charset="-122"/>
                        <a:cs typeface="Times New Roman" panose="02020603050405020304" pitchFamily="18" charset="0"/>
                      </a:endParaRPr>
                    </a:p>
                  </a:txBody>
                  <a:tcPr anchor="ctr">
                    <a:solidFill>
                      <a:schemeClr val="accent5">
                        <a:lumMod val="75000"/>
                      </a:schemeClr>
                    </a:solidFill>
                  </a:tcPr>
                </a:tc>
                <a:extLst>
                  <a:ext uri="{0D108BD9-81ED-4DB2-BD59-A6C34878D82A}">
                    <a16:rowId xmlns:a16="http://schemas.microsoft.com/office/drawing/2014/main" val="10000"/>
                  </a:ext>
                </a:extLst>
              </a:tr>
              <a:tr h="2418885">
                <a:tc>
                  <a:txBody>
                    <a:bodyPr/>
                    <a:lstStyle/>
                    <a:p>
                      <a:pPr marL="285750" indent="-285750">
                        <a:spcAft>
                          <a:spcPts val="600"/>
                        </a:spcAft>
                        <a:buFont typeface="Arial" panose="020B0604020202020204" pitchFamily="34" charset="0"/>
                        <a:buChar char="•"/>
                      </a:pP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国产</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自主创新</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的</a:t>
                      </a:r>
                      <a:r>
                        <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IL-17A </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抑制剂，国家</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1</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类新药</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，同类产品中疗效最佳</a:t>
                      </a:r>
                    </a:p>
                    <a:p>
                      <a:pPr marL="285750" indent="-285750">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sym typeface="+mn-ea"/>
                        </a:rPr>
                        <a:t>现有</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生物制剂长期使用易产生抗药性，疗效衰减，</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临床亟需治疗方案的多样性</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，本品竞争性替代</a:t>
                      </a:r>
                      <a:r>
                        <a:rPr lang="zh-CN" altLang="en-US" sz="1600" kern="100">
                          <a:solidFill>
                            <a:schemeClr val="tx1"/>
                          </a:solidFill>
                          <a:latin typeface="微软雅黑" panose="020B0503020204020204" charset="-122"/>
                          <a:ea typeface="微软雅黑" panose="020B0503020204020204" charset="-122"/>
                          <a:cs typeface="Times New Roman" panose="02020603050405020304" pitchFamily="18" charset="0"/>
                          <a:sym typeface="+mn-ea"/>
                        </a:rPr>
                        <a:t>目录内同类</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产品，</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可有效解决患者选择的局限性问题</a:t>
                      </a:r>
                      <a:endPar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endParaRPr>
                    </a:p>
                    <a:p>
                      <a:pPr marL="285750" indent="-285750">
                        <a:spcAft>
                          <a:spcPts val="600"/>
                        </a:spcAft>
                        <a:buFont typeface="Arial" panose="020B0604020202020204" pitchFamily="34" charset="0"/>
                        <a:buChar char="•"/>
                      </a:pP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与现有目录内产品相比，注射针数减半</a:t>
                      </a:r>
                      <a:r>
                        <a:rPr lang="zh-CN" altLang="en-US" sz="1600" kern="100" dirty="0">
                          <a:latin typeface="微软雅黑" panose="020B0503020204020204" charset="-122"/>
                          <a:ea typeface="微软雅黑" panose="020B0503020204020204" charset="-122"/>
                          <a:cs typeface="Times New Roman" panose="02020603050405020304" pitchFamily="18" charset="0"/>
                          <a:sym typeface="+mn-ea"/>
                        </a:rPr>
                        <a:t>。最大限度减少注射不适，提高操作便利性及患者依从性，</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促进规范的临床合理用药</a:t>
                      </a:r>
                    </a:p>
                  </a:txBody>
                  <a:tcPr/>
                </a:tc>
                <a:extLst>
                  <a:ext uri="{0D108BD9-81ED-4DB2-BD59-A6C34878D82A}">
                    <a16:rowId xmlns:a16="http://schemas.microsoft.com/office/drawing/2014/main" val="10001"/>
                  </a:ext>
                </a:extLst>
              </a:tr>
            </a:tbl>
          </a:graphicData>
        </a:graphic>
      </p:graphicFrame>
      <p:graphicFrame>
        <p:nvGraphicFramePr>
          <p:cNvPr id="36" name="表格 35"/>
          <p:cNvGraphicFramePr>
            <a:graphicFrameLocks noGrp="1"/>
          </p:cNvGraphicFramePr>
          <p:nvPr>
            <p:extLst>
              <p:ext uri="{D42A27DB-BD31-4B8C-83A1-F6EECF244321}">
                <p14:modId xmlns:p14="http://schemas.microsoft.com/office/powerpoint/2010/main" val="3712669471"/>
              </p:ext>
            </p:extLst>
          </p:nvPr>
        </p:nvGraphicFramePr>
        <p:xfrm>
          <a:off x="616585" y="4087495"/>
          <a:ext cx="5410835" cy="2646680"/>
        </p:xfrm>
        <a:graphic>
          <a:graphicData uri="http://schemas.openxmlformats.org/drawingml/2006/table">
            <a:tbl>
              <a:tblPr firstRow="1" bandRow="1">
                <a:tableStyleId>{69012ECD-51FC-41F1-AA8D-1B2483CD663E}</a:tableStyleId>
              </a:tblPr>
              <a:tblGrid>
                <a:gridCol w="5410835">
                  <a:extLst>
                    <a:ext uri="{9D8B030D-6E8A-4147-A177-3AD203B41FA5}">
                      <a16:colId xmlns:a16="http://schemas.microsoft.com/office/drawing/2014/main" val="20000"/>
                    </a:ext>
                  </a:extLst>
                </a:gridCol>
              </a:tblGrid>
              <a:tr h="396240">
                <a:tc>
                  <a:txBody>
                    <a:bodyPr/>
                    <a:lstStyle/>
                    <a:p>
                      <a:pPr algn="ctr"/>
                      <a:r>
                        <a:rPr lang="zh-CN" altLang="en-US" sz="2000" b="1" dirty="0">
                          <a:solidFill>
                            <a:schemeClr val="bg1"/>
                          </a:solidFill>
                          <a:latin typeface="微软雅黑" panose="020B0503020204020204" charset="-122"/>
                          <a:ea typeface="微软雅黑" panose="020B0503020204020204" charset="-122"/>
                        </a:rPr>
                        <a:t>符合“保基本”原则</a:t>
                      </a:r>
                    </a:p>
                  </a:txBody>
                  <a:tcPr anchor="ctr">
                    <a:solidFill>
                      <a:schemeClr val="accent5">
                        <a:lumMod val="75000"/>
                      </a:schemeClr>
                    </a:solidFill>
                  </a:tcPr>
                </a:tc>
                <a:extLst>
                  <a:ext uri="{0D108BD9-81ED-4DB2-BD59-A6C34878D82A}">
                    <a16:rowId xmlns:a16="http://schemas.microsoft.com/office/drawing/2014/main" val="10000"/>
                  </a:ext>
                </a:extLst>
              </a:tr>
              <a:tr h="2250440">
                <a:tc>
                  <a:txBody>
                    <a:bodyPr/>
                    <a:lstStyle/>
                    <a:p>
                      <a:pPr marL="285750" marR="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本品可</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实现进口替代，稳定供应</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rPr>
                        <a:t>保障用药可及性和公平性</a:t>
                      </a:r>
                      <a:endPar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285750" marR="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rPr>
                        <a:t>减少银屑病相关的严重精神心理问题</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rPr>
                        <a:t>，改善患者心理健康，帮助其恢复正常生活和工作，减轻家庭及社会负担，创造更多社会经济价值</a:t>
                      </a:r>
                    </a:p>
                  </a:txBody>
                  <a:tcPr/>
                </a:tc>
                <a:extLst>
                  <a:ext uri="{0D108BD9-81ED-4DB2-BD59-A6C34878D82A}">
                    <a16:rowId xmlns:a16="http://schemas.microsoft.com/office/drawing/2014/main" val="10001"/>
                  </a:ext>
                </a:extLst>
              </a:tr>
            </a:tbl>
          </a:graphicData>
        </a:graphic>
      </p:graphicFrame>
      <p:graphicFrame>
        <p:nvGraphicFramePr>
          <p:cNvPr id="55" name="表格 54"/>
          <p:cNvGraphicFramePr>
            <a:graphicFrameLocks noGrp="1"/>
          </p:cNvGraphicFramePr>
          <p:nvPr>
            <p:custDataLst>
              <p:tags r:id="rId3"/>
            </p:custDataLst>
            <p:extLst>
              <p:ext uri="{D42A27DB-BD31-4B8C-83A1-F6EECF244321}">
                <p14:modId xmlns:p14="http://schemas.microsoft.com/office/powerpoint/2010/main" val="529094751"/>
              </p:ext>
            </p:extLst>
          </p:nvPr>
        </p:nvGraphicFramePr>
        <p:xfrm>
          <a:off x="6193913" y="1089775"/>
          <a:ext cx="5410835" cy="2815666"/>
        </p:xfrm>
        <a:graphic>
          <a:graphicData uri="http://schemas.openxmlformats.org/drawingml/2006/table">
            <a:tbl>
              <a:tblPr firstRow="1" bandRow="1">
                <a:tableStyleId>{69012ECD-51FC-41F1-AA8D-1B2483CD663E}</a:tableStyleId>
              </a:tblPr>
              <a:tblGrid>
                <a:gridCol w="5410835">
                  <a:extLst>
                    <a:ext uri="{9D8B030D-6E8A-4147-A177-3AD203B41FA5}">
                      <a16:colId xmlns:a16="http://schemas.microsoft.com/office/drawing/2014/main" val="20000"/>
                    </a:ext>
                  </a:extLst>
                </a:gridCol>
              </a:tblGrid>
              <a:tr h="391139">
                <a:tc>
                  <a:txBody>
                    <a:bodyPr/>
                    <a:lstStyle/>
                    <a:p>
                      <a:pPr algn="ctr"/>
                      <a:r>
                        <a:rPr lang="zh-CN" altLang="en-US" sz="2000" b="1" dirty="0">
                          <a:solidFill>
                            <a:schemeClr val="bg1"/>
                          </a:solidFill>
                          <a:latin typeface="微软雅黑" panose="020B0503020204020204" charset="-122"/>
                          <a:ea typeface="微软雅黑" panose="020B0503020204020204" charset="-122"/>
                        </a:rPr>
                        <a:t>临床管理难度小</a:t>
                      </a:r>
                    </a:p>
                  </a:txBody>
                  <a:tcPr anchor="ctr">
                    <a:solidFill>
                      <a:schemeClr val="accent5">
                        <a:lumMod val="75000"/>
                      </a:schemeClr>
                    </a:solidFill>
                  </a:tcPr>
                </a:tc>
                <a:extLst>
                  <a:ext uri="{0D108BD9-81ED-4DB2-BD59-A6C34878D82A}">
                    <a16:rowId xmlns:a16="http://schemas.microsoft.com/office/drawing/2014/main" val="10000"/>
                  </a:ext>
                </a:extLst>
              </a:tr>
              <a:tr h="2419426">
                <a:tc>
                  <a:txBody>
                    <a:bodyPr/>
                    <a:lstStyle/>
                    <a:p>
                      <a:pPr marL="285750" indent="-285750" algn="just">
                        <a:lnSpc>
                          <a:spcPct val="100000"/>
                        </a:lnSpc>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rPr>
                        <a:t>适应症清晰明确，不易误诊和滥用</a:t>
                      </a:r>
                    </a:p>
                    <a:p>
                      <a:pPr marL="285750" indent="-285750" algn="just">
                        <a:lnSpc>
                          <a:spcPct val="100000"/>
                        </a:lnSpc>
                        <a:spcAft>
                          <a:spcPts val="600"/>
                        </a:spcAft>
                        <a:buFont typeface="Arial" panose="020B0604020202020204" pitchFamily="34" charset="0"/>
                        <a:buChar char="•"/>
                      </a:pP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rPr>
                        <a:t>古莫奇单抗单次注射仅需</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rPr>
                        <a:t>1</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rPr>
                        <a:t>针，其他</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IL-17A</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抑制剂单次注射均需</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针</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，本品可以</a:t>
                      </a:r>
                      <a:r>
                        <a:rPr lang="zh-CN" altLang="en-US" sz="1600" kern="100" dirty="0">
                          <a:latin typeface="微软雅黑" panose="020B0503020204020204" charset="-122"/>
                          <a:ea typeface="微软雅黑" panose="020B0503020204020204" charset="-122"/>
                          <a:cs typeface="Times New Roman" panose="02020603050405020304" pitchFamily="18" charset="0"/>
                        </a:rPr>
                        <a:t>减少临床管理难度，提高依从性并维持长期疗效</a:t>
                      </a:r>
                    </a:p>
                    <a:p>
                      <a:pPr marL="285750" indent="-285750" algn="just">
                        <a:lnSpc>
                          <a:spcPct val="100000"/>
                        </a:lnSpc>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rPr>
                        <a:t>本药品总体安全性好，降低临床管理难度；靶点精准，患者人群指征明确，诊疗路径清晰，不存在临床滥用风险</a:t>
                      </a: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2" name="矩形 1"/>
          <p:cNvSpPr/>
          <p:nvPr/>
        </p:nvSpPr>
        <p:spPr>
          <a:xfrm>
            <a:off x="583565" y="184150"/>
            <a:ext cx="10851515" cy="557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2E75B6"/>
                </a:solidFill>
                <a:latin typeface="微软雅黑" panose="020B0503020204020204" charset="-122"/>
                <a:ea typeface="微软雅黑" panose="020B0503020204020204" charset="-122"/>
              </a:rPr>
              <a:t>古莫奇单抗有效弥补目录短板；自主原研，保障供应；</a:t>
            </a:r>
          </a:p>
          <a:p>
            <a:r>
              <a:rPr lang="zh-CN" altLang="en-US" sz="2800" b="1" dirty="0">
                <a:solidFill>
                  <a:srgbClr val="2E75B6"/>
                </a:solidFill>
                <a:latin typeface="微软雅黑" panose="020B0503020204020204" charset="-122"/>
                <a:ea typeface="微软雅黑" panose="020B0503020204020204" charset="-122"/>
              </a:rPr>
              <a:t>基金影响可控，易于临床管理</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12F57-C803-8714-EC6A-0F8FB79A559F}"/>
            </a:ext>
          </a:extLst>
        </p:cNvPr>
        <p:cNvGrpSpPr/>
        <p:nvPr/>
      </p:nvGrpSpPr>
      <p:grpSpPr>
        <a:xfrm>
          <a:off x="0" y="0"/>
          <a:ext cx="0" cy="0"/>
          <a:chOff x="0" y="0"/>
          <a:chExt cx="0" cy="0"/>
        </a:xfrm>
      </p:grpSpPr>
      <p:sp>
        <p:nvSpPr>
          <p:cNvPr id="4" name="灯片编号占位符 5">
            <a:extLst>
              <a:ext uri="{FF2B5EF4-FFF2-40B4-BE49-F238E27FC236}">
                <a16:creationId xmlns:a16="http://schemas.microsoft.com/office/drawing/2014/main" id="{FDDA4690-6EE5-468C-040A-AE9995248041}"/>
              </a:ext>
            </a:extLst>
          </p:cNvPr>
          <p:cNvSpPr>
            <a:spLocks noGrp="1"/>
          </p:cNvSpPr>
          <p:nvPr>
            <p:ph type="sldNum" sz="quarter" idx="12"/>
          </p:nvPr>
        </p:nvSpPr>
        <p:spPr>
          <a:xfrm>
            <a:off x="8610600" y="6356350"/>
            <a:ext cx="2743200" cy="365125"/>
          </a:xfrm>
        </p:spPr>
        <p:txBody>
          <a:bodyPr/>
          <a:lstStyle/>
          <a:p>
            <a:fld id="{F807FA0B-DF63-7742-AFC5-B5C04C2B8232}" type="slidenum">
              <a:rPr kumimoji="1" lang="zh-CN" altLang="en-US" smtClean="0"/>
              <a:t>12</a:t>
            </a:fld>
            <a:endParaRPr kumimoji="1" lang="zh-CN" altLang="en-US"/>
          </a:p>
        </p:txBody>
      </p:sp>
      <p:sp>
        <p:nvSpPr>
          <p:cNvPr id="5" name="文本框 4">
            <a:extLst>
              <a:ext uri="{FF2B5EF4-FFF2-40B4-BE49-F238E27FC236}">
                <a16:creationId xmlns:a16="http://schemas.microsoft.com/office/drawing/2014/main" id="{7ED142BF-AEFE-ED21-1F9B-C83FCB7D5AFF}"/>
              </a:ext>
            </a:extLst>
          </p:cNvPr>
          <p:cNvSpPr txBox="1"/>
          <p:nvPr/>
        </p:nvSpPr>
        <p:spPr>
          <a:xfrm>
            <a:off x="986593" y="4962485"/>
            <a:ext cx="10797540" cy="1224280"/>
          </a:xfrm>
          <a:prstGeom prst="rect">
            <a:avLst/>
          </a:prstGeom>
          <a:noFill/>
        </p:spPr>
        <p:txBody>
          <a:bodyPr wrap="square" rtlCol="0" anchor="ctr" anchorCtr="0">
            <a:noAutofit/>
          </a:bodyPr>
          <a:lstStyle/>
          <a:p>
            <a:pPr lvl="1" algn="ctr">
              <a:lnSpc>
                <a:spcPct val="150000"/>
              </a:lnSpc>
            </a:pPr>
            <a:r>
              <a:rPr lang="zh-CN" altLang="en-US" sz="4800" b="1" dirty="0">
                <a:solidFill>
                  <a:srgbClr val="002060"/>
                </a:solidFill>
                <a:latin typeface="微软雅黑" panose="020B0503020204020204" charset="-122"/>
                <a:ea typeface="微软雅黑" panose="020B0503020204020204" charset="-122"/>
                <a:sym typeface="+mn-ea"/>
              </a:rPr>
              <a:t>期待您的支持，谢谢！</a:t>
            </a:r>
            <a:endParaRPr lang="zh-CN" altLang="en-US" sz="3200" b="1" dirty="0">
              <a:solidFill>
                <a:srgbClr val="002060"/>
              </a:solidFill>
              <a:latin typeface="微软雅黑" panose="020B0503020204020204" charset="-122"/>
              <a:ea typeface="微软雅黑" panose="020B0503020204020204" charset="-122"/>
            </a:endParaRPr>
          </a:p>
        </p:txBody>
      </p:sp>
      <p:grpSp>
        <p:nvGrpSpPr>
          <p:cNvPr id="6" name="组合 5">
            <a:extLst>
              <a:ext uri="{FF2B5EF4-FFF2-40B4-BE49-F238E27FC236}">
                <a16:creationId xmlns:a16="http://schemas.microsoft.com/office/drawing/2014/main" id="{8F1E3ECC-163D-993C-ACB5-FDC671464FAE}"/>
              </a:ext>
            </a:extLst>
          </p:cNvPr>
          <p:cNvGrpSpPr/>
          <p:nvPr>
            <p:custDataLst>
              <p:tags r:id="rId1"/>
            </p:custDataLst>
          </p:nvPr>
        </p:nvGrpSpPr>
        <p:grpSpPr>
          <a:xfrm>
            <a:off x="4234190" y="2455097"/>
            <a:ext cx="2596538" cy="478774"/>
            <a:chOff x="2242359" y="1531256"/>
            <a:chExt cx="2596538" cy="478774"/>
          </a:xfrm>
        </p:grpSpPr>
        <p:sp>
          <p:nvSpPr>
            <p:cNvPr id="7" name="new-idea_69628">
              <a:extLst>
                <a:ext uri="{FF2B5EF4-FFF2-40B4-BE49-F238E27FC236}">
                  <a16:creationId xmlns:a16="http://schemas.microsoft.com/office/drawing/2014/main" id="{C1C2BBAB-E588-22CE-D045-3766D0CE2932}"/>
                </a:ext>
              </a:extLst>
            </p:cNvPr>
            <p:cNvSpPr/>
            <p:nvPr>
              <p:custDataLst>
                <p:tags r:id="rId5"/>
              </p:custDataLst>
            </p:nvPr>
          </p:nvSpPr>
          <p:spPr>
            <a:xfrm>
              <a:off x="2242359" y="1531256"/>
              <a:ext cx="399826" cy="448858"/>
            </a:xfrm>
            <a:custGeom>
              <a:avLst/>
              <a:gdLst>
                <a:gd name="connsiteX0" fmla="*/ 218510 w 491355"/>
                <a:gd name="connsiteY0" fmla="*/ 191021 h 583294"/>
                <a:gd name="connsiteX1" fmla="*/ 291225 w 491355"/>
                <a:gd name="connsiteY1" fmla="*/ 263631 h 583294"/>
                <a:gd name="connsiteX2" fmla="*/ 263723 w 491355"/>
                <a:gd name="connsiteY2" fmla="*/ 320332 h 583294"/>
                <a:gd name="connsiteX3" fmla="*/ 259985 w 491355"/>
                <a:gd name="connsiteY3" fmla="*/ 327975 h 583294"/>
                <a:gd name="connsiteX4" fmla="*/ 259985 w 491355"/>
                <a:gd name="connsiteY4" fmla="*/ 346994 h 583294"/>
                <a:gd name="connsiteX5" fmla="*/ 237111 w 491355"/>
                <a:gd name="connsiteY5" fmla="*/ 369834 h 583294"/>
                <a:gd name="connsiteX6" fmla="*/ 199997 w 491355"/>
                <a:gd name="connsiteY6" fmla="*/ 369834 h 583294"/>
                <a:gd name="connsiteX7" fmla="*/ 177123 w 491355"/>
                <a:gd name="connsiteY7" fmla="*/ 346994 h 583294"/>
                <a:gd name="connsiteX8" fmla="*/ 177123 w 491355"/>
                <a:gd name="connsiteY8" fmla="*/ 327975 h 583294"/>
                <a:gd name="connsiteX9" fmla="*/ 173474 w 491355"/>
                <a:gd name="connsiteY9" fmla="*/ 320332 h 583294"/>
                <a:gd name="connsiteX10" fmla="*/ 146506 w 491355"/>
                <a:gd name="connsiteY10" fmla="*/ 254565 h 583294"/>
                <a:gd name="connsiteX11" fmla="*/ 210144 w 491355"/>
                <a:gd name="connsiteY11" fmla="*/ 191554 h 583294"/>
                <a:gd name="connsiteX12" fmla="*/ 218510 w 491355"/>
                <a:gd name="connsiteY12" fmla="*/ 191021 h 583294"/>
                <a:gd name="connsiteX13" fmla="*/ 208005 w 491355"/>
                <a:gd name="connsiteY13" fmla="*/ 172064 h 583294"/>
                <a:gd name="connsiteX14" fmla="*/ 127011 w 491355"/>
                <a:gd name="connsiteY14" fmla="*/ 252142 h 583294"/>
                <a:gd name="connsiteX15" fmla="*/ 157539 w 491355"/>
                <a:gd name="connsiteY15" fmla="*/ 332575 h 583294"/>
                <a:gd name="connsiteX16" fmla="*/ 157539 w 491355"/>
                <a:gd name="connsiteY16" fmla="*/ 346972 h 583294"/>
                <a:gd name="connsiteX17" fmla="*/ 186644 w 491355"/>
                <a:gd name="connsiteY17" fmla="*/ 387056 h 583294"/>
                <a:gd name="connsiteX18" fmla="*/ 186644 w 491355"/>
                <a:gd name="connsiteY18" fmla="*/ 403231 h 583294"/>
                <a:gd name="connsiteX19" fmla="*/ 203020 w 491355"/>
                <a:gd name="connsiteY19" fmla="*/ 419673 h 583294"/>
                <a:gd name="connsiteX20" fmla="*/ 234083 w 491355"/>
                <a:gd name="connsiteY20" fmla="*/ 419673 h 583294"/>
                <a:gd name="connsiteX21" fmla="*/ 250549 w 491355"/>
                <a:gd name="connsiteY21" fmla="*/ 403231 h 583294"/>
                <a:gd name="connsiteX22" fmla="*/ 250549 w 491355"/>
                <a:gd name="connsiteY22" fmla="*/ 387056 h 583294"/>
                <a:gd name="connsiteX23" fmla="*/ 279564 w 491355"/>
                <a:gd name="connsiteY23" fmla="*/ 346972 h 583294"/>
                <a:gd name="connsiteX24" fmla="*/ 279564 w 491355"/>
                <a:gd name="connsiteY24" fmla="*/ 332575 h 583294"/>
                <a:gd name="connsiteX25" fmla="*/ 310805 w 491355"/>
                <a:gd name="connsiteY25" fmla="*/ 263607 h 583294"/>
                <a:gd name="connsiteX26" fmla="*/ 208005 w 491355"/>
                <a:gd name="connsiteY26" fmla="*/ 172064 h 583294"/>
                <a:gd name="connsiteX27" fmla="*/ 121581 w 491355"/>
                <a:gd name="connsiteY27" fmla="*/ 119627 h 583294"/>
                <a:gd name="connsiteX28" fmla="*/ 117487 w 491355"/>
                <a:gd name="connsiteY28" fmla="*/ 121316 h 583294"/>
                <a:gd name="connsiteX29" fmla="*/ 111880 w 491355"/>
                <a:gd name="connsiteY29" fmla="*/ 126915 h 583294"/>
                <a:gd name="connsiteX30" fmla="*/ 111880 w 491355"/>
                <a:gd name="connsiteY30" fmla="*/ 135181 h 583294"/>
                <a:gd name="connsiteX31" fmla="*/ 129058 w 491355"/>
                <a:gd name="connsiteY31" fmla="*/ 152334 h 583294"/>
                <a:gd name="connsiteX32" fmla="*/ 133152 w 491355"/>
                <a:gd name="connsiteY32" fmla="*/ 154022 h 583294"/>
                <a:gd name="connsiteX33" fmla="*/ 137335 w 491355"/>
                <a:gd name="connsiteY33" fmla="*/ 152334 h 583294"/>
                <a:gd name="connsiteX34" fmla="*/ 142942 w 491355"/>
                <a:gd name="connsiteY34" fmla="*/ 146735 h 583294"/>
                <a:gd name="connsiteX35" fmla="*/ 142942 w 491355"/>
                <a:gd name="connsiteY35" fmla="*/ 138469 h 583294"/>
                <a:gd name="connsiteX36" fmla="*/ 125765 w 491355"/>
                <a:gd name="connsiteY36" fmla="*/ 121316 h 583294"/>
                <a:gd name="connsiteX37" fmla="*/ 121581 w 491355"/>
                <a:gd name="connsiteY37" fmla="*/ 119627 h 583294"/>
                <a:gd name="connsiteX38" fmla="*/ 315522 w 491355"/>
                <a:gd name="connsiteY38" fmla="*/ 117672 h 583294"/>
                <a:gd name="connsiteX39" fmla="*/ 311339 w 491355"/>
                <a:gd name="connsiteY39" fmla="*/ 119361 h 583294"/>
                <a:gd name="connsiteX40" fmla="*/ 294250 w 491355"/>
                <a:gd name="connsiteY40" fmla="*/ 136514 h 583294"/>
                <a:gd name="connsiteX41" fmla="*/ 294250 w 491355"/>
                <a:gd name="connsiteY41" fmla="*/ 144779 h 583294"/>
                <a:gd name="connsiteX42" fmla="*/ 299768 w 491355"/>
                <a:gd name="connsiteY42" fmla="*/ 150378 h 583294"/>
                <a:gd name="connsiteX43" fmla="*/ 303951 w 491355"/>
                <a:gd name="connsiteY43" fmla="*/ 152067 h 583294"/>
                <a:gd name="connsiteX44" fmla="*/ 308045 w 491355"/>
                <a:gd name="connsiteY44" fmla="*/ 150378 h 583294"/>
                <a:gd name="connsiteX45" fmla="*/ 325223 w 491355"/>
                <a:gd name="connsiteY45" fmla="*/ 133225 h 583294"/>
                <a:gd name="connsiteX46" fmla="*/ 325223 w 491355"/>
                <a:gd name="connsiteY46" fmla="*/ 124960 h 583294"/>
                <a:gd name="connsiteX47" fmla="*/ 319616 w 491355"/>
                <a:gd name="connsiteY47" fmla="*/ 119361 h 583294"/>
                <a:gd name="connsiteX48" fmla="*/ 315522 w 491355"/>
                <a:gd name="connsiteY48" fmla="*/ 117672 h 583294"/>
                <a:gd name="connsiteX49" fmla="*/ 214591 w 491355"/>
                <a:gd name="connsiteY49" fmla="*/ 82921 h 583294"/>
                <a:gd name="connsiteX50" fmla="*/ 208717 w 491355"/>
                <a:gd name="connsiteY50" fmla="*/ 88787 h 583294"/>
                <a:gd name="connsiteX51" fmla="*/ 208717 w 491355"/>
                <a:gd name="connsiteY51" fmla="*/ 121138 h 583294"/>
                <a:gd name="connsiteX52" fmla="*/ 214591 w 491355"/>
                <a:gd name="connsiteY52" fmla="*/ 127004 h 583294"/>
                <a:gd name="connsiteX53" fmla="*/ 222512 w 491355"/>
                <a:gd name="connsiteY53" fmla="*/ 127004 h 583294"/>
                <a:gd name="connsiteX54" fmla="*/ 228387 w 491355"/>
                <a:gd name="connsiteY54" fmla="*/ 121138 h 583294"/>
                <a:gd name="connsiteX55" fmla="*/ 228387 w 491355"/>
                <a:gd name="connsiteY55" fmla="*/ 88787 h 583294"/>
                <a:gd name="connsiteX56" fmla="*/ 222512 w 491355"/>
                <a:gd name="connsiteY56" fmla="*/ 82921 h 583294"/>
                <a:gd name="connsiteX57" fmla="*/ 249125 w 491355"/>
                <a:gd name="connsiteY57" fmla="*/ 0 h 583294"/>
                <a:gd name="connsiteX58" fmla="*/ 430337 w 491355"/>
                <a:gd name="connsiteY58" fmla="*/ 92342 h 583294"/>
                <a:gd name="connsiteX59" fmla="*/ 490504 w 491355"/>
                <a:gd name="connsiteY59" fmla="*/ 347239 h 583294"/>
                <a:gd name="connsiteX60" fmla="*/ 488368 w 491355"/>
                <a:gd name="connsiteY60" fmla="*/ 366436 h 583294"/>
                <a:gd name="connsiteX61" fmla="*/ 471279 w 491355"/>
                <a:gd name="connsiteY61" fmla="*/ 375502 h 583294"/>
                <a:gd name="connsiteX62" fmla="*/ 443421 w 491355"/>
                <a:gd name="connsiteY62" fmla="*/ 375502 h 583294"/>
                <a:gd name="connsiteX63" fmla="*/ 395448 w 491355"/>
                <a:gd name="connsiteY63" fmla="*/ 517081 h 583294"/>
                <a:gd name="connsiteX64" fmla="*/ 335548 w 491355"/>
                <a:gd name="connsiteY64" fmla="*/ 517259 h 583294"/>
                <a:gd name="connsiteX65" fmla="*/ 310894 w 491355"/>
                <a:gd name="connsiteY65" fmla="*/ 527391 h 583294"/>
                <a:gd name="connsiteX66" fmla="*/ 300569 w 491355"/>
                <a:gd name="connsiteY66" fmla="*/ 552010 h 583294"/>
                <a:gd name="connsiteX67" fmla="*/ 300569 w 491355"/>
                <a:gd name="connsiteY67" fmla="*/ 568452 h 583294"/>
                <a:gd name="connsiteX68" fmla="*/ 285705 w 491355"/>
                <a:gd name="connsiteY68" fmla="*/ 583294 h 583294"/>
                <a:gd name="connsiteX69" fmla="*/ 104315 w 491355"/>
                <a:gd name="connsiteY69" fmla="*/ 583294 h 583294"/>
                <a:gd name="connsiteX70" fmla="*/ 89362 w 491355"/>
                <a:gd name="connsiteY70" fmla="*/ 568452 h 583294"/>
                <a:gd name="connsiteX71" fmla="*/ 89362 w 491355"/>
                <a:gd name="connsiteY71" fmla="*/ 458601 h 583294"/>
                <a:gd name="connsiteX72" fmla="*/ 69603 w 491355"/>
                <a:gd name="connsiteY72" fmla="*/ 413096 h 583294"/>
                <a:gd name="connsiteX73" fmla="*/ 1159 w 491355"/>
                <a:gd name="connsiteY73" fmla="*/ 186196 h 583294"/>
                <a:gd name="connsiteX74" fmla="*/ 249125 w 491355"/>
                <a:gd name="connsiteY74" fmla="*/ 0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91355" h="583294">
                  <a:moveTo>
                    <a:pt x="218510" y="191021"/>
                  </a:moveTo>
                  <a:cubicBezTo>
                    <a:pt x="258561" y="191021"/>
                    <a:pt x="291225" y="223638"/>
                    <a:pt x="291225" y="263631"/>
                  </a:cubicBezTo>
                  <a:cubicBezTo>
                    <a:pt x="291225" y="285760"/>
                    <a:pt x="281168" y="306467"/>
                    <a:pt x="263723" y="320332"/>
                  </a:cubicBezTo>
                  <a:cubicBezTo>
                    <a:pt x="261320" y="322198"/>
                    <a:pt x="259985" y="325042"/>
                    <a:pt x="259985" y="327975"/>
                  </a:cubicBezTo>
                  <a:lnTo>
                    <a:pt x="259985" y="346994"/>
                  </a:lnTo>
                  <a:cubicBezTo>
                    <a:pt x="259985" y="359614"/>
                    <a:pt x="249750" y="369834"/>
                    <a:pt x="237111" y="369834"/>
                  </a:cubicBezTo>
                  <a:lnTo>
                    <a:pt x="199997" y="369834"/>
                  </a:lnTo>
                  <a:cubicBezTo>
                    <a:pt x="187359" y="369834"/>
                    <a:pt x="177123" y="359614"/>
                    <a:pt x="177123" y="346994"/>
                  </a:cubicBezTo>
                  <a:lnTo>
                    <a:pt x="177123" y="327975"/>
                  </a:lnTo>
                  <a:cubicBezTo>
                    <a:pt x="177123" y="325042"/>
                    <a:pt x="175788" y="322198"/>
                    <a:pt x="173474" y="320332"/>
                  </a:cubicBezTo>
                  <a:cubicBezTo>
                    <a:pt x="153449" y="304512"/>
                    <a:pt x="143391" y="279894"/>
                    <a:pt x="146506" y="254565"/>
                  </a:cubicBezTo>
                  <a:cubicBezTo>
                    <a:pt x="150422" y="221682"/>
                    <a:pt x="177212" y="195198"/>
                    <a:pt x="210144" y="191554"/>
                  </a:cubicBezTo>
                  <a:cubicBezTo>
                    <a:pt x="212992" y="191199"/>
                    <a:pt x="215751" y="191021"/>
                    <a:pt x="218510" y="191021"/>
                  </a:cubicBezTo>
                  <a:close/>
                  <a:moveTo>
                    <a:pt x="208005" y="172064"/>
                  </a:moveTo>
                  <a:cubicBezTo>
                    <a:pt x="166084" y="176686"/>
                    <a:pt x="132084" y="210370"/>
                    <a:pt x="127011" y="252142"/>
                  </a:cubicBezTo>
                  <a:cubicBezTo>
                    <a:pt x="123273" y="282715"/>
                    <a:pt x="134665" y="312400"/>
                    <a:pt x="157539" y="332575"/>
                  </a:cubicBezTo>
                  <a:lnTo>
                    <a:pt x="157539" y="346972"/>
                  </a:lnTo>
                  <a:cubicBezTo>
                    <a:pt x="157539" y="365636"/>
                    <a:pt x="169733" y="381368"/>
                    <a:pt x="186644" y="387056"/>
                  </a:cubicBezTo>
                  <a:lnTo>
                    <a:pt x="186644" y="403231"/>
                  </a:lnTo>
                  <a:cubicBezTo>
                    <a:pt x="186644" y="412296"/>
                    <a:pt x="193942" y="419673"/>
                    <a:pt x="203020" y="419673"/>
                  </a:cubicBezTo>
                  <a:lnTo>
                    <a:pt x="234083" y="419673"/>
                  </a:lnTo>
                  <a:cubicBezTo>
                    <a:pt x="243161" y="419673"/>
                    <a:pt x="250549" y="412296"/>
                    <a:pt x="250549" y="403231"/>
                  </a:cubicBezTo>
                  <a:lnTo>
                    <a:pt x="250549" y="387056"/>
                  </a:lnTo>
                  <a:cubicBezTo>
                    <a:pt x="267370" y="381368"/>
                    <a:pt x="279564" y="365636"/>
                    <a:pt x="279564" y="346972"/>
                  </a:cubicBezTo>
                  <a:lnTo>
                    <a:pt x="279564" y="332575"/>
                  </a:lnTo>
                  <a:cubicBezTo>
                    <a:pt x="299501" y="315066"/>
                    <a:pt x="310805" y="290181"/>
                    <a:pt x="310805" y="263607"/>
                  </a:cubicBezTo>
                  <a:cubicBezTo>
                    <a:pt x="310805" y="209303"/>
                    <a:pt x="263721" y="165843"/>
                    <a:pt x="208005" y="172064"/>
                  </a:cubicBezTo>
                  <a:close/>
                  <a:moveTo>
                    <a:pt x="121581" y="119627"/>
                  </a:moveTo>
                  <a:cubicBezTo>
                    <a:pt x="120068" y="119627"/>
                    <a:pt x="118555" y="120249"/>
                    <a:pt x="117487" y="121316"/>
                  </a:cubicBezTo>
                  <a:lnTo>
                    <a:pt x="111880" y="126915"/>
                  </a:lnTo>
                  <a:cubicBezTo>
                    <a:pt x="109566" y="129137"/>
                    <a:pt x="109566" y="132870"/>
                    <a:pt x="111880" y="135181"/>
                  </a:cubicBezTo>
                  <a:lnTo>
                    <a:pt x="129058" y="152334"/>
                  </a:lnTo>
                  <a:cubicBezTo>
                    <a:pt x="130126" y="153400"/>
                    <a:pt x="131639" y="154022"/>
                    <a:pt x="133152" y="154022"/>
                  </a:cubicBezTo>
                  <a:cubicBezTo>
                    <a:pt x="134754" y="154022"/>
                    <a:pt x="136267" y="153400"/>
                    <a:pt x="137335" y="152334"/>
                  </a:cubicBezTo>
                  <a:lnTo>
                    <a:pt x="142942" y="146735"/>
                  </a:lnTo>
                  <a:cubicBezTo>
                    <a:pt x="145168" y="144424"/>
                    <a:pt x="145168" y="140691"/>
                    <a:pt x="142942" y="138469"/>
                  </a:cubicBezTo>
                  <a:lnTo>
                    <a:pt x="125765" y="121316"/>
                  </a:lnTo>
                  <a:cubicBezTo>
                    <a:pt x="124697" y="120249"/>
                    <a:pt x="123184" y="119627"/>
                    <a:pt x="121581" y="119627"/>
                  </a:cubicBezTo>
                  <a:close/>
                  <a:moveTo>
                    <a:pt x="315522" y="117672"/>
                  </a:moveTo>
                  <a:cubicBezTo>
                    <a:pt x="313920" y="117672"/>
                    <a:pt x="312496" y="118294"/>
                    <a:pt x="311339" y="119361"/>
                  </a:cubicBezTo>
                  <a:lnTo>
                    <a:pt x="294250" y="136514"/>
                  </a:lnTo>
                  <a:cubicBezTo>
                    <a:pt x="291936" y="138825"/>
                    <a:pt x="291936" y="142468"/>
                    <a:pt x="294250" y="144779"/>
                  </a:cubicBezTo>
                  <a:lnTo>
                    <a:pt x="299768" y="150378"/>
                  </a:lnTo>
                  <a:cubicBezTo>
                    <a:pt x="300925" y="151445"/>
                    <a:pt x="302349" y="152067"/>
                    <a:pt x="303951" y="152067"/>
                  </a:cubicBezTo>
                  <a:cubicBezTo>
                    <a:pt x="305464" y="152067"/>
                    <a:pt x="306977" y="151445"/>
                    <a:pt x="308045" y="150378"/>
                  </a:cubicBezTo>
                  <a:lnTo>
                    <a:pt x="325223" y="133225"/>
                  </a:lnTo>
                  <a:cubicBezTo>
                    <a:pt x="327537" y="130915"/>
                    <a:pt x="327537" y="127271"/>
                    <a:pt x="325223" y="124960"/>
                  </a:cubicBezTo>
                  <a:lnTo>
                    <a:pt x="319616" y="119361"/>
                  </a:lnTo>
                  <a:cubicBezTo>
                    <a:pt x="318548" y="118294"/>
                    <a:pt x="317035" y="117672"/>
                    <a:pt x="315522" y="117672"/>
                  </a:cubicBezTo>
                  <a:close/>
                  <a:moveTo>
                    <a:pt x="214591" y="82921"/>
                  </a:moveTo>
                  <a:cubicBezTo>
                    <a:pt x="211387" y="82921"/>
                    <a:pt x="208717" y="85588"/>
                    <a:pt x="208717" y="88787"/>
                  </a:cubicBezTo>
                  <a:lnTo>
                    <a:pt x="208717" y="121138"/>
                  </a:lnTo>
                  <a:cubicBezTo>
                    <a:pt x="208717" y="124427"/>
                    <a:pt x="211387" y="127004"/>
                    <a:pt x="214591" y="127004"/>
                  </a:cubicBezTo>
                  <a:lnTo>
                    <a:pt x="222512" y="127004"/>
                  </a:lnTo>
                  <a:cubicBezTo>
                    <a:pt x="225716" y="127004"/>
                    <a:pt x="228387" y="124427"/>
                    <a:pt x="228387" y="121138"/>
                  </a:cubicBezTo>
                  <a:lnTo>
                    <a:pt x="228387" y="88787"/>
                  </a:lnTo>
                  <a:cubicBezTo>
                    <a:pt x="228387" y="85588"/>
                    <a:pt x="225716" y="82921"/>
                    <a:pt x="222512" y="82921"/>
                  </a:cubicBezTo>
                  <a:close/>
                  <a:moveTo>
                    <a:pt x="249125" y="0"/>
                  </a:moveTo>
                  <a:cubicBezTo>
                    <a:pt x="328071" y="0"/>
                    <a:pt x="396427" y="37506"/>
                    <a:pt x="430337" y="92342"/>
                  </a:cubicBezTo>
                  <a:cubicBezTo>
                    <a:pt x="449384" y="116961"/>
                    <a:pt x="478489" y="280404"/>
                    <a:pt x="490504" y="347239"/>
                  </a:cubicBezTo>
                  <a:cubicBezTo>
                    <a:pt x="491661" y="353905"/>
                    <a:pt x="492195" y="360748"/>
                    <a:pt x="488368" y="366436"/>
                  </a:cubicBezTo>
                  <a:cubicBezTo>
                    <a:pt x="484452" y="372124"/>
                    <a:pt x="478044" y="375502"/>
                    <a:pt x="471279" y="375502"/>
                  </a:cubicBezTo>
                  <a:lnTo>
                    <a:pt x="443421" y="375502"/>
                  </a:lnTo>
                  <a:cubicBezTo>
                    <a:pt x="431761" y="455046"/>
                    <a:pt x="445735" y="510593"/>
                    <a:pt x="395448" y="517081"/>
                  </a:cubicBezTo>
                  <a:cubicBezTo>
                    <a:pt x="392243" y="517437"/>
                    <a:pt x="361270" y="517437"/>
                    <a:pt x="335548" y="517259"/>
                  </a:cubicBezTo>
                  <a:cubicBezTo>
                    <a:pt x="326291" y="517259"/>
                    <a:pt x="317391" y="520903"/>
                    <a:pt x="310894" y="527391"/>
                  </a:cubicBezTo>
                  <a:cubicBezTo>
                    <a:pt x="304307" y="533879"/>
                    <a:pt x="300569" y="542767"/>
                    <a:pt x="300569" y="552010"/>
                  </a:cubicBezTo>
                  <a:lnTo>
                    <a:pt x="300569" y="568452"/>
                  </a:lnTo>
                  <a:cubicBezTo>
                    <a:pt x="300569" y="576628"/>
                    <a:pt x="293983" y="583294"/>
                    <a:pt x="285705" y="583294"/>
                  </a:cubicBezTo>
                  <a:lnTo>
                    <a:pt x="104315" y="583294"/>
                  </a:lnTo>
                  <a:cubicBezTo>
                    <a:pt x="96037" y="583294"/>
                    <a:pt x="89362" y="576628"/>
                    <a:pt x="89362" y="568452"/>
                  </a:cubicBezTo>
                  <a:lnTo>
                    <a:pt x="89362" y="458601"/>
                  </a:lnTo>
                  <a:cubicBezTo>
                    <a:pt x="89362" y="441359"/>
                    <a:pt x="82242" y="424917"/>
                    <a:pt x="69603" y="413096"/>
                  </a:cubicBezTo>
                  <a:cubicBezTo>
                    <a:pt x="37472" y="383056"/>
                    <a:pt x="-7831" y="348306"/>
                    <a:pt x="1159" y="186196"/>
                  </a:cubicBezTo>
                  <a:cubicBezTo>
                    <a:pt x="10326" y="20619"/>
                    <a:pt x="136534" y="0"/>
                    <a:pt x="2491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002B3AC7-5782-F6FE-7397-CAE1DBE0B095}"/>
                </a:ext>
              </a:extLst>
            </p:cNvPr>
            <p:cNvSpPr/>
            <p:nvPr>
              <p:custDataLst>
                <p:tags r:id="rId6"/>
              </p:custDataLst>
            </p:nvPr>
          </p:nvSpPr>
          <p:spPr>
            <a:xfrm>
              <a:off x="2894793" y="1548365"/>
              <a:ext cx="1944104" cy="461665"/>
            </a:xfrm>
            <a:prstGeom prst="rect">
              <a:avLst/>
            </a:prstGeom>
          </p:spPr>
          <p:txBody>
            <a:bodyPr wrap="square">
              <a:spAutoFit/>
            </a:bodyPr>
            <a:lstStyle/>
            <a:p>
              <a:pPr algn="ctr"/>
              <a:r>
                <a:rPr lang="zh-CN" altLang="en-US" sz="2400" b="1" dirty="0">
                  <a:ln w="0"/>
                  <a:solidFill>
                    <a:srgbClr val="0070C0"/>
                  </a:solidFill>
                  <a:latin typeface="微软雅黑" panose="020B0503020204020204" charset="-122"/>
                  <a:ea typeface="微软雅黑" panose="020B0503020204020204" charset="-122"/>
                </a:rPr>
                <a:t>国家</a:t>
              </a:r>
              <a:r>
                <a:rPr lang="en-US" altLang="zh-CN" sz="2400" b="1" dirty="0">
                  <a:ln w="0"/>
                  <a:solidFill>
                    <a:srgbClr val="C00000"/>
                  </a:solidFill>
                  <a:latin typeface="微软雅黑" panose="020B0503020204020204" charset="-122"/>
                  <a:ea typeface="微软雅黑" panose="020B0503020204020204" charset="-122"/>
                </a:rPr>
                <a:t>1</a:t>
              </a:r>
              <a:r>
                <a:rPr lang="zh-CN" altLang="en-US" sz="2400" b="1" dirty="0">
                  <a:ln w="0"/>
                  <a:solidFill>
                    <a:srgbClr val="C00000"/>
                  </a:solidFill>
                  <a:latin typeface="微软雅黑" panose="020B0503020204020204" charset="-122"/>
                  <a:ea typeface="微软雅黑" panose="020B0503020204020204" charset="-122"/>
                </a:rPr>
                <a:t>类</a:t>
              </a:r>
              <a:r>
                <a:rPr lang="zh-CN" altLang="en-US" sz="2400" b="1" dirty="0">
                  <a:ln w="0"/>
                  <a:solidFill>
                    <a:srgbClr val="0070C0"/>
                  </a:solidFill>
                  <a:latin typeface="微软雅黑" panose="020B0503020204020204" charset="-122"/>
                  <a:ea typeface="微软雅黑" panose="020B0503020204020204" charset="-122"/>
                </a:rPr>
                <a:t>新药</a:t>
              </a:r>
            </a:p>
          </p:txBody>
        </p:sp>
      </p:grpSp>
      <p:grpSp>
        <p:nvGrpSpPr>
          <p:cNvPr id="10" name="组合 9">
            <a:extLst>
              <a:ext uri="{FF2B5EF4-FFF2-40B4-BE49-F238E27FC236}">
                <a16:creationId xmlns:a16="http://schemas.microsoft.com/office/drawing/2014/main" id="{14B59081-A7B4-E07E-F762-8D6978ACB23E}"/>
              </a:ext>
            </a:extLst>
          </p:cNvPr>
          <p:cNvGrpSpPr/>
          <p:nvPr>
            <p:custDataLst>
              <p:tags r:id="rId2"/>
            </p:custDataLst>
          </p:nvPr>
        </p:nvGrpSpPr>
        <p:grpSpPr>
          <a:xfrm>
            <a:off x="4267346" y="3169665"/>
            <a:ext cx="2690694" cy="509940"/>
            <a:chOff x="5858135" y="1518701"/>
            <a:chExt cx="2690694" cy="509940"/>
          </a:xfrm>
        </p:grpSpPr>
        <p:sp>
          <p:nvSpPr>
            <p:cNvPr id="13" name="矩形 12">
              <a:extLst>
                <a:ext uri="{FF2B5EF4-FFF2-40B4-BE49-F238E27FC236}">
                  <a16:creationId xmlns:a16="http://schemas.microsoft.com/office/drawing/2014/main" id="{C12EA146-30F3-BFF6-0249-75FBF34673C2}"/>
                </a:ext>
              </a:extLst>
            </p:cNvPr>
            <p:cNvSpPr/>
            <p:nvPr>
              <p:custDataLst>
                <p:tags r:id="rId3"/>
              </p:custDataLst>
            </p:nvPr>
          </p:nvSpPr>
          <p:spPr>
            <a:xfrm>
              <a:off x="6398757" y="1518701"/>
              <a:ext cx="2150072" cy="461665"/>
            </a:xfrm>
            <a:prstGeom prst="rect">
              <a:avLst/>
            </a:prstGeom>
          </p:spPr>
          <p:txBody>
            <a:bodyPr wrap="square">
              <a:spAutoFit/>
            </a:bodyPr>
            <a:lstStyle/>
            <a:p>
              <a:pPr algn="ctr"/>
              <a:r>
                <a:rPr lang="zh-CN" altLang="en-US" sz="2400" b="1" dirty="0">
                  <a:ln w="0"/>
                  <a:solidFill>
                    <a:srgbClr val="0070C0"/>
                  </a:solidFill>
                  <a:latin typeface="微软雅黑" panose="020B0503020204020204" charset="-122"/>
                  <a:ea typeface="微软雅黑" panose="020B0503020204020204" charset="-122"/>
                </a:rPr>
                <a:t>自主知识产权</a:t>
              </a:r>
            </a:p>
          </p:txBody>
        </p:sp>
        <p:sp>
          <p:nvSpPr>
            <p:cNvPr id="14" name="diploma_245979">
              <a:extLst>
                <a:ext uri="{FF2B5EF4-FFF2-40B4-BE49-F238E27FC236}">
                  <a16:creationId xmlns:a16="http://schemas.microsoft.com/office/drawing/2014/main" id="{F47B9438-5CBA-E9E8-F477-F0DC586A7602}"/>
                </a:ext>
              </a:extLst>
            </p:cNvPr>
            <p:cNvSpPr/>
            <p:nvPr>
              <p:custDataLst>
                <p:tags r:id="rId4"/>
              </p:custDataLst>
            </p:nvPr>
          </p:nvSpPr>
          <p:spPr>
            <a:xfrm>
              <a:off x="5858135" y="1527083"/>
              <a:ext cx="376642" cy="501558"/>
            </a:xfrm>
            <a:custGeom>
              <a:avLst/>
              <a:gdLst>
                <a:gd name="connsiteX0" fmla="*/ 336447 w 455711"/>
                <a:gd name="connsiteY0" fmla="*/ 467984 h 606722"/>
                <a:gd name="connsiteX1" fmla="*/ 309477 w 455711"/>
                <a:gd name="connsiteY1" fmla="*/ 482025 h 606722"/>
                <a:gd name="connsiteX2" fmla="*/ 323719 w 455711"/>
                <a:gd name="connsiteY2" fmla="*/ 506731 h 606722"/>
                <a:gd name="connsiteX3" fmla="*/ 325410 w 455711"/>
                <a:gd name="connsiteY3" fmla="*/ 500599 h 606722"/>
                <a:gd name="connsiteX4" fmla="*/ 332442 w 455711"/>
                <a:gd name="connsiteY4" fmla="*/ 491445 h 606722"/>
                <a:gd name="connsiteX5" fmla="*/ 344013 w 455711"/>
                <a:gd name="connsiteY5" fmla="*/ 489935 h 606722"/>
                <a:gd name="connsiteX6" fmla="*/ 350066 w 455711"/>
                <a:gd name="connsiteY6" fmla="*/ 491534 h 606722"/>
                <a:gd name="connsiteX7" fmla="*/ 240848 w 455711"/>
                <a:gd name="connsiteY7" fmla="*/ 467984 h 606722"/>
                <a:gd name="connsiteX8" fmla="*/ 227229 w 455711"/>
                <a:gd name="connsiteY8" fmla="*/ 491534 h 606722"/>
                <a:gd name="connsiteX9" fmla="*/ 233282 w 455711"/>
                <a:gd name="connsiteY9" fmla="*/ 489935 h 606722"/>
                <a:gd name="connsiteX10" fmla="*/ 237198 w 455711"/>
                <a:gd name="connsiteY10" fmla="*/ 489401 h 606722"/>
                <a:gd name="connsiteX11" fmla="*/ 244853 w 455711"/>
                <a:gd name="connsiteY11" fmla="*/ 491445 h 606722"/>
                <a:gd name="connsiteX12" fmla="*/ 251885 w 455711"/>
                <a:gd name="connsiteY12" fmla="*/ 500599 h 606722"/>
                <a:gd name="connsiteX13" fmla="*/ 253577 w 455711"/>
                <a:gd name="connsiteY13" fmla="*/ 506731 h 606722"/>
                <a:gd name="connsiteX14" fmla="*/ 267819 w 455711"/>
                <a:gd name="connsiteY14" fmla="*/ 482025 h 606722"/>
                <a:gd name="connsiteX15" fmla="*/ 240848 w 455711"/>
                <a:gd name="connsiteY15" fmla="*/ 467984 h 606722"/>
                <a:gd name="connsiteX16" fmla="*/ 288648 w 455711"/>
                <a:gd name="connsiteY16" fmla="*/ 364008 h 606722"/>
                <a:gd name="connsiteX17" fmla="*/ 243073 w 455711"/>
                <a:gd name="connsiteY17" fmla="*/ 409509 h 606722"/>
                <a:gd name="connsiteX18" fmla="*/ 288648 w 455711"/>
                <a:gd name="connsiteY18" fmla="*/ 455009 h 606722"/>
                <a:gd name="connsiteX19" fmla="*/ 334222 w 455711"/>
                <a:gd name="connsiteY19" fmla="*/ 409509 h 606722"/>
                <a:gd name="connsiteX20" fmla="*/ 288648 w 455711"/>
                <a:gd name="connsiteY20" fmla="*/ 364008 h 606722"/>
                <a:gd name="connsiteX21" fmla="*/ 288648 w 455711"/>
                <a:gd name="connsiteY21" fmla="*/ 333704 h 606722"/>
                <a:gd name="connsiteX22" fmla="*/ 364575 w 455711"/>
                <a:gd name="connsiteY22" fmla="*/ 409509 h 606722"/>
                <a:gd name="connsiteX23" fmla="*/ 356742 w 455711"/>
                <a:gd name="connsiteY23" fmla="*/ 442479 h 606722"/>
                <a:gd name="connsiteX24" fmla="*/ 394751 w 455711"/>
                <a:gd name="connsiteY24" fmla="*/ 508064 h 606722"/>
                <a:gd name="connsiteX25" fmla="*/ 393594 w 455711"/>
                <a:gd name="connsiteY25" fmla="*/ 524860 h 606722"/>
                <a:gd name="connsiteX26" fmla="*/ 377660 w 455711"/>
                <a:gd name="connsiteY26" fmla="*/ 530281 h 606722"/>
                <a:gd name="connsiteX27" fmla="*/ 350778 w 455711"/>
                <a:gd name="connsiteY27" fmla="*/ 523171 h 606722"/>
                <a:gd name="connsiteX28" fmla="*/ 343568 w 455711"/>
                <a:gd name="connsiteY28" fmla="*/ 549921 h 606722"/>
                <a:gd name="connsiteX29" fmla="*/ 330929 w 455711"/>
                <a:gd name="connsiteY29" fmla="*/ 561029 h 606722"/>
                <a:gd name="connsiteX30" fmla="*/ 328970 w 455711"/>
                <a:gd name="connsiteY30" fmla="*/ 561207 h 606722"/>
                <a:gd name="connsiteX31" fmla="*/ 315796 w 455711"/>
                <a:gd name="connsiteY31" fmla="*/ 553564 h 606722"/>
                <a:gd name="connsiteX32" fmla="*/ 288648 w 455711"/>
                <a:gd name="connsiteY32" fmla="*/ 506642 h 606722"/>
                <a:gd name="connsiteX33" fmla="*/ 261499 w 455711"/>
                <a:gd name="connsiteY33" fmla="*/ 553564 h 606722"/>
                <a:gd name="connsiteX34" fmla="*/ 248325 w 455711"/>
                <a:gd name="connsiteY34" fmla="*/ 561207 h 606722"/>
                <a:gd name="connsiteX35" fmla="*/ 246367 w 455711"/>
                <a:gd name="connsiteY35" fmla="*/ 561029 h 606722"/>
                <a:gd name="connsiteX36" fmla="*/ 233727 w 455711"/>
                <a:gd name="connsiteY36" fmla="*/ 549921 h 606722"/>
                <a:gd name="connsiteX37" fmla="*/ 226517 w 455711"/>
                <a:gd name="connsiteY37" fmla="*/ 523171 h 606722"/>
                <a:gd name="connsiteX38" fmla="*/ 199635 w 455711"/>
                <a:gd name="connsiteY38" fmla="*/ 530370 h 606722"/>
                <a:gd name="connsiteX39" fmla="*/ 183702 w 455711"/>
                <a:gd name="connsiteY39" fmla="*/ 524949 h 606722"/>
                <a:gd name="connsiteX40" fmla="*/ 182545 w 455711"/>
                <a:gd name="connsiteY40" fmla="*/ 508064 h 606722"/>
                <a:gd name="connsiteX41" fmla="*/ 220553 w 455711"/>
                <a:gd name="connsiteY41" fmla="*/ 442479 h 606722"/>
                <a:gd name="connsiteX42" fmla="*/ 212720 w 455711"/>
                <a:gd name="connsiteY42" fmla="*/ 409509 h 606722"/>
                <a:gd name="connsiteX43" fmla="*/ 288648 w 455711"/>
                <a:gd name="connsiteY43" fmla="*/ 333704 h 606722"/>
                <a:gd name="connsiteX44" fmla="*/ 91100 w 455711"/>
                <a:gd name="connsiteY44" fmla="*/ 318533 h 606722"/>
                <a:gd name="connsiteX45" fmla="*/ 182270 w 455711"/>
                <a:gd name="connsiteY45" fmla="*/ 318533 h 606722"/>
                <a:gd name="connsiteX46" fmla="*/ 182270 w 455711"/>
                <a:gd name="connsiteY46" fmla="*/ 348806 h 606722"/>
                <a:gd name="connsiteX47" fmla="*/ 91100 w 455711"/>
                <a:gd name="connsiteY47" fmla="*/ 348806 h 606722"/>
                <a:gd name="connsiteX48" fmla="*/ 91100 w 455711"/>
                <a:gd name="connsiteY48" fmla="*/ 257846 h 606722"/>
                <a:gd name="connsiteX49" fmla="*/ 364541 w 455711"/>
                <a:gd name="connsiteY49" fmla="*/ 257846 h 606722"/>
                <a:gd name="connsiteX50" fmla="*/ 364541 w 455711"/>
                <a:gd name="connsiteY50" fmla="*/ 288189 h 606722"/>
                <a:gd name="connsiteX51" fmla="*/ 91100 w 455711"/>
                <a:gd name="connsiteY51" fmla="*/ 288189 h 606722"/>
                <a:gd name="connsiteX52" fmla="*/ 91100 w 455711"/>
                <a:gd name="connsiteY52" fmla="*/ 197231 h 606722"/>
                <a:gd name="connsiteX53" fmla="*/ 364541 w 455711"/>
                <a:gd name="connsiteY53" fmla="*/ 197231 h 606722"/>
                <a:gd name="connsiteX54" fmla="*/ 364541 w 455711"/>
                <a:gd name="connsiteY54" fmla="*/ 227504 h 606722"/>
                <a:gd name="connsiteX55" fmla="*/ 91100 w 455711"/>
                <a:gd name="connsiteY55" fmla="*/ 227504 h 606722"/>
                <a:gd name="connsiteX56" fmla="*/ 318998 w 455711"/>
                <a:gd name="connsiteY56" fmla="*/ 45502 h 606722"/>
                <a:gd name="connsiteX57" fmla="*/ 318998 w 455711"/>
                <a:gd name="connsiteY57" fmla="*/ 136506 h 606722"/>
                <a:gd name="connsiteX58" fmla="*/ 410140 w 455711"/>
                <a:gd name="connsiteY58" fmla="*/ 136506 h 606722"/>
                <a:gd name="connsiteX59" fmla="*/ 30440 w 455711"/>
                <a:gd name="connsiteY59" fmla="*/ 30305 h 606722"/>
                <a:gd name="connsiteX60" fmla="*/ 30440 w 455711"/>
                <a:gd name="connsiteY60" fmla="*/ 576328 h 606722"/>
                <a:gd name="connsiteX61" fmla="*/ 425360 w 455711"/>
                <a:gd name="connsiteY61" fmla="*/ 576328 h 606722"/>
                <a:gd name="connsiteX62" fmla="*/ 425360 w 455711"/>
                <a:gd name="connsiteY62" fmla="*/ 166811 h 606722"/>
                <a:gd name="connsiteX63" fmla="*/ 303867 w 455711"/>
                <a:gd name="connsiteY63" fmla="*/ 166811 h 606722"/>
                <a:gd name="connsiteX64" fmla="*/ 288647 w 455711"/>
                <a:gd name="connsiteY64" fmla="*/ 151703 h 606722"/>
                <a:gd name="connsiteX65" fmla="*/ 288647 w 455711"/>
                <a:gd name="connsiteY65" fmla="*/ 30305 h 606722"/>
                <a:gd name="connsiteX66" fmla="*/ 30440 w 455711"/>
                <a:gd name="connsiteY66" fmla="*/ 0 h 606722"/>
                <a:gd name="connsiteX67" fmla="*/ 303867 w 455711"/>
                <a:gd name="connsiteY67" fmla="*/ 0 h 606722"/>
                <a:gd name="connsiteX68" fmla="*/ 325317 w 455711"/>
                <a:gd name="connsiteY68" fmla="*/ 8887 h 606722"/>
                <a:gd name="connsiteX69" fmla="*/ 446811 w 455711"/>
                <a:gd name="connsiteY69" fmla="*/ 130196 h 606722"/>
                <a:gd name="connsiteX70" fmla="*/ 455711 w 455711"/>
                <a:gd name="connsiteY70" fmla="*/ 151703 h 606722"/>
                <a:gd name="connsiteX71" fmla="*/ 455711 w 455711"/>
                <a:gd name="connsiteY71" fmla="*/ 576328 h 606722"/>
                <a:gd name="connsiteX72" fmla="*/ 425360 w 455711"/>
                <a:gd name="connsiteY72" fmla="*/ 606722 h 606722"/>
                <a:gd name="connsiteX73" fmla="*/ 30440 w 455711"/>
                <a:gd name="connsiteY73" fmla="*/ 606722 h 606722"/>
                <a:gd name="connsiteX74" fmla="*/ 0 w 455711"/>
                <a:gd name="connsiteY74" fmla="*/ 576328 h 606722"/>
                <a:gd name="connsiteX75" fmla="*/ 0 w 455711"/>
                <a:gd name="connsiteY75" fmla="*/ 30305 h 606722"/>
                <a:gd name="connsiteX76" fmla="*/ 30440 w 455711"/>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55711" h="606722">
                  <a:moveTo>
                    <a:pt x="336447" y="467984"/>
                  </a:moveTo>
                  <a:cubicBezTo>
                    <a:pt x="328614" y="474383"/>
                    <a:pt x="319535" y="479182"/>
                    <a:pt x="309477" y="482025"/>
                  </a:cubicBezTo>
                  <a:lnTo>
                    <a:pt x="323719" y="506731"/>
                  </a:lnTo>
                  <a:lnTo>
                    <a:pt x="325410" y="500599"/>
                  </a:lnTo>
                  <a:cubicBezTo>
                    <a:pt x="326389" y="496777"/>
                    <a:pt x="328970" y="493400"/>
                    <a:pt x="332442" y="491445"/>
                  </a:cubicBezTo>
                  <a:cubicBezTo>
                    <a:pt x="336002" y="489401"/>
                    <a:pt x="340097" y="488868"/>
                    <a:pt x="344013" y="489935"/>
                  </a:cubicBezTo>
                  <a:lnTo>
                    <a:pt x="350066" y="491534"/>
                  </a:lnTo>
                  <a:close/>
                  <a:moveTo>
                    <a:pt x="240848" y="467984"/>
                  </a:moveTo>
                  <a:lnTo>
                    <a:pt x="227229" y="491534"/>
                  </a:lnTo>
                  <a:lnTo>
                    <a:pt x="233282" y="489935"/>
                  </a:lnTo>
                  <a:cubicBezTo>
                    <a:pt x="234617" y="489579"/>
                    <a:pt x="235952" y="489401"/>
                    <a:pt x="237198" y="489401"/>
                  </a:cubicBezTo>
                  <a:cubicBezTo>
                    <a:pt x="239869" y="489401"/>
                    <a:pt x="242539" y="490112"/>
                    <a:pt x="244853" y="491445"/>
                  </a:cubicBezTo>
                  <a:cubicBezTo>
                    <a:pt x="248325" y="493400"/>
                    <a:pt x="250906" y="496777"/>
                    <a:pt x="251885" y="500599"/>
                  </a:cubicBezTo>
                  <a:lnTo>
                    <a:pt x="253577" y="506731"/>
                  </a:lnTo>
                  <a:lnTo>
                    <a:pt x="267819" y="482025"/>
                  </a:lnTo>
                  <a:cubicBezTo>
                    <a:pt x="257760" y="479182"/>
                    <a:pt x="248681" y="474383"/>
                    <a:pt x="240848" y="467984"/>
                  </a:cubicBezTo>
                  <a:close/>
                  <a:moveTo>
                    <a:pt x="288648" y="364008"/>
                  </a:moveTo>
                  <a:cubicBezTo>
                    <a:pt x="263546" y="364008"/>
                    <a:pt x="243073" y="384448"/>
                    <a:pt x="243073" y="409509"/>
                  </a:cubicBezTo>
                  <a:cubicBezTo>
                    <a:pt x="243073" y="434570"/>
                    <a:pt x="263546" y="455009"/>
                    <a:pt x="288648" y="455009"/>
                  </a:cubicBezTo>
                  <a:cubicBezTo>
                    <a:pt x="313749" y="455009"/>
                    <a:pt x="334222" y="434570"/>
                    <a:pt x="334222" y="409509"/>
                  </a:cubicBezTo>
                  <a:cubicBezTo>
                    <a:pt x="334222" y="384448"/>
                    <a:pt x="313749" y="364008"/>
                    <a:pt x="288648" y="364008"/>
                  </a:cubicBezTo>
                  <a:close/>
                  <a:moveTo>
                    <a:pt x="288648" y="333704"/>
                  </a:moveTo>
                  <a:cubicBezTo>
                    <a:pt x="330484" y="333704"/>
                    <a:pt x="364575" y="367741"/>
                    <a:pt x="364575" y="409509"/>
                  </a:cubicBezTo>
                  <a:cubicBezTo>
                    <a:pt x="364575" y="421328"/>
                    <a:pt x="361638" y="432437"/>
                    <a:pt x="356742" y="442479"/>
                  </a:cubicBezTo>
                  <a:lnTo>
                    <a:pt x="394751" y="508064"/>
                  </a:lnTo>
                  <a:cubicBezTo>
                    <a:pt x="397777" y="513396"/>
                    <a:pt x="397332" y="520061"/>
                    <a:pt x="393594" y="524860"/>
                  </a:cubicBezTo>
                  <a:cubicBezTo>
                    <a:pt x="389855" y="529748"/>
                    <a:pt x="383535" y="531969"/>
                    <a:pt x="377660" y="530281"/>
                  </a:cubicBezTo>
                  <a:lnTo>
                    <a:pt x="350778" y="523171"/>
                  </a:lnTo>
                  <a:lnTo>
                    <a:pt x="343568" y="549921"/>
                  </a:lnTo>
                  <a:cubicBezTo>
                    <a:pt x="342055" y="555875"/>
                    <a:pt x="336981" y="560229"/>
                    <a:pt x="330929" y="561029"/>
                  </a:cubicBezTo>
                  <a:cubicBezTo>
                    <a:pt x="330217" y="561118"/>
                    <a:pt x="329593" y="561207"/>
                    <a:pt x="328970" y="561207"/>
                  </a:cubicBezTo>
                  <a:cubicBezTo>
                    <a:pt x="323541" y="561207"/>
                    <a:pt x="318556" y="558363"/>
                    <a:pt x="315796" y="553564"/>
                  </a:cubicBezTo>
                  <a:lnTo>
                    <a:pt x="288648" y="506642"/>
                  </a:lnTo>
                  <a:lnTo>
                    <a:pt x="261499" y="553564"/>
                  </a:lnTo>
                  <a:cubicBezTo>
                    <a:pt x="258739" y="558363"/>
                    <a:pt x="253755" y="561207"/>
                    <a:pt x="248325" y="561207"/>
                  </a:cubicBezTo>
                  <a:cubicBezTo>
                    <a:pt x="247702" y="561207"/>
                    <a:pt x="246990" y="561118"/>
                    <a:pt x="246367" y="561029"/>
                  </a:cubicBezTo>
                  <a:cubicBezTo>
                    <a:pt x="240314" y="560229"/>
                    <a:pt x="235240" y="555875"/>
                    <a:pt x="233727" y="549921"/>
                  </a:cubicBezTo>
                  <a:lnTo>
                    <a:pt x="226517" y="523171"/>
                  </a:lnTo>
                  <a:lnTo>
                    <a:pt x="199635" y="530370"/>
                  </a:lnTo>
                  <a:cubicBezTo>
                    <a:pt x="193671" y="531969"/>
                    <a:pt x="187440" y="529836"/>
                    <a:pt x="183702" y="524949"/>
                  </a:cubicBezTo>
                  <a:cubicBezTo>
                    <a:pt x="179963" y="520061"/>
                    <a:pt x="179518" y="513396"/>
                    <a:pt x="182545" y="508064"/>
                  </a:cubicBezTo>
                  <a:lnTo>
                    <a:pt x="220553" y="442479"/>
                  </a:lnTo>
                  <a:cubicBezTo>
                    <a:pt x="215657" y="432437"/>
                    <a:pt x="212720" y="421328"/>
                    <a:pt x="212720" y="409509"/>
                  </a:cubicBezTo>
                  <a:cubicBezTo>
                    <a:pt x="212720" y="367741"/>
                    <a:pt x="246812" y="333704"/>
                    <a:pt x="288648" y="333704"/>
                  </a:cubicBezTo>
                  <a:close/>
                  <a:moveTo>
                    <a:pt x="91100" y="318533"/>
                  </a:moveTo>
                  <a:lnTo>
                    <a:pt x="182270" y="318533"/>
                  </a:lnTo>
                  <a:lnTo>
                    <a:pt x="182270" y="348806"/>
                  </a:lnTo>
                  <a:lnTo>
                    <a:pt x="91100" y="348806"/>
                  </a:lnTo>
                  <a:close/>
                  <a:moveTo>
                    <a:pt x="91100" y="257846"/>
                  </a:moveTo>
                  <a:lnTo>
                    <a:pt x="364541" y="257846"/>
                  </a:lnTo>
                  <a:lnTo>
                    <a:pt x="364541" y="288189"/>
                  </a:lnTo>
                  <a:lnTo>
                    <a:pt x="91100" y="288189"/>
                  </a:lnTo>
                  <a:close/>
                  <a:moveTo>
                    <a:pt x="91100" y="197231"/>
                  </a:moveTo>
                  <a:lnTo>
                    <a:pt x="364541" y="197231"/>
                  </a:lnTo>
                  <a:lnTo>
                    <a:pt x="364541" y="227504"/>
                  </a:lnTo>
                  <a:lnTo>
                    <a:pt x="91100" y="227504"/>
                  </a:lnTo>
                  <a:close/>
                  <a:moveTo>
                    <a:pt x="318998" y="45502"/>
                  </a:moveTo>
                  <a:lnTo>
                    <a:pt x="318998" y="136506"/>
                  </a:lnTo>
                  <a:lnTo>
                    <a:pt x="410140" y="136506"/>
                  </a:lnTo>
                  <a:close/>
                  <a:moveTo>
                    <a:pt x="30440" y="30305"/>
                  </a:moveTo>
                  <a:lnTo>
                    <a:pt x="30440" y="576328"/>
                  </a:lnTo>
                  <a:lnTo>
                    <a:pt x="425360" y="576328"/>
                  </a:lnTo>
                  <a:lnTo>
                    <a:pt x="425360" y="166811"/>
                  </a:lnTo>
                  <a:lnTo>
                    <a:pt x="303867" y="166811"/>
                  </a:lnTo>
                  <a:cubicBezTo>
                    <a:pt x="295411" y="166811"/>
                    <a:pt x="288647" y="160057"/>
                    <a:pt x="288647" y="151703"/>
                  </a:cubicBezTo>
                  <a:lnTo>
                    <a:pt x="288647" y="30305"/>
                  </a:lnTo>
                  <a:close/>
                  <a:moveTo>
                    <a:pt x="30440" y="0"/>
                  </a:moveTo>
                  <a:lnTo>
                    <a:pt x="303867" y="0"/>
                  </a:lnTo>
                  <a:cubicBezTo>
                    <a:pt x="311877" y="0"/>
                    <a:pt x="319621" y="3199"/>
                    <a:pt x="325317" y="8887"/>
                  </a:cubicBezTo>
                  <a:lnTo>
                    <a:pt x="446811" y="130196"/>
                  </a:lnTo>
                  <a:cubicBezTo>
                    <a:pt x="452507" y="135973"/>
                    <a:pt x="455711" y="143615"/>
                    <a:pt x="455711" y="151703"/>
                  </a:cubicBezTo>
                  <a:lnTo>
                    <a:pt x="455711" y="576328"/>
                  </a:lnTo>
                  <a:cubicBezTo>
                    <a:pt x="455711" y="593125"/>
                    <a:pt x="442182" y="606722"/>
                    <a:pt x="425360" y="606722"/>
                  </a:cubicBezTo>
                  <a:lnTo>
                    <a:pt x="30440" y="606722"/>
                  </a:lnTo>
                  <a:cubicBezTo>
                    <a:pt x="13618" y="606722"/>
                    <a:pt x="0" y="593125"/>
                    <a:pt x="0" y="576328"/>
                  </a:cubicBezTo>
                  <a:lnTo>
                    <a:pt x="0" y="30305"/>
                  </a:lnTo>
                  <a:cubicBezTo>
                    <a:pt x="0" y="13597"/>
                    <a:pt x="13618" y="0"/>
                    <a:pt x="304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矩形 14">
            <a:extLst>
              <a:ext uri="{FF2B5EF4-FFF2-40B4-BE49-F238E27FC236}">
                <a16:creationId xmlns:a16="http://schemas.microsoft.com/office/drawing/2014/main" id="{3188E0C0-6C50-F0A4-2827-01A7E7449342}"/>
              </a:ext>
            </a:extLst>
          </p:cNvPr>
          <p:cNvSpPr/>
          <p:nvPr/>
        </p:nvSpPr>
        <p:spPr>
          <a:xfrm>
            <a:off x="1112889" y="1342082"/>
            <a:ext cx="10671244" cy="553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中国自主</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原研</a:t>
            </a:r>
            <a:r>
              <a:rPr lang="zh-CN" altLang="en-US" sz="3000" dirty="0">
                <a:ln w="0"/>
                <a:solidFill>
                  <a:srgbClr val="0000FF"/>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 </a:t>
            </a:r>
            <a:r>
              <a:rPr lang="en-US" altLang="zh-CN"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IL-17A </a:t>
            </a: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人源化单克隆抗体</a:t>
            </a:r>
          </a:p>
        </p:txBody>
      </p:sp>
      <p:sp>
        <p:nvSpPr>
          <p:cNvPr id="16" name="文本框 15">
            <a:extLst>
              <a:ext uri="{FF2B5EF4-FFF2-40B4-BE49-F238E27FC236}">
                <a16:creationId xmlns:a16="http://schemas.microsoft.com/office/drawing/2014/main" id="{7D941681-517B-0BC7-0CB5-BF0E2D9AA46E}"/>
              </a:ext>
            </a:extLst>
          </p:cNvPr>
          <p:cNvSpPr txBox="1"/>
          <p:nvPr/>
        </p:nvSpPr>
        <p:spPr>
          <a:xfrm>
            <a:off x="2657744" y="3679605"/>
            <a:ext cx="8945684" cy="1482650"/>
          </a:xfrm>
          <a:prstGeom prst="rect">
            <a:avLst/>
          </a:prstGeom>
          <a:noFill/>
        </p:spPr>
        <p:txBody>
          <a:bodyPr wrap="square">
            <a:spAutoFit/>
          </a:bodyPr>
          <a:lstStyle/>
          <a:p>
            <a:pPr hangingPunct="0">
              <a:lnSpc>
                <a:spcPct val="150000"/>
              </a:lnSpc>
            </a:pPr>
            <a:r>
              <a:rPr lang="zh-CN" altLang="en-US" sz="3200" b="1" dirty="0">
                <a:ln w="0"/>
                <a:solidFill>
                  <a:srgbClr val="C00000"/>
                </a:solidFill>
                <a:latin typeface="微软雅黑" panose="020B0503020204020204" charset="-122"/>
                <a:ea typeface="微软雅黑" panose="020B0503020204020204" charset="-122"/>
                <a:sym typeface="等线" panose="02010600030101010101" charset="-122"/>
              </a:rPr>
              <a:t>注射针数减半、每次一针、引领皮损全清</a:t>
            </a:r>
            <a:endParaRPr lang="en-US" altLang="zh-CN" sz="3200" b="1" dirty="0">
              <a:ln w="0"/>
              <a:solidFill>
                <a:srgbClr val="C00000"/>
              </a:solidFill>
              <a:latin typeface="微软雅黑" panose="020B0503020204020204" charset="-122"/>
              <a:ea typeface="微软雅黑" panose="020B0503020204020204" charset="-122"/>
              <a:sym typeface="等线" panose="02010600030101010101" charset="-122"/>
            </a:endParaRPr>
          </a:p>
          <a:p>
            <a:pPr hangingPunct="0">
              <a:lnSpc>
                <a:spcPct val="150000"/>
              </a:lnSpc>
            </a:pPr>
            <a:r>
              <a:rPr lang="en-US" altLang="zh-CN" sz="3200" b="1" dirty="0">
                <a:ln w="0"/>
                <a:solidFill>
                  <a:srgbClr val="C00000"/>
                </a:solidFill>
                <a:latin typeface="微软雅黑" panose="020B0503020204020204" charset="-122"/>
                <a:ea typeface="微软雅黑" panose="020B0503020204020204" charset="-122"/>
                <a:sym typeface="等线" panose="02010600030101010101" charset="-122"/>
              </a:rPr>
              <a:t>                </a:t>
            </a:r>
            <a:r>
              <a:rPr lang="zh-CN" altLang="en-US" sz="3200" b="1" dirty="0">
                <a:ln w="0"/>
                <a:solidFill>
                  <a:srgbClr val="C00000"/>
                </a:solidFill>
                <a:latin typeface="微软雅黑" panose="020B0503020204020204" charset="-122"/>
                <a:ea typeface="微软雅黑" panose="020B0503020204020204" charset="-122"/>
                <a:sym typeface="等线" panose="02010600030101010101" charset="-122"/>
              </a:rPr>
              <a:t>同类产品疗效最佳</a:t>
            </a:r>
          </a:p>
        </p:txBody>
      </p:sp>
    </p:spTree>
    <p:extLst>
      <p:ext uri="{BB962C8B-B14F-4D97-AF65-F5344CB8AC3E}">
        <p14:creationId xmlns:p14="http://schemas.microsoft.com/office/powerpoint/2010/main" val="5905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5812599"/>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p:cNvSpPr>
            <a:spLocks noGrp="1"/>
          </p:cNvSpPr>
          <p:nvPr>
            <p:custDataLst>
              <p:tags r:id="rId1"/>
            </p:custDataLst>
          </p:nvPr>
        </p:nvSpPr>
        <p:spPr>
          <a:xfrm>
            <a:off x="1096645" y="247015"/>
            <a:ext cx="3241675" cy="791845"/>
          </a:xfrm>
          <a:prstGeom prst="rect">
            <a:avLst/>
          </a:prstGeom>
        </p:spPr>
        <p:txBody>
          <a:bodyPr vert="horz" wrap="square" lIns="0" tIns="0" rIns="0" bIns="0" rtlCol="0" anchor="b" anchorCtr="0">
            <a:normAutofit/>
          </a:bodyPr>
          <a:lstStyle>
            <a:lvl1pPr algn="l" defTabSz="914400" rtl="0" eaLnBrk="1" latinLnBrk="0" hangingPunct="1">
              <a:lnSpc>
                <a:spcPct val="100000"/>
              </a:lnSpc>
              <a:spcBef>
                <a:spcPct val="0"/>
              </a:spcBef>
              <a:buNone/>
              <a:defRPr sz="6600" b="1" kern="1200">
                <a:gradFill>
                  <a:gsLst>
                    <a:gs pos="0">
                      <a:srgbClr val="7257E3"/>
                    </a:gs>
                    <a:gs pos="100000">
                      <a:srgbClr val="C967C4"/>
                    </a:gs>
                  </a:gsLst>
                  <a:lin ang="0" scaled="0"/>
                </a:gradFill>
                <a:latin typeface="微软雅黑" panose="020B0503020204020204" charset="-122"/>
                <a:ea typeface="微软雅黑" panose="020B0503020204020204" charset="-122"/>
                <a:cs typeface="+mn-ea"/>
              </a:defRPr>
            </a:lvl1pPr>
          </a:lstStyle>
          <a:p>
            <a:r>
              <a:rPr sz="4000" dirty="0">
                <a:solidFill>
                  <a:srgbClr val="2E75B6"/>
                </a:solidFill>
                <a:cs typeface="+mn-cs"/>
              </a:rPr>
              <a:t>目录</a:t>
            </a:r>
            <a:endParaRPr lang="zh-CN" altLang="en-US" sz="4000" dirty="0">
              <a:solidFill>
                <a:srgbClr val="2E75B6"/>
              </a:solidFill>
              <a:cs typeface="+mn-cs"/>
            </a:endParaRPr>
          </a:p>
        </p:txBody>
      </p:sp>
      <p:grpSp>
        <p:nvGrpSpPr>
          <p:cNvPr id="51" name="组合 50"/>
          <p:cNvGrpSpPr/>
          <p:nvPr>
            <p:custDataLst>
              <p:tags r:id="rId2"/>
            </p:custDataLst>
          </p:nvPr>
        </p:nvGrpSpPr>
        <p:grpSpPr>
          <a:xfrm>
            <a:off x="1043949" y="2499773"/>
            <a:ext cx="2520000" cy="720374"/>
            <a:chOff x="1644" y="3572"/>
            <a:chExt cx="3969" cy="746"/>
          </a:xfrm>
        </p:grpSpPr>
        <p:sp>
          <p:nvSpPr>
            <p:cNvPr id="32" name="矩形 13"/>
            <p:cNvSpPr/>
            <p:nvPr userDrawn="1">
              <p:custDataLst>
                <p:tags r:id="rId23"/>
              </p:custDataLst>
            </p:nvPr>
          </p:nvSpPr>
          <p:spPr>
            <a:xfrm>
              <a:off x="1644" y="3572"/>
              <a:ext cx="3969" cy="746"/>
            </a:xfrm>
            <a:prstGeom prst="rect">
              <a:avLst/>
            </a:prstGeom>
            <a:solidFill>
              <a:schemeClr val="accent5">
                <a:lumMod val="20000"/>
                <a:lumOff val="80000"/>
                <a:alpha val="4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4" name="项标题"/>
            <p:cNvSpPr txBox="1"/>
            <p:nvPr>
              <p:custDataLst>
                <p:tags r:id="rId24"/>
              </p:custDataLst>
            </p:nvPr>
          </p:nvSpPr>
          <p:spPr>
            <a:xfrm>
              <a:off x="3261" y="3592"/>
              <a:ext cx="2351" cy="705"/>
            </a:xfrm>
            <a:prstGeom prst="rect">
              <a:avLst/>
            </a:prstGeom>
            <a:noFill/>
          </p:spPr>
          <p:txBody>
            <a:bodyPr wrap="square" lIns="0" tIns="0" rIns="0" bIns="0" rtlCol="0" anchor="ctr" anchorCtr="0">
              <a:noAutofit/>
            </a:bodyPr>
            <a:lstStyle/>
            <a:p>
              <a:pPr>
                <a:lnSpc>
                  <a:spcPct val="100000"/>
                </a:lnSpc>
              </a:pPr>
              <a:r>
                <a:rPr lang="zh-CN" altLang="en-US" sz="2800" b="1" spc="300" dirty="0">
                  <a:ea typeface="微软雅黑" panose="020B0503020204020204" charset="-122"/>
                </a:rPr>
                <a:t>有效性</a:t>
              </a:r>
            </a:p>
          </p:txBody>
        </p:sp>
        <p:sp>
          <p:nvSpPr>
            <p:cNvPr id="35" name="序号"/>
            <p:cNvSpPr txBox="1"/>
            <p:nvPr>
              <p:custDataLst>
                <p:tags r:id="rId25"/>
              </p:custDataLst>
            </p:nvPr>
          </p:nvSpPr>
          <p:spPr>
            <a:xfrm>
              <a:off x="1745" y="3589"/>
              <a:ext cx="763" cy="711"/>
            </a:xfrm>
            <a:prstGeom prst="rect">
              <a:avLst/>
            </a:prstGeom>
            <a:noFill/>
          </p:spPr>
          <p:txBody>
            <a:bodyPr wrap="none" lIns="0" tIns="0" rIns="0" bIns="0" rtlCol="0" anchor="ctr" anchorCtr="0">
              <a:noAutofit/>
            </a:bodyPr>
            <a:lstStyle/>
            <a:p>
              <a:pPr algn="r">
                <a:lnSpc>
                  <a:spcPct val="100000"/>
                </a:lnSpc>
              </a:pPr>
              <a:r>
                <a:rPr lang="en-US" sz="3600" b="1">
                  <a:solidFill>
                    <a:schemeClr val="accent1"/>
                  </a:solidFill>
                  <a:ea typeface="微软雅黑" panose="020B0503020204020204" charset="-122"/>
                </a:rPr>
                <a:t>02</a:t>
              </a:r>
            </a:p>
          </p:txBody>
        </p:sp>
        <p:sp>
          <p:nvSpPr>
            <p:cNvPr id="46" name="燕尾形 5"/>
            <p:cNvSpPr/>
            <p:nvPr>
              <p:custDataLst>
                <p:tags r:id="rId26"/>
              </p:custDataLst>
            </p:nvPr>
          </p:nvSpPr>
          <p:spPr>
            <a:xfrm>
              <a:off x="2805" y="3821"/>
              <a:ext cx="160" cy="249"/>
            </a:xfrm>
            <a:prstGeom prst="chevron">
              <a:avLst>
                <a:gd name="adj" fmla="val 54658"/>
              </a:avLst>
            </a:prstGeom>
            <a:solidFill>
              <a:schemeClr val="accent1">
                <a:lumMod val="40000"/>
                <a:lumOff val="6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grpSp>
      <p:grpSp>
        <p:nvGrpSpPr>
          <p:cNvPr id="52" name="组合 51"/>
          <p:cNvGrpSpPr/>
          <p:nvPr>
            <p:custDataLst>
              <p:tags r:id="rId3"/>
            </p:custDataLst>
          </p:nvPr>
        </p:nvGrpSpPr>
        <p:grpSpPr>
          <a:xfrm>
            <a:off x="1043949" y="3435817"/>
            <a:ext cx="2520000" cy="720374"/>
            <a:chOff x="1644" y="4678"/>
            <a:chExt cx="3969" cy="746"/>
          </a:xfrm>
        </p:grpSpPr>
        <p:sp>
          <p:nvSpPr>
            <p:cNvPr id="36" name="矩形 17"/>
            <p:cNvSpPr/>
            <p:nvPr userDrawn="1">
              <p:custDataLst>
                <p:tags r:id="rId19"/>
              </p:custDataLst>
            </p:nvPr>
          </p:nvSpPr>
          <p:spPr>
            <a:xfrm>
              <a:off x="1644" y="4678"/>
              <a:ext cx="3969" cy="746"/>
            </a:xfrm>
            <a:prstGeom prst="rect">
              <a:avLst/>
            </a:prstGeom>
            <a:solidFill>
              <a:schemeClr val="accent5">
                <a:lumMod val="20000"/>
                <a:lumOff val="80000"/>
                <a:alpha val="4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7" name="项标题"/>
            <p:cNvSpPr txBox="1"/>
            <p:nvPr>
              <p:custDataLst>
                <p:tags r:id="rId20"/>
              </p:custDataLst>
            </p:nvPr>
          </p:nvSpPr>
          <p:spPr>
            <a:xfrm>
              <a:off x="3261" y="4699"/>
              <a:ext cx="2350" cy="705"/>
            </a:xfrm>
            <a:prstGeom prst="rect">
              <a:avLst/>
            </a:prstGeom>
            <a:noFill/>
          </p:spPr>
          <p:txBody>
            <a:bodyPr wrap="square" lIns="0" tIns="0" rIns="0" bIns="0" rtlCol="0" anchor="ctr" anchorCtr="0">
              <a:noAutofit/>
            </a:bodyPr>
            <a:lstStyle/>
            <a:p>
              <a:pPr>
                <a:lnSpc>
                  <a:spcPct val="100000"/>
                </a:lnSpc>
              </a:pPr>
              <a:r>
                <a:rPr lang="zh-CN" altLang="en-US" sz="2800" b="1" spc="300" dirty="0">
                  <a:ea typeface="微软雅黑" panose="020B0503020204020204" charset="-122"/>
                </a:rPr>
                <a:t>安全性</a:t>
              </a:r>
            </a:p>
          </p:txBody>
        </p:sp>
        <p:sp>
          <p:nvSpPr>
            <p:cNvPr id="38" name="序号"/>
            <p:cNvSpPr txBox="1"/>
            <p:nvPr>
              <p:custDataLst>
                <p:tags r:id="rId21"/>
              </p:custDataLst>
            </p:nvPr>
          </p:nvSpPr>
          <p:spPr>
            <a:xfrm>
              <a:off x="1745" y="4696"/>
              <a:ext cx="763" cy="711"/>
            </a:xfrm>
            <a:prstGeom prst="rect">
              <a:avLst/>
            </a:prstGeom>
            <a:noFill/>
          </p:spPr>
          <p:txBody>
            <a:bodyPr wrap="none" lIns="0" tIns="0" rIns="0" bIns="0" rtlCol="0" anchor="ctr" anchorCtr="0">
              <a:noAutofit/>
            </a:bodyPr>
            <a:lstStyle/>
            <a:p>
              <a:pPr algn="r">
                <a:lnSpc>
                  <a:spcPct val="100000"/>
                </a:lnSpc>
              </a:pPr>
              <a:r>
                <a:rPr lang="en-US" sz="3600" b="1" dirty="0">
                  <a:solidFill>
                    <a:schemeClr val="accent1"/>
                  </a:solidFill>
                  <a:ea typeface="微软雅黑" panose="020B0503020204020204" charset="-122"/>
                </a:rPr>
                <a:t>03</a:t>
              </a:r>
            </a:p>
          </p:txBody>
        </p:sp>
        <p:sp>
          <p:nvSpPr>
            <p:cNvPr id="47" name="燕尾形 6"/>
            <p:cNvSpPr/>
            <p:nvPr>
              <p:custDataLst>
                <p:tags r:id="rId22"/>
              </p:custDataLst>
            </p:nvPr>
          </p:nvSpPr>
          <p:spPr>
            <a:xfrm>
              <a:off x="2805" y="4928"/>
              <a:ext cx="160" cy="249"/>
            </a:xfrm>
            <a:prstGeom prst="chevron">
              <a:avLst>
                <a:gd name="adj" fmla="val 54658"/>
              </a:avLst>
            </a:prstGeom>
            <a:solidFill>
              <a:schemeClr val="accent1">
                <a:lumMod val="40000"/>
                <a:lumOff val="6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grpSp>
      <p:grpSp>
        <p:nvGrpSpPr>
          <p:cNvPr id="53" name="组合 52"/>
          <p:cNvGrpSpPr/>
          <p:nvPr>
            <p:custDataLst>
              <p:tags r:id="rId4"/>
            </p:custDataLst>
          </p:nvPr>
        </p:nvGrpSpPr>
        <p:grpSpPr>
          <a:xfrm>
            <a:off x="1043949" y="4370497"/>
            <a:ext cx="2520941" cy="720374"/>
            <a:chOff x="1644" y="5806"/>
            <a:chExt cx="3970" cy="746"/>
          </a:xfrm>
        </p:grpSpPr>
        <p:sp>
          <p:nvSpPr>
            <p:cNvPr id="39" name="矩形 21"/>
            <p:cNvSpPr/>
            <p:nvPr userDrawn="1">
              <p:custDataLst>
                <p:tags r:id="rId15"/>
              </p:custDataLst>
            </p:nvPr>
          </p:nvSpPr>
          <p:spPr>
            <a:xfrm>
              <a:off x="1644" y="5806"/>
              <a:ext cx="3969" cy="746"/>
            </a:xfrm>
            <a:prstGeom prst="rect">
              <a:avLst/>
            </a:prstGeom>
            <a:solidFill>
              <a:schemeClr val="accent5">
                <a:lumMod val="20000"/>
                <a:lumOff val="80000"/>
                <a:alpha val="4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40" name="项标题"/>
            <p:cNvSpPr txBox="1"/>
            <p:nvPr>
              <p:custDataLst>
                <p:tags r:id="rId16"/>
              </p:custDataLst>
            </p:nvPr>
          </p:nvSpPr>
          <p:spPr>
            <a:xfrm>
              <a:off x="3260" y="5826"/>
              <a:ext cx="2354" cy="705"/>
            </a:xfrm>
            <a:prstGeom prst="rect">
              <a:avLst/>
            </a:prstGeom>
            <a:noFill/>
          </p:spPr>
          <p:txBody>
            <a:bodyPr wrap="square" lIns="0" tIns="0" rIns="0" bIns="0" rtlCol="0" anchor="ctr" anchorCtr="0">
              <a:noAutofit/>
            </a:bodyPr>
            <a:lstStyle/>
            <a:p>
              <a:pPr>
                <a:lnSpc>
                  <a:spcPct val="100000"/>
                </a:lnSpc>
              </a:pPr>
              <a:r>
                <a:rPr lang="zh-CN" altLang="en-US" sz="2800" b="1" spc="300" dirty="0">
                  <a:ea typeface="微软雅黑" panose="020B0503020204020204" charset="-122"/>
                </a:rPr>
                <a:t>创新性</a:t>
              </a:r>
            </a:p>
          </p:txBody>
        </p:sp>
        <p:sp>
          <p:nvSpPr>
            <p:cNvPr id="41" name="序号"/>
            <p:cNvSpPr txBox="1"/>
            <p:nvPr>
              <p:custDataLst>
                <p:tags r:id="rId17"/>
              </p:custDataLst>
            </p:nvPr>
          </p:nvSpPr>
          <p:spPr>
            <a:xfrm>
              <a:off x="1745" y="5823"/>
              <a:ext cx="763" cy="711"/>
            </a:xfrm>
            <a:prstGeom prst="rect">
              <a:avLst/>
            </a:prstGeom>
            <a:noFill/>
          </p:spPr>
          <p:txBody>
            <a:bodyPr wrap="none" lIns="0" tIns="0" rIns="0" bIns="0" rtlCol="0" anchor="ctr" anchorCtr="0">
              <a:noAutofit/>
            </a:bodyPr>
            <a:lstStyle/>
            <a:p>
              <a:pPr algn="r">
                <a:lnSpc>
                  <a:spcPct val="100000"/>
                </a:lnSpc>
              </a:pPr>
              <a:r>
                <a:rPr lang="en-US" sz="3600" b="1">
                  <a:solidFill>
                    <a:schemeClr val="accent1"/>
                  </a:solidFill>
                  <a:ea typeface="微软雅黑" panose="020B0503020204020204" charset="-122"/>
                </a:rPr>
                <a:t>04</a:t>
              </a:r>
            </a:p>
          </p:txBody>
        </p:sp>
        <p:sp>
          <p:nvSpPr>
            <p:cNvPr id="48" name="燕尾形 9"/>
            <p:cNvSpPr/>
            <p:nvPr>
              <p:custDataLst>
                <p:tags r:id="rId18"/>
              </p:custDataLst>
            </p:nvPr>
          </p:nvSpPr>
          <p:spPr>
            <a:xfrm>
              <a:off x="2805" y="6055"/>
              <a:ext cx="160" cy="249"/>
            </a:xfrm>
            <a:prstGeom prst="chevron">
              <a:avLst>
                <a:gd name="adj" fmla="val 54658"/>
              </a:avLst>
            </a:prstGeom>
            <a:solidFill>
              <a:schemeClr val="accent1">
                <a:lumMod val="40000"/>
                <a:lumOff val="6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grpSp>
      <p:grpSp>
        <p:nvGrpSpPr>
          <p:cNvPr id="54" name="组合 53"/>
          <p:cNvGrpSpPr/>
          <p:nvPr>
            <p:custDataLst>
              <p:tags r:id="rId5"/>
            </p:custDataLst>
          </p:nvPr>
        </p:nvGrpSpPr>
        <p:grpSpPr>
          <a:xfrm>
            <a:off x="1043949" y="5306086"/>
            <a:ext cx="2520000" cy="720374"/>
            <a:chOff x="1644" y="6911"/>
            <a:chExt cx="3969" cy="746"/>
          </a:xfrm>
        </p:grpSpPr>
        <p:sp>
          <p:nvSpPr>
            <p:cNvPr id="42" name="矩形 25"/>
            <p:cNvSpPr/>
            <p:nvPr userDrawn="1">
              <p:custDataLst>
                <p:tags r:id="rId11"/>
              </p:custDataLst>
            </p:nvPr>
          </p:nvSpPr>
          <p:spPr>
            <a:xfrm>
              <a:off x="1644" y="6911"/>
              <a:ext cx="3969" cy="746"/>
            </a:xfrm>
            <a:prstGeom prst="rect">
              <a:avLst/>
            </a:prstGeom>
            <a:solidFill>
              <a:schemeClr val="accent5">
                <a:lumMod val="20000"/>
                <a:lumOff val="80000"/>
                <a:alpha val="4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43" name="项标题"/>
            <p:cNvSpPr txBox="1"/>
            <p:nvPr>
              <p:custDataLst>
                <p:tags r:id="rId12"/>
              </p:custDataLst>
            </p:nvPr>
          </p:nvSpPr>
          <p:spPr>
            <a:xfrm>
              <a:off x="3262" y="6932"/>
              <a:ext cx="2349" cy="705"/>
            </a:xfrm>
            <a:prstGeom prst="rect">
              <a:avLst/>
            </a:prstGeom>
            <a:noFill/>
          </p:spPr>
          <p:txBody>
            <a:bodyPr wrap="square" lIns="0" tIns="0" rIns="0" bIns="0" rtlCol="0" anchor="ctr" anchorCtr="0">
              <a:noAutofit/>
            </a:bodyPr>
            <a:lstStyle/>
            <a:p>
              <a:pPr>
                <a:lnSpc>
                  <a:spcPct val="100000"/>
                </a:lnSpc>
              </a:pPr>
              <a:r>
                <a:rPr lang="zh-CN" altLang="en-US" sz="2800" b="1" spc="300" dirty="0">
                  <a:ea typeface="微软雅黑" panose="020B0503020204020204" charset="-122"/>
                </a:rPr>
                <a:t>公平性</a:t>
              </a:r>
            </a:p>
          </p:txBody>
        </p:sp>
        <p:sp>
          <p:nvSpPr>
            <p:cNvPr id="44" name="序号"/>
            <p:cNvSpPr txBox="1"/>
            <p:nvPr>
              <p:custDataLst>
                <p:tags r:id="rId13"/>
              </p:custDataLst>
            </p:nvPr>
          </p:nvSpPr>
          <p:spPr>
            <a:xfrm>
              <a:off x="1745" y="6929"/>
              <a:ext cx="763" cy="711"/>
            </a:xfrm>
            <a:prstGeom prst="rect">
              <a:avLst/>
            </a:prstGeom>
            <a:noFill/>
          </p:spPr>
          <p:txBody>
            <a:bodyPr wrap="none" lIns="0" tIns="0" rIns="0" bIns="0" rtlCol="0" anchor="ctr" anchorCtr="0">
              <a:noAutofit/>
            </a:bodyPr>
            <a:lstStyle/>
            <a:p>
              <a:pPr algn="r">
                <a:lnSpc>
                  <a:spcPct val="100000"/>
                </a:lnSpc>
              </a:pPr>
              <a:r>
                <a:rPr lang="en-US" sz="3600" b="1">
                  <a:solidFill>
                    <a:schemeClr val="accent1"/>
                  </a:solidFill>
                  <a:ea typeface="微软雅黑" panose="020B0503020204020204" charset="-122"/>
                </a:rPr>
                <a:t>05</a:t>
              </a:r>
            </a:p>
          </p:txBody>
        </p:sp>
        <p:sp>
          <p:nvSpPr>
            <p:cNvPr id="49" name="燕尾形 10"/>
            <p:cNvSpPr/>
            <p:nvPr>
              <p:custDataLst>
                <p:tags r:id="rId14"/>
              </p:custDataLst>
            </p:nvPr>
          </p:nvSpPr>
          <p:spPr>
            <a:xfrm>
              <a:off x="2805" y="7160"/>
              <a:ext cx="160" cy="249"/>
            </a:xfrm>
            <a:prstGeom prst="chevron">
              <a:avLst>
                <a:gd name="adj" fmla="val 54658"/>
              </a:avLst>
            </a:prstGeom>
            <a:solidFill>
              <a:schemeClr val="accent1">
                <a:lumMod val="40000"/>
                <a:lumOff val="6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grpSp>
      <p:grpSp>
        <p:nvGrpSpPr>
          <p:cNvPr id="55" name="组合 54"/>
          <p:cNvGrpSpPr/>
          <p:nvPr>
            <p:custDataLst>
              <p:tags r:id="rId6"/>
            </p:custDataLst>
          </p:nvPr>
        </p:nvGrpSpPr>
        <p:grpSpPr>
          <a:xfrm>
            <a:off x="1043940" y="1564640"/>
            <a:ext cx="2663825" cy="720000"/>
            <a:chOff x="1644" y="2464"/>
            <a:chExt cx="4195" cy="746"/>
          </a:xfrm>
        </p:grpSpPr>
        <p:sp>
          <p:nvSpPr>
            <p:cNvPr id="23" name="矩形 1"/>
            <p:cNvSpPr/>
            <p:nvPr userDrawn="1">
              <p:custDataLst>
                <p:tags r:id="rId7"/>
              </p:custDataLst>
            </p:nvPr>
          </p:nvSpPr>
          <p:spPr>
            <a:xfrm>
              <a:off x="1644" y="2464"/>
              <a:ext cx="3966" cy="746"/>
            </a:xfrm>
            <a:prstGeom prst="rect">
              <a:avLst/>
            </a:prstGeom>
            <a:solidFill>
              <a:schemeClr val="accent5">
                <a:lumMod val="20000"/>
                <a:lumOff val="80000"/>
                <a:alpha val="4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8" name="序号"/>
            <p:cNvSpPr txBox="1"/>
            <p:nvPr>
              <p:custDataLst>
                <p:tags r:id="rId8"/>
              </p:custDataLst>
            </p:nvPr>
          </p:nvSpPr>
          <p:spPr>
            <a:xfrm>
              <a:off x="1745" y="2482"/>
              <a:ext cx="763" cy="711"/>
            </a:xfrm>
            <a:prstGeom prst="rect">
              <a:avLst/>
            </a:prstGeom>
            <a:noFill/>
          </p:spPr>
          <p:txBody>
            <a:bodyPr wrap="none" lIns="0" tIns="0" rIns="0" bIns="0" rtlCol="0" anchor="ctr" anchorCtr="0">
              <a:noAutofit/>
            </a:bodyPr>
            <a:lstStyle/>
            <a:p>
              <a:pPr algn="r">
                <a:lnSpc>
                  <a:spcPct val="100000"/>
                </a:lnSpc>
              </a:pPr>
              <a:r>
                <a:rPr lang="en-US" sz="3600" b="1">
                  <a:solidFill>
                    <a:schemeClr val="accent1"/>
                  </a:solidFill>
                  <a:ea typeface="微软雅黑" panose="020B0503020204020204" charset="-122"/>
                </a:rPr>
                <a:t>01</a:t>
              </a:r>
            </a:p>
          </p:txBody>
        </p:sp>
        <p:sp>
          <p:nvSpPr>
            <p:cNvPr id="24" name="项标题"/>
            <p:cNvSpPr txBox="1"/>
            <p:nvPr>
              <p:custDataLst>
                <p:tags r:id="rId9"/>
              </p:custDataLst>
            </p:nvPr>
          </p:nvSpPr>
          <p:spPr>
            <a:xfrm>
              <a:off x="3262" y="2485"/>
              <a:ext cx="2577" cy="705"/>
            </a:xfrm>
            <a:prstGeom prst="rect">
              <a:avLst/>
            </a:prstGeom>
            <a:noFill/>
          </p:spPr>
          <p:txBody>
            <a:bodyPr wrap="square" lIns="0" tIns="0" rIns="0" bIns="0" rtlCol="0" anchor="ctr" anchorCtr="0">
              <a:noAutofit/>
            </a:bodyPr>
            <a:lstStyle/>
            <a:p>
              <a:pPr>
                <a:lnSpc>
                  <a:spcPct val="100000"/>
                </a:lnSpc>
              </a:pPr>
              <a:r>
                <a:rPr lang="zh-CN" altLang="en-US" sz="2800" b="1" dirty="0">
                  <a:solidFill>
                    <a:schemeClr val="tx1"/>
                  </a:solidFill>
                  <a:uFillTx/>
                  <a:ea typeface="微软雅黑" panose="020B0503020204020204" charset="-122"/>
                </a:rPr>
                <a:t>基本信息</a:t>
              </a:r>
            </a:p>
          </p:txBody>
        </p:sp>
        <p:sp>
          <p:nvSpPr>
            <p:cNvPr id="45" name="燕尾形 8"/>
            <p:cNvSpPr/>
            <p:nvPr>
              <p:custDataLst>
                <p:tags r:id="rId10"/>
              </p:custDataLst>
            </p:nvPr>
          </p:nvSpPr>
          <p:spPr>
            <a:xfrm>
              <a:off x="2805" y="2714"/>
              <a:ext cx="160" cy="249"/>
            </a:xfrm>
            <a:prstGeom prst="chevron">
              <a:avLst>
                <a:gd name="adj" fmla="val 54658"/>
              </a:avLst>
            </a:prstGeom>
            <a:solidFill>
              <a:schemeClr val="accent1">
                <a:lumMod val="40000"/>
                <a:lumOff val="60000"/>
              </a:schemeClr>
            </a:solidFill>
            <a:ln>
              <a:noFill/>
            </a:ln>
          </p:spPr>
          <p:style>
            <a:lnRef idx="2">
              <a:srgbClr val="7257E3">
                <a:lumMod val="75000"/>
              </a:srgbClr>
            </a:lnRef>
            <a:fillRef idx="1">
              <a:srgbClr val="7257E3"/>
            </a:fillRef>
            <a:effectRef idx="0">
              <a:srgbClr val="FFFFFF"/>
            </a:effectRef>
            <a:fontRef idx="minor">
              <a:srgbClr val="FFFFFF"/>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grpSp>
      <p:cxnSp>
        <p:nvCxnSpPr>
          <p:cNvPr id="57" name="直接连接符 56"/>
          <p:cNvCxnSpPr/>
          <p:nvPr/>
        </p:nvCxnSpPr>
        <p:spPr>
          <a:xfrm flipV="1">
            <a:off x="3899230" y="2223135"/>
            <a:ext cx="7344000" cy="50800"/>
          </a:xfrm>
          <a:prstGeom prst="line">
            <a:avLst/>
          </a:prstGeom>
          <a:ln w="9525">
            <a:solidFill>
              <a:schemeClr val="bg1">
                <a:lumMod val="8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58" name="直接连接符 57"/>
          <p:cNvCxnSpPr/>
          <p:nvPr/>
        </p:nvCxnSpPr>
        <p:spPr>
          <a:xfrm flipV="1">
            <a:off x="3842385" y="3161030"/>
            <a:ext cx="7344000" cy="50800"/>
          </a:xfrm>
          <a:prstGeom prst="line">
            <a:avLst/>
          </a:prstGeom>
          <a:ln w="9525">
            <a:solidFill>
              <a:schemeClr val="bg1">
                <a:lumMod val="8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59" name="直接连接符 58"/>
          <p:cNvCxnSpPr/>
          <p:nvPr/>
        </p:nvCxnSpPr>
        <p:spPr>
          <a:xfrm flipV="1">
            <a:off x="3918585" y="5974715"/>
            <a:ext cx="7344000" cy="50800"/>
          </a:xfrm>
          <a:prstGeom prst="line">
            <a:avLst/>
          </a:prstGeom>
          <a:ln w="9525">
            <a:solidFill>
              <a:schemeClr val="bg1">
                <a:lumMod val="8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60" name="直接连接符 59"/>
          <p:cNvCxnSpPr/>
          <p:nvPr/>
        </p:nvCxnSpPr>
        <p:spPr>
          <a:xfrm flipV="1">
            <a:off x="3918585" y="5036820"/>
            <a:ext cx="7344000" cy="50800"/>
          </a:xfrm>
          <a:prstGeom prst="line">
            <a:avLst/>
          </a:prstGeom>
          <a:ln w="9525">
            <a:solidFill>
              <a:schemeClr val="bg1">
                <a:lumMod val="8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61" name="直接连接符 60"/>
          <p:cNvCxnSpPr/>
          <p:nvPr/>
        </p:nvCxnSpPr>
        <p:spPr>
          <a:xfrm flipV="1">
            <a:off x="3918585" y="4098925"/>
            <a:ext cx="7344000" cy="50800"/>
          </a:xfrm>
          <a:prstGeom prst="line">
            <a:avLst/>
          </a:prstGeom>
          <a:ln w="9525">
            <a:solidFill>
              <a:schemeClr val="bg1">
                <a:lumMod val="85000"/>
              </a:schemeClr>
            </a:solidFill>
            <a:prstDash val="sysDash"/>
          </a:ln>
        </p:spPr>
        <p:style>
          <a:lnRef idx="2">
            <a:schemeClr val="accent1"/>
          </a:lnRef>
          <a:fillRef idx="0">
            <a:srgbClr val="FFFFFF"/>
          </a:fillRef>
          <a:effectRef idx="0">
            <a:srgbClr val="FFFFFF"/>
          </a:effectRef>
          <a:fontRef idx="minor">
            <a:schemeClr val="tx1"/>
          </a:fontRef>
        </p:style>
      </p:cxnSp>
      <p:sp>
        <p:nvSpPr>
          <p:cNvPr id="62" name="文本框 61"/>
          <p:cNvSpPr txBox="1"/>
          <p:nvPr/>
        </p:nvSpPr>
        <p:spPr>
          <a:xfrm>
            <a:off x="3786630" y="1724343"/>
            <a:ext cx="7569200" cy="398780"/>
          </a:xfrm>
          <a:prstGeom prst="rect">
            <a:avLst/>
          </a:prstGeom>
          <a:noFill/>
        </p:spPr>
        <p:txBody>
          <a:bodyPr wrap="square" rtlCol="0" anchor="t">
            <a:spAutoFit/>
          </a:bodyPr>
          <a:lstStyle/>
          <a:p>
            <a:pPr algn="l">
              <a:buClrTx/>
              <a:buSzTx/>
              <a:buFontTx/>
            </a:pPr>
            <a:r>
              <a:rPr lang="zh-CN" altLang="en-US" sz="2000" b="1" dirty="0">
                <a:ln w="0"/>
                <a:latin typeface="微软雅黑" panose="020B0503020204020204" charset="-122"/>
                <a:ea typeface="微软雅黑" panose="020B0503020204020204" charset="-122"/>
                <a:sym typeface="+mn-ea"/>
              </a:rPr>
              <a:t>国家</a:t>
            </a:r>
            <a:r>
              <a:rPr lang="en-US" altLang="zh-CN" sz="2000" b="1" dirty="0">
                <a:ln w="0"/>
                <a:solidFill>
                  <a:srgbClr val="C00000"/>
                </a:solidFill>
                <a:latin typeface="微软雅黑" panose="020B0503020204020204" charset="-122"/>
                <a:ea typeface="微软雅黑" panose="020B0503020204020204" charset="-122"/>
                <a:sym typeface="+mn-ea"/>
              </a:rPr>
              <a:t>1</a:t>
            </a:r>
            <a:r>
              <a:rPr lang="zh-CN" altLang="en-US" sz="2000" b="1" dirty="0">
                <a:ln w="0"/>
                <a:solidFill>
                  <a:srgbClr val="C00000"/>
                </a:solidFill>
                <a:latin typeface="微软雅黑" panose="020B0503020204020204" charset="-122"/>
                <a:ea typeface="微软雅黑" panose="020B0503020204020204" charset="-122"/>
                <a:sym typeface="+mn-ea"/>
              </a:rPr>
              <a:t>类</a:t>
            </a:r>
            <a:r>
              <a:rPr lang="zh-CN" altLang="en-US" sz="2000" b="1" dirty="0">
                <a:ln w="0"/>
                <a:latin typeface="微软雅黑" panose="020B0503020204020204" charset="-122"/>
                <a:ea typeface="微软雅黑" panose="020B0503020204020204" charset="-122"/>
                <a:sym typeface="+mn-ea"/>
              </a:rPr>
              <a:t>新药，自主</a:t>
            </a:r>
            <a:r>
              <a:rPr lang="zh-CN" altLang="en-US" sz="2000" b="1" dirty="0">
                <a:ln w="0"/>
                <a:solidFill>
                  <a:srgbClr val="C00000"/>
                </a:solidFill>
                <a:latin typeface="微软雅黑" panose="020B0503020204020204" charset="-122"/>
                <a:ea typeface="微软雅黑" panose="020B0503020204020204" charset="-122"/>
                <a:sym typeface="+mn-ea"/>
              </a:rPr>
              <a:t>原研</a:t>
            </a:r>
            <a:r>
              <a:rPr lang="zh-CN" altLang="en-US" sz="2000" b="1" dirty="0">
                <a:ln w="0"/>
                <a:latin typeface="微软雅黑" panose="020B0503020204020204" charset="-122"/>
                <a:ea typeface="微软雅黑" panose="020B0503020204020204" charset="-122"/>
                <a:sym typeface="+mn-ea"/>
              </a:rPr>
              <a:t> IL-17A抑制剂</a:t>
            </a:r>
          </a:p>
        </p:txBody>
      </p:sp>
      <p:sp>
        <p:nvSpPr>
          <p:cNvPr id="63" name="文本框 62"/>
          <p:cNvSpPr txBox="1"/>
          <p:nvPr/>
        </p:nvSpPr>
        <p:spPr>
          <a:xfrm>
            <a:off x="3794759" y="2455545"/>
            <a:ext cx="7918269" cy="707886"/>
          </a:xfrm>
          <a:prstGeom prst="rect">
            <a:avLst/>
          </a:prstGeom>
          <a:noFill/>
        </p:spPr>
        <p:txBody>
          <a:bodyPr wrap="square" rtlCol="0" anchor="t">
            <a:spAutoFit/>
          </a:bodyPr>
          <a:lstStyle/>
          <a:p>
            <a:pPr algn="l">
              <a:buClrTx/>
              <a:buSzTx/>
              <a:buFontTx/>
            </a:pPr>
            <a:r>
              <a:rPr lang="zh-CN" sz="2000" b="1" dirty="0">
                <a:ln w="0"/>
                <a:latin typeface="微软雅黑" panose="020B0503020204020204" charset="-122"/>
                <a:ea typeface="微软雅黑" panose="020B0503020204020204" charset="-122"/>
                <a:sym typeface="+mn-ea"/>
              </a:rPr>
              <a:t>快速强效：</a:t>
            </a:r>
            <a:r>
              <a:rPr lang="zh-CN" sz="2000" dirty="0">
                <a:ln w="0"/>
                <a:latin typeface="微软雅黑" panose="020B0503020204020204" charset="-122"/>
                <a:ea typeface="微软雅黑" panose="020B0503020204020204" charset="-122"/>
                <a:sym typeface="+mn-ea"/>
              </a:rPr>
              <a:t>快速起效，</a:t>
            </a:r>
            <a:r>
              <a:rPr lang="zh-CN" altLang="en-US" sz="2000" dirty="0">
                <a:ln w="0"/>
                <a:latin typeface="微软雅黑" panose="020B0503020204020204" charset="-122"/>
                <a:ea typeface="微软雅黑" panose="020B0503020204020204" charset="-122"/>
                <a:sym typeface="+mn-ea"/>
              </a:rPr>
              <a:t>主要疗效终点（</a:t>
            </a:r>
            <a:r>
              <a:rPr lang="en-US" altLang="zh-CN" sz="2000" dirty="0">
                <a:ln w="0"/>
                <a:latin typeface="微软雅黑" panose="020B0503020204020204" charset="-122"/>
                <a:ea typeface="微软雅黑" panose="020B0503020204020204" charset="-122"/>
                <a:sym typeface="+mn-ea"/>
              </a:rPr>
              <a:t>PASI 75</a:t>
            </a:r>
            <a:r>
              <a:rPr lang="zh-CN" altLang="en-US" sz="2000" dirty="0">
                <a:ln w="0"/>
                <a:latin typeface="微软雅黑" panose="020B0503020204020204" charset="-122"/>
                <a:ea typeface="微软雅黑" panose="020B0503020204020204" charset="-122"/>
                <a:sym typeface="+mn-ea"/>
              </a:rPr>
              <a:t>）超过 </a:t>
            </a:r>
            <a:r>
              <a:rPr lang="en-US" altLang="zh-CN" sz="2000" dirty="0">
                <a:ln w="0"/>
                <a:solidFill>
                  <a:srgbClr val="C00000"/>
                </a:solidFill>
                <a:latin typeface="微软雅黑" panose="020B0503020204020204" charset="-122"/>
                <a:ea typeface="微软雅黑" panose="020B0503020204020204" charset="-122"/>
                <a:sym typeface="+mn-ea"/>
              </a:rPr>
              <a:t>90%</a:t>
            </a:r>
          </a:p>
          <a:p>
            <a:r>
              <a:rPr lang="zh-CN" sz="2000" b="1" dirty="0">
                <a:ln w="0"/>
                <a:latin typeface="微软雅黑" panose="020B0503020204020204" charset="-122"/>
                <a:ea typeface="微软雅黑" panose="020B0503020204020204" charset="-122"/>
                <a:sym typeface="+mn-ea"/>
              </a:rPr>
              <a:t>持久全清：</a:t>
            </a:r>
            <a:r>
              <a:rPr lang="en-US" altLang="zh-CN" sz="2000" dirty="0">
                <a:ln w="0"/>
                <a:latin typeface="微软雅黑" panose="020B0503020204020204" charset="-122"/>
                <a:ea typeface="微软雅黑" panose="020B0503020204020204" charset="-122"/>
                <a:sym typeface="+mn-ea"/>
              </a:rPr>
              <a:t>52</a:t>
            </a:r>
            <a:r>
              <a:rPr lang="zh-CN" altLang="en-US" sz="2000" dirty="0">
                <a:ln w="0"/>
                <a:latin typeface="微软雅黑" panose="020B0503020204020204" charset="-122"/>
                <a:ea typeface="微软雅黑" panose="020B0503020204020204" charset="-122"/>
                <a:sym typeface="+mn-ea"/>
              </a:rPr>
              <a:t>周长期疗效终点（</a:t>
            </a:r>
            <a:r>
              <a:rPr lang="en-US" altLang="zh-CN" sz="2000" dirty="0">
                <a:ln w="0"/>
                <a:latin typeface="微软雅黑" panose="020B0503020204020204" charset="-122"/>
                <a:ea typeface="微软雅黑" panose="020B0503020204020204" charset="-122"/>
                <a:sym typeface="+mn-ea"/>
              </a:rPr>
              <a:t>PASI 75</a:t>
            </a:r>
            <a:r>
              <a:rPr lang="zh-CN" altLang="en-US" sz="2000" dirty="0">
                <a:ln w="0"/>
                <a:latin typeface="微软雅黑" panose="020B0503020204020204" charset="-122"/>
                <a:ea typeface="微软雅黑" panose="020B0503020204020204" charset="-122"/>
                <a:sym typeface="+mn-ea"/>
              </a:rPr>
              <a:t>）接近</a:t>
            </a:r>
            <a:r>
              <a:rPr lang="en-US" altLang="zh-CN" sz="2000" dirty="0">
                <a:ln w="0"/>
                <a:solidFill>
                  <a:srgbClr val="C00000"/>
                </a:solidFill>
                <a:latin typeface="微软雅黑" panose="020B0503020204020204" charset="-122"/>
                <a:ea typeface="微软雅黑" panose="020B0503020204020204" charset="-122"/>
                <a:sym typeface="+mn-ea"/>
              </a:rPr>
              <a:t>100%</a:t>
            </a:r>
            <a:endParaRPr lang="zh-CN" altLang="en-US" sz="2000" dirty="0">
              <a:ln w="0"/>
              <a:latin typeface="微软雅黑" panose="020B0503020204020204" charset="-122"/>
              <a:ea typeface="微软雅黑" panose="020B0503020204020204" charset="-122"/>
              <a:sym typeface="+mn-ea"/>
            </a:endParaRPr>
          </a:p>
        </p:txBody>
      </p:sp>
      <p:sp>
        <p:nvSpPr>
          <p:cNvPr id="64" name="文本框 63"/>
          <p:cNvSpPr txBox="1"/>
          <p:nvPr/>
        </p:nvSpPr>
        <p:spPr>
          <a:xfrm>
            <a:off x="3841115" y="3400425"/>
            <a:ext cx="7569200" cy="706755"/>
          </a:xfrm>
          <a:prstGeom prst="rect">
            <a:avLst/>
          </a:prstGeom>
          <a:noFill/>
        </p:spPr>
        <p:txBody>
          <a:bodyPr wrap="square" rtlCol="0" anchor="t">
            <a:spAutoFit/>
          </a:bodyPr>
          <a:lstStyle/>
          <a:p>
            <a:pPr indent="0">
              <a:buNone/>
            </a:pPr>
            <a:r>
              <a:rPr lang="en-US" altLang="zh-CN" sz="2000" b="1" dirty="0">
                <a:ln w="0"/>
                <a:solidFill>
                  <a:srgbClr val="C00000"/>
                </a:solidFill>
                <a:latin typeface="微软雅黑" panose="020B0503020204020204" charset="-122"/>
                <a:ea typeface="微软雅黑" panose="020B0503020204020204" charset="-122"/>
                <a:sym typeface="+mn-ea"/>
              </a:rPr>
              <a:t>0</a:t>
            </a:r>
            <a:r>
              <a:rPr lang="zh-CN" altLang="en-US" sz="2000" dirty="0">
                <a:latin typeface="微软雅黑" panose="020B0503020204020204" charset="-122"/>
                <a:ea typeface="微软雅黑" panose="020B0503020204020204" charset="-122"/>
                <a:sym typeface="+mn-ea"/>
              </a:rPr>
              <a:t>严重感染事件，</a:t>
            </a:r>
            <a:r>
              <a:rPr lang="en-US" altLang="zh-CN" sz="2000" b="1" dirty="0">
                <a:ln w="0"/>
                <a:solidFill>
                  <a:srgbClr val="C00000"/>
                </a:solidFill>
                <a:latin typeface="微软雅黑" panose="020B0503020204020204" charset="-122"/>
                <a:ea typeface="微软雅黑" panose="020B0503020204020204" charset="-122"/>
                <a:sym typeface="+mn-ea"/>
              </a:rPr>
              <a:t>0</a:t>
            </a:r>
            <a:r>
              <a:rPr lang="zh-CN" altLang="en-US" sz="2000" dirty="0">
                <a:latin typeface="微软雅黑" panose="020B0503020204020204" charset="-122"/>
                <a:ea typeface="微软雅黑" panose="020B0503020204020204" charset="-122"/>
                <a:sym typeface="+mn-ea"/>
              </a:rPr>
              <a:t>严重超敏反应，</a:t>
            </a:r>
            <a:r>
              <a:rPr lang="en-US" altLang="zh-CN" sz="2000" b="1" dirty="0">
                <a:ln w="0"/>
                <a:solidFill>
                  <a:srgbClr val="C00000"/>
                </a:solidFill>
                <a:latin typeface="微软雅黑" panose="020B0503020204020204" charset="-122"/>
                <a:ea typeface="微软雅黑" panose="020B0503020204020204" charset="-122"/>
                <a:sym typeface="+mn-ea"/>
              </a:rPr>
              <a:t>0</a:t>
            </a:r>
            <a:r>
              <a:rPr lang="zh-CN" altLang="en-US" sz="2000" dirty="0">
                <a:latin typeface="微软雅黑" panose="020B0503020204020204" charset="-122"/>
                <a:ea typeface="微软雅黑" panose="020B0503020204020204" charset="-122"/>
                <a:sym typeface="+mn-ea"/>
              </a:rPr>
              <a:t>活动性结核</a:t>
            </a:r>
            <a:endParaRPr lang="en-US" altLang="zh-CN" sz="2000" dirty="0">
              <a:solidFill>
                <a:schemeClr val="tx1"/>
              </a:solidFill>
              <a:latin typeface="微软雅黑" panose="020B0503020204020204" charset="-122"/>
              <a:ea typeface="微软雅黑" panose="020B0503020204020204" charset="-122"/>
            </a:endParaRPr>
          </a:p>
          <a:p>
            <a:pPr indent="0">
              <a:buNone/>
            </a:pPr>
            <a:r>
              <a:rPr lang="en-US" altLang="zh-CN" sz="2000" dirty="0">
                <a:latin typeface="微软雅黑" panose="020B0503020204020204" charset="-122"/>
                <a:ea typeface="微软雅黑" panose="020B0503020204020204" charset="-122"/>
                <a:sym typeface="+mn-ea"/>
              </a:rPr>
              <a:t>TEAE、SAE</a:t>
            </a:r>
            <a:r>
              <a:rPr lang="zh-CN" altLang="en-US" sz="2000" dirty="0">
                <a:latin typeface="微软雅黑" panose="020B0503020204020204" charset="-122"/>
                <a:ea typeface="微软雅黑" panose="020B0503020204020204" charset="-122"/>
                <a:sym typeface="+mn-ea"/>
              </a:rPr>
              <a:t>、感染及侵袭类疾病发生率</a:t>
            </a:r>
            <a:r>
              <a:rPr lang="en-US" altLang="zh-CN" sz="2000" b="1" dirty="0">
                <a:ln w="0"/>
                <a:solidFill>
                  <a:srgbClr val="C00000"/>
                </a:solidFill>
                <a:latin typeface="微软雅黑" panose="020B0503020204020204" charset="-122"/>
                <a:ea typeface="微软雅黑" panose="020B0503020204020204" charset="-122"/>
                <a:sym typeface="+mn-ea"/>
              </a:rPr>
              <a:t>同类最低</a:t>
            </a:r>
            <a:endParaRPr lang="zh-CN" altLang="en-US" sz="2000" b="1" dirty="0">
              <a:ln w="0"/>
              <a:latin typeface="微软雅黑" panose="020B0503020204020204" charset="-122"/>
              <a:ea typeface="微软雅黑" panose="020B0503020204020204" charset="-122"/>
              <a:sym typeface="+mn-ea"/>
            </a:endParaRPr>
          </a:p>
        </p:txBody>
      </p:sp>
      <p:sp>
        <p:nvSpPr>
          <p:cNvPr id="65" name="文本框 64"/>
          <p:cNvSpPr txBox="1"/>
          <p:nvPr/>
        </p:nvSpPr>
        <p:spPr>
          <a:xfrm>
            <a:off x="3842384" y="4349750"/>
            <a:ext cx="7870643" cy="707886"/>
          </a:xfrm>
          <a:prstGeom prst="rect">
            <a:avLst/>
          </a:prstGeom>
          <a:noFill/>
        </p:spPr>
        <p:txBody>
          <a:bodyPr wrap="square" rtlCol="0" anchor="t">
            <a:spAutoFit/>
          </a:bodyPr>
          <a:lstStyle/>
          <a:p>
            <a:pPr indent="0">
              <a:buNone/>
            </a:pPr>
            <a:r>
              <a:rPr lang="zh-CN" sz="2000" b="1" dirty="0">
                <a:ln w="0"/>
                <a:solidFill>
                  <a:srgbClr val="C00000"/>
                </a:solidFill>
                <a:latin typeface="微软雅黑" panose="020B0503020204020204" charset="-122"/>
                <a:ea typeface="微软雅黑" panose="020B0503020204020204" charset="-122"/>
                <a:sym typeface="+mn-ea"/>
              </a:rPr>
              <a:t>自主知识产权</a:t>
            </a:r>
            <a:r>
              <a:rPr lang="zh-CN" altLang="en-US" sz="2000" dirty="0">
                <a:latin typeface="微软雅黑" panose="020B0503020204020204" charset="-122"/>
                <a:ea typeface="微软雅黑" panose="020B0503020204020204" charset="-122"/>
                <a:sym typeface="+mn-ea"/>
              </a:rPr>
              <a:t>，独特抗体结构，高亲和力、高特异性、低免疫原性</a:t>
            </a:r>
          </a:p>
          <a:p>
            <a:r>
              <a:rPr lang="zh-CN" altLang="en-US" sz="2000" b="1" dirty="0">
                <a:ln w="0"/>
                <a:solidFill>
                  <a:srgbClr val="C00000"/>
                </a:solidFill>
                <a:latin typeface="微软雅黑" panose="020B0503020204020204" charset="-122"/>
                <a:ea typeface="微软雅黑" panose="020B0503020204020204" charset="-122"/>
                <a:sym typeface="+mn-ea"/>
              </a:rPr>
              <a:t>注射针数减半、每次一针、同类产品疗效最佳</a:t>
            </a:r>
            <a:r>
              <a:rPr lang="zh-CN" sz="2000" b="1" dirty="0">
                <a:ln w="0"/>
                <a:solidFill>
                  <a:srgbClr val="C00000"/>
                </a:solidFill>
                <a:latin typeface="微软雅黑" panose="020B0503020204020204" charset="-122"/>
                <a:ea typeface="微软雅黑" panose="020B0503020204020204" charset="-122"/>
                <a:sym typeface="+mn-ea"/>
              </a:rPr>
              <a:t>；自动注射笔设计专利</a:t>
            </a:r>
            <a:endParaRPr lang="zh-CN" sz="2000" b="1" dirty="0">
              <a:ln w="0"/>
              <a:latin typeface="微软雅黑" panose="020B0503020204020204" charset="-122"/>
              <a:ea typeface="微软雅黑" panose="020B0503020204020204" charset="-122"/>
              <a:sym typeface="+mn-ea"/>
            </a:endParaRPr>
          </a:p>
        </p:txBody>
      </p:sp>
      <p:sp>
        <p:nvSpPr>
          <p:cNvPr id="66" name="文本框 65"/>
          <p:cNvSpPr txBox="1"/>
          <p:nvPr/>
        </p:nvSpPr>
        <p:spPr>
          <a:xfrm>
            <a:off x="3899230" y="5466883"/>
            <a:ext cx="7569200" cy="398780"/>
          </a:xfrm>
          <a:prstGeom prst="rect">
            <a:avLst/>
          </a:prstGeom>
          <a:noFill/>
        </p:spPr>
        <p:txBody>
          <a:bodyPr wrap="square" rtlCol="0" anchor="t">
            <a:spAutoFit/>
          </a:bodyPr>
          <a:lstStyle/>
          <a:p>
            <a:pPr indent="0">
              <a:buNone/>
            </a:pPr>
            <a:r>
              <a:rPr lang="zh-CN" sz="2000" dirty="0">
                <a:ln w="0"/>
                <a:solidFill>
                  <a:schemeClr val="tx1"/>
                </a:solidFill>
                <a:latin typeface="微软雅黑" panose="020B0503020204020204" charset="-122"/>
                <a:ea typeface="微软雅黑" panose="020B0503020204020204" charset="-122"/>
                <a:sym typeface="+mn-ea"/>
              </a:rPr>
              <a:t>弥补目录短板，国产创新替代，保障市场供应</a:t>
            </a:r>
          </a:p>
        </p:txBody>
      </p:sp>
      <p:sp>
        <p:nvSpPr>
          <p:cNvPr id="67" name="文本框 66"/>
          <p:cNvSpPr txBox="1"/>
          <p:nvPr/>
        </p:nvSpPr>
        <p:spPr>
          <a:xfrm>
            <a:off x="-14748" y="247141"/>
            <a:ext cx="461665" cy="188057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目 录 </a:t>
            </a:r>
            <a:r>
              <a:rPr kumimoji="1"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CONTENT</a:t>
            </a:r>
            <a:endParaRPr kumimoji="1"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药品基本信息</a:t>
            </a:r>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2834409001"/>
              </p:ext>
            </p:extLst>
          </p:nvPr>
        </p:nvGraphicFramePr>
        <p:xfrm>
          <a:off x="6457315" y="785495"/>
          <a:ext cx="5506085" cy="2005330"/>
        </p:xfrm>
        <a:graphic>
          <a:graphicData uri="http://schemas.openxmlformats.org/drawingml/2006/table">
            <a:tbl>
              <a:tblPr firstRow="1" bandRow="1">
                <a:tableStyleId>{3B4B98B0-60AC-42C2-AFA5-B58CD77FA1E5}</a:tableStyleId>
              </a:tblPr>
              <a:tblGrid>
                <a:gridCol w="5506085">
                  <a:extLst>
                    <a:ext uri="{9D8B030D-6E8A-4147-A177-3AD203B41FA5}">
                      <a16:colId xmlns:a16="http://schemas.microsoft.com/office/drawing/2014/main" val="20000"/>
                    </a:ext>
                  </a:extLst>
                </a:gridCol>
              </a:tblGrid>
              <a:tr h="565329">
                <a:tc>
                  <a:txBody>
                    <a:bodyPr/>
                    <a:lstStyle/>
                    <a:p>
                      <a:r>
                        <a:rPr lang="zh-CN" altLang="en-US" sz="2000" b="1" dirty="0">
                          <a:solidFill>
                            <a:schemeClr val="tx1"/>
                          </a:solidFill>
                          <a:latin typeface="微软雅黑" panose="020B0503020204020204" charset="-122"/>
                          <a:ea typeface="微软雅黑" panose="020B0503020204020204" charset="-122"/>
                        </a:rPr>
                        <a:t>参照药品建议：</a:t>
                      </a:r>
                      <a:r>
                        <a:rPr lang="zh-CN" altLang="en-US" sz="2000" b="0" dirty="0">
                          <a:solidFill>
                            <a:schemeClr val="tx1"/>
                          </a:solidFill>
                          <a:latin typeface="微软雅黑" panose="020B0503020204020204" charset="-122"/>
                          <a:ea typeface="微软雅黑" panose="020B0503020204020204" charset="-122"/>
                        </a:rPr>
                        <a:t>司库奇尤单抗注射液</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440001">
                <a:tc>
                  <a:txBody>
                    <a:bodyPr/>
                    <a:lstStyle/>
                    <a:p>
                      <a:pPr>
                        <a:lnSpc>
                          <a:spcPct val="100000"/>
                        </a:lnSpc>
                        <a:spcAft>
                          <a:spcPts val="1200"/>
                        </a:spcAft>
                      </a:pPr>
                      <a:r>
                        <a:rPr lang="zh-CN" altLang="en-US" sz="1400" b="0" dirty="0">
                          <a:solidFill>
                            <a:schemeClr val="tx1"/>
                          </a:solidFill>
                          <a:latin typeface="微软雅黑" panose="020B0503020204020204" charset="-122"/>
                          <a:ea typeface="微软雅黑" panose="020B0503020204020204" charset="-122"/>
                        </a:rPr>
                        <a:t>参照药选择理由：</a:t>
                      </a:r>
                      <a:endParaRPr lang="en-US" altLang="zh-CN" sz="1400" b="0" dirty="0">
                        <a:solidFill>
                          <a:schemeClr val="tx1"/>
                        </a:solidFill>
                        <a:latin typeface="微软雅黑" panose="020B0503020204020204" charset="-122"/>
                        <a:ea typeface="微软雅黑" panose="020B0503020204020204" charset="-122"/>
                      </a:endParaRPr>
                    </a:p>
                    <a:p>
                      <a:pPr marL="457200" indent="-457200">
                        <a:lnSpc>
                          <a:spcPct val="100000"/>
                        </a:lnSpc>
                        <a:spcAft>
                          <a:spcPts val="1200"/>
                        </a:spcAft>
                        <a:buFont typeface="+mj-ea"/>
                        <a:buAutoNum type="circleNumDbPlain"/>
                      </a:pPr>
                      <a:r>
                        <a:rPr lang="zh-CN" altLang="en-US" sz="1400" b="0" dirty="0">
                          <a:solidFill>
                            <a:schemeClr val="tx1"/>
                          </a:solidFill>
                          <a:latin typeface="微软雅黑" panose="020B0503020204020204" charset="-122"/>
                          <a:ea typeface="微软雅黑" panose="020B0503020204020204" charset="-122"/>
                        </a:rPr>
                        <a:t>古莫奇单抗与司库奇尤单抗作用机制相同，均是</a:t>
                      </a:r>
                      <a:r>
                        <a:rPr lang="en-US" altLang="zh-CN" sz="1400" b="0" dirty="0">
                          <a:solidFill>
                            <a:schemeClr val="tx1"/>
                          </a:solidFill>
                          <a:latin typeface="微软雅黑" panose="020B0503020204020204" charset="-122"/>
                          <a:ea typeface="微软雅黑" panose="020B0503020204020204" charset="-122"/>
                        </a:rPr>
                        <a:t>IL-17A</a:t>
                      </a:r>
                      <a:r>
                        <a:rPr lang="zh-CN" altLang="en-US" sz="1400" b="0" dirty="0">
                          <a:solidFill>
                            <a:schemeClr val="tx1"/>
                          </a:solidFill>
                          <a:latin typeface="微软雅黑" panose="020B0503020204020204" charset="-122"/>
                          <a:ea typeface="微软雅黑" panose="020B0503020204020204" charset="-122"/>
                        </a:rPr>
                        <a:t>抑制剂</a:t>
                      </a:r>
                      <a:endParaRPr lang="en-US" altLang="zh-CN" sz="1400" b="0" dirty="0">
                        <a:solidFill>
                          <a:schemeClr val="tx1"/>
                        </a:solidFill>
                        <a:latin typeface="微软雅黑" panose="020B0503020204020204" charset="-122"/>
                        <a:ea typeface="微软雅黑" panose="020B0503020204020204" charset="-122"/>
                      </a:endParaRPr>
                    </a:p>
                    <a:p>
                      <a:pPr marL="457200" indent="-457200">
                        <a:lnSpc>
                          <a:spcPct val="100000"/>
                        </a:lnSpc>
                        <a:spcAft>
                          <a:spcPts val="1200"/>
                        </a:spcAft>
                        <a:buFont typeface="+mj-ea"/>
                        <a:buAutoNum type="circleNumDbPlain"/>
                      </a:pPr>
                      <a:r>
                        <a:rPr lang="zh-CN" altLang="en-US" sz="1400" b="0" dirty="0">
                          <a:solidFill>
                            <a:schemeClr val="tx1"/>
                          </a:solidFill>
                          <a:latin typeface="微软雅黑" panose="020B0503020204020204" charset="-122"/>
                          <a:ea typeface="微软雅黑" panose="020B0503020204020204" charset="-122"/>
                        </a:rPr>
                        <a:t>司库奇尤单抗是医保目录内同治疗领域中临床应用最广泛的治疗方案</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3559098375"/>
              </p:ext>
            </p:extLst>
          </p:nvPr>
        </p:nvGraphicFramePr>
        <p:xfrm>
          <a:off x="6457315" y="2962276"/>
          <a:ext cx="5506085" cy="3730626"/>
        </p:xfrm>
        <a:graphic>
          <a:graphicData uri="http://schemas.openxmlformats.org/drawingml/2006/table">
            <a:tbl>
              <a:tblPr firstRow="1" bandRow="1">
                <a:tableStyleId>{3B4B98B0-60AC-42C2-AFA5-B58CD77FA1E5}</a:tableStyleId>
              </a:tblPr>
              <a:tblGrid>
                <a:gridCol w="5506085">
                  <a:extLst>
                    <a:ext uri="{9D8B030D-6E8A-4147-A177-3AD203B41FA5}">
                      <a16:colId xmlns:a16="http://schemas.microsoft.com/office/drawing/2014/main" val="20000"/>
                    </a:ext>
                  </a:extLst>
                </a:gridCol>
              </a:tblGrid>
              <a:tr h="456140">
                <a:tc>
                  <a:txBody>
                    <a:bodyPr/>
                    <a:lstStyle/>
                    <a:p>
                      <a:r>
                        <a:rPr lang="zh-CN" altLang="en-US" sz="2000" b="1" strike="noStrike" dirty="0">
                          <a:solidFill>
                            <a:schemeClr val="tx1"/>
                          </a:solidFill>
                          <a:latin typeface="微软雅黑" panose="020B0503020204020204" charset="-122"/>
                          <a:ea typeface="微软雅黑" panose="020B0503020204020204" charset="-122"/>
                        </a:rPr>
                        <a:t>与参照药品对比</a:t>
                      </a:r>
                      <a:r>
                        <a:rPr lang="zh-CN" altLang="en-US" sz="2000" b="1" dirty="0">
                          <a:solidFill>
                            <a:schemeClr val="tx1"/>
                          </a:solidFill>
                          <a:latin typeface="微软雅黑" panose="020B0503020204020204" charset="-122"/>
                          <a:ea typeface="微软雅黑" panose="020B0503020204020204" charset="-122"/>
                        </a:rPr>
                        <a:t>主要优势：</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74486">
                <a:tc>
                  <a:txBody>
                    <a:bodyPr/>
                    <a:lstStyle/>
                    <a:p>
                      <a:pPr marL="457200" marR="0" indent="-457200" algn="l" defTabSz="914400" rtl="0" fontAlgn="auto">
                        <a:lnSpc>
                          <a:spcPct val="150000"/>
                        </a:lnSpc>
                        <a:spcBef>
                          <a:spcPts val="600"/>
                        </a:spcBef>
                        <a:spcAft>
                          <a:spcPts val="600"/>
                        </a:spcAft>
                        <a:buClr>
                          <a:schemeClr val="tx1"/>
                        </a:buClr>
                        <a:buSzTx/>
                        <a:buFont typeface="+mj-ea"/>
                        <a:buAutoNum type="circleNumDbPlain"/>
                        <a:defRPr/>
                      </a:pPr>
                      <a:r>
                        <a:rPr lang="zh-CN" altLang="en-US" sz="1400" dirty="0">
                          <a:solidFill>
                            <a:schemeClr val="tx1"/>
                          </a:solidFill>
                          <a:latin typeface="微软雅黑" panose="020B0503020204020204" charset="-122"/>
                          <a:ea typeface="微软雅黑" panose="020B0503020204020204" charset="-122"/>
                          <a:sym typeface="+mn-ea"/>
                        </a:rPr>
                        <a:t>国产</a:t>
                      </a:r>
                      <a:r>
                        <a:rPr lang="en-US" altLang="zh-CN" sz="1400" b="1" dirty="0">
                          <a:solidFill>
                            <a:srgbClr val="C00000"/>
                          </a:solidFill>
                          <a:latin typeface="微软雅黑" panose="020B0503020204020204" charset="-122"/>
                          <a:ea typeface="微软雅黑" panose="020B0503020204020204" charset="-122"/>
                          <a:sym typeface="+mn-ea"/>
                        </a:rPr>
                        <a:t>1</a:t>
                      </a:r>
                      <a:r>
                        <a:rPr lang="zh-CN" altLang="en-US" sz="1400" b="1" dirty="0">
                          <a:solidFill>
                            <a:srgbClr val="C00000"/>
                          </a:solidFill>
                          <a:latin typeface="微软雅黑" panose="020B0503020204020204" charset="-122"/>
                          <a:ea typeface="微软雅黑" panose="020B0503020204020204" charset="-122"/>
                          <a:sym typeface="+mn-ea"/>
                        </a:rPr>
                        <a:t>类新药</a:t>
                      </a:r>
                      <a:r>
                        <a:rPr lang="zh-CN" altLang="en-US" sz="1400" dirty="0">
                          <a:solidFill>
                            <a:schemeClr val="tx1"/>
                          </a:solidFill>
                          <a:latin typeface="微软雅黑" panose="020B0503020204020204" charset="-122"/>
                          <a:ea typeface="微软雅黑" panose="020B0503020204020204" charset="-122"/>
                          <a:sym typeface="+mn-ea"/>
                        </a:rPr>
                        <a:t>，自主</a:t>
                      </a:r>
                      <a:r>
                        <a:rPr lang="zh-CN" altLang="en-US" sz="1400" b="1" dirty="0">
                          <a:solidFill>
                            <a:schemeClr val="tx1"/>
                          </a:solidFill>
                          <a:latin typeface="微软雅黑" panose="020B0503020204020204" charset="-122"/>
                          <a:ea typeface="微软雅黑" panose="020B0503020204020204" charset="-122"/>
                          <a:sym typeface="+mn-ea"/>
                        </a:rPr>
                        <a:t>原研</a:t>
                      </a:r>
                      <a:r>
                        <a:rPr lang="zh-CN" altLang="en-US" sz="1400" dirty="0">
                          <a:solidFill>
                            <a:schemeClr val="tx1"/>
                          </a:solidFill>
                          <a:latin typeface="微软雅黑" panose="020B0503020204020204" charset="-122"/>
                          <a:ea typeface="微软雅黑" panose="020B0503020204020204" charset="-122"/>
                          <a:sym typeface="+mn-ea"/>
                        </a:rPr>
                        <a:t> </a:t>
                      </a:r>
                      <a:r>
                        <a:rPr lang="en-US" altLang="zh-CN" sz="1400" b="0" dirty="0">
                          <a:solidFill>
                            <a:schemeClr val="tx1"/>
                          </a:solidFill>
                          <a:latin typeface="微软雅黑" panose="020B0503020204020204" charset="-122"/>
                          <a:ea typeface="微软雅黑" panose="020B0503020204020204" charset="-122"/>
                        </a:rPr>
                        <a:t>IL-</a:t>
                      </a:r>
                      <a:r>
                        <a:rPr lang="zh-CN" altLang="en-US" sz="1400" b="0" dirty="0">
                          <a:solidFill>
                            <a:schemeClr val="tx1"/>
                          </a:solidFill>
                          <a:latin typeface="微软雅黑" panose="020B0503020204020204" charset="-122"/>
                          <a:ea typeface="微软雅黑" panose="020B0503020204020204" charset="-122"/>
                        </a:rPr>
                        <a:t>1</a:t>
                      </a:r>
                      <a:r>
                        <a:rPr lang="en-US" altLang="zh-CN" sz="1400" b="0" dirty="0">
                          <a:solidFill>
                            <a:schemeClr val="tx1"/>
                          </a:solidFill>
                          <a:latin typeface="微软雅黑" panose="020B0503020204020204" charset="-122"/>
                          <a:ea typeface="微软雅黑" panose="020B0503020204020204" charset="-122"/>
                        </a:rPr>
                        <a:t>7A </a:t>
                      </a:r>
                      <a:r>
                        <a:rPr lang="zh-CN" altLang="en-US" sz="1400" b="0" dirty="0">
                          <a:solidFill>
                            <a:schemeClr val="tx1"/>
                          </a:solidFill>
                          <a:latin typeface="微软雅黑" panose="020B0503020204020204" charset="-122"/>
                          <a:ea typeface="微软雅黑" panose="020B0503020204020204" charset="-122"/>
                        </a:rPr>
                        <a:t>单克隆抗体。</a:t>
                      </a:r>
                      <a:r>
                        <a:rPr lang="en-US" altLang="zh-CN" sz="1400" b="1" dirty="0">
                          <a:solidFill>
                            <a:srgbClr val="C00000"/>
                          </a:solidFill>
                          <a:latin typeface="微软雅黑" panose="020B0503020204020204" charset="-122"/>
                          <a:ea typeface="微软雅黑" panose="020B0503020204020204" charset="-122"/>
                        </a:rPr>
                        <a:t>实现进口替代、稳定供应</a:t>
                      </a:r>
                    </a:p>
                    <a:p>
                      <a:pPr marL="457200" marR="0" indent="-457200" algn="l" defTabSz="914400" rtl="0" fontAlgn="auto">
                        <a:lnSpc>
                          <a:spcPct val="150000"/>
                        </a:lnSpc>
                        <a:spcBef>
                          <a:spcPts val="0"/>
                        </a:spcBef>
                        <a:spcAft>
                          <a:spcPts val="600"/>
                        </a:spcAft>
                        <a:buClr>
                          <a:schemeClr val="tx1"/>
                        </a:buClr>
                        <a:buSzTx/>
                        <a:buFont typeface="+mj-ea"/>
                        <a:buAutoNum type="circleNumDbPlain"/>
                        <a:defRPr/>
                      </a:pPr>
                      <a:r>
                        <a:rPr lang="en-US" altLang="zh-CN" sz="1400" b="1" dirty="0">
                          <a:latin typeface="微软雅黑" panose="020B0503020204020204" charset="-122"/>
                          <a:ea typeface="微软雅黑" panose="020B0503020204020204" charset="-122"/>
                          <a:sym typeface="+mn-ea"/>
                        </a:rPr>
                        <a:t>12</a:t>
                      </a:r>
                      <a:r>
                        <a:rPr lang="zh-CN" altLang="en-US" sz="1400" b="1" dirty="0">
                          <a:latin typeface="微软雅黑" panose="020B0503020204020204" charset="-122"/>
                          <a:ea typeface="微软雅黑" panose="020B0503020204020204" charset="-122"/>
                          <a:sym typeface="+mn-ea"/>
                        </a:rPr>
                        <a:t>周快速强效：</a:t>
                      </a:r>
                      <a:r>
                        <a:rPr lang="en-US" altLang="zh-CN" sz="1400" dirty="0">
                          <a:latin typeface="微软雅黑" panose="020B0503020204020204" charset="-122"/>
                          <a:ea typeface="微软雅黑" panose="020B0503020204020204" charset="-122"/>
                          <a:sym typeface="+mn-ea"/>
                        </a:rPr>
                        <a:t>PASI75</a:t>
                      </a:r>
                      <a:r>
                        <a:rPr lang="zh-CN" altLang="en-US" sz="1400" dirty="0">
                          <a:latin typeface="微软雅黑" panose="020B0503020204020204" charset="-122"/>
                          <a:ea typeface="微软雅黑" panose="020B0503020204020204" charset="-122"/>
                          <a:sym typeface="+mn-ea"/>
                        </a:rPr>
                        <a:t>应答率</a:t>
                      </a:r>
                      <a:r>
                        <a:rPr lang="zh-CN" altLang="en-US" sz="1400" b="1" u="sng" dirty="0">
                          <a:solidFill>
                            <a:srgbClr val="C00000"/>
                          </a:solidFill>
                          <a:latin typeface="微软雅黑" panose="020B0503020204020204" charset="-122"/>
                          <a:ea typeface="微软雅黑" panose="020B0503020204020204" charset="-122"/>
                          <a:sym typeface="+mn-ea"/>
                        </a:rPr>
                        <a:t>94.6%</a:t>
                      </a:r>
                      <a:r>
                        <a:rPr lang="en-US" altLang="zh-CN" sz="1400" dirty="0">
                          <a:solidFill>
                            <a:srgbClr val="C00000"/>
                          </a:solidFill>
                          <a:latin typeface="微软雅黑" panose="020B0503020204020204" charset="-122"/>
                          <a:ea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sym typeface="+mn-ea"/>
                        </a:rPr>
                        <a:t>，</a:t>
                      </a:r>
                      <a:r>
                        <a:rPr lang="zh-CN" altLang="en-US" sz="1400" b="1" dirty="0">
                          <a:latin typeface="微软雅黑" panose="020B0503020204020204" charset="-122"/>
                          <a:ea typeface="微软雅黑" panose="020B0503020204020204" charset="-122"/>
                          <a:sym typeface="+mn-ea"/>
                        </a:rPr>
                        <a:t>皮损全清</a:t>
                      </a:r>
                      <a:r>
                        <a:rPr lang="en-US" altLang="zh-CN" sz="1400" dirty="0">
                          <a:latin typeface="微软雅黑" panose="020B0503020204020204" charset="-122"/>
                          <a:ea typeface="微软雅黑" panose="020B0503020204020204" charset="-122"/>
                          <a:sym typeface="+mn-ea"/>
                        </a:rPr>
                        <a:t>PASI100</a:t>
                      </a:r>
                      <a:r>
                        <a:rPr lang="zh-CN" altLang="en-US" sz="1400" dirty="0">
                          <a:latin typeface="微软雅黑" panose="020B0503020204020204" charset="-122"/>
                          <a:ea typeface="微软雅黑" panose="020B0503020204020204" charset="-122"/>
                          <a:sym typeface="+mn-ea"/>
                        </a:rPr>
                        <a:t>实现</a:t>
                      </a:r>
                      <a:r>
                        <a:rPr lang="zh-CN" altLang="en-US" sz="1400" b="1" dirty="0">
                          <a:solidFill>
                            <a:srgbClr val="C00000"/>
                          </a:solidFill>
                          <a:latin typeface="微软雅黑" panose="020B0503020204020204" charset="-122"/>
                          <a:ea typeface="微软雅黑" panose="020B0503020204020204" charset="-122"/>
                          <a:sym typeface="+mn-ea"/>
                        </a:rPr>
                        <a:t>近</a:t>
                      </a:r>
                      <a:r>
                        <a:rPr lang="en-US" altLang="zh-CN" sz="1400" b="1" dirty="0">
                          <a:solidFill>
                            <a:srgbClr val="C00000"/>
                          </a:solidFill>
                          <a:latin typeface="微软雅黑" panose="020B0503020204020204" charset="-122"/>
                          <a:ea typeface="微软雅黑" panose="020B0503020204020204" charset="-122"/>
                          <a:sym typeface="+mn-ea"/>
                        </a:rPr>
                        <a:t>50%</a:t>
                      </a:r>
                      <a:r>
                        <a:rPr lang="zh-CN" altLang="en-US" sz="1400" b="0" dirty="0">
                          <a:solidFill>
                            <a:schemeClr val="tx1"/>
                          </a:solidFill>
                          <a:latin typeface="微软雅黑" panose="020B0503020204020204" charset="-122"/>
                          <a:ea typeface="微软雅黑" panose="020B0503020204020204" charset="-122"/>
                          <a:sym typeface="+mn-ea"/>
                        </a:rPr>
                        <a:t>（司库奇尤单抗仅为</a:t>
                      </a:r>
                      <a:r>
                        <a:rPr lang="en-US" altLang="zh-CN" sz="1400" b="0" dirty="0">
                          <a:solidFill>
                            <a:schemeClr val="tx1"/>
                          </a:solidFill>
                          <a:latin typeface="微软雅黑" panose="020B0503020204020204" charset="-122"/>
                          <a:ea typeface="微软雅黑" panose="020B0503020204020204" charset="-122"/>
                          <a:sym typeface="+mn-ea"/>
                        </a:rPr>
                        <a:t>28.6</a:t>
                      </a:r>
                      <a:r>
                        <a:rPr lang="zh-CN" altLang="en-US" sz="1400" b="0" dirty="0">
                          <a:solidFill>
                            <a:schemeClr val="tx1"/>
                          </a:solidFill>
                          <a:latin typeface="微软雅黑" panose="020B0503020204020204" charset="-122"/>
                          <a:ea typeface="微软雅黑" panose="020B0503020204020204" charset="-122"/>
                          <a:sym typeface="+mn-ea"/>
                        </a:rPr>
                        <a:t>%）</a:t>
                      </a:r>
                    </a:p>
                    <a:p>
                      <a:pPr marL="457200" marR="0" indent="-457200" algn="l" defTabSz="914400" rtl="0" fontAlgn="auto">
                        <a:lnSpc>
                          <a:spcPct val="150000"/>
                        </a:lnSpc>
                        <a:spcBef>
                          <a:spcPts val="0"/>
                        </a:spcBef>
                        <a:spcAft>
                          <a:spcPts val="600"/>
                        </a:spcAft>
                        <a:buClr>
                          <a:schemeClr val="tx1"/>
                        </a:buClr>
                        <a:buSzTx/>
                        <a:buFont typeface="+mj-ea"/>
                        <a:buAutoNum type="circleNumDbPlain"/>
                        <a:defRPr/>
                      </a:pPr>
                      <a:r>
                        <a:rPr lang="en-US" altLang="zh-CN" sz="1400" b="1" dirty="0">
                          <a:latin typeface="微软雅黑" panose="020B0503020204020204" charset="-122"/>
                          <a:ea typeface="微软雅黑" panose="020B0503020204020204" charset="-122"/>
                          <a:sym typeface="+mn-ea"/>
                        </a:rPr>
                        <a:t>52</a:t>
                      </a:r>
                      <a:r>
                        <a:rPr lang="zh-CN" altLang="en-US" sz="1400" b="1" dirty="0">
                          <a:latin typeface="微软雅黑" panose="020B0503020204020204" charset="-122"/>
                          <a:ea typeface="微软雅黑" panose="020B0503020204020204" charset="-122"/>
                          <a:sym typeface="+mn-ea"/>
                        </a:rPr>
                        <a:t>周持久全清：</a:t>
                      </a:r>
                      <a:r>
                        <a:rPr lang="en-US" altLang="zh-CN" sz="1400" dirty="0">
                          <a:latin typeface="微软雅黑" panose="020B0503020204020204" charset="-122"/>
                          <a:ea typeface="微软雅黑" panose="020B0503020204020204" charset="-122"/>
                          <a:sym typeface="+mn-ea"/>
                        </a:rPr>
                        <a:t>PASI75</a:t>
                      </a:r>
                      <a:r>
                        <a:rPr lang="zh-CN" altLang="en-US" sz="1400" dirty="0">
                          <a:latin typeface="微软雅黑" panose="020B0503020204020204" charset="-122"/>
                          <a:ea typeface="微软雅黑" panose="020B0503020204020204" charset="-122"/>
                          <a:sym typeface="+mn-ea"/>
                        </a:rPr>
                        <a:t>应答率</a:t>
                      </a:r>
                      <a:r>
                        <a:rPr lang="zh-CN" altLang="en-US" sz="1400" b="1" u="sng" dirty="0">
                          <a:solidFill>
                            <a:srgbClr val="C00000"/>
                          </a:solidFill>
                          <a:latin typeface="微软雅黑" panose="020B0503020204020204" charset="-122"/>
                          <a:ea typeface="微软雅黑" panose="020B0503020204020204" charset="-122"/>
                          <a:sym typeface="+mn-ea"/>
                        </a:rPr>
                        <a:t>近100%</a:t>
                      </a:r>
                      <a:r>
                        <a:rPr lang="en-US" altLang="zh-CN" sz="1400" dirty="0">
                          <a:solidFill>
                            <a:srgbClr val="C00000"/>
                          </a:solidFill>
                          <a:latin typeface="微软雅黑" panose="020B0503020204020204" charset="-122"/>
                          <a:ea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sym typeface="+mn-ea"/>
                        </a:rPr>
                        <a:t>，</a:t>
                      </a:r>
                      <a:r>
                        <a:rPr lang="zh-CN" altLang="en-US" sz="1400" b="1" dirty="0">
                          <a:latin typeface="微软雅黑" panose="020B0503020204020204" charset="-122"/>
                          <a:ea typeface="微软雅黑" panose="020B0503020204020204" charset="-122"/>
                          <a:sym typeface="+mn-ea"/>
                        </a:rPr>
                        <a:t>皮损全清</a:t>
                      </a:r>
                      <a:r>
                        <a:rPr lang="en-US" altLang="zh-CN" sz="1400" dirty="0">
                          <a:latin typeface="微软雅黑" panose="020B0503020204020204" charset="-122"/>
                          <a:ea typeface="微软雅黑" panose="020B0503020204020204" charset="-122"/>
                          <a:sym typeface="+mn-ea"/>
                        </a:rPr>
                        <a:t>PASI100</a:t>
                      </a:r>
                      <a:r>
                        <a:rPr lang="zh-CN" altLang="en-US" sz="1400" dirty="0">
                          <a:latin typeface="微软雅黑" panose="020B0503020204020204" charset="-122"/>
                          <a:ea typeface="微软雅黑" panose="020B0503020204020204" charset="-122"/>
                          <a:sym typeface="+mn-ea"/>
                        </a:rPr>
                        <a:t>实现</a:t>
                      </a:r>
                      <a:r>
                        <a:rPr lang="zh-CN" altLang="en-US" sz="1400" b="1" u="sng" dirty="0">
                          <a:solidFill>
                            <a:srgbClr val="C00000"/>
                          </a:solidFill>
                          <a:latin typeface="微软雅黑" panose="020B0503020204020204" charset="-122"/>
                          <a:ea typeface="微软雅黑" panose="020B0503020204020204" charset="-122"/>
                          <a:sym typeface="+mn-ea"/>
                        </a:rPr>
                        <a:t>68.9%</a:t>
                      </a:r>
                      <a:r>
                        <a:rPr lang="en-US" altLang="zh-CN" sz="1400" dirty="0">
                          <a:solidFill>
                            <a:srgbClr val="C00000"/>
                          </a:solidFill>
                          <a:latin typeface="微软雅黑" panose="020B0503020204020204" charset="-122"/>
                          <a:ea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sym typeface="+mn-ea"/>
                        </a:rPr>
                        <a:t>（司库奇尤单抗仅为</a:t>
                      </a:r>
                      <a:r>
                        <a:rPr lang="zh-CN" altLang="en-US" sz="1400" b="0" dirty="0">
                          <a:solidFill>
                            <a:schemeClr val="tx1"/>
                          </a:solidFill>
                          <a:latin typeface="微软雅黑" panose="020B0503020204020204" charset="-122"/>
                          <a:ea typeface="微软雅黑" panose="020B0503020204020204" charset="-122"/>
                          <a:sym typeface="+mn-ea"/>
                        </a:rPr>
                        <a:t>39.2%）</a:t>
                      </a:r>
                      <a:r>
                        <a:rPr lang="en-US" altLang="zh-CN" sz="1400" dirty="0">
                          <a:solidFill>
                            <a:schemeClr val="tx1"/>
                          </a:solidFill>
                          <a:latin typeface="微软雅黑" panose="020B0503020204020204" charset="-122"/>
                          <a:ea typeface="微软雅黑" panose="020B0503020204020204" charset="-122"/>
                          <a:sym typeface="+mn-ea"/>
                        </a:rPr>
                        <a:t> </a:t>
                      </a:r>
                      <a:endParaRPr lang="zh-CN" altLang="en-US" sz="1400" dirty="0">
                        <a:solidFill>
                          <a:schemeClr val="tx1"/>
                        </a:solidFill>
                        <a:latin typeface="微软雅黑" panose="020B0503020204020204" charset="-122"/>
                        <a:ea typeface="微软雅黑" panose="020B0503020204020204" charset="-122"/>
                        <a:sym typeface="+mn-ea"/>
                      </a:endParaRPr>
                    </a:p>
                    <a:p>
                      <a:pPr marL="457200" marR="0" indent="-457200" algn="l" defTabSz="914400" rtl="0" fontAlgn="auto">
                        <a:lnSpc>
                          <a:spcPct val="150000"/>
                        </a:lnSpc>
                        <a:spcBef>
                          <a:spcPts val="0"/>
                        </a:spcBef>
                        <a:spcAft>
                          <a:spcPts val="600"/>
                        </a:spcAft>
                        <a:buClr>
                          <a:schemeClr val="tx1"/>
                        </a:buClr>
                        <a:buSzTx/>
                        <a:buFont typeface="+mj-ea"/>
                        <a:buAutoNum type="circleNumDbPlain"/>
                        <a:defRPr/>
                      </a:pPr>
                      <a:r>
                        <a:rPr lang="zh-CN" altLang="en-US" sz="1400" b="1" dirty="0">
                          <a:solidFill>
                            <a:schemeClr val="tx1"/>
                          </a:solidFill>
                          <a:latin typeface="微软雅黑" panose="020B0503020204020204" charset="-122"/>
                          <a:ea typeface="微软雅黑" panose="020B0503020204020204" charset="-122"/>
                          <a:sym typeface="+mn-ea"/>
                        </a:rPr>
                        <a:t>安全性优异</a:t>
                      </a:r>
                      <a:r>
                        <a:rPr lang="zh-CN" altLang="en-US" sz="1400" b="0" dirty="0">
                          <a:solidFill>
                            <a:schemeClr val="tx1"/>
                          </a:solidFill>
                          <a:latin typeface="微软雅黑" panose="020B0503020204020204" charset="-122"/>
                          <a:ea typeface="微软雅黑" panose="020B0503020204020204" charset="-122"/>
                          <a:sym typeface="+mn-ea"/>
                        </a:rPr>
                        <a:t>：</a:t>
                      </a:r>
                      <a:r>
                        <a:rPr lang="en-US" altLang="zh-CN" sz="1400" b="0" dirty="0">
                          <a:solidFill>
                            <a:schemeClr val="tx1"/>
                          </a:solidFill>
                          <a:latin typeface="微软雅黑" panose="020B0503020204020204" charset="-122"/>
                          <a:ea typeface="微软雅黑" panose="020B0503020204020204" charset="-122"/>
                          <a:sym typeface="+mn-ea"/>
                        </a:rPr>
                        <a:t>TEAE</a:t>
                      </a:r>
                      <a:r>
                        <a:rPr lang="zh-CN" altLang="en-US" sz="1400" b="0" dirty="0">
                          <a:solidFill>
                            <a:schemeClr val="tx1"/>
                          </a:solidFill>
                          <a:latin typeface="微软雅黑" panose="020B0503020204020204" charset="-122"/>
                          <a:ea typeface="微软雅黑" panose="020B0503020204020204" charset="-122"/>
                          <a:sym typeface="+mn-ea"/>
                        </a:rPr>
                        <a:t>、</a:t>
                      </a:r>
                      <a:r>
                        <a:rPr lang="en-US" altLang="zh-CN" sz="1400" b="0" dirty="0">
                          <a:solidFill>
                            <a:schemeClr val="tx1"/>
                          </a:solidFill>
                          <a:latin typeface="微软雅黑" panose="020B0503020204020204" charset="-122"/>
                          <a:ea typeface="微软雅黑" panose="020B0503020204020204" charset="-122"/>
                          <a:sym typeface="+mn-ea"/>
                        </a:rPr>
                        <a:t>SAE</a:t>
                      </a:r>
                      <a:r>
                        <a:rPr lang="zh-CN" altLang="en-US" sz="1400" b="0" dirty="0">
                          <a:solidFill>
                            <a:schemeClr val="tx1"/>
                          </a:solidFill>
                          <a:latin typeface="微软雅黑" panose="020B0503020204020204" charset="-122"/>
                          <a:ea typeface="微软雅黑" panose="020B0503020204020204" charset="-122"/>
                          <a:sym typeface="+mn-ea"/>
                        </a:rPr>
                        <a:t>、感染及侵袭类疾病发生率</a:t>
                      </a:r>
                      <a:r>
                        <a:rPr lang="zh-CN" altLang="en-US" sz="1400" b="1" dirty="0">
                          <a:solidFill>
                            <a:srgbClr val="C00000"/>
                          </a:solidFill>
                          <a:latin typeface="微软雅黑" panose="020B0503020204020204" charset="-122"/>
                          <a:ea typeface="微软雅黑" panose="020B0503020204020204" charset="-122"/>
                          <a:sym typeface="+mn-ea"/>
                        </a:rPr>
                        <a:t>同类最低</a:t>
                      </a:r>
                      <a:endParaRPr lang="zh-CN" altLang="en-US" sz="1400" b="0" dirty="0">
                        <a:solidFill>
                          <a:srgbClr val="C00000"/>
                        </a:solidFill>
                        <a:latin typeface="微软雅黑" panose="020B0503020204020204" charset="-122"/>
                        <a:ea typeface="微软雅黑" panose="020B0503020204020204" charset="-122"/>
                        <a:sym typeface="+mn-ea"/>
                      </a:endParaRPr>
                    </a:p>
                    <a:p>
                      <a:pPr marL="457200" marR="0" indent="-457200" algn="l" defTabSz="914400" rtl="0" fontAlgn="auto">
                        <a:lnSpc>
                          <a:spcPct val="150000"/>
                        </a:lnSpc>
                        <a:spcBef>
                          <a:spcPts val="0"/>
                        </a:spcBef>
                        <a:spcAft>
                          <a:spcPts val="600"/>
                        </a:spcAft>
                        <a:buClr>
                          <a:schemeClr val="tx1"/>
                        </a:buClr>
                        <a:buSzTx/>
                        <a:buFont typeface="+mj-ea"/>
                        <a:buAutoNum type="circleNumDbPlain"/>
                        <a:defRPr/>
                      </a:pPr>
                      <a:r>
                        <a:rPr lang="zh-CN" altLang="en-US" sz="1400" b="1" dirty="0">
                          <a:solidFill>
                            <a:schemeClr val="tx1"/>
                          </a:solidFill>
                          <a:latin typeface="微软雅黑" panose="020B0503020204020204" charset="-122"/>
                          <a:ea typeface="微软雅黑" panose="020B0503020204020204" charset="-122"/>
                          <a:sym typeface="+mn-ea"/>
                        </a:rPr>
                        <a:t>注射针数减半，使用便捷：</a:t>
                      </a:r>
                      <a:r>
                        <a:rPr lang="zh-CN" altLang="en-US" sz="1400" b="0" dirty="0">
                          <a:solidFill>
                            <a:schemeClr val="tx1"/>
                          </a:solidFill>
                          <a:latin typeface="微软雅黑" panose="020B0503020204020204" charset="-122"/>
                          <a:ea typeface="微软雅黑" panose="020B0503020204020204" charset="-122"/>
                          <a:sym typeface="+mn-ea"/>
                        </a:rPr>
                        <a:t>全年</a:t>
                      </a:r>
                      <a:r>
                        <a:rPr lang="zh-CN" altLang="en-US" sz="1400" b="1" u="sng" dirty="0">
                          <a:solidFill>
                            <a:srgbClr val="C00000"/>
                          </a:solidFill>
                          <a:latin typeface="微软雅黑" panose="020B0503020204020204" charset="-122"/>
                          <a:ea typeface="微软雅黑" panose="020B0503020204020204" charset="-122"/>
                          <a:sym typeface="+mn-ea"/>
                        </a:rPr>
                        <a:t>17支</a:t>
                      </a:r>
                      <a:r>
                        <a:rPr lang="zh-CN" altLang="en-US" sz="1400" b="0" dirty="0">
                          <a:solidFill>
                            <a:schemeClr val="tx1"/>
                          </a:solidFill>
                          <a:latin typeface="微软雅黑" panose="020B0503020204020204" charset="-122"/>
                          <a:ea typeface="微软雅黑" panose="020B0503020204020204" charset="-122"/>
                          <a:sym typeface="+mn-ea"/>
                        </a:rPr>
                        <a:t> </a:t>
                      </a:r>
                      <a:r>
                        <a:rPr lang="en-US" altLang="zh-CN" sz="1400" b="0" dirty="0">
                          <a:solidFill>
                            <a:schemeClr val="tx1"/>
                          </a:solidFill>
                          <a:latin typeface="微软雅黑" panose="020B0503020204020204" charset="-122"/>
                          <a:ea typeface="微软雅黑" panose="020B0503020204020204" charset="-122"/>
                          <a:sym typeface="+mn-ea"/>
                        </a:rPr>
                        <a:t>vs </a:t>
                      </a:r>
                      <a:r>
                        <a:rPr lang="zh-CN" altLang="en-US" sz="1400" dirty="0">
                          <a:solidFill>
                            <a:schemeClr val="tx1"/>
                          </a:solidFill>
                          <a:latin typeface="微软雅黑" panose="020B0503020204020204" charset="-122"/>
                          <a:ea typeface="微软雅黑" panose="020B0503020204020204" charset="-122"/>
                          <a:sym typeface="+mn-ea"/>
                        </a:rPr>
                        <a:t>司库奇尤</a:t>
                      </a:r>
                      <a:r>
                        <a:rPr lang="zh-CN" altLang="en-US" sz="1400" b="1" dirty="0">
                          <a:solidFill>
                            <a:srgbClr val="C00000"/>
                          </a:solidFill>
                          <a:latin typeface="微软雅黑" panose="020B0503020204020204" charset="-122"/>
                          <a:ea typeface="微软雅黑" panose="020B0503020204020204" charset="-122"/>
                          <a:sym typeface="+mn-ea"/>
                        </a:rPr>
                        <a:t>34支</a:t>
                      </a:r>
                      <a:endParaRPr lang="zh-CN" altLang="en-US" sz="1600" b="0" strike="sngStrike" dirty="0">
                        <a:solidFill>
                          <a:srgbClr val="C00000"/>
                        </a:solidFill>
                        <a:highlight>
                          <a:srgbClr val="FFFF00"/>
                        </a:highlight>
                        <a:uFillTx/>
                        <a:latin typeface="微软雅黑" panose="020B0503020204020204" charset="-122"/>
                        <a:ea typeface="微软雅黑" panose="020B0503020204020204" charset="-122"/>
                        <a:cs typeface="+mn-cs"/>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文本框 1"/>
          <p:cNvSpPr txBox="1"/>
          <p:nvPr/>
        </p:nvSpPr>
        <p:spPr>
          <a:xfrm>
            <a:off x="591123" y="160022"/>
            <a:ext cx="10630535" cy="521970"/>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algn="just" defTabSz="898525">
              <a:buClrTx/>
              <a:buSzTx/>
              <a:buFontTx/>
            </a:pPr>
            <a:r>
              <a:rPr lang="zh-CN" altLang="en-US" sz="2800" b="1" dirty="0">
                <a:solidFill>
                  <a:srgbClr val="2E75B6"/>
                </a:solidFill>
                <a:latin typeface="微软雅黑" panose="020B0503020204020204" charset="-122"/>
                <a:ea typeface="微软雅黑" panose="020B0503020204020204" charset="-122"/>
              </a:rPr>
              <a:t>古莫奇</a:t>
            </a:r>
            <a:r>
              <a:rPr sz="2800" b="1" dirty="0">
                <a:solidFill>
                  <a:srgbClr val="2E75B6"/>
                </a:solidFill>
                <a:latin typeface="微软雅黑" panose="020B0503020204020204" charset="-122"/>
                <a:ea typeface="微软雅黑" panose="020B0503020204020204" charset="-122"/>
              </a:rPr>
              <a:t>单抗-国</a:t>
            </a:r>
            <a:r>
              <a:rPr sz="2800" b="1" dirty="0">
                <a:solidFill>
                  <a:schemeClr val="accent5">
                    <a:lumMod val="75000"/>
                  </a:schemeClr>
                </a:solidFill>
                <a:latin typeface="微软雅黑" panose="020B0503020204020204" charset="-122"/>
                <a:ea typeface="微软雅黑" panose="020B0503020204020204" charset="-122"/>
              </a:rPr>
              <a:t>产</a:t>
            </a:r>
            <a:r>
              <a:rPr sz="2800" b="1" dirty="0">
                <a:solidFill>
                  <a:srgbClr val="C00000"/>
                </a:solidFill>
                <a:latin typeface="微软雅黑" panose="020B0503020204020204" charset="-122"/>
                <a:ea typeface="微软雅黑" panose="020B0503020204020204" charset="-122"/>
              </a:rPr>
              <a:t>创新</a:t>
            </a:r>
            <a:r>
              <a:rPr sz="2800" b="1" dirty="0">
                <a:solidFill>
                  <a:srgbClr val="2E75B6"/>
                </a:solidFill>
                <a:latin typeface="微软雅黑" panose="020B0503020204020204" charset="-122"/>
                <a:ea typeface="微软雅黑" panose="020B0503020204020204" charset="-122"/>
              </a:rPr>
              <a:t>IL-1</a:t>
            </a:r>
            <a:r>
              <a:rPr lang="en-US" altLang="zh-CN" sz="2800" b="1" dirty="0">
                <a:solidFill>
                  <a:srgbClr val="2E75B6"/>
                </a:solidFill>
                <a:latin typeface="微软雅黑" panose="020B0503020204020204" charset="-122"/>
                <a:ea typeface="微软雅黑" panose="020B0503020204020204" charset="-122"/>
              </a:rPr>
              <a:t>7A </a:t>
            </a:r>
            <a:r>
              <a:rPr lang="zh-CN" sz="2800" b="1" dirty="0" err="1">
                <a:solidFill>
                  <a:srgbClr val="2E75B6"/>
                </a:solidFill>
                <a:latin typeface="微软雅黑" panose="020B0503020204020204" charset="-122"/>
                <a:ea typeface="微软雅黑" panose="020B0503020204020204" charset="-122"/>
              </a:rPr>
              <a:t>人源化</a:t>
            </a:r>
            <a:r>
              <a:rPr sz="2800" b="1" dirty="0" err="1">
                <a:solidFill>
                  <a:srgbClr val="2E75B6"/>
                </a:solidFill>
                <a:latin typeface="微软雅黑" panose="020B0503020204020204" charset="-122"/>
                <a:ea typeface="微软雅黑" panose="020B0503020204020204" charset="-122"/>
              </a:rPr>
              <a:t>单克隆抗体</a:t>
            </a:r>
            <a:endParaRPr sz="2800" b="1" dirty="0">
              <a:solidFill>
                <a:srgbClr val="2E75B6"/>
              </a:solidFill>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2"/>
            </p:custDataLst>
            <p:extLst>
              <p:ext uri="{D42A27DB-BD31-4B8C-83A1-F6EECF244321}">
                <p14:modId xmlns:p14="http://schemas.microsoft.com/office/powerpoint/2010/main" val="2249200861"/>
              </p:ext>
            </p:extLst>
          </p:nvPr>
        </p:nvGraphicFramePr>
        <p:xfrm>
          <a:off x="521453" y="681992"/>
          <a:ext cx="5721985" cy="5879982"/>
        </p:xfrm>
        <a:graphic>
          <a:graphicData uri="http://schemas.openxmlformats.org/drawingml/2006/table">
            <a:tbl>
              <a:tblPr firstRow="1" bandRow="1">
                <a:tableStyleId>{3B4B98B0-60AC-42C2-AFA5-B58CD77FA1E5}</a:tableStyleId>
              </a:tblPr>
              <a:tblGrid>
                <a:gridCol w="1400175">
                  <a:extLst>
                    <a:ext uri="{9D8B030D-6E8A-4147-A177-3AD203B41FA5}">
                      <a16:colId xmlns:a16="http://schemas.microsoft.com/office/drawing/2014/main" val="20000"/>
                    </a:ext>
                  </a:extLst>
                </a:gridCol>
                <a:gridCol w="1683721">
                  <a:extLst>
                    <a:ext uri="{9D8B030D-6E8A-4147-A177-3AD203B41FA5}">
                      <a16:colId xmlns:a16="http://schemas.microsoft.com/office/drawing/2014/main" val="20001"/>
                    </a:ext>
                  </a:extLst>
                </a:gridCol>
                <a:gridCol w="1898468">
                  <a:extLst>
                    <a:ext uri="{9D8B030D-6E8A-4147-A177-3AD203B41FA5}">
                      <a16:colId xmlns:a16="http://schemas.microsoft.com/office/drawing/2014/main" val="20002"/>
                    </a:ext>
                  </a:extLst>
                </a:gridCol>
                <a:gridCol w="739621">
                  <a:extLst>
                    <a:ext uri="{9D8B030D-6E8A-4147-A177-3AD203B41FA5}">
                      <a16:colId xmlns:a16="http://schemas.microsoft.com/office/drawing/2014/main" val="20003"/>
                    </a:ext>
                  </a:extLst>
                </a:gridCol>
              </a:tblGrid>
              <a:tr h="419305">
                <a:tc>
                  <a:txBody>
                    <a:bodyPr/>
                    <a:lstStyle/>
                    <a:p>
                      <a:r>
                        <a:rPr lang="zh-CN" altLang="en-US" sz="1400" b="1" dirty="0">
                          <a:solidFill>
                            <a:schemeClr val="tx1"/>
                          </a:solidFill>
                          <a:latin typeface="微软雅黑" panose="020B0503020204020204" charset="-122"/>
                          <a:ea typeface="微软雅黑" panose="020B0503020204020204" charset="-122"/>
                        </a:rPr>
                        <a:t>申报目录类别</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charset="-122"/>
                          <a:ea typeface="微软雅黑" panose="020B0503020204020204" charset="-122"/>
                        </a:rPr>
                        <a:t>基本医保目录</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19305">
                <a:tc>
                  <a:txBody>
                    <a:bodyPr/>
                    <a:lstStyle/>
                    <a:p>
                      <a:r>
                        <a:rPr lang="zh-CN" altLang="en-US" sz="1400" b="1" dirty="0">
                          <a:solidFill>
                            <a:schemeClr val="tx1"/>
                          </a:solidFill>
                          <a:latin typeface="微软雅黑" panose="020B0503020204020204" charset="-122"/>
                          <a:ea typeface="微软雅黑" panose="020B0503020204020204" charset="-122"/>
                        </a:rPr>
                        <a:t>通用名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charset="-122"/>
                          <a:ea typeface="微软雅黑" panose="020B0503020204020204" charset="-122"/>
                        </a:rPr>
                        <a:t>古莫奇单抗注射液</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418655">
                <a:tc>
                  <a:txBody>
                    <a:bodyPr/>
                    <a:lstStyle/>
                    <a:p>
                      <a:r>
                        <a:rPr lang="zh-CN" altLang="en-US" sz="1400" b="1" dirty="0">
                          <a:solidFill>
                            <a:schemeClr val="tx1"/>
                          </a:solidFill>
                          <a:latin typeface="微软雅黑" panose="020B0503020204020204" charset="-122"/>
                          <a:ea typeface="微软雅黑" panose="020B0503020204020204" charset="-122"/>
                        </a:rPr>
                        <a:t>商品名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charset="-122"/>
                          <a:ea typeface="微软雅黑" panose="020B0503020204020204" charset="-122"/>
                        </a:rPr>
                        <a:t>奇佑康</a:t>
                      </a:r>
                      <a:r>
                        <a:rPr lang="zh-CN" altLang="en-US" sz="1400" baseline="30000" dirty="0">
                          <a:latin typeface="微软雅黑" panose="020B0503020204020204" charset="-122"/>
                          <a:ea typeface="微软雅黑" panose="020B0503020204020204" charset="-122"/>
                          <a:sym typeface="+mn-ea"/>
                        </a:rPr>
                        <a:t>®</a:t>
                      </a:r>
                      <a:endParaRPr lang="zh-CN" altLang="en-US"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419305">
                <a:tc>
                  <a:txBody>
                    <a:bodyPr/>
                    <a:lstStyle/>
                    <a:p>
                      <a:r>
                        <a:rPr lang="zh-CN" altLang="en-US" sz="1400" b="1" dirty="0">
                          <a:solidFill>
                            <a:schemeClr val="tx1"/>
                          </a:solidFill>
                          <a:latin typeface="微软雅黑" panose="020B0503020204020204" charset="-122"/>
                          <a:ea typeface="微软雅黑" panose="020B0503020204020204" charset="-122"/>
                        </a:rPr>
                        <a:t>英文名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en-US" sz="1400" b="0" dirty="0" err="1">
                          <a:solidFill>
                            <a:schemeClr val="tx1"/>
                          </a:solidFill>
                          <a:latin typeface="微软雅黑" panose="020B0503020204020204" charset="-122"/>
                          <a:ea typeface="微软雅黑" panose="020B0503020204020204" charset="-122"/>
                        </a:rPr>
                        <a:t>Gumokimab</a:t>
                      </a:r>
                      <a:r>
                        <a:rPr sz="1400" b="0" dirty="0">
                          <a:solidFill>
                            <a:schemeClr val="tx1"/>
                          </a:solidFill>
                          <a:latin typeface="微软雅黑" panose="020B0503020204020204" charset="-122"/>
                          <a:ea typeface="微软雅黑" panose="020B0503020204020204" charset="-122"/>
                        </a:rPr>
                        <a:t> Injection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419305">
                <a:tc>
                  <a:txBody>
                    <a:bodyPr/>
                    <a:lstStyle/>
                    <a:p>
                      <a:r>
                        <a:rPr lang="zh-CN" altLang="en-US" sz="1400" b="1" dirty="0">
                          <a:solidFill>
                            <a:schemeClr val="tx1"/>
                          </a:solidFill>
                          <a:latin typeface="微软雅黑" panose="020B0503020204020204" charset="-122"/>
                          <a:ea typeface="微软雅黑" panose="020B0503020204020204" charset="-122"/>
                        </a:rPr>
                        <a:t>注册规格</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sz="1400" b="0" dirty="0">
                          <a:solidFill>
                            <a:schemeClr val="tx1"/>
                          </a:solidFill>
                          <a:latin typeface="微软雅黑" panose="020B0503020204020204" charset="-122"/>
                          <a:ea typeface="微软雅黑" panose="020B0503020204020204" charset="-122"/>
                        </a:rPr>
                        <a:t>15</a:t>
                      </a:r>
                      <a:r>
                        <a:rPr lang="en-US" altLang="zh-CN" sz="1400" b="0" dirty="0">
                          <a:solidFill>
                            <a:schemeClr val="tx1"/>
                          </a:solidFill>
                          <a:latin typeface="微软雅黑" panose="020B0503020204020204" charset="-122"/>
                          <a:ea typeface="微软雅黑" panose="020B0503020204020204" charset="-122"/>
                        </a:rPr>
                        <a:t>0</a:t>
                      </a:r>
                      <a:r>
                        <a:rPr sz="1400" b="0" dirty="0">
                          <a:solidFill>
                            <a:schemeClr val="tx1"/>
                          </a:solidFill>
                          <a:latin typeface="微软雅黑" panose="020B0503020204020204" charset="-122"/>
                          <a:ea typeface="微软雅黑" panose="020B0503020204020204" charset="-122"/>
                        </a:rPr>
                        <a:t>mg（1mL）/支</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738124">
                <a:tc>
                  <a:txBody>
                    <a:bodyPr/>
                    <a:lstStyle/>
                    <a:p>
                      <a:r>
                        <a:rPr lang="zh-CN" altLang="en-US" sz="1400" b="1" dirty="0">
                          <a:solidFill>
                            <a:schemeClr val="tx1"/>
                          </a:solidFill>
                          <a:latin typeface="微软雅黑" panose="020B0503020204020204" charset="-122"/>
                          <a:ea typeface="微软雅黑" panose="020B0503020204020204" charset="-122"/>
                        </a:rPr>
                        <a:t>适应症</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微软雅黑" panose="020B0503020204020204" charset="-122"/>
                          <a:ea typeface="微软雅黑" panose="020B0503020204020204" charset="-122"/>
                        </a:rPr>
                        <a:t>本品适用于治疗符合系统治疗或光疗指征的中度至重度斑块型银屑病的成年患者</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634254">
                <a:tc>
                  <a:txBody>
                    <a:bodyPr/>
                    <a:lstStyle/>
                    <a:p>
                      <a:r>
                        <a:rPr lang="zh-CN" altLang="en-US" sz="1400" b="1" dirty="0">
                          <a:solidFill>
                            <a:schemeClr val="tx1"/>
                          </a:solidFill>
                          <a:latin typeface="微软雅黑" panose="020B0503020204020204" charset="-122"/>
                          <a:ea typeface="微软雅黑" panose="020B0503020204020204" charset="-122"/>
                        </a:rPr>
                        <a:t>用法用量</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en-US" altLang="zh-CN" sz="1400" b="0" dirty="0">
                          <a:solidFill>
                            <a:schemeClr val="tx1"/>
                          </a:solidFill>
                          <a:latin typeface="微软雅黑" panose="020B0503020204020204" charset="-122"/>
                          <a:ea typeface="微软雅黑" panose="020B0503020204020204" charset="-122"/>
                        </a:rPr>
                        <a:t>150mg</a:t>
                      </a:r>
                      <a:r>
                        <a:rPr lang="zh-CN" altLang="en-US" sz="1400" b="0" dirty="0">
                          <a:solidFill>
                            <a:schemeClr val="tx1"/>
                          </a:solidFill>
                          <a:latin typeface="微软雅黑" panose="020B0503020204020204" charset="-122"/>
                          <a:ea typeface="微软雅黑" panose="020B0503020204020204" charset="-122"/>
                        </a:rPr>
                        <a:t>，分别在第</a:t>
                      </a:r>
                      <a:r>
                        <a:rPr lang="en-US" altLang="zh-CN" sz="1400" b="0" dirty="0">
                          <a:solidFill>
                            <a:schemeClr val="tx1"/>
                          </a:solidFill>
                          <a:latin typeface="微软雅黑" panose="020B0503020204020204" charset="-122"/>
                          <a:ea typeface="微软雅黑" panose="020B0503020204020204" charset="-122"/>
                        </a:rPr>
                        <a:t>0</a:t>
                      </a:r>
                      <a:r>
                        <a:rPr lang="zh-CN" altLang="en-US" sz="1400" b="0" dirty="0">
                          <a:solidFill>
                            <a:schemeClr val="tx1"/>
                          </a:solidFill>
                          <a:latin typeface="微软雅黑" panose="020B0503020204020204" charset="-122"/>
                          <a:ea typeface="微软雅黑" panose="020B0503020204020204" charset="-122"/>
                        </a:rPr>
                        <a:t>、</a:t>
                      </a:r>
                      <a:r>
                        <a:rPr lang="en-US" altLang="zh-CN" sz="1400" b="0" dirty="0">
                          <a:solidFill>
                            <a:schemeClr val="tx1"/>
                          </a:solidFill>
                          <a:latin typeface="微软雅黑" panose="020B0503020204020204" charset="-122"/>
                          <a:ea typeface="微软雅黑" panose="020B0503020204020204" charset="-122"/>
                        </a:rPr>
                        <a:t>1</a:t>
                      </a:r>
                      <a:r>
                        <a:rPr lang="zh-CN" altLang="en-US" sz="1400" b="0" dirty="0">
                          <a:solidFill>
                            <a:schemeClr val="tx1"/>
                          </a:solidFill>
                          <a:latin typeface="微软雅黑" panose="020B0503020204020204" charset="-122"/>
                          <a:ea typeface="微软雅黑" panose="020B0503020204020204" charset="-122"/>
                        </a:rPr>
                        <a:t>、</a:t>
                      </a:r>
                      <a:r>
                        <a:rPr lang="en-US" altLang="zh-CN" sz="1400" b="0" dirty="0">
                          <a:solidFill>
                            <a:schemeClr val="tx1"/>
                          </a:solidFill>
                          <a:latin typeface="微软雅黑" panose="020B0503020204020204" charset="-122"/>
                          <a:ea typeface="微软雅黑" panose="020B0503020204020204" charset="-122"/>
                        </a:rPr>
                        <a:t>2</a:t>
                      </a:r>
                      <a:r>
                        <a:rPr lang="zh-CN" altLang="en-US" sz="1400" b="0" dirty="0">
                          <a:solidFill>
                            <a:schemeClr val="tx1"/>
                          </a:solidFill>
                          <a:latin typeface="微软雅黑" panose="020B0503020204020204" charset="-122"/>
                          <a:ea typeface="微软雅黑" panose="020B0503020204020204" charset="-122"/>
                        </a:rPr>
                        <a:t>、</a:t>
                      </a:r>
                      <a:r>
                        <a:rPr lang="en-US" altLang="zh-CN" sz="1400" b="0" dirty="0">
                          <a:solidFill>
                            <a:schemeClr val="tx1"/>
                          </a:solidFill>
                          <a:latin typeface="微软雅黑" panose="020B0503020204020204" charset="-122"/>
                          <a:ea typeface="微软雅黑" panose="020B0503020204020204" charset="-122"/>
                        </a:rPr>
                        <a:t>3</a:t>
                      </a:r>
                      <a:r>
                        <a:rPr lang="zh-CN" altLang="en-US" sz="1400" b="0" dirty="0">
                          <a:solidFill>
                            <a:schemeClr val="tx1"/>
                          </a:solidFill>
                          <a:latin typeface="微软雅黑" panose="020B0503020204020204" charset="-122"/>
                          <a:ea typeface="微软雅黑" panose="020B0503020204020204" charset="-122"/>
                        </a:rPr>
                        <a:t>、</a:t>
                      </a:r>
                      <a:r>
                        <a:rPr lang="en-US" altLang="zh-CN" sz="1400" b="0" dirty="0">
                          <a:solidFill>
                            <a:schemeClr val="tx1"/>
                          </a:solidFill>
                          <a:latin typeface="微软雅黑" panose="020B0503020204020204" charset="-122"/>
                          <a:ea typeface="微软雅黑" panose="020B0503020204020204" charset="-122"/>
                        </a:rPr>
                        <a:t>4</a:t>
                      </a:r>
                      <a:r>
                        <a:rPr lang="zh-CN" altLang="en-US" sz="1400" b="0" dirty="0">
                          <a:solidFill>
                            <a:schemeClr val="tx1"/>
                          </a:solidFill>
                          <a:latin typeface="微软雅黑" panose="020B0503020204020204" charset="-122"/>
                          <a:ea typeface="微软雅黑" panose="020B0503020204020204" charset="-122"/>
                        </a:rPr>
                        <a:t>周进行皮下注射给药，随后维持该剂量每</a:t>
                      </a:r>
                      <a:r>
                        <a:rPr lang="en-US" altLang="zh-CN" sz="1400" b="0" dirty="0">
                          <a:solidFill>
                            <a:schemeClr val="tx1"/>
                          </a:solidFill>
                          <a:latin typeface="微软雅黑" panose="020B0503020204020204" charset="-122"/>
                          <a:ea typeface="微软雅黑" panose="020B0503020204020204" charset="-122"/>
                        </a:rPr>
                        <a:t>4</a:t>
                      </a:r>
                      <a:r>
                        <a:rPr lang="zh-CN" altLang="en-US" sz="1400" b="0" dirty="0">
                          <a:solidFill>
                            <a:schemeClr val="tx1"/>
                          </a:solidFill>
                          <a:latin typeface="微软雅黑" panose="020B0503020204020204" charset="-122"/>
                          <a:ea typeface="微软雅黑" panose="020B0503020204020204" charset="-122"/>
                        </a:rPr>
                        <a:t>周给药一次</a:t>
                      </a:r>
                      <a:endParaRPr lang="zh-CN" sz="1400" b="0" dirty="0">
                        <a:solidFill>
                          <a:srgbClr val="FF0000"/>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640945">
                <a:tc rowSpan="2">
                  <a:txBody>
                    <a:bodyPr/>
                    <a:lstStyle/>
                    <a:p>
                      <a:r>
                        <a:rPr lang="zh-CN" altLang="en-US" sz="1400" b="1" dirty="0">
                          <a:solidFill>
                            <a:schemeClr val="tx1"/>
                          </a:solidFill>
                          <a:latin typeface="微软雅黑" panose="020B0503020204020204" charset="-122"/>
                          <a:ea typeface="微软雅黑" panose="020B0503020204020204" charset="-122"/>
                        </a:rPr>
                        <a:t>中国大陆首次上市时间</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rowSpan="2">
                  <a:txBody>
                    <a:bodyPr/>
                    <a:lstStyle/>
                    <a:p>
                      <a:r>
                        <a:rPr lang="zh-CN" altLang="en-US" sz="1400" b="0" dirty="0">
                          <a:solidFill>
                            <a:schemeClr val="tx1"/>
                          </a:solidFill>
                          <a:latin typeface="微软雅黑" panose="020B0503020204020204" charset="-122"/>
                          <a:ea typeface="微软雅黑" panose="020B0503020204020204" charset="-122"/>
                        </a:rPr>
                        <a:t>暂未正式获批，</a:t>
                      </a:r>
                      <a:endParaRPr lang="en-US" altLang="zh-CN" sz="1400" b="0" dirty="0">
                        <a:solidFill>
                          <a:schemeClr val="tx1"/>
                        </a:solidFill>
                        <a:latin typeface="微软雅黑" panose="020B0503020204020204" charset="-122"/>
                        <a:ea typeface="微软雅黑" panose="020B0503020204020204" charset="-122"/>
                      </a:endParaRPr>
                    </a:p>
                    <a:p>
                      <a:r>
                        <a:rPr lang="zh-CN" altLang="en-US" sz="1400" b="0" dirty="0">
                          <a:solidFill>
                            <a:schemeClr val="tx1"/>
                          </a:solidFill>
                          <a:latin typeface="微软雅黑" panose="020B0503020204020204" charset="-122"/>
                          <a:ea typeface="微软雅黑" panose="020B0503020204020204" charset="-122"/>
                        </a:rPr>
                        <a:t>已于</a:t>
                      </a:r>
                      <a:r>
                        <a:rPr lang="en-US" altLang="zh-CN" sz="1400" b="0" dirty="0">
                          <a:solidFill>
                            <a:schemeClr val="tx1"/>
                          </a:solidFill>
                          <a:latin typeface="微软雅黑" panose="020B0503020204020204" charset="-122"/>
                          <a:ea typeface="微软雅黑" panose="020B0503020204020204" charset="-122"/>
                        </a:rPr>
                        <a:t>2026</a:t>
                      </a:r>
                      <a:r>
                        <a:rPr lang="zh-CN" altLang="en-US" sz="1400" b="0" dirty="0">
                          <a:solidFill>
                            <a:schemeClr val="tx1"/>
                          </a:solidFill>
                          <a:latin typeface="微软雅黑" panose="020B0503020204020204" charset="-122"/>
                          <a:ea typeface="微软雅黑" panose="020B0503020204020204" charset="-122"/>
                        </a:rPr>
                        <a:t>年</a:t>
                      </a:r>
                      <a:r>
                        <a:rPr lang="en-US" altLang="zh-CN" sz="1400" b="0" dirty="0">
                          <a:solidFill>
                            <a:schemeClr val="tx1"/>
                          </a:solidFill>
                          <a:latin typeface="微软雅黑" panose="020B0503020204020204" charset="-122"/>
                          <a:ea typeface="微软雅黑" panose="020B0503020204020204" charset="-122"/>
                        </a:rPr>
                        <a:t>5</a:t>
                      </a:r>
                      <a:r>
                        <a:rPr lang="zh-CN" altLang="en-US" sz="1400" b="0" dirty="0">
                          <a:solidFill>
                            <a:schemeClr val="tx1"/>
                          </a:solidFill>
                          <a:latin typeface="微软雅黑" panose="020B0503020204020204" charset="-122"/>
                          <a:ea typeface="微软雅黑" panose="020B0503020204020204" charset="-122"/>
                        </a:rPr>
                        <a:t>月</a:t>
                      </a:r>
                      <a:r>
                        <a:rPr lang="en-US" altLang="zh-CN" sz="1400" b="0" dirty="0">
                          <a:solidFill>
                            <a:schemeClr val="tx1"/>
                          </a:solidFill>
                          <a:latin typeface="微软雅黑" panose="020B0503020204020204" charset="-122"/>
                          <a:ea typeface="微软雅黑" panose="020B0503020204020204" charset="-122"/>
                        </a:rPr>
                        <a:t>29</a:t>
                      </a:r>
                      <a:r>
                        <a:rPr lang="zh-CN" altLang="en-US" sz="1400" b="0" dirty="0">
                          <a:solidFill>
                            <a:schemeClr val="tx1"/>
                          </a:solidFill>
                          <a:latin typeface="微软雅黑" panose="020B0503020204020204" charset="-122"/>
                          <a:ea typeface="微软雅黑" panose="020B0503020204020204" charset="-122"/>
                        </a:rPr>
                        <a:t>日完成</a:t>
                      </a:r>
                      <a:r>
                        <a:rPr lang="en-US" altLang="zh-CN" sz="1400" b="0" dirty="0">
                          <a:solidFill>
                            <a:schemeClr val="tx1"/>
                          </a:solidFill>
                          <a:latin typeface="微软雅黑" panose="020B0503020204020204" charset="-122"/>
                          <a:ea typeface="微软雅黑" panose="020B0503020204020204" charset="-122"/>
                        </a:rPr>
                        <a:t>CDE</a:t>
                      </a:r>
                      <a:r>
                        <a:rPr lang="zh-CN" altLang="en-US" sz="1400" b="0" dirty="0">
                          <a:solidFill>
                            <a:schemeClr val="tx1"/>
                          </a:solidFill>
                          <a:latin typeface="微软雅黑" panose="020B0503020204020204" charset="-122"/>
                          <a:ea typeface="微软雅黑" panose="020B0503020204020204" charset="-122"/>
                        </a:rPr>
                        <a:t>技术审评</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latin typeface="微软雅黑" panose="020B0503020204020204" charset="-122"/>
                          <a:ea typeface="微软雅黑" panose="020B0503020204020204" charset="-122"/>
                        </a:rPr>
                        <a:t>目前大陆地区同通用名药品的上市情况</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alpha val="90000"/>
                      </a:srgbClr>
                    </a:solidFill>
                  </a:tcPr>
                </a:tc>
                <a:tc>
                  <a:txBody>
                    <a:bodyPr/>
                    <a:lstStyle/>
                    <a:p>
                      <a:pPr algn="ctr">
                        <a:buNone/>
                      </a:pPr>
                      <a:r>
                        <a:rPr lang="zh-CN" altLang="en-US" sz="1400" b="0" dirty="0">
                          <a:solidFill>
                            <a:schemeClr val="tx1"/>
                          </a:solidFill>
                          <a:latin typeface="微软雅黑" panose="020B0503020204020204" charset="-122"/>
                          <a:ea typeface="微软雅黑" panose="020B0503020204020204" charset="-122"/>
                        </a:rPr>
                        <a:t>无</a:t>
                      </a:r>
                      <a:r>
                        <a:rPr lang="en-US" altLang="zh-CN" sz="1400" b="0" dirty="0">
                          <a:solidFill>
                            <a:schemeClr val="tx1"/>
                          </a:solidFill>
                          <a:latin typeface="微软雅黑" panose="020B0503020204020204" charset="-122"/>
                          <a:ea typeface="微软雅黑" panose="020B0503020204020204" charset="-122"/>
                        </a:rPr>
                        <a:t> </a:t>
                      </a:r>
                      <a:r>
                        <a:rPr lang="en-US" altLang="zh-CN" sz="1400" b="0" dirty="0">
                          <a:solidFill>
                            <a:srgbClr val="FF0000"/>
                          </a:solidFill>
                          <a:latin typeface="微软雅黑" panose="020B0503020204020204" charset="-122"/>
                          <a:ea typeface="微软雅黑" panose="020B0503020204020204" charset="-122"/>
                        </a:rPr>
                        <a: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59519">
                <a:tc vMerge="1">
                  <a:txBody>
                    <a:bodyPr/>
                    <a:lstStyle/>
                    <a:p>
                      <a:endParaRPr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70C0">
                        <a:alpha val="90000"/>
                      </a:srgbClr>
                    </a:solidFill>
                  </a:tcPr>
                </a:tc>
                <a:tc vMerge="1">
                  <a:txBody>
                    <a:bodyPr/>
                    <a:lstStyle/>
                    <a:p>
                      <a:endParaRPr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buNone/>
                      </a:pPr>
                      <a:r>
                        <a:rPr lang="zh-CN" altLang="en-US" sz="1400" b="1" dirty="0">
                          <a:solidFill>
                            <a:schemeClr val="tx1"/>
                          </a:solidFill>
                          <a:latin typeface="微软雅黑" panose="020B0503020204020204" charset="-122"/>
                          <a:ea typeface="微软雅黑" panose="020B0503020204020204" charset="-122"/>
                        </a:rPr>
                        <a:t>是否为 OTC 药品</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alpha val="90000"/>
                      </a:srgbClr>
                    </a:solidFill>
                  </a:tcPr>
                </a:tc>
                <a:tc>
                  <a:txBody>
                    <a:bodyPr/>
                    <a:lstStyle/>
                    <a:p>
                      <a:pPr algn="ctr">
                        <a:buNone/>
                      </a:pPr>
                      <a:r>
                        <a:rPr lang="zh-CN" altLang="en-US" sz="1400" b="0" dirty="0">
                          <a:latin typeface="微软雅黑" panose="020B0503020204020204" charset="-122"/>
                          <a:ea typeface="微软雅黑" panose="020B0503020204020204" charset="-122"/>
                        </a:rPr>
                        <a:t>否</a:t>
                      </a:r>
                      <a:endParaRPr lang="zh-CN" altLang="en-US" sz="1400" b="0" dirty="0">
                        <a:solidFill>
                          <a:srgbClr val="FF0000"/>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111265">
                <a:tc>
                  <a:txBody>
                    <a:bodyPr/>
                    <a:lstStyle/>
                    <a:p>
                      <a:r>
                        <a:rPr lang="zh-CN" altLang="en-US" sz="1400" b="1" dirty="0">
                          <a:solidFill>
                            <a:schemeClr val="tx1"/>
                          </a:solidFill>
                          <a:latin typeface="微软雅黑" panose="020B0503020204020204" charset="-122"/>
                          <a:ea typeface="微软雅黑" panose="020B0503020204020204" charset="-122"/>
                        </a:rPr>
                        <a:t>疾病现状</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pPr algn="just"/>
                      <a:r>
                        <a:rPr lang="zh-CN" sz="1100" b="0" dirty="0">
                          <a:solidFill>
                            <a:srgbClr val="000000"/>
                          </a:solidFill>
                          <a:latin typeface="微软雅黑" panose="020B0503020204020204" charset="-122"/>
                          <a:ea typeface="微软雅黑" panose="020B0503020204020204" charset="-122"/>
                          <a:cs typeface="+mn-cs"/>
                        </a:rPr>
                        <a:t>我国银屑病的发病率呈逐年上升趋势，目前，预估我国银屑病患病人数超过</a:t>
                      </a:r>
                      <a:r>
                        <a:rPr lang="en-US" sz="1100" b="0" dirty="0">
                          <a:solidFill>
                            <a:srgbClr val="000000"/>
                          </a:solidFill>
                          <a:latin typeface="微软雅黑" panose="020B0503020204020204" charset="-122"/>
                          <a:ea typeface="微软雅黑" panose="020B0503020204020204" charset="-122"/>
                          <a:cs typeface="+mn-cs"/>
                        </a:rPr>
                        <a:t>700</a:t>
                      </a:r>
                      <a:r>
                        <a:rPr lang="zh-CN" sz="1100" b="0" dirty="0">
                          <a:solidFill>
                            <a:srgbClr val="000000"/>
                          </a:solidFill>
                          <a:latin typeface="微软雅黑" panose="020B0503020204020204" charset="-122"/>
                          <a:ea typeface="微软雅黑" panose="020B0503020204020204" charset="-122"/>
                          <a:cs typeface="+mn-cs"/>
                        </a:rPr>
                        <a:t>万，其中中重度银屑病患者占</a:t>
                      </a:r>
                      <a:r>
                        <a:rPr lang="en-US" sz="1100" b="0" dirty="0">
                          <a:solidFill>
                            <a:srgbClr val="000000"/>
                          </a:solidFill>
                          <a:latin typeface="微软雅黑" panose="020B0503020204020204" charset="-122"/>
                          <a:ea typeface="微软雅黑" panose="020B0503020204020204" charset="-122"/>
                          <a:cs typeface="+mn-cs"/>
                        </a:rPr>
                        <a:t>67.0%</a:t>
                      </a:r>
                      <a:r>
                        <a:rPr lang="zh-CN" altLang="en-US" sz="1100" b="0" dirty="0">
                          <a:solidFill>
                            <a:srgbClr val="000000"/>
                          </a:solidFill>
                          <a:latin typeface="微软雅黑" panose="020B0503020204020204" charset="-122"/>
                          <a:ea typeface="微软雅黑" panose="020B0503020204020204" charset="-122"/>
                          <a:cs typeface="+mn-cs"/>
                        </a:rPr>
                        <a:t>。</a:t>
                      </a:r>
                      <a:r>
                        <a:rPr lang="zh-CN" sz="1100" b="0" dirty="0">
                          <a:solidFill>
                            <a:srgbClr val="000000"/>
                          </a:solidFill>
                          <a:latin typeface="微软雅黑" panose="020B0503020204020204" charset="-122"/>
                          <a:ea typeface="微软雅黑" panose="020B0503020204020204" charset="-122"/>
                          <a:cs typeface="+mn-cs"/>
                        </a:rPr>
                        <a:t>虽然生物制剂已在国内</a:t>
                      </a:r>
                      <a:r>
                        <a:rPr lang="zh-CN" altLang="en-US" sz="1100" b="0" dirty="0">
                          <a:solidFill>
                            <a:srgbClr val="000000"/>
                          </a:solidFill>
                          <a:latin typeface="微软雅黑" panose="020B0503020204020204" charset="-122"/>
                          <a:ea typeface="微软雅黑" panose="020B0503020204020204" charset="-122"/>
                          <a:cs typeface="+mn-cs"/>
                        </a:rPr>
                        <a:t>较为</a:t>
                      </a:r>
                      <a:r>
                        <a:rPr lang="zh-CN" sz="1100" b="0" dirty="0">
                          <a:solidFill>
                            <a:srgbClr val="000000"/>
                          </a:solidFill>
                          <a:latin typeface="微软雅黑" panose="020B0503020204020204" charset="-122"/>
                          <a:ea typeface="微软雅黑" panose="020B0503020204020204" charset="-122"/>
                          <a:cs typeface="+mn-cs"/>
                        </a:rPr>
                        <a:t>普及，但对于银屑病患者治疗目标：皮损清除或几乎完全清除，现有治疗方案仍无法完全满足</a:t>
                      </a:r>
                      <a:r>
                        <a:rPr lang="zh-CN" altLang="en-US" sz="1100" b="0" dirty="0">
                          <a:solidFill>
                            <a:srgbClr val="000000"/>
                          </a:solidFill>
                          <a:latin typeface="微软雅黑" panose="020B0503020204020204" charset="-122"/>
                          <a:ea typeface="微软雅黑" panose="020B0503020204020204" charset="-122"/>
                          <a:cs typeface="+mn-cs"/>
                        </a:rPr>
                        <a:t>。</a:t>
                      </a:r>
                      <a:r>
                        <a:rPr lang="zh-CN" sz="1100" b="0" dirty="0">
                          <a:solidFill>
                            <a:srgbClr val="000000"/>
                          </a:solidFill>
                          <a:latin typeface="微软雅黑" panose="020B0503020204020204" charset="-122"/>
                          <a:ea typeface="微软雅黑" panose="020B0503020204020204" charset="-122"/>
                          <a:cs typeface="+mn-cs"/>
                        </a:rPr>
                        <a:t>对于更深皮损清除、持久疗效的治疗需求大，</a:t>
                      </a:r>
                      <a:r>
                        <a:rPr lang="zh-CN" altLang="en-US" sz="1100" b="0" dirty="0">
                          <a:solidFill>
                            <a:srgbClr val="000000"/>
                          </a:solidFill>
                          <a:latin typeface="微软雅黑" panose="020B0503020204020204" charset="-122"/>
                          <a:ea typeface="微软雅黑" panose="020B0503020204020204" charset="-122"/>
                          <a:cs typeface="+mn-cs"/>
                        </a:rPr>
                        <a:t>且生物制剂长期使用易产生抗药性，疗效衰减，需要更多国产产品进入市场替代现有治疗方案</a:t>
                      </a:r>
                      <a:endParaRPr lang="zh-CN" altLang="en-US" sz="1050" dirty="0">
                        <a:latin typeface="微软雅黑" panose="020B0503020204020204" charset="-122"/>
                        <a:ea typeface="微软雅黑" panose="020B0503020204020204" charset="-122"/>
                        <a:cs typeface="微软雅黑" panose="020B0503020204020204" charset="-122"/>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5847" y="5798239"/>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537845" y="4626610"/>
            <a:ext cx="10957560" cy="4001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药品基本信息</a:t>
            </a:r>
          </a:p>
        </p:txBody>
      </p:sp>
      <p:graphicFrame>
        <p:nvGraphicFramePr>
          <p:cNvPr id="5" name="表格 4"/>
          <p:cNvGraphicFramePr>
            <a:graphicFrameLocks noGrp="1"/>
          </p:cNvGraphicFramePr>
          <p:nvPr>
            <p:extLst>
              <p:ext uri="{D42A27DB-BD31-4B8C-83A1-F6EECF244321}">
                <p14:modId xmlns:p14="http://schemas.microsoft.com/office/powerpoint/2010/main" val="502579616"/>
              </p:ext>
            </p:extLst>
          </p:nvPr>
        </p:nvGraphicFramePr>
        <p:xfrm>
          <a:off x="526414" y="567533"/>
          <a:ext cx="11048365" cy="1090002"/>
        </p:xfrm>
        <a:graphic>
          <a:graphicData uri="http://schemas.openxmlformats.org/drawingml/2006/table">
            <a:tbl>
              <a:tblPr firstRow="1" bandRow="1">
                <a:tableStyleId>{3B4B98B0-60AC-42C2-AFA5-B58CD77FA1E5}</a:tableStyleId>
              </a:tblPr>
              <a:tblGrid>
                <a:gridCol w="11048365">
                  <a:extLst>
                    <a:ext uri="{9D8B030D-6E8A-4147-A177-3AD203B41FA5}">
                      <a16:colId xmlns:a16="http://schemas.microsoft.com/office/drawing/2014/main" val="20000"/>
                    </a:ext>
                  </a:extLst>
                </a:gridCol>
              </a:tblGrid>
              <a:tr h="445349">
                <a:tc>
                  <a:txBody>
                    <a:bodyPr/>
                    <a:lstStyle/>
                    <a:p>
                      <a:pPr algn="ctr"/>
                      <a:endParaRPr lang="zh-CN" altLang="en-US" sz="3200" b="1" kern="1200" dirty="0">
                        <a:solidFill>
                          <a:schemeClr val="tx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0882">
                <a:tc>
                  <a:txBody>
                    <a:bodyPr/>
                    <a:lstStyle/>
                    <a:p>
                      <a:pPr marL="285750" indent="-285750">
                        <a:lnSpc>
                          <a:spcPct val="150000"/>
                        </a:lnSpc>
                        <a:buFont typeface="Wingdings" panose="05000000000000000000" charset="0"/>
                        <a:buChar char="u"/>
                      </a:pPr>
                      <a:r>
                        <a:rPr lang="zh-CN" altLang="en-US" sz="1400" b="0" i="0" kern="1200" dirty="0">
                          <a:solidFill>
                            <a:schemeClr val="tx1"/>
                          </a:solidFill>
                          <a:effectLst/>
                          <a:latin typeface="微软雅黑" panose="020B0503020204020204" charset="-122"/>
                          <a:ea typeface="微软雅黑" panose="020B0503020204020204" charset="-122"/>
                          <a:cs typeface="+mn-cs"/>
                        </a:rPr>
                        <a:t>银屑病高发于青壮年，严重影响患者生活质量，社会负担沉重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1"/>
                  </a:ext>
                </a:extLst>
              </a:tr>
            </a:tbl>
          </a:graphicData>
        </a:graphic>
      </p:graphicFrame>
      <p:grpSp>
        <p:nvGrpSpPr>
          <p:cNvPr id="6" name="组合 5"/>
          <p:cNvGrpSpPr/>
          <p:nvPr/>
        </p:nvGrpSpPr>
        <p:grpSpPr>
          <a:xfrm>
            <a:off x="4487722" y="1545680"/>
            <a:ext cx="7147382" cy="1707143"/>
            <a:chOff x="4032680" y="1675079"/>
            <a:chExt cx="7548795" cy="1707143"/>
          </a:xfrm>
        </p:grpSpPr>
        <p:grpSp>
          <p:nvGrpSpPr>
            <p:cNvPr id="15" name="组合 14"/>
            <p:cNvGrpSpPr/>
            <p:nvPr/>
          </p:nvGrpSpPr>
          <p:grpSpPr>
            <a:xfrm>
              <a:off x="4032680" y="1675079"/>
              <a:ext cx="3626036" cy="1613392"/>
              <a:chOff x="3396420" y="1889533"/>
              <a:chExt cx="3626036" cy="1613392"/>
            </a:xfrm>
          </p:grpSpPr>
          <p:sp>
            <p:nvSpPr>
              <p:cNvPr id="16" name="圆角矩形 15"/>
              <p:cNvSpPr/>
              <p:nvPr/>
            </p:nvSpPr>
            <p:spPr>
              <a:xfrm flipV="1">
                <a:off x="3402639" y="2303898"/>
                <a:ext cx="3613598" cy="1199027"/>
              </a:xfrm>
              <a:prstGeom prst="roundRect">
                <a:avLst>
                  <a:gd name="adj" fmla="val 0"/>
                </a:avLst>
              </a:prstGeom>
              <a:solidFill>
                <a:schemeClr val="accent5">
                  <a:lumMod val="40000"/>
                  <a:lumOff val="60000"/>
                  <a:alpha val="10000"/>
                </a:schemeClr>
              </a:solidFill>
              <a:ln w="12700" cap="rnd">
                <a:solidFill>
                  <a:srgbClr val="BAD2E8"/>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17" name="圆角矩形 16"/>
              <p:cNvSpPr/>
              <p:nvPr/>
            </p:nvSpPr>
            <p:spPr>
              <a:xfrm>
                <a:off x="3400856" y="1889533"/>
                <a:ext cx="3621600" cy="523110"/>
              </a:xfrm>
              <a:prstGeom prst="roundRect">
                <a:avLst>
                  <a:gd name="adj" fmla="val 11028"/>
                </a:avLst>
              </a:prstGeom>
              <a:solidFill>
                <a:schemeClr val="accent5">
                  <a:lumMod val="75000"/>
                </a:schemeClr>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algn="ctr" defTabSz="913765"/>
                <a:r>
                  <a:rPr lang="zh-CN" altLang="en-US" sz="2000" b="1" dirty="0">
                    <a:solidFill>
                      <a:schemeClr val="bg1"/>
                    </a:solidFill>
                    <a:latin typeface="微软雅黑" panose="020B0503020204020204" charset="-122"/>
                    <a:ea typeface="微软雅黑" panose="020B0503020204020204" charset="-122"/>
                    <a:sym typeface="+mn-ea"/>
                  </a:rPr>
                  <a:t>皮损全清难度大</a:t>
                </a:r>
                <a:r>
                  <a:rPr lang="en-US" altLang="zh-CN" sz="2000" baseline="30000" dirty="0">
                    <a:solidFill>
                      <a:schemeClr val="bg1"/>
                    </a:solidFill>
                    <a:latin typeface="微软雅黑" panose="020B0503020204020204" charset="-122"/>
                    <a:ea typeface="微软雅黑" panose="020B0503020204020204" charset="-122"/>
                  </a:rPr>
                  <a:t>2</a:t>
                </a:r>
              </a:p>
            </p:txBody>
          </p:sp>
          <p:sp>
            <p:nvSpPr>
              <p:cNvPr id="18" name="文本框 17"/>
              <p:cNvSpPr txBox="1"/>
              <p:nvPr/>
            </p:nvSpPr>
            <p:spPr>
              <a:xfrm>
                <a:off x="3396420" y="2428330"/>
                <a:ext cx="3602568" cy="1023742"/>
              </a:xfrm>
              <a:prstGeom prst="rect">
                <a:avLst/>
              </a:prstGeom>
              <a:noFill/>
            </p:spPr>
            <p:txBody>
              <a:bodyPr wrap="square" rtlCol="0" anchor="ctr">
                <a:spAutoFit/>
              </a:bodyPr>
              <a:lstStyle/>
              <a:p>
                <a:pPr>
                  <a:lnSpc>
                    <a:spcPct val="150000"/>
                  </a:lnSpc>
                </a:pPr>
                <a:r>
                  <a:rPr lang="zh-CN" altLang="en-US" sz="1400" dirty="0">
                    <a:latin typeface="微软雅黑" panose="020B0503020204020204" charset="-122"/>
                    <a:ea typeface="微软雅黑" panose="020B0503020204020204" charset="-122"/>
                  </a:rPr>
                  <a:t>实现皮损全清（</a:t>
                </a:r>
                <a:r>
                  <a:rPr lang="en-US" altLang="zh-CN" sz="1400" dirty="0">
                    <a:latin typeface="微软雅黑" panose="020B0503020204020204" charset="-122"/>
                    <a:ea typeface="微软雅黑" panose="020B0503020204020204" charset="-122"/>
                  </a:rPr>
                  <a:t>PASI 100</a:t>
                </a:r>
                <a:r>
                  <a:rPr lang="zh-CN" altLang="en-US" sz="1400" dirty="0">
                    <a:latin typeface="微软雅黑" panose="020B0503020204020204" charset="-122"/>
                    <a:ea typeface="微软雅黑" panose="020B0503020204020204" charset="-122"/>
                  </a:rPr>
                  <a:t>）的比例，治疗</a:t>
                </a:r>
                <a:r>
                  <a:rPr lang="en-US" altLang="zh-CN" sz="1400" dirty="0">
                    <a:latin typeface="微软雅黑" panose="020B0503020204020204" charset="-122"/>
                    <a:ea typeface="微软雅黑" panose="020B0503020204020204" charset="-122"/>
                  </a:rPr>
                  <a:t>6</a:t>
                </a:r>
                <a:r>
                  <a:rPr lang="zh-CN" altLang="en-US" sz="1400" dirty="0">
                    <a:latin typeface="微软雅黑" panose="020B0503020204020204" charset="-122"/>
                    <a:ea typeface="微软雅黑" panose="020B0503020204020204" charset="-122"/>
                  </a:rPr>
                  <a:t>个月</a:t>
                </a:r>
                <a:r>
                  <a:rPr lang="zh-CN" altLang="en-US" sz="1400" b="1" dirty="0">
                    <a:solidFill>
                      <a:srgbClr val="C00000"/>
                    </a:solidFill>
                    <a:latin typeface="微软雅黑" panose="020B0503020204020204" charset="-122"/>
                    <a:ea typeface="微软雅黑" panose="020B0503020204020204" charset="-122"/>
                  </a:rPr>
                  <a:t>仅</a:t>
                </a:r>
                <a:r>
                  <a:rPr lang="en-US" altLang="zh-CN" sz="1400" b="1" dirty="0">
                    <a:solidFill>
                      <a:srgbClr val="C00000"/>
                    </a:solidFill>
                    <a:latin typeface="微软雅黑" panose="020B0503020204020204" charset="-122"/>
                    <a:ea typeface="微软雅黑" panose="020B0503020204020204" charset="-122"/>
                  </a:rPr>
                  <a:t>23%</a:t>
                </a:r>
                <a:r>
                  <a:rPr lang="zh-CN" altLang="en-US" sz="1400" dirty="0">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 治疗</a:t>
                </a:r>
                <a:r>
                  <a:rPr lang="en-US" altLang="zh-CN" sz="1400" dirty="0">
                    <a:solidFill>
                      <a:schemeClr val="tx1"/>
                    </a:solidFill>
                    <a:latin typeface="微软雅黑" panose="020B0503020204020204" charset="-122"/>
                    <a:ea typeface="微软雅黑" panose="020B0503020204020204" charset="-122"/>
                  </a:rPr>
                  <a:t>12</a:t>
                </a:r>
                <a:r>
                  <a:rPr lang="zh-CN" altLang="en-US" sz="1400" dirty="0">
                    <a:solidFill>
                      <a:schemeClr val="tx1"/>
                    </a:solidFill>
                    <a:latin typeface="微软雅黑" panose="020B0503020204020204" charset="-122"/>
                    <a:ea typeface="微软雅黑" panose="020B0503020204020204" charset="-122"/>
                  </a:rPr>
                  <a:t>个月</a:t>
                </a:r>
                <a:r>
                  <a:rPr lang="zh-CN" altLang="en-US" sz="1400" b="1" dirty="0">
                    <a:solidFill>
                      <a:srgbClr val="C00000"/>
                    </a:solidFill>
                    <a:latin typeface="微软雅黑" panose="020B0503020204020204" charset="-122"/>
                    <a:ea typeface="微软雅黑" panose="020B0503020204020204" charset="-122"/>
                  </a:rPr>
                  <a:t>仅26%</a:t>
                </a:r>
                <a:r>
                  <a:rPr lang="zh-CN" altLang="en-US" sz="1400" dirty="0">
                    <a:solidFill>
                      <a:schemeClr val="tx1"/>
                    </a:solidFill>
                    <a:latin typeface="微软雅黑" panose="020B0503020204020204" charset="-122"/>
                    <a:ea typeface="微软雅黑" panose="020B0503020204020204" charset="-122"/>
                  </a:rPr>
                  <a:t>，严重影响患者的生活及精神心理健康</a:t>
                </a:r>
              </a:p>
            </p:txBody>
          </p:sp>
        </p:grpSp>
        <p:grpSp>
          <p:nvGrpSpPr>
            <p:cNvPr id="8" name="组合 7"/>
            <p:cNvGrpSpPr/>
            <p:nvPr/>
          </p:nvGrpSpPr>
          <p:grpSpPr>
            <a:xfrm>
              <a:off x="7940467" y="1675079"/>
              <a:ext cx="3641008" cy="1707143"/>
              <a:chOff x="6407143" y="1857505"/>
              <a:chExt cx="3641008" cy="1707143"/>
            </a:xfrm>
          </p:grpSpPr>
          <p:sp>
            <p:nvSpPr>
              <p:cNvPr id="9" name="圆角矩形 8"/>
              <p:cNvSpPr/>
              <p:nvPr/>
            </p:nvSpPr>
            <p:spPr>
              <a:xfrm flipV="1">
                <a:off x="6407145" y="2286868"/>
                <a:ext cx="3498072" cy="1169270"/>
              </a:xfrm>
              <a:prstGeom prst="roundRect">
                <a:avLst>
                  <a:gd name="adj" fmla="val 0"/>
                </a:avLst>
              </a:prstGeom>
              <a:solidFill>
                <a:schemeClr val="accent5">
                  <a:alpha val="10000"/>
                </a:schemeClr>
              </a:solidFill>
              <a:ln w="12700" cap="rnd">
                <a:solidFill>
                  <a:schemeClr val="accent5">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10" name="圆角矩形 9"/>
              <p:cNvSpPr/>
              <p:nvPr/>
            </p:nvSpPr>
            <p:spPr>
              <a:xfrm>
                <a:off x="6407143" y="1857505"/>
                <a:ext cx="3510000" cy="523110"/>
              </a:xfrm>
              <a:prstGeom prst="roundRect">
                <a:avLst>
                  <a:gd name="adj" fmla="val 9149"/>
                </a:avLst>
              </a:prstGeom>
              <a:solidFill>
                <a:schemeClr val="accent5">
                  <a:lumMod val="75000"/>
                </a:schemeClr>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algn="ctr" defTabSz="913765"/>
                <a:r>
                  <a:rPr lang="zh-CN" altLang="en-US" sz="2000" b="1" dirty="0">
                    <a:solidFill>
                      <a:schemeClr val="bg1"/>
                    </a:solidFill>
                    <a:latin typeface="微软雅黑" panose="020B0503020204020204" charset="-122"/>
                    <a:ea typeface="微软雅黑" panose="020B0503020204020204" charset="-122"/>
                    <a:sym typeface="+mn-ea"/>
                  </a:rPr>
                  <a:t>经济负担重</a:t>
                </a:r>
                <a:r>
                  <a:rPr lang="en-US" altLang="zh-CN" sz="2000" baseline="30000" dirty="0">
                    <a:solidFill>
                      <a:schemeClr val="bg1"/>
                    </a:solidFill>
                    <a:latin typeface="微软雅黑" panose="020B0503020204020204" charset="-122"/>
                    <a:ea typeface="微软雅黑" panose="020B0503020204020204" charset="-122"/>
                    <a:sym typeface="+mn-ea"/>
                  </a:rPr>
                  <a:t>1</a:t>
                </a:r>
                <a:r>
                  <a:rPr lang="zh-CN" altLang="en-US" sz="2000" baseline="30000" dirty="0">
                    <a:solidFill>
                      <a:schemeClr val="bg1"/>
                    </a:solidFill>
                    <a:latin typeface="微软雅黑" panose="020B0503020204020204" charset="-122"/>
                    <a:ea typeface="微软雅黑" panose="020B0503020204020204" charset="-122"/>
                    <a:sym typeface="+mn-ea"/>
                  </a:rPr>
                  <a:t>，</a:t>
                </a:r>
                <a:r>
                  <a:rPr lang="zh-CN" altLang="en-US" sz="2000" b="1" dirty="0">
                    <a:solidFill>
                      <a:schemeClr val="bg1"/>
                    </a:solidFill>
                    <a:highlight>
                      <a:srgbClr val="000000">
                        <a:alpha val="0"/>
                      </a:srgbClr>
                    </a:highlight>
                    <a:latin typeface="微软雅黑" panose="020B0503020204020204" charset="-122"/>
                    <a:ea typeface="微软雅黑" panose="020B0503020204020204" charset="-122"/>
                    <a:sym typeface="+mn-ea"/>
                  </a:rPr>
                  <a:t>占用医保基金</a:t>
                </a:r>
                <a:endParaRPr lang="zh-CN" altLang="en-US" sz="1600" b="1" baseline="30000" dirty="0">
                  <a:solidFill>
                    <a:schemeClr val="bg1"/>
                  </a:solidFill>
                  <a:highlight>
                    <a:srgbClr val="000000">
                      <a:alpha val="0"/>
                    </a:srgbClr>
                  </a:highlight>
                  <a:latin typeface="微软雅黑" panose="020B0503020204020204" charset="-122"/>
                  <a:ea typeface="微软雅黑" panose="020B0503020204020204" charset="-122"/>
                  <a:sym typeface="+mn-ea"/>
                </a:endParaRPr>
              </a:p>
            </p:txBody>
          </p:sp>
          <p:sp>
            <p:nvSpPr>
              <p:cNvPr id="11" name="文本框 10"/>
              <p:cNvSpPr txBox="1"/>
              <p:nvPr/>
            </p:nvSpPr>
            <p:spPr>
              <a:xfrm>
                <a:off x="6555070" y="2340082"/>
                <a:ext cx="3493081" cy="1224566"/>
              </a:xfrm>
              <a:prstGeom prst="rect">
                <a:avLst/>
              </a:prstGeom>
              <a:noFill/>
            </p:spPr>
            <p:txBody>
              <a:bodyPr wrap="square" rtlCol="0">
                <a:spAutoFit/>
              </a:bodyPr>
              <a:lstStyle/>
              <a:p>
                <a:pPr>
                  <a:lnSpc>
                    <a:spcPct val="200000"/>
                  </a:lnSpc>
                  <a:spcBef>
                    <a:spcPts val="0"/>
                  </a:spcBef>
                  <a:spcAft>
                    <a:spcPts val="0"/>
                  </a:spcAft>
                </a:pPr>
                <a:r>
                  <a:rPr lang="zh-CN" altLang="en-US" sz="1400" dirty="0">
                    <a:solidFill>
                      <a:schemeClr val="tx1"/>
                    </a:solidFill>
                    <a:latin typeface="微软雅黑" panose="020B0503020204020204" charset="-122"/>
                    <a:ea typeface="微软雅黑" panose="020B0503020204020204" charset="-122"/>
                  </a:rPr>
                  <a:t>中重度银屑病失业率高达</a:t>
                </a:r>
                <a:r>
                  <a:rPr lang="en-US" altLang="zh-CN" sz="1400" dirty="0">
                    <a:solidFill>
                      <a:srgbClr val="C00000"/>
                    </a:solidFill>
                    <a:latin typeface="微软雅黑" panose="020B0503020204020204" charset="-122"/>
                    <a:ea typeface="微软雅黑" panose="020B0503020204020204" charset="-122"/>
                  </a:rPr>
                  <a:t>48%</a:t>
                </a:r>
              </a:p>
              <a:p>
                <a:pPr>
                  <a:lnSpc>
                    <a:spcPct val="200000"/>
                  </a:lnSpc>
                  <a:spcBef>
                    <a:spcPts val="0"/>
                  </a:spcBef>
                  <a:spcAft>
                    <a:spcPts val="0"/>
                  </a:spcAft>
                </a:pPr>
                <a:r>
                  <a:rPr lang="zh-CN" altLang="en-US" sz="1400" dirty="0">
                    <a:solidFill>
                      <a:schemeClr val="tx1"/>
                    </a:solidFill>
                    <a:latin typeface="微软雅黑" panose="020B0503020204020204" charset="-122"/>
                    <a:ea typeface="微软雅黑" panose="020B0503020204020204" charset="-122"/>
                  </a:rPr>
                  <a:t>中重度患者年住院率</a:t>
                </a:r>
                <a:r>
                  <a:rPr lang="en-US" altLang="zh-CN" sz="1400" dirty="0">
                    <a:solidFill>
                      <a:srgbClr val="C00000"/>
                    </a:solidFill>
                    <a:latin typeface="微软雅黑" panose="020B0503020204020204" charset="-122"/>
                    <a:ea typeface="微软雅黑" panose="020B0503020204020204" charset="-122"/>
                  </a:rPr>
                  <a:t>26%</a:t>
                </a:r>
              </a:p>
              <a:p>
                <a:pPr>
                  <a:lnSpc>
                    <a:spcPct val="120000"/>
                  </a:lnSpc>
                  <a:spcBef>
                    <a:spcPts val="0"/>
                  </a:spcBef>
                  <a:spcAft>
                    <a:spcPts val="0"/>
                  </a:spcAft>
                </a:pPr>
                <a:endParaRPr lang="en-US" altLang="zh-CN" sz="1600" dirty="0">
                  <a:solidFill>
                    <a:srgbClr val="C00000"/>
                  </a:solidFill>
                  <a:latin typeface="微软雅黑" panose="020B0503020204020204" charset="-122"/>
                  <a:ea typeface="微软雅黑" panose="020B0503020204020204" charset="-122"/>
                </a:endParaRPr>
              </a:p>
            </p:txBody>
          </p:sp>
        </p:grpSp>
      </p:grpSp>
      <p:sp>
        <p:nvSpPr>
          <p:cNvPr id="19" name="矩形 18"/>
          <p:cNvSpPr/>
          <p:nvPr/>
        </p:nvSpPr>
        <p:spPr>
          <a:xfrm>
            <a:off x="605155" y="767715"/>
            <a:ext cx="10890885" cy="432435"/>
          </a:xfrm>
          <a:prstGeom prst="rect">
            <a:avLst/>
          </a:prstGeom>
          <a:solidFill>
            <a:schemeClr val="accent5">
              <a:lumMod val="75000"/>
            </a:schemeClr>
          </a:solidFill>
        </p:spPr>
        <p:txBody>
          <a:bodyPr wrap="square">
            <a:noAutofit/>
          </a:bodyPr>
          <a:lstStyle/>
          <a:p>
            <a:pPr algn="ctr"/>
            <a:r>
              <a:rPr lang="zh-CN" altLang="en-US" sz="2000" b="1" dirty="0">
                <a:solidFill>
                  <a:schemeClr val="bg1"/>
                </a:solidFill>
                <a:latin typeface="微软雅黑" panose="020B0503020204020204" charset="-122"/>
                <a:ea typeface="微软雅黑" panose="020B0503020204020204" charset="-122"/>
              </a:rPr>
              <a:t>疾病基本情况</a:t>
            </a:r>
          </a:p>
        </p:txBody>
      </p:sp>
      <p:sp>
        <p:nvSpPr>
          <p:cNvPr id="20" name="矩形 19"/>
          <p:cNvSpPr/>
          <p:nvPr/>
        </p:nvSpPr>
        <p:spPr>
          <a:xfrm>
            <a:off x="556895" y="3272790"/>
            <a:ext cx="10938510" cy="427990"/>
          </a:xfrm>
          <a:prstGeom prst="rect">
            <a:avLst/>
          </a:prstGeom>
          <a:solidFill>
            <a:schemeClr val="accent5">
              <a:lumMod val="75000"/>
            </a:schemeClr>
          </a:solidFill>
        </p:spPr>
        <p:txBody>
          <a:bodyPr wrap="square">
            <a:noAutofit/>
          </a:bodyPr>
          <a:lstStyle/>
          <a:p>
            <a:pPr algn="ctr"/>
            <a:r>
              <a:rPr lang="zh-CN" altLang="en-US" sz="2000" b="1" dirty="0">
                <a:solidFill>
                  <a:schemeClr val="bg1"/>
                </a:solidFill>
                <a:latin typeface="微软雅黑" panose="020B0503020204020204" charset="-122"/>
                <a:ea typeface="微软雅黑" panose="020B0503020204020204" charset="-122"/>
              </a:rPr>
              <a:t>弥补未满足的治疗需求情况</a:t>
            </a:r>
          </a:p>
        </p:txBody>
      </p:sp>
      <p:sp>
        <p:nvSpPr>
          <p:cNvPr id="21" name="圆角矩形 20"/>
          <p:cNvSpPr/>
          <p:nvPr/>
        </p:nvSpPr>
        <p:spPr>
          <a:xfrm>
            <a:off x="608330" y="5060950"/>
            <a:ext cx="2150110" cy="1618450"/>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25" name="文本框 24"/>
          <p:cNvSpPr txBox="1"/>
          <p:nvPr/>
        </p:nvSpPr>
        <p:spPr>
          <a:xfrm>
            <a:off x="608246" y="4983135"/>
            <a:ext cx="2150109" cy="1346907"/>
          </a:xfrm>
          <a:prstGeom prst="rect">
            <a:avLst/>
          </a:prstGeom>
          <a:noFill/>
        </p:spPr>
        <p:txBody>
          <a:bodyPr wrap="square" rtlCol="0">
            <a:spAutoFit/>
          </a:bodyPr>
          <a:lstStyle/>
          <a:p>
            <a:pPr>
              <a:lnSpc>
                <a:spcPct val="150000"/>
              </a:lnSpc>
            </a:pPr>
            <a:r>
              <a:rPr lang="zh-CN" altLang="en-US" sz="1400" b="1" dirty="0">
                <a:solidFill>
                  <a:schemeClr val="tx1"/>
                </a:solidFill>
                <a:latin typeface="微软雅黑" panose="020B0503020204020204" charset="-122"/>
                <a:ea typeface="微软雅黑" panose="020B0503020204020204" charset="-122"/>
              </a:rPr>
              <a:t>打破传统治疗局限性：</a:t>
            </a:r>
            <a:endParaRPr lang="en-US" altLang="zh-CN" sz="1400" b="1" dirty="0">
              <a:solidFill>
                <a:schemeClr val="tx1"/>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高特异性、精准干预</a:t>
            </a:r>
            <a:endParaRPr lang="en-US" altLang="zh-CN" sz="14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减少全身免疫抑制</a:t>
            </a:r>
            <a:endParaRPr lang="en-US" altLang="zh-CN" sz="14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有效安全</a:t>
            </a:r>
          </a:p>
        </p:txBody>
      </p:sp>
      <p:grpSp>
        <p:nvGrpSpPr>
          <p:cNvPr id="28" name="组合 27"/>
          <p:cNvGrpSpPr/>
          <p:nvPr/>
        </p:nvGrpSpPr>
        <p:grpSpPr>
          <a:xfrm>
            <a:off x="3302933" y="3711294"/>
            <a:ext cx="2588260" cy="737235"/>
            <a:chOff x="3390385" y="3768572"/>
            <a:chExt cx="2877831" cy="737235"/>
          </a:xfrm>
          <a:solidFill>
            <a:schemeClr val="accent5">
              <a:lumMod val="40000"/>
              <a:lumOff val="60000"/>
              <a:alpha val="43000"/>
            </a:schemeClr>
          </a:solidFill>
        </p:grpSpPr>
        <p:sp>
          <p:nvSpPr>
            <p:cNvPr id="23" name="圆角矩形 22"/>
            <p:cNvSpPr/>
            <p:nvPr/>
          </p:nvSpPr>
          <p:spPr>
            <a:xfrm>
              <a:off x="3564773" y="3780668"/>
              <a:ext cx="2502652"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24" name="文本框 23"/>
            <p:cNvSpPr txBox="1"/>
            <p:nvPr/>
          </p:nvSpPr>
          <p:spPr>
            <a:xfrm>
              <a:off x="3390385" y="3768572"/>
              <a:ext cx="2877831" cy="737235"/>
            </a:xfrm>
            <a:prstGeom prst="rect">
              <a:avLst/>
            </a:prstGeom>
            <a:noFill/>
          </p:spPr>
          <p:txBody>
            <a:bodyPr wrap="square" rtlCol="0">
              <a:spAutoFit/>
            </a:bodyPr>
            <a:lstStyle/>
            <a:p>
              <a:pPr lvl="0" algn="ctr"/>
              <a:r>
                <a:rPr lang="zh-CN" altLang="en-US" sz="1400" dirty="0">
                  <a:latin typeface="微软雅黑" panose="020B0503020204020204" charset="-122"/>
                  <a:ea typeface="微软雅黑" panose="020B0503020204020204" charset="-122"/>
                  <a:sym typeface="+mn-ea"/>
                </a:rPr>
                <a:t>生物制剂长期使用</a:t>
              </a:r>
              <a:endParaRPr lang="en-US" altLang="zh-CN" sz="1400" dirty="0">
                <a:solidFill>
                  <a:schemeClr val="tx1"/>
                </a:solidFill>
                <a:latin typeface="微软雅黑" panose="020B0503020204020204" charset="-122"/>
                <a:ea typeface="微软雅黑" panose="020B0503020204020204" charset="-122"/>
              </a:endParaRPr>
            </a:p>
            <a:p>
              <a:pPr lvl="0" algn="ctr"/>
              <a:r>
                <a:rPr lang="zh-CN" altLang="en-US" sz="1400" dirty="0">
                  <a:latin typeface="微软雅黑" panose="020B0503020204020204" charset="-122"/>
                  <a:ea typeface="微软雅黑" panose="020B0503020204020204" charset="-122"/>
                  <a:sym typeface="+mn-ea"/>
                </a:rPr>
                <a:t>易产生抗药性，疗效衰减</a:t>
              </a:r>
              <a:endParaRPr lang="en-US" altLang="zh-CN" sz="1400" dirty="0">
                <a:solidFill>
                  <a:schemeClr val="tx1"/>
                </a:solidFill>
                <a:latin typeface="微软雅黑" panose="020B0503020204020204" charset="-122"/>
                <a:ea typeface="微软雅黑" panose="020B0503020204020204" charset="-122"/>
              </a:endParaRPr>
            </a:p>
            <a:p>
              <a:pPr lvl="0" algn="ctr"/>
              <a:r>
                <a:rPr lang="zh-CN" altLang="en-US" sz="1400" dirty="0">
                  <a:latin typeface="微软雅黑" panose="020B0503020204020204" charset="-122"/>
                  <a:ea typeface="微软雅黑" panose="020B0503020204020204" charset="-122"/>
                  <a:sym typeface="+mn-ea"/>
                </a:rPr>
                <a:t>需多种治疗方案供临床选择</a:t>
              </a:r>
              <a:endParaRPr lang="zh-CN" altLang="en-US" sz="1400" dirty="0">
                <a:solidFill>
                  <a:schemeClr val="tx1"/>
                </a:solidFill>
                <a:latin typeface="微软雅黑" panose="020B0503020204020204" charset="-122"/>
                <a:ea typeface="微软雅黑" panose="020B0503020204020204" charset="-122"/>
              </a:endParaRPr>
            </a:p>
          </p:txBody>
        </p:sp>
      </p:grpSp>
      <p:grpSp>
        <p:nvGrpSpPr>
          <p:cNvPr id="30" name="组合 29"/>
          <p:cNvGrpSpPr/>
          <p:nvPr/>
        </p:nvGrpSpPr>
        <p:grpSpPr>
          <a:xfrm>
            <a:off x="3342640" y="4987926"/>
            <a:ext cx="2534285" cy="1691474"/>
            <a:chOff x="1502742" y="4602606"/>
            <a:chExt cx="2292373" cy="1931963"/>
          </a:xfrm>
          <a:noFill/>
        </p:grpSpPr>
        <p:sp>
          <p:nvSpPr>
            <p:cNvPr id="31" name="圆角矩形 30"/>
            <p:cNvSpPr/>
            <p:nvPr/>
          </p:nvSpPr>
          <p:spPr>
            <a:xfrm>
              <a:off x="1535577" y="4671172"/>
              <a:ext cx="2259538" cy="1863397"/>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32" name="文本框 31"/>
            <p:cNvSpPr txBox="1"/>
            <p:nvPr/>
          </p:nvSpPr>
          <p:spPr>
            <a:xfrm>
              <a:off x="1502742" y="4602606"/>
              <a:ext cx="2288352" cy="1732986"/>
            </a:xfrm>
            <a:prstGeom prst="rect">
              <a:avLst/>
            </a:prstGeom>
            <a:grpFill/>
          </p:spPr>
          <p:txBody>
            <a:bodyPr wrap="square" rtlCol="0">
              <a:noAutofit/>
            </a:bodyPr>
            <a:lstStyle/>
            <a:p>
              <a:pPr>
                <a:lnSpc>
                  <a:spcPct val="150000"/>
                </a:lnSpc>
              </a:pPr>
              <a:r>
                <a:rPr lang="zh-CN" altLang="en-US" sz="1400" b="1" dirty="0">
                  <a:solidFill>
                    <a:schemeClr val="tx1"/>
                  </a:solidFill>
                  <a:latin typeface="微软雅黑" panose="020B0503020204020204" charset="-122"/>
                  <a:ea typeface="微软雅黑" panose="020B0503020204020204" charset="-122"/>
                </a:rPr>
                <a:t>提供有效生物治疗新选择：</a:t>
              </a:r>
              <a:endParaRPr lang="en-US" altLang="zh-CN" sz="1200" b="1" dirty="0">
                <a:solidFill>
                  <a:schemeClr val="tx1"/>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快速起效，强效清除皮损</a:t>
              </a:r>
              <a:endParaRPr lang="en-US" altLang="zh-CN" sz="1400" dirty="0">
                <a:latin typeface="微软雅黑" panose="020B0503020204020204" charset="-122"/>
                <a:ea typeface="微软雅黑" panose="020B0503020204020204" charset="-122"/>
              </a:endParaRPr>
            </a:p>
            <a:p>
              <a:pPr marL="285750" indent="-285750" algn="just">
                <a:lnSpc>
                  <a:spcPct val="150000"/>
                </a:lnSpc>
                <a:buFont typeface="Arial" panose="020B0604020202020204" pitchFamily="34" charset="0"/>
                <a:buChar char="•"/>
              </a:pPr>
              <a:r>
                <a:rPr lang="en-US" altLang="zh-CN" sz="1400" dirty="0">
                  <a:solidFill>
                    <a:srgbClr val="C00000"/>
                  </a:solidFill>
                  <a:latin typeface="微软雅黑" panose="020B0503020204020204" charset="-122"/>
                  <a:ea typeface="微软雅黑" panose="020B0503020204020204" charset="-122"/>
                </a:rPr>
                <a:t>52</a:t>
              </a:r>
              <a:r>
                <a:rPr lang="zh-CN" altLang="en-US" sz="1400" dirty="0">
                  <a:solidFill>
                    <a:srgbClr val="C00000"/>
                  </a:solidFill>
                  <a:latin typeface="微软雅黑" panose="020B0503020204020204" charset="-122"/>
                  <a:ea typeface="微软雅黑" panose="020B0503020204020204" charset="-122"/>
                </a:rPr>
                <a:t>周</a:t>
              </a:r>
              <a:r>
                <a:rPr lang="en-US" altLang="zh-CN" sz="1400" dirty="0">
                  <a:solidFill>
                    <a:srgbClr val="C00000"/>
                  </a:solidFill>
                  <a:latin typeface="微软雅黑" panose="020B0503020204020204" charset="-122"/>
                  <a:ea typeface="微软雅黑" panose="020B0503020204020204" charset="-122"/>
                  <a:sym typeface="+mn-ea"/>
                </a:rPr>
                <a:t>完全清除率68.9%</a:t>
              </a:r>
              <a:r>
                <a:rPr lang="zh-CN" altLang="en-US" sz="1400" dirty="0">
                  <a:solidFill>
                    <a:srgbClr val="C00000"/>
                  </a:solidFill>
                  <a:latin typeface="微软雅黑" panose="020B0503020204020204" charset="-122"/>
                  <a:ea typeface="微软雅黑" panose="020B0503020204020204" charset="-122"/>
                  <a:sym typeface="+mn-ea"/>
                </a:rPr>
                <a:t>，同类最优</a:t>
              </a:r>
              <a:endParaRPr lang="zh-CN" altLang="en-US" sz="1400" dirty="0">
                <a:solidFill>
                  <a:srgbClr val="C00000"/>
                </a:solidFill>
                <a:latin typeface="微软雅黑" panose="020B0503020204020204" charset="-122"/>
                <a:ea typeface="微软雅黑" panose="020B0503020204020204" charset="-122"/>
              </a:endParaRPr>
            </a:p>
          </p:txBody>
        </p:sp>
      </p:grpSp>
      <p:grpSp>
        <p:nvGrpSpPr>
          <p:cNvPr id="33" name="组合 32"/>
          <p:cNvGrpSpPr/>
          <p:nvPr/>
        </p:nvGrpSpPr>
        <p:grpSpPr>
          <a:xfrm>
            <a:off x="6511195" y="3696523"/>
            <a:ext cx="2295837" cy="737235"/>
            <a:chOff x="3564773" y="3755706"/>
            <a:chExt cx="2502652" cy="737235"/>
          </a:xfrm>
          <a:solidFill>
            <a:schemeClr val="bg1">
              <a:lumMod val="95000"/>
            </a:schemeClr>
          </a:solidFill>
        </p:grpSpPr>
        <p:sp>
          <p:nvSpPr>
            <p:cNvPr id="34" name="圆角矩形 33"/>
            <p:cNvSpPr/>
            <p:nvPr/>
          </p:nvSpPr>
          <p:spPr>
            <a:xfrm>
              <a:off x="3564773" y="3780668"/>
              <a:ext cx="2502652"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35" name="文本框 34"/>
            <p:cNvSpPr txBox="1"/>
            <p:nvPr/>
          </p:nvSpPr>
          <p:spPr>
            <a:xfrm>
              <a:off x="3606749" y="3755706"/>
              <a:ext cx="2418753" cy="737235"/>
            </a:xfrm>
            <a:prstGeom prst="rect">
              <a:avLst/>
            </a:prstGeom>
            <a:noFill/>
          </p:spPr>
          <p:txBody>
            <a:bodyPr wrap="square" rtlCol="0">
              <a:spAutoFit/>
            </a:bodyPr>
            <a:lstStyle/>
            <a:p>
              <a:pPr lvl="0" algn="ctr">
                <a:defRPr/>
              </a:pPr>
              <a:r>
                <a:rPr lang="zh-CN" sz="1400" dirty="0">
                  <a:latin typeface="微软雅黑" panose="020B0503020204020204" charset="-122"/>
                  <a:ea typeface="微软雅黑" panose="020B0503020204020204" charset="-122"/>
                  <a:sym typeface="+mn-ea"/>
                </a:rPr>
                <a:t>皮损全清难度大，</a:t>
              </a:r>
            </a:p>
            <a:p>
              <a:pPr lvl="0" algn="ctr">
                <a:defRPr/>
              </a:pPr>
              <a:r>
                <a:rPr lang="zh-CN" sz="1400" dirty="0">
                  <a:solidFill>
                    <a:schemeClr val="tx1"/>
                  </a:solidFill>
                  <a:latin typeface="微软雅黑" panose="020B0503020204020204" charset="-122"/>
                  <a:ea typeface="微软雅黑" panose="020B0503020204020204" charset="-122"/>
                </a:rPr>
                <a:t>影响患者身心健康，</a:t>
              </a:r>
              <a:endParaRPr lang="zh-CN" altLang="en-US" sz="1400" dirty="0">
                <a:solidFill>
                  <a:schemeClr val="tx1"/>
                </a:solidFill>
                <a:latin typeface="微软雅黑" panose="020B0503020204020204" charset="-122"/>
                <a:ea typeface="微软雅黑" panose="020B0503020204020204" charset="-122"/>
              </a:endParaRPr>
            </a:p>
            <a:p>
              <a:pPr lvl="0" algn="ctr">
                <a:defRPr/>
              </a:pPr>
              <a:r>
                <a:rPr lang="zh-CN" sz="1400" dirty="0">
                  <a:solidFill>
                    <a:schemeClr val="tx1"/>
                  </a:solidFill>
                  <a:latin typeface="微软雅黑" panose="020B0503020204020204" charset="-122"/>
                  <a:ea typeface="微软雅黑" panose="020B0503020204020204" charset="-122"/>
                </a:rPr>
                <a:t>亟需获得更清洁的皮肤</a:t>
              </a:r>
            </a:p>
          </p:txBody>
        </p:sp>
      </p:grpSp>
      <p:grpSp>
        <p:nvGrpSpPr>
          <p:cNvPr id="36" name="组合 35"/>
          <p:cNvGrpSpPr/>
          <p:nvPr/>
        </p:nvGrpSpPr>
        <p:grpSpPr>
          <a:xfrm>
            <a:off x="6507480" y="5071744"/>
            <a:ext cx="2282825" cy="1852931"/>
            <a:chOff x="603652" y="4696004"/>
            <a:chExt cx="2329139" cy="1801858"/>
          </a:xfrm>
        </p:grpSpPr>
        <p:sp>
          <p:nvSpPr>
            <p:cNvPr id="37" name="圆角矩形 36"/>
            <p:cNvSpPr/>
            <p:nvPr/>
          </p:nvSpPr>
          <p:spPr>
            <a:xfrm>
              <a:off x="603652" y="4696004"/>
              <a:ext cx="2329139" cy="1548615"/>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38" name="文本框 37"/>
            <p:cNvSpPr txBox="1"/>
            <p:nvPr/>
          </p:nvSpPr>
          <p:spPr>
            <a:xfrm>
              <a:off x="603652" y="4711243"/>
              <a:ext cx="2270437" cy="1786619"/>
            </a:xfrm>
            <a:prstGeom prst="rect">
              <a:avLst/>
            </a:prstGeom>
            <a:noFill/>
          </p:spPr>
          <p:txBody>
            <a:bodyPr wrap="square" rtlCol="0">
              <a:noAutofit/>
            </a:bodyPr>
            <a:lstStyle/>
            <a:p>
              <a:pPr>
                <a:spcAft>
                  <a:spcPts val="600"/>
                </a:spcAft>
                <a:buClr>
                  <a:schemeClr val="tx1"/>
                </a:buClr>
                <a:defRPr/>
              </a:pPr>
              <a:r>
                <a:rPr lang="zh-CN" altLang="en-US" sz="1400" b="1" dirty="0">
                  <a:solidFill>
                    <a:schemeClr val="tx1"/>
                  </a:solidFill>
                  <a:latin typeface="微软雅黑" panose="020B0503020204020204" charset="-122"/>
                  <a:ea typeface="微软雅黑" panose="020B0503020204020204" charset="-122"/>
                  <a:sym typeface="+mn-ea"/>
                </a:rPr>
                <a:t>有效保障患者用药安全</a:t>
              </a:r>
              <a:endParaRPr lang="en-US" altLang="zh-CN" sz="1400" b="1" dirty="0">
                <a:solidFill>
                  <a:schemeClr val="tx1"/>
                </a:solidFill>
                <a:latin typeface="微软雅黑" panose="020B0503020204020204" charset="-122"/>
                <a:ea typeface="微软雅黑" panose="020B0503020204020204" charset="-122"/>
                <a:sym typeface="+mn-ea"/>
              </a:endParaRPr>
            </a:p>
            <a:p>
              <a:pPr indent="-354330" algn="just">
                <a:lnSpc>
                  <a:spcPct val="100000"/>
                </a:lnSpc>
                <a:spcAft>
                  <a:spcPts val="600"/>
                </a:spcAft>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sym typeface="+mn-ea"/>
                </a:rPr>
                <a:t>无严重感染</a:t>
              </a:r>
              <a:endParaRPr lang="en-US" altLang="zh-CN" sz="1400" dirty="0">
                <a:solidFill>
                  <a:srgbClr val="C00000"/>
                </a:solidFill>
                <a:latin typeface="微软雅黑" panose="020B0503020204020204" charset="-122"/>
                <a:ea typeface="微软雅黑" panose="020B0503020204020204" charset="-122"/>
                <a:sym typeface="+mn-ea"/>
              </a:endParaRPr>
            </a:p>
            <a:p>
              <a:pPr indent="-354330" algn="just">
                <a:lnSpc>
                  <a:spcPct val="100000"/>
                </a:lnSpc>
                <a:spcAft>
                  <a:spcPts val="600"/>
                </a:spcAft>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sym typeface="+mn-ea"/>
                </a:rPr>
                <a:t>无严重超敏反应</a:t>
              </a:r>
            </a:p>
            <a:p>
              <a:pPr indent="-354330" algn="just">
                <a:lnSpc>
                  <a:spcPct val="100000"/>
                </a:lnSpc>
                <a:spcAft>
                  <a:spcPts val="600"/>
                </a:spcAft>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sym typeface="+mn-ea"/>
                </a:rPr>
                <a:t>无活动性结核</a:t>
              </a:r>
            </a:p>
          </p:txBody>
        </p:sp>
      </p:grpSp>
      <p:grpSp>
        <p:nvGrpSpPr>
          <p:cNvPr id="39" name="组合 38"/>
          <p:cNvGrpSpPr/>
          <p:nvPr/>
        </p:nvGrpSpPr>
        <p:grpSpPr>
          <a:xfrm>
            <a:off x="9340379" y="3716843"/>
            <a:ext cx="2135861" cy="737235"/>
            <a:chOff x="3560578" y="3759381"/>
            <a:chExt cx="2351636" cy="737235"/>
          </a:xfrm>
        </p:grpSpPr>
        <p:sp>
          <p:nvSpPr>
            <p:cNvPr id="40" name="圆角矩形 39"/>
            <p:cNvSpPr/>
            <p:nvPr/>
          </p:nvSpPr>
          <p:spPr>
            <a:xfrm>
              <a:off x="3564773" y="3780668"/>
              <a:ext cx="2232491"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41" name="文本框 40"/>
            <p:cNvSpPr txBox="1"/>
            <p:nvPr/>
          </p:nvSpPr>
          <p:spPr>
            <a:xfrm>
              <a:off x="3560578" y="3759381"/>
              <a:ext cx="2351636" cy="737235"/>
            </a:xfrm>
            <a:prstGeom prst="rect">
              <a:avLst/>
            </a:prstGeom>
            <a:noFill/>
            <a:ln>
              <a:noFill/>
            </a:ln>
          </p:spPr>
          <p:txBody>
            <a:bodyPr wrap="square" rtlCol="0">
              <a:spAutoFit/>
            </a:bodyPr>
            <a:lstStyle/>
            <a:p>
              <a:pPr lvl="0" algn="ctr">
                <a:defRPr/>
              </a:pPr>
              <a:r>
                <a:rPr lang="zh-CN" altLang="en-US" sz="1400" dirty="0">
                  <a:latin typeface="微软雅黑" panose="020B0503020204020204" charset="-122"/>
                  <a:ea typeface="微软雅黑" panose="020B0503020204020204" charset="-122"/>
                  <a:sym typeface="+mn-ea"/>
                </a:rPr>
                <a:t>对更安全</a:t>
              </a:r>
              <a:endParaRPr lang="en-US" altLang="zh-CN" sz="1400" dirty="0">
                <a:solidFill>
                  <a:schemeClr val="tx1"/>
                </a:solidFill>
                <a:latin typeface="微软雅黑" panose="020B0503020204020204" charset="-122"/>
                <a:ea typeface="微软雅黑" panose="020B0503020204020204" charset="-122"/>
              </a:endParaRPr>
            </a:p>
            <a:p>
              <a:pPr lvl="0" algn="ctr">
                <a:defRPr/>
              </a:pPr>
              <a:r>
                <a:rPr lang="zh-CN" altLang="en-US" sz="1400" dirty="0">
                  <a:latin typeface="微软雅黑" panose="020B0503020204020204" charset="-122"/>
                  <a:ea typeface="微软雅黑" panose="020B0503020204020204" charset="-122"/>
                  <a:sym typeface="+mn-ea"/>
                </a:rPr>
                <a:t>生物制剂的</a:t>
              </a:r>
              <a:endParaRPr lang="en-US" altLang="zh-CN" sz="1400" dirty="0">
                <a:solidFill>
                  <a:schemeClr val="tx1"/>
                </a:solidFill>
                <a:latin typeface="微软雅黑" panose="020B0503020204020204" charset="-122"/>
                <a:ea typeface="微软雅黑" panose="020B0503020204020204" charset="-122"/>
              </a:endParaRPr>
            </a:p>
            <a:p>
              <a:pPr lvl="0" algn="ctr">
                <a:defRPr/>
              </a:pPr>
              <a:r>
                <a:rPr lang="zh-CN" altLang="en-US" sz="1400" dirty="0">
                  <a:latin typeface="微软雅黑" panose="020B0503020204020204" charset="-122"/>
                  <a:ea typeface="微软雅黑" panose="020B0503020204020204" charset="-122"/>
                  <a:sym typeface="+mn-ea"/>
                </a:rPr>
                <a:t>需求迫切</a:t>
              </a:r>
              <a:endParaRPr lang="zh-CN" altLang="en-US" sz="1400" dirty="0">
                <a:solidFill>
                  <a:schemeClr val="tx1"/>
                </a:solidFill>
                <a:latin typeface="微软雅黑" panose="020B0503020204020204" charset="-122"/>
                <a:ea typeface="微软雅黑" panose="020B0503020204020204" charset="-122"/>
              </a:endParaRPr>
            </a:p>
          </p:txBody>
        </p:sp>
      </p:grpSp>
      <p:grpSp>
        <p:nvGrpSpPr>
          <p:cNvPr id="42" name="组合 41"/>
          <p:cNvGrpSpPr/>
          <p:nvPr/>
        </p:nvGrpSpPr>
        <p:grpSpPr>
          <a:xfrm>
            <a:off x="9102427" y="5052495"/>
            <a:ext cx="2359326" cy="1655675"/>
            <a:chOff x="2583523" y="4679494"/>
            <a:chExt cx="2316227" cy="1720850"/>
          </a:xfrm>
        </p:grpSpPr>
        <p:sp>
          <p:nvSpPr>
            <p:cNvPr id="43" name="圆角矩形 42"/>
            <p:cNvSpPr/>
            <p:nvPr/>
          </p:nvSpPr>
          <p:spPr>
            <a:xfrm>
              <a:off x="2587888" y="4679494"/>
              <a:ext cx="2311862" cy="1720850"/>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44" name="文本框 43"/>
            <p:cNvSpPr txBox="1"/>
            <p:nvPr/>
          </p:nvSpPr>
          <p:spPr>
            <a:xfrm>
              <a:off x="2583523" y="4682669"/>
              <a:ext cx="2315569" cy="1488440"/>
            </a:xfrm>
            <a:prstGeom prst="rect">
              <a:avLst/>
            </a:prstGeom>
            <a:noFill/>
          </p:spPr>
          <p:txBody>
            <a:bodyPr wrap="square" rtlCol="0">
              <a:noAutofit/>
            </a:bodyPr>
            <a:lstStyle/>
            <a:p>
              <a:pPr>
                <a:spcAft>
                  <a:spcPts val="600"/>
                </a:spcAft>
                <a:buClr>
                  <a:schemeClr val="tx1"/>
                </a:buClr>
                <a:defRPr/>
              </a:pPr>
              <a:r>
                <a:rPr lang="zh-CN" altLang="en-US" sz="1400" b="1" dirty="0">
                  <a:latin typeface="微软雅黑" panose="020B0503020204020204" charset="-122"/>
                  <a:ea typeface="微软雅黑" panose="020B0503020204020204" charset="-122"/>
                  <a:sym typeface="+mn-ea"/>
                </a:rPr>
                <a:t>低给药针数，用药便捷，提高依从性：</a:t>
              </a:r>
              <a:endParaRPr lang="en-US" altLang="zh-CN" sz="1400" b="1" dirty="0">
                <a:solidFill>
                  <a:schemeClr val="tx1"/>
                </a:solidFill>
                <a:latin typeface="微软雅黑" panose="020B0503020204020204" charset="-122"/>
                <a:ea typeface="微软雅黑" panose="020B0503020204020204" charset="-122"/>
                <a:sym typeface="+mn-ea"/>
              </a:endParaRPr>
            </a:p>
            <a:p>
              <a:pPr marL="285750" indent="-285750">
                <a:spcAft>
                  <a:spcPts val="600"/>
                </a:spcAft>
                <a:buClr>
                  <a:schemeClr val="tx1"/>
                </a:buClr>
                <a:buFont typeface="Arial" panose="020B0604020202020204" pitchFamily="34" charset="0"/>
                <a:buChar char="•"/>
                <a:defRPr/>
              </a:pPr>
              <a:r>
                <a:rPr lang="zh-CN" altLang="en-US" sz="1400" dirty="0">
                  <a:latin typeface="微软雅黑" panose="020B0503020204020204" charset="-122"/>
                  <a:ea typeface="微软雅黑" panose="020B0503020204020204" charset="-122"/>
                  <a:sym typeface="+mn-ea"/>
                </a:rPr>
                <a:t>每次仅注射</a:t>
              </a:r>
              <a:r>
                <a:rPr lang="en-US" altLang="zh-CN" sz="1400" dirty="0">
                  <a:latin typeface="微软雅黑" panose="020B0503020204020204" charset="-122"/>
                  <a:ea typeface="微软雅黑" panose="020B0503020204020204" charset="-122"/>
                  <a:sym typeface="+mn-ea"/>
                </a:rPr>
                <a:t>1</a:t>
              </a:r>
              <a:r>
                <a:rPr lang="zh-CN" altLang="en-US" sz="1400" dirty="0">
                  <a:latin typeface="微软雅黑" panose="020B0503020204020204" charset="-122"/>
                  <a:ea typeface="微软雅黑" panose="020B0503020204020204" charset="-122"/>
                  <a:sym typeface="+mn-ea"/>
                </a:rPr>
                <a:t>针，年仅注射</a:t>
              </a:r>
              <a:r>
                <a:rPr lang="en-US" altLang="zh-CN" sz="1400" dirty="0">
                  <a:latin typeface="微软雅黑" panose="020B0503020204020204" charset="-122"/>
                  <a:ea typeface="微软雅黑" panose="020B0503020204020204" charset="-122"/>
                  <a:sym typeface="+mn-ea"/>
                </a:rPr>
                <a:t>17</a:t>
              </a:r>
              <a:r>
                <a:rPr lang="zh-CN" altLang="en-US" sz="1400" dirty="0">
                  <a:latin typeface="微软雅黑" panose="020B0503020204020204" charset="-122"/>
                  <a:ea typeface="微软雅黑" panose="020B0503020204020204" charset="-122"/>
                  <a:sym typeface="+mn-ea"/>
                </a:rPr>
                <a:t>针</a:t>
              </a:r>
              <a:endParaRPr lang="en-US" altLang="zh-CN" sz="1400" dirty="0">
                <a:latin typeface="微软雅黑" panose="020B0503020204020204" charset="-122"/>
                <a:ea typeface="微软雅黑" panose="020B0503020204020204" charset="-122"/>
                <a:sym typeface="+mn-ea"/>
              </a:endParaRPr>
            </a:p>
            <a:p>
              <a:pPr marL="285750" indent="-285750">
                <a:spcAft>
                  <a:spcPts val="600"/>
                </a:spcAft>
                <a:buClr>
                  <a:schemeClr val="tx1"/>
                </a:buClr>
                <a:buFont typeface="Arial" panose="020B0604020202020204" pitchFamily="34" charset="0"/>
                <a:buChar char="•"/>
                <a:defRPr/>
              </a:pPr>
              <a:r>
                <a:rPr lang="zh-CN" altLang="en-US" sz="1400" dirty="0">
                  <a:solidFill>
                    <a:srgbClr val="C00000"/>
                  </a:solidFill>
                  <a:latin typeface="微软雅黑" panose="020B0503020204020204" charset="-122"/>
                  <a:ea typeface="微软雅黑" panose="020B0503020204020204" charset="-122"/>
                  <a:sym typeface="+mn-ea"/>
                </a:rPr>
                <a:t>自动注射笔设计，提高用药依从性</a:t>
              </a:r>
            </a:p>
          </p:txBody>
        </p:sp>
      </p:grpSp>
      <p:sp>
        <p:nvSpPr>
          <p:cNvPr id="55" name="文本框 54"/>
          <p:cNvSpPr txBox="1"/>
          <p:nvPr/>
        </p:nvSpPr>
        <p:spPr>
          <a:xfrm>
            <a:off x="1392472" y="4612335"/>
            <a:ext cx="10173334" cy="400110"/>
          </a:xfrm>
          <a:prstGeom prst="rect">
            <a:avLst/>
          </a:prstGeom>
          <a:noFill/>
        </p:spPr>
        <p:txBody>
          <a:bodyPr wrap="square" rtlCol="0">
            <a:spAutoFit/>
          </a:bodyPr>
          <a:lstStyle/>
          <a:p>
            <a:r>
              <a:rPr lang="zh-CN" altLang="en-US" sz="2000" b="1" dirty="0">
                <a:solidFill>
                  <a:schemeClr val="bg1"/>
                </a:solidFill>
                <a:latin typeface="微软雅黑" panose="020B0503020204020204" charset="-122"/>
                <a:ea typeface="微软雅黑" panose="020B0503020204020204" charset="-122"/>
              </a:rPr>
              <a:t>古莫奇单抗快速强效、持久全清、安全便捷，提供治疗新选择，</a:t>
            </a:r>
            <a:r>
              <a:rPr lang="zh-CN" altLang="en-US" sz="2000" b="1" dirty="0">
                <a:solidFill>
                  <a:schemeClr val="bg1"/>
                </a:solidFill>
                <a:highlight>
                  <a:srgbClr val="000000">
                    <a:alpha val="0"/>
                  </a:srgbClr>
                </a:highlight>
                <a:latin typeface="微软雅黑" panose="020B0503020204020204" charset="-122"/>
                <a:ea typeface="微软雅黑" panose="020B0503020204020204" charset="-122"/>
              </a:rPr>
              <a:t>有效降低医保基金占用</a:t>
            </a:r>
          </a:p>
        </p:txBody>
      </p:sp>
      <p:sp>
        <p:nvSpPr>
          <p:cNvPr id="60" name="下箭头 59"/>
          <p:cNvSpPr/>
          <p:nvPr/>
        </p:nvSpPr>
        <p:spPr>
          <a:xfrm>
            <a:off x="5509027" y="4371501"/>
            <a:ext cx="1276350" cy="245975"/>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01857" y="6670699"/>
            <a:ext cx="8760097" cy="215444"/>
          </a:xfrm>
          <a:prstGeom prst="rect">
            <a:avLst/>
          </a:prstGeom>
          <a:noFill/>
        </p:spPr>
        <p:txBody>
          <a:bodyPr wrap="square" rtlCol="0" anchor="t">
            <a:spAutoFit/>
          </a:bodyPr>
          <a:lstStyle/>
          <a:p>
            <a:r>
              <a:rPr lang="en-US" altLang="zh-CN" sz="800" dirty="0">
                <a:latin typeface="微软雅黑" panose="020B0503020204020204" charset="-122"/>
                <a:ea typeface="微软雅黑" panose="020B0503020204020204" charset="-122"/>
                <a:sym typeface="+mn-ea"/>
              </a:rPr>
              <a:t>1</a:t>
            </a:r>
            <a:r>
              <a:rPr lang="zh-CN" altLang="en-US" sz="800" dirty="0">
                <a:latin typeface="微软雅黑" panose="020B0503020204020204" charset="-122"/>
                <a:ea typeface="微软雅黑" panose="020B0503020204020204" charset="-122"/>
                <a:cs typeface="微软雅黑" panose="020B0503020204020204" charset="-122"/>
                <a:sym typeface="+mn-ea"/>
              </a:rPr>
              <a:t>.陈小兰.中华皮肤科杂志,2019,52(11):791-795       </a:t>
            </a:r>
            <a:r>
              <a:rPr lang="en-US" altLang="zh-CN" sz="800" dirty="0">
                <a:latin typeface="微软雅黑" panose="020B0503020204020204" charset="-122"/>
                <a:ea typeface="微软雅黑" panose="020B0503020204020204" charset="-122"/>
                <a:cs typeface="微软雅黑" panose="020B0503020204020204" charset="-122"/>
                <a:sym typeface="+mn-ea"/>
              </a:rPr>
              <a:t>2</a:t>
            </a:r>
            <a:r>
              <a:rPr lang="zh-CN" altLang="en-US" sz="800" dirty="0">
                <a:latin typeface="微软雅黑" panose="020B0503020204020204" charset="-122"/>
                <a:ea typeface="微软雅黑" panose="020B0503020204020204" charset="-122"/>
                <a:cs typeface="微软雅黑" panose="020B0503020204020204" charset="-122"/>
                <a:sym typeface="+mn-ea"/>
              </a:rPr>
              <a:t>.</a:t>
            </a:r>
            <a:r>
              <a:rPr lang="en-US" altLang="zh-CN" sz="800" dirty="0">
                <a:latin typeface="微软雅黑" panose="020B0503020204020204" charset="-122"/>
                <a:ea typeface="微软雅黑" panose="020B0503020204020204" charset="-122"/>
                <a:sym typeface="+mn-ea"/>
              </a:rPr>
              <a:t>Seneschal J, Lacour JP, et al. J </a:t>
            </a:r>
            <a:r>
              <a:rPr lang="en-US" altLang="zh-CN" sz="800" dirty="0" err="1">
                <a:latin typeface="微软雅黑" panose="020B0503020204020204" charset="-122"/>
                <a:ea typeface="微软雅黑" panose="020B0503020204020204" charset="-122"/>
                <a:sym typeface="+mn-ea"/>
              </a:rPr>
              <a:t>Eur</a:t>
            </a:r>
            <a:r>
              <a:rPr lang="en-US" altLang="zh-CN" sz="800" dirty="0">
                <a:latin typeface="微软雅黑" panose="020B0503020204020204" charset="-122"/>
                <a:ea typeface="微软雅黑" panose="020B0503020204020204" charset="-122"/>
                <a:sym typeface="+mn-ea"/>
              </a:rPr>
              <a:t> Acad Dermatol </a:t>
            </a:r>
            <a:r>
              <a:rPr lang="en-US" altLang="zh-CN" sz="800" dirty="0" err="1">
                <a:latin typeface="微软雅黑" panose="020B0503020204020204" charset="-122"/>
                <a:ea typeface="微软雅黑" panose="020B0503020204020204" charset="-122"/>
                <a:sym typeface="+mn-ea"/>
              </a:rPr>
              <a:t>Venereol</a:t>
            </a:r>
            <a:r>
              <a:rPr lang="en-US" altLang="zh-CN" sz="800" dirty="0">
                <a:latin typeface="微软雅黑" panose="020B0503020204020204" charset="-122"/>
                <a:ea typeface="微软雅黑" panose="020B0503020204020204" charset="-122"/>
                <a:sym typeface="+mn-ea"/>
              </a:rPr>
              <a:t>. 2020 Nov;34(11):2566-2573. </a:t>
            </a:r>
            <a:endParaRPr lang="zh-CN" altLang="en-US" sz="800" dirty="0">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537844" y="216505"/>
            <a:ext cx="10826828" cy="432435"/>
          </a:xfrm>
          <a:prstGeom prst="rect">
            <a:avLst/>
          </a:prstGeom>
          <a:noFill/>
          <a:ln>
            <a:noFill/>
          </a:ln>
        </p:spPr>
        <p:txBody>
          <a:bodyPr vert="horz" lIns="91440" tIns="45720" rIns="91440" bIns="45720" rtlCol="0" anchor="ctr">
            <a:noAutofit/>
          </a:bodyPr>
          <a:lstStyle/>
          <a:p>
            <a:pPr>
              <a:lnSpc>
                <a:spcPct val="90000"/>
              </a:lnSpc>
              <a:spcBef>
                <a:spcPct val="0"/>
              </a:spcBef>
            </a:pPr>
            <a:r>
              <a:rPr sz="2800" b="1" dirty="0">
                <a:solidFill>
                  <a:srgbClr val="2E75B6"/>
                </a:solidFill>
                <a:latin typeface="微软雅黑" panose="020B0503020204020204" charset="-122"/>
                <a:ea typeface="微软雅黑" panose="020B0503020204020204" charset="-122"/>
              </a:rPr>
              <a:t>银屑病患病人群广、共病风险高、经济负担沉重</a:t>
            </a:r>
          </a:p>
        </p:txBody>
      </p:sp>
      <p:grpSp>
        <p:nvGrpSpPr>
          <p:cNvPr id="26" name="组合 25"/>
          <p:cNvGrpSpPr/>
          <p:nvPr/>
        </p:nvGrpSpPr>
        <p:grpSpPr>
          <a:xfrm>
            <a:off x="605155" y="3720428"/>
            <a:ext cx="2321272" cy="737235"/>
            <a:chOff x="3390385" y="3768572"/>
            <a:chExt cx="2877831" cy="737235"/>
          </a:xfrm>
          <a:solidFill>
            <a:schemeClr val="accent5">
              <a:lumMod val="40000"/>
              <a:lumOff val="60000"/>
              <a:alpha val="43000"/>
            </a:schemeClr>
          </a:solidFill>
        </p:grpSpPr>
        <p:sp>
          <p:nvSpPr>
            <p:cNvPr id="29" name="圆角矩形 22"/>
            <p:cNvSpPr/>
            <p:nvPr/>
          </p:nvSpPr>
          <p:spPr>
            <a:xfrm>
              <a:off x="3564773" y="3780668"/>
              <a:ext cx="2502652"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45" name="文本框 44"/>
            <p:cNvSpPr txBox="1"/>
            <p:nvPr/>
          </p:nvSpPr>
          <p:spPr>
            <a:xfrm>
              <a:off x="3390385" y="3768572"/>
              <a:ext cx="2877831" cy="73723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sym typeface="+mn-ea"/>
                </a:rPr>
                <a:t>传统治疗</a:t>
              </a:r>
              <a:endParaRPr lang="en-US" altLang="zh-CN" sz="1400" dirty="0">
                <a:latin typeface="微软雅黑" panose="020B0503020204020204" charset="-122"/>
                <a:ea typeface="微软雅黑" panose="020B0503020204020204" charset="-122"/>
              </a:endParaRPr>
            </a:p>
            <a:p>
              <a:pPr algn="ctr"/>
              <a:r>
                <a:rPr kumimoji="1" lang="zh-CN" altLang="en-US" sz="1400" dirty="0">
                  <a:latin typeface="微软雅黑" panose="020B0503020204020204" charset="-122"/>
                  <a:ea typeface="微软雅黑" panose="020B0503020204020204" charset="-122"/>
                  <a:sym typeface="+mn-ea"/>
                </a:rPr>
                <a:t>疗效、安全性</a:t>
              </a:r>
              <a:endParaRPr kumimoji="1" lang="en-US" altLang="zh-CN" sz="1400" dirty="0">
                <a:latin typeface="微软雅黑" panose="020B0503020204020204" charset="-122"/>
                <a:ea typeface="微软雅黑" panose="020B0503020204020204" charset="-122"/>
              </a:endParaRPr>
            </a:p>
            <a:p>
              <a:pPr algn="ctr"/>
              <a:r>
                <a:rPr kumimoji="1" lang="zh-CN" altLang="en-US" sz="1400" dirty="0">
                  <a:latin typeface="微软雅黑" panose="020B0503020204020204" charset="-122"/>
                  <a:ea typeface="微软雅黑" panose="020B0503020204020204" charset="-122"/>
                  <a:sym typeface="+mn-ea"/>
                </a:rPr>
                <a:t>均欠佳</a:t>
              </a:r>
              <a:endParaRPr kumimoji="1" lang="zh-CN" altLang="en-US" sz="1400" dirty="0">
                <a:latin typeface="微软雅黑" panose="020B0503020204020204" charset="-122"/>
                <a:ea typeface="微软雅黑" panose="020B0503020204020204" charset="-122"/>
              </a:endParaRPr>
            </a:p>
          </p:txBody>
        </p:sp>
      </p:grpSp>
      <p:sp>
        <p:nvSpPr>
          <p:cNvPr id="22" name="圆角矩形 15"/>
          <p:cNvSpPr/>
          <p:nvPr/>
        </p:nvSpPr>
        <p:spPr>
          <a:xfrm flipV="1">
            <a:off x="590232" y="1826332"/>
            <a:ext cx="3619818" cy="1332740"/>
          </a:xfrm>
          <a:prstGeom prst="roundRect">
            <a:avLst>
              <a:gd name="adj" fmla="val 0"/>
            </a:avLst>
          </a:prstGeom>
          <a:solidFill>
            <a:schemeClr val="accent5">
              <a:lumMod val="40000"/>
              <a:lumOff val="60000"/>
              <a:alpha val="10000"/>
            </a:schemeClr>
          </a:solidFill>
          <a:ln w="12700" cap="rnd">
            <a:solidFill>
              <a:srgbClr val="BAD2E8"/>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27" name="圆角矩形 16"/>
          <p:cNvSpPr/>
          <p:nvPr/>
        </p:nvSpPr>
        <p:spPr>
          <a:xfrm>
            <a:off x="588450" y="1557625"/>
            <a:ext cx="3621600" cy="527587"/>
          </a:xfrm>
          <a:prstGeom prst="roundRect">
            <a:avLst>
              <a:gd name="adj" fmla="val 11028"/>
            </a:avLst>
          </a:prstGeom>
          <a:solidFill>
            <a:schemeClr val="accent5">
              <a:lumMod val="75000"/>
            </a:schemeClr>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algn="ctr" defTabSz="913765"/>
            <a:r>
              <a:rPr lang="zh-CN" altLang="en-US" sz="2000" b="1" dirty="0">
                <a:solidFill>
                  <a:schemeClr val="bg1"/>
                </a:solidFill>
                <a:latin typeface="微软雅黑" panose="020B0503020204020204" charset="-122"/>
                <a:ea typeface="微软雅黑" panose="020B0503020204020204" charset="-122"/>
              </a:rPr>
              <a:t>共病风险高</a:t>
            </a:r>
            <a:r>
              <a:rPr lang="en-US" altLang="zh-CN" sz="2000" b="1" baseline="30000" dirty="0">
                <a:solidFill>
                  <a:schemeClr val="bg1"/>
                </a:solidFill>
                <a:latin typeface="微软雅黑" panose="020B0503020204020204" charset="-122"/>
                <a:ea typeface="微软雅黑" panose="020B0503020204020204" charset="-122"/>
              </a:rPr>
              <a:t>1</a:t>
            </a:r>
          </a:p>
        </p:txBody>
      </p:sp>
      <p:sp>
        <p:nvSpPr>
          <p:cNvPr id="46" name="文本框 45"/>
          <p:cNvSpPr txBox="1"/>
          <p:nvPr/>
        </p:nvSpPr>
        <p:spPr>
          <a:xfrm>
            <a:off x="605155" y="2159444"/>
            <a:ext cx="4004886" cy="892552"/>
          </a:xfrm>
          <a:prstGeom prst="rect">
            <a:avLst/>
          </a:prstGeom>
          <a:noFill/>
        </p:spPr>
        <p:txBody>
          <a:bodyPr wrap="square" rtlCol="0">
            <a:spAutoFit/>
          </a:bodyPr>
          <a:lstStyle/>
          <a:p>
            <a:pPr algn="just"/>
            <a:r>
              <a:rPr lang="zh-CN" altLang="en-US" sz="1400" dirty="0">
                <a:latin typeface="微软雅黑" panose="020B0503020204020204" charset="-122"/>
                <a:ea typeface="微软雅黑" panose="020B0503020204020204" charset="-122"/>
              </a:rPr>
              <a:t>精神心理疾病</a:t>
            </a:r>
            <a:r>
              <a:rPr lang="zh-CN" altLang="en-US" sz="1400" b="1" dirty="0">
                <a:latin typeface="微软雅黑" panose="020B0503020204020204" charset="-122"/>
                <a:ea typeface="微软雅黑" panose="020B0503020204020204" charset="-122"/>
              </a:rPr>
              <a:t>：</a:t>
            </a:r>
            <a:r>
              <a:rPr lang="en-US" altLang="zh-CN" sz="1400" b="1" dirty="0">
                <a:solidFill>
                  <a:srgbClr val="FF0000"/>
                </a:solidFill>
                <a:latin typeface="微软雅黑" panose="020B0503020204020204" charset="-122"/>
                <a:ea typeface="微软雅黑" panose="020B0503020204020204" charset="-122"/>
              </a:rPr>
              <a:t> </a:t>
            </a:r>
            <a:r>
              <a:rPr lang="en-US" altLang="zh-CN" sz="1400" b="1" dirty="0">
                <a:solidFill>
                  <a:srgbClr val="C00000"/>
                </a:solidFill>
                <a:latin typeface="微软雅黑" panose="020B0503020204020204" charset="-122"/>
                <a:ea typeface="微软雅黑" panose="020B0503020204020204" charset="-122"/>
              </a:rPr>
              <a:t>46%</a:t>
            </a:r>
            <a:r>
              <a:rPr lang="zh-CN" altLang="en-US" sz="1400" dirty="0">
                <a:solidFill>
                  <a:schemeClr val="tx1"/>
                </a:solidFill>
                <a:latin typeface="微软雅黑" panose="020B0503020204020204" charset="-122"/>
                <a:ea typeface="微软雅黑" panose="020B0503020204020204" charset="-122"/>
              </a:rPr>
              <a:t>的重度患者有自杀倾向</a:t>
            </a:r>
            <a:endParaRPr lang="en-US" altLang="zh-CN" sz="1400" dirty="0">
              <a:solidFill>
                <a:schemeClr val="tx1"/>
              </a:solidFill>
              <a:latin typeface="微软雅黑" panose="020B0503020204020204" charset="-122"/>
              <a:ea typeface="微软雅黑" panose="020B0503020204020204" charset="-122"/>
            </a:endParaRPr>
          </a:p>
          <a:p>
            <a:pPr algn="just">
              <a:spcBef>
                <a:spcPts val="600"/>
              </a:spcBef>
            </a:pPr>
            <a:r>
              <a:rPr lang="zh-CN" altLang="en-US" sz="1400" dirty="0">
                <a:solidFill>
                  <a:schemeClr val="tx1"/>
                </a:solidFill>
                <a:latin typeface="微软雅黑" panose="020B0503020204020204" charset="-122"/>
                <a:ea typeface="微软雅黑" panose="020B0503020204020204" charset="-122"/>
              </a:rPr>
              <a:t>银屑病关节炎、心血管代谢病、免疫共病等</a:t>
            </a:r>
            <a:endParaRPr lang="en-US" altLang="zh-CN" sz="1400" dirty="0">
              <a:solidFill>
                <a:schemeClr val="tx1"/>
              </a:solidFill>
              <a:latin typeface="微软雅黑" panose="020B0503020204020204" charset="-122"/>
              <a:ea typeface="微软雅黑" panose="020B0503020204020204" charset="-122"/>
            </a:endParaRPr>
          </a:p>
          <a:p>
            <a:pPr algn="just">
              <a:spcBef>
                <a:spcPts val="600"/>
              </a:spcBef>
            </a:pPr>
            <a:r>
              <a:rPr lang="zh-CN" altLang="en-US" sz="1400" dirty="0">
                <a:latin typeface="微软雅黑" panose="020B0503020204020204" charset="-122"/>
                <a:ea typeface="微软雅黑" panose="020B0503020204020204" charset="-122"/>
              </a:rPr>
              <a:t>共病</a:t>
            </a:r>
            <a:r>
              <a:rPr lang="zh-CN" altLang="en-US" sz="1400" dirty="0">
                <a:solidFill>
                  <a:schemeClr val="tx1"/>
                </a:solidFill>
                <a:latin typeface="微软雅黑" panose="020B0503020204020204" charset="-122"/>
                <a:ea typeface="微软雅黑" panose="020B0503020204020204" charset="-122"/>
              </a:rPr>
              <a:t>风险显著增加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24840" y="1723390"/>
            <a:ext cx="10365105" cy="1884680"/>
          </a:xfrm>
          <a:prstGeom prst="rect">
            <a:avLst/>
          </a:prstGeom>
          <a:solidFill>
            <a:schemeClr val="accent5">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AD2E8"/>
              </a:solidFill>
            </a:endParaRPr>
          </a:p>
        </p:txBody>
      </p:sp>
      <p:sp>
        <p:nvSpPr>
          <p:cNvPr id="4" name="标题 1"/>
          <p:cNvSpPr txBox="1"/>
          <p:nvPr/>
        </p:nvSpPr>
        <p:spPr>
          <a:xfrm>
            <a:off x="624796" y="176697"/>
            <a:ext cx="9235835" cy="584325"/>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2E75B6"/>
                </a:solidFill>
                <a:latin typeface="微软雅黑" panose="020B0503020204020204" charset="-122"/>
                <a:ea typeface="微软雅黑" panose="020B0503020204020204" charset="-122"/>
              </a:rPr>
              <a:t>荟萃</a:t>
            </a:r>
            <a:r>
              <a:rPr lang="zh-CN" altLang="en-US" sz="2800" b="1" dirty="0">
                <a:solidFill>
                  <a:srgbClr val="2E75B6"/>
                </a:solidFill>
                <a:latin typeface="微软雅黑" panose="020B0503020204020204" charset="-122"/>
                <a:ea typeface="微软雅黑" panose="020B0503020204020204" charset="-122"/>
                <a:cs typeface="+mn-cs"/>
              </a:rPr>
              <a:t>分析</a:t>
            </a:r>
            <a:r>
              <a:rPr lang="zh-CN" altLang="en-US" sz="2800" b="1" dirty="0">
                <a:solidFill>
                  <a:srgbClr val="2E75B6"/>
                </a:solidFill>
                <a:latin typeface="微软雅黑" panose="020B0503020204020204" charset="-122"/>
                <a:ea typeface="微软雅黑" panose="020B0503020204020204" charset="-122"/>
              </a:rPr>
              <a:t>结果显示：古莫奇单抗安全性优异</a:t>
            </a:r>
          </a:p>
        </p:txBody>
      </p:sp>
      <p:sp>
        <p:nvSpPr>
          <p:cNvPr id="17" name="文本框 16"/>
          <p:cNvSpPr txBox="1"/>
          <p:nvPr/>
        </p:nvSpPr>
        <p:spPr>
          <a:xfrm>
            <a:off x="624796" y="1351692"/>
            <a:ext cx="10364858" cy="368300"/>
          </a:xfrm>
          <a:prstGeom prst="rect">
            <a:avLst/>
          </a:prstGeom>
          <a:solidFill>
            <a:schemeClr val="accent5">
              <a:lumMod val="75000"/>
            </a:schemeClr>
          </a:solidFill>
        </p:spPr>
        <p:txBody>
          <a:bodyPr wrap="square" rtlCol="0">
            <a:spAutoFit/>
          </a:bodyPr>
          <a:lstStyle/>
          <a:p>
            <a:pPr algn="ctr"/>
            <a:r>
              <a:rPr lang="zh-CN" altLang="en-US" b="1" dirty="0">
                <a:solidFill>
                  <a:schemeClr val="bg1"/>
                </a:solidFill>
                <a:highlight>
                  <a:srgbClr val="000000">
                    <a:alpha val="0"/>
                  </a:srgbClr>
                </a:highlight>
                <a:latin typeface="微软雅黑" panose="020B0503020204020204" charset="-122"/>
                <a:ea typeface="微软雅黑" panose="020B0503020204020204" charset="-122"/>
              </a:rPr>
              <a:t>古莫奇单抗各类不良事件发生率与安慰剂相当，安全性优异</a:t>
            </a:r>
          </a:p>
        </p:txBody>
      </p:sp>
      <p:sp>
        <p:nvSpPr>
          <p:cNvPr id="59" name="文本框 58"/>
          <p:cNvSpPr txBox="1"/>
          <p:nvPr/>
        </p:nvSpPr>
        <p:spPr>
          <a:xfrm>
            <a:off x="565410" y="919455"/>
            <a:ext cx="6444989" cy="338554"/>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基于古莫奇</a:t>
            </a:r>
            <a:r>
              <a:rPr lang="zh-CN" altLang="en-US" sz="1600" dirty="0">
                <a:solidFill>
                  <a:schemeClr val="tx1"/>
                </a:solidFill>
                <a:latin typeface="微软雅黑" panose="020B0503020204020204" charset="-122"/>
                <a:ea typeface="微软雅黑" panose="020B0503020204020204" charset="-122"/>
              </a:rPr>
              <a:t>单抗</a:t>
            </a:r>
            <a:r>
              <a:rPr lang="en-US" altLang="zh-CN" sz="1600" dirty="0">
                <a:solidFill>
                  <a:schemeClr val="tx1"/>
                </a:solidFill>
                <a:latin typeface="微软雅黑" panose="020B0503020204020204" charset="-122"/>
                <a:ea typeface="微软雅黑" panose="020B0503020204020204" charset="-122"/>
              </a:rPr>
              <a:t>4</a:t>
            </a:r>
            <a:r>
              <a:rPr lang="zh-CN" altLang="en-US" sz="1600" dirty="0">
                <a:solidFill>
                  <a:schemeClr val="tx1"/>
                </a:solidFill>
                <a:latin typeface="微软雅黑" panose="020B0503020204020204" charset="-122"/>
                <a:ea typeface="微软雅黑" panose="020B0503020204020204" charset="-122"/>
              </a:rPr>
              <a:t>项</a:t>
            </a:r>
            <a:r>
              <a:rPr lang="zh-CN" altLang="en-US" sz="1600" dirty="0">
                <a:latin typeface="微软雅黑" panose="020B0503020204020204" charset="-122"/>
                <a:ea typeface="微软雅黑" panose="020B0503020204020204" charset="-122"/>
              </a:rPr>
              <a:t>研究共计</a:t>
            </a:r>
            <a:r>
              <a:rPr lang="en-US" altLang="zh-CN" sz="1600" dirty="0">
                <a:solidFill>
                  <a:srgbClr val="C00000"/>
                </a:solidFill>
                <a:latin typeface="微软雅黑" panose="020B0503020204020204" charset="-122"/>
                <a:ea typeface="微软雅黑" panose="020B0503020204020204" charset="-122"/>
              </a:rPr>
              <a:t>1083</a:t>
            </a:r>
            <a:r>
              <a:rPr lang="zh-CN" altLang="en-US" sz="1600" dirty="0">
                <a:solidFill>
                  <a:srgbClr val="C00000"/>
                </a:solidFill>
                <a:latin typeface="微软雅黑" panose="020B0503020204020204" charset="-122"/>
                <a:ea typeface="微软雅黑" panose="020B0503020204020204" charset="-122"/>
              </a:rPr>
              <a:t>例</a:t>
            </a:r>
            <a:r>
              <a:rPr lang="zh-CN" altLang="en-US" sz="1600" dirty="0">
                <a:latin typeface="微软雅黑" panose="020B0503020204020204" charset="-122"/>
                <a:ea typeface="微软雅黑" panose="020B0503020204020204" charset="-122"/>
              </a:rPr>
              <a:t>受试者的安全性荟萃分析</a:t>
            </a:r>
            <a:endParaRPr lang="zh-CN" altLang="en-US" sz="1600" i="1" u="sng" dirty="0">
              <a:latin typeface="微软雅黑" panose="020B0503020204020204" charset="-122"/>
              <a:ea typeface="微软雅黑" panose="020B0503020204020204" charset="-122"/>
            </a:endParaRPr>
          </a:p>
        </p:txBody>
      </p:sp>
      <p:sp>
        <p:nvSpPr>
          <p:cNvPr id="64" name="文本框 63"/>
          <p:cNvSpPr txBox="1"/>
          <p:nvPr/>
        </p:nvSpPr>
        <p:spPr>
          <a:xfrm>
            <a:off x="2482794" y="2294255"/>
            <a:ext cx="2646680" cy="368300"/>
          </a:xfrm>
          <a:prstGeom prst="rect">
            <a:avLst/>
          </a:prstGeom>
          <a:noFill/>
        </p:spPr>
        <p:txBody>
          <a:bodyPr wrap="square" rtlCol="0">
            <a:spAutoFit/>
          </a:bodyPr>
          <a:lstStyle/>
          <a:p>
            <a:pPr marL="285750" indent="-285750">
              <a:buFont typeface="Wingdings" panose="05000000000000000000" pitchFamily="2" charset="2"/>
              <a:buChar char="ü"/>
            </a:pPr>
            <a:r>
              <a:rPr lang="zh-CN" altLang="en-US" b="1" dirty="0">
                <a:solidFill>
                  <a:schemeClr val="tx1"/>
                </a:solidFill>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sym typeface="+mn-ea"/>
              </a:rPr>
              <a:t>无严重超敏反应</a:t>
            </a:r>
            <a:endParaRPr lang="zh-CN" altLang="en-US" b="1" dirty="0">
              <a:solidFill>
                <a:schemeClr val="tx1"/>
              </a:solidFill>
              <a:latin typeface="微软雅黑" panose="020B0503020204020204" charset="-122"/>
              <a:ea typeface="微软雅黑" panose="020B0503020204020204" charset="-122"/>
            </a:endParaRPr>
          </a:p>
        </p:txBody>
      </p:sp>
      <p:sp>
        <p:nvSpPr>
          <p:cNvPr id="68" name="文本框 67"/>
          <p:cNvSpPr txBox="1"/>
          <p:nvPr/>
        </p:nvSpPr>
        <p:spPr>
          <a:xfrm>
            <a:off x="2482850" y="1906270"/>
            <a:ext cx="3666490" cy="368300"/>
          </a:xfrm>
          <a:prstGeom prst="rect">
            <a:avLst/>
          </a:prstGeom>
          <a:noFill/>
        </p:spPr>
        <p:txBody>
          <a:bodyPr wrap="square" rtlCol="0">
            <a:spAutoFit/>
          </a:bodyPr>
          <a:lstStyle/>
          <a:p>
            <a:pPr marL="285750" indent="-285750">
              <a:buFont typeface="Wingdings" panose="05000000000000000000" pitchFamily="2" charset="2"/>
              <a:buChar char="ü"/>
            </a:pPr>
            <a:r>
              <a:rPr lang="zh-CN" altLang="en-US" b="1" dirty="0">
                <a:solidFill>
                  <a:schemeClr val="tx1"/>
                </a:solidFill>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sym typeface="+mn-ea"/>
              </a:rPr>
              <a:t>无严重感染，同类最佳</a:t>
            </a:r>
            <a:endParaRPr lang="zh-CN" altLang="en-US" b="1" strike="sngStrike" dirty="0">
              <a:solidFill>
                <a:schemeClr val="tx1"/>
              </a:solidFill>
              <a:latin typeface="微软雅黑" panose="020B0503020204020204" charset="-122"/>
              <a:ea typeface="微软雅黑" panose="020B0503020204020204" charset="-122"/>
            </a:endParaRPr>
          </a:p>
        </p:txBody>
      </p:sp>
      <p:sp>
        <p:nvSpPr>
          <p:cNvPr id="74" name="文本框 73"/>
          <p:cNvSpPr txBox="1"/>
          <p:nvPr/>
        </p:nvSpPr>
        <p:spPr>
          <a:xfrm>
            <a:off x="668020" y="6228193"/>
            <a:ext cx="11145723" cy="1106805"/>
          </a:xfrm>
          <a:prstGeom prst="rect">
            <a:avLst/>
          </a:prstGeom>
          <a:noFill/>
        </p:spPr>
        <p:txBody>
          <a:bodyPr wrap="square" rtlCol="0">
            <a:noAutofit/>
          </a:bodyPr>
          <a:lstStyle/>
          <a:p>
            <a:r>
              <a:rPr lang="en-US" altLang="zh-CN" sz="1000" dirty="0">
                <a:solidFill>
                  <a:srgbClr val="444444"/>
                </a:solidFill>
                <a:latin typeface="微软雅黑" panose="020B0503020204020204" pitchFamily="34" charset="-122"/>
                <a:ea typeface="微软雅黑" panose="020B0503020204020204" pitchFamily="34" charset="-122"/>
              </a:rPr>
              <a:t>1.  </a:t>
            </a:r>
            <a:r>
              <a:rPr lang="zh-CN" altLang="en-US" sz="1000" dirty="0">
                <a:solidFill>
                  <a:srgbClr val="444444"/>
                </a:solidFill>
                <a:latin typeface="微软雅黑" panose="020B0503020204020204" pitchFamily="34" charset="-122"/>
                <a:ea typeface="微软雅黑" panose="020B0503020204020204" pitchFamily="34" charset="-122"/>
              </a:rPr>
              <a:t>古莫奇单抗</a:t>
            </a:r>
            <a:r>
              <a:rPr lang="en-US" altLang="zh-CN" sz="1000" dirty="0">
                <a:solidFill>
                  <a:srgbClr val="444444"/>
                </a:solidFill>
                <a:latin typeface="微软雅黑" panose="020B0503020204020204" pitchFamily="34" charset="-122"/>
                <a:ea typeface="微软雅黑" panose="020B0503020204020204" pitchFamily="34" charset="-122"/>
              </a:rPr>
              <a:t>ISS     </a:t>
            </a:r>
          </a:p>
          <a:p>
            <a:pPr algn="l"/>
            <a:r>
              <a:rPr lang="en-US" altLang="zh-CN" sz="1000" dirty="0">
                <a:solidFill>
                  <a:srgbClr val="444444"/>
                </a:solidFill>
                <a:latin typeface="微软雅黑" panose="020B0503020204020204" pitchFamily="34" charset="-122"/>
                <a:ea typeface="微软雅黑" panose="020B0503020204020204" pitchFamily="34" charset="-122"/>
              </a:rPr>
              <a:t>2.  </a:t>
            </a:r>
            <a:r>
              <a:rPr lang="en-US" sz="1000" b="0" dirty="0">
                <a:solidFill>
                  <a:srgbClr val="222222"/>
                </a:solidFill>
                <a:latin typeface="微软雅黑" panose="020B0503020204020204" pitchFamily="34" charset="-122"/>
                <a:ea typeface="微软雅黑" panose="020B0503020204020204" pitchFamily="34" charset="-122"/>
              </a:rPr>
              <a:t> Van, de Kerkhof, Peter C. M. , et al. </a:t>
            </a:r>
            <a:r>
              <a:rPr lang="en-US" sz="1000" b="0" i="1" dirty="0">
                <a:solidFill>
                  <a:srgbClr val="222222"/>
                </a:solidFill>
                <a:latin typeface="微软雅黑" panose="020B0503020204020204" pitchFamily="34" charset="-122"/>
                <a:ea typeface="微软雅黑" panose="020B0503020204020204" pitchFamily="34" charset="-122"/>
              </a:rPr>
              <a:t>Journal of the American Academy of Dermatology </a:t>
            </a:r>
            <a:r>
              <a:rPr lang="en-US" sz="1000" b="0" dirty="0">
                <a:solidFill>
                  <a:srgbClr val="222222"/>
                </a:solidFill>
                <a:latin typeface="微软雅黑" panose="020B0503020204020204" pitchFamily="34" charset="-122"/>
                <a:ea typeface="微软雅黑" panose="020B0503020204020204" pitchFamily="34" charset="-122"/>
              </a:rPr>
              <a:t>(2016):83-98.e4.</a:t>
            </a:r>
            <a:endParaRPr lang="en-US" altLang="en-US" sz="1000" b="0" dirty="0">
              <a:solidFill>
                <a:srgbClr val="222222"/>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安全性</a:t>
            </a:r>
          </a:p>
        </p:txBody>
      </p:sp>
      <p:graphicFrame>
        <p:nvGraphicFramePr>
          <p:cNvPr id="11" name="表格 10"/>
          <p:cNvGraphicFramePr/>
          <p:nvPr>
            <p:custDataLst>
              <p:tags r:id="rId1"/>
            </p:custDataLst>
            <p:extLst>
              <p:ext uri="{D42A27DB-BD31-4B8C-83A1-F6EECF244321}">
                <p14:modId xmlns:p14="http://schemas.microsoft.com/office/powerpoint/2010/main" val="2191256180"/>
              </p:ext>
            </p:extLst>
          </p:nvPr>
        </p:nvGraphicFramePr>
        <p:xfrm>
          <a:off x="668020" y="3869690"/>
          <a:ext cx="10337800" cy="2209913"/>
        </p:xfrm>
        <a:graphic>
          <a:graphicData uri="http://schemas.openxmlformats.org/drawingml/2006/table">
            <a:tbl>
              <a:tblPr firstRow="1">
                <a:tableStyleId>{B301B821-A1FF-4177-AEE7-76D212191A09}</a:tableStyleId>
              </a:tblPr>
              <a:tblGrid>
                <a:gridCol w="1974215">
                  <a:extLst>
                    <a:ext uri="{9D8B030D-6E8A-4147-A177-3AD203B41FA5}">
                      <a16:colId xmlns:a16="http://schemas.microsoft.com/office/drawing/2014/main" val="20000"/>
                    </a:ext>
                  </a:extLst>
                </a:gridCol>
                <a:gridCol w="3557270">
                  <a:extLst>
                    <a:ext uri="{9D8B030D-6E8A-4147-A177-3AD203B41FA5}">
                      <a16:colId xmlns:a16="http://schemas.microsoft.com/office/drawing/2014/main" val="20001"/>
                    </a:ext>
                  </a:extLst>
                </a:gridCol>
                <a:gridCol w="4806315">
                  <a:extLst>
                    <a:ext uri="{9D8B030D-6E8A-4147-A177-3AD203B41FA5}">
                      <a16:colId xmlns:a16="http://schemas.microsoft.com/office/drawing/2014/main" val="20002"/>
                    </a:ext>
                  </a:extLst>
                </a:gridCol>
              </a:tblGrid>
              <a:tr h="469172">
                <a:tc gridSpan="3">
                  <a:txBody>
                    <a:bodyPr/>
                    <a:lstStyle/>
                    <a:p>
                      <a:pPr indent="0" algn="ctr">
                        <a:buNone/>
                      </a:pPr>
                      <a:r>
                        <a:rPr lang="zh-CN" altLang="en-US" sz="1800" b="1" dirty="0">
                          <a:solidFill>
                            <a:schemeClr val="tx1"/>
                          </a:solidFill>
                          <a:latin typeface="微软雅黑" panose="020B0503020204020204" charset="-122"/>
                          <a:ea typeface="微软雅黑" panose="020B0503020204020204" charset="-122"/>
                        </a:rPr>
                        <a:t>古莫奇</a:t>
                      </a:r>
                      <a:r>
                        <a:rPr lang="zh-CN" altLang="zh-CN" sz="1800" b="1" kern="1200" dirty="0">
                          <a:solidFill>
                            <a:schemeClr val="tx1"/>
                          </a:solidFill>
                          <a:latin typeface="微软雅黑" panose="020B0503020204020204" charset="-122"/>
                          <a:ea typeface="微软雅黑" panose="020B0503020204020204" charset="-122"/>
                          <a:cs typeface="+mn-cs"/>
                        </a:rPr>
                        <a:t>单抗</a:t>
                      </a:r>
                      <a:r>
                        <a:rPr lang="en-US" altLang="zh-CN" sz="1800" b="1" kern="1200" dirty="0">
                          <a:solidFill>
                            <a:schemeClr val="tx1"/>
                          </a:solidFill>
                          <a:latin typeface="微软雅黑" panose="020B0503020204020204" charset="-122"/>
                          <a:ea typeface="微软雅黑" panose="020B0503020204020204" charset="-122"/>
                          <a:cs typeface="+mn-cs"/>
                        </a:rPr>
                        <a:t> </a:t>
                      </a:r>
                      <a:r>
                        <a:rPr lang="en-US" altLang="zh-CN" sz="1800" b="1" baseline="0" dirty="0">
                          <a:solidFill>
                            <a:schemeClr val="tx1"/>
                          </a:solidFill>
                          <a:latin typeface="微软雅黑" panose="020B0503020204020204" charset="-122"/>
                          <a:ea typeface="微软雅黑" panose="020B0503020204020204" charset="-122"/>
                        </a:rPr>
                        <a:t>VS. </a:t>
                      </a:r>
                      <a:r>
                        <a:rPr lang="zh-CN" altLang="en-US" sz="1800" b="1" dirty="0">
                          <a:solidFill>
                            <a:schemeClr val="tx1"/>
                          </a:solidFill>
                          <a:latin typeface="微软雅黑" panose="020B0503020204020204" charset="-122"/>
                          <a:ea typeface="微软雅黑" panose="020B0503020204020204" charset="-122"/>
                        </a:rPr>
                        <a:t>司库奇尤</a:t>
                      </a:r>
                      <a:r>
                        <a:rPr lang="zh-CN" sz="1800" b="1" dirty="0">
                          <a:solidFill>
                            <a:schemeClr val="tx1"/>
                          </a:solidFill>
                          <a:latin typeface="微软雅黑" panose="020B0503020204020204" charset="-122"/>
                          <a:ea typeface="微软雅黑" panose="020B0503020204020204" charset="-122"/>
                        </a:rPr>
                        <a:t>单抗</a:t>
                      </a:r>
                      <a:r>
                        <a:rPr lang="zh-CN" altLang="en-US" sz="1800" b="1" dirty="0">
                          <a:solidFill>
                            <a:schemeClr val="tx1"/>
                          </a:solidFill>
                          <a:latin typeface="微软雅黑" panose="020B0503020204020204" charset="-122"/>
                          <a:ea typeface="微软雅黑" panose="020B0503020204020204" charset="-122"/>
                        </a:rPr>
                        <a:t>：</a:t>
                      </a:r>
                      <a:r>
                        <a:rPr lang="zh-CN" altLang="en-US" sz="2000" b="1" kern="1200" dirty="0">
                          <a:solidFill>
                            <a:srgbClr val="C00000"/>
                          </a:solidFill>
                          <a:latin typeface="微软雅黑" panose="020B0503020204020204" charset="-122"/>
                          <a:ea typeface="微软雅黑" panose="020B0503020204020204" charset="-122"/>
                          <a:cs typeface="+mn-cs"/>
                        </a:rPr>
                        <a:t>古莫奇</a:t>
                      </a:r>
                      <a:r>
                        <a:rPr lang="zh-CN" altLang="zh-CN" sz="2000" b="1" kern="1200" dirty="0">
                          <a:solidFill>
                            <a:srgbClr val="C00000"/>
                          </a:solidFill>
                          <a:latin typeface="微软雅黑" panose="020B0503020204020204" charset="-122"/>
                          <a:ea typeface="微软雅黑" panose="020B0503020204020204" charset="-122"/>
                          <a:cs typeface="+mn-cs"/>
                        </a:rPr>
                        <a:t>单抗</a:t>
                      </a:r>
                      <a:r>
                        <a:rPr lang="zh-CN" altLang="en-US" sz="2000" b="1" kern="1200" dirty="0">
                          <a:solidFill>
                            <a:srgbClr val="C00000"/>
                          </a:solidFill>
                          <a:latin typeface="微软雅黑" panose="020B0503020204020204" charset="-122"/>
                          <a:ea typeface="微软雅黑" panose="020B0503020204020204" charset="-122"/>
                          <a:cs typeface="+mn-cs"/>
                        </a:rPr>
                        <a:t>呈现出优异的安全性</a:t>
                      </a:r>
                    </a:p>
                  </a:txBody>
                  <a:tcPr marL="68580" marR="68580" marT="12700" anchor="ctr">
                    <a:noFill/>
                  </a:tcPr>
                </a:tc>
                <a:tc hMerge="1">
                  <a:txBody>
                    <a:bodyPr/>
                    <a:lstStyle/>
                    <a:p>
                      <a:endParaRPr lang="zh-CN"/>
                    </a:p>
                  </a:txBody>
                  <a:tcPr marL="68580" marR="68580" marT="12700" anchor="ctr"/>
                </a:tc>
                <a:tc hMerge="1">
                  <a:txBody>
                    <a:bodyPr/>
                    <a:lstStyle/>
                    <a:p>
                      <a:endParaRPr lang="zh-CN"/>
                    </a:p>
                  </a:txBody>
                  <a:tcPr marL="68580" marR="68580" marT="12700" anchor="ctr"/>
                </a:tc>
                <a:extLst>
                  <a:ext uri="{0D108BD9-81ED-4DB2-BD59-A6C34878D82A}">
                    <a16:rowId xmlns:a16="http://schemas.microsoft.com/office/drawing/2014/main" val="10000"/>
                  </a:ext>
                </a:extLst>
              </a:tr>
              <a:tr h="390115">
                <a:tc>
                  <a:txBody>
                    <a:bodyPr/>
                    <a:lstStyle/>
                    <a:p>
                      <a:pPr marL="0" algn="l" defTabSz="914400" rtl="0" eaLnBrk="1" fontAlgn="ctr" latinLnBrk="0" hangingPunct="1"/>
                      <a:endParaRPr lang="zh-CN" altLang="en-US" sz="1600" b="1" kern="1200" dirty="0">
                        <a:solidFill>
                          <a:schemeClr val="dk1"/>
                        </a:solidFill>
                        <a:effectLst/>
                        <a:latin typeface="微软雅黑" panose="020B0503020204020204" charset="-122"/>
                        <a:ea typeface="微软雅黑" panose="020B0503020204020204" charset="-122"/>
                        <a:cs typeface="+mn-cs"/>
                      </a:endParaRPr>
                    </a:p>
                  </a:txBody>
                  <a:tcPr marL="68580" marR="68580" marT="12700"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600" b="0" kern="1200" dirty="0">
                          <a:solidFill>
                            <a:schemeClr val="tx1"/>
                          </a:solidFill>
                          <a:effectLst/>
                          <a:latin typeface="微软雅黑" panose="020B0503020204020204" charset="-122"/>
                          <a:ea typeface="微软雅黑" panose="020B0503020204020204" charset="-122"/>
                          <a:cs typeface="+mn-cs"/>
                        </a:rPr>
                        <a:t>                  古莫奇单抗</a:t>
                      </a:r>
                      <a:r>
                        <a:rPr lang="en-US" altLang="zh-CN" sz="1600" b="0" kern="1200" baseline="30000" dirty="0">
                          <a:solidFill>
                            <a:schemeClr val="tx1"/>
                          </a:solidFill>
                          <a:effectLst/>
                          <a:latin typeface="微软雅黑" panose="020B0503020204020204" charset="-122"/>
                          <a:ea typeface="微软雅黑" panose="020B0503020204020204" charset="-122"/>
                          <a:cs typeface="+mn-cs"/>
                        </a:rPr>
                        <a:t>1</a:t>
                      </a:r>
                    </a:p>
                  </a:txBody>
                  <a:tcPr marL="68580" marR="68580" marT="12700" anchor="ctr">
                    <a:noFill/>
                  </a:tcPr>
                </a:tc>
                <a:tc>
                  <a:txBody>
                    <a:bodyPr/>
                    <a:lstStyle/>
                    <a:p>
                      <a:pPr algn="l" fontAlgn="ctr"/>
                      <a:r>
                        <a:rPr lang="zh-CN" altLang="en-US" sz="1600" b="0" kern="1200" dirty="0">
                          <a:solidFill>
                            <a:schemeClr val="dk1"/>
                          </a:solidFill>
                          <a:effectLst/>
                          <a:latin typeface="微软雅黑" panose="020B0503020204020204" charset="-122"/>
                          <a:ea typeface="微软雅黑" panose="020B0503020204020204" charset="-122"/>
                          <a:cs typeface="+mn-cs"/>
                        </a:rPr>
                        <a:t>               </a:t>
                      </a:r>
                      <a:r>
                        <a:rPr lang="zh-CN" altLang="en-US" sz="1600" b="0" kern="1200" baseline="0" dirty="0">
                          <a:solidFill>
                            <a:schemeClr val="dk1"/>
                          </a:solidFill>
                          <a:effectLst/>
                          <a:latin typeface="微软雅黑" panose="020B0503020204020204" charset="-122"/>
                          <a:ea typeface="微软雅黑" panose="020B0503020204020204" charset="-122"/>
                          <a:cs typeface="+mn-cs"/>
                        </a:rPr>
                        <a:t>            </a:t>
                      </a:r>
                      <a:r>
                        <a:rPr lang="zh-CN" altLang="en-US" sz="1600" b="0" kern="1200" dirty="0">
                          <a:solidFill>
                            <a:schemeClr val="dk1"/>
                          </a:solidFill>
                          <a:effectLst/>
                          <a:latin typeface="微软雅黑" panose="020B0503020204020204" charset="-122"/>
                          <a:ea typeface="微软雅黑" panose="020B0503020204020204" charset="-122"/>
                          <a:cs typeface="+mn-cs"/>
                        </a:rPr>
                        <a:t>司库奇尤单抗</a:t>
                      </a:r>
                      <a:r>
                        <a:rPr lang="en-US" altLang="zh-CN" sz="1600" b="0" kern="1200" baseline="30000" dirty="0">
                          <a:solidFill>
                            <a:schemeClr val="dk1"/>
                          </a:solidFill>
                          <a:effectLst/>
                          <a:latin typeface="微软雅黑" panose="020B0503020204020204" charset="-122"/>
                          <a:ea typeface="微软雅黑" panose="020B0503020204020204" charset="-122"/>
                          <a:cs typeface="+mn-cs"/>
                        </a:rPr>
                        <a:t>2</a:t>
                      </a:r>
                    </a:p>
                  </a:txBody>
                  <a:tcPr marL="68580" marR="68580" marT="12700" anchor="ctr">
                    <a:noFill/>
                  </a:tcPr>
                </a:tc>
                <a:extLst>
                  <a:ext uri="{0D108BD9-81ED-4DB2-BD59-A6C34878D82A}">
                    <a16:rowId xmlns:a16="http://schemas.microsoft.com/office/drawing/2014/main" val="10001"/>
                  </a:ext>
                </a:extLst>
              </a:tr>
              <a:tr h="295541">
                <a:tc>
                  <a:txBody>
                    <a:bodyPr/>
                    <a:lstStyle/>
                    <a:p>
                      <a:pPr algn="l" fontAlgn="ctr">
                        <a:buClrTx/>
                        <a:buSzTx/>
                        <a:buFontTx/>
                      </a:pPr>
                      <a:r>
                        <a:rPr lang="zh-CN" altLang="en-US" sz="1600" b="1" dirty="0">
                          <a:effectLst/>
                          <a:latin typeface="微软雅黑" panose="020B0503020204020204" charset="-122"/>
                          <a:ea typeface="微软雅黑" panose="020B0503020204020204" charset="-122"/>
                        </a:rPr>
                        <a:t>严重感染</a:t>
                      </a:r>
                      <a:endParaRPr lang="zh-CN" altLang="en-US" sz="1600" b="1" i="0" dirty="0">
                        <a:effectLst/>
                        <a:latin typeface="微软雅黑" panose="020B0503020204020204" charset="-122"/>
                        <a:ea typeface="微软雅黑" panose="020B0503020204020204" charset="-122"/>
                      </a:endParaRPr>
                    </a:p>
                  </a:txBody>
                  <a:tcPr marL="68580" marR="6667" marT="6667" marB="0" anchor="ctr"/>
                </a:tc>
                <a:tc>
                  <a:txBody>
                    <a:bodyPr/>
                    <a:lstStyle/>
                    <a:p>
                      <a:pPr algn="ctr" fontAlgn="ctr"/>
                      <a:r>
                        <a:rPr lang="en-US" altLang="zh-CN" sz="1600" b="1" dirty="0">
                          <a:solidFill>
                            <a:srgbClr val="C00000"/>
                          </a:solidFill>
                          <a:effectLst/>
                          <a:latin typeface="微软雅黑" panose="020B0503020204020204" charset="-122"/>
                          <a:ea typeface="微软雅黑" panose="020B0503020204020204" charset="-122"/>
                        </a:rPr>
                        <a:t>0</a:t>
                      </a:r>
                    </a:p>
                  </a:txBody>
                  <a:tcPr marL="6667" marR="6667" marT="6667" marB="0" anchor="ctr">
                    <a:noFill/>
                  </a:tcPr>
                </a:tc>
                <a:tc>
                  <a:txBody>
                    <a:bodyPr/>
                    <a:lstStyle/>
                    <a:p>
                      <a:pPr algn="ctr" fontAlgn="ctr"/>
                      <a:r>
                        <a:rPr lang="en-US" altLang="zh-CN" sz="1600" dirty="0">
                          <a:solidFill>
                            <a:srgbClr val="C00000"/>
                          </a:solidFill>
                          <a:effectLst/>
                          <a:latin typeface="微软雅黑" panose="020B0503020204020204" charset="-122"/>
                          <a:ea typeface="微软雅黑" panose="020B0503020204020204" charset="-122"/>
                          <a:sym typeface="+mn-ea"/>
                        </a:rPr>
                        <a:t>1.47</a:t>
                      </a:r>
                      <a:r>
                        <a:rPr lang="zh-CN" altLang="en-US" sz="1600" dirty="0">
                          <a:solidFill>
                            <a:srgbClr val="C00000"/>
                          </a:solidFill>
                          <a:effectLst/>
                          <a:latin typeface="微软雅黑" panose="020B0503020204020204" charset="-122"/>
                          <a:ea typeface="微软雅黑" panose="020B0503020204020204" charset="-122"/>
                          <a:sym typeface="+mn-ea"/>
                        </a:rPr>
                        <a:t>例</a:t>
                      </a:r>
                      <a:r>
                        <a:rPr lang="zh-CN" altLang="en-US" sz="1600" dirty="0">
                          <a:solidFill>
                            <a:schemeClr val="tx1"/>
                          </a:solidFill>
                          <a:effectLst/>
                          <a:latin typeface="微软雅黑" panose="020B0503020204020204" charset="-122"/>
                          <a:ea typeface="微软雅黑" panose="020B0503020204020204" charset="-122"/>
                          <a:sym typeface="+mn-ea"/>
                        </a:rPr>
                        <a:t>每</a:t>
                      </a:r>
                      <a:r>
                        <a:rPr lang="en-US" altLang="zh-CN" sz="1600" dirty="0">
                          <a:solidFill>
                            <a:schemeClr val="tx1"/>
                          </a:solidFill>
                          <a:effectLst/>
                          <a:latin typeface="微软雅黑" panose="020B0503020204020204" charset="-122"/>
                          <a:ea typeface="微软雅黑" panose="020B0503020204020204" charset="-122"/>
                          <a:sym typeface="+mn-ea"/>
                        </a:rPr>
                        <a:t>100</a:t>
                      </a:r>
                      <a:r>
                        <a:rPr lang="zh-CN" altLang="en-US" sz="1600" dirty="0">
                          <a:solidFill>
                            <a:schemeClr val="tx1"/>
                          </a:solidFill>
                          <a:effectLst/>
                          <a:latin typeface="微软雅黑" panose="020B0503020204020204" charset="-122"/>
                          <a:ea typeface="微软雅黑" panose="020B0503020204020204" charset="-122"/>
                          <a:sym typeface="+mn-ea"/>
                        </a:rPr>
                        <a:t>患者年</a:t>
                      </a:r>
                      <a:endParaRPr lang="en-US" altLang="zh-CN" sz="1600" b="0" i="0" dirty="0">
                        <a:solidFill>
                          <a:schemeClr val="tx1"/>
                        </a:solidFill>
                        <a:effectLst/>
                        <a:latin typeface="微软雅黑" panose="020B0503020204020204" charset="-122"/>
                        <a:ea typeface="微软雅黑" panose="020B0503020204020204" charset="-122"/>
                        <a:sym typeface="+mn-ea"/>
                      </a:endParaRPr>
                    </a:p>
                  </a:txBody>
                  <a:tcPr marL="6667" marR="6667" marT="6667" marB="0" anchor="ctr">
                    <a:noFill/>
                  </a:tcPr>
                </a:tc>
                <a:extLst>
                  <a:ext uri="{0D108BD9-81ED-4DB2-BD59-A6C34878D82A}">
                    <a16:rowId xmlns:a16="http://schemas.microsoft.com/office/drawing/2014/main" val="10002"/>
                  </a:ext>
                </a:extLst>
              </a:tr>
              <a:tr h="351695">
                <a:tc>
                  <a:txBody>
                    <a:bodyPr/>
                    <a:lstStyle/>
                    <a:p>
                      <a:pPr marL="0" algn="l" defTabSz="914400" rtl="0" eaLnBrk="1" fontAlgn="ctr" latinLnBrk="0" hangingPunct="1"/>
                      <a:r>
                        <a:rPr lang="zh-CN" altLang="en-US" sz="1600" b="1" kern="1200" dirty="0">
                          <a:solidFill>
                            <a:schemeClr val="dk1"/>
                          </a:solidFill>
                          <a:effectLst/>
                          <a:latin typeface="微软雅黑" panose="020B0503020204020204" charset="-122"/>
                          <a:ea typeface="微软雅黑" panose="020B0503020204020204" charset="-122"/>
                          <a:cs typeface="+mn-cs"/>
                        </a:rPr>
                        <a:t>恶性肿瘤</a:t>
                      </a:r>
                    </a:p>
                  </a:txBody>
                  <a:tcPr marL="68580" marR="68580" marT="1270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kern="1200" dirty="0">
                          <a:solidFill>
                            <a:srgbClr val="C00000"/>
                          </a:solidFill>
                          <a:effectLst/>
                          <a:latin typeface="微软雅黑" panose="020B0503020204020204" charset="-122"/>
                          <a:ea typeface="微软雅黑" panose="020B0503020204020204" charset="-122"/>
                          <a:cs typeface="+mn-cs"/>
                        </a:rPr>
                        <a:t>    0.4</a:t>
                      </a:r>
                      <a:r>
                        <a:rPr lang="zh-CN" altLang="en-US" sz="1600" b="0" kern="1200" dirty="0">
                          <a:solidFill>
                            <a:srgbClr val="C00000"/>
                          </a:solidFill>
                          <a:effectLst/>
                          <a:latin typeface="微软雅黑" panose="020B0503020204020204" charset="-122"/>
                          <a:ea typeface="微软雅黑" panose="020B0503020204020204" charset="-122"/>
                          <a:cs typeface="+mn-cs"/>
                        </a:rPr>
                        <a:t>例</a:t>
                      </a:r>
                      <a:r>
                        <a:rPr lang="zh-CN" altLang="en-US" sz="1600" b="0" dirty="0">
                          <a:solidFill>
                            <a:schemeClr val="tx1"/>
                          </a:solidFill>
                          <a:effectLst/>
                          <a:latin typeface="微软雅黑" panose="020B0503020204020204" charset="-122"/>
                          <a:ea typeface="微软雅黑" panose="020B0503020204020204" charset="-122"/>
                        </a:rPr>
                        <a:t>每暴露</a:t>
                      </a:r>
                      <a:r>
                        <a:rPr lang="en-US" altLang="zh-CN" sz="1600" b="0" dirty="0">
                          <a:effectLst/>
                          <a:latin typeface="微软雅黑" panose="020B0503020204020204" charset="-122"/>
                          <a:ea typeface="微软雅黑" panose="020B0503020204020204" charset="-122"/>
                        </a:rPr>
                        <a:t>100</a:t>
                      </a:r>
                      <a:r>
                        <a:rPr lang="zh-CN" altLang="en-US" sz="1600" b="0" dirty="0">
                          <a:effectLst/>
                          <a:latin typeface="微软雅黑" panose="020B0503020204020204" charset="-122"/>
                          <a:ea typeface="微软雅黑" panose="020B0503020204020204" charset="-122"/>
                        </a:rPr>
                        <a:t>患者年</a:t>
                      </a:r>
                      <a:endParaRPr lang="en-US" altLang="zh-CN" sz="1600" b="0" dirty="0">
                        <a:effectLst/>
                        <a:latin typeface="微软雅黑" panose="020B0503020204020204" charset="-122"/>
                        <a:ea typeface="微软雅黑" panose="020B0503020204020204" charset="-122"/>
                      </a:endParaRPr>
                    </a:p>
                  </a:txBody>
                  <a:tcPr marL="68580" marR="68580" marT="12700" anchor="ctr">
                    <a:noFill/>
                  </a:tcPr>
                </a:tc>
                <a:tc>
                  <a:txBody>
                    <a:bodyPr/>
                    <a:lstStyle/>
                    <a:p>
                      <a:pPr algn="ctr" fontAlgn="ctr"/>
                      <a:r>
                        <a:rPr lang="en-US" altLang="zh-CN" sz="1600" b="0" kern="1200" dirty="0">
                          <a:solidFill>
                            <a:srgbClr val="C00000"/>
                          </a:solidFill>
                          <a:effectLst/>
                          <a:latin typeface="微软雅黑" panose="020B0503020204020204" charset="-122"/>
                          <a:ea typeface="微软雅黑" panose="020B0503020204020204" charset="-122"/>
                          <a:cs typeface="+mn-cs"/>
                        </a:rPr>
                        <a:t>0.96</a:t>
                      </a:r>
                      <a:r>
                        <a:rPr lang="zh-CN" altLang="en-US" sz="1600" b="0" kern="1200" dirty="0">
                          <a:solidFill>
                            <a:srgbClr val="C00000"/>
                          </a:solidFill>
                          <a:effectLst/>
                          <a:latin typeface="微软雅黑" panose="020B0503020204020204" charset="-122"/>
                          <a:ea typeface="微软雅黑" panose="020B0503020204020204" charset="-122"/>
                          <a:cs typeface="+mn-cs"/>
                        </a:rPr>
                        <a:t>例</a:t>
                      </a:r>
                      <a:r>
                        <a:rPr lang="zh-CN" altLang="en-US" sz="1600" b="0" dirty="0">
                          <a:solidFill>
                            <a:schemeClr val="tx1"/>
                          </a:solidFill>
                          <a:effectLst/>
                          <a:latin typeface="微软雅黑" panose="020B0503020204020204" charset="-122"/>
                          <a:ea typeface="微软雅黑" panose="020B0503020204020204" charset="-122"/>
                        </a:rPr>
                        <a:t>每暴露</a:t>
                      </a:r>
                      <a:r>
                        <a:rPr lang="en-US" altLang="zh-CN" sz="1600" b="0" dirty="0">
                          <a:solidFill>
                            <a:schemeClr val="tx1"/>
                          </a:solidFill>
                          <a:effectLst/>
                          <a:latin typeface="微软雅黑" panose="020B0503020204020204" charset="-122"/>
                          <a:ea typeface="微软雅黑" panose="020B0503020204020204" charset="-122"/>
                        </a:rPr>
                        <a:t>100</a:t>
                      </a:r>
                      <a:r>
                        <a:rPr lang="zh-CN" altLang="en-US" sz="1600" b="0" dirty="0">
                          <a:solidFill>
                            <a:schemeClr val="tx1"/>
                          </a:solidFill>
                          <a:effectLst/>
                          <a:latin typeface="微软雅黑" panose="020B0503020204020204" charset="-122"/>
                          <a:ea typeface="微软雅黑" panose="020B0503020204020204" charset="-122"/>
                        </a:rPr>
                        <a:t>患者年</a:t>
                      </a:r>
                      <a:r>
                        <a:rPr lang="en-US" altLang="zh-CN" sz="1600" b="0" kern="1200" baseline="30000" dirty="0">
                          <a:solidFill>
                            <a:schemeClr val="tx1"/>
                          </a:solidFill>
                          <a:effectLst/>
                          <a:latin typeface="微软雅黑" panose="020B0503020204020204" charset="-122"/>
                          <a:ea typeface="微软雅黑" panose="020B0503020204020204" charset="-122"/>
                        </a:rPr>
                        <a:t>      </a:t>
                      </a:r>
                      <a:endParaRPr lang="zh-CN" altLang="en-US" sz="1600" b="0" kern="1200" baseline="30000" dirty="0">
                        <a:solidFill>
                          <a:schemeClr val="tx1"/>
                        </a:solidFill>
                        <a:effectLst/>
                        <a:latin typeface="微软雅黑" panose="020B0503020204020204" charset="-122"/>
                        <a:ea typeface="微软雅黑" panose="020B0503020204020204" charset="-122"/>
                      </a:endParaRPr>
                    </a:p>
                  </a:txBody>
                  <a:tcPr marL="68580" marR="68580" marT="12700" anchor="ctr">
                    <a:noFill/>
                  </a:tcPr>
                </a:tc>
                <a:extLst>
                  <a:ext uri="{0D108BD9-81ED-4DB2-BD59-A6C34878D82A}">
                    <a16:rowId xmlns:a16="http://schemas.microsoft.com/office/drawing/2014/main" val="10003"/>
                  </a:ext>
                </a:extLst>
              </a:tr>
              <a:tr h="351695">
                <a:tc>
                  <a:txBody>
                    <a:bodyPr/>
                    <a:lstStyle/>
                    <a:p>
                      <a:pPr marL="0" algn="l" defTabSz="914400" rtl="0" eaLnBrk="1" fontAlgn="ctr" latinLnBrk="0" hangingPunct="1"/>
                      <a:r>
                        <a:rPr lang="zh-CN" altLang="en-US" sz="1600" b="1" kern="1200" dirty="0">
                          <a:solidFill>
                            <a:schemeClr val="tx1"/>
                          </a:solidFill>
                          <a:effectLst/>
                          <a:latin typeface="微软雅黑" panose="020B0503020204020204" charset="-122"/>
                          <a:ea typeface="微软雅黑" panose="020B0503020204020204" charset="-122"/>
                          <a:cs typeface="+mn-cs"/>
                        </a:rPr>
                        <a:t>溃疡性结肠炎</a:t>
                      </a:r>
                    </a:p>
                  </a:txBody>
                  <a:tcPr marL="68580" marR="68580" marT="12700" anchor="ctr"/>
                </a:tc>
                <a:tc>
                  <a:txBody>
                    <a:bodyPr/>
                    <a:lstStyle/>
                    <a:p>
                      <a:pPr algn="ctr" fontAlgn="ctr"/>
                      <a:r>
                        <a:rPr lang="en-US" altLang="zh-CN" sz="1600" b="0" kern="1200" dirty="0">
                          <a:solidFill>
                            <a:srgbClr val="C00000"/>
                          </a:solidFill>
                          <a:effectLst/>
                          <a:latin typeface="微软雅黑" panose="020B0503020204020204" charset="-122"/>
                          <a:ea typeface="微软雅黑" panose="020B0503020204020204" charset="-122"/>
                          <a:cs typeface="+mn-cs"/>
                        </a:rPr>
                        <a:t>0.1</a:t>
                      </a:r>
                      <a:r>
                        <a:rPr lang="zh-CN" altLang="en-US" sz="1600" b="0" kern="1200" dirty="0">
                          <a:solidFill>
                            <a:srgbClr val="C00000"/>
                          </a:solidFill>
                          <a:effectLst/>
                          <a:latin typeface="微软雅黑" panose="020B0503020204020204" charset="-122"/>
                          <a:ea typeface="微软雅黑" panose="020B0503020204020204" charset="-122"/>
                          <a:cs typeface="+mn-cs"/>
                        </a:rPr>
                        <a:t>例</a:t>
                      </a:r>
                      <a:r>
                        <a:rPr lang="zh-CN" altLang="en-US" sz="1600" b="0" dirty="0">
                          <a:solidFill>
                            <a:schemeClr val="tx1"/>
                          </a:solidFill>
                          <a:effectLst/>
                          <a:latin typeface="微软雅黑" panose="020B0503020204020204" charset="-122"/>
                          <a:ea typeface="微软雅黑" panose="020B0503020204020204" charset="-122"/>
                        </a:rPr>
                        <a:t>每暴露</a:t>
                      </a:r>
                      <a:r>
                        <a:rPr lang="en-US" altLang="zh-CN" sz="1600" b="0" dirty="0">
                          <a:effectLst/>
                          <a:latin typeface="微软雅黑" panose="020B0503020204020204" charset="-122"/>
                          <a:ea typeface="微软雅黑" panose="020B0503020204020204" charset="-122"/>
                        </a:rPr>
                        <a:t>100</a:t>
                      </a:r>
                      <a:r>
                        <a:rPr lang="zh-CN" altLang="en-US" sz="1600" b="0" dirty="0">
                          <a:effectLst/>
                          <a:latin typeface="微软雅黑" panose="020B0503020204020204" charset="-122"/>
                          <a:ea typeface="微软雅黑" panose="020B0503020204020204" charset="-122"/>
                        </a:rPr>
                        <a:t>患者年</a:t>
                      </a:r>
                      <a:endParaRPr lang="en-US" altLang="zh-CN" sz="1600" b="0" kern="1200" dirty="0">
                        <a:solidFill>
                          <a:srgbClr val="C00000"/>
                        </a:solidFill>
                        <a:effectLst/>
                        <a:latin typeface="微软雅黑" panose="020B0503020204020204" charset="-122"/>
                        <a:ea typeface="微软雅黑" panose="020B0503020204020204" charset="-122"/>
                        <a:cs typeface="+mn-cs"/>
                      </a:endParaRPr>
                    </a:p>
                  </a:txBody>
                  <a:tcPr marL="68580" marR="68580" marT="0" marB="0" anchor="ctr">
                    <a:noFill/>
                  </a:tcPr>
                </a:tc>
                <a:tc>
                  <a:txBody>
                    <a:bodyPr/>
                    <a:lstStyle/>
                    <a:p>
                      <a:pPr algn="ctr" fontAlgn="ctr"/>
                      <a:r>
                        <a:rPr lang="zh-CN" altLang="en-US" sz="1600" b="0" kern="1200" dirty="0">
                          <a:solidFill>
                            <a:srgbClr val="C00000"/>
                          </a:solidFill>
                          <a:effectLst/>
                          <a:latin typeface="微软雅黑" panose="020B0503020204020204" charset="-122"/>
                          <a:ea typeface="微软雅黑" panose="020B0503020204020204" charset="-122"/>
                          <a:cs typeface="+mn-cs"/>
                        </a:rPr>
                        <a:t> </a:t>
                      </a:r>
                      <a:r>
                        <a:rPr lang="en-US" altLang="zh-CN" sz="1600" b="0" kern="1200" dirty="0">
                          <a:solidFill>
                            <a:srgbClr val="C00000"/>
                          </a:solidFill>
                          <a:effectLst/>
                          <a:latin typeface="微软雅黑" panose="020B0503020204020204" charset="-122"/>
                          <a:ea typeface="微软雅黑" panose="020B0503020204020204" charset="-122"/>
                          <a:cs typeface="+mn-cs"/>
                        </a:rPr>
                        <a:t>0.15</a:t>
                      </a:r>
                      <a:r>
                        <a:rPr lang="zh-CN" altLang="en-US" sz="1600" b="0" kern="1200" dirty="0">
                          <a:solidFill>
                            <a:srgbClr val="C00000"/>
                          </a:solidFill>
                          <a:effectLst/>
                          <a:latin typeface="微软雅黑" panose="020B0503020204020204" charset="-122"/>
                          <a:ea typeface="微软雅黑" panose="020B0503020204020204" charset="-122"/>
                          <a:cs typeface="+mn-cs"/>
                        </a:rPr>
                        <a:t>例</a:t>
                      </a:r>
                      <a:r>
                        <a:rPr lang="zh-CN" altLang="en-US" sz="1600" b="0" kern="1200" dirty="0">
                          <a:solidFill>
                            <a:schemeClr val="tx1"/>
                          </a:solidFill>
                          <a:effectLst/>
                          <a:latin typeface="微软雅黑" panose="020B0503020204020204" charset="-122"/>
                          <a:ea typeface="微软雅黑" panose="020B0503020204020204" charset="-122"/>
                        </a:rPr>
                        <a:t>每</a:t>
                      </a:r>
                      <a:r>
                        <a:rPr lang="en-US" altLang="zh-CN" sz="1600" b="0" kern="1200" dirty="0">
                          <a:solidFill>
                            <a:schemeClr val="tx1"/>
                          </a:solidFill>
                          <a:effectLst/>
                          <a:latin typeface="微软雅黑" panose="020B0503020204020204" charset="-122"/>
                          <a:ea typeface="微软雅黑" panose="020B0503020204020204" charset="-122"/>
                        </a:rPr>
                        <a:t>100</a:t>
                      </a:r>
                      <a:r>
                        <a:rPr lang="zh-CN" altLang="en-US" sz="1600" b="0" kern="1200" dirty="0">
                          <a:solidFill>
                            <a:schemeClr val="tx1"/>
                          </a:solidFill>
                          <a:effectLst/>
                          <a:latin typeface="微软雅黑" panose="020B0503020204020204" charset="-122"/>
                          <a:ea typeface="微软雅黑" panose="020B0503020204020204" charset="-122"/>
                        </a:rPr>
                        <a:t>患者年</a:t>
                      </a:r>
                    </a:p>
                  </a:txBody>
                  <a:tcPr marL="68580" marR="68580" marT="0" marB="0" anchor="ctr">
                    <a:noFill/>
                  </a:tcPr>
                </a:tc>
                <a:extLst>
                  <a:ext uri="{0D108BD9-81ED-4DB2-BD59-A6C34878D82A}">
                    <a16:rowId xmlns:a16="http://schemas.microsoft.com/office/drawing/2014/main" val="10004"/>
                  </a:ext>
                </a:extLst>
              </a:tr>
              <a:tr h="351695">
                <a:tc>
                  <a:txBody>
                    <a:bodyPr/>
                    <a:lstStyle/>
                    <a:p>
                      <a:pPr marL="0" algn="l" defTabSz="914400" rtl="0" eaLnBrk="1" fontAlgn="ctr" latinLnBrk="0" hangingPunct="1"/>
                      <a:r>
                        <a:rPr lang="zh-CN" altLang="en-US" sz="1600" b="1" kern="1200" dirty="0">
                          <a:effectLst/>
                          <a:latin typeface="微软雅黑" panose="020B0503020204020204" charset="-122"/>
                          <a:ea typeface="微软雅黑" panose="020B0503020204020204" charset="-122"/>
                        </a:rPr>
                        <a:t>克罗恩病</a:t>
                      </a:r>
                    </a:p>
                  </a:txBody>
                  <a:tcPr marL="68580" marR="68580" marT="12700" anchor="ctr"/>
                </a:tc>
                <a:tc>
                  <a:txBody>
                    <a:bodyPr/>
                    <a:lstStyle/>
                    <a:p>
                      <a:pPr marL="0" marR="0" algn="ctr" defTabSz="914400" rtl="0" eaLnBrk="1" fontAlgn="ctr" latinLnBrk="0" hangingPunct="1">
                        <a:lnSpc>
                          <a:spcPct val="100000"/>
                        </a:lnSpc>
                        <a:spcBef>
                          <a:spcPts val="0"/>
                        </a:spcBef>
                        <a:buClrTx/>
                        <a:buSzTx/>
                        <a:buFontTx/>
                        <a:buNone/>
                      </a:pPr>
                      <a:r>
                        <a:rPr lang="en-US" sz="1600" b="1" dirty="0">
                          <a:solidFill>
                            <a:srgbClr val="C00000"/>
                          </a:solidFill>
                          <a:latin typeface="微软雅黑" panose="020B0503020204020204" charset="-122"/>
                          <a:ea typeface="微软雅黑" panose="020B0503020204020204" charset="-122"/>
                        </a:rPr>
                        <a:t>0</a:t>
                      </a:r>
                    </a:p>
                  </a:txBody>
                  <a:tcPr marL="68580" marR="6858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dirty="0">
                          <a:solidFill>
                            <a:schemeClr val="tx1"/>
                          </a:solidFill>
                          <a:effectLst/>
                          <a:latin typeface="微软雅黑" panose="020B0503020204020204" charset="-122"/>
                          <a:ea typeface="微软雅黑" panose="020B0503020204020204" charset="-122"/>
                        </a:rPr>
                        <a:t> </a:t>
                      </a:r>
                      <a:r>
                        <a:rPr lang="en-US" altLang="zh-CN" sz="1600" b="0" dirty="0">
                          <a:solidFill>
                            <a:srgbClr val="C00000"/>
                          </a:solidFill>
                          <a:effectLst/>
                          <a:latin typeface="微软雅黑" panose="020B0503020204020204" charset="-122"/>
                          <a:ea typeface="微软雅黑" panose="020B0503020204020204" charset="-122"/>
                        </a:rPr>
                        <a:t>0.11</a:t>
                      </a:r>
                      <a:r>
                        <a:rPr lang="zh-CN" altLang="en-US" sz="1600" b="0" dirty="0">
                          <a:solidFill>
                            <a:srgbClr val="C00000"/>
                          </a:solidFill>
                          <a:effectLst/>
                          <a:latin typeface="微软雅黑" panose="020B0503020204020204" charset="-122"/>
                          <a:ea typeface="微软雅黑" panose="020B0503020204020204" charset="-122"/>
                        </a:rPr>
                        <a:t>例</a:t>
                      </a:r>
                      <a:r>
                        <a:rPr lang="zh-CN" altLang="en-US" sz="1600" b="0" dirty="0">
                          <a:solidFill>
                            <a:schemeClr val="tx1"/>
                          </a:solidFill>
                          <a:effectLst/>
                          <a:latin typeface="微软雅黑" panose="020B0503020204020204" charset="-122"/>
                          <a:ea typeface="微软雅黑" panose="020B0503020204020204" charset="-122"/>
                        </a:rPr>
                        <a:t>每</a:t>
                      </a:r>
                      <a:r>
                        <a:rPr lang="en-US" altLang="zh-CN" sz="1600" b="0" dirty="0">
                          <a:solidFill>
                            <a:schemeClr val="tx1"/>
                          </a:solidFill>
                          <a:effectLst/>
                          <a:latin typeface="微软雅黑" panose="020B0503020204020204" charset="-122"/>
                          <a:ea typeface="微软雅黑" panose="020B0503020204020204" charset="-122"/>
                        </a:rPr>
                        <a:t>100</a:t>
                      </a:r>
                      <a:r>
                        <a:rPr lang="zh-CN" altLang="en-US" sz="1600" b="0" dirty="0">
                          <a:solidFill>
                            <a:schemeClr val="tx1"/>
                          </a:solidFill>
                          <a:effectLst/>
                          <a:latin typeface="微软雅黑" panose="020B0503020204020204" charset="-122"/>
                          <a:ea typeface="微软雅黑" panose="020B0503020204020204" charset="-122"/>
                        </a:rPr>
                        <a:t>患者年</a:t>
                      </a:r>
                      <a:endParaRPr lang="zh-CN" altLang="en-US" sz="1600" b="0" kern="1200" baseline="30000" dirty="0">
                        <a:solidFill>
                          <a:schemeClr val="tx1"/>
                        </a:solidFill>
                        <a:effectLst/>
                        <a:latin typeface="微软雅黑" panose="020B0503020204020204" charset="-122"/>
                        <a:ea typeface="微软雅黑" panose="020B0503020204020204" charset="-122"/>
                        <a:cs typeface="+mn-cs"/>
                      </a:endParaRPr>
                    </a:p>
                  </a:txBody>
                  <a:tcPr marL="68580" marR="68580" marT="0" marB="0" anchor="ctr">
                    <a:noFill/>
                  </a:tcPr>
                </a:tc>
                <a:extLst>
                  <a:ext uri="{0D108BD9-81ED-4DB2-BD59-A6C34878D82A}">
                    <a16:rowId xmlns:a16="http://schemas.microsoft.com/office/drawing/2014/main" val="10005"/>
                  </a:ext>
                </a:extLst>
              </a:tr>
            </a:tbl>
          </a:graphicData>
        </a:graphic>
      </p:graphicFrame>
      <p:sp>
        <p:nvSpPr>
          <p:cNvPr id="2" name="文本框 1"/>
          <p:cNvSpPr txBox="1"/>
          <p:nvPr/>
        </p:nvSpPr>
        <p:spPr>
          <a:xfrm>
            <a:off x="2482794" y="2682240"/>
            <a:ext cx="4821555" cy="368300"/>
          </a:xfrm>
          <a:prstGeom prst="rect">
            <a:avLst/>
          </a:prstGeom>
          <a:noFill/>
        </p:spPr>
        <p:txBody>
          <a:bodyPr wrap="square" rtlCol="0">
            <a:spAutoFit/>
          </a:bodyPr>
          <a:lstStyle/>
          <a:p>
            <a:pPr marL="285750" indent="-285750" algn="l">
              <a:buClrTx/>
              <a:buSzTx/>
              <a:buFont typeface="Wingdings" panose="05000000000000000000" pitchFamily="2" charset="2"/>
              <a:buChar char="ü"/>
            </a:pPr>
            <a:r>
              <a:rPr lang="zh-CN" altLang="en-US" b="1" dirty="0">
                <a:solidFill>
                  <a:schemeClr val="tx1"/>
                </a:solidFill>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sym typeface="+mn-ea"/>
              </a:rPr>
              <a:t>无活动性结核</a:t>
            </a:r>
            <a:endParaRPr lang="zh-CN" altLang="en-US" b="1" dirty="0">
              <a:solidFill>
                <a:schemeClr val="tx1"/>
              </a:solidFill>
              <a:latin typeface="微软雅黑" panose="020B0503020204020204" charset="-122"/>
              <a:ea typeface="微软雅黑" panose="020B0503020204020204" charset="-122"/>
            </a:endParaRPr>
          </a:p>
        </p:txBody>
      </p:sp>
      <p:sp>
        <p:nvSpPr>
          <p:cNvPr id="7" name="文本框 6"/>
          <p:cNvSpPr txBox="1"/>
          <p:nvPr/>
        </p:nvSpPr>
        <p:spPr>
          <a:xfrm>
            <a:off x="2482850" y="2999105"/>
            <a:ext cx="7265035" cy="460375"/>
          </a:xfrm>
          <a:prstGeom prst="rect">
            <a:avLst/>
          </a:prstGeom>
          <a:noFill/>
        </p:spPr>
        <p:txBody>
          <a:bodyPr wrap="square" rtlCol="0" anchor="t">
            <a:spAutoFit/>
          </a:bodyPr>
          <a:lstStyle/>
          <a:p>
            <a:pPr marL="285750" indent="-285750">
              <a:buFont typeface="Wingdings" panose="05000000000000000000" charset="0"/>
              <a:buChar char="ü"/>
            </a:pPr>
            <a:r>
              <a:rPr lang="zh-CN" altLang="en-US" b="1" dirty="0">
                <a:latin typeface="微软雅黑" panose="020B0503020204020204" charset="-122"/>
                <a:ea typeface="微软雅黑" panose="020B0503020204020204" charset="-122"/>
                <a:sym typeface="+mn-ea"/>
              </a:rPr>
              <a:t>   </a:t>
            </a:r>
            <a:r>
              <a:rPr lang="zh-CN" altLang="en-US" sz="1800" b="1" dirty="0">
                <a:latin typeface="微软雅黑" panose="020B0503020204020204" charset="-122"/>
                <a:ea typeface="微软雅黑" panose="020B0503020204020204" charset="-122"/>
                <a:sym typeface="+mn-ea"/>
              </a:rPr>
              <a:t>TEAE</a:t>
            </a:r>
            <a:r>
              <a:rPr lang="en-US" altLang="zh-CN" sz="1600" b="1" dirty="0">
                <a:latin typeface="微软雅黑" panose="020B0503020204020204" charset="-122"/>
                <a:ea typeface="微软雅黑" panose="020B0503020204020204" charset="-122"/>
                <a:sym typeface="+mn-ea"/>
              </a:rPr>
              <a:t>、</a:t>
            </a:r>
            <a:r>
              <a:rPr lang="en-US" altLang="zh-CN" b="1" dirty="0">
                <a:latin typeface="微软雅黑" panose="020B0503020204020204" charset="-122"/>
                <a:ea typeface="微软雅黑" panose="020B0503020204020204" charset="-122"/>
                <a:sym typeface="+mn-ea"/>
              </a:rPr>
              <a:t>SAE</a:t>
            </a:r>
            <a:r>
              <a:rPr lang="zh-CN" altLang="en-US" b="1" dirty="0">
                <a:latin typeface="微软雅黑" panose="020B0503020204020204" charset="-122"/>
                <a:ea typeface="微软雅黑" panose="020B0503020204020204" charset="-122"/>
                <a:sym typeface="+mn-ea"/>
              </a:rPr>
              <a:t>及其注射部位反应发生率</a:t>
            </a:r>
            <a:r>
              <a:rPr lang="zh-CN" altLang="en-US" sz="2400" b="1" dirty="0">
                <a:solidFill>
                  <a:srgbClr val="C00000"/>
                </a:solidFill>
                <a:latin typeface="微软雅黑" panose="020B0503020204020204" charset="-122"/>
                <a:ea typeface="微软雅黑" panose="020B0503020204020204" charset="-122"/>
                <a:sym typeface="+mn-ea"/>
              </a:rPr>
              <a:t>远低于</a:t>
            </a:r>
            <a:r>
              <a:rPr lang="zh-CN" altLang="en-US" b="1" dirty="0">
                <a:latin typeface="微软雅黑" panose="020B0503020204020204" charset="-122"/>
                <a:ea typeface="微软雅黑" panose="020B0503020204020204" charset="-122"/>
                <a:sym typeface="+mn-ea"/>
              </a:rPr>
              <a:t>大部分同类产品</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有效性</a:t>
            </a:r>
          </a:p>
        </p:txBody>
      </p:sp>
      <p:sp>
        <p:nvSpPr>
          <p:cNvPr id="9" name="矩形 8"/>
          <p:cNvSpPr/>
          <p:nvPr/>
        </p:nvSpPr>
        <p:spPr>
          <a:xfrm>
            <a:off x="587375" y="362585"/>
            <a:ext cx="10564495" cy="523220"/>
          </a:xfrm>
          <a:prstGeom prst="rect">
            <a:avLst/>
          </a:prstGeom>
          <a:ln>
            <a:noFill/>
          </a:ln>
        </p:spPr>
        <p:txBody>
          <a:bodyPr wrap="square">
            <a:spAutoFit/>
          </a:bodyPr>
          <a:lstStyle/>
          <a:p>
            <a:r>
              <a:rPr lang="zh-CN" altLang="en-US" sz="2800" b="1" dirty="0">
                <a:solidFill>
                  <a:srgbClr val="2E75B6"/>
                </a:solidFill>
                <a:latin typeface="微软雅黑" panose="020B0503020204020204" charset="-122"/>
                <a:ea typeface="微软雅黑" panose="020B0503020204020204" charset="-122"/>
                <a:sym typeface="+mn-ea"/>
              </a:rPr>
              <a:t>古莫奇单抗快速强效清除皮损，优于司库奇尤单抗</a:t>
            </a:r>
          </a:p>
        </p:txBody>
      </p:sp>
      <p:graphicFrame>
        <p:nvGraphicFramePr>
          <p:cNvPr id="11" name="图表 10"/>
          <p:cNvGraphicFramePr/>
          <p:nvPr/>
        </p:nvGraphicFramePr>
        <p:xfrm>
          <a:off x="724535" y="1990725"/>
          <a:ext cx="10905490" cy="4060190"/>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724535" y="6093460"/>
            <a:ext cx="10891520" cy="398780"/>
          </a:xfrm>
          <a:prstGeom prst="rect">
            <a:avLst/>
          </a:prstGeom>
          <a:noFill/>
        </p:spPr>
        <p:txBody>
          <a:bodyPr wrap="square" rtlCol="0" anchor="t">
            <a:spAutoFit/>
          </a:bodyPr>
          <a:lstStyle/>
          <a:p>
            <a:r>
              <a:rPr lang="zh-CN" altLang="en-US" sz="1000" b="1" dirty="0">
                <a:latin typeface="微软雅黑" panose="020B0503020204020204" charset="-122"/>
                <a:ea typeface="微软雅黑" panose="020B0503020204020204" charset="-122"/>
                <a:cs typeface="微软雅黑" panose="020B0503020204020204" charset="-122"/>
              </a:rPr>
              <a:t>注：古莫奇单抗和司库奇尤单抗12周</a:t>
            </a:r>
            <a:r>
              <a:rPr lang="en-US" altLang="zh-CN" sz="1000" b="1" dirty="0">
                <a:latin typeface="微软雅黑" panose="020B0503020204020204" charset="-122"/>
                <a:ea typeface="微软雅黑" panose="020B0503020204020204" charset="-122"/>
                <a:cs typeface="微软雅黑" panose="020B0503020204020204" charset="-122"/>
              </a:rPr>
              <a:t>PASI 75/90/100</a:t>
            </a:r>
            <a:r>
              <a:rPr lang="zh-CN" altLang="en-US" sz="1000" b="1" dirty="0">
                <a:latin typeface="微软雅黑" panose="020B0503020204020204" charset="-122"/>
                <a:ea typeface="微软雅黑" panose="020B0503020204020204" charset="-122"/>
                <a:cs typeface="微软雅黑" panose="020B0503020204020204" charset="-122"/>
              </a:rPr>
              <a:t>应答率数据来源于各自的银屑病</a:t>
            </a:r>
            <a:r>
              <a:rPr lang="en-US" altLang="en-US" sz="1000" b="1" dirty="0">
                <a:latin typeface="微软雅黑" panose="020B0503020204020204" charset="-122"/>
                <a:ea typeface="微软雅黑" panose="020B0503020204020204" charset="-122"/>
                <a:cs typeface="微软雅黑" panose="020B0503020204020204" charset="-122"/>
              </a:rPr>
              <a:t>Ⅲ</a:t>
            </a:r>
            <a:r>
              <a:rPr lang="zh-CN" altLang="en-US" sz="1000" b="1" dirty="0">
                <a:latin typeface="微软雅黑" panose="020B0503020204020204" charset="-122"/>
                <a:ea typeface="微软雅黑" panose="020B0503020204020204" charset="-122"/>
                <a:cs typeface="微软雅黑" panose="020B0503020204020204" charset="-122"/>
              </a:rPr>
              <a:t>期安慰剂对照研究</a:t>
            </a:r>
            <a:r>
              <a:rPr lang="zh-CN" altLang="en-US" sz="1000" b="1" baseline="30000" dirty="0">
                <a:latin typeface="微软雅黑" panose="020B0503020204020204" charset="-122"/>
                <a:ea typeface="微软雅黑" panose="020B0503020204020204" charset="-122"/>
                <a:cs typeface="微软雅黑" panose="020B0503020204020204" charset="-122"/>
              </a:rPr>
              <a:t>[1,2]</a:t>
            </a:r>
            <a:r>
              <a:rPr lang="zh-CN" altLang="en-US" sz="1000" b="1" dirty="0">
                <a:latin typeface="微软雅黑" panose="020B0503020204020204" charset="-122"/>
                <a:ea typeface="微软雅黑" panose="020B0503020204020204" charset="-122"/>
                <a:cs typeface="微软雅黑" panose="020B0503020204020204" charset="-122"/>
              </a:rPr>
              <a:t>，非头对头</a:t>
            </a:r>
          </a:p>
          <a:p>
            <a:r>
              <a:rPr lang="en-US" altLang="zh-CN" sz="1000" dirty="0">
                <a:latin typeface="微软雅黑" panose="020B0503020204020204" charset="-122"/>
                <a:ea typeface="微软雅黑" panose="020B0503020204020204" charset="-122"/>
                <a:cs typeface="微软雅黑" panose="020B0503020204020204" charset="-122"/>
              </a:rPr>
              <a:t>PASI，</a:t>
            </a:r>
            <a:r>
              <a:rPr lang="zh-CN" altLang="en-US" sz="1000" dirty="0">
                <a:latin typeface="微软雅黑" panose="020B0503020204020204" charset="-122"/>
                <a:ea typeface="微软雅黑" panose="020B0503020204020204" charset="-122"/>
                <a:cs typeface="微软雅黑" panose="020B0503020204020204" charset="-122"/>
              </a:rPr>
              <a:t>银屑病皮损面积和严重程度指数，</a:t>
            </a:r>
            <a:r>
              <a:rPr lang="en-US" altLang="zh-CN" sz="1000" dirty="0">
                <a:latin typeface="微软雅黑" panose="020B0503020204020204" charset="-122"/>
                <a:ea typeface="微软雅黑" panose="020B0503020204020204" charset="-122"/>
                <a:cs typeface="微软雅黑" panose="020B0503020204020204" charset="-122"/>
              </a:rPr>
              <a:t>PASI 75/90/100：</a:t>
            </a:r>
            <a:r>
              <a:rPr lang="zh-CN" altLang="en-US" sz="1000" dirty="0">
                <a:latin typeface="微软雅黑" panose="020B0503020204020204" charset="-122"/>
                <a:ea typeface="微软雅黑" panose="020B0503020204020204" charset="-122"/>
                <a:cs typeface="微软雅黑" panose="020B0503020204020204" charset="-122"/>
              </a:rPr>
              <a:t>银屑病皮损面积和严重程度指数改善</a:t>
            </a:r>
            <a:r>
              <a:rPr lang="en-US" altLang="zh-CN" sz="1000" dirty="0">
                <a:latin typeface="微软雅黑" panose="020B0503020204020204" charset="-122"/>
                <a:ea typeface="微软雅黑" panose="020B0503020204020204" charset="-122"/>
                <a:cs typeface="微软雅黑" panose="020B0503020204020204" charset="-122"/>
              </a:rPr>
              <a:t>75%/</a:t>
            </a:r>
            <a:r>
              <a:rPr lang="zh-CN" altLang="en-US" sz="1000" dirty="0">
                <a:latin typeface="微软雅黑" panose="020B0503020204020204" charset="-122"/>
                <a:ea typeface="微软雅黑" panose="020B0503020204020204" charset="-122"/>
                <a:cs typeface="微软雅黑" panose="020B0503020204020204" charset="-122"/>
              </a:rPr>
              <a:t>90%/100%</a:t>
            </a:r>
          </a:p>
        </p:txBody>
      </p:sp>
      <p:sp>
        <p:nvSpPr>
          <p:cNvPr id="14" name="文本框 13"/>
          <p:cNvSpPr txBox="1"/>
          <p:nvPr/>
        </p:nvSpPr>
        <p:spPr>
          <a:xfrm>
            <a:off x="640323" y="6596155"/>
            <a:ext cx="5456630" cy="245110"/>
          </a:xfrm>
          <a:prstGeom prst="rect">
            <a:avLst/>
          </a:prstGeom>
          <a:noFill/>
        </p:spPr>
        <p:txBody>
          <a:bodyPr wrap="square" rtlCol="0">
            <a:spAutoFit/>
          </a:bodyPr>
          <a:lstStyle/>
          <a:p>
            <a:r>
              <a:rPr lang="en-US" altLang="zh-CN" sz="1000" dirty="0">
                <a:latin typeface="微软雅黑" panose="020B0503020204020204" charset="-122"/>
                <a:ea typeface="微软雅黑" panose="020B0503020204020204" charset="-122"/>
              </a:rPr>
              <a:t>1. </a:t>
            </a:r>
            <a:r>
              <a:rPr lang="zh-CN" altLang="en-US" sz="1000" dirty="0">
                <a:latin typeface="微软雅黑" panose="020B0503020204020204" charset="-122"/>
                <a:ea typeface="微软雅黑" panose="020B0503020204020204" charset="-122"/>
              </a:rPr>
              <a:t>古莫奇单抗说明书  </a:t>
            </a:r>
            <a:r>
              <a:rPr lang="en-US" altLang="zh-CN" sz="1000" dirty="0">
                <a:latin typeface="微软雅黑" panose="020B0503020204020204" charset="-122"/>
                <a:ea typeface="微软雅黑" panose="020B0503020204020204" charset="-122"/>
              </a:rPr>
              <a:t>2.  </a:t>
            </a:r>
            <a:r>
              <a:rPr lang="zh-CN" altLang="en-US" sz="1000" dirty="0">
                <a:latin typeface="微软雅黑" panose="020B0503020204020204" charset="-122"/>
                <a:ea typeface="微软雅黑" panose="020B0503020204020204" charset="-122"/>
              </a:rPr>
              <a:t>司库奇尤说明书</a:t>
            </a:r>
          </a:p>
        </p:txBody>
      </p:sp>
      <p:sp>
        <p:nvSpPr>
          <p:cNvPr id="7" name="矩形: 圆顶角 4"/>
          <p:cNvSpPr/>
          <p:nvPr/>
        </p:nvSpPr>
        <p:spPr>
          <a:xfrm>
            <a:off x="724535" y="1122045"/>
            <a:ext cx="10905490" cy="857250"/>
          </a:xfrm>
          <a:prstGeom prst="round2SameRect">
            <a:avLst>
              <a:gd name="adj1" fmla="val 21185"/>
              <a:gd name="adj2" fmla="val 0"/>
            </a:avLst>
          </a:prstGeom>
          <a:solidFill>
            <a:schemeClr val="accent5">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600"/>
              </a:spcBef>
              <a:buFont typeface="Arial" panose="020B0604020202020204" pitchFamily="34" charset="0"/>
              <a:buChar char="•"/>
            </a:pPr>
            <a:r>
              <a:rPr lang="zh-CN" altLang="en-US" sz="1600" b="1" dirty="0">
                <a:latin typeface="微软雅黑" panose="020B0503020204020204" charset="-122"/>
                <a:ea typeface="微软雅黑" panose="020B0503020204020204" charset="-122"/>
                <a:cs typeface="微软雅黑" panose="020B0503020204020204" charset="-122"/>
                <a:sym typeface="+mn-ea"/>
              </a:rPr>
              <a:t>中国银屑病诊疗指南（2023版）：以皮损完全清除（</a:t>
            </a:r>
            <a:r>
              <a:rPr lang="en-US" altLang="zh-CN" sz="1600" b="1" dirty="0">
                <a:latin typeface="微软雅黑" panose="020B0503020204020204" charset="-122"/>
                <a:ea typeface="微软雅黑" panose="020B0503020204020204" charset="-122"/>
                <a:cs typeface="微软雅黑" panose="020B0503020204020204" charset="-122"/>
                <a:sym typeface="+mn-ea"/>
              </a:rPr>
              <a:t>PASI 100</a:t>
            </a:r>
            <a:r>
              <a:rPr lang="zh-CN" altLang="en-US" sz="1600" b="1" dirty="0">
                <a:latin typeface="微软雅黑" panose="020B0503020204020204" charset="-122"/>
                <a:ea typeface="微软雅黑" panose="020B0503020204020204" charset="-122"/>
                <a:cs typeface="微软雅黑" panose="020B0503020204020204" charset="-122"/>
                <a:sym typeface="+mn-ea"/>
              </a:rPr>
              <a:t>）或几乎完全清除（</a:t>
            </a:r>
            <a:r>
              <a:rPr lang="en-US" altLang="zh-CN" sz="1600" b="1" dirty="0">
                <a:latin typeface="微软雅黑" panose="020B0503020204020204" charset="-122"/>
                <a:ea typeface="微软雅黑" panose="020B0503020204020204" charset="-122"/>
                <a:cs typeface="微软雅黑" panose="020B0503020204020204" charset="-122"/>
                <a:sym typeface="+mn-ea"/>
              </a:rPr>
              <a:t>PASI 90）</a:t>
            </a:r>
            <a:r>
              <a:rPr lang="zh-CN" altLang="en-US" sz="1600" b="1" dirty="0">
                <a:latin typeface="微软雅黑" panose="020B0503020204020204" charset="-122"/>
                <a:ea typeface="微软雅黑" panose="020B0503020204020204" charset="-122"/>
                <a:cs typeface="微软雅黑" panose="020B0503020204020204" charset="-122"/>
                <a:sym typeface="+mn-ea"/>
              </a:rPr>
              <a:t>作为达标指标 </a:t>
            </a:r>
            <a:endParaRPr lang="zh-CN" altLang="en-US" sz="1600" b="1" dirty="0">
              <a:latin typeface="微软雅黑" panose="020B0503020204020204" charset="-122"/>
              <a:ea typeface="微软雅黑" panose="020B0503020204020204" charset="-122"/>
              <a:cs typeface="微软雅黑" panose="020B0503020204020204" charset="-122"/>
            </a:endParaRPr>
          </a:p>
          <a:p>
            <a:pPr marL="285750" indent="-285750" fontAlgn="auto">
              <a:spcBef>
                <a:spcPts val="600"/>
              </a:spcBef>
              <a:buFont typeface="Arial" panose="020B0604020202020204" pitchFamily="34" charset="0"/>
              <a:buChar char="•"/>
            </a:pPr>
            <a:r>
              <a:rPr lang="zh-CN" altLang="en-US" sz="1600" b="1" dirty="0">
                <a:latin typeface="微软雅黑" panose="020B0503020204020204" charset="-122"/>
                <a:ea typeface="微软雅黑" panose="020B0503020204020204" charset="-122"/>
                <a:cs typeface="微软雅黑" panose="020B0503020204020204" charset="-122"/>
                <a:sym typeface="+mn-ea"/>
              </a:rPr>
              <a:t>古莫奇单抗</a:t>
            </a:r>
            <a:r>
              <a:rPr lang="en-US" altLang="zh-CN" sz="1600" b="1" dirty="0">
                <a:latin typeface="微软雅黑" panose="020B0503020204020204" charset="-122"/>
                <a:ea typeface="微软雅黑" panose="020B0503020204020204" charset="-122"/>
                <a:cs typeface="微软雅黑" panose="020B0503020204020204" charset="-122"/>
                <a:sym typeface="+mn-ea"/>
              </a:rPr>
              <a:t>12</a:t>
            </a:r>
            <a:r>
              <a:rPr lang="zh-CN" altLang="en-US" sz="1600" b="1" dirty="0">
                <a:latin typeface="微软雅黑" panose="020B0503020204020204" charset="-122"/>
                <a:ea typeface="微软雅黑" panose="020B0503020204020204" charset="-122"/>
                <a:cs typeface="微软雅黑" panose="020B0503020204020204" charset="-122"/>
                <a:sym typeface="+mn-ea"/>
              </a:rPr>
              <a:t>周</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近半数</a:t>
            </a:r>
            <a:r>
              <a:rPr lang="zh-CN" altLang="en-US" sz="1600" b="1" dirty="0">
                <a:latin typeface="微软雅黑" panose="020B0503020204020204" charset="-122"/>
                <a:ea typeface="微软雅黑" panose="020B0503020204020204" charset="-122"/>
                <a:cs typeface="微软雅黑" panose="020B0503020204020204" charset="-122"/>
                <a:sym typeface="+mn-ea"/>
              </a:rPr>
              <a:t>患者实现皮损完全清除，</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超</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8</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成</a:t>
            </a:r>
            <a:r>
              <a:rPr lang="zh-CN" altLang="en-US" sz="1600" b="1" dirty="0">
                <a:latin typeface="微软雅黑" panose="020B0503020204020204" charset="-122"/>
                <a:ea typeface="微软雅黑" panose="020B0503020204020204" charset="-122"/>
                <a:cs typeface="微软雅黑" panose="020B0503020204020204" charset="-122"/>
                <a:sym typeface="+mn-ea"/>
              </a:rPr>
              <a:t>患者实现皮损几乎完全清除</a:t>
            </a:r>
            <a:endParaRPr lang="zh-CN" altLang="en-US" sz="1600" b="1"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10" name="black-left-arrows_45468"/>
          <p:cNvSpPr/>
          <p:nvPr/>
        </p:nvSpPr>
        <p:spPr>
          <a:xfrm rot="2760000">
            <a:off x="6467598" y="2974194"/>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ack-left-arrows_45468"/>
          <p:cNvSpPr/>
          <p:nvPr/>
        </p:nvSpPr>
        <p:spPr>
          <a:xfrm rot="2760000">
            <a:off x="9826748" y="3885419"/>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lack-left-arrows_45468"/>
          <p:cNvSpPr/>
          <p:nvPr/>
        </p:nvSpPr>
        <p:spPr>
          <a:xfrm rot="2760000">
            <a:off x="3144643" y="2487784"/>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有效性</a:t>
            </a:r>
          </a:p>
        </p:txBody>
      </p:sp>
      <p:sp>
        <p:nvSpPr>
          <p:cNvPr id="9" name="矩形 8"/>
          <p:cNvSpPr/>
          <p:nvPr/>
        </p:nvSpPr>
        <p:spPr>
          <a:xfrm>
            <a:off x="573199" y="235722"/>
            <a:ext cx="10293276" cy="523220"/>
          </a:xfrm>
          <a:prstGeom prst="rect">
            <a:avLst/>
          </a:prstGeom>
          <a:ln>
            <a:noFill/>
          </a:ln>
        </p:spPr>
        <p:txBody>
          <a:bodyPr wrap="square">
            <a:spAutoFit/>
          </a:bodyPr>
          <a:lstStyle/>
          <a:p>
            <a:r>
              <a:rPr lang="zh-CN" altLang="en-US" sz="2800" b="1" dirty="0">
                <a:solidFill>
                  <a:srgbClr val="2E75B6"/>
                </a:solidFill>
                <a:latin typeface="微软雅黑" panose="020B0503020204020204" charset="-122"/>
                <a:ea typeface="微软雅黑" panose="020B0503020204020204" charset="-122"/>
                <a:sym typeface="+mn-ea"/>
              </a:rPr>
              <a:t>古莫奇单抗持久全清，显著提升生活质量，优于司库奇尤单抗</a:t>
            </a:r>
          </a:p>
        </p:txBody>
      </p:sp>
      <p:graphicFrame>
        <p:nvGraphicFramePr>
          <p:cNvPr id="11" name="图表 10"/>
          <p:cNvGraphicFramePr/>
          <p:nvPr/>
        </p:nvGraphicFramePr>
        <p:xfrm>
          <a:off x="724535" y="1806575"/>
          <a:ext cx="10491470" cy="3970655"/>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661670" y="6093460"/>
            <a:ext cx="9588500" cy="398780"/>
          </a:xfrm>
          <a:prstGeom prst="rect">
            <a:avLst/>
          </a:prstGeom>
          <a:noFill/>
        </p:spPr>
        <p:txBody>
          <a:bodyPr wrap="square" rtlCol="0" anchor="t">
            <a:spAutoFit/>
          </a:bodyPr>
          <a:lstStyle/>
          <a:p>
            <a:r>
              <a:rPr lang="zh-CN" altLang="en-US" sz="1000" b="1" dirty="0">
                <a:latin typeface="微软雅黑" panose="020B0503020204020204" charset="-122"/>
                <a:ea typeface="微软雅黑" panose="020B0503020204020204" charset="-122"/>
                <a:cs typeface="微软雅黑" panose="020B0503020204020204" charset="-122"/>
              </a:rPr>
              <a:t>注：古莫奇单抗和司库奇尤单抗</a:t>
            </a:r>
            <a:r>
              <a:rPr lang="en-US" altLang="zh-CN" sz="1000" b="1" dirty="0">
                <a:latin typeface="微软雅黑" panose="020B0503020204020204" charset="-122"/>
                <a:ea typeface="微软雅黑" panose="020B0503020204020204" charset="-122"/>
                <a:cs typeface="微软雅黑" panose="020B0503020204020204" charset="-122"/>
              </a:rPr>
              <a:t>5</a:t>
            </a:r>
            <a:r>
              <a:rPr lang="zh-CN" altLang="en-US" sz="1000" b="1" dirty="0">
                <a:latin typeface="微软雅黑" panose="020B0503020204020204" charset="-122"/>
                <a:ea typeface="微软雅黑" panose="020B0503020204020204" charset="-122"/>
                <a:cs typeface="微软雅黑" panose="020B0503020204020204" charset="-122"/>
              </a:rPr>
              <a:t>2周</a:t>
            </a:r>
            <a:r>
              <a:rPr lang="en-US" altLang="zh-CN" sz="1000" b="1" dirty="0">
                <a:latin typeface="微软雅黑" panose="020B0503020204020204" charset="-122"/>
                <a:ea typeface="微软雅黑" panose="020B0503020204020204" charset="-122"/>
                <a:cs typeface="微软雅黑" panose="020B0503020204020204" charset="-122"/>
              </a:rPr>
              <a:t>PASI 75/90/100</a:t>
            </a:r>
            <a:r>
              <a:rPr lang="zh-CN" altLang="en-US" sz="1000" b="1" dirty="0">
                <a:latin typeface="微软雅黑" panose="020B0503020204020204" charset="-122"/>
                <a:ea typeface="微软雅黑" panose="020B0503020204020204" charset="-122"/>
                <a:cs typeface="微软雅黑" panose="020B0503020204020204" charset="-122"/>
              </a:rPr>
              <a:t>应答率及</a:t>
            </a:r>
            <a:r>
              <a:rPr lang="en-US" altLang="zh-CN" sz="1000" b="1" dirty="0">
                <a:latin typeface="微软雅黑" panose="020B0503020204020204" charset="-122"/>
                <a:ea typeface="微软雅黑" panose="020B0503020204020204" charset="-122"/>
                <a:cs typeface="微软雅黑" panose="020B0503020204020204" charset="-122"/>
              </a:rPr>
              <a:t>DLQI</a:t>
            </a:r>
            <a:r>
              <a:rPr lang="zh-CN" altLang="en-US" sz="1000" b="1" dirty="0">
                <a:latin typeface="微软雅黑" panose="020B0503020204020204" charset="-122"/>
                <a:ea typeface="微软雅黑" panose="020B0503020204020204" charset="-122"/>
                <a:cs typeface="微软雅黑" panose="020B0503020204020204" charset="-122"/>
              </a:rPr>
              <a:t>数据来源于各自的银屑病中国</a:t>
            </a:r>
            <a:r>
              <a:rPr lang="en-US" altLang="en-US" sz="1000" b="1" dirty="0">
                <a:latin typeface="微软雅黑" panose="020B0503020204020204" charset="-122"/>
                <a:ea typeface="微软雅黑" panose="020B0503020204020204" charset="-122"/>
                <a:cs typeface="微软雅黑" panose="020B0503020204020204" charset="-122"/>
              </a:rPr>
              <a:t>Ⅲ</a:t>
            </a:r>
            <a:r>
              <a:rPr lang="zh-CN" altLang="en-US" sz="1000" b="1" dirty="0">
                <a:latin typeface="微软雅黑" panose="020B0503020204020204" charset="-122"/>
                <a:ea typeface="微软雅黑" panose="020B0503020204020204" charset="-122"/>
                <a:cs typeface="微软雅黑" panose="020B0503020204020204" charset="-122"/>
              </a:rPr>
              <a:t>期对照研究</a:t>
            </a:r>
            <a:r>
              <a:rPr lang="zh-CN" altLang="en-US" sz="1000" b="1" baseline="30000" dirty="0">
                <a:latin typeface="微软雅黑" panose="020B0503020204020204" charset="-122"/>
                <a:ea typeface="微软雅黑" panose="020B0503020204020204" charset="-122"/>
                <a:cs typeface="微软雅黑" panose="020B0503020204020204" charset="-122"/>
              </a:rPr>
              <a:t>[1,2]</a:t>
            </a:r>
            <a:r>
              <a:rPr lang="zh-CN" altLang="en-US" sz="1000" b="1" dirty="0">
                <a:latin typeface="微软雅黑" panose="020B0503020204020204" charset="-122"/>
                <a:ea typeface="微软雅黑" panose="020B0503020204020204" charset="-122"/>
                <a:cs typeface="微软雅黑" panose="020B0503020204020204" charset="-122"/>
              </a:rPr>
              <a:t>，非头对头</a:t>
            </a:r>
          </a:p>
          <a:p>
            <a:r>
              <a:rPr lang="en-US" altLang="zh-CN" sz="1000" dirty="0">
                <a:latin typeface="微软雅黑" panose="020B0503020204020204" charset="-122"/>
                <a:ea typeface="微软雅黑" panose="020B0503020204020204" charset="-122"/>
                <a:cs typeface="微软雅黑" panose="020B0503020204020204" charset="-122"/>
              </a:rPr>
              <a:t>PASI 75/90/100：</a:t>
            </a:r>
            <a:r>
              <a:rPr lang="zh-CN" altLang="en-US" sz="1000" dirty="0">
                <a:latin typeface="微软雅黑" panose="020B0503020204020204" charset="-122"/>
                <a:ea typeface="微软雅黑" panose="020B0503020204020204" charset="-122"/>
                <a:cs typeface="微软雅黑" panose="020B0503020204020204" charset="-122"/>
              </a:rPr>
              <a:t>银屑病皮损面积和严重程度指数改善</a:t>
            </a:r>
            <a:r>
              <a:rPr lang="en-US" altLang="zh-CN" sz="1000" dirty="0">
                <a:latin typeface="微软雅黑" panose="020B0503020204020204" charset="-122"/>
                <a:ea typeface="微软雅黑" panose="020B0503020204020204" charset="-122"/>
                <a:cs typeface="微软雅黑" panose="020B0503020204020204" charset="-122"/>
              </a:rPr>
              <a:t>75%/</a:t>
            </a:r>
            <a:r>
              <a:rPr lang="zh-CN" altLang="en-US" sz="1000" dirty="0">
                <a:latin typeface="微软雅黑" panose="020B0503020204020204" charset="-122"/>
                <a:ea typeface="微软雅黑" panose="020B0503020204020204" charset="-122"/>
                <a:cs typeface="微软雅黑" panose="020B0503020204020204" charset="-122"/>
              </a:rPr>
              <a:t>90%/100%；</a:t>
            </a:r>
            <a:r>
              <a:rPr lang="en-US" altLang="zh-CN" sz="1000" dirty="0">
                <a:latin typeface="微软雅黑" panose="020B0503020204020204" charset="-122"/>
                <a:ea typeface="微软雅黑" panose="020B0503020204020204" charset="-122"/>
                <a:cs typeface="微软雅黑" panose="020B0503020204020204" charset="-122"/>
              </a:rPr>
              <a:t>DLQI</a:t>
            </a:r>
            <a:r>
              <a:rPr lang="zh-CN" altLang="en-US" sz="1000" dirty="0">
                <a:latin typeface="微软雅黑" panose="020B0503020204020204" charset="-122"/>
                <a:ea typeface="微软雅黑" panose="020B0503020204020204" charset="-122"/>
                <a:cs typeface="微软雅黑" panose="020B0503020204020204" charset="-122"/>
              </a:rPr>
              <a:t>：皮肤病对生活质量无影响或影响极小</a:t>
            </a:r>
          </a:p>
        </p:txBody>
      </p:sp>
      <p:sp>
        <p:nvSpPr>
          <p:cNvPr id="14" name="文本框 13"/>
          <p:cNvSpPr txBox="1"/>
          <p:nvPr/>
        </p:nvSpPr>
        <p:spPr>
          <a:xfrm>
            <a:off x="640323" y="6596155"/>
            <a:ext cx="5456630" cy="245110"/>
          </a:xfrm>
          <a:prstGeom prst="rect">
            <a:avLst/>
          </a:prstGeom>
          <a:noFill/>
        </p:spPr>
        <p:txBody>
          <a:bodyPr wrap="square" rtlCol="0">
            <a:spAutoFit/>
          </a:bodyPr>
          <a:lstStyle/>
          <a:p>
            <a:r>
              <a:rPr lang="en-US" altLang="zh-CN" sz="1000" dirty="0">
                <a:latin typeface="微软雅黑" panose="020B0503020204020204" charset="-122"/>
                <a:ea typeface="微软雅黑" panose="020B0503020204020204" charset="-122"/>
              </a:rPr>
              <a:t>1. </a:t>
            </a:r>
            <a:r>
              <a:rPr lang="zh-CN" altLang="en-US" sz="1000" dirty="0">
                <a:latin typeface="微软雅黑" panose="020B0503020204020204" charset="-122"/>
                <a:ea typeface="微软雅黑" panose="020B0503020204020204" charset="-122"/>
              </a:rPr>
              <a:t>古莫奇单抗说明书  </a:t>
            </a:r>
            <a:r>
              <a:rPr lang="en-US" altLang="zh-CN" sz="1000" dirty="0">
                <a:latin typeface="微软雅黑" panose="020B0503020204020204" charset="-122"/>
                <a:ea typeface="微软雅黑" panose="020B0503020204020204" charset="-122"/>
              </a:rPr>
              <a:t>2.  </a:t>
            </a:r>
            <a:r>
              <a:rPr lang="zh-CN" altLang="en-US" sz="1000" dirty="0">
                <a:latin typeface="微软雅黑" panose="020B0503020204020204" charset="-122"/>
                <a:ea typeface="微软雅黑" panose="020B0503020204020204" charset="-122"/>
              </a:rPr>
              <a:t>司库奇尤说明书</a:t>
            </a:r>
          </a:p>
        </p:txBody>
      </p:sp>
      <p:sp>
        <p:nvSpPr>
          <p:cNvPr id="60" name="black-left-arrows_45468"/>
          <p:cNvSpPr/>
          <p:nvPr/>
        </p:nvSpPr>
        <p:spPr>
          <a:xfrm rot="2040000">
            <a:off x="9944223" y="2786869"/>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ack-left-arrows_45468"/>
          <p:cNvSpPr/>
          <p:nvPr/>
        </p:nvSpPr>
        <p:spPr>
          <a:xfrm rot="2760000">
            <a:off x="5223633" y="2780519"/>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ack-left-arrows_45468"/>
          <p:cNvSpPr/>
          <p:nvPr/>
        </p:nvSpPr>
        <p:spPr>
          <a:xfrm rot="2760000">
            <a:off x="7577578" y="3310109"/>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圆顶角 4"/>
          <p:cNvSpPr/>
          <p:nvPr/>
        </p:nvSpPr>
        <p:spPr>
          <a:xfrm>
            <a:off x="724535" y="1256174"/>
            <a:ext cx="10491470" cy="561196"/>
          </a:xfrm>
          <a:prstGeom prst="round2SameRect">
            <a:avLst>
              <a:gd name="adj1" fmla="val 21185"/>
              <a:gd name="adj2" fmla="val 0"/>
            </a:avLst>
          </a:prstGeom>
          <a:solidFill>
            <a:schemeClr val="accent5">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600"/>
              </a:spcBef>
              <a:buFont typeface="Arial" panose="020B0604020202020204" pitchFamily="34" charset="0"/>
              <a:buChar char="•"/>
            </a:pPr>
            <a:r>
              <a:rPr lang="en-US" altLang="zh-CN" sz="2000" b="1" dirty="0">
                <a:solidFill>
                  <a:schemeClr val="bg1"/>
                </a:solidFill>
                <a:latin typeface="微软雅黑" panose="020B0503020204020204" charset="-122"/>
                <a:ea typeface="微软雅黑" panose="020B0503020204020204" charset="-122"/>
                <a:sym typeface="+mn-ea"/>
              </a:rPr>
              <a:t>52</a:t>
            </a:r>
            <a:r>
              <a:rPr lang="zh-CN" altLang="en-US" sz="2000" b="1" dirty="0">
                <a:solidFill>
                  <a:schemeClr val="bg1"/>
                </a:solidFill>
                <a:latin typeface="微软雅黑" panose="020B0503020204020204" charset="-122"/>
                <a:ea typeface="微软雅黑" panose="020B0503020204020204" charset="-122"/>
                <a:sym typeface="+mn-ea"/>
              </a:rPr>
              <a:t>周近</a:t>
            </a:r>
            <a:r>
              <a:rPr lang="en-US" altLang="zh-CN" sz="2000" b="1" dirty="0">
                <a:solidFill>
                  <a:srgbClr val="C00000"/>
                </a:solidFill>
                <a:latin typeface="微软雅黑" panose="020B0503020204020204" charset="-122"/>
                <a:ea typeface="微软雅黑" panose="020B0503020204020204" charset="-122"/>
                <a:sym typeface="+mn-ea"/>
              </a:rPr>
              <a:t>9成</a:t>
            </a:r>
            <a:r>
              <a:rPr lang="en-US" altLang="zh-CN" sz="2000" b="1" dirty="0">
                <a:solidFill>
                  <a:schemeClr val="bg1"/>
                </a:solidFill>
                <a:latin typeface="微软雅黑" panose="020B0503020204020204" charset="-122"/>
                <a:ea typeface="微软雅黑" panose="020B0503020204020204" charset="-122"/>
                <a:sym typeface="+mn-ea"/>
              </a:rPr>
              <a:t>患者实现皮损几乎全清</a:t>
            </a:r>
            <a:r>
              <a:rPr lang="zh-CN" altLang="en-US" sz="2000" b="1" dirty="0">
                <a:solidFill>
                  <a:schemeClr val="bg1"/>
                </a:solidFill>
                <a:latin typeface="微软雅黑" panose="020B0503020204020204" charset="-122"/>
                <a:ea typeface="微软雅黑" panose="020B0503020204020204" charset="-122"/>
                <a:sym typeface="+mn-ea"/>
              </a:rPr>
              <a:t>，近</a:t>
            </a:r>
            <a:r>
              <a:rPr lang="en-US" altLang="zh-CN" sz="2000" b="1" dirty="0">
                <a:solidFill>
                  <a:srgbClr val="C00000"/>
                </a:solidFill>
                <a:latin typeface="微软雅黑" panose="020B0503020204020204" charset="-122"/>
                <a:ea typeface="微软雅黑" panose="020B0503020204020204" charset="-122"/>
                <a:sym typeface="+mn-ea"/>
              </a:rPr>
              <a:t>7</a:t>
            </a:r>
            <a:r>
              <a:rPr lang="zh-CN" altLang="en-US" sz="2000" b="1" dirty="0">
                <a:solidFill>
                  <a:srgbClr val="C00000"/>
                </a:solidFill>
                <a:latin typeface="微软雅黑" panose="020B0503020204020204" charset="-122"/>
                <a:ea typeface="微软雅黑" panose="020B0503020204020204" charset="-122"/>
                <a:sym typeface="+mn-ea"/>
              </a:rPr>
              <a:t>成</a:t>
            </a:r>
            <a:r>
              <a:rPr lang="en-US" altLang="zh-CN" sz="2000" b="1" dirty="0" err="1">
                <a:solidFill>
                  <a:schemeClr val="bg1"/>
                </a:solidFill>
                <a:latin typeface="微软雅黑" panose="020B0503020204020204" charset="-122"/>
                <a:ea typeface="微软雅黑" panose="020B0503020204020204" charset="-122"/>
                <a:sym typeface="+mn-ea"/>
              </a:rPr>
              <a:t>患者实现皮损</a:t>
            </a:r>
            <a:r>
              <a:rPr lang="zh-CN" altLang="en-US" sz="2000" b="1" dirty="0">
                <a:solidFill>
                  <a:schemeClr val="bg1"/>
                </a:solidFill>
                <a:latin typeface="微软雅黑" panose="020B0503020204020204" charset="-122"/>
                <a:ea typeface="微软雅黑" panose="020B0503020204020204" charset="-122"/>
                <a:sym typeface="+mn-ea"/>
              </a:rPr>
              <a:t>完全清除</a:t>
            </a:r>
            <a:endParaRPr lang="en-US" altLang="zh-CN" sz="2000" b="1" dirty="0">
              <a:solidFill>
                <a:schemeClr val="bg1"/>
              </a:solidFill>
              <a:latin typeface="微软雅黑" panose="020B0503020204020204" charset="-122"/>
              <a:ea typeface="微软雅黑" panose="020B0503020204020204" charset="-122"/>
              <a:sym typeface="+mn-ea"/>
            </a:endParaRPr>
          </a:p>
        </p:txBody>
      </p:sp>
      <p:sp>
        <p:nvSpPr>
          <p:cNvPr id="2" name="black-left-arrows_45468"/>
          <p:cNvSpPr/>
          <p:nvPr/>
        </p:nvSpPr>
        <p:spPr>
          <a:xfrm rot="2760000">
            <a:off x="2869688" y="2364594"/>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823" y="266217"/>
            <a:ext cx="459740"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便捷性</a:t>
            </a:r>
          </a:p>
        </p:txBody>
      </p:sp>
      <p:sp>
        <p:nvSpPr>
          <p:cNvPr id="9" name="矩形 8"/>
          <p:cNvSpPr/>
          <p:nvPr/>
        </p:nvSpPr>
        <p:spPr>
          <a:xfrm>
            <a:off x="585470" y="297180"/>
            <a:ext cx="10564495" cy="521970"/>
          </a:xfrm>
          <a:prstGeom prst="rect">
            <a:avLst/>
          </a:prstGeom>
          <a:ln>
            <a:noFill/>
          </a:ln>
        </p:spPr>
        <p:txBody>
          <a:bodyPr wrap="square">
            <a:spAutoFit/>
          </a:bodyPr>
          <a:lstStyle/>
          <a:p>
            <a:r>
              <a:rPr lang="zh-CN" altLang="en-US" sz="2800" b="1" dirty="0">
                <a:solidFill>
                  <a:srgbClr val="2E75B6"/>
                </a:solidFill>
                <a:latin typeface="微软雅黑" panose="020B0503020204020204" charset="-122"/>
                <a:ea typeface="微软雅黑" panose="020B0503020204020204" charset="-122"/>
                <a:sym typeface="+mn-ea"/>
              </a:rPr>
              <a:t>古莫奇单抗最少注射针数（年注射针数减半）</a:t>
            </a:r>
            <a:r>
              <a:rPr lang="en-US" altLang="zh-CN" sz="2800" b="1" dirty="0">
                <a:solidFill>
                  <a:srgbClr val="2E75B6"/>
                </a:solidFill>
                <a:latin typeface="微软雅黑" panose="020B0503020204020204" charset="-122"/>
                <a:ea typeface="微软雅黑" panose="020B0503020204020204" charset="-122"/>
                <a:sym typeface="+mn-ea"/>
              </a:rPr>
              <a:t>, </a:t>
            </a:r>
            <a:r>
              <a:rPr lang="zh-CN" altLang="en-US" sz="2800" b="1" dirty="0">
                <a:solidFill>
                  <a:srgbClr val="2E75B6"/>
                </a:solidFill>
                <a:latin typeface="微软雅黑" panose="020B0503020204020204" charset="-122"/>
                <a:ea typeface="微软雅黑" panose="020B0503020204020204" charset="-122"/>
                <a:sym typeface="+mn-ea"/>
              </a:rPr>
              <a:t>便捷安心</a:t>
            </a:r>
            <a:endParaRPr lang="zh-CN" sz="2800" b="1" dirty="0">
              <a:solidFill>
                <a:srgbClr val="2E75B6"/>
              </a:solidFill>
              <a:latin typeface="微软雅黑" panose="020B0503020204020204" charset="-122"/>
              <a:ea typeface="微软雅黑" panose="020B0503020204020204" charset="-122"/>
              <a:sym typeface="+mn-ea"/>
            </a:endParaRPr>
          </a:p>
        </p:txBody>
      </p:sp>
      <p:sp>
        <p:nvSpPr>
          <p:cNvPr id="152" name="同侧圆角矩形 21"/>
          <p:cNvSpPr/>
          <p:nvPr/>
        </p:nvSpPr>
        <p:spPr>
          <a:xfrm rot="10800000">
            <a:off x="636270" y="1318260"/>
            <a:ext cx="8289925" cy="5236210"/>
          </a:xfrm>
          <a:prstGeom prst="round2SameRect">
            <a:avLst>
              <a:gd name="adj1" fmla="val 1770"/>
              <a:gd name="adj2" fmla="val 2919"/>
            </a:avLst>
          </a:prstGeom>
          <a:solidFill>
            <a:schemeClr val="bg1">
              <a:alpha val="95000"/>
            </a:schemeClr>
          </a:solidFill>
          <a:ln>
            <a:noFill/>
          </a:ln>
          <a:effectLst>
            <a:outerShdw blurRad="152400" dist="38100" dir="2700000" algn="tl" rotWithShape="0">
              <a:schemeClr val="accent5">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同侧圆角矩形 21"/>
          <p:cNvSpPr/>
          <p:nvPr/>
        </p:nvSpPr>
        <p:spPr>
          <a:xfrm rot="10800000">
            <a:off x="9074785" y="1318260"/>
            <a:ext cx="2630170" cy="5236210"/>
          </a:xfrm>
          <a:prstGeom prst="round2SameRect">
            <a:avLst>
              <a:gd name="adj1" fmla="val 5582"/>
              <a:gd name="adj2" fmla="val 2919"/>
            </a:avLst>
          </a:prstGeom>
          <a:solidFill>
            <a:schemeClr val="bg1">
              <a:alpha val="95000"/>
            </a:schemeClr>
          </a:solidFill>
          <a:ln>
            <a:noFill/>
          </a:ln>
          <a:effectLst>
            <a:outerShdw blurRad="152400" dist="38100" dir="2700000" algn="tl" rotWithShape="0">
              <a:schemeClr val="accent5">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顶角 4"/>
          <p:cNvSpPr/>
          <p:nvPr/>
        </p:nvSpPr>
        <p:spPr>
          <a:xfrm>
            <a:off x="636270" y="1049655"/>
            <a:ext cx="8289925" cy="414020"/>
          </a:xfrm>
          <a:prstGeom prst="round2SameRect">
            <a:avLst>
              <a:gd name="adj1" fmla="val 50000"/>
              <a:gd name="adj2" fmla="val 0"/>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charset="-122"/>
                <a:ea typeface="微软雅黑" panose="020B0503020204020204" charset="-122"/>
              </a:rPr>
              <a:t>银屑病治疗用生物制剂（</a:t>
            </a:r>
            <a:r>
              <a:rPr lang="en-US" altLang="zh-CN" sz="2000" b="1" dirty="0">
                <a:solidFill>
                  <a:schemeClr val="bg1"/>
                </a:solidFill>
                <a:latin typeface="微软雅黑" panose="020B0503020204020204" charset="-122"/>
                <a:ea typeface="微软雅黑" panose="020B0503020204020204" charset="-122"/>
              </a:rPr>
              <a:t>IL-17A</a:t>
            </a:r>
            <a:r>
              <a:rPr lang="zh-CN" altLang="en-US" sz="2000" b="1" dirty="0">
                <a:solidFill>
                  <a:schemeClr val="bg1"/>
                </a:solidFill>
                <a:latin typeface="微软雅黑" panose="020B0503020204020204" charset="-122"/>
                <a:ea typeface="微软雅黑" panose="020B0503020204020204" charset="-122"/>
              </a:rPr>
              <a:t>）给药频率</a:t>
            </a:r>
            <a:endParaRPr lang="zh-CN" altLang="en-US" sz="2000" b="1" dirty="0">
              <a:solidFill>
                <a:schemeClr val="bg1"/>
              </a:solidFill>
              <a:highlight>
                <a:srgbClr val="FFFF00"/>
              </a:highlight>
              <a:latin typeface="微软雅黑" panose="020B0503020204020204" charset="-122"/>
              <a:ea typeface="微软雅黑" panose="020B0503020204020204" charset="-122"/>
            </a:endParaRPr>
          </a:p>
        </p:txBody>
      </p:sp>
      <p:sp>
        <p:nvSpPr>
          <p:cNvPr id="8" name="矩形: 圆顶角 5"/>
          <p:cNvSpPr/>
          <p:nvPr/>
        </p:nvSpPr>
        <p:spPr>
          <a:xfrm>
            <a:off x="9074648" y="1049848"/>
            <a:ext cx="2623958" cy="415731"/>
          </a:xfrm>
          <a:prstGeom prst="round2SameRect">
            <a:avLst>
              <a:gd name="adj1" fmla="val 50000"/>
              <a:gd name="adj2" fmla="val 0"/>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dirty="0">
                <a:solidFill>
                  <a:schemeClr val="bg1"/>
                </a:solidFill>
                <a:latin typeface="微软雅黑" panose="020B0503020204020204" charset="-122"/>
                <a:ea typeface="微软雅黑" panose="020B0503020204020204" charset="-122"/>
              </a:rPr>
              <a:t>年注射针数</a:t>
            </a:r>
          </a:p>
        </p:txBody>
      </p:sp>
      <p:sp>
        <p:nvSpPr>
          <p:cNvPr id="401" name="文本框 400"/>
          <p:cNvSpPr txBox="1"/>
          <p:nvPr/>
        </p:nvSpPr>
        <p:spPr>
          <a:xfrm>
            <a:off x="9408639" y="1515359"/>
            <a:ext cx="1076591" cy="369332"/>
          </a:xfrm>
          <a:prstGeom prst="rect">
            <a:avLst/>
          </a:prstGeom>
          <a:noFill/>
        </p:spPr>
        <p:txBody>
          <a:bodyPr wrap="square" rtlCol="0">
            <a:spAutoFit/>
          </a:bodyPr>
          <a:lstStyle/>
          <a:p>
            <a:pPr algn="ctr"/>
            <a:r>
              <a:rPr lang="zh-CN" altLang="en-US" b="1" dirty="0">
                <a:latin typeface="微软雅黑" panose="020B0503020204020204" charset="-122"/>
                <a:ea typeface="微软雅黑" panose="020B0503020204020204" charset="-122"/>
                <a:cs typeface="微软雅黑" panose="020B0503020204020204" charset="-122"/>
              </a:rPr>
              <a:t>诱导期</a:t>
            </a:r>
          </a:p>
        </p:txBody>
      </p:sp>
      <p:sp>
        <p:nvSpPr>
          <p:cNvPr id="406" name="文本框 405"/>
          <p:cNvSpPr txBox="1"/>
          <p:nvPr/>
        </p:nvSpPr>
        <p:spPr>
          <a:xfrm>
            <a:off x="10572226" y="1511820"/>
            <a:ext cx="792000" cy="369332"/>
          </a:xfrm>
          <a:prstGeom prst="rect">
            <a:avLst/>
          </a:prstGeom>
          <a:noFill/>
        </p:spPr>
        <p:txBody>
          <a:bodyPr wrap="square" rtlCol="0">
            <a:spAutoFit/>
          </a:bodyPr>
          <a:lstStyle/>
          <a:p>
            <a:pPr algn="ctr"/>
            <a:r>
              <a:rPr lang="zh-CN" altLang="en-US" b="1" dirty="0">
                <a:latin typeface="微软雅黑" panose="020B0503020204020204" charset="-122"/>
                <a:ea typeface="微软雅黑" panose="020B0503020204020204" charset="-122"/>
                <a:cs typeface="微软雅黑" panose="020B0503020204020204" charset="-122"/>
              </a:rPr>
              <a:t>全年</a:t>
            </a:r>
          </a:p>
        </p:txBody>
      </p:sp>
      <p:sp>
        <p:nvSpPr>
          <p:cNvPr id="492" name="object 41"/>
          <p:cNvSpPr/>
          <p:nvPr/>
        </p:nvSpPr>
        <p:spPr>
          <a:xfrm>
            <a:off x="9244330" y="3065780"/>
            <a:ext cx="2266950" cy="972000"/>
          </a:xfrm>
          <a:prstGeom prst="roundRect">
            <a:avLst>
              <a:gd name="adj" fmla="val 7964"/>
            </a:avLst>
          </a:prstGeom>
          <a:solidFill>
            <a:schemeClr val="accent1">
              <a:lumMod val="75000"/>
              <a:alpha val="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493" name="文本框 492"/>
          <p:cNvSpPr txBox="1"/>
          <p:nvPr/>
        </p:nvSpPr>
        <p:spPr>
          <a:xfrm>
            <a:off x="9482455" y="3433445"/>
            <a:ext cx="650875" cy="337185"/>
          </a:xfrm>
          <a:prstGeom prst="rect">
            <a:avLst/>
          </a:prstGeom>
          <a:noFill/>
        </p:spPr>
        <p:txBody>
          <a:bodyPr wrap="square" rtlCol="0">
            <a:spAutoFit/>
          </a:bodyPr>
          <a:lstStyle/>
          <a:p>
            <a:pPr algn="ctr"/>
            <a:r>
              <a:rPr lang="en-US" altLang="zh-CN" sz="1600" b="1" dirty="0">
                <a:solidFill>
                  <a:srgbClr val="A11F6D"/>
                </a:solidFill>
                <a:latin typeface="微软雅黑" panose="020B0503020204020204" charset="-122"/>
                <a:ea typeface="微软雅黑" panose="020B0503020204020204" charset="-122"/>
                <a:cs typeface="OPPOSans B" panose="00020600040101010101" pitchFamily="18" charset="-122"/>
              </a:rPr>
              <a:t>10</a:t>
            </a:r>
            <a:r>
              <a:rPr lang="zh-CN" altLang="en-US" sz="1600" b="1" dirty="0">
                <a:solidFill>
                  <a:srgbClr val="A11F6D"/>
                </a:solidFill>
                <a:latin typeface="微软雅黑" panose="020B0503020204020204" charset="-122"/>
                <a:ea typeface="微软雅黑" panose="020B0503020204020204" charset="-122"/>
                <a:cs typeface="OPPOSans B" panose="00020600040101010101" pitchFamily="18" charset="-122"/>
              </a:rPr>
              <a:t>针</a:t>
            </a:r>
          </a:p>
        </p:txBody>
      </p:sp>
      <p:sp>
        <p:nvSpPr>
          <p:cNvPr id="494" name="文本框 493"/>
          <p:cNvSpPr txBox="1"/>
          <p:nvPr/>
        </p:nvSpPr>
        <p:spPr>
          <a:xfrm>
            <a:off x="10619105" y="3434080"/>
            <a:ext cx="650875" cy="337185"/>
          </a:xfrm>
          <a:prstGeom prst="rect">
            <a:avLst/>
          </a:prstGeom>
          <a:noFill/>
        </p:spPr>
        <p:txBody>
          <a:bodyPr wrap="square" rtlCol="0">
            <a:spAutoFit/>
          </a:bodyPr>
          <a:lstStyle/>
          <a:p>
            <a:pPr algn="ctr"/>
            <a:r>
              <a:rPr lang="en-US" altLang="zh-CN" sz="1600" b="1" dirty="0">
                <a:solidFill>
                  <a:srgbClr val="A11F6D"/>
                </a:solidFill>
                <a:latin typeface="微软雅黑" panose="020B0503020204020204" charset="-122"/>
                <a:ea typeface="微软雅黑" panose="020B0503020204020204" charset="-122"/>
                <a:cs typeface="OPPOSans B" panose="00020600040101010101" pitchFamily="18" charset="-122"/>
              </a:rPr>
              <a:t>34</a:t>
            </a:r>
            <a:r>
              <a:rPr lang="zh-CN" altLang="en-US" sz="1600" b="1" dirty="0">
                <a:solidFill>
                  <a:srgbClr val="A11F6D"/>
                </a:solidFill>
                <a:latin typeface="微软雅黑" panose="020B0503020204020204" charset="-122"/>
                <a:ea typeface="微软雅黑" panose="020B0503020204020204" charset="-122"/>
                <a:cs typeface="OPPOSans B" panose="00020600040101010101" pitchFamily="18" charset="-122"/>
              </a:rPr>
              <a:t>针</a:t>
            </a:r>
          </a:p>
        </p:txBody>
      </p:sp>
      <p:sp>
        <p:nvSpPr>
          <p:cNvPr id="12" name="object 41"/>
          <p:cNvSpPr/>
          <p:nvPr/>
        </p:nvSpPr>
        <p:spPr>
          <a:xfrm>
            <a:off x="9244965" y="1880235"/>
            <a:ext cx="2266950" cy="936000"/>
          </a:xfrm>
          <a:custGeom>
            <a:avLst/>
            <a:gdLst/>
            <a:ahLst/>
            <a:cxnLst/>
            <a:rect l="l" t="t" r="r" b="b"/>
            <a:pathLst>
              <a:path w="11325225" h="897889">
                <a:moveTo>
                  <a:pt x="11224514" y="0"/>
                </a:moveTo>
                <a:lnTo>
                  <a:pt x="100291" y="0"/>
                </a:lnTo>
                <a:lnTo>
                  <a:pt x="61255" y="7889"/>
                </a:lnTo>
                <a:lnTo>
                  <a:pt x="29376" y="29400"/>
                </a:lnTo>
                <a:lnTo>
                  <a:pt x="7882" y="61293"/>
                </a:lnTo>
                <a:lnTo>
                  <a:pt x="0" y="100330"/>
                </a:lnTo>
                <a:lnTo>
                  <a:pt x="0" y="797306"/>
                </a:lnTo>
                <a:lnTo>
                  <a:pt x="7882" y="836342"/>
                </a:lnTo>
                <a:lnTo>
                  <a:pt x="29376" y="868235"/>
                </a:lnTo>
                <a:lnTo>
                  <a:pt x="61255" y="889746"/>
                </a:lnTo>
                <a:lnTo>
                  <a:pt x="100291" y="897636"/>
                </a:lnTo>
                <a:lnTo>
                  <a:pt x="11224514" y="897636"/>
                </a:lnTo>
                <a:lnTo>
                  <a:pt x="11263550" y="889746"/>
                </a:lnTo>
                <a:lnTo>
                  <a:pt x="11295443" y="868235"/>
                </a:lnTo>
                <a:lnTo>
                  <a:pt x="11316954" y="836342"/>
                </a:lnTo>
                <a:lnTo>
                  <a:pt x="11324844" y="797306"/>
                </a:lnTo>
                <a:lnTo>
                  <a:pt x="11324844" y="100330"/>
                </a:lnTo>
                <a:lnTo>
                  <a:pt x="11316954" y="61293"/>
                </a:lnTo>
                <a:lnTo>
                  <a:pt x="11295443" y="29400"/>
                </a:lnTo>
                <a:lnTo>
                  <a:pt x="11263550" y="7889"/>
                </a:lnTo>
                <a:lnTo>
                  <a:pt x="11224514" y="0"/>
                </a:lnTo>
                <a:close/>
              </a:path>
            </a:pathLst>
          </a:custGeom>
          <a:solidFill>
            <a:schemeClr val="accent2">
              <a:lumMod val="20000"/>
              <a:lumOff val="80000"/>
              <a:alpha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grpSp>
        <p:nvGrpSpPr>
          <p:cNvPr id="29" name="组合 28"/>
          <p:cNvGrpSpPr/>
          <p:nvPr/>
        </p:nvGrpSpPr>
        <p:grpSpPr>
          <a:xfrm>
            <a:off x="736600" y="1692910"/>
            <a:ext cx="8069580" cy="1123315"/>
            <a:chOff x="1160" y="2666"/>
            <a:chExt cx="12708" cy="1769"/>
          </a:xfrm>
        </p:grpSpPr>
        <p:sp>
          <p:nvSpPr>
            <p:cNvPr id="10" name="object 41"/>
            <p:cNvSpPr/>
            <p:nvPr/>
          </p:nvSpPr>
          <p:spPr>
            <a:xfrm>
              <a:off x="1160" y="2961"/>
              <a:ext cx="12708" cy="1474"/>
            </a:xfrm>
            <a:custGeom>
              <a:avLst/>
              <a:gdLst/>
              <a:ahLst/>
              <a:cxnLst/>
              <a:rect l="l" t="t" r="r" b="b"/>
              <a:pathLst>
                <a:path w="11325225" h="897889">
                  <a:moveTo>
                    <a:pt x="11224514" y="0"/>
                  </a:moveTo>
                  <a:lnTo>
                    <a:pt x="100291" y="0"/>
                  </a:lnTo>
                  <a:lnTo>
                    <a:pt x="61255" y="7889"/>
                  </a:lnTo>
                  <a:lnTo>
                    <a:pt x="29376" y="29400"/>
                  </a:lnTo>
                  <a:lnTo>
                    <a:pt x="7882" y="61293"/>
                  </a:lnTo>
                  <a:lnTo>
                    <a:pt x="0" y="100330"/>
                  </a:lnTo>
                  <a:lnTo>
                    <a:pt x="0" y="797306"/>
                  </a:lnTo>
                  <a:lnTo>
                    <a:pt x="7882" y="836342"/>
                  </a:lnTo>
                  <a:lnTo>
                    <a:pt x="29376" y="868235"/>
                  </a:lnTo>
                  <a:lnTo>
                    <a:pt x="61255" y="889746"/>
                  </a:lnTo>
                  <a:lnTo>
                    <a:pt x="100291" y="897636"/>
                  </a:lnTo>
                  <a:lnTo>
                    <a:pt x="11224514" y="897636"/>
                  </a:lnTo>
                  <a:lnTo>
                    <a:pt x="11263550" y="889746"/>
                  </a:lnTo>
                  <a:lnTo>
                    <a:pt x="11295443" y="868235"/>
                  </a:lnTo>
                  <a:lnTo>
                    <a:pt x="11316954" y="836342"/>
                  </a:lnTo>
                  <a:lnTo>
                    <a:pt x="11324844" y="797306"/>
                  </a:lnTo>
                  <a:lnTo>
                    <a:pt x="11324844" y="100330"/>
                  </a:lnTo>
                  <a:lnTo>
                    <a:pt x="11316954" y="61293"/>
                  </a:lnTo>
                  <a:lnTo>
                    <a:pt x="11295443" y="29400"/>
                  </a:lnTo>
                  <a:lnTo>
                    <a:pt x="11263550" y="7889"/>
                  </a:lnTo>
                  <a:lnTo>
                    <a:pt x="11224514" y="0"/>
                  </a:lnTo>
                  <a:close/>
                </a:path>
              </a:pathLst>
            </a:custGeom>
            <a:solidFill>
              <a:schemeClr val="accent2">
                <a:lumMod val="20000"/>
                <a:lumOff val="80000"/>
                <a:alpha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9" name="文本框 388"/>
            <p:cNvSpPr txBox="1"/>
            <p:nvPr/>
          </p:nvSpPr>
          <p:spPr>
            <a:xfrm>
              <a:off x="4356" y="2666"/>
              <a:ext cx="1505" cy="376"/>
            </a:xfrm>
            <a:prstGeom prst="wedgeRoundRectCallout">
              <a:avLst>
                <a:gd name="adj1" fmla="val -60437"/>
                <a:gd name="adj2" fmla="val 54175"/>
                <a:gd name="adj3" fmla="val 16667"/>
              </a:avLst>
            </a:prstGeom>
            <a:solidFill>
              <a:srgbClr val="ED791D"/>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诱导期</a:t>
              </a: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5</a:t>
              </a: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针</a:t>
              </a:r>
            </a:p>
          </p:txBody>
        </p:sp>
        <p:grpSp>
          <p:nvGrpSpPr>
            <p:cNvPr id="13" name="组合 12"/>
            <p:cNvGrpSpPr/>
            <p:nvPr/>
          </p:nvGrpSpPr>
          <p:grpSpPr>
            <a:xfrm>
              <a:off x="1435" y="2992"/>
              <a:ext cx="12127" cy="1417"/>
              <a:chOff x="1435" y="3520"/>
              <a:chExt cx="12127" cy="1417"/>
            </a:xfrm>
          </p:grpSpPr>
          <p:sp>
            <p:nvSpPr>
              <p:cNvPr id="386" name="圆角矩形 470"/>
              <p:cNvSpPr/>
              <p:nvPr/>
            </p:nvSpPr>
            <p:spPr>
              <a:xfrm>
                <a:off x="3376" y="3520"/>
                <a:ext cx="894" cy="1417"/>
              </a:xfrm>
              <a:prstGeom prst="roundRect">
                <a:avLst>
                  <a:gd name="adj" fmla="val 0"/>
                </a:avLst>
              </a:prstGeom>
              <a:solidFill>
                <a:srgbClr val="ED7406">
                  <a:alpha val="182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0" name="object 43"/>
              <p:cNvSpPr txBox="1"/>
              <p:nvPr/>
            </p:nvSpPr>
            <p:spPr>
              <a:xfrm>
                <a:off x="1435" y="3783"/>
                <a:ext cx="1783" cy="407"/>
              </a:xfrm>
              <a:prstGeom prst="rect">
                <a:avLst/>
              </a:prstGeom>
              <a:noFill/>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charset="-122"/>
                    <a:cs typeface="Arial" panose="020B0604020202020204" pitchFamily="34" charset="0"/>
                  </a:rPr>
                  <a:t>古莫奇单抗</a:t>
                </a:r>
                <a:r>
                  <a:rPr kumimoji="0" lang="en-US" altLang="zh-CN" sz="1600" b="1" i="0" u="none" strike="noStrike" kern="1200" cap="none" spc="0" normalizeH="0" baseline="30000" noProof="0" dirty="0">
                    <a:ln>
                      <a:noFill/>
                    </a:ln>
                    <a:solidFill>
                      <a:srgbClr val="ED791D"/>
                    </a:solidFill>
                    <a:effectLst/>
                    <a:uLnTx/>
                    <a:uFillTx/>
                    <a:latin typeface="Arial" panose="020B0604020202020204" pitchFamily="34" charset="0"/>
                    <a:ea typeface="微软雅黑" panose="020B0503020204020204" charset="-122"/>
                    <a:cs typeface="Arial" panose="020B0604020202020204" pitchFamily="34" charset="0"/>
                  </a:rPr>
                  <a:t>1</a:t>
                </a:r>
              </a:p>
            </p:txBody>
          </p:sp>
          <p:sp>
            <p:nvSpPr>
              <p:cNvPr id="121" name="文本框 120"/>
              <p:cNvSpPr txBox="1"/>
              <p:nvPr/>
            </p:nvSpPr>
            <p:spPr>
              <a:xfrm>
                <a:off x="1579" y="4147"/>
                <a:ext cx="1496" cy="68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每次</a:t>
                </a:r>
                <a:r>
                  <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150mg</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charset="-122"/>
                    <a:cs typeface="Arial" panose="020B0604020202020204" pitchFamily="34" charset="0"/>
                  </a:rPr>
                  <a:t>一针</a:t>
                </a:r>
                <a:r>
                  <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给药</a:t>
                </a:r>
              </a:p>
            </p:txBody>
          </p:sp>
          <p:pic>
            <p:nvPicPr>
              <p:cNvPr id="122" name="图形 12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3240" y="3733"/>
                <a:ext cx="434" cy="434"/>
              </a:xfrm>
              <a:prstGeom prst="rect">
                <a:avLst/>
              </a:prstGeom>
            </p:spPr>
          </p:pic>
          <p:pic>
            <p:nvPicPr>
              <p:cNvPr id="123" name="图形 12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3913" y="3733"/>
                <a:ext cx="434" cy="434"/>
              </a:xfrm>
              <a:prstGeom prst="rect">
                <a:avLst/>
              </a:prstGeom>
            </p:spPr>
          </p:pic>
          <p:pic>
            <p:nvPicPr>
              <p:cNvPr id="124" name="图形 12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6100" y="3710"/>
                <a:ext cx="434" cy="434"/>
              </a:xfrm>
              <a:prstGeom prst="rect">
                <a:avLst/>
              </a:prstGeom>
            </p:spPr>
          </p:pic>
          <p:pic>
            <p:nvPicPr>
              <p:cNvPr id="125" name="图形 12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8284" y="3710"/>
                <a:ext cx="434" cy="434"/>
              </a:xfrm>
              <a:prstGeom prst="rect">
                <a:avLst/>
              </a:prstGeom>
            </p:spPr>
          </p:pic>
          <p:pic>
            <p:nvPicPr>
              <p:cNvPr id="126" name="图形 12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10468" y="3710"/>
                <a:ext cx="434" cy="434"/>
              </a:xfrm>
              <a:prstGeom prst="rect">
                <a:avLst/>
              </a:prstGeom>
            </p:spPr>
          </p:pic>
          <p:sp>
            <p:nvSpPr>
              <p:cNvPr id="128" name="object 10"/>
              <p:cNvSpPr/>
              <p:nvPr/>
            </p:nvSpPr>
            <p:spPr>
              <a:xfrm>
                <a:off x="3432" y="4384"/>
                <a:ext cx="9781" cy="148"/>
              </a:xfrm>
              <a:custGeom>
                <a:avLst/>
                <a:gdLst/>
                <a:ahLst/>
                <a:cxnLst/>
                <a:rect l="l" t="t" r="r" b="b"/>
                <a:pathLst>
                  <a:path w="9887585" h="127000">
                    <a:moveTo>
                      <a:pt x="9811385" y="0"/>
                    </a:moveTo>
                    <a:lnTo>
                      <a:pt x="9811385" y="126999"/>
                    </a:lnTo>
                    <a:lnTo>
                      <a:pt x="9875697" y="73405"/>
                    </a:lnTo>
                    <a:lnTo>
                      <a:pt x="9824085" y="73405"/>
                    </a:lnTo>
                    <a:lnTo>
                      <a:pt x="9824085" y="53593"/>
                    </a:lnTo>
                    <a:lnTo>
                      <a:pt x="9875697" y="53593"/>
                    </a:lnTo>
                    <a:lnTo>
                      <a:pt x="9811385" y="0"/>
                    </a:lnTo>
                    <a:close/>
                  </a:path>
                  <a:path w="9887585" h="127000">
                    <a:moveTo>
                      <a:pt x="9811385" y="53593"/>
                    </a:moveTo>
                    <a:lnTo>
                      <a:pt x="0" y="53593"/>
                    </a:lnTo>
                    <a:lnTo>
                      <a:pt x="0" y="73405"/>
                    </a:lnTo>
                    <a:lnTo>
                      <a:pt x="9811385" y="73405"/>
                    </a:lnTo>
                    <a:lnTo>
                      <a:pt x="9811385" y="53593"/>
                    </a:lnTo>
                    <a:close/>
                  </a:path>
                  <a:path w="9887585" h="127000">
                    <a:moveTo>
                      <a:pt x="9875697" y="53593"/>
                    </a:moveTo>
                    <a:lnTo>
                      <a:pt x="9824085" y="53593"/>
                    </a:lnTo>
                    <a:lnTo>
                      <a:pt x="9824085" y="73405"/>
                    </a:lnTo>
                    <a:lnTo>
                      <a:pt x="9875697" y="73405"/>
                    </a:lnTo>
                    <a:lnTo>
                      <a:pt x="9887585" y="63499"/>
                    </a:lnTo>
                    <a:lnTo>
                      <a:pt x="9875697" y="53593"/>
                    </a:lnTo>
                    <a:close/>
                  </a:path>
                </a:pathLst>
              </a:custGeom>
              <a:solidFill>
                <a:schemeClr val="accent1">
                  <a:lumMod val="60000"/>
                  <a:lumOff val="40000"/>
                </a:schemeClr>
              </a:solidFill>
              <a:ln>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9" name="object 11"/>
              <p:cNvSpPr/>
              <p:nvPr/>
            </p:nvSpPr>
            <p:spPr>
              <a:xfrm>
                <a:off x="11416"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0" name="object 11"/>
              <p:cNvSpPr/>
              <p:nvPr/>
            </p:nvSpPr>
            <p:spPr>
              <a:xfrm>
                <a:off x="3435"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1" name="object 11"/>
              <p:cNvSpPr/>
              <p:nvPr/>
            </p:nvSpPr>
            <p:spPr>
              <a:xfrm>
                <a:off x="4161"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2" name="object 11"/>
              <p:cNvSpPr/>
              <p:nvPr/>
            </p:nvSpPr>
            <p:spPr>
              <a:xfrm>
                <a:off x="4886"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3" name="object 11"/>
              <p:cNvSpPr/>
              <p:nvPr/>
            </p:nvSpPr>
            <p:spPr>
              <a:xfrm>
                <a:off x="5612"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4" name="object 11"/>
              <p:cNvSpPr/>
              <p:nvPr/>
            </p:nvSpPr>
            <p:spPr>
              <a:xfrm>
                <a:off x="6338"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5" name="object 11"/>
              <p:cNvSpPr/>
              <p:nvPr/>
            </p:nvSpPr>
            <p:spPr>
              <a:xfrm>
                <a:off x="7063"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6" name="object 11"/>
              <p:cNvSpPr/>
              <p:nvPr/>
            </p:nvSpPr>
            <p:spPr>
              <a:xfrm>
                <a:off x="7789"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7" name="object 11"/>
              <p:cNvSpPr/>
              <p:nvPr/>
            </p:nvSpPr>
            <p:spPr>
              <a:xfrm>
                <a:off x="8514"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8" name="object 11"/>
              <p:cNvSpPr/>
              <p:nvPr/>
            </p:nvSpPr>
            <p:spPr>
              <a:xfrm>
                <a:off x="9240"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39" name="object 11"/>
              <p:cNvSpPr/>
              <p:nvPr/>
            </p:nvSpPr>
            <p:spPr>
              <a:xfrm>
                <a:off x="9965"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40" name="object 11"/>
              <p:cNvSpPr/>
              <p:nvPr/>
            </p:nvSpPr>
            <p:spPr>
              <a:xfrm>
                <a:off x="10691"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41" name="object 11"/>
              <p:cNvSpPr/>
              <p:nvPr/>
            </p:nvSpPr>
            <p:spPr>
              <a:xfrm>
                <a:off x="12142"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42" name="object 11"/>
              <p:cNvSpPr/>
              <p:nvPr/>
            </p:nvSpPr>
            <p:spPr>
              <a:xfrm>
                <a:off x="12871" y="4458"/>
                <a:ext cx="0" cy="143"/>
              </a:xfrm>
              <a:custGeom>
                <a:avLst/>
                <a:gdLst/>
                <a:ahLst/>
                <a:cxnLst/>
                <a:rect l="l" t="t" r="r" b="b"/>
                <a:pathLst>
                  <a:path h="165735">
                    <a:moveTo>
                      <a:pt x="0" y="0"/>
                    </a:moveTo>
                    <a:lnTo>
                      <a:pt x="0" y="165734"/>
                    </a:lnTo>
                  </a:path>
                </a:pathLst>
              </a:custGeom>
              <a:ln w="19812">
                <a:solidFill>
                  <a:srgbClr val="ED79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pic>
            <p:nvPicPr>
              <p:cNvPr id="143" name="图形 14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12652" y="3710"/>
                <a:ext cx="434" cy="434"/>
              </a:xfrm>
              <a:prstGeom prst="rect">
                <a:avLst/>
              </a:prstGeom>
            </p:spPr>
          </p:pic>
          <p:pic>
            <p:nvPicPr>
              <p:cNvPr id="368" name="图形 36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3408" y="3733"/>
                <a:ext cx="434" cy="434"/>
              </a:xfrm>
              <a:prstGeom prst="rect">
                <a:avLst/>
              </a:prstGeom>
            </p:spPr>
          </p:pic>
          <p:pic>
            <p:nvPicPr>
              <p:cNvPr id="369" name="图形 36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3744" y="3733"/>
                <a:ext cx="434" cy="434"/>
              </a:xfrm>
              <a:prstGeom prst="rect">
                <a:avLst/>
              </a:prstGeom>
            </p:spPr>
          </p:pic>
          <p:pic>
            <p:nvPicPr>
              <p:cNvPr id="370" name="图形 36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3576" y="3733"/>
                <a:ext cx="434" cy="434"/>
              </a:xfrm>
              <a:prstGeom prst="rect">
                <a:avLst/>
              </a:prstGeom>
            </p:spPr>
          </p:pic>
          <p:sp>
            <p:nvSpPr>
              <p:cNvPr id="371" name="object 16"/>
              <p:cNvSpPr txBox="1"/>
              <p:nvPr/>
            </p:nvSpPr>
            <p:spPr>
              <a:xfrm>
                <a:off x="3173"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0</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2" name="object 16"/>
              <p:cNvSpPr txBox="1"/>
              <p:nvPr/>
            </p:nvSpPr>
            <p:spPr>
              <a:xfrm>
                <a:off x="3834" y="4554"/>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3" name="object 16"/>
              <p:cNvSpPr txBox="1"/>
              <p:nvPr/>
            </p:nvSpPr>
            <p:spPr>
              <a:xfrm>
                <a:off x="4647" y="4537"/>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8</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4" name="object 16"/>
              <p:cNvSpPr txBox="1"/>
              <p:nvPr/>
            </p:nvSpPr>
            <p:spPr>
              <a:xfrm>
                <a:off x="5323"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12</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5" name="object 16"/>
              <p:cNvSpPr txBox="1"/>
              <p:nvPr/>
            </p:nvSpPr>
            <p:spPr>
              <a:xfrm>
                <a:off x="6053"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16</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6" name="object 16"/>
              <p:cNvSpPr txBox="1"/>
              <p:nvPr/>
            </p:nvSpPr>
            <p:spPr>
              <a:xfrm>
                <a:off x="6784"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20</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7" name="object 16"/>
              <p:cNvSpPr txBox="1"/>
              <p:nvPr/>
            </p:nvSpPr>
            <p:spPr>
              <a:xfrm>
                <a:off x="7515"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8" name="object 16"/>
              <p:cNvSpPr txBox="1"/>
              <p:nvPr/>
            </p:nvSpPr>
            <p:spPr>
              <a:xfrm>
                <a:off x="8246"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28</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79" name="object 16"/>
              <p:cNvSpPr txBox="1"/>
              <p:nvPr/>
            </p:nvSpPr>
            <p:spPr>
              <a:xfrm>
                <a:off x="8977"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32</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0" name="object 16"/>
              <p:cNvSpPr txBox="1"/>
              <p:nvPr/>
            </p:nvSpPr>
            <p:spPr>
              <a:xfrm>
                <a:off x="9708"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36</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1" name="object 16"/>
              <p:cNvSpPr txBox="1"/>
              <p:nvPr/>
            </p:nvSpPr>
            <p:spPr>
              <a:xfrm>
                <a:off x="10438"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40</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2" name="object 16"/>
              <p:cNvSpPr txBox="1"/>
              <p:nvPr/>
            </p:nvSpPr>
            <p:spPr>
              <a:xfrm>
                <a:off x="11169"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3" name="object 16"/>
              <p:cNvSpPr txBox="1"/>
              <p:nvPr/>
            </p:nvSpPr>
            <p:spPr>
              <a:xfrm>
                <a:off x="11900" y="4552"/>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48</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4" name="object 16"/>
              <p:cNvSpPr txBox="1"/>
              <p:nvPr/>
            </p:nvSpPr>
            <p:spPr>
              <a:xfrm>
                <a:off x="12936" y="4537"/>
                <a:ext cx="626"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sz="1050" b="0" i="0" u="none" strike="noStrike" kern="1200" cap="none" spc="-5" normalizeH="0" baseline="0" noProof="0" dirty="0" err="1">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周</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85" name="object 16"/>
              <p:cNvSpPr txBox="1"/>
              <p:nvPr/>
            </p:nvSpPr>
            <p:spPr>
              <a:xfrm>
                <a:off x="12584" y="4539"/>
                <a:ext cx="538" cy="27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52</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pic>
            <p:nvPicPr>
              <p:cNvPr id="387" name="图形 38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4645" y="3710"/>
                <a:ext cx="434" cy="434"/>
              </a:xfrm>
              <a:prstGeom prst="rect">
                <a:avLst/>
              </a:prstGeom>
            </p:spPr>
          </p:pic>
          <p:pic>
            <p:nvPicPr>
              <p:cNvPr id="388" name="图形 38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5373" y="3710"/>
                <a:ext cx="434" cy="434"/>
              </a:xfrm>
              <a:prstGeom prst="rect">
                <a:avLst/>
              </a:prstGeom>
            </p:spPr>
          </p:pic>
          <p:pic>
            <p:nvPicPr>
              <p:cNvPr id="390" name="图形 38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6828" y="3710"/>
                <a:ext cx="434" cy="434"/>
              </a:xfrm>
              <a:prstGeom prst="rect">
                <a:avLst/>
              </a:prstGeom>
            </p:spPr>
          </p:pic>
          <p:pic>
            <p:nvPicPr>
              <p:cNvPr id="391" name="图形 39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7556" y="3710"/>
                <a:ext cx="434" cy="434"/>
              </a:xfrm>
              <a:prstGeom prst="rect">
                <a:avLst/>
              </a:prstGeom>
            </p:spPr>
          </p:pic>
          <p:pic>
            <p:nvPicPr>
              <p:cNvPr id="392" name="图形 39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9012" y="3710"/>
                <a:ext cx="434" cy="434"/>
              </a:xfrm>
              <a:prstGeom prst="rect">
                <a:avLst/>
              </a:prstGeom>
            </p:spPr>
          </p:pic>
          <p:pic>
            <p:nvPicPr>
              <p:cNvPr id="393" name="图形 39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9740" y="3710"/>
                <a:ext cx="434" cy="434"/>
              </a:xfrm>
              <a:prstGeom prst="rect">
                <a:avLst/>
              </a:prstGeom>
            </p:spPr>
          </p:pic>
          <p:pic>
            <p:nvPicPr>
              <p:cNvPr id="394" name="图形 39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11196" y="3710"/>
                <a:ext cx="434" cy="434"/>
              </a:xfrm>
              <a:prstGeom prst="rect">
                <a:avLst/>
              </a:prstGeom>
            </p:spPr>
          </p:pic>
          <p:pic>
            <p:nvPicPr>
              <p:cNvPr id="395" name="图形 39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900000">
                <a:off x="11924" y="3710"/>
                <a:ext cx="434" cy="434"/>
              </a:xfrm>
              <a:prstGeom prst="rect">
                <a:avLst/>
              </a:prstGeom>
            </p:spPr>
          </p:pic>
        </p:grpSp>
      </p:grpSp>
      <p:sp>
        <p:nvSpPr>
          <p:cNvPr id="428" name="文本框 427"/>
          <p:cNvSpPr txBox="1"/>
          <p:nvPr/>
        </p:nvSpPr>
        <p:spPr>
          <a:xfrm>
            <a:off x="9482455" y="2141855"/>
            <a:ext cx="746760" cy="368300"/>
          </a:xfrm>
          <a:prstGeom prst="rect">
            <a:avLst/>
          </a:prstGeom>
          <a:noFill/>
        </p:spPr>
        <p:txBody>
          <a:bodyPr wrap="square" rtlCol="0">
            <a:spAutoFit/>
          </a:bodyPr>
          <a:lstStyle/>
          <a:p>
            <a:pPr algn="ctr"/>
            <a:r>
              <a:rPr lang="en-US" altLang="zh-CN" b="1" dirty="0">
                <a:solidFill>
                  <a:srgbClr val="C00000"/>
                </a:solidFill>
                <a:latin typeface="微软雅黑" panose="020B0503020204020204" charset="-122"/>
                <a:ea typeface="微软雅黑" panose="020B0503020204020204" charset="-122"/>
                <a:cs typeface="OPPOSans B" panose="00020600040101010101" pitchFamily="18" charset="-122"/>
              </a:rPr>
              <a:t>5</a:t>
            </a:r>
            <a:r>
              <a:rPr lang="zh-CN" altLang="en-US" b="1" dirty="0">
                <a:solidFill>
                  <a:srgbClr val="C00000"/>
                </a:solidFill>
                <a:latin typeface="微软雅黑" panose="020B0503020204020204" charset="-122"/>
                <a:ea typeface="微软雅黑" panose="020B0503020204020204" charset="-122"/>
                <a:cs typeface="OPPOSans B" panose="00020600040101010101" pitchFamily="18" charset="-122"/>
              </a:rPr>
              <a:t>针</a:t>
            </a:r>
          </a:p>
        </p:txBody>
      </p:sp>
      <p:sp>
        <p:nvSpPr>
          <p:cNvPr id="431" name="文本框 430"/>
          <p:cNvSpPr txBox="1"/>
          <p:nvPr/>
        </p:nvSpPr>
        <p:spPr>
          <a:xfrm>
            <a:off x="10619105" y="2141855"/>
            <a:ext cx="834390" cy="368300"/>
          </a:xfrm>
          <a:prstGeom prst="rect">
            <a:avLst/>
          </a:prstGeom>
          <a:noFill/>
        </p:spPr>
        <p:txBody>
          <a:bodyPr wrap="square" rtlCol="0">
            <a:spAutoFit/>
          </a:bodyPr>
          <a:lstStyle/>
          <a:p>
            <a:pPr algn="ctr"/>
            <a:r>
              <a:rPr lang="en-US" altLang="zh-CN" b="1" dirty="0">
                <a:solidFill>
                  <a:srgbClr val="C00000"/>
                </a:solidFill>
                <a:latin typeface="微软雅黑" panose="020B0503020204020204" charset="-122"/>
                <a:ea typeface="微软雅黑" panose="020B0503020204020204" charset="-122"/>
                <a:cs typeface="OPPOSans B" panose="00020600040101010101" pitchFamily="18" charset="-122"/>
              </a:rPr>
              <a:t>17</a:t>
            </a:r>
            <a:r>
              <a:rPr lang="zh-CN" altLang="en-US" b="1" dirty="0">
                <a:solidFill>
                  <a:srgbClr val="C00000"/>
                </a:solidFill>
                <a:latin typeface="微软雅黑" panose="020B0503020204020204" charset="-122"/>
                <a:ea typeface="微软雅黑" panose="020B0503020204020204" charset="-122"/>
                <a:cs typeface="OPPOSans B" panose="00020600040101010101" pitchFamily="18" charset="-122"/>
              </a:rPr>
              <a:t>针</a:t>
            </a:r>
          </a:p>
        </p:txBody>
      </p:sp>
      <p:sp>
        <p:nvSpPr>
          <p:cNvPr id="57" name="文本框 56"/>
          <p:cNvSpPr txBox="1"/>
          <p:nvPr/>
        </p:nvSpPr>
        <p:spPr>
          <a:xfrm>
            <a:off x="585470" y="6596380"/>
            <a:ext cx="5851525" cy="260350"/>
          </a:xfrm>
          <a:prstGeom prst="rect">
            <a:avLst/>
          </a:prstGeom>
          <a:noFill/>
        </p:spPr>
        <p:txBody>
          <a:bodyPr wrap="square" rtlCol="0">
            <a:spAutoFit/>
          </a:bodyPr>
          <a:lstStyle/>
          <a:p>
            <a:r>
              <a:rPr lang="en-US" altLang="zh-CN" sz="1100" dirty="0">
                <a:latin typeface="微软雅黑" panose="020B0503020204020204" charset="-122"/>
                <a:ea typeface="微软雅黑" panose="020B0503020204020204" charset="-122"/>
              </a:rPr>
              <a:t>1. </a:t>
            </a:r>
            <a:r>
              <a:rPr lang="zh-CN" altLang="en-US" sz="1100" dirty="0">
                <a:latin typeface="微软雅黑" panose="020B0503020204020204" charset="-122"/>
                <a:ea typeface="微软雅黑" panose="020B0503020204020204" charset="-122"/>
              </a:rPr>
              <a:t>古莫奇单抗说明书  </a:t>
            </a:r>
            <a:r>
              <a:rPr lang="en-US" altLang="zh-CN" sz="1100" dirty="0">
                <a:latin typeface="微软雅黑" panose="020B0503020204020204" charset="-122"/>
                <a:ea typeface="微软雅黑" panose="020B0503020204020204" charset="-122"/>
              </a:rPr>
              <a:t>2.  </a:t>
            </a:r>
            <a:r>
              <a:rPr lang="zh-CN" altLang="en-US" sz="1100" dirty="0">
                <a:latin typeface="微软雅黑" panose="020B0503020204020204" charset="-122"/>
                <a:ea typeface="微软雅黑" panose="020B0503020204020204" charset="-122"/>
              </a:rPr>
              <a:t>司库奇尤说明书</a:t>
            </a:r>
            <a:r>
              <a:rPr lang="en-US" altLang="zh-CN" sz="1100" dirty="0">
                <a:latin typeface="微软雅黑" panose="020B0503020204020204" charset="-122"/>
                <a:ea typeface="微软雅黑" panose="020B0503020204020204" charset="-122"/>
              </a:rPr>
              <a:t>  3.</a:t>
            </a:r>
            <a:r>
              <a:rPr lang="zh-CN" altLang="en-US" sz="1100" dirty="0">
                <a:latin typeface="微软雅黑" panose="020B0503020204020204" charset="-122"/>
                <a:ea typeface="微软雅黑" panose="020B0503020204020204" charset="-122"/>
              </a:rPr>
              <a:t>夫那奇珠单抗说明书</a:t>
            </a:r>
            <a:r>
              <a:rPr lang="en-US" altLang="zh-CN" sz="1100" dirty="0">
                <a:latin typeface="微软雅黑" panose="020B0503020204020204" charset="-122"/>
                <a:ea typeface="微软雅黑" panose="020B0503020204020204" charset="-122"/>
              </a:rPr>
              <a:t>  4.</a:t>
            </a:r>
            <a:r>
              <a:rPr lang="zh-CN" altLang="en-US" sz="1100" dirty="0">
                <a:latin typeface="微软雅黑" panose="020B0503020204020204" charset="-122"/>
                <a:ea typeface="微软雅黑" panose="020B0503020204020204" charset="-122"/>
              </a:rPr>
              <a:t>赛立奇单抗说明书</a:t>
            </a:r>
          </a:p>
        </p:txBody>
      </p:sp>
      <p:sp>
        <p:nvSpPr>
          <p:cNvPr id="230" name="object 41"/>
          <p:cNvSpPr/>
          <p:nvPr/>
        </p:nvSpPr>
        <p:spPr>
          <a:xfrm>
            <a:off x="9245600" y="4265295"/>
            <a:ext cx="2266315" cy="972000"/>
          </a:xfrm>
          <a:prstGeom prst="roundRect">
            <a:avLst>
              <a:gd name="adj" fmla="val 7964"/>
            </a:avLst>
          </a:prstGeom>
          <a:solidFill>
            <a:schemeClr val="accent1">
              <a:lumMod val="75000"/>
              <a:alpha val="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67" name="object 41"/>
          <p:cNvSpPr/>
          <p:nvPr/>
        </p:nvSpPr>
        <p:spPr>
          <a:xfrm>
            <a:off x="9244330" y="5493385"/>
            <a:ext cx="2267585" cy="972000"/>
          </a:xfrm>
          <a:prstGeom prst="roundRect">
            <a:avLst>
              <a:gd name="adj" fmla="val 7964"/>
            </a:avLst>
          </a:prstGeom>
          <a:solidFill>
            <a:schemeClr val="accent1">
              <a:lumMod val="75000"/>
              <a:alpha val="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grpSp>
        <p:nvGrpSpPr>
          <p:cNvPr id="25" name="组合 24"/>
          <p:cNvGrpSpPr/>
          <p:nvPr/>
        </p:nvGrpSpPr>
        <p:grpSpPr>
          <a:xfrm>
            <a:off x="755650" y="4069080"/>
            <a:ext cx="8049895" cy="1171575"/>
            <a:chOff x="1190" y="6408"/>
            <a:chExt cx="12677" cy="1845"/>
          </a:xfrm>
        </p:grpSpPr>
        <p:sp>
          <p:nvSpPr>
            <p:cNvPr id="231" name="object 41"/>
            <p:cNvSpPr/>
            <p:nvPr/>
          </p:nvSpPr>
          <p:spPr>
            <a:xfrm>
              <a:off x="1190" y="6717"/>
              <a:ext cx="12677" cy="1531"/>
            </a:xfrm>
            <a:custGeom>
              <a:avLst/>
              <a:gdLst/>
              <a:ahLst/>
              <a:cxnLst/>
              <a:rect l="l" t="t" r="r" b="b"/>
              <a:pathLst>
                <a:path w="11325225" h="897889">
                  <a:moveTo>
                    <a:pt x="11224514" y="0"/>
                  </a:moveTo>
                  <a:lnTo>
                    <a:pt x="100291" y="0"/>
                  </a:lnTo>
                  <a:lnTo>
                    <a:pt x="61255" y="7889"/>
                  </a:lnTo>
                  <a:lnTo>
                    <a:pt x="29376" y="29400"/>
                  </a:lnTo>
                  <a:lnTo>
                    <a:pt x="7882" y="61293"/>
                  </a:lnTo>
                  <a:lnTo>
                    <a:pt x="0" y="100330"/>
                  </a:lnTo>
                  <a:lnTo>
                    <a:pt x="0" y="797306"/>
                  </a:lnTo>
                  <a:lnTo>
                    <a:pt x="7882" y="836342"/>
                  </a:lnTo>
                  <a:lnTo>
                    <a:pt x="29376" y="868235"/>
                  </a:lnTo>
                  <a:lnTo>
                    <a:pt x="61255" y="889746"/>
                  </a:lnTo>
                  <a:lnTo>
                    <a:pt x="100291" y="897636"/>
                  </a:lnTo>
                  <a:lnTo>
                    <a:pt x="11224514" y="897636"/>
                  </a:lnTo>
                  <a:lnTo>
                    <a:pt x="11263550" y="889746"/>
                  </a:lnTo>
                  <a:lnTo>
                    <a:pt x="11295443" y="868235"/>
                  </a:lnTo>
                  <a:lnTo>
                    <a:pt x="11316954" y="836342"/>
                  </a:lnTo>
                  <a:lnTo>
                    <a:pt x="11324844" y="797306"/>
                  </a:lnTo>
                  <a:lnTo>
                    <a:pt x="11324844" y="100330"/>
                  </a:lnTo>
                  <a:lnTo>
                    <a:pt x="11316954" y="61293"/>
                  </a:lnTo>
                  <a:lnTo>
                    <a:pt x="11295443" y="29400"/>
                  </a:lnTo>
                  <a:lnTo>
                    <a:pt x="11263550" y="7889"/>
                  </a:lnTo>
                  <a:lnTo>
                    <a:pt x="11224514" y="0"/>
                  </a:lnTo>
                  <a:close/>
                </a:path>
              </a:pathLst>
            </a:custGeom>
            <a:solidFill>
              <a:schemeClr val="accent1">
                <a:lumMod val="75000"/>
                <a:alpha val="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34" name="object 43"/>
            <p:cNvSpPr txBox="1"/>
            <p:nvPr/>
          </p:nvSpPr>
          <p:spPr>
            <a:xfrm>
              <a:off x="1248" y="7027"/>
              <a:ext cx="1890" cy="359"/>
            </a:xfrm>
            <a:prstGeom prst="rect">
              <a:avLst/>
            </a:prstGeom>
            <a:noFill/>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rPr>
                <a:t>夫那奇珠单抗</a:t>
              </a:r>
              <a:r>
                <a:rPr lang="en-US" altLang="zh-CN" sz="1400" b="1" baseline="300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rPr>
                <a:t>3</a:t>
              </a:r>
              <a:endParaRPr kumimoji="0" lang="en-US" altLang="zh-CN" sz="1400" b="1" i="0" u="none" strike="noStrike" kern="1200" cap="none" spc="0" normalizeH="0" baseline="3000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35" name="文本框 234"/>
            <p:cNvSpPr txBox="1"/>
            <p:nvPr/>
          </p:nvSpPr>
          <p:spPr>
            <a:xfrm>
              <a:off x="1366" y="7390"/>
              <a:ext cx="1496" cy="65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每次</a:t>
              </a:r>
              <a:r>
                <a:rPr lang="en-US" altLang="zh-CN" sz="1050" dirty="0">
                  <a:solidFill>
                    <a:prstClr val="black"/>
                  </a:solidFill>
                  <a:latin typeface="Arial" panose="020B0604020202020204" pitchFamily="34" charset="0"/>
                  <a:ea typeface="微软雅黑" panose="020B0503020204020204" charset="-122"/>
                  <a:cs typeface="Arial" panose="020B0604020202020204" pitchFamily="34" charset="0"/>
                </a:rPr>
                <a:t>24</a:t>
              </a:r>
              <a:r>
                <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0mg</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50" b="1" dirty="0">
                  <a:solidFill>
                    <a:prstClr val="black"/>
                  </a:solidFill>
                  <a:latin typeface="Arial" panose="020B0604020202020204" pitchFamily="34" charset="0"/>
                  <a:ea typeface="微软雅黑" panose="020B0503020204020204" charset="-122"/>
                  <a:cs typeface="Arial" panose="020B0604020202020204" pitchFamily="34" charset="0"/>
                </a:rPr>
                <a:t>两针</a:t>
              </a:r>
              <a:r>
                <a:rPr lang="zh-CN" altLang="en-US" sz="1050" dirty="0">
                  <a:solidFill>
                    <a:prstClr val="black"/>
                  </a:solidFill>
                  <a:latin typeface="Arial" panose="020B0604020202020204" pitchFamily="34" charset="0"/>
                  <a:ea typeface="微软雅黑" panose="020B0503020204020204" charset="-122"/>
                  <a:cs typeface="Arial" panose="020B0604020202020204" pitchFamily="34" charset="0"/>
                </a:rPr>
                <a:t>给药</a:t>
              </a:r>
              <a:endPar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00" name="文本框 299"/>
            <p:cNvSpPr txBox="1"/>
            <p:nvPr/>
          </p:nvSpPr>
          <p:spPr>
            <a:xfrm>
              <a:off x="4372" y="6408"/>
              <a:ext cx="1491" cy="375"/>
            </a:xfrm>
            <a:prstGeom prst="wedgeRoundRectCallout">
              <a:avLst>
                <a:gd name="adj1" fmla="val -64218"/>
                <a:gd name="adj2" fmla="val 53723"/>
                <a:gd name="adj3" fmla="val 16667"/>
              </a:avLst>
            </a:prstGeom>
            <a:solidFill>
              <a:schemeClr val="tx1">
                <a:lumMod val="65000"/>
                <a:lumOff val="35000"/>
              </a:schemeClr>
            </a:solidFill>
            <a:ln>
              <a:solidFill>
                <a:schemeClr val="tx1">
                  <a:lumMod val="65000"/>
                  <a:lumOff val="3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诱导期</a:t>
              </a:r>
              <a:r>
                <a:rPr lang="en-US" altLang="zh-CN" sz="1400" b="1" dirty="0">
                  <a:solidFill>
                    <a:prstClr val="white"/>
                  </a:solidFill>
                  <a:latin typeface="Arial" panose="020B0604020202020204" pitchFamily="34" charset="0"/>
                  <a:ea typeface="微软雅黑" panose="020B0503020204020204" charset="-122"/>
                  <a:cs typeface="Arial" panose="020B0604020202020204" pitchFamily="34" charset="0"/>
                </a:rPr>
                <a:t>6</a:t>
              </a:r>
              <a:r>
                <a:rPr lang="zh-CN" altLang="en-US" sz="1400" b="1" dirty="0">
                  <a:solidFill>
                    <a:prstClr val="white"/>
                  </a:solidFill>
                  <a:latin typeface="Arial" panose="020B0604020202020204" pitchFamily="34" charset="0"/>
                  <a:ea typeface="微软雅黑" panose="020B0503020204020204" charset="-122"/>
                  <a:cs typeface="Arial" panose="020B0604020202020204" pitchFamily="34" charset="0"/>
                </a:rPr>
                <a:t>针</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33" name="圆角矩形 470"/>
            <p:cNvSpPr/>
            <p:nvPr/>
          </p:nvSpPr>
          <p:spPr>
            <a:xfrm>
              <a:off x="3298" y="6722"/>
              <a:ext cx="838" cy="1531"/>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a:ln>
                  <a:noFill/>
                </a:ln>
                <a:solidFill>
                  <a:schemeClr val="accent4">
                    <a:lumMod val="20000"/>
                    <a:lumOff val="80000"/>
                  </a:schemeClr>
                </a:solidFill>
                <a:effectLst/>
                <a:uLnTx/>
                <a:uFillTx/>
                <a:latin typeface="等线" panose="02010600030101010101" charset="-122"/>
                <a:ea typeface="等线" panose="02010600030101010101" charset="-122"/>
                <a:cs typeface="+mn-cs"/>
              </a:endParaRPr>
            </a:p>
          </p:txBody>
        </p:sp>
        <p:sp>
          <p:nvSpPr>
            <p:cNvPr id="236" name="object 11"/>
            <p:cNvSpPr/>
            <p:nvPr/>
          </p:nvSpPr>
          <p:spPr>
            <a:xfrm>
              <a:off x="11314"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37" name="object 16"/>
            <p:cNvSpPr txBox="1"/>
            <p:nvPr/>
          </p:nvSpPr>
          <p:spPr>
            <a:xfrm>
              <a:off x="3065"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0</a:t>
              </a:r>
            </a:p>
          </p:txBody>
        </p:sp>
        <p:sp>
          <p:nvSpPr>
            <p:cNvPr id="238" name="object 11"/>
            <p:cNvSpPr/>
            <p:nvPr/>
          </p:nvSpPr>
          <p:spPr>
            <a:xfrm>
              <a:off x="3333"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39" name="object 11"/>
            <p:cNvSpPr/>
            <p:nvPr/>
          </p:nvSpPr>
          <p:spPr>
            <a:xfrm>
              <a:off x="4058"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0" name="object 11"/>
            <p:cNvSpPr/>
            <p:nvPr/>
          </p:nvSpPr>
          <p:spPr>
            <a:xfrm>
              <a:off x="4784"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1" name="object 11"/>
            <p:cNvSpPr/>
            <p:nvPr/>
          </p:nvSpPr>
          <p:spPr>
            <a:xfrm>
              <a:off x="5509"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2" name="object 11"/>
            <p:cNvSpPr/>
            <p:nvPr/>
          </p:nvSpPr>
          <p:spPr>
            <a:xfrm>
              <a:off x="6235"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3" name="object 11"/>
            <p:cNvSpPr/>
            <p:nvPr/>
          </p:nvSpPr>
          <p:spPr>
            <a:xfrm>
              <a:off x="6960"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4" name="object 11"/>
            <p:cNvSpPr/>
            <p:nvPr/>
          </p:nvSpPr>
          <p:spPr>
            <a:xfrm>
              <a:off x="7686"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5" name="object 11"/>
            <p:cNvSpPr/>
            <p:nvPr/>
          </p:nvSpPr>
          <p:spPr>
            <a:xfrm>
              <a:off x="8412"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6" name="object 11"/>
            <p:cNvSpPr/>
            <p:nvPr/>
          </p:nvSpPr>
          <p:spPr>
            <a:xfrm>
              <a:off x="9137"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7" name="object 11"/>
            <p:cNvSpPr/>
            <p:nvPr/>
          </p:nvSpPr>
          <p:spPr>
            <a:xfrm>
              <a:off x="9863"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8" name="object 11"/>
            <p:cNvSpPr/>
            <p:nvPr/>
          </p:nvSpPr>
          <p:spPr>
            <a:xfrm>
              <a:off x="10588"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9" name="object 11"/>
            <p:cNvSpPr/>
            <p:nvPr/>
          </p:nvSpPr>
          <p:spPr>
            <a:xfrm>
              <a:off x="12039"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50" name="object 16"/>
            <p:cNvSpPr txBox="1"/>
            <p:nvPr/>
          </p:nvSpPr>
          <p:spPr>
            <a:xfrm>
              <a:off x="3792"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a:t>
              </a:r>
            </a:p>
          </p:txBody>
        </p:sp>
        <p:sp>
          <p:nvSpPr>
            <p:cNvPr id="251" name="object 16"/>
            <p:cNvSpPr txBox="1"/>
            <p:nvPr/>
          </p:nvSpPr>
          <p:spPr>
            <a:xfrm>
              <a:off x="4489"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8</a:t>
              </a:r>
            </a:p>
          </p:txBody>
        </p:sp>
        <p:sp>
          <p:nvSpPr>
            <p:cNvPr id="252" name="object 16"/>
            <p:cNvSpPr txBox="1"/>
            <p:nvPr/>
          </p:nvSpPr>
          <p:spPr>
            <a:xfrm>
              <a:off x="5215"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12</a:t>
              </a:r>
            </a:p>
          </p:txBody>
        </p:sp>
        <p:sp>
          <p:nvSpPr>
            <p:cNvPr id="253" name="object 16"/>
            <p:cNvSpPr txBox="1"/>
            <p:nvPr/>
          </p:nvSpPr>
          <p:spPr>
            <a:xfrm>
              <a:off x="5945"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16</a:t>
              </a:r>
            </a:p>
          </p:txBody>
        </p:sp>
        <p:sp>
          <p:nvSpPr>
            <p:cNvPr id="254" name="object 16"/>
            <p:cNvSpPr txBox="1"/>
            <p:nvPr/>
          </p:nvSpPr>
          <p:spPr>
            <a:xfrm>
              <a:off x="6676"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20</a:t>
              </a:r>
            </a:p>
          </p:txBody>
        </p:sp>
        <p:sp>
          <p:nvSpPr>
            <p:cNvPr id="255" name="object 16"/>
            <p:cNvSpPr txBox="1"/>
            <p:nvPr/>
          </p:nvSpPr>
          <p:spPr>
            <a:xfrm>
              <a:off x="7407"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24</a:t>
              </a:r>
            </a:p>
          </p:txBody>
        </p:sp>
        <p:sp>
          <p:nvSpPr>
            <p:cNvPr id="256" name="object 16"/>
            <p:cNvSpPr txBox="1"/>
            <p:nvPr/>
          </p:nvSpPr>
          <p:spPr>
            <a:xfrm>
              <a:off x="8138"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28</a:t>
              </a:r>
            </a:p>
          </p:txBody>
        </p:sp>
        <p:sp>
          <p:nvSpPr>
            <p:cNvPr id="257" name="object 16"/>
            <p:cNvSpPr txBox="1"/>
            <p:nvPr/>
          </p:nvSpPr>
          <p:spPr>
            <a:xfrm>
              <a:off x="8869"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32</a:t>
              </a:r>
            </a:p>
          </p:txBody>
        </p:sp>
        <p:sp>
          <p:nvSpPr>
            <p:cNvPr id="258" name="object 16"/>
            <p:cNvSpPr txBox="1"/>
            <p:nvPr/>
          </p:nvSpPr>
          <p:spPr>
            <a:xfrm>
              <a:off x="9600"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36</a:t>
              </a:r>
            </a:p>
          </p:txBody>
        </p:sp>
        <p:sp>
          <p:nvSpPr>
            <p:cNvPr id="259" name="object 16"/>
            <p:cNvSpPr txBox="1"/>
            <p:nvPr/>
          </p:nvSpPr>
          <p:spPr>
            <a:xfrm>
              <a:off x="10330"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40</a:t>
              </a:r>
            </a:p>
          </p:txBody>
        </p:sp>
        <p:sp>
          <p:nvSpPr>
            <p:cNvPr id="260" name="object 16"/>
            <p:cNvSpPr txBox="1"/>
            <p:nvPr/>
          </p:nvSpPr>
          <p:spPr>
            <a:xfrm>
              <a:off x="11061"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44</a:t>
              </a:r>
            </a:p>
          </p:txBody>
        </p:sp>
        <p:sp>
          <p:nvSpPr>
            <p:cNvPr id="261" name="object 16"/>
            <p:cNvSpPr txBox="1"/>
            <p:nvPr/>
          </p:nvSpPr>
          <p:spPr>
            <a:xfrm>
              <a:off x="11792" y="7954"/>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48</a:t>
              </a:r>
            </a:p>
          </p:txBody>
        </p:sp>
        <p:sp>
          <p:nvSpPr>
            <p:cNvPr id="262" name="object 16"/>
            <p:cNvSpPr txBox="1"/>
            <p:nvPr/>
          </p:nvSpPr>
          <p:spPr>
            <a:xfrm>
              <a:off x="12828" y="7939"/>
              <a:ext cx="626"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周</a:t>
              </a:r>
            </a:p>
          </p:txBody>
        </p:sp>
        <p:pic>
          <p:nvPicPr>
            <p:cNvPr id="263" name="图形 26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3137" y="7293"/>
              <a:ext cx="434" cy="434"/>
            </a:xfrm>
            <a:prstGeom prst="rect">
              <a:avLst/>
            </a:prstGeom>
          </p:spPr>
        </p:pic>
        <p:pic>
          <p:nvPicPr>
            <p:cNvPr id="264" name="图形 26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0000">
              <a:off x="3810" y="7293"/>
              <a:ext cx="434" cy="434"/>
            </a:xfrm>
            <a:prstGeom prst="rect">
              <a:avLst/>
            </a:prstGeom>
          </p:spPr>
        </p:pic>
        <p:pic>
          <p:nvPicPr>
            <p:cNvPr id="265" name="图形 26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4567" y="7293"/>
              <a:ext cx="434" cy="434"/>
            </a:xfrm>
            <a:prstGeom prst="rect">
              <a:avLst/>
            </a:prstGeom>
          </p:spPr>
        </p:pic>
        <p:pic>
          <p:nvPicPr>
            <p:cNvPr id="266" name="图形 26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00000">
              <a:off x="5993" y="7293"/>
              <a:ext cx="434" cy="434"/>
            </a:xfrm>
            <a:prstGeom prst="rect">
              <a:avLst/>
            </a:prstGeom>
          </p:spPr>
        </p:pic>
        <p:pic>
          <p:nvPicPr>
            <p:cNvPr id="267" name="图形 26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00000">
              <a:off x="5298" y="7293"/>
              <a:ext cx="434" cy="434"/>
            </a:xfrm>
            <a:prstGeom prst="rect">
              <a:avLst/>
            </a:prstGeom>
          </p:spPr>
        </p:pic>
        <p:pic>
          <p:nvPicPr>
            <p:cNvPr id="268" name="图形 26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900000">
              <a:off x="6725" y="7293"/>
              <a:ext cx="434" cy="434"/>
            </a:xfrm>
            <a:prstGeom prst="rect">
              <a:avLst/>
            </a:prstGeom>
          </p:spPr>
        </p:pic>
        <p:pic>
          <p:nvPicPr>
            <p:cNvPr id="269" name="图形 26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900000">
              <a:off x="7487" y="7293"/>
              <a:ext cx="434" cy="434"/>
            </a:xfrm>
            <a:prstGeom prst="rect">
              <a:avLst/>
            </a:prstGeom>
          </p:spPr>
        </p:pic>
        <p:pic>
          <p:nvPicPr>
            <p:cNvPr id="270" name="图形 26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900000">
              <a:off x="8189" y="7293"/>
              <a:ext cx="434" cy="434"/>
            </a:xfrm>
            <a:prstGeom prst="rect">
              <a:avLst/>
            </a:prstGeom>
          </p:spPr>
        </p:pic>
        <p:pic>
          <p:nvPicPr>
            <p:cNvPr id="271" name="图形 27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8900000">
              <a:off x="8921" y="7293"/>
              <a:ext cx="434" cy="434"/>
            </a:xfrm>
            <a:prstGeom prst="rect">
              <a:avLst/>
            </a:prstGeom>
          </p:spPr>
        </p:pic>
        <p:pic>
          <p:nvPicPr>
            <p:cNvPr id="272" name="图形 27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900000">
              <a:off x="9653" y="7293"/>
              <a:ext cx="434" cy="434"/>
            </a:xfrm>
            <a:prstGeom prst="rect">
              <a:avLst/>
            </a:prstGeom>
          </p:spPr>
        </p:pic>
        <p:pic>
          <p:nvPicPr>
            <p:cNvPr id="273" name="图形 27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900000">
              <a:off x="10385" y="7293"/>
              <a:ext cx="434" cy="434"/>
            </a:xfrm>
            <a:prstGeom prst="rect">
              <a:avLst/>
            </a:prstGeom>
          </p:spPr>
        </p:pic>
        <p:pic>
          <p:nvPicPr>
            <p:cNvPr id="274" name="图形 27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11095" y="7293"/>
              <a:ext cx="434" cy="434"/>
            </a:xfrm>
            <a:prstGeom prst="rect">
              <a:avLst/>
            </a:prstGeom>
          </p:spPr>
        </p:pic>
        <p:pic>
          <p:nvPicPr>
            <p:cNvPr id="275" name="图形 27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11822" y="7293"/>
              <a:ext cx="434" cy="434"/>
            </a:xfrm>
            <a:prstGeom prst="rect">
              <a:avLst/>
            </a:prstGeom>
          </p:spPr>
        </p:pic>
        <p:pic>
          <p:nvPicPr>
            <p:cNvPr id="276" name="图形 27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3461" y="7293"/>
              <a:ext cx="434" cy="434"/>
            </a:xfrm>
            <a:prstGeom prst="rect">
              <a:avLst/>
            </a:prstGeom>
          </p:spPr>
        </p:pic>
        <p:pic>
          <p:nvPicPr>
            <p:cNvPr id="278" name="图形 27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8900000">
              <a:off x="3150" y="6810"/>
              <a:ext cx="434" cy="434"/>
            </a:xfrm>
            <a:prstGeom prst="rect">
              <a:avLst/>
            </a:prstGeom>
          </p:spPr>
        </p:pic>
        <p:pic>
          <p:nvPicPr>
            <p:cNvPr id="279" name="图形 27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8900000">
              <a:off x="3822" y="6810"/>
              <a:ext cx="434" cy="434"/>
            </a:xfrm>
            <a:prstGeom prst="rect">
              <a:avLst/>
            </a:prstGeom>
          </p:spPr>
        </p:pic>
        <p:pic>
          <p:nvPicPr>
            <p:cNvPr id="280" name="图形 27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8900000">
              <a:off x="4579" y="6810"/>
              <a:ext cx="434" cy="434"/>
            </a:xfrm>
            <a:prstGeom prst="rect">
              <a:avLst/>
            </a:prstGeom>
          </p:spPr>
        </p:pic>
        <p:pic>
          <p:nvPicPr>
            <p:cNvPr id="281" name="图形 28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8900000">
              <a:off x="6006" y="6810"/>
              <a:ext cx="434" cy="434"/>
            </a:xfrm>
            <a:prstGeom prst="rect">
              <a:avLst/>
            </a:prstGeom>
          </p:spPr>
        </p:pic>
        <p:pic>
          <p:nvPicPr>
            <p:cNvPr id="282" name="图形 28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8900000">
              <a:off x="5310" y="6810"/>
              <a:ext cx="434" cy="434"/>
            </a:xfrm>
            <a:prstGeom prst="rect">
              <a:avLst/>
            </a:prstGeom>
          </p:spPr>
        </p:pic>
        <p:pic>
          <p:nvPicPr>
            <p:cNvPr id="283" name="图形 28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900000">
              <a:off x="6738" y="6810"/>
              <a:ext cx="434" cy="434"/>
            </a:xfrm>
            <a:prstGeom prst="rect">
              <a:avLst/>
            </a:prstGeom>
          </p:spPr>
        </p:pic>
        <p:pic>
          <p:nvPicPr>
            <p:cNvPr id="284" name="图形 28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8900000">
              <a:off x="7499" y="6810"/>
              <a:ext cx="434" cy="434"/>
            </a:xfrm>
            <a:prstGeom prst="rect">
              <a:avLst/>
            </a:prstGeom>
          </p:spPr>
        </p:pic>
        <p:pic>
          <p:nvPicPr>
            <p:cNvPr id="285" name="图形 28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8900000">
              <a:off x="8202" y="6810"/>
              <a:ext cx="434" cy="434"/>
            </a:xfrm>
            <a:prstGeom prst="rect">
              <a:avLst/>
            </a:prstGeom>
          </p:spPr>
        </p:pic>
        <p:pic>
          <p:nvPicPr>
            <p:cNvPr id="286" name="图形 28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8900000">
              <a:off x="8934" y="6810"/>
              <a:ext cx="434" cy="434"/>
            </a:xfrm>
            <a:prstGeom prst="rect">
              <a:avLst/>
            </a:prstGeom>
          </p:spPr>
        </p:pic>
        <p:pic>
          <p:nvPicPr>
            <p:cNvPr id="287" name="图形 28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8900000">
              <a:off x="9666" y="6810"/>
              <a:ext cx="434" cy="434"/>
            </a:xfrm>
            <a:prstGeom prst="rect">
              <a:avLst/>
            </a:prstGeom>
          </p:spPr>
        </p:pic>
        <p:pic>
          <p:nvPicPr>
            <p:cNvPr id="288" name="图形 28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18900000">
              <a:off x="10398" y="6810"/>
              <a:ext cx="434" cy="434"/>
            </a:xfrm>
            <a:prstGeom prst="rect">
              <a:avLst/>
            </a:prstGeom>
          </p:spPr>
        </p:pic>
        <p:pic>
          <p:nvPicPr>
            <p:cNvPr id="289" name="图形 28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8900000">
              <a:off x="11107" y="6810"/>
              <a:ext cx="434" cy="434"/>
            </a:xfrm>
            <a:prstGeom prst="rect">
              <a:avLst/>
            </a:prstGeom>
          </p:spPr>
        </p:pic>
        <p:pic>
          <p:nvPicPr>
            <p:cNvPr id="290" name="图形 28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8900000">
              <a:off x="11834" y="6810"/>
              <a:ext cx="434" cy="434"/>
            </a:xfrm>
            <a:prstGeom prst="rect">
              <a:avLst/>
            </a:prstGeom>
          </p:spPr>
        </p:pic>
        <p:pic>
          <p:nvPicPr>
            <p:cNvPr id="291" name="图形 29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18900000">
              <a:off x="3474" y="6810"/>
              <a:ext cx="434" cy="434"/>
            </a:xfrm>
            <a:prstGeom prst="rect">
              <a:avLst/>
            </a:prstGeom>
          </p:spPr>
        </p:pic>
        <p:sp>
          <p:nvSpPr>
            <p:cNvPr id="292" name="object 11"/>
            <p:cNvSpPr/>
            <p:nvPr/>
          </p:nvSpPr>
          <p:spPr>
            <a:xfrm>
              <a:off x="12769" y="7838"/>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93" name="object 16"/>
            <p:cNvSpPr txBox="1"/>
            <p:nvPr/>
          </p:nvSpPr>
          <p:spPr>
            <a:xfrm>
              <a:off x="12476" y="7941"/>
              <a:ext cx="538" cy="273"/>
            </a:xfrm>
            <a:prstGeom prst="rect">
              <a:avLst/>
            </a:prstGeom>
            <a:noFill/>
            <a:ln>
              <a:noFill/>
            </a:ln>
            <a:extLst>
              <a:ext uri="{909E8E84-426E-40DD-AFC4-6F175D3DCCD1}">
                <a14:hiddenFill xmlns:a14="http://schemas.microsoft.com/office/drawing/2010/main">
                  <a:solidFill>
                    <a:srgbClr val="F1CB20"/>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52</a:t>
              </a:r>
            </a:p>
          </p:txBody>
        </p:sp>
        <p:pic>
          <p:nvPicPr>
            <p:cNvPr id="294" name="图形 29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18900000">
              <a:off x="12541" y="7284"/>
              <a:ext cx="434" cy="434"/>
            </a:xfrm>
            <a:prstGeom prst="rect">
              <a:avLst/>
            </a:prstGeom>
          </p:spPr>
        </p:pic>
        <p:pic>
          <p:nvPicPr>
            <p:cNvPr id="295" name="图形 29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18900000">
              <a:off x="12553" y="6800"/>
              <a:ext cx="434" cy="434"/>
            </a:xfrm>
            <a:prstGeom prst="rect">
              <a:avLst/>
            </a:prstGeom>
          </p:spPr>
        </p:pic>
        <p:sp>
          <p:nvSpPr>
            <p:cNvPr id="232" name="object 10"/>
            <p:cNvSpPr/>
            <p:nvPr/>
          </p:nvSpPr>
          <p:spPr>
            <a:xfrm>
              <a:off x="3330" y="7764"/>
              <a:ext cx="9781" cy="148"/>
            </a:xfrm>
            <a:custGeom>
              <a:avLst/>
              <a:gdLst/>
              <a:ahLst/>
              <a:cxnLst/>
              <a:rect l="l" t="t" r="r" b="b"/>
              <a:pathLst>
                <a:path w="9887585" h="127000">
                  <a:moveTo>
                    <a:pt x="9811385" y="0"/>
                  </a:moveTo>
                  <a:lnTo>
                    <a:pt x="9811385" y="126999"/>
                  </a:lnTo>
                  <a:lnTo>
                    <a:pt x="9875697" y="73405"/>
                  </a:lnTo>
                  <a:lnTo>
                    <a:pt x="9824085" y="73405"/>
                  </a:lnTo>
                  <a:lnTo>
                    <a:pt x="9824085" y="53593"/>
                  </a:lnTo>
                  <a:lnTo>
                    <a:pt x="9875697" y="53593"/>
                  </a:lnTo>
                  <a:lnTo>
                    <a:pt x="9811385" y="0"/>
                  </a:lnTo>
                  <a:close/>
                </a:path>
                <a:path w="9887585" h="127000">
                  <a:moveTo>
                    <a:pt x="9811385" y="53593"/>
                  </a:moveTo>
                  <a:lnTo>
                    <a:pt x="0" y="53593"/>
                  </a:lnTo>
                  <a:lnTo>
                    <a:pt x="0" y="73405"/>
                  </a:lnTo>
                  <a:lnTo>
                    <a:pt x="9811385" y="73405"/>
                  </a:lnTo>
                  <a:lnTo>
                    <a:pt x="9811385" y="53593"/>
                  </a:lnTo>
                  <a:close/>
                </a:path>
                <a:path w="9887585" h="127000">
                  <a:moveTo>
                    <a:pt x="9875697" y="53593"/>
                  </a:moveTo>
                  <a:lnTo>
                    <a:pt x="9824085" y="53593"/>
                  </a:lnTo>
                  <a:lnTo>
                    <a:pt x="9824085" y="73405"/>
                  </a:lnTo>
                  <a:lnTo>
                    <a:pt x="9875697" y="73405"/>
                  </a:lnTo>
                  <a:lnTo>
                    <a:pt x="9887585" y="63499"/>
                  </a:lnTo>
                  <a:lnTo>
                    <a:pt x="9875697" y="53593"/>
                  </a:lnTo>
                  <a:close/>
                </a:path>
              </a:pathLst>
            </a:custGeom>
            <a:solidFill>
              <a:schemeClr val="tx1">
                <a:lumMod val="50000"/>
                <a:lumOff val="50000"/>
              </a:schemeClr>
            </a:solidFill>
            <a:ln>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11" name="文本框 10"/>
          <p:cNvSpPr txBox="1"/>
          <p:nvPr/>
        </p:nvSpPr>
        <p:spPr>
          <a:xfrm>
            <a:off x="9482455" y="5836920"/>
            <a:ext cx="650875" cy="337185"/>
          </a:xfrm>
          <a:prstGeom prst="rect">
            <a:avLst/>
          </a:prstGeom>
          <a:noFill/>
        </p:spPr>
        <p:txBody>
          <a:bodyPr wrap="square" rtlCol="0">
            <a:spAutoFit/>
          </a:bodyPr>
          <a:lstStyle/>
          <a:p>
            <a:pPr algn="ctr"/>
            <a:r>
              <a:rPr lang="en-US" altLang="zh-CN"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14</a:t>
            </a:r>
            <a:r>
              <a:rPr lang="zh-CN" altLang="en-US"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针</a:t>
            </a:r>
          </a:p>
        </p:txBody>
      </p:sp>
      <p:sp>
        <p:nvSpPr>
          <p:cNvPr id="15" name="文本框 14"/>
          <p:cNvSpPr txBox="1"/>
          <p:nvPr/>
        </p:nvSpPr>
        <p:spPr>
          <a:xfrm>
            <a:off x="10619105" y="5837555"/>
            <a:ext cx="650875" cy="337185"/>
          </a:xfrm>
          <a:prstGeom prst="rect">
            <a:avLst/>
          </a:prstGeom>
          <a:noFill/>
        </p:spPr>
        <p:txBody>
          <a:bodyPr wrap="square" rtlCol="0">
            <a:spAutoFit/>
          </a:bodyPr>
          <a:lstStyle/>
          <a:p>
            <a:pPr algn="ctr"/>
            <a:r>
              <a:rPr lang="en-US" altLang="zh-CN"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34</a:t>
            </a:r>
            <a:r>
              <a:rPr lang="zh-CN" altLang="en-US"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针</a:t>
            </a:r>
          </a:p>
        </p:txBody>
      </p:sp>
      <p:sp>
        <p:nvSpPr>
          <p:cNvPr id="16" name="文本框 15"/>
          <p:cNvSpPr txBox="1"/>
          <p:nvPr/>
        </p:nvSpPr>
        <p:spPr>
          <a:xfrm>
            <a:off x="9482455" y="4622800"/>
            <a:ext cx="650875" cy="337185"/>
          </a:xfrm>
          <a:prstGeom prst="rect">
            <a:avLst/>
          </a:prstGeom>
          <a:noFill/>
        </p:spPr>
        <p:txBody>
          <a:bodyPr wrap="square" rtlCol="0">
            <a:spAutoFit/>
          </a:bodyPr>
          <a:lstStyle/>
          <a:p>
            <a:pPr algn="ctr"/>
            <a:r>
              <a:rPr lang="en-US" altLang="zh-CN"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6</a:t>
            </a:r>
            <a:r>
              <a:rPr lang="zh-CN" altLang="en-US"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针</a:t>
            </a:r>
          </a:p>
        </p:txBody>
      </p:sp>
      <p:sp>
        <p:nvSpPr>
          <p:cNvPr id="17" name="文本框 16"/>
          <p:cNvSpPr txBox="1"/>
          <p:nvPr/>
        </p:nvSpPr>
        <p:spPr>
          <a:xfrm>
            <a:off x="10619105" y="4623435"/>
            <a:ext cx="650875" cy="337185"/>
          </a:xfrm>
          <a:prstGeom prst="rect">
            <a:avLst/>
          </a:prstGeom>
          <a:noFill/>
        </p:spPr>
        <p:txBody>
          <a:bodyPr wrap="square" rtlCol="0">
            <a:spAutoFit/>
          </a:bodyPr>
          <a:lstStyle/>
          <a:p>
            <a:pPr algn="ctr"/>
            <a:r>
              <a:rPr lang="en-US" altLang="zh-CN"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30</a:t>
            </a:r>
            <a:r>
              <a:rPr lang="zh-CN" altLang="en-US" sz="1600" b="1" dirty="0">
                <a:solidFill>
                  <a:schemeClr val="tx2">
                    <a:lumMod val="50000"/>
                  </a:schemeClr>
                </a:solidFill>
                <a:latin typeface="微软雅黑" panose="020B0503020204020204" charset="-122"/>
                <a:ea typeface="微软雅黑" panose="020B0503020204020204" charset="-122"/>
                <a:cs typeface="OPPOSans B" panose="00020600040101010101" pitchFamily="18" charset="-122"/>
              </a:rPr>
              <a:t>针</a:t>
            </a:r>
          </a:p>
        </p:txBody>
      </p:sp>
      <p:grpSp>
        <p:nvGrpSpPr>
          <p:cNvPr id="27" name="组合 26"/>
          <p:cNvGrpSpPr/>
          <p:nvPr/>
        </p:nvGrpSpPr>
        <p:grpSpPr>
          <a:xfrm>
            <a:off x="755015" y="2861945"/>
            <a:ext cx="8051800" cy="1176020"/>
            <a:chOff x="1189" y="4507"/>
            <a:chExt cx="12680" cy="1852"/>
          </a:xfrm>
        </p:grpSpPr>
        <p:sp>
          <p:nvSpPr>
            <p:cNvPr id="59" name="object 41"/>
            <p:cNvSpPr/>
            <p:nvPr/>
          </p:nvSpPr>
          <p:spPr>
            <a:xfrm>
              <a:off x="1189" y="4828"/>
              <a:ext cx="12680" cy="1531"/>
            </a:xfrm>
            <a:custGeom>
              <a:avLst/>
              <a:gdLst/>
              <a:ahLst/>
              <a:cxnLst/>
              <a:rect l="l" t="t" r="r" b="b"/>
              <a:pathLst>
                <a:path w="11325225" h="897889">
                  <a:moveTo>
                    <a:pt x="11224514" y="0"/>
                  </a:moveTo>
                  <a:lnTo>
                    <a:pt x="100291" y="0"/>
                  </a:lnTo>
                  <a:lnTo>
                    <a:pt x="61255" y="7889"/>
                  </a:lnTo>
                  <a:lnTo>
                    <a:pt x="29376" y="29400"/>
                  </a:lnTo>
                  <a:lnTo>
                    <a:pt x="7882" y="61293"/>
                  </a:lnTo>
                  <a:lnTo>
                    <a:pt x="0" y="100330"/>
                  </a:lnTo>
                  <a:lnTo>
                    <a:pt x="0" y="797306"/>
                  </a:lnTo>
                  <a:lnTo>
                    <a:pt x="7882" y="836342"/>
                  </a:lnTo>
                  <a:lnTo>
                    <a:pt x="29376" y="868235"/>
                  </a:lnTo>
                  <a:lnTo>
                    <a:pt x="61255" y="889746"/>
                  </a:lnTo>
                  <a:lnTo>
                    <a:pt x="100291" y="897636"/>
                  </a:lnTo>
                  <a:lnTo>
                    <a:pt x="11224514" y="897636"/>
                  </a:lnTo>
                  <a:lnTo>
                    <a:pt x="11263550" y="889746"/>
                  </a:lnTo>
                  <a:lnTo>
                    <a:pt x="11295443" y="868235"/>
                  </a:lnTo>
                  <a:lnTo>
                    <a:pt x="11316954" y="836342"/>
                  </a:lnTo>
                  <a:lnTo>
                    <a:pt x="11324844" y="797306"/>
                  </a:lnTo>
                  <a:lnTo>
                    <a:pt x="11324844" y="100330"/>
                  </a:lnTo>
                  <a:lnTo>
                    <a:pt x="11316954" y="61293"/>
                  </a:lnTo>
                  <a:lnTo>
                    <a:pt x="11295443" y="29400"/>
                  </a:lnTo>
                  <a:lnTo>
                    <a:pt x="11263550" y="7889"/>
                  </a:lnTo>
                  <a:lnTo>
                    <a:pt x="11224514" y="0"/>
                  </a:lnTo>
                  <a:close/>
                </a:path>
              </a:pathLst>
            </a:custGeom>
            <a:solidFill>
              <a:schemeClr val="accent1">
                <a:lumMod val="75000"/>
                <a:alpha val="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2" name="object 43"/>
            <p:cNvSpPr txBox="1"/>
            <p:nvPr/>
          </p:nvSpPr>
          <p:spPr>
            <a:xfrm>
              <a:off x="1361" y="5182"/>
              <a:ext cx="1783" cy="359"/>
            </a:xfrm>
            <a:prstGeom prst="rect">
              <a:avLst/>
            </a:prstGeom>
            <a:noFill/>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11F6D"/>
                  </a:solidFill>
                  <a:effectLst/>
                  <a:uLnTx/>
                  <a:uFillTx/>
                  <a:latin typeface="Arial" panose="020B0604020202020204" pitchFamily="34" charset="0"/>
                  <a:ea typeface="微软雅黑" panose="020B0503020204020204" charset="-122"/>
                  <a:cs typeface="Arial" panose="020B0604020202020204" pitchFamily="34" charset="0"/>
                </a:rPr>
                <a:t>司库奇尤单抗</a:t>
              </a:r>
              <a:r>
                <a:rPr lang="en-US" altLang="zh-CN" sz="1200" b="1" baseline="30000" dirty="0">
                  <a:solidFill>
                    <a:srgbClr val="A11F6D"/>
                  </a:solidFill>
                  <a:latin typeface="Arial" panose="020B0604020202020204" pitchFamily="34" charset="0"/>
                  <a:ea typeface="微软雅黑" panose="020B0503020204020204" charset="-122"/>
                  <a:cs typeface="Arial" panose="020B0604020202020204" pitchFamily="34" charset="0"/>
                </a:rPr>
                <a:t>2</a:t>
              </a:r>
              <a:endParaRPr kumimoji="0" lang="en-US" altLang="zh-CN" sz="1200" b="1" i="0" u="none" strike="noStrike" kern="1200" cap="none" spc="0" normalizeH="0" baseline="30000" noProof="0" dirty="0">
                <a:ln>
                  <a:noFill/>
                </a:ln>
                <a:solidFill>
                  <a:srgbClr val="A11F6D"/>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3" name="文本框 62"/>
            <p:cNvSpPr txBox="1"/>
            <p:nvPr/>
          </p:nvSpPr>
          <p:spPr>
            <a:xfrm>
              <a:off x="1504" y="5545"/>
              <a:ext cx="1496" cy="65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每次</a:t>
              </a:r>
              <a:r>
                <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300mg</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50" b="1" dirty="0">
                  <a:solidFill>
                    <a:srgbClr val="A11F6D"/>
                  </a:solidFill>
                  <a:latin typeface="Arial" panose="020B0604020202020204" pitchFamily="34" charset="0"/>
                  <a:ea typeface="微软雅黑" panose="020B0503020204020204" charset="-122"/>
                  <a:cs typeface="Arial" panose="020B0604020202020204" pitchFamily="34" charset="0"/>
                </a:rPr>
                <a:t>两针</a:t>
              </a:r>
              <a:r>
                <a:rPr lang="zh-CN" altLang="en-US" sz="1050" dirty="0">
                  <a:solidFill>
                    <a:prstClr val="black"/>
                  </a:solidFill>
                  <a:latin typeface="Arial" panose="020B0604020202020204" pitchFamily="34" charset="0"/>
                  <a:ea typeface="微软雅黑" panose="020B0503020204020204" charset="-122"/>
                  <a:cs typeface="Arial" panose="020B0604020202020204" pitchFamily="34" charset="0"/>
                </a:rPr>
                <a:t>给药</a:t>
              </a:r>
              <a:endPar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grpSp>
          <p:nvGrpSpPr>
            <p:cNvPr id="21" name="组合 20"/>
            <p:cNvGrpSpPr/>
            <p:nvPr/>
          </p:nvGrpSpPr>
          <p:grpSpPr>
            <a:xfrm>
              <a:off x="3126" y="4828"/>
              <a:ext cx="10389" cy="1530"/>
              <a:chOff x="3093" y="4894"/>
              <a:chExt cx="10389" cy="1530"/>
            </a:xfrm>
          </p:grpSpPr>
          <p:sp>
            <p:nvSpPr>
              <p:cNvPr id="61" name="圆角矩形 470"/>
              <p:cNvSpPr/>
              <p:nvPr/>
            </p:nvSpPr>
            <p:spPr>
              <a:xfrm>
                <a:off x="3301" y="4894"/>
                <a:ext cx="891" cy="1531"/>
              </a:xfrm>
              <a:prstGeom prst="roundRect">
                <a:avLst>
                  <a:gd name="adj" fmla="val 0"/>
                </a:avLst>
              </a:prstGeom>
              <a:solidFill>
                <a:srgbClr val="CBB8DF"/>
              </a:solidFill>
              <a:ln>
                <a:solidFill>
                  <a:srgbClr val="CBB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4" name="object 11"/>
              <p:cNvSpPr/>
              <p:nvPr/>
            </p:nvSpPr>
            <p:spPr>
              <a:xfrm>
                <a:off x="11342"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5" name="object 16"/>
              <p:cNvSpPr txBox="1"/>
              <p:nvPr/>
            </p:nvSpPr>
            <p:spPr>
              <a:xfrm>
                <a:off x="3093"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0</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6" name="object 11"/>
              <p:cNvSpPr/>
              <p:nvPr/>
            </p:nvSpPr>
            <p:spPr>
              <a:xfrm>
                <a:off x="3361"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88" name="object 11"/>
              <p:cNvSpPr/>
              <p:nvPr/>
            </p:nvSpPr>
            <p:spPr>
              <a:xfrm>
                <a:off x="4086"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89" name="object 11"/>
              <p:cNvSpPr/>
              <p:nvPr/>
            </p:nvSpPr>
            <p:spPr>
              <a:xfrm>
                <a:off x="4812"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0" name="object 11"/>
              <p:cNvSpPr/>
              <p:nvPr/>
            </p:nvSpPr>
            <p:spPr>
              <a:xfrm>
                <a:off x="5537"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1" name="object 11"/>
              <p:cNvSpPr/>
              <p:nvPr/>
            </p:nvSpPr>
            <p:spPr>
              <a:xfrm>
                <a:off x="6263"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2" name="object 11"/>
              <p:cNvSpPr/>
              <p:nvPr/>
            </p:nvSpPr>
            <p:spPr>
              <a:xfrm>
                <a:off x="6988"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3" name="object 11"/>
              <p:cNvSpPr/>
              <p:nvPr/>
            </p:nvSpPr>
            <p:spPr>
              <a:xfrm>
                <a:off x="7714"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4" name="object 11"/>
              <p:cNvSpPr/>
              <p:nvPr/>
            </p:nvSpPr>
            <p:spPr>
              <a:xfrm>
                <a:off x="8439"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5" name="object 11"/>
              <p:cNvSpPr/>
              <p:nvPr/>
            </p:nvSpPr>
            <p:spPr>
              <a:xfrm>
                <a:off x="9165"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6" name="object 11"/>
              <p:cNvSpPr/>
              <p:nvPr/>
            </p:nvSpPr>
            <p:spPr>
              <a:xfrm>
                <a:off x="9890"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7" name="object 11"/>
              <p:cNvSpPr/>
              <p:nvPr/>
            </p:nvSpPr>
            <p:spPr>
              <a:xfrm>
                <a:off x="10616"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8" name="object 11"/>
              <p:cNvSpPr/>
              <p:nvPr/>
            </p:nvSpPr>
            <p:spPr>
              <a:xfrm>
                <a:off x="12067"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9" name="object 16"/>
              <p:cNvSpPr txBox="1"/>
              <p:nvPr/>
            </p:nvSpPr>
            <p:spPr>
              <a:xfrm>
                <a:off x="3798"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0" name="object 16"/>
              <p:cNvSpPr txBox="1"/>
              <p:nvPr/>
            </p:nvSpPr>
            <p:spPr>
              <a:xfrm>
                <a:off x="4522"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8</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1" name="object 16"/>
              <p:cNvSpPr txBox="1"/>
              <p:nvPr/>
            </p:nvSpPr>
            <p:spPr>
              <a:xfrm>
                <a:off x="5242"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12</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2" name="object 16"/>
              <p:cNvSpPr txBox="1"/>
              <p:nvPr/>
            </p:nvSpPr>
            <p:spPr>
              <a:xfrm>
                <a:off x="5973"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16</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3" name="object 16"/>
              <p:cNvSpPr txBox="1"/>
              <p:nvPr/>
            </p:nvSpPr>
            <p:spPr>
              <a:xfrm>
                <a:off x="6704"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20</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4" name="object 16"/>
              <p:cNvSpPr txBox="1"/>
              <p:nvPr/>
            </p:nvSpPr>
            <p:spPr>
              <a:xfrm>
                <a:off x="7435"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5" name="object 16"/>
              <p:cNvSpPr txBox="1"/>
              <p:nvPr/>
            </p:nvSpPr>
            <p:spPr>
              <a:xfrm>
                <a:off x="8166"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28</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6" name="object 16"/>
              <p:cNvSpPr txBox="1"/>
              <p:nvPr/>
            </p:nvSpPr>
            <p:spPr>
              <a:xfrm>
                <a:off x="8897"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32</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7" name="object 16"/>
              <p:cNvSpPr txBox="1"/>
              <p:nvPr/>
            </p:nvSpPr>
            <p:spPr>
              <a:xfrm>
                <a:off x="9627"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36</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8" name="object 16"/>
              <p:cNvSpPr txBox="1"/>
              <p:nvPr/>
            </p:nvSpPr>
            <p:spPr>
              <a:xfrm>
                <a:off x="10358"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40</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9" name="object 16"/>
              <p:cNvSpPr txBox="1"/>
              <p:nvPr/>
            </p:nvSpPr>
            <p:spPr>
              <a:xfrm>
                <a:off x="11089"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10" name="object 16"/>
              <p:cNvSpPr txBox="1"/>
              <p:nvPr/>
            </p:nvSpPr>
            <p:spPr>
              <a:xfrm>
                <a:off x="11820" y="6148"/>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48</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11" name="object 16"/>
              <p:cNvSpPr txBox="1"/>
              <p:nvPr/>
            </p:nvSpPr>
            <p:spPr>
              <a:xfrm>
                <a:off x="12856" y="6133"/>
                <a:ext cx="626"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sz="1050" b="0" i="0" u="none" strike="noStrike" kern="1200" cap="none" spc="-5" normalizeH="0" baseline="0" noProof="0" dirty="0" err="1">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周</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pic>
            <p:nvPicPr>
              <p:cNvPr id="112" name="图形 3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165" y="5547"/>
                <a:ext cx="434" cy="434"/>
              </a:xfrm>
              <a:prstGeom prst="rect">
                <a:avLst/>
              </a:prstGeom>
            </p:spPr>
          </p:pic>
          <p:pic>
            <p:nvPicPr>
              <p:cNvPr id="113" name="图形 3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323" y="5547"/>
                <a:ext cx="434" cy="434"/>
              </a:xfrm>
              <a:prstGeom prst="rect">
                <a:avLst/>
              </a:prstGeom>
            </p:spPr>
          </p:pic>
          <p:pic>
            <p:nvPicPr>
              <p:cNvPr id="114" name="图形 3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838" y="5547"/>
                <a:ext cx="434" cy="434"/>
              </a:xfrm>
              <a:prstGeom prst="rect">
                <a:avLst/>
              </a:prstGeom>
            </p:spPr>
          </p:pic>
          <p:pic>
            <p:nvPicPr>
              <p:cNvPr id="115" name="图形 4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4595" y="5547"/>
                <a:ext cx="434" cy="434"/>
              </a:xfrm>
              <a:prstGeom prst="rect">
                <a:avLst/>
              </a:prstGeom>
            </p:spPr>
          </p:pic>
          <p:pic>
            <p:nvPicPr>
              <p:cNvPr id="116" name="图形 4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6021" y="5547"/>
                <a:ext cx="434" cy="434"/>
              </a:xfrm>
              <a:prstGeom prst="rect">
                <a:avLst/>
              </a:prstGeom>
            </p:spPr>
          </p:pic>
          <p:pic>
            <p:nvPicPr>
              <p:cNvPr id="117" name="图形 4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5326" y="5547"/>
                <a:ext cx="434" cy="434"/>
              </a:xfrm>
              <a:prstGeom prst="rect">
                <a:avLst/>
              </a:prstGeom>
            </p:spPr>
          </p:pic>
          <p:pic>
            <p:nvPicPr>
              <p:cNvPr id="118" name="图形 4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6753" y="5547"/>
                <a:ext cx="434" cy="434"/>
              </a:xfrm>
              <a:prstGeom prst="rect">
                <a:avLst/>
              </a:prstGeom>
            </p:spPr>
          </p:pic>
          <p:pic>
            <p:nvPicPr>
              <p:cNvPr id="119" name="图形 4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7515" y="5547"/>
                <a:ext cx="434" cy="434"/>
              </a:xfrm>
              <a:prstGeom prst="rect">
                <a:avLst/>
              </a:prstGeom>
            </p:spPr>
          </p:pic>
          <p:pic>
            <p:nvPicPr>
              <p:cNvPr id="127" name="图形 4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8217" y="5547"/>
                <a:ext cx="434" cy="434"/>
              </a:xfrm>
              <a:prstGeom prst="rect">
                <a:avLst/>
              </a:prstGeom>
            </p:spPr>
          </p:pic>
          <p:pic>
            <p:nvPicPr>
              <p:cNvPr id="145" name="图形 4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8949" y="5547"/>
                <a:ext cx="434" cy="434"/>
              </a:xfrm>
              <a:prstGeom prst="rect">
                <a:avLst/>
              </a:prstGeom>
            </p:spPr>
          </p:pic>
          <p:pic>
            <p:nvPicPr>
              <p:cNvPr id="146" name="图形 4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9681" y="5547"/>
                <a:ext cx="434" cy="434"/>
              </a:xfrm>
              <a:prstGeom prst="rect">
                <a:avLst/>
              </a:prstGeom>
            </p:spPr>
          </p:pic>
          <p:pic>
            <p:nvPicPr>
              <p:cNvPr id="147" name="图形 4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0413" y="5547"/>
                <a:ext cx="434" cy="434"/>
              </a:xfrm>
              <a:prstGeom prst="rect">
                <a:avLst/>
              </a:prstGeom>
            </p:spPr>
          </p:pic>
          <p:pic>
            <p:nvPicPr>
              <p:cNvPr id="148" name="图形 4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1123" y="5547"/>
                <a:ext cx="434" cy="434"/>
              </a:xfrm>
              <a:prstGeom prst="rect">
                <a:avLst/>
              </a:prstGeom>
            </p:spPr>
          </p:pic>
          <p:pic>
            <p:nvPicPr>
              <p:cNvPr id="149" name="图形 5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1850" y="5547"/>
                <a:ext cx="434" cy="434"/>
              </a:xfrm>
              <a:prstGeom prst="rect">
                <a:avLst/>
              </a:prstGeom>
            </p:spPr>
          </p:pic>
          <p:pic>
            <p:nvPicPr>
              <p:cNvPr id="150" name="图形 5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489" y="5547"/>
                <a:ext cx="434" cy="434"/>
              </a:xfrm>
              <a:prstGeom prst="rect">
                <a:avLst/>
              </a:prstGeom>
            </p:spPr>
          </p:pic>
          <p:pic>
            <p:nvPicPr>
              <p:cNvPr id="151" name="图形 5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655" y="5547"/>
                <a:ext cx="434" cy="434"/>
              </a:xfrm>
              <a:prstGeom prst="rect">
                <a:avLst/>
              </a:prstGeom>
            </p:spPr>
          </p:pic>
          <p:pic>
            <p:nvPicPr>
              <p:cNvPr id="202" name="图形 6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178" y="5054"/>
                <a:ext cx="434" cy="434"/>
              </a:xfrm>
              <a:prstGeom prst="rect">
                <a:avLst/>
              </a:prstGeom>
            </p:spPr>
          </p:pic>
          <p:pic>
            <p:nvPicPr>
              <p:cNvPr id="205" name="图形 6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335" y="5054"/>
                <a:ext cx="434" cy="434"/>
              </a:xfrm>
              <a:prstGeom prst="rect">
                <a:avLst/>
              </a:prstGeom>
            </p:spPr>
          </p:pic>
          <p:pic>
            <p:nvPicPr>
              <p:cNvPr id="219" name="图形 6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850" y="5054"/>
                <a:ext cx="434" cy="434"/>
              </a:xfrm>
              <a:prstGeom prst="rect">
                <a:avLst/>
              </a:prstGeom>
            </p:spPr>
          </p:pic>
          <p:pic>
            <p:nvPicPr>
              <p:cNvPr id="220" name="图形 6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4607" y="5054"/>
                <a:ext cx="434" cy="434"/>
              </a:xfrm>
              <a:prstGeom prst="rect">
                <a:avLst/>
              </a:prstGeom>
            </p:spPr>
          </p:pic>
          <p:pic>
            <p:nvPicPr>
              <p:cNvPr id="296" name="图形 7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6034" y="5054"/>
                <a:ext cx="434" cy="434"/>
              </a:xfrm>
              <a:prstGeom prst="rect">
                <a:avLst/>
              </a:prstGeom>
            </p:spPr>
          </p:pic>
          <p:pic>
            <p:nvPicPr>
              <p:cNvPr id="297" name="图形 7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5338" y="5054"/>
                <a:ext cx="434" cy="434"/>
              </a:xfrm>
              <a:prstGeom prst="rect">
                <a:avLst/>
              </a:prstGeom>
            </p:spPr>
          </p:pic>
          <p:pic>
            <p:nvPicPr>
              <p:cNvPr id="298" name="图形 7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6766" y="5054"/>
                <a:ext cx="434" cy="434"/>
              </a:xfrm>
              <a:prstGeom prst="rect">
                <a:avLst/>
              </a:prstGeom>
            </p:spPr>
          </p:pic>
          <p:pic>
            <p:nvPicPr>
              <p:cNvPr id="299" name="图形 7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7527" y="5054"/>
                <a:ext cx="434" cy="434"/>
              </a:xfrm>
              <a:prstGeom prst="rect">
                <a:avLst/>
              </a:prstGeom>
            </p:spPr>
          </p:pic>
          <p:pic>
            <p:nvPicPr>
              <p:cNvPr id="336" name="图形 7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8230" y="5054"/>
                <a:ext cx="434" cy="434"/>
              </a:xfrm>
              <a:prstGeom prst="rect">
                <a:avLst/>
              </a:prstGeom>
            </p:spPr>
          </p:pic>
          <p:pic>
            <p:nvPicPr>
              <p:cNvPr id="339" name="图形 7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8962" y="5054"/>
                <a:ext cx="434" cy="434"/>
              </a:xfrm>
              <a:prstGeom prst="rect">
                <a:avLst/>
              </a:prstGeom>
            </p:spPr>
          </p:pic>
          <p:pic>
            <p:nvPicPr>
              <p:cNvPr id="341" name="图形 7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9694" y="5054"/>
                <a:ext cx="434" cy="434"/>
              </a:xfrm>
              <a:prstGeom prst="rect">
                <a:avLst/>
              </a:prstGeom>
            </p:spPr>
          </p:pic>
          <p:pic>
            <p:nvPicPr>
              <p:cNvPr id="343" name="图形 7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0426" y="5054"/>
                <a:ext cx="434" cy="434"/>
              </a:xfrm>
              <a:prstGeom prst="rect">
                <a:avLst/>
              </a:prstGeom>
            </p:spPr>
          </p:pic>
          <p:pic>
            <p:nvPicPr>
              <p:cNvPr id="345" name="图形 7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1135" y="5054"/>
                <a:ext cx="434" cy="434"/>
              </a:xfrm>
              <a:prstGeom prst="rect">
                <a:avLst/>
              </a:prstGeom>
            </p:spPr>
          </p:pic>
          <p:pic>
            <p:nvPicPr>
              <p:cNvPr id="346" name="图形 7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1862" y="5054"/>
                <a:ext cx="434" cy="434"/>
              </a:xfrm>
              <a:prstGeom prst="rect">
                <a:avLst/>
              </a:prstGeom>
            </p:spPr>
          </p:pic>
          <p:pic>
            <p:nvPicPr>
              <p:cNvPr id="351" name="图形 8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502" y="5054"/>
                <a:ext cx="434" cy="434"/>
              </a:xfrm>
              <a:prstGeom prst="rect">
                <a:avLst/>
              </a:prstGeom>
            </p:spPr>
          </p:pic>
          <p:pic>
            <p:nvPicPr>
              <p:cNvPr id="354" name="图形 8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3668" y="5054"/>
                <a:ext cx="434" cy="434"/>
              </a:xfrm>
              <a:prstGeom prst="rect">
                <a:avLst/>
              </a:prstGeom>
            </p:spPr>
          </p:pic>
          <p:sp>
            <p:nvSpPr>
              <p:cNvPr id="358" name="object 11"/>
              <p:cNvSpPr/>
              <p:nvPr/>
            </p:nvSpPr>
            <p:spPr>
              <a:xfrm>
                <a:off x="12796" y="6092"/>
                <a:ext cx="0" cy="143"/>
              </a:xfrm>
              <a:custGeom>
                <a:avLst/>
                <a:gdLst/>
                <a:ahLst/>
                <a:cxnLst/>
                <a:rect l="l" t="t" r="r" b="b"/>
                <a:pathLst>
                  <a:path h="165735">
                    <a:moveTo>
                      <a:pt x="0" y="0"/>
                    </a:moveTo>
                    <a:lnTo>
                      <a:pt x="0" y="165734"/>
                    </a:lnTo>
                  </a:path>
                </a:pathLst>
              </a:custGeom>
              <a:solidFill>
                <a:srgbClr val="A11F6D"/>
              </a:solidFill>
              <a:ln w="19812">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60" name="object 16"/>
              <p:cNvSpPr txBox="1"/>
              <p:nvPr/>
            </p:nvSpPr>
            <p:spPr>
              <a:xfrm>
                <a:off x="12503" y="6135"/>
                <a:ext cx="538" cy="274"/>
              </a:xfrm>
              <a:prstGeom prst="rect">
                <a:avLst/>
              </a:prstGeom>
              <a:noFill/>
              <a:ln>
                <a:noFill/>
              </a:ln>
              <a:extLst>
                <a:ext uri="{909E8E84-426E-40DD-AFC4-6F175D3DCCD1}">
                  <a14:hiddenFill xmlns:a14="http://schemas.microsoft.com/office/drawing/2010/main">
                    <a:solidFill>
                      <a:srgbClr val="A11F6D"/>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52</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pic>
            <p:nvPicPr>
              <p:cNvPr id="361" name="图形 8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2569" y="5538"/>
                <a:ext cx="434" cy="434"/>
              </a:xfrm>
              <a:prstGeom prst="rect">
                <a:avLst/>
              </a:prstGeom>
            </p:spPr>
          </p:pic>
          <p:pic>
            <p:nvPicPr>
              <p:cNvPr id="396" name="图形 8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8900000">
                <a:off x="12581" y="5044"/>
                <a:ext cx="434" cy="434"/>
              </a:xfrm>
              <a:prstGeom prst="rect">
                <a:avLst/>
              </a:prstGeom>
            </p:spPr>
          </p:pic>
          <p:sp>
            <p:nvSpPr>
              <p:cNvPr id="60" name="object 10"/>
              <p:cNvSpPr/>
              <p:nvPr/>
            </p:nvSpPr>
            <p:spPr>
              <a:xfrm>
                <a:off x="3358" y="6018"/>
                <a:ext cx="9781" cy="148"/>
              </a:xfrm>
              <a:custGeom>
                <a:avLst/>
                <a:gdLst/>
                <a:ahLst/>
                <a:cxnLst/>
                <a:rect l="l" t="t" r="r" b="b"/>
                <a:pathLst>
                  <a:path w="9887585" h="127000">
                    <a:moveTo>
                      <a:pt x="9811385" y="0"/>
                    </a:moveTo>
                    <a:lnTo>
                      <a:pt x="9811385" y="126999"/>
                    </a:lnTo>
                    <a:lnTo>
                      <a:pt x="9875697" y="73405"/>
                    </a:lnTo>
                    <a:lnTo>
                      <a:pt x="9824085" y="73405"/>
                    </a:lnTo>
                    <a:lnTo>
                      <a:pt x="9824085" y="53593"/>
                    </a:lnTo>
                    <a:lnTo>
                      <a:pt x="9875697" y="53593"/>
                    </a:lnTo>
                    <a:lnTo>
                      <a:pt x="9811385" y="0"/>
                    </a:lnTo>
                    <a:close/>
                  </a:path>
                  <a:path w="9887585" h="127000">
                    <a:moveTo>
                      <a:pt x="9811385" y="53593"/>
                    </a:moveTo>
                    <a:lnTo>
                      <a:pt x="0" y="53593"/>
                    </a:lnTo>
                    <a:lnTo>
                      <a:pt x="0" y="73405"/>
                    </a:lnTo>
                    <a:lnTo>
                      <a:pt x="9811385" y="73405"/>
                    </a:lnTo>
                    <a:lnTo>
                      <a:pt x="9811385" y="53593"/>
                    </a:lnTo>
                    <a:close/>
                  </a:path>
                  <a:path w="9887585" h="127000">
                    <a:moveTo>
                      <a:pt x="9875697" y="53593"/>
                    </a:moveTo>
                    <a:lnTo>
                      <a:pt x="9824085" y="53593"/>
                    </a:lnTo>
                    <a:lnTo>
                      <a:pt x="9824085" y="73405"/>
                    </a:lnTo>
                    <a:lnTo>
                      <a:pt x="9875697" y="73405"/>
                    </a:lnTo>
                    <a:lnTo>
                      <a:pt x="9887585" y="63499"/>
                    </a:lnTo>
                    <a:lnTo>
                      <a:pt x="9875697" y="53593"/>
                    </a:lnTo>
                    <a:close/>
                  </a:path>
                </a:pathLst>
              </a:custGeom>
              <a:solidFill>
                <a:srgbClr val="A11F6D"/>
              </a:solidFill>
              <a:ln>
                <a:solidFill>
                  <a:srgbClr val="A11F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356" name="文本框 355"/>
            <p:cNvSpPr txBox="1"/>
            <p:nvPr/>
          </p:nvSpPr>
          <p:spPr>
            <a:xfrm>
              <a:off x="4380" y="4507"/>
              <a:ext cx="1531" cy="391"/>
            </a:xfrm>
            <a:prstGeom prst="wedgeRoundRectCallout">
              <a:avLst>
                <a:gd name="adj1" fmla="val -62996"/>
                <a:gd name="adj2" fmla="val 53200"/>
                <a:gd name="adj3" fmla="val 16667"/>
              </a:avLst>
            </a:prstGeom>
            <a:solidFill>
              <a:srgbClr val="A11F6D"/>
            </a:solidFill>
            <a:ln>
              <a:solidFill>
                <a:srgbClr val="A11F6D"/>
              </a:solid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prstClr val="white"/>
                  </a:solidFill>
                  <a:latin typeface="Arial" panose="020B0604020202020204" pitchFamily="34" charset="0"/>
                  <a:ea typeface="微软雅黑" panose="020B0503020204020204" charset="-122"/>
                  <a:cs typeface="Arial" panose="020B0604020202020204" pitchFamily="34" charset="0"/>
                </a:rPr>
                <a:t>诱导</a:t>
              </a: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期</a:t>
              </a: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10</a:t>
              </a: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针</a:t>
              </a:r>
            </a:p>
          </p:txBody>
        </p:sp>
      </p:grpSp>
      <p:grpSp>
        <p:nvGrpSpPr>
          <p:cNvPr id="26" name="组合 25"/>
          <p:cNvGrpSpPr/>
          <p:nvPr/>
        </p:nvGrpSpPr>
        <p:grpSpPr>
          <a:xfrm>
            <a:off x="756285" y="5272405"/>
            <a:ext cx="8049260" cy="1203325"/>
            <a:chOff x="1191" y="8303"/>
            <a:chExt cx="12676" cy="1895"/>
          </a:xfrm>
        </p:grpSpPr>
        <p:sp>
          <p:nvSpPr>
            <p:cNvPr id="155" name="object 41"/>
            <p:cNvSpPr/>
            <p:nvPr/>
          </p:nvSpPr>
          <p:spPr>
            <a:xfrm>
              <a:off x="1191" y="8667"/>
              <a:ext cx="12676" cy="1531"/>
            </a:xfrm>
            <a:custGeom>
              <a:avLst/>
              <a:gdLst/>
              <a:ahLst/>
              <a:cxnLst/>
              <a:rect l="l" t="t" r="r" b="b"/>
              <a:pathLst>
                <a:path w="11325225" h="897889">
                  <a:moveTo>
                    <a:pt x="11224514" y="0"/>
                  </a:moveTo>
                  <a:lnTo>
                    <a:pt x="100291" y="0"/>
                  </a:lnTo>
                  <a:lnTo>
                    <a:pt x="61255" y="7889"/>
                  </a:lnTo>
                  <a:lnTo>
                    <a:pt x="29376" y="29400"/>
                  </a:lnTo>
                  <a:lnTo>
                    <a:pt x="7882" y="61293"/>
                  </a:lnTo>
                  <a:lnTo>
                    <a:pt x="0" y="100330"/>
                  </a:lnTo>
                  <a:lnTo>
                    <a:pt x="0" y="797306"/>
                  </a:lnTo>
                  <a:lnTo>
                    <a:pt x="7882" y="836342"/>
                  </a:lnTo>
                  <a:lnTo>
                    <a:pt x="29376" y="868235"/>
                  </a:lnTo>
                  <a:lnTo>
                    <a:pt x="61255" y="889746"/>
                  </a:lnTo>
                  <a:lnTo>
                    <a:pt x="100291" y="897636"/>
                  </a:lnTo>
                  <a:lnTo>
                    <a:pt x="11224514" y="897636"/>
                  </a:lnTo>
                  <a:lnTo>
                    <a:pt x="11263550" y="889746"/>
                  </a:lnTo>
                  <a:lnTo>
                    <a:pt x="11295443" y="868235"/>
                  </a:lnTo>
                  <a:lnTo>
                    <a:pt x="11316954" y="836342"/>
                  </a:lnTo>
                  <a:lnTo>
                    <a:pt x="11324844" y="797306"/>
                  </a:lnTo>
                  <a:lnTo>
                    <a:pt x="11324844" y="100330"/>
                  </a:lnTo>
                  <a:lnTo>
                    <a:pt x="11316954" y="61293"/>
                  </a:lnTo>
                  <a:lnTo>
                    <a:pt x="11295443" y="29400"/>
                  </a:lnTo>
                  <a:lnTo>
                    <a:pt x="11263550" y="7889"/>
                  </a:lnTo>
                  <a:lnTo>
                    <a:pt x="11224514" y="0"/>
                  </a:lnTo>
                  <a:close/>
                </a:path>
              </a:pathLst>
            </a:custGeom>
            <a:solidFill>
              <a:schemeClr val="accent1">
                <a:lumMod val="75000"/>
                <a:alpha val="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8" name="object 43"/>
            <p:cNvSpPr txBox="1"/>
            <p:nvPr/>
          </p:nvSpPr>
          <p:spPr>
            <a:xfrm>
              <a:off x="1325" y="8944"/>
              <a:ext cx="1783" cy="359"/>
            </a:xfrm>
            <a:prstGeom prst="rect">
              <a:avLst/>
            </a:prstGeom>
            <a:noFill/>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rPr>
                <a:t>赛立奇单抗</a:t>
              </a:r>
              <a:r>
                <a:rPr lang="en-US" altLang="zh-CN" sz="1400" b="1" baseline="300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rPr>
                <a:t>4</a:t>
              </a:r>
              <a:endParaRPr kumimoji="0" lang="en-US" altLang="zh-CN" sz="1400" b="1" i="0" u="none" strike="noStrike" kern="1200" cap="none" spc="0" normalizeH="0" baseline="3000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9" name="文本框 158"/>
            <p:cNvSpPr txBox="1"/>
            <p:nvPr/>
          </p:nvSpPr>
          <p:spPr>
            <a:xfrm>
              <a:off x="1337" y="9303"/>
              <a:ext cx="1496" cy="65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每次</a:t>
              </a:r>
              <a:r>
                <a:rPr lang="en-US" altLang="zh-CN" sz="1050" dirty="0">
                  <a:solidFill>
                    <a:prstClr val="black"/>
                  </a:solidFill>
                  <a:latin typeface="Arial" panose="020B0604020202020204" pitchFamily="34" charset="0"/>
                  <a:ea typeface="微软雅黑" panose="020B0503020204020204" charset="-122"/>
                  <a:cs typeface="Arial" panose="020B0604020202020204" pitchFamily="34" charset="0"/>
                </a:rPr>
                <a:t>2</a:t>
              </a:r>
              <a:r>
                <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00mg</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50" b="1" dirty="0">
                  <a:solidFill>
                    <a:prstClr val="black"/>
                  </a:solidFill>
                  <a:latin typeface="Arial" panose="020B0604020202020204" pitchFamily="34" charset="0"/>
                  <a:ea typeface="微软雅黑" panose="020B0503020204020204" charset="-122"/>
                  <a:cs typeface="Arial" panose="020B0604020202020204" pitchFamily="34" charset="0"/>
                </a:rPr>
                <a:t>两针</a:t>
              </a:r>
              <a:r>
                <a:rPr lang="zh-CN" altLang="en-US" sz="1050" dirty="0">
                  <a:solidFill>
                    <a:prstClr val="black"/>
                  </a:solidFill>
                  <a:latin typeface="Arial" panose="020B0604020202020204" pitchFamily="34" charset="0"/>
                  <a:ea typeface="微软雅黑" panose="020B0503020204020204" charset="-122"/>
                  <a:cs typeface="Arial" panose="020B0604020202020204" pitchFamily="34" charset="0"/>
                </a:rPr>
                <a:t>给药</a:t>
              </a:r>
              <a:endParaRPr kumimoji="0" lang="zh-CN" altLang="en-US"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7" name="圆角矩形 470"/>
            <p:cNvSpPr/>
            <p:nvPr/>
          </p:nvSpPr>
          <p:spPr>
            <a:xfrm>
              <a:off x="3231" y="8656"/>
              <a:ext cx="2396" cy="1531"/>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0" name="object 11"/>
            <p:cNvSpPr/>
            <p:nvPr/>
          </p:nvSpPr>
          <p:spPr>
            <a:xfrm>
              <a:off x="11263"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3" name="object 11"/>
            <p:cNvSpPr/>
            <p:nvPr/>
          </p:nvSpPr>
          <p:spPr>
            <a:xfrm>
              <a:off x="4007"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4" name="object 11"/>
            <p:cNvSpPr/>
            <p:nvPr/>
          </p:nvSpPr>
          <p:spPr>
            <a:xfrm>
              <a:off x="4733"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5" name="object 11"/>
            <p:cNvSpPr/>
            <p:nvPr/>
          </p:nvSpPr>
          <p:spPr>
            <a:xfrm>
              <a:off x="5458"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6" name="object 11"/>
            <p:cNvSpPr/>
            <p:nvPr/>
          </p:nvSpPr>
          <p:spPr>
            <a:xfrm>
              <a:off x="6184"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7" name="object 11"/>
            <p:cNvSpPr/>
            <p:nvPr/>
          </p:nvSpPr>
          <p:spPr>
            <a:xfrm>
              <a:off x="6909"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8" name="object 11"/>
            <p:cNvSpPr/>
            <p:nvPr/>
          </p:nvSpPr>
          <p:spPr>
            <a:xfrm>
              <a:off x="7635"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9" name="object 11"/>
            <p:cNvSpPr/>
            <p:nvPr/>
          </p:nvSpPr>
          <p:spPr>
            <a:xfrm>
              <a:off x="8360"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0" name="object 11"/>
            <p:cNvSpPr/>
            <p:nvPr/>
          </p:nvSpPr>
          <p:spPr>
            <a:xfrm>
              <a:off x="9086"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1" name="object 11"/>
            <p:cNvSpPr/>
            <p:nvPr/>
          </p:nvSpPr>
          <p:spPr>
            <a:xfrm>
              <a:off x="9811"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2" name="object 11"/>
            <p:cNvSpPr/>
            <p:nvPr/>
          </p:nvSpPr>
          <p:spPr>
            <a:xfrm>
              <a:off x="10537"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3" name="object 11"/>
            <p:cNvSpPr/>
            <p:nvPr/>
          </p:nvSpPr>
          <p:spPr>
            <a:xfrm>
              <a:off x="11988"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4" name="object 16"/>
            <p:cNvSpPr txBox="1"/>
            <p:nvPr/>
          </p:nvSpPr>
          <p:spPr>
            <a:xfrm>
              <a:off x="3719" y="9889"/>
              <a:ext cx="538" cy="274"/>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lang="en-US" altLang="zh-CN" sz="1050" b="0" i="0" u="none" strike="noStrike" kern="1200" cap="none" spc="-1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4</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5" name="object 16"/>
            <p:cNvSpPr txBox="1"/>
            <p:nvPr/>
          </p:nvSpPr>
          <p:spPr>
            <a:xfrm>
              <a:off x="4443"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8</a:t>
              </a:r>
            </a:p>
          </p:txBody>
        </p:sp>
        <p:sp>
          <p:nvSpPr>
            <p:cNvPr id="176" name="object 16"/>
            <p:cNvSpPr txBox="1"/>
            <p:nvPr/>
          </p:nvSpPr>
          <p:spPr>
            <a:xfrm>
              <a:off x="5148" y="9877"/>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12</a:t>
              </a:r>
            </a:p>
          </p:txBody>
        </p:sp>
        <p:sp>
          <p:nvSpPr>
            <p:cNvPr id="177" name="object 16"/>
            <p:cNvSpPr txBox="1"/>
            <p:nvPr/>
          </p:nvSpPr>
          <p:spPr>
            <a:xfrm>
              <a:off x="5879" y="9916"/>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16</a:t>
              </a:r>
            </a:p>
          </p:txBody>
        </p:sp>
        <p:sp>
          <p:nvSpPr>
            <p:cNvPr id="178" name="object 16"/>
            <p:cNvSpPr txBox="1"/>
            <p:nvPr/>
          </p:nvSpPr>
          <p:spPr>
            <a:xfrm>
              <a:off x="6625"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20</a:t>
              </a:r>
            </a:p>
          </p:txBody>
        </p:sp>
        <p:sp>
          <p:nvSpPr>
            <p:cNvPr id="179" name="object 16"/>
            <p:cNvSpPr txBox="1"/>
            <p:nvPr/>
          </p:nvSpPr>
          <p:spPr>
            <a:xfrm>
              <a:off x="7356"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24</a:t>
              </a:r>
            </a:p>
          </p:txBody>
        </p:sp>
        <p:sp>
          <p:nvSpPr>
            <p:cNvPr id="180" name="object 16"/>
            <p:cNvSpPr txBox="1"/>
            <p:nvPr/>
          </p:nvSpPr>
          <p:spPr>
            <a:xfrm>
              <a:off x="8087"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28</a:t>
              </a:r>
            </a:p>
          </p:txBody>
        </p:sp>
        <p:sp>
          <p:nvSpPr>
            <p:cNvPr id="181" name="object 16"/>
            <p:cNvSpPr txBox="1"/>
            <p:nvPr/>
          </p:nvSpPr>
          <p:spPr>
            <a:xfrm>
              <a:off x="8818"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32</a:t>
              </a:r>
            </a:p>
          </p:txBody>
        </p:sp>
        <p:sp>
          <p:nvSpPr>
            <p:cNvPr id="182" name="object 16"/>
            <p:cNvSpPr txBox="1"/>
            <p:nvPr/>
          </p:nvSpPr>
          <p:spPr>
            <a:xfrm>
              <a:off x="9548"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36</a:t>
              </a:r>
            </a:p>
          </p:txBody>
        </p:sp>
        <p:sp>
          <p:nvSpPr>
            <p:cNvPr id="183" name="object 16"/>
            <p:cNvSpPr txBox="1"/>
            <p:nvPr/>
          </p:nvSpPr>
          <p:spPr>
            <a:xfrm>
              <a:off x="10279"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40</a:t>
              </a:r>
            </a:p>
          </p:txBody>
        </p:sp>
        <p:sp>
          <p:nvSpPr>
            <p:cNvPr id="184" name="object 16"/>
            <p:cNvSpPr txBox="1"/>
            <p:nvPr/>
          </p:nvSpPr>
          <p:spPr>
            <a:xfrm>
              <a:off x="11010"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44</a:t>
              </a:r>
            </a:p>
          </p:txBody>
        </p:sp>
        <p:sp>
          <p:nvSpPr>
            <p:cNvPr id="185" name="object 16"/>
            <p:cNvSpPr txBox="1"/>
            <p:nvPr/>
          </p:nvSpPr>
          <p:spPr>
            <a:xfrm>
              <a:off x="11741" y="9889"/>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48</a:t>
              </a:r>
            </a:p>
          </p:txBody>
        </p:sp>
        <p:sp>
          <p:nvSpPr>
            <p:cNvPr id="186" name="object 16"/>
            <p:cNvSpPr txBox="1"/>
            <p:nvPr/>
          </p:nvSpPr>
          <p:spPr>
            <a:xfrm>
              <a:off x="12777" y="9874"/>
              <a:ext cx="626"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周</a:t>
              </a:r>
            </a:p>
          </p:txBody>
        </p:sp>
        <p:pic>
          <p:nvPicPr>
            <p:cNvPr id="189" name="图形 18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18900000">
              <a:off x="3759" y="9228"/>
              <a:ext cx="434" cy="434"/>
            </a:xfrm>
            <a:prstGeom prst="rect">
              <a:avLst/>
            </a:prstGeom>
          </p:spPr>
        </p:pic>
        <p:pic>
          <p:nvPicPr>
            <p:cNvPr id="190" name="图形 18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rot="18900000">
              <a:off x="4516" y="9228"/>
              <a:ext cx="434" cy="434"/>
            </a:xfrm>
            <a:prstGeom prst="rect">
              <a:avLst/>
            </a:prstGeom>
          </p:spPr>
        </p:pic>
        <p:pic>
          <p:nvPicPr>
            <p:cNvPr id="191" name="图形 19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rot="18900000">
              <a:off x="5942" y="9228"/>
              <a:ext cx="434" cy="434"/>
            </a:xfrm>
            <a:prstGeom prst="rect">
              <a:avLst/>
            </a:prstGeom>
          </p:spPr>
        </p:pic>
        <p:pic>
          <p:nvPicPr>
            <p:cNvPr id="192" name="图形 19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18900000">
              <a:off x="5247" y="9228"/>
              <a:ext cx="434" cy="434"/>
            </a:xfrm>
            <a:prstGeom prst="rect">
              <a:avLst/>
            </a:prstGeom>
          </p:spPr>
        </p:pic>
        <p:pic>
          <p:nvPicPr>
            <p:cNvPr id="193" name="图形 19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rot="18900000">
              <a:off x="6674" y="9228"/>
              <a:ext cx="434" cy="434"/>
            </a:xfrm>
            <a:prstGeom prst="rect">
              <a:avLst/>
            </a:prstGeom>
          </p:spPr>
        </p:pic>
        <p:pic>
          <p:nvPicPr>
            <p:cNvPr id="194" name="图形 19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rot="18900000">
              <a:off x="7436" y="9228"/>
              <a:ext cx="434" cy="434"/>
            </a:xfrm>
            <a:prstGeom prst="rect">
              <a:avLst/>
            </a:prstGeom>
          </p:spPr>
        </p:pic>
        <p:pic>
          <p:nvPicPr>
            <p:cNvPr id="195" name="图形 19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rot="18900000">
              <a:off x="8138" y="9228"/>
              <a:ext cx="434" cy="434"/>
            </a:xfrm>
            <a:prstGeom prst="rect">
              <a:avLst/>
            </a:prstGeom>
          </p:spPr>
        </p:pic>
        <p:pic>
          <p:nvPicPr>
            <p:cNvPr id="196" name="图形 19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rot="18900000">
              <a:off x="8870" y="9228"/>
              <a:ext cx="434" cy="434"/>
            </a:xfrm>
            <a:prstGeom prst="rect">
              <a:avLst/>
            </a:prstGeom>
          </p:spPr>
        </p:pic>
        <p:pic>
          <p:nvPicPr>
            <p:cNvPr id="197" name="图形 19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rot="18900000">
              <a:off x="9602" y="9228"/>
              <a:ext cx="434" cy="434"/>
            </a:xfrm>
            <a:prstGeom prst="rect">
              <a:avLst/>
            </a:prstGeom>
          </p:spPr>
        </p:pic>
        <p:pic>
          <p:nvPicPr>
            <p:cNvPr id="198" name="图形 19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rot="18900000">
              <a:off x="10334" y="9228"/>
              <a:ext cx="434" cy="434"/>
            </a:xfrm>
            <a:prstGeom prst="rect">
              <a:avLst/>
            </a:prstGeom>
          </p:spPr>
        </p:pic>
        <p:pic>
          <p:nvPicPr>
            <p:cNvPr id="199" name="图形 19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rot="18900000">
              <a:off x="11044" y="9228"/>
              <a:ext cx="434" cy="434"/>
            </a:xfrm>
            <a:prstGeom prst="rect">
              <a:avLst/>
            </a:prstGeom>
          </p:spPr>
        </p:pic>
        <p:pic>
          <p:nvPicPr>
            <p:cNvPr id="200" name="图形 19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rot="18900000">
              <a:off x="11771" y="9228"/>
              <a:ext cx="434" cy="434"/>
            </a:xfrm>
            <a:prstGeom prst="rect">
              <a:avLst/>
            </a:prstGeom>
          </p:spPr>
        </p:pic>
        <p:pic>
          <p:nvPicPr>
            <p:cNvPr id="201" name="图形 20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rot="18900000">
              <a:off x="3410" y="9228"/>
              <a:ext cx="434" cy="434"/>
            </a:xfrm>
            <a:prstGeom prst="rect">
              <a:avLst/>
            </a:prstGeom>
          </p:spPr>
        </p:pic>
        <p:pic>
          <p:nvPicPr>
            <p:cNvPr id="206" name="图形 20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rot="18900000">
              <a:off x="3771" y="8735"/>
              <a:ext cx="434" cy="434"/>
            </a:xfrm>
            <a:prstGeom prst="rect">
              <a:avLst/>
            </a:prstGeom>
          </p:spPr>
        </p:pic>
        <p:pic>
          <p:nvPicPr>
            <p:cNvPr id="207" name="图形 20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rot="18900000">
              <a:off x="4528" y="8735"/>
              <a:ext cx="434" cy="434"/>
            </a:xfrm>
            <a:prstGeom prst="rect">
              <a:avLst/>
            </a:prstGeom>
          </p:spPr>
        </p:pic>
        <p:pic>
          <p:nvPicPr>
            <p:cNvPr id="208" name="图形 20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rot="18900000">
              <a:off x="5955" y="8735"/>
              <a:ext cx="434" cy="434"/>
            </a:xfrm>
            <a:prstGeom prst="rect">
              <a:avLst/>
            </a:prstGeom>
          </p:spPr>
        </p:pic>
        <p:pic>
          <p:nvPicPr>
            <p:cNvPr id="209" name="图形 208"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rot="18900000">
              <a:off x="5259" y="8735"/>
              <a:ext cx="434" cy="434"/>
            </a:xfrm>
            <a:prstGeom prst="rect">
              <a:avLst/>
            </a:prstGeom>
          </p:spPr>
        </p:pic>
        <p:pic>
          <p:nvPicPr>
            <p:cNvPr id="210" name="图形 209"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rot="18900000">
              <a:off x="6687" y="8735"/>
              <a:ext cx="434" cy="434"/>
            </a:xfrm>
            <a:prstGeom prst="rect">
              <a:avLst/>
            </a:prstGeom>
          </p:spPr>
        </p:pic>
        <p:pic>
          <p:nvPicPr>
            <p:cNvPr id="211" name="图形 210"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rot="18900000">
              <a:off x="7448" y="8735"/>
              <a:ext cx="434" cy="434"/>
            </a:xfrm>
            <a:prstGeom prst="rect">
              <a:avLst/>
            </a:prstGeom>
          </p:spPr>
        </p:pic>
        <p:pic>
          <p:nvPicPr>
            <p:cNvPr id="212" name="图形 211"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rot="18900000">
              <a:off x="8151" y="8735"/>
              <a:ext cx="434" cy="434"/>
            </a:xfrm>
            <a:prstGeom prst="rect">
              <a:avLst/>
            </a:prstGeom>
          </p:spPr>
        </p:pic>
        <p:pic>
          <p:nvPicPr>
            <p:cNvPr id="213" name="图形 21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rot="18900000">
              <a:off x="8883" y="8735"/>
              <a:ext cx="434" cy="434"/>
            </a:xfrm>
            <a:prstGeom prst="rect">
              <a:avLst/>
            </a:prstGeom>
          </p:spPr>
        </p:pic>
        <p:pic>
          <p:nvPicPr>
            <p:cNvPr id="214" name="图形 21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rot="18900000">
              <a:off x="9615" y="8735"/>
              <a:ext cx="434" cy="434"/>
            </a:xfrm>
            <a:prstGeom prst="rect">
              <a:avLst/>
            </a:prstGeom>
          </p:spPr>
        </p:pic>
        <p:pic>
          <p:nvPicPr>
            <p:cNvPr id="215" name="图形 21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rot="18900000">
              <a:off x="10347" y="8735"/>
              <a:ext cx="434" cy="434"/>
            </a:xfrm>
            <a:prstGeom prst="rect">
              <a:avLst/>
            </a:prstGeom>
          </p:spPr>
        </p:pic>
        <p:pic>
          <p:nvPicPr>
            <p:cNvPr id="216" name="图形 21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rot="18900000">
              <a:off x="11056" y="8735"/>
              <a:ext cx="434" cy="434"/>
            </a:xfrm>
            <a:prstGeom prst="rect">
              <a:avLst/>
            </a:prstGeom>
          </p:spPr>
        </p:pic>
        <p:pic>
          <p:nvPicPr>
            <p:cNvPr id="217" name="图形 21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rot="18900000">
              <a:off x="11783" y="8735"/>
              <a:ext cx="434" cy="434"/>
            </a:xfrm>
            <a:prstGeom prst="rect">
              <a:avLst/>
            </a:prstGeom>
          </p:spPr>
        </p:pic>
        <p:pic>
          <p:nvPicPr>
            <p:cNvPr id="218" name="图形 21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rot="18900000">
              <a:off x="3423" y="8735"/>
              <a:ext cx="434" cy="434"/>
            </a:xfrm>
            <a:prstGeom prst="rect">
              <a:avLst/>
            </a:prstGeom>
          </p:spPr>
        </p:pic>
        <p:sp>
          <p:nvSpPr>
            <p:cNvPr id="221" name="object 11"/>
            <p:cNvSpPr/>
            <p:nvPr/>
          </p:nvSpPr>
          <p:spPr>
            <a:xfrm>
              <a:off x="12717"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22" name="object 16"/>
            <p:cNvSpPr txBox="1"/>
            <p:nvPr/>
          </p:nvSpPr>
          <p:spPr>
            <a:xfrm>
              <a:off x="12424" y="9876"/>
              <a:ext cx="538" cy="273"/>
            </a:xfrm>
            <a:prstGeom prst="rect">
              <a:avLst/>
            </a:prstGeom>
            <a:noFill/>
            <a:ln>
              <a:noFill/>
            </a:ln>
            <a:extLst>
              <a:ext uri="{909E8E84-426E-40DD-AFC4-6F175D3DCCD1}">
                <a14:hiddenFill xmlns:a14="http://schemas.microsoft.com/office/drawing/2010/main">
                  <a:solidFill>
                    <a:srgbClr val="8F6BE9"/>
                  </a:solidFill>
                </a14:hiddenFill>
              </a:ext>
            </a:extLst>
          </p:spPr>
          <p:txBody>
            <a:bodyPr vert="horz" wrap="square" lIns="0" tIns="12065" rIns="0" bIns="0" rtlCol="0">
              <a:spAutoFit/>
            </a:bodyPr>
            <a:lstStyle/>
            <a:p>
              <a:pPr marL="12700" lvl="0" algn="ctr">
                <a:spcBef>
                  <a:spcPts val="95"/>
                </a:spcBef>
                <a:spcAft>
                  <a:spcPts val="0"/>
                </a:spcAft>
                <a:buClrTx/>
                <a:buSzTx/>
                <a:buFontTx/>
                <a:defRPr/>
              </a:pPr>
              <a:r>
                <a:rPr lang="en-US" altLang="zh-CN" sz="1050" spc="-1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mn-ea"/>
                </a:rPr>
                <a:t>52</a:t>
              </a:r>
            </a:p>
          </p:txBody>
        </p:sp>
        <p:pic>
          <p:nvPicPr>
            <p:cNvPr id="223" name="图形 222"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rot="18900000">
              <a:off x="12490" y="9219"/>
              <a:ext cx="434" cy="434"/>
            </a:xfrm>
            <a:prstGeom prst="rect">
              <a:avLst/>
            </a:prstGeom>
          </p:spPr>
        </p:pic>
        <p:pic>
          <p:nvPicPr>
            <p:cNvPr id="224" name="图形 22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rot="18900000">
              <a:off x="12502" y="8725"/>
              <a:ext cx="434" cy="434"/>
            </a:xfrm>
            <a:prstGeom prst="rect">
              <a:avLst/>
            </a:prstGeom>
          </p:spPr>
        </p:pic>
        <p:pic>
          <p:nvPicPr>
            <p:cNvPr id="225" name="图形 224"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rot="18900000">
              <a:off x="4137" y="9228"/>
              <a:ext cx="434" cy="434"/>
            </a:xfrm>
            <a:prstGeom prst="rect">
              <a:avLst/>
            </a:prstGeom>
          </p:spPr>
        </p:pic>
        <p:pic>
          <p:nvPicPr>
            <p:cNvPr id="226" name="图形 225"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rot="18900000">
              <a:off x="4149" y="8734"/>
              <a:ext cx="434" cy="434"/>
            </a:xfrm>
            <a:prstGeom prst="rect">
              <a:avLst/>
            </a:prstGeom>
          </p:spPr>
        </p:pic>
        <p:pic>
          <p:nvPicPr>
            <p:cNvPr id="227" name="图形 22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rot="18900000">
              <a:off x="4872" y="9228"/>
              <a:ext cx="434" cy="434"/>
            </a:xfrm>
            <a:prstGeom prst="rect">
              <a:avLst/>
            </a:prstGeom>
          </p:spPr>
        </p:pic>
        <p:pic>
          <p:nvPicPr>
            <p:cNvPr id="228" name="图形 227"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rot="18900000">
              <a:off x="4885" y="8735"/>
              <a:ext cx="434" cy="434"/>
            </a:xfrm>
            <a:prstGeom prst="rect">
              <a:avLst/>
            </a:prstGeom>
          </p:spPr>
        </p:pic>
        <p:sp>
          <p:nvSpPr>
            <p:cNvPr id="156" name="object 10"/>
            <p:cNvSpPr/>
            <p:nvPr/>
          </p:nvSpPr>
          <p:spPr>
            <a:xfrm>
              <a:off x="3279" y="9699"/>
              <a:ext cx="9781" cy="148"/>
            </a:xfrm>
            <a:custGeom>
              <a:avLst/>
              <a:gdLst/>
              <a:ahLst/>
              <a:cxnLst/>
              <a:rect l="l" t="t" r="r" b="b"/>
              <a:pathLst>
                <a:path w="9887585" h="127000">
                  <a:moveTo>
                    <a:pt x="9811385" y="0"/>
                  </a:moveTo>
                  <a:lnTo>
                    <a:pt x="9811385" y="126999"/>
                  </a:lnTo>
                  <a:lnTo>
                    <a:pt x="9875697" y="73405"/>
                  </a:lnTo>
                  <a:lnTo>
                    <a:pt x="9824085" y="73405"/>
                  </a:lnTo>
                  <a:lnTo>
                    <a:pt x="9824085" y="53593"/>
                  </a:lnTo>
                  <a:lnTo>
                    <a:pt x="9875697" y="53593"/>
                  </a:lnTo>
                  <a:lnTo>
                    <a:pt x="9811385" y="0"/>
                  </a:lnTo>
                  <a:close/>
                </a:path>
                <a:path w="9887585" h="127000">
                  <a:moveTo>
                    <a:pt x="9811385" y="53593"/>
                  </a:moveTo>
                  <a:lnTo>
                    <a:pt x="0" y="53593"/>
                  </a:lnTo>
                  <a:lnTo>
                    <a:pt x="0" y="73405"/>
                  </a:lnTo>
                  <a:lnTo>
                    <a:pt x="9811385" y="73405"/>
                  </a:lnTo>
                  <a:lnTo>
                    <a:pt x="9811385" y="53593"/>
                  </a:lnTo>
                  <a:close/>
                </a:path>
                <a:path w="9887585" h="127000">
                  <a:moveTo>
                    <a:pt x="9875697" y="53593"/>
                  </a:moveTo>
                  <a:lnTo>
                    <a:pt x="9824085" y="53593"/>
                  </a:lnTo>
                  <a:lnTo>
                    <a:pt x="9824085" y="73405"/>
                  </a:lnTo>
                  <a:lnTo>
                    <a:pt x="9875697" y="73405"/>
                  </a:lnTo>
                  <a:lnTo>
                    <a:pt x="9887585" y="63499"/>
                  </a:lnTo>
                  <a:lnTo>
                    <a:pt x="9875697" y="53593"/>
                  </a:lnTo>
                  <a:close/>
                </a:path>
              </a:pathLst>
            </a:custGeom>
            <a:solidFill>
              <a:schemeClr val="tx1">
                <a:lumMod val="50000"/>
                <a:lumOff val="50000"/>
              </a:schemeClr>
            </a:solidFill>
            <a:ln>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29" name="文本框 228"/>
            <p:cNvSpPr txBox="1"/>
            <p:nvPr/>
          </p:nvSpPr>
          <p:spPr>
            <a:xfrm>
              <a:off x="5738" y="8303"/>
              <a:ext cx="1585" cy="376"/>
            </a:xfrm>
            <a:prstGeom prst="wedgeRoundRectCallout">
              <a:avLst>
                <a:gd name="adj1" fmla="val -63312"/>
                <a:gd name="adj2" fmla="val 56933"/>
                <a:gd name="adj3" fmla="val 16667"/>
              </a:avLst>
            </a:prstGeom>
            <a:solidFill>
              <a:schemeClr val="tx1">
                <a:lumMod val="65000"/>
                <a:lumOff val="35000"/>
              </a:schemeClr>
            </a:solidFill>
            <a:ln>
              <a:solidFill>
                <a:schemeClr val="tx1">
                  <a:lumMod val="65000"/>
                  <a:lumOff val="35000"/>
                </a:schemeClr>
              </a:solidFill>
            </a:ln>
          </p:spPr>
          <p:txBody>
            <a:bodyPr wrap="square" lIns="0" tIns="0" rIns="0" bIns="0" rtlCol="0">
              <a:spAutoFit/>
            </a:bodyPr>
            <a:lstStyle/>
            <a:p>
              <a:pPr lvl="0" algn="ctr">
                <a:spcBef>
                  <a:spcPts val="0"/>
                </a:spcBef>
                <a:spcAft>
                  <a:spcPts val="0"/>
                </a:spcAft>
                <a:buClrTx/>
                <a:buSzTx/>
                <a:buFontTx/>
                <a:defRPr/>
              </a:pPr>
              <a:r>
                <a:rPr lang="zh-CN" altLang="en-US" sz="1400" b="1"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sym typeface="+mn-ea"/>
                </a:rPr>
                <a:t>诱导期</a:t>
              </a:r>
              <a:r>
                <a:rPr lang="en-US" altLang="zh-CN" sz="1400" b="1" dirty="0">
                  <a:solidFill>
                    <a:prstClr val="white"/>
                  </a:solidFill>
                  <a:latin typeface="Arial" panose="020B0604020202020204" pitchFamily="34" charset="0"/>
                  <a:ea typeface="微软雅黑" panose="020B0503020204020204" charset="-122"/>
                  <a:cs typeface="Arial" panose="020B0604020202020204" pitchFamily="34" charset="0"/>
                  <a:sym typeface="+mn-ea"/>
                </a:rPr>
                <a:t>14</a:t>
              </a:r>
              <a:r>
                <a:rPr lang="zh-CN" altLang="en-US" sz="1400" b="1" dirty="0">
                  <a:solidFill>
                    <a:prstClr val="white"/>
                  </a:solidFill>
                  <a:latin typeface="Arial" panose="020B0604020202020204" pitchFamily="34" charset="0"/>
                  <a:ea typeface="微软雅黑" panose="020B0503020204020204" charset="-122"/>
                  <a:cs typeface="Arial" panose="020B0604020202020204" pitchFamily="34" charset="0"/>
                  <a:sym typeface="+mn-ea"/>
                </a:rPr>
                <a:t>针</a:t>
              </a:r>
              <a:endParaRPr lang="zh-CN" altLang="en-US" sz="1400" b="1"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pic>
          <p:nvPicPr>
            <p:cNvPr id="187" name="图形 186"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rot="18900000">
              <a:off x="3086" y="9239"/>
              <a:ext cx="434" cy="434"/>
            </a:xfrm>
            <a:prstGeom prst="rect">
              <a:avLst/>
            </a:prstGeom>
          </p:spPr>
        </p:pic>
        <p:pic>
          <p:nvPicPr>
            <p:cNvPr id="204" name="图形 203" descr="针"/>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rot="18900000">
              <a:off x="3099" y="8746"/>
              <a:ext cx="434" cy="434"/>
            </a:xfrm>
            <a:prstGeom prst="rect">
              <a:avLst/>
            </a:prstGeom>
          </p:spPr>
        </p:pic>
        <p:sp>
          <p:nvSpPr>
            <p:cNvPr id="162" name="object 11"/>
            <p:cNvSpPr/>
            <p:nvPr/>
          </p:nvSpPr>
          <p:spPr>
            <a:xfrm>
              <a:off x="3282" y="9773"/>
              <a:ext cx="0" cy="143"/>
            </a:xfrm>
            <a:custGeom>
              <a:avLst/>
              <a:gdLst/>
              <a:ahLst/>
              <a:cxnLst/>
              <a:rect l="l" t="t" r="r" b="b"/>
              <a:pathLst>
                <a:path h="165735">
                  <a:moveTo>
                    <a:pt x="0" y="0"/>
                  </a:moveTo>
                  <a:lnTo>
                    <a:pt x="0" y="165734"/>
                  </a:lnTo>
                </a:path>
              </a:pathLst>
            </a:custGeom>
            <a:solidFill>
              <a:schemeClr val="tx1">
                <a:lumMod val="50000"/>
                <a:lumOff val="50000"/>
              </a:schemeClr>
            </a:solidFill>
            <a:ln w="19812">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1" name="object 16"/>
            <p:cNvSpPr txBox="1"/>
            <p:nvPr/>
          </p:nvSpPr>
          <p:spPr>
            <a:xfrm>
              <a:off x="3014" y="9900"/>
              <a:ext cx="538" cy="274"/>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defRPr/>
              </a:pPr>
              <a:r>
                <a:rPr kumimoji="0" sz="1050" b="0" i="0" u="none" strike="noStrike" kern="1200" cap="none" spc="-10" normalizeH="0" baseline="0" noProof="0" dirty="0">
                  <a:ln>
                    <a:noFill/>
                  </a:ln>
                  <a:solidFill>
                    <a:schemeClr val="tx1"/>
                  </a:solidFill>
                  <a:effectLst/>
                  <a:uLnTx/>
                  <a:uFillTx/>
                  <a:latin typeface="Arial" panose="020B0604020202020204" pitchFamily="34" charset="0"/>
                  <a:ea typeface="微软雅黑" panose="020B0503020204020204" charset="-122"/>
                  <a:cs typeface="Arial" panose="020B0604020202020204" pitchFamily="34" charset="0"/>
                </a:rPr>
                <a:t>0</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36575" y="1523304"/>
            <a:ext cx="5829935" cy="4887595"/>
          </a:xfrm>
          <a:prstGeom prst="rect">
            <a:avLst/>
          </a:prstGeom>
          <a:solidFill>
            <a:schemeClr val="accent5">
              <a:lumMod val="20000"/>
              <a:lumOff val="80000"/>
            </a:schemeClr>
          </a:solidFill>
          <a:ln>
            <a:solidFill>
              <a:schemeClr val="accent5">
                <a:lumMod val="40000"/>
                <a:lumOff val="6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p>
        </p:txBody>
      </p:sp>
      <p:sp>
        <p:nvSpPr>
          <p:cNvPr id="48" name="圆角矩形 47"/>
          <p:cNvSpPr/>
          <p:nvPr/>
        </p:nvSpPr>
        <p:spPr>
          <a:xfrm>
            <a:off x="536129" y="854328"/>
            <a:ext cx="5853643" cy="813098"/>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CN" altLang="en-US" sz="2400" b="1" dirty="0">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charset="-122"/>
                <a:ea typeface="微软雅黑" panose="020B0503020204020204" charset="-122"/>
                <a:cs typeface="Arial" panose="020B0604020202020204" pitchFamily="34" charset="0"/>
              </a:rPr>
              <a:t>有效性</a:t>
            </a:r>
          </a:p>
        </p:txBody>
      </p:sp>
      <p:sp>
        <p:nvSpPr>
          <p:cNvPr id="40" name="矩形 39"/>
          <p:cNvSpPr/>
          <p:nvPr/>
        </p:nvSpPr>
        <p:spPr>
          <a:xfrm>
            <a:off x="6569085" y="1463834"/>
            <a:ext cx="4906744" cy="4960707"/>
          </a:xfrm>
          <a:prstGeom prst="rect">
            <a:avLst/>
          </a:prstGeom>
          <a:solidFill>
            <a:schemeClr val="bg1"/>
          </a:solidFill>
          <a:ln>
            <a:solidFill>
              <a:schemeClr val="accent5">
                <a:lumMod val="40000"/>
                <a:lumOff val="6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p>
        </p:txBody>
      </p:sp>
      <p:sp>
        <p:nvSpPr>
          <p:cNvPr id="41" name="圆角矩形 40"/>
          <p:cNvSpPr/>
          <p:nvPr/>
        </p:nvSpPr>
        <p:spPr>
          <a:xfrm>
            <a:off x="6556708" y="854328"/>
            <a:ext cx="4937102" cy="813098"/>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kumimoji="1" b="1" dirty="0">
                <a:solidFill>
                  <a:schemeClr val="bg1"/>
                </a:solidFill>
                <a:latin typeface="微软雅黑" panose="020B0503020204020204" charset="-122"/>
                <a:ea typeface="微软雅黑" panose="020B0503020204020204" charset="-122"/>
              </a:rPr>
              <a:t>已递交《临床试验报告》中有效性描述节选</a:t>
            </a:r>
          </a:p>
          <a:p>
            <a:pPr algn="ctr"/>
            <a:r>
              <a:rPr kumimoji="1" b="1" dirty="0">
                <a:solidFill>
                  <a:schemeClr val="bg1"/>
                </a:solidFill>
                <a:latin typeface="微软雅黑" panose="020B0503020204020204" charset="-122"/>
                <a:ea typeface="微软雅黑" panose="020B0503020204020204" charset="-122"/>
              </a:rPr>
              <a:t>CDE尚未发布上市审评报告</a:t>
            </a:r>
          </a:p>
        </p:txBody>
      </p:sp>
      <p:sp>
        <p:nvSpPr>
          <p:cNvPr id="43" name="文本框 42"/>
          <p:cNvSpPr txBox="1"/>
          <p:nvPr/>
        </p:nvSpPr>
        <p:spPr>
          <a:xfrm>
            <a:off x="6662874" y="1721843"/>
            <a:ext cx="4719165" cy="4677134"/>
          </a:xfrm>
          <a:prstGeom prst="rect">
            <a:avLst/>
          </a:prstGeom>
          <a:noFill/>
        </p:spPr>
        <p:txBody>
          <a:bodyPr wrap="square" rtlCol="0">
            <a:noAutofit/>
          </a:bodyPr>
          <a:lstStyle/>
          <a:p>
            <a:pPr algn="just">
              <a:lnSpc>
                <a:spcPct val="120000"/>
              </a:lnSpc>
            </a:pPr>
            <a:r>
              <a:rPr lang="zh-CN" sz="1600" b="1" dirty="0">
                <a:solidFill>
                  <a:srgbClr val="000000"/>
                </a:solidFill>
                <a:latin typeface="微软雅黑" panose="020B0503020204020204" charset="-122"/>
                <a:ea typeface="微软雅黑" panose="020B0503020204020204" charset="-122"/>
                <a:cs typeface="Times New Roman" panose="02020603050405020304"/>
              </a:rPr>
              <a:t>疗效显著：</a:t>
            </a:r>
            <a:r>
              <a:rPr lang="zh-CN" altLang="en-US" sz="1600" kern="100" dirty="0">
                <a:solidFill>
                  <a:schemeClr val="tx1"/>
                </a:solidFill>
                <a:latin typeface="微软雅黑" panose="020B0503020204020204" charset="-122"/>
                <a:ea typeface="微软雅黑" panose="020B0503020204020204" charset="-122"/>
                <a:cs typeface="微软雅黑" panose="020B0503020204020204" charset="-122"/>
                <a:sym typeface="+mn-ea"/>
              </a:rPr>
              <a:t>古莫奇单抗</a:t>
            </a:r>
            <a:r>
              <a:rPr lang="en-US" altLang="zh-CN" sz="1600" kern="100" dirty="0">
                <a:solidFill>
                  <a:schemeClr val="tx1"/>
                </a:solidFill>
                <a:latin typeface="微软雅黑" panose="020B0503020204020204" charset="-122"/>
                <a:ea typeface="微软雅黑" panose="020B0503020204020204" charset="-122"/>
                <a:cs typeface="微软雅黑" panose="020B0503020204020204" charset="-122"/>
                <a:sym typeface="+mn-ea"/>
              </a:rPr>
              <a:t>150mg Q4W</a:t>
            </a:r>
            <a:r>
              <a:rPr lang="zh-CN" sz="1600" dirty="0">
                <a:solidFill>
                  <a:srgbClr val="000000"/>
                </a:solidFill>
                <a:latin typeface="微软雅黑" panose="020B0503020204020204" charset="-122"/>
                <a:ea typeface="微软雅黑" panose="020B0503020204020204" charset="-122"/>
                <a:cs typeface="Times New Roman" panose="02020603050405020304"/>
              </a:rPr>
              <a:t>，短期</a:t>
            </a:r>
            <a:r>
              <a:rPr lang="en-US" altLang="zh-CN" sz="1600" dirty="0">
                <a:solidFill>
                  <a:srgbClr val="000000"/>
                </a:solidFill>
                <a:latin typeface="微软雅黑" panose="020B0503020204020204" charset="-122"/>
                <a:ea typeface="微软雅黑" panose="020B0503020204020204" charset="-122"/>
                <a:cs typeface="Times New Roman" panose="02020603050405020304"/>
              </a:rPr>
              <a:t>12</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周</a:t>
            </a:r>
            <a:r>
              <a:rPr lang="zh-CN" sz="1600" dirty="0">
                <a:solidFill>
                  <a:srgbClr val="000000"/>
                </a:solidFill>
                <a:latin typeface="微软雅黑" panose="020B0503020204020204" charset="-122"/>
                <a:ea typeface="微软雅黑" panose="020B0503020204020204" charset="-122"/>
                <a:cs typeface="Times New Roman" panose="02020603050405020304"/>
              </a:rPr>
              <a:t>疗效</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a:t>
            </a:r>
            <a:r>
              <a:rPr lang="en-US" altLang="zh-CN" sz="1600" dirty="0">
                <a:solidFill>
                  <a:srgbClr val="000000"/>
                </a:solidFill>
                <a:latin typeface="微软雅黑" panose="020B0503020204020204" charset="-122"/>
                <a:ea typeface="微软雅黑" panose="020B0503020204020204" charset="-122"/>
                <a:cs typeface="Times New Roman" panose="02020603050405020304"/>
              </a:rPr>
              <a:t>PASI75</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a:t>
            </a:r>
            <a:r>
              <a:rPr lang="zh-CN" sz="1600" dirty="0">
                <a:solidFill>
                  <a:srgbClr val="000000"/>
                </a:solidFill>
                <a:latin typeface="微软雅黑" panose="020B0503020204020204" charset="-122"/>
                <a:ea typeface="微软雅黑" panose="020B0503020204020204" charset="-122"/>
                <a:cs typeface="Times New Roman" panose="02020603050405020304"/>
              </a:rPr>
              <a:t>可达</a:t>
            </a:r>
            <a:r>
              <a:rPr lang="en-US" altLang="zh-CN" sz="1600" dirty="0">
                <a:solidFill>
                  <a:srgbClr val="000000"/>
                </a:solidFill>
                <a:latin typeface="微软雅黑" panose="020B0503020204020204" charset="-122"/>
                <a:ea typeface="微软雅黑" panose="020B0503020204020204" charset="-122"/>
                <a:cs typeface="Times New Roman" panose="02020603050405020304"/>
              </a:rPr>
              <a:t>94.6</a:t>
            </a:r>
            <a:r>
              <a:rPr lang="en-US" sz="16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sz="1600" dirty="0">
                <a:solidFill>
                  <a:srgbClr val="000000"/>
                </a:solidFill>
                <a:latin typeface="微软雅黑" panose="020B0503020204020204" charset="-122"/>
                <a:ea typeface="微软雅黑" panose="020B0503020204020204" charset="-122"/>
                <a:cs typeface="Times New Roman" panose="02020603050405020304"/>
              </a:rPr>
              <a:t>，长期</a:t>
            </a:r>
            <a:r>
              <a:rPr lang="en-US" altLang="zh-CN" sz="1600" dirty="0">
                <a:solidFill>
                  <a:srgbClr val="000000"/>
                </a:solidFill>
                <a:latin typeface="微软雅黑" panose="020B0503020204020204" charset="-122"/>
                <a:ea typeface="微软雅黑" panose="020B0503020204020204" charset="-122"/>
                <a:cs typeface="Times New Roman" panose="02020603050405020304"/>
              </a:rPr>
              <a:t>52</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周</a:t>
            </a:r>
            <a:r>
              <a:rPr lang="zh-CN" sz="1600" dirty="0">
                <a:solidFill>
                  <a:srgbClr val="000000"/>
                </a:solidFill>
                <a:latin typeface="微软雅黑" panose="020B0503020204020204" charset="-122"/>
                <a:ea typeface="微软雅黑" panose="020B0503020204020204" charset="-122"/>
                <a:cs typeface="Times New Roman" panose="02020603050405020304"/>
              </a:rPr>
              <a:t>可稳定维持</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并</a:t>
            </a:r>
            <a:r>
              <a:rPr lang="zh-CN" altLang="en-US" sz="1600" dirty="0">
                <a:solidFill>
                  <a:srgbClr val="000000"/>
                </a:solidFill>
                <a:latin typeface="微软雅黑" panose="020B0503020204020204" charset="-122"/>
                <a:ea typeface="微软雅黑" panose="020B0503020204020204" charset="-122"/>
                <a:cs typeface="Times New Roman" panose="02020603050405020304"/>
                <a:sym typeface="+mn-ea"/>
              </a:rPr>
              <a:t>进一步改善</a:t>
            </a:r>
            <a:r>
              <a:rPr lang="zh-CN" sz="1600" dirty="0">
                <a:solidFill>
                  <a:srgbClr val="000000"/>
                </a:solidFill>
                <a:latin typeface="微软雅黑" panose="020B0503020204020204" charset="-122"/>
                <a:ea typeface="微软雅黑" panose="020B0503020204020204" charset="-122"/>
                <a:cs typeface="Times New Roman" panose="02020603050405020304"/>
              </a:rPr>
              <a:t>（</a:t>
            </a:r>
            <a:r>
              <a:rPr lang="en-US" altLang="zh-CN" sz="1600" dirty="0">
                <a:solidFill>
                  <a:srgbClr val="000000"/>
                </a:solidFill>
                <a:latin typeface="微软雅黑" panose="020B0503020204020204" charset="-122"/>
                <a:ea typeface="微软雅黑" panose="020B0503020204020204" charset="-122"/>
                <a:cs typeface="Times New Roman" panose="02020603050405020304"/>
              </a:rPr>
              <a:t>PASI75 98</a:t>
            </a:r>
            <a:r>
              <a:rPr lang="en-US" sz="16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sz="1600" dirty="0">
                <a:solidFill>
                  <a:srgbClr val="000000"/>
                </a:solidFill>
                <a:latin typeface="微软雅黑" panose="020B0503020204020204" charset="-122"/>
                <a:ea typeface="微软雅黑" panose="020B0503020204020204" charset="-122"/>
                <a:cs typeface="Times New Roman" panose="02020603050405020304"/>
              </a:rPr>
              <a:t>）。相比安慰剂，能</a:t>
            </a:r>
            <a:r>
              <a:rPr lang="zh-CN" sz="1600" dirty="0">
                <a:latin typeface="微软雅黑" panose="020B0503020204020204" charset="-122"/>
                <a:ea typeface="微软雅黑" panose="020B0503020204020204" charset="-122"/>
                <a:cs typeface="Times New Roman" panose="02020603050405020304"/>
              </a:rPr>
              <a:t>明显改善多项疗效指标</a:t>
            </a:r>
            <a:r>
              <a:rPr lang="zh-CN" altLang="en-US" sz="1600" dirty="0">
                <a:latin typeface="微软雅黑" panose="020B0503020204020204" charset="-122"/>
                <a:ea typeface="微软雅黑" panose="020B0503020204020204" charset="-122"/>
                <a:cs typeface="Times New Roman" panose="02020603050405020304"/>
              </a:rPr>
              <a:t>：</a:t>
            </a:r>
            <a:r>
              <a:rPr lang="zh-CN" altLang="en-US" sz="1600" kern="100" dirty="0">
                <a:solidFill>
                  <a:srgbClr val="C00000"/>
                </a:solidFill>
                <a:latin typeface="微软雅黑" charset="0"/>
                <a:ea typeface="微软雅黑" charset="0"/>
                <a:cs typeface="微软雅黑" charset="0"/>
              </a:rPr>
              <a:t>治疗52周，PASI90、PASI100、</a:t>
            </a:r>
            <a:r>
              <a:rPr lang="en-US" altLang="zh-CN" sz="1600" kern="100" dirty="0">
                <a:solidFill>
                  <a:srgbClr val="C00000"/>
                </a:solidFill>
                <a:latin typeface="微软雅黑" charset="0"/>
                <a:ea typeface="微软雅黑" charset="0"/>
                <a:cs typeface="微软雅黑" charset="0"/>
              </a:rPr>
              <a:t>DLQI</a:t>
            </a:r>
            <a:r>
              <a:rPr lang="zh-CN" altLang="en-US" sz="1600" kern="100" dirty="0">
                <a:latin typeface="微软雅黑" charset="0"/>
                <a:ea typeface="微软雅黑" charset="0"/>
                <a:cs typeface="微软雅黑" charset="0"/>
              </a:rPr>
              <a:t>分别可达</a:t>
            </a:r>
            <a:r>
              <a:rPr lang="zh-CN" altLang="en-US" sz="1600" kern="100" dirty="0">
                <a:solidFill>
                  <a:srgbClr val="C00000"/>
                </a:solidFill>
                <a:latin typeface="微软雅黑" charset="0"/>
                <a:ea typeface="微软雅黑" charset="0"/>
                <a:cs typeface="微软雅黑" charset="0"/>
              </a:rPr>
              <a:t>8</a:t>
            </a:r>
            <a:r>
              <a:rPr lang="en-US" altLang="zh-CN" sz="1600" kern="100" dirty="0">
                <a:solidFill>
                  <a:srgbClr val="C00000"/>
                </a:solidFill>
                <a:latin typeface="微软雅黑" charset="0"/>
                <a:ea typeface="微软雅黑" charset="0"/>
                <a:cs typeface="微软雅黑" charset="0"/>
              </a:rPr>
              <a:t>9</a:t>
            </a:r>
            <a:r>
              <a:rPr lang="zh-CN" altLang="en-US" sz="1600" kern="100" dirty="0">
                <a:solidFill>
                  <a:srgbClr val="C00000"/>
                </a:solidFill>
                <a:latin typeface="微软雅黑" charset="0"/>
                <a:ea typeface="微软雅黑" charset="0"/>
                <a:cs typeface="微软雅黑" charset="0"/>
              </a:rPr>
              <a:t>.9%、68.9%和</a:t>
            </a:r>
            <a:r>
              <a:rPr lang="en-US" altLang="zh-CN" sz="1600" kern="100" dirty="0">
                <a:solidFill>
                  <a:srgbClr val="C00000"/>
                </a:solidFill>
                <a:latin typeface="微软雅黑" charset="0"/>
                <a:ea typeface="微软雅黑" charset="0"/>
                <a:cs typeface="微软雅黑" charset="0"/>
              </a:rPr>
              <a:t>77.7%</a:t>
            </a:r>
            <a:r>
              <a:rPr lang="zh-CN" altLang="en-US" sz="1600" kern="100" dirty="0">
                <a:solidFill>
                  <a:srgbClr val="C00000"/>
                </a:solidFill>
                <a:latin typeface="微软雅黑" charset="0"/>
                <a:ea typeface="微软雅黑" charset="0"/>
                <a:cs typeface="微软雅黑" charset="0"/>
              </a:rPr>
              <a:t>，</a:t>
            </a:r>
            <a:r>
              <a:rPr lang="zh-CN" altLang="en-US" sz="1600" kern="100" dirty="0">
                <a:latin typeface="微软雅黑" charset="0"/>
                <a:ea typeface="微软雅黑" charset="0"/>
                <a:cs typeface="微软雅黑" charset="0"/>
              </a:rPr>
              <a:t>提示高比例皮损几乎完全清除/完全清除，</a:t>
            </a:r>
            <a:r>
              <a:rPr lang="zh-CN" sz="1600" dirty="0">
                <a:latin typeface="微软雅黑" panose="020B0503020204020204" charset="-122"/>
                <a:ea typeface="微软雅黑" panose="020B0503020204020204" charset="-122"/>
                <a:cs typeface="Times New Roman" panose="02020603050405020304"/>
                <a:sym typeface="+mn-ea"/>
              </a:rPr>
              <a:t>同时明显</a:t>
            </a:r>
            <a:r>
              <a:rPr lang="zh-CN" sz="1600" dirty="0">
                <a:solidFill>
                  <a:srgbClr val="C00000"/>
                </a:solidFill>
                <a:latin typeface="微软雅黑" panose="020B0503020204020204" charset="-122"/>
                <a:ea typeface="微软雅黑" panose="020B0503020204020204" charset="-122"/>
                <a:cs typeface="Times New Roman" panose="02020603050405020304"/>
                <a:sym typeface="+mn-ea"/>
              </a:rPr>
              <a:t>提高患者的生活质量</a:t>
            </a:r>
            <a:endParaRPr lang="zh-CN" altLang="en-US" sz="1600" kern="100" dirty="0">
              <a:solidFill>
                <a:schemeClr val="tx1"/>
              </a:solidFill>
              <a:latin typeface="微软雅黑" charset="0"/>
              <a:ea typeface="微软雅黑" charset="0"/>
              <a:cs typeface="微软雅黑" charset="0"/>
            </a:endParaRPr>
          </a:p>
          <a:p>
            <a:pPr algn="just">
              <a:lnSpc>
                <a:spcPct val="120000"/>
              </a:lnSpc>
            </a:pPr>
            <a:endParaRPr lang="zh-CN" sz="1600" b="1" dirty="0">
              <a:solidFill>
                <a:srgbClr val="000000"/>
              </a:solidFill>
              <a:latin typeface="微软雅黑" panose="020B0503020204020204" charset="-122"/>
              <a:ea typeface="微软雅黑" panose="020B0503020204020204" charset="-122"/>
              <a:cs typeface="Times New Roman" panose="02020603050405020304"/>
            </a:endParaRPr>
          </a:p>
          <a:p>
            <a:pPr algn="just">
              <a:lnSpc>
                <a:spcPct val="120000"/>
              </a:lnSpc>
            </a:pPr>
            <a:r>
              <a:rPr lang="zh-CN" sz="1600" b="1" dirty="0">
                <a:solidFill>
                  <a:srgbClr val="000000"/>
                </a:solidFill>
                <a:latin typeface="微软雅黑" panose="020B0503020204020204" charset="-122"/>
                <a:ea typeface="微软雅黑" panose="020B0503020204020204" charset="-122"/>
                <a:cs typeface="Times New Roman" panose="02020603050405020304"/>
              </a:rPr>
              <a:t>安全性佳：</a:t>
            </a:r>
            <a:r>
              <a:rPr lang="zh-CN" sz="1600" dirty="0">
                <a:solidFill>
                  <a:srgbClr val="000000"/>
                </a:solidFill>
                <a:latin typeface="微软雅黑" panose="020B0503020204020204" charset="-122"/>
                <a:ea typeface="微软雅黑" panose="020B0503020204020204" charset="-122"/>
                <a:cs typeface="Times New Roman" panose="02020603050405020304"/>
              </a:rPr>
              <a:t>安慰剂对照阶段及暴露调整后，本品不良事件以及严重不良事件发生率数值上</a:t>
            </a:r>
            <a:r>
              <a:rPr lang="zh-CN" sz="1600" dirty="0">
                <a:solidFill>
                  <a:srgbClr val="C00000"/>
                </a:solidFill>
                <a:latin typeface="微软雅黑" panose="020B0503020204020204" charset="-122"/>
                <a:ea typeface="微软雅黑" panose="020B0503020204020204" charset="-122"/>
                <a:cs typeface="Times New Roman" panose="02020603050405020304" pitchFamily="18" charset="0"/>
              </a:rPr>
              <a:t>与安慰剂组相当</a:t>
            </a:r>
            <a:r>
              <a:rPr lang="zh-CN" sz="1600" dirty="0">
                <a:solidFill>
                  <a:srgbClr val="000000"/>
                </a:solidFill>
                <a:latin typeface="微软雅黑" panose="020B0503020204020204" charset="-122"/>
                <a:ea typeface="微软雅黑" panose="020B0503020204020204" charset="-122"/>
                <a:cs typeface="Times New Roman" panose="02020603050405020304"/>
              </a:rPr>
              <a:t>。安全性荟萃分析表明，本品不增加</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严重</a:t>
            </a:r>
            <a:r>
              <a:rPr lang="zh-CN" sz="1600" dirty="0">
                <a:solidFill>
                  <a:srgbClr val="000000"/>
                </a:solidFill>
                <a:latin typeface="微软雅黑" panose="020B0503020204020204" charset="-122"/>
                <a:ea typeface="微软雅黑" panose="020B0503020204020204" charset="-122"/>
                <a:cs typeface="Times New Roman" panose="02020603050405020304"/>
              </a:rPr>
              <a:t>感染、恶性肿瘤</a:t>
            </a:r>
            <a:r>
              <a:rPr lang="zh-CN" altLang="en-US" sz="1600" dirty="0">
                <a:solidFill>
                  <a:srgbClr val="000000"/>
                </a:solidFill>
                <a:latin typeface="微软雅黑" panose="020B0503020204020204" charset="-122"/>
                <a:ea typeface="微软雅黑" panose="020B0503020204020204" charset="-122"/>
                <a:cs typeface="Times New Roman" panose="02020603050405020304"/>
              </a:rPr>
              <a:t>、炎症性肠病</a:t>
            </a:r>
            <a:r>
              <a:rPr lang="zh-CN" sz="1600" dirty="0">
                <a:solidFill>
                  <a:srgbClr val="000000"/>
                </a:solidFill>
                <a:latin typeface="微软雅黑" panose="020B0503020204020204" charset="-122"/>
                <a:ea typeface="微软雅黑" panose="020B0503020204020204" charset="-122"/>
                <a:cs typeface="Times New Roman" panose="02020603050405020304"/>
              </a:rPr>
              <a:t>的风险</a:t>
            </a:r>
            <a:endParaRPr lang="zh-CN" altLang="en-US" sz="1200" kern="1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a:lnSpc>
                <a:spcPct val="120000"/>
              </a:lnSpc>
              <a:buClrTx/>
              <a:buSzTx/>
              <a:buFontTx/>
            </a:pPr>
            <a:endParaRPr lang="zh-CN" altLang="en-US" sz="1200" kern="1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a:lnSpc>
                <a:spcPct val="120000"/>
              </a:lnSpc>
            </a:pPr>
            <a:r>
              <a:rPr lang="zh-CN" sz="1600" b="1" dirty="0">
                <a:solidFill>
                  <a:srgbClr val="000000"/>
                </a:solidFill>
                <a:latin typeface="微软雅黑" panose="020B0503020204020204" charset="-122"/>
                <a:ea typeface="微软雅黑" panose="020B0503020204020204" charset="-122"/>
                <a:cs typeface="Times New Roman" panose="02020603050405020304" pitchFamily="18" charset="0"/>
              </a:rPr>
              <a:t>治疗便利性</a:t>
            </a:r>
            <a:r>
              <a:rPr lang="zh-CN" altLang="en-US" sz="1600" b="1"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sz="1600" dirty="0">
                <a:solidFill>
                  <a:srgbClr val="000000"/>
                </a:solidFill>
                <a:latin typeface="微软雅黑" panose="020B0503020204020204" charset="-122"/>
                <a:ea typeface="微软雅黑" panose="020B0503020204020204" charset="-122"/>
                <a:cs typeface="Times New Roman" panose="02020603050405020304" pitchFamily="18" charset="0"/>
              </a:rPr>
              <a:t>古莫奇单抗1针</a:t>
            </a:r>
            <a:r>
              <a:rPr lang="en-US" altLang="zh-CN" sz="16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en-US" sz="1600" dirty="0">
                <a:solidFill>
                  <a:srgbClr val="000000"/>
                </a:solidFill>
                <a:latin typeface="微软雅黑" panose="020B0503020204020204" charset="-122"/>
                <a:ea typeface="微软雅黑" panose="020B0503020204020204" charset="-122"/>
                <a:cs typeface="Times New Roman" panose="02020603050405020304" pitchFamily="18" charset="0"/>
              </a:rPr>
              <a:t>次</a:t>
            </a:r>
            <a:r>
              <a:rPr lang="zh-CN" sz="1600" dirty="0">
                <a:solidFill>
                  <a:srgbClr val="000000"/>
                </a:solidFill>
                <a:latin typeface="微软雅黑" panose="020B0503020204020204" charset="-122"/>
                <a:ea typeface="微软雅黑" panose="020B0503020204020204" charset="-122"/>
                <a:cs typeface="Times New Roman" panose="02020603050405020304" pitchFamily="18" charset="0"/>
              </a:rPr>
              <a:t>皮下注射，最大限度减少</a:t>
            </a:r>
            <a:r>
              <a:rPr lang="zh-CN" altLang="en-US" sz="1600" dirty="0">
                <a:solidFill>
                  <a:srgbClr val="000000"/>
                </a:solidFill>
                <a:latin typeface="微软雅黑" panose="020B0503020204020204" charset="-122"/>
                <a:ea typeface="微软雅黑" panose="020B0503020204020204" charset="-122"/>
                <a:cs typeface="Times New Roman" panose="02020603050405020304" pitchFamily="18" charset="0"/>
              </a:rPr>
              <a:t>注射的</a:t>
            </a:r>
            <a:r>
              <a:rPr lang="zh-CN" sz="1600" dirty="0">
                <a:solidFill>
                  <a:srgbClr val="000000"/>
                </a:solidFill>
                <a:latin typeface="微软雅黑" panose="020B0503020204020204" charset="-122"/>
                <a:ea typeface="微软雅黑" panose="020B0503020204020204" charset="-122"/>
                <a:cs typeface="Times New Roman" panose="02020603050405020304" pitchFamily="18" charset="0"/>
              </a:rPr>
              <a:t>不适</a:t>
            </a:r>
            <a:r>
              <a:rPr lang="zh-CN" altLang="en-US" sz="1600" dirty="0">
                <a:solidFill>
                  <a:srgbClr val="000000"/>
                </a:solidFill>
                <a:latin typeface="微软雅黑" panose="020B0503020204020204" charset="-122"/>
                <a:ea typeface="微软雅黑" panose="020B0503020204020204" charset="-122"/>
                <a:cs typeface="Times New Roman" panose="02020603050405020304" pitchFamily="18" charset="0"/>
              </a:rPr>
              <a:t>感</a:t>
            </a:r>
            <a:r>
              <a:rPr lang="zh-CN" sz="1600" dirty="0">
                <a:solidFill>
                  <a:srgbClr val="000000"/>
                </a:solidFill>
                <a:latin typeface="微软雅黑" panose="020B0503020204020204" charset="-122"/>
                <a:ea typeface="微软雅黑" panose="020B0503020204020204" charset="-122"/>
                <a:cs typeface="Times New Roman" panose="02020603050405020304" pitchFamily="18" charset="0"/>
              </a:rPr>
              <a:t>，降低注射部位反应风险，提高操作的便利性</a:t>
            </a:r>
            <a:r>
              <a:rPr lang="zh-CN" altLang="en-US" sz="1600" dirty="0">
                <a:solidFill>
                  <a:srgbClr val="000000"/>
                </a:solidFill>
                <a:latin typeface="微软雅黑" panose="020B0503020204020204" charset="-122"/>
                <a:ea typeface="微软雅黑" panose="020B0503020204020204" charset="-122"/>
                <a:cs typeface="Times New Roman" panose="02020603050405020304" pitchFamily="18" charset="0"/>
              </a:rPr>
              <a:t>，充分</a:t>
            </a:r>
            <a:r>
              <a:rPr lang="zh-CN" sz="1600" dirty="0">
                <a:solidFill>
                  <a:srgbClr val="000000"/>
                </a:solidFill>
                <a:latin typeface="微软雅黑" panose="020B0503020204020204" charset="-122"/>
                <a:ea typeface="微软雅黑" panose="020B0503020204020204" charset="-122"/>
                <a:cs typeface="Times New Roman" panose="02020603050405020304" pitchFamily="18" charset="0"/>
              </a:rPr>
              <a:t>满足患者治疗需求</a:t>
            </a:r>
            <a:endParaRPr lang="en-US" altLang="zh-CN" sz="1200" kern="100" dirty="0">
              <a:solidFill>
                <a:srgbClr val="FFFF00"/>
              </a:solidFill>
              <a:highlight>
                <a:srgbClr val="FF0000"/>
              </a:highlight>
              <a:latin typeface="微软雅黑" panose="020B0503020204020204" charset="-122"/>
              <a:ea typeface="微软雅黑" panose="020B0503020204020204" charset="-122"/>
              <a:cs typeface="微软雅黑" panose="020B0503020204020204" charset="-122"/>
              <a:sym typeface="+mn-ea"/>
            </a:endParaRPr>
          </a:p>
        </p:txBody>
      </p:sp>
      <p:graphicFrame>
        <p:nvGraphicFramePr>
          <p:cNvPr id="3" name="表格 2"/>
          <p:cNvGraphicFramePr>
            <a:graphicFrameLocks noGrp="1"/>
          </p:cNvGraphicFramePr>
          <p:nvPr/>
        </p:nvGraphicFramePr>
        <p:xfrm>
          <a:off x="616906" y="2001921"/>
          <a:ext cx="5663122" cy="3840480"/>
        </p:xfrm>
        <a:graphic>
          <a:graphicData uri="http://schemas.openxmlformats.org/drawingml/2006/table">
            <a:tbl>
              <a:tblPr>
                <a:tableStyleId>{5A111915-BE36-4E01-A7E5-04B1672EAD32}</a:tableStyleId>
              </a:tblPr>
              <a:tblGrid>
                <a:gridCol w="5663122">
                  <a:extLst>
                    <a:ext uri="{9D8B030D-6E8A-4147-A177-3AD203B41FA5}">
                      <a16:colId xmlns:a16="http://schemas.microsoft.com/office/drawing/2014/main" val="20000"/>
                    </a:ext>
                  </a:extLst>
                </a:gridCol>
              </a:tblGrid>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800" dirty="0">
                          <a:latin typeface="微软雅黑" panose="020B0503020204020204" charset="-122"/>
                          <a:ea typeface="微软雅黑" panose="020B0503020204020204" charset="-122"/>
                        </a:rPr>
                        <a:t>中国银屑病诊疗指南（</a:t>
                      </a:r>
                      <a:r>
                        <a:rPr lang="en-US" altLang="zh-CN" sz="1800" dirty="0">
                          <a:latin typeface="微软雅黑" panose="020B0503020204020204" charset="-122"/>
                          <a:ea typeface="微软雅黑" panose="020B0503020204020204" charset="-122"/>
                        </a:rPr>
                        <a:t>2023</a:t>
                      </a:r>
                      <a:r>
                        <a:rPr lang="zh-CN" altLang="en-US" sz="1800" dirty="0">
                          <a:latin typeface="微软雅黑" panose="020B0503020204020204" charset="-122"/>
                          <a:ea typeface="微软雅黑" panose="020B0503020204020204" charset="-122"/>
                        </a:rPr>
                        <a:t>版）</a:t>
                      </a:r>
                      <a:endParaRPr lang="en-US" altLang="zh-CN" sz="1800" b="0" dirty="0">
                        <a:solidFill>
                          <a:schemeClr val="tx1"/>
                        </a:solidFill>
                        <a:latin typeface="微软雅黑" panose="020B0503020204020204" charset="-122"/>
                        <a:ea typeface="微软雅黑" panose="020B0503020204020204" charset="-122"/>
                      </a:endParaRPr>
                    </a:p>
                  </a:txBody>
                  <a:tcPr anchor="ctr">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800" dirty="0">
                          <a:latin typeface="微软雅黑" panose="020B0503020204020204" charset="-122"/>
                          <a:ea typeface="微软雅黑" panose="020B0503020204020204" charset="-122"/>
                        </a:rPr>
                        <a:t>中国银屑病生物制剂及小分子药物治疗指南（</a:t>
                      </a:r>
                      <a:r>
                        <a:rPr lang="en-US" altLang="zh-CN" sz="1800" dirty="0">
                          <a:latin typeface="微软雅黑" panose="020B0503020204020204" charset="-122"/>
                          <a:ea typeface="微软雅黑" panose="020B0503020204020204" charset="-122"/>
                        </a:rPr>
                        <a:t>2024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1800" dirty="0">
                          <a:latin typeface="微软雅黑" panose="020B0503020204020204" charset="-122"/>
                          <a:ea typeface="微软雅黑" panose="020B0503020204020204" charset="-122"/>
                        </a:rPr>
                        <a:t>    </a:t>
                      </a:r>
                      <a:r>
                        <a:rPr lang="zh-CN" altLang="en-US" sz="1800" dirty="0">
                          <a:latin typeface="微软雅黑" panose="020B0503020204020204" charset="-122"/>
                          <a:ea typeface="微软雅黑" panose="020B0503020204020204" charset="-122"/>
                        </a:rPr>
                        <a:t>年）</a:t>
                      </a:r>
                      <a:endParaRPr lang="en-US" altLang="zh-CN" sz="1800" b="0" dirty="0">
                        <a:solidFill>
                          <a:schemeClr val="tx1"/>
                        </a:solidFill>
                        <a:latin typeface="微软雅黑" panose="020B0503020204020204" charset="-122"/>
                        <a:ea typeface="微软雅黑" panose="020B0503020204020204" charset="-122"/>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285750" indent="-285750">
                        <a:buFont typeface="Arial" panose="020B0604020202020204" pitchFamily="34" charset="0"/>
                        <a:buChar char="•"/>
                      </a:pPr>
                      <a:r>
                        <a:rPr lang="zh-CN" altLang="en-US" sz="1800" kern="1200" dirty="0">
                          <a:solidFill>
                            <a:schemeClr val="tx1"/>
                          </a:solidFill>
                          <a:latin typeface="微软雅黑" panose="020B0503020204020204" charset="-122"/>
                          <a:ea typeface="微软雅黑" panose="020B0503020204020204" charset="-122"/>
                          <a:cs typeface="+mn-cs"/>
                        </a:rPr>
                        <a:t>中国银屑病生物制剂治疗指南（</a:t>
                      </a:r>
                      <a:r>
                        <a:rPr lang="en-US" altLang="zh-CN" sz="1800" kern="1200" dirty="0">
                          <a:solidFill>
                            <a:schemeClr val="tx1"/>
                          </a:solidFill>
                          <a:latin typeface="微软雅黑" panose="020B0503020204020204" charset="-122"/>
                          <a:ea typeface="微软雅黑" panose="020B0503020204020204" charset="-122"/>
                          <a:cs typeface="+mn-cs"/>
                        </a:rPr>
                        <a:t>2021</a:t>
                      </a:r>
                      <a:r>
                        <a:rPr lang="zh-CN" altLang="en-US" sz="1800" kern="1200" dirty="0">
                          <a:solidFill>
                            <a:schemeClr val="tx1"/>
                          </a:solidFill>
                          <a:latin typeface="微软雅黑" panose="020B0503020204020204" charset="-122"/>
                          <a:ea typeface="微软雅黑" panose="020B0503020204020204" charset="-122"/>
                          <a:cs typeface="+mn-cs"/>
                        </a:rPr>
                        <a:t>） </a:t>
                      </a: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285750" indent="-285750">
                        <a:buFont typeface="Arial" panose="020B0604020202020204" pitchFamily="34" charset="0"/>
                        <a:buChar char="•"/>
                      </a:pPr>
                      <a:r>
                        <a:rPr lang="zh-CN" altLang="en-US" sz="1800" kern="1200" dirty="0">
                          <a:latin typeface="微软雅黑" panose="020B0503020204020204" charset="-122"/>
                          <a:ea typeface="微软雅黑" panose="020B0503020204020204" charset="-122"/>
                        </a:rPr>
                        <a:t>银屑病基层诊疗指南（</a:t>
                      </a:r>
                      <a:r>
                        <a:rPr lang="en-US" altLang="zh-CN" sz="1800" kern="1200" dirty="0">
                          <a:latin typeface="微软雅黑" panose="020B0503020204020204" charset="-122"/>
                          <a:ea typeface="微软雅黑" panose="020B0503020204020204" charset="-122"/>
                        </a:rPr>
                        <a:t>2022</a:t>
                      </a:r>
                      <a:r>
                        <a:rPr lang="zh-CN" altLang="en-US" sz="1800" kern="1200" dirty="0">
                          <a:latin typeface="微软雅黑" panose="020B0503020204020204" charset="-122"/>
                          <a:ea typeface="微软雅黑" panose="020B0503020204020204" charset="-122"/>
                        </a:rPr>
                        <a:t>年）</a:t>
                      </a:r>
                      <a:endParaRPr lang="zh-CN" altLang="en-US" sz="1800" b="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800" dirty="0">
                          <a:latin typeface="微软雅黑" panose="020B0503020204020204" charset="-122"/>
                          <a:ea typeface="微软雅黑" panose="020B0503020204020204" charset="-122"/>
                        </a:rPr>
                        <a:t>欧洲指南：寻常型银屑病的系统治疗</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第</a:t>
                      </a:r>
                      <a:r>
                        <a:rPr lang="en-US" altLang="zh-CN" sz="1800" dirty="0">
                          <a:latin typeface="微软雅黑" panose="020B0503020204020204" charset="-122"/>
                          <a:ea typeface="微软雅黑" panose="020B0503020204020204" charset="-122"/>
                        </a:rPr>
                        <a:t>2</a:t>
                      </a:r>
                      <a:r>
                        <a:rPr lang="zh-CN" altLang="en-US" sz="1800" dirty="0">
                          <a:latin typeface="微软雅黑" panose="020B0503020204020204" charset="-122"/>
                          <a:ea typeface="微软雅黑" panose="020B0503020204020204" charset="-122"/>
                        </a:rPr>
                        <a:t>部分：特殊临床和共病情况</a:t>
                      </a:r>
                      <a:r>
                        <a:rPr lang="zh-CN" altLang="en-US" sz="1800" kern="1200" dirty="0">
                          <a:latin typeface="微软雅黑" panose="020B0503020204020204" charset="-122"/>
                          <a:ea typeface="微软雅黑" panose="020B0503020204020204" charset="-122"/>
                        </a:rPr>
                        <a:t>（</a:t>
                      </a:r>
                      <a:r>
                        <a:rPr lang="en-US" altLang="zh-CN" sz="1800" dirty="0">
                          <a:latin typeface="微软雅黑" panose="020B0503020204020204" charset="-122"/>
                          <a:ea typeface="微软雅黑" panose="020B0503020204020204" charset="-122"/>
                        </a:rPr>
                        <a:t>2020</a:t>
                      </a:r>
                      <a:r>
                        <a:rPr lang="zh-CN" altLang="en-US" sz="1800" dirty="0">
                          <a:latin typeface="微软雅黑" panose="020B0503020204020204" charset="-122"/>
                          <a:ea typeface="微软雅黑" panose="020B0503020204020204" charset="-122"/>
                        </a:rPr>
                        <a:t>年</a:t>
                      </a:r>
                      <a:r>
                        <a:rPr lang="zh-CN" altLang="en-US" sz="1800" kern="1200" dirty="0">
                          <a:latin typeface="微软雅黑" panose="020B0503020204020204" charset="-122"/>
                          <a:ea typeface="微软雅黑" panose="020B0503020204020204" charset="-122"/>
                        </a:rPr>
                        <a:t>）</a:t>
                      </a:r>
                      <a:endParaRPr lang="zh-CN" altLang="en-US" sz="1800" b="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800" kern="1200" dirty="0">
                          <a:effectLst/>
                          <a:latin typeface="微软雅黑" panose="020B0503020204020204" charset="-122"/>
                          <a:ea typeface="微软雅黑" panose="020B0503020204020204" charset="-122"/>
                        </a:rPr>
                        <a:t>BAD</a:t>
                      </a:r>
                      <a:r>
                        <a:rPr lang="zh-CN" altLang="en-US" sz="1800" kern="1200" dirty="0">
                          <a:effectLst/>
                          <a:latin typeface="微软雅黑" panose="020B0503020204020204" charset="-122"/>
                          <a:ea typeface="微软雅黑" panose="020B0503020204020204" charset="-122"/>
                        </a:rPr>
                        <a:t>指南：银屑病生物治疗</a:t>
                      </a:r>
                      <a:r>
                        <a:rPr lang="zh-CN" altLang="en-US" sz="1800" kern="1200" dirty="0">
                          <a:latin typeface="微软雅黑" panose="020B0503020204020204" charset="-122"/>
                          <a:ea typeface="微软雅黑" panose="020B0503020204020204" charset="-122"/>
                        </a:rPr>
                        <a:t>（</a:t>
                      </a:r>
                      <a:r>
                        <a:rPr lang="en-US" altLang="zh-CN" sz="1800" kern="1200" dirty="0">
                          <a:latin typeface="微软雅黑" panose="020B0503020204020204" charset="-122"/>
                          <a:ea typeface="微软雅黑" panose="020B0503020204020204" charset="-122"/>
                        </a:rPr>
                        <a:t>2020</a:t>
                      </a:r>
                      <a:r>
                        <a:rPr lang="zh-CN" altLang="en-US" sz="1800" kern="1200" dirty="0">
                          <a:latin typeface="微软雅黑" panose="020B0503020204020204" charset="-122"/>
                          <a:ea typeface="微软雅黑" panose="020B0503020204020204" charset="-122"/>
                        </a:rPr>
                        <a:t>年）</a:t>
                      </a:r>
                      <a:endParaRPr lang="zh-CN" altLang="en-US" sz="1800" b="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6" name="矩形 5"/>
          <p:cNvSpPr/>
          <p:nvPr/>
        </p:nvSpPr>
        <p:spPr>
          <a:xfrm>
            <a:off x="633083" y="1039774"/>
            <a:ext cx="5835662" cy="400110"/>
          </a:xfrm>
          <a:prstGeom prst="rect">
            <a:avLst/>
          </a:prstGeom>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IL-17A</a:t>
            </a:r>
            <a:r>
              <a:rPr lang="zh-CN" altLang="en-US" sz="2000" b="1" dirty="0">
                <a:solidFill>
                  <a:schemeClr val="bg1"/>
                </a:solidFill>
                <a:latin typeface="微软雅黑" panose="020B0503020204020204" charset="-122"/>
                <a:ea typeface="微软雅黑" panose="020B0503020204020204" charset="-122"/>
              </a:rPr>
              <a:t>抑制剂被国内外多项权威指南一致推荐</a:t>
            </a:r>
          </a:p>
        </p:txBody>
      </p:sp>
      <p:sp>
        <p:nvSpPr>
          <p:cNvPr id="2" name="文本框 1"/>
          <p:cNvSpPr txBox="1"/>
          <p:nvPr/>
        </p:nvSpPr>
        <p:spPr>
          <a:xfrm>
            <a:off x="653415" y="173990"/>
            <a:ext cx="9390380" cy="445770"/>
          </a:xfrm>
          <a:prstGeom prst="rect">
            <a:avLst/>
          </a:prstGeom>
          <a:noFill/>
        </p:spPr>
        <p:txBody>
          <a:bodyPr wrap="square" rtlCol="0">
            <a:noAutofit/>
          </a:bodyPr>
          <a:lstStyle/>
          <a:p>
            <a:r>
              <a:rPr lang="zh-CN" altLang="en-US" sz="2800" b="1" dirty="0">
                <a:solidFill>
                  <a:srgbClr val="2E75B6"/>
                </a:solidFill>
                <a:latin typeface="微软雅黑" panose="020B0503020204020204" charset="-122"/>
                <a:ea typeface="微软雅黑" panose="020B0503020204020204" charset="-122"/>
                <a:sym typeface="+mn-ea"/>
              </a:rPr>
              <a:t>多个权威指南一致推荐，古莫奇单抗疗效显著，安全便捷</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QzYjBmYjE2NTZiNDY3NzQ0NjYwOTlhY2ZiMTQxMmUifQ=="/>
  <p:tag name="RESOURCE_RECORD_KEY" val="{&quot;29&quot;:[50000049,50000031,50000054]}"/>
</p:tagLst>
</file>

<file path=ppt/tags/tag10.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6018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UNIT_SUBTYPE" val="a"/>
  <p:tag name="KSO_WM_UNIT_VALUE" val="10"/>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UNIT_ID" val="custom20236018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5_1"/>
  <p:tag name="KSO_WM_BEAUTIFY_FLAG" val="#wm#"/>
  <p:tag name="KSO_WM_TAG_VERSION" val="3.0"/>
  <p:tag name="KSO_WM_DIAGRAM_VERSION" val="3"/>
  <p:tag name="KSO_WM_DIAGRAM_GROUP_CODE" val="l1-1"/>
  <p:tag name="KSO_WM_UNIT_ID" val="custom20236018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5_1"/>
  <p:tag name="KSO_WM_BEAUTIFY_FLAG" val="#wm#"/>
  <p:tag name="KSO_WM_TAG_VERSION" val="3.0"/>
  <p:tag name="KSO_WM_DIAGRAM_VERSION" val="3"/>
  <p:tag name="KSO_WM_DIAGRAM_GROUP_CODE" val="l1-1"/>
  <p:tag name="KSO_WM_UNIT_ID" val="custom20236018_5*l_h_f*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UNIT_SUBTYPE" val="a"/>
  <p:tag name="KSO_WM_UNIT_VALUE" val="10"/>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5_3"/>
  <p:tag name="KSO_WM_BEAUTIFY_FLAG" val="#wm#"/>
  <p:tag name="KSO_WM_TAG_VERSION" val="3.0"/>
  <p:tag name="KSO_WM_DIAGRAM_VERSION" val="3"/>
  <p:tag name="KSO_WM_DIAGRAM_GROUP_CODE" val="l1-1"/>
  <p:tag name="KSO_WM_UNIT_ID" val="custom20236018_5*l_h_i*1_5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5_2"/>
  <p:tag name="KSO_WM_BEAUTIFY_FLAG" val="#wm#"/>
  <p:tag name="KSO_WM_TAG_VERSION" val="3.0"/>
  <p:tag name="KSO_WM_DIAGRAM_VERSION" val="3"/>
  <p:tag name="KSO_WM_DIAGRAM_GROUP_CODE" val="l1-1"/>
  <p:tag name="KSO_WM_UNIT_ID" val="custom20236018_5*l_h_i*1_5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4_1"/>
  <p:tag name="KSO_WM_BEAUTIFY_FLAG" val="#wm#"/>
  <p:tag name="KSO_WM_TAG_VERSION" val="3.0"/>
  <p:tag name="KSO_WM_DIAGRAM_VERSION" val="3"/>
  <p:tag name="KSO_WM_DIAGRAM_GROUP_CODE" val="l1-1"/>
  <p:tag name="KSO_WM_UNIT_ID" val="custom20236018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UNIT_ID" val="custom20236018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UNIT_SUBTYPE" val="a"/>
  <p:tag name="KSO_WM_UNIT_VALUE" val="10"/>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4_3"/>
  <p:tag name="KSO_WM_BEAUTIFY_FLAG" val="#wm#"/>
  <p:tag name="KSO_WM_TAG_VERSION" val="3.0"/>
  <p:tag name="KSO_WM_DIAGRAM_VERSION" val="3"/>
  <p:tag name="KSO_WM_DIAGRAM_GROUP_CODE" val="l1-1"/>
  <p:tag name="KSO_WM_UNIT_ID" val="custom20236018_5*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UNIT_ID" val="custom20236018_5*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601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18"/>
  <p:tag name="KSO_WM_TEMPLATE_CATEGORY" val="custom"/>
  <p:tag name="KSO_WM_UNIT_TEXT_FILL_FORE_SCHEMECOLOR_INDEX" val="8"/>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UNIT_ID" val="custom20236018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6018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UNIT_SUBTYPE" val="a"/>
  <p:tag name="KSO_WM_UNIT_VALUE" val="10"/>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3_3"/>
  <p:tag name="KSO_WM_BEAUTIFY_FLAG" val="#wm#"/>
  <p:tag name="KSO_WM_TAG_VERSION" val="3.0"/>
  <p:tag name="KSO_WM_DIAGRAM_VERSION" val="3"/>
  <p:tag name="KSO_WM_DIAGRAM_GROUP_CODE" val="l1-1"/>
  <p:tag name="KSO_WM_UNIT_ID" val="custom20236018_5*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UNIT_ID" val="custom20236018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UNIT_ID" val="custom20236018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6018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UNIT_SUBTYPE" val="a"/>
  <p:tag name="KSO_WM_UNIT_VALUE" val="10"/>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2_3"/>
  <p:tag name="KSO_WM_BEAUTIFY_FLAG" val="#wm#"/>
  <p:tag name="KSO_WM_TAG_VERSION" val="3.0"/>
  <p:tag name="KSO_WM_DIAGRAM_VERSION" val="3"/>
  <p:tag name="KSO_WM_DIAGRAM_GROUP_CODE" val="l1-1"/>
  <p:tag name="KSO_WM_UNIT_ID" val="custom20236018_5*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UNIT_ID" val="custom20236018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TABLE_ENDDRAG_ORIGIN_RECT" val="433*157"/>
  <p:tag name="TABLE_ENDDRAG_RECT" val="508*61*433*157"/>
</p:tagLst>
</file>

<file path=ppt/tags/tag29.xml><?xml version="1.0" encoding="utf-8"?>
<p:tagLst xmlns:a="http://schemas.openxmlformats.org/drawingml/2006/main" xmlns:r="http://schemas.openxmlformats.org/officeDocument/2006/relationships" xmlns:p="http://schemas.openxmlformats.org/presentationml/2006/main">
  <p:tag name="TABLE_ENDDRAG_ORIGIN_RECT" val="450*384"/>
  <p:tag name="TABLE_ENDDRAG_RECT" val="35*89*450*384"/>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51.32438850692733,&quot;left&quot;:82.2,&quot;top&quot;:123.2,&quot;width&quot;:296.5992530364132}"/>
</p:tagLst>
</file>

<file path=ppt/tags/tag30.xml><?xml version="1.0" encoding="utf-8"?>
<p:tagLst xmlns:a="http://schemas.openxmlformats.org/drawingml/2006/main" xmlns:r="http://schemas.openxmlformats.org/officeDocument/2006/relationships" xmlns:p="http://schemas.openxmlformats.org/presentationml/2006/main">
  <p:tag name="TABLE_ENDDRAG_ORIGIN_RECT" val="814*209"/>
  <p:tag name="TABLE_ENDDRAG_RECT" val="52*284*814*209"/>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493*425"/>
  <p:tag name="TABLE_ENDDRAG_RECT" val="419*58*493*425"/>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493*435"/>
  <p:tag name="TABLE_ENDDRAG_RECT" val="427*70*493*435"/>
</p:tagLst>
</file>

<file path=ppt/tags/tag33.xml><?xml version="1.0" encoding="utf-8"?>
<p:tagLst xmlns:a="http://schemas.openxmlformats.org/drawingml/2006/main" xmlns:r="http://schemas.openxmlformats.org/officeDocument/2006/relationships" xmlns:p="http://schemas.openxmlformats.org/presentationml/2006/main">
  <p:tag name="TABLE_ENDDRAG_ORIGIN_RECT" val="372*161"/>
  <p:tag name="TABLE_ENDDRAG_RECT" val="43*345*372*161"/>
</p:tagLst>
</file>

<file path=ppt/tags/tag34.xml><?xml version="1.0" encoding="utf-8"?>
<p:tagLst xmlns:a="http://schemas.openxmlformats.org/drawingml/2006/main" xmlns:r="http://schemas.openxmlformats.org/officeDocument/2006/relationships" xmlns:p="http://schemas.openxmlformats.org/presentationml/2006/main">
  <p:tag name="TABLE_ENDDRAG_ORIGIN_RECT" val="469*111"/>
  <p:tag name="TABLE_ENDDRAG_RECT" val="439*158*469*111"/>
</p:tagLst>
</file>

<file path=ppt/tags/tag35.xml><?xml version="1.0" encoding="utf-8"?>
<p:tagLst xmlns:a="http://schemas.openxmlformats.org/drawingml/2006/main" xmlns:r="http://schemas.openxmlformats.org/officeDocument/2006/relationships" xmlns:p="http://schemas.openxmlformats.org/presentationml/2006/main">
  <p:tag name="LAYOUTPLACEHOLDERNAME" val="Slide - Sub-Title"/>
</p:tagLst>
</file>

<file path=ppt/tags/tag36.xml><?xml version="1.0" encoding="utf-8"?>
<p:tagLst xmlns:a="http://schemas.openxmlformats.org/drawingml/2006/main" xmlns:r="http://schemas.openxmlformats.org/officeDocument/2006/relationships" xmlns:p="http://schemas.openxmlformats.org/presentationml/2006/main">
  <p:tag name="TABLE_ENDDRAG_ORIGIN_RECT" val="426*206"/>
  <p:tag name="TABLE_ENDDRAG_RECT" val="48*316*426*206"/>
</p:tagLst>
</file>

<file path=ppt/tags/tag37.xml><?xml version="1.0" encoding="utf-8"?>
<p:tagLst xmlns:a="http://schemas.openxmlformats.org/drawingml/2006/main" xmlns:r="http://schemas.openxmlformats.org/officeDocument/2006/relationships" xmlns:p="http://schemas.openxmlformats.org/presentationml/2006/main">
  <p:tag name="TABLE_ENDDRAG_ORIGIN_RECT" val="426*179"/>
  <p:tag name="TABLE_ENDDRAG_RECT" val="488*83*426*179"/>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96.41795275590553,&quot;left&quot;:333.4007874015748,&quot;top&quot;:193.31472440944881,&quot;width&quot;:214.47637795275597}"/>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96.41795275590553,&quot;left&quot;:333.4007874015748,&quot;top&quot;:193.31472440944881,&quot;width&quot;:214.47637795275597}"/>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51.32438850692733,&quot;left&quot;:82.2,&quot;top&quot;:123.2,&quot;width&quot;:296.5992530364132}"/>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96.41795275590553,&quot;left&quot;:333.4007874015748,&quot;top&quot;:193.31472440944881,&quot;width&quot;:214.47637795275597}"/>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96.41795275590553,&quot;left&quot;:333.4007874015748,&quot;top&quot;:193.31472440944881,&quot;width&quot;:214.47637795275597}"/>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96.41795275590553,&quot;left&quot;:333.4007874015748,&quot;top&quot;:193.31472440944881,&quot;width&quot;:214.47637795275597}"/>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96.41795275590553,&quot;left&quot;:333.4007874015748,&quot;top&quot;:193.31472440944881,&quot;width&quot;:214.4763779527559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51.32438850692733,&quot;left&quot;:82.2,&quot;top&quot;:123.2,&quot;width&quot;:296.5992530364132}"/>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51.32438850692733,&quot;left&quot;:82.2,&quot;top&quot;:123.2,&quot;width&quot;:296.5992530364132}"/>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51.32438850692733,&quot;left&quot;:82.2,&quot;top&quot;:123.2,&quot;width&quot;:296.5992530364132}"/>
</p:tagLst>
</file>

<file path=ppt/tags/tag8.xml><?xml version="1.0" encoding="utf-8"?>
<p:tagLst xmlns:a="http://schemas.openxmlformats.org/drawingml/2006/main" xmlns:r="http://schemas.openxmlformats.org/officeDocument/2006/relationships"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UNIT_ID" val="custom20236018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TEXT_FILL_FORE_SCHEMECOLOR_INDEX" val="2"/>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3"/>
  <p:tag name="KSO_WM_BEAUTIFY_FLAG" val="#wm#"/>
  <p:tag name="KSO_WM_TAG_VERSION" val="3.0"/>
  <p:tag name="KSO_WM_DIAGRAM_VERSION" val="3"/>
  <p:tag name="KSO_WM_DIAGRAM_GROUP_CODE" val="l1-1"/>
  <p:tag name="KSO_WM_UNIT_ID" val="custom20236018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18"/>
  <p:tag name="KSO_WM_TEMPLATE_CATEGORY" val="custom"/>
  <p:tag name="KSO_WM_DIAGRAM_COLOR_TRICK" val="2"/>
  <p:tag name="KSO_WM_DIAGRAM_COLOR_TEXT_CAN_REMOVE" val="n"/>
  <p:tag name="KSO_WM_DIAGRAM_MAX_ITEMCNT" val="6"/>
  <p:tag name="KSO_WM_DIAGRAM_MIN_ITEMCNT" val="2"/>
  <p:tag name="KSO_WM_DIAGRAM_VIRTUALLY_FRAME" val="{&quot;height&quot;:351.32438850692733,&quot;left&quot;:82.2,&quot;top&quot;:123.2,&quot;width&quot;:296.59925303641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2485</Words>
  <Application>Microsoft Office PowerPoint</Application>
  <PresentationFormat>宽屏</PresentationFormat>
  <Paragraphs>337</Paragraphs>
  <Slides>12</Slides>
  <Notes>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12</vt:i4>
      </vt:variant>
    </vt:vector>
  </HeadingPairs>
  <TitlesOfParts>
    <vt:vector size="24" baseType="lpstr">
      <vt:lpstr>+中文标题</vt:lpstr>
      <vt:lpstr>等线</vt:lpstr>
      <vt:lpstr>等线 Light</vt:lpstr>
      <vt:lpstr>思源黑体 CN Normal</vt:lpstr>
      <vt:lpstr>微软雅黑</vt:lpstr>
      <vt:lpstr>微软雅黑 Light</vt:lpstr>
      <vt:lpstr>Arial</vt:lpstr>
      <vt:lpstr>Calibri</vt:lpstr>
      <vt:lpstr>Wingdings</vt:lpstr>
      <vt:lpstr>Office 主题​​</vt:lpstr>
      <vt:lpstr>1_Office 主题​​</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沟通时间节点</dc:title>
  <dc:creator>Akeso</dc:creator>
  <cp:lastModifiedBy>畏 吴</cp:lastModifiedBy>
  <cp:revision>32</cp:revision>
  <cp:lastPrinted>2026-06-01T10:59:03Z</cp:lastPrinted>
  <dcterms:created xsi:type="dcterms:W3CDTF">2026-06-01T10:59:03Z</dcterms:created>
  <dcterms:modified xsi:type="dcterms:W3CDTF">2026-06-09T05:51:07Z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65EFF15EB2FA4315A87160342E773C7F</vt:lpwstr>
  </property>
  <property fmtid="{D5CDD505-2E9C-101B-9397-08002B2CF9AE}" pid="3" name="KSOProductBuildVer">
    <vt:lpwstr>2052-0.0.0.0</vt:lpwstr>
  </property>
</Properties>
</file>