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4.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451" r:id="rId2"/>
    <p:sldId id="280" r:id="rId3"/>
    <p:sldId id="453" r:id="rId4"/>
    <p:sldId id="447" r:id="rId5"/>
    <p:sldId id="256" r:id="rId6"/>
    <p:sldId id="448" r:id="rId7"/>
    <p:sldId id="449" r:id="rId8"/>
    <p:sldId id="452" r:id="rId9"/>
    <p:sldId id="440" r:id="rId10"/>
    <p:sldId id="454" r:id="rId11"/>
    <p:sldId id="442" r:id="rId12"/>
  </p:sldIdLst>
  <p:sldSz cx="9144000" cy="5143500" type="screen16x9"/>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1" userDrawn="1">
          <p15:clr>
            <a:srgbClr val="A4A3A4"/>
          </p15:clr>
        </p15:guide>
        <p15:guide id="2" pos="27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杨欢" initials="杨欢" lastIdx="1" clrIdx="0"/>
  <p:cmAuthor id="2" name="薛 同海" initials="薛" lastIdx="3" clrIdx="1"/>
  <p:cmAuthor id="3" name="User" initials="U" lastIdx="1" clrIdx="2"/>
  <p:cmAuthor id="4" name="徐佳" initials="徐佳" lastIdx="1" clrIdx="3"/>
  <p:cmAuthor id="5" name="Liping Yang" initials="Yang" lastIdx="0" clrIdx="4"/>
  <p:cmAuthor id="6" name="王思名" initials="王思名" lastIdx="0" clrIdx="5"/>
  <p:cmAuthor id="7" name="W XX" initials="WX" lastIdx="0" clrIdx="6"/>
  <p:cmAuthor id="8" name="Duan, Ju {MWAM~Shanghai}" initials="DJ{" lastIdx="0" clrIdx="7"/>
  <p:cmAuthor id="9" name="admin" initials="admin" lastIdx="0" clrIdx="8"/>
  <p:cmAuthor id="10" name="Jing Zhang" initials="" lastIdx="0" clrIdx="9"/>
  <p:cmAuthor id="11" name="WPS_1679281038" initials="W" lastIdx="0" clrIdx="10"/>
  <p:cmAuthor id="12" name="QIU, Ze" initials="QZ" lastIdx="0" clrIdx="11"/>
  <p:cmAuthor id="13" name="F" initials="F" lastIdx="0" clrIdx="12"/>
  <p:cmAuthor id="14" name="Microsoft Office User" initials="MOU" lastIdx="0" clrIdx="13"/>
  <p:cmAuthor id="15" name="HP" initials="H" lastIdx="0" clrIdx="14"/>
  <p:cmAuthor id="16" name="Angela Zhang" initials="AZ" lastIdx="0" clrIdx="15"/>
  <p:cmAuthor id="17" name="Qiu, Iris" initials="QI" lastIdx="0" clrIdx="16"/>
  <p:cmAuthor id="18" name="LIGHT" initials="L" lastIdx="0" clrIdx="17"/>
  <p:cmAuthor id="19" name="王 里" initials="里王" lastIdx="0" clrIdx="18"/>
  <p:cmAuthor id="20" name="XX W" initials="XW" lastIdx="0" clrIdx="19"/>
  <p:cmAuthor id="21" name="夏锐_6FFb6Rzy" initials="authorId_XWLCYDERIXXTEWSS:379" lastIdx="0" clrIdx="20"/>
  <p:cmAuthor id="22" name="黄慰慈_3IfaV3Er" initials="authorId_XWLCYDERIXXTEWSS:650" lastIdx="0" clrIdx="21"/>
  <p:cmAuthor id="23" name="Melody mao" initials="Mm" lastIdx="0" clrIdx="22"/>
  <p:cmAuthor id="24" name="Emily Wang" initials="EW" lastIdx="0" clrIdx="23"/>
  <p:cmAuthor id="25" name="韩鑫鑫" initials="韩鑫鑫" lastIdx="0" clrIdx="24"/>
  <p:cmAuthor id="26" name="夏锐" initials="夏锐" lastIdx="0" clrIdx="25"/>
  <p:cmAuthor id="27" name="Meiling" initials="authorId_451431305" lastIdx="0" clrIdx="26"/>
  <p:cmAuthor id="28" name="刘聪（医学科学部）_A3quz2qe" initials="authorId_XWLCYDERIXXTEWSS:149" lastIdx="0"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69D"/>
    <a:srgbClr val="FFFFFF"/>
    <a:srgbClr val="FF0000"/>
    <a:srgbClr val="4F80BD"/>
    <a:srgbClr val="357F41"/>
    <a:srgbClr val="029BAB"/>
    <a:srgbClr val="FF3300"/>
    <a:srgbClr val="CC0000"/>
    <a:srgbClr val="CC3300"/>
    <a:srgbClr val="0E3B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9448" autoAdjust="0"/>
  </p:normalViewPr>
  <p:slideViewPr>
    <p:cSldViewPr showGuides="1">
      <p:cViewPr varScale="1">
        <p:scale>
          <a:sx n="152" d="100"/>
          <a:sy n="152" d="100"/>
        </p:scale>
        <p:origin x="444" y="126"/>
      </p:cViewPr>
      <p:guideLst>
        <p:guide orient="horz" pos="1541"/>
        <p:guide pos="27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73203740157"/>
          <c:y val="0.14037076114386399"/>
          <c:w val="0.87673929625984204"/>
          <c:h val="0.61203613113783495"/>
        </c:manualLayout>
      </c:layout>
      <c:barChart>
        <c:barDir val="col"/>
        <c:grouping val="clustered"/>
        <c:varyColors val="0"/>
        <c:ser>
          <c:idx val="0"/>
          <c:order val="0"/>
          <c:tx>
            <c:strRef>
              <c:f>Sheet1!$B$1</c:f>
              <c:strCache>
                <c:ptCount val="1"/>
                <c:pt idx="0">
                  <c:v>400 mg BID(n=34)</c:v>
                </c:pt>
              </c:strCache>
            </c:strRef>
          </c:tx>
          <c:spPr>
            <a:solidFill>
              <a:srgbClr val="1D466C"/>
            </a:solidFill>
            <a:ln>
              <a:noFill/>
            </a:ln>
            <a:effectLst/>
          </c:spPr>
          <c:invertIfNegative val="0"/>
          <c:dPt>
            <c:idx val="0"/>
            <c:invertIfNegative val="0"/>
            <c:bubble3D val="0"/>
            <c:spPr>
              <a:solidFill>
                <a:srgbClr val="1D466C"/>
              </a:solidFill>
              <a:ln>
                <a:noFill/>
              </a:ln>
              <a:effectLst/>
            </c:spPr>
            <c:extLst>
              <c:ext xmlns:c16="http://schemas.microsoft.com/office/drawing/2014/chart" uri="{C3380CC4-5D6E-409C-BE32-E72D297353CC}">
                <c16:uniqueId val="{00000001-3A9B-4271-ADA4-7754E0DADC1E}"/>
              </c:ext>
            </c:extLst>
          </c:dPt>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16周</c:v>
                </c:pt>
                <c:pt idx="1">
                  <c:v>20周</c:v>
                </c:pt>
                <c:pt idx="2">
                  <c:v>24周</c:v>
                </c:pt>
                <c:pt idx="3">
                  <c:v>28周</c:v>
                </c:pt>
                <c:pt idx="4">
                  <c:v>32周</c:v>
                </c:pt>
                <c:pt idx="5">
                  <c:v>36周</c:v>
                </c:pt>
                <c:pt idx="6">
                  <c:v>44周</c:v>
                </c:pt>
              </c:strCache>
            </c:strRef>
          </c:cat>
          <c:val>
            <c:numRef>
              <c:f>Sheet1!$B$2:$B$8</c:f>
              <c:numCache>
                <c:formatCode>0%</c:formatCode>
                <c:ptCount val="7"/>
                <c:pt idx="0">
                  <c:v>1</c:v>
                </c:pt>
                <c:pt idx="1">
                  <c:v>0.97</c:v>
                </c:pt>
                <c:pt idx="2">
                  <c:v>1</c:v>
                </c:pt>
                <c:pt idx="3">
                  <c:v>1</c:v>
                </c:pt>
                <c:pt idx="4">
                  <c:v>1</c:v>
                </c:pt>
                <c:pt idx="5">
                  <c:v>1</c:v>
                </c:pt>
                <c:pt idx="6">
                  <c:v>1</c:v>
                </c:pt>
              </c:numCache>
            </c:numRef>
          </c:val>
          <c:extLst>
            <c:ext xmlns:c16="http://schemas.microsoft.com/office/drawing/2014/chart" uri="{C3380CC4-5D6E-409C-BE32-E72D297353CC}">
              <c16:uniqueId val="{00000002-3A9B-4271-ADA4-7754E0DADC1E}"/>
            </c:ext>
          </c:extLst>
        </c:ser>
        <c:dLbls>
          <c:showLegendKey val="0"/>
          <c:showVal val="1"/>
          <c:showCatName val="0"/>
          <c:showSerName val="0"/>
          <c:showPercent val="0"/>
          <c:showBubbleSize val="0"/>
        </c:dLbls>
        <c:gapWidth val="129"/>
        <c:overlap val="-3"/>
        <c:axId val="2081703456"/>
        <c:axId val="2081708736"/>
      </c:barChart>
      <c:catAx>
        <c:axId val="2081703456"/>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crossAx val="2081708736"/>
        <c:crosses val="autoZero"/>
        <c:auto val="1"/>
        <c:lblAlgn val="ctr"/>
        <c:lblOffset val="100"/>
        <c:noMultiLvlLbl val="0"/>
      </c:catAx>
      <c:valAx>
        <c:axId val="2081708736"/>
        <c:scaling>
          <c:orientation val="minMax"/>
          <c:max val="1"/>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crossAx val="2081703456"/>
        <c:crosses val="autoZero"/>
        <c:crossBetween val="between"/>
      </c:valAx>
      <c:spPr>
        <a:noFill/>
        <a:ln>
          <a:noFill/>
        </a:ln>
        <a:effectLst/>
      </c:spPr>
    </c:plotArea>
    <c:plotVisOnly val="1"/>
    <c:dispBlanksAs val="gap"/>
    <c:showDLblsOverMax val="0"/>
    <c:extLst>
      <c:ext uri="{0b15fc19-7d7d-44ad-8c2d-2c3a37ce22c3}">
        <chartProps xmlns="https://web.wps.cn/et/2018/main" chartId="{889e980d-3416-4c3a-83d6-f84099aac235}"/>
      </c:ext>
    </c:extLst>
  </c:chart>
  <c:spPr>
    <a:noFill/>
    <a:ln>
      <a:noFill/>
    </a:ln>
    <a:effectLst/>
  </c:spPr>
  <c:txPr>
    <a:bodyPr/>
    <a:lstStyle/>
    <a:p>
      <a:pPr>
        <a:defRPr lang="zh-CN" sz="1050">
          <a:latin typeface="Arial" panose="020B0604020202020204" pitchFamily="34" charset="0"/>
          <a:ea typeface="微软雅黑" panose="020B0503020204020204" pitchFamily="34" charset="-122"/>
          <a:cs typeface="Arial" panose="020B0604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73203740157"/>
          <c:y val="0.14037076114386399"/>
          <c:w val="0.87673929625984204"/>
          <c:h val="0.61203613113783495"/>
        </c:manualLayout>
      </c:layout>
      <c:barChart>
        <c:barDir val="col"/>
        <c:grouping val="clustered"/>
        <c:varyColors val="0"/>
        <c:ser>
          <c:idx val="0"/>
          <c:order val="0"/>
          <c:tx>
            <c:strRef>
              <c:f>Sheet1!$B$1</c:f>
              <c:strCache>
                <c:ptCount val="1"/>
                <c:pt idx="0">
                  <c:v>400 mg BID(n=15)</c:v>
                </c:pt>
              </c:strCache>
            </c:strRef>
          </c:tx>
          <c:spPr>
            <a:solidFill>
              <a:srgbClr val="70B8E6"/>
            </a:solidFill>
            <a:ln>
              <a:noFill/>
            </a:ln>
            <a:effectLst/>
          </c:spPr>
          <c:invertIfNegative val="0"/>
          <c:dPt>
            <c:idx val="0"/>
            <c:invertIfNegative val="0"/>
            <c:bubble3D val="0"/>
            <c:spPr>
              <a:solidFill>
                <a:srgbClr val="70B8E6"/>
              </a:solidFill>
              <a:ln>
                <a:noFill/>
              </a:ln>
              <a:effectLst/>
            </c:spPr>
            <c:extLst>
              <c:ext xmlns:c16="http://schemas.microsoft.com/office/drawing/2014/chart" uri="{C3380CC4-5D6E-409C-BE32-E72D297353CC}">
                <c16:uniqueId val="{00000001-3688-4E90-AC09-EF79875B453D}"/>
              </c:ext>
            </c:extLst>
          </c:dPt>
          <c:dLbls>
            <c:dLbl>
              <c:idx val="5"/>
              <c:layout>
                <c:manualLayout>
                  <c:x val="-9.9829765358129402E-3"/>
                  <c:y val="-1.31339242325264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688-4E90-AC09-EF79875B453D}"/>
                </c:ext>
              </c:extLst>
            </c:dLbl>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1周</c:v>
                </c:pt>
                <c:pt idx="1">
                  <c:v>2周</c:v>
                </c:pt>
                <c:pt idx="2">
                  <c:v>3周</c:v>
                </c:pt>
                <c:pt idx="3">
                  <c:v>4周</c:v>
                </c:pt>
                <c:pt idx="4">
                  <c:v>6周</c:v>
                </c:pt>
                <c:pt idx="5">
                  <c:v>8周</c:v>
                </c:pt>
                <c:pt idx="6">
                  <c:v>10周</c:v>
                </c:pt>
                <c:pt idx="7">
                  <c:v>12周</c:v>
                </c:pt>
              </c:strCache>
            </c:strRef>
          </c:cat>
          <c:val>
            <c:numRef>
              <c:f>Sheet1!$B$2:$B$9</c:f>
              <c:numCache>
                <c:formatCode>0%</c:formatCode>
                <c:ptCount val="8"/>
                <c:pt idx="0" formatCode="0.0%">
                  <c:v>0.13300000000000001</c:v>
                </c:pt>
                <c:pt idx="1">
                  <c:v>0.2</c:v>
                </c:pt>
                <c:pt idx="2">
                  <c:v>0.27</c:v>
                </c:pt>
                <c:pt idx="3">
                  <c:v>0.47</c:v>
                </c:pt>
                <c:pt idx="4">
                  <c:v>0.93</c:v>
                </c:pt>
                <c:pt idx="5">
                  <c:v>1</c:v>
                </c:pt>
                <c:pt idx="6">
                  <c:v>1</c:v>
                </c:pt>
                <c:pt idx="7">
                  <c:v>1</c:v>
                </c:pt>
              </c:numCache>
            </c:numRef>
          </c:val>
          <c:extLst>
            <c:ext xmlns:c16="http://schemas.microsoft.com/office/drawing/2014/chart" uri="{C3380CC4-5D6E-409C-BE32-E72D297353CC}">
              <c16:uniqueId val="{00000003-3688-4E90-AC09-EF79875B453D}"/>
            </c:ext>
          </c:extLst>
        </c:ser>
        <c:ser>
          <c:idx val="1"/>
          <c:order val="1"/>
          <c:tx>
            <c:strRef>
              <c:f>Sheet1!$C$1</c:f>
              <c:strCache>
                <c:ptCount val="1"/>
                <c:pt idx="0">
                  <c:v>600 mg BID(n=9)</c:v>
                </c:pt>
              </c:strCache>
            </c:strRef>
          </c:tx>
          <c:spPr>
            <a:solidFill>
              <a:srgbClr val="D4E4EF"/>
            </a:solidFill>
            <a:ln>
              <a:noFill/>
            </a:ln>
            <a:effectLst/>
          </c:spPr>
          <c:invertIfNegative val="0"/>
          <c:dLbls>
            <c:dLbl>
              <c:idx val="1"/>
              <c:layout>
                <c:manualLayout>
                  <c:x val="0"/>
                  <c:y val="-1.719369943427780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688-4E90-AC09-EF79875B453D}"/>
                </c:ext>
              </c:extLst>
            </c:dLbl>
            <c:dLbl>
              <c:idx val="5"/>
              <c:layout>
                <c:manualLayout>
                  <c:x val="3.3276588452709399E-3"/>
                  <c:y val="-2.5790549151416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688-4E90-AC09-EF79875B453D}"/>
                </c:ext>
              </c:extLst>
            </c:dLbl>
            <c:dLbl>
              <c:idx val="6"/>
              <c:layout>
                <c:manualLayout>
                  <c:x val="-3.32765884527106E-3"/>
                  <c:y val="-4.584986515807369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688-4E90-AC09-EF79875B453D}"/>
                </c:ext>
              </c:extLst>
            </c:dLbl>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1周</c:v>
                </c:pt>
                <c:pt idx="1">
                  <c:v>2周</c:v>
                </c:pt>
                <c:pt idx="2">
                  <c:v>3周</c:v>
                </c:pt>
                <c:pt idx="3">
                  <c:v>4周</c:v>
                </c:pt>
                <c:pt idx="4">
                  <c:v>6周</c:v>
                </c:pt>
                <c:pt idx="5">
                  <c:v>8周</c:v>
                </c:pt>
                <c:pt idx="6">
                  <c:v>10周</c:v>
                </c:pt>
                <c:pt idx="7">
                  <c:v>12周</c:v>
                </c:pt>
              </c:strCache>
            </c:strRef>
          </c:cat>
          <c:val>
            <c:numRef>
              <c:f>Sheet1!$C$2:$C$9</c:f>
              <c:numCache>
                <c:formatCode>0%</c:formatCode>
                <c:ptCount val="8"/>
                <c:pt idx="0">
                  <c:v>0</c:v>
                </c:pt>
                <c:pt idx="1">
                  <c:v>0.11</c:v>
                </c:pt>
                <c:pt idx="2">
                  <c:v>0.33</c:v>
                </c:pt>
                <c:pt idx="3">
                  <c:v>0.89</c:v>
                </c:pt>
                <c:pt idx="4">
                  <c:v>0.89</c:v>
                </c:pt>
                <c:pt idx="5">
                  <c:v>0.89</c:v>
                </c:pt>
                <c:pt idx="6">
                  <c:v>1</c:v>
                </c:pt>
                <c:pt idx="7">
                  <c:v>1</c:v>
                </c:pt>
              </c:numCache>
            </c:numRef>
          </c:val>
          <c:extLst>
            <c:ext xmlns:c16="http://schemas.microsoft.com/office/drawing/2014/chart" uri="{C3380CC4-5D6E-409C-BE32-E72D297353CC}">
              <c16:uniqueId val="{00000007-3688-4E90-AC09-EF79875B453D}"/>
            </c:ext>
          </c:extLst>
        </c:ser>
        <c:ser>
          <c:idx val="2"/>
          <c:order val="2"/>
          <c:tx>
            <c:strRef>
              <c:f>Sheet1!$D$1</c:f>
              <c:strCache>
                <c:ptCount val="1"/>
                <c:pt idx="0">
                  <c:v>800 mg QD(n=10)</c:v>
                </c:pt>
              </c:strCache>
            </c:strRef>
          </c:tx>
          <c:spPr>
            <a:solidFill>
              <a:srgbClr val="ECF7F7"/>
            </a:solidFill>
            <a:ln>
              <a:noFill/>
            </a:ln>
            <a:effectLst/>
          </c:spPr>
          <c:invertIfNegative val="0"/>
          <c:dLbls>
            <c:dLbl>
              <c:idx val="3"/>
              <c:layout>
                <c:manualLayout>
                  <c:x val="-1.6638294226355901E-3"/>
                  <c:y val="-2.0059316006657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688-4E90-AC09-EF79875B453D}"/>
                </c:ext>
              </c:extLst>
            </c:dLbl>
            <c:dLbl>
              <c:idx val="4"/>
              <c:layout>
                <c:manualLayout>
                  <c:x val="0"/>
                  <c:y val="-2.0059316006657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688-4E90-AC09-EF79875B453D}"/>
                </c:ext>
              </c:extLst>
            </c:dLbl>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1周</c:v>
                </c:pt>
                <c:pt idx="1">
                  <c:v>2周</c:v>
                </c:pt>
                <c:pt idx="2">
                  <c:v>3周</c:v>
                </c:pt>
                <c:pt idx="3">
                  <c:v>4周</c:v>
                </c:pt>
                <c:pt idx="4">
                  <c:v>6周</c:v>
                </c:pt>
                <c:pt idx="5">
                  <c:v>8周</c:v>
                </c:pt>
                <c:pt idx="6">
                  <c:v>10周</c:v>
                </c:pt>
                <c:pt idx="7">
                  <c:v>12周</c:v>
                </c:pt>
              </c:strCache>
            </c:strRef>
          </c:cat>
          <c:val>
            <c:numRef>
              <c:f>Sheet1!$D$2:$D$9</c:f>
              <c:numCache>
                <c:formatCode>0%</c:formatCode>
                <c:ptCount val="8"/>
                <c:pt idx="0">
                  <c:v>0</c:v>
                </c:pt>
                <c:pt idx="1">
                  <c:v>0.2</c:v>
                </c:pt>
                <c:pt idx="2">
                  <c:v>0.3</c:v>
                </c:pt>
                <c:pt idx="3">
                  <c:v>0.7</c:v>
                </c:pt>
                <c:pt idx="4">
                  <c:v>0.9</c:v>
                </c:pt>
                <c:pt idx="5">
                  <c:v>0.9</c:v>
                </c:pt>
                <c:pt idx="6">
                  <c:v>0.9</c:v>
                </c:pt>
                <c:pt idx="7">
                  <c:v>1</c:v>
                </c:pt>
              </c:numCache>
            </c:numRef>
          </c:val>
          <c:extLst>
            <c:ext xmlns:c16="http://schemas.microsoft.com/office/drawing/2014/chart" uri="{C3380CC4-5D6E-409C-BE32-E72D297353CC}">
              <c16:uniqueId val="{0000000A-3688-4E90-AC09-EF79875B453D}"/>
            </c:ext>
          </c:extLst>
        </c:ser>
        <c:dLbls>
          <c:showLegendKey val="0"/>
          <c:showVal val="1"/>
          <c:showCatName val="0"/>
          <c:showSerName val="0"/>
          <c:showPercent val="0"/>
          <c:showBubbleSize val="0"/>
        </c:dLbls>
        <c:gapWidth val="111"/>
        <c:overlap val="-10"/>
        <c:axId val="2081703456"/>
        <c:axId val="2081708736"/>
      </c:barChart>
      <c:catAx>
        <c:axId val="2081703456"/>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crossAx val="2081708736"/>
        <c:crosses val="autoZero"/>
        <c:auto val="1"/>
        <c:lblAlgn val="ctr"/>
        <c:lblOffset val="100"/>
        <c:noMultiLvlLbl val="0"/>
      </c:catAx>
      <c:valAx>
        <c:axId val="2081708736"/>
        <c:scaling>
          <c:orientation val="minMax"/>
          <c:max val="1"/>
        </c:scaling>
        <c:delete val="0"/>
        <c:axPos val="l"/>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defRPr>
                </a:pPr>
                <a:r>
                  <a:rPr lang="zh-CN" sz="800" dirty="0"/>
                  <a:t>患者比例</a:t>
                </a:r>
              </a:p>
            </c:rich>
          </c:tx>
          <c:layout>
            <c:manualLayout>
              <c:xMode val="edge"/>
              <c:yMode val="edge"/>
              <c:x val="0"/>
              <c:y val="0.33671474677278701"/>
            </c:manualLayout>
          </c:layout>
          <c:overlay val="0"/>
          <c:spPr>
            <a:noFill/>
            <a:ln>
              <a:noFill/>
            </a:ln>
            <a:effectLst/>
          </c:spPr>
          <c:txPr>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title>
        <c:numFmt formatCode="0.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crossAx val="2081703456"/>
        <c:crosses val="autoZero"/>
        <c:crossBetween val="between"/>
      </c:valAx>
      <c:spPr>
        <a:noFill/>
        <a:ln>
          <a:noFill/>
        </a:ln>
        <a:effectLst/>
      </c:spPr>
    </c:plotArea>
    <c:legend>
      <c:legendPos val="b"/>
      <c:layout>
        <c:manualLayout>
          <c:xMode val="edge"/>
          <c:yMode val="edge"/>
          <c:x val="0.223022060267342"/>
          <c:y val="0.86746110190402304"/>
          <c:w val="0.71631103300347398"/>
          <c:h val="9.8992404365020201E-2"/>
        </c:manualLayout>
      </c:layout>
      <c:overlay val="0"/>
      <c:spPr>
        <a:noFill/>
        <a:ln>
          <a:noFill/>
        </a:ln>
        <a:effectLst/>
      </c:spPr>
      <c:txPr>
        <a:bodyPr rot="0" spcFirstLastPara="1" vertOverflow="ellipsis" vert="horz" wrap="square" anchor="ctr" anchorCtr="1"/>
        <a:lstStyle/>
        <a:p>
          <a:pPr>
            <a:defRPr lang="zh-CN" sz="105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legend>
    <c:plotVisOnly val="1"/>
    <c:dispBlanksAs val="gap"/>
    <c:showDLblsOverMax val="0"/>
    <c:extLst>
      <c:ext uri="{0b15fc19-7d7d-44ad-8c2d-2c3a37ce22c3}">
        <chartProps xmlns="https://web.wps.cn/et/2018/main" chartId="{54e7c358-c1cf-408e-a24a-1b930f0a4e54}"/>
      </c:ext>
    </c:extLst>
  </c:chart>
  <c:spPr>
    <a:noFill/>
    <a:ln>
      <a:noFill/>
    </a:ln>
    <a:effectLst/>
  </c:spPr>
  <c:txPr>
    <a:bodyPr/>
    <a:lstStyle/>
    <a:p>
      <a:pPr>
        <a:defRPr lang="zh-CN" sz="1050">
          <a:latin typeface="Arial" panose="020B0604020202020204" pitchFamily="34" charset="0"/>
          <a:ea typeface="微软雅黑" panose="020B0503020204020204" pitchFamily="34" charset="-122"/>
          <a:cs typeface="Arial" panose="020B0604020202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73203740157"/>
          <c:y val="0.14037076114386399"/>
          <c:w val="0.87673929625984204"/>
          <c:h val="0.61203613113783495"/>
        </c:manualLayout>
      </c:layout>
      <c:barChart>
        <c:barDir val="col"/>
        <c:grouping val="clustered"/>
        <c:varyColors val="0"/>
        <c:ser>
          <c:idx val="0"/>
          <c:order val="0"/>
          <c:tx>
            <c:strRef>
              <c:f>Sheet1!$B$1</c:f>
              <c:strCache>
                <c:ptCount val="1"/>
                <c:pt idx="0">
                  <c:v>400 mg BID(n=15)</c:v>
                </c:pt>
              </c:strCache>
            </c:strRef>
          </c:tx>
          <c:spPr>
            <a:solidFill>
              <a:srgbClr val="70B8E6"/>
            </a:solidFill>
            <a:ln>
              <a:noFill/>
            </a:ln>
            <a:effectLst/>
          </c:spPr>
          <c:invertIfNegative val="0"/>
          <c:dPt>
            <c:idx val="0"/>
            <c:invertIfNegative val="0"/>
            <c:bubble3D val="0"/>
            <c:spPr>
              <a:solidFill>
                <a:srgbClr val="70B8E6"/>
              </a:solidFill>
              <a:ln>
                <a:noFill/>
              </a:ln>
              <a:effectLst/>
            </c:spPr>
            <c:extLst>
              <c:ext xmlns:c16="http://schemas.microsoft.com/office/drawing/2014/chart" uri="{C3380CC4-5D6E-409C-BE32-E72D297353CC}">
                <c16:uniqueId val="{00000001-8682-4682-9E35-4CE7080CB1D7}"/>
              </c:ext>
            </c:extLst>
          </c:dPt>
          <c:dLbls>
            <c:dLbl>
              <c:idx val="5"/>
              <c:layout>
                <c:manualLayout>
                  <c:x val="-9.9829765358129402E-3"/>
                  <c:y val="-1.31339242325264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682-4682-9E35-4CE7080CB1D7}"/>
                </c:ext>
              </c:extLst>
            </c:dLbl>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2周</c:v>
                </c:pt>
                <c:pt idx="1">
                  <c:v>3周</c:v>
                </c:pt>
                <c:pt idx="2">
                  <c:v>4周</c:v>
                </c:pt>
                <c:pt idx="3">
                  <c:v>6周</c:v>
                </c:pt>
                <c:pt idx="4">
                  <c:v>8周</c:v>
                </c:pt>
                <c:pt idx="5">
                  <c:v>10周</c:v>
                </c:pt>
                <c:pt idx="6">
                  <c:v>12周</c:v>
                </c:pt>
              </c:strCache>
            </c:strRef>
          </c:cat>
          <c:val>
            <c:numRef>
              <c:f>Sheet1!$B$2:$B$8</c:f>
              <c:numCache>
                <c:formatCode>0%</c:formatCode>
                <c:ptCount val="7"/>
                <c:pt idx="0">
                  <c:v>7.0000000000000007E-2</c:v>
                </c:pt>
                <c:pt idx="1">
                  <c:v>7.0000000000000007E-2</c:v>
                </c:pt>
                <c:pt idx="2">
                  <c:v>7.0000000000000007E-2</c:v>
                </c:pt>
                <c:pt idx="3">
                  <c:v>7.0000000000000007E-2</c:v>
                </c:pt>
                <c:pt idx="4">
                  <c:v>0.13</c:v>
                </c:pt>
                <c:pt idx="5">
                  <c:v>0.27</c:v>
                </c:pt>
                <c:pt idx="6">
                  <c:v>0.4</c:v>
                </c:pt>
              </c:numCache>
            </c:numRef>
          </c:val>
          <c:extLst>
            <c:ext xmlns:c16="http://schemas.microsoft.com/office/drawing/2014/chart" uri="{C3380CC4-5D6E-409C-BE32-E72D297353CC}">
              <c16:uniqueId val="{00000003-8682-4682-9E35-4CE7080CB1D7}"/>
            </c:ext>
          </c:extLst>
        </c:ser>
        <c:ser>
          <c:idx val="1"/>
          <c:order val="1"/>
          <c:tx>
            <c:strRef>
              <c:f>Sheet1!$C$1</c:f>
              <c:strCache>
                <c:ptCount val="1"/>
                <c:pt idx="0">
                  <c:v>600 mg BID(n=9)</c:v>
                </c:pt>
              </c:strCache>
            </c:strRef>
          </c:tx>
          <c:spPr>
            <a:solidFill>
              <a:srgbClr val="D4E4EF"/>
            </a:solidFill>
            <a:ln>
              <a:noFill/>
            </a:ln>
            <a:effectLst/>
          </c:spPr>
          <c:invertIfNegative val="0"/>
          <c:dLbls>
            <c:dLbl>
              <c:idx val="1"/>
              <c:layout>
                <c:manualLayout>
                  <c:x val="0"/>
                  <c:y val="-1.719369943427780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682-4682-9E35-4CE7080CB1D7}"/>
                </c:ext>
              </c:extLst>
            </c:dLbl>
            <c:dLbl>
              <c:idx val="5"/>
              <c:layout>
                <c:manualLayout>
                  <c:x val="3.3276588452709399E-3"/>
                  <c:y val="-2.5790549151416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682-4682-9E35-4CE7080CB1D7}"/>
                </c:ext>
              </c:extLst>
            </c:dLbl>
            <c:dLbl>
              <c:idx val="6"/>
              <c:layout>
                <c:manualLayout>
                  <c:x val="-3.32765884527106E-3"/>
                  <c:y val="-4.584986515807369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682-4682-9E35-4CE7080CB1D7}"/>
                </c:ext>
              </c:extLst>
            </c:dLbl>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2周</c:v>
                </c:pt>
                <c:pt idx="1">
                  <c:v>3周</c:v>
                </c:pt>
                <c:pt idx="2">
                  <c:v>4周</c:v>
                </c:pt>
                <c:pt idx="3">
                  <c:v>6周</c:v>
                </c:pt>
                <c:pt idx="4">
                  <c:v>8周</c:v>
                </c:pt>
                <c:pt idx="5">
                  <c:v>10周</c:v>
                </c:pt>
                <c:pt idx="6">
                  <c:v>12周</c:v>
                </c:pt>
              </c:strCache>
            </c:strRef>
          </c:cat>
          <c:val>
            <c:numRef>
              <c:f>Sheet1!$C$2:$C$8</c:f>
              <c:numCache>
                <c:formatCode>0%</c:formatCode>
                <c:ptCount val="7"/>
                <c:pt idx="0">
                  <c:v>0</c:v>
                </c:pt>
                <c:pt idx="1">
                  <c:v>0.11</c:v>
                </c:pt>
                <c:pt idx="2">
                  <c:v>0.22</c:v>
                </c:pt>
                <c:pt idx="3">
                  <c:v>0.22</c:v>
                </c:pt>
                <c:pt idx="4">
                  <c:v>0.44</c:v>
                </c:pt>
                <c:pt idx="5">
                  <c:v>0.44</c:v>
                </c:pt>
                <c:pt idx="6">
                  <c:v>0.44</c:v>
                </c:pt>
              </c:numCache>
            </c:numRef>
          </c:val>
          <c:extLst>
            <c:ext xmlns:c16="http://schemas.microsoft.com/office/drawing/2014/chart" uri="{C3380CC4-5D6E-409C-BE32-E72D297353CC}">
              <c16:uniqueId val="{00000007-8682-4682-9E35-4CE7080CB1D7}"/>
            </c:ext>
          </c:extLst>
        </c:ser>
        <c:ser>
          <c:idx val="2"/>
          <c:order val="2"/>
          <c:tx>
            <c:strRef>
              <c:f>Sheet1!$D$1</c:f>
              <c:strCache>
                <c:ptCount val="1"/>
                <c:pt idx="0">
                  <c:v>800 mg QD(n=10)</c:v>
                </c:pt>
              </c:strCache>
            </c:strRef>
          </c:tx>
          <c:spPr>
            <a:solidFill>
              <a:srgbClr val="ECF7F7"/>
            </a:solidFill>
            <a:ln>
              <a:noFill/>
            </a:ln>
            <a:effectLst/>
          </c:spPr>
          <c:invertIfNegative val="0"/>
          <c:dLbls>
            <c:dLbl>
              <c:idx val="3"/>
              <c:layout>
                <c:manualLayout>
                  <c:x val="-1.6638294226355901E-3"/>
                  <c:y val="-2.0059316006657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682-4682-9E35-4CE7080CB1D7}"/>
                </c:ext>
              </c:extLst>
            </c:dLbl>
            <c:dLbl>
              <c:idx val="4"/>
              <c:layout>
                <c:manualLayout>
                  <c:x val="0"/>
                  <c:y val="-2.0059316006657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682-4682-9E35-4CE7080CB1D7}"/>
                </c:ext>
              </c:extLst>
            </c:dLbl>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2周</c:v>
                </c:pt>
                <c:pt idx="1">
                  <c:v>3周</c:v>
                </c:pt>
                <c:pt idx="2">
                  <c:v>4周</c:v>
                </c:pt>
                <c:pt idx="3">
                  <c:v>6周</c:v>
                </c:pt>
                <c:pt idx="4">
                  <c:v>8周</c:v>
                </c:pt>
                <c:pt idx="5">
                  <c:v>10周</c:v>
                </c:pt>
                <c:pt idx="6">
                  <c:v>12周</c:v>
                </c:pt>
              </c:strCache>
            </c:strRef>
          </c:cat>
          <c:val>
            <c:numRef>
              <c:f>Sheet1!$D$2:$D$8</c:f>
              <c:numCache>
                <c:formatCode>0%</c:formatCode>
                <c:ptCount val="7"/>
                <c:pt idx="0">
                  <c:v>0</c:v>
                </c:pt>
                <c:pt idx="1">
                  <c:v>0</c:v>
                </c:pt>
                <c:pt idx="2">
                  <c:v>0</c:v>
                </c:pt>
                <c:pt idx="3">
                  <c:v>0</c:v>
                </c:pt>
                <c:pt idx="4">
                  <c:v>0.2</c:v>
                </c:pt>
                <c:pt idx="5">
                  <c:v>0.2</c:v>
                </c:pt>
                <c:pt idx="6">
                  <c:v>0.2</c:v>
                </c:pt>
              </c:numCache>
            </c:numRef>
          </c:val>
          <c:extLst>
            <c:ext xmlns:c16="http://schemas.microsoft.com/office/drawing/2014/chart" uri="{C3380CC4-5D6E-409C-BE32-E72D297353CC}">
              <c16:uniqueId val="{0000000A-8682-4682-9E35-4CE7080CB1D7}"/>
            </c:ext>
          </c:extLst>
        </c:ser>
        <c:dLbls>
          <c:showLegendKey val="0"/>
          <c:showVal val="1"/>
          <c:showCatName val="0"/>
          <c:showSerName val="0"/>
          <c:showPercent val="0"/>
          <c:showBubbleSize val="0"/>
        </c:dLbls>
        <c:gapWidth val="111"/>
        <c:overlap val="-10"/>
        <c:axId val="2081703456"/>
        <c:axId val="2081708736"/>
      </c:barChart>
      <c:catAx>
        <c:axId val="2081703456"/>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crossAx val="2081708736"/>
        <c:crosses val="autoZero"/>
        <c:auto val="1"/>
        <c:lblAlgn val="ctr"/>
        <c:lblOffset val="100"/>
        <c:noMultiLvlLbl val="0"/>
      </c:catAx>
      <c:valAx>
        <c:axId val="2081708736"/>
        <c:scaling>
          <c:orientation val="minMax"/>
          <c:max val="1"/>
        </c:scaling>
        <c:delete val="0"/>
        <c:axPos val="l"/>
        <c:title>
          <c:tx>
            <c:rich>
              <a:bodyPr rot="-5400000" spcFirstLastPara="1" vertOverflow="ellipsis" vert="horz" wrap="square" anchor="ctr" anchorCtr="1"/>
              <a:lstStyle/>
              <a:p>
                <a:pPr>
                  <a:defRPr lang="zh-CN" sz="11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defRPr>
                </a:pPr>
                <a:r>
                  <a:rPr lang="en-US" sz="1000" dirty="0"/>
                  <a:t>Hb≥120g/L</a:t>
                </a:r>
                <a:r>
                  <a:rPr lang="zh-CN" sz="1000" dirty="0"/>
                  <a:t>的患者比例</a:t>
                </a:r>
              </a:p>
            </c:rich>
          </c:tx>
          <c:layout>
            <c:manualLayout>
              <c:xMode val="edge"/>
              <c:yMode val="edge"/>
              <c:x val="0"/>
              <c:y val="0.197693451269255"/>
            </c:manualLayout>
          </c:layout>
          <c:overlay val="0"/>
          <c:spPr>
            <a:noFill/>
            <a:ln>
              <a:noFill/>
            </a:ln>
            <a:effectLst/>
          </c:spPr>
          <c:txPr>
            <a:bodyPr rot="-5400000" spcFirstLastPara="1" vertOverflow="ellipsis" vert="horz" wrap="square" anchor="ctr" anchorCtr="1"/>
            <a:lstStyle/>
            <a:p>
              <a:pPr>
                <a:defRPr lang="zh-CN" sz="11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title>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crossAx val="2081703456"/>
        <c:crosses val="autoZero"/>
        <c:crossBetween val="between"/>
      </c:valAx>
      <c:spPr>
        <a:noFill/>
        <a:ln>
          <a:noFill/>
        </a:ln>
        <a:effectLst/>
      </c:spPr>
    </c:plotArea>
    <c:legend>
      <c:legendPos val="b"/>
      <c:layout>
        <c:manualLayout>
          <c:xMode val="edge"/>
          <c:yMode val="edge"/>
          <c:x val="0.23184369008782399"/>
          <c:y val="0.87075707092590704"/>
          <c:w val="0.71631103300347398"/>
          <c:h val="9.8992404365020201E-2"/>
        </c:manualLayout>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legend>
    <c:plotVisOnly val="1"/>
    <c:dispBlanksAs val="gap"/>
    <c:showDLblsOverMax val="0"/>
    <c:extLst>
      <c:ext uri="{0b15fc19-7d7d-44ad-8c2d-2c3a37ce22c3}">
        <chartProps xmlns="https://web.wps.cn/et/2018/main" chartId="{b7d4d079-27dd-4ab6-9953-8a6424651766}"/>
      </c:ext>
    </c:extLst>
  </c:chart>
  <c:spPr>
    <a:noFill/>
    <a:ln>
      <a:noFill/>
    </a:ln>
    <a:effectLst/>
  </c:spPr>
  <c:txPr>
    <a:bodyPr/>
    <a:lstStyle/>
    <a:p>
      <a:pPr>
        <a:defRPr lang="zh-CN" sz="1100">
          <a:latin typeface="Arial" panose="020B0604020202020204" pitchFamily="34" charset="0"/>
          <a:ea typeface="微软雅黑" panose="020B0503020204020204" pitchFamily="34" charset="-122"/>
          <a:cs typeface="Arial" panose="020B0604020202020204" pitchFamily="34"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73203740157"/>
          <c:y val="0.14037076114386399"/>
          <c:w val="0.87673929625984204"/>
          <c:h val="0.61203613113783495"/>
        </c:manualLayout>
      </c:layout>
      <c:barChart>
        <c:barDir val="col"/>
        <c:grouping val="clustered"/>
        <c:varyColors val="0"/>
        <c:ser>
          <c:idx val="0"/>
          <c:order val="0"/>
          <c:tx>
            <c:strRef>
              <c:f>Sheet1!$B$1</c:f>
              <c:strCache>
                <c:ptCount val="1"/>
                <c:pt idx="0">
                  <c:v>400 mg BID(n=34)</c:v>
                </c:pt>
              </c:strCache>
            </c:strRef>
          </c:tx>
          <c:spPr>
            <a:solidFill>
              <a:srgbClr val="1D466C"/>
            </a:solidFill>
            <a:ln>
              <a:noFill/>
            </a:ln>
            <a:effectLst/>
          </c:spPr>
          <c:invertIfNegative val="0"/>
          <c:dPt>
            <c:idx val="0"/>
            <c:invertIfNegative val="0"/>
            <c:bubble3D val="0"/>
            <c:spPr>
              <a:solidFill>
                <a:srgbClr val="1D466C"/>
              </a:solidFill>
              <a:ln>
                <a:noFill/>
              </a:ln>
              <a:effectLst/>
            </c:spPr>
            <c:extLst>
              <c:ext xmlns:c16="http://schemas.microsoft.com/office/drawing/2014/chart" uri="{C3380CC4-5D6E-409C-BE32-E72D297353CC}">
                <c16:uniqueId val="{00000001-8FC4-442B-B2D8-AC1E69C5FD24}"/>
              </c:ext>
            </c:extLst>
          </c:dPt>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16周</c:v>
                </c:pt>
                <c:pt idx="1">
                  <c:v>20周</c:v>
                </c:pt>
                <c:pt idx="2">
                  <c:v>24周</c:v>
                </c:pt>
                <c:pt idx="3">
                  <c:v>28周</c:v>
                </c:pt>
                <c:pt idx="4">
                  <c:v>32周</c:v>
                </c:pt>
                <c:pt idx="5">
                  <c:v>36周</c:v>
                </c:pt>
                <c:pt idx="6">
                  <c:v>44周</c:v>
                </c:pt>
              </c:strCache>
            </c:strRef>
          </c:cat>
          <c:val>
            <c:numRef>
              <c:f>Sheet1!$B$2:$B$8</c:f>
              <c:numCache>
                <c:formatCode>0%</c:formatCode>
                <c:ptCount val="7"/>
                <c:pt idx="0">
                  <c:v>0.2</c:v>
                </c:pt>
                <c:pt idx="1">
                  <c:v>0.5</c:v>
                </c:pt>
                <c:pt idx="2">
                  <c:v>0.71</c:v>
                </c:pt>
                <c:pt idx="3">
                  <c:v>0.88</c:v>
                </c:pt>
                <c:pt idx="4">
                  <c:v>0.85</c:v>
                </c:pt>
                <c:pt idx="5">
                  <c:v>0.82</c:v>
                </c:pt>
                <c:pt idx="6">
                  <c:v>0.85</c:v>
                </c:pt>
              </c:numCache>
            </c:numRef>
          </c:val>
          <c:extLst>
            <c:ext xmlns:c16="http://schemas.microsoft.com/office/drawing/2014/chart" uri="{C3380CC4-5D6E-409C-BE32-E72D297353CC}">
              <c16:uniqueId val="{00000002-8FC4-442B-B2D8-AC1E69C5FD24}"/>
            </c:ext>
          </c:extLst>
        </c:ser>
        <c:dLbls>
          <c:showLegendKey val="0"/>
          <c:showVal val="1"/>
          <c:showCatName val="0"/>
          <c:showSerName val="0"/>
          <c:showPercent val="0"/>
          <c:showBubbleSize val="0"/>
        </c:dLbls>
        <c:gapWidth val="111"/>
        <c:overlap val="-3"/>
        <c:axId val="2081703456"/>
        <c:axId val="2081708736"/>
      </c:barChart>
      <c:catAx>
        <c:axId val="2081703456"/>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crossAx val="2081708736"/>
        <c:crosses val="autoZero"/>
        <c:auto val="1"/>
        <c:lblAlgn val="ctr"/>
        <c:lblOffset val="100"/>
        <c:noMultiLvlLbl val="0"/>
      </c:catAx>
      <c:valAx>
        <c:axId val="2081708736"/>
        <c:scaling>
          <c:orientation val="minMax"/>
          <c:max val="1"/>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defRPr>
            </a:pPr>
            <a:endParaRPr lang="zh-CN"/>
          </a:p>
        </c:txPr>
        <c:crossAx val="2081703456"/>
        <c:crosses val="autoZero"/>
        <c:crossBetween val="between"/>
      </c:valAx>
      <c:spPr>
        <a:noFill/>
        <a:ln>
          <a:noFill/>
        </a:ln>
        <a:effectLst/>
      </c:spPr>
    </c:plotArea>
    <c:plotVisOnly val="1"/>
    <c:dispBlanksAs val="gap"/>
    <c:showDLblsOverMax val="0"/>
    <c:extLst>
      <c:ext uri="{0b15fc19-7d7d-44ad-8c2d-2c3a37ce22c3}">
        <chartProps xmlns="https://web.wps.cn/et/2018/main" chartId="{65dd26de-5386-4ecd-8ce2-b2479e101937}"/>
      </c:ext>
    </c:extLst>
  </c:chart>
  <c:spPr>
    <a:noFill/>
    <a:ln>
      <a:noFill/>
    </a:ln>
    <a:effectLst/>
  </c:spPr>
  <c:txPr>
    <a:bodyPr/>
    <a:lstStyle/>
    <a:p>
      <a:pPr>
        <a:defRPr lang="zh-CN" sz="1100">
          <a:latin typeface="Arial" panose="020B0604020202020204" pitchFamily="34" charset="0"/>
          <a:ea typeface="微软雅黑" panose="020B0503020204020204" pitchFamily="34" charset="-122"/>
          <a:cs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87DB0E-B796-436C-B56C-1A3F4F1EA71A}" type="datetimeFigureOut">
              <a:rPr lang="zh-CN" altLang="en-US" smtClean="0"/>
              <a:t>2026/6/10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4CBEB-5700-4BA2-AFF7-69102E0CE67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B6D447-2961-44DC-8ABE-D52AF470AFE0}" type="datetimeFigureOut">
              <a:rPr lang="zh-CN" altLang="en-US" smtClean="0"/>
              <a:t>2026/6/10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E1F826-C610-41A8-A70C-92445BF36A6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B6D447-2961-44DC-8ABE-D52AF470AFE0}" type="datetimeFigureOut">
              <a:rPr lang="zh-CN" altLang="en-US" smtClean="0"/>
              <a:t>2026/6/10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E1F826-C610-41A8-A70C-92445BF36A6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B6D447-2961-44DC-8ABE-D52AF470AFE0}" type="datetimeFigureOut">
              <a:rPr lang="zh-CN" altLang="en-US" smtClean="0"/>
              <a:t>2026/6/10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E1F826-C610-41A8-A70C-92445BF36A6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8229600" cy="617042"/>
          </a:xfrm>
        </p:spPr>
        <p:txBody>
          <a:bodyPr>
            <a:noAutofit/>
          </a:bodyPr>
          <a:lstStyle>
            <a:lvl1pPr algn="l">
              <a:defRPr sz="3200" b="1">
                <a:solidFill>
                  <a:schemeClr val="tx2"/>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solidFill>
                  <a:schemeClr val="tx1">
                    <a:lumMod val="75000"/>
                    <a:lumOff val="25000"/>
                  </a:schemeClr>
                </a:solidFill>
                <a:latin typeface="微软雅黑" panose="020B0503020204020204" pitchFamily="34" charset="-122"/>
                <a:ea typeface="微软雅黑" panose="020B0503020204020204" pitchFamily="34" charset="-122"/>
              </a:defRPr>
            </a:lvl1pPr>
            <a:lvl2pPr>
              <a:defRPr>
                <a:solidFill>
                  <a:schemeClr val="tx1">
                    <a:lumMod val="75000"/>
                    <a:lumOff val="25000"/>
                  </a:schemeClr>
                </a:solidFill>
                <a:latin typeface="微软雅黑" panose="020B0503020204020204" pitchFamily="34" charset="-122"/>
                <a:ea typeface="微软雅黑" panose="020B0503020204020204" pitchFamily="34" charset="-122"/>
              </a:defRPr>
            </a:lvl2pPr>
            <a:lvl3pPr>
              <a:defRPr>
                <a:solidFill>
                  <a:schemeClr val="tx1">
                    <a:lumMod val="75000"/>
                    <a:lumOff val="25000"/>
                  </a:schemeClr>
                </a:solidFill>
                <a:latin typeface="微软雅黑" panose="020B0503020204020204" pitchFamily="34" charset="-122"/>
                <a:ea typeface="微软雅黑" panose="020B0503020204020204" pitchFamily="34" charset="-122"/>
              </a:defRPr>
            </a:lvl3pPr>
            <a:lvl4pPr>
              <a:defRPr>
                <a:solidFill>
                  <a:schemeClr val="tx1">
                    <a:lumMod val="75000"/>
                    <a:lumOff val="25000"/>
                  </a:schemeClr>
                </a:solidFill>
                <a:latin typeface="微软雅黑" panose="020B0503020204020204" pitchFamily="34" charset="-122"/>
                <a:ea typeface="微软雅黑" panose="020B0503020204020204" pitchFamily="34" charset="-122"/>
              </a:defRPr>
            </a:lvl4pPr>
            <a:lvl5pPr>
              <a:defRPr>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B6D447-2961-44DC-8ABE-D52AF470AFE0}" type="datetimeFigureOut">
              <a:rPr lang="zh-CN" altLang="en-US" smtClean="0"/>
              <a:t>2026/6/10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E1F826-C610-41A8-A70C-92445BF36A6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B6D447-2961-44DC-8ABE-D52AF470AFE0}" type="datetimeFigureOut">
              <a:rPr lang="zh-CN" altLang="en-US" smtClean="0"/>
              <a:t>2026/6/10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E1F826-C610-41A8-A70C-92445BF36A6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B6D447-2961-44DC-8ABE-D52AF470AFE0}" type="datetimeFigureOut">
              <a:rPr lang="zh-CN" altLang="en-US" smtClean="0"/>
              <a:t>2026/6/10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E1F826-C610-41A8-A70C-92445BF36A6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B6D447-2961-44DC-8ABE-D52AF470AFE0}" type="datetimeFigureOut">
              <a:rPr lang="zh-CN" altLang="en-US" smtClean="0"/>
              <a:t>2026/6/10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E1F826-C610-41A8-A70C-92445BF36A6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B6D447-2961-44DC-8ABE-D52AF470AFE0}" type="datetimeFigureOut">
              <a:rPr lang="zh-CN" altLang="en-US" smtClean="0"/>
              <a:t>2026/6/10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E1F826-C610-41A8-A70C-92445BF36A6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B6D447-2961-44DC-8ABE-D52AF470AFE0}" type="datetimeFigureOut">
              <a:rPr lang="zh-CN" altLang="en-US" smtClean="0"/>
              <a:t>2026/6/10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E1F826-C610-41A8-A70C-92445BF36A6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B6D447-2961-44DC-8ABE-D52AF470AFE0}" type="datetimeFigureOut">
              <a:rPr lang="zh-CN" altLang="en-US" smtClean="0"/>
              <a:t>2026/6/10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E1F826-C610-41A8-A70C-92445BF36A6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B6D447-2961-44DC-8ABE-D52AF470AFE0}" type="datetimeFigureOut">
              <a:rPr lang="zh-CN" altLang="en-US" smtClean="0"/>
              <a:t>2026/6/10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E1F826-C610-41A8-A70C-92445BF36A6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4B6D447-2961-44DC-8ABE-D52AF470AFE0}" type="datetimeFigureOut">
              <a:rPr lang="zh-CN" altLang="en-US" smtClean="0"/>
              <a:t>2026/6/10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E1F826-C610-41A8-A70C-92445BF36A6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image" Target="../media/image2.jpe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slideLayout" Target="../slideLayouts/slideLayout3.xml"/><Relationship Id="rId2" Type="http://schemas.openxmlformats.org/officeDocument/2006/relationships/tags" Target="../tags/tag40.xml"/><Relationship Id="rId16" Type="http://schemas.openxmlformats.org/officeDocument/2006/relationships/tags" Target="../tags/tag54.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tags" Target="../tags/tag53.xml"/><Relationship Id="rId10" Type="http://schemas.openxmlformats.org/officeDocument/2006/relationships/tags" Target="../tags/tag48.xml"/><Relationship Id="rId19" Type="http://schemas.openxmlformats.org/officeDocument/2006/relationships/image" Target="../media/image4.png"/><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21" Type="http://schemas.openxmlformats.org/officeDocument/2006/relationships/slideLayout" Target="../slideLayouts/slideLayout2.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image" Target="../media/image3.png"/><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jpe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0.xml"/><Relationship Id="rId7" Type="http://schemas.openxmlformats.org/officeDocument/2006/relationships/notesSlide" Target="../notesSlides/notesSlide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3.xml"/><Relationship Id="rId5" Type="http://schemas.openxmlformats.org/officeDocument/2006/relationships/tags" Target="../tags/tag32.xml"/><Relationship Id="rId4" Type="http://schemas.openxmlformats.org/officeDocument/2006/relationships/tags" Target="../tags/tag3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2.jpeg"/><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jpeg"/><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267494"/>
            <a:ext cx="6624657" cy="2677656"/>
          </a:xfrm>
          <a:prstGeom prst="rect">
            <a:avLst/>
          </a:prstGeom>
          <a:noFill/>
        </p:spPr>
        <p:txBody>
          <a:bodyPr wrap="square" lIns="91440" tIns="45720" rIns="91440" bIns="45720">
            <a:spAutoFit/>
          </a:bodyPr>
          <a:lstStyle/>
          <a:p>
            <a:pPr algn="ctr">
              <a:lnSpc>
                <a:spcPct val="150000"/>
              </a:lnSpc>
            </a:pPr>
            <a:r>
              <a:rPr lang="zh-CN" altLang="en-US" sz="3200" b="1"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rPr>
              <a:t>盐酸兰诺可泮</a:t>
            </a:r>
            <a:r>
              <a:rPr lang="zh-CN" altLang="en-US" sz="3200" b="1" dirty="0" smtClean="0">
                <a:solidFill>
                  <a:srgbClr val="1B569D"/>
                </a:solidFill>
                <a:latin typeface="微软雅黑" panose="020B0503020204020204" pitchFamily="34" charset="-122"/>
                <a:ea typeface="微软雅黑" panose="020B0503020204020204" pitchFamily="34" charset="-122"/>
                <a:cs typeface="微软雅黑" panose="020B0503020204020204" pitchFamily="34" charset="-122"/>
              </a:rPr>
              <a:t>片</a:t>
            </a:r>
            <a:endParaRPr lang="en-US" altLang="zh-CN" sz="3200" b="1" dirty="0" smtClean="0">
              <a:solidFill>
                <a:srgbClr val="1B569D"/>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2000" b="1" dirty="0" smtClean="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依适宁®</a:t>
            </a:r>
            <a:r>
              <a:rPr lang="zh-CN" altLang="en-US" sz="2000" b="1" dirty="0" smtClean="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b="1" dirty="0" smtClean="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ct val="150000"/>
              </a:lnSpc>
            </a:pPr>
            <a:r>
              <a:rPr lang="zh-CN" altLang="en-US" sz="2000" b="1"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武汉朗来科技发展有限公司</a:t>
            </a:r>
          </a:p>
          <a:p>
            <a:pPr algn="ctr">
              <a:lnSpc>
                <a:spcPct val="150000"/>
              </a:lnSpc>
            </a:pPr>
            <a:endParaRPr lang="en-US" altLang="zh-CN" sz="2000" b="1" dirty="0" smtClean="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ct val="150000"/>
              </a:lnSpc>
            </a:pPr>
            <a:endParaRPr lang="zh-CN" altLang="en-US" sz="2000" b="1" dirty="0">
              <a:ln w="9525">
                <a:solidFill>
                  <a:schemeClr val="bg1"/>
                </a:solidFill>
                <a:prstDash val="solid"/>
              </a:ln>
              <a:solidFill>
                <a:srgbClr val="1B569D"/>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9050" y="2014855"/>
            <a:ext cx="9163050" cy="1264920"/>
          </a:xfrm>
          <a:prstGeom prst="rect">
            <a:avLst/>
          </a:prstGeom>
          <a:solidFill>
            <a:schemeClr val="tx2">
              <a:lumMod val="20000"/>
              <a:lumOff val="80000"/>
            </a:schemeClr>
          </a:solidFill>
        </p:spPr>
        <p:txBody>
          <a:bodyPr wrap="none" rtlCol="0" anchor="ctr" anchorCtr="0">
            <a:noAutofit/>
          </a:bodyPr>
          <a:lstStyle/>
          <a:p>
            <a:pPr algn="ctr">
              <a:lnSpc>
                <a:spcPct val="150000"/>
              </a:lnSpc>
            </a:pP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国产1类新药，首个获批阵发性睡眠性血红蛋白尿症(</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PNH)</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口服国产原研药品</a:t>
            </a:r>
          </a:p>
          <a:p>
            <a:pPr algn="ctr">
              <a:lnSpc>
                <a:spcPct val="150000"/>
              </a:lnSpc>
            </a:pP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三期头对头临床试验中击败依库珠单抗</a:t>
            </a:r>
          </a:p>
          <a:p>
            <a:pPr algn="ctr">
              <a:lnSpc>
                <a:spcPct val="150000"/>
              </a:lnSpc>
            </a:pP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为中国</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PNH</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患者带来更安全、 有效、经济可及的全球最先进疗法</a:t>
            </a: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0105" y="0"/>
            <a:ext cx="617220" cy="584200"/>
          </a:xfrm>
          <a:prstGeom prst="rect">
            <a:avLst/>
          </a:prstGeom>
        </p:spPr>
      </p:pic>
      <p:sp>
        <p:nvSpPr>
          <p:cNvPr id="2" name="文本框 1"/>
          <p:cNvSpPr txBox="1"/>
          <p:nvPr/>
        </p:nvSpPr>
        <p:spPr>
          <a:xfrm>
            <a:off x="1020" y="3492401"/>
            <a:ext cx="9142979" cy="11398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1">
                <a:lumMod val="60000"/>
                <a:lumOff val="40000"/>
              </a:schemeClr>
            </a:solidFill>
          </a:ln>
        </p:spPr>
        <p:txBody>
          <a:bodyPr wrap="none" rtlCol="0" anchor="ctr" anchorCtr="0">
            <a:noAutofit/>
          </a:bodyPr>
          <a:lstStyle/>
          <a:p>
            <a:pPr>
              <a:lnSpc>
                <a:spcPct val="150000"/>
              </a:lnSpc>
            </a:pPr>
            <a:endParaRPr lang="zh-CN" altLang="en-US" sz="1100" b="1"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9" name="直接连接符 8"/>
          <p:cNvCxnSpPr/>
          <p:nvPr>
            <p:custDataLst>
              <p:tags r:id="rId1"/>
            </p:custDataLst>
          </p:nvPr>
        </p:nvCxnSpPr>
        <p:spPr>
          <a:xfrm>
            <a:off x="2123728" y="3723878"/>
            <a:ext cx="0" cy="72008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2"/>
            </p:custDataLst>
          </p:nvPr>
        </p:nvCxnSpPr>
        <p:spPr>
          <a:xfrm>
            <a:off x="4355976" y="3743452"/>
            <a:ext cx="0" cy="72008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3"/>
            </p:custDataLst>
          </p:nvPr>
        </p:nvCxnSpPr>
        <p:spPr>
          <a:xfrm>
            <a:off x="6804248" y="3723878"/>
            <a:ext cx="0" cy="72008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449019" y="3676452"/>
            <a:ext cx="1762941" cy="854080"/>
          </a:xfrm>
          <a:prstGeom prst="rect">
            <a:avLst/>
          </a:prstGeom>
          <a:noFill/>
        </p:spPr>
        <p:txBody>
          <a:bodyPr wrap="square" rtlCol="0">
            <a:spAutoFit/>
          </a:bodyPr>
          <a:lstStyle/>
          <a:p>
            <a:pPr algn="ctr">
              <a:lnSpc>
                <a:spcPct val="150000"/>
              </a:lnSpc>
            </a:pPr>
            <a:r>
              <a:rPr lang="en-US" altLang="zh-CN" sz="1100" b="1" dirty="0" err="1">
                <a:latin typeface="微软雅黑" panose="020B0503020204020204" pitchFamily="34" charset="-122"/>
                <a:ea typeface="微软雅黑" panose="020B0503020204020204" pitchFamily="34" charset="-122"/>
                <a:cs typeface="微软雅黑" panose="020B0503020204020204" pitchFamily="34" charset="-122"/>
              </a:rPr>
              <a:t>Hb</a:t>
            </a: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正常化率显著提升</a:t>
            </a:r>
          </a:p>
          <a:p>
            <a:pPr algn="ctr">
              <a:lnSpc>
                <a:spcPct val="150000"/>
              </a:lnSpc>
            </a:pP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头对头优于依库珠单抗</a:t>
            </a:r>
          </a:p>
          <a:p>
            <a:pPr algn="ctr">
              <a:lnSpc>
                <a:spcPct val="150000"/>
              </a:lnSpc>
            </a:pPr>
            <a:r>
              <a:rPr lang="en-US" altLang="zh-CN" sz="1100" b="1" dirty="0">
                <a:latin typeface="微软雅黑" panose="020B0503020204020204" pitchFamily="34" charset="-122"/>
                <a:ea typeface="微软雅黑" panose="020B0503020204020204" pitchFamily="34" charset="-122"/>
                <a:cs typeface="微软雅黑" panose="020B0503020204020204" pitchFamily="34" charset="-122"/>
                <a:sym typeface="+mn-ea"/>
              </a:rPr>
              <a:t>50.0%vs9.1%</a:t>
            </a:r>
            <a:endParaRPr lang="zh-CN" altLang="en-US" sz="11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4622757" y="3682308"/>
            <a:ext cx="1963999" cy="570284"/>
          </a:xfrm>
          <a:prstGeom prst="rect">
            <a:avLst/>
          </a:prstGeom>
          <a:noFill/>
        </p:spPr>
        <p:txBody>
          <a:bodyPr wrap="none" rtlCol="0">
            <a:spAutoFit/>
          </a:bodyPr>
          <a:lstStyle/>
          <a:p>
            <a:pPr algn="ctr">
              <a:lnSpc>
                <a:spcPct val="150000"/>
              </a:lnSpc>
            </a:pP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口服居家治疗替代每</a:t>
            </a:r>
            <a:r>
              <a:rPr lang="en-US" altLang="zh-CN" sz="1100" b="1"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周静脉</a:t>
            </a:r>
          </a:p>
          <a:p>
            <a:pPr algn="ctr">
              <a:lnSpc>
                <a:spcPct val="150000"/>
              </a:lnSpc>
            </a:pP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输注，减少住院资源占用</a:t>
            </a:r>
          </a:p>
        </p:txBody>
      </p:sp>
      <p:sp>
        <p:nvSpPr>
          <p:cNvPr id="16" name="文本框 15"/>
          <p:cNvSpPr txBox="1"/>
          <p:nvPr/>
        </p:nvSpPr>
        <p:spPr>
          <a:xfrm>
            <a:off x="7049972" y="3663773"/>
            <a:ext cx="1860027" cy="1022350"/>
          </a:xfrm>
          <a:prstGeom prst="rect">
            <a:avLst/>
          </a:prstGeom>
          <a:noFill/>
        </p:spPr>
        <p:txBody>
          <a:bodyPr wrap="square" rtlCol="0">
            <a:spAutoFit/>
          </a:bodyPr>
          <a:lstStyle/>
          <a:p>
            <a:pPr algn="ctr">
              <a:lnSpc>
                <a:spcPct val="150000"/>
              </a:lnSpc>
            </a:pP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国产可及性提升</a:t>
            </a:r>
          </a:p>
          <a:p>
            <a:pPr algn="ctr">
              <a:lnSpc>
                <a:spcPct val="150000"/>
              </a:lnSpc>
            </a:pP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降低进口依赖</a:t>
            </a:r>
          </a:p>
          <a:p>
            <a:pPr algn="ctr">
              <a:lnSpc>
                <a:spcPct val="150000"/>
              </a:lnSpc>
            </a:pP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提升罕见病治疗连续性</a:t>
            </a:r>
          </a:p>
          <a:p>
            <a:endParaRPr lang="zh-CN" altLang="en-US" sz="11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nvSpPr>
        <p:spPr>
          <a:xfrm>
            <a:off x="83190" y="3676452"/>
            <a:ext cx="2032434" cy="600164"/>
          </a:xfrm>
          <a:prstGeom prst="rect">
            <a:avLst/>
          </a:prstGeom>
          <a:noFill/>
        </p:spPr>
        <p:txBody>
          <a:bodyPr wrap="square" rtlCol="0">
            <a:spAutoFit/>
          </a:bodyPr>
          <a:lstStyle/>
          <a:p>
            <a:pPr algn="ctr">
              <a:lnSpc>
                <a:spcPct val="150000"/>
              </a:lnSpc>
            </a:pP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近端补体抑制靶向</a:t>
            </a:r>
            <a:r>
              <a:rPr lang="en-US" altLang="zh-CN" sz="1100" b="1" dirty="0">
                <a:latin typeface="微软雅黑" panose="020B0503020204020204" pitchFamily="34" charset="-122"/>
                <a:ea typeface="微软雅黑" panose="020B0503020204020204" pitchFamily="34" charset="-122"/>
                <a:cs typeface="微软雅黑" panose="020B0503020204020204" pitchFamily="34" charset="-122"/>
              </a:rPr>
              <a:t>CFB，</a:t>
            </a:r>
          </a:p>
          <a:p>
            <a:pPr algn="ctr">
              <a:lnSpc>
                <a:spcPct val="150000"/>
              </a:lnSpc>
            </a:pP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同步控制血管内+血管外溶血</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494364" y="19683"/>
            <a:ext cx="617220" cy="584200"/>
          </a:xfrm>
          <a:prstGeom prst="rect">
            <a:avLst/>
          </a:prstGeom>
        </p:spPr>
      </p:pic>
      <p:sp>
        <p:nvSpPr>
          <p:cNvPr id="11" name="矩形 10"/>
          <p:cNvSpPr/>
          <p:nvPr/>
        </p:nvSpPr>
        <p:spPr>
          <a:xfrm>
            <a:off x="0" y="4002"/>
            <a:ext cx="1403648" cy="420957"/>
          </a:xfrm>
          <a:prstGeom prst="rect">
            <a:avLst/>
          </a:prstGeom>
        </p:spPr>
        <p:style>
          <a:lnRef idx="0">
            <a:srgbClr val="FFFFFF"/>
          </a:lnRef>
          <a:fillRef idx="1">
            <a:schemeClr val="accent1"/>
          </a:fillRef>
          <a:effectRef idx="1">
            <a:schemeClr val="accent1"/>
          </a:effectRef>
          <a:fontRef idx="minor">
            <a:schemeClr val="lt1"/>
          </a:fontRef>
        </p:style>
        <p:txBody>
          <a:bodyPr rtlCol="0" anchor="ctr"/>
          <a:lstStyle/>
          <a:p>
            <a:r>
              <a:rPr lang="zh-CN" altLang="en-US" sz="2000" b="1" dirty="0">
                <a:latin typeface="微软雅黑" panose="020B0503020204020204" pitchFamily="34" charset="-122"/>
                <a:ea typeface="微软雅黑" panose="020B0503020204020204" pitchFamily="34" charset="-122"/>
              </a:rPr>
              <a:t>   创新性</a:t>
            </a:r>
          </a:p>
        </p:txBody>
      </p:sp>
      <p:sp>
        <p:nvSpPr>
          <p:cNvPr id="8" name="Shape 3"/>
          <p:cNvSpPr/>
          <p:nvPr>
            <p:custDataLst>
              <p:tags r:id="rId1"/>
            </p:custDataLst>
          </p:nvPr>
        </p:nvSpPr>
        <p:spPr>
          <a:xfrm>
            <a:off x="48260" y="2833996"/>
            <a:ext cx="1803400" cy="1928504"/>
          </a:xfrm>
          <a:prstGeom prst="roundRect">
            <a:avLst/>
          </a:prstGeom>
          <a:solidFill>
            <a:schemeClr val="accent1">
              <a:lumMod val="20000"/>
              <a:lumOff val="80000"/>
            </a:schemeClr>
          </a:solidFill>
          <a:ln w="12700">
            <a:solidFill>
              <a:srgbClr val="D7E5EE"/>
            </a:solidFill>
            <a:prstDash val="solid"/>
          </a:ln>
        </p:spPr>
      </p:sp>
      <p:sp>
        <p:nvSpPr>
          <p:cNvPr id="10" name="Shape 6"/>
          <p:cNvSpPr/>
          <p:nvPr>
            <p:custDataLst>
              <p:tags r:id="rId2"/>
            </p:custDataLst>
          </p:nvPr>
        </p:nvSpPr>
        <p:spPr>
          <a:xfrm>
            <a:off x="1844675" y="2833996"/>
            <a:ext cx="1790700" cy="1945648"/>
          </a:xfrm>
          <a:prstGeom prst="roundRect">
            <a:avLst/>
          </a:prstGeom>
          <a:solidFill>
            <a:schemeClr val="accent1">
              <a:lumMod val="40000"/>
              <a:lumOff val="60000"/>
            </a:schemeClr>
          </a:solidFill>
          <a:ln w="12700">
            <a:solidFill>
              <a:srgbClr val="D7E5EE"/>
            </a:solidFill>
            <a:prstDash val="solid"/>
          </a:ln>
        </p:spPr>
      </p:sp>
      <p:sp>
        <p:nvSpPr>
          <p:cNvPr id="12" name="Shape 9"/>
          <p:cNvSpPr/>
          <p:nvPr>
            <p:custDataLst>
              <p:tags r:id="rId3"/>
            </p:custDataLst>
          </p:nvPr>
        </p:nvSpPr>
        <p:spPr>
          <a:xfrm>
            <a:off x="3620135" y="2811726"/>
            <a:ext cx="1790700" cy="1967918"/>
          </a:xfrm>
          <a:prstGeom prst="roundRect">
            <a:avLst/>
          </a:prstGeom>
          <a:solidFill>
            <a:schemeClr val="accent1">
              <a:lumMod val="20000"/>
              <a:lumOff val="80000"/>
            </a:schemeClr>
          </a:solidFill>
          <a:ln w="12700">
            <a:solidFill>
              <a:schemeClr val="bg1"/>
            </a:solidFill>
            <a:prstDash val="solid"/>
          </a:ln>
        </p:spPr>
      </p:sp>
      <p:sp>
        <p:nvSpPr>
          <p:cNvPr id="14" name="Shape 3"/>
          <p:cNvSpPr/>
          <p:nvPr>
            <p:custDataLst>
              <p:tags r:id="rId4"/>
            </p:custDataLst>
          </p:nvPr>
        </p:nvSpPr>
        <p:spPr>
          <a:xfrm>
            <a:off x="5403917" y="2833996"/>
            <a:ext cx="1829435" cy="1923802"/>
          </a:xfrm>
          <a:prstGeom prst="roundRect">
            <a:avLst/>
          </a:prstGeom>
          <a:solidFill>
            <a:schemeClr val="accent1">
              <a:lumMod val="40000"/>
              <a:lumOff val="60000"/>
            </a:schemeClr>
          </a:solidFill>
          <a:ln w="12700">
            <a:solidFill>
              <a:srgbClr val="D7E5EE"/>
            </a:solidFill>
            <a:prstDash val="solid"/>
          </a:ln>
        </p:spPr>
      </p:sp>
      <p:sp>
        <p:nvSpPr>
          <p:cNvPr id="15" name="Shape 6"/>
          <p:cNvSpPr/>
          <p:nvPr>
            <p:custDataLst>
              <p:tags r:id="rId5"/>
            </p:custDataLst>
          </p:nvPr>
        </p:nvSpPr>
        <p:spPr>
          <a:xfrm>
            <a:off x="7230427" y="2811726"/>
            <a:ext cx="1769745" cy="1946072"/>
          </a:xfrm>
          <a:prstGeom prst="roundRect">
            <a:avLst/>
          </a:prstGeom>
          <a:solidFill>
            <a:schemeClr val="accent1">
              <a:lumMod val="20000"/>
              <a:lumOff val="80000"/>
            </a:schemeClr>
          </a:solidFill>
          <a:ln w="12700">
            <a:solidFill>
              <a:srgbClr val="D7E5EE"/>
            </a:solidFill>
            <a:prstDash val="solid"/>
          </a:ln>
        </p:spPr>
      </p:sp>
      <p:sp>
        <p:nvSpPr>
          <p:cNvPr id="16" name="Text 5"/>
          <p:cNvSpPr/>
          <p:nvPr>
            <p:custDataLst>
              <p:tags r:id="rId6"/>
            </p:custDataLst>
          </p:nvPr>
        </p:nvSpPr>
        <p:spPr>
          <a:xfrm>
            <a:off x="217170" y="2929202"/>
            <a:ext cx="1478915" cy="2156460"/>
          </a:xfrm>
          <a:prstGeom prst="rect">
            <a:avLst/>
          </a:prstGeom>
          <a:noFill/>
        </p:spPr>
        <p:txBody>
          <a:bodyPr wrap="square" lIns="254" tIns="254" rIns="254" bIns="254" rtlCol="0" anchor="ctr">
            <a:normAutofit/>
          </a:bodyPr>
          <a:lstStyle/>
          <a:p>
            <a:pPr marL="171450" indent="-171450">
              <a:lnSpc>
                <a:spcPts val="1800"/>
              </a:lnSpc>
              <a:buFont typeface="Wingdings" panose="05000000000000000000" charset="0"/>
              <a:buChar char="l"/>
            </a:pPr>
            <a:r>
              <a:rPr lang="en-US" sz="1000" dirty="0">
                <a:latin typeface="微软雅黑" panose="020B0503020204020204" pitchFamily="34" charset="-122"/>
                <a:ea typeface="微软雅黑" panose="020B0503020204020204" pitchFamily="34" charset="-122"/>
                <a:cs typeface="微软雅黑" panose="020B0503020204020204" pitchFamily="34" charset="-122"/>
              </a:rPr>
              <a:t>CFBi近端抑制</a:t>
            </a:r>
          </a:p>
          <a:p>
            <a:pPr marL="171450" indent="-171450">
              <a:lnSpc>
                <a:spcPts val="1800"/>
              </a:lnSpc>
              <a:buFont typeface="Wingdings" panose="05000000000000000000" charset="0"/>
              <a:buChar char="l"/>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源头全面抑制补体旁路途径的异常激活</a:t>
            </a:r>
          </a:p>
          <a:p>
            <a:pPr marL="171450" indent="-171450">
              <a:lnSpc>
                <a:spcPts val="1800"/>
              </a:lnSpc>
              <a:buFont typeface="Wingdings" panose="05000000000000000000" charset="0"/>
              <a:buChar char="l"/>
            </a:pPr>
            <a:r>
              <a:rPr lang="en-US" sz="1000" dirty="0">
                <a:latin typeface="微软雅黑" panose="020B0503020204020204" pitchFamily="34" charset="-122"/>
                <a:ea typeface="微软雅黑" panose="020B0503020204020204" pitchFamily="34" charset="-122"/>
                <a:cs typeface="微软雅黑" panose="020B0503020204020204" pitchFamily="34" charset="-122"/>
              </a:rPr>
              <a:t>同步控制血管内+血管外溶血</a:t>
            </a:r>
          </a:p>
          <a:p>
            <a:pPr marL="171450" indent="-171450">
              <a:lnSpc>
                <a:spcPts val="1800"/>
              </a:lnSpc>
              <a:buFont typeface="Wingdings" panose="05000000000000000000" charset="0"/>
              <a:buChar char="l"/>
            </a:pP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从病理上解决</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PNH</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的核心发病问题。</a:t>
            </a:r>
          </a:p>
          <a:p>
            <a:pPr marL="0" indent="0">
              <a:buNone/>
            </a:pPr>
            <a:endParaRPr lang="en-US" sz="1400" dirty="0"/>
          </a:p>
        </p:txBody>
      </p:sp>
      <p:sp>
        <p:nvSpPr>
          <p:cNvPr id="18" name="Text 8"/>
          <p:cNvSpPr/>
          <p:nvPr>
            <p:custDataLst>
              <p:tags r:id="rId7"/>
            </p:custDataLst>
          </p:nvPr>
        </p:nvSpPr>
        <p:spPr>
          <a:xfrm>
            <a:off x="1957730" y="3141979"/>
            <a:ext cx="1558290" cy="1637665"/>
          </a:xfrm>
          <a:prstGeom prst="rect">
            <a:avLst/>
          </a:prstGeom>
          <a:noFill/>
        </p:spPr>
        <p:txBody>
          <a:bodyPr wrap="square" lIns="254" tIns="254" rIns="254" bIns="254" rtlCol="0" anchor="ctr">
            <a:normAutofit/>
          </a:bodyPr>
          <a:lstStyle/>
          <a:p>
            <a:pPr marL="171450" indent="-171450">
              <a:lnSpc>
                <a:spcPts val="1800"/>
              </a:lnSpc>
              <a:buFont typeface="Wingdings" panose="05000000000000000000" charset="0"/>
              <a:buChar char="l"/>
            </a:pP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1类新药、优先审评审批</a:t>
            </a:r>
          </a:p>
          <a:p>
            <a:pPr marL="171450" indent="-171450">
              <a:lnSpc>
                <a:spcPts val="1800"/>
              </a:lnSpc>
              <a:buFont typeface="Wingdings" panose="05000000000000000000" charset="0"/>
              <a:buChar char="l"/>
            </a:pPr>
            <a:r>
              <a:rPr lang="en-US" sz="1000" dirty="0" err="1" smtClean="0">
                <a:latin typeface="微软雅黑" panose="020B0503020204020204" pitchFamily="34" charset="-122"/>
                <a:ea typeface="微软雅黑" panose="020B0503020204020204" pitchFamily="34" charset="-122"/>
                <a:cs typeface="微软雅黑" panose="020B0503020204020204" pitchFamily="34" charset="-122"/>
              </a:rPr>
              <a:t>口服片剂</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rPr>
              <a:t>，</a:t>
            </a:r>
            <a:r>
              <a:rPr lang="en-US" sz="1000" dirty="0" err="1" smtClean="0">
                <a:latin typeface="微软雅黑" panose="020B0503020204020204" pitchFamily="34" charset="-122"/>
                <a:ea typeface="微软雅黑" panose="020B0503020204020204" pitchFamily="34" charset="-122"/>
                <a:cs typeface="微软雅黑" panose="020B0503020204020204" pitchFamily="34" charset="-122"/>
              </a:rPr>
              <a:t>替代静脉输注</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rPr>
              <a:t>，</a:t>
            </a:r>
            <a:r>
              <a:rPr lang="en-US" sz="1000" dirty="0" err="1" smtClean="0">
                <a:latin typeface="微软雅黑" panose="020B0503020204020204" pitchFamily="34" charset="-122"/>
                <a:ea typeface="微软雅黑" panose="020B0503020204020204" pitchFamily="34" charset="-122"/>
                <a:cs typeface="微软雅黑" panose="020B0503020204020204" pitchFamily="34" charset="-122"/>
              </a:rPr>
              <a:t>减少床位</a:t>
            </a:r>
            <a:r>
              <a:rPr lang="en-US" sz="1000" dirty="0" err="1">
                <a:latin typeface="微软雅黑" panose="020B0503020204020204" pitchFamily="34" charset="-122"/>
                <a:ea typeface="微软雅黑" panose="020B0503020204020204" pitchFamily="34" charset="-122"/>
                <a:cs typeface="微软雅黑" panose="020B0503020204020204" pitchFamily="34" charset="-122"/>
              </a:rPr>
              <a:t>、护理、</a:t>
            </a:r>
            <a:r>
              <a:rPr lang="en-US" sz="1000" dirty="0" err="1" smtClean="0">
                <a:latin typeface="微软雅黑" panose="020B0503020204020204" pitchFamily="34" charset="-122"/>
                <a:ea typeface="微软雅黑" panose="020B0503020204020204" pitchFamily="34" charset="-122"/>
                <a:cs typeface="微软雅黑" panose="020B0503020204020204" pitchFamily="34" charset="-122"/>
              </a:rPr>
              <a:t>交通和误工成本</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sz="100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ts val="1800"/>
              </a:lnSpc>
              <a:buFont typeface="Wingdings" panose="05000000000000000000" charset="0"/>
              <a:buChar char="l"/>
            </a:pP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组织分布较其他补体产品更高，可以带来更好的靶器官保护和</a:t>
            </a:r>
            <a:r>
              <a:rPr lang="zh-CN" altLang="en-US" sz="10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治疗</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buNone/>
            </a:pPr>
            <a:endParaRPr lang="en-US" sz="1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Text 11"/>
          <p:cNvSpPr/>
          <p:nvPr>
            <p:custDataLst>
              <p:tags r:id="rId8"/>
            </p:custDataLst>
          </p:nvPr>
        </p:nvSpPr>
        <p:spPr>
          <a:xfrm>
            <a:off x="3749675" y="2997200"/>
            <a:ext cx="1619885" cy="1765300"/>
          </a:xfrm>
          <a:prstGeom prst="rect">
            <a:avLst/>
          </a:prstGeom>
          <a:noFill/>
        </p:spPr>
        <p:txBody>
          <a:bodyPr wrap="square" lIns="254" tIns="254" rIns="254" bIns="254" rtlCol="0" anchor="ctr">
            <a:normAutofit/>
          </a:bodyPr>
          <a:lstStyle/>
          <a:p>
            <a:pPr marL="171450" indent="-171450">
              <a:lnSpc>
                <a:spcPts val="1800"/>
              </a:lnSpc>
              <a:buFont typeface="Wingdings" panose="05000000000000000000" charset="0"/>
              <a:buChar char="l"/>
            </a:pP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首个获批的口服国产原研</a:t>
            </a:r>
            <a:endParaRPr lang="en-US" sz="1000" b="1"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ts val="1800"/>
              </a:lnSpc>
              <a:buFont typeface="Wingdings" panose="05000000000000000000" charset="0"/>
              <a:buChar char="l"/>
            </a:pPr>
            <a:r>
              <a:rPr lang="en-US" sz="1000" dirty="0">
                <a:latin typeface="微软雅黑" panose="020B0503020204020204" pitchFamily="34" charset="-122"/>
                <a:ea typeface="微软雅黑" panose="020B0503020204020204" pitchFamily="34" charset="-122"/>
                <a:cs typeface="微软雅黑" panose="020B0503020204020204" pitchFamily="34" charset="-122"/>
              </a:rPr>
              <a:t>常温储存</a:t>
            </a:r>
          </a:p>
          <a:p>
            <a:pPr marL="171450" indent="-171450">
              <a:lnSpc>
                <a:spcPts val="1800"/>
              </a:lnSpc>
              <a:buFont typeface="Wingdings" panose="05000000000000000000" charset="0"/>
              <a:buChar char="l"/>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患者长期治疗</a:t>
            </a:r>
            <a:r>
              <a:rPr lang="en-US" sz="1000" dirty="0">
                <a:latin typeface="微软雅黑" panose="020B0503020204020204" pitchFamily="34" charset="-122"/>
                <a:ea typeface="微软雅黑" panose="020B0503020204020204" pitchFamily="34" charset="-122"/>
                <a:cs typeface="微软雅黑" panose="020B0503020204020204" pitchFamily="34" charset="-122"/>
              </a:rPr>
              <a:t>可及性</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高</a:t>
            </a:r>
            <a:r>
              <a:rPr lang="en-US" sz="1000" dirty="0">
                <a:latin typeface="微软雅黑" panose="020B0503020204020204" pitchFamily="34" charset="-122"/>
                <a:ea typeface="微软雅黑" panose="020B0503020204020204" pitchFamily="34" charset="-122"/>
                <a:cs typeface="微软雅黑" panose="020B0503020204020204" pitchFamily="34" charset="-122"/>
              </a:rPr>
              <a:t>，降低进口依赖</a:t>
            </a:r>
          </a:p>
          <a:p>
            <a:pPr marL="0" indent="0">
              <a:buNone/>
            </a:pPr>
            <a:endParaRPr lang="en-US" sz="1400" dirty="0"/>
          </a:p>
        </p:txBody>
      </p:sp>
      <p:sp>
        <p:nvSpPr>
          <p:cNvPr id="20" name="Text 5"/>
          <p:cNvSpPr/>
          <p:nvPr>
            <p:custDataLst>
              <p:tags r:id="rId9"/>
            </p:custDataLst>
          </p:nvPr>
        </p:nvSpPr>
        <p:spPr>
          <a:xfrm>
            <a:off x="5508529" y="2735263"/>
            <a:ext cx="1649730" cy="2350399"/>
          </a:xfrm>
          <a:prstGeom prst="rect">
            <a:avLst/>
          </a:prstGeom>
          <a:noFill/>
        </p:spPr>
        <p:txBody>
          <a:bodyPr wrap="square" lIns="254" tIns="254" rIns="254" bIns="254" rtlCol="0" anchor="ctr">
            <a:normAutofit/>
          </a:bodyPr>
          <a:lstStyle/>
          <a:p>
            <a:pPr marL="171450" indent="-171450">
              <a:lnSpc>
                <a:spcPts val="1800"/>
              </a:lnSpc>
              <a:buFont typeface="Wingdings" panose="05000000000000000000" charset="0"/>
              <a:buChar char="l"/>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较伊普可泮在生殖毒性及致癌性研究中安全性更</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优；</a:t>
            </a:r>
            <a:endPar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nSpc>
                <a:spcPts val="1800"/>
              </a:lnSpc>
              <a:buFont typeface="Wingdings" panose="05000000000000000000" charset="0"/>
              <a:buChar char="l"/>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较依库珠单抗</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患者</a:t>
            </a:r>
            <a:r>
              <a:rPr lang="en-US" altLang="zh-CN" sz="1000"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Hb</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指标从现有</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疗法</a:t>
            </a:r>
            <a:r>
              <a:rPr lang="en-US" altLang="zh-CN"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改善”转向“达标”，提高患者</a:t>
            </a:r>
            <a:r>
              <a:rPr lang="zh-CN" altLang="en-US" sz="1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生活  质量</a:t>
            </a:r>
            <a:endPar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nSpc>
                <a:spcPts val="1000"/>
              </a:lnSpc>
              <a:buFont typeface="Wingdings" panose="05000000000000000000" charset="0"/>
              <a:buChar char="l"/>
            </a:pPr>
            <a:endParaRPr lang="en-US" sz="1400" b="1" dirty="0"/>
          </a:p>
        </p:txBody>
      </p:sp>
      <p:sp>
        <p:nvSpPr>
          <p:cNvPr id="21" name="Text 8"/>
          <p:cNvSpPr/>
          <p:nvPr>
            <p:custDataLst>
              <p:tags r:id="rId10"/>
            </p:custDataLst>
          </p:nvPr>
        </p:nvSpPr>
        <p:spPr>
          <a:xfrm>
            <a:off x="7435304" y="3149547"/>
            <a:ext cx="1424917" cy="857885"/>
          </a:xfrm>
          <a:prstGeom prst="rect">
            <a:avLst/>
          </a:prstGeom>
          <a:noFill/>
        </p:spPr>
        <p:txBody>
          <a:bodyPr wrap="square" lIns="254" tIns="254" rIns="254" bIns="254" rtlCol="0" anchor="ctr">
            <a:normAutofit fontScale="25000" lnSpcReduction="20000"/>
          </a:bodyPr>
          <a:lstStyle/>
          <a:p>
            <a:pPr marL="171450" indent="-171450">
              <a:lnSpc>
                <a:spcPts val="1300"/>
              </a:lnSpc>
              <a:buFont typeface="Wingdings" panose="05000000000000000000" charset="0"/>
              <a:buChar char="l"/>
            </a:pPr>
            <a:endParaRPr lang="en-US" altLang="zh-CN" sz="4000"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0">
              <a:lnSpc>
                <a:spcPts val="1300"/>
              </a:lnSpc>
              <a:buFont typeface="Wingdings" panose="05000000000000000000" charset="0"/>
              <a:buNone/>
            </a:pPr>
            <a:endParaRPr lang="en-US" altLang="zh-CN" sz="40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ts val="1500"/>
              </a:lnSpc>
              <a:buFont typeface="Wingdings" panose="05000000000000000000" charset="0"/>
              <a:buChar char="l"/>
            </a:pPr>
            <a:endParaRPr lang="en-US" altLang="zh-CN" sz="400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ts val="1500"/>
              </a:lnSpc>
              <a:buFont typeface="Wingdings" panose="05000000000000000000" charset="0"/>
              <a:buChar char="l"/>
            </a:pPr>
            <a:r>
              <a:rPr lang="zh-CN" altLang="en-US" sz="4000" dirty="0">
                <a:latin typeface="微软雅黑" panose="020B0503020204020204" pitchFamily="34" charset="-122"/>
                <a:ea typeface="微软雅黑" panose="020B0503020204020204" pitchFamily="34" charset="-122"/>
                <a:cs typeface="微软雅黑" panose="020B0503020204020204" pitchFamily="34" charset="-122"/>
              </a:rPr>
              <a:t>获得多项海内外专利，其中化合物专利6项，晶型专利4</a:t>
            </a:r>
            <a:r>
              <a:rPr lang="zh-CN" altLang="en-US" sz="4000" dirty="0" smtClean="0">
                <a:latin typeface="微软雅黑" panose="020B0503020204020204" pitchFamily="34" charset="-122"/>
                <a:ea typeface="微软雅黑" panose="020B0503020204020204" pitchFamily="34" charset="-122"/>
                <a:cs typeface="微软雅黑" panose="020B0503020204020204" pitchFamily="34" charset="-122"/>
              </a:rPr>
              <a:t>项，例如</a:t>
            </a:r>
            <a:r>
              <a:rPr lang="zh-CN" altLang="en-US" sz="4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4000" dirty="0">
                <a:latin typeface="微软雅黑" panose="020B0503020204020204" pitchFamily="34" charset="-122"/>
                <a:ea typeface="微软雅黑" panose="020B0503020204020204" pitchFamily="34" charset="-122"/>
                <a:cs typeface="微软雅黑" panose="020B0503020204020204" pitchFamily="34" charset="-122"/>
              </a:rPr>
              <a:t>ZL202310063103.1</a:t>
            </a:r>
            <a:r>
              <a:rPr lang="zh-CN" altLang="en-US" sz="4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4000" dirty="0">
                <a:latin typeface="微软雅黑" panose="020B0503020204020204" pitchFamily="34" charset="-122"/>
                <a:ea typeface="微软雅黑" panose="020B0503020204020204" pitchFamily="34" charset="-122"/>
                <a:cs typeface="微软雅黑" panose="020B0503020204020204" pitchFamily="34" charset="-122"/>
              </a:rPr>
              <a:t>AU 2021323300</a:t>
            </a:r>
            <a:r>
              <a:rPr lang="zh-CN" altLang="en-US" sz="4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4000" dirty="0">
                <a:latin typeface="微软雅黑" panose="020B0503020204020204" pitchFamily="34" charset="-122"/>
                <a:ea typeface="微软雅黑" panose="020B0503020204020204" pitchFamily="34" charset="-122"/>
                <a:cs typeface="微软雅黑" panose="020B0503020204020204" pitchFamily="34" charset="-122"/>
              </a:rPr>
              <a:t>JP2023508559</a:t>
            </a:r>
            <a:endParaRPr lang="zh-CN" altLang="en-US" sz="4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buNone/>
            </a:pPr>
            <a:endParaRPr lang="zh-CN" altLang="en-US" sz="1400" dirty="0"/>
          </a:p>
        </p:txBody>
      </p:sp>
      <p:sp>
        <p:nvSpPr>
          <p:cNvPr id="22" name="Text 4"/>
          <p:cNvSpPr/>
          <p:nvPr>
            <p:custDataLst>
              <p:tags r:id="rId11"/>
            </p:custDataLst>
          </p:nvPr>
        </p:nvSpPr>
        <p:spPr>
          <a:xfrm>
            <a:off x="521527" y="2877132"/>
            <a:ext cx="1062355" cy="196215"/>
          </a:xfrm>
          <a:prstGeom prst="rect">
            <a:avLst/>
          </a:prstGeom>
          <a:noFill/>
        </p:spPr>
        <p:txBody>
          <a:bodyPr wrap="square" lIns="0" tIns="0" rIns="0" bIns="0" rtlCol="0" anchor="ctr">
            <a:normAutofit fontScale="95000" lnSpcReduction="10000"/>
          </a:bodyPr>
          <a:lstStyle/>
          <a:p>
            <a:pPr marL="0" indent="0">
              <a:buNone/>
            </a:pPr>
            <a:r>
              <a:rPr lang="en-US" sz="14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0"/>
              </a:rPr>
              <a:t> </a:t>
            </a:r>
            <a:r>
              <a:rPr lang="zh-CN" altLang="en-US" sz="14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0"/>
              </a:rPr>
              <a:t>机制</a:t>
            </a:r>
            <a:r>
              <a:rPr lang="en-US" sz="1400" b="1" dirty="0" err="1"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0"/>
              </a:rPr>
              <a:t>创新</a:t>
            </a:r>
            <a:endParaRPr lang="en-US" sz="1400" dirty="0">
              <a:solidFill>
                <a:schemeClr val="tx2"/>
              </a:solidFill>
            </a:endParaRPr>
          </a:p>
        </p:txBody>
      </p:sp>
      <p:sp>
        <p:nvSpPr>
          <p:cNvPr id="23" name="Text 7"/>
          <p:cNvSpPr/>
          <p:nvPr>
            <p:custDataLst>
              <p:tags r:id="rId12"/>
            </p:custDataLst>
          </p:nvPr>
        </p:nvSpPr>
        <p:spPr>
          <a:xfrm>
            <a:off x="2299006" y="2877131"/>
            <a:ext cx="1186815" cy="196215"/>
          </a:xfrm>
          <a:prstGeom prst="rect">
            <a:avLst/>
          </a:prstGeom>
          <a:noFill/>
        </p:spPr>
        <p:txBody>
          <a:bodyPr wrap="square" lIns="0" tIns="0" rIns="0" bIns="0" rtlCol="0" anchor="ctr">
            <a:normAutofit fontScale="95000" lnSpcReduction="10000"/>
          </a:bodyPr>
          <a:lstStyle/>
          <a:p>
            <a:pPr marL="0" indent="0">
              <a:buNone/>
            </a:pPr>
            <a:r>
              <a:rPr lang="en-US" sz="1400" b="1" dirty="0" smtClean="0">
                <a:solidFill>
                  <a:srgbClr val="0B376C"/>
                </a:solidFill>
                <a:latin typeface="微软雅黑" panose="020B0503020204020204" pitchFamily="34" charset="-122"/>
                <a:ea typeface="微软雅黑" panose="020B0503020204020204" pitchFamily="34" charset="-122"/>
                <a:cs typeface="微软雅黑" panose="020B0503020204020204" pitchFamily="34" charset="-120"/>
              </a:rPr>
              <a:t>  </a:t>
            </a:r>
            <a:r>
              <a:rPr lang="en-US" sz="1400" b="1" dirty="0" err="1" smtClean="0">
                <a:solidFill>
                  <a:srgbClr val="0B376C"/>
                </a:solidFill>
                <a:latin typeface="微软雅黑" panose="020B0503020204020204" pitchFamily="34" charset="-122"/>
                <a:ea typeface="微软雅黑" panose="020B0503020204020204" pitchFamily="34" charset="-122"/>
                <a:cs typeface="微软雅黑" panose="020B0503020204020204" pitchFamily="34" charset="-120"/>
              </a:rPr>
              <a:t>剂型创新</a:t>
            </a:r>
            <a:endParaRPr lang="en-US" sz="1400" dirty="0"/>
          </a:p>
        </p:txBody>
      </p:sp>
      <p:sp>
        <p:nvSpPr>
          <p:cNvPr id="24" name="Text 10"/>
          <p:cNvSpPr/>
          <p:nvPr>
            <p:custDataLst>
              <p:tags r:id="rId13"/>
            </p:custDataLst>
          </p:nvPr>
        </p:nvSpPr>
        <p:spPr>
          <a:xfrm>
            <a:off x="4197021" y="2868723"/>
            <a:ext cx="1125855" cy="196215"/>
          </a:xfrm>
          <a:prstGeom prst="rect">
            <a:avLst/>
          </a:prstGeom>
          <a:noFill/>
        </p:spPr>
        <p:txBody>
          <a:bodyPr wrap="square" lIns="0" tIns="0" rIns="0" bIns="0" rtlCol="0" anchor="ctr">
            <a:normAutofit fontScale="95000" lnSpcReduction="10000"/>
          </a:bodyPr>
          <a:lstStyle/>
          <a:p>
            <a:pPr marL="0" indent="0">
              <a:buNone/>
            </a:pPr>
            <a:r>
              <a:rPr lang="en-US" sz="1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rPr>
              <a:t>供应创新</a:t>
            </a:r>
            <a:endParaRPr lang="en-US" sz="1400" dirty="0">
              <a:solidFill>
                <a:schemeClr val="tx2"/>
              </a:solidFill>
            </a:endParaRPr>
          </a:p>
        </p:txBody>
      </p:sp>
      <p:sp>
        <p:nvSpPr>
          <p:cNvPr id="25" name="Text 4"/>
          <p:cNvSpPr/>
          <p:nvPr>
            <p:custDataLst>
              <p:tags r:id="rId14"/>
            </p:custDataLst>
          </p:nvPr>
        </p:nvSpPr>
        <p:spPr>
          <a:xfrm>
            <a:off x="5950111" y="2877131"/>
            <a:ext cx="1139825" cy="196215"/>
          </a:xfrm>
          <a:prstGeom prst="rect">
            <a:avLst/>
          </a:prstGeom>
          <a:noFill/>
        </p:spPr>
        <p:txBody>
          <a:bodyPr wrap="square" lIns="0" tIns="0" rIns="0" bIns="0" rtlCol="0" anchor="ctr">
            <a:normAutofit fontScale="95000" lnSpcReduction="10000"/>
          </a:bodyPr>
          <a:lstStyle/>
          <a:p>
            <a:pPr marL="0" indent="0">
              <a:buNone/>
            </a:pPr>
            <a:r>
              <a:rPr lang="zh-CN" altLang="en-US" sz="1400" b="1" dirty="0" smtClean="0">
                <a:solidFill>
                  <a:schemeClr val="tx2"/>
                </a:solidFill>
                <a:latin typeface="微软雅黑" panose="020B0503020204020204" pitchFamily="34" charset="-122"/>
                <a:ea typeface="微软雅黑" panose="020B0503020204020204" pitchFamily="34" charset="-122"/>
              </a:rPr>
              <a:t> 优势</a:t>
            </a:r>
            <a:r>
              <a:rPr lang="zh-CN" altLang="en-US" sz="1400" b="1" dirty="0">
                <a:solidFill>
                  <a:schemeClr val="tx2"/>
                </a:solidFill>
                <a:latin typeface="微软雅黑" panose="020B0503020204020204" pitchFamily="34" charset="-122"/>
                <a:ea typeface="微软雅黑" panose="020B0503020204020204" pitchFamily="34" charset="-122"/>
              </a:rPr>
              <a:t>创新</a:t>
            </a:r>
          </a:p>
        </p:txBody>
      </p:sp>
      <p:sp>
        <p:nvSpPr>
          <p:cNvPr id="26" name="Text 7"/>
          <p:cNvSpPr/>
          <p:nvPr>
            <p:custDataLst>
              <p:tags r:id="rId15"/>
            </p:custDataLst>
          </p:nvPr>
        </p:nvSpPr>
        <p:spPr>
          <a:xfrm>
            <a:off x="7812360" y="2877132"/>
            <a:ext cx="1136650" cy="196215"/>
          </a:xfrm>
          <a:prstGeom prst="rect">
            <a:avLst/>
          </a:prstGeom>
          <a:noFill/>
        </p:spPr>
        <p:txBody>
          <a:bodyPr wrap="square" lIns="0" tIns="0" rIns="0" bIns="0" rtlCol="0" anchor="ctr">
            <a:normAutofit fontScale="95000" lnSpcReduction="10000"/>
          </a:bodyPr>
          <a:lstStyle/>
          <a:p>
            <a:pPr marL="0" indent="0">
              <a:buNone/>
            </a:pPr>
            <a:r>
              <a:rPr lang="zh-CN" altLang="en-US" sz="1400" b="1" dirty="0">
                <a:solidFill>
                  <a:srgbClr val="0B376C"/>
                </a:solidFill>
                <a:latin typeface="微软雅黑" panose="020B0503020204020204" pitchFamily="34" charset="-122"/>
                <a:ea typeface="微软雅黑" panose="020B0503020204020204" pitchFamily="34" charset="-122"/>
                <a:cs typeface="微软雅黑" panose="020B0503020204020204" pitchFamily="34" charset="-120"/>
              </a:rPr>
              <a:t>专利</a:t>
            </a:r>
            <a:r>
              <a:rPr lang="en-US" sz="1400" b="1" dirty="0">
                <a:solidFill>
                  <a:srgbClr val="0B376C"/>
                </a:solidFill>
                <a:latin typeface="微软雅黑" panose="020B0503020204020204" pitchFamily="34" charset="-122"/>
                <a:ea typeface="微软雅黑" panose="020B0503020204020204" pitchFamily="34" charset="-122"/>
                <a:cs typeface="微软雅黑" panose="020B0503020204020204" pitchFamily="34" charset="-120"/>
              </a:rPr>
              <a:t>创新</a:t>
            </a:r>
            <a:endParaRPr lang="en-US" sz="1400" dirty="0"/>
          </a:p>
        </p:txBody>
      </p:sp>
      <p:sp>
        <p:nvSpPr>
          <p:cNvPr id="27" name="Text 2"/>
          <p:cNvSpPr/>
          <p:nvPr/>
        </p:nvSpPr>
        <p:spPr>
          <a:xfrm>
            <a:off x="1428750" y="-20955"/>
            <a:ext cx="7031355" cy="511810"/>
          </a:xfrm>
          <a:prstGeom prst="rect">
            <a:avLst/>
          </a:prstGeom>
          <a:noFill/>
        </p:spPr>
        <p:txBody>
          <a:bodyPr wrap="square" lIns="0" tIns="0" rIns="0" bIns="0" rtlCol="0" anchor="ctr">
            <a:normAutofit/>
          </a:bodyPr>
          <a:lstStyle/>
          <a:p>
            <a:pPr>
              <a:lnSpc>
                <a:spcPct val="150000"/>
              </a:lnSpc>
            </a:pPr>
            <a:r>
              <a:rPr lang="en-US" sz="1600" b="1" dirty="0">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0"/>
              </a:rPr>
              <a:t>创新核心：</a:t>
            </a:r>
            <a:r>
              <a:rPr lang="zh-CN" altLang="en-US" sz="1600" b="1" dirty="0">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0"/>
              </a:rPr>
              <a:t>国产唯一口服</a:t>
            </a:r>
            <a:r>
              <a:rPr lang="en-US" sz="1600" b="1" dirty="0">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0"/>
              </a:rPr>
              <a:t>CFBi，</a:t>
            </a:r>
            <a:r>
              <a:rPr lang="zh-CN" altLang="en-US" sz="1600" b="1" dirty="0">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更安全、 更有效、更可及的全球最优疗法</a:t>
            </a:r>
            <a:endParaRPr lang="zh-CN" altLang="en-US" sz="1600" b="1" dirty="0">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2" name="Shape 12"/>
          <p:cNvSpPr/>
          <p:nvPr/>
        </p:nvSpPr>
        <p:spPr>
          <a:xfrm>
            <a:off x="34925" y="4838700"/>
            <a:ext cx="9042400" cy="273685"/>
          </a:xfrm>
          <a:prstGeom prst="rect">
            <a:avLst/>
          </a:prstGeom>
          <a:solidFill>
            <a:srgbClr val="EAF3F8"/>
          </a:solidFill>
          <a:ln w="6350">
            <a:solidFill>
              <a:srgbClr val="B7D7E4"/>
            </a:solidFill>
            <a:prstDash val="solid"/>
          </a:ln>
        </p:spPr>
        <p:txBody>
          <a:bodyPr/>
          <a:lstStyle/>
          <a:p>
            <a:pPr marL="0" indent="0">
              <a:buNone/>
            </a:pPr>
            <a:r>
              <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临床价值及医保意义</a:t>
            </a:r>
            <a:r>
              <a:rPr lang="zh-CN"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a:t>
            </a:r>
            <a:r>
              <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创新定位明确“较</a:t>
            </a:r>
            <a:r>
              <a:rPr lang="en-US" altLang="zh-CN"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C5</a:t>
            </a:r>
            <a:r>
              <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抑制剂疗效升级、较进口</a:t>
            </a:r>
            <a:r>
              <a:rPr lang="en-US" altLang="zh-CN"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CFB</a:t>
            </a:r>
            <a:r>
              <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抑制剂国产可及”。</a:t>
            </a:r>
          </a:p>
          <a:p>
            <a:pPr marL="0" indent="0">
              <a:buNone/>
            </a:pPr>
            <a:endParaRPr lang="zh-CN" sz="1200"/>
          </a:p>
        </p:txBody>
      </p:sp>
      <p:pic>
        <p:nvPicPr>
          <p:cNvPr id="4" name="图片 3"/>
          <p:cNvPicPr>
            <a:picLocks noChangeAspect="1"/>
          </p:cNvPicPr>
          <p:nvPr>
            <p:custDataLst>
              <p:tags r:id="rId16"/>
            </p:custDataLst>
          </p:nvPr>
        </p:nvPicPr>
        <p:blipFill>
          <a:blip r:embed="rId19"/>
          <a:stretch>
            <a:fillRect/>
          </a:stretch>
        </p:blipFill>
        <p:spPr>
          <a:xfrm>
            <a:off x="1" y="411479"/>
            <a:ext cx="8860220" cy="23628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105" y="0"/>
            <a:ext cx="617220" cy="584200"/>
          </a:xfrm>
          <a:prstGeom prst="rect">
            <a:avLst/>
          </a:prstGeom>
        </p:spPr>
      </p:pic>
      <p:sp>
        <p:nvSpPr>
          <p:cNvPr id="8" name="矩形 7"/>
          <p:cNvSpPr/>
          <p:nvPr/>
        </p:nvSpPr>
        <p:spPr>
          <a:xfrm>
            <a:off x="0" y="4002"/>
            <a:ext cx="1403648" cy="420957"/>
          </a:xfrm>
          <a:prstGeom prst="rect">
            <a:avLst/>
          </a:prstGeom>
        </p:spPr>
        <p:style>
          <a:lnRef idx="0">
            <a:srgbClr val="FFFFFF"/>
          </a:lnRef>
          <a:fillRef idx="1">
            <a:schemeClr val="accent1"/>
          </a:fillRef>
          <a:effectRef idx="1">
            <a:schemeClr val="accent1"/>
          </a:effectRef>
          <a:fontRef idx="minor">
            <a:schemeClr val="lt1"/>
          </a:fontRef>
        </p:style>
        <p:txBody>
          <a:bodyPr rtlCol="0" anchor="ctr"/>
          <a:lstStyle/>
          <a:p>
            <a:r>
              <a:rPr lang="zh-CN" altLang="en-US" sz="2000" b="1" dirty="0">
                <a:latin typeface="微软雅黑" panose="020B0503020204020204" pitchFamily="34" charset="-122"/>
                <a:ea typeface="微软雅黑" panose="020B0503020204020204" pitchFamily="34" charset="-122"/>
              </a:rPr>
              <a:t>   公平性</a:t>
            </a:r>
          </a:p>
        </p:txBody>
      </p:sp>
      <p:sp>
        <p:nvSpPr>
          <p:cNvPr id="6" name="Text 2"/>
          <p:cNvSpPr/>
          <p:nvPr/>
        </p:nvSpPr>
        <p:spPr>
          <a:xfrm>
            <a:off x="342592" y="543315"/>
            <a:ext cx="7749540" cy="384048"/>
          </a:xfrm>
          <a:prstGeom prst="rect">
            <a:avLst/>
          </a:prstGeom>
          <a:noFill/>
        </p:spPr>
        <p:txBody>
          <a:bodyPr wrap="square" lIns="0" tIns="0" rIns="0" bIns="0" rtlCol="0" anchor="ctr">
            <a:normAutofit/>
          </a:bodyPr>
          <a:lstStyle/>
          <a:p>
            <a:pPr marL="0" indent="0" algn="l">
              <a:lnSpc>
                <a:spcPct val="125000"/>
              </a:lnSpc>
              <a:defRPr/>
            </a:pPr>
            <a:r>
              <a:rPr lang="en-US" sz="1650" b="1" dirty="0">
                <a:solidFill>
                  <a:srgbClr val="0B376C"/>
                </a:solidFill>
                <a:latin typeface="微软雅黑" panose="020B0503020204020204" pitchFamily="34" charset="-122"/>
                <a:ea typeface="微软雅黑" panose="020B0503020204020204" pitchFamily="34" charset="-122"/>
                <a:cs typeface="微软雅黑" panose="020B0503020204020204" pitchFamily="34" charset="-120"/>
                <a:sym typeface="Noto Sans SC" panose="020B0200000000000000" charset="-122"/>
              </a:rPr>
              <a:t>公平性：国产口服CFB抑制剂兼顾基金安全与高性价比的罕见病治理</a:t>
            </a:r>
            <a:endParaRPr lang="en-US" sz="1650" b="1" dirty="0">
              <a:solidFill>
                <a:srgbClr val="0B376C"/>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23" name="Text 17"/>
          <p:cNvSpPr/>
          <p:nvPr/>
        </p:nvSpPr>
        <p:spPr>
          <a:xfrm>
            <a:off x="323528" y="4554478"/>
            <a:ext cx="7029450" cy="225600"/>
          </a:xfrm>
          <a:prstGeom prst="rect">
            <a:avLst/>
          </a:prstGeom>
          <a:noFill/>
        </p:spPr>
        <p:txBody>
          <a:bodyPr wrap="square" lIns="0" tIns="0" rIns="0" bIns="0" rtlCol="0" anchor="ctr">
            <a:noAutofit/>
          </a:bodyPr>
          <a:lstStyle/>
          <a:p>
            <a:r>
              <a:rPr lang="zh-CN" altLang="en-US" sz="800" b="1"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参考文献：</a:t>
            </a:r>
            <a:r>
              <a:rPr lang="en-US" altLang="zh-CN" sz="800" b="1"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800" b="1"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中国阵发性睡眠性血红蛋白尿症（</a:t>
            </a:r>
            <a:r>
              <a:rPr lang="en-US" altLang="zh-CN" sz="800" b="1"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PNH）</a:t>
            </a:r>
            <a:r>
              <a:rPr lang="zh-CN" altLang="en-US" sz="800" b="1"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患者诊疗现状与生存质量白皮书</a:t>
            </a:r>
          </a:p>
          <a:p>
            <a:pPr algn="ctr"/>
            <a:endParaRPr lang="zh-CN" altLang="en-US" sz="800" b="1"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Shape 12"/>
          <p:cNvSpPr/>
          <p:nvPr/>
        </p:nvSpPr>
        <p:spPr>
          <a:xfrm>
            <a:off x="34925" y="4838700"/>
            <a:ext cx="9042400" cy="273685"/>
          </a:xfrm>
          <a:prstGeom prst="rect">
            <a:avLst/>
          </a:prstGeom>
          <a:solidFill>
            <a:srgbClr val="EAF3F8"/>
          </a:solidFill>
          <a:ln w="6350">
            <a:solidFill>
              <a:srgbClr val="B7D7E4"/>
            </a:solidFill>
            <a:prstDash val="solid"/>
          </a:ln>
        </p:spPr>
        <p:txBody>
          <a:bodyPr/>
          <a:lstStyle/>
          <a:p>
            <a:pPr algn="l">
              <a:lnSpc>
                <a:spcPct val="130000"/>
              </a:lnSpc>
            </a:pPr>
            <a:r>
              <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临床价值及医保意义</a:t>
            </a:r>
            <a:r>
              <a:rPr lang="zh-CN"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a:t>
            </a:r>
            <a:r>
              <a:rPr sz="1200" dirty="0" err="1">
                <a:solidFill>
                  <a:srgbClr val="0B4F7C"/>
                </a:solidFill>
                <a:latin typeface="微软雅黑" panose="020B0503020204020204" pitchFamily="34" charset="-122"/>
                <a:ea typeface="微软雅黑" panose="020B0503020204020204" pitchFamily="34" charset="-122"/>
                <a:sym typeface="+mn-ea"/>
              </a:rPr>
              <a:t>限定初治PNH人群并开展</a:t>
            </a:r>
            <a:r>
              <a:rPr sz="1200" b="1" dirty="0" err="1">
                <a:solidFill>
                  <a:srgbClr val="C00000"/>
                </a:solidFill>
                <a:latin typeface="微软雅黑" panose="020B0503020204020204" pitchFamily="34" charset="-122"/>
                <a:ea typeface="微软雅黑" panose="020B0503020204020204" pitchFamily="34" charset="-122"/>
                <a:sym typeface="+mn-ea"/>
              </a:rPr>
              <a:t>真实世界再评价</a:t>
            </a:r>
            <a:r>
              <a:rPr sz="1200" dirty="0">
                <a:solidFill>
                  <a:srgbClr val="0B4F7C"/>
                </a:solidFill>
                <a:latin typeface="微软雅黑" panose="020B0503020204020204" pitchFamily="34" charset="-122"/>
                <a:ea typeface="微软雅黑" panose="020B0503020204020204" pitchFamily="34" charset="-122"/>
                <a:sym typeface="+mn-ea"/>
              </a:rPr>
              <a:t>，</a:t>
            </a:r>
            <a:r>
              <a:rPr lang="zh-CN" sz="1200" dirty="0">
                <a:solidFill>
                  <a:srgbClr val="0B4F7C"/>
                </a:solidFill>
                <a:latin typeface="微软雅黑" panose="020B0503020204020204" pitchFamily="34" charset="-122"/>
                <a:ea typeface="微软雅黑" panose="020B0503020204020204" pitchFamily="34" charset="-122"/>
                <a:sym typeface="+mn-ea"/>
              </a:rPr>
              <a:t>探索维持剂量补体精准疗法，</a:t>
            </a:r>
            <a:r>
              <a:rPr sz="1200" dirty="0" err="1">
                <a:solidFill>
                  <a:srgbClr val="0B4F7C"/>
                </a:solidFill>
                <a:latin typeface="微软雅黑" panose="020B0503020204020204" pitchFamily="34" charset="-122"/>
                <a:ea typeface="微软雅黑" panose="020B0503020204020204" pitchFamily="34" charset="-122"/>
                <a:sym typeface="+mn-ea"/>
              </a:rPr>
              <a:t>有助于罕见病用药可及与基金可控</a:t>
            </a:r>
            <a:r>
              <a:rPr sz="1200" dirty="0">
                <a:solidFill>
                  <a:srgbClr val="0B4F7C"/>
                </a:solidFill>
                <a:latin typeface="MiSans" panose="00000500000000000000" charset="-122"/>
                <a:ea typeface="MiSans" panose="00000500000000000000" charset="-122"/>
                <a:sym typeface="+mn-ea"/>
              </a:rPr>
              <a:t>。</a:t>
            </a:r>
            <a:endPar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endParaRPr>
          </a:p>
        </p:txBody>
      </p:sp>
      <p:sp>
        <p:nvSpPr>
          <p:cNvPr id="3" name="AutoShape 3"/>
          <p:cNvSpPr/>
          <p:nvPr/>
        </p:nvSpPr>
        <p:spPr>
          <a:xfrm>
            <a:off x="381000" y="929640"/>
            <a:ext cx="8382000" cy="238125"/>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0" i="0" u="none" strike="noStrike">
                <a:solidFill>
                  <a:srgbClr val="646A73"/>
                </a:solidFill>
                <a:latin typeface="Noto Sans SC" panose="020B0200000000000000" charset="-122"/>
                <a:ea typeface="Noto Sans SC" panose="020B0200000000000000" charset="-122"/>
                <a:cs typeface="Noto Sans SC" panose="020B0200000000000000" charset="-122"/>
                <a:sym typeface="Noto Sans SC" panose="020B0200000000000000" charset="-122"/>
              </a:rPr>
              <a:t>一款为PNH患者带来新生的国产创新药</a:t>
            </a:r>
            <a:endParaRPr lang="en-US" sz="825"/>
          </a:p>
        </p:txBody>
      </p:sp>
      <p:cxnSp>
        <p:nvCxnSpPr>
          <p:cNvPr id="4" name="Connector 4"/>
          <p:cNvCxnSpPr/>
          <p:nvPr/>
        </p:nvCxnSpPr>
        <p:spPr>
          <a:xfrm rot="-3906">
            <a:off x="381003" y="1209993"/>
            <a:ext cx="8382000" cy="9525"/>
          </a:xfrm>
          <a:prstGeom prst="straightConnector1">
            <a:avLst/>
          </a:prstGeom>
          <a:solidFill>
            <a:srgbClr val="DEE0E3">
              <a:alpha val="100000"/>
            </a:srgbClr>
          </a:solidFill>
          <a:ln w="28575" cap="flat" cmpd="sng">
            <a:solidFill>
              <a:schemeClr val="accent1">
                <a:shade val="50000"/>
              </a:schemeClr>
            </a:solidFill>
            <a:prstDash val="solid"/>
            <a:round/>
            <a:headEnd type="none" w="lg" len="lg"/>
            <a:tailEnd type="none" w="lg" len="lg"/>
          </a:ln>
        </p:spPr>
      </p:cxnSp>
      <p:sp>
        <p:nvSpPr>
          <p:cNvPr id="5" name="AutoShape 5"/>
          <p:cNvSpPr/>
          <p:nvPr/>
        </p:nvSpPr>
        <p:spPr>
          <a:xfrm>
            <a:off x="381000" y="1333500"/>
            <a:ext cx="2000250" cy="57150"/>
          </a:xfrm>
          <a:prstGeom prst="roundRect">
            <a:avLst>
              <a:gd name="adj" fmla="val 0"/>
            </a:avLst>
          </a:prstGeom>
          <a:solidFill>
            <a:schemeClr val="accent5">
              <a:lumMod val="75000"/>
              <a:alpha val="100000"/>
            </a:schemeClr>
          </a:solidFill>
          <a:ln w="25400" cap="flat" cmpd="sng">
            <a:noFill/>
            <a:prstDash val="solid"/>
            <a:round/>
          </a:ln>
        </p:spPr>
        <p:txBody>
          <a:bodyPr vert="horz" wrap="square" lIns="47625" tIns="47625" rIns="47625" bIns="47625" rtlCol="0" anchor="ctr"/>
          <a:lstStyle/>
          <a:p>
            <a:pPr algn="ctr">
              <a:defRPr/>
            </a:pPr>
            <a:endParaRPr sz="1350"/>
          </a:p>
        </p:txBody>
      </p:sp>
      <p:sp>
        <p:nvSpPr>
          <p:cNvPr id="13" name="AutoShape 6"/>
          <p:cNvSpPr/>
          <p:nvPr/>
        </p:nvSpPr>
        <p:spPr>
          <a:xfrm>
            <a:off x="381000" y="1524000"/>
            <a:ext cx="2000250" cy="571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200" b="1"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01 公共健康影响：促进劳动力回归，释放宏观效益</a:t>
            </a:r>
            <a:endParaRPr lang="en-US" sz="825"/>
          </a:p>
        </p:txBody>
      </p:sp>
      <p:sp>
        <p:nvSpPr>
          <p:cNvPr id="14" name="AutoShape 7"/>
          <p:cNvSpPr/>
          <p:nvPr/>
        </p:nvSpPr>
        <p:spPr>
          <a:xfrm>
            <a:off x="381000" y="2286000"/>
            <a:ext cx="2000250" cy="666750"/>
          </a:xfrm>
          <a:prstGeom prst="roundRect">
            <a:avLst>
              <a:gd name="adj" fmla="val 0"/>
            </a:avLst>
          </a:prstGeom>
          <a:solidFill>
            <a:schemeClr val="accent5">
              <a:lumMod val="75000"/>
              <a:alpha val="10000"/>
            </a:schemeClr>
          </a:solidFill>
          <a:ln w="25400" cap="flat" cmpd="sng">
            <a:noFill/>
            <a:prstDash val="solid"/>
            <a:round/>
          </a:ln>
        </p:spPr>
        <p:txBody>
          <a:bodyPr vert="horz" wrap="square" lIns="47625" tIns="47625" rIns="47625" bIns="47625" rtlCol="0" anchor="ctr"/>
          <a:lstStyle/>
          <a:p>
            <a:pPr algn="ctr">
              <a:defRPr/>
            </a:pPr>
            <a:endParaRPr sz="1350"/>
          </a:p>
        </p:txBody>
      </p:sp>
      <p:sp>
        <p:nvSpPr>
          <p:cNvPr id="24" name="AutoShape 8"/>
          <p:cNvSpPr/>
          <p:nvPr/>
        </p:nvSpPr>
        <p:spPr>
          <a:xfrm>
            <a:off x="428625" y="2333625"/>
            <a:ext cx="1905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975"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将罕见病治疗由“纯消费型救助”转化为</a:t>
            </a:r>
            <a:r>
              <a:rPr lang="en-US" sz="975" b="0" i="0" u="none" strike="noStrike">
                <a:solidFill>
                  <a:srgbClr val="C00000"/>
                </a:solidFill>
                <a:latin typeface="Noto Sans SC" panose="020B0200000000000000" charset="-122"/>
                <a:ea typeface="Noto Sans SC" panose="020B0200000000000000" charset="-122"/>
                <a:cs typeface="Noto Sans SC" panose="020B0200000000000000" charset="-122"/>
                <a:sym typeface="Noto Sans SC" panose="020B0200000000000000" charset="-122"/>
              </a:rPr>
              <a:t>“高回报率的健康投资”</a:t>
            </a:r>
            <a:r>
              <a:rPr lang="en-US" sz="975"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，激活社会核心生产力，创造长远经济价值。</a:t>
            </a:r>
            <a:endParaRPr lang="en-US" sz="825"/>
          </a:p>
        </p:txBody>
      </p:sp>
      <p:cxnSp>
        <p:nvCxnSpPr>
          <p:cNvPr id="25" name="Connector 9"/>
          <p:cNvCxnSpPr/>
          <p:nvPr/>
        </p:nvCxnSpPr>
        <p:spPr>
          <a:xfrm rot="-16370">
            <a:off x="381011" y="3138488"/>
            <a:ext cx="2000250" cy="9525"/>
          </a:xfrm>
          <a:prstGeom prst="straightConnector1">
            <a:avLst/>
          </a:prstGeom>
          <a:solidFill>
            <a:srgbClr val="DEE0E3">
              <a:alpha val="100000"/>
            </a:srgbClr>
          </a:solidFill>
          <a:ln w="12700" cap="flat" cmpd="sng">
            <a:solidFill>
              <a:srgbClr val="000000">
                <a:alpha val="10000"/>
              </a:srgbClr>
            </a:solidFill>
            <a:prstDash val="dash"/>
            <a:round/>
            <a:headEnd type="none" w="med" len="med"/>
            <a:tailEnd type="none" w="med" len="med"/>
          </a:ln>
        </p:spPr>
      </p:cxnSp>
      <p:sp>
        <p:nvSpPr>
          <p:cNvPr id="26" name="AutoShape 10"/>
          <p:cNvSpPr/>
          <p:nvPr/>
        </p:nvSpPr>
        <p:spPr>
          <a:xfrm>
            <a:off x="381000" y="3238500"/>
            <a:ext cx="2000250" cy="523875"/>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900" b="1" i="0" u="none" strike="noStrike">
                <a:solidFill>
                  <a:schemeClr val="accent5">
                    <a:lumMod val="75000"/>
                  </a:schemeClr>
                </a:solidFill>
                <a:latin typeface="Noto Sans SC" panose="020B0200000000000000" charset="-122"/>
                <a:ea typeface="Noto Sans SC" panose="020B0200000000000000" charset="-122"/>
                <a:cs typeface="Noto Sans SC" panose="020B0200000000000000" charset="-122"/>
                <a:sym typeface="Noto Sans SC" panose="020B0200000000000000" charset="-122"/>
              </a:rPr>
              <a:t>精准覆盖黄金劳动龄</a:t>
            </a:r>
            <a:r>
              <a:rPr lang="en-US" sz="900" b="1" i="0" u="none" strike="noStrike">
                <a:solidFill>
                  <a:srgbClr val="10B981"/>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sz="9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77%患者集中在20-40岁青壮年，正值创造社会价值的核心阶段，有效治疗即激活潜在经济贡献。</a:t>
            </a:r>
            <a:endParaRPr lang="en-US" sz="825"/>
          </a:p>
        </p:txBody>
      </p:sp>
      <p:sp>
        <p:nvSpPr>
          <p:cNvPr id="27" name="AutoShape 11"/>
          <p:cNvSpPr/>
          <p:nvPr/>
        </p:nvSpPr>
        <p:spPr>
          <a:xfrm>
            <a:off x="381000" y="3905250"/>
            <a:ext cx="2000250" cy="619125"/>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900" b="1" i="0" u="none" strike="noStrike">
                <a:solidFill>
                  <a:schemeClr val="accent5">
                    <a:lumMod val="75000"/>
                  </a:schemeClr>
                </a:solidFill>
                <a:latin typeface="Noto Sans SC" panose="020B0200000000000000" charset="-122"/>
                <a:ea typeface="Noto Sans SC" panose="020B0200000000000000" charset="-122"/>
                <a:cs typeface="Noto Sans SC" panose="020B0200000000000000" charset="-122"/>
                <a:sym typeface="Noto Sans SC" panose="020B0200000000000000" charset="-122"/>
              </a:rPr>
              <a:t>回归社会减隐形成本：</a:t>
            </a:r>
            <a:r>
              <a:rPr lang="en-US" sz="9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50.0% Hb正常化率与91.2%脱离输血率，使患者恢复工作能力，消除误工及家庭看护的长期经济负担。</a:t>
            </a:r>
            <a:endParaRPr lang="en-US" sz="825"/>
          </a:p>
        </p:txBody>
      </p:sp>
      <p:sp>
        <p:nvSpPr>
          <p:cNvPr id="28" name="AutoShape 12"/>
          <p:cNvSpPr/>
          <p:nvPr/>
        </p:nvSpPr>
        <p:spPr>
          <a:xfrm>
            <a:off x="2571750" y="1333500"/>
            <a:ext cx="2000250" cy="57150"/>
          </a:xfrm>
          <a:prstGeom prst="roundRect">
            <a:avLst>
              <a:gd name="adj" fmla="val 0"/>
            </a:avLst>
          </a:prstGeom>
          <a:solidFill>
            <a:schemeClr val="accent5">
              <a:lumMod val="75000"/>
              <a:alpha val="100000"/>
            </a:schemeClr>
          </a:solidFill>
          <a:ln w="25400" cap="flat" cmpd="sng">
            <a:noFill/>
            <a:prstDash val="solid"/>
            <a:round/>
          </a:ln>
        </p:spPr>
        <p:txBody>
          <a:bodyPr vert="horz" wrap="square" lIns="47625" tIns="47625" rIns="47625" bIns="47625" rtlCol="0" anchor="ctr"/>
          <a:lstStyle/>
          <a:p>
            <a:pPr algn="ctr">
              <a:defRPr/>
            </a:pPr>
            <a:endParaRPr sz="1350"/>
          </a:p>
        </p:txBody>
      </p:sp>
      <p:sp>
        <p:nvSpPr>
          <p:cNvPr id="29" name="AutoShape 13"/>
          <p:cNvSpPr/>
          <p:nvPr/>
        </p:nvSpPr>
        <p:spPr>
          <a:xfrm>
            <a:off x="2571750" y="1524000"/>
            <a:ext cx="2000250" cy="571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200" b="1"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02 契合“保基本”：预算可控，对冲关联医疗支出</a:t>
            </a:r>
            <a:endParaRPr lang="en-US" sz="825"/>
          </a:p>
        </p:txBody>
      </p:sp>
      <p:sp>
        <p:nvSpPr>
          <p:cNvPr id="30" name="AutoShape 14"/>
          <p:cNvSpPr/>
          <p:nvPr/>
        </p:nvSpPr>
        <p:spPr>
          <a:xfrm>
            <a:off x="2571750" y="2286000"/>
            <a:ext cx="2000250" cy="666750"/>
          </a:xfrm>
          <a:prstGeom prst="roundRect">
            <a:avLst>
              <a:gd name="adj" fmla="val 0"/>
            </a:avLst>
          </a:prstGeom>
          <a:solidFill>
            <a:schemeClr val="accent5">
              <a:lumMod val="75000"/>
              <a:alpha val="10000"/>
            </a:schemeClr>
          </a:solidFill>
          <a:ln w="25400" cap="flat" cmpd="sng">
            <a:noFill/>
            <a:prstDash val="solid"/>
            <a:round/>
          </a:ln>
        </p:spPr>
        <p:txBody>
          <a:bodyPr vert="horz" wrap="square" lIns="47625" tIns="47625" rIns="47625" bIns="47625" rtlCol="0" anchor="ctr"/>
          <a:lstStyle/>
          <a:p>
            <a:pPr algn="ctr">
              <a:defRPr/>
            </a:pPr>
            <a:endParaRPr sz="1350"/>
          </a:p>
        </p:txBody>
      </p:sp>
      <p:sp>
        <p:nvSpPr>
          <p:cNvPr id="31" name="AutoShape 15"/>
          <p:cNvSpPr/>
          <p:nvPr/>
        </p:nvSpPr>
        <p:spPr>
          <a:xfrm>
            <a:off x="2619375" y="2333625"/>
            <a:ext cx="1905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975"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个体单价虽高，</a:t>
            </a:r>
            <a:r>
              <a:rPr lang="en-US" sz="975" b="0" i="0" u="none" strike="noStrike">
                <a:solidFill>
                  <a:srgbClr val="C00000"/>
                </a:solidFill>
                <a:latin typeface="Noto Sans SC" panose="020B0200000000000000" charset="-122"/>
                <a:ea typeface="Noto Sans SC" panose="020B0200000000000000" charset="-122"/>
                <a:cs typeface="Noto Sans SC" panose="020B0200000000000000" charset="-122"/>
                <a:sym typeface="Noto Sans SC" panose="020B0200000000000000" charset="-122"/>
              </a:rPr>
              <a:t>但“极低患病人数×精算可控”</a:t>
            </a:r>
            <a:r>
              <a:rPr lang="en-US" sz="975"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，更能通过减少输血、住院等大幅节约医保关联费用。</a:t>
            </a:r>
            <a:endParaRPr lang="en-US" sz="825"/>
          </a:p>
        </p:txBody>
      </p:sp>
      <p:cxnSp>
        <p:nvCxnSpPr>
          <p:cNvPr id="32" name="Connector 16"/>
          <p:cNvCxnSpPr/>
          <p:nvPr/>
        </p:nvCxnSpPr>
        <p:spPr>
          <a:xfrm rot="-16370">
            <a:off x="2571761" y="3138488"/>
            <a:ext cx="2000250" cy="9525"/>
          </a:xfrm>
          <a:prstGeom prst="straightConnector1">
            <a:avLst/>
          </a:prstGeom>
          <a:solidFill>
            <a:srgbClr val="DEE0E3">
              <a:alpha val="100000"/>
            </a:srgbClr>
          </a:solidFill>
          <a:ln w="12700" cap="flat" cmpd="sng">
            <a:solidFill>
              <a:srgbClr val="000000">
                <a:alpha val="10000"/>
              </a:srgbClr>
            </a:solidFill>
            <a:prstDash val="dash"/>
            <a:round/>
            <a:headEnd type="none" w="med" len="med"/>
            <a:tailEnd type="none" w="med" len="med"/>
          </a:ln>
        </p:spPr>
      </p:cxnSp>
      <p:sp>
        <p:nvSpPr>
          <p:cNvPr id="33" name="AutoShape 17"/>
          <p:cNvSpPr/>
          <p:nvPr/>
        </p:nvSpPr>
        <p:spPr>
          <a:xfrm>
            <a:off x="2571750" y="3238500"/>
            <a:ext cx="2000250" cy="523875"/>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900" b="1" i="0" u="none" strike="noStrike">
                <a:solidFill>
                  <a:schemeClr val="accent5">
                    <a:lumMod val="75000"/>
                  </a:schemeClr>
                </a:solidFill>
                <a:latin typeface="Noto Sans SC" panose="020B0200000000000000" charset="-122"/>
                <a:ea typeface="Noto Sans SC" panose="020B0200000000000000" charset="-122"/>
                <a:cs typeface="Noto Sans SC" panose="020B0200000000000000" charset="-122"/>
                <a:sym typeface="Noto Sans SC" panose="020B0200000000000000" charset="-122"/>
              </a:rPr>
              <a:t>极小基金冲击：</a:t>
            </a:r>
            <a:r>
              <a:rPr lang="en-US" sz="9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中国PNH确诊患者仅2000-3000人，基数极小，对医保大盘的资金风险完全可控。</a:t>
            </a:r>
            <a:endParaRPr lang="en-US" sz="825"/>
          </a:p>
        </p:txBody>
      </p:sp>
      <p:sp>
        <p:nvSpPr>
          <p:cNvPr id="34" name="AutoShape 18"/>
          <p:cNvSpPr/>
          <p:nvPr/>
        </p:nvSpPr>
        <p:spPr>
          <a:xfrm>
            <a:off x="2571750" y="3905250"/>
            <a:ext cx="2000250" cy="619125"/>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900" b="1" i="0" u="none" strike="noStrike">
                <a:solidFill>
                  <a:schemeClr val="accent5">
                    <a:lumMod val="75000"/>
                  </a:schemeClr>
                </a:solidFill>
                <a:latin typeface="Noto Sans SC" panose="020B0200000000000000" charset="-122"/>
                <a:ea typeface="Noto Sans SC" panose="020B0200000000000000" charset="-122"/>
                <a:cs typeface="Noto Sans SC" panose="020B0200000000000000" charset="-122"/>
                <a:sym typeface="Noto Sans SC" panose="020B0200000000000000" charset="-122"/>
              </a:rPr>
              <a:t>基金友好型选择：</a:t>
            </a:r>
            <a:r>
              <a:rPr lang="en-US" sz="9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大幅节约终身输血、铁过载治疗及急诊住院费用；作为国产1类新药，价格具备更强控费空间。</a:t>
            </a:r>
            <a:endParaRPr lang="en-US" sz="825"/>
          </a:p>
        </p:txBody>
      </p:sp>
      <p:sp>
        <p:nvSpPr>
          <p:cNvPr id="35" name="AutoShape 19"/>
          <p:cNvSpPr/>
          <p:nvPr/>
        </p:nvSpPr>
        <p:spPr>
          <a:xfrm>
            <a:off x="4762500" y="1333500"/>
            <a:ext cx="2000250" cy="57150"/>
          </a:xfrm>
          <a:prstGeom prst="roundRect">
            <a:avLst>
              <a:gd name="adj" fmla="val 0"/>
            </a:avLst>
          </a:prstGeom>
          <a:solidFill>
            <a:schemeClr val="accent5">
              <a:lumMod val="75000"/>
              <a:alpha val="100000"/>
            </a:schemeClr>
          </a:solidFill>
          <a:ln w="25400" cap="flat" cmpd="sng">
            <a:noFill/>
            <a:prstDash val="solid"/>
            <a:round/>
          </a:ln>
        </p:spPr>
        <p:txBody>
          <a:bodyPr vert="horz" wrap="square" lIns="47625" tIns="47625" rIns="47625" bIns="47625" rtlCol="0" anchor="ctr"/>
          <a:lstStyle/>
          <a:p>
            <a:pPr algn="ctr">
              <a:defRPr/>
            </a:pPr>
            <a:endParaRPr sz="1350"/>
          </a:p>
        </p:txBody>
      </p:sp>
      <p:sp>
        <p:nvSpPr>
          <p:cNvPr id="38" name="AutoShape 20"/>
          <p:cNvSpPr/>
          <p:nvPr/>
        </p:nvSpPr>
        <p:spPr>
          <a:xfrm>
            <a:off x="4762500" y="1524000"/>
            <a:ext cx="2000250" cy="571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200" b="1"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03 弥补目录短板：攻克疗效瓶颈，保障供应安全</a:t>
            </a:r>
            <a:endParaRPr lang="en-US" sz="825"/>
          </a:p>
        </p:txBody>
      </p:sp>
      <p:sp>
        <p:nvSpPr>
          <p:cNvPr id="39" name="AutoShape 21"/>
          <p:cNvSpPr/>
          <p:nvPr/>
        </p:nvSpPr>
        <p:spPr>
          <a:xfrm>
            <a:off x="4762500" y="2286000"/>
            <a:ext cx="2000250" cy="666750"/>
          </a:xfrm>
          <a:prstGeom prst="roundRect">
            <a:avLst>
              <a:gd name="adj" fmla="val 0"/>
            </a:avLst>
          </a:prstGeom>
          <a:solidFill>
            <a:schemeClr val="accent5">
              <a:lumMod val="75000"/>
              <a:alpha val="10000"/>
            </a:schemeClr>
          </a:solidFill>
          <a:ln w="25400" cap="flat" cmpd="sng">
            <a:noFill/>
            <a:prstDash val="solid"/>
            <a:round/>
          </a:ln>
        </p:spPr>
        <p:txBody>
          <a:bodyPr vert="horz" wrap="square" lIns="47625" tIns="47625" rIns="47625" bIns="47625" rtlCol="0" anchor="ctr"/>
          <a:lstStyle/>
          <a:p>
            <a:pPr algn="ctr">
              <a:defRPr/>
            </a:pPr>
            <a:endParaRPr sz="1350"/>
          </a:p>
        </p:txBody>
      </p:sp>
      <p:sp>
        <p:nvSpPr>
          <p:cNvPr id="40" name="AutoShape 22"/>
          <p:cNvSpPr/>
          <p:nvPr/>
        </p:nvSpPr>
        <p:spPr>
          <a:xfrm>
            <a:off x="4810125" y="2333625"/>
            <a:ext cx="1905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975"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不作无效me-too重复，精准</a:t>
            </a:r>
            <a:r>
              <a:rPr lang="en-US" sz="975" b="0" i="0" u="none" strike="noStrike">
                <a:solidFill>
                  <a:srgbClr val="C00000"/>
                </a:solidFill>
                <a:latin typeface="Noto Sans SC" panose="020B0200000000000000" charset="-122"/>
                <a:ea typeface="Noto Sans SC" panose="020B0200000000000000" charset="-122"/>
                <a:cs typeface="Noto Sans SC" panose="020B0200000000000000" charset="-122"/>
                <a:sym typeface="Noto Sans SC" panose="020B0200000000000000" charset="-122"/>
              </a:rPr>
              <a:t>补齐现有药物“血管外溶血疗效天花板”</a:t>
            </a:r>
            <a:r>
              <a:rPr lang="en-US" sz="975"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与“进口垄断”的双重核心空白。</a:t>
            </a:r>
            <a:endParaRPr lang="en-US" sz="825"/>
          </a:p>
        </p:txBody>
      </p:sp>
      <p:cxnSp>
        <p:nvCxnSpPr>
          <p:cNvPr id="41" name="Connector 23"/>
          <p:cNvCxnSpPr/>
          <p:nvPr/>
        </p:nvCxnSpPr>
        <p:spPr>
          <a:xfrm rot="-16370">
            <a:off x="4762511" y="3138488"/>
            <a:ext cx="2000250" cy="9525"/>
          </a:xfrm>
          <a:prstGeom prst="straightConnector1">
            <a:avLst/>
          </a:prstGeom>
          <a:solidFill>
            <a:srgbClr val="DEE0E3">
              <a:alpha val="100000"/>
            </a:srgbClr>
          </a:solidFill>
          <a:ln w="12700" cap="flat" cmpd="sng">
            <a:solidFill>
              <a:srgbClr val="000000">
                <a:alpha val="10000"/>
              </a:srgbClr>
            </a:solidFill>
            <a:prstDash val="dash"/>
            <a:round/>
            <a:headEnd type="none" w="med" len="med"/>
            <a:tailEnd type="none" w="med" len="med"/>
          </a:ln>
        </p:spPr>
      </p:cxnSp>
      <p:sp>
        <p:nvSpPr>
          <p:cNvPr id="42" name="AutoShape 24"/>
          <p:cNvSpPr/>
          <p:nvPr/>
        </p:nvSpPr>
        <p:spPr>
          <a:xfrm>
            <a:off x="4762500" y="3238500"/>
            <a:ext cx="2000250" cy="523875"/>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900" b="1" i="0" u="none" strike="noStrike">
                <a:solidFill>
                  <a:schemeClr val="accent5">
                    <a:lumMod val="75000"/>
                  </a:schemeClr>
                </a:solidFill>
                <a:latin typeface="Noto Sans SC" panose="020B0200000000000000" charset="-122"/>
                <a:ea typeface="Noto Sans SC" panose="020B0200000000000000" charset="-122"/>
                <a:cs typeface="Noto Sans SC" panose="020B0200000000000000" charset="-122"/>
                <a:sym typeface="Noto Sans SC" panose="020B0200000000000000" charset="-122"/>
              </a:rPr>
              <a:t>疗效机制跨代升级：</a:t>
            </a:r>
            <a:r>
              <a:rPr lang="en-US" sz="9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CFB抑制剂实现“血管内+外双重溶血控制”，Hb达标率显著优于传统C5抑制剂的9.1%水平。</a:t>
            </a:r>
            <a:endParaRPr lang="en-US" sz="825"/>
          </a:p>
        </p:txBody>
      </p:sp>
      <p:sp>
        <p:nvSpPr>
          <p:cNvPr id="43" name="AutoShape 25"/>
          <p:cNvSpPr/>
          <p:nvPr/>
        </p:nvSpPr>
        <p:spPr>
          <a:xfrm>
            <a:off x="4762500" y="3905250"/>
            <a:ext cx="2000250" cy="619125"/>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900" b="1" i="0" u="none" strike="noStrike">
                <a:solidFill>
                  <a:schemeClr val="accent5">
                    <a:lumMod val="75000"/>
                  </a:schemeClr>
                </a:solidFill>
                <a:latin typeface="Noto Sans SC" panose="020B0200000000000000" charset="-122"/>
                <a:ea typeface="Noto Sans SC" panose="020B0200000000000000" charset="-122"/>
                <a:cs typeface="Noto Sans SC" panose="020B0200000000000000" charset="-122"/>
                <a:sym typeface="Noto Sans SC" panose="020B0200000000000000" charset="-122"/>
              </a:rPr>
              <a:t>供应链自主可控：</a:t>
            </a:r>
            <a:r>
              <a:rPr lang="en-US" sz="9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打破进口生物制剂的价格垄断与跨国断供风险，作为首个国产1类小分子药，筑牢国家用药安全底线。</a:t>
            </a:r>
            <a:endParaRPr lang="en-US" sz="825"/>
          </a:p>
        </p:txBody>
      </p:sp>
      <p:sp>
        <p:nvSpPr>
          <p:cNvPr id="44" name="AutoShape 26"/>
          <p:cNvSpPr/>
          <p:nvPr/>
        </p:nvSpPr>
        <p:spPr>
          <a:xfrm>
            <a:off x="6905625" y="1333500"/>
            <a:ext cx="2000250" cy="57150"/>
          </a:xfrm>
          <a:prstGeom prst="roundRect">
            <a:avLst>
              <a:gd name="adj" fmla="val 0"/>
            </a:avLst>
          </a:prstGeom>
          <a:solidFill>
            <a:schemeClr val="accent5">
              <a:lumMod val="75000"/>
              <a:alpha val="100000"/>
            </a:schemeClr>
          </a:solidFill>
          <a:ln w="25400" cap="flat" cmpd="sng">
            <a:noFill/>
            <a:prstDash val="solid"/>
            <a:round/>
          </a:ln>
        </p:spPr>
        <p:txBody>
          <a:bodyPr vert="horz" wrap="square" lIns="47625" tIns="47625" rIns="47625" bIns="47625" rtlCol="0" anchor="ctr"/>
          <a:lstStyle/>
          <a:p>
            <a:pPr algn="ctr">
              <a:defRPr/>
            </a:pPr>
            <a:endParaRPr sz="1350"/>
          </a:p>
        </p:txBody>
      </p:sp>
      <p:sp>
        <p:nvSpPr>
          <p:cNvPr id="45" name="AutoShape 27"/>
          <p:cNvSpPr/>
          <p:nvPr/>
        </p:nvSpPr>
        <p:spPr>
          <a:xfrm>
            <a:off x="6905625" y="1524000"/>
            <a:ext cx="2000250" cy="571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200" b="1"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04 临床管理便捷：居家口服给药，零占用医疗资源</a:t>
            </a:r>
            <a:endParaRPr lang="en-US" sz="825"/>
          </a:p>
        </p:txBody>
      </p:sp>
      <p:sp>
        <p:nvSpPr>
          <p:cNvPr id="46" name="AutoShape 28"/>
          <p:cNvSpPr/>
          <p:nvPr/>
        </p:nvSpPr>
        <p:spPr>
          <a:xfrm>
            <a:off x="6905625" y="2286000"/>
            <a:ext cx="2000250" cy="666750"/>
          </a:xfrm>
          <a:prstGeom prst="roundRect">
            <a:avLst>
              <a:gd name="adj" fmla="val 0"/>
            </a:avLst>
          </a:prstGeom>
          <a:solidFill>
            <a:schemeClr val="accent5">
              <a:lumMod val="75000"/>
              <a:alpha val="10000"/>
            </a:schemeClr>
          </a:solidFill>
          <a:ln w="25400" cap="flat" cmpd="sng">
            <a:noFill/>
            <a:prstDash val="solid"/>
            <a:round/>
          </a:ln>
        </p:spPr>
        <p:txBody>
          <a:bodyPr vert="horz" wrap="square" lIns="47625" tIns="47625" rIns="47625" bIns="47625" rtlCol="0" anchor="ctr"/>
          <a:lstStyle/>
          <a:p>
            <a:pPr algn="ctr">
              <a:defRPr/>
            </a:pPr>
            <a:endParaRPr sz="1350"/>
          </a:p>
        </p:txBody>
      </p:sp>
      <p:sp>
        <p:nvSpPr>
          <p:cNvPr id="47" name="AutoShape 29"/>
          <p:cNvSpPr/>
          <p:nvPr/>
        </p:nvSpPr>
        <p:spPr>
          <a:xfrm>
            <a:off x="6953250" y="2333625"/>
            <a:ext cx="1905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975"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颠覆传统静脉输注模式，实现全病程居家管理，极大释放三甲医院医疗资源，</a:t>
            </a:r>
            <a:r>
              <a:rPr lang="en-US" sz="975" b="0" i="0" u="none" strike="noStrike">
                <a:solidFill>
                  <a:srgbClr val="C00000"/>
                </a:solidFill>
                <a:latin typeface="Noto Sans SC" panose="020B0200000000000000" charset="-122"/>
                <a:ea typeface="Noto Sans SC" panose="020B0200000000000000" charset="-122"/>
                <a:cs typeface="Noto Sans SC" panose="020B0200000000000000" charset="-122"/>
                <a:sym typeface="Noto Sans SC" panose="020B0200000000000000" charset="-122"/>
              </a:rPr>
              <a:t>破解基层可及性难题</a:t>
            </a:r>
            <a:r>
              <a:rPr lang="en-US" sz="975"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endParaRPr lang="en-US" sz="825"/>
          </a:p>
        </p:txBody>
      </p:sp>
      <p:cxnSp>
        <p:nvCxnSpPr>
          <p:cNvPr id="48" name="Connector 30"/>
          <p:cNvCxnSpPr/>
          <p:nvPr/>
        </p:nvCxnSpPr>
        <p:spPr>
          <a:xfrm rot="-16370">
            <a:off x="6905636" y="3138488"/>
            <a:ext cx="2000250" cy="9525"/>
          </a:xfrm>
          <a:prstGeom prst="straightConnector1">
            <a:avLst/>
          </a:prstGeom>
          <a:solidFill>
            <a:srgbClr val="DEE0E3">
              <a:alpha val="100000"/>
            </a:srgbClr>
          </a:solidFill>
          <a:ln w="12700" cap="flat" cmpd="sng">
            <a:solidFill>
              <a:srgbClr val="000000">
                <a:alpha val="10000"/>
              </a:srgbClr>
            </a:solidFill>
            <a:prstDash val="dash"/>
            <a:round/>
            <a:headEnd type="none" w="med" len="med"/>
            <a:tailEnd type="none" w="med" len="med"/>
          </a:ln>
        </p:spPr>
      </p:cxnSp>
      <p:sp>
        <p:nvSpPr>
          <p:cNvPr id="49" name="AutoShape 31"/>
          <p:cNvSpPr/>
          <p:nvPr/>
        </p:nvSpPr>
        <p:spPr>
          <a:xfrm>
            <a:off x="6905625" y="3238500"/>
            <a:ext cx="2000250" cy="523875"/>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900" b="1" i="0" u="none" strike="noStrike">
                <a:solidFill>
                  <a:schemeClr val="accent5">
                    <a:lumMod val="75000"/>
                  </a:schemeClr>
                </a:solidFill>
                <a:latin typeface="Noto Sans SC" panose="020B0200000000000000" charset="-122"/>
                <a:ea typeface="Noto Sans SC" panose="020B0200000000000000" charset="-122"/>
                <a:cs typeface="Noto Sans SC" panose="020B0200000000000000" charset="-122"/>
                <a:sym typeface="Noto Sans SC" panose="020B0200000000000000" charset="-122"/>
              </a:rPr>
              <a:t>零资源占用与高安全性：</a:t>
            </a:r>
            <a:r>
              <a:rPr lang="en-US" sz="9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无需住院，不占用医护人力；DDI药物相互作用风险极低，临床用药方案简洁安全。</a:t>
            </a:r>
            <a:endParaRPr lang="en-US" sz="825"/>
          </a:p>
        </p:txBody>
      </p:sp>
      <p:sp>
        <p:nvSpPr>
          <p:cNvPr id="50" name="AutoShape 32"/>
          <p:cNvSpPr/>
          <p:nvPr/>
        </p:nvSpPr>
        <p:spPr>
          <a:xfrm>
            <a:off x="6905625" y="3905250"/>
            <a:ext cx="2000250" cy="619125"/>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900" b="1" i="0" u="none" strike="noStrike">
                <a:solidFill>
                  <a:schemeClr val="accent5">
                    <a:lumMod val="75000"/>
                  </a:schemeClr>
                </a:solidFill>
                <a:latin typeface="Noto Sans SC" panose="020B0200000000000000" charset="-122"/>
                <a:ea typeface="Noto Sans SC" panose="020B0200000000000000" charset="-122"/>
                <a:cs typeface="Noto Sans SC" panose="020B0200000000000000" charset="-122"/>
                <a:sym typeface="Noto Sans SC" panose="020B0200000000000000" charset="-122"/>
              </a:rPr>
              <a:t>常温储存突破配送瓶颈：</a:t>
            </a:r>
            <a:r>
              <a:rPr lang="en-US" sz="9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≤25℃储存摆脱冷链依赖，显著降低物流成本，让边远地区及基层医疗机构患者也能获得规范治疗。</a:t>
            </a:r>
            <a:endParaRPr lang="en-US" sz="825"/>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19618" y="0"/>
            <a:ext cx="2099797" cy="5143500"/>
          </a:xfrm>
          <a:prstGeom prst="rect">
            <a:avLst/>
          </a:prstGeom>
          <a:blipFill>
            <a:blip r:embed="rId2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9618" y="0"/>
            <a:ext cx="2099797" cy="5143500"/>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highlight>
                <a:srgbClr val="FFFF00"/>
              </a:highlight>
            </a:endParaRPr>
          </a:p>
        </p:txBody>
      </p:sp>
      <p:sp>
        <p:nvSpPr>
          <p:cNvPr id="5" name="文本框 4"/>
          <p:cNvSpPr txBox="1"/>
          <p:nvPr/>
        </p:nvSpPr>
        <p:spPr>
          <a:xfrm>
            <a:off x="349673" y="1562943"/>
            <a:ext cx="1257246" cy="692497"/>
          </a:xfrm>
          <a:prstGeom prst="rect">
            <a:avLst/>
          </a:prstGeom>
          <a:noFill/>
        </p:spPr>
        <p:txBody>
          <a:bodyPr wrap="square" lIns="0" tIns="0" rIns="0" bIns="0" rtlCol="0">
            <a:spAutoFit/>
          </a:bodyPr>
          <a:lstStyle/>
          <a:p>
            <a:pPr algn="dist"/>
            <a:r>
              <a:rPr lang="zh-CN" altLang="en-US" sz="4500" b="1" dirty="0">
                <a:solidFill>
                  <a:schemeClr val="accent1">
                    <a:lumMod val="75000"/>
                  </a:schemeClr>
                </a:solidFill>
                <a:effectLst>
                  <a:glow>
                    <a:schemeClr val="accent1">
                      <a:alpha val="40000"/>
                    </a:schemeClr>
                  </a:glow>
                  <a:outerShdw blurRad="50800" dist="38100" dir="2700000" algn="tl">
                    <a:schemeClr val="accent6">
                      <a:lumMod val="50000"/>
                      <a:alpha val="43000"/>
                    </a:schemeClr>
                  </a:outerShdw>
                </a:effectLst>
                <a:latin typeface="+mj-ea"/>
                <a:ea typeface="+mj-ea"/>
                <a:cs typeface="+mj-cs"/>
                <a:sym typeface="Arial" panose="020B0604020202020204" pitchFamily="34" charset="0"/>
              </a:rPr>
              <a:t>目录</a:t>
            </a:r>
          </a:p>
        </p:txBody>
      </p:sp>
      <p:sp>
        <p:nvSpPr>
          <p:cNvPr id="69" name="文本框 68"/>
          <p:cNvSpPr txBox="1"/>
          <p:nvPr/>
        </p:nvSpPr>
        <p:spPr>
          <a:xfrm>
            <a:off x="339763" y="2338253"/>
            <a:ext cx="1304831" cy="276999"/>
          </a:xfrm>
          <a:prstGeom prst="rect">
            <a:avLst/>
          </a:prstGeom>
          <a:noFill/>
        </p:spPr>
        <p:txBody>
          <a:bodyPr wrap="square" lIns="0" tIns="0" rIns="0" bIns="0" rtlCol="0">
            <a:spAutoFit/>
          </a:bodyPr>
          <a:lstStyle/>
          <a:p>
            <a:pPr algn="dist"/>
            <a:r>
              <a:rPr lang="en-US" altLang="zh-CN" dirty="0">
                <a:solidFill>
                  <a:schemeClr val="accent1">
                    <a:lumMod val="75000"/>
                  </a:schemeClr>
                </a:solidFill>
                <a:effectLst>
                  <a:glow>
                    <a:schemeClr val="accent1">
                      <a:alpha val="40000"/>
                    </a:schemeClr>
                  </a:glow>
                  <a:outerShdw blurRad="50800" dist="38100" dir="2700000" algn="tl">
                    <a:schemeClr val="accent6">
                      <a:lumMod val="50000"/>
                      <a:alpha val="43000"/>
                    </a:schemeClr>
                  </a:outerShdw>
                </a:effectLst>
                <a:latin typeface="+mj-ea"/>
                <a:ea typeface="+mj-ea"/>
                <a:cs typeface="+mj-cs"/>
                <a:sym typeface="Arial" panose="020B0604020202020204" pitchFamily="34" charset="0"/>
              </a:rPr>
              <a:t>CONTENTS</a:t>
            </a:r>
            <a:endParaRPr lang="zh-CN" altLang="en-US" dirty="0">
              <a:solidFill>
                <a:schemeClr val="accent1">
                  <a:lumMod val="75000"/>
                </a:schemeClr>
              </a:solidFill>
              <a:effectLst>
                <a:glow>
                  <a:schemeClr val="accent1">
                    <a:alpha val="40000"/>
                  </a:schemeClr>
                </a:glow>
                <a:outerShdw blurRad="50800" dist="38100" dir="2700000" algn="tl">
                  <a:schemeClr val="accent6">
                    <a:lumMod val="50000"/>
                    <a:alpha val="43000"/>
                  </a:schemeClr>
                </a:outerShdw>
              </a:effectLst>
              <a:latin typeface="+mj-ea"/>
              <a:ea typeface="+mj-ea"/>
              <a:cs typeface="+mj-cs"/>
              <a:sym typeface="Arial" panose="020B0604020202020204" pitchFamily="34" charset="0"/>
            </a:endParaRPr>
          </a:p>
        </p:txBody>
      </p:sp>
      <p:cxnSp>
        <p:nvCxnSpPr>
          <p:cNvPr id="74" name="直接连接符 73"/>
          <p:cNvCxnSpPr/>
          <p:nvPr/>
        </p:nvCxnSpPr>
        <p:spPr>
          <a:xfrm>
            <a:off x="349673" y="2698064"/>
            <a:ext cx="1294921"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矩形: 圆角 75"/>
          <p:cNvSpPr/>
          <p:nvPr>
            <p:custDataLst>
              <p:tags r:id="rId1"/>
            </p:custDataLst>
          </p:nvPr>
        </p:nvSpPr>
        <p:spPr>
          <a:xfrm>
            <a:off x="2247303" y="3099952"/>
            <a:ext cx="6705335" cy="525450"/>
          </a:xfrm>
          <a:prstGeom prst="roundRect">
            <a:avLst>
              <a:gd name="adj" fmla="val 6774"/>
            </a:avLst>
          </a:prstGeom>
          <a:solidFill>
            <a:schemeClr val="bg1"/>
          </a:solidFill>
          <a:ln w="15875">
            <a:noFill/>
          </a:ln>
          <a:effectLst>
            <a:outerShdw blurRad="88900" sx="101000" sy="101000" algn="ctr" rotWithShape="0">
              <a:schemeClr val="accent1">
                <a:lumMod val="75000"/>
                <a:alpha val="31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r">
              <a:lnSpc>
                <a:spcPct val="150000"/>
              </a:lnSpc>
            </a:pPr>
            <a:r>
              <a:rPr lang="zh-CN" altLang="en-US" sz="1600" b="1" dirty="0">
                <a:solidFill>
                  <a:schemeClr val="tx1"/>
                </a:solidFill>
                <a:latin typeface="Arial" panose="020B0604020202020204" pitchFamily="34" charset="0"/>
                <a:ea typeface="微软雅黑" panose="020B0503020204020204" pitchFamily="34" charset="-122"/>
                <a:sym typeface="+mn-ea"/>
              </a:rPr>
              <a:t>打破进口垄断，国产真创新，机制优势明显</a:t>
            </a:r>
            <a:endParaRPr lang="zh-CN" altLang="en-US" sz="1600" b="1" dirty="0">
              <a:solidFill>
                <a:schemeClr val="tx1"/>
              </a:solidFill>
              <a:latin typeface="Arial" panose="020B0604020202020204" pitchFamily="34" charset="0"/>
              <a:ea typeface="微软雅黑" panose="020B0503020204020204" pitchFamily="34" charset="-122"/>
            </a:endParaRPr>
          </a:p>
        </p:txBody>
      </p:sp>
      <p:sp>
        <p:nvSpPr>
          <p:cNvPr id="55" name="文本框 54"/>
          <p:cNvSpPr txBox="1"/>
          <p:nvPr>
            <p:custDataLst>
              <p:tags r:id="rId2"/>
            </p:custDataLst>
          </p:nvPr>
        </p:nvSpPr>
        <p:spPr>
          <a:xfrm>
            <a:off x="2336839" y="3269189"/>
            <a:ext cx="285335" cy="249299"/>
          </a:xfrm>
          <a:prstGeom prst="rect">
            <a:avLst/>
          </a:prstGeom>
          <a:noFill/>
        </p:spPr>
        <p:txBody>
          <a:bodyPr wrap="none" lIns="0" tIns="0" rIns="0" bIns="0" rtlCol="0">
            <a:spAutoFit/>
          </a:bodyPr>
          <a:lstStyle/>
          <a:p>
            <a:pPr algn="ctr" defTabSz="685800">
              <a:lnSpc>
                <a:spcPct val="90000"/>
              </a:lnSpc>
              <a:spcBef>
                <a:spcPct val="0"/>
              </a:spcBef>
              <a:spcAft>
                <a:spcPts val="1015"/>
              </a:spcAft>
            </a:pPr>
            <a:r>
              <a:rPr lang="en-US" altLang="zh-CN" b="1" dirty="0">
                <a:solidFill>
                  <a:srgbClr val="1B569D"/>
                </a:solidFill>
                <a:latin typeface="微软雅黑" panose="020B0503020204020204" pitchFamily="34" charset="-122"/>
                <a:ea typeface="微软雅黑" panose="020B0503020204020204" pitchFamily="34" charset="-122"/>
                <a:sym typeface="Arial" panose="020B0604020202020204" pitchFamily="34" charset="0"/>
              </a:rPr>
              <a:t>04</a:t>
            </a:r>
          </a:p>
        </p:txBody>
      </p:sp>
      <p:sp>
        <p:nvSpPr>
          <p:cNvPr id="65" name="文本框 64"/>
          <p:cNvSpPr txBox="1"/>
          <p:nvPr>
            <p:custDataLst>
              <p:tags r:id="rId3"/>
            </p:custDataLst>
          </p:nvPr>
        </p:nvSpPr>
        <p:spPr>
          <a:xfrm>
            <a:off x="2826938" y="3269190"/>
            <a:ext cx="808958" cy="249299"/>
          </a:xfrm>
          <a:prstGeom prst="rect">
            <a:avLst/>
          </a:prstGeom>
          <a:noFill/>
        </p:spPr>
        <p:txBody>
          <a:bodyPr wrap="square" lIns="0" tIns="0" rIns="0" bIns="0" rtlCol="0">
            <a:spAutoFit/>
          </a:bodyPr>
          <a:lstStyle/>
          <a:p>
            <a:pPr defTabSz="685800">
              <a:lnSpc>
                <a:spcPct val="90000"/>
              </a:lnSpc>
              <a:spcBef>
                <a:spcPct val="0"/>
              </a:spcBef>
              <a:spcAft>
                <a:spcPts val="1015"/>
              </a:spcAft>
            </a:pPr>
            <a:r>
              <a:rPr lang="zh-CN" altLang="en-US" b="1" dirty="0">
                <a:solidFill>
                  <a:srgbClr val="1B569D"/>
                </a:solidFill>
                <a:latin typeface="微软雅黑" panose="020B0503020204020204" pitchFamily="34" charset="-122"/>
                <a:ea typeface="微软雅黑" panose="020B0503020204020204" pitchFamily="34" charset="-122"/>
                <a:sym typeface="Arial" panose="020B0604020202020204" pitchFamily="34" charset="0"/>
              </a:rPr>
              <a:t>创新性</a:t>
            </a:r>
            <a:endParaRPr lang="en-US" altLang="zh-CN" b="1" dirty="0">
              <a:solidFill>
                <a:srgbClr val="1B569D"/>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3" name="直接连接符 62"/>
          <p:cNvCxnSpPr/>
          <p:nvPr>
            <p:custDataLst>
              <p:tags r:id="rId4"/>
            </p:custDataLst>
          </p:nvPr>
        </p:nvCxnSpPr>
        <p:spPr>
          <a:xfrm>
            <a:off x="2746726" y="3146677"/>
            <a:ext cx="0" cy="43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矩形: 圆角 83"/>
          <p:cNvSpPr/>
          <p:nvPr>
            <p:custDataLst>
              <p:tags r:id="rId5"/>
            </p:custDataLst>
          </p:nvPr>
        </p:nvSpPr>
        <p:spPr>
          <a:xfrm>
            <a:off x="2247303" y="3829255"/>
            <a:ext cx="6705335" cy="525450"/>
          </a:xfrm>
          <a:prstGeom prst="roundRect">
            <a:avLst>
              <a:gd name="adj" fmla="val 6774"/>
            </a:avLst>
          </a:prstGeom>
          <a:solidFill>
            <a:schemeClr val="bg1"/>
          </a:solidFill>
          <a:ln w="15875">
            <a:noFill/>
          </a:ln>
          <a:effectLst>
            <a:outerShdw blurRad="88900" sx="101000" sy="101000" algn="ctr" rotWithShape="0">
              <a:schemeClr val="accent1">
                <a:lumMod val="75000"/>
                <a:alpha val="31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r"/>
            <a:r>
              <a:rPr lang="zh-CN" altLang="en-US" sz="1600" b="1" dirty="0">
                <a:solidFill>
                  <a:schemeClr val="tx1"/>
                </a:solidFill>
                <a:latin typeface="Arial" panose="020B0604020202020204" pitchFamily="34" charset="0"/>
                <a:ea typeface="微软雅黑" panose="020B0503020204020204" pitchFamily="34" charset="-122"/>
              </a:rPr>
              <a:t>提升罕见病长期治疗可及性和基金使用</a:t>
            </a:r>
            <a:r>
              <a:rPr lang="zh-CN" altLang="en-US" sz="1600" b="1" dirty="0" smtClean="0">
                <a:solidFill>
                  <a:schemeClr val="tx1"/>
                </a:solidFill>
                <a:latin typeface="Arial" panose="020B0604020202020204" pitchFamily="34" charset="0"/>
                <a:ea typeface="微软雅黑" panose="020B0503020204020204" pitchFamily="34" charset="-122"/>
              </a:rPr>
              <a:t>效率</a:t>
            </a:r>
            <a:endParaRPr lang="zh-CN" altLang="en-US" sz="16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文本框 71"/>
          <p:cNvSpPr txBox="1"/>
          <p:nvPr>
            <p:custDataLst>
              <p:tags r:id="rId6"/>
            </p:custDataLst>
          </p:nvPr>
        </p:nvSpPr>
        <p:spPr>
          <a:xfrm>
            <a:off x="2336839" y="3998492"/>
            <a:ext cx="285335" cy="249299"/>
          </a:xfrm>
          <a:prstGeom prst="rect">
            <a:avLst/>
          </a:prstGeom>
          <a:noFill/>
        </p:spPr>
        <p:txBody>
          <a:bodyPr wrap="none" lIns="0" tIns="0" rIns="0" bIns="0" rtlCol="0">
            <a:spAutoFit/>
          </a:bodyPr>
          <a:lstStyle/>
          <a:p>
            <a:pPr algn="ctr" defTabSz="685800">
              <a:lnSpc>
                <a:spcPct val="90000"/>
              </a:lnSpc>
              <a:spcBef>
                <a:spcPct val="0"/>
              </a:spcBef>
              <a:spcAft>
                <a:spcPts val="1015"/>
              </a:spcAft>
            </a:pPr>
            <a:r>
              <a:rPr lang="en-US" altLang="zh-CN" b="1" dirty="0">
                <a:solidFill>
                  <a:srgbClr val="1B569D"/>
                </a:solidFill>
                <a:latin typeface="微软雅黑" panose="020B0503020204020204" pitchFamily="34" charset="-122"/>
                <a:ea typeface="微软雅黑" panose="020B0503020204020204" pitchFamily="34" charset="-122"/>
                <a:sym typeface="Arial" panose="020B0604020202020204" pitchFamily="34" charset="0"/>
              </a:rPr>
              <a:t>05</a:t>
            </a:r>
          </a:p>
        </p:txBody>
      </p:sp>
      <p:sp>
        <p:nvSpPr>
          <p:cNvPr id="76" name="文本框 75"/>
          <p:cNvSpPr txBox="1"/>
          <p:nvPr>
            <p:custDataLst>
              <p:tags r:id="rId7"/>
            </p:custDataLst>
          </p:nvPr>
        </p:nvSpPr>
        <p:spPr>
          <a:xfrm>
            <a:off x="2826937" y="3998493"/>
            <a:ext cx="880962" cy="249299"/>
          </a:xfrm>
          <a:prstGeom prst="rect">
            <a:avLst/>
          </a:prstGeom>
          <a:noFill/>
        </p:spPr>
        <p:txBody>
          <a:bodyPr wrap="square" lIns="0" tIns="0" rIns="0" bIns="0" rtlCol="0">
            <a:spAutoFit/>
          </a:bodyPr>
          <a:lstStyle/>
          <a:p>
            <a:pPr defTabSz="685800">
              <a:lnSpc>
                <a:spcPct val="90000"/>
              </a:lnSpc>
              <a:spcBef>
                <a:spcPct val="0"/>
              </a:spcBef>
              <a:spcAft>
                <a:spcPts val="1015"/>
              </a:spcAft>
            </a:pPr>
            <a:r>
              <a:rPr lang="zh-CN" altLang="en-US" b="1" dirty="0">
                <a:solidFill>
                  <a:srgbClr val="1B569D"/>
                </a:solidFill>
                <a:latin typeface="微软雅黑" panose="020B0503020204020204" pitchFamily="34" charset="-122"/>
                <a:ea typeface="微软雅黑" panose="020B0503020204020204" pitchFamily="34" charset="-122"/>
                <a:sym typeface="Arial" panose="020B0604020202020204" pitchFamily="34" charset="0"/>
              </a:rPr>
              <a:t>公平性</a:t>
            </a:r>
            <a:endParaRPr lang="en-US" altLang="zh-CN" b="1" dirty="0">
              <a:solidFill>
                <a:srgbClr val="1B569D"/>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75" name="直接连接符 74"/>
          <p:cNvCxnSpPr/>
          <p:nvPr>
            <p:custDataLst>
              <p:tags r:id="rId8"/>
            </p:custDataLst>
          </p:nvPr>
        </p:nvCxnSpPr>
        <p:spPr>
          <a:xfrm>
            <a:off x="2746726" y="3875980"/>
            <a:ext cx="0" cy="43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灯片编号占位符 8"/>
          <p:cNvSpPr>
            <a:spLocks noGrp="1"/>
          </p:cNvSpPr>
          <p:nvPr>
            <p:ph type="sldNum" sz="quarter" idx="12"/>
          </p:nvPr>
        </p:nvSpPr>
        <p:spPr/>
        <p:txBody>
          <a:bodyPr/>
          <a:lstStyle/>
          <a:p>
            <a:fld id="{B8B0AF58-D31C-45BB-93DD-50C4306FFF4E}" type="slidenum">
              <a:rPr lang="zh-CN" altLang="en-US" smtClean="0"/>
              <a:t>2</a:t>
            </a:fld>
            <a:endParaRPr lang="zh-CN" altLang="en-US"/>
          </a:p>
        </p:txBody>
      </p:sp>
      <p:sp>
        <p:nvSpPr>
          <p:cNvPr id="13" name="矩形: 圆角 15"/>
          <p:cNvSpPr/>
          <p:nvPr>
            <p:custDataLst>
              <p:tags r:id="rId9"/>
            </p:custDataLst>
          </p:nvPr>
        </p:nvSpPr>
        <p:spPr>
          <a:xfrm>
            <a:off x="2226191" y="923891"/>
            <a:ext cx="6716239" cy="525450"/>
          </a:xfrm>
          <a:prstGeom prst="roundRect">
            <a:avLst>
              <a:gd name="adj" fmla="val 6774"/>
            </a:avLst>
          </a:prstGeom>
          <a:solidFill>
            <a:schemeClr val="bg1"/>
          </a:solidFill>
          <a:ln w="15875">
            <a:noFill/>
          </a:ln>
          <a:effectLst>
            <a:outerShdw blurRad="88900" sx="101000" sy="101000" algn="ctr" rotWithShape="0">
              <a:schemeClr val="accent1">
                <a:lumMod val="75000"/>
                <a:alpha val="31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14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1400" dirty="0" smtClean="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1600" b="1"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国产唯一口服</a:t>
            </a:r>
            <a:r>
              <a:rPr lang="en-US" altLang="zh-CN" sz="1600" b="1" dirty="0">
                <a:solidFill>
                  <a:schemeClr val="tx1"/>
                </a:solidFill>
                <a:latin typeface="Arial" panose="020B0604020202020204" pitchFamily="34" charset="0"/>
                <a:ea typeface="微软雅黑" panose="020B0503020204020204" pitchFamily="34" charset="-122"/>
                <a:sym typeface="Arial" panose="020B0604020202020204" pitchFamily="34" charset="0"/>
              </a:rPr>
              <a:t>CFB</a:t>
            </a:r>
            <a:r>
              <a:rPr lang="zh-CN" altLang="en-US" sz="1600" b="1" dirty="0">
                <a:solidFill>
                  <a:schemeClr val="tx1"/>
                </a:solidFill>
                <a:latin typeface="Arial" panose="020B0604020202020204" pitchFamily="34" charset="0"/>
                <a:ea typeface="微软雅黑" panose="020B0503020204020204" pitchFamily="34" charset="-122"/>
                <a:sym typeface="Arial" panose="020B0604020202020204" pitchFamily="34" charset="0"/>
              </a:rPr>
              <a:t>抑制剂，参照药预沟通通过</a:t>
            </a:r>
          </a:p>
        </p:txBody>
      </p:sp>
      <p:sp>
        <p:nvSpPr>
          <p:cNvPr id="15" name="文本框 14"/>
          <p:cNvSpPr txBox="1"/>
          <p:nvPr>
            <p:custDataLst>
              <p:tags r:id="rId10"/>
            </p:custDataLst>
          </p:nvPr>
        </p:nvSpPr>
        <p:spPr>
          <a:xfrm>
            <a:off x="2336839" y="1086403"/>
            <a:ext cx="285335" cy="249299"/>
          </a:xfrm>
          <a:prstGeom prst="rect">
            <a:avLst/>
          </a:prstGeom>
          <a:noFill/>
        </p:spPr>
        <p:txBody>
          <a:bodyPr wrap="none" lIns="0" tIns="0" rIns="0" bIns="0" rtlCol="0">
            <a:spAutoFit/>
          </a:bodyPr>
          <a:lstStyle/>
          <a:p>
            <a:pPr algn="ctr" defTabSz="685800">
              <a:lnSpc>
                <a:spcPct val="90000"/>
              </a:lnSpc>
              <a:spcBef>
                <a:spcPct val="0"/>
              </a:spcBef>
              <a:spcAft>
                <a:spcPts val="1015"/>
              </a:spcAft>
            </a:pPr>
            <a:r>
              <a:rPr lang="en-US" altLang="zh-CN" b="1" dirty="0">
                <a:solidFill>
                  <a:srgbClr val="1B569D"/>
                </a:solidFill>
                <a:latin typeface="微软雅黑" panose="020B0503020204020204" pitchFamily="34" charset="-122"/>
                <a:ea typeface="微软雅黑" panose="020B0503020204020204" pitchFamily="34" charset="-122"/>
                <a:sym typeface="Arial" panose="020B0604020202020204" pitchFamily="34" charset="0"/>
              </a:rPr>
              <a:t>01</a:t>
            </a:r>
          </a:p>
        </p:txBody>
      </p:sp>
      <p:sp>
        <p:nvSpPr>
          <p:cNvPr id="21" name="文本框 20"/>
          <p:cNvSpPr txBox="1"/>
          <p:nvPr>
            <p:custDataLst>
              <p:tags r:id="rId11"/>
            </p:custDataLst>
          </p:nvPr>
        </p:nvSpPr>
        <p:spPr>
          <a:xfrm>
            <a:off x="2826936" y="1086403"/>
            <a:ext cx="1024965" cy="249299"/>
          </a:xfrm>
          <a:prstGeom prst="rect">
            <a:avLst/>
          </a:prstGeom>
          <a:noFill/>
        </p:spPr>
        <p:txBody>
          <a:bodyPr wrap="square" lIns="0" tIns="0" rIns="0" bIns="0" rtlCol="0">
            <a:spAutoFit/>
          </a:bodyPr>
          <a:lstStyle/>
          <a:p>
            <a:pPr defTabSz="685800">
              <a:lnSpc>
                <a:spcPct val="90000"/>
              </a:lnSpc>
              <a:spcBef>
                <a:spcPct val="0"/>
              </a:spcBef>
              <a:spcAft>
                <a:spcPts val="1015"/>
              </a:spcAft>
            </a:pPr>
            <a:r>
              <a:rPr lang="zh-CN" altLang="en-US" b="1" dirty="0">
                <a:solidFill>
                  <a:srgbClr val="1B569D"/>
                </a:solidFill>
                <a:latin typeface="微软雅黑" panose="020B0503020204020204" pitchFamily="34" charset="-122"/>
                <a:ea typeface="微软雅黑" panose="020B0503020204020204" pitchFamily="34" charset="-122"/>
                <a:sym typeface="Arial" panose="020B0604020202020204" pitchFamily="34" charset="0"/>
              </a:rPr>
              <a:t>基本信息</a:t>
            </a:r>
            <a:endParaRPr lang="en-US" altLang="zh-CN" b="1" dirty="0">
              <a:solidFill>
                <a:srgbClr val="1B569D"/>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custDataLst>
              <p:tags r:id="rId12"/>
            </p:custDataLst>
          </p:nvPr>
        </p:nvCxnSpPr>
        <p:spPr>
          <a:xfrm>
            <a:off x="2746726" y="963890"/>
            <a:ext cx="0" cy="43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矩形: 圆角 23"/>
          <p:cNvSpPr/>
          <p:nvPr>
            <p:custDataLst>
              <p:tags r:id="rId13"/>
            </p:custDataLst>
          </p:nvPr>
        </p:nvSpPr>
        <p:spPr>
          <a:xfrm>
            <a:off x="2237095" y="1646467"/>
            <a:ext cx="6716240" cy="525450"/>
          </a:xfrm>
          <a:prstGeom prst="roundRect">
            <a:avLst>
              <a:gd name="adj" fmla="val 6774"/>
            </a:avLst>
          </a:prstGeom>
          <a:solidFill>
            <a:schemeClr val="bg1"/>
          </a:solidFill>
          <a:ln w="15875">
            <a:noFill/>
          </a:ln>
          <a:effectLst>
            <a:outerShdw blurRad="88900" sx="101000" sy="101000" algn="ctr" rotWithShape="0">
              <a:schemeClr val="accent1">
                <a:lumMod val="75000"/>
                <a:alpha val="31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头对头优于</a:t>
            </a:r>
            <a:r>
              <a:rPr lang="zh-CN" altLang="en-US" dirty="0" smtClean="0">
                <a:latin typeface="Arial" panose="020B0604020202020204" pitchFamily="34" charset="0"/>
                <a:ea typeface="微软雅黑" panose="020B0503020204020204" pitchFamily="34" charset="-122"/>
                <a:sym typeface="Arial" panose="020B0604020202020204" pitchFamily="34" charset="0"/>
              </a:rPr>
              <a:t>依              </a:t>
            </a:r>
            <a:r>
              <a:rPr lang="zh-CN" altLang="en-US" sz="1600" b="1" dirty="0">
                <a:solidFill>
                  <a:schemeClr val="tx1"/>
                </a:solidFill>
                <a:latin typeface="Arial" panose="020B0604020202020204" pitchFamily="34" charset="0"/>
                <a:ea typeface="微软雅黑" panose="020B0503020204020204" pitchFamily="34" charset="-122"/>
                <a:sym typeface="Arial" panose="020B0604020202020204" pitchFamily="34" charset="0"/>
              </a:rPr>
              <a:t> 三期头对头优于依库珠，Hb正常化率显著提升</a:t>
            </a:r>
          </a:p>
        </p:txBody>
      </p:sp>
      <p:sp>
        <p:nvSpPr>
          <p:cNvPr id="29" name="文本框 28"/>
          <p:cNvSpPr txBox="1"/>
          <p:nvPr>
            <p:custDataLst>
              <p:tags r:id="rId14"/>
            </p:custDataLst>
          </p:nvPr>
        </p:nvSpPr>
        <p:spPr>
          <a:xfrm>
            <a:off x="2336839" y="1815704"/>
            <a:ext cx="285335" cy="249299"/>
          </a:xfrm>
          <a:prstGeom prst="rect">
            <a:avLst/>
          </a:prstGeom>
          <a:noFill/>
        </p:spPr>
        <p:txBody>
          <a:bodyPr wrap="none" lIns="0" tIns="0" rIns="0" bIns="0" rtlCol="0">
            <a:spAutoFit/>
          </a:bodyPr>
          <a:lstStyle/>
          <a:p>
            <a:pPr algn="ctr" defTabSz="685800">
              <a:lnSpc>
                <a:spcPct val="90000"/>
              </a:lnSpc>
              <a:spcBef>
                <a:spcPct val="0"/>
              </a:spcBef>
              <a:spcAft>
                <a:spcPts val="1015"/>
              </a:spcAft>
            </a:pPr>
            <a:r>
              <a:rPr lang="en-US" altLang="zh-CN" b="1" dirty="0">
                <a:solidFill>
                  <a:srgbClr val="1B569D"/>
                </a:solidFill>
                <a:latin typeface="微软雅黑" panose="020B0503020204020204" pitchFamily="34" charset="-122"/>
                <a:ea typeface="微软雅黑" panose="020B0503020204020204" pitchFamily="34" charset="-122"/>
                <a:sym typeface="Arial" panose="020B0604020202020204" pitchFamily="34" charset="0"/>
              </a:rPr>
              <a:t>02</a:t>
            </a:r>
          </a:p>
        </p:txBody>
      </p:sp>
      <p:sp>
        <p:nvSpPr>
          <p:cNvPr id="33" name="文本框 32"/>
          <p:cNvSpPr txBox="1"/>
          <p:nvPr>
            <p:custDataLst>
              <p:tags r:id="rId15"/>
            </p:custDataLst>
          </p:nvPr>
        </p:nvSpPr>
        <p:spPr>
          <a:xfrm>
            <a:off x="2826937" y="1815705"/>
            <a:ext cx="952969" cy="249299"/>
          </a:xfrm>
          <a:prstGeom prst="rect">
            <a:avLst/>
          </a:prstGeom>
          <a:noFill/>
        </p:spPr>
        <p:txBody>
          <a:bodyPr wrap="square" lIns="0" tIns="0" rIns="0" bIns="0" rtlCol="0">
            <a:spAutoFit/>
          </a:bodyPr>
          <a:lstStyle/>
          <a:p>
            <a:pPr defTabSz="685800">
              <a:lnSpc>
                <a:spcPct val="90000"/>
              </a:lnSpc>
              <a:spcBef>
                <a:spcPct val="0"/>
              </a:spcBef>
              <a:spcAft>
                <a:spcPts val="1015"/>
              </a:spcAft>
            </a:pPr>
            <a:r>
              <a:rPr lang="zh-CN" altLang="en-US" b="1" dirty="0">
                <a:solidFill>
                  <a:srgbClr val="1B569D"/>
                </a:solidFill>
                <a:latin typeface="微软雅黑" panose="020B0503020204020204" pitchFamily="34" charset="-122"/>
                <a:ea typeface="微软雅黑" panose="020B0503020204020204" pitchFamily="34" charset="-122"/>
                <a:sym typeface="Arial" panose="020B0604020202020204" pitchFamily="34" charset="0"/>
              </a:rPr>
              <a:t>有效性</a:t>
            </a:r>
            <a:endParaRPr lang="en-US" altLang="zh-CN" b="1" dirty="0">
              <a:solidFill>
                <a:srgbClr val="1B569D"/>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1" name="直接连接符 30"/>
          <p:cNvCxnSpPr/>
          <p:nvPr>
            <p:custDataLst>
              <p:tags r:id="rId16"/>
            </p:custDataLst>
          </p:nvPr>
        </p:nvCxnSpPr>
        <p:spPr>
          <a:xfrm>
            <a:off x="2746726" y="1693192"/>
            <a:ext cx="0" cy="43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矩形: 圆角 63"/>
          <p:cNvSpPr/>
          <p:nvPr>
            <p:custDataLst>
              <p:tags r:id="rId17"/>
            </p:custDataLst>
          </p:nvPr>
        </p:nvSpPr>
        <p:spPr>
          <a:xfrm>
            <a:off x="2237092" y="2375769"/>
            <a:ext cx="6705338" cy="525450"/>
          </a:xfrm>
          <a:prstGeom prst="roundRect">
            <a:avLst>
              <a:gd name="adj" fmla="val 6774"/>
            </a:avLst>
          </a:prstGeom>
          <a:solidFill>
            <a:schemeClr val="bg1"/>
          </a:solidFill>
          <a:ln w="15875">
            <a:noFill/>
          </a:ln>
          <a:effectLst>
            <a:outerShdw blurRad="88900" sx="101000" sy="101000" algn="ctr" rotWithShape="0">
              <a:schemeClr val="accent1">
                <a:lumMod val="75000"/>
                <a:alpha val="31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r"/>
            <a:r>
              <a:rPr lang="zh-CN" altLang="en-US" sz="1600" b="1" dirty="0">
                <a:solidFill>
                  <a:schemeClr val="tx1"/>
                </a:solidFill>
                <a:latin typeface="Arial" panose="020B0604020202020204" pitchFamily="34" charset="0"/>
                <a:ea typeface="微软雅黑" panose="020B0503020204020204" pitchFamily="34" charset="-122"/>
                <a:sym typeface="Arial" panose="020B0604020202020204" pitchFamily="34" charset="0"/>
              </a:rPr>
              <a:t>安全性高，契合</a:t>
            </a:r>
            <a:r>
              <a:rPr lang="en-US" altLang="zh-CN" sz="1600" b="1" dirty="0">
                <a:solidFill>
                  <a:schemeClr val="tx1"/>
                </a:solidFill>
                <a:latin typeface="Arial" panose="020B0604020202020204" pitchFamily="34" charset="0"/>
                <a:ea typeface="微软雅黑" panose="020B0503020204020204" pitchFamily="34" charset="-122"/>
                <a:sym typeface="Arial" panose="020B0604020202020204" pitchFamily="34" charset="0"/>
              </a:rPr>
              <a:t>PNH</a:t>
            </a:r>
            <a:r>
              <a:rPr lang="zh-CN" altLang="en-US" sz="1600" b="1" dirty="0">
                <a:solidFill>
                  <a:schemeClr val="tx1"/>
                </a:solidFill>
                <a:latin typeface="Arial" panose="020B0604020202020204" pitchFamily="34" charset="0"/>
                <a:ea typeface="微软雅黑" panose="020B0503020204020204" pitchFamily="34" charset="-122"/>
                <a:sym typeface="Arial" panose="020B0604020202020204" pitchFamily="34" charset="0"/>
              </a:rPr>
              <a:t>患者需长期治疗的临床需求</a:t>
            </a:r>
          </a:p>
        </p:txBody>
      </p:sp>
      <p:sp>
        <p:nvSpPr>
          <p:cNvPr id="40" name="文本框 39"/>
          <p:cNvSpPr txBox="1"/>
          <p:nvPr>
            <p:custDataLst>
              <p:tags r:id="rId18"/>
            </p:custDataLst>
          </p:nvPr>
        </p:nvSpPr>
        <p:spPr>
          <a:xfrm>
            <a:off x="2349242" y="2545007"/>
            <a:ext cx="285335" cy="249299"/>
          </a:xfrm>
          <a:prstGeom prst="rect">
            <a:avLst/>
          </a:prstGeom>
          <a:noFill/>
        </p:spPr>
        <p:txBody>
          <a:bodyPr wrap="none" lIns="0" tIns="0" rIns="0" bIns="0" rtlCol="0">
            <a:spAutoFit/>
          </a:bodyPr>
          <a:lstStyle/>
          <a:p>
            <a:pPr algn="ctr" defTabSz="685800">
              <a:lnSpc>
                <a:spcPct val="90000"/>
              </a:lnSpc>
              <a:spcBef>
                <a:spcPct val="0"/>
              </a:spcBef>
              <a:spcAft>
                <a:spcPts val="1015"/>
              </a:spcAft>
            </a:pPr>
            <a:r>
              <a:rPr lang="en-US" altLang="zh-CN" b="1" dirty="0" smtClean="0">
                <a:solidFill>
                  <a:srgbClr val="1B569D"/>
                </a:solidFill>
                <a:latin typeface="微软雅黑" panose="020B0503020204020204" pitchFamily="34" charset="-122"/>
                <a:ea typeface="微软雅黑" panose="020B0503020204020204" pitchFamily="34" charset="-122"/>
                <a:sym typeface="Arial" panose="020B0604020202020204" pitchFamily="34" charset="0"/>
              </a:rPr>
              <a:t>03</a:t>
            </a:r>
            <a:endParaRPr lang="en-US" altLang="zh-CN" b="1" dirty="0">
              <a:solidFill>
                <a:srgbClr val="1B569D"/>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文本框 44"/>
          <p:cNvSpPr txBox="1"/>
          <p:nvPr>
            <p:custDataLst>
              <p:tags r:id="rId19"/>
            </p:custDataLst>
          </p:nvPr>
        </p:nvSpPr>
        <p:spPr>
          <a:xfrm>
            <a:off x="2826938" y="2545008"/>
            <a:ext cx="952962" cy="249299"/>
          </a:xfrm>
          <a:prstGeom prst="rect">
            <a:avLst/>
          </a:prstGeom>
          <a:noFill/>
        </p:spPr>
        <p:txBody>
          <a:bodyPr wrap="square" lIns="0" tIns="0" rIns="0" bIns="0" rtlCol="0">
            <a:spAutoFit/>
          </a:bodyPr>
          <a:lstStyle/>
          <a:p>
            <a:pPr defTabSz="685800">
              <a:lnSpc>
                <a:spcPct val="90000"/>
              </a:lnSpc>
              <a:spcBef>
                <a:spcPct val="0"/>
              </a:spcBef>
              <a:spcAft>
                <a:spcPts val="1015"/>
              </a:spcAft>
            </a:pPr>
            <a:r>
              <a:rPr lang="zh-CN" altLang="en-US" b="1" dirty="0" smtClean="0">
                <a:solidFill>
                  <a:srgbClr val="1B569D"/>
                </a:solidFill>
                <a:latin typeface="微软雅黑" panose="020B0503020204020204" pitchFamily="34" charset="-122"/>
                <a:ea typeface="微软雅黑" panose="020B0503020204020204" pitchFamily="34" charset="-122"/>
                <a:sym typeface="Arial" panose="020B0604020202020204" pitchFamily="34" charset="0"/>
              </a:rPr>
              <a:t>安全性                                                                  </a:t>
            </a:r>
            <a:endParaRPr lang="en-US" altLang="zh-CN" b="1" dirty="0">
              <a:solidFill>
                <a:srgbClr val="1B569D"/>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44" name="直接连接符 43"/>
          <p:cNvCxnSpPr/>
          <p:nvPr>
            <p:custDataLst>
              <p:tags r:id="rId20"/>
            </p:custDataLst>
          </p:nvPr>
        </p:nvCxnSpPr>
        <p:spPr>
          <a:xfrm>
            <a:off x="2746726" y="2422494"/>
            <a:ext cx="0" cy="43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a:xfrm>
            <a:off x="-6491" y="0"/>
            <a:ext cx="1482147" cy="420957"/>
          </a:xfrm>
          <a:prstGeom prst="rect">
            <a:avLst/>
          </a:prstGeom>
        </p:spPr>
        <p:style>
          <a:lnRef idx="0">
            <a:srgbClr val="FFFFFF"/>
          </a:lnRef>
          <a:fillRef idx="1">
            <a:schemeClr val="accent1"/>
          </a:fillRef>
          <a:effectRef idx="1">
            <a:schemeClr val="accent1"/>
          </a:effectRef>
          <a:fontRef idx="minor">
            <a:schemeClr val="lt1"/>
          </a:fontRef>
        </p:style>
        <p:txBody>
          <a:bodyPr rtlCol="0" anchor="ctr"/>
          <a:lstStyle/>
          <a:p>
            <a:r>
              <a:rPr lang="zh-CN" altLang="en-US" sz="2000" b="1" dirty="0">
                <a:latin typeface="微软雅黑" panose="020B0503020204020204" pitchFamily="34" charset="-122"/>
                <a:ea typeface="微软雅黑" panose="020B0503020204020204" pitchFamily="34" charset="-122"/>
              </a:rPr>
              <a:t>  基本信息</a:t>
            </a:r>
          </a:p>
        </p:txBody>
      </p:sp>
      <p:sp>
        <p:nvSpPr>
          <p:cNvPr id="13" name="文本框 12"/>
          <p:cNvSpPr txBox="1"/>
          <p:nvPr/>
        </p:nvSpPr>
        <p:spPr>
          <a:xfrm>
            <a:off x="179070" y="483870"/>
            <a:ext cx="8220075" cy="4291806"/>
          </a:xfrm>
          <a:prstGeom prst="rect">
            <a:avLst/>
          </a:prstGeom>
          <a:noFill/>
        </p:spPr>
        <p:txBody>
          <a:bodyPr wrap="square" rtlCol="0">
            <a:noAutofit/>
          </a:bodyPr>
          <a:lstStyle/>
          <a:p>
            <a:pPr indent="0" fontAlgn="auto">
              <a:lnSpc>
                <a:spcPts val="2900"/>
              </a:lnSpc>
            </a:pP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申报目录类别：</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基本医保目录、商保创新药目录</a:t>
            </a:r>
          </a:p>
          <a:p>
            <a:pPr indent="0" fontAlgn="auto">
              <a:lnSpc>
                <a:spcPts val="2900"/>
              </a:lnSpc>
            </a:pP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通用名：</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盐酸兰诺可泮片</a:t>
            </a:r>
          </a:p>
          <a:p>
            <a:pPr indent="0" fontAlgn="auto">
              <a:lnSpc>
                <a:spcPts val="2900"/>
              </a:lnSpc>
            </a:pP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注册规格：</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100mg</a:t>
            </a:r>
          </a:p>
          <a:p>
            <a:pPr indent="0" fontAlgn="auto">
              <a:lnSpc>
                <a:spcPts val="2900"/>
              </a:lnSpc>
            </a:pP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药品注册分类：</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化药</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类</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2900"/>
              </a:lnSpc>
            </a:pP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中国大陆首次上市时间：</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2026</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月</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2900"/>
              </a:lnSpc>
            </a:pP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目前大陆地区通用名药品的上市情况：</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仅我司</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家</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2900"/>
              </a:lnSpc>
            </a:pP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是否为</a:t>
            </a:r>
            <a:r>
              <a:rPr lang="en-US" altLang="zh-CN"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OTC</a:t>
            </a: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药品：</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否</a:t>
            </a:r>
          </a:p>
          <a:p>
            <a:pPr indent="0" fontAlgn="auto">
              <a:lnSpc>
                <a:spcPts val="2900"/>
              </a:lnSpc>
            </a:pP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参照药品：</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依库珠单抗注射液（</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2026</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年第二批参照药预沟通国家医保局论证结果）</a:t>
            </a:r>
          </a:p>
          <a:p>
            <a:pPr indent="0" fontAlgn="auto">
              <a:lnSpc>
                <a:spcPts val="2900"/>
              </a:lnSpc>
            </a:pP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适应症：</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适用于治疗既往未接受过补体抑制剂治疗的阵发性睡眠性血红蛋白尿症（</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PNH）</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成人患者</a:t>
            </a:r>
          </a:p>
          <a:p>
            <a:pPr indent="0" fontAlgn="auto">
              <a:lnSpc>
                <a:spcPts val="2900"/>
              </a:lnSpc>
            </a:pP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用法用量：</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推荐剂量为400</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 mg，</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口服，每日两次。</a:t>
            </a:r>
          </a:p>
          <a:p>
            <a:pPr indent="0" fontAlgn="auto">
              <a:lnSpc>
                <a:spcPts val="2900"/>
              </a:lnSpc>
            </a:pP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rPr>
              <a:t>上市许可持有人：</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武汉朗来科技发展有限公司</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105" y="0"/>
            <a:ext cx="617220" cy="584200"/>
          </a:xfrm>
          <a:prstGeom prst="rect">
            <a:avLst/>
          </a:prstGeom>
        </p:spPr>
      </p:pic>
      <p:sp>
        <p:nvSpPr>
          <p:cNvPr id="2" name="Shape 12"/>
          <p:cNvSpPr/>
          <p:nvPr/>
        </p:nvSpPr>
        <p:spPr>
          <a:xfrm>
            <a:off x="34925" y="4838700"/>
            <a:ext cx="9042400" cy="273685"/>
          </a:xfrm>
          <a:prstGeom prst="rect">
            <a:avLst/>
          </a:prstGeom>
          <a:solidFill>
            <a:srgbClr val="EAF3F8"/>
          </a:solidFill>
          <a:ln w="6350">
            <a:solidFill>
              <a:srgbClr val="B7D7E4"/>
            </a:solidFill>
            <a:prstDash val="solid"/>
          </a:ln>
        </p:spPr>
        <p:txBody>
          <a:bodyPr/>
          <a:lstStyle/>
          <a:p>
            <a:pPr marL="0" indent="0">
              <a:buNone/>
            </a:pPr>
            <a:r>
              <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临床价值及医保意义</a:t>
            </a:r>
            <a:r>
              <a:rPr lang="zh-CN"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a:t>
            </a:r>
            <a:r>
              <a:rPr lang="en-US" sz="1200" b="1" dirty="0">
                <a:solidFill>
                  <a:srgbClr val="0B376C"/>
                </a:solidFill>
                <a:latin typeface="微软雅黑" panose="020B0503020204020204" pitchFamily="34" charset="-122"/>
                <a:ea typeface="微软雅黑" panose="020B0503020204020204" pitchFamily="34" charset="-122"/>
                <a:cs typeface="微软雅黑" panose="020B0503020204020204" pitchFamily="34" charset="-120"/>
                <a:sym typeface="+mn-ea"/>
              </a:rPr>
              <a:t>参照药为依库珠单抗，可直接评估疗效增量和输注资源节约价值。</a:t>
            </a:r>
            <a:endParaRPr lang="en-US" sz="1200" dirty="0"/>
          </a:p>
          <a:p>
            <a:pPr marL="0" indent="0">
              <a:buNone/>
            </a:pPr>
            <a:endParaRPr lang="zh-CN" sz="120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custDataLst>
              <p:tags r:id="rId1"/>
            </p:custDataLst>
          </p:nvPr>
        </p:nvSpPr>
        <p:spPr>
          <a:xfrm>
            <a:off x="198755" y="1395730"/>
            <a:ext cx="5380722" cy="2811829"/>
          </a:xfrm>
          <a:prstGeom prst="rect">
            <a:avLst/>
          </a:prstGeom>
          <a:noFill/>
          <a:ln w="12700" cmpd="sng">
            <a:solidFill>
              <a:schemeClr val="accent1">
                <a:shade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custDataLst>
              <p:tags r:id="rId2"/>
            </p:custDataLst>
          </p:nvPr>
        </p:nvSpPr>
        <p:spPr>
          <a:xfrm>
            <a:off x="322367" y="1373365"/>
            <a:ext cx="3800475" cy="3057525"/>
          </a:xfrm>
          <a:prstGeom prst="rect">
            <a:avLst/>
          </a:prstGeom>
          <a:noFill/>
        </p:spPr>
        <p:txBody>
          <a:bodyPr wrap="square" rtlCol="0" anchor="t">
            <a:noAutofit/>
          </a:bodyPr>
          <a:lstStyle/>
          <a:p>
            <a:pPr>
              <a:lnSpc>
                <a:spcPct val="130000"/>
              </a:lnSpc>
              <a:spcBef>
                <a:spcPct val="0"/>
              </a:spcBef>
              <a:spcAft>
                <a:spcPct val="0"/>
              </a:spcAft>
            </a:pPr>
            <a:endParaRPr lang="zh-CN" altLang="en-US" sz="12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矩形 1"/>
          <p:cNvSpPr/>
          <p:nvPr>
            <p:custDataLst>
              <p:tags r:id="rId3"/>
            </p:custDataLst>
          </p:nvPr>
        </p:nvSpPr>
        <p:spPr>
          <a:xfrm>
            <a:off x="5579478" y="1395730"/>
            <a:ext cx="2931428" cy="2811829"/>
          </a:xfrm>
          <a:prstGeom prst="rect">
            <a:avLst/>
          </a:prstGeom>
          <a:noFill/>
          <a:ln w="12700" cmpd="sng">
            <a:solidFill>
              <a:schemeClr val="accent1">
                <a:shade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186000" y="1080461"/>
            <a:ext cx="5387205" cy="322561"/>
          </a:xfrm>
          <a:prstGeom prst="rect">
            <a:avLst/>
          </a:prstGeom>
          <a:solidFill>
            <a:schemeClr val="accent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spcBef>
                <a:spcPct val="0"/>
              </a:spcBef>
              <a:spcAft>
                <a:spcPct val="0"/>
              </a:spcAft>
            </a:pPr>
            <a:r>
              <a:rPr lang="zh-CN" altLang="en-US" b="1" dirty="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dirty="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dirty="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dirty="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dirty="0" smtClean="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dirty="0" smtClean="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优势</a:t>
            </a:r>
            <a:endParaRPr lang="zh-CN" altLang="en-US" sz="1600" b="1" dirty="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矩形 11"/>
          <p:cNvSpPr/>
          <p:nvPr/>
        </p:nvSpPr>
        <p:spPr>
          <a:xfrm>
            <a:off x="5580114" y="1080461"/>
            <a:ext cx="2930792" cy="316427"/>
          </a:xfrm>
          <a:prstGeom prst="rect">
            <a:avLst/>
          </a:prstGeom>
          <a:solidFill>
            <a:schemeClr val="accent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spcBef>
                <a:spcPct val="0"/>
              </a:spcBef>
              <a:spcAft>
                <a:spcPct val="0"/>
              </a:spcAft>
            </a:pPr>
            <a:r>
              <a:rPr lang="zh-CN" altLang="en-US" sz="1600" b="1" dirty="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b="1" dirty="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dirty="0" smtClean="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不足</a:t>
            </a:r>
            <a:endParaRPr lang="zh-CN" altLang="en-US" sz="1600" b="1" dirty="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1"/>
          <p:cNvSpPr txBox="1"/>
          <p:nvPr/>
        </p:nvSpPr>
        <p:spPr>
          <a:xfrm>
            <a:off x="107504" y="422160"/>
            <a:ext cx="8571681" cy="70134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spcBef>
                <a:spcPts val="0"/>
              </a:spcBef>
              <a:spcAft>
                <a:spcPts val="0"/>
              </a:spcAft>
              <a:buClrTx/>
              <a:buSzTx/>
              <a:buFontTx/>
            </a:pPr>
            <a:r>
              <a:rPr lang="en-US" altLang="zh-CN"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目前中国已获批的补体抑制剂药物均为近年上市的外资企业产品，兰诺可泮弥补国产上市空白。且经济可及性高，节约住院、并发症治疗、定期输血等一系列额外费用，预防肾功能损伤。</a:t>
            </a:r>
          </a:p>
        </p:txBody>
      </p:sp>
      <p:sp>
        <p:nvSpPr>
          <p:cNvPr id="16" name="文本框 3"/>
          <p:cNvSpPr txBox="1"/>
          <p:nvPr/>
        </p:nvSpPr>
        <p:spPr>
          <a:xfrm>
            <a:off x="237635" y="1402910"/>
            <a:ext cx="5328781" cy="2212975"/>
          </a:xfrm>
          <a:prstGeom prst="rect">
            <a:avLst/>
          </a:prstGeom>
          <a:noFill/>
        </p:spPr>
        <p:txBody>
          <a:bodyPr wrap="square"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fontAlgn="auto">
              <a:lnSpc>
                <a:spcPts val="1800"/>
              </a:lnSpc>
              <a:spcBef>
                <a:spcPct val="0"/>
              </a:spcBef>
              <a:spcAft>
                <a:spcPct val="0"/>
              </a:spcAft>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口服给药提高依从性，节约住院费用</a:t>
            </a:r>
          </a:p>
          <a:p>
            <a:pPr marL="171450" indent="-171450" fontAlgn="auto">
              <a:lnSpc>
                <a:spcPts val="1800"/>
              </a:lnSpc>
              <a:buClrTx/>
              <a:buSzTx/>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兰诺可泮为</a:t>
            </a:r>
            <a:r>
              <a:rPr lang="zh-CN" altLang="en-US" sz="1000" b="1" dirty="0">
                <a:solidFill>
                  <a:schemeClr val="tx2"/>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作为小分子</a:t>
            </a:r>
            <a:r>
              <a:rPr lang="zh-CN" altLang="en-US" sz="10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口服片剂</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，无需住院或门诊静脉输注，大幅提升治疗依从性，降低输液相关感染、过敏等不良反应风险，更适合PNH患者长期居家治疗</a:t>
            </a:r>
          </a:p>
          <a:p>
            <a:pPr indent="0" fontAlgn="auto">
              <a:lnSpc>
                <a:spcPts val="1500"/>
              </a:lnSpc>
              <a:spcBef>
                <a:spcPct val="0"/>
              </a:spcBef>
              <a:spcAft>
                <a:spcPct val="0"/>
              </a:spcAft>
              <a:buFont typeface="Wingdings" panose="05000000000000000000" charset="0"/>
              <a:buNone/>
            </a:pP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nSpc>
                <a:spcPts val="1800"/>
              </a:lnSpc>
              <a:spcBef>
                <a:spcPct val="0"/>
              </a:spcBef>
              <a:spcAft>
                <a:spcPct val="0"/>
              </a:spcAft>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摆脱输血依赖，解决患者缺铁问题</a:t>
            </a:r>
          </a:p>
          <a:p>
            <a:pPr marL="171450" indent="-171450">
              <a:lnSpc>
                <a:spcPts val="1800"/>
              </a:lnSpc>
              <a:buClrTx/>
              <a:buSzTx/>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帮助患者摆脱输血依赖，减少血源供给压力，大幅节约输血带来的直接和间接成本；</a:t>
            </a:r>
          </a:p>
          <a:p>
            <a:pPr marL="171450" indent="-171450">
              <a:lnSpc>
                <a:spcPts val="1800"/>
              </a:lnSpc>
              <a:buClrTx/>
              <a:buSzTx/>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同时血管外溶血还会导致患者缺铁，兰诺可泮通过阻断IVH可使PNH患者SF正常化。</a:t>
            </a:r>
          </a:p>
          <a:p>
            <a:pPr marL="171450" indent="-171450">
              <a:lnSpc>
                <a:spcPts val="1800"/>
              </a:lnSpc>
              <a:spcBef>
                <a:spcPct val="0"/>
              </a:spcBef>
              <a:spcAft>
                <a:spcPct val="0"/>
              </a:spcAft>
              <a:buFont typeface="Wingdings" panose="05000000000000000000" charset="0"/>
              <a:buNone/>
            </a:pP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nSpc>
                <a:spcPts val="1800"/>
              </a:lnSpc>
              <a:buClrTx/>
              <a:buSzTx/>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可预防和延缓肾损伤</a:t>
            </a:r>
          </a:p>
          <a:p>
            <a:pPr marL="171450" indent="-171450">
              <a:lnSpc>
                <a:spcPts val="1800"/>
              </a:lnSpc>
              <a:buClrTx/>
              <a:buSzTx/>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研究表明，约14%-65%的PNH患者存在不同程度的肾功能不全，肾功能衰竭是8%-18%的PNH患者的主要死亡原因</a:t>
            </a:r>
            <a:r>
              <a:rPr lang="zh-CN" altLang="en-US" sz="10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ea"/>
              </a:rPr>
              <a:t>，约70%~80%的PNH患者在应用依库珠单抗治疗期间肾功能可保持稳定但无法预防和延缓肾损伤</a:t>
            </a:r>
          </a:p>
          <a:p>
            <a:pPr indent="0">
              <a:lnSpc>
                <a:spcPts val="1800"/>
              </a:lnSpc>
              <a:spcBef>
                <a:spcPct val="0"/>
              </a:spcBef>
              <a:spcAft>
                <a:spcPct val="0"/>
              </a:spcAft>
              <a:buFont typeface="Wingdings" panose="05000000000000000000" charset="0"/>
              <a:buNone/>
            </a:pP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ts val="1800"/>
              </a:lnSpc>
              <a:spcBef>
                <a:spcPct val="0"/>
              </a:spcBef>
              <a:spcAft>
                <a:spcPct val="0"/>
              </a:spcAft>
              <a:buFont typeface="Wingdings" panose="05000000000000000000" charset="0"/>
              <a:buNone/>
            </a:pP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0906" y="-3458"/>
            <a:ext cx="617220" cy="584200"/>
          </a:xfrm>
          <a:prstGeom prst="rect">
            <a:avLst/>
          </a:prstGeom>
        </p:spPr>
      </p:pic>
      <p:sp>
        <p:nvSpPr>
          <p:cNvPr id="19" name="矩形 18"/>
          <p:cNvSpPr/>
          <p:nvPr/>
        </p:nvSpPr>
        <p:spPr>
          <a:xfrm>
            <a:off x="-6491" y="0"/>
            <a:ext cx="1482147" cy="420957"/>
          </a:xfrm>
          <a:prstGeom prst="rect">
            <a:avLst/>
          </a:prstGeom>
        </p:spPr>
        <p:style>
          <a:lnRef idx="0">
            <a:srgbClr val="FFFFFF"/>
          </a:lnRef>
          <a:fillRef idx="1">
            <a:schemeClr val="accent1"/>
          </a:fillRef>
          <a:effectRef idx="1">
            <a:schemeClr val="accent1"/>
          </a:effectRef>
          <a:fontRef idx="minor">
            <a:schemeClr val="lt1"/>
          </a:fontRef>
        </p:style>
        <p:txBody>
          <a:bodyPr rtlCol="0" anchor="ctr"/>
          <a:lstStyle/>
          <a:p>
            <a:r>
              <a:rPr lang="zh-CN" altLang="en-US" sz="2000" b="1" dirty="0">
                <a:latin typeface="微软雅黑" panose="020B0503020204020204" pitchFamily="34" charset="-122"/>
                <a:ea typeface="微软雅黑" panose="020B0503020204020204" pitchFamily="34" charset="-122"/>
              </a:rPr>
              <a:t>  基本信息</a:t>
            </a:r>
          </a:p>
        </p:txBody>
      </p:sp>
      <p:sp>
        <p:nvSpPr>
          <p:cNvPr id="6" name="矩形 5"/>
          <p:cNvSpPr/>
          <p:nvPr/>
        </p:nvSpPr>
        <p:spPr>
          <a:xfrm>
            <a:off x="5605296" y="1545590"/>
            <a:ext cx="2880209" cy="1938020"/>
          </a:xfrm>
          <a:prstGeom prst="rect">
            <a:avLst/>
          </a:prstGeom>
        </p:spPr>
        <p:txBody>
          <a:bodyPr wrap="square">
            <a:spAutoFit/>
          </a:bodyPr>
          <a:lstStyle/>
          <a:p>
            <a:pPr marL="171450" indent="-171450">
              <a:lnSpc>
                <a:spcPts val="1800"/>
              </a:lnSpc>
              <a:spcBef>
                <a:spcPct val="0"/>
              </a:spcBef>
              <a:spcAft>
                <a:spcPct val="0"/>
              </a:spcAft>
              <a:buFont typeface="Wingdings" panose="05000000000000000000" charset="0"/>
              <a:buChar char="l"/>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依</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库珠单抗上市多年，真实世界应用数据更为充足</a:t>
            </a:r>
          </a:p>
          <a:p>
            <a:pPr indent="0">
              <a:lnSpc>
                <a:spcPts val="1800"/>
              </a:lnSpc>
              <a:spcBef>
                <a:spcPct val="0"/>
              </a:spcBef>
              <a:spcAft>
                <a:spcPct val="0"/>
              </a:spcAft>
              <a:buFont typeface="Wingdings" panose="05000000000000000000" charset="0"/>
              <a:buNone/>
            </a:pP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ts val="1800"/>
              </a:lnSpc>
              <a:buClrTx/>
              <a:buSzTx/>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针对依库珠单抗，2024年《中国阵发性睡眠性血红蛋白尿症（PNH）患者的疾病负担调研报告》</a:t>
            </a:r>
            <a:r>
              <a:rPr lang="zh-CN" altLang="en-US" sz="1000" baseline="300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显示，依库珠单抗是我国目前PNH临床最主流的治疗方法，临床真实数据积累较我司更充分。</a:t>
            </a:r>
          </a:p>
        </p:txBody>
      </p:sp>
      <p:sp>
        <p:nvSpPr>
          <p:cNvPr id="3" name="文本框 2"/>
          <p:cNvSpPr txBox="1"/>
          <p:nvPr/>
        </p:nvSpPr>
        <p:spPr>
          <a:xfrm>
            <a:off x="198700" y="4227769"/>
            <a:ext cx="7507744" cy="584775"/>
          </a:xfrm>
          <a:prstGeom prst="rect">
            <a:avLst/>
          </a:prstGeom>
        </p:spPr>
        <p:txBody>
          <a:bodyPr wrap="square">
            <a:spAutoFit/>
          </a:bodyPr>
          <a:lstStyle/>
          <a:p>
            <a:pPr marL="0" indent="0" algn="just">
              <a:spcBef>
                <a:spcPct val="0"/>
              </a:spcBef>
              <a:spcAft>
                <a:spcPct val="0"/>
              </a:spcAft>
            </a:pPr>
            <a:r>
              <a:rPr lang="zh-CN" altLang="en-US"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参考文献</a:t>
            </a:r>
          </a:p>
          <a:p>
            <a:pPr marL="0" indent="0" algn="just">
              <a:spcBef>
                <a:spcPct val="0"/>
              </a:spcBef>
              <a:spcAft>
                <a:spcPct val="0"/>
              </a:spcAft>
            </a:pPr>
            <a:r>
              <a:rPr lang="en-US" altLang="zh-CN"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李丽燕</a:t>
            </a:r>
            <a:r>
              <a:rPr lang="en-US" altLang="zh-CN"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付蓉</a:t>
            </a:r>
            <a:r>
              <a:rPr lang="en-US" altLang="zh-CN"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阵发性睡眠性血红蛋白尿症克隆筛查与诊断研究进展</a:t>
            </a:r>
            <a:r>
              <a:rPr lang="en-US" altLang="zh-CN"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中国实用内科杂志</a:t>
            </a:r>
            <a:r>
              <a:rPr lang="en-US" altLang="zh-CN"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,2025,45(07):541-547+553.</a:t>
            </a:r>
          </a:p>
          <a:p>
            <a:pPr marL="0" indent="0" algn="just">
              <a:spcBef>
                <a:spcPct val="0"/>
              </a:spcBef>
              <a:spcAft>
                <a:spcPct val="0"/>
              </a:spcAft>
            </a:pPr>
            <a:r>
              <a:rPr lang="en-US" altLang="zh-CN"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陈苗</a:t>
            </a:r>
            <a:r>
              <a:rPr lang="en-US" altLang="zh-CN"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等</a:t>
            </a:r>
            <a:r>
              <a:rPr lang="en-US" altLang="zh-CN"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阵发性睡眠性血红蛋白尿症多学科诊疗专家共识</a:t>
            </a:r>
            <a:r>
              <a:rPr lang="en-US" altLang="zh-CN"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(2024)[J].</a:t>
            </a:r>
            <a:r>
              <a:rPr lang="zh-CN" altLang="en-US"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协和医学杂志</a:t>
            </a:r>
            <a:r>
              <a:rPr lang="en-US" altLang="zh-CN"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,2024,15(05):1011-1028.</a:t>
            </a:r>
          </a:p>
          <a:p>
            <a:pPr marL="0" indent="0" algn="just">
              <a:spcBef>
                <a:spcPct val="0"/>
              </a:spcBef>
              <a:spcAft>
                <a:spcPct val="0"/>
              </a:spcAft>
            </a:pPr>
            <a:r>
              <a:rPr lang="en-US" altLang="zh-CN"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、2024年《中国阵发性睡眠性血红蛋白尿症（</a:t>
            </a:r>
            <a:r>
              <a:rPr lang="en-US" altLang="zh-CN"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PNH）</a:t>
            </a:r>
            <a:r>
              <a:rPr lang="zh-CN" altLang="en-US" sz="800" b="0" i="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患者的疾病负担调研报告》</a:t>
            </a:r>
          </a:p>
        </p:txBody>
      </p:sp>
      <p:sp>
        <p:nvSpPr>
          <p:cNvPr id="7" name="Shape 12"/>
          <p:cNvSpPr/>
          <p:nvPr/>
        </p:nvSpPr>
        <p:spPr>
          <a:xfrm>
            <a:off x="34925" y="4838700"/>
            <a:ext cx="9042400" cy="273685"/>
          </a:xfrm>
          <a:prstGeom prst="rect">
            <a:avLst/>
          </a:prstGeom>
          <a:solidFill>
            <a:srgbClr val="EAF3F8"/>
          </a:solidFill>
          <a:ln w="6350">
            <a:solidFill>
              <a:srgbClr val="B7D7E4"/>
            </a:solidFill>
            <a:prstDash val="solid"/>
          </a:ln>
        </p:spPr>
        <p:txBody>
          <a:bodyPr/>
          <a:lstStyle/>
          <a:p>
            <a:pPr marL="0" indent="0">
              <a:buNone/>
            </a:pPr>
            <a:r>
              <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临床价值及医保意义</a:t>
            </a:r>
            <a:r>
              <a:rPr lang="zh-CN"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a:t>
            </a:r>
            <a:r>
              <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本品价值明确聚焦“</a:t>
            </a:r>
            <a:r>
              <a:rPr lang="en-US" altLang="zh-CN"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Hb</a:t>
            </a:r>
            <a:r>
              <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达标、口服替代输注、国产可及”三点。</a:t>
            </a:r>
          </a:p>
          <a:p>
            <a:pPr marL="0" indent="0">
              <a:buNone/>
            </a:pPr>
            <a:endPar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custDataLst>
              <p:tags r:id="rId1"/>
            </p:custDataLst>
          </p:nvPr>
        </p:nvSpPr>
        <p:spPr>
          <a:xfrm>
            <a:off x="281622" y="1481639"/>
            <a:ext cx="4048125" cy="2980690"/>
          </a:xfrm>
          <a:prstGeom prst="rect">
            <a:avLst/>
          </a:prstGeom>
          <a:noFill/>
          <a:ln w="12700" cmpd="sng">
            <a:solidFill>
              <a:schemeClr val="accent1">
                <a:shade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custDataLst>
              <p:tags r:id="rId2"/>
            </p:custDataLst>
          </p:nvPr>
        </p:nvSpPr>
        <p:spPr>
          <a:xfrm>
            <a:off x="296967" y="1563230"/>
            <a:ext cx="3800475" cy="3057525"/>
          </a:xfrm>
          <a:prstGeom prst="rect">
            <a:avLst/>
          </a:prstGeom>
          <a:noFill/>
        </p:spPr>
        <p:txBody>
          <a:bodyPr wrap="square" rtlCol="0" anchor="t">
            <a:noAutofit/>
          </a:bodyPr>
          <a:lstStyle/>
          <a:p>
            <a:pPr>
              <a:lnSpc>
                <a:spcPct val="130000"/>
              </a:lnSpc>
              <a:spcBef>
                <a:spcPct val="0"/>
              </a:spcBef>
              <a:spcAft>
                <a:spcPct val="0"/>
              </a:spcAft>
            </a:pPr>
            <a:endParaRPr lang="zh-CN" altLang="en-US" sz="1200" dirty="0">
              <a:solidFill>
                <a:srgbClr val="1B569D"/>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矩形 1"/>
          <p:cNvSpPr/>
          <p:nvPr>
            <p:custDataLst>
              <p:tags r:id="rId3"/>
            </p:custDataLst>
          </p:nvPr>
        </p:nvSpPr>
        <p:spPr>
          <a:xfrm>
            <a:off x="4629785" y="1467485"/>
            <a:ext cx="4048125" cy="2980055"/>
          </a:xfrm>
          <a:prstGeom prst="rect">
            <a:avLst/>
          </a:prstGeom>
          <a:noFill/>
          <a:ln w="12700" cmpd="sng">
            <a:solidFill>
              <a:schemeClr val="accent1">
                <a:shade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275907" y="1164358"/>
            <a:ext cx="4053840" cy="322580"/>
          </a:xfrm>
          <a:prstGeom prst="rect">
            <a:avLst/>
          </a:prstGeom>
          <a:solidFill>
            <a:schemeClr val="accent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spcBef>
                <a:spcPct val="0"/>
              </a:spcBef>
              <a:spcAft>
                <a:spcPct val="0"/>
              </a:spcAft>
            </a:pPr>
            <a:r>
              <a:rPr lang="zh-CN" altLang="en-US" b="1" dirty="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dirty="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dirty="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疾病基本情况及发病率</a:t>
            </a:r>
          </a:p>
        </p:txBody>
      </p:sp>
      <p:sp>
        <p:nvSpPr>
          <p:cNvPr id="12" name="矩形 11"/>
          <p:cNvSpPr/>
          <p:nvPr/>
        </p:nvSpPr>
        <p:spPr>
          <a:xfrm>
            <a:off x="4629784" y="1144924"/>
            <a:ext cx="4048125" cy="322561"/>
          </a:xfrm>
          <a:prstGeom prst="rect">
            <a:avLst/>
          </a:prstGeom>
          <a:solidFill>
            <a:schemeClr val="accent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spcBef>
                <a:spcPct val="0"/>
              </a:spcBef>
              <a:spcAft>
                <a:spcPct val="0"/>
              </a:spcAft>
            </a:pPr>
            <a:r>
              <a:rPr lang="zh-CN" altLang="en-US" sz="1600" b="1" dirty="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b="1" dirty="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dirty="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弥补未满足的治疗需求</a:t>
            </a:r>
          </a:p>
        </p:txBody>
      </p:sp>
      <p:sp>
        <p:nvSpPr>
          <p:cNvPr id="15" name="文本框 11"/>
          <p:cNvSpPr txBox="1"/>
          <p:nvPr/>
        </p:nvSpPr>
        <p:spPr>
          <a:xfrm>
            <a:off x="179512" y="456238"/>
            <a:ext cx="8212455" cy="73088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0"/>
              </a:spcBef>
              <a:spcAft>
                <a:spcPts val="0"/>
              </a:spcAft>
            </a:pPr>
            <a:r>
              <a:rPr lang="en-US" altLang="zh-CN"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PNH</a:t>
            </a: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为致死率高、并发症多的严重罕见病，兰诺可泮打破末端补体抑制剂治疗的局限性，</a:t>
            </a:r>
            <a:r>
              <a:rPr lang="en-US" altLang="zh-CN"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Hb “</a:t>
            </a: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改善”转向“达标”，定义</a:t>
            </a:r>
            <a:r>
              <a:rPr lang="en-US" altLang="zh-CN"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PNH</a:t>
            </a: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治疗新高度。</a:t>
            </a:r>
          </a:p>
        </p:txBody>
      </p:sp>
      <p:sp>
        <p:nvSpPr>
          <p:cNvPr id="16" name="文本框 3"/>
          <p:cNvSpPr txBox="1"/>
          <p:nvPr>
            <p:custDataLst>
              <p:tags r:id="rId4"/>
            </p:custDataLst>
          </p:nvPr>
        </p:nvSpPr>
        <p:spPr>
          <a:xfrm>
            <a:off x="296967" y="1534655"/>
            <a:ext cx="4104640" cy="3086100"/>
          </a:xfrm>
          <a:prstGeom prst="rect">
            <a:avLst/>
          </a:prstGeom>
          <a:noFill/>
        </p:spPr>
        <p:txBody>
          <a:bodyPr wrap="square"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lnSpc>
                <a:spcPts val="1800"/>
              </a:lnSpc>
              <a:buClrTx/>
              <a:buSzTx/>
              <a:buFont typeface="Wingdings" panose="05000000000000000000" charset="0"/>
              <a:buChar char="l"/>
            </a:pP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PNH 是一种严重危及生命的血液病</a:t>
            </a:r>
          </a:p>
          <a:p>
            <a:pPr marL="171450" indent="-171450">
              <a:lnSpc>
                <a:spcPts val="1600"/>
              </a:lnSpc>
              <a:spcBef>
                <a:spcPct val="0"/>
              </a:spcBef>
              <a:spcAft>
                <a:spcPct val="0"/>
              </a:spcAft>
              <a:buFont typeface="Arial" panose="020B0604020202020204" pitchFamily="34" charset="0"/>
              <a:buChar char="•"/>
            </a:pPr>
            <a:r>
              <a:rPr lang="zh-CN" altLang="en-US" sz="10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中国为全球</a:t>
            </a:r>
            <a:r>
              <a:rPr lang="en-US" altLang="zh-CN" sz="10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PNH</a:t>
            </a:r>
            <a:r>
              <a:rPr lang="zh-CN" altLang="en-US" sz="10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患者人数最多且发病程度最严重的国家</a:t>
            </a:r>
          </a:p>
          <a:p>
            <a:pPr marL="171450" indent="-171450">
              <a:lnSpc>
                <a:spcPts val="1600"/>
              </a:lnSpc>
              <a:spcBef>
                <a:spcPct val="0"/>
              </a:spcBef>
              <a:spcAft>
                <a:spcPct val="0"/>
              </a:spcAft>
              <a:buFont typeface="Arial" panose="020B0604020202020204" pitchFamily="34" charset="0"/>
              <a:buChar char="•"/>
            </a:pPr>
            <a:r>
              <a:rPr lang="zh-CN" altLang="en-US" sz="10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患者严重，经常由于突发临床事件导致患者死亡</a:t>
            </a:r>
            <a:endPar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nSpc>
                <a:spcPts val="1600"/>
              </a:lnSpc>
              <a:spcBef>
                <a:spcPct val="0"/>
              </a:spcBef>
              <a:spcAft>
                <a:spcPct val="0"/>
              </a:spcAft>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核心机制为骨髓造血干细胞 </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PIG-A </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基因突变，无法抑制补体异常激活，引发血管内与血管外双重溶血。</a:t>
            </a:r>
          </a:p>
          <a:p>
            <a:pPr marL="171450" indent="-171450">
              <a:lnSpc>
                <a:spcPts val="1600"/>
              </a:lnSpc>
              <a:spcBef>
                <a:spcPct val="0"/>
              </a:spcBef>
              <a:spcAft>
                <a:spcPct val="0"/>
              </a:spcAft>
              <a:buFont typeface="Arial" panose="020B0604020202020204" pitchFamily="34" charset="0"/>
              <a:buChar char="•"/>
            </a:pPr>
            <a:r>
              <a:rPr lang="zh-CN" altLang="en-US" sz="10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持续溶血可致贫血、酱油色血红蛋白尿、肝脾肿大，还可诱发高致死性血栓、骨髓衰竭。</a:t>
            </a:r>
          </a:p>
          <a:p>
            <a:pPr marL="171450" indent="-171450">
              <a:lnSpc>
                <a:spcPts val="1800"/>
              </a:lnSpc>
              <a:spcBef>
                <a:spcPct val="0"/>
              </a:spcBef>
              <a:spcAft>
                <a:spcPct val="0"/>
              </a:spcAft>
              <a:buFont typeface="Wingdings" panose="05000000000000000000" charset="0"/>
              <a:buChar char="l"/>
            </a:pP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nSpc>
                <a:spcPts val="1800"/>
              </a:lnSpc>
              <a:spcBef>
                <a:spcPct val="0"/>
              </a:spcBef>
              <a:spcAft>
                <a:spcPct val="0"/>
              </a:spcAft>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首批罕见病目录，青年病患较多</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nSpc>
                <a:spcPts val="1600"/>
              </a:lnSpc>
              <a:spcBef>
                <a:spcPct val="0"/>
              </a:spcBef>
              <a:spcAft>
                <a:spcPct val="0"/>
              </a:spcAft>
              <a:buFont typeface="Arial" panose="020B0604020202020204" pitchFamily="34" charset="0"/>
              <a:buChar char="•"/>
            </a:pP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PNH </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全球年发病率1～2/100万，患病率10～20/100 万；</a:t>
            </a:r>
          </a:p>
          <a:p>
            <a:pPr marL="171450" indent="-171450">
              <a:lnSpc>
                <a:spcPts val="1600"/>
              </a:lnSpc>
              <a:spcBef>
                <a:spcPct val="0"/>
              </a:spcBef>
              <a:spcAft>
                <a:spcPct val="0"/>
              </a:spcAft>
              <a:buFont typeface="Arial" panose="020B0604020202020204" pitchFamily="34" charset="0"/>
              <a:buChar char="•"/>
            </a:pPr>
            <a:r>
              <a:rPr lang="zh-CN" altLang="en-US" sz="10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好发于20～40 岁人群（约占 77%），男女比约 2.4:1。</a:t>
            </a:r>
            <a:endParaRPr lang="zh-CN" altLang="en-US" sz="1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nSpc>
                <a:spcPts val="1600"/>
              </a:lnSpc>
              <a:spcBef>
                <a:spcPct val="0"/>
              </a:spcBef>
              <a:spcAft>
                <a:spcPct val="0"/>
              </a:spcAft>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在无补体抑制剂治疗时代，患者5年生存率约72%，10 年生存率约50%。</a:t>
            </a:r>
          </a:p>
        </p:txBody>
      </p:sp>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60105" y="0"/>
            <a:ext cx="617220" cy="584200"/>
          </a:xfrm>
          <a:prstGeom prst="rect">
            <a:avLst/>
          </a:prstGeom>
        </p:spPr>
      </p:pic>
      <p:sp>
        <p:nvSpPr>
          <p:cNvPr id="19" name="矩形 18"/>
          <p:cNvSpPr/>
          <p:nvPr/>
        </p:nvSpPr>
        <p:spPr>
          <a:xfrm>
            <a:off x="-6491" y="0"/>
            <a:ext cx="1482147" cy="420957"/>
          </a:xfrm>
          <a:prstGeom prst="rect">
            <a:avLst/>
          </a:prstGeom>
        </p:spPr>
        <p:style>
          <a:lnRef idx="0">
            <a:srgbClr val="FFFFFF"/>
          </a:lnRef>
          <a:fillRef idx="1">
            <a:schemeClr val="accent1"/>
          </a:fillRef>
          <a:effectRef idx="1">
            <a:schemeClr val="accent1"/>
          </a:effectRef>
          <a:fontRef idx="minor">
            <a:schemeClr val="lt1"/>
          </a:fontRef>
        </p:style>
        <p:txBody>
          <a:bodyPr rtlCol="0" anchor="ctr"/>
          <a:lstStyle/>
          <a:p>
            <a:r>
              <a:rPr lang="zh-CN" altLang="en-US" sz="2000" b="1" dirty="0">
                <a:latin typeface="微软雅黑" panose="020B0503020204020204" pitchFamily="34" charset="-122"/>
                <a:ea typeface="微软雅黑" panose="020B0503020204020204" pitchFamily="34" charset="-122"/>
              </a:rPr>
              <a:t>  基本信息</a:t>
            </a:r>
          </a:p>
        </p:txBody>
      </p:sp>
      <p:sp>
        <p:nvSpPr>
          <p:cNvPr id="6" name="矩形 5"/>
          <p:cNvSpPr/>
          <p:nvPr>
            <p:custDataLst>
              <p:tags r:id="rId5"/>
            </p:custDataLst>
          </p:nvPr>
        </p:nvSpPr>
        <p:spPr>
          <a:xfrm>
            <a:off x="4630420" y="1458595"/>
            <a:ext cx="4047490" cy="2988945"/>
          </a:xfrm>
          <a:prstGeom prst="rect">
            <a:avLst/>
          </a:prstGeom>
        </p:spPr>
        <p:txBody>
          <a:bodyPr wrap="square">
            <a:noAutofit/>
          </a:bodyPr>
          <a:lstStyle/>
          <a:p>
            <a:pPr marL="171450" indent="-171450" algn="l">
              <a:lnSpc>
                <a:spcPts val="1800"/>
              </a:lnSpc>
              <a:buClrTx/>
              <a:buSzTx/>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兰诺可泮能够改善溶血控制、疲劳评分、使患者摆脱输血依赖，提升患者的生活质量，总体疗效显著优于依库珠单抗</a:t>
            </a:r>
          </a:p>
          <a:p>
            <a:pPr>
              <a:lnSpc>
                <a:spcPts val="1800"/>
              </a:lnSpc>
            </a:pPr>
            <a:endParaRPr lang="zh-CN" altLang="en-US" sz="1200" dirty="0">
              <a:latin typeface="微软雅黑" panose="020B0503020204020204" pitchFamily="34" charset="-122"/>
              <a:ea typeface="微软雅黑" panose="020B0503020204020204" pitchFamily="34" charset="-122"/>
            </a:endParaRPr>
          </a:p>
          <a:p>
            <a:pPr marL="171450" indent="-171450" algn="l">
              <a:lnSpc>
                <a:spcPts val="1800"/>
              </a:lnSpc>
              <a:buClrTx/>
              <a:buSzTx/>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国内现有最广泛使用的补体治疗--依库珠单抗注射液，仅能控制血管内溶血，无法解决血管外溶血，高达86.1%的患者Hb仍未恢复正常，36.8%的患者仍存在输血依赖</a:t>
            </a:r>
            <a:r>
              <a:rPr lang="zh-CN" altLang="en-US" sz="1000" baseline="300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兰诺可泮可同时阻断血管内+血管外双重溶血，让患者走向了正常的生活和工作。</a:t>
            </a:r>
          </a:p>
          <a:p>
            <a:pPr marL="171450" indent="-171450">
              <a:lnSpc>
                <a:spcPts val="1800"/>
              </a:lnSpc>
              <a:buFont typeface="Arial" panose="020B0604020202020204" pitchFamily="34" charset="0"/>
              <a:buChar char="•"/>
            </a:pPr>
            <a:endParaRPr lang="zh-CN" altLang="en-US" sz="1000" dirty="0">
              <a:latin typeface="微软雅黑" panose="020B0503020204020204" pitchFamily="34" charset="-122"/>
              <a:ea typeface="微软雅黑" panose="020B0503020204020204" pitchFamily="34" charset="-122"/>
            </a:endParaRPr>
          </a:p>
          <a:p>
            <a:pPr marL="171450" indent="-171450" algn="l">
              <a:lnSpc>
                <a:spcPts val="1800"/>
              </a:lnSpc>
              <a:buClrTx/>
              <a:buSzTx/>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在兰诺可泮III期临床主要终点：24周数据表明，本品增加Hb水平为52.2 g/L，显著高于依库珠单抗（25.7 g/L），且显著提升患者的血红蛋白至正常水平（Hb≥120 g/L）。</a:t>
            </a:r>
          </a:p>
        </p:txBody>
      </p:sp>
      <p:sp>
        <p:nvSpPr>
          <p:cNvPr id="3" name="文本框 2"/>
          <p:cNvSpPr txBox="1"/>
          <p:nvPr/>
        </p:nvSpPr>
        <p:spPr>
          <a:xfrm>
            <a:off x="179512" y="4557763"/>
            <a:ext cx="7489274" cy="215444"/>
          </a:xfrm>
          <a:prstGeom prst="rect">
            <a:avLst/>
          </a:prstGeom>
          <a:noFill/>
        </p:spPr>
        <p:txBody>
          <a:bodyPr wrap="square" rtlCol="0" anchor="t">
            <a:spAutoFit/>
          </a:bodyPr>
          <a:lstStyle/>
          <a:p>
            <a:pPr algn="just">
              <a:spcBef>
                <a:spcPct val="0"/>
              </a:spcBef>
              <a:spcAft>
                <a:spcPct val="0"/>
              </a:spcAft>
            </a:pPr>
            <a:r>
              <a:rPr lang="zh-CN" altLang="en-US" sz="80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参考文献：</a:t>
            </a:r>
            <a:r>
              <a:rPr lang="en-US" altLang="zh-CN" sz="80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80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开心生活科技有限公司</a:t>
            </a:r>
            <a:r>
              <a:rPr lang="en-US" altLang="zh-CN" sz="80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80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中国阵发性睡眠性血红蛋白尿症（</a:t>
            </a:r>
            <a:r>
              <a:rPr lang="en-US" altLang="zh-CN" sz="80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PNH</a:t>
            </a:r>
            <a:r>
              <a:rPr lang="zh-CN" altLang="en-US" sz="80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）患者的疾病负担调研报告</a:t>
            </a:r>
            <a:r>
              <a:rPr lang="en-US" altLang="zh-CN" sz="800"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[Z]. 2024.</a:t>
            </a:r>
          </a:p>
        </p:txBody>
      </p:sp>
      <p:sp>
        <p:nvSpPr>
          <p:cNvPr id="7" name="Shape 12"/>
          <p:cNvSpPr/>
          <p:nvPr/>
        </p:nvSpPr>
        <p:spPr>
          <a:xfrm>
            <a:off x="34925" y="4838700"/>
            <a:ext cx="9042400" cy="273685"/>
          </a:xfrm>
          <a:prstGeom prst="rect">
            <a:avLst/>
          </a:prstGeom>
          <a:solidFill>
            <a:srgbClr val="EAF3F8"/>
          </a:solidFill>
          <a:ln w="6350">
            <a:solidFill>
              <a:srgbClr val="B7D7E4"/>
            </a:solidFill>
            <a:prstDash val="solid"/>
          </a:ln>
        </p:spPr>
        <p:txBody>
          <a:bodyPr/>
          <a:lstStyle/>
          <a:p>
            <a:pPr marL="0" indent="0">
              <a:buNone/>
            </a:pPr>
            <a:r>
              <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临床价值及医保意义：</a:t>
            </a:r>
            <a:r>
              <a:rPr lang="en-US" sz="1200" b="1" dirty="0">
                <a:solidFill>
                  <a:srgbClr val="0B376C"/>
                </a:solidFill>
                <a:latin typeface="微软雅黑" panose="020B0503020204020204" pitchFamily="34" charset="-122"/>
                <a:ea typeface="微软雅黑" panose="020B0503020204020204" pitchFamily="34" charset="-122"/>
                <a:cs typeface="微软雅黑" panose="020B0503020204020204" pitchFamily="34" charset="-120"/>
                <a:sym typeface="+mn-ea"/>
              </a:rPr>
              <a:t>以国产口服CFB抑制剂提升Hb达标率，并减少长期静脉输注资源占用。</a:t>
            </a:r>
            <a:endParaRPr lang="zh-CN" altLang="en-US" sz="120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4259" y="420765"/>
            <a:ext cx="8345805" cy="860425"/>
          </a:xfrm>
          <a:prstGeom prst="rect">
            <a:avLst/>
          </a:prstGeom>
          <a:noFill/>
        </p:spPr>
        <p:txBody>
          <a:bodyPr wrap="square">
            <a:spAutoFit/>
          </a:bodyPr>
          <a:lstStyle/>
          <a:p>
            <a:pPr lvl="0" algn="l">
              <a:lnSpc>
                <a:spcPct val="125000"/>
              </a:lnSpc>
              <a:spcBef>
                <a:spcPts val="0"/>
              </a:spcBef>
              <a:spcAft>
                <a:spcPts val="0"/>
              </a:spcAft>
              <a:buClrTx/>
              <a:buSzTx/>
              <a:buFont typeface="Arial" panose="020B0604020202020204" pitchFamily="34" charset="0"/>
              <a:buNone/>
              <a:defRPr/>
            </a:pPr>
            <a:r>
              <a:rPr lang="en-US" altLang="en-US"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Ⅲ</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期临床试验头对头阳性对照依库珠单抗，以</a:t>
            </a:r>
            <a:r>
              <a:rPr lang="en-US" altLang="zh-CN"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ΔHb≥20 g/L</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为主要终点，总体疗效优于依库珠单抗，兰诺可泮</a:t>
            </a:r>
            <a:r>
              <a:rPr lang="en-US" altLang="zh-CN"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1</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周起效</a:t>
            </a:r>
            <a:r>
              <a:rPr lang="en-US" altLang="zh-CN"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8</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周达标，在</a:t>
            </a:r>
            <a:r>
              <a:rPr lang="en-US" altLang="zh-CN"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24</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周长期治疗过程中，达标率</a:t>
            </a:r>
            <a:r>
              <a:rPr lang="en-US" altLang="zh-CN"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100%</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 。</a:t>
            </a:r>
          </a:p>
          <a:p>
            <a:pPr lvl="0" algn="l">
              <a:lnSpc>
                <a:spcPct val="125000"/>
              </a:lnSpc>
              <a:spcBef>
                <a:spcPts val="0"/>
              </a:spcBef>
              <a:spcAft>
                <a:spcPts val="0"/>
              </a:spcAft>
              <a:buClrTx/>
              <a:buSzTx/>
              <a:buFont typeface="Arial" panose="020B0604020202020204" pitchFamily="34" charset="0"/>
              <a:buNone/>
              <a:defRPr/>
            </a:pPr>
            <a:r>
              <a:rPr lang="zh-CN" altLang="en-US" sz="12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主要终点：兰诺可泮（</a:t>
            </a:r>
            <a:r>
              <a:rPr lang="en-US" altLang="zh-CN" sz="12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MY008211A）</a:t>
            </a:r>
            <a:r>
              <a:rPr lang="zh-CN" altLang="en-US" sz="12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快速提升</a:t>
            </a:r>
            <a:r>
              <a:rPr lang="en-US" altLang="zh-CN" sz="12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Hb</a:t>
            </a:r>
            <a:r>
              <a:rPr lang="zh-CN" altLang="en-US" sz="12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水平，且持续改善。</a:t>
            </a:r>
          </a:p>
        </p:txBody>
      </p:sp>
      <p:grpSp>
        <p:nvGrpSpPr>
          <p:cNvPr id="56" name="组合 55"/>
          <p:cNvGrpSpPr/>
          <p:nvPr/>
        </p:nvGrpSpPr>
        <p:grpSpPr>
          <a:xfrm>
            <a:off x="121920" y="1275606"/>
            <a:ext cx="8787130" cy="3465939"/>
            <a:chOff x="519235" y="2393689"/>
            <a:chExt cx="6239594" cy="5256388"/>
          </a:xfrm>
        </p:grpSpPr>
        <p:sp>
          <p:nvSpPr>
            <p:cNvPr id="57" name="矩形: 圆角 22"/>
            <p:cNvSpPr/>
            <p:nvPr/>
          </p:nvSpPr>
          <p:spPr>
            <a:xfrm flipH="1">
              <a:off x="519235" y="2393689"/>
              <a:ext cx="6239594" cy="5256388"/>
            </a:xfrm>
            <a:prstGeom prst="roundRect">
              <a:avLst>
                <a:gd name="adj" fmla="val 2773"/>
              </a:avLst>
            </a:prstGeom>
            <a:solidFill>
              <a:schemeClr val="bg1"/>
            </a:solidFill>
            <a:ln w="12700">
              <a:solidFill>
                <a:srgbClr val="1D466C"/>
              </a:solidFill>
              <a:prstDash val="solid"/>
              <a:round/>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8" name="ïṥľiḓe"/>
            <p:cNvSpPr/>
            <p:nvPr/>
          </p:nvSpPr>
          <p:spPr bwMode="auto">
            <a:xfrm rot="5400000" flipH="1" flipV="1">
              <a:off x="3510996" y="1237070"/>
              <a:ext cx="256073" cy="2583278"/>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solidFill>
              <a:srgbClr val="1D466C"/>
            </a:solidFill>
            <a:ln w="9525">
              <a:noFill/>
              <a:round/>
            </a:ln>
          </p:spPr>
          <p:txBody>
            <a:bodyPr vert="eaVert" wrap="none" lIns="68580" tIns="34290" rIns="68580" bIns="34290" anchor="ctr" anchorCtr="1" compatLnSpc="1">
              <a:noAutofit/>
            </a:bodyPr>
            <a:lstStyle/>
            <a:p>
              <a:pPr algn="ctr">
                <a:defRPr sz="1440" b="1" i="0" u="none" strike="noStrike" kern="1200" spc="0" baseline="0">
                  <a:solidFill>
                    <a:prstClr val="black">
                      <a:lumMod val="65000"/>
                      <a:lumOff val="35000"/>
                    </a:prstClr>
                  </a:solidFill>
                  <a:latin typeface="微软雅黑" panose="020B0503020204020204" pitchFamily="34" charset="-122"/>
                  <a:ea typeface="微软雅黑" panose="020B0503020204020204" pitchFamily="34" charset="-122"/>
                  <a:cs typeface="+mn-cs"/>
                </a:defRPr>
              </a:pPr>
              <a:r>
                <a:rPr lang="zh-CN" altLang="en-US" sz="825" b="1" dirty="0">
                  <a:solidFill>
                    <a:schemeClr val="bg1"/>
                  </a:solidFill>
                </a:rPr>
                <a:t>实现</a:t>
              </a:r>
              <a:r>
                <a:rPr lang="en-US" altLang="zh-CN" sz="825" b="1" dirty="0">
                  <a:solidFill>
                    <a:schemeClr val="bg1"/>
                  </a:solidFill>
                </a:rPr>
                <a:t>Hb</a:t>
              </a:r>
              <a:r>
                <a:rPr lang="zh-CN" altLang="en-US" sz="825" b="1" dirty="0">
                  <a:solidFill>
                    <a:schemeClr val="bg1"/>
                  </a:solidFill>
                </a:rPr>
                <a:t>浓度较基线增加≥</a:t>
              </a:r>
              <a:r>
                <a:rPr lang="en-US" altLang="zh-CN" sz="825" b="1" dirty="0">
                  <a:solidFill>
                    <a:schemeClr val="bg1"/>
                  </a:solidFill>
                </a:rPr>
                <a:t>20g/L</a:t>
              </a:r>
              <a:r>
                <a:rPr lang="zh-CN" altLang="en-US" sz="825" b="1" dirty="0">
                  <a:solidFill>
                    <a:schemeClr val="bg1"/>
                  </a:solidFill>
                </a:rPr>
                <a:t>的患者比例</a:t>
              </a:r>
            </a:p>
          </p:txBody>
        </p:sp>
      </p:grpSp>
      <p:grpSp>
        <p:nvGrpSpPr>
          <p:cNvPr id="59" name="组合 58"/>
          <p:cNvGrpSpPr/>
          <p:nvPr/>
        </p:nvGrpSpPr>
        <p:grpSpPr>
          <a:xfrm>
            <a:off x="213995" y="1400620"/>
            <a:ext cx="8208645" cy="2685415"/>
            <a:chOff x="713564" y="2028826"/>
            <a:chExt cx="10858912" cy="4148136"/>
          </a:xfrm>
        </p:grpSpPr>
        <p:graphicFrame>
          <p:nvGraphicFramePr>
            <p:cNvPr id="60" name="图表 59"/>
            <p:cNvGraphicFramePr/>
            <p:nvPr/>
          </p:nvGraphicFramePr>
          <p:xfrm>
            <a:off x="7836195" y="2241778"/>
            <a:ext cx="3642240" cy="3935184"/>
          </p:xfrm>
          <a:graphic>
            <a:graphicData uri="http://schemas.openxmlformats.org/drawingml/2006/chart">
              <c:chart xmlns:c="http://schemas.openxmlformats.org/drawingml/2006/chart" xmlns:r="http://schemas.openxmlformats.org/officeDocument/2006/relationships" r:id="rId4"/>
            </a:graphicData>
          </a:graphic>
        </p:graphicFrame>
        <p:sp>
          <p:nvSpPr>
            <p:cNvPr id="61" name="上箭头 33"/>
            <p:cNvSpPr/>
            <p:nvPr/>
          </p:nvSpPr>
          <p:spPr>
            <a:xfrm rot="5400000">
              <a:off x="6340858" y="-2673731"/>
              <a:ext cx="425495" cy="9830609"/>
            </a:xfrm>
            <a:prstGeom prst="upArrow">
              <a:avLst/>
            </a:prstGeom>
            <a:solidFill>
              <a:srgbClr val="ECF7F7"/>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2" name="上箭头 33"/>
            <p:cNvSpPr/>
            <p:nvPr/>
          </p:nvSpPr>
          <p:spPr>
            <a:xfrm rot="5400000">
              <a:off x="9628884" y="626610"/>
              <a:ext cx="425495" cy="3243114"/>
            </a:xfrm>
            <a:prstGeom prst="upArrow">
              <a:avLst/>
            </a:prstGeom>
            <a:solidFill>
              <a:srgbClr val="D4E4E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aphicFrame>
          <p:nvGraphicFramePr>
            <p:cNvPr id="63" name="图表 62"/>
            <p:cNvGraphicFramePr/>
            <p:nvPr/>
          </p:nvGraphicFramePr>
          <p:xfrm>
            <a:off x="713564" y="2241779"/>
            <a:ext cx="7632994" cy="3935183"/>
          </p:xfrm>
          <a:graphic>
            <a:graphicData uri="http://schemas.openxmlformats.org/drawingml/2006/chart">
              <c:chart xmlns:c="http://schemas.openxmlformats.org/drawingml/2006/chart" xmlns:r="http://schemas.openxmlformats.org/officeDocument/2006/relationships" r:id="rId5"/>
            </a:graphicData>
          </a:graphic>
        </p:graphicFrame>
        <p:sp>
          <p:nvSpPr>
            <p:cNvPr id="64" name="文本框 20"/>
            <p:cNvSpPr txBox="1"/>
            <p:nvPr/>
          </p:nvSpPr>
          <p:spPr>
            <a:xfrm>
              <a:off x="1309334" y="5703281"/>
              <a:ext cx="1459962" cy="3374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825"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0-12</a:t>
              </a:r>
              <a:r>
                <a:rPr lang="zh-CN" altLang="en-US" sz="825"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周疗效评估期</a:t>
              </a:r>
              <a:endParaRPr kumimoji="0" lang="zh-CN" altLang="en-US" sz="825"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5" name="文本框 23"/>
            <p:cNvSpPr txBox="1"/>
            <p:nvPr/>
          </p:nvSpPr>
          <p:spPr>
            <a:xfrm>
              <a:off x="4015520" y="2108507"/>
              <a:ext cx="2099861" cy="3276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79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疗效评估</a:t>
              </a:r>
              <a:r>
                <a:rPr kumimoji="0" lang="zh-CN" altLang="en-US" sz="79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期（第</a:t>
              </a:r>
              <a:r>
                <a:rPr kumimoji="0" lang="en-US" altLang="zh-CN" sz="79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0~12</a:t>
              </a:r>
              <a:r>
                <a:rPr kumimoji="0" lang="zh-CN" altLang="en-US" sz="79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周）</a:t>
              </a:r>
            </a:p>
          </p:txBody>
        </p:sp>
        <p:sp>
          <p:nvSpPr>
            <p:cNvPr id="66" name="文本框 23"/>
            <p:cNvSpPr txBox="1"/>
            <p:nvPr/>
          </p:nvSpPr>
          <p:spPr>
            <a:xfrm>
              <a:off x="8930403" y="2108507"/>
              <a:ext cx="2099861" cy="3187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75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延长用药</a:t>
              </a:r>
              <a:r>
                <a:rPr kumimoji="0" lang="zh-CN" altLang="en-US" sz="75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期（第</a:t>
              </a:r>
              <a:r>
                <a:rPr kumimoji="0" lang="en-US" altLang="zh-CN" sz="75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12~44</a:t>
              </a:r>
              <a:r>
                <a:rPr kumimoji="0" lang="zh-CN" altLang="en-US" sz="75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周）</a:t>
              </a:r>
            </a:p>
          </p:txBody>
        </p:sp>
        <p:sp>
          <p:nvSpPr>
            <p:cNvPr id="67" name="椭圆 66"/>
            <p:cNvSpPr/>
            <p:nvPr/>
          </p:nvSpPr>
          <p:spPr>
            <a:xfrm>
              <a:off x="8122188" y="2369909"/>
              <a:ext cx="3450288" cy="46818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grpSp>
      <p:sp>
        <p:nvSpPr>
          <p:cNvPr id="68" name="内容占位符 67"/>
          <p:cNvSpPr>
            <a:spLocks noGrp="1"/>
          </p:cNvSpPr>
          <p:nvPr>
            <p:ph idx="1"/>
          </p:nvPr>
        </p:nvSpPr>
        <p:spPr>
          <a:xfrm>
            <a:off x="529907" y="3997824"/>
            <a:ext cx="7629525" cy="737181"/>
          </a:xfrm>
          <a:solidFill>
            <a:srgbClr val="EFF5FB"/>
          </a:solidFill>
        </p:spPr>
        <p:txBody>
          <a:bodyPr>
            <a:noAutofit/>
          </a:bodyPr>
          <a:lstStyle/>
          <a:p>
            <a:pPr marL="171450" lvl="0" indent="-171450">
              <a:lnSpc>
                <a:spcPct val="150000"/>
              </a:lnSpc>
              <a:buFont typeface="Arial" panose="020B0604020202020204" pitchFamily="34" charset="0"/>
              <a:buChar char="•"/>
              <a:defRPr/>
            </a:pPr>
            <a:r>
              <a:rPr lang="en-US" altLang="zh-CN" sz="900" dirty="0">
                <a:solidFill>
                  <a:schemeClr val="tx1"/>
                </a:solidFill>
              </a:rPr>
              <a:t>400mg BID</a:t>
            </a:r>
            <a:r>
              <a:rPr lang="zh-CN" altLang="en-US" sz="900" dirty="0">
                <a:solidFill>
                  <a:schemeClr val="tx1"/>
                </a:solidFill>
              </a:rPr>
              <a:t>治疗组</a:t>
            </a:r>
            <a:r>
              <a:rPr lang="en-US" altLang="zh-CN" sz="900" dirty="0">
                <a:solidFill>
                  <a:schemeClr val="tx1"/>
                </a:solidFill>
              </a:rPr>
              <a:t>13.3%</a:t>
            </a:r>
            <a:r>
              <a:rPr lang="zh-CN" altLang="en-US" sz="900" dirty="0">
                <a:solidFill>
                  <a:schemeClr val="tx1"/>
                </a:solidFill>
              </a:rPr>
              <a:t>患者第</a:t>
            </a:r>
            <a:r>
              <a:rPr lang="en-US" altLang="zh-CN" sz="900" dirty="0">
                <a:solidFill>
                  <a:schemeClr val="tx1"/>
                </a:solidFill>
              </a:rPr>
              <a:t>1</a:t>
            </a:r>
            <a:r>
              <a:rPr lang="zh-CN" altLang="en-US" sz="900" dirty="0">
                <a:solidFill>
                  <a:schemeClr val="tx1"/>
                </a:solidFill>
              </a:rPr>
              <a:t>周即达到</a:t>
            </a:r>
            <a:r>
              <a:rPr lang="el-GR" altLang="zh-CN" sz="900" dirty="0">
                <a:solidFill>
                  <a:schemeClr val="tx1"/>
                </a:solidFill>
              </a:rPr>
              <a:t> Δ</a:t>
            </a:r>
            <a:r>
              <a:rPr lang="en-US" altLang="zh-CN" sz="900" dirty="0">
                <a:solidFill>
                  <a:schemeClr val="tx1"/>
                </a:solidFill>
              </a:rPr>
              <a:t>Hb≥20 g/L</a:t>
            </a:r>
            <a:r>
              <a:rPr lang="zh-CN" altLang="en-US" sz="900" dirty="0">
                <a:solidFill>
                  <a:schemeClr val="tx1"/>
                </a:solidFill>
              </a:rPr>
              <a:t>的主要终点</a:t>
            </a:r>
            <a:r>
              <a:rPr lang="zh-CN" altLang="en-US" sz="900" b="1" dirty="0">
                <a:solidFill>
                  <a:schemeClr val="tx1"/>
                </a:solidFill>
              </a:rPr>
              <a:t>，第</a:t>
            </a:r>
            <a:r>
              <a:rPr lang="en-US" altLang="zh-CN" sz="900" b="1" dirty="0">
                <a:solidFill>
                  <a:schemeClr val="tx1"/>
                </a:solidFill>
              </a:rPr>
              <a:t>8</a:t>
            </a:r>
            <a:r>
              <a:rPr lang="zh-CN" altLang="en-US" sz="900" b="1" dirty="0">
                <a:solidFill>
                  <a:schemeClr val="tx1"/>
                </a:solidFill>
              </a:rPr>
              <a:t>周</a:t>
            </a:r>
            <a:r>
              <a:rPr lang="en-US" altLang="zh-CN" sz="900" b="1" dirty="0">
                <a:solidFill>
                  <a:schemeClr val="tx1"/>
                </a:solidFill>
              </a:rPr>
              <a:t>100%</a:t>
            </a:r>
            <a:r>
              <a:rPr lang="zh-CN" altLang="en-US" sz="900" b="1" dirty="0">
                <a:solidFill>
                  <a:schemeClr val="tx1"/>
                </a:solidFill>
              </a:rPr>
              <a:t>达主要终点</a:t>
            </a:r>
            <a:endParaRPr lang="en-US" altLang="zh-CN" sz="900" dirty="0">
              <a:solidFill>
                <a:schemeClr val="tx1"/>
              </a:solidFill>
            </a:endParaRPr>
          </a:p>
          <a:p>
            <a:pPr marL="171450" indent="-171450">
              <a:lnSpc>
                <a:spcPct val="150000"/>
              </a:lnSpc>
              <a:buFont typeface="Arial" panose="020B0604020202020204" pitchFamily="34" charset="0"/>
              <a:buChar char="•"/>
            </a:pPr>
            <a:r>
              <a:rPr lang="zh-CN" altLang="zh-CN" sz="900" dirty="0">
                <a:solidFill>
                  <a:schemeClr val="tx1"/>
                </a:solidFill>
              </a:rPr>
              <a:t>第</a:t>
            </a:r>
            <a:r>
              <a:rPr lang="en-US" altLang="zh-CN" sz="900" dirty="0">
                <a:solidFill>
                  <a:schemeClr val="tx1"/>
                </a:solidFill>
              </a:rPr>
              <a:t>12</a:t>
            </a:r>
            <a:r>
              <a:rPr lang="zh-CN" altLang="zh-CN" sz="900" dirty="0">
                <a:solidFill>
                  <a:schemeClr val="tx1"/>
                </a:solidFill>
              </a:rPr>
              <a:t>周所有治疗组</a:t>
            </a:r>
            <a:r>
              <a:rPr lang="en-US" altLang="zh-CN" sz="900" b="1" dirty="0">
                <a:solidFill>
                  <a:schemeClr val="tx1"/>
                </a:solidFill>
              </a:rPr>
              <a:t>100%</a:t>
            </a:r>
            <a:r>
              <a:rPr lang="zh-CN" altLang="zh-CN" sz="900" b="1" dirty="0">
                <a:solidFill>
                  <a:schemeClr val="tx1"/>
                </a:solidFill>
              </a:rPr>
              <a:t>患者</a:t>
            </a:r>
            <a:r>
              <a:rPr lang="zh-CN" altLang="en-US" sz="900" b="1" dirty="0">
                <a:solidFill>
                  <a:schemeClr val="tx1"/>
                </a:solidFill>
              </a:rPr>
              <a:t>达到</a:t>
            </a:r>
            <a:r>
              <a:rPr lang="el-GR" altLang="zh-CN" sz="900" b="1" dirty="0">
                <a:solidFill>
                  <a:schemeClr val="tx1"/>
                </a:solidFill>
              </a:rPr>
              <a:t>Δ</a:t>
            </a:r>
            <a:r>
              <a:rPr lang="en-US" altLang="zh-CN" sz="900" b="1" dirty="0">
                <a:solidFill>
                  <a:schemeClr val="tx1"/>
                </a:solidFill>
              </a:rPr>
              <a:t>Hb≥20 g/L</a:t>
            </a:r>
            <a:r>
              <a:rPr lang="zh-CN" altLang="en-US" sz="900" b="1" dirty="0">
                <a:solidFill>
                  <a:schemeClr val="tx1"/>
                </a:solidFill>
              </a:rPr>
              <a:t>的主要终点</a:t>
            </a:r>
            <a:endParaRPr lang="en-US" altLang="zh-CN" sz="900" dirty="0">
              <a:solidFill>
                <a:schemeClr val="tx1"/>
              </a:solidFill>
            </a:endParaRPr>
          </a:p>
          <a:p>
            <a:pPr marL="171450" indent="-171450">
              <a:lnSpc>
                <a:spcPct val="150000"/>
              </a:lnSpc>
              <a:buFont typeface="Arial" panose="020B0604020202020204" pitchFamily="34" charset="0"/>
              <a:buChar char="•"/>
            </a:pPr>
            <a:r>
              <a:rPr lang="zh-CN" altLang="en-US" sz="900" dirty="0">
                <a:solidFill>
                  <a:schemeClr val="tx1"/>
                </a:solidFill>
              </a:rPr>
              <a:t>延长治疗</a:t>
            </a:r>
            <a:r>
              <a:rPr lang="zh-CN" altLang="zh-CN" sz="900" dirty="0">
                <a:solidFill>
                  <a:schemeClr val="tx1"/>
                </a:solidFill>
              </a:rPr>
              <a:t>至</a:t>
            </a:r>
            <a:r>
              <a:rPr lang="en-US" altLang="zh-CN" sz="900" dirty="0">
                <a:solidFill>
                  <a:schemeClr val="tx1"/>
                </a:solidFill>
              </a:rPr>
              <a:t>44</a:t>
            </a:r>
            <a:r>
              <a:rPr lang="zh-CN" altLang="zh-CN" sz="900" dirty="0">
                <a:solidFill>
                  <a:schemeClr val="tx1"/>
                </a:solidFill>
              </a:rPr>
              <a:t>周</a:t>
            </a:r>
            <a:r>
              <a:rPr lang="zh-CN" altLang="en-US" sz="900" dirty="0">
                <a:solidFill>
                  <a:schemeClr val="tx1"/>
                </a:solidFill>
              </a:rPr>
              <a:t>，</a:t>
            </a:r>
            <a:r>
              <a:rPr lang="zh-CN" altLang="zh-CN" sz="900" dirty="0">
                <a:solidFill>
                  <a:schemeClr val="tx1"/>
                </a:solidFill>
              </a:rPr>
              <a:t> </a:t>
            </a:r>
            <a:r>
              <a:rPr lang="zh-CN" altLang="zh-CN" sz="900" b="1" dirty="0">
                <a:solidFill>
                  <a:schemeClr val="tx1"/>
                </a:solidFill>
              </a:rPr>
              <a:t>所有患者仍维持</a:t>
            </a:r>
            <a:r>
              <a:rPr lang="el-GR" altLang="zh-CN" sz="900" b="1" dirty="0">
                <a:solidFill>
                  <a:schemeClr val="tx1"/>
                </a:solidFill>
              </a:rPr>
              <a:t>Δ</a:t>
            </a:r>
            <a:r>
              <a:rPr lang="en-US" altLang="zh-CN" sz="900" b="1" dirty="0">
                <a:solidFill>
                  <a:schemeClr val="tx1"/>
                </a:solidFill>
              </a:rPr>
              <a:t>Hb≥20 g/L</a:t>
            </a:r>
            <a:r>
              <a:rPr lang="zh-CN" altLang="en-US" sz="900" b="1" dirty="0">
                <a:solidFill>
                  <a:schemeClr val="tx1"/>
                </a:solidFill>
              </a:rPr>
              <a:t>的主要终点</a:t>
            </a:r>
          </a:p>
        </p:txBody>
      </p:sp>
      <p:sp>
        <p:nvSpPr>
          <p:cNvPr id="69" name="文本框 68"/>
          <p:cNvSpPr txBox="1"/>
          <p:nvPr/>
        </p:nvSpPr>
        <p:spPr>
          <a:xfrm>
            <a:off x="5652135" y="4516120"/>
            <a:ext cx="3123565" cy="177165"/>
          </a:xfrm>
          <a:prstGeom prst="rect">
            <a:avLst/>
          </a:prstGeom>
          <a:noFill/>
        </p:spPr>
        <p:txBody>
          <a:bodyPr wrap="square">
            <a:noAutofit/>
          </a:bodyPr>
          <a:lstStyle/>
          <a:p>
            <a:r>
              <a:rPr lang="zh-CN" altLang="en-US" sz="675" dirty="0">
                <a:latin typeface="微软雅黑" panose="020B0503020204020204" pitchFamily="34" charset="-122"/>
                <a:ea typeface="微软雅黑" panose="020B0503020204020204" pitchFamily="34" charset="-122"/>
              </a:rPr>
              <a:t>所有3个剂量组与历史对照组相比均显示显著差异（P&lt;0.0001）</a:t>
            </a:r>
          </a:p>
        </p:txBody>
      </p:sp>
      <p:grpSp>
        <p:nvGrpSpPr>
          <p:cNvPr id="70" name="组合 69"/>
          <p:cNvGrpSpPr/>
          <p:nvPr/>
        </p:nvGrpSpPr>
        <p:grpSpPr>
          <a:xfrm>
            <a:off x="5651827" y="3767510"/>
            <a:ext cx="2924810" cy="217788"/>
            <a:chOff x="8122187" y="6030395"/>
            <a:chExt cx="3866556" cy="335708"/>
          </a:xfrm>
        </p:grpSpPr>
        <p:sp>
          <p:nvSpPr>
            <p:cNvPr id="71" name="矩形 70"/>
            <p:cNvSpPr/>
            <p:nvPr/>
          </p:nvSpPr>
          <p:spPr>
            <a:xfrm>
              <a:off x="9602452" y="6137658"/>
              <a:ext cx="79432" cy="78609"/>
            </a:xfrm>
            <a:prstGeom prst="rect">
              <a:avLst/>
            </a:prstGeom>
            <a:solidFill>
              <a:srgbClr val="1D466C"/>
            </a:solidFill>
            <a:ln>
              <a:solidFill>
                <a:srgbClr val="1D46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900" dirty="0">
                <a:latin typeface="微软雅黑" panose="020B0503020204020204" pitchFamily="34" charset="-122"/>
                <a:ea typeface="微软雅黑" panose="020B0503020204020204" pitchFamily="34" charset="-122"/>
              </a:endParaRPr>
            </a:p>
          </p:txBody>
        </p:sp>
        <p:sp>
          <p:nvSpPr>
            <p:cNvPr id="72" name="文本框 20"/>
            <p:cNvSpPr txBox="1"/>
            <p:nvPr/>
          </p:nvSpPr>
          <p:spPr>
            <a:xfrm>
              <a:off x="8122187" y="6047987"/>
              <a:ext cx="1384542" cy="3181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75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12-44</a:t>
              </a:r>
              <a:r>
                <a:rPr lang="zh-CN" altLang="en-US" sz="75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周延长用药期</a:t>
              </a:r>
              <a:endParaRPr kumimoji="0" lang="zh-CN" altLang="en-US" sz="75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3" name="文本框 72"/>
            <p:cNvSpPr txBox="1"/>
            <p:nvPr/>
          </p:nvSpPr>
          <p:spPr>
            <a:xfrm>
              <a:off x="9681884" y="6030395"/>
              <a:ext cx="2306859" cy="318116"/>
            </a:xfrm>
            <a:prstGeom prst="rect">
              <a:avLst/>
            </a:prstGeom>
            <a:noFill/>
          </p:spPr>
          <p:txBody>
            <a:bodyPr wrap="square">
              <a:spAutoFit/>
            </a:bodyPr>
            <a:lstStyle/>
            <a:p>
              <a:r>
                <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rPr>
                <a:t>400 mg BID</a:t>
              </a: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rPr>
                <a:t>n=34</a:t>
              </a: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sp>
        <p:nvSpPr>
          <p:cNvPr id="2" name="矩形 1"/>
          <p:cNvSpPr/>
          <p:nvPr/>
        </p:nvSpPr>
        <p:spPr>
          <a:xfrm>
            <a:off x="0" y="4002"/>
            <a:ext cx="1403648" cy="420957"/>
          </a:xfrm>
          <a:prstGeom prst="rect">
            <a:avLst/>
          </a:prstGeom>
        </p:spPr>
        <p:style>
          <a:lnRef idx="0">
            <a:srgbClr val="FFFFFF"/>
          </a:lnRef>
          <a:fillRef idx="1">
            <a:schemeClr val="accent1"/>
          </a:fillRef>
          <a:effectRef idx="1">
            <a:schemeClr val="accent1"/>
          </a:effectRef>
          <a:fontRef idx="minor">
            <a:schemeClr val="lt1"/>
          </a:fontRef>
        </p:style>
        <p:txBody>
          <a:bodyPr rtlCol="0" anchor="ctr"/>
          <a:lstStyle/>
          <a:p>
            <a:r>
              <a:rPr lang="zh-CN" altLang="en-US" sz="2000" b="1" dirty="0">
                <a:latin typeface="微软雅黑" panose="020B0503020204020204" pitchFamily="34" charset="-122"/>
                <a:ea typeface="微软雅黑" panose="020B0503020204020204" pitchFamily="34" charset="-122"/>
              </a:rPr>
              <a:t>   有效性</a:t>
            </a:r>
          </a:p>
        </p:txBody>
      </p:sp>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0105" y="0"/>
            <a:ext cx="617220" cy="584200"/>
          </a:xfrm>
          <a:prstGeom prst="rect">
            <a:avLst/>
          </a:prstGeom>
        </p:spPr>
      </p:pic>
      <p:sp>
        <p:nvSpPr>
          <p:cNvPr id="7" name="Shape 12"/>
          <p:cNvSpPr/>
          <p:nvPr/>
        </p:nvSpPr>
        <p:spPr>
          <a:xfrm>
            <a:off x="34925" y="4838700"/>
            <a:ext cx="9042400" cy="273685"/>
          </a:xfrm>
          <a:prstGeom prst="rect">
            <a:avLst/>
          </a:prstGeom>
          <a:solidFill>
            <a:srgbClr val="EAF3F8"/>
          </a:solidFill>
          <a:ln w="6350">
            <a:solidFill>
              <a:srgbClr val="B7D7E4"/>
            </a:solidFill>
            <a:prstDash val="solid"/>
          </a:ln>
        </p:spPr>
        <p:txBody>
          <a:bodyPr/>
          <a:lstStyle/>
          <a:p>
            <a:pPr marL="0" indent="0">
              <a:buNone/>
            </a:pPr>
            <a:r>
              <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临床价值及医保意义：</a:t>
            </a:r>
            <a:r>
              <a:rPr lang="en-US" sz="1200" b="1" dirty="0">
                <a:solidFill>
                  <a:srgbClr val="0B376C"/>
                </a:solidFill>
                <a:latin typeface="微软雅黑" panose="020B0503020204020204" pitchFamily="34" charset="-122"/>
                <a:ea typeface="微软雅黑" panose="020B0503020204020204" pitchFamily="34" charset="-122"/>
                <a:cs typeface="微软雅黑" panose="020B0503020204020204" pitchFamily="34" charset="-120"/>
                <a:sym typeface="+mn-ea"/>
              </a:rPr>
              <a:t>头对头证据显示Hb达标率显著提升，是本品最核心的临床增量价值。</a:t>
            </a:r>
            <a:endParaRPr lang="zh-CN" altLang="en-US" sz="120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0105" y="51435"/>
            <a:ext cx="595630" cy="563880"/>
          </a:xfrm>
          <a:prstGeom prst="rect">
            <a:avLst/>
          </a:prstGeom>
        </p:spPr>
      </p:pic>
      <p:sp>
        <p:nvSpPr>
          <p:cNvPr id="3" name="文本框 2"/>
          <p:cNvSpPr txBox="1"/>
          <p:nvPr/>
        </p:nvSpPr>
        <p:spPr>
          <a:xfrm>
            <a:off x="226074" y="379145"/>
            <a:ext cx="8236585" cy="860425"/>
          </a:xfrm>
          <a:prstGeom prst="rect">
            <a:avLst/>
          </a:prstGeom>
          <a:noFill/>
        </p:spPr>
        <p:txBody>
          <a:bodyPr wrap="square">
            <a:spAutoFit/>
          </a:bodyPr>
          <a:lstStyle/>
          <a:p>
            <a:pPr lvl="0" algn="l">
              <a:lnSpc>
                <a:spcPct val="125000"/>
              </a:lnSpc>
              <a:spcBef>
                <a:spcPts val="0"/>
              </a:spcBef>
              <a:spcAft>
                <a:spcPts val="0"/>
              </a:spcAft>
              <a:buClrTx/>
              <a:buSzTx/>
              <a:buFont typeface="Arial" panose="020B0604020202020204" pitchFamily="34" charset="0"/>
              <a:buNone/>
              <a:defRPr/>
            </a:pPr>
            <a:r>
              <a:rPr lang="zh-CN" altLang="en-US"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兰诺可泮片以患者提升至正常人的血红蛋白水平≥120</a:t>
            </a:r>
            <a:r>
              <a:rPr lang="en-US" altLang="zh-CN"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g/L</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的达标率作为临床终点，</a:t>
            </a:r>
            <a:r>
              <a:rPr lang="en-US" altLang="zh-CN"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Hb</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正常化率对比依库珠50.0% </a:t>
            </a:r>
            <a:r>
              <a:rPr lang="en-US" altLang="zh-CN"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vs 9.1%</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，长期达标率超过</a:t>
            </a:r>
            <a:r>
              <a:rPr lang="en-US" altLang="zh-CN"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85%</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，为全球目前最先进疗法。</a:t>
            </a:r>
          </a:p>
          <a:p>
            <a:pPr lvl="0" algn="l">
              <a:lnSpc>
                <a:spcPct val="125000"/>
              </a:lnSpc>
              <a:spcBef>
                <a:spcPts val="0"/>
              </a:spcBef>
              <a:spcAft>
                <a:spcPts val="0"/>
              </a:spcAft>
              <a:buClrTx/>
              <a:buSzTx/>
              <a:buFont typeface="Arial" panose="020B0604020202020204" pitchFamily="34" charset="0"/>
              <a:buNone/>
              <a:defRPr/>
            </a:pPr>
            <a:r>
              <a:rPr lang="zh-CN" altLang="en-US" sz="12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次要终点1：兰诺可泮（</a:t>
            </a:r>
            <a:r>
              <a:rPr lang="en-US" altLang="zh-CN" sz="12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MY008211A）</a:t>
            </a:r>
            <a:r>
              <a:rPr lang="zh-CN" altLang="en-US" sz="12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促进</a:t>
            </a:r>
            <a:r>
              <a:rPr lang="en-US" altLang="zh-CN" sz="12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Hb</a:t>
            </a:r>
            <a:r>
              <a:rPr lang="zh-CN" altLang="en-US" sz="12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快速持续达标。</a:t>
            </a:r>
          </a:p>
        </p:txBody>
      </p:sp>
      <p:grpSp>
        <p:nvGrpSpPr>
          <p:cNvPr id="8" name="组合 7"/>
          <p:cNvGrpSpPr/>
          <p:nvPr/>
        </p:nvGrpSpPr>
        <p:grpSpPr>
          <a:xfrm>
            <a:off x="292735" y="1204104"/>
            <a:ext cx="8365490" cy="3588241"/>
            <a:chOff x="519235" y="2393689"/>
            <a:chExt cx="6239594" cy="5256388"/>
          </a:xfrm>
        </p:grpSpPr>
        <p:sp>
          <p:nvSpPr>
            <p:cNvPr id="18" name="矩形: 圆角 17"/>
            <p:cNvSpPr/>
            <p:nvPr/>
          </p:nvSpPr>
          <p:spPr>
            <a:xfrm flipH="1">
              <a:off x="519235" y="2393689"/>
              <a:ext cx="6239594" cy="5256388"/>
            </a:xfrm>
            <a:prstGeom prst="roundRect">
              <a:avLst>
                <a:gd name="adj" fmla="val 2773"/>
              </a:avLst>
            </a:prstGeom>
            <a:solidFill>
              <a:schemeClr val="bg1"/>
            </a:solidFill>
            <a:ln w="12700">
              <a:solidFill>
                <a:srgbClr val="1D466C"/>
              </a:solidFill>
              <a:prstDash val="solid"/>
              <a:round/>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ïṥľiḓe"/>
            <p:cNvSpPr/>
            <p:nvPr/>
          </p:nvSpPr>
          <p:spPr bwMode="auto">
            <a:xfrm rot="5400000" flipH="1" flipV="1">
              <a:off x="3510996" y="1237070"/>
              <a:ext cx="256073" cy="2583278"/>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solidFill>
              <a:srgbClr val="1D466C"/>
            </a:solidFill>
            <a:ln w="9525">
              <a:noFill/>
              <a:round/>
            </a:ln>
          </p:spPr>
          <p:txBody>
            <a:bodyPr vert="eaVert" wrap="none" lIns="68580" tIns="34290" rIns="68580" bIns="34290" anchor="ctr" anchorCtr="1" compatLnSpc="1">
              <a:noAutofit/>
            </a:bodyPr>
            <a:lstStyle/>
            <a:p>
              <a:pPr algn="ctr">
                <a:defRPr sz="1440" b="1" i="0" u="none" strike="noStrike" kern="1200" spc="0" baseline="0">
                  <a:solidFill>
                    <a:prstClr val="black">
                      <a:lumMod val="65000"/>
                      <a:lumOff val="35000"/>
                    </a:prstClr>
                  </a:solidFill>
                  <a:latin typeface="微软雅黑" panose="020B0503020204020204" pitchFamily="34" charset="-122"/>
                  <a:ea typeface="微软雅黑" panose="020B0503020204020204" pitchFamily="34" charset="-122"/>
                  <a:cs typeface="+mn-cs"/>
                </a:defRPr>
              </a:pPr>
              <a:r>
                <a:rPr lang="zh-CN" altLang="en-US" sz="825" b="1" dirty="0">
                  <a:solidFill>
                    <a:schemeClr val="bg1"/>
                  </a:solidFill>
                </a:rPr>
                <a:t>实现</a:t>
              </a:r>
              <a:r>
                <a:rPr lang="en-US" altLang="zh-CN" sz="825" b="1" dirty="0">
                  <a:solidFill>
                    <a:schemeClr val="bg1"/>
                  </a:solidFill>
                </a:rPr>
                <a:t>Hb</a:t>
              </a:r>
              <a:r>
                <a:rPr lang="zh-CN" altLang="en-US" sz="825" b="1" dirty="0">
                  <a:solidFill>
                    <a:schemeClr val="bg1"/>
                  </a:solidFill>
                </a:rPr>
                <a:t>≥</a:t>
              </a:r>
              <a:r>
                <a:rPr lang="en-US" altLang="zh-CN" sz="825" b="1" dirty="0">
                  <a:solidFill>
                    <a:schemeClr val="bg1"/>
                  </a:solidFill>
                </a:rPr>
                <a:t>120g/L</a:t>
              </a:r>
              <a:r>
                <a:rPr lang="zh-CN" altLang="en-US" sz="825" b="1" dirty="0">
                  <a:solidFill>
                    <a:schemeClr val="bg1"/>
                  </a:solidFill>
                </a:rPr>
                <a:t>的患者比例</a:t>
              </a:r>
            </a:p>
          </p:txBody>
        </p:sp>
      </p:grpSp>
      <p:graphicFrame>
        <p:nvGraphicFramePr>
          <p:cNvPr id="6" name="图表 5"/>
          <p:cNvGraphicFramePr/>
          <p:nvPr/>
        </p:nvGraphicFramePr>
        <p:xfrm>
          <a:off x="342265" y="1382395"/>
          <a:ext cx="5724525" cy="26771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图表 6"/>
          <p:cNvGraphicFramePr/>
          <p:nvPr/>
        </p:nvGraphicFramePr>
        <p:xfrm>
          <a:off x="5684520" y="1382395"/>
          <a:ext cx="2731770" cy="2677160"/>
        </p:xfrm>
        <a:graphic>
          <a:graphicData uri="http://schemas.openxmlformats.org/drawingml/2006/chart">
            <c:chart xmlns:c="http://schemas.openxmlformats.org/drawingml/2006/chart" xmlns:r="http://schemas.openxmlformats.org/officeDocument/2006/relationships" r:id="rId6"/>
          </a:graphicData>
        </a:graphic>
      </p:graphicFrame>
      <p:sp>
        <p:nvSpPr>
          <p:cNvPr id="4" name="上箭头 33"/>
          <p:cNvSpPr/>
          <p:nvPr/>
        </p:nvSpPr>
        <p:spPr>
          <a:xfrm rot="5400000">
            <a:off x="4574540" y="-2230755"/>
            <a:ext cx="296545" cy="7372985"/>
          </a:xfrm>
          <a:prstGeom prst="upArrow">
            <a:avLst/>
          </a:prstGeom>
          <a:solidFill>
            <a:srgbClr val="EFF5F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上箭头 33"/>
          <p:cNvSpPr/>
          <p:nvPr/>
        </p:nvSpPr>
        <p:spPr>
          <a:xfrm rot="5400000">
            <a:off x="7040880" y="238125"/>
            <a:ext cx="296545" cy="2432050"/>
          </a:xfrm>
          <a:prstGeom prst="upArrow">
            <a:avLst/>
          </a:prstGeom>
          <a:solidFill>
            <a:srgbClr val="D4E4E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 name="矩形 10"/>
          <p:cNvSpPr/>
          <p:nvPr/>
        </p:nvSpPr>
        <p:spPr>
          <a:xfrm flipV="1">
            <a:off x="7068820" y="3795711"/>
            <a:ext cx="59690" cy="84454"/>
          </a:xfrm>
          <a:prstGeom prst="rect">
            <a:avLst/>
          </a:prstGeom>
          <a:solidFill>
            <a:srgbClr val="1A47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endParaRPr>
          </a:p>
        </p:txBody>
      </p:sp>
      <p:sp>
        <p:nvSpPr>
          <p:cNvPr id="12" name="文本框 20"/>
          <p:cNvSpPr txBox="1"/>
          <p:nvPr/>
        </p:nvSpPr>
        <p:spPr>
          <a:xfrm>
            <a:off x="755650" y="3743325"/>
            <a:ext cx="1094740" cy="203200"/>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825"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0-12</a:t>
            </a:r>
            <a:r>
              <a:rPr lang="zh-CN" altLang="en-US" sz="825"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周疗效评估期</a:t>
            </a:r>
            <a:endParaRPr kumimoji="0" lang="zh-CN" altLang="en-US" sz="825"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文本框 20"/>
          <p:cNvSpPr txBox="1"/>
          <p:nvPr/>
        </p:nvSpPr>
        <p:spPr>
          <a:xfrm>
            <a:off x="5892087" y="3738160"/>
            <a:ext cx="1091008" cy="196850"/>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79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12-44</a:t>
            </a:r>
            <a:r>
              <a:rPr lang="zh-CN" altLang="en-US" sz="79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周延长用药期</a:t>
            </a:r>
            <a:endParaRPr kumimoji="0" lang="zh-CN" altLang="en-US" sz="79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 name="文本框 23"/>
          <p:cNvSpPr txBox="1"/>
          <p:nvPr/>
        </p:nvSpPr>
        <p:spPr>
          <a:xfrm>
            <a:off x="2818765" y="1359535"/>
            <a:ext cx="1574800" cy="196850"/>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79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疗效评估</a:t>
            </a:r>
            <a:r>
              <a:rPr kumimoji="0" lang="zh-CN" altLang="en-US" sz="79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期（第</a:t>
            </a:r>
            <a:r>
              <a:rPr kumimoji="0" lang="en-US" altLang="zh-CN" sz="79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0~12</a:t>
            </a:r>
            <a:r>
              <a:rPr kumimoji="0" lang="zh-CN" altLang="en-US" sz="79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周）</a:t>
            </a:r>
          </a:p>
        </p:txBody>
      </p:sp>
      <p:sp>
        <p:nvSpPr>
          <p:cNvPr id="15" name="文本框 23"/>
          <p:cNvSpPr txBox="1"/>
          <p:nvPr/>
        </p:nvSpPr>
        <p:spPr>
          <a:xfrm>
            <a:off x="6504940" y="1359535"/>
            <a:ext cx="1574800" cy="196850"/>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79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延长用药</a:t>
            </a:r>
            <a:r>
              <a:rPr kumimoji="0" lang="zh-CN" altLang="en-US" sz="79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期（第</a:t>
            </a:r>
            <a:r>
              <a:rPr kumimoji="0" lang="en-US" altLang="zh-CN" sz="79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12~44</a:t>
            </a:r>
            <a:r>
              <a:rPr kumimoji="0" lang="zh-CN" altLang="en-US" sz="79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周）</a:t>
            </a:r>
          </a:p>
        </p:txBody>
      </p:sp>
      <p:sp>
        <p:nvSpPr>
          <p:cNvPr id="16" name="文本框 15"/>
          <p:cNvSpPr txBox="1"/>
          <p:nvPr/>
        </p:nvSpPr>
        <p:spPr>
          <a:xfrm>
            <a:off x="7068820" y="3743324"/>
            <a:ext cx="1675130" cy="104775"/>
          </a:xfrm>
          <a:prstGeom prst="rect">
            <a:avLst/>
          </a:prstGeom>
          <a:noFill/>
        </p:spPr>
        <p:txBody>
          <a:bodyPr wrap="square">
            <a:noAutofit/>
          </a:bodyPr>
          <a:lstStyle/>
          <a:p>
            <a:r>
              <a:rPr lang="en-US" altLang="zh-CN" sz="790" dirty="0">
                <a:solidFill>
                  <a:schemeClr val="tx1">
                    <a:lumMod val="65000"/>
                    <a:lumOff val="35000"/>
                  </a:schemeClr>
                </a:solidFill>
                <a:latin typeface="微软雅黑" panose="020B0503020204020204" pitchFamily="34" charset="-122"/>
                <a:ea typeface="微软雅黑" panose="020B0503020204020204" pitchFamily="34" charset="-122"/>
              </a:rPr>
              <a:t>400 mg BID</a:t>
            </a:r>
            <a:r>
              <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790" dirty="0">
                <a:solidFill>
                  <a:schemeClr val="tx1">
                    <a:lumMod val="65000"/>
                    <a:lumOff val="35000"/>
                  </a:schemeClr>
                </a:solidFill>
                <a:latin typeface="微软雅黑" panose="020B0503020204020204" pitchFamily="34" charset="-122"/>
                <a:ea typeface="微软雅黑" panose="020B0503020204020204" pitchFamily="34" charset="-122"/>
              </a:rPr>
              <a:t>n=34</a:t>
            </a:r>
            <a:r>
              <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7" name="椭圆 16"/>
          <p:cNvSpPr/>
          <p:nvPr/>
        </p:nvSpPr>
        <p:spPr>
          <a:xfrm>
            <a:off x="6901180" y="1702752"/>
            <a:ext cx="1515110" cy="305435"/>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endParaRPr>
          </a:p>
        </p:txBody>
      </p:sp>
      <p:sp>
        <p:nvSpPr>
          <p:cNvPr id="21" name="内容占位符 2"/>
          <p:cNvSpPr txBox="1"/>
          <p:nvPr/>
        </p:nvSpPr>
        <p:spPr>
          <a:xfrm>
            <a:off x="755650" y="4084320"/>
            <a:ext cx="7615555" cy="647700"/>
          </a:xfrm>
          <a:prstGeom prst="rect">
            <a:avLst/>
          </a:prstGeom>
          <a:solidFill>
            <a:srgbClr val="EFF5FB"/>
          </a:solidFill>
        </p:spPr>
        <p:txBody>
          <a:bodyPr vert="horz" lIns="68580" tIns="34290" rIns="68580" bIns="34290" rtlCol="0">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900">
                <a:latin typeface="Arial" panose="020B0604020202020204"/>
                <a:cs typeface="Arial" panose="020B0604020202020204" pitchFamily="34" charset="0"/>
              </a:rPr>
              <a:t>400mg BID</a:t>
            </a:r>
            <a:r>
              <a:rPr lang="zh-CN" altLang="en-US" sz="900">
                <a:latin typeface="Arial" panose="020B0604020202020204"/>
                <a:cs typeface="Arial" panose="020B0604020202020204" pitchFamily="34" charset="0"/>
              </a:rPr>
              <a:t>治疗组</a:t>
            </a:r>
            <a:r>
              <a:rPr lang="zh-CN" altLang="en-US" sz="900" b="1">
                <a:solidFill>
                  <a:srgbClr val="1D466C"/>
                </a:solidFill>
                <a:latin typeface="Arial" panose="020B0604020202020204"/>
                <a:cs typeface="Arial" panose="020B0604020202020204" pitchFamily="34" charset="0"/>
              </a:rPr>
              <a:t>第</a:t>
            </a:r>
            <a:r>
              <a:rPr lang="en-US" altLang="zh-CN" sz="900" b="1">
                <a:solidFill>
                  <a:srgbClr val="1D466C"/>
                </a:solidFill>
                <a:latin typeface="Arial" panose="020B0604020202020204"/>
                <a:cs typeface="Arial" panose="020B0604020202020204" pitchFamily="34" charset="0"/>
              </a:rPr>
              <a:t>12</a:t>
            </a:r>
            <a:r>
              <a:rPr lang="zh-CN" altLang="en-US" sz="900" b="1">
                <a:solidFill>
                  <a:srgbClr val="1D466C"/>
                </a:solidFill>
                <a:latin typeface="Arial" panose="020B0604020202020204"/>
                <a:cs typeface="Arial" panose="020B0604020202020204" pitchFamily="34" charset="0"/>
              </a:rPr>
              <a:t>周，</a:t>
            </a:r>
            <a:r>
              <a:rPr lang="en-US" altLang="zh-CN" sz="900" b="1">
                <a:solidFill>
                  <a:srgbClr val="1D466C"/>
                </a:solidFill>
                <a:latin typeface="Arial" panose="020B0604020202020204"/>
                <a:cs typeface="Arial" panose="020B0604020202020204" pitchFamily="34" charset="0"/>
              </a:rPr>
              <a:t>40%</a:t>
            </a:r>
            <a:r>
              <a:rPr lang="zh-CN" altLang="en-US" sz="900">
                <a:latin typeface="Arial" panose="020B0604020202020204"/>
                <a:cs typeface="Arial" panose="020B0604020202020204" pitchFamily="34" charset="0"/>
              </a:rPr>
              <a:t>患者实现</a:t>
            </a:r>
            <a:r>
              <a:rPr lang="en-US" altLang="zh-CN" sz="900">
                <a:latin typeface="Arial" panose="020B0604020202020204"/>
                <a:cs typeface="Arial" panose="020B0604020202020204" pitchFamily="34" charset="0"/>
              </a:rPr>
              <a:t>Hb≥120g/L </a:t>
            </a:r>
            <a:endParaRPr lang="en-US" altLang="zh-CN" sz="900" b="1">
              <a:solidFill>
                <a:srgbClr val="1D466C"/>
              </a:solidFill>
              <a:latin typeface="Arial" panose="020B0604020202020204" pitchFamily="34" charset="0"/>
              <a:cs typeface="Arial" panose="020B0604020202020204" pitchFamily="34" charset="0"/>
            </a:endParaRPr>
          </a:p>
          <a:p>
            <a:pPr>
              <a:lnSpc>
                <a:spcPct val="150000"/>
              </a:lnSpc>
            </a:pPr>
            <a:r>
              <a:rPr lang="zh-CN" altLang="en-US" sz="900">
                <a:latin typeface="Arial" panose="020B0604020202020204" pitchFamily="34" charset="0"/>
                <a:cs typeface="Arial" panose="020B0604020202020204" pitchFamily="34" charset="0"/>
              </a:rPr>
              <a:t>第</a:t>
            </a:r>
            <a:r>
              <a:rPr lang="en-US" altLang="zh-CN" sz="900" b="1">
                <a:solidFill>
                  <a:srgbClr val="1D466C"/>
                </a:solidFill>
                <a:latin typeface="Arial" panose="020B0604020202020204" pitchFamily="34" charset="0"/>
                <a:cs typeface="Arial" panose="020B0604020202020204" pitchFamily="34" charset="0"/>
              </a:rPr>
              <a:t>24</a:t>
            </a:r>
            <a:r>
              <a:rPr lang="zh-CN" altLang="en-US" sz="900" b="1">
                <a:solidFill>
                  <a:srgbClr val="1D466C"/>
                </a:solidFill>
                <a:latin typeface="Arial" panose="020B0604020202020204" pitchFamily="34" charset="0"/>
                <a:cs typeface="Arial" panose="020B0604020202020204" pitchFamily="34" charset="0"/>
              </a:rPr>
              <a:t>周</a:t>
            </a:r>
            <a:r>
              <a:rPr lang="zh-CN" altLang="en-US" sz="900">
                <a:latin typeface="Arial" panose="020B0604020202020204" pitchFamily="34" charset="0"/>
                <a:cs typeface="Arial" panose="020B0604020202020204" pitchFamily="34" charset="0"/>
              </a:rPr>
              <a:t>，</a:t>
            </a:r>
            <a:r>
              <a:rPr lang="en-US" altLang="zh-CN" sz="900">
                <a:latin typeface="Arial" panose="020B0604020202020204" pitchFamily="34" charset="0"/>
                <a:cs typeface="Arial" panose="020B0604020202020204" pitchFamily="34" charset="0"/>
              </a:rPr>
              <a:t>400mg BID</a:t>
            </a:r>
            <a:r>
              <a:rPr lang="zh-CN" altLang="en-US" sz="900">
                <a:latin typeface="Arial" panose="020B0604020202020204" pitchFamily="34" charset="0"/>
                <a:cs typeface="Arial" panose="020B0604020202020204" pitchFamily="34" charset="0"/>
              </a:rPr>
              <a:t>给药组中有</a:t>
            </a:r>
            <a:r>
              <a:rPr lang="en-US" altLang="zh-CN" sz="900" b="1">
                <a:solidFill>
                  <a:srgbClr val="1D466C"/>
                </a:solidFill>
                <a:latin typeface="Arial" panose="020B0604020202020204" pitchFamily="34" charset="0"/>
                <a:cs typeface="Arial" panose="020B0604020202020204" pitchFamily="34" charset="0"/>
              </a:rPr>
              <a:t>11/15</a:t>
            </a:r>
            <a:r>
              <a:rPr lang="zh-CN" altLang="en-US" sz="900" b="1">
                <a:solidFill>
                  <a:srgbClr val="1D466C"/>
                </a:solidFill>
                <a:latin typeface="Arial" panose="020B0604020202020204" pitchFamily="34" charset="0"/>
                <a:cs typeface="Arial" panose="020B0604020202020204" pitchFamily="34" charset="0"/>
              </a:rPr>
              <a:t>（</a:t>
            </a:r>
            <a:r>
              <a:rPr lang="en-US" altLang="zh-CN" sz="900" b="1">
                <a:solidFill>
                  <a:srgbClr val="1D466C"/>
                </a:solidFill>
                <a:latin typeface="Arial" panose="020B0604020202020204" pitchFamily="34" charset="0"/>
                <a:cs typeface="Arial" panose="020B0604020202020204" pitchFamily="34" charset="0"/>
              </a:rPr>
              <a:t>73.3%</a:t>
            </a:r>
            <a:r>
              <a:rPr lang="zh-CN" altLang="en-US" sz="900" b="1">
                <a:solidFill>
                  <a:srgbClr val="1D466C"/>
                </a:solidFill>
                <a:latin typeface="Arial" panose="020B0604020202020204" pitchFamily="34" charset="0"/>
                <a:cs typeface="Arial" panose="020B0604020202020204" pitchFamily="34" charset="0"/>
              </a:rPr>
              <a:t>）</a:t>
            </a:r>
            <a:r>
              <a:rPr lang="zh-CN" altLang="en-US" sz="900">
                <a:latin typeface="Arial" panose="020B0604020202020204" pitchFamily="34" charset="0"/>
                <a:cs typeface="Arial" panose="020B0604020202020204" pitchFamily="34" charset="0"/>
              </a:rPr>
              <a:t>患者实现</a:t>
            </a:r>
            <a:r>
              <a:rPr lang="en-US" altLang="zh-CN" sz="900">
                <a:latin typeface="Arial" panose="020B0604020202020204" pitchFamily="34" charset="0"/>
                <a:cs typeface="Arial" panose="020B0604020202020204" pitchFamily="34" charset="0"/>
              </a:rPr>
              <a:t>Hb≥120g/L</a:t>
            </a:r>
          </a:p>
          <a:p>
            <a:pPr>
              <a:lnSpc>
                <a:spcPct val="150000"/>
              </a:lnSpc>
            </a:pPr>
            <a:r>
              <a:rPr lang="zh-CN" altLang="en-US" sz="900"/>
              <a:t>延长治疗</a:t>
            </a:r>
            <a:r>
              <a:rPr lang="zh-CN" altLang="zh-CN" sz="900" b="1">
                <a:solidFill>
                  <a:srgbClr val="1D466C"/>
                </a:solidFill>
              </a:rPr>
              <a:t>至</a:t>
            </a:r>
            <a:r>
              <a:rPr lang="en-US" altLang="zh-CN" sz="900" b="1">
                <a:solidFill>
                  <a:srgbClr val="1D466C"/>
                </a:solidFill>
              </a:rPr>
              <a:t>44</a:t>
            </a:r>
            <a:r>
              <a:rPr lang="zh-CN" altLang="zh-CN" sz="900" b="1">
                <a:solidFill>
                  <a:srgbClr val="1D466C"/>
                </a:solidFill>
              </a:rPr>
              <a:t>周</a:t>
            </a:r>
            <a:r>
              <a:rPr lang="zh-CN" altLang="en-US" sz="900"/>
              <a:t>，高达</a:t>
            </a:r>
            <a:r>
              <a:rPr lang="en-US" altLang="zh-CN" sz="900" b="1">
                <a:solidFill>
                  <a:srgbClr val="1D466C"/>
                </a:solidFill>
              </a:rPr>
              <a:t>85%</a:t>
            </a:r>
            <a:r>
              <a:rPr lang="zh-CN" altLang="zh-CN" sz="900"/>
              <a:t>的患者</a:t>
            </a:r>
            <a:r>
              <a:rPr lang="en-US" altLang="zh-CN" sz="900"/>
              <a:t>Hb</a:t>
            </a:r>
            <a:r>
              <a:rPr lang="zh-CN" altLang="en-US" sz="900"/>
              <a:t>恢复至</a:t>
            </a:r>
            <a:r>
              <a:rPr lang="en-US" altLang="zh-CN" sz="900">
                <a:latin typeface="Arial" panose="020B0604020202020204"/>
                <a:cs typeface="Arial" panose="020B0604020202020204" pitchFamily="34" charset="0"/>
              </a:rPr>
              <a:t>≥</a:t>
            </a:r>
            <a:r>
              <a:rPr lang="en-US" altLang="zh-CN" sz="900"/>
              <a:t>120g/L</a:t>
            </a:r>
            <a:r>
              <a:rPr lang="zh-CN" altLang="en-US" sz="900"/>
              <a:t>，</a:t>
            </a:r>
            <a:r>
              <a:rPr lang="zh-CN" altLang="en-US" sz="900">
                <a:latin typeface="Arial" panose="020B0604020202020204"/>
                <a:cs typeface="Arial" panose="020B0604020202020204" pitchFamily="34" charset="0"/>
              </a:rPr>
              <a:t>展示了极佳的长期疗效</a:t>
            </a:r>
            <a:endParaRPr lang="zh-CN" altLang="zh-CN" sz="900" dirty="0"/>
          </a:p>
        </p:txBody>
      </p:sp>
      <p:sp>
        <p:nvSpPr>
          <p:cNvPr id="2" name="矩形 1"/>
          <p:cNvSpPr/>
          <p:nvPr/>
        </p:nvSpPr>
        <p:spPr>
          <a:xfrm>
            <a:off x="0" y="4002"/>
            <a:ext cx="1403648" cy="420957"/>
          </a:xfrm>
          <a:prstGeom prst="rect">
            <a:avLst/>
          </a:prstGeom>
        </p:spPr>
        <p:style>
          <a:lnRef idx="0">
            <a:srgbClr val="FFFFFF"/>
          </a:lnRef>
          <a:fillRef idx="1">
            <a:schemeClr val="accent1"/>
          </a:fillRef>
          <a:effectRef idx="1">
            <a:schemeClr val="accent1"/>
          </a:effectRef>
          <a:fontRef idx="minor">
            <a:schemeClr val="lt1"/>
          </a:fontRef>
        </p:style>
        <p:txBody>
          <a:bodyPr rtlCol="0" anchor="ctr"/>
          <a:lstStyle/>
          <a:p>
            <a:r>
              <a:rPr lang="zh-CN" altLang="en-US" sz="2000" b="1" dirty="0">
                <a:latin typeface="微软雅黑" panose="020B0503020204020204" pitchFamily="34" charset="-122"/>
                <a:ea typeface="微软雅黑" panose="020B0503020204020204" pitchFamily="34" charset="-122"/>
              </a:rPr>
              <a:t>   有效性</a:t>
            </a:r>
          </a:p>
        </p:txBody>
      </p:sp>
      <p:sp>
        <p:nvSpPr>
          <p:cNvPr id="10" name="Shape 12"/>
          <p:cNvSpPr/>
          <p:nvPr/>
        </p:nvSpPr>
        <p:spPr>
          <a:xfrm>
            <a:off x="34925" y="4838700"/>
            <a:ext cx="9042400" cy="273685"/>
          </a:xfrm>
          <a:prstGeom prst="rect">
            <a:avLst/>
          </a:prstGeom>
          <a:solidFill>
            <a:srgbClr val="EAF3F8"/>
          </a:solidFill>
          <a:ln w="6350">
            <a:solidFill>
              <a:srgbClr val="B7D7E4"/>
            </a:solidFill>
            <a:prstDash val="solid"/>
          </a:ln>
        </p:spPr>
        <p:txBody>
          <a:bodyPr/>
          <a:lstStyle/>
          <a:p>
            <a:pPr marL="0" indent="0">
              <a:buNone/>
            </a:pPr>
            <a:r>
              <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临床价值及医保意义：</a:t>
            </a:r>
            <a:r>
              <a:rPr lang="en-US" sz="1200" b="1" dirty="0">
                <a:solidFill>
                  <a:srgbClr val="0B376C"/>
                </a:solidFill>
                <a:latin typeface="微软雅黑" panose="020B0503020204020204" pitchFamily="34" charset="-122"/>
                <a:ea typeface="微软雅黑" panose="020B0503020204020204" pitchFamily="34" charset="-122"/>
                <a:cs typeface="微软雅黑" panose="020B0503020204020204" pitchFamily="34" charset="-120"/>
                <a:sym typeface="+mn-ea"/>
              </a:rPr>
              <a:t>Hb达标有助于减少贫血、输血依赖和长期并发症相关负担。</a:t>
            </a:r>
            <a:endParaRPr lang="zh-CN" altLang="en-US" sz="120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0105" y="51435"/>
            <a:ext cx="595630" cy="563880"/>
          </a:xfrm>
          <a:prstGeom prst="rect">
            <a:avLst/>
          </a:prstGeom>
        </p:spPr>
      </p:pic>
      <p:sp>
        <p:nvSpPr>
          <p:cNvPr id="3" name="文本框 2"/>
          <p:cNvSpPr txBox="1"/>
          <p:nvPr/>
        </p:nvSpPr>
        <p:spPr>
          <a:xfrm>
            <a:off x="149260" y="466868"/>
            <a:ext cx="8416925" cy="629920"/>
          </a:xfrm>
          <a:prstGeom prst="rect">
            <a:avLst/>
          </a:prstGeom>
          <a:noFill/>
        </p:spPr>
        <p:txBody>
          <a:bodyPr wrap="square">
            <a:spAutoFit/>
          </a:bodyPr>
          <a:lstStyle/>
          <a:p>
            <a:pPr>
              <a:lnSpc>
                <a:spcPct val="125000"/>
              </a:lnSpc>
              <a:defRPr/>
            </a:pPr>
            <a:r>
              <a:rPr lang="zh-CN" altLang="en-US"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兰诺可泮片在改善贫血、溶血控制、摆脱输血依赖、提升生活质量的次要终点中均显示明显疗效，总体疗效优于依库珠单抗，可节约住院、并发症治疗、定期输血等一系列额外费用。</a:t>
            </a:r>
          </a:p>
        </p:txBody>
      </p:sp>
      <p:sp>
        <p:nvSpPr>
          <p:cNvPr id="2" name="矩形 1"/>
          <p:cNvSpPr/>
          <p:nvPr/>
        </p:nvSpPr>
        <p:spPr>
          <a:xfrm>
            <a:off x="1" y="4002"/>
            <a:ext cx="1403648" cy="420957"/>
          </a:xfrm>
          <a:prstGeom prst="rect">
            <a:avLst/>
          </a:prstGeom>
        </p:spPr>
        <p:style>
          <a:lnRef idx="0">
            <a:srgbClr val="FFFFFF"/>
          </a:lnRef>
          <a:fillRef idx="1">
            <a:schemeClr val="accent1"/>
          </a:fillRef>
          <a:effectRef idx="1">
            <a:schemeClr val="accent1"/>
          </a:effectRef>
          <a:fontRef idx="minor">
            <a:schemeClr val="lt1"/>
          </a:fontRef>
        </p:style>
        <p:txBody>
          <a:bodyPr rtlCol="0" anchor="ctr"/>
          <a:lstStyle/>
          <a:p>
            <a:r>
              <a:rPr lang="zh-CN" altLang="en-US" sz="2000" b="1" dirty="0">
                <a:latin typeface="微软雅黑" panose="020B0503020204020204" pitchFamily="34" charset="-122"/>
                <a:ea typeface="微软雅黑" panose="020B0503020204020204" pitchFamily="34" charset="-122"/>
              </a:rPr>
              <a:t>   有效性</a:t>
            </a:r>
          </a:p>
        </p:txBody>
      </p:sp>
      <p:sp>
        <p:nvSpPr>
          <p:cNvPr id="8" name="文本框 7"/>
          <p:cNvSpPr txBox="1"/>
          <p:nvPr/>
        </p:nvSpPr>
        <p:spPr>
          <a:xfrm>
            <a:off x="149260" y="1039610"/>
            <a:ext cx="8549640" cy="361509"/>
          </a:xfrm>
          <a:prstGeom prst="rect">
            <a:avLst/>
          </a:prstGeom>
          <a:noFill/>
        </p:spPr>
        <p:txBody>
          <a:bodyPr wrap="square">
            <a:spAutoFit/>
          </a:bodyPr>
          <a:lstStyle/>
          <a:p>
            <a:pPr>
              <a:lnSpc>
                <a:spcPct val="125000"/>
              </a:lnSpc>
              <a:defRPr/>
            </a:pPr>
            <a:r>
              <a:rPr lang="zh-CN" altLang="en-US" sz="14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关键疗效终点如下</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sym typeface="+mn-ea"/>
              </a:rPr>
              <a:t>：</a:t>
            </a:r>
          </a:p>
        </p:txBody>
      </p:sp>
      <p:sp>
        <p:nvSpPr>
          <p:cNvPr id="13" name="矩形 12"/>
          <p:cNvSpPr/>
          <p:nvPr>
            <p:custDataLst>
              <p:tags r:id="rId2"/>
            </p:custDataLst>
          </p:nvPr>
        </p:nvSpPr>
        <p:spPr>
          <a:xfrm>
            <a:off x="218995" y="3315138"/>
            <a:ext cx="8277457" cy="1372366"/>
          </a:xfrm>
          <a:prstGeom prst="rect">
            <a:avLst/>
          </a:prstGeom>
          <a:noFill/>
          <a:ln w="12700" cmpd="sng">
            <a:solidFill>
              <a:schemeClr val="accent1">
                <a:shade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矩形 13"/>
          <p:cNvSpPr/>
          <p:nvPr/>
        </p:nvSpPr>
        <p:spPr>
          <a:xfrm>
            <a:off x="210270" y="3016444"/>
            <a:ext cx="8294909" cy="297879"/>
          </a:xfrm>
          <a:prstGeom prst="rect">
            <a:avLst/>
          </a:prstGeom>
          <a:solidFill>
            <a:schemeClr val="accent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spcBef>
                <a:spcPct val="0"/>
              </a:spcBef>
              <a:spcAft>
                <a:spcPct val="0"/>
              </a:spcAft>
            </a:pPr>
            <a:r>
              <a:rPr lang="en-US" altLang="zh-CN" sz="1600" b="1" dirty="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dirty="0">
                <a:solidFill>
                  <a:schemeClr val="bg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中国专家指南共识推荐近端补体抑制剂</a:t>
            </a:r>
          </a:p>
        </p:txBody>
      </p:sp>
      <p:sp>
        <p:nvSpPr>
          <p:cNvPr id="15" name="矩形 14"/>
          <p:cNvSpPr/>
          <p:nvPr>
            <p:custDataLst>
              <p:tags r:id="rId3"/>
            </p:custDataLst>
          </p:nvPr>
        </p:nvSpPr>
        <p:spPr>
          <a:xfrm>
            <a:off x="225192" y="3346267"/>
            <a:ext cx="8279985" cy="1289050"/>
          </a:xfrm>
          <a:prstGeom prst="rect">
            <a:avLst/>
          </a:prstGeom>
        </p:spPr>
        <p:txBody>
          <a:bodyPr wrap="square">
            <a:noAutofit/>
          </a:bodyPr>
          <a:lstStyle/>
          <a:p>
            <a:pPr marL="128905" indent="-128905">
              <a:lnSpc>
                <a:spcPts val="1350"/>
              </a:lnSpc>
              <a:buFont typeface="Wingdings" panose="05000000000000000000" charset="0"/>
              <a:buChar char="l"/>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《阵发性睡眠性血红蛋白尿症诊断与治疗中国指南（2024版）》中，经典型</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PNH</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一线治疗为补体抑制剂，可选</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C5</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抑制剂及</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B </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因子抑制剂</a:t>
            </a:r>
          </a:p>
          <a:p>
            <a:pPr indent="0">
              <a:lnSpc>
                <a:spcPts val="1350"/>
              </a:lnSpc>
              <a:buFont typeface="Wingdings" panose="05000000000000000000" charset="0"/>
              <a:buNone/>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p>
            <a:pPr marL="128905" indent="-128905">
              <a:lnSpc>
                <a:spcPts val="1350"/>
              </a:lnSpc>
              <a:buFont typeface="Wingdings" panose="05000000000000000000" charset="0"/>
              <a:buChar char="l"/>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《阵发性睡眠性血红蛋白尿症克隆筛查及补体抑制剂治疗监测中国专家共识（2024年版）》中：</a:t>
            </a:r>
          </a:p>
          <a:p>
            <a:pPr>
              <a:lnSpc>
                <a:spcPts val="135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新型补体抑制剂不断获批上市，尤其是近年来开展临床试验的近端补体抑制剂，有望解决依库珠单抗疗效不佳的问题</a:t>
            </a:r>
          </a:p>
          <a:p>
            <a:pPr>
              <a:lnSpc>
                <a:spcPts val="135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突破性溶血(</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BTH)</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是补体抑制剂效果不佳或失去疗效的表现。出现</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BTH，</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如当前使用</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C5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抑制剂，可以转化为近端补体抑制剂。</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或在提高</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C5 </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抑制剂剂量仍无效时，转为近端补体</a:t>
            </a: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rPr>
              <a:t>抑制剂。</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圆角 49"/>
          <p:cNvSpPr/>
          <p:nvPr/>
        </p:nvSpPr>
        <p:spPr>
          <a:xfrm>
            <a:off x="199242" y="1491830"/>
            <a:ext cx="2035981" cy="1328194"/>
          </a:xfrm>
          <a:prstGeom prst="roundRect">
            <a:avLst>
              <a:gd name="adj" fmla="val 4147"/>
            </a:avLst>
          </a:prstGeom>
          <a:solidFill>
            <a:schemeClr val="bg1"/>
          </a:solidFill>
          <a:ln>
            <a:gradFill flip="none" rotWithShape="1">
              <a:gsLst>
                <a:gs pos="0">
                  <a:srgbClr val="003C83">
                    <a:lumMod val="20000"/>
                    <a:lumOff val="80000"/>
                  </a:srgbClr>
                </a:gs>
                <a:gs pos="100000">
                  <a:srgbClr val="0F9ED5"/>
                </a:gs>
              </a:gsLst>
              <a:lin ang="13500000" scaled="1"/>
            </a:gradFill>
          </a:ln>
          <a:effectLst>
            <a:outerShdw blurRad="190500" dist="63500" dir="2700000" rotWithShape="0">
              <a:srgbClr val="003C83">
                <a:alpha val="20000"/>
              </a:srgbClr>
            </a:outerShdw>
          </a:effectLst>
        </p:spPr>
        <p:style>
          <a:lnRef idx="2">
            <a:srgbClr val="003C83">
              <a:shade val="50000"/>
            </a:srgbClr>
          </a:lnRef>
          <a:fillRef idx="1">
            <a:srgbClr val="003C83"/>
          </a:fillRef>
          <a:effectRef idx="0">
            <a:srgbClr val="003C83"/>
          </a:effectRef>
          <a:fontRef idx="minor">
            <a:srgbClr val="FFFFFF"/>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ea"/>
                <a:sym typeface="Wingdings" panose="05000000000000000000" charset="0"/>
              </a:rPr>
              <a:t>50%</a:t>
            </a:r>
          </a:p>
        </p:txBody>
      </p:sp>
      <p:sp>
        <p:nvSpPr>
          <p:cNvPr id="17" name="矩形: 圆角 49"/>
          <p:cNvSpPr/>
          <p:nvPr/>
        </p:nvSpPr>
        <p:spPr>
          <a:xfrm>
            <a:off x="2307250" y="1491549"/>
            <a:ext cx="2040726" cy="1328371"/>
          </a:xfrm>
          <a:prstGeom prst="roundRect">
            <a:avLst>
              <a:gd name="adj" fmla="val 4147"/>
            </a:avLst>
          </a:prstGeom>
          <a:solidFill>
            <a:schemeClr val="bg1"/>
          </a:solidFill>
          <a:ln>
            <a:gradFill flip="none" rotWithShape="1">
              <a:gsLst>
                <a:gs pos="0">
                  <a:srgbClr val="003C83">
                    <a:lumMod val="20000"/>
                    <a:lumOff val="80000"/>
                  </a:srgbClr>
                </a:gs>
                <a:gs pos="100000">
                  <a:srgbClr val="0F9ED5"/>
                </a:gs>
              </a:gsLst>
              <a:lin ang="13500000" scaled="1"/>
            </a:gradFill>
          </a:ln>
          <a:effectLst>
            <a:outerShdw blurRad="190500" dist="63500" dir="2700000" rotWithShape="0">
              <a:srgbClr val="003C83">
                <a:alpha val="20000"/>
              </a:srgbClr>
            </a:outerShdw>
          </a:effectLst>
        </p:spPr>
        <p:style>
          <a:lnRef idx="2">
            <a:srgbClr val="003C83">
              <a:shade val="50000"/>
            </a:srgbClr>
          </a:lnRef>
          <a:fillRef idx="1">
            <a:srgbClr val="003C83"/>
          </a:fillRef>
          <a:effectRef idx="0">
            <a:srgbClr val="003C83"/>
          </a:effectRef>
          <a:fontRef idx="minor">
            <a:srgbClr val="FFFFFF"/>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ea"/>
                <a:sym typeface="Wingdings" panose="05000000000000000000" charset="0"/>
              </a:rPr>
              <a:t>91.2%</a:t>
            </a:r>
          </a:p>
        </p:txBody>
      </p:sp>
      <p:sp>
        <p:nvSpPr>
          <p:cNvPr id="18" name="矩形: 圆角 49"/>
          <p:cNvSpPr/>
          <p:nvPr/>
        </p:nvSpPr>
        <p:spPr>
          <a:xfrm>
            <a:off x="4420003" y="1491830"/>
            <a:ext cx="2096401" cy="1328194"/>
          </a:xfrm>
          <a:prstGeom prst="roundRect">
            <a:avLst>
              <a:gd name="adj" fmla="val 4147"/>
            </a:avLst>
          </a:prstGeom>
          <a:solidFill>
            <a:schemeClr val="bg1"/>
          </a:solidFill>
          <a:ln>
            <a:gradFill flip="none" rotWithShape="1">
              <a:gsLst>
                <a:gs pos="0">
                  <a:srgbClr val="003C83">
                    <a:lumMod val="20000"/>
                    <a:lumOff val="80000"/>
                  </a:srgbClr>
                </a:gs>
                <a:gs pos="100000">
                  <a:srgbClr val="0F9ED5"/>
                </a:gs>
              </a:gsLst>
              <a:lin ang="13500000" scaled="1"/>
            </a:gradFill>
          </a:ln>
          <a:effectLst>
            <a:outerShdw blurRad="190500" dist="63500" dir="2700000" rotWithShape="0">
              <a:srgbClr val="003C83">
                <a:alpha val="20000"/>
              </a:srgbClr>
            </a:outerShdw>
          </a:effectLst>
        </p:spPr>
        <p:style>
          <a:lnRef idx="2">
            <a:srgbClr val="003C83">
              <a:shade val="50000"/>
            </a:srgbClr>
          </a:lnRef>
          <a:fillRef idx="1">
            <a:srgbClr val="003C83"/>
          </a:fillRef>
          <a:effectRef idx="0">
            <a:srgbClr val="003C83"/>
          </a:effectRef>
          <a:fontRef idx="minor">
            <a:srgbClr val="FFFFFF"/>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9pPr>
          </a:lstStyle>
          <a:p>
            <a:pPr lvl="0" algn="ctr">
              <a:defRPr/>
            </a:pPr>
            <a:r>
              <a:rPr lang="en-US" altLang="zh-CN" dirty="0">
                <a:solidFill>
                  <a:srgbClr val="FF0000"/>
                </a:solidFill>
                <a:latin typeface="微软雅黑" panose="020B0503020204020204" pitchFamily="34" charset="-122"/>
                <a:ea typeface="微软雅黑" panose="020B0503020204020204" pitchFamily="34" charset="-122"/>
              </a:rPr>
              <a:t>91.2</a:t>
            </a:r>
            <a:r>
              <a:rPr lang="en-US" altLang="zh-CN" dirty="0" smtClean="0">
                <a:solidFill>
                  <a:srgbClr val="FF0000"/>
                </a:solidFill>
                <a:latin typeface="微软雅黑" panose="020B0503020204020204" pitchFamily="34" charset="-122"/>
                <a:ea typeface="微软雅黑" panose="020B0503020204020204" pitchFamily="34" charset="-122"/>
              </a:rPr>
              <a:t>%</a:t>
            </a:r>
          </a:p>
        </p:txBody>
      </p:sp>
      <p:sp>
        <p:nvSpPr>
          <p:cNvPr id="19" name="矩形: 圆角 49"/>
          <p:cNvSpPr/>
          <p:nvPr/>
        </p:nvSpPr>
        <p:spPr>
          <a:xfrm>
            <a:off x="6588431" y="1506883"/>
            <a:ext cx="2073047" cy="1296958"/>
          </a:xfrm>
          <a:prstGeom prst="roundRect">
            <a:avLst>
              <a:gd name="adj" fmla="val 4147"/>
            </a:avLst>
          </a:prstGeom>
          <a:solidFill>
            <a:schemeClr val="bg1"/>
          </a:solidFill>
          <a:ln>
            <a:gradFill flip="none" rotWithShape="1">
              <a:gsLst>
                <a:gs pos="0">
                  <a:srgbClr val="003C83">
                    <a:lumMod val="20000"/>
                    <a:lumOff val="80000"/>
                  </a:srgbClr>
                </a:gs>
                <a:gs pos="100000">
                  <a:srgbClr val="0F9ED5"/>
                </a:gs>
              </a:gsLst>
              <a:lin ang="13500000" scaled="1"/>
            </a:gradFill>
          </a:ln>
          <a:effectLst>
            <a:outerShdw blurRad="190500" dist="63500" dir="2700000" rotWithShape="0">
              <a:srgbClr val="003C83">
                <a:alpha val="20000"/>
              </a:srgbClr>
            </a:outerShdw>
          </a:effectLst>
        </p:spPr>
        <p:style>
          <a:lnRef idx="2">
            <a:srgbClr val="003C83">
              <a:shade val="50000"/>
            </a:srgbClr>
          </a:lnRef>
          <a:fillRef idx="1">
            <a:srgbClr val="003C83"/>
          </a:fillRef>
          <a:effectRef idx="0">
            <a:srgbClr val="003C83"/>
          </a:effectRef>
          <a:fontRef idx="minor">
            <a:srgbClr val="FFFFFF"/>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思源黑体 CN Light" panose="020B0300000000000000" charset="-122"/>
                <a:ea typeface="+mn-ea"/>
                <a:cs typeface="+mn-ea"/>
                <a:sym typeface="Wingdings" panose="05000000000000000000" charset="0"/>
              </a:defRPr>
            </a:lvl9pPr>
          </a:lstStyle>
          <a:p>
            <a:pPr algn="ctr">
              <a:defRPr/>
            </a:pPr>
            <a:r>
              <a:rPr lang="en-US" altLang="zh-CN" dirty="0" smtClean="0">
                <a:solidFill>
                  <a:srgbClr val="FF0000"/>
                </a:solidFill>
                <a:latin typeface="微软雅黑" panose="020B0503020204020204" pitchFamily="34" charset="-122"/>
                <a:ea typeface="微软雅黑" panose="020B0503020204020204" pitchFamily="34" charset="-122"/>
              </a:rPr>
              <a:t>52.2g/L</a:t>
            </a:r>
            <a:endParaRPr lang="en-US" altLang="zh-CN" dirty="0">
              <a:solidFill>
                <a:srgbClr val="FF0000"/>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199242" y="1812007"/>
            <a:ext cx="2035981" cy="11907"/>
          </a:xfrm>
          <a:prstGeom prst="line">
            <a:avLst/>
          </a:prstGeom>
          <a:ln>
            <a:solidFill>
              <a:srgbClr val="1B569D"/>
            </a:solidFill>
          </a:ln>
        </p:spPr>
        <p:style>
          <a:lnRef idx="1">
            <a:srgbClr val="003C83"/>
          </a:lnRef>
          <a:fillRef idx="0">
            <a:srgbClr val="003C83"/>
          </a:fillRef>
          <a:effectRef idx="0">
            <a:srgbClr val="003C83"/>
          </a:effectRef>
          <a:fontRef idx="minor">
            <a:srgbClr val="000000"/>
          </a:fontRef>
        </p:style>
      </p:cxnSp>
      <p:cxnSp>
        <p:nvCxnSpPr>
          <p:cNvPr id="21" name="直接连接符 20"/>
          <p:cNvCxnSpPr/>
          <p:nvPr/>
        </p:nvCxnSpPr>
        <p:spPr>
          <a:xfrm>
            <a:off x="2307250" y="1823914"/>
            <a:ext cx="2040726" cy="0"/>
          </a:xfrm>
          <a:prstGeom prst="line">
            <a:avLst/>
          </a:prstGeom>
          <a:ln>
            <a:solidFill>
              <a:srgbClr val="1B569D"/>
            </a:solidFill>
          </a:ln>
        </p:spPr>
        <p:style>
          <a:lnRef idx="1">
            <a:srgbClr val="003C83"/>
          </a:lnRef>
          <a:fillRef idx="0">
            <a:srgbClr val="003C83"/>
          </a:fillRef>
          <a:effectRef idx="0">
            <a:srgbClr val="003C83"/>
          </a:effectRef>
          <a:fontRef idx="minor">
            <a:srgbClr val="000000"/>
          </a:fontRef>
        </p:style>
      </p:cxnSp>
      <p:cxnSp>
        <p:nvCxnSpPr>
          <p:cNvPr id="22" name="直接连接符 21"/>
          <p:cNvCxnSpPr/>
          <p:nvPr/>
        </p:nvCxnSpPr>
        <p:spPr>
          <a:xfrm>
            <a:off x="4437697" y="1812007"/>
            <a:ext cx="2078707" cy="0"/>
          </a:xfrm>
          <a:prstGeom prst="line">
            <a:avLst/>
          </a:prstGeom>
          <a:ln>
            <a:solidFill>
              <a:srgbClr val="1B569D"/>
            </a:solidFill>
          </a:ln>
        </p:spPr>
        <p:style>
          <a:lnRef idx="1">
            <a:srgbClr val="003C83"/>
          </a:lnRef>
          <a:fillRef idx="0">
            <a:srgbClr val="003C83"/>
          </a:fillRef>
          <a:effectRef idx="0">
            <a:srgbClr val="003C83"/>
          </a:effectRef>
          <a:fontRef idx="minor">
            <a:srgbClr val="000000"/>
          </a:fontRef>
        </p:style>
      </p:cxnSp>
      <p:cxnSp>
        <p:nvCxnSpPr>
          <p:cNvPr id="23" name="直接连接符 22"/>
          <p:cNvCxnSpPr/>
          <p:nvPr/>
        </p:nvCxnSpPr>
        <p:spPr>
          <a:xfrm>
            <a:off x="6583446" y="1812007"/>
            <a:ext cx="2054680" cy="2647"/>
          </a:xfrm>
          <a:prstGeom prst="line">
            <a:avLst/>
          </a:prstGeom>
          <a:ln>
            <a:solidFill>
              <a:srgbClr val="1B569D"/>
            </a:solidFill>
          </a:ln>
        </p:spPr>
        <p:style>
          <a:lnRef idx="1">
            <a:srgbClr val="003C83"/>
          </a:lnRef>
          <a:fillRef idx="0">
            <a:srgbClr val="003C83"/>
          </a:fillRef>
          <a:effectRef idx="0">
            <a:srgbClr val="003C83"/>
          </a:effectRef>
          <a:fontRef idx="minor">
            <a:srgbClr val="000000"/>
          </a:fontRef>
        </p:style>
      </p:cxnSp>
      <p:sp>
        <p:nvSpPr>
          <p:cNvPr id="10" name="Shape 12"/>
          <p:cNvSpPr/>
          <p:nvPr/>
        </p:nvSpPr>
        <p:spPr>
          <a:xfrm>
            <a:off x="34925" y="4838700"/>
            <a:ext cx="9042400" cy="273685"/>
          </a:xfrm>
          <a:prstGeom prst="rect">
            <a:avLst/>
          </a:prstGeom>
          <a:solidFill>
            <a:srgbClr val="EAF3F8"/>
          </a:solidFill>
          <a:ln w="6350">
            <a:solidFill>
              <a:srgbClr val="B7D7E4"/>
            </a:solidFill>
            <a:prstDash val="solid"/>
          </a:ln>
        </p:spPr>
        <p:txBody>
          <a:bodyPr/>
          <a:lstStyle/>
          <a:p>
            <a:pPr marL="0" indent="0">
              <a:buNone/>
            </a:pPr>
            <a:r>
              <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临床价值及医保意义：对</a:t>
            </a:r>
            <a:r>
              <a:rPr lang="en-US" altLang="zh-CN"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C5</a:t>
            </a:r>
            <a:r>
              <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单抗疗效不佳患者仍有改善潜力，可减少持续输血和换药失败成本。</a:t>
            </a:r>
          </a:p>
        </p:txBody>
      </p:sp>
      <p:sp>
        <p:nvSpPr>
          <p:cNvPr id="25" name="文本框 24"/>
          <p:cNvSpPr txBox="1"/>
          <p:nvPr/>
        </p:nvSpPr>
        <p:spPr>
          <a:xfrm>
            <a:off x="379141" y="1526176"/>
            <a:ext cx="1562580" cy="276999"/>
          </a:xfrm>
          <a:prstGeom prst="rect">
            <a:avLst/>
          </a:prstGeom>
          <a:noFill/>
        </p:spPr>
        <p:txBody>
          <a:bodyPr wrap="square" rtlCol="0">
            <a:spAutoFit/>
          </a:bodyPr>
          <a:lstStyle/>
          <a:p>
            <a:r>
              <a:rPr lang="en-US" altLang="zh-CN" sz="1200" b="1" dirty="0">
                <a:latin typeface="微软雅黑" panose="020B0503020204020204" pitchFamily="34" charset="-122"/>
                <a:ea typeface="微软雅黑" panose="020B0503020204020204" pitchFamily="34" charset="-122"/>
              </a:rPr>
              <a:t>Hb≥</a:t>
            </a:r>
            <a:r>
              <a:rPr lang="en-US" altLang="zh-CN" sz="1200" b="1" dirty="0" smtClean="0">
                <a:latin typeface="微软雅黑" panose="020B0503020204020204" pitchFamily="34" charset="-122"/>
                <a:ea typeface="微软雅黑" panose="020B0503020204020204" pitchFamily="34" charset="-122"/>
              </a:rPr>
              <a:t>120g/L</a:t>
            </a:r>
            <a:r>
              <a:rPr lang="zh-CN" altLang="en-US" sz="1200" b="1" dirty="0" smtClean="0">
                <a:latin typeface="微软雅黑" panose="020B0503020204020204" pitchFamily="34" charset="-122"/>
                <a:ea typeface="微软雅黑" panose="020B0503020204020204" pitchFamily="34" charset="-122"/>
              </a:rPr>
              <a:t>达标率</a:t>
            </a:r>
            <a:endParaRPr lang="zh-CN" altLang="en-US" sz="1200" b="1"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2328663" y="1523608"/>
            <a:ext cx="2293062" cy="276999"/>
          </a:xfrm>
          <a:prstGeom prst="rect">
            <a:avLst/>
          </a:prstGeom>
          <a:noFill/>
        </p:spPr>
        <p:txBody>
          <a:bodyPr wrap="square" rtlCol="0">
            <a:spAutoFit/>
          </a:bodyPr>
          <a:lstStyle/>
          <a:p>
            <a:r>
              <a:rPr lang="en-US" altLang="zh-CN" sz="1200" b="1" dirty="0" err="1">
                <a:latin typeface="微软雅黑" panose="020B0503020204020204" pitchFamily="34" charset="-122"/>
                <a:ea typeface="微软雅黑" panose="020B0503020204020204" pitchFamily="34" charset="-122"/>
              </a:rPr>
              <a:t>Hb</a:t>
            </a:r>
            <a:r>
              <a:rPr lang="zh-CN" altLang="en-US" sz="1200" b="1" dirty="0">
                <a:latin typeface="微软雅黑" panose="020B0503020204020204" pitchFamily="34" charset="-122"/>
                <a:ea typeface="微软雅黑" panose="020B0503020204020204" pitchFamily="34" charset="-122"/>
              </a:rPr>
              <a:t>较</a:t>
            </a:r>
            <a:r>
              <a:rPr lang="zh-CN" altLang="en-US" sz="1200" b="1" dirty="0" smtClean="0">
                <a:latin typeface="微软雅黑" panose="020B0503020204020204" pitchFamily="34" charset="-122"/>
                <a:ea typeface="微软雅黑" panose="020B0503020204020204" pitchFamily="34" charset="-122"/>
              </a:rPr>
              <a:t>基线</a:t>
            </a:r>
            <a:r>
              <a:rPr lang="en-US" altLang="zh-CN" sz="1200" b="1" dirty="0" smtClean="0">
                <a:latin typeface="微软雅黑" panose="020B0503020204020204" pitchFamily="34" charset="-122"/>
                <a:ea typeface="微软雅黑" panose="020B0503020204020204" pitchFamily="34" charset="-122"/>
              </a:rPr>
              <a:t>≥20g/L</a:t>
            </a:r>
            <a:r>
              <a:rPr lang="zh-CN" altLang="en-US" sz="1200" b="1" dirty="0">
                <a:latin typeface="微软雅黑" panose="020B0503020204020204" pitchFamily="34" charset="-122"/>
                <a:ea typeface="微软雅黑" panose="020B0503020204020204" pitchFamily="34" charset="-122"/>
              </a:rPr>
              <a:t>且未输血</a:t>
            </a:r>
          </a:p>
        </p:txBody>
      </p:sp>
      <p:sp>
        <p:nvSpPr>
          <p:cNvPr id="27" name="文本框 26"/>
          <p:cNvSpPr txBox="1"/>
          <p:nvPr/>
        </p:nvSpPr>
        <p:spPr>
          <a:xfrm>
            <a:off x="4365184" y="1540708"/>
            <a:ext cx="2758722" cy="261610"/>
          </a:xfrm>
          <a:prstGeom prst="rect">
            <a:avLst/>
          </a:prstGeom>
          <a:noFill/>
        </p:spPr>
        <p:txBody>
          <a:bodyPr wrap="square" rtlCol="0">
            <a:spAutoFit/>
          </a:bodyPr>
          <a:lstStyle/>
          <a:p>
            <a:r>
              <a:rPr lang="zh-CN" altLang="en-US" sz="1100" b="1" dirty="0">
                <a:latin typeface="微软雅黑" panose="020B0503020204020204" pitchFamily="34" charset="-122"/>
                <a:ea typeface="微软雅黑" panose="020B0503020204020204" pitchFamily="34" charset="-122"/>
              </a:rPr>
              <a:t>溶血控制比例且</a:t>
            </a:r>
            <a:r>
              <a:rPr lang="en-US" altLang="zh-CN" sz="1100" b="1" dirty="0" smtClean="0">
                <a:latin typeface="微软雅黑" panose="020B0503020204020204" pitchFamily="34" charset="-122"/>
                <a:ea typeface="微软雅黑" panose="020B0503020204020204" pitchFamily="34" charset="-122"/>
              </a:rPr>
              <a:t>LDH&lt;1.5X ULN</a:t>
            </a:r>
            <a:endParaRPr lang="zh-CN" altLang="en-US" sz="1100" b="1"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6735914" y="1547496"/>
            <a:ext cx="1724191" cy="276999"/>
          </a:xfrm>
          <a:prstGeom prst="rect">
            <a:avLst/>
          </a:prstGeom>
          <a:noFill/>
        </p:spPr>
        <p:txBody>
          <a:bodyPr wrap="square" rtlCol="0">
            <a:spAutoFit/>
          </a:bodyPr>
          <a:lstStyle/>
          <a:p>
            <a:r>
              <a:rPr lang="en-US" altLang="zh-CN" sz="1200" b="1" dirty="0" smtClean="0">
                <a:latin typeface="微软雅黑" panose="020B0503020204020204" pitchFamily="34" charset="-122"/>
                <a:ea typeface="微软雅黑" panose="020B0503020204020204" pitchFamily="34" charset="-122"/>
              </a:rPr>
              <a:t>    </a:t>
            </a:r>
            <a:r>
              <a:rPr lang="en-US" altLang="zh-CN" sz="1200" b="1" dirty="0" err="1" smtClean="0">
                <a:latin typeface="微软雅黑" panose="020B0503020204020204" pitchFamily="34" charset="-122"/>
                <a:ea typeface="微软雅黑" panose="020B0503020204020204" pitchFamily="34" charset="-122"/>
              </a:rPr>
              <a:t>Hb</a:t>
            </a:r>
            <a:r>
              <a:rPr lang="zh-CN" altLang="en-US" sz="1200" b="1" dirty="0">
                <a:latin typeface="微软雅黑" panose="020B0503020204020204" pitchFamily="34" charset="-122"/>
                <a:ea typeface="微软雅黑" panose="020B0503020204020204" pitchFamily="34" charset="-122"/>
              </a:rPr>
              <a:t>较</a:t>
            </a:r>
            <a:r>
              <a:rPr lang="zh-CN" altLang="en-US" sz="1200" b="1" dirty="0" smtClean="0">
                <a:latin typeface="微软雅黑" panose="020B0503020204020204" pitchFamily="34" charset="-122"/>
                <a:ea typeface="微软雅黑" panose="020B0503020204020204" pitchFamily="34" charset="-122"/>
              </a:rPr>
              <a:t>基线变化升高</a:t>
            </a:r>
            <a:endParaRPr lang="zh-CN" altLang="en-US" sz="1200" b="1" dirty="0">
              <a:latin typeface="微软雅黑" panose="020B0503020204020204" pitchFamily="34" charset="-122"/>
              <a:ea typeface="微软雅黑" panose="020B0503020204020204" pitchFamily="34" charset="-122"/>
            </a:endParaRPr>
          </a:p>
        </p:txBody>
      </p:sp>
      <p:sp>
        <p:nvSpPr>
          <p:cNvPr id="36" name="文本框 35"/>
          <p:cNvSpPr txBox="1"/>
          <p:nvPr/>
        </p:nvSpPr>
        <p:spPr>
          <a:xfrm>
            <a:off x="2397174" y="2281861"/>
            <a:ext cx="1950801" cy="553998"/>
          </a:xfrm>
          <a:prstGeom prst="rect">
            <a:avLst/>
          </a:prstGeom>
          <a:noFill/>
        </p:spPr>
        <p:txBody>
          <a:bodyPr wrap="square" rtlCol="0">
            <a:spAutoFit/>
          </a:bodyPr>
          <a:lstStyle/>
          <a:p>
            <a:pPr lvl="0"/>
            <a:r>
              <a:rPr lang="en-US" altLang="zh-CN" sz="1200" dirty="0">
                <a:latin typeface="微软雅黑" panose="020B0503020204020204" pitchFamily="34" charset="-122"/>
                <a:ea typeface="微软雅黑" panose="020B0503020204020204" pitchFamily="34" charset="-122"/>
              </a:rPr>
              <a:t>Vs 63.6%</a:t>
            </a:r>
            <a:r>
              <a:rPr lang="zh-CN" altLang="en-US" sz="1200" dirty="0">
                <a:latin typeface="微软雅黑" panose="020B0503020204020204" pitchFamily="34" charset="-122"/>
                <a:ea typeface="微软雅黑" panose="020B0503020204020204" pitchFamily="34" charset="-122"/>
              </a:rPr>
              <a:t>（依库珠单坑</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endParaRPr lang="zh-CN" altLang="en-US" dirty="0"/>
          </a:p>
        </p:txBody>
      </p:sp>
      <p:sp>
        <p:nvSpPr>
          <p:cNvPr id="37" name="文本框 36"/>
          <p:cNvSpPr txBox="1"/>
          <p:nvPr/>
        </p:nvSpPr>
        <p:spPr>
          <a:xfrm>
            <a:off x="4570588" y="2295525"/>
            <a:ext cx="1950801" cy="276999"/>
          </a:xfrm>
          <a:prstGeom prst="rect">
            <a:avLst/>
          </a:prstGeom>
          <a:noFill/>
        </p:spPr>
        <p:txBody>
          <a:bodyPr wrap="square" rtlCol="0">
            <a:spAutoFit/>
          </a:bodyPr>
          <a:lstStyle/>
          <a:p>
            <a:pPr lvl="0" algn="ctr">
              <a:defRPr/>
            </a:pPr>
            <a:r>
              <a:rPr lang="en-US" altLang="zh-CN" sz="1200" dirty="0">
                <a:latin typeface="微软雅黑" panose="020B0503020204020204" pitchFamily="34" charset="-122"/>
                <a:ea typeface="微软雅黑" panose="020B0503020204020204" pitchFamily="34" charset="-122"/>
              </a:rPr>
              <a:t>Vs 81.8%</a:t>
            </a:r>
            <a:r>
              <a:rPr lang="zh-CN" altLang="en-US" sz="1200" dirty="0">
                <a:latin typeface="微软雅黑" panose="020B0503020204020204" pitchFamily="34" charset="-122"/>
                <a:ea typeface="微软雅黑" panose="020B0503020204020204" pitchFamily="34" charset="-122"/>
              </a:rPr>
              <a:t>（依库珠单坑</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38" name="文本框 37"/>
          <p:cNvSpPr txBox="1"/>
          <p:nvPr/>
        </p:nvSpPr>
        <p:spPr>
          <a:xfrm>
            <a:off x="358140" y="2285466"/>
            <a:ext cx="1918602" cy="553998"/>
          </a:xfrm>
          <a:prstGeom prst="rect">
            <a:avLst/>
          </a:prstGeom>
          <a:noFill/>
        </p:spPr>
        <p:txBody>
          <a:bodyPr wrap="none" rtlCol="0">
            <a:spAutoFit/>
          </a:bodyPr>
          <a:lstStyle/>
          <a:p>
            <a:pPr lvl="0"/>
            <a:r>
              <a:rPr lang="en-US" altLang="zh-CN" sz="1200" dirty="0">
                <a:latin typeface="微软雅黑" panose="020B0503020204020204" pitchFamily="34" charset="-122"/>
                <a:ea typeface="微软雅黑" panose="020B0503020204020204" pitchFamily="34" charset="-122"/>
              </a:rPr>
              <a:t>Vs  9. 1%</a:t>
            </a:r>
            <a:r>
              <a:rPr lang="zh-CN" altLang="en-US" sz="1200" dirty="0">
                <a:latin typeface="微软雅黑" panose="020B0503020204020204" pitchFamily="34" charset="-122"/>
                <a:ea typeface="微软雅黑" panose="020B0503020204020204" pitchFamily="34" charset="-122"/>
              </a:rPr>
              <a:t>（依库珠单坑</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endParaRPr lang="zh-CN" altLang="en-US" dirty="0"/>
          </a:p>
        </p:txBody>
      </p:sp>
      <p:sp>
        <p:nvSpPr>
          <p:cNvPr id="40" name="文本框 39"/>
          <p:cNvSpPr txBox="1"/>
          <p:nvPr/>
        </p:nvSpPr>
        <p:spPr>
          <a:xfrm>
            <a:off x="6593417" y="2296229"/>
            <a:ext cx="2032772" cy="276999"/>
          </a:xfrm>
          <a:prstGeom prst="rect">
            <a:avLst/>
          </a:prstGeom>
          <a:noFill/>
        </p:spPr>
        <p:txBody>
          <a:bodyPr wrap="square" rtlCol="0">
            <a:spAutoFit/>
          </a:bodyPr>
          <a:lstStyle/>
          <a:p>
            <a:pPr lvl="0" algn="ctr">
              <a:defRPr/>
            </a:pPr>
            <a:r>
              <a:rPr lang="en-US" altLang="zh-CN" sz="1200" dirty="0">
                <a:latin typeface="微软雅黑" panose="020B0503020204020204" pitchFamily="34" charset="-122"/>
                <a:ea typeface="微软雅黑" panose="020B0503020204020204" pitchFamily="34" charset="-122"/>
              </a:rPr>
              <a:t>Vs </a:t>
            </a:r>
            <a:r>
              <a:rPr lang="en-US" altLang="zh-CN" sz="1200" dirty="0" smtClean="0">
                <a:latin typeface="微软雅黑" panose="020B0503020204020204" pitchFamily="34" charset="-122"/>
                <a:ea typeface="微软雅黑" panose="020B0503020204020204" pitchFamily="34" charset="-122"/>
              </a:rPr>
              <a:t>25.7</a:t>
            </a:r>
            <a:r>
              <a:rPr lang="en-US" altLang="zh-CN" sz="1200" dirty="0" smtClean="0"/>
              <a:t>g/L</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依库珠单坑</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p:txBody>
      </p:sp>
      <p:sp>
        <p:nvSpPr>
          <p:cNvPr id="41" name="矩形 40"/>
          <p:cNvSpPr/>
          <p:nvPr/>
        </p:nvSpPr>
        <p:spPr>
          <a:xfrm>
            <a:off x="6599177" y="2588397"/>
            <a:ext cx="1997663" cy="215444"/>
          </a:xfrm>
          <a:prstGeom prst="rect">
            <a:avLst/>
          </a:prstGeom>
        </p:spPr>
        <p:txBody>
          <a:bodyPr wrap="none">
            <a:spAutoFit/>
          </a:bodyPr>
          <a:lstStyle/>
          <a:p>
            <a:pPr lvl="0" algn="ctr">
              <a:defRPr/>
            </a:pPr>
            <a:r>
              <a:rPr lang="zh-CN" altLang="en-US" sz="800" dirty="0">
                <a:latin typeface="微软雅黑" panose="020B0503020204020204" pitchFamily="34" charset="-122"/>
                <a:ea typeface="微软雅黑" panose="020B0503020204020204" pitchFamily="34" charset="-122"/>
              </a:rPr>
              <a:t>兰诺可泮组患者</a:t>
            </a:r>
            <a:r>
              <a:rPr lang="en-US" altLang="zh-CN" sz="800" dirty="0">
                <a:latin typeface="微软雅黑" panose="020B0503020204020204" pitchFamily="34" charset="-122"/>
                <a:ea typeface="微软雅黑" panose="020B0503020204020204" pitchFamily="34" charset="-122"/>
              </a:rPr>
              <a:t>100%</a:t>
            </a:r>
            <a:r>
              <a:rPr lang="zh-CN" altLang="en-US" sz="800" dirty="0">
                <a:latin typeface="微软雅黑" panose="020B0503020204020204" pitchFamily="34" charset="-122"/>
                <a:ea typeface="微软雅黑" panose="020B0503020204020204" pitchFamily="34" charset="-122"/>
              </a:rPr>
              <a:t>使用摆脱输血依赖</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2395" y="424643"/>
            <a:ext cx="8629650" cy="783590"/>
          </a:xfrm>
          <a:prstGeom prst="rect">
            <a:avLst/>
          </a:prstGeom>
          <a:noFill/>
        </p:spPr>
        <p:txBody>
          <a:bodyPr wrap="square" rtlCol="0">
            <a:spAutoFit/>
          </a:bodyPr>
          <a:lstStyle/>
          <a:p>
            <a:pPr indent="0" fontAlgn="auto">
              <a:lnSpc>
                <a:spcPts val="1800"/>
              </a:lnSpc>
              <a:spcBef>
                <a:spcPts val="0"/>
              </a:spcBef>
              <a:spcAft>
                <a:spcPts val="0"/>
              </a:spcAft>
            </a:pPr>
            <a:r>
              <a:rPr lang="zh-CN" altLang="en-US" sz="1200" b="1" dirty="0">
                <a:solidFill>
                  <a:schemeClr val="accent1">
                    <a:lumMod val="75000"/>
                  </a:schemeClr>
                </a:solidFill>
                <a:uFillTx/>
                <a:latin typeface="微软雅黑" panose="020B0503020204020204" pitchFamily="34" charset="-122"/>
                <a:ea typeface="微软雅黑" panose="020B0503020204020204" pitchFamily="34" charset="-122"/>
                <a:cs typeface="微软雅黑" panose="020B0503020204020204" pitchFamily="34" charset="-122"/>
              </a:rPr>
              <a:t>兰诺可泮耐受性良好，安全性风险可控，三期临床试验未发生死亡，不良事件多为轻中度，多可自行缓解，无需中断治疗。</a:t>
            </a:r>
          </a:p>
          <a:p>
            <a:pPr indent="0" fontAlgn="auto">
              <a:lnSpc>
                <a:spcPts val="1800"/>
              </a:lnSpc>
              <a:spcBef>
                <a:spcPts val="0"/>
              </a:spcBef>
              <a:spcAft>
                <a:spcPts val="0"/>
              </a:spcAft>
            </a:pPr>
            <a:r>
              <a:rPr lang="zh-CN" altLang="en-US" sz="1200" b="1" dirty="0">
                <a:solidFill>
                  <a:schemeClr val="accent1">
                    <a:lumMod val="75000"/>
                  </a:schemeClr>
                </a:solidFill>
                <a:uFillTx/>
                <a:latin typeface="微软雅黑" panose="020B0503020204020204" pitchFamily="34" charset="-122"/>
                <a:ea typeface="微软雅黑" panose="020B0503020204020204" pitchFamily="34" charset="-122"/>
                <a:cs typeface="微软雅黑" panose="020B0503020204020204" pitchFamily="34" charset="-122"/>
              </a:rPr>
              <a:t>兰诺可泮无免疫原性，</a:t>
            </a:r>
            <a:r>
              <a:rPr lang="zh-CN" altLang="en-US" sz="1200" b="1"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生殖毒性及致癌性研究中表明有较好安全窗；</a:t>
            </a:r>
            <a:r>
              <a:rPr lang="zh-CN" altLang="en-US" sz="1200" b="1" dirty="0">
                <a:solidFill>
                  <a:schemeClr val="accent1">
                    <a:lumMod val="75000"/>
                  </a:schemeClr>
                </a:solidFill>
                <a:uFillTx/>
                <a:latin typeface="微软雅黑" panose="020B0503020204020204" pitchFamily="34" charset="-122"/>
                <a:ea typeface="微软雅黑" panose="020B0503020204020204" pitchFamily="34" charset="-122"/>
                <a:cs typeface="微软雅黑" panose="020B0503020204020204" pitchFamily="34" charset="-122"/>
              </a:rPr>
              <a:t>不存在抗药抗体风险，避免了</a:t>
            </a:r>
            <a:r>
              <a:rPr lang="en-US" altLang="zh-CN" sz="1200" b="1" dirty="0">
                <a:solidFill>
                  <a:schemeClr val="accent1">
                    <a:lumMod val="75000"/>
                  </a:schemeClr>
                </a:solidFill>
                <a:uFillTx/>
                <a:latin typeface="微软雅黑" panose="020B0503020204020204" pitchFamily="34" charset="-122"/>
                <a:ea typeface="微软雅黑" panose="020B0503020204020204" pitchFamily="34" charset="-122"/>
                <a:cs typeface="微软雅黑" panose="020B0503020204020204" pitchFamily="34" charset="-122"/>
              </a:rPr>
              <a:t>C5</a:t>
            </a:r>
            <a:r>
              <a:rPr lang="zh-CN" altLang="en-US" sz="1200" b="1" dirty="0">
                <a:solidFill>
                  <a:schemeClr val="accent1">
                    <a:lumMod val="75000"/>
                  </a:schemeClr>
                </a:solidFill>
                <a:uFillTx/>
                <a:latin typeface="微软雅黑" panose="020B0503020204020204" pitchFamily="34" charset="-122"/>
                <a:ea typeface="微软雅黑" panose="020B0503020204020204" pitchFamily="34" charset="-122"/>
                <a:cs typeface="微软雅黑" panose="020B0503020204020204" pitchFamily="34" charset="-122"/>
              </a:rPr>
              <a:t>单抗类药物因抗药抗体导致疗效下降的问题，长期使用安全性稳定，契合</a:t>
            </a:r>
            <a:r>
              <a:rPr lang="en-US" altLang="zh-CN" sz="1200" b="1" dirty="0">
                <a:solidFill>
                  <a:schemeClr val="accent1">
                    <a:lumMod val="75000"/>
                  </a:schemeClr>
                </a:solidFill>
                <a:uFillTx/>
                <a:latin typeface="微软雅黑" panose="020B0503020204020204" pitchFamily="34" charset="-122"/>
                <a:ea typeface="微软雅黑" panose="020B0503020204020204" pitchFamily="34" charset="-122"/>
                <a:cs typeface="微软雅黑" panose="020B0503020204020204" pitchFamily="34" charset="-122"/>
              </a:rPr>
              <a:t>PNH</a:t>
            </a:r>
            <a:r>
              <a:rPr lang="zh-CN" altLang="en-US" sz="1200" b="1" dirty="0">
                <a:solidFill>
                  <a:schemeClr val="accent1">
                    <a:lumMod val="75000"/>
                  </a:schemeClr>
                </a:solidFill>
                <a:uFillTx/>
                <a:latin typeface="微软雅黑" panose="020B0503020204020204" pitchFamily="34" charset="-122"/>
                <a:ea typeface="微软雅黑" panose="020B0503020204020204" pitchFamily="34" charset="-122"/>
                <a:cs typeface="微软雅黑" panose="020B0503020204020204" pitchFamily="34" charset="-122"/>
              </a:rPr>
              <a:t>患者需长期治疗的临床需求，用药安全性得到充分验证。</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105" y="0"/>
            <a:ext cx="617220" cy="584200"/>
          </a:xfrm>
          <a:prstGeom prst="rect">
            <a:avLst/>
          </a:prstGeom>
        </p:spPr>
      </p:pic>
      <p:sp>
        <p:nvSpPr>
          <p:cNvPr id="11" name="矩形 10"/>
          <p:cNvSpPr/>
          <p:nvPr/>
        </p:nvSpPr>
        <p:spPr>
          <a:xfrm>
            <a:off x="0" y="4002"/>
            <a:ext cx="1403648" cy="420957"/>
          </a:xfrm>
          <a:prstGeom prst="rect">
            <a:avLst/>
          </a:prstGeom>
        </p:spPr>
        <p:style>
          <a:lnRef idx="0">
            <a:srgbClr val="FFFFFF"/>
          </a:lnRef>
          <a:fillRef idx="1">
            <a:schemeClr val="accent1"/>
          </a:fillRef>
          <a:effectRef idx="1">
            <a:schemeClr val="accent1"/>
          </a:effectRef>
          <a:fontRef idx="minor">
            <a:schemeClr val="lt1"/>
          </a:fontRef>
        </p:style>
        <p:txBody>
          <a:bodyPr rtlCol="0" anchor="ctr"/>
          <a:lstStyle/>
          <a:p>
            <a:r>
              <a:rPr lang="zh-CN" altLang="en-US" sz="2000" b="1" dirty="0">
                <a:latin typeface="微软雅黑" panose="020B0503020204020204" pitchFamily="34" charset="-122"/>
                <a:ea typeface="微软雅黑" panose="020B0503020204020204" pitchFamily="34" charset="-122"/>
              </a:rPr>
              <a:t>   安全性</a:t>
            </a:r>
          </a:p>
        </p:txBody>
      </p:sp>
      <p:graphicFrame>
        <p:nvGraphicFramePr>
          <p:cNvPr id="6" name="表格 6"/>
          <p:cNvGraphicFramePr>
            <a:graphicFrameLocks noGrp="1"/>
          </p:cNvGraphicFramePr>
          <p:nvPr>
            <p:custDataLst>
              <p:tags r:id="rId1"/>
            </p:custDataLst>
          </p:nvPr>
        </p:nvGraphicFramePr>
        <p:xfrm>
          <a:off x="179705" y="1208553"/>
          <a:ext cx="8644890" cy="2784962"/>
        </p:xfrm>
        <a:graphic>
          <a:graphicData uri="http://schemas.openxmlformats.org/drawingml/2006/table">
            <a:tbl>
              <a:tblPr firstRow="1" bandRow="1">
                <a:effectLst/>
                <a:tableStyleId>{5940675A-B579-460E-94D1-54222C63F5DA}</a:tableStyleId>
              </a:tblPr>
              <a:tblGrid>
                <a:gridCol w="1753235">
                  <a:extLst>
                    <a:ext uri="{9D8B030D-6E8A-4147-A177-3AD203B41FA5}">
                      <a16:colId xmlns:a16="http://schemas.microsoft.com/office/drawing/2014/main" val="20000"/>
                    </a:ext>
                  </a:extLst>
                </a:gridCol>
                <a:gridCol w="802640">
                  <a:extLst>
                    <a:ext uri="{9D8B030D-6E8A-4147-A177-3AD203B41FA5}">
                      <a16:colId xmlns:a16="http://schemas.microsoft.com/office/drawing/2014/main" val="20001"/>
                    </a:ext>
                  </a:extLst>
                </a:gridCol>
                <a:gridCol w="869950">
                  <a:extLst>
                    <a:ext uri="{9D8B030D-6E8A-4147-A177-3AD203B41FA5}">
                      <a16:colId xmlns:a16="http://schemas.microsoft.com/office/drawing/2014/main" val="20002"/>
                    </a:ext>
                  </a:extLst>
                </a:gridCol>
                <a:gridCol w="869950">
                  <a:extLst>
                    <a:ext uri="{9D8B030D-6E8A-4147-A177-3AD203B41FA5}">
                      <a16:colId xmlns:a16="http://schemas.microsoft.com/office/drawing/2014/main" val="20003"/>
                    </a:ext>
                  </a:extLst>
                </a:gridCol>
                <a:gridCol w="869950">
                  <a:extLst>
                    <a:ext uri="{9D8B030D-6E8A-4147-A177-3AD203B41FA5}">
                      <a16:colId xmlns:a16="http://schemas.microsoft.com/office/drawing/2014/main" val="20004"/>
                    </a:ext>
                  </a:extLst>
                </a:gridCol>
                <a:gridCol w="869315">
                  <a:extLst>
                    <a:ext uri="{9D8B030D-6E8A-4147-A177-3AD203B41FA5}">
                      <a16:colId xmlns:a16="http://schemas.microsoft.com/office/drawing/2014/main" val="20005"/>
                    </a:ext>
                  </a:extLst>
                </a:gridCol>
                <a:gridCol w="869315">
                  <a:extLst>
                    <a:ext uri="{9D8B030D-6E8A-4147-A177-3AD203B41FA5}">
                      <a16:colId xmlns:a16="http://schemas.microsoft.com/office/drawing/2014/main" val="20006"/>
                    </a:ext>
                  </a:extLst>
                </a:gridCol>
                <a:gridCol w="870585">
                  <a:extLst>
                    <a:ext uri="{9D8B030D-6E8A-4147-A177-3AD203B41FA5}">
                      <a16:colId xmlns:a16="http://schemas.microsoft.com/office/drawing/2014/main" val="20007"/>
                    </a:ext>
                  </a:extLst>
                </a:gridCol>
                <a:gridCol w="869950">
                  <a:extLst>
                    <a:ext uri="{9D8B030D-6E8A-4147-A177-3AD203B41FA5}">
                      <a16:colId xmlns:a16="http://schemas.microsoft.com/office/drawing/2014/main" val="20008"/>
                    </a:ext>
                  </a:extLst>
                </a:gridCol>
              </a:tblGrid>
              <a:tr h="198621">
                <a:tc rowSpan="2">
                  <a:txBody>
                    <a:bodyPr/>
                    <a:lstStyle/>
                    <a:p>
                      <a:pPr algn="ctr" rtl="0" fontAlgn="ctr"/>
                      <a:r>
                        <a:rPr lang="zh-CN" altLang="en-US" sz="1000" b="1" u="none" strike="noStrike" dirty="0">
                          <a:solidFill>
                            <a:sysClr val="window" lastClr="FFFFFF"/>
                          </a:solidFill>
                          <a:effectLst/>
                          <a:latin typeface="微软雅黑" panose="020B0503020204020204" pitchFamily="34" charset="-122"/>
                          <a:ea typeface="微软雅黑" panose="020B0503020204020204" pitchFamily="34" charset="-122"/>
                        </a:rPr>
                        <a:t>治疗期间不良事件 </a:t>
                      </a:r>
                    </a:p>
                  </a:txBody>
                  <a:tcPr marL="6077" marR="6077" marT="6077" marB="0" anchor="ctr">
                    <a:lnL w="6350" cap="flat" cmpd="sng" algn="ctr">
                      <a:noFill/>
                      <a:prstDash val="solid"/>
                      <a:miter lim="800000"/>
                    </a:lnL>
                    <a:lnR>
                      <a:noFill/>
                    </a:lnR>
                    <a:lnT w="6350" cap="flat" cmpd="sng" algn="ctr">
                      <a:noFill/>
                      <a:prstDash val="solid"/>
                      <a:miter lim="800000"/>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1D466C"/>
                    </a:solidFill>
                  </a:tcPr>
                </a:tc>
                <a:tc gridSpan="2">
                  <a:txBody>
                    <a:bodyPr/>
                    <a:lstStyle/>
                    <a:p>
                      <a:pPr algn="ctr" rtl="0" fontAlgn="ctr"/>
                      <a:r>
                        <a:rPr lang="en-US" sz="1000" b="1" u="none" strike="noStrike" dirty="0">
                          <a:solidFill>
                            <a:sysClr val="window" lastClr="FFFFFF"/>
                          </a:solidFill>
                          <a:effectLst/>
                          <a:latin typeface="微软雅黑" panose="020B0503020204020204" pitchFamily="34" charset="-122"/>
                          <a:ea typeface="微软雅黑" panose="020B0503020204020204" pitchFamily="34" charset="-122"/>
                        </a:rPr>
                        <a:t>400 mg BID</a:t>
                      </a:r>
                      <a:r>
                        <a:rPr lang="zh-CN" altLang="en-US" sz="1000" b="1" u="none" strike="noStrike" dirty="0">
                          <a:solidFill>
                            <a:sysClr val="window" lastClr="FFFFFF"/>
                          </a:solidFill>
                          <a:effectLst/>
                          <a:latin typeface="微软雅黑" panose="020B0503020204020204" pitchFamily="34" charset="-122"/>
                          <a:ea typeface="微软雅黑" panose="020B0503020204020204" pitchFamily="34" charset="-122"/>
                        </a:rPr>
                        <a:t>组</a:t>
                      </a:r>
                      <a:endParaRPr lang="zh-CN" altLang="en-US" sz="1000" b="1" i="0" u="none" strike="noStrike" dirty="0">
                        <a:solidFill>
                          <a:sysClr val="window" lastClr="FFFFFF"/>
                        </a:solidFill>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1D466C"/>
                    </a:solidFill>
                  </a:tcPr>
                </a:tc>
                <a:tc hMerge="1">
                  <a:txBody>
                    <a:bodyPr/>
                    <a:lstStyle/>
                    <a:p>
                      <a:endParaRPr lang="zh-CN"/>
                    </a:p>
                  </a:txBody>
                  <a:tcPr/>
                </a:tc>
                <a:tc gridSpan="2">
                  <a:txBody>
                    <a:bodyPr/>
                    <a:lstStyle/>
                    <a:p>
                      <a:pPr algn="ctr" rtl="0" fontAlgn="ctr"/>
                      <a:r>
                        <a:rPr lang="en-US" sz="1000" b="1" u="none" strike="noStrike" dirty="0">
                          <a:solidFill>
                            <a:sysClr val="window" lastClr="FFFFFF"/>
                          </a:solidFill>
                          <a:effectLst/>
                          <a:latin typeface="微软雅黑" panose="020B0503020204020204" pitchFamily="34" charset="-122"/>
                          <a:ea typeface="微软雅黑" panose="020B0503020204020204" pitchFamily="34" charset="-122"/>
                        </a:rPr>
                        <a:t>600 mg BID</a:t>
                      </a:r>
                      <a:r>
                        <a:rPr lang="zh-CN" altLang="en-US" sz="1000" b="1" u="none" strike="noStrike" dirty="0">
                          <a:solidFill>
                            <a:sysClr val="window" lastClr="FFFFFF"/>
                          </a:solidFill>
                          <a:effectLst/>
                          <a:latin typeface="微软雅黑" panose="020B0503020204020204" pitchFamily="34" charset="-122"/>
                          <a:ea typeface="微软雅黑" panose="020B0503020204020204" pitchFamily="34" charset="-122"/>
                        </a:rPr>
                        <a:t>组</a:t>
                      </a:r>
                      <a:endParaRPr lang="zh-CN" altLang="en-US" sz="1000" b="1" i="0" u="none" strike="noStrike" dirty="0">
                        <a:solidFill>
                          <a:sysClr val="window" lastClr="FFFFFF"/>
                        </a:solidFill>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1D466C"/>
                    </a:solidFill>
                  </a:tcPr>
                </a:tc>
                <a:tc hMerge="1">
                  <a:txBody>
                    <a:bodyPr/>
                    <a:lstStyle/>
                    <a:p>
                      <a:endParaRPr lang="zh-CN"/>
                    </a:p>
                  </a:txBody>
                  <a:tcPr/>
                </a:tc>
                <a:tc gridSpan="2">
                  <a:txBody>
                    <a:bodyPr/>
                    <a:lstStyle/>
                    <a:p>
                      <a:pPr algn="ctr" rtl="0" fontAlgn="ctr"/>
                      <a:r>
                        <a:rPr lang="en-US" sz="1000" b="1" u="none" strike="noStrike" dirty="0">
                          <a:solidFill>
                            <a:sysClr val="window" lastClr="FFFFFF"/>
                          </a:solidFill>
                          <a:effectLst/>
                          <a:latin typeface="微软雅黑" panose="020B0503020204020204" pitchFamily="34" charset="-122"/>
                          <a:ea typeface="微软雅黑" panose="020B0503020204020204" pitchFamily="34" charset="-122"/>
                        </a:rPr>
                        <a:t>800 mg QD</a:t>
                      </a:r>
                      <a:r>
                        <a:rPr lang="zh-CN" altLang="en-US" sz="1000" b="1" u="none" strike="noStrike" dirty="0">
                          <a:solidFill>
                            <a:sysClr val="window" lastClr="FFFFFF"/>
                          </a:solidFill>
                          <a:effectLst/>
                          <a:latin typeface="微软雅黑" panose="020B0503020204020204" pitchFamily="34" charset="-122"/>
                          <a:ea typeface="微软雅黑" panose="020B0503020204020204" pitchFamily="34" charset="-122"/>
                        </a:rPr>
                        <a:t>组</a:t>
                      </a:r>
                      <a:endParaRPr lang="zh-CN" altLang="en-US" sz="1000" b="1" i="0" u="none" strike="noStrike" dirty="0">
                        <a:solidFill>
                          <a:sysClr val="window" lastClr="FFFFFF"/>
                        </a:solidFill>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1D466C"/>
                    </a:solidFill>
                  </a:tcPr>
                </a:tc>
                <a:tc hMerge="1">
                  <a:txBody>
                    <a:bodyPr/>
                    <a:lstStyle/>
                    <a:p>
                      <a:endParaRPr lang="zh-CN"/>
                    </a:p>
                  </a:txBody>
                  <a:tcPr/>
                </a:tc>
                <a:tc gridSpan="2">
                  <a:txBody>
                    <a:bodyPr/>
                    <a:lstStyle/>
                    <a:p>
                      <a:pPr algn="ctr" rtl="0" fontAlgn="ctr"/>
                      <a:r>
                        <a:rPr lang="zh-CN" altLang="en-US" sz="1000" b="1" u="none" strike="noStrike">
                          <a:solidFill>
                            <a:sysClr val="window" lastClr="FFFFFF"/>
                          </a:solidFill>
                          <a:effectLst/>
                          <a:latin typeface="微软雅黑" panose="020B0503020204020204" pitchFamily="34" charset="-122"/>
                          <a:ea typeface="微软雅黑" panose="020B0503020204020204" pitchFamily="34" charset="-122"/>
                        </a:rPr>
                        <a:t>合计</a:t>
                      </a:r>
                      <a:endParaRPr lang="zh-CN" altLang="en-US" sz="1000" b="1" i="0" u="none" strike="noStrike">
                        <a:solidFill>
                          <a:sysClr val="window" lastClr="FFFFFF"/>
                        </a:solidFill>
                        <a:effectLst/>
                        <a:latin typeface="微软雅黑" panose="020B0503020204020204" pitchFamily="34" charset="-122"/>
                        <a:ea typeface="微软雅黑" panose="020B0503020204020204" pitchFamily="34" charset="-122"/>
                      </a:endParaRPr>
                    </a:p>
                  </a:txBody>
                  <a:tcPr marL="6077" marR="6077" marT="6077"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1D466C"/>
                    </a:solidFill>
                  </a:tcPr>
                </a:tc>
                <a:tc hMerge="1">
                  <a:txBody>
                    <a:bodyPr/>
                    <a:lstStyle/>
                    <a:p>
                      <a:endParaRPr lang="zh-CN"/>
                    </a:p>
                  </a:txBody>
                  <a:tcPr/>
                </a:tc>
                <a:extLst>
                  <a:ext uri="{0D108BD9-81ED-4DB2-BD59-A6C34878D82A}">
                    <a16:rowId xmlns:a16="http://schemas.microsoft.com/office/drawing/2014/main" val="10000"/>
                  </a:ext>
                </a:extLst>
              </a:tr>
              <a:tr h="202886">
                <a:tc vMerge="1">
                  <a:txBody>
                    <a:bodyPr/>
                    <a:lstStyle/>
                    <a:p>
                      <a:endParaRPr lang="zh-CN"/>
                    </a:p>
                  </a:txBody>
                  <a:tcPr marL="6077" marR="6077" marT="6077" marB="0" anchor="ctr"/>
                </a:tc>
                <a:tc>
                  <a:txBody>
                    <a:bodyPr/>
                    <a:lstStyle/>
                    <a:p>
                      <a:pPr algn="ctr" rtl="0" fontAlgn="ctr"/>
                      <a:r>
                        <a:rPr lang="zh-CN" altLang="en-US" sz="1000" b="0" u="none" strike="noStrike" dirty="0">
                          <a:solidFill>
                            <a:sysClr val="window" lastClr="FFFFFF"/>
                          </a:solidFill>
                          <a:effectLst/>
                          <a:latin typeface="微软雅黑" panose="020B0503020204020204" pitchFamily="34" charset="-122"/>
                          <a:ea typeface="微软雅黑" panose="020B0503020204020204" pitchFamily="34" charset="-122"/>
                        </a:rPr>
                        <a:t>例数</a:t>
                      </a:r>
                      <a:endParaRPr lang="zh-CN" altLang="en-US" sz="1000" b="0" i="0" u="none" strike="noStrike" dirty="0">
                        <a:solidFill>
                          <a:sysClr val="window" lastClr="FFFFFF"/>
                        </a:solidFill>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1D466C"/>
                    </a:solidFill>
                  </a:tcPr>
                </a:tc>
                <a:tc>
                  <a:txBody>
                    <a:bodyPr/>
                    <a:lstStyle/>
                    <a:p>
                      <a:pPr algn="ctr" rtl="0" fontAlgn="ctr"/>
                      <a:r>
                        <a:rPr lang="zh-CN" altLang="en-US" sz="1000" b="0" u="none" strike="noStrike" dirty="0">
                          <a:solidFill>
                            <a:sysClr val="window" lastClr="FFFFFF"/>
                          </a:solidFill>
                          <a:effectLst/>
                          <a:latin typeface="微软雅黑" panose="020B0503020204020204" pitchFamily="34" charset="-122"/>
                          <a:ea typeface="微软雅黑" panose="020B0503020204020204" pitchFamily="34" charset="-122"/>
                        </a:rPr>
                        <a:t>发生率（</a:t>
                      </a:r>
                      <a:r>
                        <a:rPr lang="en-US" altLang="zh-CN" sz="1000" b="0" u="none" strike="noStrike" dirty="0">
                          <a:solidFill>
                            <a:sysClr val="window" lastClr="FFFFFF"/>
                          </a:solidFill>
                          <a:effectLst/>
                          <a:latin typeface="微软雅黑" panose="020B0503020204020204" pitchFamily="34" charset="-122"/>
                          <a:ea typeface="微软雅黑" panose="020B0503020204020204" pitchFamily="34" charset="-122"/>
                        </a:rPr>
                        <a:t>%</a:t>
                      </a:r>
                      <a:r>
                        <a:rPr lang="zh-CN" altLang="en-US" sz="1000" b="0" u="none" strike="noStrike" dirty="0">
                          <a:solidFill>
                            <a:sysClr val="window" lastClr="FFFFFF"/>
                          </a:solidFill>
                          <a:effectLst/>
                          <a:latin typeface="微软雅黑" panose="020B0503020204020204" pitchFamily="34" charset="-122"/>
                          <a:ea typeface="微软雅黑" panose="020B0503020204020204" pitchFamily="34" charset="-122"/>
                        </a:rPr>
                        <a:t>）</a:t>
                      </a:r>
                      <a:endParaRPr lang="zh-CN" altLang="en-US" sz="1000" b="0" i="0" u="none" strike="noStrike" dirty="0">
                        <a:solidFill>
                          <a:sysClr val="window" lastClr="FFFFFF"/>
                        </a:solidFill>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1D466C"/>
                    </a:solidFill>
                  </a:tcPr>
                </a:tc>
                <a:tc>
                  <a:txBody>
                    <a:bodyPr/>
                    <a:lstStyle/>
                    <a:p>
                      <a:pPr algn="ctr" rtl="0" fontAlgn="ctr"/>
                      <a:r>
                        <a:rPr lang="zh-CN" altLang="en-US" sz="1000" b="0" u="none" strike="noStrike" dirty="0">
                          <a:solidFill>
                            <a:sysClr val="window" lastClr="FFFFFF"/>
                          </a:solidFill>
                          <a:effectLst/>
                          <a:latin typeface="微软雅黑" panose="020B0503020204020204" pitchFamily="34" charset="-122"/>
                          <a:ea typeface="微软雅黑" panose="020B0503020204020204" pitchFamily="34" charset="-122"/>
                        </a:rPr>
                        <a:t>例数</a:t>
                      </a:r>
                      <a:endParaRPr lang="zh-CN" altLang="en-US" sz="1000" b="0" i="0" u="none" strike="noStrike" dirty="0">
                        <a:solidFill>
                          <a:sysClr val="window" lastClr="FFFFFF"/>
                        </a:solidFill>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1D466C"/>
                    </a:solidFill>
                  </a:tcPr>
                </a:tc>
                <a:tc>
                  <a:txBody>
                    <a:bodyPr/>
                    <a:lstStyle/>
                    <a:p>
                      <a:pPr algn="ctr" rtl="0" fontAlgn="ctr"/>
                      <a:r>
                        <a:rPr lang="zh-CN" altLang="en-US" sz="1000" b="0" u="none" strike="noStrike" dirty="0">
                          <a:solidFill>
                            <a:sysClr val="window" lastClr="FFFFFF"/>
                          </a:solidFill>
                          <a:effectLst/>
                          <a:latin typeface="微软雅黑" panose="020B0503020204020204" pitchFamily="34" charset="-122"/>
                          <a:ea typeface="微软雅黑" panose="020B0503020204020204" pitchFamily="34" charset="-122"/>
                        </a:rPr>
                        <a:t>发生率（</a:t>
                      </a:r>
                      <a:r>
                        <a:rPr lang="en-US" altLang="zh-CN" sz="1000" b="0" u="none" strike="noStrike" dirty="0">
                          <a:solidFill>
                            <a:sysClr val="window" lastClr="FFFFFF"/>
                          </a:solidFill>
                          <a:effectLst/>
                          <a:latin typeface="微软雅黑" panose="020B0503020204020204" pitchFamily="34" charset="-122"/>
                          <a:ea typeface="微软雅黑" panose="020B0503020204020204" pitchFamily="34" charset="-122"/>
                        </a:rPr>
                        <a:t>%</a:t>
                      </a:r>
                      <a:r>
                        <a:rPr lang="zh-CN" altLang="en-US" sz="1000" b="0" u="none" strike="noStrike" dirty="0">
                          <a:solidFill>
                            <a:sysClr val="window" lastClr="FFFFFF"/>
                          </a:solidFill>
                          <a:effectLst/>
                          <a:latin typeface="微软雅黑" panose="020B0503020204020204" pitchFamily="34" charset="-122"/>
                          <a:ea typeface="微软雅黑" panose="020B0503020204020204" pitchFamily="34" charset="-122"/>
                        </a:rPr>
                        <a:t>）</a:t>
                      </a:r>
                      <a:endParaRPr lang="zh-CN" altLang="en-US" sz="1000" b="0" i="0" u="none" strike="noStrike" dirty="0">
                        <a:solidFill>
                          <a:sysClr val="window" lastClr="FFFFFF"/>
                        </a:solidFill>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1D466C"/>
                    </a:solidFill>
                  </a:tcPr>
                </a:tc>
                <a:tc>
                  <a:txBody>
                    <a:bodyPr/>
                    <a:lstStyle/>
                    <a:p>
                      <a:pPr algn="ctr" rtl="0" fontAlgn="ctr"/>
                      <a:r>
                        <a:rPr lang="zh-CN" altLang="en-US" sz="1000" b="0" u="none" strike="noStrike" dirty="0">
                          <a:solidFill>
                            <a:sysClr val="window" lastClr="FFFFFF"/>
                          </a:solidFill>
                          <a:effectLst/>
                          <a:latin typeface="微软雅黑" panose="020B0503020204020204" pitchFamily="34" charset="-122"/>
                          <a:ea typeface="微软雅黑" panose="020B0503020204020204" pitchFamily="34" charset="-122"/>
                        </a:rPr>
                        <a:t>例数</a:t>
                      </a:r>
                      <a:endParaRPr lang="zh-CN" altLang="en-US" sz="1000" b="0" i="0" u="none" strike="noStrike" dirty="0">
                        <a:solidFill>
                          <a:sysClr val="window" lastClr="FFFFFF"/>
                        </a:solidFill>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1D466C"/>
                    </a:solidFill>
                  </a:tcPr>
                </a:tc>
                <a:tc>
                  <a:txBody>
                    <a:bodyPr/>
                    <a:lstStyle/>
                    <a:p>
                      <a:pPr algn="ctr" rtl="0" fontAlgn="ctr"/>
                      <a:r>
                        <a:rPr lang="zh-CN" altLang="en-US" sz="1000" b="0" u="none" strike="noStrike" dirty="0">
                          <a:solidFill>
                            <a:sysClr val="window" lastClr="FFFFFF"/>
                          </a:solidFill>
                          <a:effectLst/>
                          <a:latin typeface="微软雅黑" panose="020B0503020204020204" pitchFamily="34" charset="-122"/>
                          <a:ea typeface="微软雅黑" panose="020B0503020204020204" pitchFamily="34" charset="-122"/>
                        </a:rPr>
                        <a:t>发生率（</a:t>
                      </a:r>
                      <a:r>
                        <a:rPr lang="en-US" altLang="zh-CN" sz="1000" b="0" u="none" strike="noStrike" dirty="0">
                          <a:solidFill>
                            <a:sysClr val="window" lastClr="FFFFFF"/>
                          </a:solidFill>
                          <a:effectLst/>
                          <a:latin typeface="微软雅黑" panose="020B0503020204020204" pitchFamily="34" charset="-122"/>
                          <a:ea typeface="微软雅黑" panose="020B0503020204020204" pitchFamily="34" charset="-122"/>
                        </a:rPr>
                        <a:t>%</a:t>
                      </a:r>
                      <a:r>
                        <a:rPr lang="zh-CN" altLang="en-US" sz="1000" b="0" u="none" strike="noStrike" dirty="0">
                          <a:solidFill>
                            <a:sysClr val="window" lastClr="FFFFFF"/>
                          </a:solidFill>
                          <a:effectLst/>
                          <a:latin typeface="微软雅黑" panose="020B0503020204020204" pitchFamily="34" charset="-122"/>
                          <a:ea typeface="微软雅黑" panose="020B0503020204020204" pitchFamily="34" charset="-122"/>
                        </a:rPr>
                        <a:t>）</a:t>
                      </a:r>
                      <a:endParaRPr lang="zh-CN" altLang="en-US" sz="1000" b="0" i="0" u="none" strike="noStrike" dirty="0">
                        <a:solidFill>
                          <a:sysClr val="window" lastClr="FFFFFF"/>
                        </a:solidFill>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1D466C"/>
                    </a:solidFill>
                  </a:tcPr>
                </a:tc>
                <a:tc>
                  <a:txBody>
                    <a:bodyPr/>
                    <a:lstStyle/>
                    <a:p>
                      <a:pPr algn="ctr" rtl="0" fontAlgn="ctr"/>
                      <a:r>
                        <a:rPr lang="zh-CN" altLang="en-US" sz="1000" b="0" u="none" strike="noStrike" dirty="0">
                          <a:solidFill>
                            <a:sysClr val="window" lastClr="FFFFFF"/>
                          </a:solidFill>
                          <a:effectLst/>
                          <a:latin typeface="微软雅黑" panose="020B0503020204020204" pitchFamily="34" charset="-122"/>
                          <a:ea typeface="微软雅黑" panose="020B0503020204020204" pitchFamily="34" charset="-122"/>
                        </a:rPr>
                        <a:t>例数</a:t>
                      </a:r>
                      <a:endParaRPr lang="zh-CN" altLang="en-US" sz="1000" b="0" i="0" u="none" strike="noStrike" dirty="0">
                        <a:solidFill>
                          <a:sysClr val="window" lastClr="FFFFFF"/>
                        </a:solidFill>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1D466C"/>
                    </a:solidFill>
                  </a:tcPr>
                </a:tc>
                <a:tc>
                  <a:txBody>
                    <a:bodyPr/>
                    <a:lstStyle/>
                    <a:p>
                      <a:pPr algn="ctr" rtl="0" fontAlgn="ctr"/>
                      <a:r>
                        <a:rPr lang="zh-CN" altLang="en-US" sz="1000" b="0" u="none" strike="noStrike" dirty="0">
                          <a:solidFill>
                            <a:sysClr val="window" lastClr="FFFFFF"/>
                          </a:solidFill>
                          <a:effectLst/>
                          <a:latin typeface="微软雅黑" panose="020B0503020204020204" pitchFamily="34" charset="-122"/>
                          <a:ea typeface="微软雅黑" panose="020B0503020204020204" pitchFamily="34" charset="-122"/>
                        </a:rPr>
                        <a:t>发生率（</a:t>
                      </a:r>
                      <a:r>
                        <a:rPr lang="en-US" altLang="zh-CN" sz="1000" b="0" u="none" strike="noStrike" dirty="0">
                          <a:solidFill>
                            <a:sysClr val="window" lastClr="FFFFFF"/>
                          </a:solidFill>
                          <a:effectLst/>
                          <a:latin typeface="微软雅黑" panose="020B0503020204020204" pitchFamily="34" charset="-122"/>
                          <a:ea typeface="微软雅黑" panose="020B0503020204020204" pitchFamily="34" charset="-122"/>
                        </a:rPr>
                        <a:t>%</a:t>
                      </a:r>
                      <a:r>
                        <a:rPr lang="zh-CN" altLang="en-US" sz="1000" b="0" u="none" strike="noStrike" dirty="0">
                          <a:solidFill>
                            <a:sysClr val="window" lastClr="FFFFFF"/>
                          </a:solidFill>
                          <a:effectLst/>
                          <a:latin typeface="微软雅黑" panose="020B0503020204020204" pitchFamily="34" charset="-122"/>
                          <a:ea typeface="微软雅黑" panose="020B0503020204020204" pitchFamily="34" charset="-122"/>
                        </a:rPr>
                        <a:t>）</a:t>
                      </a:r>
                      <a:endParaRPr lang="zh-CN" altLang="en-US" sz="1000" b="0" i="0" u="none" strike="noStrike" dirty="0">
                        <a:solidFill>
                          <a:sysClr val="window" lastClr="FFFFFF"/>
                        </a:solidFill>
                        <a:effectLst/>
                        <a:latin typeface="微软雅黑" panose="020B0503020204020204" pitchFamily="34" charset="-122"/>
                        <a:ea typeface="微软雅黑" panose="020B0503020204020204" pitchFamily="34" charset="-122"/>
                      </a:endParaRPr>
                    </a:p>
                  </a:txBody>
                  <a:tcPr marL="6077" marR="6077" marT="6077"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1D466C"/>
                    </a:solidFill>
                  </a:tcPr>
                </a:tc>
                <a:extLst>
                  <a:ext uri="{0D108BD9-81ED-4DB2-BD59-A6C34878D82A}">
                    <a16:rowId xmlns:a16="http://schemas.microsoft.com/office/drawing/2014/main" val="10001"/>
                  </a:ext>
                </a:extLst>
              </a:tr>
              <a:tr h="171204">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不良事件(AE)</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15</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100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9</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100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100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34</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100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extLst>
                  <a:ext uri="{0D108BD9-81ED-4DB2-BD59-A6C34878D82A}">
                    <a16:rowId xmlns:a16="http://schemas.microsoft.com/office/drawing/2014/main" val="10002"/>
                  </a:ext>
                </a:extLst>
              </a:tr>
              <a:tr h="170595">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    1级</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5</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33.3</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2</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20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7</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20.6</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1204">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    2级</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5</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33.3</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4</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44.4</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4</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40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13</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38.2</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extLst>
                  <a:ext uri="{0D108BD9-81ED-4DB2-BD59-A6C34878D82A}">
                    <a16:rowId xmlns:a16="http://schemas.microsoft.com/office/drawing/2014/main" val="10004"/>
                  </a:ext>
                </a:extLst>
              </a:tr>
              <a:tr h="170595">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    3级</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4</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26.7</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4</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44.4</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3</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30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11</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32.4</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1814">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    4级</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6.7</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11.1</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3</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8.8</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extLst>
                  <a:ext uri="{0D108BD9-81ED-4DB2-BD59-A6C34878D82A}">
                    <a16:rowId xmlns:a16="http://schemas.microsoft.com/office/drawing/2014/main" val="10006"/>
                  </a:ext>
                </a:extLst>
              </a:tr>
              <a:tr h="170595">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    5级</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1204">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与研究药物相关的AE</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12</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80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8</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88.9</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8</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80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28</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82.4</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extLst>
                  <a:ext uri="{0D108BD9-81ED-4DB2-BD59-A6C34878D82A}">
                    <a16:rowId xmlns:a16="http://schemas.microsoft.com/office/drawing/2014/main" val="10008"/>
                  </a:ext>
                </a:extLst>
              </a:tr>
              <a:tr h="336316">
                <a:tc>
                  <a:txBody>
                    <a:bodyPr/>
                    <a:lstStyle/>
                    <a:p>
                      <a:pPr marL="0" marR="0" lvl="0" algn="ctr" defTabSz="914400" rtl="0" eaLnBrk="1" fontAlgn="ctr" latinLnBrk="0" hangingPunct="1">
                        <a:lnSpc>
                          <a:spcPct val="100000"/>
                        </a:lnSpc>
                        <a:spcBef>
                          <a:spcPts val="0"/>
                        </a:spcBef>
                        <a:buClrTx/>
                        <a:buSzTx/>
                        <a:buFontTx/>
                        <a:buNone/>
                      </a:pPr>
                      <a:r>
                        <a:rPr lang="en-US" altLang="zh-CN" sz="1000" u="none" strike="noStrike" dirty="0">
                          <a:effectLst/>
                          <a:latin typeface="微软雅黑" panose="020B0503020204020204" pitchFamily="34" charset="-122"/>
                          <a:ea typeface="微软雅黑" panose="020B0503020204020204" pitchFamily="34" charset="-122"/>
                        </a:rPr>
                        <a:t>与研究药物相关的≥3级的AE</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sym typeface="等线" panose="02010600030101010101" charset="-122"/>
                        </a:rPr>
                        <a:t>0</a:t>
                      </a:r>
                      <a:endParaRPr lang="en-US" altLang="zh-CN" sz="1000" b="0" i="0" u="none" strike="noStrike" dirty="0">
                        <a:effectLst/>
                        <a:latin typeface="微软雅黑" panose="020B0503020204020204" pitchFamily="34" charset="-122"/>
                        <a:ea typeface="微软雅黑" panose="020B0503020204020204" pitchFamily="34" charset="-122"/>
                        <a:sym typeface="等线" panose="02010600030101010101" charset="-122"/>
                      </a:endParaRPr>
                    </a:p>
                  </a:txBody>
                  <a:tcPr marL="6077" marR="6077" marT="6077" marB="0" anchor="ctr">
                    <a:lnL w="28575" cap="flat" cmpd="sng" algn="ctr">
                      <a:no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sym typeface="等线" panose="02010600030101010101" charset="-122"/>
                        </a:rPr>
                        <a:t>0</a:t>
                      </a:r>
                      <a:endParaRPr lang="en-US" altLang="zh-CN" sz="1000" b="0" i="0" u="none" strike="noStrike" dirty="0">
                        <a:effectLst/>
                        <a:latin typeface="微软雅黑" panose="020B0503020204020204" pitchFamily="34" charset="-122"/>
                        <a:ea typeface="微软雅黑" panose="020B0503020204020204" pitchFamily="34" charset="-122"/>
                        <a:sym typeface="等线" panose="02010600030101010101"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sym typeface="等线" panose="02010600030101010101" charset="-122"/>
                        </a:rPr>
                        <a:t>0</a:t>
                      </a:r>
                      <a:endParaRPr lang="en-US" altLang="zh-CN" sz="1000" b="0" i="0" u="none" strike="noStrike" dirty="0">
                        <a:effectLst/>
                        <a:latin typeface="微软雅黑" panose="020B0503020204020204" pitchFamily="34" charset="-122"/>
                        <a:ea typeface="微软雅黑" panose="020B0503020204020204" pitchFamily="34" charset="-122"/>
                        <a:sym typeface="等线" panose="02010600030101010101"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sym typeface="等线" panose="02010600030101010101" charset="-122"/>
                        </a:rPr>
                        <a:t>0</a:t>
                      </a:r>
                      <a:endParaRPr lang="en-US" altLang="zh-CN" sz="1000" b="0" i="0" u="none" strike="noStrike" dirty="0">
                        <a:effectLst/>
                        <a:latin typeface="微软雅黑" panose="020B0503020204020204" pitchFamily="34" charset="-122"/>
                        <a:ea typeface="微软雅黑" panose="020B0503020204020204" pitchFamily="34" charset="-122"/>
                        <a:sym typeface="等线" panose="02010600030101010101"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sym typeface="等线" panose="02010600030101010101" charset="-122"/>
                        </a:rPr>
                        <a:t>1</a:t>
                      </a:r>
                      <a:endParaRPr lang="en-US" altLang="zh-CN" sz="1000" b="0" i="0" u="none" strike="noStrike" dirty="0">
                        <a:effectLst/>
                        <a:latin typeface="微软雅黑" panose="020B0503020204020204" pitchFamily="34" charset="-122"/>
                        <a:ea typeface="微软雅黑" panose="020B0503020204020204" pitchFamily="34" charset="-122"/>
                        <a:sym typeface="等线" panose="02010600030101010101"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sym typeface="等线" panose="02010600030101010101" charset="-122"/>
                        </a:rPr>
                        <a:t>10</a:t>
                      </a:r>
                      <a:endParaRPr lang="en-US" altLang="zh-CN" sz="1000" b="0" i="0" u="none" strike="noStrike" dirty="0">
                        <a:effectLst/>
                        <a:latin typeface="微软雅黑" panose="020B0503020204020204" pitchFamily="34" charset="-122"/>
                        <a:ea typeface="微软雅黑" panose="020B0503020204020204" pitchFamily="34" charset="-122"/>
                        <a:sym typeface="等线" panose="02010600030101010101"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sym typeface="等线" panose="02010600030101010101" charset="-122"/>
                        </a:rPr>
                        <a:t>1</a:t>
                      </a:r>
                      <a:endParaRPr lang="en-US" altLang="zh-CN" sz="1000" b="0" i="0" u="none" strike="noStrike" dirty="0">
                        <a:effectLst/>
                        <a:latin typeface="微软雅黑" panose="020B0503020204020204" pitchFamily="34" charset="-122"/>
                        <a:ea typeface="微软雅黑" panose="020B0503020204020204" pitchFamily="34" charset="-122"/>
                        <a:sym typeface="等线" panose="02010600030101010101"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sym typeface="等线" panose="02010600030101010101" charset="-122"/>
                        </a:rPr>
                        <a:t>2.9</a:t>
                      </a:r>
                      <a:endParaRPr lang="en-US" altLang="zh-CN" sz="1000" b="0" i="0" u="none" strike="noStrike" dirty="0">
                        <a:effectLst/>
                        <a:latin typeface="微软雅黑" panose="020B0503020204020204" pitchFamily="34" charset="-122"/>
                        <a:ea typeface="微软雅黑" panose="020B0503020204020204" pitchFamily="34" charset="-122"/>
                        <a:sym typeface="等线" panose="02010600030101010101" charset="-122"/>
                      </a:endParaRPr>
                    </a:p>
                  </a:txBody>
                  <a:tcPr marL="6077" marR="6077" marT="6077"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71204">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严重不良事件（SAE）</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2</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13.3</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2</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22.2</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3</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30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7</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20.6</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70595">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与研究药物相关SAE</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1</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2.9</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FF5FB"/>
                    </a:solidFill>
                  </a:tcPr>
                </a:tc>
                <a:extLst>
                  <a:ext uri="{0D108BD9-81ED-4DB2-BD59-A6C34878D82A}">
                    <a16:rowId xmlns:a16="http://schemas.microsoft.com/office/drawing/2014/main" val="10011"/>
                  </a:ext>
                </a:extLst>
              </a:tr>
              <a:tr h="172423">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导致停止用药的AE</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35706">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导致受试者退出研究的AE</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w="28575" cap="flat" cmpd="sng" algn="ctr">
                      <a:noFill/>
                      <a:prstDash val="solid"/>
                      <a:round/>
                      <a:headEnd type="none" w="med" len="med"/>
                      <a:tailEnd type="none" w="med" len="med"/>
                    </a:lnL>
                    <a:lnR>
                      <a:noFill/>
                    </a:lnR>
                    <a:lnT w="6350" cap="flat" cmpd="sng" algn="ctr">
                      <a:noFill/>
                      <a:prstDash val="solid"/>
                      <a:miter lim="800000"/>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a:noFill/>
                    </a:lnR>
                    <a:lnT w="6350" cap="flat" cmpd="sng" algn="ctr">
                      <a:noFill/>
                      <a:prstDash val="solid"/>
                      <a:miter lim="800000"/>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EFF5FB"/>
                    </a:solidFill>
                  </a:tcPr>
                </a:tc>
                <a:tc>
                  <a:txBody>
                    <a:bodyPr/>
                    <a:lstStyle/>
                    <a:p>
                      <a:pPr algn="ctr" rtl="0" fontAlgn="ctr">
                        <a:buClrTx/>
                        <a:buSzTx/>
                        <a:buFontTx/>
                      </a:pPr>
                      <a:r>
                        <a:rPr lang="en-US" altLang="zh-CN" sz="1000" u="none" strike="noStrike" dirty="0">
                          <a:effectLst/>
                          <a:latin typeface="微软雅黑" panose="020B0503020204020204" pitchFamily="34" charset="-122"/>
                          <a:ea typeface="微软雅黑" panose="020B0503020204020204" pitchFamily="34" charset="-122"/>
                        </a:rPr>
                        <a:t>0</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6077" marR="6077" marT="6077" marB="0" anchor="ctr">
                    <a:lnL>
                      <a:noFill/>
                    </a:lnL>
                    <a:lnR w="6350" cap="flat" cmpd="sng" algn="ctr">
                      <a:noFill/>
                      <a:prstDash val="solid"/>
                      <a:miter lim="800000"/>
                    </a:lnR>
                    <a:lnT w="6350" cap="flat" cmpd="sng" algn="ctr">
                      <a:noFill/>
                      <a:prstDash val="solid"/>
                      <a:miter lim="800000"/>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EFF5FB"/>
                    </a:solidFill>
                  </a:tcPr>
                </a:tc>
                <a:extLst>
                  <a:ext uri="{0D108BD9-81ED-4DB2-BD59-A6C34878D82A}">
                    <a16:rowId xmlns:a16="http://schemas.microsoft.com/office/drawing/2014/main" val="10013"/>
                  </a:ext>
                </a:extLst>
              </a:tr>
            </a:tbl>
          </a:graphicData>
        </a:graphic>
      </p:graphicFrame>
      <p:sp>
        <p:nvSpPr>
          <p:cNvPr id="8" name="文本框 7"/>
          <p:cNvSpPr txBox="1"/>
          <p:nvPr/>
        </p:nvSpPr>
        <p:spPr>
          <a:xfrm>
            <a:off x="179705" y="4011930"/>
            <a:ext cx="8634095" cy="78359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25000"/>
              </a:lnSpc>
              <a:spcBef>
                <a:spcPts val="0"/>
              </a:spcBef>
              <a:spcAft>
                <a:spcPts val="0"/>
              </a:spcAft>
              <a:buClrTx/>
              <a:buSzTx/>
              <a:buFontTx/>
              <a:buNone/>
              <a:defRPr/>
            </a:pPr>
            <a:r>
              <a:rPr lang="zh-CN" altLang="en-US" sz="90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mn-ea"/>
              </a:rPr>
              <a:t>本部分数据仅反映2-01研究（</a:t>
            </a:r>
            <a:r>
              <a:rPr lang="en-US" altLang="zh-CN" sz="90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mn-ea"/>
              </a:rPr>
              <a:t>N=34）</a:t>
            </a:r>
            <a:r>
              <a:rPr lang="zh-CN" altLang="en-US" sz="90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mn-ea"/>
              </a:rPr>
              <a:t>的安全性表现</a:t>
            </a:r>
            <a:r>
              <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en-US" altLang="zh-CN"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MY008211A</a:t>
            </a:r>
            <a:r>
              <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各剂量水平下（</a:t>
            </a:r>
            <a:r>
              <a:rPr kumimoji="0" lang="en-US" altLang="zh-CN"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400 mg BID</a:t>
            </a:r>
            <a:r>
              <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en-US" altLang="zh-CN"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600 mg BID</a:t>
            </a:r>
            <a:r>
              <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和</a:t>
            </a:r>
            <a:r>
              <a:rPr kumimoji="0" lang="en-US" altLang="zh-CN"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800 mg QD</a:t>
            </a:r>
            <a:r>
              <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a:t>
            </a:r>
            <a:endParaRPr kumimoji="0" lang="en-US" altLang="zh-CN"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在长达</a:t>
            </a:r>
            <a:r>
              <a:rPr kumimoji="0" lang="en-US" altLang="zh-CN"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44</a:t>
            </a:r>
            <a:r>
              <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周给药时长内，安全性和耐受性良好</a:t>
            </a:r>
            <a:endParaRPr kumimoji="0" lang="en-US" altLang="zh-CN"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仅</a:t>
            </a:r>
            <a:r>
              <a:rPr kumimoji="0" lang="en-US" altLang="zh-CN"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800 mg QD</a:t>
            </a:r>
            <a:r>
              <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组发生一例与研究治疗相关的</a:t>
            </a:r>
            <a:r>
              <a:rPr kumimoji="0" lang="en-US" altLang="zh-CN"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SAE</a:t>
            </a:r>
            <a:r>
              <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，为呼吸道感染，</a:t>
            </a:r>
            <a:r>
              <a:rPr kumimoji="0" lang="zh-CN" altLang="zh-CN"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经抗感染治疗后痊愈</a:t>
            </a:r>
            <a:r>
              <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，未停止研究用药</a:t>
            </a:r>
            <a:endParaRPr kumimoji="0" lang="en-US" altLang="zh-CN"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zh-CN" altLang="en-US" sz="900" b="1" i="0" u="none" strike="noStrike" kern="1200" cap="none" spc="0" normalizeH="0" baseline="0" noProof="0" dirty="0">
                <a:ln>
                  <a:noFill/>
                </a:ln>
                <a:solidFill>
                  <a:srgbClr val="1D466C"/>
                </a:solidFill>
                <a:effectLst/>
                <a:uLnTx/>
                <a:uFillTx/>
                <a:latin typeface="微软雅黑" panose="020B0503020204020204" pitchFamily="34" charset="-122"/>
                <a:ea typeface="微软雅黑" panose="020B0503020204020204" pitchFamily="34" charset="-122"/>
                <a:cs typeface="Arial" panose="020B0604020202020204" pitchFamily="34" charset="0"/>
              </a:rPr>
              <a:t>未发生导致治疗终止或中断给药的不良事件</a:t>
            </a:r>
            <a:endParaRPr kumimoji="0" lang="en-US" altLang="zh-CN" sz="900" b="0" i="0" u="none" strike="noStrike" kern="1200" cap="none" spc="0" normalizeH="0" baseline="0" noProof="0" dirty="0">
              <a:ln>
                <a:noFill/>
              </a:ln>
              <a:solidFill>
                <a:srgbClr val="1D466C"/>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Shape 12"/>
          <p:cNvSpPr/>
          <p:nvPr/>
        </p:nvSpPr>
        <p:spPr>
          <a:xfrm>
            <a:off x="34925" y="4813935"/>
            <a:ext cx="9042400" cy="273685"/>
          </a:xfrm>
          <a:prstGeom prst="rect">
            <a:avLst/>
          </a:prstGeom>
          <a:solidFill>
            <a:srgbClr val="EAF3F8"/>
          </a:solidFill>
          <a:ln w="6350">
            <a:solidFill>
              <a:srgbClr val="B7D7E4"/>
            </a:solidFill>
            <a:prstDash val="solid"/>
          </a:ln>
        </p:spPr>
        <p:txBody>
          <a:bodyPr/>
          <a:lstStyle/>
          <a:p>
            <a:pPr marL="0" indent="0">
              <a:buNone/>
            </a:pPr>
            <a:r>
              <a:rPr lang="zh-CN" altLang="en-US"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临床价值及医保意义</a:t>
            </a:r>
            <a:r>
              <a:rPr lang="zh-CN" sz="12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0"/>
                <a:sym typeface="+mn-ea"/>
              </a:rPr>
              <a:t>：</a:t>
            </a:r>
            <a:r>
              <a:rPr lang="en-US" sz="1200" b="1" dirty="0">
                <a:solidFill>
                  <a:srgbClr val="0B376C"/>
                </a:solidFill>
                <a:latin typeface="微软雅黑" panose="020B0503020204020204" pitchFamily="34" charset="-122"/>
                <a:ea typeface="微软雅黑" panose="020B0503020204020204" pitchFamily="34" charset="-122"/>
                <a:cs typeface="微软雅黑" panose="020B0503020204020204" pitchFamily="34" charset="-120"/>
                <a:sym typeface="+mn-ea"/>
              </a:rPr>
              <a:t>剂量选择有研究依据，</a:t>
            </a:r>
            <a:r>
              <a:rPr lang="zh-CN" altLang="en-US" sz="1200" b="1" dirty="0">
                <a:solidFill>
                  <a:srgbClr val="0B376C"/>
                </a:solidFill>
                <a:latin typeface="微软雅黑" panose="020B0503020204020204" pitchFamily="34" charset="-122"/>
                <a:ea typeface="微软雅黑" panose="020B0503020204020204" pitchFamily="34" charset="-122"/>
                <a:cs typeface="微软雅黑" panose="020B0503020204020204" pitchFamily="34" charset="-120"/>
                <a:sym typeface="+mn-ea"/>
              </a:rPr>
              <a:t>并会开展研究探索</a:t>
            </a:r>
            <a:r>
              <a:rPr lang="en-US" sz="1200" b="1" dirty="0">
                <a:solidFill>
                  <a:srgbClr val="0B376C"/>
                </a:solidFill>
                <a:latin typeface="微软雅黑" panose="020B0503020204020204" pitchFamily="34" charset="-122"/>
                <a:ea typeface="微软雅黑" panose="020B0503020204020204" pitchFamily="34" charset="-122"/>
                <a:cs typeface="微软雅黑" panose="020B0503020204020204" pitchFamily="34" charset="-120"/>
                <a:sym typeface="+mn-ea"/>
              </a:rPr>
              <a:t>日服片数对长期依从性的真实影响</a:t>
            </a:r>
            <a:r>
              <a:rPr lang="zh-CN" altLang="en-US" sz="1200" b="1" dirty="0">
                <a:solidFill>
                  <a:srgbClr val="0B376C"/>
                </a:solidFill>
                <a:latin typeface="微软雅黑" panose="020B0503020204020204" pitchFamily="34" charset="-122"/>
                <a:ea typeface="微软雅黑" panose="020B0503020204020204" pitchFamily="34" charset="-122"/>
                <a:cs typeface="微软雅黑" panose="020B0503020204020204" pitchFamily="34" charset="-120"/>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PP_MARK_KEY" val="3fee595a-9029-41fb-8536-852c5b25deea"/>
  <p:tag name="COMMONDATA" val="eyJoZGlkIjoiZDI4ZjQ0NTIwMzFjMTg5YWU4YmQ0Y2I4ZWNkMjMzNjgifQ=="/>
  <p:tag name="RESOURCE_RECORD_KEY" val="{&quot;29&quot;:[20405972,20405934,20405918,50000283]}"/>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316.05,&quot;left&quot;:19.8,&quot;top&quot;:80.65,&quot;width&quot;:664.1}"/>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316.05,&quot;left&quot;:19.8,&quot;top&quot;:80.65,&quot;width&quot;:664.1}"/>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316.05,&quot;left&quot;:19.8,&quot;top&quot;:80.65,&quot;width&quot;:664.1}"/>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316.05,&quot;left&quot;:19.8,&quot;top&quot;:80.65,&quot;width&quot;:664.6}"/>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316.05,&quot;left&quot;:19.8,&quot;top&quot;:80.65,&quot;width&quot;:664.1}"/>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316.05,&quot;left&quot;:19.8,&quot;top&quot;:80.65,&quot;width&quot;:664.6}"/>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316.05,&quot;left&quot;:19.8,&quot;top&quot;:80.65,&quot;width&quot;:664.6}"/>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316.05,&quot;left&quot;:19.8,&quot;top&quot;:80.65,&quot;width&quot;:664.6}"/>
</p:tagLst>
</file>

<file path=ppt/tags/tag33.xml><?xml version="1.0" encoding="utf-8"?>
<p:tagLst xmlns:a="http://schemas.openxmlformats.org/drawingml/2006/main" xmlns:r="http://schemas.openxmlformats.org/officeDocument/2006/relationships" xmlns:p="http://schemas.openxmlformats.org/presentationml/2006/main">
  <p:tag name="RESOURCE_RECORD_KEY" val="{&quot;29&quot;:[20405972,20405934,20405918,50000283]}"/>
</p:tagLst>
</file>

<file path=ppt/tags/tag34.xml><?xml version="1.0" encoding="utf-8"?>
<p:tagLst xmlns:a="http://schemas.openxmlformats.org/drawingml/2006/main" xmlns:r="http://schemas.openxmlformats.org/officeDocument/2006/relationships" xmlns:p="http://schemas.openxmlformats.org/presentationml/2006/main">
  <p:tag name="RESOURCE_RECORD_KEY" val="{&quot;29&quot;:[20405972,20405934,20405918,50000283]}"/>
</p:tagLst>
</file>

<file path=ppt/tags/tag35.xml><?xml version="1.0" encoding="utf-8"?>
<p:tagLst xmlns:a="http://schemas.openxmlformats.org/drawingml/2006/main" xmlns:r="http://schemas.openxmlformats.org/officeDocument/2006/relationships" xmlns:p="http://schemas.openxmlformats.org/presentationml/2006/main">
  <p:tag name="RESOURCE_RECORD_KEY" val="{&quot;29&quot;:[20405972,20405934,20405918,50000283]}"/>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316.05,&quot;left&quot;:19.8,&quot;top&quot;:80.65,&quot;width&quot;:664.6}"/>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316.05,&quot;left&quot;:19.8,&quot;top&quot;:80.65,&quot;width&quot;:664.6}"/>
</p:tagLst>
</file>

<file path=ppt/tags/tag38.xml><?xml version="1.0" encoding="utf-8"?>
<p:tagLst xmlns:a="http://schemas.openxmlformats.org/drawingml/2006/main" xmlns:r="http://schemas.openxmlformats.org/officeDocument/2006/relationships" xmlns:p="http://schemas.openxmlformats.org/presentationml/2006/main">
  <p:tag name="TABLE_ENDDRAG_ORIGIN_RECT" val="680*228"/>
  <p:tag name="TABLE_ENDDRAG_RECT" val="14*105*680*228"/>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291.25,&quot;left&quot;:1.45,&quot;top&quot;:92.9,&quot;width&quot;:887.75}"/>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291.25,&quot;left&quot;:1.45,&quot;top&quot;:92.9,&quot;width&quot;:887.75}"/>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291.25,&quot;left&quot;:1.45,&quot;top&quot;:92.9,&quot;width&quot;:887.75}"/>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291.25,&quot;left&quot;:1.45,&quot;top&quot;:92.9,&quot;width&quot;:887.75}"/>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291.25,&quot;left&quot;:1.45,&quot;top&quot;:92.9,&quot;width&quot;:887.75}"/>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291.25,&quot;left&quot;:1.45,&quot;top&quot;:92.9,&quot;width&quot;:887.75}"/>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291.25,&quot;left&quot;:1.45,&quot;top&quot;:92.9,&quot;width&quot;:887.75}"/>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291.25,&quot;left&quot;:1.45,&quot;top&quot;:92.9,&quot;width&quot;:887.75}"/>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291.25,&quot;left&quot;:1.45,&quot;top&quot;:92.9,&quot;width&quot;:887.75}"/>
</p:tagLst>
</file>

<file path=ppt/tags/tag48.xml><?xml version="1.0" encoding="utf-8"?>
<p:tagLst xmlns:a="http://schemas.openxmlformats.org/drawingml/2006/main" xmlns:r="http://schemas.openxmlformats.org/officeDocument/2006/relationships" xmlns:p="http://schemas.openxmlformats.org/presentationml/2006/main">
  <p:tag name="KSO_WM_DIAGRAM_VIRTUALLY_FRAME" val="{&quot;height&quot;:291.25,&quot;left&quot;:1.45,&quot;top&quot;:92.9,&quot;width&quot;:887.75}"/>
</p:tagLst>
</file>

<file path=ppt/tags/tag49.xml><?xml version="1.0" encoding="utf-8"?>
<p:tagLst xmlns:a="http://schemas.openxmlformats.org/drawingml/2006/main" xmlns:r="http://schemas.openxmlformats.org/officeDocument/2006/relationships" xmlns:p="http://schemas.openxmlformats.org/presentationml/2006/main">
  <p:tag name="KSO_WM_DIAGRAM_VIRTUALLY_FRAME" val="{&quot;height&quot;:291.25,&quot;left&quot;:1.45,&quot;top&quot;:92.9,&quot;width&quot;:887.7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50.xml><?xml version="1.0" encoding="utf-8"?>
<p:tagLst xmlns:a="http://schemas.openxmlformats.org/drawingml/2006/main" xmlns:r="http://schemas.openxmlformats.org/officeDocument/2006/relationships" xmlns:p="http://schemas.openxmlformats.org/presentationml/2006/main">
  <p:tag name="KSO_WM_DIAGRAM_VIRTUALLY_FRAME" val="{&quot;height&quot;:291.25,&quot;left&quot;:1.45,&quot;top&quot;:92.9,&quot;width&quot;:887.75}"/>
</p:tagLst>
</file>

<file path=ppt/tags/tag51.xml><?xml version="1.0" encoding="utf-8"?>
<p:tagLst xmlns:a="http://schemas.openxmlformats.org/drawingml/2006/main" xmlns:r="http://schemas.openxmlformats.org/officeDocument/2006/relationships" xmlns:p="http://schemas.openxmlformats.org/presentationml/2006/main">
  <p:tag name="KSO_WM_DIAGRAM_VIRTUALLY_FRAME" val="{&quot;height&quot;:291.25,&quot;left&quot;:1.45,&quot;top&quot;:92.9,&quot;width&quot;:887.75}"/>
</p:tagLst>
</file>

<file path=ppt/tags/tag52.xml><?xml version="1.0" encoding="utf-8"?>
<p:tagLst xmlns:a="http://schemas.openxmlformats.org/drawingml/2006/main" xmlns:r="http://schemas.openxmlformats.org/officeDocument/2006/relationships" xmlns:p="http://schemas.openxmlformats.org/presentationml/2006/main">
  <p:tag name="KSO_WM_DIAGRAM_VIRTUALLY_FRAME" val="{&quot;height&quot;:291.25,&quot;left&quot;:1.45,&quot;top&quot;:92.9,&quot;width&quot;:887.75}"/>
</p:tagLst>
</file>

<file path=ppt/tags/tag53.xml><?xml version="1.0" encoding="utf-8"?>
<p:tagLst xmlns:a="http://schemas.openxmlformats.org/drawingml/2006/main" xmlns:r="http://schemas.openxmlformats.org/officeDocument/2006/relationships" xmlns:p="http://schemas.openxmlformats.org/presentationml/2006/main">
  <p:tag name="KSO_WM_DIAGRAM_VIRTUALLY_FRAME" val="{&quot;height&quot;:291.25,&quot;left&quot;:1.45,&quot;top&quot;:92.9,&quot;width&quot;:887.75}"/>
</p:tagLst>
</file>

<file path=ppt/tags/tag54.xml><?xml version="1.0" encoding="utf-8"?>
<p:tagLst xmlns:a="http://schemas.openxmlformats.org/drawingml/2006/main" xmlns:r="http://schemas.openxmlformats.org/officeDocument/2006/relationships" xmlns:p="http://schemas.openxmlformats.org/presentationml/2006/main">
  <p:tag name="KSO_WM_DIAGRAM_VIRTUALLY_FRAME" val="{&quot;height&quot;:345.95,&quot;left&quot;:2.75,&quot;top&quot;:32.4,&quot;width&quot;:886.4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63.6977952755906,&quot;left&quot;:234.86535433070867,&quot;top&quot;:96.29023622047244,&quot;width&quot;:981.205669291338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2547</Words>
  <Application>Microsoft Office PowerPoint</Application>
  <PresentationFormat>全屏显示(16:9)</PresentationFormat>
  <Paragraphs>327</Paragraphs>
  <Slides>11</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MiSans</vt:lpstr>
      <vt:lpstr>Noto Sans SC</vt:lpstr>
      <vt:lpstr>等线</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王青</dc:creator>
  <cp:lastModifiedBy>黄丹</cp:lastModifiedBy>
  <cp:revision>838</cp:revision>
  <dcterms:created xsi:type="dcterms:W3CDTF">2017-06-27T05:56:00Z</dcterms:created>
  <dcterms:modified xsi:type="dcterms:W3CDTF">2026-06-10T02:52:32Z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22963E01A00D4EEFA352EF9038B9697D_13</vt:lpwstr>
  </property>
  <property fmtid="{D5CDD505-2E9C-101B-9397-08002B2CF9AE}" pid="3" name="KSOProductBuildVer">
    <vt:lpwstr>2052-12.1.0.26895</vt:lpwstr>
  </property>
</Properties>
</file>