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12"/>
  </p:notesMasterIdLst>
  <p:sldIdLst>
    <p:sldId id="279" r:id="rId2"/>
    <p:sldId id="283" r:id="rId3"/>
    <p:sldId id="281" r:id="rId4"/>
    <p:sldId id="297" r:id="rId5"/>
    <p:sldId id="294" r:id="rId6"/>
    <p:sldId id="295" r:id="rId7"/>
    <p:sldId id="296" r:id="rId8"/>
    <p:sldId id="298" r:id="rId9"/>
    <p:sldId id="300" r:id="rId10"/>
    <p:sldId id="276" r:id="rId11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5D6E"/>
    <a:srgbClr val="E0E9EB"/>
    <a:srgbClr val="324E5B"/>
    <a:srgbClr val="F25226"/>
    <a:srgbClr val="EC6422"/>
    <a:srgbClr val="DCE5E7"/>
    <a:srgbClr val="D3DFE2"/>
    <a:srgbClr val="17A589"/>
    <a:srgbClr val="E77C4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17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1197884912813822"/>
          <c:y val="9.0031177647596303E-3"/>
          <c:w val="0.68167528452421355"/>
          <c:h val="0.9909968822352404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单周期输注时长/h</c:v>
                </c:pt>
              </c:strCache>
            </c:strRef>
          </c:tx>
          <c:spPr>
            <a:gradFill flip="none" rotWithShape="1">
              <a:gsLst>
                <a:gs pos="0">
                  <a:srgbClr val="215D6E">
                    <a:shade val="30000"/>
                    <a:satMod val="115000"/>
                  </a:srgbClr>
                </a:gs>
                <a:gs pos="50000">
                  <a:srgbClr val="215D6E">
                    <a:shade val="67500"/>
                    <a:satMod val="115000"/>
                  </a:srgbClr>
                </a:gs>
                <a:gs pos="100000">
                  <a:srgbClr val="215D6E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达妥昔单抗β</c:v>
                </c:pt>
                <c:pt idx="1">
                  <c:v>那西妥单抗</c:v>
                </c:pt>
              </c:strCache>
            </c:strRef>
          </c:cat>
          <c:val>
            <c:numRef>
              <c:f>Sheet1!$B$2:$B$3</c:f>
              <c:numCache>
                <c:formatCode>0_ </c:formatCode>
                <c:ptCount val="2"/>
                <c:pt idx="0">
                  <c:v>240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7D-433A-A1D3-67F681BE02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74309376"/>
        <c:axId val="174310912"/>
      </c:barChart>
      <c:catAx>
        <c:axId val="174309376"/>
        <c:scaling>
          <c:orientation val="minMax"/>
        </c:scaling>
        <c:delete val="0"/>
        <c:axPos val="l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1200" b="1" i="0" u="none" strike="noStrike" kern="1200" baseline="0">
                <a:solidFill>
                  <a:srgbClr val="215D6E"/>
                </a:solidFill>
                <a:latin typeface="+mn-lt"/>
                <a:ea typeface="+mn-ea"/>
                <a:cs typeface="+mn-ea"/>
                <a:sym typeface="+mn-lt"/>
              </a:defRPr>
            </a:pPr>
            <a:endParaRPr lang="zh-CN"/>
          </a:p>
        </c:txPr>
        <c:crossAx val="174310912"/>
        <c:crosses val="autoZero"/>
        <c:auto val="1"/>
        <c:lblAlgn val="ctr"/>
        <c:lblOffset val="100"/>
        <c:noMultiLvlLbl val="0"/>
      </c:catAx>
      <c:valAx>
        <c:axId val="174310912"/>
        <c:scaling>
          <c:orientation val="minMax"/>
        </c:scaling>
        <c:delete val="1"/>
        <c:axPos val="b"/>
        <c:numFmt formatCode="0_ " sourceLinked="1"/>
        <c:majorTickMark val="out"/>
        <c:minorTickMark val="none"/>
        <c:tickLblPos val="nextTo"/>
        <c:crossAx val="174309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zh-CN">
          <a:latin typeface="+mn-lt"/>
          <a:ea typeface="+mn-ea"/>
          <a:cs typeface="+mn-ea"/>
          <a:sym typeface="+mn-lt"/>
        </a:defRPr>
      </a:pPr>
      <a:endParaRPr lang="zh-CN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0195942841082001E-2"/>
          <c:y val="0.16903619884111601"/>
          <c:w val="0.95345822161349503"/>
          <c:h val="0.6400079318521699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ORR</c:v>
                </c:pt>
              </c:strCache>
            </c:strRef>
          </c:tx>
          <c:spPr>
            <a:gradFill flip="none" rotWithShape="1">
              <a:gsLst>
                <a:gs pos="0">
                  <a:srgbClr val="215D6E">
                    <a:shade val="30000"/>
                    <a:satMod val="115000"/>
                  </a:srgbClr>
                </a:gs>
                <a:gs pos="50000">
                  <a:srgbClr val="215D6E">
                    <a:shade val="67500"/>
                    <a:satMod val="115000"/>
                  </a:srgbClr>
                </a:gs>
                <a:gs pos="100000">
                  <a:srgbClr val="215D6E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/>
                <a:lstStyle/>
                <a:p>
                  <a:pPr>
                    <a:defRPr lang="zh-CN" sz="1800" b="1" i="0" u="none" strike="noStrike" kern="1200" baseline="0">
                      <a:solidFill>
                        <a:srgbClr val="FFFF00"/>
                      </a:solidFill>
                      <a:latin typeface="+mn-ea"/>
                      <a:ea typeface="+mn-ea"/>
                      <a:cs typeface="+mn-ea"/>
                      <a:sym typeface="+mn-lt"/>
                    </a:defRPr>
                  </a:pPr>
                  <a:endParaRPr lang="zh-CN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A215-4635-B506-63B96BDE460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/>
              <a:lstStyle/>
              <a:p>
                <a:pPr>
                  <a:defRPr lang="zh-CN" sz="1200" b="1" i="0" u="none" strike="noStrike" kern="1200" baseline="0">
                    <a:solidFill>
                      <a:schemeClr val="bg1"/>
                    </a:solidFill>
                    <a:latin typeface="+mn-ea"/>
                    <a:ea typeface="+mn-ea"/>
                    <a:cs typeface="+mn-ea"/>
                    <a:sym typeface="+mn-lt"/>
                  </a:defRPr>
                </a:pPr>
                <a:endParaRPr lang="zh-CN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那西妥单抗</c:v>
                </c:pt>
                <c:pt idx="1">
                  <c:v>挽救化疗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0.5</c:v>
                </c:pt>
                <c:pt idx="1">
                  <c:v>0.20799999999999999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15-4635-B506-63B96BDE46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174309376"/>
        <c:axId val="174310912"/>
      </c:barChart>
      <c:catAx>
        <c:axId val="174309376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1200" b="0" i="0" u="none" strike="noStrike" kern="1200" baseline="0">
                <a:solidFill>
                  <a:srgbClr val="215D6E"/>
                </a:solidFill>
                <a:latin typeface="+mn-lt"/>
                <a:ea typeface="+mn-ea"/>
                <a:cs typeface="+mn-ea"/>
                <a:sym typeface="+mn-lt"/>
              </a:defRPr>
            </a:pPr>
            <a:endParaRPr lang="zh-CN"/>
          </a:p>
        </c:txPr>
        <c:crossAx val="174310912"/>
        <c:crosses val="autoZero"/>
        <c:auto val="1"/>
        <c:lblAlgn val="ctr"/>
        <c:lblOffset val="100"/>
        <c:noMultiLvlLbl val="0"/>
      </c:catAx>
      <c:valAx>
        <c:axId val="174310912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74309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zh-CN">
          <a:latin typeface="+mn-lt"/>
          <a:ea typeface="+mn-ea"/>
          <a:cs typeface="+mn-ea"/>
          <a:sym typeface="+mn-lt"/>
        </a:defRPr>
      </a:pPr>
      <a:endParaRPr lang="zh-CN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0195942841082001E-2"/>
          <c:y val="0.16903619884111601"/>
          <c:w val="0.95345822161349503"/>
          <c:h val="0.6400079318521699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1年PFS</c:v>
                </c:pt>
              </c:strCache>
            </c:strRef>
          </c:tx>
          <c:spPr>
            <a:gradFill flip="none" rotWithShape="1">
              <a:gsLst>
                <a:gs pos="0">
                  <a:srgbClr val="215D6E">
                    <a:shade val="30000"/>
                    <a:satMod val="115000"/>
                  </a:srgbClr>
                </a:gs>
                <a:gs pos="50000">
                  <a:srgbClr val="215D6E">
                    <a:shade val="67500"/>
                    <a:satMod val="115000"/>
                  </a:srgbClr>
                </a:gs>
                <a:gs pos="100000">
                  <a:srgbClr val="215D6E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gradFill flip="none" rotWithShape="1">
                <a:gsLst>
                  <a:gs pos="0">
                    <a:srgbClr val="215D6E">
                      <a:shade val="30000"/>
                      <a:satMod val="115000"/>
                    </a:srgbClr>
                  </a:gs>
                  <a:gs pos="50000">
                    <a:srgbClr val="215D6E">
                      <a:shade val="67500"/>
                      <a:satMod val="115000"/>
                    </a:srgbClr>
                  </a:gs>
                  <a:gs pos="100000">
                    <a:srgbClr val="215D6E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1A32-41FF-AC7D-6258B31F8ED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/>
                <a:lstStyle/>
                <a:p>
                  <a:pPr>
                    <a:defRPr lang="zh-CN" sz="1800" b="1" i="0" u="none" strike="noStrike" kern="1200" baseline="0">
                      <a:solidFill>
                        <a:srgbClr val="FFFF00"/>
                      </a:solidFill>
                      <a:latin typeface="+mn-ea"/>
                      <a:ea typeface="+mn-ea"/>
                      <a:cs typeface="+mn-ea"/>
                      <a:sym typeface="+mn-lt"/>
                    </a:defRPr>
                  </a:pPr>
                  <a:endParaRPr lang="zh-CN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6C02-42DF-AEE7-5D286AF980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/>
              <a:lstStyle/>
              <a:p>
                <a:pPr>
                  <a:defRPr lang="zh-CN" sz="1200" b="1" i="0" u="none" strike="noStrike" kern="1200" baseline="0">
                    <a:solidFill>
                      <a:schemeClr val="bg1"/>
                    </a:solidFill>
                    <a:latin typeface="+mn-ea"/>
                    <a:ea typeface="+mn-ea"/>
                    <a:cs typeface="+mn-ea"/>
                    <a:sym typeface="+mn-lt"/>
                  </a:defRPr>
                </a:pPr>
                <a:endParaRPr lang="zh-CN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那西妥单抗201研究</c:v>
                </c:pt>
                <c:pt idx="1">
                  <c:v>历史数据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0.35</c:v>
                </c:pt>
                <c:pt idx="1">
                  <c:v>0.20799999999999999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C02-42DF-AEE7-5D286AF980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174309376"/>
        <c:axId val="174310912"/>
      </c:barChart>
      <c:catAx>
        <c:axId val="174309376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1200" b="0" i="0" u="none" strike="noStrike" kern="1200" baseline="0">
                <a:solidFill>
                  <a:srgbClr val="215D6E"/>
                </a:solidFill>
                <a:latin typeface="+mn-lt"/>
                <a:ea typeface="+mn-ea"/>
                <a:cs typeface="+mn-ea"/>
                <a:sym typeface="+mn-lt"/>
              </a:defRPr>
            </a:pPr>
            <a:endParaRPr lang="zh-CN"/>
          </a:p>
        </c:txPr>
        <c:crossAx val="174310912"/>
        <c:crosses val="autoZero"/>
        <c:auto val="1"/>
        <c:lblAlgn val="ctr"/>
        <c:lblOffset val="100"/>
        <c:noMultiLvlLbl val="0"/>
      </c:catAx>
      <c:valAx>
        <c:axId val="174310912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74309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zh-CN">
          <a:latin typeface="+mn-lt"/>
          <a:ea typeface="+mn-ea"/>
          <a:cs typeface="+mn-ea"/>
          <a:sym typeface="+mn-lt"/>
        </a:defRPr>
      </a:pPr>
      <a:endParaRPr lang="zh-CN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0195942841082001E-2"/>
          <c:y val="0.16903619884111601"/>
          <c:w val="0.95345822161349503"/>
          <c:h val="0.6400079318521699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1年OS</c:v>
                </c:pt>
              </c:strCache>
            </c:strRef>
          </c:tx>
          <c:spPr>
            <a:gradFill flip="none" rotWithShape="1">
              <a:gsLst>
                <a:gs pos="0">
                  <a:srgbClr val="215D6E">
                    <a:shade val="30000"/>
                    <a:satMod val="115000"/>
                  </a:srgbClr>
                </a:gs>
                <a:gs pos="50000">
                  <a:srgbClr val="215D6E">
                    <a:shade val="67500"/>
                    <a:satMod val="115000"/>
                  </a:srgbClr>
                </a:gs>
                <a:gs pos="100000">
                  <a:srgbClr val="215D6E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gradFill flip="none" rotWithShape="1">
                <a:gsLst>
                  <a:gs pos="0">
                    <a:srgbClr val="215D6E">
                      <a:shade val="30000"/>
                      <a:satMod val="115000"/>
                    </a:srgbClr>
                  </a:gs>
                  <a:gs pos="50000">
                    <a:srgbClr val="215D6E">
                      <a:shade val="67500"/>
                      <a:satMod val="115000"/>
                    </a:srgbClr>
                  </a:gs>
                  <a:gs pos="100000">
                    <a:srgbClr val="215D6E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C069-4517-AFC6-6541E70A6F45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/>
                <a:lstStyle/>
                <a:p>
                  <a:pPr>
                    <a:defRPr lang="zh-CN" sz="1800" b="1" i="0" u="none" strike="noStrike" kern="1200" baseline="0">
                      <a:solidFill>
                        <a:srgbClr val="FFFF00"/>
                      </a:solidFill>
                      <a:latin typeface="+mn-ea"/>
                      <a:ea typeface="+mn-ea"/>
                      <a:cs typeface="+mn-ea"/>
                      <a:sym typeface="+mn-lt"/>
                    </a:defRPr>
                  </a:pPr>
                  <a:endParaRPr lang="zh-CN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A8BF-4110-84B3-0E062024FDA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/>
              <a:lstStyle/>
              <a:p>
                <a:pPr>
                  <a:defRPr lang="zh-CN" sz="1200" b="1" i="0" u="none" strike="noStrike" kern="1200" baseline="0">
                    <a:solidFill>
                      <a:schemeClr val="bg1"/>
                    </a:solidFill>
                    <a:latin typeface="+mn-ea"/>
                    <a:ea typeface="+mn-ea"/>
                    <a:cs typeface="+mn-ea"/>
                    <a:sym typeface="+mn-lt"/>
                  </a:defRPr>
                </a:pPr>
                <a:endParaRPr lang="zh-CN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那西妥单抗201研究</c:v>
                </c:pt>
                <c:pt idx="1">
                  <c:v>历史数据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0.93</c:v>
                </c:pt>
                <c:pt idx="1">
                  <c:v>0.56999999999999995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BF-4110-84B3-0E062024FD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174309376"/>
        <c:axId val="174310912"/>
      </c:barChart>
      <c:catAx>
        <c:axId val="174309376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1200" b="0" i="0" u="none" strike="noStrike" kern="1200" baseline="0">
                <a:solidFill>
                  <a:srgbClr val="215D6E"/>
                </a:solidFill>
                <a:latin typeface="+mn-lt"/>
                <a:ea typeface="+mn-ea"/>
                <a:cs typeface="+mn-ea"/>
                <a:sym typeface="+mn-lt"/>
              </a:defRPr>
            </a:pPr>
            <a:endParaRPr lang="zh-CN"/>
          </a:p>
        </c:txPr>
        <c:crossAx val="174310912"/>
        <c:crosses val="autoZero"/>
        <c:auto val="1"/>
        <c:lblAlgn val="ctr"/>
        <c:lblOffset val="100"/>
        <c:noMultiLvlLbl val="0"/>
      </c:catAx>
      <c:valAx>
        <c:axId val="174310912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74309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zh-CN">
          <a:latin typeface="+mn-lt"/>
          <a:ea typeface="+mn-ea"/>
          <a:cs typeface="+mn-ea"/>
          <a:sym typeface="+mn-lt"/>
        </a:defRPr>
      </a:pPr>
      <a:endParaRPr lang="zh-CN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6E197-947E-4D6F-8BE7-00C238A416F5}" type="datetimeFigureOut">
              <a:rPr lang="zh-CN" altLang="en-US" smtClean="0"/>
              <a:t>2026/6/9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7851B8-9B07-4A22-9B31-E95CF0E400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64005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6608DA7-00C0-A229-7420-AC4C367D6C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6799A0D-2350-CFB4-5205-1DBAB9E592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ACA4CA3-0643-B59E-9B83-1FF025A170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D6BF350-610E-4500-BD64-2293F9449410}" type="datetimeFigureOut">
              <a:rPr lang="zh-CN" altLang="en-US" smtClean="0"/>
              <a:t>2026/6/9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7093616-C154-DD14-9F67-5EBBBB032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9EB8EEF-49F3-6C1D-9F9D-FD8703165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04EBD-57F4-4963-8EF1-601F9709C62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7386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C35980E-CBD8-EC9C-F98D-E0E9B6F9C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0C05F9A-E3F8-651F-31F1-1A3918716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174495B-B549-D8E2-CCA6-CFA81FC228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D6BF350-610E-4500-BD64-2293F9449410}" type="datetimeFigureOut">
              <a:rPr lang="zh-CN" altLang="en-US" smtClean="0"/>
              <a:t>2026/6/9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FAC49EE-8E24-088E-971B-5F632A8C5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133202B-90AA-06DF-E596-8A70C08ED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04EBD-57F4-4963-8EF1-601F9709C62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3701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CD9D05D-1FFA-CC44-20F3-5C31BDCF7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026" y="267468"/>
            <a:ext cx="11373553" cy="549275"/>
          </a:xfrm>
        </p:spPr>
        <p:txBody>
          <a:bodyPr/>
          <a:lstStyle>
            <a:lvl1pPr>
              <a:defRPr>
                <a:solidFill>
                  <a:srgbClr val="215D6E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AD52FF4-DD08-C6ED-C7DF-B77009C13C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D6BF350-610E-4500-BD64-2293F9449410}" type="datetimeFigureOut">
              <a:rPr lang="zh-CN" altLang="en-US" smtClean="0"/>
              <a:t>2026/6/9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DBB337BF-D0EE-C3AF-2E51-384705C37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1003C41-9089-79B4-6249-98B70292D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04EBD-57F4-4963-8EF1-601F9709C62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0083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F90D0F5-F4BD-6F3B-768C-EA2CFD51C1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D6BF350-610E-4500-BD64-2293F9449410}" type="datetimeFigureOut">
              <a:rPr lang="zh-CN" altLang="en-US" smtClean="0"/>
              <a:t>2026/6/9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2AD16D92-473A-B344-E0E4-4001DCAE9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046BB40-FC6F-DB17-9BBF-57BE05A0B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04EBD-57F4-4963-8EF1-601F9709C62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3098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B85D9977-A02A-2E67-DCE2-0923256C2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D53BED1-C00D-C415-456E-F7335119EF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066800"/>
            <a:ext cx="10515600" cy="511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6EAF177-B40E-F002-2213-6A87B3AD5B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04EBD-57F4-4963-8EF1-601F9709C628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39357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e.org.cn/main/xxgk/listpage/2f78f372d351c6851af7431c7710a731" TargetMode="External"/><Relationship Id="rId2" Type="http://schemas.openxmlformats.org/officeDocument/2006/relationships/hyperlink" Target="https://www.accessdata.fda.gov/scripts/cder/daf/index.cfm?event=BasicSearch.process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.png"/><Relationship Id="rId4" Type="http://schemas.openxmlformats.org/officeDocument/2006/relationships/hyperlink" Target="https://www.nhc.gov.cn/yzygj/c100068/202507/5b3f41180a42465eb9eec34597bacaf2.s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10" Type="http://schemas.openxmlformats.org/officeDocument/2006/relationships/chart" Target="../charts/chart1.xml"/><Relationship Id="rId4" Type="http://schemas.openxmlformats.org/officeDocument/2006/relationships/image" Target="../media/image5.pn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632CA-14BD-69F9-9A1D-3CC68A1143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logo">
            <a:extLst>
              <a:ext uri="{FF2B5EF4-FFF2-40B4-BE49-F238E27FC236}">
                <a16:creationId xmlns:a16="http://schemas.microsoft.com/office/drawing/2014/main" id="{E8880057-AA69-5BF3-AE7C-2E264E69CB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70" y="332740"/>
            <a:ext cx="1766570" cy="450215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877C254F-BF40-A578-A999-A93C7A9ABAF4}"/>
              </a:ext>
            </a:extLst>
          </p:cNvPr>
          <p:cNvSpPr/>
          <p:nvPr/>
        </p:nvSpPr>
        <p:spPr>
          <a:xfrm>
            <a:off x="0" y="1618025"/>
            <a:ext cx="12192000" cy="3540760"/>
          </a:xfrm>
          <a:prstGeom prst="rect">
            <a:avLst/>
          </a:prstGeom>
          <a:solidFill>
            <a:srgbClr val="215D6E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50448DB1-D833-87FE-BB41-D0275CCF34AA}"/>
              </a:ext>
            </a:extLst>
          </p:cNvPr>
          <p:cNvSpPr txBox="1"/>
          <p:nvPr/>
        </p:nvSpPr>
        <p:spPr>
          <a:xfrm>
            <a:off x="1845377" y="2289858"/>
            <a:ext cx="8630274" cy="9171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zh-CN" altLang="en-US" sz="4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那西妥单抗注射液（达佑泽</a:t>
            </a:r>
            <a:r>
              <a:rPr lang="en-US" altLang="zh-CN" sz="4400" b="1" baseline="30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®</a:t>
            </a:r>
            <a:r>
              <a:rPr lang="zh-CN" altLang="en-US" sz="4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4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00EAE717-5C61-E159-5C68-076398FBCC6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0076" y="239486"/>
            <a:ext cx="1061573" cy="620982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054D5141-D605-3D2A-F883-7C3B87023F13}"/>
              </a:ext>
            </a:extLst>
          </p:cNvPr>
          <p:cNvSpPr txBox="1"/>
          <p:nvPr/>
        </p:nvSpPr>
        <p:spPr>
          <a:xfrm>
            <a:off x="3469178" y="5590896"/>
            <a:ext cx="5253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申报企业：赛生医药江苏有限公司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7F1894CA-840C-CB1D-4DD8-33134936FBCE}"/>
              </a:ext>
            </a:extLst>
          </p:cNvPr>
          <p:cNvSpPr txBox="1"/>
          <p:nvPr/>
        </p:nvSpPr>
        <p:spPr>
          <a:xfrm>
            <a:off x="2515710" y="3429000"/>
            <a:ext cx="7160580" cy="1308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41338" indent="-541338">
              <a:lnSpc>
                <a:spcPct val="150000"/>
              </a:lnSpc>
              <a:buSzPct val="150000"/>
              <a:buFont typeface="Wingdings" panose="05000000000000000000" pitchFamily="2" charset="2"/>
              <a:buChar char="ü"/>
            </a:pPr>
            <a:r>
              <a:rPr lang="zh-CN" altLang="en-US" sz="2800" b="1" dirty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唯一</a:t>
            </a:r>
            <a:r>
              <a:rPr lang="en-US" altLang="zh-CN" sz="2800" b="1" baseline="30000" dirty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*</a:t>
            </a:r>
            <a:r>
              <a:rPr lang="zh-CN" altLang="en-US" sz="2800" b="1" dirty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人源化</a:t>
            </a:r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抗</a:t>
            </a:r>
            <a:r>
              <a:rPr lang="en-US" altLang="zh-CN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GD2</a:t>
            </a:r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单抗</a:t>
            </a:r>
            <a:endParaRPr lang="en-US" altLang="zh-CN" sz="28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541338" indent="-541338">
              <a:lnSpc>
                <a:spcPct val="150000"/>
              </a:lnSpc>
              <a:buSzPct val="150000"/>
              <a:buFont typeface="Wingdings" panose="05000000000000000000" pitchFamily="2" charset="2"/>
              <a:buChar char="ü"/>
            </a:pPr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聚焦</a:t>
            </a:r>
            <a:r>
              <a:rPr lang="zh-CN" altLang="en-US" sz="2800" b="1" dirty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骨</a:t>
            </a:r>
            <a:r>
              <a:rPr lang="en-US" altLang="zh-CN" sz="2800" b="1" dirty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2800" b="1" dirty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骨髓</a:t>
            </a:r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残留神经母细胞瘤疗效显著</a:t>
            </a:r>
            <a:endParaRPr lang="en-US" altLang="zh-CN" sz="28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C90F12A6-BCB0-DDF7-9209-5DDA8A13E53A}"/>
              </a:ext>
            </a:extLst>
          </p:cNvPr>
          <p:cNvSpPr txBox="1"/>
          <p:nvPr/>
        </p:nvSpPr>
        <p:spPr>
          <a:xfrm>
            <a:off x="115440" y="6634080"/>
            <a:ext cx="4142283" cy="223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*</a:t>
            </a:r>
            <a:r>
              <a:rPr lang="zh-CN" altLang="en-US" sz="8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截至</a:t>
            </a:r>
            <a:r>
              <a:rPr lang="en-US" altLang="zh-CN" sz="8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2025</a:t>
            </a:r>
            <a:r>
              <a:rPr lang="zh-CN" altLang="en-US" sz="8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8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7</a:t>
            </a:r>
            <a:r>
              <a:rPr lang="zh-CN" altLang="en-US" sz="8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endParaRPr lang="en-US" altLang="zh-CN" sz="800" dirty="0">
              <a:solidFill>
                <a:srgbClr val="215D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524998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圆角矩形 22"/>
          <p:cNvSpPr/>
          <p:nvPr/>
        </p:nvSpPr>
        <p:spPr>
          <a:xfrm>
            <a:off x="339090" y="1368687"/>
            <a:ext cx="11513820" cy="5100784"/>
          </a:xfrm>
          <a:prstGeom prst="roundRect">
            <a:avLst>
              <a:gd name="adj" fmla="val 5883"/>
            </a:avLst>
          </a:prstGeom>
          <a:solidFill>
            <a:schemeClr val="bg1"/>
          </a:solidFill>
          <a:ln>
            <a:noFill/>
          </a:ln>
          <a:effectLst>
            <a:innerShdw blurRad="63500" dist="50800" dir="13500000">
              <a:srgbClr val="215D6E">
                <a:alpha val="50000"/>
              </a:srgbClr>
            </a:inn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502698" y="1472362"/>
            <a:ext cx="11186603" cy="48741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1463" indent="-271463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Maris J M ,Hogarty MD, </a:t>
            </a:r>
            <a:r>
              <a:rPr lang="en-US" altLang="zh-CN" sz="1000" dirty="0" err="1">
                <a:solidFill>
                  <a:srgbClr val="324E5B"/>
                </a:solidFill>
                <a:latin typeface="+mn-ea"/>
              </a:rPr>
              <a:t>Bagatell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 R ,et </a:t>
            </a:r>
            <a:r>
              <a:rPr lang="en-US" altLang="zh-CN" sz="1000" dirty="0" err="1">
                <a:solidFill>
                  <a:srgbClr val="324E5B"/>
                </a:solidFill>
                <a:latin typeface="+mn-ea"/>
              </a:rPr>
              <a:t>al.Neuroblastoma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.[J].Lancet, 2007, 369(9579):2106-2120.</a:t>
            </a:r>
          </a:p>
          <a:p>
            <a:pPr marL="271463" indent="-271463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Howman-Giles R , Shaw P J , Uren R F ,et </a:t>
            </a:r>
            <a:r>
              <a:rPr lang="en-US" altLang="zh-CN" sz="1000" dirty="0" err="1">
                <a:solidFill>
                  <a:srgbClr val="324E5B"/>
                </a:solidFill>
                <a:latin typeface="+mn-ea"/>
              </a:rPr>
              <a:t>al.Neuroblastoma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 and Other Neuroendocrine Tumors[J].Seminars in Nuclear Medicine, 2007, 37(4):286-302.</a:t>
            </a:r>
          </a:p>
          <a:p>
            <a:pPr marL="271463" indent="-271463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Ahmed A </a:t>
            </a:r>
            <a:r>
              <a:rPr lang="en-US" altLang="zh-CN" sz="1000" dirty="0" err="1">
                <a:solidFill>
                  <a:srgbClr val="324E5B"/>
                </a:solidFill>
                <a:latin typeface="+mn-ea"/>
              </a:rPr>
              <a:t>A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 , Zhang L , </a:t>
            </a:r>
            <a:r>
              <a:rPr lang="en-US" altLang="zh-CN" sz="1000" dirty="0" err="1">
                <a:solidFill>
                  <a:srgbClr val="324E5B"/>
                </a:solidFill>
                <a:latin typeface="+mn-ea"/>
              </a:rPr>
              <a:t>Reddivalla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 N ,et </a:t>
            </a:r>
            <a:r>
              <a:rPr lang="en-US" altLang="zh-CN" sz="1000" dirty="0" err="1">
                <a:solidFill>
                  <a:srgbClr val="324E5B"/>
                </a:solidFill>
                <a:latin typeface="+mn-ea"/>
              </a:rPr>
              <a:t>al.Neuroblastoma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 in children: Update on clinicopathologic and genetic prognostic factors[J].Pediatric Hematology &amp; Oncology, 2017:1.</a:t>
            </a:r>
          </a:p>
          <a:p>
            <a:pPr marL="271463" indent="-271463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Ni X, Li Z, Li X, et al. Socioeconomic inequalities in cancer incidence and access to health services among children and adolescents in China: a cross-sectional study. Lancet. 2022;400(10357):1020-1032.</a:t>
            </a:r>
          </a:p>
          <a:p>
            <a:pPr marL="271463" indent="-271463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altLang="zh-CN" sz="1000" dirty="0" err="1">
                <a:solidFill>
                  <a:srgbClr val="324E5B"/>
                </a:solidFill>
                <a:latin typeface="+mn-ea"/>
              </a:rPr>
              <a:t>Ladenstein,Ptschger,Valteau-Couanet,et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 </a:t>
            </a:r>
            <a:r>
              <a:rPr lang="en-US" altLang="zh-CN" sz="1000" dirty="0" err="1">
                <a:solidFill>
                  <a:srgbClr val="324E5B"/>
                </a:solidFill>
                <a:latin typeface="+mn-ea"/>
              </a:rPr>
              <a:t>al.Investigation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 of the Role of </a:t>
            </a:r>
            <a:r>
              <a:rPr lang="en-US" altLang="zh-CN" sz="1000" dirty="0" err="1">
                <a:solidFill>
                  <a:srgbClr val="324E5B"/>
                </a:solidFill>
                <a:latin typeface="+mn-ea"/>
              </a:rPr>
              <a:t>Dinutuximab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 Beta-Based Immunotherapy in the SIOPEN High-Risk Neuroblastoma 1 Trial (HR-NBL1)[J].Cancers, 2020, 12(2):309.</a:t>
            </a:r>
          </a:p>
          <a:p>
            <a:pPr marL="271463" indent="-271463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London Wendy </a:t>
            </a:r>
            <a:r>
              <a:rPr lang="en-US" altLang="zh-CN" sz="1000" dirty="0" err="1">
                <a:solidFill>
                  <a:srgbClr val="324E5B"/>
                </a:solidFill>
                <a:latin typeface="+mn-ea"/>
              </a:rPr>
              <a:t>B.Bagatell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 </a:t>
            </a:r>
            <a:r>
              <a:rPr lang="en-US" altLang="zh-CN" sz="1000" dirty="0" err="1">
                <a:solidFill>
                  <a:srgbClr val="324E5B"/>
                </a:solidFill>
                <a:latin typeface="+mn-ea"/>
              </a:rPr>
              <a:t>RochelleWeigel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 Brenda </a:t>
            </a:r>
            <a:r>
              <a:rPr lang="en-US" altLang="zh-CN" sz="1000" dirty="0" err="1">
                <a:solidFill>
                  <a:srgbClr val="324E5B"/>
                </a:solidFill>
                <a:latin typeface="+mn-ea"/>
              </a:rPr>
              <a:t>J.Fox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 </a:t>
            </a:r>
            <a:r>
              <a:rPr lang="en-US" altLang="zh-CN" sz="1000" dirty="0" err="1">
                <a:solidFill>
                  <a:srgbClr val="324E5B"/>
                </a:solidFill>
                <a:latin typeface="+mn-ea"/>
              </a:rPr>
              <a:t>ElizabethGuo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 </a:t>
            </a:r>
            <a:r>
              <a:rPr lang="en-US" altLang="zh-CN" sz="1000" dirty="0" err="1">
                <a:solidFill>
                  <a:srgbClr val="324E5B"/>
                </a:solidFill>
                <a:latin typeface="+mn-ea"/>
              </a:rPr>
              <a:t>DongjingVan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 Ryn </a:t>
            </a:r>
            <a:r>
              <a:rPr lang="en-US" altLang="zh-CN" sz="1000" dirty="0" err="1">
                <a:solidFill>
                  <a:srgbClr val="324E5B"/>
                </a:solidFill>
                <a:latin typeface="+mn-ea"/>
              </a:rPr>
              <a:t>CollinNaranjo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 </a:t>
            </a:r>
            <a:r>
              <a:rPr lang="en-US" altLang="zh-CN" sz="1000" dirty="0" err="1">
                <a:solidFill>
                  <a:srgbClr val="324E5B"/>
                </a:solidFill>
                <a:latin typeface="+mn-ea"/>
              </a:rPr>
              <a:t>ArlenePark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 Julie </a:t>
            </a:r>
            <a:r>
              <a:rPr lang="en-US" altLang="zh-CN" sz="1000" dirty="0" err="1">
                <a:solidFill>
                  <a:srgbClr val="324E5B"/>
                </a:solidFill>
                <a:latin typeface="+mn-ea"/>
              </a:rPr>
              <a:t>R.Historical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 time to disease progression and progression‐free survival in patients with recurrent/refractory neuroblastoma treated in the modern era on Children's Oncology Group early‐phase trials[J].Cancer: A Journal of the American Cancer Society, 2017, 123(24).</a:t>
            </a:r>
          </a:p>
          <a:p>
            <a:pPr marL="271463" indent="-271463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Garaventa A , Luksch R , Biasotti S ,et </a:t>
            </a:r>
            <a:r>
              <a:rPr lang="en-US" altLang="zh-CN" sz="1000" dirty="0" err="1">
                <a:solidFill>
                  <a:srgbClr val="324E5B"/>
                </a:solidFill>
                <a:latin typeface="+mn-ea"/>
              </a:rPr>
              <a:t>al.A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 phase II study of topotecan with vincristine and doxorubicin in children with recurrent/refractory neuroblastoma.[J].Cancer, 2010, 98(11):2488-2494.DOI:10.1002/cncr.11797.</a:t>
            </a:r>
          </a:p>
          <a:p>
            <a:pPr marL="271463" indent="-271463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altLang="zh-CN" sz="1000" dirty="0" err="1">
                <a:solidFill>
                  <a:srgbClr val="324E5B"/>
                </a:solidFill>
                <a:latin typeface="+mn-ea"/>
              </a:rPr>
              <a:t>Sohara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 Y , Shimada H , Declerck Y A .Mechanisms of bone invasion and metastasis in human neuroblastoma[J].Cancer Letters, 2005, 228(1-2):203-209.</a:t>
            </a:r>
          </a:p>
          <a:p>
            <a:pPr marL="271463" indent="-271463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altLang="zh-CN" sz="1000" dirty="0">
                <a:solidFill>
                  <a:srgbClr val="324E5B"/>
                </a:solidFill>
                <a:latin typeface="+mn-ea"/>
                <a:hlinkClick r:id="rId2"/>
              </a:rPr>
              <a:t>https://www.accessdata.fda.gov/scripts/cder/daf/index.cfm?event=BasicSearch.process</a:t>
            </a:r>
            <a:endParaRPr lang="en-US" altLang="zh-CN" sz="1000" dirty="0">
              <a:solidFill>
                <a:srgbClr val="324E5B"/>
              </a:solidFill>
              <a:latin typeface="+mn-ea"/>
            </a:endParaRPr>
          </a:p>
          <a:p>
            <a:pPr marL="271463" indent="-271463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altLang="zh-CN" sz="1000" dirty="0">
                <a:solidFill>
                  <a:srgbClr val="324E5B"/>
                </a:solidFill>
                <a:latin typeface="+mn-ea"/>
                <a:hlinkClick r:id="rId3"/>
              </a:rPr>
              <a:t>https://www.cde.org.cn/main/xxgk/listpage/2f78f372d351c6851af7431c7710a731</a:t>
            </a:r>
            <a:endParaRPr lang="en-US" altLang="zh-CN" sz="1000" dirty="0">
              <a:solidFill>
                <a:srgbClr val="324E5B"/>
              </a:solidFill>
              <a:latin typeface="+mn-ea"/>
            </a:endParaRPr>
          </a:p>
          <a:p>
            <a:pPr marL="271463" indent="-271463">
              <a:lnSpc>
                <a:spcPct val="130000"/>
              </a:lnSpc>
              <a:buFont typeface="+mj-lt"/>
              <a:buAutoNum type="arabicPeriod"/>
            </a:pPr>
            <a:r>
              <a:rPr lang="zh-CN" altLang="en-US" sz="1000" dirty="0">
                <a:solidFill>
                  <a:srgbClr val="324E5B"/>
                </a:solidFill>
                <a:latin typeface="+mn-ea"/>
              </a:rPr>
              <a:t>那西妥单抗注射液（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JXSS2101016</a:t>
            </a:r>
            <a:r>
              <a:rPr lang="zh-CN" altLang="en-US" sz="1000" dirty="0">
                <a:solidFill>
                  <a:srgbClr val="324E5B"/>
                </a:solidFill>
                <a:latin typeface="+mn-ea"/>
              </a:rPr>
              <a:t>）申请上市技术审评报告</a:t>
            </a:r>
            <a:endParaRPr lang="en-US" altLang="zh-CN" sz="1000" dirty="0">
              <a:solidFill>
                <a:srgbClr val="324E5B"/>
              </a:solidFill>
              <a:latin typeface="+mn-ea"/>
            </a:endParaRPr>
          </a:p>
          <a:p>
            <a:pPr marL="271463" indent="-271463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zh-CN" altLang="en-US" sz="1000" dirty="0">
                <a:solidFill>
                  <a:srgbClr val="324E5B"/>
                </a:solidFill>
                <a:latin typeface="+mn-ea"/>
              </a:rPr>
              <a:t>那西妥单抗说明书</a:t>
            </a:r>
            <a:endParaRPr lang="en-US" altLang="zh-CN" sz="1000" dirty="0">
              <a:solidFill>
                <a:srgbClr val="324E5B"/>
              </a:solidFill>
              <a:latin typeface="+mn-ea"/>
            </a:endParaRPr>
          </a:p>
          <a:p>
            <a:pPr marL="271463" indent="-271463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zh-CN" altLang="en-US" sz="1000" dirty="0">
                <a:solidFill>
                  <a:srgbClr val="324E5B"/>
                </a:solidFill>
                <a:latin typeface="+mn-ea"/>
              </a:rPr>
              <a:t>达妥昔单抗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β</a:t>
            </a:r>
            <a:r>
              <a:rPr lang="zh-CN" altLang="en-US" sz="1000" dirty="0">
                <a:solidFill>
                  <a:srgbClr val="324E5B"/>
                </a:solidFill>
                <a:latin typeface="+mn-ea"/>
              </a:rPr>
              <a:t>说明书</a:t>
            </a:r>
            <a:endParaRPr lang="en-US" altLang="zh-CN" sz="1000" dirty="0">
              <a:solidFill>
                <a:srgbClr val="324E5B"/>
              </a:solidFill>
              <a:latin typeface="+mn-ea"/>
            </a:endParaRPr>
          </a:p>
          <a:p>
            <a:pPr marL="271463" indent="-271463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Mora J , Chan G C F , Morgenstern D A ,et </a:t>
            </a:r>
            <a:r>
              <a:rPr lang="en-US" altLang="zh-CN" sz="1000" dirty="0" err="1">
                <a:solidFill>
                  <a:srgbClr val="324E5B"/>
                </a:solidFill>
                <a:latin typeface="+mn-ea"/>
              </a:rPr>
              <a:t>al.The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 anti-GD2 monoclonal antibody </a:t>
            </a:r>
            <a:r>
              <a:rPr lang="en-US" altLang="zh-CN" sz="1000" dirty="0" err="1">
                <a:solidFill>
                  <a:srgbClr val="324E5B"/>
                </a:solidFill>
                <a:latin typeface="+mn-ea"/>
              </a:rPr>
              <a:t>naxitamab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 plus GM-CSF for relapsed or refractory high-risk neuroblastoma: a phase 2 clinical trial[J].Nature Communications, 2025, 16(1).</a:t>
            </a:r>
          </a:p>
          <a:p>
            <a:pPr marL="271463" indent="-271463">
              <a:lnSpc>
                <a:spcPct val="130000"/>
              </a:lnSpc>
              <a:buFont typeface="+mj-lt"/>
              <a:buAutoNum type="arabicPeriod"/>
            </a:pPr>
            <a:r>
              <a:rPr lang="en-US" altLang="zh-CN" sz="1000" dirty="0" err="1">
                <a:solidFill>
                  <a:srgbClr val="324E5B"/>
                </a:solidFill>
                <a:latin typeface="+mn-ea"/>
              </a:rPr>
              <a:t>Bagatell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 R , Park J R , Acharya S ,et </a:t>
            </a:r>
            <a:r>
              <a:rPr lang="en-US" altLang="zh-CN" sz="1000" dirty="0" err="1">
                <a:solidFill>
                  <a:srgbClr val="324E5B"/>
                </a:solidFill>
                <a:latin typeface="+mn-ea"/>
              </a:rPr>
              <a:t>al.Neuroblastoma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, Version 1.2026, NCCN Clinical Practice Guidelines in Oncology[J].Journal of the National Comprehensive Cancer Network</a:t>
            </a:r>
          </a:p>
          <a:p>
            <a:pPr marL="271463" indent="-271463">
              <a:lnSpc>
                <a:spcPct val="130000"/>
              </a:lnSpc>
              <a:buFont typeface="+mj-lt"/>
              <a:buAutoNum type="arabicPeriod"/>
            </a:pPr>
            <a:r>
              <a:rPr lang="en-US" altLang="zh-CN" sz="1000" dirty="0">
                <a:solidFill>
                  <a:srgbClr val="324E5B"/>
                </a:solidFill>
                <a:latin typeface="+mn-ea"/>
                <a:hlinkClick r:id="rId4"/>
              </a:rPr>
              <a:t>https://www.nhc.gov.cn/yzygj/c100068/202507/5b3f41180a42465eb9eec34597bacaf2.shtml</a:t>
            </a:r>
            <a:endParaRPr lang="en-US" altLang="zh-CN" sz="1000" dirty="0">
              <a:solidFill>
                <a:srgbClr val="324E5B"/>
              </a:solidFill>
              <a:latin typeface="+mn-ea"/>
            </a:endParaRPr>
          </a:p>
          <a:p>
            <a:pPr marL="271463" indent="-271463">
              <a:lnSpc>
                <a:spcPct val="130000"/>
              </a:lnSpc>
              <a:buFont typeface="+mj-lt"/>
              <a:buAutoNum type="arabicPeriod"/>
            </a:pPr>
            <a:r>
              <a:rPr lang="zh-CN" altLang="en-US" sz="1000" dirty="0">
                <a:solidFill>
                  <a:srgbClr val="324E5B"/>
                </a:solidFill>
                <a:latin typeface="+mn-ea"/>
              </a:rPr>
              <a:t>抗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GD2</a:t>
            </a:r>
            <a:r>
              <a:rPr lang="zh-CN" altLang="en-US" sz="1000" dirty="0">
                <a:solidFill>
                  <a:srgbClr val="324E5B"/>
                </a:solidFill>
                <a:latin typeface="+mn-ea"/>
              </a:rPr>
              <a:t>单抗那西妥单抗治疗神经母细胞瘤临床应用专家共识（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2024</a:t>
            </a:r>
            <a:r>
              <a:rPr lang="zh-CN" altLang="en-US" sz="1000" dirty="0">
                <a:solidFill>
                  <a:srgbClr val="324E5B"/>
                </a:solidFill>
                <a:latin typeface="+mn-ea"/>
              </a:rPr>
              <a:t>年版）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[J],</a:t>
            </a:r>
            <a:r>
              <a:rPr lang="zh-CN" altLang="en-US" sz="1000" dirty="0">
                <a:solidFill>
                  <a:srgbClr val="324E5B"/>
                </a:solidFill>
                <a:latin typeface="+mn-ea"/>
              </a:rPr>
              <a:t>世界临床药物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,2024,45(11): 1105-1115</a:t>
            </a:r>
          </a:p>
          <a:p>
            <a:pPr marL="271463" indent="-271463">
              <a:lnSpc>
                <a:spcPct val="130000"/>
              </a:lnSpc>
              <a:buFont typeface="+mj-lt"/>
              <a:buAutoNum type="arabicPeriod"/>
            </a:pPr>
            <a:r>
              <a:rPr lang="zh-CN" altLang="en-US" sz="1000" dirty="0">
                <a:solidFill>
                  <a:srgbClr val="324E5B"/>
                </a:solidFill>
                <a:latin typeface="+mn-ea"/>
              </a:rPr>
              <a:t>儿童神经母细胞瘤诊疗专家共识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CCCG-NB-2021</a:t>
            </a:r>
            <a:r>
              <a:rPr lang="zh-CN" altLang="en-US" sz="1000" dirty="0">
                <a:solidFill>
                  <a:srgbClr val="324E5B"/>
                </a:solidFill>
                <a:latin typeface="+mn-ea"/>
              </a:rPr>
              <a:t>方案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.</a:t>
            </a:r>
            <a:r>
              <a:rPr lang="zh-CN" altLang="en-US" sz="1000" dirty="0">
                <a:solidFill>
                  <a:srgbClr val="324E5B"/>
                </a:solidFill>
                <a:latin typeface="+mn-ea"/>
              </a:rPr>
              <a:t>儿童神经母细胞瘤诊疗专家共识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[J].</a:t>
            </a:r>
            <a:r>
              <a:rPr lang="zh-CN" altLang="en-US" sz="1000" dirty="0">
                <a:solidFill>
                  <a:srgbClr val="324E5B"/>
                </a:solidFill>
                <a:latin typeface="+mn-ea"/>
              </a:rPr>
              <a:t>中华小儿外科杂志</a:t>
            </a:r>
            <a:r>
              <a:rPr lang="en-US" altLang="zh-CN" sz="1000" dirty="0">
                <a:solidFill>
                  <a:srgbClr val="324E5B"/>
                </a:solidFill>
                <a:latin typeface="+mn-ea"/>
              </a:rPr>
              <a:t>, 2022(43):7.</a:t>
            </a:r>
          </a:p>
        </p:txBody>
      </p:sp>
      <p:sp>
        <p:nvSpPr>
          <p:cNvPr id="41" name="文本框 40"/>
          <p:cNvSpPr txBox="1"/>
          <p:nvPr/>
        </p:nvSpPr>
        <p:spPr>
          <a:xfrm>
            <a:off x="6716568" y="6496105"/>
            <a:ext cx="5253644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</a:p>
        </p:txBody>
      </p:sp>
      <p:sp>
        <p:nvSpPr>
          <p:cNvPr id="28" name="圆角矩形 27"/>
          <p:cNvSpPr/>
          <p:nvPr/>
        </p:nvSpPr>
        <p:spPr>
          <a:xfrm>
            <a:off x="4701540" y="782955"/>
            <a:ext cx="2788920" cy="446405"/>
          </a:xfrm>
          <a:prstGeom prst="roundRect">
            <a:avLst>
              <a:gd name="adj" fmla="val 50000"/>
            </a:avLst>
          </a:prstGeom>
          <a:solidFill>
            <a:srgbClr val="215D6E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 dirty="0">
                <a:solidFill>
                  <a:schemeClr val="bg1"/>
                </a:solidFill>
                <a:sym typeface="+mn-ea"/>
              </a:rPr>
              <a:t>参考文献</a:t>
            </a:r>
          </a:p>
        </p:txBody>
      </p:sp>
      <p:pic>
        <p:nvPicPr>
          <p:cNvPr id="2" name="图片 1" descr="logo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1970" y="228254"/>
            <a:ext cx="1339850" cy="34163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id="{CF7C928D-FFAE-7695-FBE0-4AB7C558E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215D6E"/>
                </a:solidFill>
              </a:rPr>
              <a:t>神经母细胞瘤</a:t>
            </a:r>
            <a:r>
              <a:rPr lang="zh-CN" altLang="en-US" dirty="0">
                <a:solidFill>
                  <a:srgbClr val="FF0000"/>
                </a:solidFill>
              </a:rPr>
              <a:t>疾病负担重</a:t>
            </a:r>
            <a:r>
              <a:rPr lang="zh-CN" altLang="en-US" dirty="0">
                <a:solidFill>
                  <a:srgbClr val="215D6E"/>
                </a:solidFill>
              </a:rPr>
              <a:t>，复发性</a:t>
            </a:r>
            <a:r>
              <a:rPr lang="en-US" altLang="zh-CN" dirty="0">
                <a:solidFill>
                  <a:srgbClr val="215D6E"/>
                </a:solidFill>
              </a:rPr>
              <a:t>/</a:t>
            </a:r>
            <a:r>
              <a:rPr lang="zh-CN" altLang="en-US" dirty="0">
                <a:solidFill>
                  <a:srgbClr val="215D6E"/>
                </a:solidFill>
              </a:rPr>
              <a:t>难治性</a:t>
            </a:r>
            <a:r>
              <a:rPr lang="en-US" altLang="zh-CN" dirty="0">
                <a:solidFill>
                  <a:srgbClr val="215D6E"/>
                </a:solidFill>
              </a:rPr>
              <a:t>NBL</a:t>
            </a:r>
            <a:r>
              <a:rPr lang="zh-CN" altLang="en-US" dirty="0">
                <a:solidFill>
                  <a:srgbClr val="FF0000"/>
                </a:solidFill>
              </a:rPr>
              <a:t>生存预后差</a:t>
            </a:r>
            <a:r>
              <a:rPr lang="zh-CN" altLang="en-US" dirty="0">
                <a:solidFill>
                  <a:srgbClr val="215D6E"/>
                </a:solidFill>
              </a:rPr>
              <a:t>，那西妥单抗为</a:t>
            </a:r>
            <a:r>
              <a:rPr lang="zh-CN" altLang="en-US" dirty="0"/>
              <a:t>复发性</a:t>
            </a:r>
            <a:r>
              <a:rPr lang="en-US" altLang="zh-CN" dirty="0"/>
              <a:t>/</a:t>
            </a:r>
            <a:r>
              <a:rPr lang="zh-CN" altLang="en-US" dirty="0"/>
              <a:t>难治性</a:t>
            </a:r>
            <a:r>
              <a:rPr lang="en-US" altLang="zh-CN" dirty="0">
                <a:solidFill>
                  <a:srgbClr val="215D6E"/>
                </a:solidFill>
              </a:rPr>
              <a:t>NBL</a:t>
            </a:r>
            <a:r>
              <a:rPr lang="zh-CN" altLang="en-US" dirty="0">
                <a:solidFill>
                  <a:srgbClr val="215D6E"/>
                </a:solidFill>
              </a:rPr>
              <a:t>患者提供全新治疗选择，</a:t>
            </a:r>
            <a:r>
              <a:rPr lang="zh-CN" altLang="en-US" dirty="0">
                <a:solidFill>
                  <a:srgbClr val="FF0000"/>
                </a:solidFill>
              </a:rPr>
              <a:t>填补治疗空白</a:t>
            </a:r>
          </a:p>
        </p:txBody>
      </p:sp>
      <p:sp>
        <p:nvSpPr>
          <p:cNvPr id="4" name="箭头: 五边形 1">
            <a:extLst>
              <a:ext uri="{FF2B5EF4-FFF2-40B4-BE49-F238E27FC236}">
                <a16:creationId xmlns:a16="http://schemas.microsoft.com/office/drawing/2014/main" id="{B9DE67DC-D132-E5EA-12BB-42626E14F261}"/>
              </a:ext>
            </a:extLst>
          </p:cNvPr>
          <p:cNvSpPr/>
          <p:nvPr/>
        </p:nvSpPr>
        <p:spPr bwMode="auto">
          <a:xfrm>
            <a:off x="0" y="94927"/>
            <a:ext cx="527804" cy="904061"/>
          </a:xfrm>
          <a:prstGeom prst="homePlate">
            <a:avLst>
              <a:gd name="adj" fmla="val 21406"/>
            </a:avLst>
          </a:prstGeom>
          <a:solidFill>
            <a:srgbClr val="FFFF00"/>
          </a:solidFill>
          <a:ln w="762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400" b="1" i="0" u="none" strike="noStrike" cap="none" normalizeH="0" baseline="0" dirty="0">
                <a:ln>
                  <a:noFill/>
                </a:ln>
                <a:solidFill>
                  <a:srgbClr val="215D6E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基本信息</a:t>
            </a:r>
            <a:endParaRPr kumimoji="0" lang="zh-CN" altLang="en-US" sz="1400" b="1" i="0" u="none" strike="noStrike" cap="none" normalizeH="0" baseline="30000" dirty="0">
              <a:ln>
                <a:noFill/>
              </a:ln>
              <a:solidFill>
                <a:srgbClr val="215D6E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C640827F-21A9-3B70-3B62-A76766D071AC}"/>
              </a:ext>
            </a:extLst>
          </p:cNvPr>
          <p:cNvSpPr txBox="1"/>
          <p:nvPr/>
        </p:nvSpPr>
        <p:spPr>
          <a:xfrm>
            <a:off x="461951" y="1153472"/>
            <a:ext cx="4015386" cy="646986"/>
          </a:xfrm>
          <a:prstGeom prst="round2SameRect">
            <a:avLst>
              <a:gd name="adj1" fmla="val 34096"/>
              <a:gd name="adj2" fmla="val 0"/>
            </a:avLst>
          </a:prstGeom>
          <a:solidFill>
            <a:srgbClr val="215D6E"/>
          </a:solidFill>
          <a:ln>
            <a:solidFill>
              <a:srgbClr val="215D6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1600" b="1" dirty="0">
                <a:solidFill>
                  <a:schemeClr val="bg1"/>
                </a:solidFill>
                <a:latin typeface="+mn-ea"/>
              </a:rPr>
              <a:t>NBL</a:t>
            </a:r>
            <a:r>
              <a:rPr lang="zh-CN" altLang="en-US" sz="1600" b="1" dirty="0">
                <a:solidFill>
                  <a:schemeClr val="bg1"/>
                </a:solidFill>
                <a:latin typeface="+mn-ea"/>
              </a:rPr>
              <a:t>疾病特征及流行病学：</a:t>
            </a:r>
            <a:endParaRPr lang="en-US" altLang="zh-CN" sz="1600" b="1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lang="zh-CN" altLang="en-US" sz="1600" b="1" dirty="0">
                <a:solidFill>
                  <a:schemeClr val="bg1"/>
                </a:solidFill>
                <a:latin typeface="+mn-ea"/>
              </a:rPr>
              <a:t>发病罕见、高复发、高死亡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004AC0B2-59F7-377D-0FB3-A1C3E3FB32E9}"/>
              </a:ext>
            </a:extLst>
          </p:cNvPr>
          <p:cNvSpPr/>
          <p:nvPr/>
        </p:nvSpPr>
        <p:spPr>
          <a:xfrm>
            <a:off x="461951" y="1800458"/>
            <a:ext cx="4015388" cy="4683540"/>
          </a:xfrm>
          <a:prstGeom prst="rect">
            <a:avLst/>
          </a:prstGeom>
          <a:noFill/>
          <a:ln>
            <a:solidFill>
              <a:srgbClr val="215D6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a</a:t>
            </a:r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866BC321-8ED6-04A2-461A-F060544864A2}"/>
              </a:ext>
            </a:extLst>
          </p:cNvPr>
          <p:cNvSpPr txBox="1"/>
          <p:nvPr/>
        </p:nvSpPr>
        <p:spPr>
          <a:xfrm>
            <a:off x="4613141" y="1154285"/>
            <a:ext cx="7097641" cy="646986"/>
          </a:xfrm>
          <a:prstGeom prst="round2SameRect">
            <a:avLst>
              <a:gd name="adj1" fmla="val 34096"/>
              <a:gd name="adj2" fmla="val 0"/>
            </a:avLst>
          </a:prstGeom>
          <a:solidFill>
            <a:srgbClr val="215D6E"/>
          </a:solidFill>
          <a:ln>
            <a:solidFill>
              <a:srgbClr val="215D6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1600" b="1" dirty="0">
                <a:solidFill>
                  <a:schemeClr val="bg1"/>
                </a:solidFill>
                <a:latin typeface="+mn-ea"/>
              </a:rPr>
              <a:t>未满足的临床需求：</a:t>
            </a:r>
            <a:endParaRPr lang="en-US" altLang="zh-CN" sz="1600" b="1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lang="zh-CN" altLang="en-US" sz="1600" b="1" dirty="0">
                <a:solidFill>
                  <a:schemeClr val="bg1"/>
                </a:solidFill>
                <a:latin typeface="+mn-ea"/>
              </a:rPr>
              <a:t>亟需针对骨</a:t>
            </a:r>
            <a:r>
              <a:rPr lang="en-US" altLang="zh-CN" sz="1600" b="1" dirty="0">
                <a:solidFill>
                  <a:schemeClr val="bg1"/>
                </a:solidFill>
                <a:latin typeface="+mn-ea"/>
              </a:rPr>
              <a:t>/</a:t>
            </a:r>
            <a:r>
              <a:rPr lang="zh-CN" altLang="en-US" sz="1600" b="1" dirty="0">
                <a:solidFill>
                  <a:schemeClr val="bg1"/>
                </a:solidFill>
                <a:latin typeface="+mn-ea"/>
              </a:rPr>
              <a:t>骨髓残留</a:t>
            </a:r>
            <a:r>
              <a:rPr lang="en-US" altLang="zh-CN" sz="1600" b="1" dirty="0">
                <a:solidFill>
                  <a:schemeClr val="bg1"/>
                </a:solidFill>
                <a:latin typeface="+mn-ea"/>
              </a:rPr>
              <a:t>R/R NBL</a:t>
            </a:r>
            <a:r>
              <a:rPr lang="zh-CN" altLang="en-US" sz="1600" b="1" dirty="0">
                <a:solidFill>
                  <a:schemeClr val="bg1"/>
                </a:solidFill>
                <a:latin typeface="+mn-ea"/>
              </a:rPr>
              <a:t>的有效治疗手段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996982F3-956F-9552-B4CE-2D90A450EF85}"/>
              </a:ext>
            </a:extLst>
          </p:cNvPr>
          <p:cNvSpPr/>
          <p:nvPr/>
        </p:nvSpPr>
        <p:spPr>
          <a:xfrm>
            <a:off x="4613143" y="1795672"/>
            <a:ext cx="7097639" cy="2021723"/>
          </a:xfrm>
          <a:prstGeom prst="rect">
            <a:avLst/>
          </a:prstGeom>
          <a:noFill/>
          <a:ln>
            <a:solidFill>
              <a:srgbClr val="215D6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D1F3186C-B138-2144-210B-B62BE09FD4B3}"/>
              </a:ext>
            </a:extLst>
          </p:cNvPr>
          <p:cNvSpPr txBox="1"/>
          <p:nvPr/>
        </p:nvSpPr>
        <p:spPr>
          <a:xfrm>
            <a:off x="528248" y="1818351"/>
            <a:ext cx="3713020" cy="2264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200" b="1" dirty="0">
                <a:solidFill>
                  <a:srgbClr val="215D6E"/>
                </a:solidFill>
              </a:rPr>
              <a:t>NBL——</a:t>
            </a:r>
            <a:r>
              <a:rPr lang="zh-CN" altLang="en-US" sz="1200" b="1" dirty="0">
                <a:solidFill>
                  <a:srgbClr val="215D6E"/>
                </a:solidFill>
              </a:rPr>
              <a:t>“儿童肿瘤之王”：</a:t>
            </a:r>
          </a:p>
          <a:p>
            <a:pPr marL="268288" lvl="1" indent="-268288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>
                <a:solidFill>
                  <a:srgbClr val="215D6E"/>
                </a:solidFill>
              </a:rPr>
              <a:t>NBL</a:t>
            </a:r>
            <a:r>
              <a:rPr lang="zh-CN" altLang="en-US" sz="1200" dirty="0">
                <a:solidFill>
                  <a:srgbClr val="215D6E"/>
                </a:solidFill>
              </a:rPr>
              <a:t>是最常见的</a:t>
            </a:r>
            <a:r>
              <a:rPr lang="zh-CN" altLang="en-US" sz="1600" b="1" dirty="0">
                <a:solidFill>
                  <a:srgbClr val="FF0000"/>
                </a:solidFill>
              </a:rPr>
              <a:t>儿童</a:t>
            </a:r>
            <a:r>
              <a:rPr lang="zh-CN" altLang="en-US" sz="1200" dirty="0">
                <a:solidFill>
                  <a:srgbClr val="215D6E"/>
                </a:solidFill>
              </a:rPr>
              <a:t>颅外实体肿瘤</a:t>
            </a:r>
            <a:r>
              <a:rPr lang="en-US" altLang="zh-CN" sz="1200" dirty="0">
                <a:solidFill>
                  <a:srgbClr val="215D6E"/>
                </a:solidFill>
              </a:rPr>
              <a:t>1</a:t>
            </a:r>
          </a:p>
          <a:p>
            <a:pPr marL="268288" lvl="1" indent="-268288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200" dirty="0">
                <a:solidFill>
                  <a:srgbClr val="215D6E"/>
                </a:solidFill>
              </a:rPr>
              <a:t>约</a:t>
            </a:r>
            <a:r>
              <a:rPr lang="en-US" altLang="zh-CN" sz="1200" dirty="0">
                <a:solidFill>
                  <a:srgbClr val="215D6E"/>
                </a:solidFill>
              </a:rPr>
              <a:t>90%</a:t>
            </a:r>
            <a:r>
              <a:rPr lang="zh-CN" altLang="en-US" sz="1200" dirty="0">
                <a:solidFill>
                  <a:srgbClr val="215D6E"/>
                </a:solidFill>
              </a:rPr>
              <a:t>病例发生在</a:t>
            </a:r>
            <a:r>
              <a:rPr lang="en-US" altLang="zh-CN" sz="1200" dirty="0">
                <a:solidFill>
                  <a:srgbClr val="215D6E"/>
                </a:solidFill>
              </a:rPr>
              <a:t>5</a:t>
            </a:r>
            <a:r>
              <a:rPr lang="zh-CN" altLang="en-US" sz="1200" dirty="0">
                <a:solidFill>
                  <a:srgbClr val="215D6E"/>
                </a:solidFill>
              </a:rPr>
              <a:t>岁以内</a:t>
            </a:r>
            <a:r>
              <a:rPr lang="en-US" altLang="zh-CN" sz="1200" baseline="30000" dirty="0">
                <a:solidFill>
                  <a:srgbClr val="215D6E"/>
                </a:solidFill>
              </a:rPr>
              <a:t>2</a:t>
            </a:r>
          </a:p>
          <a:p>
            <a:pPr marL="268288" lvl="1" indent="-268288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200" dirty="0">
                <a:solidFill>
                  <a:srgbClr val="215D6E"/>
                </a:solidFill>
              </a:rPr>
              <a:t>占儿童恶性肿瘤的</a:t>
            </a:r>
            <a:r>
              <a:rPr lang="en-US" altLang="zh-CN" sz="1200" dirty="0">
                <a:solidFill>
                  <a:srgbClr val="215D6E"/>
                </a:solidFill>
              </a:rPr>
              <a:t>8%~10%</a:t>
            </a:r>
            <a:r>
              <a:rPr lang="en-US" altLang="zh-CN" sz="1200" baseline="30000" dirty="0">
                <a:solidFill>
                  <a:srgbClr val="215D6E"/>
                </a:solidFill>
              </a:rPr>
              <a:t>3</a:t>
            </a:r>
          </a:p>
          <a:p>
            <a:pPr marL="268288" lvl="1" indent="-268288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200" dirty="0">
                <a:solidFill>
                  <a:srgbClr val="215D6E"/>
                </a:solidFill>
              </a:rPr>
              <a:t>高危患者</a:t>
            </a:r>
            <a:r>
              <a:rPr lang="zh-CN" altLang="en-US" sz="1600" b="1" dirty="0">
                <a:solidFill>
                  <a:srgbClr val="FF0000"/>
                </a:solidFill>
              </a:rPr>
              <a:t>复发率</a:t>
            </a:r>
            <a:r>
              <a:rPr lang="zh-CN" altLang="en-US" sz="1200" dirty="0">
                <a:solidFill>
                  <a:srgbClr val="215D6E"/>
                </a:solidFill>
              </a:rPr>
              <a:t>高达</a:t>
            </a:r>
            <a:r>
              <a:rPr lang="en-US" altLang="zh-CN" sz="1600" b="1" dirty="0">
                <a:solidFill>
                  <a:srgbClr val="FF0000"/>
                </a:solidFill>
              </a:rPr>
              <a:t>50%</a:t>
            </a:r>
          </a:p>
          <a:p>
            <a:pPr marL="268288" lvl="1" indent="-268288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b="1" dirty="0">
                <a:solidFill>
                  <a:srgbClr val="FF0000"/>
                </a:solidFill>
              </a:rPr>
              <a:t>死亡率</a:t>
            </a:r>
            <a:r>
              <a:rPr lang="zh-CN" altLang="en-US" sz="1200" dirty="0">
                <a:solidFill>
                  <a:srgbClr val="215D6E"/>
                </a:solidFill>
              </a:rPr>
              <a:t>占儿童肿瘤</a:t>
            </a:r>
            <a:r>
              <a:rPr lang="en-US" altLang="zh-CN" sz="1600" b="1" dirty="0">
                <a:solidFill>
                  <a:srgbClr val="FF0000"/>
                </a:solidFill>
              </a:rPr>
              <a:t>15%</a:t>
            </a:r>
            <a:r>
              <a:rPr lang="en-US" altLang="zh-CN" sz="1200" baseline="30000" dirty="0">
                <a:solidFill>
                  <a:srgbClr val="215D6E"/>
                </a:solidFill>
              </a:rPr>
              <a:t> 1</a:t>
            </a:r>
          </a:p>
          <a:p>
            <a:pPr marL="268288" lvl="1" indent="-268288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200" dirty="0">
                <a:solidFill>
                  <a:srgbClr val="215D6E"/>
                </a:solidFill>
              </a:rPr>
              <a:t>已被中国、美国、英国、欧洲列为罕见病</a:t>
            </a:r>
            <a:endParaRPr lang="en-US" altLang="zh-CN" sz="1200" dirty="0">
              <a:solidFill>
                <a:srgbClr val="215D6E"/>
              </a:solidFill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503998DB-0B94-D56B-D0E8-A6F00DF6A42A}"/>
              </a:ext>
            </a:extLst>
          </p:cNvPr>
          <p:cNvSpPr txBox="1"/>
          <p:nvPr/>
        </p:nvSpPr>
        <p:spPr>
          <a:xfrm>
            <a:off x="528248" y="4051754"/>
            <a:ext cx="3713020" cy="336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200" b="1" dirty="0">
                <a:solidFill>
                  <a:srgbClr val="215D6E"/>
                </a:solidFill>
              </a:rPr>
              <a:t>NBL——</a:t>
            </a:r>
            <a:r>
              <a:rPr lang="zh-CN" altLang="en-US" sz="1200" b="1" dirty="0">
                <a:solidFill>
                  <a:srgbClr val="215D6E"/>
                </a:solidFill>
              </a:rPr>
              <a:t>年新发患者罕见，复发性</a:t>
            </a:r>
            <a:r>
              <a:rPr lang="en-US" altLang="zh-CN" sz="1200" b="1" dirty="0">
                <a:solidFill>
                  <a:srgbClr val="215D6E"/>
                </a:solidFill>
              </a:rPr>
              <a:t>/</a:t>
            </a:r>
            <a:r>
              <a:rPr lang="zh-CN" altLang="en-US" sz="1200" b="1" dirty="0">
                <a:solidFill>
                  <a:srgbClr val="215D6E"/>
                </a:solidFill>
              </a:rPr>
              <a:t>难治性超一半</a:t>
            </a:r>
          </a:p>
        </p:txBody>
      </p:sp>
      <p:sp>
        <p:nvSpPr>
          <p:cNvPr id="20" name="Number1">
            <a:extLst>
              <a:ext uri="{FF2B5EF4-FFF2-40B4-BE49-F238E27FC236}">
                <a16:creationId xmlns:a16="http://schemas.microsoft.com/office/drawing/2014/main" id="{38E27F14-BA6D-C67F-E6BF-0A30F7EE9F50}"/>
              </a:ext>
            </a:extLst>
          </p:cNvPr>
          <p:cNvSpPr/>
          <p:nvPr/>
        </p:nvSpPr>
        <p:spPr>
          <a:xfrm flipV="1">
            <a:off x="1758854" y="4771083"/>
            <a:ext cx="953407" cy="220278"/>
          </a:xfrm>
          <a:custGeom>
            <a:avLst/>
            <a:gdLst>
              <a:gd name="connsiteX0" fmla="*/ 501500 w 1003000"/>
              <a:gd name="connsiteY0" fmla="*/ 0 h 864655"/>
              <a:gd name="connsiteX1" fmla="*/ 1003000 w 1003000"/>
              <a:gd name="connsiteY1" fmla="*/ 864655 h 864655"/>
              <a:gd name="connsiteX2" fmla="*/ 0 w 1003000"/>
              <a:gd name="connsiteY2" fmla="*/ 864655 h 864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3000" h="864655">
                <a:moveTo>
                  <a:pt x="501500" y="0"/>
                </a:moveTo>
                <a:lnTo>
                  <a:pt x="1003000" y="864655"/>
                </a:lnTo>
                <a:lnTo>
                  <a:pt x="0" y="864655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</a:endParaRPr>
          </a:p>
        </p:txBody>
      </p:sp>
      <p:sp>
        <p:nvSpPr>
          <p:cNvPr id="31" name="Number4">
            <a:extLst>
              <a:ext uri="{FF2B5EF4-FFF2-40B4-BE49-F238E27FC236}">
                <a16:creationId xmlns:a16="http://schemas.microsoft.com/office/drawing/2014/main" id="{10E0613F-825D-C832-D2D6-E2A7D20AA755}"/>
              </a:ext>
            </a:extLst>
          </p:cNvPr>
          <p:cNvSpPr/>
          <p:nvPr/>
        </p:nvSpPr>
        <p:spPr>
          <a:xfrm flipV="1">
            <a:off x="862582" y="5035806"/>
            <a:ext cx="2756403" cy="277129"/>
          </a:xfrm>
          <a:custGeom>
            <a:avLst/>
            <a:gdLst>
              <a:gd name="connsiteX0" fmla="*/ 501500 w 4012000"/>
              <a:gd name="connsiteY0" fmla="*/ 0 h 864655"/>
              <a:gd name="connsiteX1" fmla="*/ 3510500 w 4012000"/>
              <a:gd name="connsiteY1" fmla="*/ 0 h 864655"/>
              <a:gd name="connsiteX2" fmla="*/ 4012000 w 4012000"/>
              <a:gd name="connsiteY2" fmla="*/ 864655 h 864655"/>
              <a:gd name="connsiteX3" fmla="*/ 0 w 4012000"/>
              <a:gd name="connsiteY3" fmla="*/ 864655 h 864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12000" h="864655">
                <a:moveTo>
                  <a:pt x="501500" y="0"/>
                </a:moveTo>
                <a:lnTo>
                  <a:pt x="3510500" y="0"/>
                </a:lnTo>
                <a:lnTo>
                  <a:pt x="4012000" y="864655"/>
                </a:lnTo>
                <a:lnTo>
                  <a:pt x="0" y="86465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0" cap="rnd">
            <a:noFill/>
            <a:prstDash val="solid"/>
            <a:round/>
            <a:headEnd/>
            <a:tailEnd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fontScale="70000" lnSpcReduction="20000"/>
          </a:bodyPr>
          <a:lstStyle/>
          <a:p>
            <a:pPr algn="ctr" defTabSz="914354"/>
            <a:endParaRPr lang="zh-CN" altLang="en-US" sz="2000" b="1" dirty="0">
              <a:solidFill>
                <a:schemeClr val="tx1"/>
              </a:solidFill>
            </a:endParaRPr>
          </a:p>
        </p:txBody>
      </p:sp>
      <p:sp>
        <p:nvSpPr>
          <p:cNvPr id="32" name="Number5">
            <a:extLst>
              <a:ext uri="{FF2B5EF4-FFF2-40B4-BE49-F238E27FC236}">
                <a16:creationId xmlns:a16="http://schemas.microsoft.com/office/drawing/2014/main" id="{8ADAD7E3-E360-BE6A-511C-5907CAD47F68}"/>
              </a:ext>
            </a:extLst>
          </p:cNvPr>
          <p:cNvSpPr/>
          <p:nvPr/>
        </p:nvSpPr>
        <p:spPr>
          <a:xfrm flipV="1">
            <a:off x="518031" y="4433150"/>
            <a:ext cx="3445504" cy="277129"/>
          </a:xfrm>
          <a:custGeom>
            <a:avLst/>
            <a:gdLst>
              <a:gd name="connsiteX0" fmla="*/ 501500 w 5015000"/>
              <a:gd name="connsiteY0" fmla="*/ 0 h 864655"/>
              <a:gd name="connsiteX1" fmla="*/ 4513500 w 5015000"/>
              <a:gd name="connsiteY1" fmla="*/ 0 h 864655"/>
              <a:gd name="connsiteX2" fmla="*/ 5015000 w 5015000"/>
              <a:gd name="connsiteY2" fmla="*/ 864655 h 864655"/>
              <a:gd name="connsiteX3" fmla="*/ 0 w 5015000"/>
              <a:gd name="connsiteY3" fmla="*/ 864655 h 864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15000" h="864655">
                <a:moveTo>
                  <a:pt x="501500" y="0"/>
                </a:moveTo>
                <a:lnTo>
                  <a:pt x="4513500" y="0"/>
                </a:lnTo>
                <a:lnTo>
                  <a:pt x="5015000" y="864655"/>
                </a:lnTo>
                <a:lnTo>
                  <a:pt x="0" y="86465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0" cap="rnd">
            <a:noFill/>
            <a:prstDash val="solid"/>
            <a:round/>
            <a:headEnd/>
            <a:tailEnd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fontScale="70000" lnSpcReduction="20000"/>
          </a:bodyPr>
          <a:lstStyle/>
          <a:p>
            <a:pPr algn="ctr" defTabSz="914354"/>
            <a:endParaRPr lang="zh-CN" altLang="en-US" sz="2000" b="1" dirty="0">
              <a:solidFill>
                <a:srgbClr val="FFFFFF"/>
              </a:solidFill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3F9A0979-0C17-290D-DE9E-F0611591A3C7}"/>
              </a:ext>
            </a:extLst>
          </p:cNvPr>
          <p:cNvSpPr txBox="1"/>
          <p:nvPr/>
        </p:nvSpPr>
        <p:spPr>
          <a:xfrm>
            <a:off x="1081353" y="4391617"/>
            <a:ext cx="2305494" cy="336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1200" dirty="0">
                <a:solidFill>
                  <a:srgbClr val="215D6E"/>
                </a:solidFill>
              </a:rPr>
              <a:t>14</a:t>
            </a:r>
            <a:r>
              <a:rPr lang="zh-CN" altLang="en-US" sz="1200" dirty="0">
                <a:solidFill>
                  <a:srgbClr val="215D6E"/>
                </a:solidFill>
              </a:rPr>
              <a:t>岁以下儿童：</a:t>
            </a:r>
            <a:r>
              <a:rPr lang="en-US" altLang="zh-CN" sz="1200" dirty="0">
                <a:solidFill>
                  <a:srgbClr val="215D6E"/>
                </a:solidFill>
              </a:rPr>
              <a:t>2.5</a:t>
            </a:r>
            <a:r>
              <a:rPr lang="zh-CN" altLang="en-US" sz="1200" dirty="0">
                <a:solidFill>
                  <a:srgbClr val="215D6E"/>
                </a:solidFill>
              </a:rPr>
              <a:t>亿</a:t>
            </a: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6D57FEEF-D578-3184-5B3C-4F85D19331DC}"/>
              </a:ext>
            </a:extLst>
          </p:cNvPr>
          <p:cNvSpPr txBox="1"/>
          <p:nvPr/>
        </p:nvSpPr>
        <p:spPr>
          <a:xfrm>
            <a:off x="1104500" y="4964569"/>
            <a:ext cx="2305494" cy="336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1200" dirty="0">
                <a:solidFill>
                  <a:srgbClr val="215D6E"/>
                </a:solidFill>
              </a:rPr>
              <a:t>年新发</a:t>
            </a:r>
            <a:r>
              <a:rPr lang="en-US" altLang="zh-CN" sz="1200" dirty="0">
                <a:solidFill>
                  <a:srgbClr val="215D6E"/>
                </a:solidFill>
              </a:rPr>
              <a:t>NBL</a:t>
            </a:r>
            <a:r>
              <a:rPr lang="zh-CN" altLang="en-US" sz="1200" dirty="0">
                <a:solidFill>
                  <a:srgbClr val="215D6E"/>
                </a:solidFill>
              </a:rPr>
              <a:t>约</a:t>
            </a:r>
            <a:r>
              <a:rPr lang="en-US" altLang="zh-CN" sz="1200" dirty="0">
                <a:solidFill>
                  <a:srgbClr val="215D6E"/>
                </a:solidFill>
              </a:rPr>
              <a:t>2000</a:t>
            </a:r>
            <a:r>
              <a:rPr lang="zh-CN" altLang="en-US" sz="1200" dirty="0">
                <a:solidFill>
                  <a:srgbClr val="215D6E"/>
                </a:solidFill>
              </a:rPr>
              <a:t>人</a:t>
            </a: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C6250C0B-C9DC-1858-280F-271A134E92CC}"/>
              </a:ext>
            </a:extLst>
          </p:cNvPr>
          <p:cNvSpPr txBox="1"/>
          <p:nvPr/>
        </p:nvSpPr>
        <p:spPr>
          <a:xfrm>
            <a:off x="919959" y="4678093"/>
            <a:ext cx="2699026" cy="336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1200" b="1" dirty="0">
                <a:solidFill>
                  <a:srgbClr val="215D6E"/>
                </a:solidFill>
              </a:rPr>
              <a:t>发病率：</a:t>
            </a:r>
            <a:r>
              <a:rPr lang="en-US" altLang="zh-CN" sz="1200" b="1" dirty="0">
                <a:solidFill>
                  <a:srgbClr val="215D6E"/>
                </a:solidFill>
              </a:rPr>
              <a:t>7.72/100</a:t>
            </a:r>
            <a:r>
              <a:rPr lang="zh-CN" altLang="en-US" sz="1200" b="1" dirty="0">
                <a:solidFill>
                  <a:srgbClr val="215D6E"/>
                </a:solidFill>
              </a:rPr>
              <a:t>万</a:t>
            </a:r>
            <a:r>
              <a:rPr lang="en-US" altLang="zh-CN" sz="1200" b="1" baseline="30000" dirty="0">
                <a:solidFill>
                  <a:srgbClr val="215D6E"/>
                </a:solidFill>
              </a:rPr>
              <a:t>4</a:t>
            </a:r>
            <a:endParaRPr lang="zh-CN" altLang="en-US" sz="1200" b="1" baseline="30000" dirty="0">
              <a:solidFill>
                <a:srgbClr val="215D6E"/>
              </a:solidFill>
            </a:endParaRP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46E79510-B4FB-139E-8E3D-F8A3AF971581}"/>
              </a:ext>
            </a:extLst>
          </p:cNvPr>
          <p:cNvSpPr txBox="1"/>
          <p:nvPr/>
        </p:nvSpPr>
        <p:spPr>
          <a:xfrm>
            <a:off x="4608278" y="4071784"/>
            <a:ext cx="7097641" cy="646986"/>
          </a:xfrm>
          <a:prstGeom prst="round2SameRect">
            <a:avLst>
              <a:gd name="adj1" fmla="val 34096"/>
              <a:gd name="adj2" fmla="val 0"/>
            </a:avLst>
          </a:prstGeom>
          <a:solidFill>
            <a:srgbClr val="215D6E"/>
          </a:solidFill>
          <a:ln>
            <a:solidFill>
              <a:srgbClr val="215D6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1600" b="1" dirty="0">
                <a:solidFill>
                  <a:schemeClr val="bg1"/>
                </a:solidFill>
                <a:latin typeface="+mn-ea"/>
              </a:rPr>
              <a:t>那西妥单抗唯一人源化抗</a:t>
            </a:r>
            <a:r>
              <a:rPr lang="en-US" altLang="zh-CN" sz="1600" b="1" dirty="0">
                <a:solidFill>
                  <a:schemeClr val="bg1"/>
                </a:solidFill>
                <a:latin typeface="+mn-ea"/>
              </a:rPr>
              <a:t>GD2</a:t>
            </a:r>
            <a:r>
              <a:rPr lang="zh-CN" altLang="en-US" sz="1600" b="1" dirty="0">
                <a:solidFill>
                  <a:schemeClr val="bg1"/>
                </a:solidFill>
                <a:latin typeface="+mn-ea"/>
              </a:rPr>
              <a:t>单抗</a:t>
            </a:r>
            <a:endParaRPr lang="en-US" altLang="zh-CN" sz="1600" b="1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lang="zh-CN" altLang="en-US" sz="1600" b="1" dirty="0">
                <a:solidFill>
                  <a:schemeClr val="bg1"/>
                </a:solidFill>
                <a:latin typeface="+mn-ea"/>
              </a:rPr>
              <a:t>为伴骨</a:t>
            </a:r>
            <a:r>
              <a:rPr lang="en-US" altLang="zh-CN" sz="1600" b="1" dirty="0">
                <a:solidFill>
                  <a:schemeClr val="bg1"/>
                </a:solidFill>
                <a:latin typeface="+mn-ea"/>
              </a:rPr>
              <a:t>/</a:t>
            </a:r>
            <a:r>
              <a:rPr lang="zh-CN" altLang="en-US" sz="1600" b="1" dirty="0">
                <a:solidFill>
                  <a:schemeClr val="bg1"/>
                </a:solidFill>
                <a:latin typeface="+mn-ea"/>
              </a:rPr>
              <a:t>骨髓残留</a:t>
            </a:r>
            <a:r>
              <a:rPr lang="en-US" altLang="zh-CN" sz="1600" b="1" dirty="0">
                <a:solidFill>
                  <a:schemeClr val="bg1"/>
                </a:solidFill>
                <a:latin typeface="+mn-ea"/>
              </a:rPr>
              <a:t>R/R NBL</a:t>
            </a:r>
            <a:r>
              <a:rPr lang="zh-CN" altLang="en-US" sz="1600" b="1" dirty="0">
                <a:solidFill>
                  <a:schemeClr val="bg1"/>
                </a:solidFill>
                <a:latin typeface="+mn-ea"/>
              </a:rPr>
              <a:t>患者提供全新治疗选择</a:t>
            </a: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C106D6F6-BAC3-1667-6C4F-7BF570F0B5FF}"/>
              </a:ext>
            </a:extLst>
          </p:cNvPr>
          <p:cNvSpPr/>
          <p:nvPr/>
        </p:nvSpPr>
        <p:spPr>
          <a:xfrm>
            <a:off x="4608280" y="4713172"/>
            <a:ext cx="7097639" cy="1768645"/>
          </a:xfrm>
          <a:prstGeom prst="rect">
            <a:avLst/>
          </a:prstGeom>
          <a:noFill/>
          <a:ln>
            <a:solidFill>
              <a:srgbClr val="215D6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38" name="表格 37">
            <a:extLst>
              <a:ext uri="{FF2B5EF4-FFF2-40B4-BE49-F238E27FC236}">
                <a16:creationId xmlns:a16="http://schemas.microsoft.com/office/drawing/2014/main" id="{3365744D-71DA-8F83-A21E-80B4003B55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4587041"/>
              </p:ext>
            </p:extLst>
          </p:nvPr>
        </p:nvGraphicFramePr>
        <p:xfrm>
          <a:off x="4756631" y="4726018"/>
          <a:ext cx="6929685" cy="13432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29685">
                  <a:extLst>
                    <a:ext uri="{9D8B030D-6E8A-4147-A177-3AD203B41FA5}">
                      <a16:colId xmlns:a16="http://schemas.microsoft.com/office/drawing/2014/main" val="1410252372"/>
                    </a:ext>
                  </a:extLst>
                </a:gridCol>
              </a:tblGrid>
              <a:tr h="1343236">
                <a:tc>
                  <a:txBody>
                    <a:bodyPr/>
                    <a:lstStyle/>
                    <a:p>
                      <a:pPr marL="285750" indent="-285750" algn="l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突破性疗法，</a:t>
                      </a:r>
                      <a:r>
                        <a:rPr lang="en-US" altLang="zh-CN" sz="1200" b="0" dirty="0">
                          <a:solidFill>
                            <a:srgbClr val="215D6E"/>
                          </a:solidFill>
                        </a:rPr>
                        <a:t>2020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年</a:t>
                      </a:r>
                      <a:r>
                        <a:rPr lang="en-US" altLang="zh-CN" sz="1200" b="0" dirty="0">
                          <a:solidFill>
                            <a:srgbClr val="215D6E"/>
                          </a:solidFill>
                        </a:rPr>
                        <a:t>FDA</a:t>
                      </a:r>
                      <a:r>
                        <a:rPr lang="en-US" altLang="zh-CN" sz="1200" b="0" baseline="30000" dirty="0">
                          <a:solidFill>
                            <a:srgbClr val="215D6E"/>
                          </a:solidFill>
                        </a:rPr>
                        <a:t>9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和</a:t>
                      </a:r>
                      <a:r>
                        <a:rPr lang="en-US" altLang="zh-CN" sz="1200" b="0" dirty="0">
                          <a:solidFill>
                            <a:srgbClr val="215D6E"/>
                          </a:solidFill>
                        </a:rPr>
                        <a:t>2022 NMPA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优先审评</a:t>
                      </a:r>
                      <a:r>
                        <a:rPr lang="en-US" altLang="zh-CN" sz="1200" b="0" baseline="30000" dirty="0">
                          <a:solidFill>
                            <a:srgbClr val="215D6E"/>
                          </a:solidFill>
                        </a:rPr>
                        <a:t>10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，</a:t>
                      </a:r>
                      <a:r>
                        <a:rPr lang="zh-CN" altLang="en-US" sz="16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唯一</a:t>
                      </a:r>
                      <a:r>
                        <a:rPr lang="en-US" altLang="zh-CN" sz="16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获批的</a:t>
                      </a:r>
                      <a:r>
                        <a:rPr lang="zh-CN" altLang="en-US" sz="16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人源化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抗</a:t>
                      </a:r>
                      <a:r>
                        <a:rPr lang="en-US" altLang="zh-CN" sz="1200" b="0" dirty="0">
                          <a:solidFill>
                            <a:srgbClr val="215D6E"/>
                          </a:solidFill>
                        </a:rPr>
                        <a:t>GD2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抗体</a:t>
                      </a:r>
                      <a:endParaRPr lang="en-US" altLang="zh-CN" sz="1200" b="0" dirty="0">
                        <a:solidFill>
                          <a:srgbClr val="215D6E"/>
                        </a:solidFill>
                      </a:endParaRPr>
                    </a:p>
                    <a:p>
                      <a:pPr marL="285750" indent="-285750" algn="l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对于</a:t>
                      </a:r>
                      <a:r>
                        <a:rPr lang="zh-CN" altLang="en-US" sz="1200" b="1" kern="1200" dirty="0">
                          <a:solidFill>
                            <a:srgbClr val="215D6E"/>
                          </a:solidFill>
                          <a:latin typeface="+mn-lt"/>
                          <a:ea typeface="+mn-ea"/>
                          <a:cs typeface="+mn-cs"/>
                        </a:rPr>
                        <a:t>伴骨</a:t>
                      </a:r>
                      <a:r>
                        <a:rPr lang="en-US" altLang="zh-CN" sz="1200" b="1" kern="1200" dirty="0">
                          <a:solidFill>
                            <a:srgbClr val="215D6E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zh-CN" altLang="en-US" sz="1200" b="1" kern="1200" dirty="0">
                          <a:solidFill>
                            <a:srgbClr val="215D6E"/>
                          </a:solidFill>
                          <a:latin typeface="+mn-lt"/>
                          <a:ea typeface="+mn-ea"/>
                          <a:cs typeface="+mn-cs"/>
                        </a:rPr>
                        <a:t>骨髓病变的难治性</a:t>
                      </a:r>
                      <a:r>
                        <a:rPr lang="en-US" altLang="zh-CN" sz="1200" b="1" kern="1200" dirty="0">
                          <a:solidFill>
                            <a:srgbClr val="215D6E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zh-CN" altLang="en-US" sz="1200" b="1" kern="1200" dirty="0">
                          <a:solidFill>
                            <a:srgbClr val="215D6E"/>
                          </a:solidFill>
                          <a:latin typeface="+mn-lt"/>
                          <a:ea typeface="+mn-ea"/>
                          <a:cs typeface="+mn-cs"/>
                        </a:rPr>
                        <a:t>复发性</a:t>
                      </a:r>
                      <a:r>
                        <a:rPr lang="en-US" altLang="zh-CN" sz="1200" b="0" dirty="0">
                          <a:solidFill>
                            <a:srgbClr val="215D6E"/>
                          </a:solidFill>
                        </a:rPr>
                        <a:t>NBL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患者</a:t>
                      </a:r>
                      <a:r>
                        <a:rPr lang="zh-CN" altLang="en-US" sz="16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疗效突出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，可能具有</a:t>
                      </a:r>
                      <a:r>
                        <a:rPr lang="zh-CN" altLang="en-US" sz="16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更高的</a:t>
                      </a:r>
                      <a:r>
                        <a:rPr lang="en-US" altLang="zh-CN" sz="16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CR</a:t>
                      </a:r>
                      <a:r>
                        <a:rPr lang="zh-CN" altLang="en-US" sz="16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率</a:t>
                      </a:r>
                      <a:r>
                        <a:rPr lang="en-US" altLang="zh-CN" sz="1200" b="0" baseline="30000" dirty="0">
                          <a:solidFill>
                            <a:srgbClr val="215D6E"/>
                          </a:solidFill>
                        </a:rPr>
                        <a:t>11</a:t>
                      </a:r>
                      <a:endParaRPr lang="en-US" altLang="zh-CN" sz="12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sz="16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结构升级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，输注便捷，安全可控：单次输注时间约</a:t>
                      </a:r>
                      <a:r>
                        <a:rPr lang="en-US" altLang="zh-CN" sz="1200" b="0" dirty="0">
                          <a:solidFill>
                            <a:srgbClr val="215D6E"/>
                          </a:solidFill>
                        </a:rPr>
                        <a:t>30-60min</a:t>
                      </a:r>
                      <a:r>
                        <a:rPr lang="en-US" altLang="zh-CN" sz="1200" b="0" baseline="30000" dirty="0">
                          <a:solidFill>
                            <a:srgbClr val="215D6E"/>
                          </a:solidFill>
                        </a:rPr>
                        <a:t>12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，提高患者生活质量</a:t>
                      </a:r>
                      <a:endParaRPr lang="en-US" altLang="zh-CN" sz="1200" b="0" kern="1200" dirty="0">
                        <a:solidFill>
                          <a:srgbClr val="215D6E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T="41564" marB="4156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5946514"/>
                  </a:ext>
                </a:extLst>
              </a:tr>
            </a:tbl>
          </a:graphicData>
        </a:graphic>
      </p:graphicFrame>
      <p:sp>
        <p:nvSpPr>
          <p:cNvPr id="39" name="星形: 六角 38">
            <a:extLst>
              <a:ext uri="{FF2B5EF4-FFF2-40B4-BE49-F238E27FC236}">
                <a16:creationId xmlns:a16="http://schemas.microsoft.com/office/drawing/2014/main" id="{741F61EB-0EE9-E7DC-E28F-0F970FE9966A}"/>
              </a:ext>
            </a:extLst>
          </p:cNvPr>
          <p:cNvSpPr/>
          <p:nvPr/>
        </p:nvSpPr>
        <p:spPr>
          <a:xfrm>
            <a:off x="7819356" y="6060296"/>
            <a:ext cx="402118" cy="333464"/>
          </a:xfrm>
          <a:prstGeom prst="star6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5E16F012-ED29-BE6F-A5BF-444A5046E2FE}"/>
              </a:ext>
            </a:extLst>
          </p:cNvPr>
          <p:cNvSpPr txBox="1"/>
          <p:nvPr/>
        </p:nvSpPr>
        <p:spPr>
          <a:xfrm>
            <a:off x="8226735" y="6022073"/>
            <a:ext cx="14977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</a:rPr>
              <a:t>突破性疗法</a:t>
            </a:r>
          </a:p>
        </p:txBody>
      </p:sp>
      <p:sp>
        <p:nvSpPr>
          <p:cNvPr id="41" name="星形: 六角 40">
            <a:extLst>
              <a:ext uri="{FF2B5EF4-FFF2-40B4-BE49-F238E27FC236}">
                <a16:creationId xmlns:a16="http://schemas.microsoft.com/office/drawing/2014/main" id="{2F9BC4EC-1DBB-7859-85CA-AF32C3CA395B}"/>
              </a:ext>
            </a:extLst>
          </p:cNvPr>
          <p:cNvSpPr/>
          <p:nvPr/>
        </p:nvSpPr>
        <p:spPr>
          <a:xfrm>
            <a:off x="9968768" y="6060296"/>
            <a:ext cx="402118" cy="333464"/>
          </a:xfrm>
          <a:prstGeom prst="star6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DF99815C-4715-8A91-B5BF-0DA2A88A2AF4}"/>
              </a:ext>
            </a:extLst>
          </p:cNvPr>
          <p:cNvSpPr txBox="1"/>
          <p:nvPr/>
        </p:nvSpPr>
        <p:spPr>
          <a:xfrm>
            <a:off x="10376147" y="6022073"/>
            <a:ext cx="14977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</a:rPr>
              <a:t>优先审评</a:t>
            </a:r>
          </a:p>
        </p:txBody>
      </p:sp>
      <p:sp>
        <p:nvSpPr>
          <p:cNvPr id="44" name="文本框 43">
            <a:extLst>
              <a:ext uri="{FF2B5EF4-FFF2-40B4-BE49-F238E27FC236}">
                <a16:creationId xmlns:a16="http://schemas.microsoft.com/office/drawing/2014/main" id="{74648D58-24A6-644D-FE71-D2CD2D27A8CB}"/>
              </a:ext>
            </a:extLst>
          </p:cNvPr>
          <p:cNvSpPr txBox="1"/>
          <p:nvPr/>
        </p:nvSpPr>
        <p:spPr>
          <a:xfrm>
            <a:off x="5138473" y="2034493"/>
            <a:ext cx="1258001" cy="336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150000"/>
              </a:lnSpc>
            </a:pPr>
            <a:r>
              <a:rPr lang="zh-CN" altLang="en-US" sz="1200" b="1" dirty="0">
                <a:solidFill>
                  <a:srgbClr val="215D6E"/>
                </a:solidFill>
              </a:rPr>
              <a:t>初治高危</a:t>
            </a:r>
            <a:r>
              <a:rPr lang="en-US" altLang="zh-CN" sz="1200" dirty="0">
                <a:solidFill>
                  <a:srgbClr val="215D6E"/>
                </a:solidFill>
              </a:rPr>
              <a:t>NBL</a:t>
            </a:r>
            <a:endParaRPr lang="en-US" altLang="zh-CN" sz="1600" b="1" dirty="0">
              <a:solidFill>
                <a:srgbClr val="FF0000"/>
              </a:solidFill>
            </a:endParaRPr>
          </a:p>
        </p:txBody>
      </p:sp>
      <p:sp>
        <p:nvSpPr>
          <p:cNvPr id="45" name="文本框 44">
            <a:extLst>
              <a:ext uri="{FF2B5EF4-FFF2-40B4-BE49-F238E27FC236}">
                <a16:creationId xmlns:a16="http://schemas.microsoft.com/office/drawing/2014/main" id="{0A1B4FEC-37A2-0354-03E9-7BD7076E4A56}"/>
              </a:ext>
            </a:extLst>
          </p:cNvPr>
          <p:cNvSpPr txBox="1"/>
          <p:nvPr/>
        </p:nvSpPr>
        <p:spPr>
          <a:xfrm>
            <a:off x="4941512" y="2499846"/>
            <a:ext cx="1800192" cy="613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lvl="1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>
                <a:solidFill>
                  <a:srgbClr val="215D6E"/>
                </a:solidFill>
              </a:rPr>
              <a:t>5</a:t>
            </a:r>
            <a:r>
              <a:rPr lang="zh-CN" altLang="en-US" sz="1200" dirty="0">
                <a:solidFill>
                  <a:srgbClr val="215D6E"/>
                </a:solidFill>
              </a:rPr>
              <a:t>年</a:t>
            </a:r>
            <a:r>
              <a:rPr lang="en-US" altLang="zh-CN" sz="1200" dirty="0">
                <a:solidFill>
                  <a:srgbClr val="215D6E"/>
                </a:solidFill>
              </a:rPr>
              <a:t>EFS</a:t>
            </a:r>
            <a:r>
              <a:rPr lang="zh-CN" altLang="en-US" sz="1200" dirty="0">
                <a:solidFill>
                  <a:srgbClr val="215D6E"/>
                </a:solidFill>
              </a:rPr>
              <a:t>为</a:t>
            </a:r>
            <a:r>
              <a:rPr lang="en-US" altLang="zh-CN" sz="1200" dirty="0">
                <a:solidFill>
                  <a:srgbClr val="215D6E"/>
                </a:solidFill>
              </a:rPr>
              <a:t>42%</a:t>
            </a:r>
          </a:p>
          <a:p>
            <a:pPr marL="177800" lvl="1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>
                <a:solidFill>
                  <a:srgbClr val="215D6E"/>
                </a:solidFill>
              </a:rPr>
              <a:t>5</a:t>
            </a:r>
            <a:r>
              <a:rPr lang="zh-CN" altLang="en-US" sz="1200" dirty="0">
                <a:solidFill>
                  <a:srgbClr val="215D6E"/>
                </a:solidFill>
              </a:rPr>
              <a:t>年</a:t>
            </a:r>
            <a:r>
              <a:rPr lang="en-US" altLang="zh-CN" sz="1200" dirty="0">
                <a:solidFill>
                  <a:srgbClr val="215D6E"/>
                </a:solidFill>
              </a:rPr>
              <a:t>OS</a:t>
            </a:r>
            <a:r>
              <a:rPr lang="zh-CN" altLang="en-US" sz="1200" dirty="0">
                <a:solidFill>
                  <a:srgbClr val="215D6E"/>
                </a:solidFill>
              </a:rPr>
              <a:t>为</a:t>
            </a:r>
            <a:r>
              <a:rPr lang="en-US" altLang="zh-CN" sz="1200" dirty="0">
                <a:solidFill>
                  <a:srgbClr val="215D6E"/>
                </a:solidFill>
              </a:rPr>
              <a:t>50%</a:t>
            </a:r>
            <a:r>
              <a:rPr lang="en-US" altLang="zh-CN" sz="1200" baseline="30000" dirty="0">
                <a:solidFill>
                  <a:srgbClr val="215D6E"/>
                </a:solidFill>
              </a:rPr>
              <a:t>5</a:t>
            </a:r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F5F501A7-00D7-4159-9930-03727DD4BF74}"/>
              </a:ext>
            </a:extLst>
          </p:cNvPr>
          <p:cNvSpPr txBox="1"/>
          <p:nvPr/>
        </p:nvSpPr>
        <p:spPr>
          <a:xfrm>
            <a:off x="6857591" y="2034493"/>
            <a:ext cx="1529097" cy="336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150000"/>
              </a:lnSpc>
            </a:pPr>
            <a:r>
              <a:rPr lang="zh-CN" altLang="en-US" sz="1200" b="1" dirty="0">
                <a:solidFill>
                  <a:srgbClr val="215D6E"/>
                </a:solidFill>
              </a:rPr>
              <a:t>复发性</a:t>
            </a:r>
            <a:r>
              <a:rPr lang="en-US" altLang="zh-CN" sz="1200" b="1" dirty="0">
                <a:solidFill>
                  <a:srgbClr val="215D6E"/>
                </a:solidFill>
              </a:rPr>
              <a:t>/</a:t>
            </a:r>
            <a:r>
              <a:rPr lang="zh-CN" altLang="en-US" sz="1200" b="1" dirty="0">
                <a:solidFill>
                  <a:srgbClr val="215D6E"/>
                </a:solidFill>
              </a:rPr>
              <a:t>难治性</a:t>
            </a:r>
            <a:r>
              <a:rPr lang="en-US" altLang="zh-CN" sz="1200" dirty="0">
                <a:solidFill>
                  <a:srgbClr val="215D6E"/>
                </a:solidFill>
              </a:rPr>
              <a:t>NBL</a:t>
            </a:r>
            <a:endParaRPr lang="en-US" altLang="zh-CN" sz="1600" b="1" dirty="0">
              <a:solidFill>
                <a:srgbClr val="FF0000"/>
              </a:solidFill>
            </a:endParaRPr>
          </a:p>
        </p:txBody>
      </p:sp>
      <p:sp>
        <p:nvSpPr>
          <p:cNvPr id="47" name="文本框 46">
            <a:extLst>
              <a:ext uri="{FF2B5EF4-FFF2-40B4-BE49-F238E27FC236}">
                <a16:creationId xmlns:a16="http://schemas.microsoft.com/office/drawing/2014/main" id="{3C5EB4FF-17B7-75C7-CEE0-C38665190801}"/>
              </a:ext>
            </a:extLst>
          </p:cNvPr>
          <p:cNvSpPr txBox="1"/>
          <p:nvPr/>
        </p:nvSpPr>
        <p:spPr>
          <a:xfrm>
            <a:off x="6741704" y="2394658"/>
            <a:ext cx="1800192" cy="787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lvl="1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>
                <a:solidFill>
                  <a:srgbClr val="215D6E"/>
                </a:solidFill>
              </a:rPr>
              <a:t>4</a:t>
            </a:r>
            <a:r>
              <a:rPr lang="zh-CN" altLang="en-US" sz="1200" dirty="0">
                <a:solidFill>
                  <a:srgbClr val="215D6E"/>
                </a:solidFill>
              </a:rPr>
              <a:t>年</a:t>
            </a:r>
            <a:r>
              <a:rPr lang="en-US" altLang="zh-CN" sz="1600" b="1" dirty="0">
                <a:solidFill>
                  <a:srgbClr val="FF0000"/>
                </a:solidFill>
              </a:rPr>
              <a:t>EFS</a:t>
            </a:r>
            <a:r>
              <a:rPr lang="zh-CN" altLang="en-US" sz="1600" b="1" dirty="0">
                <a:solidFill>
                  <a:srgbClr val="FF0000"/>
                </a:solidFill>
              </a:rPr>
              <a:t>仅</a:t>
            </a:r>
            <a:r>
              <a:rPr lang="en-US" altLang="zh-CN" sz="1600" b="1" dirty="0">
                <a:solidFill>
                  <a:srgbClr val="FF0000"/>
                </a:solidFill>
              </a:rPr>
              <a:t>6%</a:t>
            </a:r>
            <a:endParaRPr lang="en-US" altLang="zh-CN" sz="1050" b="1" dirty="0">
              <a:solidFill>
                <a:srgbClr val="215D6E"/>
              </a:solidFill>
            </a:endParaRPr>
          </a:p>
          <a:p>
            <a:pPr marL="177800" lvl="1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>
                <a:solidFill>
                  <a:srgbClr val="215D6E"/>
                </a:solidFill>
              </a:rPr>
              <a:t>4</a:t>
            </a:r>
            <a:r>
              <a:rPr lang="zh-CN" altLang="en-US" sz="1200" dirty="0">
                <a:solidFill>
                  <a:srgbClr val="215D6E"/>
                </a:solidFill>
              </a:rPr>
              <a:t>年</a:t>
            </a:r>
            <a:r>
              <a:rPr lang="en-US" altLang="zh-CN" sz="1600" b="1" dirty="0">
                <a:solidFill>
                  <a:srgbClr val="FF0000"/>
                </a:solidFill>
              </a:rPr>
              <a:t>OS</a:t>
            </a:r>
            <a:r>
              <a:rPr lang="zh-CN" altLang="en-US" sz="1600" b="1" dirty="0">
                <a:solidFill>
                  <a:srgbClr val="FF0000"/>
                </a:solidFill>
              </a:rPr>
              <a:t>仅</a:t>
            </a:r>
            <a:r>
              <a:rPr lang="en-US" altLang="zh-CN" sz="1600" b="1" dirty="0">
                <a:solidFill>
                  <a:srgbClr val="FF0000"/>
                </a:solidFill>
              </a:rPr>
              <a:t>20%</a:t>
            </a:r>
            <a:r>
              <a:rPr lang="en-US" altLang="zh-CN" sz="1200" baseline="30000" dirty="0">
                <a:solidFill>
                  <a:srgbClr val="215D6E"/>
                </a:solidFill>
              </a:rPr>
              <a:t>6</a:t>
            </a:r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646A03A7-9004-B847-B169-302D67D566A1}"/>
              </a:ext>
            </a:extLst>
          </p:cNvPr>
          <p:cNvSpPr txBox="1"/>
          <p:nvPr/>
        </p:nvSpPr>
        <p:spPr>
          <a:xfrm>
            <a:off x="6396475" y="3267346"/>
            <a:ext cx="2470334" cy="417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150000"/>
              </a:lnSpc>
            </a:pPr>
            <a:r>
              <a:rPr lang="zh-CN" altLang="en-US" sz="1200" b="1" dirty="0">
                <a:solidFill>
                  <a:srgbClr val="215D6E"/>
                </a:solidFill>
              </a:rPr>
              <a:t>传统化疗</a:t>
            </a:r>
            <a:r>
              <a:rPr lang="zh-CN" altLang="en-US" sz="1600" b="1" dirty="0">
                <a:solidFill>
                  <a:srgbClr val="FF0000"/>
                </a:solidFill>
              </a:rPr>
              <a:t>缓解率不足</a:t>
            </a:r>
            <a:r>
              <a:rPr lang="en-US" altLang="zh-CN" sz="1600" b="1" dirty="0">
                <a:solidFill>
                  <a:srgbClr val="FF0000"/>
                </a:solidFill>
              </a:rPr>
              <a:t>30%</a:t>
            </a:r>
            <a:r>
              <a:rPr lang="en-US" altLang="zh-CN" sz="1200" baseline="30000" dirty="0">
                <a:solidFill>
                  <a:srgbClr val="215D6E"/>
                </a:solidFill>
              </a:rPr>
              <a:t>7</a:t>
            </a:r>
            <a:endParaRPr lang="en-US" altLang="zh-CN" sz="1600" b="1" dirty="0">
              <a:solidFill>
                <a:srgbClr val="FF0000"/>
              </a:solidFill>
            </a:endParaRPr>
          </a:p>
        </p:txBody>
      </p:sp>
      <p:sp>
        <p:nvSpPr>
          <p:cNvPr id="49" name="文本框 48">
            <a:extLst>
              <a:ext uri="{FF2B5EF4-FFF2-40B4-BE49-F238E27FC236}">
                <a16:creationId xmlns:a16="http://schemas.microsoft.com/office/drawing/2014/main" id="{04991D4C-FB14-5CE9-4E51-4CD1907D2D2B}"/>
              </a:ext>
            </a:extLst>
          </p:cNvPr>
          <p:cNvSpPr txBox="1"/>
          <p:nvPr/>
        </p:nvSpPr>
        <p:spPr>
          <a:xfrm>
            <a:off x="8700048" y="2385511"/>
            <a:ext cx="2882970" cy="336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150000"/>
              </a:lnSpc>
            </a:pPr>
            <a:r>
              <a:rPr lang="zh-CN" altLang="en-US" sz="1200" dirty="0">
                <a:solidFill>
                  <a:srgbClr val="215D6E"/>
                </a:solidFill>
              </a:rPr>
              <a:t>伴骨</a:t>
            </a:r>
            <a:r>
              <a:rPr lang="en-US" altLang="zh-CN" sz="1200" dirty="0">
                <a:solidFill>
                  <a:srgbClr val="215D6E"/>
                </a:solidFill>
              </a:rPr>
              <a:t>/</a:t>
            </a:r>
            <a:r>
              <a:rPr lang="zh-CN" altLang="en-US" sz="1200" dirty="0">
                <a:solidFill>
                  <a:srgbClr val="215D6E"/>
                </a:solidFill>
              </a:rPr>
              <a:t>骨髓残留是复发和难治的主要原因</a:t>
            </a:r>
            <a:r>
              <a:rPr lang="en-US" altLang="zh-CN" sz="1200" baseline="30000" dirty="0">
                <a:solidFill>
                  <a:srgbClr val="215D6E"/>
                </a:solidFill>
              </a:rPr>
              <a:t>8</a:t>
            </a: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2D9B79B6-3876-6D9F-7626-523B6EE6D6C9}"/>
              </a:ext>
            </a:extLst>
          </p:cNvPr>
          <p:cNvSpPr txBox="1"/>
          <p:nvPr/>
        </p:nvSpPr>
        <p:spPr>
          <a:xfrm>
            <a:off x="9324818" y="2703788"/>
            <a:ext cx="1800192" cy="787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150000"/>
              </a:lnSpc>
            </a:pPr>
            <a:r>
              <a:rPr lang="zh-CN" altLang="en-US" sz="1600" b="1" dirty="0">
                <a:solidFill>
                  <a:srgbClr val="FF0000"/>
                </a:solidFill>
              </a:rPr>
              <a:t>生存预后差，</a:t>
            </a:r>
            <a:endParaRPr lang="en-US" altLang="zh-CN" sz="1600" b="1" dirty="0">
              <a:solidFill>
                <a:srgbClr val="FF0000"/>
              </a:solidFill>
            </a:endParaRPr>
          </a:p>
          <a:p>
            <a:pPr marL="0" lvl="1">
              <a:lnSpc>
                <a:spcPct val="150000"/>
              </a:lnSpc>
            </a:pPr>
            <a:r>
              <a:rPr lang="zh-CN" altLang="en-US" sz="1600" b="1" dirty="0">
                <a:solidFill>
                  <a:srgbClr val="FF0000"/>
                </a:solidFill>
              </a:rPr>
              <a:t>治疗手段有限</a:t>
            </a:r>
            <a:endParaRPr lang="en-US" altLang="zh-CN" sz="1200" b="1" dirty="0">
              <a:solidFill>
                <a:srgbClr val="FF0000"/>
              </a:solidFill>
            </a:endParaRPr>
          </a:p>
        </p:txBody>
      </p:sp>
      <p:sp>
        <p:nvSpPr>
          <p:cNvPr id="51" name="文本框 50">
            <a:extLst>
              <a:ext uri="{FF2B5EF4-FFF2-40B4-BE49-F238E27FC236}">
                <a16:creationId xmlns:a16="http://schemas.microsoft.com/office/drawing/2014/main" id="{870401EB-EAB6-0376-5C37-AB4D186D7039}"/>
              </a:ext>
            </a:extLst>
          </p:cNvPr>
          <p:cNvSpPr txBox="1"/>
          <p:nvPr/>
        </p:nvSpPr>
        <p:spPr>
          <a:xfrm>
            <a:off x="8880996" y="1993809"/>
            <a:ext cx="2979779" cy="417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150000"/>
              </a:lnSpc>
            </a:pPr>
            <a:r>
              <a:rPr lang="zh-CN" altLang="en-US" sz="1200" b="1" dirty="0">
                <a:solidFill>
                  <a:srgbClr val="215D6E"/>
                </a:solidFill>
              </a:rPr>
              <a:t>伴</a:t>
            </a:r>
            <a:r>
              <a:rPr lang="zh-CN" altLang="en-US" sz="1600" b="1" dirty="0">
                <a:solidFill>
                  <a:srgbClr val="FF0000"/>
                </a:solidFill>
              </a:rPr>
              <a:t>骨</a:t>
            </a:r>
            <a:r>
              <a:rPr lang="en-US" altLang="zh-CN" sz="1600" b="1" dirty="0">
                <a:solidFill>
                  <a:srgbClr val="FF0000"/>
                </a:solidFill>
              </a:rPr>
              <a:t>/</a:t>
            </a:r>
            <a:r>
              <a:rPr lang="zh-CN" altLang="en-US" sz="1600" b="1" dirty="0">
                <a:solidFill>
                  <a:srgbClr val="FF0000"/>
                </a:solidFill>
              </a:rPr>
              <a:t>骨髓</a:t>
            </a:r>
            <a:r>
              <a:rPr lang="zh-CN" altLang="en-US" sz="1200" b="1" dirty="0">
                <a:solidFill>
                  <a:srgbClr val="215D6E"/>
                </a:solidFill>
              </a:rPr>
              <a:t>残留复发性</a:t>
            </a:r>
            <a:r>
              <a:rPr lang="en-US" altLang="zh-CN" sz="1200" b="1" dirty="0">
                <a:solidFill>
                  <a:srgbClr val="215D6E"/>
                </a:solidFill>
              </a:rPr>
              <a:t>/</a:t>
            </a:r>
            <a:r>
              <a:rPr lang="zh-CN" altLang="en-US" sz="1200" b="1" dirty="0">
                <a:solidFill>
                  <a:srgbClr val="215D6E"/>
                </a:solidFill>
              </a:rPr>
              <a:t>难治性</a:t>
            </a:r>
            <a:r>
              <a:rPr lang="en-US" altLang="zh-CN" sz="1200" dirty="0">
                <a:solidFill>
                  <a:srgbClr val="215D6E"/>
                </a:solidFill>
              </a:rPr>
              <a:t>NBL</a:t>
            </a:r>
            <a:endParaRPr lang="en-US" altLang="zh-CN" sz="1600" b="1" dirty="0">
              <a:solidFill>
                <a:srgbClr val="FF0000"/>
              </a:solidFill>
            </a:endParaRPr>
          </a:p>
        </p:txBody>
      </p:sp>
      <p:sp>
        <p:nvSpPr>
          <p:cNvPr id="52" name="流程图: 合并 51">
            <a:extLst>
              <a:ext uri="{FF2B5EF4-FFF2-40B4-BE49-F238E27FC236}">
                <a16:creationId xmlns:a16="http://schemas.microsoft.com/office/drawing/2014/main" id="{AD4B61E6-6B47-84F6-1A2A-B805E8FDCA94}"/>
              </a:ext>
            </a:extLst>
          </p:cNvPr>
          <p:cNvSpPr/>
          <p:nvPr/>
        </p:nvSpPr>
        <p:spPr>
          <a:xfrm rot="16200000">
            <a:off x="6423672" y="2108197"/>
            <a:ext cx="421765" cy="188964"/>
          </a:xfrm>
          <a:prstGeom prst="flowChartMerge">
            <a:avLst/>
          </a:prstGeom>
          <a:gradFill>
            <a:gsLst>
              <a:gs pos="0">
                <a:srgbClr val="215D6E">
                  <a:alpha val="32000"/>
                </a:srgbClr>
              </a:gs>
              <a:gs pos="89000">
                <a:srgbClr val="215D6E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流程图: 合并 52">
            <a:extLst>
              <a:ext uri="{FF2B5EF4-FFF2-40B4-BE49-F238E27FC236}">
                <a16:creationId xmlns:a16="http://schemas.microsoft.com/office/drawing/2014/main" id="{561C1C82-5FFD-E25F-41B2-53A29BE7D736}"/>
              </a:ext>
            </a:extLst>
          </p:cNvPr>
          <p:cNvSpPr/>
          <p:nvPr/>
        </p:nvSpPr>
        <p:spPr>
          <a:xfrm rot="16200000">
            <a:off x="8420713" y="2108198"/>
            <a:ext cx="421765" cy="188964"/>
          </a:xfrm>
          <a:prstGeom prst="flowChartMerge">
            <a:avLst/>
          </a:prstGeom>
          <a:gradFill>
            <a:gsLst>
              <a:gs pos="0">
                <a:srgbClr val="215D6E">
                  <a:alpha val="32000"/>
                </a:srgbClr>
              </a:gs>
              <a:gs pos="89000">
                <a:srgbClr val="215D6E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DC38C190-379A-0923-E50E-7CBB54E50FD9}"/>
              </a:ext>
            </a:extLst>
          </p:cNvPr>
          <p:cNvCxnSpPr/>
          <p:nvPr/>
        </p:nvCxnSpPr>
        <p:spPr>
          <a:xfrm>
            <a:off x="6531302" y="1991797"/>
            <a:ext cx="0" cy="127554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>
            <a:extLst>
              <a:ext uri="{FF2B5EF4-FFF2-40B4-BE49-F238E27FC236}">
                <a16:creationId xmlns:a16="http://schemas.microsoft.com/office/drawing/2014/main" id="{9F7E81FD-6F89-657D-5AB7-73B8B09C1B9D}"/>
              </a:ext>
            </a:extLst>
          </p:cNvPr>
          <p:cNvCxnSpPr/>
          <p:nvPr/>
        </p:nvCxnSpPr>
        <p:spPr>
          <a:xfrm>
            <a:off x="8537113" y="1991796"/>
            <a:ext cx="0" cy="127554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>
            <a:extLst>
              <a:ext uri="{FF2B5EF4-FFF2-40B4-BE49-F238E27FC236}">
                <a16:creationId xmlns:a16="http://schemas.microsoft.com/office/drawing/2014/main" id="{36FD03CD-AD45-6F75-B6C8-BDABA1ED6CCC}"/>
              </a:ext>
            </a:extLst>
          </p:cNvPr>
          <p:cNvSpPr txBox="1"/>
          <p:nvPr/>
        </p:nvSpPr>
        <p:spPr>
          <a:xfrm>
            <a:off x="398502" y="6524735"/>
            <a:ext cx="74208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NBL</a:t>
            </a:r>
            <a:r>
              <a:rPr lang="zh-CN" altLang="en-US" sz="8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：神经母细胞瘤，</a:t>
            </a:r>
            <a:r>
              <a:rPr lang="en-US" altLang="zh-CN" sz="8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R/R NBL</a:t>
            </a:r>
            <a:r>
              <a:rPr lang="zh-CN" altLang="en-US" sz="8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：复发性</a:t>
            </a:r>
            <a:r>
              <a:rPr lang="en-US" altLang="zh-CN" sz="8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8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难治性神经母细胞瘤，</a:t>
            </a:r>
            <a:r>
              <a:rPr lang="en-US" altLang="zh-CN" sz="8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EFS</a:t>
            </a:r>
            <a:r>
              <a:rPr lang="zh-CN" altLang="en-US" sz="8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：无时间生存期，</a:t>
            </a:r>
            <a:r>
              <a:rPr lang="en-US" altLang="zh-CN" sz="8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OS</a:t>
            </a:r>
            <a:r>
              <a:rPr lang="zh-CN" altLang="en-US" sz="8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：总生存期</a:t>
            </a:r>
            <a:endParaRPr lang="en-US" altLang="zh-CN" sz="800" dirty="0">
              <a:solidFill>
                <a:srgbClr val="215D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8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*</a:t>
            </a:r>
            <a:r>
              <a:rPr lang="zh-CN" altLang="en-US" sz="8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截至</a:t>
            </a:r>
            <a:r>
              <a:rPr lang="en-US" altLang="zh-CN" sz="8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2025</a:t>
            </a:r>
            <a:r>
              <a:rPr lang="zh-CN" altLang="en-US" sz="8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8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7</a:t>
            </a:r>
            <a:r>
              <a:rPr lang="zh-CN" altLang="en-US" sz="8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endParaRPr lang="en-US" altLang="zh-CN" sz="800" dirty="0">
              <a:solidFill>
                <a:srgbClr val="215D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Number1">
            <a:extLst>
              <a:ext uri="{FF2B5EF4-FFF2-40B4-BE49-F238E27FC236}">
                <a16:creationId xmlns:a16="http://schemas.microsoft.com/office/drawing/2014/main" id="{24F36EAC-4666-4F4A-7BBA-19E877EA5970}"/>
              </a:ext>
            </a:extLst>
          </p:cNvPr>
          <p:cNvSpPr/>
          <p:nvPr/>
        </p:nvSpPr>
        <p:spPr>
          <a:xfrm flipV="1">
            <a:off x="1807860" y="5355634"/>
            <a:ext cx="953407" cy="220278"/>
          </a:xfrm>
          <a:custGeom>
            <a:avLst/>
            <a:gdLst>
              <a:gd name="connsiteX0" fmla="*/ 501500 w 1003000"/>
              <a:gd name="connsiteY0" fmla="*/ 0 h 864655"/>
              <a:gd name="connsiteX1" fmla="*/ 1003000 w 1003000"/>
              <a:gd name="connsiteY1" fmla="*/ 864655 h 864655"/>
              <a:gd name="connsiteX2" fmla="*/ 0 w 1003000"/>
              <a:gd name="connsiteY2" fmla="*/ 864655 h 864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3000" h="864655">
                <a:moveTo>
                  <a:pt x="501500" y="0"/>
                </a:moveTo>
                <a:lnTo>
                  <a:pt x="1003000" y="864655"/>
                </a:lnTo>
                <a:lnTo>
                  <a:pt x="0" y="864655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</a:endParaRPr>
          </a:p>
        </p:txBody>
      </p:sp>
      <p:sp>
        <p:nvSpPr>
          <p:cNvPr id="18" name="Number4">
            <a:extLst>
              <a:ext uri="{FF2B5EF4-FFF2-40B4-BE49-F238E27FC236}">
                <a16:creationId xmlns:a16="http://schemas.microsoft.com/office/drawing/2014/main" id="{08C938B8-A975-923F-2E91-1BAC365BFA0E}"/>
              </a:ext>
            </a:extLst>
          </p:cNvPr>
          <p:cNvSpPr/>
          <p:nvPr/>
        </p:nvSpPr>
        <p:spPr>
          <a:xfrm flipV="1">
            <a:off x="1150780" y="5620357"/>
            <a:ext cx="2278019" cy="277129"/>
          </a:xfrm>
          <a:custGeom>
            <a:avLst/>
            <a:gdLst>
              <a:gd name="connsiteX0" fmla="*/ 501500 w 4012000"/>
              <a:gd name="connsiteY0" fmla="*/ 0 h 864655"/>
              <a:gd name="connsiteX1" fmla="*/ 3510500 w 4012000"/>
              <a:gd name="connsiteY1" fmla="*/ 0 h 864655"/>
              <a:gd name="connsiteX2" fmla="*/ 4012000 w 4012000"/>
              <a:gd name="connsiteY2" fmla="*/ 864655 h 864655"/>
              <a:gd name="connsiteX3" fmla="*/ 0 w 4012000"/>
              <a:gd name="connsiteY3" fmla="*/ 864655 h 864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12000" h="864655">
                <a:moveTo>
                  <a:pt x="501500" y="0"/>
                </a:moveTo>
                <a:lnTo>
                  <a:pt x="3510500" y="0"/>
                </a:lnTo>
                <a:lnTo>
                  <a:pt x="4012000" y="864655"/>
                </a:lnTo>
                <a:lnTo>
                  <a:pt x="0" y="86465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0" cap="rnd">
            <a:noFill/>
            <a:prstDash val="solid"/>
            <a:round/>
            <a:headEnd/>
            <a:tailEnd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fontScale="70000" lnSpcReduction="20000"/>
          </a:bodyPr>
          <a:lstStyle/>
          <a:p>
            <a:pPr algn="ctr" defTabSz="914354"/>
            <a:endParaRPr lang="zh-CN" altLang="en-US" sz="2000" b="1" dirty="0">
              <a:solidFill>
                <a:schemeClr val="tx1"/>
              </a:solidFill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6EB36435-6D23-06C7-6DCF-006187CC84E0}"/>
              </a:ext>
            </a:extLst>
          </p:cNvPr>
          <p:cNvSpPr txBox="1"/>
          <p:nvPr/>
        </p:nvSpPr>
        <p:spPr>
          <a:xfrm>
            <a:off x="1353570" y="5537521"/>
            <a:ext cx="1905367" cy="336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1200" dirty="0">
                <a:solidFill>
                  <a:srgbClr val="215D6E"/>
                </a:solidFill>
              </a:rPr>
              <a:t>年新发高危</a:t>
            </a:r>
            <a:r>
              <a:rPr lang="en-US" altLang="zh-CN" sz="1200" dirty="0">
                <a:solidFill>
                  <a:srgbClr val="215D6E"/>
                </a:solidFill>
              </a:rPr>
              <a:t>NBL</a:t>
            </a:r>
            <a:r>
              <a:rPr lang="zh-CN" altLang="en-US" sz="1200" dirty="0">
                <a:solidFill>
                  <a:srgbClr val="215D6E"/>
                </a:solidFill>
              </a:rPr>
              <a:t>约</a:t>
            </a:r>
            <a:r>
              <a:rPr lang="en-US" altLang="zh-CN" sz="1200" dirty="0">
                <a:solidFill>
                  <a:srgbClr val="215D6E"/>
                </a:solidFill>
              </a:rPr>
              <a:t>1000</a:t>
            </a:r>
            <a:r>
              <a:rPr lang="zh-CN" altLang="en-US" sz="1200" dirty="0">
                <a:solidFill>
                  <a:srgbClr val="215D6E"/>
                </a:solidFill>
              </a:rPr>
              <a:t>人</a:t>
            </a: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7DE07C3A-5B8A-F7DD-F8A9-D14CF8BE6E0A}"/>
              </a:ext>
            </a:extLst>
          </p:cNvPr>
          <p:cNvSpPr txBox="1"/>
          <p:nvPr/>
        </p:nvSpPr>
        <p:spPr>
          <a:xfrm>
            <a:off x="968965" y="5251045"/>
            <a:ext cx="2699026" cy="336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1200" dirty="0">
                <a:solidFill>
                  <a:srgbClr val="215D6E"/>
                </a:solidFill>
              </a:rPr>
              <a:t>高危：</a:t>
            </a:r>
            <a:r>
              <a:rPr lang="en-US" altLang="zh-CN" sz="1200" dirty="0">
                <a:solidFill>
                  <a:srgbClr val="215D6E"/>
                </a:solidFill>
              </a:rPr>
              <a:t>50%</a:t>
            </a:r>
            <a:endParaRPr lang="zh-CN" altLang="en-US" sz="1200" baseline="30000" dirty="0">
              <a:solidFill>
                <a:srgbClr val="215D6E"/>
              </a:solidFill>
            </a:endParaRPr>
          </a:p>
        </p:txBody>
      </p:sp>
      <p:sp>
        <p:nvSpPr>
          <p:cNvPr id="26" name="Number1">
            <a:extLst>
              <a:ext uri="{FF2B5EF4-FFF2-40B4-BE49-F238E27FC236}">
                <a16:creationId xmlns:a16="http://schemas.microsoft.com/office/drawing/2014/main" id="{08D3ACF2-4C86-442B-1FF6-7EF3507BF3F4}"/>
              </a:ext>
            </a:extLst>
          </p:cNvPr>
          <p:cNvSpPr/>
          <p:nvPr/>
        </p:nvSpPr>
        <p:spPr>
          <a:xfrm flipV="1">
            <a:off x="1807860" y="5915662"/>
            <a:ext cx="953407" cy="220278"/>
          </a:xfrm>
          <a:custGeom>
            <a:avLst/>
            <a:gdLst>
              <a:gd name="connsiteX0" fmla="*/ 501500 w 1003000"/>
              <a:gd name="connsiteY0" fmla="*/ 0 h 864655"/>
              <a:gd name="connsiteX1" fmla="*/ 1003000 w 1003000"/>
              <a:gd name="connsiteY1" fmla="*/ 864655 h 864655"/>
              <a:gd name="connsiteX2" fmla="*/ 0 w 1003000"/>
              <a:gd name="connsiteY2" fmla="*/ 864655 h 864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3000" h="864655">
                <a:moveTo>
                  <a:pt x="501500" y="0"/>
                </a:moveTo>
                <a:lnTo>
                  <a:pt x="1003000" y="864655"/>
                </a:lnTo>
                <a:lnTo>
                  <a:pt x="0" y="864655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</a:endParaRPr>
          </a:p>
        </p:txBody>
      </p:sp>
      <p:sp>
        <p:nvSpPr>
          <p:cNvPr id="30" name="Number4">
            <a:extLst>
              <a:ext uri="{FF2B5EF4-FFF2-40B4-BE49-F238E27FC236}">
                <a16:creationId xmlns:a16="http://schemas.microsoft.com/office/drawing/2014/main" id="{8496AB9A-6FAA-D1DD-897F-10E52971B0A3}"/>
              </a:ext>
            </a:extLst>
          </p:cNvPr>
          <p:cNvSpPr/>
          <p:nvPr/>
        </p:nvSpPr>
        <p:spPr>
          <a:xfrm flipV="1">
            <a:off x="1434035" y="6162629"/>
            <a:ext cx="1711509" cy="277129"/>
          </a:xfrm>
          <a:custGeom>
            <a:avLst/>
            <a:gdLst>
              <a:gd name="connsiteX0" fmla="*/ 501500 w 4012000"/>
              <a:gd name="connsiteY0" fmla="*/ 0 h 864655"/>
              <a:gd name="connsiteX1" fmla="*/ 3510500 w 4012000"/>
              <a:gd name="connsiteY1" fmla="*/ 0 h 864655"/>
              <a:gd name="connsiteX2" fmla="*/ 4012000 w 4012000"/>
              <a:gd name="connsiteY2" fmla="*/ 864655 h 864655"/>
              <a:gd name="connsiteX3" fmla="*/ 0 w 4012000"/>
              <a:gd name="connsiteY3" fmla="*/ 864655 h 864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12000" h="864655">
                <a:moveTo>
                  <a:pt x="501500" y="0"/>
                </a:moveTo>
                <a:lnTo>
                  <a:pt x="3510500" y="0"/>
                </a:lnTo>
                <a:lnTo>
                  <a:pt x="4012000" y="864655"/>
                </a:lnTo>
                <a:lnTo>
                  <a:pt x="0" y="86465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0" cap="rnd">
            <a:noFill/>
            <a:prstDash val="solid"/>
            <a:round/>
            <a:headEnd/>
            <a:tailEnd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fontScale="70000" lnSpcReduction="20000"/>
          </a:bodyPr>
          <a:lstStyle/>
          <a:p>
            <a:pPr algn="ctr" defTabSz="914354"/>
            <a:endParaRPr lang="zh-CN" altLang="en-US" sz="2000" b="1" dirty="0">
              <a:solidFill>
                <a:schemeClr val="tx1"/>
              </a:solidFill>
            </a:endParaRP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097EE194-0972-571E-C376-4CC59E21DB9B}"/>
              </a:ext>
            </a:extLst>
          </p:cNvPr>
          <p:cNvSpPr txBox="1"/>
          <p:nvPr/>
        </p:nvSpPr>
        <p:spPr>
          <a:xfrm>
            <a:off x="1258301" y="6123164"/>
            <a:ext cx="2095904" cy="336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1200" b="1" dirty="0">
                <a:solidFill>
                  <a:srgbClr val="215D6E"/>
                </a:solidFill>
              </a:rPr>
              <a:t>R/R NBL</a:t>
            </a:r>
            <a:r>
              <a:rPr lang="zh-CN" altLang="en-US" sz="1200" b="1" dirty="0">
                <a:solidFill>
                  <a:srgbClr val="215D6E"/>
                </a:solidFill>
              </a:rPr>
              <a:t>约</a:t>
            </a:r>
            <a:r>
              <a:rPr lang="en-US" altLang="zh-CN" sz="1200" b="1" dirty="0">
                <a:solidFill>
                  <a:srgbClr val="215D6E"/>
                </a:solidFill>
              </a:rPr>
              <a:t>500-700</a:t>
            </a:r>
            <a:r>
              <a:rPr lang="zh-CN" altLang="en-US" sz="1200" b="1" dirty="0">
                <a:solidFill>
                  <a:srgbClr val="215D6E"/>
                </a:solidFill>
              </a:rPr>
              <a:t>人</a:t>
            </a:r>
          </a:p>
        </p:txBody>
      </p:sp>
      <p:sp>
        <p:nvSpPr>
          <p:cNvPr id="54" name="文本框 53">
            <a:extLst>
              <a:ext uri="{FF2B5EF4-FFF2-40B4-BE49-F238E27FC236}">
                <a16:creationId xmlns:a16="http://schemas.microsoft.com/office/drawing/2014/main" id="{7BBE6F05-489A-EBF4-2F7D-691887D10A9E}"/>
              </a:ext>
            </a:extLst>
          </p:cNvPr>
          <p:cNvSpPr txBox="1"/>
          <p:nvPr/>
        </p:nvSpPr>
        <p:spPr>
          <a:xfrm>
            <a:off x="968965" y="5823997"/>
            <a:ext cx="2699026" cy="336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1200" dirty="0">
                <a:solidFill>
                  <a:srgbClr val="215D6E"/>
                </a:solidFill>
              </a:rPr>
              <a:t>复发</a:t>
            </a:r>
            <a:r>
              <a:rPr lang="en-US" altLang="zh-CN" sz="1200" dirty="0">
                <a:solidFill>
                  <a:srgbClr val="215D6E"/>
                </a:solidFill>
              </a:rPr>
              <a:t>/</a:t>
            </a:r>
            <a:r>
              <a:rPr lang="zh-CN" altLang="en-US" sz="1200" dirty="0">
                <a:solidFill>
                  <a:srgbClr val="215D6E"/>
                </a:solidFill>
              </a:rPr>
              <a:t>难治：</a:t>
            </a:r>
            <a:r>
              <a:rPr lang="en-US" altLang="zh-CN" sz="1200" dirty="0">
                <a:solidFill>
                  <a:srgbClr val="215D6E"/>
                </a:solidFill>
              </a:rPr>
              <a:t>50-70%</a:t>
            </a:r>
            <a:endParaRPr lang="zh-CN" altLang="en-US" sz="1200" baseline="30000" dirty="0">
              <a:solidFill>
                <a:srgbClr val="215D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644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D9DD34A9-0B6A-2A4B-7F25-D5F2F1FF9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026" y="99799"/>
            <a:ext cx="11373553" cy="884613"/>
          </a:xfrm>
        </p:spPr>
        <p:txBody>
          <a:bodyPr/>
          <a:lstStyle/>
          <a:p>
            <a:r>
              <a:rPr lang="zh-CN" altLang="en-US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那西妥单抗注射液是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唯一获批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的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人源化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抗</a:t>
            </a:r>
            <a:r>
              <a:rPr lang="en-US" altLang="zh-CN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GD2</a:t>
            </a:r>
            <a:r>
              <a:rPr lang="zh-CN" altLang="en-US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单抗</a:t>
            </a:r>
            <a:b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</a:b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针对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骨</a:t>
            </a:r>
            <a:r>
              <a:rPr lang="en-US" altLang="zh-CN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/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骨髓</a:t>
            </a:r>
            <a:r>
              <a:rPr lang="zh-CN" altLang="en-US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病灶</a:t>
            </a:r>
            <a:r>
              <a:rPr lang="en-US" altLang="zh-CN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NBL</a:t>
            </a:r>
            <a:r>
              <a:rPr lang="zh-CN" altLang="en-US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治疗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目录内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无同类参照药品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5" name="箭头: 五边形 1">
            <a:extLst>
              <a:ext uri="{FF2B5EF4-FFF2-40B4-BE49-F238E27FC236}">
                <a16:creationId xmlns:a16="http://schemas.microsoft.com/office/drawing/2014/main" id="{D97FA455-8CA8-D3BB-3A17-2AD63085E9C3}"/>
              </a:ext>
            </a:extLst>
          </p:cNvPr>
          <p:cNvSpPr/>
          <p:nvPr/>
        </p:nvSpPr>
        <p:spPr bwMode="auto">
          <a:xfrm>
            <a:off x="0" y="94927"/>
            <a:ext cx="527804" cy="904061"/>
          </a:xfrm>
          <a:prstGeom prst="homePlate">
            <a:avLst>
              <a:gd name="adj" fmla="val 21406"/>
            </a:avLst>
          </a:prstGeom>
          <a:solidFill>
            <a:srgbClr val="FFFF00"/>
          </a:solidFill>
          <a:ln w="762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400" b="1" i="0" u="none" strike="noStrike" cap="none" normalizeH="0" baseline="0" dirty="0">
                <a:ln>
                  <a:noFill/>
                </a:ln>
                <a:solidFill>
                  <a:srgbClr val="215D6E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基本信息</a:t>
            </a:r>
            <a:endParaRPr kumimoji="0" lang="zh-CN" altLang="en-US" sz="1400" b="1" i="0" u="none" strike="noStrike" cap="none" normalizeH="0" baseline="30000" dirty="0">
              <a:ln>
                <a:noFill/>
              </a:ln>
              <a:solidFill>
                <a:srgbClr val="215D6E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6" name="表格 12">
            <a:extLst>
              <a:ext uri="{FF2B5EF4-FFF2-40B4-BE49-F238E27FC236}">
                <a16:creationId xmlns:a16="http://schemas.microsoft.com/office/drawing/2014/main" id="{01AFC04A-9206-1C5D-5714-6D56FF07A07F}"/>
              </a:ext>
            </a:extLst>
          </p:cNvPr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19491794"/>
              </p:ext>
            </p:extLst>
          </p:nvPr>
        </p:nvGraphicFramePr>
        <p:xfrm>
          <a:off x="310718" y="1861307"/>
          <a:ext cx="7207558" cy="408948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295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0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4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08353">
                  <a:extLst>
                    <a:ext uri="{9D8B030D-6E8A-4147-A177-3AD203B41FA5}">
                      <a16:colId xmlns:a16="http://schemas.microsoft.com/office/drawing/2014/main" val="3586970060"/>
                    </a:ext>
                  </a:extLst>
                </a:gridCol>
              </a:tblGrid>
              <a:tr h="47352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0" dirty="0">
                          <a:solidFill>
                            <a:srgbClr val="215D6E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申报目录类别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商保创新药目录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sz="1200" dirty="0">
                        <a:solidFill>
                          <a:srgbClr val="215D6E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2">
                        <a:alpha val="7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zh-CN" altLang="en-US" sz="1100" dirty="0">
                        <a:solidFill>
                          <a:srgbClr val="215D6E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8102075"/>
                  </a:ext>
                </a:extLst>
              </a:tr>
              <a:tr h="47939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0" dirty="0">
                          <a:solidFill>
                            <a:srgbClr val="215D6E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通用名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600" b="1" dirty="0">
                          <a:solidFill>
                            <a:srgbClr val="215D6E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那西</a:t>
                      </a:r>
                      <a:r>
                        <a:rPr lang="zh-CN" altLang="en-US" sz="1600" b="1" dirty="0">
                          <a:solidFill>
                            <a:srgbClr val="215D6E"/>
                          </a:solidFill>
                        </a:rPr>
                        <a:t>妥单抗注射液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0" dirty="0">
                          <a:solidFill>
                            <a:srgbClr val="215D6E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注册规格</a:t>
                      </a:r>
                      <a:endParaRPr lang="zh-CN" altLang="en-US" sz="1200" b="0" dirty="0">
                        <a:solidFill>
                          <a:srgbClr val="215D6E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0" dirty="0">
                          <a:solidFill>
                            <a:srgbClr val="215D6E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40 mg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（</a:t>
                      </a:r>
                      <a:r>
                        <a:rPr lang="en-US" altLang="zh-CN" sz="1200" b="0" dirty="0">
                          <a:solidFill>
                            <a:srgbClr val="215D6E"/>
                          </a:solidFill>
                        </a:rPr>
                        <a:t>10 mL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）</a:t>
                      </a:r>
                      <a:r>
                        <a:rPr lang="en-US" altLang="zh-CN" sz="1200" b="0" dirty="0">
                          <a:solidFill>
                            <a:srgbClr val="215D6E"/>
                          </a:solidFill>
                        </a:rPr>
                        <a:t>/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瓶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9371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dirty="0">
                          <a:solidFill>
                            <a:srgbClr val="215D6E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说明书适应症</a:t>
                      </a:r>
                      <a:endParaRPr lang="en-US" altLang="zh-CN" sz="1600" b="1" dirty="0">
                        <a:solidFill>
                          <a:srgbClr val="215D6E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/>
                      <a:r>
                        <a:rPr lang="en-US" altLang="zh-CN" sz="1600" b="1" dirty="0">
                          <a:solidFill>
                            <a:srgbClr val="215D6E"/>
                          </a:solidFill>
                        </a:rPr>
                        <a:t>/</a:t>
                      </a:r>
                      <a:r>
                        <a:rPr lang="zh-CN" altLang="en-US" sz="1600" b="1" dirty="0">
                          <a:solidFill>
                            <a:srgbClr val="215D6E"/>
                          </a:solidFill>
                        </a:rPr>
                        <a:t>功能主治</a:t>
                      </a:r>
                      <a:r>
                        <a:rPr lang="en-US" altLang="zh-CN" sz="1600" b="1" baseline="30000" dirty="0">
                          <a:solidFill>
                            <a:srgbClr val="215D6E"/>
                          </a:solidFill>
                        </a:rPr>
                        <a:t>1</a:t>
                      </a:r>
                      <a:endParaRPr lang="zh-CN" altLang="en-US" sz="1600" b="1" baseline="30000" dirty="0">
                        <a:solidFill>
                          <a:srgbClr val="215D6E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3281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适用于伴有</a:t>
                      </a:r>
                      <a:r>
                        <a:rPr lang="zh-CN" altLang="en-US" sz="1600" b="1" dirty="0">
                          <a:solidFill>
                            <a:srgbClr val="FF0000"/>
                          </a:solidFill>
                        </a:rPr>
                        <a:t>骨或骨髓病变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，对既往治疗表现为部分缓解、轻微缓解或疾病稳定的</a:t>
                      </a:r>
                      <a:r>
                        <a:rPr lang="zh-CN" altLang="en-US" sz="1600" b="1" kern="1200" dirty="0">
                          <a:solidFill>
                            <a:srgbClr val="215D6E"/>
                          </a:solidFill>
                          <a:latin typeface="+mn-lt"/>
                          <a:ea typeface="+mn-ea"/>
                          <a:cs typeface="+mn-cs"/>
                        </a:rPr>
                        <a:t>复发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性或</a:t>
                      </a:r>
                      <a:r>
                        <a:rPr lang="zh-CN" altLang="en-US" sz="1600" b="1" kern="1200" dirty="0">
                          <a:solidFill>
                            <a:srgbClr val="215D6E"/>
                          </a:solidFill>
                          <a:latin typeface="+mn-lt"/>
                          <a:ea typeface="+mn-ea"/>
                          <a:cs typeface="+mn-cs"/>
                        </a:rPr>
                        <a:t>难治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性</a:t>
                      </a:r>
                      <a:r>
                        <a:rPr lang="zh-CN" altLang="en-US" sz="16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高危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神经母细胞瘤的</a:t>
                      </a:r>
                      <a:r>
                        <a:rPr lang="zh-CN" altLang="en-US" sz="16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儿童</a:t>
                      </a:r>
                      <a:r>
                        <a:rPr lang="zh-CN" altLang="en-US" sz="1200" b="0" kern="1200" dirty="0">
                          <a:solidFill>
                            <a:srgbClr val="215D6E"/>
                          </a:solidFill>
                          <a:latin typeface="+mn-lt"/>
                          <a:ea typeface="+mn-ea"/>
                          <a:cs typeface="+mn-cs"/>
                        </a:rPr>
                        <a:t>（</a:t>
                      </a:r>
                      <a:r>
                        <a:rPr lang="en-US" altLang="zh-CN" sz="1200" b="0" kern="1200" dirty="0">
                          <a:solidFill>
                            <a:srgbClr val="215D6E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zh-CN" altLang="en-US" sz="1200" b="0" kern="1200" dirty="0">
                          <a:solidFill>
                            <a:srgbClr val="215D6E"/>
                          </a:solidFill>
                          <a:latin typeface="+mn-lt"/>
                          <a:ea typeface="+mn-ea"/>
                          <a:cs typeface="+mn-cs"/>
                        </a:rPr>
                        <a:t>岁及以上）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或成人患者。</a:t>
                      </a:r>
                      <a:endParaRPr lang="en-US" altLang="zh-CN" sz="1200" b="0" dirty="0">
                        <a:solidFill>
                          <a:srgbClr val="215D6E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>
                    <a:lnL w="63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3281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200" b="1" dirty="0">
                        <a:solidFill>
                          <a:srgbClr val="EC6422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297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kern="1200" dirty="0">
                          <a:solidFill>
                            <a:srgbClr val="215D6E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用法用量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zh-CN" altLang="en-US" sz="1200" b="0" dirty="0">
                          <a:solidFill>
                            <a:srgbClr val="215D6E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在每个治疗周期的</a:t>
                      </a:r>
                      <a:r>
                        <a:rPr lang="zh-CN" altLang="en-US" sz="16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第</a:t>
                      </a:r>
                      <a:r>
                        <a:rPr lang="en-US" altLang="zh-CN" sz="16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zh-CN" altLang="en-US" sz="16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、</a:t>
                      </a:r>
                      <a:r>
                        <a:rPr lang="en-US" altLang="zh-CN" sz="16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zh-CN" altLang="en-US" sz="16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和</a:t>
                      </a:r>
                      <a:r>
                        <a:rPr lang="en-US" altLang="zh-CN" sz="16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zh-CN" altLang="en-US" sz="16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天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，本品的建议剂量为</a:t>
                      </a:r>
                      <a:r>
                        <a:rPr lang="en-US" altLang="zh-CN" sz="16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 mg/kg/</a:t>
                      </a:r>
                      <a:r>
                        <a:rPr lang="zh-CN" altLang="en-US" sz="16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天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（最高</a:t>
                      </a:r>
                      <a:r>
                        <a:rPr lang="en-US" altLang="zh-CN" sz="1200" b="0" dirty="0">
                          <a:solidFill>
                            <a:srgbClr val="215D6E"/>
                          </a:solidFill>
                        </a:rPr>
                        <a:t>150mg/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天），在稀释后静脉输注，与皮下注射的</a:t>
                      </a:r>
                      <a:r>
                        <a:rPr lang="en-US" altLang="zh-CN" sz="1200" b="0" dirty="0">
                          <a:solidFill>
                            <a:srgbClr val="215D6E"/>
                          </a:solidFill>
                        </a:rPr>
                        <a:t>GM-CSF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联合给药。治疗周期每</a:t>
                      </a:r>
                      <a:r>
                        <a:rPr lang="en-US" altLang="zh-CN" sz="1200" b="0" dirty="0">
                          <a:solidFill>
                            <a:srgbClr val="215D6E"/>
                          </a:solidFill>
                        </a:rPr>
                        <a:t>4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周重复一次，直至</a:t>
                      </a:r>
                      <a:r>
                        <a:rPr lang="zh-CN" altLang="en-US" sz="1200" b="1" kern="1200" dirty="0">
                          <a:solidFill>
                            <a:srgbClr val="215D6E"/>
                          </a:solidFill>
                          <a:latin typeface="+mn-lt"/>
                          <a:ea typeface="+mn-ea"/>
                          <a:cs typeface="+mn-cs"/>
                        </a:rPr>
                        <a:t>完全缓解</a:t>
                      </a:r>
                      <a:r>
                        <a:rPr lang="zh-CN" altLang="en-US" sz="1200" b="0" kern="1200" dirty="0">
                          <a:solidFill>
                            <a:srgbClr val="215D6E"/>
                          </a:solidFill>
                          <a:latin typeface="+mn-lt"/>
                          <a:ea typeface="+mn-ea"/>
                          <a:cs typeface="+mn-cs"/>
                        </a:rPr>
                        <a:t>或</a:t>
                      </a:r>
                      <a:r>
                        <a:rPr lang="zh-CN" altLang="en-US" sz="1200" b="1" kern="1200" dirty="0">
                          <a:solidFill>
                            <a:srgbClr val="215D6E"/>
                          </a:solidFill>
                          <a:latin typeface="+mn-lt"/>
                          <a:ea typeface="+mn-ea"/>
                          <a:cs typeface="+mn-cs"/>
                        </a:rPr>
                        <a:t>部分缓解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，随后再连续用</a:t>
                      </a:r>
                      <a:r>
                        <a:rPr lang="en-US" altLang="zh-CN" sz="16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zh-CN" altLang="en-US" sz="16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个周期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（每</a:t>
                      </a:r>
                      <a:r>
                        <a:rPr lang="en-US" altLang="zh-CN" sz="1200" b="0" dirty="0">
                          <a:solidFill>
                            <a:srgbClr val="215D6E"/>
                          </a:solidFill>
                        </a:rPr>
                        <a:t>4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周一个周期）。后续周期可每</a:t>
                      </a:r>
                      <a:r>
                        <a:rPr lang="en-US" altLang="zh-CN" sz="1200" b="0" dirty="0">
                          <a:solidFill>
                            <a:srgbClr val="215D6E"/>
                          </a:solidFill>
                        </a:rPr>
                        <a:t>8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周重复一次。</a:t>
                      </a:r>
                      <a:endParaRPr lang="en-US" altLang="zh-CN" sz="1200" b="0" dirty="0">
                        <a:solidFill>
                          <a:srgbClr val="215D6E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>
                    <a:lnL w="63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altLang="zh-CN" sz="1100" dirty="0">
                        <a:solidFill>
                          <a:srgbClr val="215D6E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211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0" dirty="0">
                          <a:solidFill>
                            <a:srgbClr val="215D6E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中国大陆</a:t>
                      </a:r>
                      <a:endParaRPr lang="en-US" altLang="zh-CN" sz="1200" b="0" dirty="0">
                        <a:solidFill>
                          <a:srgbClr val="215D6E"/>
                        </a:solidFill>
                      </a:endParaRPr>
                    </a:p>
                    <a:p>
                      <a:pPr algn="ctr"/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首次上市时间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281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b="0" dirty="0">
                          <a:solidFill>
                            <a:srgbClr val="215D6E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2022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年</a:t>
                      </a:r>
                      <a:r>
                        <a:rPr lang="en-US" altLang="zh-CN" sz="1200" b="0" dirty="0">
                          <a:solidFill>
                            <a:srgbClr val="215D6E"/>
                          </a:solidFill>
                        </a:rPr>
                        <a:t>11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月</a:t>
                      </a:r>
                      <a:r>
                        <a:rPr lang="en-US" altLang="zh-CN" sz="1200" b="0" dirty="0">
                          <a:solidFill>
                            <a:srgbClr val="215D6E"/>
                          </a:solidFill>
                        </a:rPr>
                        <a:t>30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日</a:t>
                      </a:r>
                      <a:endParaRPr lang="en-US" altLang="zh-CN" sz="1200" b="0" dirty="0">
                        <a:solidFill>
                          <a:srgbClr val="215D6E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0" dirty="0">
                          <a:solidFill>
                            <a:srgbClr val="215D6E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是否为</a:t>
                      </a:r>
                      <a:r>
                        <a:rPr lang="en-US" altLang="zh-CN" sz="1200" b="0" dirty="0">
                          <a:solidFill>
                            <a:srgbClr val="215D6E"/>
                          </a:solidFill>
                        </a:rPr>
                        <a:t>OTC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药品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200" b="0">
                          <a:solidFill>
                            <a:srgbClr val="215D6E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否</a:t>
                      </a:r>
                      <a:endParaRPr lang="zh-CN" altLang="en-US" sz="1200" b="0" dirty="0">
                        <a:solidFill>
                          <a:srgbClr val="215D6E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211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0" dirty="0">
                          <a:solidFill>
                            <a:srgbClr val="215D6E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全球首个上市国家</a:t>
                      </a:r>
                      <a:endParaRPr lang="en-US" altLang="zh-CN" sz="1200" b="0" dirty="0">
                        <a:solidFill>
                          <a:srgbClr val="215D6E"/>
                        </a:solidFill>
                      </a:endParaRPr>
                    </a:p>
                    <a:p>
                      <a:pPr algn="ctr"/>
                      <a:r>
                        <a:rPr lang="en-US" altLang="zh-CN" sz="1200" b="0" dirty="0">
                          <a:solidFill>
                            <a:srgbClr val="215D6E"/>
                          </a:solidFill>
                        </a:rPr>
                        <a:t>/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地区及上市时间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281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b="0" dirty="0">
                          <a:solidFill>
                            <a:srgbClr val="215D6E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美国，</a:t>
                      </a:r>
                      <a:r>
                        <a:rPr lang="en-US" altLang="zh-CN" sz="1200" b="0" dirty="0">
                          <a:solidFill>
                            <a:srgbClr val="215D6E"/>
                          </a:solidFill>
                        </a:rPr>
                        <a:t>2020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年</a:t>
                      </a:r>
                      <a:r>
                        <a:rPr lang="en-US" altLang="zh-CN" sz="1200" b="0" dirty="0">
                          <a:solidFill>
                            <a:srgbClr val="215D6E"/>
                          </a:solidFill>
                        </a:rPr>
                        <a:t>11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月</a:t>
                      </a:r>
                      <a:r>
                        <a:rPr lang="en-US" altLang="zh-CN" sz="1200" b="0" dirty="0">
                          <a:solidFill>
                            <a:srgbClr val="215D6E"/>
                          </a:solidFill>
                        </a:rPr>
                        <a:t>25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日</a:t>
                      </a:r>
                      <a:endParaRPr lang="en-US" altLang="zh-CN" sz="1200" b="0" dirty="0">
                        <a:solidFill>
                          <a:srgbClr val="215D6E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0" dirty="0">
                          <a:solidFill>
                            <a:srgbClr val="215D6E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目前大陆地区同通用名</a:t>
                      </a:r>
                      <a:r>
                        <a:rPr lang="zh-CN" altLang="en-US" sz="1200" b="0" dirty="0">
                          <a:solidFill>
                            <a:srgbClr val="215D6E"/>
                          </a:solidFill>
                        </a:rPr>
                        <a:t>药物的上市情况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281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b="0" dirty="0">
                          <a:solidFill>
                            <a:srgbClr val="215D6E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无</a:t>
                      </a:r>
                      <a:endParaRPr lang="en-US" altLang="zh-CN" sz="1200" b="0" dirty="0">
                        <a:solidFill>
                          <a:srgbClr val="215D6E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文本框 6">
            <a:extLst>
              <a:ext uri="{FF2B5EF4-FFF2-40B4-BE49-F238E27FC236}">
                <a16:creationId xmlns:a16="http://schemas.microsoft.com/office/drawing/2014/main" id="{505E4D90-6752-9B75-B972-4397CB57BA7C}"/>
              </a:ext>
            </a:extLst>
          </p:cNvPr>
          <p:cNvSpPr txBox="1"/>
          <p:nvPr/>
        </p:nvSpPr>
        <p:spPr>
          <a:xfrm>
            <a:off x="441694" y="6540243"/>
            <a:ext cx="4142283" cy="223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*</a:t>
            </a:r>
            <a:r>
              <a:rPr lang="zh-CN" altLang="en-US" sz="8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截至</a:t>
            </a:r>
            <a:r>
              <a:rPr lang="en-US" altLang="zh-CN" sz="8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2025</a:t>
            </a:r>
            <a:r>
              <a:rPr lang="zh-CN" altLang="en-US" sz="8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8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7</a:t>
            </a:r>
            <a:r>
              <a:rPr lang="zh-CN" altLang="en-US" sz="8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endParaRPr lang="en-US" altLang="zh-CN" sz="800" dirty="0">
              <a:solidFill>
                <a:srgbClr val="215D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29313231-839A-C613-420B-8DEE05BD5457}"/>
              </a:ext>
            </a:extLst>
          </p:cNvPr>
          <p:cNvSpPr txBox="1"/>
          <p:nvPr/>
        </p:nvSpPr>
        <p:spPr>
          <a:xfrm>
            <a:off x="413647" y="1488031"/>
            <a:ext cx="3336636" cy="374571"/>
          </a:xfrm>
          <a:prstGeom prst="round2SameRect">
            <a:avLst>
              <a:gd name="adj1" fmla="val 34096"/>
              <a:gd name="adj2" fmla="val 0"/>
            </a:avLst>
          </a:prstGeom>
          <a:solidFill>
            <a:srgbClr val="215D6E"/>
          </a:solidFill>
          <a:ln>
            <a:solidFill>
              <a:srgbClr val="215D6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1600" b="1" dirty="0">
                <a:solidFill>
                  <a:schemeClr val="bg1"/>
                </a:solidFill>
                <a:latin typeface="+mn-ea"/>
              </a:rPr>
              <a:t>药物基本信息</a:t>
            </a:r>
            <a:r>
              <a:rPr lang="en-US" altLang="zh-CN" sz="1200" b="1" baseline="30000" dirty="0">
                <a:solidFill>
                  <a:schemeClr val="bg1"/>
                </a:solidFill>
                <a:latin typeface="+mn-ea"/>
              </a:rPr>
              <a:t>12</a:t>
            </a:r>
            <a:endParaRPr lang="zh-CN" altLang="en-US" sz="1600" b="1" baseline="3000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1888BB42-BC35-B22F-4494-47A09C3CFDC2}"/>
              </a:ext>
            </a:extLst>
          </p:cNvPr>
          <p:cNvSpPr txBox="1"/>
          <p:nvPr/>
        </p:nvSpPr>
        <p:spPr>
          <a:xfrm>
            <a:off x="7617038" y="1486736"/>
            <a:ext cx="3336636" cy="374571"/>
          </a:xfrm>
          <a:prstGeom prst="round2SameRect">
            <a:avLst>
              <a:gd name="adj1" fmla="val 34096"/>
              <a:gd name="adj2" fmla="val 0"/>
            </a:avLst>
          </a:prstGeom>
          <a:solidFill>
            <a:srgbClr val="215D6E"/>
          </a:solidFill>
          <a:ln>
            <a:solidFill>
              <a:srgbClr val="215D6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1600" b="1" dirty="0">
                <a:solidFill>
                  <a:schemeClr val="bg1"/>
                </a:solidFill>
                <a:latin typeface="+mn-ea"/>
              </a:rPr>
              <a:t>参照药品建议：无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C22ACACF-0B8E-79A1-3357-601747B01897}"/>
              </a:ext>
            </a:extLst>
          </p:cNvPr>
          <p:cNvSpPr/>
          <p:nvPr/>
        </p:nvSpPr>
        <p:spPr>
          <a:xfrm>
            <a:off x="7617038" y="1866691"/>
            <a:ext cx="4332306" cy="4084102"/>
          </a:xfrm>
          <a:prstGeom prst="rect">
            <a:avLst/>
          </a:prstGeom>
          <a:noFill/>
          <a:ln>
            <a:solidFill>
              <a:srgbClr val="215D6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5C8A800D-3BF2-CD7A-87B5-DC7639FC0ABC}"/>
              </a:ext>
            </a:extLst>
          </p:cNvPr>
          <p:cNvSpPr txBox="1"/>
          <p:nvPr/>
        </p:nvSpPr>
        <p:spPr>
          <a:xfrm>
            <a:off x="7590403" y="2002117"/>
            <a:ext cx="4431069" cy="3526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150000"/>
              </a:lnSpc>
            </a:pPr>
            <a:r>
              <a:rPr lang="zh-CN" altLang="en-US" sz="1200" b="1" dirty="0">
                <a:solidFill>
                  <a:srgbClr val="215D6E"/>
                </a:solidFill>
              </a:rPr>
              <a:t>目录内无参照药品：</a:t>
            </a:r>
            <a:endParaRPr lang="en-US" altLang="zh-CN" sz="1200" b="1" dirty="0">
              <a:solidFill>
                <a:srgbClr val="215D6E"/>
              </a:solidFill>
            </a:endParaRPr>
          </a:p>
          <a:p>
            <a:pPr marL="268288" lvl="1" indent="-268288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200" dirty="0">
                <a:solidFill>
                  <a:srgbClr val="215D6E"/>
                </a:solidFill>
              </a:rPr>
              <a:t>那西妥单抗为</a:t>
            </a:r>
            <a:r>
              <a:rPr lang="zh-CN" altLang="en-US" sz="1600" b="1" dirty="0">
                <a:solidFill>
                  <a:srgbClr val="FF0000"/>
                </a:solidFill>
              </a:rPr>
              <a:t>全球唯一</a:t>
            </a:r>
            <a:r>
              <a:rPr lang="zh-CN" altLang="en-US" sz="1600" dirty="0">
                <a:solidFill>
                  <a:srgbClr val="215D6E"/>
                </a:solidFill>
              </a:rPr>
              <a:t>*</a:t>
            </a:r>
            <a:r>
              <a:rPr lang="zh-CN" altLang="en-US" sz="1200" dirty="0">
                <a:solidFill>
                  <a:srgbClr val="215D6E"/>
                </a:solidFill>
              </a:rPr>
              <a:t>，</a:t>
            </a:r>
            <a:r>
              <a:rPr lang="zh-CN" altLang="en-US" sz="1600" b="1" dirty="0">
                <a:solidFill>
                  <a:srgbClr val="FF0000"/>
                </a:solidFill>
              </a:rPr>
              <a:t>国内首个</a:t>
            </a:r>
            <a:r>
              <a:rPr lang="zh-CN" altLang="en-US" sz="1200" dirty="0">
                <a:solidFill>
                  <a:srgbClr val="215D6E"/>
                </a:solidFill>
              </a:rPr>
              <a:t>，</a:t>
            </a:r>
            <a:r>
              <a:rPr lang="zh-CN" altLang="en-US" sz="1600" b="1" dirty="0">
                <a:solidFill>
                  <a:srgbClr val="FF0000"/>
                </a:solidFill>
              </a:rPr>
              <a:t>人源化</a:t>
            </a:r>
            <a:r>
              <a:rPr lang="zh-CN" altLang="en-US" sz="1200" dirty="0">
                <a:solidFill>
                  <a:srgbClr val="215D6E"/>
                </a:solidFill>
              </a:rPr>
              <a:t>抗</a:t>
            </a:r>
            <a:r>
              <a:rPr lang="en-US" altLang="zh-CN" sz="1200" dirty="0">
                <a:solidFill>
                  <a:srgbClr val="215D6E"/>
                </a:solidFill>
              </a:rPr>
              <a:t>GD2</a:t>
            </a:r>
            <a:r>
              <a:rPr lang="zh-CN" altLang="en-US" sz="1200" dirty="0">
                <a:solidFill>
                  <a:srgbClr val="215D6E"/>
                </a:solidFill>
              </a:rPr>
              <a:t>单抗</a:t>
            </a:r>
            <a:endParaRPr lang="en-US" altLang="zh-CN" sz="1200" dirty="0">
              <a:solidFill>
                <a:srgbClr val="215D6E"/>
              </a:solidFill>
            </a:endParaRPr>
          </a:p>
          <a:p>
            <a:pPr marL="0" lvl="1">
              <a:lnSpc>
                <a:spcPct val="150000"/>
              </a:lnSpc>
            </a:pPr>
            <a:endParaRPr lang="en-US" altLang="zh-CN" sz="1200" b="1" dirty="0">
              <a:solidFill>
                <a:srgbClr val="215D6E"/>
              </a:solidFill>
            </a:endParaRPr>
          </a:p>
          <a:p>
            <a:pPr marL="0" lvl="1">
              <a:lnSpc>
                <a:spcPct val="150000"/>
              </a:lnSpc>
            </a:pPr>
            <a:r>
              <a:rPr lang="zh-CN" altLang="en-US" sz="1200" b="1" dirty="0">
                <a:solidFill>
                  <a:srgbClr val="215D6E"/>
                </a:solidFill>
              </a:rPr>
              <a:t>化疗药物不宜作为参照药物：</a:t>
            </a:r>
          </a:p>
          <a:p>
            <a:pPr marL="269875" lvl="0" indent="-269875" defTabSz="932815">
              <a:buFont typeface="Arial" panose="020B0604020202020204" pitchFamily="34" charset="0"/>
              <a:buChar char="•"/>
              <a:defRPr/>
            </a:pPr>
            <a:r>
              <a:rPr lang="zh-CN" altLang="en-US" sz="1200" dirty="0">
                <a:solidFill>
                  <a:srgbClr val="215D6E"/>
                </a:solidFill>
              </a:rPr>
              <a:t>化疗药物多为细胞毒性药物，与那西妥单抗免疫治疗</a:t>
            </a:r>
            <a:r>
              <a:rPr lang="zh-CN" altLang="en-US" sz="1600" b="1" dirty="0">
                <a:solidFill>
                  <a:srgbClr val="FF0000"/>
                </a:solidFill>
              </a:rPr>
              <a:t>作用机制不同</a:t>
            </a:r>
            <a:endParaRPr lang="en-US" altLang="zh-CN" sz="1600" b="1" dirty="0">
              <a:solidFill>
                <a:srgbClr val="FF0000"/>
              </a:solidFill>
            </a:endParaRPr>
          </a:p>
          <a:p>
            <a:pPr marL="269875" lvl="0" indent="-269875" defTabSz="932815">
              <a:buFont typeface="Arial" panose="020B0604020202020204" pitchFamily="34" charset="0"/>
              <a:buChar char="•"/>
              <a:defRPr/>
            </a:pPr>
            <a:r>
              <a:rPr lang="en-US" altLang="zh-CN" sz="1200" dirty="0">
                <a:solidFill>
                  <a:srgbClr val="215D6E"/>
                </a:solidFill>
              </a:rPr>
              <a:t>NBL</a:t>
            </a:r>
            <a:r>
              <a:rPr lang="zh-CN" altLang="en-US" sz="1200" dirty="0">
                <a:solidFill>
                  <a:srgbClr val="215D6E"/>
                </a:solidFill>
              </a:rPr>
              <a:t>常用化疗药物多为</a:t>
            </a:r>
            <a:r>
              <a:rPr lang="zh-CN" altLang="en-US" sz="1600" b="1" dirty="0">
                <a:solidFill>
                  <a:srgbClr val="FF0000"/>
                </a:solidFill>
              </a:rPr>
              <a:t>经验用药</a:t>
            </a:r>
          </a:p>
          <a:p>
            <a:pPr marL="269875" lvl="0" indent="-269875" defTabSz="932815">
              <a:buFont typeface="Arial" panose="020B0604020202020204" pitchFamily="34" charset="0"/>
              <a:buChar char="•"/>
              <a:defRPr/>
            </a:pPr>
            <a:r>
              <a:rPr lang="zh-CN" altLang="en-US" sz="1200" dirty="0">
                <a:solidFill>
                  <a:srgbClr val="215D6E"/>
                </a:solidFill>
              </a:rPr>
              <a:t>难治性</a:t>
            </a:r>
            <a:r>
              <a:rPr lang="en-US" altLang="zh-CN" sz="1200" dirty="0">
                <a:solidFill>
                  <a:srgbClr val="215D6E"/>
                </a:solidFill>
              </a:rPr>
              <a:t>/</a:t>
            </a:r>
            <a:r>
              <a:rPr lang="zh-CN" altLang="en-US" sz="1200" dirty="0">
                <a:solidFill>
                  <a:srgbClr val="215D6E"/>
                </a:solidFill>
              </a:rPr>
              <a:t>复发性</a:t>
            </a:r>
            <a:r>
              <a:rPr lang="en-US" altLang="zh-CN" sz="1200" dirty="0">
                <a:solidFill>
                  <a:srgbClr val="215D6E"/>
                </a:solidFill>
              </a:rPr>
              <a:t>NBL</a:t>
            </a:r>
            <a:r>
              <a:rPr lang="zh-CN" altLang="en-US" sz="1200" dirty="0">
                <a:solidFill>
                  <a:srgbClr val="215D6E"/>
                </a:solidFill>
              </a:rPr>
              <a:t>多与化疗药物</a:t>
            </a:r>
            <a:r>
              <a:rPr lang="zh-CN" altLang="en-US" sz="1600" b="1" dirty="0">
                <a:solidFill>
                  <a:srgbClr val="FF0000"/>
                </a:solidFill>
              </a:rPr>
              <a:t>耐药</a:t>
            </a:r>
            <a:r>
              <a:rPr lang="zh-CN" altLang="en-US" sz="1200" dirty="0">
                <a:solidFill>
                  <a:srgbClr val="215D6E"/>
                </a:solidFill>
              </a:rPr>
              <a:t>相关</a:t>
            </a:r>
            <a:endParaRPr lang="en-US" altLang="zh-CN" sz="1200" dirty="0">
              <a:solidFill>
                <a:srgbClr val="215D6E"/>
              </a:solidFill>
            </a:endParaRPr>
          </a:p>
          <a:p>
            <a:pPr marL="0" lvl="1">
              <a:lnSpc>
                <a:spcPct val="150000"/>
              </a:lnSpc>
            </a:pPr>
            <a:endParaRPr lang="en-US" altLang="zh-CN" sz="1200" dirty="0">
              <a:solidFill>
                <a:srgbClr val="215D6E"/>
              </a:solidFill>
            </a:endParaRPr>
          </a:p>
          <a:p>
            <a:pPr marL="0" lvl="1">
              <a:lnSpc>
                <a:spcPct val="150000"/>
              </a:lnSpc>
            </a:pPr>
            <a:r>
              <a:rPr lang="zh-CN" altLang="en-US" sz="1200" b="1" dirty="0">
                <a:solidFill>
                  <a:srgbClr val="215D6E"/>
                </a:solidFill>
              </a:rPr>
              <a:t>纳入</a:t>
            </a:r>
            <a:r>
              <a:rPr lang="zh-CN" altLang="en-US" sz="1600" b="1" dirty="0">
                <a:solidFill>
                  <a:srgbClr val="FF0000"/>
                </a:solidFill>
              </a:rPr>
              <a:t>优先审评</a:t>
            </a:r>
            <a:r>
              <a:rPr lang="zh-CN" altLang="en-US" sz="1200" b="1" dirty="0">
                <a:solidFill>
                  <a:srgbClr val="215D6E"/>
                </a:solidFill>
              </a:rPr>
              <a:t>原因</a:t>
            </a:r>
          </a:p>
          <a:p>
            <a:pPr marL="268288" lvl="1" indent="-268288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200" dirty="0">
                <a:solidFill>
                  <a:srgbClr val="215D6E"/>
                </a:solidFill>
              </a:rPr>
              <a:t>符合儿童生理特征的</a:t>
            </a:r>
            <a:r>
              <a:rPr lang="zh-CN" altLang="en-US" sz="1600" b="1" dirty="0">
                <a:solidFill>
                  <a:srgbClr val="FF0000"/>
                </a:solidFill>
              </a:rPr>
              <a:t>儿童</a:t>
            </a:r>
            <a:r>
              <a:rPr lang="zh-CN" altLang="en-US" sz="1200" dirty="0">
                <a:solidFill>
                  <a:srgbClr val="215D6E"/>
                </a:solidFill>
              </a:rPr>
              <a:t>用药</a:t>
            </a:r>
            <a:r>
              <a:rPr lang="zh-CN" altLang="en-US" sz="1600" b="1" dirty="0">
                <a:solidFill>
                  <a:srgbClr val="FF0000"/>
                </a:solidFill>
              </a:rPr>
              <a:t>新品种</a:t>
            </a:r>
            <a:r>
              <a:rPr lang="zh-CN" altLang="en-US" sz="1200" dirty="0">
                <a:solidFill>
                  <a:srgbClr val="215D6E"/>
                </a:solidFill>
              </a:rPr>
              <a:t>、</a:t>
            </a:r>
            <a:r>
              <a:rPr lang="zh-CN" altLang="en-US" sz="1600" b="1" dirty="0">
                <a:solidFill>
                  <a:srgbClr val="FF0000"/>
                </a:solidFill>
              </a:rPr>
              <a:t>剂型和规格</a:t>
            </a:r>
            <a:r>
              <a:rPr lang="en-US" altLang="zh-CN" sz="1200" b="1" baseline="30000" dirty="0">
                <a:solidFill>
                  <a:srgbClr val="215D6E"/>
                </a:solidFill>
              </a:rPr>
              <a:t>10</a:t>
            </a:r>
            <a:endParaRPr lang="en-US" altLang="zh-CN" sz="1200" baseline="30000" dirty="0">
              <a:solidFill>
                <a:srgbClr val="FF0000"/>
              </a:solidFill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1E065830-E3DB-4DCC-DBCC-8587206A748E}"/>
              </a:ext>
            </a:extLst>
          </p:cNvPr>
          <p:cNvSpPr txBox="1"/>
          <p:nvPr/>
        </p:nvSpPr>
        <p:spPr>
          <a:xfrm>
            <a:off x="8605660" y="5766127"/>
            <a:ext cx="2372816" cy="36933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zh-CN" altLang="en-US" sz="1200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目录内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无参照</a:t>
            </a:r>
            <a:r>
              <a:rPr lang="zh-CN" altLang="en-US" sz="1200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药品</a:t>
            </a:r>
            <a:endParaRPr lang="zh-CN" altLang="en-US" sz="1200" b="1" dirty="0">
              <a:solidFill>
                <a:srgbClr val="215D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801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矩形 238">
            <a:extLst>
              <a:ext uri="{FF2B5EF4-FFF2-40B4-BE49-F238E27FC236}">
                <a16:creationId xmlns:a16="http://schemas.microsoft.com/office/drawing/2014/main" id="{8A07E0FD-A6EF-1004-34E8-F4652C24A230}"/>
              </a:ext>
            </a:extLst>
          </p:cNvPr>
          <p:cNvSpPr/>
          <p:nvPr/>
        </p:nvSpPr>
        <p:spPr>
          <a:xfrm>
            <a:off x="5315678" y="2272752"/>
            <a:ext cx="3830067" cy="15554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CC28CAFF-4A7F-2A01-64BC-9036112E76E8}"/>
              </a:ext>
            </a:extLst>
          </p:cNvPr>
          <p:cNvSpPr/>
          <p:nvPr/>
        </p:nvSpPr>
        <p:spPr>
          <a:xfrm>
            <a:off x="273056" y="1755544"/>
            <a:ext cx="4720757" cy="2133415"/>
          </a:xfrm>
          <a:prstGeom prst="rect">
            <a:avLst/>
          </a:prstGeom>
          <a:noFill/>
          <a:ln>
            <a:solidFill>
              <a:srgbClr val="215D6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24198A29-AA9F-C910-369D-8932747530E3}"/>
              </a:ext>
            </a:extLst>
          </p:cNvPr>
          <p:cNvSpPr/>
          <p:nvPr/>
        </p:nvSpPr>
        <p:spPr>
          <a:xfrm>
            <a:off x="279400" y="4518637"/>
            <a:ext cx="4713766" cy="2136404"/>
          </a:xfrm>
          <a:prstGeom prst="rect">
            <a:avLst/>
          </a:prstGeom>
          <a:noFill/>
          <a:ln>
            <a:solidFill>
              <a:srgbClr val="215D6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F8A4FA46-96F2-49D7-782C-188579B63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025" y="267468"/>
            <a:ext cx="11114845" cy="549275"/>
          </a:xfrm>
        </p:spPr>
        <p:txBody>
          <a:bodyPr/>
          <a:lstStyle/>
          <a:p>
            <a:r>
              <a:rPr lang="zh-CN" altLang="en-US" dirty="0"/>
              <a:t>那西妥单抗</a:t>
            </a:r>
            <a:r>
              <a:rPr lang="zh-CN" altLang="en-US" dirty="0">
                <a:solidFill>
                  <a:srgbClr val="FF0000"/>
                </a:solidFill>
              </a:rPr>
              <a:t>新一代人源化</a:t>
            </a:r>
            <a:r>
              <a:rPr lang="zh-CN" altLang="en-US" dirty="0"/>
              <a:t>抗</a:t>
            </a:r>
            <a:r>
              <a:rPr lang="en-US" altLang="zh-CN" dirty="0"/>
              <a:t>GD2</a:t>
            </a:r>
            <a:r>
              <a:rPr lang="zh-CN" altLang="en-US" dirty="0"/>
              <a:t>单抗，全新机制提升</a:t>
            </a:r>
            <a:r>
              <a:rPr lang="zh-CN" altLang="en-US" dirty="0">
                <a:solidFill>
                  <a:srgbClr val="FF0000"/>
                </a:solidFill>
              </a:rPr>
              <a:t>疗效、安全性及适用性</a:t>
            </a:r>
            <a:r>
              <a:rPr lang="zh-CN" altLang="en-US" dirty="0"/>
              <a:t>，获多项荣誉认证，填补医保内</a:t>
            </a:r>
            <a:r>
              <a:rPr lang="en-US" altLang="zh-CN" dirty="0"/>
              <a:t>NBL</a:t>
            </a:r>
            <a:r>
              <a:rPr lang="zh-CN" altLang="en-US" dirty="0"/>
              <a:t>免疫治疗空白</a:t>
            </a:r>
          </a:p>
        </p:txBody>
      </p:sp>
      <p:sp>
        <p:nvSpPr>
          <p:cNvPr id="3" name="箭头: 五边形 1">
            <a:extLst>
              <a:ext uri="{FF2B5EF4-FFF2-40B4-BE49-F238E27FC236}">
                <a16:creationId xmlns:a16="http://schemas.microsoft.com/office/drawing/2014/main" id="{7527EF78-2887-8338-0369-BF1485273749}"/>
              </a:ext>
            </a:extLst>
          </p:cNvPr>
          <p:cNvSpPr/>
          <p:nvPr/>
        </p:nvSpPr>
        <p:spPr bwMode="auto">
          <a:xfrm>
            <a:off x="0" y="94927"/>
            <a:ext cx="527804" cy="904061"/>
          </a:xfrm>
          <a:prstGeom prst="homePlate">
            <a:avLst>
              <a:gd name="adj" fmla="val 21406"/>
            </a:avLst>
          </a:prstGeom>
          <a:solidFill>
            <a:srgbClr val="FFFF00"/>
          </a:solidFill>
          <a:ln w="762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400" b="1" i="0" u="none" strike="noStrike" cap="none" normalizeH="0" baseline="0" dirty="0">
                <a:ln>
                  <a:noFill/>
                </a:ln>
                <a:solidFill>
                  <a:srgbClr val="215D6E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创新性</a:t>
            </a:r>
            <a:endParaRPr kumimoji="0" lang="zh-CN" altLang="en-US" sz="1400" b="1" i="0" u="none" strike="noStrike" cap="none" normalizeH="0" baseline="30000" dirty="0">
              <a:ln>
                <a:noFill/>
              </a:ln>
              <a:solidFill>
                <a:srgbClr val="215D6E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180157AE-AE75-B935-0539-2904A203E6FE}"/>
              </a:ext>
            </a:extLst>
          </p:cNvPr>
          <p:cNvSpPr txBox="1"/>
          <p:nvPr/>
        </p:nvSpPr>
        <p:spPr>
          <a:xfrm>
            <a:off x="9567478" y="2433228"/>
            <a:ext cx="2624522" cy="19878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SzPct val="150000"/>
              <a:buFont typeface="Wingdings" panose="05000000000000000000" pitchFamily="2" charset="2"/>
              <a:buChar char="Ø"/>
            </a:pPr>
            <a:r>
              <a:rPr lang="zh-CN" altLang="en-US" sz="1600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美国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突破性治疗</a:t>
            </a:r>
            <a:r>
              <a:rPr lang="en-US" altLang="zh-CN" sz="1600" b="1" baseline="300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9</a:t>
            </a:r>
            <a:endParaRPr lang="en-US" altLang="zh-CN" sz="16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200000"/>
              </a:lnSpc>
              <a:buSzPct val="150000"/>
              <a:buFont typeface="Wingdings" panose="05000000000000000000" pitchFamily="2" charset="2"/>
              <a:buChar char="Ø"/>
            </a:pPr>
            <a:r>
              <a:rPr lang="zh-CN" altLang="en-US" sz="1600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美国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加速审评</a:t>
            </a:r>
            <a:r>
              <a:rPr lang="en-US" altLang="zh-CN" sz="1600" b="1" baseline="300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9</a:t>
            </a:r>
            <a:endParaRPr lang="en-US" altLang="zh-CN" sz="1600" b="1" baseline="30000" dirty="0">
              <a:solidFill>
                <a:srgbClr val="215D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200000"/>
              </a:lnSpc>
              <a:buSzPct val="150000"/>
              <a:buFont typeface="Wingdings" panose="05000000000000000000" pitchFamily="2" charset="2"/>
              <a:buChar char="Ø"/>
            </a:pPr>
            <a:r>
              <a:rPr lang="zh-CN" altLang="en-US" sz="1600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美国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孤儿药</a:t>
            </a:r>
            <a:r>
              <a:rPr lang="zh-CN" altLang="en-US" sz="1600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认证</a:t>
            </a:r>
            <a:endParaRPr lang="en-US" altLang="zh-CN" sz="1600" b="1" dirty="0">
              <a:solidFill>
                <a:srgbClr val="215D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200000"/>
              </a:lnSpc>
              <a:buSzPct val="150000"/>
              <a:buFont typeface="Wingdings" panose="05000000000000000000" pitchFamily="2" charset="2"/>
              <a:buChar char="Ø"/>
            </a:pPr>
            <a:r>
              <a:rPr lang="zh-CN" altLang="en-US" sz="1600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美国</a:t>
            </a:r>
            <a:r>
              <a:rPr lang="en-US" altLang="zh-CN" sz="1600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/</a:t>
            </a:r>
            <a:r>
              <a:rPr lang="zh-CN" altLang="en-US" sz="1600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中国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优先审评</a:t>
            </a:r>
            <a:r>
              <a:rPr lang="en-US" altLang="zh-CN" sz="1600" b="1" baseline="300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9,10</a:t>
            </a:r>
            <a:endParaRPr lang="en-US" altLang="zh-CN" sz="1600" b="1" baseline="30000" dirty="0">
              <a:solidFill>
                <a:srgbClr val="215D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7B9C5490-11E8-2626-F0B2-08ED7D34DACC}"/>
              </a:ext>
            </a:extLst>
          </p:cNvPr>
          <p:cNvSpPr/>
          <p:nvPr/>
        </p:nvSpPr>
        <p:spPr>
          <a:xfrm>
            <a:off x="279749" y="3989077"/>
            <a:ext cx="4713766" cy="558878"/>
          </a:xfrm>
          <a:prstGeom prst="rect">
            <a:avLst/>
          </a:prstGeom>
          <a:solidFill>
            <a:srgbClr val="215D6E"/>
          </a:solidFill>
          <a:ln>
            <a:solidFill>
              <a:srgbClr val="215D6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b="1" dirty="0"/>
              <a:t>机制创新：</a:t>
            </a:r>
            <a:endParaRPr lang="en-US" altLang="zh-CN" sz="1200" b="1" dirty="0"/>
          </a:p>
          <a:p>
            <a:pPr algn="ctr"/>
            <a:r>
              <a:rPr lang="zh-CN" altLang="en-US" sz="1200" b="1" dirty="0"/>
              <a:t>靶向结合</a:t>
            </a:r>
            <a:r>
              <a:rPr lang="en-US" altLang="zh-CN" sz="1200" b="1" dirty="0"/>
              <a:t>NBL</a:t>
            </a:r>
            <a:r>
              <a:rPr lang="zh-CN" altLang="en-US" sz="1200" b="1" dirty="0"/>
              <a:t>表面</a:t>
            </a:r>
            <a:r>
              <a:rPr lang="zh-CN" altLang="en-US" sz="1600" b="1" dirty="0">
                <a:solidFill>
                  <a:srgbClr val="FFFF00"/>
                </a:solidFill>
              </a:rPr>
              <a:t>特异性</a:t>
            </a:r>
            <a:r>
              <a:rPr lang="en-US" altLang="zh-CN" sz="1600" b="1" dirty="0">
                <a:solidFill>
                  <a:srgbClr val="FFFF00"/>
                </a:solidFill>
              </a:rPr>
              <a:t>GD2</a:t>
            </a:r>
            <a:r>
              <a:rPr lang="zh-CN" altLang="en-US" sz="1600" b="1" dirty="0">
                <a:solidFill>
                  <a:srgbClr val="FFFF00"/>
                </a:solidFill>
              </a:rPr>
              <a:t>抗原</a:t>
            </a:r>
            <a:r>
              <a:rPr lang="zh-CN" altLang="en-US" sz="1200" b="1" dirty="0"/>
              <a:t>，激活双重免疫杀伤机制</a:t>
            </a:r>
          </a:p>
        </p:txBody>
      </p:sp>
      <p:grpSp>
        <p:nvGrpSpPr>
          <p:cNvPr id="14" name="组合 13">
            <a:extLst>
              <a:ext uri="{FF2B5EF4-FFF2-40B4-BE49-F238E27FC236}">
                <a16:creationId xmlns:a16="http://schemas.microsoft.com/office/drawing/2014/main" id="{1CE83497-61D1-3B01-4C29-AB515E544D10}"/>
              </a:ext>
            </a:extLst>
          </p:cNvPr>
          <p:cNvGrpSpPr/>
          <p:nvPr/>
        </p:nvGrpSpPr>
        <p:grpSpPr>
          <a:xfrm>
            <a:off x="9637328" y="1814103"/>
            <a:ext cx="2186305" cy="3358423"/>
            <a:chOff x="10027690" y="2417108"/>
            <a:chExt cx="1419786" cy="2739071"/>
          </a:xfrm>
        </p:grpSpPr>
        <p:pic>
          <p:nvPicPr>
            <p:cNvPr id="15" name="图片 14">
              <a:extLst>
                <a:ext uri="{FF2B5EF4-FFF2-40B4-BE49-F238E27FC236}">
                  <a16:creationId xmlns:a16="http://schemas.microsoft.com/office/drawing/2014/main" id="{27ECA7A1-3AB0-D325-0BD6-3168A74650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051622" y="2417108"/>
              <a:ext cx="653738" cy="361242"/>
            </a:xfrm>
            <a:prstGeom prst="rect">
              <a:avLst/>
            </a:prstGeom>
          </p:spPr>
        </p:pic>
        <p:pic>
          <p:nvPicPr>
            <p:cNvPr id="16" name="图片 15">
              <a:extLst>
                <a:ext uri="{FF2B5EF4-FFF2-40B4-BE49-F238E27FC236}">
                  <a16:creationId xmlns:a16="http://schemas.microsoft.com/office/drawing/2014/main" id="{FA75506A-E76C-0804-2873-91318892157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27690" y="4885332"/>
              <a:ext cx="1418672" cy="270847"/>
            </a:xfrm>
            <a:prstGeom prst="rect">
              <a:avLst/>
            </a:prstGeom>
          </p:spPr>
        </p:pic>
        <p:pic>
          <p:nvPicPr>
            <p:cNvPr id="17" name="图片 16">
              <a:extLst>
                <a:ext uri="{FF2B5EF4-FFF2-40B4-BE49-F238E27FC236}">
                  <a16:creationId xmlns:a16="http://schemas.microsoft.com/office/drawing/2014/main" id="{9590183F-2BEB-DDB9-804F-8CEB42E2E1C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790673" y="2417108"/>
              <a:ext cx="656803" cy="361242"/>
            </a:xfrm>
            <a:prstGeom prst="rect">
              <a:avLst/>
            </a:prstGeom>
          </p:spPr>
        </p:pic>
      </p:grpSp>
      <p:sp>
        <p:nvSpPr>
          <p:cNvPr id="28" name="流程图: 合并 27">
            <a:extLst>
              <a:ext uri="{FF2B5EF4-FFF2-40B4-BE49-F238E27FC236}">
                <a16:creationId xmlns:a16="http://schemas.microsoft.com/office/drawing/2014/main" id="{DB10E852-4208-00B6-28A2-E1810F9F8432}"/>
              </a:ext>
            </a:extLst>
          </p:cNvPr>
          <p:cNvSpPr/>
          <p:nvPr/>
        </p:nvSpPr>
        <p:spPr>
          <a:xfrm rot="16200000">
            <a:off x="3837694" y="2466344"/>
            <a:ext cx="2552239" cy="195245"/>
          </a:xfrm>
          <a:prstGeom prst="flowChartMerge">
            <a:avLst/>
          </a:prstGeom>
          <a:gradFill>
            <a:gsLst>
              <a:gs pos="0">
                <a:srgbClr val="215D6E">
                  <a:alpha val="32000"/>
                </a:srgbClr>
              </a:gs>
              <a:gs pos="89000">
                <a:srgbClr val="215D6E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36369394-E002-458A-DF7D-AFBF335EC558}"/>
              </a:ext>
            </a:extLst>
          </p:cNvPr>
          <p:cNvSpPr/>
          <p:nvPr/>
        </p:nvSpPr>
        <p:spPr>
          <a:xfrm>
            <a:off x="272408" y="1201952"/>
            <a:ext cx="4720757" cy="558878"/>
          </a:xfrm>
          <a:prstGeom prst="rect">
            <a:avLst/>
          </a:prstGeom>
          <a:solidFill>
            <a:srgbClr val="215D6E"/>
          </a:solidFill>
          <a:ln>
            <a:solidFill>
              <a:srgbClr val="215D6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b="1" dirty="0"/>
              <a:t>结构创新：</a:t>
            </a:r>
            <a:endParaRPr lang="en-US" altLang="zh-CN" sz="1200" b="1" dirty="0"/>
          </a:p>
          <a:p>
            <a:pPr algn="ctr"/>
            <a:r>
              <a:rPr lang="zh-CN" altLang="en-US" sz="1200" b="1" dirty="0"/>
              <a:t>新一代</a:t>
            </a:r>
            <a:r>
              <a:rPr lang="zh-CN" altLang="en-US" sz="1600" b="1" dirty="0">
                <a:solidFill>
                  <a:srgbClr val="FFFF00"/>
                </a:solidFill>
              </a:rPr>
              <a:t>人源化</a:t>
            </a:r>
            <a:r>
              <a:rPr lang="zh-CN" altLang="en-US" sz="1200" b="1" dirty="0"/>
              <a:t>抗体，</a:t>
            </a:r>
            <a:r>
              <a:rPr lang="zh-CN" altLang="en-US" sz="1600" b="1" dirty="0">
                <a:solidFill>
                  <a:srgbClr val="FFFF00"/>
                </a:solidFill>
              </a:rPr>
              <a:t>亲和力更高</a:t>
            </a:r>
            <a:r>
              <a:rPr lang="zh-CN" altLang="en-US" sz="1200" b="1" dirty="0"/>
              <a:t>，</a:t>
            </a:r>
            <a:r>
              <a:rPr lang="zh-CN" altLang="en-US" sz="1600" b="1" dirty="0">
                <a:solidFill>
                  <a:srgbClr val="FFFF00"/>
                </a:solidFill>
              </a:rPr>
              <a:t>不良反应发生率低</a:t>
            </a:r>
          </a:p>
        </p:txBody>
      </p: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3AC21952-CFC3-1F48-053C-8B5F4CBFDE04}"/>
              </a:ext>
            </a:extLst>
          </p:cNvPr>
          <p:cNvGrpSpPr/>
          <p:nvPr/>
        </p:nvGrpSpPr>
        <p:grpSpPr>
          <a:xfrm>
            <a:off x="763520" y="4761891"/>
            <a:ext cx="4109007" cy="1813628"/>
            <a:chOff x="952972" y="1865941"/>
            <a:chExt cx="4971898" cy="2194490"/>
          </a:xfrm>
        </p:grpSpPr>
        <p:pic>
          <p:nvPicPr>
            <p:cNvPr id="44" name="图片 43">
              <a:extLst>
                <a:ext uri="{FF2B5EF4-FFF2-40B4-BE49-F238E27FC236}">
                  <a16:creationId xmlns:a16="http://schemas.microsoft.com/office/drawing/2014/main" id="{2671A69F-3FF5-51AC-4878-237E4CDC933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2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952972" y="1881816"/>
              <a:ext cx="4072570" cy="1841114"/>
            </a:xfrm>
            <a:prstGeom prst="rect">
              <a:avLst/>
            </a:prstGeom>
          </p:spPr>
        </p:pic>
        <p:cxnSp>
          <p:nvCxnSpPr>
            <p:cNvPr id="46" name="直接连接符 45">
              <a:extLst>
                <a:ext uri="{FF2B5EF4-FFF2-40B4-BE49-F238E27FC236}">
                  <a16:creationId xmlns:a16="http://schemas.microsoft.com/office/drawing/2014/main" id="{B5B8F168-BBAA-6261-22C3-B40D2E661F66}"/>
                </a:ext>
              </a:extLst>
            </p:cNvPr>
            <p:cNvCxnSpPr/>
            <p:nvPr/>
          </p:nvCxnSpPr>
          <p:spPr>
            <a:xfrm>
              <a:off x="1580582" y="3438625"/>
              <a:ext cx="0" cy="293930"/>
            </a:xfrm>
            <a:prstGeom prst="line">
              <a:avLst/>
            </a:prstGeom>
            <a:ln>
              <a:solidFill>
                <a:srgbClr val="215D6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文本框 46">
              <a:extLst>
                <a:ext uri="{FF2B5EF4-FFF2-40B4-BE49-F238E27FC236}">
                  <a16:creationId xmlns:a16="http://schemas.microsoft.com/office/drawing/2014/main" id="{D0205872-DD52-C1BE-A754-84C68720B5BA}"/>
                </a:ext>
              </a:extLst>
            </p:cNvPr>
            <p:cNvSpPr txBox="1"/>
            <p:nvPr/>
          </p:nvSpPr>
          <p:spPr>
            <a:xfrm>
              <a:off x="1237032" y="3717570"/>
              <a:ext cx="693344" cy="3351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rgbClr val="215D6E"/>
                  </a:solidFill>
                </a:rPr>
                <a:t>GD2</a:t>
              </a:r>
              <a:endParaRPr lang="zh-CN" altLang="en-US" sz="1200" dirty="0">
                <a:solidFill>
                  <a:srgbClr val="215D6E"/>
                </a:solidFill>
              </a:endParaRPr>
            </a:p>
          </p:txBody>
        </p:sp>
        <p:cxnSp>
          <p:nvCxnSpPr>
            <p:cNvPr id="48" name="直接连接符 47">
              <a:extLst>
                <a:ext uri="{FF2B5EF4-FFF2-40B4-BE49-F238E27FC236}">
                  <a16:creationId xmlns:a16="http://schemas.microsoft.com/office/drawing/2014/main" id="{AECC8406-CB84-F45E-DAB9-E8A02530AF46}"/>
                </a:ext>
              </a:extLst>
            </p:cNvPr>
            <p:cNvCxnSpPr/>
            <p:nvPr/>
          </p:nvCxnSpPr>
          <p:spPr>
            <a:xfrm>
              <a:off x="3460417" y="3428475"/>
              <a:ext cx="0" cy="293930"/>
            </a:xfrm>
            <a:prstGeom prst="line">
              <a:avLst/>
            </a:prstGeom>
            <a:ln>
              <a:solidFill>
                <a:srgbClr val="215D6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文本框 48">
              <a:extLst>
                <a:ext uri="{FF2B5EF4-FFF2-40B4-BE49-F238E27FC236}">
                  <a16:creationId xmlns:a16="http://schemas.microsoft.com/office/drawing/2014/main" id="{95AC0711-D345-8EE3-0510-E2EACBB3EFB0}"/>
                </a:ext>
              </a:extLst>
            </p:cNvPr>
            <p:cNvSpPr txBox="1"/>
            <p:nvPr/>
          </p:nvSpPr>
          <p:spPr>
            <a:xfrm>
              <a:off x="2031010" y="3725262"/>
              <a:ext cx="3893860" cy="3351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200" dirty="0">
                  <a:solidFill>
                    <a:srgbClr val="215D6E"/>
                  </a:solidFill>
                </a:rPr>
                <a:t>免疫细胞（</a:t>
              </a:r>
              <a:r>
                <a:rPr lang="en-US" altLang="zh-CN" sz="1200" dirty="0">
                  <a:solidFill>
                    <a:srgbClr val="215D6E"/>
                  </a:solidFill>
                </a:rPr>
                <a:t>NK</a:t>
              </a:r>
              <a:r>
                <a:rPr lang="zh-CN" altLang="en-US" sz="1200" dirty="0">
                  <a:solidFill>
                    <a:srgbClr val="215D6E"/>
                  </a:solidFill>
                </a:rPr>
                <a:t>细胞、中性粒细胞、巨噬细胞）</a:t>
              </a:r>
            </a:p>
          </p:txBody>
        </p:sp>
        <p:cxnSp>
          <p:nvCxnSpPr>
            <p:cNvPr id="50" name="直接连接符 49">
              <a:extLst>
                <a:ext uri="{FF2B5EF4-FFF2-40B4-BE49-F238E27FC236}">
                  <a16:creationId xmlns:a16="http://schemas.microsoft.com/office/drawing/2014/main" id="{6AECCDC4-3D25-34DC-EC59-59BEBB359447}"/>
                </a:ext>
              </a:extLst>
            </p:cNvPr>
            <p:cNvCxnSpPr>
              <a:cxnSpLocks/>
              <a:stCxn id="52" idx="2"/>
            </p:cNvCxnSpPr>
            <p:nvPr/>
          </p:nvCxnSpPr>
          <p:spPr>
            <a:xfrm>
              <a:off x="2672716" y="2201110"/>
              <a:ext cx="0" cy="502144"/>
            </a:xfrm>
            <a:prstGeom prst="line">
              <a:avLst/>
            </a:prstGeom>
            <a:ln>
              <a:solidFill>
                <a:srgbClr val="215D6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文本框 51">
              <a:extLst>
                <a:ext uri="{FF2B5EF4-FFF2-40B4-BE49-F238E27FC236}">
                  <a16:creationId xmlns:a16="http://schemas.microsoft.com/office/drawing/2014/main" id="{C12A1B2A-5E91-2749-4882-CD984A36EC9C}"/>
                </a:ext>
              </a:extLst>
            </p:cNvPr>
            <p:cNvSpPr txBox="1"/>
            <p:nvPr/>
          </p:nvSpPr>
          <p:spPr>
            <a:xfrm>
              <a:off x="2044578" y="1865941"/>
              <a:ext cx="1256275" cy="3351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200" b="1" dirty="0">
                  <a:solidFill>
                    <a:srgbClr val="215D6E"/>
                  </a:solidFill>
                </a:rPr>
                <a:t>那西妥单抗</a:t>
              </a:r>
            </a:p>
          </p:txBody>
        </p:sp>
        <p:sp>
          <p:nvSpPr>
            <p:cNvPr id="54" name="文本框 53">
              <a:extLst>
                <a:ext uri="{FF2B5EF4-FFF2-40B4-BE49-F238E27FC236}">
                  <a16:creationId xmlns:a16="http://schemas.microsoft.com/office/drawing/2014/main" id="{D690A351-4F17-5864-62FE-3693A30F6284}"/>
                </a:ext>
              </a:extLst>
            </p:cNvPr>
            <p:cNvSpPr txBox="1"/>
            <p:nvPr/>
          </p:nvSpPr>
          <p:spPr>
            <a:xfrm>
              <a:off x="1297197" y="2575236"/>
              <a:ext cx="10382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200" b="1" dirty="0">
                  <a:solidFill>
                    <a:schemeClr val="bg1"/>
                  </a:solidFill>
                </a:rPr>
                <a:t>NBL</a:t>
              </a:r>
            </a:p>
            <a:p>
              <a:pPr algn="ctr"/>
              <a:r>
                <a:rPr lang="zh-CN" altLang="en-US" sz="1200" b="1" dirty="0">
                  <a:solidFill>
                    <a:schemeClr val="bg1"/>
                  </a:solidFill>
                </a:rPr>
                <a:t>肿瘤细胞</a:t>
              </a:r>
            </a:p>
          </p:txBody>
        </p:sp>
      </p:grpSp>
      <p:grpSp>
        <p:nvGrpSpPr>
          <p:cNvPr id="120" name="组合 119">
            <a:extLst>
              <a:ext uri="{FF2B5EF4-FFF2-40B4-BE49-F238E27FC236}">
                <a16:creationId xmlns:a16="http://schemas.microsoft.com/office/drawing/2014/main" id="{9FC55D32-BB58-3E76-9247-CB17BB1F03AE}"/>
              </a:ext>
            </a:extLst>
          </p:cNvPr>
          <p:cNvGrpSpPr/>
          <p:nvPr/>
        </p:nvGrpSpPr>
        <p:grpSpPr>
          <a:xfrm>
            <a:off x="1106409" y="3582340"/>
            <a:ext cx="1042646" cy="246221"/>
            <a:chOff x="3969903" y="1018951"/>
            <a:chExt cx="1526538" cy="360492"/>
          </a:xfrm>
        </p:grpSpPr>
        <p:sp>
          <p:nvSpPr>
            <p:cNvPr id="124" name="Rectangle: Rounded Corners 48">
              <a:extLst>
                <a:ext uri="{FF2B5EF4-FFF2-40B4-BE49-F238E27FC236}">
                  <a16:creationId xmlns:a16="http://schemas.microsoft.com/office/drawing/2014/main" id="{0BE15CCC-EE10-070C-368B-061F38D19DA4}"/>
                </a:ext>
              </a:extLst>
            </p:cNvPr>
            <p:cNvSpPr/>
            <p:nvPr/>
          </p:nvSpPr>
          <p:spPr bwMode="auto">
            <a:xfrm flipV="1">
              <a:off x="3969903" y="1118918"/>
              <a:ext cx="490818" cy="188371"/>
            </a:xfrm>
            <a:prstGeom prst="roundRect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96435" tIns="48218" rIns="96435" bIns="48218" numCol="1" rtlCol="0" anchor="t" anchorCtr="0" compatLnSpc="1"/>
            <a:lstStyle>
              <a:defPPr>
                <a:defRPr lang="es-ES"/>
              </a:defPPr>
              <a:lvl1pPr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1pPr>
              <a:lvl2pPr marL="4572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2pPr>
              <a:lvl3pPr marL="9144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3pPr>
              <a:lvl4pPr marL="1371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4pPr>
              <a:lvl5pPr marL="18288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l" defTabSz="481965" rtl="0" eaLnBrk="0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Tx/>
                <a:buNone/>
                <a:defRPr/>
              </a:pP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215D6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msgothic" charset="0"/>
              </a:endParaRPr>
            </a:p>
          </p:txBody>
        </p:sp>
        <p:sp>
          <p:nvSpPr>
            <p:cNvPr id="125" name="TextBox 3">
              <a:extLst>
                <a:ext uri="{FF2B5EF4-FFF2-40B4-BE49-F238E27FC236}">
                  <a16:creationId xmlns:a16="http://schemas.microsoft.com/office/drawing/2014/main" id="{43B50F11-9A6B-68CB-05A7-F57B8C2C8E8F}"/>
                </a:ext>
              </a:extLst>
            </p:cNvPr>
            <p:cNvSpPr txBox="1"/>
            <p:nvPr/>
          </p:nvSpPr>
          <p:spPr>
            <a:xfrm>
              <a:off x="4460722" y="1018951"/>
              <a:ext cx="1035719" cy="3604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8196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215D6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鼠序列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215D6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21" name="组合 120">
            <a:extLst>
              <a:ext uri="{FF2B5EF4-FFF2-40B4-BE49-F238E27FC236}">
                <a16:creationId xmlns:a16="http://schemas.microsoft.com/office/drawing/2014/main" id="{A64AB827-FAA0-2437-A69D-CD7CF18EFB83}"/>
              </a:ext>
            </a:extLst>
          </p:cNvPr>
          <p:cNvGrpSpPr/>
          <p:nvPr/>
        </p:nvGrpSpPr>
        <p:grpSpPr>
          <a:xfrm>
            <a:off x="2205091" y="3585754"/>
            <a:ext cx="1037098" cy="246221"/>
            <a:chOff x="6422513" y="1047993"/>
            <a:chExt cx="1518415" cy="360490"/>
          </a:xfrm>
        </p:grpSpPr>
        <p:sp>
          <p:nvSpPr>
            <p:cNvPr id="122" name="Rectangle: Rounded Corners 47">
              <a:extLst>
                <a:ext uri="{FF2B5EF4-FFF2-40B4-BE49-F238E27FC236}">
                  <a16:creationId xmlns:a16="http://schemas.microsoft.com/office/drawing/2014/main" id="{F4A54FBA-6703-23A4-8E51-F270BFC3E69E}"/>
                </a:ext>
              </a:extLst>
            </p:cNvPr>
            <p:cNvSpPr/>
            <p:nvPr/>
          </p:nvSpPr>
          <p:spPr bwMode="auto">
            <a:xfrm rot="10800000" flipV="1">
              <a:off x="6422513" y="1153376"/>
              <a:ext cx="485110" cy="188370"/>
            </a:xfrm>
            <a:prstGeom prst="roundRect">
              <a:avLst/>
            </a:prstGeom>
            <a:solidFill>
              <a:srgbClr val="0F9375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96435" tIns="48218" rIns="96435" bIns="48218" numCol="1" rtlCol="0" anchor="t" anchorCtr="0" compatLnSpc="1"/>
            <a:lstStyle>
              <a:defPPr>
                <a:defRPr lang="es-ES"/>
              </a:defPPr>
              <a:lvl1pPr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1pPr>
              <a:lvl2pPr marL="4572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2pPr>
              <a:lvl3pPr marL="9144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3pPr>
              <a:lvl4pPr marL="1371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4pPr>
              <a:lvl5pPr marL="18288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l" defTabSz="481965" rtl="0" eaLnBrk="0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Tx/>
                <a:buNone/>
                <a:defRPr/>
              </a:pP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215D6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msgothic" charset="0"/>
              </a:endParaRPr>
            </a:p>
          </p:txBody>
        </p:sp>
        <p:sp>
          <p:nvSpPr>
            <p:cNvPr id="123" name="TextBox 49">
              <a:extLst>
                <a:ext uri="{FF2B5EF4-FFF2-40B4-BE49-F238E27FC236}">
                  <a16:creationId xmlns:a16="http://schemas.microsoft.com/office/drawing/2014/main" id="{9731A40A-7BE4-606C-AE73-8601691BA1AE}"/>
                </a:ext>
              </a:extLst>
            </p:cNvPr>
            <p:cNvSpPr txBox="1"/>
            <p:nvPr/>
          </p:nvSpPr>
          <p:spPr>
            <a:xfrm>
              <a:off x="6859345" y="1047993"/>
              <a:ext cx="1081583" cy="3604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8196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215D6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人序列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215D6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29" name="文本框 128">
            <a:extLst>
              <a:ext uri="{FF2B5EF4-FFF2-40B4-BE49-F238E27FC236}">
                <a16:creationId xmlns:a16="http://schemas.microsoft.com/office/drawing/2014/main" id="{8D067528-FF8C-70FC-4BDC-C52F774F4374}"/>
              </a:ext>
            </a:extLst>
          </p:cNvPr>
          <p:cNvSpPr txBox="1"/>
          <p:nvPr/>
        </p:nvSpPr>
        <p:spPr>
          <a:xfrm>
            <a:off x="710988" y="1830808"/>
            <a:ext cx="1099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solidFill>
                  <a:srgbClr val="215D6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鼠源抗体</a:t>
            </a:r>
          </a:p>
        </p:txBody>
      </p:sp>
      <p:sp>
        <p:nvSpPr>
          <p:cNvPr id="164" name="文本框 163">
            <a:extLst>
              <a:ext uri="{FF2B5EF4-FFF2-40B4-BE49-F238E27FC236}">
                <a16:creationId xmlns:a16="http://schemas.microsoft.com/office/drawing/2014/main" id="{53E3FA27-C134-9B54-DB40-AD76952C21D2}"/>
              </a:ext>
            </a:extLst>
          </p:cNvPr>
          <p:cNvSpPr txBox="1"/>
          <p:nvPr/>
        </p:nvSpPr>
        <p:spPr>
          <a:xfrm>
            <a:off x="3430049" y="1810524"/>
            <a:ext cx="136917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b="1" i="0" u="none" strike="noStrike" cap="none" spc="0" normalizeH="0" baseline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algn="ctr"/>
            <a:r>
              <a:rPr lang="zh-CN" altLang="en-US" sz="1200" dirty="0">
                <a:solidFill>
                  <a:srgbClr val="FF0000"/>
                </a:solidFill>
              </a:rPr>
              <a:t>人源化抗体</a:t>
            </a:r>
          </a:p>
        </p:txBody>
      </p:sp>
      <p:sp>
        <p:nvSpPr>
          <p:cNvPr id="204" name="文本框 203">
            <a:extLst>
              <a:ext uri="{FF2B5EF4-FFF2-40B4-BE49-F238E27FC236}">
                <a16:creationId xmlns:a16="http://schemas.microsoft.com/office/drawing/2014/main" id="{4CFE6273-FE1C-CCDF-6FE2-FA7C49E6B154}"/>
              </a:ext>
            </a:extLst>
          </p:cNvPr>
          <p:cNvSpPr txBox="1"/>
          <p:nvPr/>
        </p:nvSpPr>
        <p:spPr>
          <a:xfrm>
            <a:off x="1935029" y="1822819"/>
            <a:ext cx="132766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b="1" i="0" u="none" strike="noStrike" cap="none" spc="0" normalizeH="0" baseline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algn="ctr"/>
            <a:r>
              <a:rPr lang="zh-CN" altLang="en-US" sz="1200" b="0" dirty="0">
                <a:solidFill>
                  <a:srgbClr val="215D6E"/>
                </a:solidFill>
              </a:rPr>
              <a:t>人</a:t>
            </a:r>
            <a:r>
              <a:rPr lang="en-US" altLang="zh-CN" sz="1200" b="0" dirty="0">
                <a:solidFill>
                  <a:srgbClr val="215D6E"/>
                </a:solidFill>
              </a:rPr>
              <a:t>-</a:t>
            </a:r>
            <a:r>
              <a:rPr lang="zh-CN" altLang="en-US" sz="1200" b="0" dirty="0">
                <a:solidFill>
                  <a:srgbClr val="215D6E"/>
                </a:solidFill>
              </a:rPr>
              <a:t>鼠嵌合抗体</a:t>
            </a:r>
          </a:p>
        </p:txBody>
      </p:sp>
      <p:pic>
        <p:nvPicPr>
          <p:cNvPr id="223" name="图片 222">
            <a:extLst>
              <a:ext uri="{FF2B5EF4-FFF2-40B4-BE49-F238E27FC236}">
                <a16:creationId xmlns:a16="http://schemas.microsoft.com/office/drawing/2014/main" id="{63B1AC74-48BD-DFDE-9233-B3777CA584A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8174" y="2134485"/>
            <a:ext cx="1389047" cy="1060555"/>
          </a:xfrm>
          <a:prstGeom prst="rect">
            <a:avLst/>
          </a:prstGeom>
        </p:spPr>
      </p:pic>
      <p:pic>
        <p:nvPicPr>
          <p:cNvPr id="224" name="图片 223">
            <a:extLst>
              <a:ext uri="{FF2B5EF4-FFF2-40B4-BE49-F238E27FC236}">
                <a16:creationId xmlns:a16="http://schemas.microsoft.com/office/drawing/2014/main" id="{5D4F618D-046E-55EE-6AB5-2767E924D66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30069" y="2134485"/>
            <a:ext cx="1232623" cy="1342119"/>
          </a:xfrm>
          <a:prstGeom prst="rect">
            <a:avLst/>
          </a:prstGeom>
        </p:spPr>
      </p:pic>
      <p:pic>
        <p:nvPicPr>
          <p:cNvPr id="225" name="图片 224">
            <a:extLst>
              <a:ext uri="{FF2B5EF4-FFF2-40B4-BE49-F238E27FC236}">
                <a16:creationId xmlns:a16="http://schemas.microsoft.com/office/drawing/2014/main" id="{4BF363E0-A28F-5CD4-7956-B0100C0F7B4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90909" y="2172522"/>
            <a:ext cx="1141896" cy="1082455"/>
          </a:xfrm>
          <a:prstGeom prst="rect">
            <a:avLst/>
          </a:prstGeom>
        </p:spPr>
      </p:pic>
      <p:sp>
        <p:nvSpPr>
          <p:cNvPr id="226" name="文本框 225">
            <a:extLst>
              <a:ext uri="{FF2B5EF4-FFF2-40B4-BE49-F238E27FC236}">
                <a16:creationId xmlns:a16="http://schemas.microsoft.com/office/drawing/2014/main" id="{1C5C8432-CE9B-B0EC-AF4A-E27E6F04DAF1}"/>
              </a:ext>
            </a:extLst>
          </p:cNvPr>
          <p:cNvSpPr txBox="1"/>
          <p:nvPr/>
        </p:nvSpPr>
        <p:spPr>
          <a:xfrm>
            <a:off x="3422703" y="3338874"/>
            <a:ext cx="136917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b="1" i="0" u="none" strike="noStrike" cap="none" spc="0" normalizeH="0" baseline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algn="ctr"/>
            <a:r>
              <a:rPr lang="zh-CN" altLang="en-US" sz="1200" dirty="0">
                <a:solidFill>
                  <a:srgbClr val="FF0000"/>
                </a:solidFill>
              </a:rPr>
              <a:t>那西妥单抗</a:t>
            </a:r>
            <a:r>
              <a:rPr lang="en-US" altLang="zh-CN" sz="1200" b="0" baseline="30000" dirty="0">
                <a:solidFill>
                  <a:srgbClr val="215D6E"/>
                </a:solidFill>
              </a:rPr>
              <a:t>12</a:t>
            </a:r>
            <a:endParaRPr lang="zh-CN" altLang="en-US" sz="1200" b="0" baseline="30000" dirty="0">
              <a:solidFill>
                <a:srgbClr val="215D6E"/>
              </a:solidFill>
            </a:endParaRPr>
          </a:p>
        </p:txBody>
      </p:sp>
      <p:sp>
        <p:nvSpPr>
          <p:cNvPr id="227" name="文本框 226">
            <a:extLst>
              <a:ext uri="{FF2B5EF4-FFF2-40B4-BE49-F238E27FC236}">
                <a16:creationId xmlns:a16="http://schemas.microsoft.com/office/drawing/2014/main" id="{8B80FDED-0614-D46B-5160-18AB6077D720}"/>
              </a:ext>
            </a:extLst>
          </p:cNvPr>
          <p:cNvSpPr txBox="1"/>
          <p:nvPr/>
        </p:nvSpPr>
        <p:spPr>
          <a:xfrm>
            <a:off x="5412435" y="5072639"/>
            <a:ext cx="37603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ct val="150000"/>
            </a:pPr>
            <a:r>
              <a:rPr lang="zh-CN" altLang="en-US" sz="1400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对于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骨</a:t>
            </a:r>
            <a:r>
              <a:rPr lang="en-US" altLang="zh-CN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/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骨髓</a:t>
            </a:r>
            <a:r>
              <a:rPr lang="zh-CN" altLang="en-US" sz="1400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残留病灶的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复发性</a:t>
            </a:r>
            <a:r>
              <a:rPr lang="en-US" altLang="zh-CN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/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难治性</a:t>
            </a:r>
            <a:r>
              <a:rPr lang="en-US" altLang="zh-CN" sz="1400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NBL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疗效突出</a:t>
            </a:r>
            <a:r>
              <a:rPr lang="zh-CN" altLang="en-US" sz="1400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，可能具有更高的</a:t>
            </a:r>
            <a:r>
              <a:rPr lang="en-US" altLang="zh-CN" sz="1400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CR</a:t>
            </a:r>
            <a:r>
              <a:rPr lang="zh-CN" altLang="en-US" sz="1400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率</a:t>
            </a:r>
            <a:r>
              <a:rPr lang="en-US" altLang="zh-CN" sz="1400" baseline="30000" dirty="0">
                <a:solidFill>
                  <a:srgbClr val="215D6E"/>
                </a:solidFill>
              </a:rPr>
              <a:t>11</a:t>
            </a:r>
            <a:endParaRPr lang="en-US" altLang="zh-CN" sz="1400" b="1" baseline="30000" dirty="0">
              <a:solidFill>
                <a:srgbClr val="215D6E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29" name="文本框 228">
            <a:extLst>
              <a:ext uri="{FF2B5EF4-FFF2-40B4-BE49-F238E27FC236}">
                <a16:creationId xmlns:a16="http://schemas.microsoft.com/office/drawing/2014/main" id="{A2CB252C-E438-2056-1FFB-5B5B7671D164}"/>
              </a:ext>
            </a:extLst>
          </p:cNvPr>
          <p:cNvSpPr txBox="1"/>
          <p:nvPr/>
        </p:nvSpPr>
        <p:spPr>
          <a:xfrm>
            <a:off x="5288249" y="1319730"/>
            <a:ext cx="39264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ct val="150000"/>
            </a:pPr>
            <a:r>
              <a:rPr lang="zh-CN" altLang="en-US" sz="1400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结构优化支持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输注方式优化</a:t>
            </a:r>
            <a:r>
              <a:rPr lang="zh-CN" altLang="en-US" sz="1400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，极大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缩短输注时间</a:t>
            </a:r>
            <a:r>
              <a:rPr lang="zh-CN" altLang="en-US" sz="1400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，提高患者生活质量，降低医院综合管理成本</a:t>
            </a:r>
            <a:endParaRPr lang="en-US" altLang="zh-CN" sz="1400" b="1" baseline="30000" dirty="0">
              <a:solidFill>
                <a:srgbClr val="215D6E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graphicFrame>
        <p:nvGraphicFramePr>
          <p:cNvPr id="230" name="图表 229">
            <a:extLst>
              <a:ext uri="{FF2B5EF4-FFF2-40B4-BE49-F238E27FC236}">
                <a16:creationId xmlns:a16="http://schemas.microsoft.com/office/drawing/2014/main" id="{F6288546-7E65-A0FD-4870-C550D1321B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2315255"/>
              </p:ext>
            </p:extLst>
          </p:nvPr>
        </p:nvGraphicFramePr>
        <p:xfrm>
          <a:off x="5311265" y="2367701"/>
          <a:ext cx="4299019" cy="1130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233" name="流程图: 合并 232">
            <a:extLst>
              <a:ext uri="{FF2B5EF4-FFF2-40B4-BE49-F238E27FC236}">
                <a16:creationId xmlns:a16="http://schemas.microsoft.com/office/drawing/2014/main" id="{686DA037-4AD7-4A1A-8E5F-DF0E76C1E313}"/>
              </a:ext>
            </a:extLst>
          </p:cNvPr>
          <p:cNvSpPr/>
          <p:nvPr/>
        </p:nvSpPr>
        <p:spPr>
          <a:xfrm rot="16200000">
            <a:off x="3843430" y="5254433"/>
            <a:ext cx="2516024" cy="185651"/>
          </a:xfrm>
          <a:prstGeom prst="flowChartMerge">
            <a:avLst/>
          </a:prstGeom>
          <a:gradFill>
            <a:gsLst>
              <a:gs pos="0">
                <a:srgbClr val="215D6E">
                  <a:alpha val="32000"/>
                </a:srgbClr>
              </a:gs>
              <a:gs pos="89000">
                <a:srgbClr val="215D6E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4" name="文本框 233">
            <a:extLst>
              <a:ext uri="{FF2B5EF4-FFF2-40B4-BE49-F238E27FC236}">
                <a16:creationId xmlns:a16="http://schemas.microsoft.com/office/drawing/2014/main" id="{98E676ED-FB25-A624-F23F-A26D9831E92E}"/>
              </a:ext>
            </a:extLst>
          </p:cNvPr>
          <p:cNvSpPr txBox="1"/>
          <p:nvPr/>
        </p:nvSpPr>
        <p:spPr>
          <a:xfrm>
            <a:off x="5666410" y="2771937"/>
            <a:ext cx="3276795" cy="249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ct val="150000"/>
            </a:pPr>
            <a:r>
              <a:rPr lang="zh-CN" altLang="en-US" sz="10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每周期第</a:t>
            </a:r>
            <a:r>
              <a:rPr lang="en-US" altLang="zh-CN" sz="10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</a:t>
            </a:r>
            <a:r>
              <a:rPr lang="zh-CN" altLang="en-US" sz="10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，</a:t>
            </a:r>
            <a:r>
              <a:rPr lang="en-US" altLang="zh-CN" sz="10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3</a:t>
            </a:r>
            <a:r>
              <a:rPr lang="zh-CN" altLang="en-US" sz="10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，</a:t>
            </a:r>
            <a:r>
              <a:rPr lang="en-US" altLang="zh-CN" sz="10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5</a:t>
            </a:r>
            <a:r>
              <a:rPr lang="zh-CN" altLang="en-US" sz="10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天输注，每次输注</a:t>
            </a:r>
            <a:r>
              <a:rPr lang="en-US" altLang="zh-CN" sz="10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30-60min</a:t>
            </a:r>
            <a:r>
              <a:rPr lang="en-US" altLang="zh-CN" sz="1000" baseline="30000" dirty="0">
                <a:solidFill>
                  <a:srgbClr val="215D6E"/>
                </a:solidFill>
              </a:rPr>
              <a:t> 12</a:t>
            </a:r>
            <a:endParaRPr lang="en-US" altLang="zh-CN" sz="1000" baseline="30000" dirty="0">
              <a:solidFill>
                <a:srgbClr val="215D6E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35" name="文本框 234">
            <a:extLst>
              <a:ext uri="{FF2B5EF4-FFF2-40B4-BE49-F238E27FC236}">
                <a16:creationId xmlns:a16="http://schemas.microsoft.com/office/drawing/2014/main" id="{8EF1DEF8-EDA5-C5CD-6381-A1DE60AAB1C5}"/>
              </a:ext>
            </a:extLst>
          </p:cNvPr>
          <p:cNvSpPr txBox="1"/>
          <p:nvPr/>
        </p:nvSpPr>
        <p:spPr>
          <a:xfrm>
            <a:off x="5686571" y="3340111"/>
            <a:ext cx="32767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ct val="150000"/>
            </a:pPr>
            <a:r>
              <a:rPr lang="zh-CN" altLang="en-US" sz="10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每周期前</a:t>
            </a:r>
            <a:r>
              <a:rPr lang="en-US" altLang="zh-CN" sz="10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10</a:t>
            </a:r>
            <a:r>
              <a:rPr lang="zh-CN" altLang="en-US" sz="10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天连续输注</a:t>
            </a:r>
            <a:r>
              <a:rPr lang="en-US" altLang="zh-CN" sz="10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24h</a:t>
            </a:r>
            <a:r>
              <a:rPr lang="zh-CN" altLang="en-US" sz="10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输注（供</a:t>
            </a:r>
            <a:r>
              <a:rPr lang="en-US" altLang="zh-CN" sz="10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240h</a:t>
            </a:r>
            <a:r>
              <a:rPr lang="zh-CN" altLang="en-US" sz="10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）；</a:t>
            </a:r>
            <a:endParaRPr lang="en-US" altLang="zh-CN" sz="1000" dirty="0">
              <a:solidFill>
                <a:srgbClr val="215D6E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>
              <a:buSzPct val="150000"/>
            </a:pPr>
            <a:r>
              <a:rPr lang="zh-CN" altLang="en-US" sz="10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或每周期前</a:t>
            </a:r>
            <a:r>
              <a:rPr lang="en-US" altLang="zh-CN" sz="10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5</a:t>
            </a:r>
            <a:r>
              <a:rPr lang="zh-CN" altLang="en-US" sz="10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天内输注，每日持续输注</a:t>
            </a:r>
            <a:r>
              <a:rPr lang="en-US" altLang="zh-CN" sz="10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8h</a:t>
            </a:r>
            <a:r>
              <a:rPr lang="en-US" altLang="zh-CN" sz="1000" baseline="30000" dirty="0">
                <a:solidFill>
                  <a:srgbClr val="215D6E"/>
                </a:solidFill>
              </a:rPr>
              <a:t> 13</a:t>
            </a:r>
            <a:endParaRPr lang="en-US" altLang="zh-CN" sz="1000" baseline="30000" dirty="0">
              <a:solidFill>
                <a:srgbClr val="215D6E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36" name="文本框 235">
            <a:extLst>
              <a:ext uri="{FF2B5EF4-FFF2-40B4-BE49-F238E27FC236}">
                <a16:creationId xmlns:a16="http://schemas.microsoft.com/office/drawing/2014/main" id="{741DAA6D-D21D-059C-9868-0F02D38A9BDA}"/>
              </a:ext>
            </a:extLst>
          </p:cNvPr>
          <p:cNvSpPr txBox="1"/>
          <p:nvPr/>
        </p:nvSpPr>
        <p:spPr>
          <a:xfrm>
            <a:off x="7117227" y="3053404"/>
            <a:ext cx="1352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SzPct val="150000"/>
            </a:pPr>
            <a:r>
              <a:rPr lang="en-US" altLang="zh-CN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240h/</a:t>
            </a: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次</a:t>
            </a:r>
            <a:endParaRPr lang="en-US" altLang="zh-CN" sz="1600" b="1" baseline="30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37" name="文本框 236">
            <a:extLst>
              <a:ext uri="{FF2B5EF4-FFF2-40B4-BE49-F238E27FC236}">
                <a16:creationId xmlns:a16="http://schemas.microsoft.com/office/drawing/2014/main" id="{EB6BEE8F-DA61-AEDB-8033-2620250388FA}"/>
              </a:ext>
            </a:extLst>
          </p:cNvPr>
          <p:cNvSpPr txBox="1"/>
          <p:nvPr/>
        </p:nvSpPr>
        <p:spPr>
          <a:xfrm>
            <a:off x="6975260" y="2458949"/>
            <a:ext cx="16360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SzPct val="150000"/>
            </a:pPr>
            <a:r>
              <a:rPr lang="en-US" altLang="zh-CN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30-60min/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次</a:t>
            </a:r>
            <a:endParaRPr lang="en-US" altLang="zh-CN" sz="1600" b="1" baseline="300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38" name="流程图: 合并 237">
            <a:extLst>
              <a:ext uri="{FF2B5EF4-FFF2-40B4-BE49-F238E27FC236}">
                <a16:creationId xmlns:a16="http://schemas.microsoft.com/office/drawing/2014/main" id="{D971CD8A-3A0E-8131-5510-F40064433ADB}"/>
              </a:ext>
            </a:extLst>
          </p:cNvPr>
          <p:cNvSpPr/>
          <p:nvPr/>
        </p:nvSpPr>
        <p:spPr>
          <a:xfrm rot="16200000">
            <a:off x="7301084" y="3438896"/>
            <a:ext cx="4154271" cy="188964"/>
          </a:xfrm>
          <a:prstGeom prst="flowChartMerge">
            <a:avLst/>
          </a:prstGeom>
          <a:gradFill>
            <a:gsLst>
              <a:gs pos="0">
                <a:srgbClr val="215D6E">
                  <a:alpha val="32000"/>
                </a:srgbClr>
              </a:gs>
              <a:gs pos="89000">
                <a:srgbClr val="215D6E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0795A3E5-C9B9-5333-AAEF-BD811D5A886F}"/>
              </a:ext>
            </a:extLst>
          </p:cNvPr>
          <p:cNvSpPr txBox="1"/>
          <p:nvPr/>
        </p:nvSpPr>
        <p:spPr>
          <a:xfrm>
            <a:off x="1968591" y="3313133"/>
            <a:ext cx="136917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b="1" i="0" u="none" strike="noStrike" cap="none" spc="0" normalizeH="0" baseline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algn="ctr"/>
            <a:r>
              <a:rPr lang="zh-CN" altLang="en-US" sz="1200" b="0" dirty="0">
                <a:solidFill>
                  <a:srgbClr val="215D6E"/>
                </a:solidFill>
              </a:rPr>
              <a:t>达妥昔单抗</a:t>
            </a:r>
            <a:r>
              <a:rPr lang="en-US" altLang="zh-CN" sz="1200" b="0" dirty="0">
                <a:solidFill>
                  <a:srgbClr val="215D6E"/>
                </a:solidFill>
              </a:rPr>
              <a:t>β</a:t>
            </a:r>
            <a:r>
              <a:rPr lang="en-US" altLang="zh-CN" sz="1200" b="0" baseline="30000" dirty="0">
                <a:solidFill>
                  <a:srgbClr val="215D6E"/>
                </a:solidFill>
              </a:rPr>
              <a:t>13</a:t>
            </a:r>
            <a:endParaRPr lang="zh-CN" altLang="en-US" sz="1200" b="0" dirty="0">
              <a:solidFill>
                <a:srgbClr val="215D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106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485DD3-1D6C-3E28-783F-65646E247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803" y="56393"/>
            <a:ext cx="11664197" cy="973074"/>
          </a:xfrm>
        </p:spPr>
        <p:txBody>
          <a:bodyPr/>
          <a:lstStyle/>
          <a:p>
            <a:r>
              <a:rPr lang="zh-CN" altLang="en-US" dirty="0"/>
              <a:t>那西妥单抗中位起效时间仅</a:t>
            </a:r>
            <a:r>
              <a:rPr lang="en-US" altLang="zh-CN" dirty="0">
                <a:solidFill>
                  <a:srgbClr val="FF0000"/>
                </a:solidFill>
              </a:rPr>
              <a:t>2</a:t>
            </a:r>
            <a:r>
              <a:rPr lang="zh-CN" altLang="en-US" dirty="0">
                <a:solidFill>
                  <a:srgbClr val="FF0000"/>
                </a:solidFill>
              </a:rPr>
              <a:t>周期</a:t>
            </a:r>
            <a:r>
              <a:rPr lang="zh-CN" altLang="en-US" dirty="0"/>
              <a:t>，中位缓解时间</a:t>
            </a:r>
            <a:r>
              <a:rPr lang="zh-CN" altLang="en-US" dirty="0">
                <a:solidFill>
                  <a:srgbClr val="FF0000"/>
                </a:solidFill>
              </a:rPr>
              <a:t>超过</a:t>
            </a:r>
            <a:r>
              <a:rPr lang="en-US" altLang="zh-CN" dirty="0">
                <a:solidFill>
                  <a:srgbClr val="FF0000"/>
                </a:solidFill>
              </a:rPr>
              <a:t>6</a:t>
            </a:r>
            <a:r>
              <a:rPr lang="zh-CN" altLang="en-US" dirty="0">
                <a:solidFill>
                  <a:srgbClr val="FF0000"/>
                </a:solidFill>
              </a:rPr>
              <a:t>个月</a:t>
            </a:r>
            <a:r>
              <a:rPr lang="en-US" altLang="zh-CN" sz="1800" b="0" baseline="30000" dirty="0"/>
              <a:t>14</a:t>
            </a:r>
            <a:br>
              <a:rPr lang="zh-CN" altLang="en-US" dirty="0"/>
            </a:br>
            <a:r>
              <a:rPr lang="zh-CN" altLang="en-US" sz="2400" dirty="0"/>
              <a:t>针对伴骨</a:t>
            </a:r>
            <a:r>
              <a:rPr lang="en-US" altLang="zh-CN" sz="2400" dirty="0"/>
              <a:t>/</a:t>
            </a:r>
            <a:r>
              <a:rPr lang="zh-CN" altLang="en-US" sz="2400" dirty="0"/>
              <a:t>骨髓病灶的</a:t>
            </a:r>
            <a:r>
              <a:rPr lang="en-US" altLang="zh-CN" sz="2400" dirty="0"/>
              <a:t>R/R NBL</a:t>
            </a:r>
            <a:r>
              <a:rPr lang="zh-CN" altLang="en-US" sz="2400" dirty="0"/>
              <a:t>，</a:t>
            </a:r>
            <a:r>
              <a:rPr lang="zh-CN" altLang="en-US" dirty="0">
                <a:solidFill>
                  <a:srgbClr val="FF0000"/>
                </a:solidFill>
              </a:rPr>
              <a:t>大幅提高</a:t>
            </a:r>
            <a:r>
              <a:rPr lang="en-US" altLang="zh-CN" dirty="0">
                <a:solidFill>
                  <a:srgbClr val="FF0000"/>
                </a:solidFill>
              </a:rPr>
              <a:t>ORR/PFS/OS</a:t>
            </a:r>
            <a:r>
              <a:rPr lang="zh-CN" altLang="en-US" sz="2400" dirty="0"/>
              <a:t>，改善患者生存预后</a:t>
            </a:r>
            <a:endParaRPr lang="zh-CN" altLang="en-US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FAE8E3B2-E4CB-A9B6-B92C-DD03199952DC}"/>
              </a:ext>
            </a:extLst>
          </p:cNvPr>
          <p:cNvSpPr txBox="1"/>
          <p:nvPr/>
        </p:nvSpPr>
        <p:spPr>
          <a:xfrm>
            <a:off x="718631" y="6127149"/>
            <a:ext cx="251191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00" dirty="0">
                <a:solidFill>
                  <a:srgbClr val="215D6E"/>
                </a:solidFill>
                <a:latin typeface="+mn-ea"/>
              </a:rPr>
              <a:t>*</a:t>
            </a:r>
            <a:r>
              <a:rPr lang="zh-CN" altLang="en-US" sz="900" dirty="0">
                <a:solidFill>
                  <a:srgbClr val="215D6E"/>
                </a:solidFill>
                <a:latin typeface="+mn-ea"/>
              </a:rPr>
              <a:t>：数据来自不同临床研究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07427360-4C80-4287-B236-1EA773A6D7CF}"/>
              </a:ext>
            </a:extLst>
          </p:cNvPr>
          <p:cNvSpPr txBox="1"/>
          <p:nvPr/>
        </p:nvSpPr>
        <p:spPr>
          <a:xfrm>
            <a:off x="6716568" y="6496105"/>
            <a:ext cx="5253644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rgbClr val="215D6E"/>
                </a:solidFill>
                <a:latin typeface="+mn-ea"/>
              </a:rPr>
              <a:t>4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AD0983B5-4C8B-1A5A-EE37-E69390A4E798}"/>
              </a:ext>
            </a:extLst>
          </p:cNvPr>
          <p:cNvSpPr txBox="1"/>
          <p:nvPr/>
        </p:nvSpPr>
        <p:spPr>
          <a:xfrm>
            <a:off x="718631" y="6640902"/>
            <a:ext cx="986002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00" dirty="0">
                <a:solidFill>
                  <a:srgbClr val="215D6E"/>
                </a:solidFill>
                <a:latin typeface="+mn-ea"/>
              </a:rPr>
              <a:t>R/R NBL</a:t>
            </a:r>
            <a:r>
              <a:rPr lang="zh-CN" altLang="en-US" sz="900" dirty="0">
                <a:solidFill>
                  <a:srgbClr val="215D6E"/>
                </a:solidFill>
                <a:latin typeface="+mn-ea"/>
              </a:rPr>
              <a:t>：复发性</a:t>
            </a:r>
            <a:r>
              <a:rPr lang="en-US" altLang="zh-CN" sz="900" dirty="0">
                <a:solidFill>
                  <a:srgbClr val="215D6E"/>
                </a:solidFill>
                <a:latin typeface="+mn-ea"/>
              </a:rPr>
              <a:t>/</a:t>
            </a:r>
            <a:r>
              <a:rPr lang="zh-CN" altLang="en-US" sz="900" dirty="0">
                <a:solidFill>
                  <a:srgbClr val="215D6E"/>
                </a:solidFill>
                <a:latin typeface="+mn-ea"/>
              </a:rPr>
              <a:t>难治性神经母细胞瘤，</a:t>
            </a:r>
            <a:r>
              <a:rPr lang="en-US" altLang="zh-CN" sz="900" dirty="0">
                <a:solidFill>
                  <a:srgbClr val="215D6E"/>
                </a:solidFill>
                <a:latin typeface="+mn-ea"/>
              </a:rPr>
              <a:t>ORR</a:t>
            </a:r>
            <a:r>
              <a:rPr lang="zh-CN" altLang="en-US" sz="900" dirty="0">
                <a:solidFill>
                  <a:srgbClr val="215D6E"/>
                </a:solidFill>
                <a:latin typeface="+mn-ea"/>
              </a:rPr>
              <a:t>：客观缓解率，挽救化疗方案：拓扑替康</a:t>
            </a:r>
            <a:r>
              <a:rPr lang="en-US" altLang="zh-CN" sz="900" dirty="0">
                <a:solidFill>
                  <a:srgbClr val="215D6E"/>
                </a:solidFill>
                <a:latin typeface="+mn-ea"/>
              </a:rPr>
              <a:t>+</a:t>
            </a:r>
            <a:r>
              <a:rPr lang="zh-CN" altLang="en-US" sz="900" dirty="0">
                <a:solidFill>
                  <a:srgbClr val="215D6E"/>
                </a:solidFill>
                <a:latin typeface="+mn-ea"/>
              </a:rPr>
              <a:t>长春新碱</a:t>
            </a:r>
            <a:r>
              <a:rPr lang="en-US" altLang="zh-CN" sz="900" dirty="0">
                <a:solidFill>
                  <a:srgbClr val="215D6E"/>
                </a:solidFill>
                <a:latin typeface="+mn-ea"/>
              </a:rPr>
              <a:t>+</a:t>
            </a:r>
            <a:r>
              <a:rPr lang="zh-CN" altLang="en-US" sz="900" dirty="0">
                <a:solidFill>
                  <a:srgbClr val="215D6E"/>
                </a:solidFill>
                <a:latin typeface="+mn-ea"/>
              </a:rPr>
              <a:t>多柔比星；</a:t>
            </a:r>
            <a:r>
              <a:rPr lang="en-US" altLang="zh-CN" sz="900" dirty="0">
                <a:solidFill>
                  <a:srgbClr val="215D6E"/>
                </a:solidFill>
                <a:latin typeface="+mn-ea"/>
              </a:rPr>
              <a:t>PFS</a:t>
            </a:r>
            <a:r>
              <a:rPr lang="zh-CN" altLang="en-US" sz="900" dirty="0">
                <a:solidFill>
                  <a:srgbClr val="215D6E"/>
                </a:solidFill>
                <a:latin typeface="+mn-ea"/>
              </a:rPr>
              <a:t>：无进展生存率，</a:t>
            </a:r>
            <a:r>
              <a:rPr lang="en-US" altLang="zh-CN" sz="900" dirty="0">
                <a:solidFill>
                  <a:srgbClr val="215D6E"/>
                </a:solidFill>
                <a:latin typeface="+mn-ea"/>
              </a:rPr>
              <a:t>OS</a:t>
            </a:r>
            <a:r>
              <a:rPr lang="zh-CN" altLang="en-US" sz="900" dirty="0">
                <a:solidFill>
                  <a:srgbClr val="215D6E"/>
                </a:solidFill>
                <a:latin typeface="+mn-ea"/>
              </a:rPr>
              <a:t>：总生存率</a:t>
            </a:r>
            <a:endParaRPr lang="en-US" altLang="zh-CN" sz="900" dirty="0">
              <a:solidFill>
                <a:srgbClr val="215D6E"/>
              </a:solidFill>
              <a:latin typeface="+mn-ea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08C0ECA8-0241-9FBB-C781-13503E01A658}"/>
              </a:ext>
            </a:extLst>
          </p:cNvPr>
          <p:cNvSpPr txBox="1"/>
          <p:nvPr/>
        </p:nvSpPr>
        <p:spPr>
          <a:xfrm>
            <a:off x="472834" y="1605532"/>
            <a:ext cx="3670300" cy="821531"/>
          </a:xfrm>
          <a:prstGeom prst="round2SameRect">
            <a:avLst>
              <a:gd name="adj1" fmla="val 21880"/>
              <a:gd name="adj2" fmla="val 0"/>
            </a:avLst>
          </a:prstGeom>
          <a:solidFill>
            <a:srgbClr val="215D6E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1600" b="1" dirty="0">
                <a:solidFill>
                  <a:srgbClr val="FFFF00"/>
                </a:solidFill>
                <a:latin typeface="+mn-ea"/>
              </a:rPr>
              <a:t>客观缓解率</a:t>
            </a:r>
            <a:endParaRPr lang="en-US" altLang="zh-CN" sz="1200" b="1" baseline="30000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lang="zh-CN" altLang="en-US" sz="1200" b="1" dirty="0">
                <a:solidFill>
                  <a:schemeClr val="bg1"/>
                </a:solidFill>
                <a:latin typeface="+mn-ea"/>
              </a:rPr>
              <a:t>那西妥单抗</a:t>
            </a:r>
            <a:r>
              <a:rPr lang="en-US" altLang="zh-CN" sz="1200" b="1" baseline="30000" dirty="0">
                <a:solidFill>
                  <a:schemeClr val="bg1"/>
                </a:solidFill>
                <a:latin typeface="+mn-ea"/>
              </a:rPr>
              <a:t>14</a:t>
            </a:r>
            <a:r>
              <a:rPr lang="zh-CN" altLang="en-US" sz="1200" b="1" dirty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zh-CN" sz="1200" b="1" dirty="0">
                <a:solidFill>
                  <a:schemeClr val="bg1"/>
                </a:solidFill>
                <a:latin typeface="+mn-ea"/>
              </a:rPr>
              <a:t>vs </a:t>
            </a:r>
            <a:r>
              <a:rPr lang="zh-CN" altLang="en-US" sz="1200" b="1" dirty="0">
                <a:solidFill>
                  <a:schemeClr val="bg1"/>
                </a:solidFill>
                <a:latin typeface="+mn-ea"/>
              </a:rPr>
              <a:t>挽救化疗</a:t>
            </a:r>
            <a:r>
              <a:rPr lang="en-US" altLang="zh-CN" sz="1200" b="1" baseline="30000" dirty="0">
                <a:solidFill>
                  <a:schemeClr val="bg1"/>
                </a:solidFill>
                <a:latin typeface="+mn-ea"/>
              </a:rPr>
              <a:t>7 </a:t>
            </a:r>
            <a:r>
              <a:rPr lang="en-US" altLang="zh-CN" sz="1200" b="1" dirty="0">
                <a:solidFill>
                  <a:schemeClr val="bg1"/>
                </a:solidFill>
                <a:latin typeface="+mn-ea"/>
              </a:rPr>
              <a:t>ORR</a:t>
            </a:r>
            <a:r>
              <a:rPr lang="zh-CN" altLang="en-US" sz="1200" b="1" dirty="0">
                <a:solidFill>
                  <a:schemeClr val="bg1"/>
                </a:solidFill>
                <a:latin typeface="+mn-ea"/>
              </a:rPr>
              <a:t>：</a:t>
            </a:r>
            <a:endParaRPr lang="en-US" altLang="zh-CN" sz="1200" b="1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lang="en-US" altLang="zh-CN" sz="1600" b="1" dirty="0">
                <a:solidFill>
                  <a:srgbClr val="FFFF00"/>
                </a:solidFill>
                <a:latin typeface="+mn-ea"/>
              </a:rPr>
              <a:t>50% </a:t>
            </a:r>
            <a:r>
              <a:rPr lang="en-US" altLang="zh-CN" sz="1200" b="1" dirty="0">
                <a:solidFill>
                  <a:schemeClr val="bg1"/>
                </a:solidFill>
                <a:latin typeface="+mn-ea"/>
              </a:rPr>
              <a:t>vs 21%*</a:t>
            </a:r>
            <a:endParaRPr lang="zh-CN" altLang="en-US" sz="1200" b="1" dirty="0">
              <a:solidFill>
                <a:schemeClr val="bg1"/>
              </a:solidFill>
              <a:latin typeface="+mn-ea"/>
            </a:endParaRPr>
          </a:p>
        </p:txBody>
      </p:sp>
      <p:graphicFrame>
        <p:nvGraphicFramePr>
          <p:cNvPr id="9" name="图表 8">
            <a:extLst>
              <a:ext uri="{FF2B5EF4-FFF2-40B4-BE49-F238E27FC236}">
                <a16:creationId xmlns:a16="http://schemas.microsoft.com/office/drawing/2014/main" id="{6E2FFA3D-2002-9C71-4375-1242FE3AE8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413480"/>
              </p:ext>
            </p:extLst>
          </p:nvPr>
        </p:nvGraphicFramePr>
        <p:xfrm>
          <a:off x="718631" y="2530946"/>
          <a:ext cx="3060410" cy="314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文本框 9">
            <a:extLst>
              <a:ext uri="{FF2B5EF4-FFF2-40B4-BE49-F238E27FC236}">
                <a16:creationId xmlns:a16="http://schemas.microsoft.com/office/drawing/2014/main" id="{B81630B8-D61D-9804-8AE7-454609ECD66E}"/>
              </a:ext>
            </a:extLst>
          </p:cNvPr>
          <p:cNvSpPr txBox="1"/>
          <p:nvPr/>
        </p:nvSpPr>
        <p:spPr>
          <a:xfrm>
            <a:off x="4317722" y="1610463"/>
            <a:ext cx="3670300" cy="821531"/>
          </a:xfrm>
          <a:prstGeom prst="round2SameRect">
            <a:avLst>
              <a:gd name="adj1" fmla="val 22990"/>
              <a:gd name="adj2" fmla="val 0"/>
            </a:avLst>
          </a:prstGeom>
          <a:solidFill>
            <a:srgbClr val="215D6E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1600" b="1" dirty="0">
                <a:solidFill>
                  <a:srgbClr val="FFFF00"/>
                </a:solidFill>
                <a:latin typeface="+mn-ea"/>
              </a:rPr>
              <a:t>无进展生存率</a:t>
            </a:r>
            <a:endParaRPr lang="en-US" altLang="zh-CN" sz="1200" b="1" baseline="30000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lang="zh-CN" altLang="en-US" sz="1200" b="1" dirty="0">
                <a:solidFill>
                  <a:schemeClr val="bg1"/>
                </a:solidFill>
                <a:latin typeface="+mn-ea"/>
              </a:rPr>
              <a:t>那西妥单抗</a:t>
            </a:r>
            <a:r>
              <a:rPr lang="en-US" altLang="zh-CN" sz="1200" b="1" baseline="30000" dirty="0">
                <a:solidFill>
                  <a:schemeClr val="bg1"/>
                </a:solidFill>
                <a:latin typeface="+mn-ea"/>
              </a:rPr>
              <a:t>14</a:t>
            </a:r>
            <a:r>
              <a:rPr lang="zh-CN" altLang="en-US" sz="1200" b="1" dirty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zh-CN" sz="1200" b="1" dirty="0">
                <a:solidFill>
                  <a:schemeClr val="bg1"/>
                </a:solidFill>
                <a:latin typeface="+mn-ea"/>
              </a:rPr>
              <a:t>vs </a:t>
            </a:r>
            <a:r>
              <a:rPr lang="zh-CN" altLang="en-US" sz="1200" b="1" dirty="0">
                <a:solidFill>
                  <a:schemeClr val="bg1"/>
                </a:solidFill>
                <a:latin typeface="+mn-ea"/>
              </a:rPr>
              <a:t>国际研究</a:t>
            </a:r>
            <a:r>
              <a:rPr lang="en-US" altLang="zh-CN" sz="1200" b="1" baseline="30000" dirty="0">
                <a:solidFill>
                  <a:schemeClr val="bg1"/>
                </a:solidFill>
                <a:latin typeface="+mn-ea"/>
              </a:rPr>
              <a:t>6 </a:t>
            </a:r>
            <a:r>
              <a:rPr lang="en-US" altLang="zh-CN" sz="1200" b="1" dirty="0">
                <a:solidFill>
                  <a:schemeClr val="bg1"/>
                </a:solidFill>
                <a:latin typeface="+mn-ea"/>
              </a:rPr>
              <a:t>1</a:t>
            </a:r>
            <a:r>
              <a:rPr lang="zh-CN" altLang="en-US" sz="1200" b="1" dirty="0">
                <a:solidFill>
                  <a:schemeClr val="bg1"/>
                </a:solidFill>
                <a:latin typeface="+mn-ea"/>
              </a:rPr>
              <a:t>年</a:t>
            </a:r>
            <a:r>
              <a:rPr lang="en-US" altLang="zh-CN" sz="1200" b="1" dirty="0">
                <a:solidFill>
                  <a:schemeClr val="bg1"/>
                </a:solidFill>
                <a:latin typeface="+mn-ea"/>
              </a:rPr>
              <a:t>PFS</a:t>
            </a:r>
            <a:r>
              <a:rPr lang="zh-CN" altLang="en-US" sz="1200" b="1" dirty="0">
                <a:solidFill>
                  <a:schemeClr val="bg1"/>
                </a:solidFill>
                <a:latin typeface="+mn-ea"/>
              </a:rPr>
              <a:t>：</a:t>
            </a:r>
            <a:endParaRPr lang="en-US" altLang="zh-CN" sz="1200" b="1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lang="en-US" altLang="zh-CN" sz="1600" b="1" dirty="0">
                <a:solidFill>
                  <a:srgbClr val="FFFF00"/>
                </a:solidFill>
                <a:latin typeface="+mn-ea"/>
              </a:rPr>
              <a:t>35%</a:t>
            </a:r>
            <a:r>
              <a:rPr lang="en-US" altLang="zh-CN" sz="1200" b="1" dirty="0">
                <a:solidFill>
                  <a:schemeClr val="bg1"/>
                </a:solidFill>
                <a:latin typeface="+mn-ea"/>
              </a:rPr>
              <a:t> vs 21%*</a:t>
            </a:r>
            <a:endParaRPr lang="zh-CN" altLang="en-US" sz="12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18C8A6F1-F4D4-2E16-3EEB-FBC96761B8ED}"/>
              </a:ext>
            </a:extLst>
          </p:cNvPr>
          <p:cNvSpPr txBox="1"/>
          <p:nvPr/>
        </p:nvSpPr>
        <p:spPr>
          <a:xfrm>
            <a:off x="8165711" y="1610463"/>
            <a:ext cx="3670300" cy="821531"/>
          </a:xfrm>
          <a:prstGeom prst="round2SameRect">
            <a:avLst>
              <a:gd name="adj1" fmla="val 24101"/>
              <a:gd name="adj2" fmla="val 0"/>
            </a:avLst>
          </a:prstGeom>
          <a:solidFill>
            <a:srgbClr val="215D6E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1600" b="1" dirty="0">
                <a:solidFill>
                  <a:srgbClr val="FFFF00"/>
                </a:solidFill>
                <a:latin typeface="+mn-ea"/>
              </a:rPr>
              <a:t>总生存率</a:t>
            </a:r>
            <a:endParaRPr lang="en-US" altLang="zh-CN" sz="1200" b="1" baseline="30000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lang="zh-CN" altLang="en-US" sz="1200" b="1" dirty="0">
                <a:solidFill>
                  <a:schemeClr val="bg1"/>
                </a:solidFill>
                <a:latin typeface="+mn-ea"/>
              </a:rPr>
              <a:t>那西妥单抗</a:t>
            </a:r>
            <a:r>
              <a:rPr lang="en-US" altLang="zh-CN" sz="1200" b="1" baseline="30000" dirty="0">
                <a:solidFill>
                  <a:schemeClr val="bg1"/>
                </a:solidFill>
                <a:latin typeface="+mn-ea"/>
              </a:rPr>
              <a:t>14</a:t>
            </a:r>
            <a:r>
              <a:rPr lang="zh-CN" altLang="en-US" sz="1200" b="1" dirty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zh-CN" sz="1200" b="1" dirty="0">
                <a:solidFill>
                  <a:schemeClr val="bg1"/>
                </a:solidFill>
                <a:latin typeface="+mn-ea"/>
              </a:rPr>
              <a:t>vs </a:t>
            </a:r>
            <a:r>
              <a:rPr lang="zh-CN" altLang="en-US" sz="1200" b="1" dirty="0">
                <a:solidFill>
                  <a:schemeClr val="bg1"/>
                </a:solidFill>
                <a:latin typeface="+mn-ea"/>
              </a:rPr>
              <a:t>国际研究</a:t>
            </a:r>
            <a:r>
              <a:rPr lang="en-US" altLang="zh-CN" sz="1200" b="1" baseline="30000" dirty="0">
                <a:solidFill>
                  <a:schemeClr val="bg1"/>
                </a:solidFill>
                <a:latin typeface="+mn-ea"/>
              </a:rPr>
              <a:t>6 </a:t>
            </a:r>
            <a:r>
              <a:rPr lang="en-US" altLang="zh-CN" sz="1200" b="1" dirty="0">
                <a:solidFill>
                  <a:schemeClr val="bg1"/>
                </a:solidFill>
                <a:latin typeface="+mn-ea"/>
              </a:rPr>
              <a:t>1</a:t>
            </a:r>
            <a:r>
              <a:rPr lang="zh-CN" altLang="en-US" sz="1200" b="1" dirty="0">
                <a:solidFill>
                  <a:schemeClr val="bg1"/>
                </a:solidFill>
                <a:latin typeface="+mn-ea"/>
              </a:rPr>
              <a:t>年</a:t>
            </a:r>
            <a:r>
              <a:rPr lang="en-US" altLang="zh-CN" sz="1200" b="1" dirty="0">
                <a:solidFill>
                  <a:schemeClr val="bg1"/>
                </a:solidFill>
                <a:latin typeface="+mn-ea"/>
              </a:rPr>
              <a:t>OS</a:t>
            </a:r>
            <a:r>
              <a:rPr lang="zh-CN" altLang="en-US" sz="1200" b="1" dirty="0">
                <a:solidFill>
                  <a:schemeClr val="bg1"/>
                </a:solidFill>
                <a:latin typeface="+mn-ea"/>
              </a:rPr>
              <a:t>：</a:t>
            </a:r>
            <a:endParaRPr lang="en-US" altLang="zh-CN" sz="1200" b="1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lang="en-US" altLang="zh-CN" sz="1600" b="1" dirty="0">
                <a:solidFill>
                  <a:srgbClr val="FFFF00"/>
                </a:solidFill>
                <a:latin typeface="+mn-ea"/>
              </a:rPr>
              <a:t>93% </a:t>
            </a:r>
            <a:r>
              <a:rPr lang="en-US" altLang="zh-CN" sz="1200" b="1" dirty="0">
                <a:solidFill>
                  <a:schemeClr val="bg1"/>
                </a:solidFill>
                <a:latin typeface="+mn-ea"/>
              </a:rPr>
              <a:t>vs 57%*</a:t>
            </a:r>
            <a:endParaRPr lang="zh-CN" altLang="en-US" sz="1200" b="1" dirty="0">
              <a:solidFill>
                <a:schemeClr val="bg1"/>
              </a:solidFill>
              <a:latin typeface="+mn-ea"/>
            </a:endParaRPr>
          </a:p>
        </p:txBody>
      </p:sp>
      <p:graphicFrame>
        <p:nvGraphicFramePr>
          <p:cNvPr id="12" name="图表 11">
            <a:extLst>
              <a:ext uri="{FF2B5EF4-FFF2-40B4-BE49-F238E27FC236}">
                <a16:creationId xmlns:a16="http://schemas.microsoft.com/office/drawing/2014/main" id="{C7BDDD8D-14C7-CF2A-5533-4588C0CE88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022004"/>
              </p:ext>
            </p:extLst>
          </p:nvPr>
        </p:nvGraphicFramePr>
        <p:xfrm>
          <a:off x="4565795" y="2529248"/>
          <a:ext cx="3060410" cy="314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图表 12">
            <a:extLst>
              <a:ext uri="{FF2B5EF4-FFF2-40B4-BE49-F238E27FC236}">
                <a16:creationId xmlns:a16="http://schemas.microsoft.com/office/drawing/2014/main" id="{BDEA76D9-0AA4-C0DE-8BBA-3BC882ED03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606001"/>
              </p:ext>
            </p:extLst>
          </p:nvPr>
        </p:nvGraphicFramePr>
        <p:xfrm>
          <a:off x="8451487" y="2534231"/>
          <a:ext cx="3060410" cy="314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矩形 13">
            <a:extLst>
              <a:ext uri="{FF2B5EF4-FFF2-40B4-BE49-F238E27FC236}">
                <a16:creationId xmlns:a16="http://schemas.microsoft.com/office/drawing/2014/main" id="{8CE99640-95C0-635A-2CE8-430DD373CA8C}"/>
              </a:ext>
            </a:extLst>
          </p:cNvPr>
          <p:cNvSpPr/>
          <p:nvPr/>
        </p:nvSpPr>
        <p:spPr>
          <a:xfrm>
            <a:off x="386367" y="2427063"/>
            <a:ext cx="3844888" cy="3230748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 algn="ctr"/>
            <a:endParaRPr lang="en-US" altLang="zh-CN" sz="1100" dirty="0">
              <a:solidFill>
                <a:srgbClr val="215D6E"/>
              </a:solidFill>
              <a:latin typeface="+mn-ea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64F1A367-24F9-BFE9-E5C9-DFBAA168E375}"/>
              </a:ext>
            </a:extLst>
          </p:cNvPr>
          <p:cNvSpPr/>
          <p:nvPr/>
        </p:nvSpPr>
        <p:spPr>
          <a:xfrm>
            <a:off x="4232077" y="2427063"/>
            <a:ext cx="3844888" cy="3230748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 algn="ctr"/>
            <a:endParaRPr lang="en-US" altLang="zh-CN" sz="1100" dirty="0">
              <a:solidFill>
                <a:srgbClr val="215D6E"/>
              </a:solidFill>
              <a:latin typeface="+mn-ea"/>
            </a:endParaRPr>
          </a:p>
        </p:txBody>
      </p:sp>
      <p:sp>
        <p:nvSpPr>
          <p:cNvPr id="19" name="箭头: 上 18">
            <a:extLst>
              <a:ext uri="{FF2B5EF4-FFF2-40B4-BE49-F238E27FC236}">
                <a16:creationId xmlns:a16="http://schemas.microsoft.com/office/drawing/2014/main" id="{8DF84A92-0CED-5880-F9CA-D6D110D6FF5F}"/>
              </a:ext>
            </a:extLst>
          </p:cNvPr>
          <p:cNvSpPr/>
          <p:nvPr/>
        </p:nvSpPr>
        <p:spPr>
          <a:xfrm>
            <a:off x="2022264" y="3662473"/>
            <a:ext cx="406951" cy="480025"/>
          </a:xfrm>
          <a:prstGeom prst="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0BAF67E5-CCF2-051B-A757-BE0C637F6BCD}"/>
              </a:ext>
            </a:extLst>
          </p:cNvPr>
          <p:cNvSpPr txBox="1"/>
          <p:nvPr/>
        </p:nvSpPr>
        <p:spPr>
          <a:xfrm>
            <a:off x="2339637" y="3701371"/>
            <a:ext cx="100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>
                <a:solidFill>
                  <a:srgbClr val="FF0000"/>
                </a:solidFill>
                <a:latin typeface="+mn-ea"/>
              </a:rPr>
              <a:t>29%</a:t>
            </a:r>
            <a:endParaRPr lang="zh-CN" altLang="en-US" sz="24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3EF200F9-A483-42BB-CBB6-34217D7F424C}"/>
              </a:ext>
            </a:extLst>
          </p:cNvPr>
          <p:cNvSpPr txBox="1"/>
          <p:nvPr/>
        </p:nvSpPr>
        <p:spPr>
          <a:xfrm>
            <a:off x="6325252" y="3470538"/>
            <a:ext cx="100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>
                <a:solidFill>
                  <a:srgbClr val="FF0000"/>
                </a:solidFill>
                <a:latin typeface="+mn-ea"/>
              </a:rPr>
              <a:t>14%</a:t>
            </a:r>
            <a:endParaRPr lang="zh-CN" altLang="en-US" sz="24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0D3C81AA-7C6A-71FD-962E-7ED6E1C02C18}"/>
              </a:ext>
            </a:extLst>
          </p:cNvPr>
          <p:cNvSpPr txBox="1"/>
          <p:nvPr/>
        </p:nvSpPr>
        <p:spPr>
          <a:xfrm>
            <a:off x="10186937" y="3338655"/>
            <a:ext cx="100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>
                <a:solidFill>
                  <a:srgbClr val="FF0000"/>
                </a:solidFill>
                <a:latin typeface="+mn-ea"/>
              </a:rPr>
              <a:t>36%</a:t>
            </a:r>
            <a:endParaRPr lang="zh-CN" altLang="en-US" sz="24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5" name="箭头: 五边形 1">
            <a:extLst>
              <a:ext uri="{FF2B5EF4-FFF2-40B4-BE49-F238E27FC236}">
                <a16:creationId xmlns:a16="http://schemas.microsoft.com/office/drawing/2014/main" id="{B3BDA988-DC66-DE55-E0BD-DB7A0FB222CC}"/>
              </a:ext>
            </a:extLst>
          </p:cNvPr>
          <p:cNvSpPr/>
          <p:nvPr/>
        </p:nvSpPr>
        <p:spPr bwMode="auto">
          <a:xfrm>
            <a:off x="0" y="94927"/>
            <a:ext cx="527804" cy="904061"/>
          </a:xfrm>
          <a:prstGeom prst="homePlate">
            <a:avLst>
              <a:gd name="adj" fmla="val 21406"/>
            </a:avLst>
          </a:prstGeom>
          <a:solidFill>
            <a:srgbClr val="FFFF00"/>
          </a:solidFill>
          <a:ln w="762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400" b="1" i="0" u="none" strike="noStrike" cap="none" normalizeH="0" baseline="0" dirty="0">
                <a:ln>
                  <a:noFill/>
                </a:ln>
                <a:solidFill>
                  <a:srgbClr val="215D6E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  <a:endParaRPr kumimoji="0" lang="zh-CN" altLang="en-US" sz="1400" b="1" i="0" u="none" strike="noStrike" cap="none" normalizeH="0" baseline="30000" dirty="0">
              <a:ln>
                <a:noFill/>
              </a:ln>
              <a:solidFill>
                <a:srgbClr val="215D6E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箭头: 上 25">
            <a:extLst>
              <a:ext uri="{FF2B5EF4-FFF2-40B4-BE49-F238E27FC236}">
                <a16:creationId xmlns:a16="http://schemas.microsoft.com/office/drawing/2014/main" id="{5FBA8932-9970-4D74-5894-CF1487589049}"/>
              </a:ext>
            </a:extLst>
          </p:cNvPr>
          <p:cNvSpPr/>
          <p:nvPr/>
        </p:nvSpPr>
        <p:spPr>
          <a:xfrm>
            <a:off x="9866415" y="3307659"/>
            <a:ext cx="406951" cy="480025"/>
          </a:xfrm>
          <a:prstGeom prst="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箭头: 上 26">
            <a:extLst>
              <a:ext uri="{FF2B5EF4-FFF2-40B4-BE49-F238E27FC236}">
                <a16:creationId xmlns:a16="http://schemas.microsoft.com/office/drawing/2014/main" id="{A0F46D9F-E406-28D2-2C98-26C741EB34DE}"/>
              </a:ext>
            </a:extLst>
          </p:cNvPr>
          <p:cNvSpPr/>
          <p:nvPr/>
        </p:nvSpPr>
        <p:spPr>
          <a:xfrm>
            <a:off x="5949396" y="3376230"/>
            <a:ext cx="406951" cy="480025"/>
          </a:xfrm>
          <a:prstGeom prst="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F12CED3-26CD-98BC-E50D-279ED61CB3EB}"/>
              </a:ext>
            </a:extLst>
          </p:cNvPr>
          <p:cNvSpPr txBox="1"/>
          <p:nvPr/>
        </p:nvSpPr>
        <p:spPr>
          <a:xfrm>
            <a:off x="720672" y="6292038"/>
            <a:ext cx="10791225" cy="3363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>
              <a:lnSpc>
                <a:spcPct val="150000"/>
              </a:lnSpc>
            </a:pPr>
            <a:r>
              <a:rPr lang="zh-CN" altLang="en-US" sz="1200" b="1" dirty="0">
                <a:solidFill>
                  <a:srgbClr val="215D6E"/>
                </a:solidFill>
              </a:rPr>
              <a:t>复发性</a:t>
            </a:r>
            <a:r>
              <a:rPr lang="en-US" altLang="zh-CN" sz="1200" b="1" dirty="0">
                <a:solidFill>
                  <a:srgbClr val="215D6E"/>
                </a:solidFill>
              </a:rPr>
              <a:t>/</a:t>
            </a:r>
            <a:r>
              <a:rPr lang="zh-CN" altLang="en-US" sz="1200" b="1" dirty="0">
                <a:solidFill>
                  <a:srgbClr val="215D6E"/>
                </a:solidFill>
              </a:rPr>
              <a:t>难治性</a:t>
            </a:r>
            <a:r>
              <a:rPr lang="en-US" altLang="zh-CN" sz="1200" dirty="0">
                <a:solidFill>
                  <a:srgbClr val="215D6E"/>
                </a:solidFill>
              </a:rPr>
              <a:t>NBL</a:t>
            </a:r>
            <a:r>
              <a:rPr lang="zh-CN" altLang="en-US" sz="1200" dirty="0">
                <a:solidFill>
                  <a:srgbClr val="215D6E"/>
                </a:solidFill>
              </a:rPr>
              <a:t>患者</a:t>
            </a:r>
            <a:r>
              <a:rPr lang="en-US" altLang="zh-CN" sz="1200" dirty="0">
                <a:solidFill>
                  <a:srgbClr val="215D6E"/>
                </a:solidFill>
              </a:rPr>
              <a:t>1</a:t>
            </a:r>
            <a:r>
              <a:rPr lang="zh-CN" altLang="en-US" sz="1200" dirty="0">
                <a:solidFill>
                  <a:srgbClr val="215D6E"/>
                </a:solidFill>
              </a:rPr>
              <a:t>年</a:t>
            </a:r>
            <a:r>
              <a:rPr lang="en-US" altLang="zh-CN" sz="1200" dirty="0">
                <a:solidFill>
                  <a:srgbClr val="215D6E"/>
                </a:solidFill>
              </a:rPr>
              <a:t>EFS</a:t>
            </a:r>
            <a:r>
              <a:rPr lang="zh-CN" altLang="en-US" sz="1200" dirty="0">
                <a:solidFill>
                  <a:srgbClr val="215D6E"/>
                </a:solidFill>
              </a:rPr>
              <a:t>和</a:t>
            </a:r>
            <a:r>
              <a:rPr lang="en-US" altLang="zh-CN" sz="1200" dirty="0">
                <a:solidFill>
                  <a:srgbClr val="215D6E"/>
                </a:solidFill>
              </a:rPr>
              <a:t>OS</a:t>
            </a:r>
            <a:r>
              <a:rPr lang="zh-CN" altLang="en-US" sz="1200" dirty="0">
                <a:solidFill>
                  <a:srgbClr val="215D6E"/>
                </a:solidFill>
              </a:rPr>
              <a:t>分别为</a:t>
            </a:r>
            <a:r>
              <a:rPr lang="en-US" altLang="zh-CN" sz="1200" dirty="0">
                <a:solidFill>
                  <a:srgbClr val="215D6E"/>
                </a:solidFill>
              </a:rPr>
              <a:t>21%</a:t>
            </a:r>
            <a:r>
              <a:rPr lang="zh-CN" altLang="en-US" sz="1200" dirty="0">
                <a:solidFill>
                  <a:srgbClr val="215D6E"/>
                </a:solidFill>
              </a:rPr>
              <a:t>和</a:t>
            </a:r>
            <a:r>
              <a:rPr lang="en-US" altLang="zh-CN" sz="1200" dirty="0">
                <a:solidFill>
                  <a:srgbClr val="215D6E"/>
                </a:solidFill>
              </a:rPr>
              <a:t>57%</a:t>
            </a:r>
            <a:r>
              <a:rPr lang="zh-CN" altLang="en-US" sz="1200" dirty="0">
                <a:solidFill>
                  <a:srgbClr val="215D6E"/>
                </a:solidFill>
              </a:rPr>
              <a:t>，</a:t>
            </a:r>
            <a:r>
              <a:rPr lang="en-US" altLang="zh-CN" sz="1200" dirty="0">
                <a:solidFill>
                  <a:srgbClr val="215D6E"/>
                </a:solidFill>
              </a:rPr>
              <a:t>4</a:t>
            </a:r>
            <a:r>
              <a:rPr lang="zh-CN" altLang="en-US" sz="1200" dirty="0">
                <a:solidFill>
                  <a:srgbClr val="215D6E"/>
                </a:solidFill>
              </a:rPr>
              <a:t>年</a:t>
            </a:r>
            <a:r>
              <a:rPr lang="en-US" altLang="zh-CN" sz="1200" dirty="0">
                <a:solidFill>
                  <a:srgbClr val="215D6E"/>
                </a:solidFill>
              </a:rPr>
              <a:t>EFS</a:t>
            </a:r>
            <a:r>
              <a:rPr lang="zh-CN" altLang="en-US" sz="1200" dirty="0">
                <a:solidFill>
                  <a:srgbClr val="215D6E"/>
                </a:solidFill>
              </a:rPr>
              <a:t>和</a:t>
            </a:r>
            <a:r>
              <a:rPr lang="en-US" altLang="zh-CN" sz="1200" dirty="0">
                <a:solidFill>
                  <a:srgbClr val="215D6E"/>
                </a:solidFill>
              </a:rPr>
              <a:t>OS</a:t>
            </a:r>
            <a:r>
              <a:rPr lang="zh-CN" altLang="en-US" sz="1200" dirty="0">
                <a:solidFill>
                  <a:srgbClr val="215D6E"/>
                </a:solidFill>
              </a:rPr>
              <a:t>分别为</a:t>
            </a:r>
            <a:r>
              <a:rPr lang="en-US" altLang="zh-CN" sz="1200" dirty="0">
                <a:solidFill>
                  <a:srgbClr val="215D6E"/>
                </a:solidFill>
              </a:rPr>
              <a:t>6%</a:t>
            </a:r>
            <a:r>
              <a:rPr lang="zh-CN" altLang="en-US" sz="1200" dirty="0">
                <a:solidFill>
                  <a:srgbClr val="215D6E"/>
                </a:solidFill>
              </a:rPr>
              <a:t>和</a:t>
            </a:r>
            <a:r>
              <a:rPr lang="en-US" altLang="zh-CN" sz="1200" dirty="0">
                <a:solidFill>
                  <a:srgbClr val="215D6E"/>
                </a:solidFill>
              </a:rPr>
              <a:t>20%</a:t>
            </a:r>
            <a:r>
              <a:rPr lang="en-US" altLang="zh-CN" sz="1200" b="1" baseline="30000" dirty="0">
                <a:solidFill>
                  <a:srgbClr val="215D6E"/>
                </a:solidFill>
                <a:latin typeface="+mn-ea"/>
              </a:rPr>
              <a:t> </a:t>
            </a:r>
            <a:r>
              <a:rPr lang="en-US" altLang="zh-CN" sz="1200" baseline="30000" dirty="0">
                <a:solidFill>
                  <a:srgbClr val="215D6E"/>
                </a:solidFill>
                <a:latin typeface="+mn-ea"/>
              </a:rPr>
              <a:t>6</a:t>
            </a:r>
            <a:r>
              <a:rPr lang="en-US" altLang="zh-CN" sz="1200" b="1" baseline="30000" dirty="0">
                <a:solidFill>
                  <a:srgbClr val="215D6E"/>
                </a:solidFill>
                <a:latin typeface="+mn-ea"/>
              </a:rPr>
              <a:t> </a:t>
            </a:r>
            <a:r>
              <a:rPr lang="zh-CN" altLang="en-US" sz="1200" b="1" dirty="0">
                <a:solidFill>
                  <a:srgbClr val="215D6E"/>
                </a:solidFill>
              </a:rPr>
              <a:t>，伴骨</a:t>
            </a:r>
            <a:r>
              <a:rPr lang="en-US" altLang="zh-CN" sz="1200" b="1" dirty="0">
                <a:solidFill>
                  <a:srgbClr val="215D6E"/>
                </a:solidFill>
              </a:rPr>
              <a:t>/</a:t>
            </a:r>
            <a:r>
              <a:rPr lang="zh-CN" altLang="en-US" sz="1200" b="1" dirty="0">
                <a:solidFill>
                  <a:srgbClr val="215D6E"/>
                </a:solidFill>
              </a:rPr>
              <a:t>骨髓病灶</a:t>
            </a:r>
            <a:r>
              <a:rPr lang="en-US" altLang="zh-CN" sz="1200" b="1" dirty="0">
                <a:solidFill>
                  <a:srgbClr val="215D6E"/>
                </a:solidFill>
              </a:rPr>
              <a:t>NBL</a:t>
            </a:r>
            <a:r>
              <a:rPr lang="zh-CN" altLang="en-US" sz="1200" b="1" dirty="0">
                <a:solidFill>
                  <a:srgbClr val="215D6E"/>
                </a:solidFill>
              </a:rPr>
              <a:t>生存预后更差</a:t>
            </a:r>
            <a:r>
              <a:rPr lang="en-US" altLang="zh-CN" sz="1200" b="1" baseline="30000" dirty="0">
                <a:solidFill>
                  <a:srgbClr val="215D6E"/>
                </a:solidFill>
                <a:latin typeface="+mn-ea"/>
              </a:rPr>
              <a:t>8</a:t>
            </a:r>
            <a:endParaRPr lang="en-US" altLang="zh-CN" sz="1200" b="1" dirty="0">
              <a:solidFill>
                <a:srgbClr val="215D6E"/>
              </a:solidFill>
            </a:endParaRP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1AE9916F-E2AD-302A-500F-DA0E03137FDC}"/>
              </a:ext>
            </a:extLst>
          </p:cNvPr>
          <p:cNvSpPr/>
          <p:nvPr/>
        </p:nvSpPr>
        <p:spPr>
          <a:xfrm>
            <a:off x="8071060" y="2427063"/>
            <a:ext cx="3844888" cy="3230748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 algn="ctr"/>
            <a:endParaRPr lang="en-US" altLang="zh-CN" sz="1100" dirty="0">
              <a:solidFill>
                <a:srgbClr val="215D6E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742918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7BE40F19-DF7A-F704-6060-FB486802F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那西妥单抗对于高危</a:t>
            </a:r>
            <a:r>
              <a:rPr lang="en-US" altLang="zh-CN" dirty="0"/>
              <a:t>NB</a:t>
            </a:r>
            <a:r>
              <a:rPr lang="zh-CN" altLang="en-US" dirty="0">
                <a:solidFill>
                  <a:srgbClr val="FF0000"/>
                </a:solidFill>
              </a:rPr>
              <a:t>疗效突出</a:t>
            </a:r>
            <a:r>
              <a:rPr lang="zh-CN" altLang="en-US" dirty="0"/>
              <a:t>，得到多项国内外权威指南及专家共识</a:t>
            </a:r>
            <a:r>
              <a:rPr lang="zh-CN" altLang="en-US" dirty="0">
                <a:solidFill>
                  <a:srgbClr val="FF0000"/>
                </a:solidFill>
              </a:rPr>
              <a:t>一线推荐</a:t>
            </a:r>
          </a:p>
        </p:txBody>
      </p:sp>
      <p:sp>
        <p:nvSpPr>
          <p:cNvPr id="3" name="箭头: 五边形 1">
            <a:extLst>
              <a:ext uri="{FF2B5EF4-FFF2-40B4-BE49-F238E27FC236}">
                <a16:creationId xmlns:a16="http://schemas.microsoft.com/office/drawing/2014/main" id="{479B9D3F-DE63-558B-88F7-5F52BC0C555F}"/>
              </a:ext>
            </a:extLst>
          </p:cNvPr>
          <p:cNvSpPr/>
          <p:nvPr/>
        </p:nvSpPr>
        <p:spPr bwMode="auto">
          <a:xfrm>
            <a:off x="0" y="94927"/>
            <a:ext cx="527804" cy="904061"/>
          </a:xfrm>
          <a:prstGeom prst="homePlate">
            <a:avLst>
              <a:gd name="adj" fmla="val 21406"/>
            </a:avLst>
          </a:prstGeom>
          <a:solidFill>
            <a:srgbClr val="FFFF00"/>
          </a:solidFill>
          <a:ln w="762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400" b="1" i="0" u="none" strike="noStrike" cap="none" normalizeH="0" baseline="0" dirty="0">
                <a:ln>
                  <a:noFill/>
                </a:ln>
                <a:solidFill>
                  <a:srgbClr val="215D6E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  <a:endParaRPr kumimoji="0" lang="zh-CN" altLang="en-US" sz="1400" b="1" i="0" u="none" strike="noStrike" cap="none" normalizeH="0" baseline="30000" dirty="0">
              <a:ln>
                <a:noFill/>
              </a:ln>
              <a:solidFill>
                <a:srgbClr val="215D6E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6F938BD2-5FB2-3085-144D-C88AB224E5BB}"/>
              </a:ext>
            </a:extLst>
          </p:cNvPr>
          <p:cNvSpPr txBox="1"/>
          <p:nvPr/>
        </p:nvSpPr>
        <p:spPr>
          <a:xfrm>
            <a:off x="667181" y="1192441"/>
            <a:ext cx="11051242" cy="777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indent="-35560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u"/>
            </a:pPr>
            <a:r>
              <a:rPr lang="en-US" altLang="zh-CN" b="1" dirty="0">
                <a:solidFill>
                  <a:srgbClr val="215D6E"/>
                </a:solidFill>
                <a:sym typeface="+mn-ea"/>
              </a:rPr>
              <a:t>CDE</a:t>
            </a:r>
            <a:r>
              <a:rPr lang="zh-CN" altLang="en-US" b="1" dirty="0">
                <a:solidFill>
                  <a:srgbClr val="215D6E"/>
                </a:solidFill>
                <a:sym typeface="+mn-ea"/>
              </a:rPr>
              <a:t>技术审评报告</a:t>
            </a:r>
            <a:r>
              <a:rPr lang="en-US" altLang="zh-CN" b="1" baseline="30000" dirty="0">
                <a:solidFill>
                  <a:srgbClr val="215D6E"/>
                </a:solidFill>
                <a:sym typeface="+mn-ea"/>
              </a:rPr>
              <a:t>11</a:t>
            </a:r>
            <a:r>
              <a:rPr lang="zh-CN" altLang="en-US" b="1" dirty="0">
                <a:solidFill>
                  <a:srgbClr val="215D6E"/>
                </a:solidFill>
                <a:sym typeface="+mn-ea"/>
              </a:rPr>
              <a:t>：那西妥单抗疗效突出，可能具有更高的</a:t>
            </a:r>
            <a:r>
              <a:rPr lang="en-US" altLang="zh-CN" b="1" dirty="0">
                <a:solidFill>
                  <a:srgbClr val="215D6E"/>
                </a:solidFill>
                <a:sym typeface="+mn-ea"/>
              </a:rPr>
              <a:t>CR</a:t>
            </a:r>
            <a:r>
              <a:rPr lang="zh-CN" altLang="en-US" b="1" dirty="0">
                <a:solidFill>
                  <a:srgbClr val="215D6E"/>
                </a:solidFill>
                <a:sym typeface="+mn-ea"/>
              </a:rPr>
              <a:t>率；中国人群和总体人群疗效趋势一致。</a:t>
            </a:r>
            <a:endParaRPr lang="en-US" altLang="zh-CN" b="1" dirty="0">
              <a:solidFill>
                <a:srgbClr val="215D6E"/>
              </a:solidFill>
            </a:endParaRPr>
          </a:p>
          <a:p>
            <a:pPr marL="355600" indent="-35560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u"/>
            </a:pPr>
            <a:r>
              <a:rPr lang="zh-CN" altLang="en-US" b="1" dirty="0">
                <a:solidFill>
                  <a:srgbClr val="215D6E"/>
                </a:solidFill>
                <a:sym typeface="+mn-ea"/>
              </a:rPr>
              <a:t>那西妥单抗对于高危</a:t>
            </a:r>
            <a:r>
              <a:rPr lang="en-US" altLang="zh-CN" b="1" dirty="0">
                <a:solidFill>
                  <a:srgbClr val="215D6E"/>
                </a:solidFill>
                <a:sym typeface="+mn-ea"/>
              </a:rPr>
              <a:t>NB</a:t>
            </a:r>
            <a:r>
              <a:rPr lang="zh-CN" altLang="en-US" b="1" dirty="0">
                <a:solidFill>
                  <a:srgbClr val="215D6E"/>
                </a:solidFill>
                <a:sym typeface="+mn-ea"/>
              </a:rPr>
              <a:t>具有明显生存获益，得到多项国内外权威指南及专家共识一线推荐。</a:t>
            </a:r>
            <a:endParaRPr lang="zh-CN" altLang="en-US" b="1" dirty="0">
              <a:solidFill>
                <a:srgbClr val="215D6E"/>
              </a:solidFill>
            </a:endParaRPr>
          </a:p>
        </p:txBody>
      </p:sp>
      <p:sp>
        <p:nvSpPr>
          <p:cNvPr id="29" name="Bullet1">
            <a:extLst>
              <a:ext uri="{FF2B5EF4-FFF2-40B4-BE49-F238E27FC236}">
                <a16:creationId xmlns:a16="http://schemas.microsoft.com/office/drawing/2014/main" id="{3771CAF9-BA69-B71A-242C-5D75CD247134}"/>
              </a:ext>
            </a:extLst>
          </p:cNvPr>
          <p:cNvSpPr txBox="1"/>
          <p:nvPr/>
        </p:nvSpPr>
        <p:spPr>
          <a:xfrm>
            <a:off x="875758" y="6536833"/>
            <a:ext cx="5425439" cy="308946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25000"/>
            </a:pPr>
            <a:r>
              <a:rPr lang="en-US" altLang="zh-CN" sz="1200" dirty="0">
                <a:solidFill>
                  <a:srgbClr val="215D6E"/>
                </a:solidFill>
                <a:cs typeface="+mn-ea"/>
                <a:sym typeface="+mn-lt"/>
              </a:rPr>
              <a:t>*</a:t>
            </a:r>
            <a:r>
              <a:rPr lang="zh-CN" altLang="en-US" sz="1200" dirty="0">
                <a:solidFill>
                  <a:srgbClr val="215D6E"/>
                </a:solidFill>
                <a:cs typeface="+mn-ea"/>
                <a:sym typeface="+mn-lt"/>
              </a:rPr>
              <a:t>未标注推荐等级，被列为一线治疗选择</a:t>
            </a:r>
            <a:endParaRPr lang="en-US" altLang="zh-CN" sz="1200" dirty="0">
              <a:solidFill>
                <a:srgbClr val="215D6E"/>
              </a:solidFill>
              <a:cs typeface="+mn-ea"/>
              <a:sym typeface="+mn-lt"/>
            </a:endParaRPr>
          </a:p>
        </p:txBody>
      </p:sp>
      <p:graphicFrame>
        <p:nvGraphicFramePr>
          <p:cNvPr id="30" name="表格 29">
            <a:extLst>
              <a:ext uri="{FF2B5EF4-FFF2-40B4-BE49-F238E27FC236}">
                <a16:creationId xmlns:a16="http://schemas.microsoft.com/office/drawing/2014/main" id="{18467A88-2896-4C86-F631-CF18BC620A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6072043"/>
              </p:ext>
            </p:extLst>
          </p:nvPr>
        </p:nvGraphicFramePr>
        <p:xfrm>
          <a:off x="160320" y="2151694"/>
          <a:ext cx="11815657" cy="41928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01663">
                  <a:extLst>
                    <a:ext uri="{9D8B030D-6E8A-4147-A177-3AD203B41FA5}">
                      <a16:colId xmlns:a16="http://schemas.microsoft.com/office/drawing/2014/main" val="3882901480"/>
                    </a:ext>
                  </a:extLst>
                </a:gridCol>
                <a:gridCol w="3832497">
                  <a:extLst>
                    <a:ext uri="{9D8B030D-6E8A-4147-A177-3AD203B41FA5}">
                      <a16:colId xmlns:a16="http://schemas.microsoft.com/office/drawing/2014/main" val="3854596899"/>
                    </a:ext>
                  </a:extLst>
                </a:gridCol>
                <a:gridCol w="2567733">
                  <a:extLst>
                    <a:ext uri="{9D8B030D-6E8A-4147-A177-3AD203B41FA5}">
                      <a16:colId xmlns:a16="http://schemas.microsoft.com/office/drawing/2014/main" val="3388227634"/>
                    </a:ext>
                  </a:extLst>
                </a:gridCol>
                <a:gridCol w="1513764">
                  <a:extLst>
                    <a:ext uri="{9D8B030D-6E8A-4147-A177-3AD203B41FA5}">
                      <a16:colId xmlns:a16="http://schemas.microsoft.com/office/drawing/2014/main" val="3792187150"/>
                    </a:ext>
                  </a:extLst>
                </a:gridCol>
              </a:tblGrid>
              <a:tr h="831091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dirty="0">
                          <a:solidFill>
                            <a:schemeClr val="bg1"/>
                          </a:solidFill>
                        </a:rPr>
                        <a:t>指南</a:t>
                      </a:r>
                      <a:r>
                        <a:rPr lang="en-US" altLang="zh-CN" sz="1600" b="1" dirty="0">
                          <a:solidFill>
                            <a:schemeClr val="bg1"/>
                          </a:solidFill>
                        </a:rPr>
                        <a:t>/</a:t>
                      </a:r>
                      <a:r>
                        <a:rPr lang="zh-CN" altLang="en-US" sz="1600" b="1" dirty="0">
                          <a:solidFill>
                            <a:schemeClr val="bg1"/>
                          </a:solidFill>
                        </a:rPr>
                        <a:t>共识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D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dirty="0">
                          <a:solidFill>
                            <a:schemeClr val="bg1"/>
                          </a:solidFill>
                        </a:rPr>
                        <a:t>制定单位</a:t>
                      </a:r>
                    </a:p>
                  </a:txBody>
                  <a:tcPr anchor="ctr">
                    <a:lnL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D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dirty="0">
                          <a:solidFill>
                            <a:schemeClr val="bg1"/>
                          </a:solidFill>
                        </a:rPr>
                        <a:t>发布网站</a:t>
                      </a:r>
                      <a:r>
                        <a:rPr lang="en-US" altLang="zh-CN" sz="1600" b="1" dirty="0">
                          <a:solidFill>
                            <a:schemeClr val="bg1"/>
                          </a:solidFill>
                        </a:rPr>
                        <a:t>/</a:t>
                      </a:r>
                      <a:r>
                        <a:rPr lang="zh-CN" altLang="en-US" sz="1600" b="1" dirty="0">
                          <a:solidFill>
                            <a:schemeClr val="bg1"/>
                          </a:solidFill>
                        </a:rPr>
                        <a:t>杂志</a:t>
                      </a:r>
                    </a:p>
                  </a:txBody>
                  <a:tcPr anchor="ctr">
                    <a:lnL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D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dirty="0">
                          <a:solidFill>
                            <a:schemeClr val="bg1"/>
                          </a:solidFill>
                        </a:rPr>
                        <a:t>推荐级别</a:t>
                      </a:r>
                    </a:p>
                  </a:txBody>
                  <a:tcPr anchor="ctr">
                    <a:lnL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D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7914984"/>
                  </a:ext>
                </a:extLst>
              </a:tr>
              <a:tr h="831091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1" dirty="0">
                          <a:solidFill>
                            <a:srgbClr val="FF0000"/>
                          </a:solidFill>
                        </a:rPr>
                        <a:t>NCCN </a:t>
                      </a:r>
                      <a:r>
                        <a:rPr lang="zh-CN" altLang="en-US" sz="1600" b="1" dirty="0">
                          <a:solidFill>
                            <a:srgbClr val="FF0000"/>
                          </a:solidFill>
                        </a:rPr>
                        <a:t>神经母细胞瘤指南</a:t>
                      </a:r>
                      <a:endParaRPr lang="en-US" altLang="zh-CN" sz="1600" b="1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zh-CN" altLang="en-US" sz="1600" b="1" dirty="0">
                          <a:solidFill>
                            <a:srgbClr val="FF0000"/>
                          </a:solidFill>
                        </a:rPr>
                        <a:t>（</a:t>
                      </a:r>
                      <a:r>
                        <a:rPr lang="en-US" altLang="zh-CN" sz="1600" b="1" dirty="0">
                          <a:solidFill>
                            <a:srgbClr val="FF0000"/>
                          </a:solidFill>
                        </a:rPr>
                        <a:t>2026</a:t>
                      </a:r>
                      <a:r>
                        <a:rPr lang="zh-CN" altLang="en-US" sz="1600" b="1" dirty="0">
                          <a:solidFill>
                            <a:srgbClr val="FF0000"/>
                          </a:solidFill>
                        </a:rPr>
                        <a:t>）</a:t>
                      </a:r>
                      <a:r>
                        <a:rPr lang="en-US" altLang="zh-CN" sz="1600" b="1" baseline="30000" dirty="0">
                          <a:solidFill>
                            <a:srgbClr val="FF0000"/>
                          </a:solidFill>
                        </a:rPr>
                        <a:t>15</a:t>
                      </a:r>
                      <a:endParaRPr lang="zh-CN" altLang="en-US" sz="1600" b="1" baseline="300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rgbClr val="215D6E"/>
                          </a:solidFill>
                        </a:rPr>
                        <a:t>美国国家综合癌症网络（</a:t>
                      </a:r>
                      <a:r>
                        <a:rPr lang="en-US" altLang="zh-CN" sz="1600" dirty="0">
                          <a:solidFill>
                            <a:srgbClr val="215D6E"/>
                          </a:solidFill>
                        </a:rPr>
                        <a:t>NCCN</a:t>
                      </a:r>
                      <a:r>
                        <a:rPr lang="zh-CN" altLang="en-US" sz="1600" dirty="0">
                          <a:solidFill>
                            <a:srgbClr val="215D6E"/>
                          </a:solidFill>
                        </a:rPr>
                        <a:t>）</a:t>
                      </a:r>
                    </a:p>
                  </a:txBody>
                  <a:tcPr anchor="ctr">
                    <a:lnL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>
                          <a:solidFill>
                            <a:srgbClr val="215D6E"/>
                          </a:solidFill>
                        </a:rPr>
                        <a:t>NCCN</a:t>
                      </a:r>
                      <a:r>
                        <a:rPr lang="zh-CN" altLang="en-US" sz="1600" dirty="0">
                          <a:solidFill>
                            <a:srgbClr val="215D6E"/>
                          </a:solidFill>
                        </a:rPr>
                        <a:t>官网</a:t>
                      </a:r>
                    </a:p>
                  </a:txBody>
                  <a:tcPr anchor="ctr">
                    <a:lnL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1" dirty="0">
                          <a:solidFill>
                            <a:srgbClr val="FF0000"/>
                          </a:solidFill>
                        </a:rPr>
                        <a:t>2A</a:t>
                      </a:r>
                      <a:r>
                        <a:rPr lang="zh-CN" altLang="en-US" sz="1600" b="1" dirty="0">
                          <a:solidFill>
                            <a:srgbClr val="FF0000"/>
                          </a:solidFill>
                        </a:rPr>
                        <a:t>级推荐</a:t>
                      </a:r>
                    </a:p>
                  </a:txBody>
                  <a:tcPr anchor="ctr">
                    <a:lnL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1243560"/>
                  </a:ext>
                </a:extLst>
              </a:tr>
              <a:tr h="86849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dirty="0">
                          <a:solidFill>
                            <a:srgbClr val="FF0000"/>
                          </a:solidFill>
                        </a:rPr>
                        <a:t>86</a:t>
                      </a:r>
                      <a:r>
                        <a:rPr lang="zh-CN" altLang="en-US" sz="1600" b="1" dirty="0">
                          <a:solidFill>
                            <a:srgbClr val="FF0000"/>
                          </a:solidFill>
                        </a:rPr>
                        <a:t>个罕见病病种诊疗指南（</a:t>
                      </a:r>
                      <a:r>
                        <a:rPr lang="en-US" altLang="zh-CN" sz="1600" b="1" dirty="0">
                          <a:solidFill>
                            <a:srgbClr val="FF0000"/>
                          </a:solidFill>
                        </a:rPr>
                        <a:t>2025</a:t>
                      </a:r>
                      <a:r>
                        <a:rPr lang="zh-CN" altLang="en-US" sz="1600" b="1" dirty="0">
                          <a:solidFill>
                            <a:srgbClr val="FF0000"/>
                          </a:solidFill>
                        </a:rPr>
                        <a:t>年版）</a:t>
                      </a:r>
                      <a:endParaRPr lang="en-US" altLang="zh-CN" sz="1600" b="1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dirty="0">
                          <a:solidFill>
                            <a:srgbClr val="FF0000"/>
                          </a:solidFill>
                        </a:rPr>
                        <a:t>——</a:t>
                      </a:r>
                      <a:r>
                        <a:rPr lang="zh-CN" altLang="en-US" sz="1600" b="1" dirty="0">
                          <a:solidFill>
                            <a:srgbClr val="FF0000"/>
                          </a:solidFill>
                        </a:rPr>
                        <a:t>神经母细胞瘤诊疗指南</a:t>
                      </a:r>
                      <a:r>
                        <a:rPr lang="en-US" altLang="zh-CN" sz="1600" b="1" baseline="30000" dirty="0">
                          <a:solidFill>
                            <a:srgbClr val="FF0000"/>
                          </a:solidFill>
                        </a:rPr>
                        <a:t>16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rgbClr val="215D6E"/>
                          </a:solidFill>
                        </a:rPr>
                        <a:t>国家卫生健康委办公厅</a:t>
                      </a:r>
                    </a:p>
                  </a:txBody>
                  <a:tcPr anchor="ctr">
                    <a:lnL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rgbClr val="215D6E"/>
                          </a:solidFill>
                        </a:rPr>
                        <a:t>中华人民共和国国家卫生</a:t>
                      </a:r>
                      <a:endParaRPr lang="en-US" altLang="zh-CN" sz="1600" dirty="0">
                        <a:solidFill>
                          <a:srgbClr val="215D6E"/>
                        </a:solidFill>
                      </a:endParaRPr>
                    </a:p>
                    <a:p>
                      <a:pPr algn="ctr"/>
                      <a:r>
                        <a:rPr lang="zh-CN" altLang="en-US" sz="1600" dirty="0">
                          <a:solidFill>
                            <a:srgbClr val="215D6E"/>
                          </a:solidFill>
                        </a:rPr>
                        <a:t>健康委员会医政司官网</a:t>
                      </a:r>
                    </a:p>
                  </a:txBody>
                  <a:tcPr anchor="ctr">
                    <a:lnL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CN" alt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微软雅黑"/>
                          <a:cs typeface="+mn-ea"/>
                          <a:sym typeface="+mn-lt"/>
                        </a:rPr>
                        <a:t>一线治疗</a:t>
                      </a:r>
                      <a:endParaRPr lang="zh-CN" altLang="en-US" sz="1600" dirty="0">
                        <a:solidFill>
                          <a:srgbClr val="215D6E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3878524"/>
                  </a:ext>
                </a:extLst>
              </a:tr>
              <a:tr h="831091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dirty="0">
                          <a:solidFill>
                            <a:srgbClr val="FF0000"/>
                          </a:solidFill>
                        </a:rPr>
                        <a:t>那西妥单抗专家共识</a:t>
                      </a:r>
                      <a:endParaRPr lang="en-US" altLang="zh-CN" sz="1600" b="1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zh-CN" altLang="en-US" sz="1600" b="1" dirty="0">
                          <a:solidFill>
                            <a:srgbClr val="FF0000"/>
                          </a:solidFill>
                        </a:rPr>
                        <a:t>（</a:t>
                      </a:r>
                      <a:r>
                        <a:rPr lang="en-US" altLang="zh-CN" sz="1600" b="1" dirty="0">
                          <a:solidFill>
                            <a:srgbClr val="FF0000"/>
                          </a:solidFill>
                        </a:rPr>
                        <a:t>2024</a:t>
                      </a:r>
                      <a:r>
                        <a:rPr lang="zh-CN" altLang="en-US" sz="1600" b="1" dirty="0">
                          <a:solidFill>
                            <a:srgbClr val="FF0000"/>
                          </a:solidFill>
                        </a:rPr>
                        <a:t>）</a:t>
                      </a:r>
                      <a:r>
                        <a:rPr lang="en-US" altLang="zh-CN" sz="1600" b="1" baseline="30000" dirty="0">
                          <a:solidFill>
                            <a:srgbClr val="FF0000"/>
                          </a:solidFill>
                        </a:rPr>
                        <a:t>17</a:t>
                      </a:r>
                      <a:endParaRPr lang="zh-CN" altLang="en-US" sz="1600" b="1" baseline="300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rgbClr val="215D6E"/>
                          </a:solidFill>
                        </a:rPr>
                        <a:t>神经母细胞瘤免疫治疗临床应用协作组</a:t>
                      </a:r>
                    </a:p>
                  </a:txBody>
                  <a:tcPr anchor="ctr">
                    <a:lnL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rgbClr val="215D6E"/>
                          </a:solidFill>
                        </a:rPr>
                        <a:t>世界临床药物</a:t>
                      </a:r>
                    </a:p>
                  </a:txBody>
                  <a:tcPr anchor="ctr">
                    <a:lnL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CN" alt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微软雅黑"/>
                          <a:cs typeface="+mn-ea"/>
                          <a:sym typeface="+mn-lt"/>
                        </a:rPr>
                        <a:t>一线治疗</a:t>
                      </a:r>
                      <a:endParaRPr lang="zh-CN" altLang="en-US" sz="1600" dirty="0">
                        <a:solidFill>
                          <a:srgbClr val="215D6E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0704879"/>
                  </a:ext>
                </a:extLst>
              </a:tr>
              <a:tr h="831091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dirty="0">
                          <a:solidFill>
                            <a:srgbClr val="FF0000"/>
                          </a:solidFill>
                        </a:rPr>
                        <a:t>儿童神经母细胞瘤诊疗专家共识</a:t>
                      </a:r>
                      <a:endParaRPr lang="en-US" altLang="zh-CN" sz="1600" b="1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zh-CN" altLang="en-US" sz="1600" b="1" dirty="0">
                          <a:solidFill>
                            <a:srgbClr val="FF0000"/>
                          </a:solidFill>
                        </a:rPr>
                        <a:t>（</a:t>
                      </a:r>
                      <a:r>
                        <a:rPr lang="en-US" altLang="zh-CN" sz="1600" b="1" dirty="0">
                          <a:solidFill>
                            <a:srgbClr val="FF0000"/>
                          </a:solidFill>
                        </a:rPr>
                        <a:t>CCCG-NB-2021</a:t>
                      </a:r>
                      <a:r>
                        <a:rPr lang="zh-CN" altLang="en-US" sz="1600" b="1" dirty="0">
                          <a:solidFill>
                            <a:srgbClr val="FF0000"/>
                          </a:solidFill>
                        </a:rPr>
                        <a:t>）</a:t>
                      </a:r>
                      <a:r>
                        <a:rPr lang="en-US" altLang="zh-CN" sz="1600" b="1" baseline="30000" dirty="0">
                          <a:solidFill>
                            <a:srgbClr val="FF0000"/>
                          </a:solidFill>
                        </a:rPr>
                        <a:t>18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rgbClr val="215D6E"/>
                          </a:solidFill>
                        </a:rPr>
                        <a:t>中国抗癌协会小儿肿瘤专业委员会</a:t>
                      </a:r>
                      <a:endParaRPr lang="en-US" altLang="zh-CN" sz="1600" dirty="0">
                        <a:solidFill>
                          <a:srgbClr val="215D6E"/>
                        </a:solidFill>
                      </a:endParaRPr>
                    </a:p>
                    <a:p>
                      <a:pPr algn="ctr"/>
                      <a:r>
                        <a:rPr lang="zh-CN" altLang="en-US" sz="1600" dirty="0">
                          <a:solidFill>
                            <a:srgbClr val="215D6E"/>
                          </a:solidFill>
                        </a:rPr>
                        <a:t>中华医学会小儿外科学分会肿瘤学组</a:t>
                      </a:r>
                    </a:p>
                  </a:txBody>
                  <a:tcPr anchor="ctr">
                    <a:lnL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rgbClr val="215D6E"/>
                          </a:solidFill>
                        </a:rPr>
                        <a:t>中华小儿外科杂志</a:t>
                      </a:r>
                    </a:p>
                  </a:txBody>
                  <a:tcPr anchor="ctr">
                    <a:lnL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CN" alt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微软雅黑"/>
                          <a:cs typeface="+mn-ea"/>
                          <a:sym typeface="+mn-lt"/>
                        </a:rPr>
                        <a:t>一线治疗</a:t>
                      </a:r>
                      <a:endParaRPr lang="zh-CN" altLang="en-US" sz="1600" dirty="0">
                        <a:solidFill>
                          <a:srgbClr val="215D6E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15D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6280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6044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0A0671-B7B5-94F2-97F3-F5B377934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026" y="99799"/>
            <a:ext cx="11373553" cy="884613"/>
          </a:xfrm>
        </p:spPr>
        <p:txBody>
          <a:bodyPr/>
          <a:lstStyle/>
          <a:p>
            <a:r>
              <a:rPr lang="zh-CN" altLang="en-US" dirty="0"/>
              <a:t>临床研究及国内上市后实践表明</a:t>
            </a:r>
            <a:br>
              <a:rPr lang="en-US" altLang="zh-CN" dirty="0"/>
            </a:br>
            <a:r>
              <a:rPr lang="zh-CN" altLang="en-US" dirty="0"/>
              <a:t>那西妥单抗安全性良好，</a:t>
            </a:r>
            <a:r>
              <a:rPr lang="zh-CN" altLang="en-US" dirty="0">
                <a:solidFill>
                  <a:srgbClr val="FF0000"/>
                </a:solidFill>
              </a:rPr>
              <a:t>总体获益风险为正向</a:t>
            </a:r>
          </a:p>
        </p:txBody>
      </p:sp>
      <p:sp>
        <p:nvSpPr>
          <p:cNvPr id="3" name="箭头: 五边形 1">
            <a:extLst>
              <a:ext uri="{FF2B5EF4-FFF2-40B4-BE49-F238E27FC236}">
                <a16:creationId xmlns:a16="http://schemas.microsoft.com/office/drawing/2014/main" id="{403AA56E-10F9-DBBE-E4BB-F30E58DA6E7D}"/>
              </a:ext>
            </a:extLst>
          </p:cNvPr>
          <p:cNvSpPr/>
          <p:nvPr/>
        </p:nvSpPr>
        <p:spPr bwMode="auto">
          <a:xfrm>
            <a:off x="0" y="94927"/>
            <a:ext cx="527804" cy="904061"/>
          </a:xfrm>
          <a:prstGeom prst="homePlate">
            <a:avLst>
              <a:gd name="adj" fmla="val 21406"/>
            </a:avLst>
          </a:prstGeom>
          <a:solidFill>
            <a:srgbClr val="FFFF00"/>
          </a:solidFill>
          <a:ln w="762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zh-CN" altLang="en-US" sz="1400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安全性</a:t>
            </a:r>
            <a:endParaRPr kumimoji="0" lang="zh-CN" altLang="en-US" sz="1400" b="1" i="0" u="none" strike="noStrike" cap="none" normalizeH="0" baseline="30000" dirty="0">
              <a:ln>
                <a:noFill/>
              </a:ln>
              <a:solidFill>
                <a:srgbClr val="215D6E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463B91F6-CFBB-C289-FAC2-B790DE251FF0}"/>
              </a:ext>
            </a:extLst>
          </p:cNvPr>
          <p:cNvSpPr txBox="1"/>
          <p:nvPr/>
        </p:nvSpPr>
        <p:spPr>
          <a:xfrm>
            <a:off x="846079" y="2120600"/>
            <a:ext cx="4685145" cy="370446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最常见的不良反应（</a:t>
            </a:r>
            <a:r>
              <a:rPr lang="en-US" altLang="zh-CN" sz="1600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</a:t>
            </a:r>
            <a:r>
              <a:rPr lang="zh-CN" altLang="en-US" sz="1600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或</a:t>
            </a:r>
            <a:r>
              <a:rPr lang="en-US" altLang="zh-CN" sz="1600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12-230</a:t>
            </a:r>
            <a:r>
              <a:rPr lang="zh-CN" altLang="en-US" sz="1600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任一研究中均≥ </a:t>
            </a:r>
            <a:r>
              <a:rPr lang="en-US" altLang="zh-CN" sz="1600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25 %</a:t>
            </a:r>
            <a:r>
              <a:rPr lang="zh-CN" altLang="en-US" sz="1600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zh-CN" altLang="en-US" sz="16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zh-CN" sz="1600" dirty="0">
              <a:solidFill>
                <a:srgbClr val="215D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zh-CN" altLang="en-US" sz="14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输注相关反应、疼痛、心动过速、呕吐、咳嗽、恶心、腹泻、食欲减退、高血压、疲劳、多形性红斑、周围神经病变、荨麻疹、发热、头痛、注射部位反应、水肿、焦虑、局部水肿和易怒。</a:t>
            </a:r>
            <a:endParaRPr lang="en-US" altLang="zh-CN" sz="1400" dirty="0">
              <a:solidFill>
                <a:srgbClr val="215D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endParaRPr lang="en-US" altLang="zh-CN" sz="1400" dirty="0">
              <a:solidFill>
                <a:srgbClr val="215D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b="1" dirty="0">
                <a:solidFill>
                  <a:srgbClr val="EC642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那西妥单抗最主要的不良反应为输注反应和神经毒性（主要为疼痛），</a:t>
            </a:r>
            <a:r>
              <a:rPr lang="en-US" altLang="zh-CN" sz="1600" b="1" dirty="0">
                <a:solidFill>
                  <a:srgbClr val="EC642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600" b="1" dirty="0">
                <a:solidFill>
                  <a:srgbClr val="EC642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级以上事件发生率相对可控，未导致死亡。</a:t>
            </a:r>
            <a:r>
              <a:rPr lang="zh-CN" altLang="en-US" sz="1400" i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（</a:t>
            </a:r>
            <a:r>
              <a:rPr lang="en-US" altLang="zh-CN" sz="1400" i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CDE</a:t>
            </a:r>
            <a:r>
              <a:rPr lang="zh-CN" altLang="en-US" sz="1400" i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技术审评报告）</a:t>
            </a:r>
            <a:endParaRPr lang="en-US" altLang="zh-CN" sz="1600" b="1" dirty="0">
              <a:solidFill>
                <a:srgbClr val="EC642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圆角矩形 31">
            <a:extLst>
              <a:ext uri="{FF2B5EF4-FFF2-40B4-BE49-F238E27FC236}">
                <a16:creationId xmlns:a16="http://schemas.microsoft.com/office/drawing/2014/main" id="{DDB33C72-FB77-2C9E-0A07-0931F2A48958}"/>
              </a:ext>
            </a:extLst>
          </p:cNvPr>
          <p:cNvSpPr/>
          <p:nvPr/>
        </p:nvSpPr>
        <p:spPr>
          <a:xfrm>
            <a:off x="624205" y="1703405"/>
            <a:ext cx="5128895" cy="4507230"/>
          </a:xfrm>
          <a:prstGeom prst="roundRect">
            <a:avLst>
              <a:gd name="adj" fmla="val 8294"/>
            </a:avLst>
          </a:prstGeom>
          <a:noFill/>
          <a:ln>
            <a:solidFill>
              <a:srgbClr val="215D6E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圆角矩形 30">
            <a:extLst>
              <a:ext uri="{FF2B5EF4-FFF2-40B4-BE49-F238E27FC236}">
                <a16:creationId xmlns:a16="http://schemas.microsoft.com/office/drawing/2014/main" id="{7B9DC1BF-9A2D-FA75-D1A2-9F615F8C475F}"/>
              </a:ext>
            </a:extLst>
          </p:cNvPr>
          <p:cNvSpPr/>
          <p:nvPr/>
        </p:nvSpPr>
        <p:spPr>
          <a:xfrm>
            <a:off x="1310323" y="1467820"/>
            <a:ext cx="3756660" cy="446405"/>
          </a:xfrm>
          <a:prstGeom prst="roundRect">
            <a:avLst>
              <a:gd name="adj" fmla="val 50000"/>
            </a:avLst>
          </a:prstGeom>
          <a:solidFill>
            <a:srgbClr val="215D6E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solidFill>
                  <a:schemeClr val="bg1"/>
                </a:solidFill>
                <a:sym typeface="+mn-ea"/>
              </a:rPr>
              <a:t>药品说明书收载的安全性信息</a:t>
            </a:r>
            <a:r>
              <a:rPr lang="zh-CN" altLang="en-US" b="1" baseline="30000" dirty="0">
                <a:solidFill>
                  <a:schemeClr val="bg1"/>
                </a:solidFill>
                <a:sym typeface="+mn-ea"/>
              </a:rPr>
              <a:t>1</a:t>
            </a:r>
            <a:r>
              <a:rPr lang="en-US" altLang="zh-CN" b="1" baseline="30000" dirty="0">
                <a:solidFill>
                  <a:schemeClr val="bg1"/>
                </a:solidFill>
                <a:sym typeface="+mn-ea"/>
              </a:rPr>
              <a:t>2</a:t>
            </a:r>
            <a:endParaRPr lang="zh-CN" altLang="en-US" b="1" baseline="30000" dirty="0">
              <a:solidFill>
                <a:schemeClr val="bg1"/>
              </a:solidFill>
              <a:sym typeface="+mn-ea"/>
            </a:endParaRPr>
          </a:p>
        </p:txBody>
      </p:sp>
      <p:sp>
        <p:nvSpPr>
          <p:cNvPr id="7" name="圆角矩形 32">
            <a:extLst>
              <a:ext uri="{FF2B5EF4-FFF2-40B4-BE49-F238E27FC236}">
                <a16:creationId xmlns:a16="http://schemas.microsoft.com/office/drawing/2014/main" id="{6087AD14-3B8C-C156-A85B-BAC6550EC62F}"/>
              </a:ext>
            </a:extLst>
          </p:cNvPr>
          <p:cNvSpPr/>
          <p:nvPr/>
        </p:nvSpPr>
        <p:spPr>
          <a:xfrm>
            <a:off x="6445885" y="1703405"/>
            <a:ext cx="5128895" cy="4507230"/>
          </a:xfrm>
          <a:prstGeom prst="roundRect">
            <a:avLst>
              <a:gd name="adj" fmla="val 8294"/>
            </a:avLst>
          </a:prstGeom>
          <a:noFill/>
          <a:ln>
            <a:solidFill>
              <a:srgbClr val="215D6E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圆角矩形 33">
            <a:extLst>
              <a:ext uri="{FF2B5EF4-FFF2-40B4-BE49-F238E27FC236}">
                <a16:creationId xmlns:a16="http://schemas.microsoft.com/office/drawing/2014/main" id="{2F08C052-8534-F491-36B1-AF4418650A0B}"/>
              </a:ext>
            </a:extLst>
          </p:cNvPr>
          <p:cNvSpPr/>
          <p:nvPr/>
        </p:nvSpPr>
        <p:spPr>
          <a:xfrm>
            <a:off x="7132003" y="1467820"/>
            <a:ext cx="3756660" cy="446405"/>
          </a:xfrm>
          <a:prstGeom prst="roundRect">
            <a:avLst>
              <a:gd name="adj" fmla="val 50000"/>
            </a:avLst>
          </a:prstGeom>
          <a:solidFill>
            <a:srgbClr val="215D6E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solidFill>
                  <a:schemeClr val="bg1"/>
                </a:solidFill>
                <a:sym typeface="+mn-ea"/>
              </a:rPr>
              <a:t>在国内外不良反应发生情况</a:t>
            </a:r>
            <a:r>
              <a:rPr lang="en-US" altLang="zh-CN" b="1" baseline="30000" dirty="0">
                <a:solidFill>
                  <a:schemeClr val="bg1"/>
                </a:solidFill>
                <a:sym typeface="+mn-ea"/>
              </a:rPr>
              <a:t>11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8C0CEF11-C20D-C0A6-6554-2EB137F34ED4}"/>
              </a:ext>
            </a:extLst>
          </p:cNvPr>
          <p:cNvSpPr txBox="1"/>
          <p:nvPr/>
        </p:nvSpPr>
        <p:spPr>
          <a:xfrm>
            <a:off x="6788150" y="2120601"/>
            <a:ext cx="4444365" cy="400887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1600" b="1" dirty="0">
                <a:solidFill>
                  <a:srgbClr val="EC642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上市后各国家药监局未发布过安全性警告、黑框警告、撤市信息。</a:t>
            </a:r>
            <a:r>
              <a:rPr lang="zh-CN" altLang="en-US" sz="14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那西妥单抗最主要的不良反应为输注反应和神经毒性（主要为疼痛），但</a:t>
            </a:r>
            <a:r>
              <a:rPr lang="en-US" altLang="zh-CN" sz="14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3</a:t>
            </a:r>
            <a:r>
              <a:rPr lang="zh-CN" altLang="en-US" sz="14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级以上事件发生率相对可控，未导致死亡。</a:t>
            </a:r>
            <a:endParaRPr lang="en-US" altLang="zh-CN" sz="1400" dirty="0">
              <a:solidFill>
                <a:srgbClr val="215D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endParaRPr lang="en-US" altLang="zh-CN" sz="1400" dirty="0">
              <a:solidFill>
                <a:srgbClr val="215D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14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那西妥单抗与粒细胞</a:t>
            </a:r>
            <a:r>
              <a:rPr lang="en-US" altLang="zh-CN" sz="14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-</a:t>
            </a:r>
            <a:r>
              <a:rPr lang="zh-CN" altLang="en-US" sz="14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巨噬细胞集落刺激因子（</a:t>
            </a:r>
            <a:r>
              <a:rPr lang="en-US" altLang="zh-CN" sz="14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GM-CSF</a:t>
            </a:r>
            <a:r>
              <a:rPr lang="zh-CN" altLang="en-US" sz="14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）联用具有突出的总体缓解率和和持久的缓解持续时间，缓解患者以更具有临床意义的完全缓解为主。虽然存在发生严重输注相关反应和神经毒性的可能，但可通过说明书控制用药风险，</a:t>
            </a:r>
            <a:r>
              <a:rPr lang="zh-CN" altLang="en-US" sz="1600" b="1" dirty="0">
                <a:solidFill>
                  <a:srgbClr val="EC642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总体的获益风险为正向</a:t>
            </a:r>
            <a:r>
              <a:rPr lang="zh-CN" altLang="en-US" sz="1400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。</a:t>
            </a:r>
            <a:r>
              <a:rPr lang="zh-CN" altLang="en-US" sz="1400" i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（</a:t>
            </a:r>
            <a:r>
              <a:rPr lang="en-US" altLang="zh-CN" sz="1400" i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CDE</a:t>
            </a:r>
            <a:r>
              <a:rPr lang="zh-CN" altLang="en-US" sz="1400" i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技术审评报告）</a:t>
            </a:r>
            <a:endParaRPr lang="en-US" altLang="zh-CN" sz="1400" i="1" dirty="0">
              <a:solidFill>
                <a:srgbClr val="215D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49405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D748A0-1065-3DD2-E028-6B58B6276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D00B3B-E388-0BC8-4347-9463762A0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026" y="140008"/>
            <a:ext cx="11373553" cy="804194"/>
          </a:xfrm>
        </p:spPr>
        <p:txBody>
          <a:bodyPr/>
          <a:lstStyle/>
          <a:p>
            <a:r>
              <a:rPr lang="zh-CN" altLang="en-US" dirty="0"/>
              <a:t>神经母细胞瘤被纳入国家第二批</a:t>
            </a:r>
            <a:r>
              <a:rPr lang="zh-CN" altLang="en-US" dirty="0">
                <a:solidFill>
                  <a:srgbClr val="FF0000"/>
                </a:solidFill>
              </a:rPr>
              <a:t>罕见病</a:t>
            </a:r>
            <a:r>
              <a:rPr lang="zh-CN" altLang="en-US" dirty="0"/>
              <a:t>目录，发病罕见</a:t>
            </a:r>
            <a:br>
              <a:rPr lang="zh-CN" altLang="en-US" dirty="0"/>
            </a:br>
            <a:r>
              <a:rPr lang="zh-CN" altLang="en-US" dirty="0"/>
              <a:t>那西妥单抗改善患者获益，填补目录内治疗空白，</a:t>
            </a:r>
            <a:r>
              <a:rPr lang="zh-CN" altLang="en-US" dirty="0">
                <a:solidFill>
                  <a:srgbClr val="FF0000"/>
                </a:solidFill>
              </a:rPr>
              <a:t>基金影响可控</a:t>
            </a:r>
          </a:p>
        </p:txBody>
      </p:sp>
      <p:sp>
        <p:nvSpPr>
          <p:cNvPr id="3" name="箭头: 五边形 1">
            <a:extLst>
              <a:ext uri="{FF2B5EF4-FFF2-40B4-BE49-F238E27FC236}">
                <a16:creationId xmlns:a16="http://schemas.microsoft.com/office/drawing/2014/main" id="{F0AB2388-70C1-1165-29FE-E6E3D8AE8FA1}"/>
              </a:ext>
            </a:extLst>
          </p:cNvPr>
          <p:cNvSpPr/>
          <p:nvPr/>
        </p:nvSpPr>
        <p:spPr bwMode="auto">
          <a:xfrm>
            <a:off x="0" y="94927"/>
            <a:ext cx="527804" cy="904061"/>
          </a:xfrm>
          <a:prstGeom prst="homePlate">
            <a:avLst>
              <a:gd name="adj" fmla="val 21406"/>
            </a:avLst>
          </a:prstGeom>
          <a:solidFill>
            <a:srgbClr val="FFFF00"/>
          </a:solidFill>
          <a:ln w="762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400" b="1" i="0" u="none" strike="noStrike" cap="none" normalizeH="0" baseline="0" dirty="0">
                <a:ln>
                  <a:noFill/>
                </a:ln>
                <a:solidFill>
                  <a:srgbClr val="215D6E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公平性</a:t>
            </a:r>
            <a:endParaRPr kumimoji="0" lang="zh-CN" altLang="en-US" sz="1400" b="1" i="0" u="none" strike="noStrike" cap="none" normalizeH="0" baseline="30000" dirty="0">
              <a:ln>
                <a:noFill/>
              </a:ln>
              <a:solidFill>
                <a:srgbClr val="215D6E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4" name="组合 3">
            <a:extLst>
              <a:ext uri="{FF2B5EF4-FFF2-40B4-BE49-F238E27FC236}">
                <a16:creationId xmlns:a16="http://schemas.microsoft.com/office/drawing/2014/main" id="{DD8F908F-6438-F2C0-AD01-A18C0229330C}"/>
              </a:ext>
            </a:extLst>
          </p:cNvPr>
          <p:cNvGrpSpPr/>
          <p:nvPr/>
        </p:nvGrpSpPr>
        <p:grpSpPr>
          <a:xfrm>
            <a:off x="224155" y="1634490"/>
            <a:ext cx="5767705" cy="2412365"/>
            <a:chOff x="377" y="2622"/>
            <a:chExt cx="9083" cy="3799"/>
          </a:xfrm>
        </p:grpSpPr>
        <p:sp>
          <p:nvSpPr>
            <p:cNvPr id="5" name="同侧圆角矩形 63">
              <a:extLst>
                <a:ext uri="{FF2B5EF4-FFF2-40B4-BE49-F238E27FC236}">
                  <a16:creationId xmlns:a16="http://schemas.microsoft.com/office/drawing/2014/main" id="{F992AA8D-BD57-9F90-B061-CAB107C27437}"/>
                </a:ext>
              </a:extLst>
            </p:cNvPr>
            <p:cNvSpPr/>
            <p:nvPr/>
          </p:nvSpPr>
          <p:spPr>
            <a:xfrm>
              <a:off x="377" y="2622"/>
              <a:ext cx="9074" cy="1592"/>
            </a:xfrm>
            <a:prstGeom prst="round2SameRect">
              <a:avLst>
                <a:gd name="adj1" fmla="val 37048"/>
                <a:gd name="adj2" fmla="val 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矩形: 圆角 8">
              <a:extLst>
                <a:ext uri="{FF2B5EF4-FFF2-40B4-BE49-F238E27FC236}">
                  <a16:creationId xmlns:a16="http://schemas.microsoft.com/office/drawing/2014/main" id="{F47B5C95-AFF9-886D-8879-CAFC5954A892}"/>
                </a:ext>
              </a:extLst>
            </p:cNvPr>
            <p:cNvSpPr/>
            <p:nvPr/>
          </p:nvSpPr>
          <p:spPr bwMode="auto">
            <a:xfrm>
              <a:off x="378" y="2653"/>
              <a:ext cx="9082" cy="3768"/>
            </a:xfrm>
            <a:prstGeom prst="roundRect">
              <a:avLst>
                <a:gd name="adj" fmla="val 13694"/>
              </a:avLst>
            </a:prstGeom>
            <a:noFill/>
            <a:ln w="28575" cap="flat" cmpd="sng" algn="ctr">
              <a:solidFill>
                <a:srgbClr val="215D6E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</a:pPr>
              <a:endParaRPr kumimoji="0" lang="zh-CN" altLang="en-US" sz="1600" b="0" i="0" u="none" strike="noStrike" cap="none" normalizeH="0" baseline="0">
                <a:ln>
                  <a:noFill/>
                </a:ln>
                <a:solidFill>
                  <a:srgbClr val="215D6E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7" name="文本框 6">
              <a:extLst>
                <a:ext uri="{FF2B5EF4-FFF2-40B4-BE49-F238E27FC236}">
                  <a16:creationId xmlns:a16="http://schemas.microsoft.com/office/drawing/2014/main" id="{9E95BFE5-75A1-66E9-4DB3-58F6B77D9EDD}"/>
                </a:ext>
              </a:extLst>
            </p:cNvPr>
            <p:cNvSpPr txBox="1"/>
            <p:nvPr/>
          </p:nvSpPr>
          <p:spPr>
            <a:xfrm>
              <a:off x="673" y="4329"/>
              <a:ext cx="8492" cy="18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zh-CN" altLang="en-US" sz="1200" dirty="0">
                  <a:solidFill>
                    <a:srgbClr val="215D6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疾病患病人群多为儿童，第二批罕见病目录，促进罕见病</a:t>
              </a:r>
              <a:r>
                <a:rPr lang="en-US" altLang="zh-CN" sz="1200" dirty="0">
                  <a:solidFill>
                    <a:srgbClr val="215D6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NBL</a:t>
              </a:r>
              <a:r>
                <a:rPr lang="zh-CN" altLang="en-US" sz="1200" dirty="0">
                  <a:solidFill>
                    <a:srgbClr val="215D6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患者从有药可用到有药可选；</a:t>
              </a:r>
              <a:endParaRPr lang="en-US" altLang="zh-CN" sz="12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171450" indent="-1714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zh-CN" altLang="en-US" sz="1200" dirty="0">
                  <a:solidFill>
                    <a:srgbClr val="215D6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对罕见病难治性</a:t>
              </a:r>
              <a:r>
                <a:rPr lang="en-US" altLang="zh-CN" sz="1200" dirty="0">
                  <a:solidFill>
                    <a:srgbClr val="215D6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/</a:t>
              </a:r>
              <a:r>
                <a:rPr lang="zh-CN" altLang="en-US" sz="1200" dirty="0">
                  <a:solidFill>
                    <a:srgbClr val="215D6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复发性</a:t>
              </a:r>
              <a:r>
                <a:rPr lang="en-US" altLang="zh-CN" sz="1200" dirty="0">
                  <a:solidFill>
                    <a:srgbClr val="215D6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NBL</a:t>
              </a:r>
              <a:r>
                <a:rPr lang="zh-CN" altLang="en-US" sz="1200" dirty="0">
                  <a:solidFill>
                    <a:srgbClr val="215D6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尤其是儿童医保投入，改善患儿和家庭生活质量，助力患儿回归学业和正常生活，助力社会和谐。</a:t>
              </a:r>
              <a:endParaRPr lang="en-US" altLang="zh-CN" sz="12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id="{B8C1A5FE-F69D-DBBD-540A-E16AC6E39702}"/>
                </a:ext>
              </a:extLst>
            </p:cNvPr>
            <p:cNvSpPr txBox="1"/>
            <p:nvPr/>
          </p:nvSpPr>
          <p:spPr>
            <a:xfrm>
              <a:off x="894" y="2864"/>
              <a:ext cx="7627" cy="122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zh-CN" altLang="en-US" b="1" dirty="0">
                  <a:solidFill>
                    <a:srgbClr val="215D6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① 公共健康影响</a:t>
              </a:r>
              <a:endParaRPr lang="en-US" altLang="zh-CN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zh-CN" altLang="en-US" b="1" dirty="0">
                  <a:solidFill>
                    <a:srgbClr val="215D6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提高</a:t>
              </a:r>
              <a:r>
                <a:rPr lang="zh-CN" altLang="en-US" b="1" dirty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儿童</a:t>
              </a:r>
              <a:r>
                <a:rPr lang="zh-CN" altLang="en-US" b="1" dirty="0">
                  <a:solidFill>
                    <a:srgbClr val="215D6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基本医疗水平，社会意义重大</a:t>
              </a:r>
              <a:endParaRPr lang="zh-CN" altLang="en-US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endParaRPr lang="zh-CN" altLang="en-US" dirty="0"/>
            </a:p>
          </p:txBody>
        </p:sp>
      </p:grpSp>
      <p:grpSp>
        <p:nvGrpSpPr>
          <p:cNvPr id="9" name="组合 8">
            <a:extLst>
              <a:ext uri="{FF2B5EF4-FFF2-40B4-BE49-F238E27FC236}">
                <a16:creationId xmlns:a16="http://schemas.microsoft.com/office/drawing/2014/main" id="{EB6D1098-BDFE-C597-B3EC-8A3519D1ADB0}"/>
              </a:ext>
            </a:extLst>
          </p:cNvPr>
          <p:cNvGrpSpPr/>
          <p:nvPr/>
        </p:nvGrpSpPr>
        <p:grpSpPr>
          <a:xfrm>
            <a:off x="6163310" y="1629410"/>
            <a:ext cx="5767705" cy="2412365"/>
            <a:chOff x="10471" y="4003"/>
            <a:chExt cx="9083" cy="3799"/>
          </a:xfrm>
        </p:grpSpPr>
        <p:sp>
          <p:nvSpPr>
            <p:cNvPr id="10" name="同侧圆角矩形 65">
              <a:extLst>
                <a:ext uri="{FF2B5EF4-FFF2-40B4-BE49-F238E27FC236}">
                  <a16:creationId xmlns:a16="http://schemas.microsoft.com/office/drawing/2014/main" id="{8E658208-3542-0124-C70A-DE8A7764648A}"/>
                </a:ext>
              </a:extLst>
            </p:cNvPr>
            <p:cNvSpPr/>
            <p:nvPr/>
          </p:nvSpPr>
          <p:spPr>
            <a:xfrm>
              <a:off x="10471" y="4003"/>
              <a:ext cx="9074" cy="1592"/>
            </a:xfrm>
            <a:prstGeom prst="round2SameRect">
              <a:avLst>
                <a:gd name="adj1" fmla="val 37048"/>
                <a:gd name="adj2" fmla="val 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: 圆角 8">
              <a:extLst>
                <a:ext uri="{FF2B5EF4-FFF2-40B4-BE49-F238E27FC236}">
                  <a16:creationId xmlns:a16="http://schemas.microsoft.com/office/drawing/2014/main" id="{5D7FCFDF-1ADE-B987-AD48-967325B8EC02}"/>
                </a:ext>
              </a:extLst>
            </p:cNvPr>
            <p:cNvSpPr/>
            <p:nvPr/>
          </p:nvSpPr>
          <p:spPr bwMode="auto">
            <a:xfrm>
              <a:off x="10472" y="4034"/>
              <a:ext cx="9082" cy="3768"/>
            </a:xfrm>
            <a:prstGeom prst="roundRect">
              <a:avLst>
                <a:gd name="adj" fmla="val 13694"/>
              </a:avLst>
            </a:prstGeom>
            <a:noFill/>
            <a:ln w="28575" cap="flat" cmpd="sng" algn="ctr">
              <a:solidFill>
                <a:srgbClr val="215D6E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</a:pPr>
              <a:endParaRPr kumimoji="0" lang="zh-CN" altLang="en-US" sz="1600" b="0" i="0" u="none" strike="noStrike" cap="none" normalizeH="0" baseline="0">
                <a:ln>
                  <a:noFill/>
                </a:ln>
                <a:solidFill>
                  <a:srgbClr val="215D6E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2" name="文本框 11">
              <a:extLst>
                <a:ext uri="{FF2B5EF4-FFF2-40B4-BE49-F238E27FC236}">
                  <a16:creationId xmlns:a16="http://schemas.microsoft.com/office/drawing/2014/main" id="{13AEAC6A-FB25-DDD6-BD12-69F7A24E84DE}"/>
                </a:ext>
              </a:extLst>
            </p:cNvPr>
            <p:cNvSpPr txBox="1"/>
            <p:nvPr/>
          </p:nvSpPr>
          <p:spPr>
            <a:xfrm>
              <a:off x="10767" y="5710"/>
              <a:ext cx="8492" cy="9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zh-CN" altLang="en-US" sz="1200" dirty="0">
                  <a:solidFill>
                    <a:srgbClr val="215D6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儿童复发性和难治性</a:t>
              </a:r>
              <a:r>
                <a:rPr lang="en-US" altLang="zh-CN" sz="1200" dirty="0">
                  <a:solidFill>
                    <a:srgbClr val="215D6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NBL</a:t>
              </a:r>
              <a:r>
                <a:rPr lang="zh-CN" altLang="en-US" sz="1200" dirty="0">
                  <a:solidFill>
                    <a:srgbClr val="215D6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危害重，传统挽救化疗方案远期预后并不理想，亟需全新治疗方案弥补现有目录保障短板</a:t>
              </a:r>
              <a:endParaRPr lang="en-US" altLang="zh-CN" sz="12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3" name="文本框 12">
              <a:extLst>
                <a:ext uri="{FF2B5EF4-FFF2-40B4-BE49-F238E27FC236}">
                  <a16:creationId xmlns:a16="http://schemas.microsoft.com/office/drawing/2014/main" id="{1CDF7298-F605-AD27-D2D4-981DB18AD987}"/>
                </a:ext>
              </a:extLst>
            </p:cNvPr>
            <p:cNvSpPr txBox="1"/>
            <p:nvPr/>
          </p:nvSpPr>
          <p:spPr>
            <a:xfrm>
              <a:off x="10988" y="4245"/>
              <a:ext cx="7627" cy="122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zh-CN" altLang="en-US" b="1" dirty="0">
                  <a:solidFill>
                    <a:srgbClr val="215D6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② 符合“保基本”原则</a:t>
              </a:r>
              <a:endParaRPr lang="en-US" altLang="zh-CN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zh-CN" altLang="en-US" b="1" dirty="0">
                  <a:solidFill>
                    <a:srgbClr val="215D6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临床需求迫切，医保基金影响有限且可控</a:t>
              </a:r>
              <a:endParaRPr lang="zh-CN" altLang="en-US"/>
            </a:p>
          </p:txBody>
        </p:sp>
      </p:grpSp>
      <p:sp>
        <p:nvSpPr>
          <p:cNvPr id="14" name="同侧圆角矩形 72">
            <a:extLst>
              <a:ext uri="{FF2B5EF4-FFF2-40B4-BE49-F238E27FC236}">
                <a16:creationId xmlns:a16="http://schemas.microsoft.com/office/drawing/2014/main" id="{9042F176-38ED-E9CF-5B9F-4FD022E9A91E}"/>
              </a:ext>
            </a:extLst>
          </p:cNvPr>
          <p:cNvSpPr/>
          <p:nvPr/>
        </p:nvSpPr>
        <p:spPr>
          <a:xfrm>
            <a:off x="224155" y="4248150"/>
            <a:ext cx="5761990" cy="1010920"/>
          </a:xfrm>
          <a:prstGeom prst="round2SameRect">
            <a:avLst>
              <a:gd name="adj1" fmla="val 37048"/>
              <a:gd name="adj2" fmla="val 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: 圆角 8">
            <a:extLst>
              <a:ext uri="{FF2B5EF4-FFF2-40B4-BE49-F238E27FC236}">
                <a16:creationId xmlns:a16="http://schemas.microsoft.com/office/drawing/2014/main" id="{CBBB3780-B5DB-DFB3-0A9D-BE1DD31B248A}"/>
              </a:ext>
            </a:extLst>
          </p:cNvPr>
          <p:cNvSpPr/>
          <p:nvPr/>
        </p:nvSpPr>
        <p:spPr bwMode="auto">
          <a:xfrm>
            <a:off x="224790" y="4267835"/>
            <a:ext cx="5767070" cy="2167255"/>
          </a:xfrm>
          <a:prstGeom prst="roundRect">
            <a:avLst>
              <a:gd name="adj" fmla="val 13694"/>
            </a:avLst>
          </a:prstGeom>
          <a:noFill/>
          <a:ln w="28575" cap="flat" cmpd="sng" algn="ctr">
            <a:solidFill>
              <a:srgbClr val="215D6E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600" b="0" i="0" u="none" strike="noStrike" cap="none" normalizeH="0" baseline="0">
              <a:ln>
                <a:noFill/>
              </a:ln>
              <a:solidFill>
                <a:srgbClr val="215D6E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DA902EE8-C09A-E70E-50BF-19BE6A8E4A34}"/>
              </a:ext>
            </a:extLst>
          </p:cNvPr>
          <p:cNvSpPr txBox="1"/>
          <p:nvPr/>
        </p:nvSpPr>
        <p:spPr>
          <a:xfrm>
            <a:off x="412115" y="5332095"/>
            <a:ext cx="539242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2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填补目前国家医保目录内此治疗领域空白，弥补</a:t>
            </a:r>
            <a:r>
              <a:rPr lang="zh-CN" altLang="en-US" sz="12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儿童用药少</a:t>
            </a:r>
            <a:r>
              <a:rPr lang="zh-CN" altLang="en-US" sz="12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的短板；</a:t>
            </a:r>
            <a:endParaRPr lang="en-US" altLang="zh-CN" sz="1200" dirty="0">
              <a:solidFill>
                <a:srgbClr val="215D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2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目前覆盖难治性和复发性</a:t>
            </a:r>
            <a:r>
              <a:rPr lang="en-US" altLang="zh-CN" sz="12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NBL</a:t>
            </a:r>
            <a:r>
              <a:rPr lang="zh-CN" altLang="en-US" sz="12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的治疗方案药物目录内仍以化疗药物为主，靶向免疫治疗药物有效且安全，临床必需。</a:t>
            </a:r>
            <a:endParaRPr lang="en-US" altLang="zh-CN" sz="1200" dirty="0">
              <a:solidFill>
                <a:srgbClr val="215D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7BEDCE78-463D-6E26-8ED5-02C7605D70B4}"/>
              </a:ext>
            </a:extLst>
          </p:cNvPr>
          <p:cNvSpPr txBox="1"/>
          <p:nvPr/>
        </p:nvSpPr>
        <p:spPr>
          <a:xfrm>
            <a:off x="552450" y="4401820"/>
            <a:ext cx="4843145" cy="7804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③ 弥补目录短板</a:t>
            </a:r>
            <a:endParaRPr lang="en-US" altLang="zh-CN" b="1" dirty="0">
              <a:solidFill>
                <a:srgbClr val="215D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填补神经母细胞瘤免疫治疗医保空白</a:t>
            </a:r>
            <a:endParaRPr lang="zh-CN" altLang="en-US" dirty="0"/>
          </a:p>
        </p:txBody>
      </p:sp>
      <p:sp>
        <p:nvSpPr>
          <p:cNvPr id="18" name="同侧圆角矩形 77">
            <a:extLst>
              <a:ext uri="{FF2B5EF4-FFF2-40B4-BE49-F238E27FC236}">
                <a16:creationId xmlns:a16="http://schemas.microsoft.com/office/drawing/2014/main" id="{56AD1BB8-97A5-5567-EAB7-C4E0E8CCC0F4}"/>
              </a:ext>
            </a:extLst>
          </p:cNvPr>
          <p:cNvSpPr/>
          <p:nvPr/>
        </p:nvSpPr>
        <p:spPr>
          <a:xfrm>
            <a:off x="6163310" y="4243070"/>
            <a:ext cx="5761990" cy="1010920"/>
          </a:xfrm>
          <a:prstGeom prst="round2SameRect">
            <a:avLst>
              <a:gd name="adj1" fmla="val 37048"/>
              <a:gd name="adj2" fmla="val 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: 圆角 8">
            <a:extLst>
              <a:ext uri="{FF2B5EF4-FFF2-40B4-BE49-F238E27FC236}">
                <a16:creationId xmlns:a16="http://schemas.microsoft.com/office/drawing/2014/main" id="{A8B136ED-A1B4-2CFC-BC5A-0988B3C5FBA2}"/>
              </a:ext>
            </a:extLst>
          </p:cNvPr>
          <p:cNvSpPr/>
          <p:nvPr/>
        </p:nvSpPr>
        <p:spPr bwMode="auto">
          <a:xfrm>
            <a:off x="6163945" y="4262755"/>
            <a:ext cx="5767070" cy="2167255"/>
          </a:xfrm>
          <a:prstGeom prst="roundRect">
            <a:avLst>
              <a:gd name="adj" fmla="val 13694"/>
            </a:avLst>
          </a:prstGeom>
          <a:noFill/>
          <a:ln w="28575" cap="flat" cmpd="sng" algn="ctr">
            <a:solidFill>
              <a:srgbClr val="215D6E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600" b="0" i="0" u="none" strike="noStrike" cap="none" normalizeH="0" baseline="0">
              <a:ln>
                <a:noFill/>
              </a:ln>
              <a:solidFill>
                <a:srgbClr val="215D6E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93F9F608-14A5-08A4-0129-CB4039A25819}"/>
              </a:ext>
            </a:extLst>
          </p:cNvPr>
          <p:cNvSpPr txBox="1"/>
          <p:nvPr/>
        </p:nvSpPr>
        <p:spPr>
          <a:xfrm>
            <a:off x="6351270" y="5327015"/>
            <a:ext cx="539242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2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罕见病用药，适应症明确，无临床滥用风险，临床管理难度低；</a:t>
            </a:r>
            <a:endParaRPr lang="en-US" altLang="zh-CN" sz="1200" dirty="0">
              <a:solidFill>
                <a:srgbClr val="215D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200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患者诊疗较集中，便于实行定点管理或双通道管理，有助于医保基金精准管理。</a:t>
            </a:r>
            <a:endParaRPr lang="en-US" altLang="zh-CN" sz="1200" dirty="0">
              <a:solidFill>
                <a:srgbClr val="215D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FD71F3CB-2B31-4B03-C611-20E2CFFEA7E3}"/>
              </a:ext>
            </a:extLst>
          </p:cNvPr>
          <p:cNvSpPr txBox="1"/>
          <p:nvPr/>
        </p:nvSpPr>
        <p:spPr>
          <a:xfrm>
            <a:off x="6491605" y="4396740"/>
            <a:ext cx="4843145" cy="7804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④ 临床管理难度</a:t>
            </a:r>
            <a:endParaRPr lang="en-US" altLang="zh-CN" b="1" dirty="0">
              <a:solidFill>
                <a:srgbClr val="215D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罕见病用药</a:t>
            </a:r>
            <a:r>
              <a:rPr lang="zh-CN" altLang="en-US" b="1" dirty="0">
                <a:solidFill>
                  <a:srgbClr val="215D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，适应症明确，临床管理难度低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9185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组合 58">
            <a:extLst>
              <a:ext uri="{FF2B5EF4-FFF2-40B4-BE49-F238E27FC236}">
                <a16:creationId xmlns:a16="http://schemas.microsoft.com/office/drawing/2014/main" id="{FF671A45-C80D-03C5-2AA2-F54C5F3AA15F}"/>
              </a:ext>
            </a:extLst>
          </p:cNvPr>
          <p:cNvGrpSpPr/>
          <p:nvPr/>
        </p:nvGrpSpPr>
        <p:grpSpPr>
          <a:xfrm>
            <a:off x="404707" y="965761"/>
            <a:ext cx="5991079" cy="1532652"/>
            <a:chOff x="502366" y="1196581"/>
            <a:chExt cx="5573277" cy="1532652"/>
          </a:xfrm>
        </p:grpSpPr>
        <p:sp>
          <p:nvSpPr>
            <p:cNvPr id="83" name="矩形 82">
              <a:extLst>
                <a:ext uri="{FF2B5EF4-FFF2-40B4-BE49-F238E27FC236}">
                  <a16:creationId xmlns:a16="http://schemas.microsoft.com/office/drawing/2014/main" id="{2D6FBAE4-2397-26FE-9DB4-F1071B8221EF}"/>
                </a:ext>
              </a:extLst>
            </p:cNvPr>
            <p:cNvSpPr>
              <a:spLocks/>
            </p:cNvSpPr>
            <p:nvPr/>
          </p:nvSpPr>
          <p:spPr>
            <a:xfrm>
              <a:off x="502366" y="1196581"/>
              <a:ext cx="5573277" cy="15326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blurRad="63500" sx="102000" sy="102000" algn="ctr" rotWithShape="0">
                <a:schemeClr val="accent1">
                  <a:lumMod val="50000"/>
                  <a:alpha val="20000"/>
                </a:scheme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rgbClr val="215D6E"/>
                </a:solidFill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129B02DC-5C5D-4C14-2AB6-86F36C8DC9EC}"/>
                </a:ext>
              </a:extLst>
            </p:cNvPr>
            <p:cNvSpPr>
              <a:spLocks/>
            </p:cNvSpPr>
            <p:nvPr/>
          </p:nvSpPr>
          <p:spPr>
            <a:xfrm>
              <a:off x="6020447" y="1196581"/>
              <a:ext cx="55195" cy="1532652"/>
            </a:xfrm>
            <a:prstGeom prst="rect">
              <a:avLst/>
            </a:prstGeom>
            <a:solidFill>
              <a:srgbClr val="215D6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zh-CN" altLang="en-US">
                <a:solidFill>
                  <a:srgbClr val="215D6E"/>
                </a:solidFill>
              </a:endParaRPr>
            </a:p>
          </p:txBody>
        </p:sp>
      </p:grpSp>
      <p:grpSp>
        <p:nvGrpSpPr>
          <p:cNvPr id="58" name="组合 57">
            <a:extLst>
              <a:ext uri="{FF2B5EF4-FFF2-40B4-BE49-F238E27FC236}">
                <a16:creationId xmlns:a16="http://schemas.microsoft.com/office/drawing/2014/main" id="{C1BEB346-B22B-844C-FECA-8FCB2E7BADAE}"/>
              </a:ext>
            </a:extLst>
          </p:cNvPr>
          <p:cNvGrpSpPr/>
          <p:nvPr/>
        </p:nvGrpSpPr>
        <p:grpSpPr>
          <a:xfrm>
            <a:off x="408367" y="2611742"/>
            <a:ext cx="5991079" cy="1980016"/>
            <a:chOff x="506026" y="2957976"/>
            <a:chExt cx="5573277" cy="1532652"/>
          </a:xfrm>
        </p:grpSpPr>
        <p:sp>
          <p:nvSpPr>
            <p:cNvPr id="3" name="矩形 2">
              <a:extLst>
                <a:ext uri="{FF2B5EF4-FFF2-40B4-BE49-F238E27FC236}">
                  <a16:creationId xmlns:a16="http://schemas.microsoft.com/office/drawing/2014/main" id="{599B5A07-A3C5-7997-89F7-61086E6CFD3E}"/>
                </a:ext>
              </a:extLst>
            </p:cNvPr>
            <p:cNvSpPr>
              <a:spLocks/>
            </p:cNvSpPr>
            <p:nvPr/>
          </p:nvSpPr>
          <p:spPr>
            <a:xfrm>
              <a:off x="506026" y="2957976"/>
              <a:ext cx="5573277" cy="15326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blurRad="63500" sx="102000" sy="102000" algn="ctr" rotWithShape="0">
                <a:schemeClr val="accent1">
                  <a:lumMod val="50000"/>
                  <a:alpha val="20000"/>
                </a:scheme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rgbClr val="215D6E"/>
                </a:solidFill>
              </a:endParaRP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EC1C1DF9-5563-78C1-C012-8EAA76579739}"/>
                </a:ext>
              </a:extLst>
            </p:cNvPr>
            <p:cNvSpPr>
              <a:spLocks/>
            </p:cNvSpPr>
            <p:nvPr/>
          </p:nvSpPr>
          <p:spPr>
            <a:xfrm>
              <a:off x="6024107" y="2957976"/>
              <a:ext cx="55195" cy="1532652"/>
            </a:xfrm>
            <a:prstGeom prst="rect">
              <a:avLst/>
            </a:prstGeom>
            <a:solidFill>
              <a:srgbClr val="215D6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zh-CN" altLang="en-US">
                <a:solidFill>
                  <a:srgbClr val="215D6E"/>
                </a:solidFill>
              </a:endParaRPr>
            </a:p>
          </p:txBody>
        </p:sp>
      </p:grpSp>
      <p:grpSp>
        <p:nvGrpSpPr>
          <p:cNvPr id="57" name="组合 56">
            <a:extLst>
              <a:ext uri="{FF2B5EF4-FFF2-40B4-BE49-F238E27FC236}">
                <a16:creationId xmlns:a16="http://schemas.microsoft.com/office/drawing/2014/main" id="{09FFB72B-EAF8-8D28-26A7-80C189594A3F}"/>
              </a:ext>
            </a:extLst>
          </p:cNvPr>
          <p:cNvGrpSpPr/>
          <p:nvPr/>
        </p:nvGrpSpPr>
        <p:grpSpPr>
          <a:xfrm>
            <a:off x="408367" y="4719371"/>
            <a:ext cx="5991079" cy="1532652"/>
            <a:chOff x="506026" y="4719371"/>
            <a:chExt cx="5573277" cy="1532652"/>
          </a:xfrm>
        </p:grpSpPr>
        <p:sp>
          <p:nvSpPr>
            <p:cNvPr id="22" name="矩形 21">
              <a:extLst>
                <a:ext uri="{FF2B5EF4-FFF2-40B4-BE49-F238E27FC236}">
                  <a16:creationId xmlns:a16="http://schemas.microsoft.com/office/drawing/2014/main" id="{1A305EBF-B5A4-E024-1784-1CB8B87B60E4}"/>
                </a:ext>
              </a:extLst>
            </p:cNvPr>
            <p:cNvSpPr>
              <a:spLocks/>
            </p:cNvSpPr>
            <p:nvPr/>
          </p:nvSpPr>
          <p:spPr>
            <a:xfrm>
              <a:off x="506026" y="4719371"/>
              <a:ext cx="5573277" cy="15326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blurRad="63500" sx="102000" sy="102000" algn="ctr" rotWithShape="0">
                <a:schemeClr val="accent1">
                  <a:lumMod val="50000"/>
                  <a:alpha val="20000"/>
                </a:scheme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rgbClr val="215D6E"/>
                </a:solidFill>
              </a:endParaRPr>
            </a:p>
          </p:txBody>
        </p:sp>
        <p:sp>
          <p:nvSpPr>
            <p:cNvPr id="41" name="矩形 40">
              <a:extLst>
                <a:ext uri="{FF2B5EF4-FFF2-40B4-BE49-F238E27FC236}">
                  <a16:creationId xmlns:a16="http://schemas.microsoft.com/office/drawing/2014/main" id="{F38A767E-FB3E-F53B-46E2-833E09DE9565}"/>
                </a:ext>
              </a:extLst>
            </p:cNvPr>
            <p:cNvSpPr>
              <a:spLocks/>
            </p:cNvSpPr>
            <p:nvPr/>
          </p:nvSpPr>
          <p:spPr>
            <a:xfrm>
              <a:off x="6024107" y="4719371"/>
              <a:ext cx="55195" cy="1532652"/>
            </a:xfrm>
            <a:prstGeom prst="rect">
              <a:avLst/>
            </a:prstGeom>
            <a:solidFill>
              <a:srgbClr val="215D6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zh-CN" altLang="en-US">
                <a:solidFill>
                  <a:srgbClr val="215D6E"/>
                </a:solidFill>
              </a:endParaRPr>
            </a:p>
          </p:txBody>
        </p:sp>
      </p:grp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15E02BA4-E8E4-31A3-FE44-68882091E51F}"/>
              </a:ext>
            </a:extLst>
          </p:cNvPr>
          <p:cNvGrpSpPr/>
          <p:nvPr/>
        </p:nvGrpSpPr>
        <p:grpSpPr>
          <a:xfrm>
            <a:off x="6474978" y="2611742"/>
            <a:ext cx="5404601" cy="1980016"/>
            <a:chOff x="6306302" y="2957976"/>
            <a:chExt cx="5573277" cy="1532652"/>
          </a:xfrm>
        </p:grpSpPr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0F784BBF-4C24-9F97-3E4E-9E5A115CE0D7}"/>
                </a:ext>
              </a:extLst>
            </p:cNvPr>
            <p:cNvSpPr>
              <a:spLocks/>
            </p:cNvSpPr>
            <p:nvPr/>
          </p:nvSpPr>
          <p:spPr>
            <a:xfrm>
              <a:off x="6306302" y="2957976"/>
              <a:ext cx="5573277" cy="15326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blurRad="63500" sx="102000" sy="102000" algn="ctr" rotWithShape="0">
                <a:schemeClr val="accent1">
                  <a:lumMod val="50000"/>
                  <a:alpha val="20000"/>
                </a:scheme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rgbClr val="215D6E"/>
                </a:solidFill>
              </a:endParaRPr>
            </a:p>
          </p:txBody>
        </p:sp>
        <p:sp>
          <p:nvSpPr>
            <p:cNvPr id="19" name="矩形 18">
              <a:extLst>
                <a:ext uri="{FF2B5EF4-FFF2-40B4-BE49-F238E27FC236}">
                  <a16:creationId xmlns:a16="http://schemas.microsoft.com/office/drawing/2014/main" id="{E9D368C0-7772-35D3-22C3-CCDFD6C9CB84}"/>
                </a:ext>
              </a:extLst>
            </p:cNvPr>
            <p:cNvSpPr>
              <a:spLocks/>
            </p:cNvSpPr>
            <p:nvPr/>
          </p:nvSpPr>
          <p:spPr>
            <a:xfrm>
              <a:off x="11824383" y="2957976"/>
              <a:ext cx="55195" cy="1532652"/>
            </a:xfrm>
            <a:prstGeom prst="rect">
              <a:avLst/>
            </a:prstGeom>
            <a:solidFill>
              <a:srgbClr val="215D6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zh-CN" altLang="en-US">
                <a:solidFill>
                  <a:srgbClr val="215D6E"/>
                </a:solidFill>
              </a:endParaRPr>
            </a:p>
          </p:txBody>
        </p:sp>
      </p:grpSp>
      <p:grpSp>
        <p:nvGrpSpPr>
          <p:cNvPr id="54" name="组合 53">
            <a:extLst>
              <a:ext uri="{FF2B5EF4-FFF2-40B4-BE49-F238E27FC236}">
                <a16:creationId xmlns:a16="http://schemas.microsoft.com/office/drawing/2014/main" id="{86AFF498-575B-82B2-EE24-1B58E8578AAA}"/>
              </a:ext>
            </a:extLst>
          </p:cNvPr>
          <p:cNvGrpSpPr/>
          <p:nvPr/>
        </p:nvGrpSpPr>
        <p:grpSpPr>
          <a:xfrm>
            <a:off x="6474978" y="965761"/>
            <a:ext cx="5404601" cy="1532652"/>
            <a:chOff x="6306302" y="1196581"/>
            <a:chExt cx="5573277" cy="1532652"/>
          </a:xfrm>
        </p:grpSpPr>
        <p:sp>
          <p:nvSpPr>
            <p:cNvPr id="89" name="矩形 88">
              <a:extLst>
                <a:ext uri="{FF2B5EF4-FFF2-40B4-BE49-F238E27FC236}">
                  <a16:creationId xmlns:a16="http://schemas.microsoft.com/office/drawing/2014/main" id="{C0A66E43-4A47-3D52-B000-9F4F7AFD092F}"/>
                </a:ext>
              </a:extLst>
            </p:cNvPr>
            <p:cNvSpPr>
              <a:spLocks/>
            </p:cNvSpPr>
            <p:nvPr/>
          </p:nvSpPr>
          <p:spPr>
            <a:xfrm>
              <a:off x="6306302" y="1196581"/>
              <a:ext cx="5573277" cy="15326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blurRad="63500" sx="102000" sy="102000" algn="ctr" rotWithShape="0">
                <a:schemeClr val="accent1">
                  <a:lumMod val="50000"/>
                  <a:alpha val="20000"/>
                </a:scheme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rgbClr val="215D6E"/>
                </a:solidFill>
              </a:endParaRPr>
            </a:p>
          </p:txBody>
        </p:sp>
        <p:sp>
          <p:nvSpPr>
            <p:cNvPr id="92" name="矩形 91">
              <a:extLst>
                <a:ext uri="{FF2B5EF4-FFF2-40B4-BE49-F238E27FC236}">
                  <a16:creationId xmlns:a16="http://schemas.microsoft.com/office/drawing/2014/main" id="{B0A77FDF-5B79-FE5D-15BA-9BCB195BF2BD}"/>
                </a:ext>
              </a:extLst>
            </p:cNvPr>
            <p:cNvSpPr>
              <a:spLocks/>
            </p:cNvSpPr>
            <p:nvPr/>
          </p:nvSpPr>
          <p:spPr>
            <a:xfrm>
              <a:off x="11824383" y="1196581"/>
              <a:ext cx="55195" cy="1532652"/>
            </a:xfrm>
            <a:prstGeom prst="rect">
              <a:avLst/>
            </a:prstGeom>
            <a:solidFill>
              <a:srgbClr val="215D6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zh-CN" altLang="en-US">
                <a:solidFill>
                  <a:srgbClr val="215D6E"/>
                </a:solidFill>
              </a:endParaRPr>
            </a:p>
          </p:txBody>
        </p:sp>
      </p:grpSp>
      <p:sp>
        <p:nvSpPr>
          <p:cNvPr id="2" name="标题 1">
            <a:extLst>
              <a:ext uri="{FF2B5EF4-FFF2-40B4-BE49-F238E27FC236}">
                <a16:creationId xmlns:a16="http://schemas.microsoft.com/office/drawing/2014/main" id="{2A35940B-CD78-3FFC-CF7C-7133ADD00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那西妥单抗（达佑泽</a:t>
            </a:r>
            <a:r>
              <a:rPr lang="en-US" altLang="zh-CN" baseline="30000" dirty="0"/>
              <a:t>®</a:t>
            </a:r>
            <a:r>
              <a:rPr lang="zh-CN" altLang="en-US" dirty="0"/>
              <a:t>）价值总结</a:t>
            </a:r>
          </a:p>
        </p:txBody>
      </p:sp>
      <p:sp>
        <p:nvSpPr>
          <p:cNvPr id="84" name="文本框 83">
            <a:extLst>
              <a:ext uri="{FF2B5EF4-FFF2-40B4-BE49-F238E27FC236}">
                <a16:creationId xmlns:a16="http://schemas.microsoft.com/office/drawing/2014/main" id="{DD395FBC-D5E3-F114-8311-FDCE90573731}"/>
              </a:ext>
            </a:extLst>
          </p:cNvPr>
          <p:cNvSpPr txBox="1"/>
          <p:nvPr/>
        </p:nvSpPr>
        <p:spPr>
          <a:xfrm>
            <a:off x="409078" y="1363509"/>
            <a:ext cx="997342" cy="737159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altLang="zh-CN" sz="4000" b="1" i="1" dirty="0">
                <a:solidFill>
                  <a:srgbClr val="215D6E"/>
                </a:solidFill>
              </a:rPr>
              <a:t>01</a:t>
            </a:r>
            <a:endParaRPr lang="zh-CN" altLang="en-US" sz="4000" b="1" i="1" dirty="0">
              <a:solidFill>
                <a:srgbClr val="215D6E"/>
              </a:solidFill>
            </a:endParaRPr>
          </a:p>
        </p:txBody>
      </p:sp>
      <p:sp>
        <p:nvSpPr>
          <p:cNvPr id="85" name="文本框 84">
            <a:extLst>
              <a:ext uri="{FF2B5EF4-FFF2-40B4-BE49-F238E27FC236}">
                <a16:creationId xmlns:a16="http://schemas.microsoft.com/office/drawing/2014/main" id="{FA7AE346-16E7-25CD-A81F-23693B6C53D5}"/>
              </a:ext>
            </a:extLst>
          </p:cNvPr>
          <p:cNvSpPr txBox="1"/>
          <p:nvPr/>
        </p:nvSpPr>
        <p:spPr>
          <a:xfrm>
            <a:off x="1386241" y="990154"/>
            <a:ext cx="4147691" cy="540592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lang="en-US" altLang="zh-CN" b="1" dirty="0">
                <a:solidFill>
                  <a:srgbClr val="215D6E"/>
                </a:solidFill>
              </a:rPr>
              <a:t>NBL</a:t>
            </a:r>
            <a:r>
              <a:rPr lang="zh-CN" altLang="en-US" b="1" dirty="0">
                <a:solidFill>
                  <a:srgbClr val="215D6E"/>
                </a:solidFill>
              </a:rPr>
              <a:t>疾病负担沉重</a:t>
            </a:r>
          </a:p>
        </p:txBody>
      </p:sp>
      <p:sp>
        <p:nvSpPr>
          <p:cNvPr id="87" name="文本框 86">
            <a:extLst>
              <a:ext uri="{FF2B5EF4-FFF2-40B4-BE49-F238E27FC236}">
                <a16:creationId xmlns:a16="http://schemas.microsoft.com/office/drawing/2014/main" id="{E0E8E74A-DAF8-DEA5-8BE0-A2642EFCFBA2}"/>
              </a:ext>
            </a:extLst>
          </p:cNvPr>
          <p:cNvSpPr txBox="1"/>
          <p:nvPr/>
        </p:nvSpPr>
        <p:spPr>
          <a:xfrm>
            <a:off x="1393797" y="1472819"/>
            <a:ext cx="4552578" cy="737158"/>
          </a:xfrm>
          <a:prstGeom prst="rect">
            <a:avLst/>
          </a:prstGeom>
          <a:noFill/>
        </p:spPr>
        <p:txBody>
          <a:bodyPr wrap="square" rtlCol="0" anchor="t" anchorCtr="0">
            <a:noAutofit/>
          </a:bodyPr>
          <a:lstStyle/>
          <a:p>
            <a:pPr marL="177800" indent="-177800">
              <a:buSzPct val="80000"/>
              <a:buFont typeface="Arial" panose="020B0604020202020204" pitchFamily="34" charset="0"/>
              <a:buChar char="•"/>
            </a:pPr>
            <a:r>
              <a:rPr lang="zh-CN" altLang="en-US" sz="1600" b="1" dirty="0">
                <a:solidFill>
                  <a:srgbClr val="FF0000"/>
                </a:solidFill>
              </a:rPr>
              <a:t>儿童</a:t>
            </a:r>
            <a:r>
              <a:rPr lang="zh-CN" altLang="en-US" sz="1200" dirty="0">
                <a:solidFill>
                  <a:srgbClr val="215D6E"/>
                </a:solidFill>
              </a:rPr>
              <a:t>肿瘤之王，第二批</a:t>
            </a:r>
            <a:r>
              <a:rPr lang="zh-CN" altLang="en-US" sz="1600" b="1" dirty="0">
                <a:solidFill>
                  <a:srgbClr val="FF0000"/>
                </a:solidFill>
              </a:rPr>
              <a:t>罕见病</a:t>
            </a:r>
            <a:r>
              <a:rPr lang="zh-CN" altLang="en-US" sz="1200" dirty="0">
                <a:solidFill>
                  <a:srgbClr val="215D6E"/>
                </a:solidFill>
              </a:rPr>
              <a:t>目录</a:t>
            </a:r>
            <a:endParaRPr lang="en-US" altLang="zh-CN" sz="1200" dirty="0">
              <a:solidFill>
                <a:srgbClr val="215D6E"/>
              </a:solidFill>
            </a:endParaRPr>
          </a:p>
          <a:p>
            <a:pPr marL="177800" indent="-177800">
              <a:buSzPct val="80000"/>
              <a:buFont typeface="Arial" panose="020B0604020202020204" pitchFamily="34" charset="0"/>
              <a:buChar char="•"/>
            </a:pPr>
            <a:r>
              <a:rPr lang="zh-CN" altLang="en-US" sz="1600" b="1" dirty="0">
                <a:solidFill>
                  <a:srgbClr val="FF0000"/>
                </a:solidFill>
              </a:rPr>
              <a:t>复发率</a:t>
            </a:r>
            <a:r>
              <a:rPr lang="zh-CN" altLang="en-US" sz="1200" dirty="0">
                <a:solidFill>
                  <a:srgbClr val="215D6E"/>
                </a:solidFill>
              </a:rPr>
              <a:t>达</a:t>
            </a:r>
            <a:r>
              <a:rPr lang="en-US" altLang="zh-CN" sz="1200" b="1" dirty="0">
                <a:solidFill>
                  <a:srgbClr val="215D6E"/>
                </a:solidFill>
              </a:rPr>
              <a:t>50%</a:t>
            </a:r>
            <a:r>
              <a:rPr lang="zh-CN" altLang="en-US" sz="1200" dirty="0">
                <a:solidFill>
                  <a:srgbClr val="215D6E"/>
                </a:solidFill>
              </a:rPr>
              <a:t>，</a:t>
            </a:r>
            <a:r>
              <a:rPr lang="zh-CN" altLang="en-US" sz="1600" b="1" dirty="0">
                <a:solidFill>
                  <a:srgbClr val="FF0000"/>
                </a:solidFill>
              </a:rPr>
              <a:t>死亡率</a:t>
            </a:r>
            <a:r>
              <a:rPr lang="zh-CN" altLang="en-US" sz="1200" dirty="0">
                <a:solidFill>
                  <a:srgbClr val="215D6E"/>
                </a:solidFill>
              </a:rPr>
              <a:t>达</a:t>
            </a:r>
            <a:r>
              <a:rPr lang="en-US" altLang="zh-CN" sz="1200" b="1" dirty="0">
                <a:solidFill>
                  <a:srgbClr val="215D6E"/>
                </a:solidFill>
              </a:rPr>
              <a:t>15%</a:t>
            </a:r>
          </a:p>
          <a:p>
            <a:pPr marL="177800" indent="-177800">
              <a:buSzPct val="80000"/>
              <a:buFont typeface="Arial" panose="020B0604020202020204" pitchFamily="34" charset="0"/>
              <a:buChar char="•"/>
            </a:pPr>
            <a:r>
              <a:rPr lang="zh-CN" altLang="en-US" sz="1600" b="1" dirty="0">
                <a:solidFill>
                  <a:srgbClr val="FF0000"/>
                </a:solidFill>
              </a:rPr>
              <a:t>复发性</a:t>
            </a:r>
            <a:r>
              <a:rPr lang="en-US" altLang="zh-CN" sz="1600" b="1" dirty="0">
                <a:solidFill>
                  <a:srgbClr val="FF0000"/>
                </a:solidFill>
              </a:rPr>
              <a:t>/</a:t>
            </a:r>
            <a:r>
              <a:rPr lang="zh-CN" altLang="en-US" sz="1600" b="1" dirty="0">
                <a:solidFill>
                  <a:srgbClr val="FF0000"/>
                </a:solidFill>
              </a:rPr>
              <a:t>难治性</a:t>
            </a:r>
            <a:r>
              <a:rPr lang="en-US" altLang="zh-CN" sz="1200" dirty="0">
                <a:solidFill>
                  <a:srgbClr val="215D6E"/>
                </a:solidFill>
              </a:rPr>
              <a:t>NBL</a:t>
            </a:r>
            <a:r>
              <a:rPr lang="zh-CN" altLang="en-US" sz="1200" dirty="0">
                <a:solidFill>
                  <a:srgbClr val="215D6E"/>
                </a:solidFill>
              </a:rPr>
              <a:t>预后差，传统化疗缓解率</a:t>
            </a:r>
            <a:r>
              <a:rPr lang="zh-CN" altLang="en-US" sz="1600" b="1" dirty="0">
                <a:solidFill>
                  <a:srgbClr val="FF0000"/>
                </a:solidFill>
              </a:rPr>
              <a:t>不足</a:t>
            </a:r>
            <a:r>
              <a:rPr lang="en-US" altLang="zh-CN" sz="1600" b="1" dirty="0">
                <a:solidFill>
                  <a:srgbClr val="FF0000"/>
                </a:solidFill>
              </a:rPr>
              <a:t>30%</a:t>
            </a:r>
          </a:p>
          <a:p>
            <a:r>
              <a:rPr lang="zh-CN" altLang="en-US" sz="1200" dirty="0">
                <a:solidFill>
                  <a:srgbClr val="215D6E"/>
                </a:solidFill>
              </a:rPr>
              <a:t>亟待安全有效的治疗方案</a:t>
            </a:r>
          </a:p>
        </p:txBody>
      </p:sp>
      <p:sp>
        <p:nvSpPr>
          <p:cNvPr id="90" name="文本框 89">
            <a:extLst>
              <a:ext uri="{FF2B5EF4-FFF2-40B4-BE49-F238E27FC236}">
                <a16:creationId xmlns:a16="http://schemas.microsoft.com/office/drawing/2014/main" id="{79304335-029E-C4C4-FDA9-D4AC8EBA6798}"/>
              </a:ext>
            </a:extLst>
          </p:cNvPr>
          <p:cNvSpPr txBox="1"/>
          <p:nvPr/>
        </p:nvSpPr>
        <p:spPr>
          <a:xfrm>
            <a:off x="6497104" y="1363509"/>
            <a:ext cx="997342" cy="737159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altLang="zh-CN" sz="4000" b="1" i="1" dirty="0">
                <a:solidFill>
                  <a:srgbClr val="215D6E"/>
                </a:solidFill>
              </a:rPr>
              <a:t>02</a:t>
            </a:r>
            <a:endParaRPr lang="zh-CN" altLang="en-US" sz="4000" b="1" i="1" dirty="0">
              <a:solidFill>
                <a:srgbClr val="215D6E"/>
              </a:solidFill>
            </a:endParaRPr>
          </a:p>
        </p:txBody>
      </p:sp>
      <p:sp>
        <p:nvSpPr>
          <p:cNvPr id="91" name="文本框 90">
            <a:extLst>
              <a:ext uri="{FF2B5EF4-FFF2-40B4-BE49-F238E27FC236}">
                <a16:creationId xmlns:a16="http://schemas.microsoft.com/office/drawing/2014/main" id="{00E15B8E-4E6B-C4F4-C05C-9C04AA44E548}"/>
              </a:ext>
            </a:extLst>
          </p:cNvPr>
          <p:cNvSpPr txBox="1"/>
          <p:nvPr/>
        </p:nvSpPr>
        <p:spPr>
          <a:xfrm>
            <a:off x="7456511" y="990154"/>
            <a:ext cx="4147691" cy="540592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lang="zh-CN" altLang="en-US" b="1" dirty="0">
                <a:solidFill>
                  <a:srgbClr val="215D6E"/>
                </a:solidFill>
              </a:rPr>
              <a:t>那西妥单抗解决临床需求</a:t>
            </a:r>
          </a:p>
        </p:txBody>
      </p:sp>
      <p:sp>
        <p:nvSpPr>
          <p:cNvPr id="93" name="文本框 92">
            <a:extLst>
              <a:ext uri="{FF2B5EF4-FFF2-40B4-BE49-F238E27FC236}">
                <a16:creationId xmlns:a16="http://schemas.microsoft.com/office/drawing/2014/main" id="{7DE118AC-88BA-2793-5EF0-3EAC467689A8}"/>
              </a:ext>
            </a:extLst>
          </p:cNvPr>
          <p:cNvSpPr txBox="1"/>
          <p:nvPr/>
        </p:nvSpPr>
        <p:spPr>
          <a:xfrm>
            <a:off x="7456511" y="1542637"/>
            <a:ext cx="4552578" cy="737158"/>
          </a:xfrm>
          <a:prstGeom prst="rect">
            <a:avLst/>
          </a:prstGeom>
          <a:noFill/>
        </p:spPr>
        <p:txBody>
          <a:bodyPr wrap="square" rtlCol="0" anchor="t" anchorCtr="0">
            <a:noAutofit/>
          </a:bodyPr>
          <a:lstStyle/>
          <a:p>
            <a:pPr marL="177800" indent="-177800">
              <a:buSzPct val="80000"/>
              <a:buFont typeface="Arial" panose="020B0604020202020204" pitchFamily="34" charset="0"/>
              <a:buChar char="•"/>
            </a:pPr>
            <a:r>
              <a:rPr lang="zh-CN" altLang="en-US" sz="1600" b="1" dirty="0">
                <a:solidFill>
                  <a:srgbClr val="FF0000"/>
                </a:solidFill>
              </a:rPr>
              <a:t>唯一</a:t>
            </a:r>
            <a:r>
              <a:rPr lang="zh-CN" altLang="en-US" sz="1200" dirty="0">
                <a:solidFill>
                  <a:srgbClr val="215D6E"/>
                </a:solidFill>
              </a:rPr>
              <a:t>、</a:t>
            </a:r>
            <a:r>
              <a:rPr lang="zh-CN" altLang="en-US" sz="1600" b="1" dirty="0">
                <a:solidFill>
                  <a:srgbClr val="FF0000"/>
                </a:solidFill>
              </a:rPr>
              <a:t>人源化</a:t>
            </a:r>
            <a:r>
              <a:rPr lang="zh-CN" altLang="en-US" sz="1200" dirty="0">
                <a:solidFill>
                  <a:srgbClr val="215D6E"/>
                </a:solidFill>
              </a:rPr>
              <a:t>抗</a:t>
            </a:r>
            <a:r>
              <a:rPr lang="en-US" altLang="zh-CN" sz="1200" dirty="0">
                <a:solidFill>
                  <a:srgbClr val="215D6E"/>
                </a:solidFill>
              </a:rPr>
              <a:t>GD2</a:t>
            </a:r>
            <a:r>
              <a:rPr lang="zh-CN" altLang="en-US" sz="1200" dirty="0">
                <a:solidFill>
                  <a:srgbClr val="215D6E"/>
                </a:solidFill>
              </a:rPr>
              <a:t>单抗</a:t>
            </a:r>
            <a:endParaRPr lang="en-US" altLang="zh-CN" sz="1200" dirty="0">
              <a:solidFill>
                <a:srgbClr val="215D6E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zh-CN" altLang="en-US" sz="1200" dirty="0">
                <a:solidFill>
                  <a:srgbClr val="215D6E"/>
                </a:solidFill>
              </a:rPr>
              <a:t>对于伴</a:t>
            </a:r>
            <a:r>
              <a:rPr lang="zh-CN" altLang="en-US" sz="1600" b="1" dirty="0">
                <a:solidFill>
                  <a:srgbClr val="215D6E"/>
                </a:solidFill>
              </a:rPr>
              <a:t>骨</a:t>
            </a:r>
            <a:r>
              <a:rPr lang="en-US" altLang="zh-CN" sz="1600" b="1" dirty="0">
                <a:solidFill>
                  <a:srgbClr val="215D6E"/>
                </a:solidFill>
              </a:rPr>
              <a:t>/</a:t>
            </a:r>
            <a:r>
              <a:rPr lang="zh-CN" altLang="en-US" sz="1600" b="1" dirty="0">
                <a:solidFill>
                  <a:srgbClr val="215D6E"/>
                </a:solidFill>
              </a:rPr>
              <a:t>骨髓</a:t>
            </a:r>
            <a:r>
              <a:rPr lang="zh-CN" altLang="en-US" sz="1200" dirty="0">
                <a:solidFill>
                  <a:srgbClr val="215D6E"/>
                </a:solidFill>
              </a:rPr>
              <a:t>病变的</a:t>
            </a:r>
            <a:r>
              <a:rPr lang="zh-CN" altLang="en-US" sz="1600" b="1" dirty="0">
                <a:solidFill>
                  <a:srgbClr val="FF0000"/>
                </a:solidFill>
              </a:rPr>
              <a:t>复发性</a:t>
            </a:r>
            <a:r>
              <a:rPr lang="en-US" altLang="zh-CN" sz="1600" b="1" dirty="0">
                <a:solidFill>
                  <a:srgbClr val="FF0000"/>
                </a:solidFill>
              </a:rPr>
              <a:t>/</a:t>
            </a:r>
            <a:r>
              <a:rPr lang="zh-CN" altLang="en-US" sz="1600" b="1" dirty="0">
                <a:solidFill>
                  <a:srgbClr val="FF0000"/>
                </a:solidFill>
              </a:rPr>
              <a:t>难治性</a:t>
            </a:r>
            <a:r>
              <a:rPr lang="en-US" altLang="zh-CN" sz="1200" dirty="0">
                <a:solidFill>
                  <a:srgbClr val="215D6E"/>
                </a:solidFill>
              </a:rPr>
              <a:t>NBL</a:t>
            </a:r>
            <a:r>
              <a:rPr lang="zh-CN" altLang="en-US" sz="1600" b="1" dirty="0">
                <a:solidFill>
                  <a:srgbClr val="FF0000"/>
                </a:solidFill>
              </a:rPr>
              <a:t>疗效突出</a:t>
            </a:r>
            <a:endParaRPr lang="en-US" altLang="zh-CN" sz="1600" b="1" dirty="0">
              <a:solidFill>
                <a:srgbClr val="FF0000"/>
              </a:solidFill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00F949DD-A232-522A-5C5C-7074785144D4}"/>
              </a:ext>
            </a:extLst>
          </p:cNvPr>
          <p:cNvSpPr txBox="1"/>
          <p:nvPr/>
        </p:nvSpPr>
        <p:spPr>
          <a:xfrm>
            <a:off x="412738" y="3009490"/>
            <a:ext cx="997342" cy="737159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altLang="zh-CN" sz="4000" b="1" i="1" dirty="0">
                <a:solidFill>
                  <a:srgbClr val="215D6E"/>
                </a:solidFill>
              </a:rPr>
              <a:t>03</a:t>
            </a:r>
            <a:endParaRPr lang="zh-CN" altLang="en-US" sz="4000" b="1" i="1" dirty="0">
              <a:solidFill>
                <a:srgbClr val="215D6E"/>
              </a:solidFill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F4F48D69-6C2D-FFBE-23D7-B81EB601C151}"/>
              </a:ext>
            </a:extLst>
          </p:cNvPr>
          <p:cNvSpPr txBox="1"/>
          <p:nvPr/>
        </p:nvSpPr>
        <p:spPr>
          <a:xfrm>
            <a:off x="1389901" y="2636135"/>
            <a:ext cx="4147691" cy="540592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lang="zh-CN" altLang="en-US" b="1" dirty="0">
                <a:solidFill>
                  <a:srgbClr val="215D6E"/>
                </a:solidFill>
              </a:rPr>
              <a:t>结构创新、应用创新获多项荣誉称号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72CFDD2D-4210-EF78-F4B5-FA9DE1AD136A}"/>
              </a:ext>
            </a:extLst>
          </p:cNvPr>
          <p:cNvSpPr txBox="1"/>
          <p:nvPr/>
        </p:nvSpPr>
        <p:spPr>
          <a:xfrm>
            <a:off x="1393796" y="3188617"/>
            <a:ext cx="4790983" cy="1312135"/>
          </a:xfrm>
          <a:prstGeom prst="rect">
            <a:avLst/>
          </a:prstGeom>
          <a:noFill/>
        </p:spPr>
        <p:txBody>
          <a:bodyPr wrap="square" rtlCol="0" anchor="t" anchorCtr="0"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zh-CN" altLang="en-US" sz="1200" b="1" dirty="0">
                <a:solidFill>
                  <a:srgbClr val="215D6E"/>
                </a:solidFill>
              </a:rPr>
              <a:t>结构</a:t>
            </a:r>
            <a:r>
              <a:rPr lang="zh-CN" altLang="en-US" sz="1200" dirty="0">
                <a:solidFill>
                  <a:srgbClr val="215D6E"/>
                </a:solidFill>
              </a:rPr>
              <a:t>创新：</a:t>
            </a:r>
            <a:r>
              <a:rPr lang="zh-CN" altLang="en-US" sz="1600" b="1" dirty="0">
                <a:solidFill>
                  <a:srgbClr val="FF0000"/>
                </a:solidFill>
              </a:rPr>
              <a:t>新一代人源化抗体</a:t>
            </a:r>
            <a:r>
              <a:rPr lang="zh-CN" altLang="en-US" sz="1200" dirty="0">
                <a:solidFill>
                  <a:srgbClr val="215D6E"/>
                </a:solidFill>
              </a:rPr>
              <a:t>，亲和力更高，不良反应发生率低，极大</a:t>
            </a:r>
            <a:r>
              <a:rPr lang="zh-CN" altLang="en-US" sz="1600" b="1" dirty="0">
                <a:solidFill>
                  <a:srgbClr val="FF0000"/>
                </a:solidFill>
              </a:rPr>
              <a:t>缩短输注时间</a:t>
            </a:r>
            <a:r>
              <a:rPr lang="zh-CN" altLang="en-US" sz="1200" dirty="0">
                <a:solidFill>
                  <a:srgbClr val="215D6E"/>
                </a:solidFill>
              </a:rPr>
              <a:t>（单次</a:t>
            </a:r>
            <a:r>
              <a:rPr lang="en-US" altLang="zh-CN" sz="1200" dirty="0">
                <a:solidFill>
                  <a:srgbClr val="215D6E"/>
                </a:solidFill>
              </a:rPr>
              <a:t>30-60min</a:t>
            </a:r>
            <a:r>
              <a:rPr lang="zh-CN" altLang="en-US" sz="1200" dirty="0">
                <a:solidFill>
                  <a:srgbClr val="215D6E"/>
                </a:solidFill>
              </a:rPr>
              <a:t>，可实现门诊输注）</a:t>
            </a:r>
            <a:endParaRPr lang="en-US" altLang="zh-CN" sz="1200" dirty="0">
              <a:solidFill>
                <a:srgbClr val="215D6E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zh-CN" altLang="en-US" sz="1200" b="1" dirty="0">
                <a:solidFill>
                  <a:srgbClr val="215D6E"/>
                </a:solidFill>
              </a:rPr>
              <a:t>机制</a:t>
            </a:r>
            <a:r>
              <a:rPr lang="zh-CN" altLang="en-US" sz="1200" dirty="0">
                <a:solidFill>
                  <a:srgbClr val="215D6E"/>
                </a:solidFill>
              </a:rPr>
              <a:t>创新：特异性</a:t>
            </a:r>
            <a:r>
              <a:rPr lang="zh-CN" altLang="en-US" sz="1600" b="1" dirty="0">
                <a:solidFill>
                  <a:srgbClr val="FF0000"/>
                </a:solidFill>
              </a:rPr>
              <a:t>靶向</a:t>
            </a:r>
            <a:r>
              <a:rPr lang="en-US" altLang="zh-CN" sz="1600" b="1" dirty="0">
                <a:solidFill>
                  <a:srgbClr val="FF0000"/>
                </a:solidFill>
              </a:rPr>
              <a:t>GD2</a:t>
            </a:r>
            <a:r>
              <a:rPr lang="zh-CN" altLang="en-US" sz="1200" dirty="0">
                <a:solidFill>
                  <a:srgbClr val="215D6E"/>
                </a:solidFill>
              </a:rPr>
              <a:t>，对于</a:t>
            </a:r>
            <a:r>
              <a:rPr lang="zh-CN" altLang="en-US" sz="1200" b="1" dirty="0">
                <a:solidFill>
                  <a:srgbClr val="215D6E"/>
                </a:solidFill>
              </a:rPr>
              <a:t>骨</a:t>
            </a:r>
            <a:r>
              <a:rPr lang="en-US" altLang="zh-CN" sz="1200" b="1" dirty="0">
                <a:solidFill>
                  <a:srgbClr val="215D6E"/>
                </a:solidFill>
              </a:rPr>
              <a:t>/</a:t>
            </a:r>
            <a:r>
              <a:rPr lang="zh-CN" altLang="en-US" sz="1200" b="1" dirty="0">
                <a:solidFill>
                  <a:srgbClr val="215D6E"/>
                </a:solidFill>
              </a:rPr>
              <a:t>骨髓残留的复发性</a:t>
            </a:r>
            <a:r>
              <a:rPr lang="en-US" altLang="zh-CN" sz="1200" b="1" dirty="0">
                <a:solidFill>
                  <a:srgbClr val="215D6E"/>
                </a:solidFill>
              </a:rPr>
              <a:t>/</a:t>
            </a:r>
            <a:r>
              <a:rPr lang="zh-CN" altLang="en-US" sz="1200" b="1" dirty="0">
                <a:solidFill>
                  <a:srgbClr val="215D6E"/>
                </a:solidFill>
              </a:rPr>
              <a:t>难治性</a:t>
            </a:r>
            <a:r>
              <a:rPr lang="en-US" altLang="zh-CN" sz="1200" b="1" dirty="0">
                <a:solidFill>
                  <a:srgbClr val="215D6E"/>
                </a:solidFill>
              </a:rPr>
              <a:t>NBL</a:t>
            </a:r>
            <a:r>
              <a:rPr lang="zh-CN" altLang="en-US" sz="1600" b="1" dirty="0">
                <a:solidFill>
                  <a:srgbClr val="FF0000"/>
                </a:solidFill>
              </a:rPr>
              <a:t>疗效突出</a:t>
            </a:r>
            <a:endParaRPr lang="en-US" altLang="zh-CN" sz="1600" b="1" dirty="0">
              <a:solidFill>
                <a:srgbClr val="FF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zh-CN" altLang="en-US" sz="1200" b="1" dirty="0">
                <a:solidFill>
                  <a:srgbClr val="215D6E"/>
                </a:solidFill>
              </a:rPr>
              <a:t>突破性疗法，孤儿药，优先审评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FDBC3BB8-B43F-739C-245D-90CD696685A3}"/>
              </a:ext>
            </a:extLst>
          </p:cNvPr>
          <p:cNvSpPr txBox="1"/>
          <p:nvPr/>
        </p:nvSpPr>
        <p:spPr>
          <a:xfrm>
            <a:off x="6497104" y="3009490"/>
            <a:ext cx="997342" cy="737159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altLang="zh-CN" sz="4000" b="1" i="1" dirty="0">
                <a:solidFill>
                  <a:srgbClr val="215D6E"/>
                </a:solidFill>
              </a:rPr>
              <a:t>04</a:t>
            </a:r>
            <a:endParaRPr lang="zh-CN" altLang="en-US" sz="4000" b="1" i="1" dirty="0">
              <a:solidFill>
                <a:srgbClr val="215D6E"/>
              </a:solidFill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32BD2C3B-7430-6D46-D8EF-37893263D5F7}"/>
              </a:ext>
            </a:extLst>
          </p:cNvPr>
          <p:cNvSpPr txBox="1"/>
          <p:nvPr/>
        </p:nvSpPr>
        <p:spPr>
          <a:xfrm>
            <a:off x="7456512" y="2636135"/>
            <a:ext cx="4228874" cy="540592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lang="zh-CN" altLang="en-US" b="1" dirty="0">
                <a:solidFill>
                  <a:srgbClr val="215D6E"/>
                </a:solidFill>
              </a:rPr>
              <a:t>快速起效，提高</a:t>
            </a:r>
            <a:r>
              <a:rPr lang="en-US" altLang="zh-CN" b="1" dirty="0">
                <a:solidFill>
                  <a:srgbClr val="215D6E"/>
                </a:solidFill>
              </a:rPr>
              <a:t>R/R NBL</a:t>
            </a:r>
            <a:r>
              <a:rPr lang="zh-CN" altLang="en-US" b="1" dirty="0">
                <a:solidFill>
                  <a:srgbClr val="215D6E"/>
                </a:solidFill>
              </a:rPr>
              <a:t>生存获益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C282206B-D148-B7C6-1DE9-93C194E7627A}"/>
              </a:ext>
            </a:extLst>
          </p:cNvPr>
          <p:cNvSpPr txBox="1"/>
          <p:nvPr/>
        </p:nvSpPr>
        <p:spPr>
          <a:xfrm>
            <a:off x="7456511" y="3188617"/>
            <a:ext cx="4552578" cy="1312135"/>
          </a:xfrm>
          <a:prstGeom prst="rect">
            <a:avLst/>
          </a:prstGeom>
          <a:noFill/>
        </p:spPr>
        <p:txBody>
          <a:bodyPr wrap="square" rtlCol="0" anchor="t" anchorCtr="0"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zh-CN" altLang="en-US" sz="1200" dirty="0">
                <a:solidFill>
                  <a:srgbClr val="215D6E"/>
                </a:solidFill>
              </a:rPr>
              <a:t>中位</a:t>
            </a:r>
            <a:r>
              <a:rPr lang="zh-CN" altLang="en-US" sz="1600" b="1" dirty="0">
                <a:solidFill>
                  <a:srgbClr val="FF0000"/>
                </a:solidFill>
              </a:rPr>
              <a:t>起效</a:t>
            </a:r>
            <a:r>
              <a:rPr lang="zh-CN" altLang="en-US" sz="1200" dirty="0">
                <a:solidFill>
                  <a:srgbClr val="215D6E"/>
                </a:solidFill>
              </a:rPr>
              <a:t>时间仅</a:t>
            </a:r>
            <a:r>
              <a:rPr lang="en-US" altLang="zh-CN" sz="1600" b="1" dirty="0">
                <a:solidFill>
                  <a:srgbClr val="FF0000"/>
                </a:solidFill>
              </a:rPr>
              <a:t>2</a:t>
            </a:r>
            <a:r>
              <a:rPr lang="zh-CN" altLang="en-US" sz="1600" b="1" dirty="0">
                <a:solidFill>
                  <a:srgbClr val="FF0000"/>
                </a:solidFill>
              </a:rPr>
              <a:t>周期</a:t>
            </a:r>
            <a:endParaRPr lang="en-US" altLang="zh-CN" sz="1600" b="1" dirty="0">
              <a:solidFill>
                <a:srgbClr val="FF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zh-CN" altLang="en-US" sz="1200" dirty="0">
                <a:solidFill>
                  <a:srgbClr val="215D6E"/>
                </a:solidFill>
              </a:rPr>
              <a:t>提高</a:t>
            </a:r>
            <a:r>
              <a:rPr lang="en-US" altLang="zh-CN" sz="1600" b="1" dirty="0">
                <a:solidFill>
                  <a:srgbClr val="FF0000"/>
                </a:solidFill>
              </a:rPr>
              <a:t>ORR</a:t>
            </a:r>
            <a:r>
              <a:rPr lang="zh-CN" altLang="en-US" sz="1200" dirty="0">
                <a:solidFill>
                  <a:srgbClr val="215D6E"/>
                </a:solidFill>
              </a:rPr>
              <a:t>（</a:t>
            </a:r>
            <a:r>
              <a:rPr lang="en-US" altLang="zh-CN" sz="1600" b="1" dirty="0">
                <a:solidFill>
                  <a:srgbClr val="FF0000"/>
                </a:solidFill>
              </a:rPr>
              <a:t>50%</a:t>
            </a:r>
            <a:r>
              <a:rPr lang="en-US" altLang="zh-CN" sz="1200" dirty="0">
                <a:solidFill>
                  <a:srgbClr val="215D6E"/>
                </a:solidFill>
              </a:rPr>
              <a:t> vs </a:t>
            </a:r>
            <a:r>
              <a:rPr lang="en-US" altLang="zh-CN" sz="1200" b="1" dirty="0">
                <a:solidFill>
                  <a:srgbClr val="215D6E"/>
                </a:solidFill>
              </a:rPr>
              <a:t>21%*</a:t>
            </a:r>
            <a:r>
              <a:rPr lang="zh-CN" altLang="en-US" sz="1200" dirty="0">
                <a:solidFill>
                  <a:srgbClr val="215D6E"/>
                </a:solidFill>
              </a:rPr>
              <a:t>）</a:t>
            </a:r>
            <a:endParaRPr lang="en-US" altLang="zh-CN" sz="1200" dirty="0">
              <a:solidFill>
                <a:srgbClr val="215D6E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zh-CN" altLang="en-US" sz="1200" dirty="0">
                <a:solidFill>
                  <a:srgbClr val="215D6E"/>
                </a:solidFill>
              </a:rPr>
              <a:t>提高</a:t>
            </a:r>
            <a:r>
              <a:rPr lang="en-US" altLang="zh-CN" sz="1600" b="1" dirty="0">
                <a:solidFill>
                  <a:srgbClr val="FF0000"/>
                </a:solidFill>
              </a:rPr>
              <a:t>PFS</a:t>
            </a:r>
            <a:r>
              <a:rPr lang="zh-CN" altLang="en-US" sz="1200" dirty="0">
                <a:solidFill>
                  <a:srgbClr val="215D6E"/>
                </a:solidFill>
              </a:rPr>
              <a:t>（</a:t>
            </a:r>
            <a:r>
              <a:rPr lang="en-US" altLang="zh-CN" sz="1600" b="1" dirty="0">
                <a:solidFill>
                  <a:srgbClr val="FF0000"/>
                </a:solidFill>
              </a:rPr>
              <a:t>35%</a:t>
            </a:r>
            <a:r>
              <a:rPr lang="en-US" altLang="zh-CN" sz="1200" dirty="0">
                <a:solidFill>
                  <a:srgbClr val="215D6E"/>
                </a:solidFill>
              </a:rPr>
              <a:t> vs </a:t>
            </a:r>
            <a:r>
              <a:rPr lang="en-US" altLang="zh-CN" sz="1200" b="1" dirty="0">
                <a:solidFill>
                  <a:srgbClr val="215D6E"/>
                </a:solidFill>
              </a:rPr>
              <a:t>21%*</a:t>
            </a:r>
            <a:r>
              <a:rPr lang="zh-CN" altLang="en-US" sz="1200" dirty="0">
                <a:solidFill>
                  <a:srgbClr val="215D6E"/>
                </a:solidFill>
              </a:rPr>
              <a:t>）</a:t>
            </a:r>
            <a:endParaRPr lang="en-US" altLang="zh-CN" sz="1200" dirty="0">
              <a:solidFill>
                <a:srgbClr val="215D6E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zh-CN" altLang="en-US" sz="1200" dirty="0">
                <a:solidFill>
                  <a:srgbClr val="215D6E"/>
                </a:solidFill>
              </a:rPr>
              <a:t>提高</a:t>
            </a:r>
            <a:r>
              <a:rPr lang="en-US" altLang="zh-CN" sz="1600" b="1" dirty="0">
                <a:solidFill>
                  <a:srgbClr val="FF0000"/>
                </a:solidFill>
              </a:rPr>
              <a:t>OS</a:t>
            </a:r>
            <a:r>
              <a:rPr lang="zh-CN" altLang="en-US" sz="1200" dirty="0">
                <a:solidFill>
                  <a:srgbClr val="215D6E"/>
                </a:solidFill>
              </a:rPr>
              <a:t>（</a:t>
            </a:r>
            <a:r>
              <a:rPr lang="en-US" altLang="zh-CN" sz="1600" b="1" dirty="0">
                <a:solidFill>
                  <a:srgbClr val="FF0000"/>
                </a:solidFill>
              </a:rPr>
              <a:t>93% </a:t>
            </a:r>
            <a:r>
              <a:rPr lang="en-US" altLang="zh-CN" sz="1200" dirty="0">
                <a:solidFill>
                  <a:srgbClr val="215D6E"/>
                </a:solidFill>
              </a:rPr>
              <a:t>vs </a:t>
            </a:r>
            <a:r>
              <a:rPr lang="en-US" altLang="zh-CN" sz="1200" b="1" dirty="0">
                <a:solidFill>
                  <a:srgbClr val="215D6E"/>
                </a:solidFill>
              </a:rPr>
              <a:t>57%*</a:t>
            </a:r>
            <a:r>
              <a:rPr lang="zh-CN" altLang="en-US" sz="1200" dirty="0">
                <a:solidFill>
                  <a:srgbClr val="215D6E"/>
                </a:solidFill>
              </a:rPr>
              <a:t>）</a:t>
            </a:r>
            <a:endParaRPr lang="en-US" altLang="zh-CN" sz="1200" dirty="0">
              <a:solidFill>
                <a:srgbClr val="215D6E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zh-CN" altLang="en-US" sz="1200" dirty="0">
                <a:solidFill>
                  <a:srgbClr val="215D6E"/>
                </a:solidFill>
              </a:rPr>
              <a:t>获得多项国内外权威指南</a:t>
            </a:r>
            <a:r>
              <a:rPr lang="zh-CN" altLang="en-US" sz="1600" b="1" dirty="0">
                <a:solidFill>
                  <a:srgbClr val="FF0000"/>
                </a:solidFill>
              </a:rPr>
              <a:t>一线推荐</a:t>
            </a: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FAD4D16A-2EDD-DA64-4DA9-89DFDFD64AC7}"/>
              </a:ext>
            </a:extLst>
          </p:cNvPr>
          <p:cNvSpPr txBox="1"/>
          <p:nvPr/>
        </p:nvSpPr>
        <p:spPr>
          <a:xfrm>
            <a:off x="412738" y="5117119"/>
            <a:ext cx="997342" cy="737159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altLang="zh-CN" sz="4000" b="1" i="1" dirty="0">
                <a:solidFill>
                  <a:srgbClr val="215D6E"/>
                </a:solidFill>
              </a:rPr>
              <a:t>05</a:t>
            </a:r>
            <a:endParaRPr lang="zh-CN" altLang="en-US" sz="4000" b="1" i="1" dirty="0">
              <a:solidFill>
                <a:srgbClr val="215D6E"/>
              </a:solidFill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B3001476-5F41-6860-7220-93790CC1A4C4}"/>
              </a:ext>
            </a:extLst>
          </p:cNvPr>
          <p:cNvSpPr txBox="1"/>
          <p:nvPr/>
        </p:nvSpPr>
        <p:spPr>
          <a:xfrm>
            <a:off x="1389901" y="4743764"/>
            <a:ext cx="4147691" cy="540592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lang="zh-CN" altLang="en-US" b="1" dirty="0">
                <a:solidFill>
                  <a:srgbClr val="215D6E"/>
                </a:solidFill>
              </a:rPr>
              <a:t>安全性良好，总体获益风险为正向</a:t>
            </a:r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ABBBDEB6-11EC-B26C-711B-BEF2A7F6B7BB}"/>
              </a:ext>
            </a:extLst>
          </p:cNvPr>
          <p:cNvSpPr txBox="1"/>
          <p:nvPr/>
        </p:nvSpPr>
        <p:spPr>
          <a:xfrm>
            <a:off x="1393797" y="5296247"/>
            <a:ext cx="4735120" cy="737158"/>
          </a:xfrm>
          <a:prstGeom prst="rect">
            <a:avLst/>
          </a:prstGeom>
          <a:noFill/>
        </p:spPr>
        <p:txBody>
          <a:bodyPr wrap="square" rtlCol="0" anchor="t" anchorCtr="0">
            <a:noAutofit/>
          </a:bodyPr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200" dirty="0">
                <a:solidFill>
                  <a:srgbClr val="215D6E"/>
                </a:solidFill>
              </a:rPr>
              <a:t>那西妥单抗最主要的不良反应为</a:t>
            </a:r>
            <a:r>
              <a:rPr lang="zh-CN" altLang="en-US" sz="1200" b="1" dirty="0">
                <a:solidFill>
                  <a:srgbClr val="215D6E"/>
                </a:solidFill>
              </a:rPr>
              <a:t>疼痛</a:t>
            </a:r>
            <a:endParaRPr lang="en-US" altLang="zh-CN" sz="1200" b="1" dirty="0">
              <a:solidFill>
                <a:srgbClr val="215D6E"/>
              </a:solidFill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200" dirty="0">
                <a:solidFill>
                  <a:srgbClr val="215D6E"/>
                </a:solidFill>
              </a:rPr>
              <a:t>上市后各国家药监局</a:t>
            </a:r>
            <a:r>
              <a:rPr lang="zh-CN" altLang="en-US" sz="1200" b="1" dirty="0">
                <a:solidFill>
                  <a:srgbClr val="215D6E"/>
                </a:solidFill>
              </a:rPr>
              <a:t>未发布过安全性警告、黑框警告、撤市信息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3C93C084-3239-12B5-1BDA-87013E0168C5}"/>
              </a:ext>
            </a:extLst>
          </p:cNvPr>
          <p:cNvSpPr txBox="1"/>
          <p:nvPr/>
        </p:nvSpPr>
        <p:spPr>
          <a:xfrm>
            <a:off x="718631" y="6590532"/>
            <a:ext cx="251191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00" dirty="0">
                <a:solidFill>
                  <a:srgbClr val="215D6E"/>
                </a:solidFill>
                <a:latin typeface="+mn-ea"/>
              </a:rPr>
              <a:t>*</a:t>
            </a:r>
            <a:r>
              <a:rPr lang="zh-CN" altLang="en-US" sz="900" dirty="0">
                <a:solidFill>
                  <a:srgbClr val="215D6E"/>
                </a:solidFill>
                <a:latin typeface="+mn-ea"/>
              </a:rPr>
              <a:t>：数据来自不同临床研究</a:t>
            </a:r>
          </a:p>
        </p:txBody>
      </p:sp>
    </p:spTree>
    <p:extLst>
      <p:ext uri="{BB962C8B-B14F-4D97-AF65-F5344CB8AC3E}">
        <p14:creationId xmlns:p14="http://schemas.microsoft.com/office/powerpoint/2010/main" val="25888228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ZjZiZDg2NWVmN2I0MjU4NzNhYzBkOWY0OGJhMmUwNzM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907*387"/>
  <p:tag name="TABLE_ENDDRAG_RECT" val="8*114*907*387"/>
</p:tagLst>
</file>

<file path=ppt/theme/theme1.xml><?xml version="1.0" encoding="utf-8"?>
<a:theme xmlns:a="http://schemas.openxmlformats.org/drawingml/2006/main" name="空白模板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常用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ft4c0som">
    <a:majorFont>
      <a:latin typeface="Arial"/>
      <a:ea typeface="微软雅黑"/>
      <a:cs typeface=""/>
    </a:majorFont>
    <a:minorFont>
      <a:latin typeface="Arial"/>
      <a:ea typeface="微软雅黑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ft4c0som">
    <a:majorFont>
      <a:latin typeface="Arial"/>
      <a:ea typeface="微软雅黑"/>
      <a:cs typeface=""/>
    </a:majorFont>
    <a:minorFont>
      <a:latin typeface="Arial"/>
      <a:ea typeface="微软雅黑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ft4c0som">
    <a:majorFont>
      <a:latin typeface="Arial"/>
      <a:ea typeface="微软雅黑"/>
      <a:cs typeface=""/>
    </a:majorFont>
    <a:minorFont>
      <a:latin typeface="Arial"/>
      <a:ea typeface="微软雅黑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ft4c0som">
    <a:majorFont>
      <a:latin typeface="Arial"/>
      <a:ea typeface="微软雅黑"/>
      <a:cs typeface=""/>
    </a:majorFont>
    <a:minorFont>
      <a:latin typeface="Arial"/>
      <a:ea typeface="微软雅黑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空白模板</Template>
  <TotalTime>4329</TotalTime>
  <Words>2805</Words>
  <Application>Microsoft Office PowerPoint</Application>
  <PresentationFormat>宽屏</PresentationFormat>
  <Paragraphs>241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5" baseType="lpstr">
      <vt:lpstr>等线</vt:lpstr>
      <vt:lpstr>微软雅黑</vt:lpstr>
      <vt:lpstr>Arial</vt:lpstr>
      <vt:lpstr>Wingdings</vt:lpstr>
      <vt:lpstr>空白模板</vt:lpstr>
      <vt:lpstr>PowerPoint 演示文稿</vt:lpstr>
      <vt:lpstr>神经母细胞瘤疾病负担重，复发性/难治性NBL生存预后差，那西妥单抗为复发性/难治性NBL患者提供全新治疗选择，填补治疗空白</vt:lpstr>
      <vt:lpstr>那西妥单抗注射液是唯一获批的人源化抗GD2单抗 针对骨/骨髓病灶NBL治疗目录内无同类参照药品</vt:lpstr>
      <vt:lpstr>那西妥单抗新一代人源化抗GD2单抗，全新机制提升疗效、安全性及适用性，获多项荣誉认证，填补医保内NBL免疫治疗空白</vt:lpstr>
      <vt:lpstr>那西妥单抗中位起效时间仅2周期，中位缓解时间超过6个月14 针对伴骨/骨髓病灶的R/R NBL，大幅提高ORR/PFS/OS，改善患者生存预后</vt:lpstr>
      <vt:lpstr>那西妥单抗对于高危NB疗效突出，得到多项国内外权威指南及专家共识一线推荐</vt:lpstr>
      <vt:lpstr>临床研究及国内上市后实践表明 那西妥单抗安全性良好，总体获益风险为正向</vt:lpstr>
      <vt:lpstr>神经母细胞瘤被纳入国家第二批罕见病目录，发病罕见 那西妥单抗改善患者获益，填补目录内治疗空白，基金影响可控</vt:lpstr>
      <vt:lpstr>那西妥单抗（达佑泽®）价值总结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LiuYang1</dc:creator>
  <cp:lastModifiedBy>Chunyu Li 李春雨</cp:lastModifiedBy>
  <cp:revision>197</cp:revision>
  <dcterms:created xsi:type="dcterms:W3CDTF">2024-06-19T06:44:00Z</dcterms:created>
  <dcterms:modified xsi:type="dcterms:W3CDTF">2026-06-09T06:18:22Z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D37C92D09AF44849A469FCC77EC66301_13</vt:lpwstr>
  </property>
  <property fmtid="{D5CDD505-2E9C-101B-9397-08002B2CF9AE}" pid="3" name="KSOProductBuildVer">
    <vt:lpwstr>2052-12.1.0.17440</vt:lpwstr>
  </property>
</Properties>
</file>