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svg" ContentType="image/svg+xml"/>
  <Override PartName="/ppt/media/image12.svg" ContentType="image/svg+xml"/>
  <Override PartName="/ppt/media/image17.svg" ContentType="image/svg+xml"/>
  <Override PartName="/ppt/media/image19.svg" ContentType="image/svg+xml"/>
  <Override PartName="/ppt/media/image23.svg" ContentType="image/svg+xml"/>
  <Override PartName="/ppt/media/image27.webp" ContentType="image/webp"/>
  <Override PartName="/ppt/media/image29.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81" r:id="rId5"/>
    <p:sldId id="269" r:id="rId6"/>
    <p:sldId id="270" r:id="rId7"/>
    <p:sldId id="283" r:id="rId8"/>
    <p:sldId id="288" r:id="rId9"/>
    <p:sldId id="274" r:id="rId10"/>
    <p:sldId id="263" r:id="rId11"/>
    <p:sldId id="286" r:id="rId12"/>
    <p:sldId id="287" r:id="rId13"/>
    <p:sldId id="277" r:id="rId14"/>
    <p:sldId id="285" r:id="rId15"/>
  </p:sldIdLst>
  <p:sldSz cx="12192000" cy="6858000"/>
  <p:notesSz cx="6858000" cy="12192000"/>
  <p:embeddedFontLst>
    <p:embeddedFont>
      <p:font typeface="微软雅黑" panose="020B0503020204020204" pitchFamily="34" charset="-122"/>
      <p:regular r:id="rId20"/>
      <p:bold r:id="rId21"/>
    </p:embeddedFont>
    <p:embeddedFont>
      <p:font typeface="微软雅黑 Light" panose="020B0502040204020203" charset="-122"/>
      <p:regular r:id="rId22"/>
    </p:embeddedFont>
    <p:embeddedFont>
      <p:font typeface="Calibri" panose="020F0502020204030204" charset="0"/>
      <p:regular r:id="rId23"/>
      <p:bold r:id="rId24"/>
      <p:italic r:id="rId25"/>
      <p:boldItalic r:id="rId26"/>
    </p:embeddedFont>
    <p:embeddedFont>
      <p:font typeface="等线" panose="02010600030101010101" charset="-122"/>
      <p:regular r:id="rId27"/>
      <p:bold r:id="rId28"/>
    </p:embeddedFont>
  </p:embeddedFontLst>
  <p:custDataLst>
    <p:tags r:id="rId2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g zhang" initials="mz" lastIdx="0" clrIdx="0"/>
  <p:cmAuthor id="2" name="fangtian fan" initials="f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2F5597"/>
    <a:srgbClr val="ED7D31"/>
    <a:srgbClr val="4472C4"/>
    <a:srgbClr val="2F84C1"/>
    <a:srgbClr val="1E3A5F"/>
    <a:srgbClr val="FA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showGuides="1">
      <p:cViewPr varScale="1">
        <p:scale>
          <a:sx n="116" d="100"/>
          <a:sy n="116" d="100"/>
        </p:scale>
        <p:origin x="306" y="102"/>
      </p:cViewPr>
      <p:guideLst>
        <p:guide orient="horz" pos="2156"/>
        <p:guide pos="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53.xml"/><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262467"/>
            <a:ext cx="9988973" cy="723900"/>
          </a:xfrm>
          <a:prstGeom prst="rect">
            <a:avLst/>
          </a:prstGeom>
          <a:solidFill>
            <a:schemeClr val="tx2">
              <a:lumMod val="60000"/>
              <a:lumOff val="40000"/>
            </a:schemeClr>
          </a:solidFill>
        </p:spPr>
        <p:style>
          <a:lnRef idx="0">
            <a:srgbClr val="FFFFFF"/>
          </a:lnRef>
          <a:fillRef idx="1">
            <a:schemeClr val="accent1"/>
          </a:fillRef>
          <a:effectRef idx="0">
            <a:srgbClr val="FFFFFF"/>
          </a:effectRef>
          <a:fontRef idx="minor">
            <a:schemeClr val="dk1"/>
          </a:fontRef>
        </p:style>
        <p:txBody>
          <a:bodyPr vertOverflow="overflow" horzOverflow="overflow" vert="horz" wrap="square" lIns="121917" tIns="60957" rIns="121917" bIns="60957" numCol="1" spcCol="0" rtlCol="0" fromWordArt="0" anchor="ctr" anchorCtr="0" forceAA="0" compatLnSpc="1">
            <a:noAutofit/>
          </a:bodyPr>
          <a:lstStyle/>
          <a:p>
            <a:pPr algn="ctr" defTabSz="1219200"/>
            <a:endParaRPr lang="zh-CN" altLang="en-US" sz="3600" dirty="0">
              <a:solidFill>
                <a:srgbClr val="FFFFFF"/>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rcRect l="40917" t="61642" r="2569" b="-335"/>
          <a:stretch>
            <a:fillRect/>
          </a:stretch>
        </p:blipFill>
        <p:spPr>
          <a:xfrm>
            <a:off x="10141373" y="653627"/>
            <a:ext cx="1957493" cy="489373"/>
          </a:xfrm>
          <a:prstGeom prst="rect">
            <a:avLst/>
          </a:prstGeom>
        </p:spPr>
      </p:pic>
      <p:pic>
        <p:nvPicPr>
          <p:cNvPr id="8" name="图片 7"/>
          <p:cNvPicPr>
            <a:picLocks noChangeAspect="1"/>
          </p:cNvPicPr>
          <p:nvPr userDrawn="1">
            <p:custDataLst>
              <p:tags r:id="rId5"/>
            </p:custDataLst>
          </p:nvPr>
        </p:nvPicPr>
        <p:blipFill>
          <a:blip r:embed="rId4" cstate="print">
            <a:extLst>
              <a:ext uri="{28A0092B-C50C-407E-A947-70E740481C1C}">
                <a14:useLocalDpi xmlns:a14="http://schemas.microsoft.com/office/drawing/2010/main" val="0"/>
              </a:ext>
            </a:extLst>
          </a:blip>
          <a:srcRect l="10998" t="28304" r="69349" b="50140"/>
          <a:stretch>
            <a:fillRect/>
          </a:stretch>
        </p:blipFill>
        <p:spPr>
          <a:xfrm rot="780000">
            <a:off x="10698480" y="378460"/>
            <a:ext cx="680720" cy="2726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8" Type="http://schemas.openxmlformats.org/officeDocument/2006/relationships/notesSlide" Target="../notesSlides/notesSlide9.xml"/><Relationship Id="rId17" Type="http://schemas.openxmlformats.org/officeDocument/2006/relationships/slideLayout" Target="../slideLayouts/slideLayout1.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7" Type="http://schemas.openxmlformats.org/officeDocument/2006/relationships/slideLayout" Target="../slideLayouts/slideLayout4.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svg"/><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9" Type="http://schemas.openxmlformats.org/officeDocument/2006/relationships/image" Target="../media/image17.svg"/><Relationship Id="rId8" Type="http://schemas.openxmlformats.org/officeDocument/2006/relationships/image" Target="../media/image16.png"/><Relationship Id="rId7" Type="http://schemas.openxmlformats.org/officeDocument/2006/relationships/tags" Target="../tags/tag2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tags" Target="../tags/tag26.xml"/><Relationship Id="rId3" Type="http://schemas.openxmlformats.org/officeDocument/2006/relationships/image" Target="../media/image23.svg"/><Relationship Id="rId26" Type="http://schemas.openxmlformats.org/officeDocument/2006/relationships/notesSlide" Target="../notesSlides/notesSlide7.xml"/><Relationship Id="rId25" Type="http://schemas.openxmlformats.org/officeDocument/2006/relationships/slideLayout" Target="../slideLayouts/slideLayout1.xml"/><Relationship Id="rId24" Type="http://schemas.openxmlformats.org/officeDocument/2006/relationships/image" Target="../media/image29.svg"/><Relationship Id="rId23" Type="http://schemas.openxmlformats.org/officeDocument/2006/relationships/image" Target="../media/image28.png"/><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image" Target="../media/image27.webp"/><Relationship Id="rId2" Type="http://schemas.openxmlformats.org/officeDocument/2006/relationships/image" Target="../media/image22.png"/><Relationship Id="rId19" Type="http://schemas.openxmlformats.org/officeDocument/2006/relationships/tags" Target="../tags/tag34.xml"/><Relationship Id="rId18" Type="http://schemas.openxmlformats.org/officeDocument/2006/relationships/image" Target="../media/image26.png"/><Relationship Id="rId17" Type="http://schemas.openxmlformats.org/officeDocument/2006/relationships/tags" Target="../tags/tag33.xml"/><Relationship Id="rId16" Type="http://schemas.openxmlformats.org/officeDocument/2006/relationships/image" Target="../media/image25.png"/><Relationship Id="rId15" Type="http://schemas.openxmlformats.org/officeDocument/2006/relationships/tags" Target="../tags/tag32.xml"/><Relationship Id="rId14" Type="http://schemas.openxmlformats.org/officeDocument/2006/relationships/image" Target="../media/image24.png"/><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Image 0" descr="https://kimi-web-img.moonshot.cn/img/pic.616pic.com/03d17b4e4ed6222d20056a5aa452d865ad82e267.jpg"/>
          <p:cNvPicPr>
            <a:picLocks noChangeAspect="1"/>
          </p:cNvPicPr>
          <p:nvPr/>
        </p:nvPicPr>
        <p:blipFill>
          <a:blip r:embed="rId2">
            <a:alphaModFix amt="30000"/>
          </a:blip>
          <a:srcRect l="5556" r="5556"/>
          <a:stretch>
            <a:fillRect/>
          </a:stretch>
        </p:blipFill>
        <p:spPr>
          <a:xfrm>
            <a:off x="6350" y="0"/>
            <a:ext cx="12192000" cy="6858000"/>
          </a:xfrm>
          <a:prstGeom prst="roundRect">
            <a:avLst>
              <a:gd name="adj" fmla="val 0"/>
            </a:avLst>
          </a:prstGeom>
        </p:spPr>
      </p:pic>
      <p:sp>
        <p:nvSpPr>
          <p:cNvPr id="6" name="Text 3"/>
          <p:cNvSpPr/>
          <p:nvPr/>
        </p:nvSpPr>
        <p:spPr>
          <a:xfrm>
            <a:off x="612071" y="714015"/>
            <a:ext cx="8171815" cy="1482725"/>
          </a:xfrm>
          <a:prstGeom prst="rect">
            <a:avLst/>
          </a:prstGeom>
          <a:noFill/>
        </p:spPr>
        <p:txBody>
          <a:bodyPr wrap="square" lIns="0" tIns="0" rIns="0" bIns="0" rtlCol="0" anchor="ctr">
            <a:scene3d>
              <a:camera prst="orthographicFront"/>
              <a:lightRig rig="threePt" dir="t"/>
            </a:scene3d>
          </a:bodyPr>
          <a:lstStyle/>
          <a:p>
            <a:pPr algn="ctr">
              <a:lnSpc>
                <a:spcPct val="100000"/>
              </a:lnSpc>
            </a:pPr>
            <a:r>
              <a:rPr lang="zh-CN" altLang="en-US" sz="5400" b="1" dirty="0" smtClean="0">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limama ShuHeiTi" pitchFamily="34" charset="-120"/>
              </a:rPr>
              <a:t>酒石酸</a:t>
            </a:r>
            <a:r>
              <a:rPr lang="en-US" sz="5400" b="1" dirty="0" smtClean="0">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limama ShuHeiTi" pitchFamily="34" charset="-120"/>
              </a:rPr>
              <a:t>阿福特罗吸入溶液</a:t>
            </a:r>
            <a:endParaRPr lang="en-US" sz="5400" b="1" dirty="0">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limama ShuHeiTi" pitchFamily="34" charset="-120"/>
            </a:endParaRPr>
          </a:p>
        </p:txBody>
      </p:sp>
      <p:sp>
        <p:nvSpPr>
          <p:cNvPr id="8" name="Text 5"/>
          <p:cNvSpPr/>
          <p:nvPr/>
        </p:nvSpPr>
        <p:spPr>
          <a:xfrm>
            <a:off x="958215" y="3579495"/>
            <a:ext cx="8997950" cy="815340"/>
          </a:xfrm>
          <a:prstGeom prst="rect">
            <a:avLst/>
          </a:prstGeom>
          <a:noFill/>
        </p:spPr>
        <p:txBody>
          <a:bodyPr wrap="square" lIns="0" tIns="0" rIns="0" bIns="0" rtlCol="0" anchor="ctr"/>
          <a:lstStyle/>
          <a:p>
            <a:pPr marL="342900" indent="-342900">
              <a:lnSpc>
                <a:spcPct val="170000"/>
              </a:lnSpc>
              <a:spcBef>
                <a:spcPts val="0"/>
              </a:spcBef>
              <a:spcAft>
                <a:spcPts val="0"/>
              </a:spcAft>
              <a:buClr>
                <a:srgbClr val="FF0000"/>
              </a:buClr>
              <a:buSzPct val="70000"/>
              <a:buFont typeface="Wingdings" panose="05000000000000000000" charset="0"/>
              <a:buChar char="u"/>
            </a:pPr>
            <a:r>
              <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列入国家六部委《第二批鼓励仿制药品目录》</a:t>
            </a:r>
            <a:endPar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70000"/>
              </a:lnSpc>
              <a:spcBef>
                <a:spcPts val="0"/>
              </a:spcBef>
              <a:spcAft>
                <a:spcPts val="0"/>
              </a:spcAft>
              <a:buClr>
                <a:srgbClr val="FF0000"/>
              </a:buClr>
              <a:buSzPct val="70000"/>
              <a:buFont typeface="Wingdings" panose="05000000000000000000" charset="0"/>
              <a:buChar char="u"/>
            </a:pPr>
            <a:r>
              <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美国上市</a:t>
            </a:r>
            <a:r>
              <a:rPr lang="en-US" altLang="zh-CN"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年，依然为重度</a:t>
            </a:r>
            <a:r>
              <a:rPr lang="en-US" altLang="zh-CN"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治疗的</a:t>
            </a:r>
            <a:r>
              <a:rPr lang="en-US" altLang="zh-CN"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TOP3</a:t>
            </a:r>
            <a:r>
              <a:rPr lang="zh-CN" altLang="en-US" sz="2250" b="1" dirty="0" smtClean="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药物， 指南一线推荐</a:t>
            </a:r>
            <a:endPar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70000"/>
              </a:lnSpc>
              <a:spcBef>
                <a:spcPts val="0"/>
              </a:spcBef>
              <a:spcAft>
                <a:spcPts val="0"/>
              </a:spcAft>
              <a:buClr>
                <a:srgbClr val="FF0000"/>
              </a:buClr>
              <a:buSzPct val="70000"/>
              <a:buFont typeface="Wingdings" panose="05000000000000000000" charset="0"/>
              <a:buChar char="u"/>
            </a:pPr>
            <a:r>
              <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弥补目录中心血管共病患者</a:t>
            </a:r>
            <a:r>
              <a:rPr lang="en-US" altLang="zh-CN"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LABA</a:t>
            </a:r>
            <a:r>
              <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用药的短板</a:t>
            </a:r>
            <a:endPar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70000"/>
              </a:lnSpc>
              <a:spcBef>
                <a:spcPts val="0"/>
              </a:spcBef>
              <a:spcAft>
                <a:spcPts val="0"/>
              </a:spcAft>
              <a:buClr>
                <a:srgbClr val="FF0000"/>
              </a:buClr>
              <a:buSzPct val="70000"/>
              <a:buFont typeface="Wingdings" panose="05000000000000000000" charset="0"/>
              <a:buChar char="u"/>
            </a:pPr>
            <a:r>
              <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中国人群III期临床数据支撑上市</a:t>
            </a:r>
            <a:endPar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buClr>
                <a:srgbClr val="FF0000"/>
              </a:buClr>
              <a:buSzPct val="70000"/>
              <a:buFont typeface="Wingdings" panose="05000000000000000000" charset="0"/>
              <a:buChar char="u"/>
            </a:pPr>
            <a:endParaRPr lang="zh-CN" altLang="en-US" sz="2250" b="1" dirty="0">
              <a:solidFill>
                <a:srgbClr val="FF0000">
                  <a:alpha val="9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 6"/>
          <p:cNvSpPr/>
          <p:nvPr/>
        </p:nvSpPr>
        <p:spPr>
          <a:xfrm>
            <a:off x="2473325" y="5650230"/>
            <a:ext cx="3578860" cy="304800"/>
          </a:xfrm>
          <a:prstGeom prst="rect">
            <a:avLst/>
          </a:prstGeom>
          <a:noFill/>
        </p:spPr>
        <p:txBody>
          <a:bodyPr wrap="square" lIns="0" tIns="0" rIns="0" bIns="0" rtlCol="0" anchor="ctr"/>
          <a:lstStyle/>
          <a:p>
            <a:pPr>
              <a:lnSpc>
                <a:spcPct val="110000"/>
              </a:lnSpc>
            </a:pPr>
            <a:r>
              <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江苏长泰药业股份有限公司</a:t>
            </a:r>
            <a:endParaRPr lang="zh-CN" altLang="en-US" sz="225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 7"/>
          <p:cNvSpPr/>
          <p:nvPr/>
        </p:nvSpPr>
        <p:spPr>
          <a:xfrm>
            <a:off x="3427541" y="6176151"/>
            <a:ext cx="2838450" cy="266700"/>
          </a:xfrm>
          <a:prstGeom prst="rect">
            <a:avLst/>
          </a:prstGeom>
          <a:noFill/>
        </p:spPr>
        <p:txBody>
          <a:bodyPr wrap="square" lIns="0" tIns="0" rIns="0" bIns="0" rtlCol="0" anchor="ctr"/>
          <a:lstStyle/>
          <a:p>
            <a:pPr algn="l">
              <a:lnSpc>
                <a:spcPct val="110000"/>
              </a:lnSpc>
              <a:buClrTx/>
              <a:buSzTx/>
              <a:buFontTx/>
            </a:pPr>
            <a:r>
              <a:rPr lang="zh-CN" altLang="en-US"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2026年6月</a:t>
            </a:r>
            <a:endParaRPr lang="zh-CN" altLang="en-US"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generation_1780923157931_0"/>
          <p:cNvPicPr>
            <a:picLocks noChangeAspect="1"/>
          </p:cNvPicPr>
          <p:nvPr/>
        </p:nvPicPr>
        <p:blipFill>
          <a:blip r:embed="rId3"/>
          <a:srcRect l="5021" t="26969" r="3990" b="22611"/>
          <a:stretch>
            <a:fillRect/>
          </a:stretch>
        </p:blipFill>
        <p:spPr>
          <a:xfrm>
            <a:off x="10000615" y="90805"/>
            <a:ext cx="2055495" cy="6819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653941" y="579169"/>
            <a:ext cx="9766923" cy="250092"/>
          </a:xfrm>
          <a:prstGeom prst="rect">
            <a:avLst/>
          </a:prstGeom>
          <a:noFill/>
        </p:spPr>
        <p:txBody>
          <a:bodyPr wrap="square" lIns="0" tIns="0" rIns="0" bIns="0" rtlCol="0" anchor="ctr"/>
          <a:lstStyle/>
          <a:p>
            <a:pPr>
              <a:lnSpc>
                <a:spcPct val="130000"/>
              </a:lnSpc>
            </a:pPr>
            <a:r>
              <a:rPr lang="en-US" sz="2800" b="1" kern="0" spc="63"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04 创新性</a:t>
            </a:r>
            <a:r>
              <a:rPr lang="zh-CN" altLang="en-US" sz="2800" b="1" kern="0" spc="63"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2800" b="1" kern="0" spc="63"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本品与参照药相比具有显著的</a:t>
            </a:r>
            <a:r>
              <a:rPr lang="en-US" sz="2800" b="1" kern="0" spc="6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差异化创新</a:t>
            </a:r>
            <a:endParaRPr lang="en-US" sz="2800" b="1" kern="0" spc="6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en-US" sz="2800" b="1" kern="0" spc="6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1" name="图片 60"/>
          <p:cNvPicPr>
            <a:picLocks noChangeAspect="1"/>
          </p:cNvPicPr>
          <p:nvPr/>
        </p:nvPicPr>
        <p:blipFill>
          <a:blip r:embed="rId1"/>
          <a:stretch>
            <a:fillRect/>
          </a:stretch>
        </p:blipFill>
        <p:spPr>
          <a:xfrm>
            <a:off x="8918454" y="1564694"/>
            <a:ext cx="3004820" cy="4391660"/>
          </a:xfrm>
          <a:prstGeom prst="rect">
            <a:avLst/>
          </a:prstGeom>
        </p:spPr>
      </p:pic>
      <p:sp>
        <p:nvSpPr>
          <p:cNvPr id="9" name="文本框 8" descr="7b0a202020202262756c6c6574223a20227b5c2263617465676f727949645c223a5c225c222c5c2274656d706c61746549645c223a32303233313734347d220a7d0a"/>
          <p:cNvSpPr txBox="1"/>
          <p:nvPr/>
        </p:nvSpPr>
        <p:spPr>
          <a:xfrm>
            <a:off x="421640" y="704215"/>
            <a:ext cx="8058785" cy="2318385"/>
          </a:xfrm>
          <a:prstGeom prst="rect">
            <a:avLst/>
          </a:prstGeom>
          <a:noFill/>
        </p:spPr>
        <p:txBody>
          <a:bodyPr wrap="square" rtlCol="0">
            <a:noAutofit/>
          </a:bodyPr>
          <a:lstStyle/>
          <a:p>
            <a:pPr marL="342900" indent="-342900">
              <a:lnSpc>
                <a:spcPct val="150000"/>
              </a:lnSpc>
              <a:buClr>
                <a:srgbClr val="FF0000"/>
              </a:buClr>
              <a:buSzPct val="70000"/>
              <a:buFont typeface="Wingdings" panose="05000000000000000000" charset="0"/>
              <a:buChar char="u"/>
            </a:pP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rgbClr val="002060"/>
                </a:solidFill>
                <a:latin typeface="Arial" panose="020B0604020202020204" pitchFamily="34" charset="0"/>
                <a:ea typeface="微软雅黑" panose="020B0503020204020204" pitchFamily="34" charset="-122"/>
                <a:sym typeface="+mn-ea"/>
              </a:rPr>
              <a:t>更安全：</a:t>
            </a:r>
            <a:r>
              <a:rPr lang="zh-CN" altLang="en-US" sz="2000" b="1" dirty="0">
                <a:solidFill>
                  <a:srgbClr val="FF0000"/>
                </a:solidFill>
                <a:latin typeface="Arial" panose="020B0604020202020204" pitchFamily="34" charset="0"/>
                <a:ea typeface="微软雅黑" panose="020B0503020204020204" pitchFamily="34" charset="-122"/>
                <a:sym typeface="+mn-ea"/>
              </a:rPr>
              <a:t>剔除了引发炎症和心血管风险更高的(S,S) 异构体</a:t>
            </a:r>
            <a:endParaRPr lang="zh-CN" altLang="en-US" sz="2000" b="1" dirty="0">
              <a:solidFill>
                <a:srgbClr val="FF0000"/>
              </a:solidFill>
              <a:latin typeface="Arial" panose="020B0604020202020204" pitchFamily="34" charset="0"/>
              <a:ea typeface="微软雅黑" panose="020B0503020204020204" pitchFamily="34" charset="-122"/>
              <a:sym typeface="+mn-ea"/>
            </a:endParaRPr>
          </a:p>
          <a:p>
            <a:pPr marL="342900" indent="-342900">
              <a:lnSpc>
                <a:spcPct val="150000"/>
              </a:lnSpc>
              <a:buClr>
                <a:srgbClr val="FF0000"/>
              </a:buClr>
              <a:buSzPct val="70000"/>
              <a:buFont typeface="Wingdings" panose="05000000000000000000" charset="0"/>
              <a:buChar char="u"/>
            </a:pP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rgbClr val="002060"/>
                </a:solidFill>
                <a:latin typeface="Arial" panose="020B0604020202020204" pitchFamily="34" charset="0"/>
                <a:ea typeface="微软雅黑" panose="020B0503020204020204" pitchFamily="34" charset="-122"/>
                <a:sym typeface="+mn-ea"/>
              </a:rPr>
              <a:t>更稳定：参照</a:t>
            </a:r>
            <a:r>
              <a:rPr lang="zh-CN" altLang="en-US" sz="2000" b="1" dirty="0" smtClean="0">
                <a:solidFill>
                  <a:srgbClr val="002060"/>
                </a:solidFill>
                <a:latin typeface="Arial" panose="020B0604020202020204" pitchFamily="34" charset="0"/>
                <a:ea typeface="微软雅黑" panose="020B0503020204020204" pitchFamily="34" charset="-122"/>
                <a:sym typeface="+mn-ea"/>
              </a:rPr>
              <a:t>药为富马酸</a:t>
            </a:r>
            <a:r>
              <a:rPr lang="zh-CN" altLang="en-US" sz="2000" b="1" dirty="0">
                <a:solidFill>
                  <a:srgbClr val="002060"/>
                </a:solidFill>
                <a:latin typeface="Arial" panose="020B0604020202020204" pitchFamily="34" charset="0"/>
                <a:ea typeface="微软雅黑" panose="020B0503020204020204" pitchFamily="34" charset="-122"/>
                <a:sym typeface="+mn-ea"/>
              </a:rPr>
              <a:t>盐，本品采用酒石酸盐</a:t>
            </a:r>
            <a:r>
              <a:rPr lang="zh-CN" altLang="en-US" sz="2000" b="1" dirty="0">
                <a:solidFill>
                  <a:srgbClr val="FF0000"/>
                </a:solidFill>
                <a:latin typeface="Arial" panose="020B0604020202020204" pitchFamily="34" charset="0"/>
                <a:ea typeface="微软雅黑" panose="020B0503020204020204" pitchFamily="34" charset="-122"/>
                <a:sym typeface="+mn-ea"/>
              </a:rPr>
              <a:t>更稳定</a:t>
            </a:r>
            <a:endParaRPr lang="zh-CN" altLang="en-US" sz="2000" b="1" dirty="0">
              <a:solidFill>
                <a:srgbClr val="FF0000"/>
              </a:solidFill>
              <a:latin typeface="Arial" panose="020B0604020202020204" pitchFamily="34" charset="0"/>
              <a:ea typeface="微软雅黑" panose="020B0503020204020204" pitchFamily="34" charset="-122"/>
              <a:sym typeface="+mn-ea"/>
            </a:endParaRPr>
          </a:p>
          <a:p>
            <a:pPr indent="0">
              <a:lnSpc>
                <a:spcPct val="150000"/>
              </a:lnSpc>
              <a:buClr>
                <a:srgbClr val="FF0000"/>
              </a:buClr>
              <a:buSzPct val="70000"/>
              <a:buFont typeface="Wingdings" panose="05000000000000000000" charset="0"/>
              <a:buNone/>
            </a:pPr>
            <a:r>
              <a:rPr lang="en-US" altLang="zh-CN" sz="2000" b="1" dirty="0">
                <a:solidFill>
                  <a:srgbClr val="FF0000"/>
                </a:solidFill>
                <a:latin typeface="Arial" panose="020B0604020202020204" pitchFamily="34" charset="0"/>
                <a:ea typeface="微软雅黑" panose="020B0503020204020204" pitchFamily="34" charset="-122"/>
                <a:sym typeface="+mn-ea"/>
              </a:rPr>
              <a:t>     </a:t>
            </a:r>
            <a:r>
              <a:rPr lang="zh-CN" altLang="en-US" sz="2000" b="1" dirty="0">
                <a:solidFill>
                  <a:srgbClr val="FF0000"/>
                </a:solidFill>
                <a:latin typeface="Arial" panose="020B0604020202020204" pitchFamily="34" charset="0"/>
                <a:ea typeface="微软雅黑" panose="020B0503020204020204" pitchFamily="34" charset="-122"/>
                <a:sym typeface="+mn-ea"/>
              </a:rPr>
              <a:t>（杂质</a:t>
            </a:r>
            <a:r>
              <a:rPr lang="en-US" altLang="zh-CN" sz="2000" b="1" dirty="0" smtClean="0">
                <a:solidFill>
                  <a:srgbClr val="FF0000"/>
                </a:solidFill>
                <a:latin typeface="Arial" panose="020B0604020202020204" pitchFamily="34" charset="0"/>
                <a:ea typeface="微软雅黑" panose="020B0503020204020204" pitchFamily="34" charset="-122"/>
                <a:sym typeface="+mn-ea"/>
              </a:rPr>
              <a:t>A</a:t>
            </a:r>
            <a:r>
              <a:rPr lang="zh-CN" altLang="en-US" sz="2000" b="1" dirty="0" smtClean="0">
                <a:solidFill>
                  <a:srgbClr val="FF0000"/>
                </a:solidFill>
                <a:latin typeface="Arial" panose="020B0604020202020204" pitchFamily="34" charset="0"/>
                <a:ea typeface="微软雅黑" panose="020B0503020204020204" pitchFamily="34" charset="-122"/>
                <a:sym typeface="+mn-ea"/>
              </a:rPr>
              <a:t>：</a:t>
            </a:r>
            <a:r>
              <a:rPr lang="en-US" altLang="zh-CN" sz="2000" b="1" dirty="0" smtClean="0">
                <a:solidFill>
                  <a:srgbClr val="FF0000"/>
                </a:solidFill>
                <a:latin typeface="Arial" panose="020B0604020202020204" pitchFamily="34" charset="0"/>
                <a:ea typeface="微软雅黑" panose="020B0503020204020204" pitchFamily="34" charset="-122"/>
                <a:sym typeface="+mn-ea"/>
              </a:rPr>
              <a:t>2.03% vs. </a:t>
            </a:r>
            <a:r>
              <a:rPr lang="en-US" altLang="zh-CN" sz="2000" b="1" dirty="0">
                <a:solidFill>
                  <a:srgbClr val="FF0000"/>
                </a:solidFill>
                <a:latin typeface="Arial" panose="020B0604020202020204" pitchFamily="34" charset="0"/>
                <a:ea typeface="微软雅黑" panose="020B0503020204020204" pitchFamily="34" charset="-122"/>
                <a:sym typeface="+mn-ea"/>
              </a:rPr>
              <a:t>0.64</a:t>
            </a:r>
            <a:r>
              <a:rPr lang="en-US" altLang="zh-CN" sz="2000" b="1" dirty="0" smtClean="0">
                <a:solidFill>
                  <a:srgbClr val="FF0000"/>
                </a:solidFill>
                <a:latin typeface="Arial" panose="020B0604020202020204" pitchFamily="34" charset="0"/>
                <a:ea typeface="微软雅黑" panose="020B0503020204020204" pitchFamily="34" charset="-122"/>
                <a:sym typeface="+mn-ea"/>
              </a:rPr>
              <a:t>%; </a:t>
            </a:r>
            <a:r>
              <a:rPr lang="zh-CN" altLang="en-US" sz="2000" b="1" dirty="0">
                <a:solidFill>
                  <a:srgbClr val="FF0000"/>
                </a:solidFill>
                <a:latin typeface="Arial" panose="020B0604020202020204" pitchFamily="34" charset="0"/>
                <a:ea typeface="微软雅黑" panose="020B0503020204020204" pitchFamily="34" charset="-122"/>
                <a:sym typeface="+mn-ea"/>
              </a:rPr>
              <a:t>总杂质</a:t>
            </a:r>
            <a:r>
              <a:rPr lang="zh-CN" altLang="en-US" sz="2000" b="1" dirty="0" smtClean="0">
                <a:solidFill>
                  <a:srgbClr val="FF0000"/>
                </a:solidFill>
                <a:latin typeface="Arial" panose="020B0604020202020204" pitchFamily="34" charset="0"/>
                <a:ea typeface="微软雅黑" panose="020B0503020204020204" pitchFamily="34" charset="-122"/>
                <a:sym typeface="+mn-ea"/>
              </a:rPr>
              <a:t>：</a:t>
            </a:r>
            <a:r>
              <a:rPr lang="en-US" altLang="zh-CN" sz="2000" b="1" dirty="0" smtClean="0">
                <a:solidFill>
                  <a:srgbClr val="FF0000"/>
                </a:solidFill>
                <a:latin typeface="Arial" panose="020B0604020202020204" pitchFamily="34" charset="0"/>
                <a:ea typeface="微软雅黑" panose="020B0503020204020204" pitchFamily="34" charset="-122"/>
                <a:sym typeface="+mn-ea"/>
              </a:rPr>
              <a:t>2.51% vs.1.05%)</a:t>
            </a:r>
            <a:r>
              <a:rPr lang="en-US" altLang="zh-CN" sz="2000" b="1" baseline="30000" dirty="0">
                <a:solidFill>
                  <a:srgbClr val="FF0000"/>
                </a:solidFill>
                <a:latin typeface="Arial" panose="020B0604020202020204" pitchFamily="34" charset="0"/>
                <a:ea typeface="微软雅黑" panose="020B0503020204020204" pitchFamily="34" charset="-122"/>
                <a:sym typeface="+mn-ea"/>
              </a:rPr>
              <a:t>1</a:t>
            </a:r>
            <a:endParaRPr lang="zh-CN" altLang="en-US" sz="2000" b="1" dirty="0">
              <a:solidFill>
                <a:srgbClr val="FF0000"/>
              </a:solidFill>
              <a:latin typeface="Arial" panose="020B0604020202020204" pitchFamily="34" charset="0"/>
              <a:ea typeface="微软雅黑" panose="020B0503020204020204" pitchFamily="34" charset="-122"/>
              <a:sym typeface="+mn-ea"/>
            </a:endParaRPr>
          </a:p>
          <a:p>
            <a:pPr marL="342900" indent="-342900">
              <a:lnSpc>
                <a:spcPct val="150000"/>
              </a:lnSpc>
              <a:buClr>
                <a:srgbClr val="FF0000"/>
              </a:buClr>
              <a:buSzPct val="70000"/>
              <a:buFont typeface="Wingdings" panose="05000000000000000000" charset="0"/>
              <a:buChar char="u"/>
            </a:pP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rgbClr val="002060"/>
                </a:solidFill>
                <a:latin typeface="Arial" panose="020B0604020202020204" pitchFamily="34" charset="0"/>
                <a:ea typeface="微软雅黑" panose="020B0503020204020204" pitchFamily="34" charset="-122"/>
                <a:sym typeface="+mn-ea"/>
              </a:rPr>
              <a:t>销往美国：2024年已获得FDA批准在美国上市</a:t>
            </a:r>
            <a:r>
              <a:rPr lang="en-US" altLang="zh-CN" sz="2000" b="1" dirty="0">
                <a:solidFill>
                  <a:srgbClr val="002060"/>
                </a:solidFill>
                <a:latin typeface="Arial" panose="020B0604020202020204" pitchFamily="34" charset="0"/>
                <a:ea typeface="微软雅黑" panose="020B0503020204020204" pitchFamily="34" charset="-122"/>
                <a:sym typeface="+mn-ea"/>
              </a:rPr>
              <a:t> </a:t>
            </a:r>
            <a:endParaRPr lang="en-US" altLang="zh-CN" sz="2000" b="1" dirty="0">
              <a:solidFill>
                <a:srgbClr val="002060"/>
              </a:solidFill>
              <a:latin typeface="Arial" panose="020B0604020202020204" pitchFamily="34" charset="0"/>
              <a:ea typeface="微软雅黑" panose="020B0503020204020204" pitchFamily="34" charset="-122"/>
              <a:sym typeface="+mn-ea"/>
            </a:endParaRPr>
          </a:p>
          <a:p>
            <a:pPr marL="342900" indent="-342900">
              <a:lnSpc>
                <a:spcPct val="150000"/>
              </a:lnSpc>
              <a:buClr>
                <a:srgbClr val="FF0000"/>
              </a:buClr>
              <a:buSzPct val="70000"/>
              <a:buFont typeface="Wingdings" panose="05000000000000000000" charset="0"/>
              <a:buChar char="u"/>
            </a:pP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rgbClr val="002060"/>
                </a:solidFill>
                <a:latin typeface="Arial" panose="020B0604020202020204" pitchFamily="34" charset="0"/>
                <a:ea typeface="微软雅黑" panose="020B0503020204020204" pitchFamily="34" charset="-122"/>
                <a:sym typeface="+mn-ea"/>
              </a:rPr>
              <a:t>工艺独特：</a:t>
            </a: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rgbClr val="002060"/>
                </a:solidFill>
                <a:latin typeface="Arial" panose="020B0604020202020204" pitchFamily="34" charset="0"/>
                <a:ea typeface="微软雅黑" panose="020B0503020204020204" pitchFamily="34" charset="-122"/>
                <a:sym typeface="+mn-ea"/>
              </a:rPr>
              <a:t>采用吹灌封（BFS）一体化生产工艺，</a:t>
            </a:r>
            <a:r>
              <a:rPr lang="zh-CN" altLang="en-US" sz="2000" b="1" dirty="0">
                <a:solidFill>
                  <a:srgbClr val="FF0000"/>
                </a:solidFill>
                <a:latin typeface="Arial" panose="020B0604020202020204" pitchFamily="34" charset="0"/>
                <a:ea typeface="微软雅黑" panose="020B0503020204020204" pitchFamily="34" charset="-122"/>
                <a:sym typeface="+mn-ea"/>
              </a:rPr>
              <a:t>无添加抑菌剂</a:t>
            </a:r>
            <a:endParaRPr lang="zh-CN" altLang="en-US" sz="2000" b="1" dirty="0">
              <a:solidFill>
                <a:srgbClr val="FF0000"/>
              </a:solidFill>
              <a:latin typeface="Arial" panose="020B0604020202020204" pitchFamily="34" charset="0"/>
              <a:ea typeface="微软雅黑" panose="020B0503020204020204" pitchFamily="34" charset="-122"/>
              <a:sym typeface="+mn-ea"/>
            </a:endParaRPr>
          </a:p>
          <a:p>
            <a:pPr marL="342900" indent="-342900">
              <a:lnSpc>
                <a:spcPct val="150000"/>
              </a:lnSpc>
              <a:buClr>
                <a:srgbClr val="FF0000"/>
              </a:buClr>
              <a:buSzPct val="70000"/>
              <a:buFont typeface="Wingdings" panose="05000000000000000000" charset="0"/>
              <a:buChar char="u"/>
            </a:pPr>
            <a:r>
              <a:rPr lang="en-US" altLang="zh-CN" sz="2000" b="1" dirty="0">
                <a:solidFill>
                  <a:srgbClr val="002060"/>
                </a:solidFill>
                <a:latin typeface="Arial" panose="020B0604020202020204" pitchFamily="34" charset="0"/>
                <a:ea typeface="微软雅黑" panose="020B0503020204020204" pitchFamily="34" charset="-122"/>
                <a:sym typeface="+mn-ea"/>
              </a:rPr>
              <a:t> </a:t>
            </a:r>
            <a:r>
              <a:rPr lang="zh-CN" altLang="en-US" sz="2000" b="1" dirty="0">
                <a:solidFill>
                  <a:schemeClr val="accent5">
                    <a:lumMod val="50000"/>
                  </a:schemeClr>
                </a:solidFill>
                <a:latin typeface="Arial" panose="020B0604020202020204" pitchFamily="34" charset="0"/>
                <a:ea typeface="微软雅黑" panose="020B0503020204020204" pitchFamily="34" charset="-122"/>
                <a:sym typeface="+mn-ea"/>
              </a:rPr>
              <a:t>发明专利</a:t>
            </a:r>
            <a:r>
              <a:rPr lang="zh-CN" altLang="en-US" sz="2000" b="1" dirty="0">
                <a:solidFill>
                  <a:srgbClr val="002060"/>
                </a:solidFill>
                <a:latin typeface="Arial" panose="020B0604020202020204" pitchFamily="34" charset="0"/>
                <a:ea typeface="微软雅黑" panose="020B0503020204020204" pitchFamily="34" charset="-122"/>
                <a:sym typeface="+mn-ea"/>
              </a:rPr>
              <a:t>：工艺专利</a:t>
            </a:r>
            <a:r>
              <a:rPr lang="en-US" altLang="zh-CN" sz="2000" b="1" dirty="0">
                <a:solidFill>
                  <a:srgbClr val="002060"/>
                </a:solidFill>
                <a:latin typeface="Arial" panose="020B0604020202020204" pitchFamily="34" charset="0"/>
                <a:ea typeface="微软雅黑" panose="020B0503020204020204" pitchFamily="34" charset="-122"/>
                <a:sym typeface="+mn-ea"/>
              </a:rPr>
              <a:t> — </a:t>
            </a:r>
            <a:r>
              <a:rPr lang="zh-CN" altLang="en-US" sz="2000" b="1" dirty="0">
                <a:solidFill>
                  <a:srgbClr val="002060"/>
                </a:solidFill>
                <a:latin typeface="Arial" panose="020B0604020202020204" pitchFamily="34" charset="0"/>
                <a:ea typeface="微软雅黑" panose="020B0503020204020204" pitchFamily="34" charset="-122"/>
                <a:sym typeface="+mn-ea"/>
              </a:rPr>
              <a:t>ZL202410851614.4</a:t>
            </a:r>
            <a:endParaRPr lang="zh-CN" altLang="en-US" sz="2000" b="1" dirty="0">
              <a:solidFill>
                <a:srgbClr val="002060"/>
              </a:solidFill>
              <a:latin typeface="Arial" panose="020B0604020202020204" pitchFamily="34" charset="0"/>
              <a:ea typeface="微软雅黑" panose="020B0503020204020204" pitchFamily="34" charset="-122"/>
              <a:sym typeface="+mn-ea"/>
            </a:endParaRPr>
          </a:p>
          <a:p>
            <a:endParaRPr lang="zh-CN" altLang="en-US" b="1" dirty="0">
              <a:latin typeface="Arial" panose="020B0604020202020204" pitchFamily="34" charset="0"/>
              <a:ea typeface="微软雅黑" panose="020B0503020204020204" pitchFamily="34" charset="-122"/>
              <a:sym typeface="+mn-ea"/>
            </a:endParaRPr>
          </a:p>
          <a:p>
            <a:endParaRPr lang="zh-CN" altLang="en-US" b="1" dirty="0">
              <a:latin typeface="Arial" panose="020B0604020202020204" pitchFamily="34" charset="0"/>
              <a:ea typeface="微软雅黑" panose="020B0503020204020204" pitchFamily="34" charset="-122"/>
              <a:sym typeface="+mn-ea"/>
            </a:endParaRPr>
          </a:p>
          <a:p>
            <a:endParaRPr lang="zh-CN" altLang="en-US" b="1" dirty="0">
              <a:latin typeface="Arial" panose="020B0604020202020204" pitchFamily="34" charset="0"/>
              <a:ea typeface="微软雅黑" panose="020B0503020204020204" pitchFamily="34" charset="-122"/>
              <a:sym typeface="+mn-ea"/>
            </a:endParaRPr>
          </a:p>
          <a:p>
            <a:endParaRPr lang="zh-CN" altLang="en-US" dirty="0"/>
          </a:p>
        </p:txBody>
      </p:sp>
      <p:sp>
        <p:nvSpPr>
          <p:cNvPr id="48" name="文本框 47"/>
          <p:cNvSpPr txBox="1"/>
          <p:nvPr/>
        </p:nvSpPr>
        <p:spPr>
          <a:xfrm>
            <a:off x="421640" y="6576060"/>
            <a:ext cx="8295005" cy="245110"/>
          </a:xfrm>
          <a:prstGeom prst="rect">
            <a:avLst/>
          </a:prstGeom>
          <a:noFill/>
        </p:spPr>
        <p:txBody>
          <a:bodyPr wrap="square" rtlCol="0">
            <a:spAutoFit/>
          </a:bodyPr>
          <a:lstStyle/>
          <a:p>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长泰药业酒石酸阿福特罗吸入溶液和富马酸福莫特罗吸入溶液稳定性研究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pic>
        <p:nvPicPr>
          <p:cNvPr id="2" name="图片 1"/>
          <p:cNvPicPr>
            <a:picLocks noChangeAspect="1"/>
          </p:cNvPicPr>
          <p:nvPr/>
        </p:nvPicPr>
        <p:blipFill>
          <a:blip r:embed="rId2"/>
          <a:srcRect l="3458" t="18000" r="28505" b="18907"/>
          <a:stretch>
            <a:fillRect/>
          </a:stretch>
        </p:blipFill>
        <p:spPr>
          <a:xfrm>
            <a:off x="1090501" y="3575222"/>
            <a:ext cx="6649085" cy="30503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
          <p:cNvSpPr/>
          <p:nvPr>
            <p:custDataLst>
              <p:tags r:id="rId1"/>
            </p:custDataLst>
          </p:nvPr>
        </p:nvSpPr>
        <p:spPr>
          <a:xfrm>
            <a:off x="304357" y="2551090"/>
            <a:ext cx="11720181" cy="1284305"/>
          </a:xfrm>
          <a:prstGeom prst="rect">
            <a:avLst/>
          </a:prstGeom>
          <a:solidFill>
            <a:srgbClr val="FFFFFF"/>
          </a:solidFill>
          <a:ln w="12700">
            <a:solidFill>
              <a:srgbClr val="5A8AB5"/>
            </a:solidFill>
            <a:prstDash val="solid"/>
          </a:ln>
        </p:spPr>
        <p:txBody>
          <a:bodyPr/>
          <a:lstStyle/>
          <a:p>
            <a:endParaRPr lang="zh-CN" altLang="en-US"/>
          </a:p>
        </p:txBody>
      </p:sp>
      <p:sp>
        <p:nvSpPr>
          <p:cNvPr id="10" name="Text 8"/>
          <p:cNvSpPr/>
          <p:nvPr>
            <p:custDataLst>
              <p:tags r:id="rId2"/>
            </p:custDataLst>
          </p:nvPr>
        </p:nvSpPr>
        <p:spPr>
          <a:xfrm>
            <a:off x="342686" y="2399641"/>
            <a:ext cx="5879641" cy="342900"/>
          </a:xfrm>
          <a:prstGeom prst="rect">
            <a:avLst/>
          </a:prstGeom>
          <a:noFill/>
        </p:spPr>
        <p:txBody>
          <a:bodyPr wrap="none" lIns="0" tIns="0" rIns="0" bIns="0" rtlCol="0" anchor="ctr"/>
          <a:lstStyle/>
          <a:p>
            <a:pPr>
              <a:lnSpc>
                <a:spcPct val="130000"/>
              </a:lnSpc>
            </a:pPr>
            <a:r>
              <a:rPr lang="en-US" sz="2000" b="1" dirty="0">
                <a:solidFill>
                  <a:srgbClr val="1A4A7A"/>
                </a:solidFill>
                <a:latin typeface="微软雅黑" panose="020B0503020204020204" pitchFamily="34" charset="-122"/>
                <a:ea typeface="微软雅黑" panose="020B0503020204020204" pitchFamily="34" charset="-122"/>
                <a:cs typeface="微软雅黑" panose="020B0503020204020204" pitchFamily="34" charset="-122"/>
              </a:rPr>
              <a:t>(2) 美国市场价格演变</a:t>
            </a:r>
            <a:endParaRPr lang="en-US" sz="2000" b="1" dirty="0">
              <a:solidFill>
                <a:srgbClr val="1A4A7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 9"/>
          <p:cNvSpPr/>
          <p:nvPr>
            <p:custDataLst>
              <p:tags r:id="rId3"/>
            </p:custDataLst>
          </p:nvPr>
        </p:nvSpPr>
        <p:spPr>
          <a:xfrm>
            <a:off x="500380" y="2841625"/>
            <a:ext cx="11464925" cy="846455"/>
          </a:xfrm>
          <a:prstGeom prst="rect">
            <a:avLst/>
          </a:prstGeom>
          <a:noFill/>
        </p:spPr>
        <p:txBody>
          <a:bodyPr wrap="square" lIns="0" tIns="0" rIns="0" bIns="0" rtlCol="0" anchor="t"/>
          <a:lstStyle/>
          <a:p>
            <a:pPr indent="-285750">
              <a:lnSpc>
                <a:spcPct val="135000"/>
              </a:lnSpc>
              <a:spcBef>
                <a:spcPts val="600"/>
              </a:spcBef>
              <a:spcAft>
                <a:spcPts val="0"/>
              </a:spcAft>
              <a:buClr>
                <a:srgbClr val="FF0000"/>
              </a:buClr>
              <a:buSzPct val="70000"/>
              <a:buFont typeface="Wingdings" panose="05000000000000000000" charset="0"/>
              <a:buChar char="u"/>
              <a:defRPr/>
            </a:pPr>
            <a:r>
              <a:rPr lang="zh-CN" altLang="en-US" dirty="0">
                <a:solidFill>
                  <a:schemeClr val="tx1"/>
                </a:solidFill>
                <a:latin typeface="微软雅黑" panose="020B0503020204020204" pitchFamily="34" charset="-122"/>
                <a:ea typeface="微软雅黑" panose="020B0503020204020204" pitchFamily="34" charset="-122"/>
                <a:sym typeface="+mn-ea"/>
              </a:rPr>
              <a:t>国外研究显示，相比参照药，可</a:t>
            </a:r>
            <a:r>
              <a:rPr lang="zh-CN" altLang="en-US" b="1" dirty="0">
                <a:solidFill>
                  <a:srgbClr val="FF0000"/>
                </a:solidFill>
                <a:latin typeface="微软雅黑" panose="020B0503020204020204" pitchFamily="34" charset="-122"/>
                <a:ea typeface="微软雅黑" panose="020B0503020204020204" pitchFamily="34" charset="-122"/>
                <a:sym typeface="+mn-ea"/>
              </a:rPr>
              <a:t>缩短住院时间，减少急救药用量</a:t>
            </a:r>
            <a:r>
              <a:rPr lang="en-US" altLang="zh-CN" b="1" baseline="30000" dirty="0">
                <a:solidFill>
                  <a:srgbClr val="FF0000"/>
                </a:solidFill>
                <a:latin typeface="微软雅黑" panose="020B0503020204020204" pitchFamily="34" charset="-122"/>
                <a:ea typeface="微软雅黑" panose="020B0503020204020204" pitchFamily="34" charset="-122"/>
                <a:sym typeface="+mn-ea"/>
              </a:rPr>
              <a:t>1</a:t>
            </a:r>
            <a:r>
              <a:rPr lang="zh-CN" altLang="en-US" b="1" dirty="0">
                <a:solidFill>
                  <a:srgbClr val="FF0000"/>
                </a:solidFill>
                <a:latin typeface="微软雅黑" panose="020B0503020204020204" pitchFamily="34" charset="-122"/>
                <a:ea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降低急性加重，</a:t>
            </a:r>
            <a:r>
              <a:rPr lang="zh-CN" altLang="en-US" b="1" dirty="0" smtClean="0">
                <a:solidFill>
                  <a:srgbClr val="FF0000"/>
                </a:solidFill>
                <a:latin typeface="微软雅黑" panose="020B0503020204020204" pitchFamily="34" charset="-122"/>
                <a:ea typeface="微软雅黑" panose="020B0503020204020204" pitchFamily="34" charset="-122"/>
                <a:sym typeface="+mn-ea"/>
              </a:rPr>
              <a:t>降低年住院费</a:t>
            </a:r>
            <a:r>
              <a:rPr lang="zh-CN" altLang="en-US" b="1" dirty="0">
                <a:solidFill>
                  <a:srgbClr val="FF0000"/>
                </a:solidFill>
                <a:latin typeface="微软雅黑" panose="020B0503020204020204" pitchFamily="34" charset="-122"/>
                <a:ea typeface="微软雅黑" panose="020B0503020204020204" pitchFamily="34" charset="-122"/>
                <a:sym typeface="+mn-ea"/>
              </a:rPr>
              <a:t>用</a:t>
            </a:r>
            <a:r>
              <a:rPr lang="en-US" altLang="zh-CN" b="1" dirty="0">
                <a:solidFill>
                  <a:srgbClr val="FF0000"/>
                </a:solidFill>
                <a:latin typeface="微软雅黑" panose="020B0503020204020204" pitchFamily="34" charset="-122"/>
                <a:ea typeface="微软雅黑" panose="020B0503020204020204" pitchFamily="34" charset="-122"/>
                <a:sym typeface="+mn-ea"/>
              </a:rPr>
              <a:t>32%</a:t>
            </a:r>
            <a:r>
              <a:rPr lang="en-US" altLang="zh-CN" b="1" baseline="30000" dirty="0">
                <a:solidFill>
                  <a:srgbClr val="FF0000"/>
                </a:solidFill>
                <a:latin typeface="微软雅黑" panose="020B0503020204020204" pitchFamily="34" charset="-122"/>
                <a:ea typeface="微软雅黑" panose="020B0503020204020204" pitchFamily="34" charset="-122"/>
                <a:sym typeface="+mn-ea"/>
              </a:rPr>
              <a:t>2</a:t>
            </a:r>
            <a:endParaRPr lang="zh-CN" altLang="en-US" b="1" dirty="0">
              <a:solidFill>
                <a:srgbClr val="FF0000"/>
              </a:solidFill>
              <a:latin typeface="微软雅黑" panose="020B0503020204020204" pitchFamily="34" charset="-122"/>
              <a:ea typeface="微软雅黑" panose="020B0503020204020204" pitchFamily="34" charset="-122"/>
            </a:endParaRPr>
          </a:p>
          <a:p>
            <a:pPr indent="-285750">
              <a:lnSpc>
                <a:spcPct val="135000"/>
              </a:lnSpc>
              <a:spcBef>
                <a:spcPts val="600"/>
              </a:spcBef>
              <a:spcAft>
                <a:spcPts val="0"/>
              </a:spcAft>
              <a:buClr>
                <a:srgbClr val="FF0000"/>
              </a:buClr>
              <a:buSzPct val="70000"/>
              <a:buFont typeface="Wingdings" panose="05000000000000000000" charset="0"/>
              <a:buChar char="u"/>
              <a:defRPr/>
            </a:pPr>
            <a:r>
              <a:rPr lang="zh-CN" altLang="en-US" b="1" dirty="0">
                <a:solidFill>
                  <a:srgbClr val="FF0000"/>
                </a:solidFill>
                <a:latin typeface="微软雅黑" panose="020B0503020204020204" pitchFamily="34" charset="-122"/>
                <a:ea typeface="微软雅黑" panose="020B0503020204020204" pitchFamily="34" charset="-122"/>
                <a:sym typeface="+mn-ea"/>
              </a:rPr>
              <a:t>参照药已纳入国家集采</a:t>
            </a:r>
            <a:r>
              <a:rPr lang="zh-CN" altLang="en-US" dirty="0">
                <a:solidFill>
                  <a:schemeClr val="tx1"/>
                </a:solidFill>
                <a:latin typeface="微软雅黑" panose="020B0503020204020204" pitchFamily="34" charset="-122"/>
                <a:ea typeface="微软雅黑" panose="020B0503020204020204" pitchFamily="34" charset="-122"/>
                <a:sym typeface="+mn-ea"/>
              </a:rPr>
              <a:t>，本品临床</a:t>
            </a:r>
            <a:r>
              <a:rPr lang="zh-CN" altLang="en-US" dirty="0">
                <a:latin typeface="微软雅黑" panose="020B0503020204020204" pitchFamily="34" charset="-122"/>
                <a:ea typeface="微软雅黑" panose="020B0503020204020204" pitchFamily="34" charset="-122"/>
                <a:sym typeface="+mn-ea"/>
              </a:rPr>
              <a:t>优势明显</a:t>
            </a:r>
            <a:r>
              <a:rPr lang="zh-CN" altLang="en-US" dirty="0">
                <a:solidFill>
                  <a:schemeClr val="tx1"/>
                </a:solidFill>
                <a:latin typeface="微软雅黑" panose="020B0503020204020204" pitchFamily="34" charset="-122"/>
                <a:ea typeface="微软雅黑" panose="020B0503020204020204" pitchFamily="34" charset="-122"/>
                <a:sym typeface="+mn-ea"/>
              </a:rPr>
              <a:t>，未来销量预期稳定可控，总体节约医保基金支出</a:t>
            </a:r>
            <a:r>
              <a:rPr lang="en-US" altLang="zh-CN" dirty="0">
                <a:solidFill>
                  <a:schemeClr val="tx1"/>
                </a:solidFill>
                <a:latin typeface="微软雅黑" panose="020B0503020204020204" pitchFamily="34" charset="-122"/>
                <a:ea typeface="微软雅黑" panose="020B0503020204020204" pitchFamily="34" charset="-122"/>
                <a:sym typeface="+mn-ea"/>
              </a:rPr>
              <a:t> </a:t>
            </a:r>
            <a:endParaRPr lang="en-US" altLang="zh-CN" dirty="0">
              <a:solidFill>
                <a:schemeClr val="tx1"/>
              </a:solidFill>
              <a:latin typeface="微软雅黑" panose="020B0503020204020204" pitchFamily="34" charset="-122"/>
              <a:ea typeface="微软雅黑" panose="020B0503020204020204" pitchFamily="34" charset="-122"/>
              <a:sym typeface="+mn-ea"/>
            </a:endParaRPr>
          </a:p>
        </p:txBody>
      </p:sp>
      <p:sp>
        <p:nvSpPr>
          <p:cNvPr id="20" name="Text 1"/>
          <p:cNvSpPr/>
          <p:nvPr/>
        </p:nvSpPr>
        <p:spPr>
          <a:xfrm>
            <a:off x="609519" y="553085"/>
            <a:ext cx="10353675" cy="266700"/>
          </a:xfrm>
          <a:prstGeom prst="rect">
            <a:avLst/>
          </a:prstGeom>
          <a:noFill/>
        </p:spPr>
        <p:txBody>
          <a:bodyPr wrap="square" lIns="0" tIns="0" rIns="0" bIns="0" rtlCol="0" anchor="ctr"/>
          <a:lstStyle/>
          <a:p>
            <a:pPr>
              <a:lnSpc>
                <a:spcPct val="130000"/>
              </a:lnSpc>
            </a:pPr>
            <a:r>
              <a:rPr lang="en-US" sz="28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05 </a:t>
            </a:r>
            <a:r>
              <a:rPr lang="en-US" sz="2800" b="1" kern="0" spc="68"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公平性</a:t>
            </a:r>
            <a:r>
              <a:rPr lang="zh-CN" altLang="en-US" sz="28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2800" b="1" kern="0" spc="68"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本品疗效更优，且大幅减少国家医保支出</a:t>
            </a:r>
            <a:endParaRPr lang="en-US" sz="28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en-US" altLang="en-US" sz="2800" b="1" kern="0" spc="68" dirty="0">
              <a:solidFill>
                <a:schemeClr val="accent5">
                  <a:lumMod val="75000"/>
                </a:schemeClr>
              </a:solidFill>
              <a:latin typeface="微软雅黑" panose="020B0503020204020204" pitchFamily="34" charset="-122"/>
              <a:ea typeface="微软雅黑" panose="020B0503020204020204" pitchFamily="34" charset="-122"/>
              <a:cs typeface="MiSans" panose="00000500000000000000" pitchFamily="34" charset="-120"/>
            </a:endParaRPr>
          </a:p>
        </p:txBody>
      </p:sp>
      <p:grpSp>
        <p:nvGrpSpPr>
          <p:cNvPr id="22" name="组合 21"/>
          <p:cNvGrpSpPr/>
          <p:nvPr>
            <p:custDataLst>
              <p:tags r:id="rId4"/>
            </p:custDataLst>
          </p:nvPr>
        </p:nvGrpSpPr>
        <p:grpSpPr>
          <a:xfrm>
            <a:off x="275081" y="922408"/>
            <a:ext cx="11747067" cy="1313294"/>
            <a:chOff x="340116" y="809693"/>
            <a:chExt cx="3515829" cy="1501156"/>
          </a:xfrm>
        </p:grpSpPr>
        <p:sp>
          <p:nvSpPr>
            <p:cNvPr id="23" name="矩形 22"/>
            <p:cNvSpPr/>
            <p:nvPr>
              <p:custDataLst>
                <p:tags r:id="rId5"/>
              </p:custDataLst>
            </p:nvPr>
          </p:nvSpPr>
          <p:spPr>
            <a:xfrm>
              <a:off x="351093" y="999554"/>
              <a:ext cx="3504852" cy="131129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custDataLst>
                <p:tags r:id="rId6"/>
              </p:custDataLst>
            </p:nvPr>
          </p:nvSpPr>
          <p:spPr>
            <a:xfrm>
              <a:off x="340116" y="809693"/>
              <a:ext cx="975643" cy="3772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）符合“保基本”原则</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custDataLst>
                <p:tags r:id="rId7"/>
              </p:custDataLst>
            </p:nvPr>
          </p:nvSpPr>
          <p:spPr>
            <a:xfrm>
              <a:off x="386318" y="1268966"/>
              <a:ext cx="3442389" cy="911448"/>
            </a:xfrm>
            <a:prstGeom prst="rect">
              <a:avLst/>
            </a:prstGeom>
            <a:solidFill>
              <a:schemeClr val="bg1"/>
            </a:solidFill>
            <a:ln>
              <a:solidFill>
                <a:schemeClr val="bg1"/>
              </a:solidFill>
            </a:ln>
          </p:spPr>
          <p:txBody>
            <a:bodyPr wrap="square">
              <a:noAutofit/>
            </a:bodyPr>
            <a:lstStyle/>
            <a:p>
              <a:pPr indent="-285750">
                <a:lnSpc>
                  <a:spcPct val="100000"/>
                </a:lnSpc>
                <a:spcBef>
                  <a:spcPts val="600"/>
                </a:spcBef>
                <a:buClr>
                  <a:srgbClr val="FF0000"/>
                </a:buClr>
                <a:buSzPct val="70000"/>
                <a:buFont typeface="Wingdings" panose="05000000000000000000" charset="0"/>
                <a:buChar char="u"/>
                <a:defRPr/>
              </a:pPr>
              <a:r>
                <a:rPr lang="zh-CN" altLang="en-US" dirty="0">
                  <a:solidFill>
                    <a:srgbClr val="333333"/>
                  </a:solidFill>
                  <a:latin typeface="微软雅黑" panose="020B0503020204020204" pitchFamily="34" charset="-122"/>
                  <a:ea typeface="微软雅黑" panose="020B0503020204020204" pitchFamily="34" charset="-122"/>
                  <a:sym typeface="+mn-ea"/>
                </a:rPr>
                <a:t>列入国家六部委《第二批鼓励仿制药品目录》</a:t>
              </a:r>
              <a:endParaRPr lang="en-US" dirty="0">
                <a:solidFill>
                  <a:srgbClr val="333333"/>
                </a:solidFill>
                <a:latin typeface="微软雅黑" panose="020B0503020204020204" pitchFamily="34" charset="-122"/>
                <a:ea typeface="微软雅黑" panose="020B0503020204020204" pitchFamily="34" charset="-122"/>
                <a:sym typeface="+mn-ea"/>
              </a:endParaRPr>
            </a:p>
            <a:p>
              <a:pPr indent="-285750">
                <a:lnSpc>
                  <a:spcPct val="100000"/>
                </a:lnSpc>
                <a:spcBef>
                  <a:spcPts val="600"/>
                </a:spcBef>
                <a:buClr>
                  <a:srgbClr val="FF0000"/>
                </a:buClr>
                <a:buSzPct val="70000"/>
                <a:buFont typeface="Wingdings" panose="05000000000000000000" charset="0"/>
                <a:buChar char="u"/>
                <a:defRPr/>
              </a:pPr>
              <a:r>
                <a:rPr lang="zh-CN" altLang="en-US" dirty="0">
                  <a:solidFill>
                    <a:srgbClr val="333333"/>
                  </a:solidFill>
                  <a:latin typeface="微软雅黑" panose="020B0503020204020204" pitchFamily="34" charset="-122"/>
                  <a:ea typeface="微软雅黑" panose="020B0503020204020204" pitchFamily="34" charset="-122"/>
                  <a:sym typeface="+mn-ea"/>
                </a:rPr>
                <a:t>是心血管共病</a:t>
              </a:r>
              <a:r>
                <a:rPr lang="en-US" dirty="0" err="1">
                  <a:solidFill>
                    <a:srgbClr val="333333"/>
                  </a:solidFill>
                  <a:latin typeface="微软雅黑" panose="020B0503020204020204" pitchFamily="34" charset="-122"/>
                  <a:ea typeface="微软雅黑" panose="020B0503020204020204" pitchFamily="34" charset="-122"/>
                  <a:sym typeface="+mn-ea"/>
                </a:rPr>
                <a:t>重症COPD患者</a:t>
              </a:r>
              <a:r>
                <a:rPr lang="zh-CN" altLang="en-US" dirty="0">
                  <a:solidFill>
                    <a:srgbClr val="333333"/>
                  </a:solidFill>
                  <a:latin typeface="微软雅黑" panose="020B0503020204020204" pitchFamily="34" charset="-122"/>
                  <a:ea typeface="微软雅黑" panose="020B0503020204020204" pitchFamily="34" charset="-122"/>
                  <a:sym typeface="+mn-ea"/>
                </a:rPr>
                <a:t>的</a:t>
              </a:r>
              <a:r>
                <a:rPr lang="zh-CN" altLang="en-US" b="1" dirty="0">
                  <a:solidFill>
                    <a:srgbClr val="FF0000"/>
                  </a:solidFill>
                  <a:latin typeface="微软雅黑" panose="020B0503020204020204" pitchFamily="34" charset="-122"/>
                  <a:ea typeface="微软雅黑" panose="020B0503020204020204" pitchFamily="34" charset="-122"/>
                  <a:sym typeface="+mn-ea"/>
                </a:rPr>
                <a:t>临床基本需求</a:t>
              </a:r>
              <a:endParaRPr lang="en-US" b="1" dirty="0">
                <a:solidFill>
                  <a:srgbClr val="FF0000"/>
                </a:solidFill>
                <a:latin typeface="微软雅黑" panose="020B0503020204020204" pitchFamily="34" charset="-122"/>
                <a:ea typeface="微软雅黑" panose="020B0503020204020204" pitchFamily="34" charset="-122"/>
              </a:endParaRPr>
            </a:p>
            <a:p>
              <a:pPr>
                <a:lnSpc>
                  <a:spcPct val="150000"/>
                </a:lnSpc>
                <a:buSzPct val="80000"/>
                <a:defRPr/>
              </a:pPr>
              <a:endParaRPr lang="en-US" dirty="0">
                <a:solidFill>
                  <a:srgbClr val="2C3E5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SzPct val="80000"/>
                <a:defRPr/>
              </a:pPr>
              <a:endParaRPr lang="zh-CN" altLang="en-US" kern="0" dirty="0">
                <a:latin typeface="微软雅黑 Light" panose="020B0502040204020203" charset="-122"/>
                <a:ea typeface="微软雅黑 Light" panose="020B0502040204020203" charset="-122"/>
                <a:cs typeface="Times New Roman" panose="02020603050405020304" pitchFamily="18" charset="0"/>
              </a:endParaRPr>
            </a:p>
          </p:txBody>
        </p:sp>
      </p:grpSp>
      <p:grpSp>
        <p:nvGrpSpPr>
          <p:cNvPr id="26" name="组合 25" descr="7b0a202020202262756c6c6574223a20227b5c2263617465676f727949645c223a5c225c222c5c2274656d706c61746549645c223a32303233313634357d220a7d0a"/>
          <p:cNvGrpSpPr/>
          <p:nvPr>
            <p:custDataLst>
              <p:tags r:id="rId8"/>
            </p:custDataLst>
          </p:nvPr>
        </p:nvGrpSpPr>
        <p:grpSpPr>
          <a:xfrm>
            <a:off x="304115" y="4020756"/>
            <a:ext cx="11720423" cy="1071293"/>
            <a:chOff x="342935" y="809693"/>
            <a:chExt cx="3492822" cy="1181312"/>
          </a:xfrm>
        </p:grpSpPr>
        <p:sp>
          <p:nvSpPr>
            <p:cNvPr id="27" name="矩形 26"/>
            <p:cNvSpPr/>
            <p:nvPr>
              <p:custDataLst>
                <p:tags r:id="rId9"/>
              </p:custDataLst>
            </p:nvPr>
          </p:nvSpPr>
          <p:spPr>
            <a:xfrm>
              <a:off x="343007" y="959170"/>
              <a:ext cx="3489776" cy="103183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custDataLst>
                <p:tags r:id="rId10"/>
              </p:custDataLst>
            </p:nvPr>
          </p:nvSpPr>
          <p:spPr>
            <a:xfrm>
              <a:off x="342935" y="809693"/>
              <a:ext cx="975643" cy="3772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）对公共健康的影响</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28"/>
            <p:cNvSpPr txBox="1"/>
            <p:nvPr>
              <p:custDataLst>
                <p:tags r:id="rId11"/>
              </p:custDataLst>
            </p:nvPr>
          </p:nvSpPr>
          <p:spPr>
            <a:xfrm>
              <a:off x="382663" y="1260294"/>
              <a:ext cx="3453094" cy="682191"/>
            </a:xfrm>
            <a:prstGeom prst="rect">
              <a:avLst/>
            </a:prstGeom>
            <a:noFill/>
          </p:spPr>
          <p:txBody>
            <a:bodyPr wrap="square">
              <a:noAutofit/>
            </a:bodyPr>
            <a:lstStyle/>
            <a:p>
              <a:pPr indent="-285750">
                <a:spcBef>
                  <a:spcPts val="600"/>
                </a:spcBef>
                <a:buClr>
                  <a:srgbClr val="FF0000"/>
                </a:buClr>
                <a:buSzPct val="70000"/>
                <a:buFont typeface="Wingdings" panose="05000000000000000000" charset="0"/>
                <a:buChar char="u"/>
                <a:defRPr/>
              </a:pPr>
              <a:r>
                <a:rPr lang="en-US" altLang="zh-CN" dirty="0">
                  <a:solidFill>
                    <a:srgbClr val="333333"/>
                  </a:solidFill>
                  <a:latin typeface="微软雅黑" panose="020B0503020204020204" pitchFamily="34" charset="-122"/>
                  <a:ea typeface="微软雅黑" panose="020B0503020204020204" pitchFamily="34" charset="-122"/>
                </a:rPr>
                <a:t>COPD </a:t>
              </a:r>
              <a:r>
                <a:rPr lang="zh-CN" altLang="en-US" dirty="0">
                  <a:solidFill>
                    <a:srgbClr val="333333"/>
                  </a:solidFill>
                  <a:latin typeface="微软雅黑" panose="020B0503020204020204" pitchFamily="34" charset="-122"/>
                  <a:ea typeface="微软雅黑" panose="020B0503020204020204" pitchFamily="34" charset="-122"/>
                </a:rPr>
                <a:t>多发于中老年，</a:t>
              </a:r>
              <a:r>
                <a:rPr lang="zh-CN" altLang="en-US" b="1" dirty="0">
                  <a:solidFill>
                    <a:srgbClr val="FF0000"/>
                  </a:solidFill>
                  <a:latin typeface="微软雅黑" panose="020B0503020204020204" pitchFamily="34" charset="-122"/>
                  <a:ea typeface="微软雅黑" panose="020B0503020204020204" pitchFamily="34" charset="-122"/>
                </a:rPr>
                <a:t>并被纳入国家基本公共卫生服务项目，</a:t>
              </a:r>
              <a:r>
                <a:rPr lang="zh-CN" altLang="en-US" b="1" dirty="0">
                  <a:solidFill>
                    <a:srgbClr val="FF0000"/>
                  </a:solidFill>
                  <a:latin typeface="微软雅黑" panose="020B0503020204020204" pitchFamily="34" charset="-122"/>
                  <a:ea typeface="微软雅黑" panose="020B0503020204020204" pitchFamily="34" charset="-122"/>
                  <a:sym typeface="+mn-ea"/>
                </a:rPr>
                <a:t>本品较参照药降低住院风险40%</a:t>
              </a:r>
              <a:r>
                <a:rPr lang="en-US" altLang="zh-CN" b="1" baseline="30000" dirty="0">
                  <a:solidFill>
                    <a:srgbClr val="FF0000"/>
                  </a:solidFill>
                  <a:latin typeface="微软雅黑" panose="020B0503020204020204" pitchFamily="34" charset="-122"/>
                  <a:ea typeface="微软雅黑" panose="020B0503020204020204" pitchFamily="34" charset="-122"/>
                  <a:sym typeface="+mn-ea"/>
                </a:rPr>
                <a:t>3</a:t>
              </a:r>
              <a:r>
                <a:rPr lang="zh-CN" altLang="en-US" b="1" dirty="0">
                  <a:solidFill>
                    <a:srgbClr val="FF0000"/>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sym typeface="+mn-ea"/>
                </a:rPr>
                <a:t>减轻家庭和社会负担</a:t>
              </a:r>
              <a:endParaRPr lang="zh-CN" altLang="en-US" dirty="0">
                <a:solidFill>
                  <a:schemeClr val="tx1"/>
                </a:solidFill>
                <a:highlight>
                  <a:srgbClr val="FFFF00"/>
                </a:highlight>
                <a:latin typeface="微软雅黑" panose="020B0503020204020204" pitchFamily="34" charset="-122"/>
                <a:ea typeface="微软雅黑" panose="020B0503020204020204" pitchFamily="34" charset="-122"/>
                <a:sym typeface="+mn-ea"/>
              </a:endParaRPr>
            </a:p>
          </p:txBody>
        </p:sp>
      </p:grpSp>
      <p:sp>
        <p:nvSpPr>
          <p:cNvPr id="30" name="矩形 29"/>
          <p:cNvSpPr/>
          <p:nvPr>
            <p:custDataLst>
              <p:tags r:id="rId12"/>
            </p:custDataLst>
          </p:nvPr>
        </p:nvSpPr>
        <p:spPr>
          <a:xfrm>
            <a:off x="267492" y="2434061"/>
            <a:ext cx="3276631" cy="33004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）降低医保支出</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1" name="组合 30"/>
          <p:cNvGrpSpPr/>
          <p:nvPr>
            <p:custDataLst>
              <p:tags r:id="rId13"/>
            </p:custDataLst>
          </p:nvPr>
        </p:nvGrpSpPr>
        <p:grpSpPr>
          <a:xfrm>
            <a:off x="296957" y="5305323"/>
            <a:ext cx="11916078" cy="1258706"/>
            <a:chOff x="326260" y="653805"/>
            <a:chExt cx="3562185" cy="1258744"/>
          </a:xfrm>
        </p:grpSpPr>
        <p:sp>
          <p:nvSpPr>
            <p:cNvPr id="32" name="矩形 31"/>
            <p:cNvSpPr/>
            <p:nvPr>
              <p:custDataLst>
                <p:tags r:id="rId14"/>
              </p:custDataLst>
            </p:nvPr>
          </p:nvSpPr>
          <p:spPr>
            <a:xfrm>
              <a:off x="340116" y="660740"/>
              <a:ext cx="3489776" cy="104359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custDataLst>
                <p:tags r:id="rId15"/>
              </p:custDataLst>
            </p:nvPr>
          </p:nvSpPr>
          <p:spPr>
            <a:xfrm>
              <a:off x="326260" y="653805"/>
              <a:ext cx="969821" cy="3772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）弥补目录短板</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文本框 33"/>
            <p:cNvSpPr txBox="1"/>
            <p:nvPr>
              <p:custDataLst>
                <p:tags r:id="rId16"/>
              </p:custDataLst>
            </p:nvPr>
          </p:nvSpPr>
          <p:spPr>
            <a:xfrm>
              <a:off x="387090" y="1125720"/>
              <a:ext cx="3501355" cy="786829"/>
            </a:xfrm>
            <a:prstGeom prst="rect">
              <a:avLst/>
            </a:prstGeom>
            <a:noFill/>
          </p:spPr>
          <p:txBody>
            <a:bodyPr wrap="square">
              <a:noAutofit/>
            </a:bodyPr>
            <a:lstStyle/>
            <a:p>
              <a:pPr indent="-285750">
                <a:lnSpc>
                  <a:spcPct val="100000"/>
                </a:lnSpc>
                <a:spcBef>
                  <a:spcPts val="600"/>
                </a:spcBef>
                <a:buClr>
                  <a:srgbClr val="FF0000"/>
                </a:buClr>
                <a:buSzPct val="70000"/>
                <a:buFont typeface="Wingdings" panose="05000000000000000000" charset="0"/>
                <a:buChar char="u"/>
                <a:defRPr/>
              </a:pPr>
              <a:r>
                <a:rPr lang="zh-CN" altLang="en-US" b="1" dirty="0">
                  <a:solidFill>
                    <a:srgbClr val="FF0000"/>
                  </a:solidFill>
                  <a:latin typeface="微软雅黑" panose="020B0503020204020204" pitchFamily="34" charset="-122"/>
                  <a:ea typeface="微软雅黑" panose="020B0503020204020204" pitchFamily="34" charset="-122"/>
                  <a:sym typeface="+mn-ea"/>
                </a:rPr>
                <a:t>弥补医保目录中针对老年、重症、伴心血管共病的COPD维持治疗药物的短板</a:t>
              </a:r>
              <a:endParaRPr lang="zh-CN" altLang="en-US" b="1" dirty="0">
                <a:solidFill>
                  <a:srgbClr val="FF0000"/>
                </a:solidFill>
                <a:latin typeface="微软雅黑" panose="020B0503020204020204" pitchFamily="34" charset="-122"/>
                <a:ea typeface="微软雅黑" panose="020B0503020204020204" pitchFamily="34" charset="-122"/>
                <a:sym typeface="+mn-ea"/>
              </a:endParaRPr>
            </a:p>
            <a:p>
              <a:pPr indent="-285750">
                <a:lnSpc>
                  <a:spcPct val="100000"/>
                </a:lnSpc>
                <a:spcBef>
                  <a:spcPts val="600"/>
                </a:spcBef>
                <a:buSzPct val="80000"/>
                <a:buFont typeface="Wingdings" panose="05000000000000000000" charset="0"/>
                <a:buChar char="ü"/>
                <a:defRPr/>
              </a:pPr>
              <a:endParaRPr lang="zh-CN" altLang="en-US" b="1" dirty="0">
                <a:solidFill>
                  <a:srgbClr val="FF0000"/>
                </a:solidFill>
                <a:latin typeface="微软雅黑" panose="020B0503020204020204" pitchFamily="34" charset="-122"/>
                <a:ea typeface="微软雅黑" panose="020B0503020204020204" pitchFamily="34" charset="-122"/>
                <a:sym typeface="+mn-ea"/>
              </a:endParaRPr>
            </a:p>
          </p:txBody>
        </p:sp>
      </p:grpSp>
      <p:sp>
        <p:nvSpPr>
          <p:cNvPr id="48" name="文本框 47"/>
          <p:cNvSpPr txBox="1"/>
          <p:nvPr/>
        </p:nvSpPr>
        <p:spPr>
          <a:xfrm>
            <a:off x="190531" y="6348704"/>
            <a:ext cx="8916670" cy="553085"/>
          </a:xfrm>
          <a:prstGeom prst="rect">
            <a:avLst/>
          </a:prstGeom>
          <a:noFill/>
        </p:spPr>
        <p:txBody>
          <a:bodyPr wrap="square" rtlCol="0">
            <a:spAutoFit/>
          </a:bodyPr>
          <a:lstStyle/>
          <a:p>
            <a:r>
              <a:rPr lang="en-US" altLang="zh-CN" sz="1000">
                <a:latin typeface="Times New Roman" panose="02020603050405020304" pitchFamily="18" charset="0"/>
                <a:ea typeface="微软雅黑 Light" panose="020B0502040204020203" charset="-122"/>
                <a:cs typeface="Times New Roman" panose="02020603050405020304" pitchFamily="18" charset="0"/>
              </a:rPr>
              <a:t>[1]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sym typeface="+mn-ea"/>
              </a:rPr>
              <a:t>Health resource utilization for inpatients with COPD treated with nebulized arformoterol or nebulized formotero</a:t>
            </a:r>
            <a:endParaRPr lang="en-US" altLang="zh-CN" sz="1000">
              <a:latin typeface="Times New Roman" panose="02020603050405020304" pitchFamily="18" charset="0"/>
              <a:ea typeface="微软雅黑 Light" panose="020B0502040204020203" charset="-122"/>
              <a:cs typeface="Times New Roman" panose="02020603050405020304" pitchFamily="18" charset="0"/>
              <a:sym typeface="+mn-ea"/>
            </a:endParaRPr>
          </a:p>
          <a:p>
            <a:r>
              <a:rPr lang="en-US" altLang="zh-CN" sz="1000">
                <a:latin typeface="Times New Roman" panose="02020603050405020304" pitchFamily="18" charset="0"/>
                <a:ea typeface="微软雅黑 Light" panose="020B0502040204020203" charset="-122"/>
                <a:cs typeface="Times New Roman" panose="02020603050405020304" pitchFamily="18" charset="0"/>
                <a:sym typeface="+mn-ea"/>
              </a:rPr>
              <a:t>[2] Exacerbations, health services utilization, and costs in commercially-insured COPD patients treated with nebulized long-actingβ2-agonists</a:t>
            </a:r>
            <a:endParaRPr lang="en-US" altLang="zh-CN" sz="1000">
              <a:latin typeface="Times New Roman" panose="02020603050405020304" pitchFamily="18" charset="0"/>
              <a:ea typeface="微软雅黑 Light" panose="020B0502040204020203" charset="-122"/>
              <a:cs typeface="Times New Roman" panose="02020603050405020304" pitchFamily="18" charset="0"/>
              <a:sym typeface="+mn-ea"/>
            </a:endParaRPr>
          </a:p>
          <a:p>
            <a:r>
              <a:rPr lang="en-US" altLang="zh-CN" sz="1000">
                <a:latin typeface="Times New Roman" panose="02020603050405020304" pitchFamily="18" charset="0"/>
                <a:ea typeface="微软雅黑 Light" panose="020B0502040204020203" charset="-122"/>
                <a:cs typeface="Times New Roman" panose="02020603050405020304" pitchFamily="18" charset="0"/>
              </a:rPr>
              <a:t>[3] </a:t>
            </a:r>
            <a:r>
              <a:rPr lang="en-US" altLang="zh-CN" sz="1000">
                <a:latin typeface="Times New Roman" panose="02020603050405020304" pitchFamily="18" charset="0"/>
                <a:ea typeface="微软雅黑 Light" panose="020B0502040204020203" charset="-122"/>
                <a:cs typeface="Times New Roman" panose="02020603050405020304" pitchFamily="18" charset="0"/>
                <a:sym typeface="+mn-ea"/>
              </a:rPr>
              <a:t>One-Year Safety and Efficacy Study of Arformoterol Tartrate in Patients With Moderate to Severe COPD</a:t>
            </a:r>
            <a:endParaRPr lang="en-US" altLang="zh-CN" sz="1000">
              <a:latin typeface="Times New Roman" panose="02020603050405020304" pitchFamily="18" charset="0"/>
              <a:ea typeface="微软雅黑 Light" panose="020B0502040204020203" charset="-122"/>
              <a:cs typeface="Times New Roman" panose="02020603050405020304" pitchFamily="18" charset="0"/>
            </a:endParaRPr>
          </a:p>
        </p:txBody>
      </p:sp>
      <p:sp>
        <p:nvSpPr>
          <p:cNvPr id="35"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a:ln>
            <a:solidFill>
              <a:schemeClr val="accent5">
                <a:lumMod val="50000"/>
              </a:schemeClr>
            </a:solidFill>
          </a:ln>
        </p:spPr>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1"/>
          <p:cNvSpPr/>
          <p:nvPr/>
        </p:nvSpPr>
        <p:spPr>
          <a:xfrm>
            <a:off x="924560" y="387350"/>
            <a:ext cx="5448300" cy="266700"/>
          </a:xfrm>
          <a:prstGeom prst="rect">
            <a:avLst/>
          </a:prstGeom>
          <a:noFill/>
        </p:spPr>
        <p:txBody>
          <a:bodyPr wrap="square" lIns="0" tIns="0" rIns="0" bIns="0" rtlCol="0" anchor="ctr"/>
          <a:lstStyle/>
          <a:p>
            <a:pPr>
              <a:lnSpc>
                <a:spcPct val="130000"/>
              </a:lnSpc>
            </a:pPr>
            <a:r>
              <a:rPr lang="en-US" sz="32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06 </a:t>
            </a:r>
            <a:r>
              <a:rPr lang="zh-CN" altLang="en-US" sz="32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总结</a:t>
            </a:r>
            <a:endParaRPr lang="en-US" sz="3200" b="1" kern="0" spc="68"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2876731" y="5607659"/>
            <a:ext cx="5427009" cy="707886"/>
          </a:xfrm>
          <a:prstGeom prst="rect">
            <a:avLst/>
          </a:prstGeom>
          <a:noFill/>
        </p:spPr>
        <p:txBody>
          <a:bodyPr wrap="square">
            <a:spAutoFit/>
          </a:bodyPr>
          <a:lstStyle/>
          <a:p>
            <a:pPr algn="r"/>
            <a:r>
              <a:rPr lang="zh-CN" altLang="en-US" sz="4000" b="1" dirty="0">
                <a:solidFill>
                  <a:schemeClr val="accent5">
                    <a:lumMod val="50000"/>
                  </a:schemeClr>
                </a:solidFill>
                <a:latin typeface="微软雅黑" panose="020B0503020204020204" pitchFamily="34" charset="-122"/>
                <a:ea typeface="微软雅黑" panose="020B0503020204020204" pitchFamily="34" charset="-122"/>
              </a:rPr>
              <a:t>衷心感谢各位专家！</a:t>
            </a:r>
            <a:endParaRPr lang="zh-CN" altLang="en-US" sz="40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8" name="Shape 0"/>
          <p:cNvSpPr/>
          <p:nvPr/>
        </p:nvSpPr>
        <p:spPr>
          <a:xfrm>
            <a:off x="616543" y="355220"/>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a:ln>
            <a:solidFill>
              <a:schemeClr val="accent5">
                <a:lumMod val="50000"/>
              </a:schemeClr>
            </a:solidFill>
          </a:ln>
        </p:spPr>
      </p:sp>
      <p:pic>
        <p:nvPicPr>
          <p:cNvPr id="5" name="图片 4" descr="generation_1780923157931_0"/>
          <p:cNvPicPr>
            <a:picLocks noChangeAspect="1"/>
          </p:cNvPicPr>
          <p:nvPr/>
        </p:nvPicPr>
        <p:blipFill>
          <a:blip r:embed="rId1"/>
          <a:srcRect l="5021" t="26969" r="3990" b="22611"/>
          <a:stretch>
            <a:fillRect/>
          </a:stretch>
        </p:blipFill>
        <p:spPr>
          <a:xfrm>
            <a:off x="10000615" y="90805"/>
            <a:ext cx="2055495" cy="681990"/>
          </a:xfrm>
          <a:prstGeom prst="rect">
            <a:avLst/>
          </a:prstGeom>
        </p:spPr>
      </p:pic>
      <p:sp>
        <p:nvSpPr>
          <p:cNvPr id="2" name="文本框 1" descr="7b0a202020202262756c6c6574223a20227b5c2263617465676f727949645c223a5c225c222c5c2274656d706c61746549645c223a32303233313539347d220a7d0a"/>
          <p:cNvSpPr txBox="1"/>
          <p:nvPr/>
        </p:nvSpPr>
        <p:spPr>
          <a:xfrm>
            <a:off x="526415" y="1482434"/>
            <a:ext cx="11087100" cy="3415030"/>
          </a:xfrm>
          <a:prstGeom prst="rect">
            <a:avLst/>
          </a:prstGeom>
          <a:noFill/>
        </p:spPr>
        <p:txBody>
          <a:bodyPr wrap="square">
            <a:spAutoFit/>
          </a:bodyPr>
          <a:lstStyle/>
          <a:p>
            <a:pPr marL="457200" indent="-457200" algn="just">
              <a:lnSpc>
                <a:spcPct val="150000"/>
              </a:lnSpc>
              <a:buClr>
                <a:srgbClr val="FF0000"/>
              </a:buClr>
              <a:buSzPct val="70000"/>
              <a:buFont typeface="Wingdings" panose="05000000000000000000" charset="0"/>
              <a:buChar char="u"/>
            </a:pPr>
            <a:r>
              <a:rPr lang="zh-CN" altLang="en-US" sz="2400" b="1" dirty="0"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六</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部委</a:t>
            </a:r>
            <a:r>
              <a:rPr lang="zh-CN" altLang="en-US" sz="2400" b="1" dirty="0"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《第二批鼓励仿制药品目录》，</a:t>
            </a:r>
            <a:r>
              <a:rPr lang="en-US" altLang="zh-CN" sz="2400" b="1" dirty="0"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2025GOLD</a:t>
            </a:r>
            <a:r>
              <a:rPr lang="zh-CN" altLang="en-US" sz="2400" b="1"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指南：</a:t>
            </a:r>
            <a:r>
              <a:rPr lang="en-US" altLang="zh-CN" sz="24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级证据，一线推荐</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just">
              <a:lnSpc>
                <a:spcPct val="150000"/>
              </a:lnSpc>
              <a:buClr>
                <a:srgbClr val="FF0000"/>
              </a:buClr>
              <a:buSzPct val="70000"/>
              <a:buFont typeface="Wingdings" panose="05000000000000000000" charset="0"/>
              <a:buChar char="u"/>
            </a:pPr>
            <a:r>
              <a:rPr lang="zh-CN" altLang="en-US" sz="2400" b="1" dirty="0">
                <a:solidFill>
                  <a:srgbClr val="FF0000"/>
                </a:solidFill>
                <a:latin typeface="Arial" panose="020B0604020202020204" pitchFamily="34" charset="0"/>
                <a:ea typeface="微软雅黑" panose="020B0503020204020204" pitchFamily="34" charset="-122"/>
                <a:sym typeface="+mn-ea"/>
              </a:rPr>
              <a:t>剔除了更高风险的(S,S) 异构体，</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降低心血管</a:t>
            </a:r>
            <a:r>
              <a:rPr lang="zh-CN" altLang="en-US" sz="2400" b="1" dirty="0"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和支气管炎症等不良反应</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gn="just">
              <a:lnSpc>
                <a:spcPct val="150000"/>
              </a:lnSpc>
              <a:buClr>
                <a:srgbClr val="FF0000"/>
              </a:buClr>
              <a:buSzPct val="70000"/>
              <a:buFont typeface="Wingdings" panose="05000000000000000000" charset="0"/>
              <a:buChar char="u"/>
            </a:pPr>
            <a:r>
              <a:rPr lang="zh-CN" altLang="en-US" sz="2400" b="1" dirty="0">
                <a:solidFill>
                  <a:srgbClr val="002060"/>
                </a:solidFill>
                <a:latin typeface="微软雅黑" panose="020B0503020204020204" pitchFamily="34" charset="-122"/>
                <a:ea typeface="微软雅黑" panose="020B0503020204020204" pitchFamily="34" charset="-122"/>
                <a:sym typeface="+mn-ea"/>
              </a:rPr>
              <a:t>国内</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III</a:t>
            </a:r>
            <a:r>
              <a:rPr lang="zh-CN" altLang="en-US" sz="2400" b="1" dirty="0">
                <a:solidFill>
                  <a:srgbClr val="002060"/>
                </a:solidFill>
                <a:latin typeface="微软雅黑" panose="020B0503020204020204" pitchFamily="34" charset="-122"/>
                <a:ea typeface="微软雅黑" panose="020B0503020204020204" pitchFamily="34" charset="-122"/>
                <a:sym typeface="+mn-ea"/>
              </a:rPr>
              <a:t>期临床显示：相比对照组，</a:t>
            </a:r>
            <a:r>
              <a:rPr lang="zh-CN" altLang="en-US" sz="24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AECOPD发生率</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降低36.8%</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4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急救药用量</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减少52.6%</a:t>
            </a:r>
            <a:endParaRPr lang="en-US" altLang="zh-CN" sz="2400" b="1" dirty="0">
              <a:solidFill>
                <a:srgbClr val="FF0000"/>
              </a:solidFill>
              <a:latin typeface="微软雅黑" panose="020B0503020204020204" pitchFamily="34" charset="-122"/>
              <a:ea typeface="微软雅黑" panose="020B0503020204020204" pitchFamily="34" charset="-122"/>
              <a:sym typeface="+mn-ea"/>
            </a:endParaRPr>
          </a:p>
          <a:p>
            <a:pPr marL="457200" indent="-457200" algn="just">
              <a:lnSpc>
                <a:spcPct val="150000"/>
              </a:lnSpc>
              <a:buClr>
                <a:srgbClr val="FF0000"/>
              </a:buClr>
              <a:buSzPct val="70000"/>
              <a:buFont typeface="Wingdings" panose="05000000000000000000" charset="0"/>
              <a:buChar char="u"/>
            </a:pPr>
            <a:r>
              <a:rPr lang="zh-CN" altLang="en-US" sz="2400" b="1" dirty="0" smtClean="0">
                <a:solidFill>
                  <a:srgbClr val="002060"/>
                </a:solidFill>
                <a:latin typeface="微软雅黑" panose="020B0503020204020204" pitchFamily="34" charset="-122"/>
                <a:ea typeface="微软雅黑" panose="020B0503020204020204" pitchFamily="34" charset="-122"/>
                <a:sym typeface="+mn-ea"/>
              </a:rPr>
              <a:t>美国</a:t>
            </a:r>
            <a:r>
              <a:rPr lang="en-US" altLang="zh-CN" sz="2400" b="1" kern="0" spc="61" dirty="0" err="1"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队列研究</a:t>
            </a:r>
            <a:r>
              <a:rPr lang="zh-CN" altLang="en-US" sz="2400" b="1" kern="0" spc="61" dirty="0" smtClean="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smtClean="0">
                <a:solidFill>
                  <a:srgbClr val="002060"/>
                </a:solidFill>
                <a:latin typeface="微软雅黑" panose="020B0503020204020204" pitchFamily="34" charset="-122"/>
                <a:ea typeface="微软雅黑" panose="020B0503020204020204" pitchFamily="34" charset="-122"/>
                <a:sym typeface="+mn-ea"/>
              </a:rPr>
              <a:t>相比</a:t>
            </a:r>
            <a:r>
              <a:rPr lang="zh-CN" altLang="en-US" sz="2400" b="1" dirty="0">
                <a:solidFill>
                  <a:srgbClr val="002060"/>
                </a:solidFill>
                <a:latin typeface="微软雅黑" panose="020B0503020204020204" pitchFamily="34" charset="-122"/>
                <a:ea typeface="微软雅黑" panose="020B0503020204020204" pitchFamily="34" charset="-122"/>
                <a:sym typeface="+mn-ea"/>
              </a:rPr>
              <a:t>参照药，住院时间</a:t>
            </a:r>
            <a:r>
              <a:rPr lang="zh-CN" altLang="en-US" sz="2400" b="1" dirty="0">
                <a:solidFill>
                  <a:srgbClr val="FF0000"/>
                </a:solidFill>
                <a:latin typeface="微软雅黑" panose="020B0503020204020204" pitchFamily="34" charset="-122"/>
                <a:ea typeface="微软雅黑" panose="020B0503020204020204" pitchFamily="34" charset="-122"/>
                <a:sym typeface="+mn-ea"/>
              </a:rPr>
              <a:t>缩短</a:t>
            </a:r>
            <a:r>
              <a:rPr lang="en-US" altLang="zh-CN" sz="2400" b="1" dirty="0">
                <a:solidFill>
                  <a:srgbClr val="FF0000"/>
                </a:solidFill>
                <a:latin typeface="微软雅黑" panose="020B0503020204020204" pitchFamily="34" charset="-122"/>
                <a:ea typeface="微软雅黑" panose="020B0503020204020204" pitchFamily="34" charset="-122"/>
                <a:sym typeface="+mn-ea"/>
              </a:rPr>
              <a:t>0.3</a:t>
            </a:r>
            <a:r>
              <a:rPr lang="zh-CN" altLang="en-US" sz="2400" b="1" dirty="0">
                <a:solidFill>
                  <a:srgbClr val="FF0000"/>
                </a:solidFill>
                <a:latin typeface="微软雅黑" panose="020B0503020204020204" pitchFamily="34" charset="-122"/>
                <a:ea typeface="微软雅黑" panose="020B0503020204020204" pitchFamily="34" charset="-122"/>
                <a:sym typeface="+mn-ea"/>
              </a:rPr>
              <a:t>天，</a:t>
            </a:r>
            <a:r>
              <a:rPr lang="zh-CN" altLang="en-US" sz="2400" b="1" dirty="0">
                <a:solidFill>
                  <a:srgbClr val="002060"/>
                </a:solidFill>
                <a:latin typeface="微软雅黑" panose="020B0503020204020204" pitchFamily="34" charset="-122"/>
                <a:ea typeface="微软雅黑" panose="020B0503020204020204" pitchFamily="34" charset="-122"/>
                <a:sym typeface="+mn-ea"/>
              </a:rPr>
              <a:t>急救药用量</a:t>
            </a:r>
            <a:r>
              <a:rPr lang="zh-CN" altLang="en-US" sz="2400" b="1" dirty="0">
                <a:solidFill>
                  <a:srgbClr val="FF0000"/>
                </a:solidFill>
                <a:latin typeface="微软雅黑" panose="020B0503020204020204" pitchFamily="34" charset="-122"/>
                <a:ea typeface="微软雅黑" panose="020B0503020204020204" pitchFamily="34" charset="-122"/>
                <a:sym typeface="+mn-ea"/>
              </a:rPr>
              <a:t>减少</a:t>
            </a:r>
            <a:r>
              <a:rPr lang="en-US" altLang="zh-CN" sz="2400" b="1" dirty="0">
                <a:solidFill>
                  <a:srgbClr val="FF0000"/>
                </a:solidFill>
                <a:latin typeface="微软雅黑" panose="020B0503020204020204" pitchFamily="34" charset="-122"/>
                <a:ea typeface="微软雅黑" panose="020B0503020204020204" pitchFamily="34" charset="-122"/>
                <a:sym typeface="+mn-ea"/>
              </a:rPr>
              <a:t>10.6%</a:t>
            </a:r>
            <a:r>
              <a:rPr lang="zh-CN" altLang="en-US" sz="2400" b="1" dirty="0">
                <a:solidFill>
                  <a:srgbClr val="FF0000"/>
                </a:solidFill>
                <a:latin typeface="微软雅黑" panose="020B0503020204020204" pitchFamily="34" charset="-122"/>
                <a:ea typeface="微软雅黑" panose="020B0503020204020204" pitchFamily="34" charset="-122"/>
                <a:sym typeface="+mn-ea"/>
              </a:rPr>
              <a:t>；</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急性加重降低</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12.4%</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smtClean="0">
                <a:solidFill>
                  <a:srgbClr val="002060"/>
                </a:solidFill>
                <a:latin typeface="微软雅黑" panose="020B0503020204020204" pitchFamily="34" charset="-122"/>
                <a:ea typeface="微软雅黑" panose="020B0503020204020204" pitchFamily="34" charset="-122"/>
                <a:sym typeface="+mn-ea"/>
              </a:rPr>
              <a:t>年住院费</a:t>
            </a:r>
            <a:r>
              <a:rPr lang="zh-CN" altLang="en-US" sz="2400" b="1" dirty="0">
                <a:solidFill>
                  <a:srgbClr val="002060"/>
                </a:solidFill>
                <a:latin typeface="微软雅黑" panose="020B0503020204020204" pitchFamily="34" charset="-122"/>
                <a:ea typeface="微软雅黑" panose="020B0503020204020204" pitchFamily="34" charset="-122"/>
                <a:sym typeface="+mn-ea"/>
              </a:rPr>
              <a:t>用降低</a:t>
            </a:r>
            <a:r>
              <a:rPr lang="en-US" altLang="zh-CN" sz="2400" b="1" dirty="0">
                <a:solidFill>
                  <a:srgbClr val="FF0000"/>
                </a:solidFill>
                <a:latin typeface="微软雅黑" panose="020B0503020204020204" pitchFamily="34" charset="-122"/>
                <a:ea typeface="微软雅黑" panose="020B0503020204020204" pitchFamily="34" charset="-122"/>
                <a:sym typeface="+mn-ea"/>
              </a:rPr>
              <a:t>32%</a:t>
            </a:r>
            <a:r>
              <a:rPr lang="zh-CN" altLang="en-US" sz="2400" b="1" dirty="0">
                <a:solidFill>
                  <a:srgbClr val="FF0000"/>
                </a:solidFill>
                <a:latin typeface="微软雅黑" panose="020B0503020204020204" pitchFamily="34" charset="-122"/>
                <a:ea typeface="微软雅黑" panose="020B0503020204020204" pitchFamily="34" charset="-122"/>
                <a:sym typeface="+mn-ea"/>
              </a:rPr>
              <a:t>（极易发生</a:t>
            </a:r>
            <a:r>
              <a:rPr lang="en-US" altLang="zh-CN" sz="2400" b="1" dirty="0">
                <a:solidFill>
                  <a:srgbClr val="FF0000"/>
                </a:solidFill>
                <a:latin typeface="微软雅黑" panose="020B0503020204020204" pitchFamily="34" charset="-122"/>
                <a:ea typeface="微软雅黑" panose="020B0503020204020204" pitchFamily="34" charset="-122"/>
                <a:sym typeface="+mn-ea"/>
              </a:rPr>
              <a:t>AECOPD</a:t>
            </a:r>
            <a:r>
              <a:rPr lang="zh-CN" altLang="en-US" sz="2400" b="1" dirty="0">
                <a:solidFill>
                  <a:srgbClr val="FF0000"/>
                </a:solidFill>
                <a:latin typeface="微软雅黑" panose="020B0503020204020204" pitchFamily="34" charset="-122"/>
                <a:ea typeface="微软雅黑" panose="020B0503020204020204" pitchFamily="34" charset="-122"/>
                <a:sym typeface="+mn-ea"/>
              </a:rPr>
              <a:t>患者</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a:t>
            </a:r>
            <a:endParaRPr lang="zh-CN" altLang="en-US" sz="2400" b="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custDataLst>
              <p:tags r:id="rId1"/>
            </p:custDataLst>
          </p:nvPr>
        </p:nvCxnSpPr>
        <p:spPr>
          <a:xfrm>
            <a:off x="1755976" y="3528830"/>
            <a:ext cx="468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isliḑè"/>
          <p:cNvSpPr/>
          <p:nvPr>
            <p:custDataLst>
              <p:tags r:id="rId2"/>
            </p:custDataLst>
          </p:nvPr>
        </p:nvSpPr>
        <p:spPr>
          <a:xfrm>
            <a:off x="1911851" y="3918895"/>
            <a:ext cx="624349" cy="624349"/>
          </a:xfrm>
          <a:prstGeom prst="diamond">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ïşľiḑè"/>
          <p:cNvSpPr/>
          <p:nvPr>
            <p:custDataLst>
              <p:tags r:id="rId3"/>
            </p:custDataLst>
          </p:nvPr>
        </p:nvSpPr>
        <p:spPr>
          <a:xfrm>
            <a:off x="1912532" y="1972014"/>
            <a:ext cx="624349" cy="624349"/>
          </a:xfrm>
          <a:prstGeom prst="diamond">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1" name="直接连接符 30"/>
          <p:cNvCxnSpPr/>
          <p:nvPr>
            <p:custDataLst>
              <p:tags r:id="rId4"/>
            </p:custDataLst>
          </p:nvPr>
        </p:nvCxnSpPr>
        <p:spPr>
          <a:xfrm>
            <a:off x="2727748" y="1769352"/>
            <a:ext cx="84804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5"/>
            </p:custDataLst>
          </p:nvPr>
        </p:nvCxnSpPr>
        <p:spPr>
          <a:xfrm>
            <a:off x="2727748" y="3750552"/>
            <a:ext cx="84804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6"/>
            </p:custDataLst>
          </p:nvPr>
        </p:nvCxnSpPr>
        <p:spPr>
          <a:xfrm>
            <a:off x="2727748" y="4741152"/>
            <a:ext cx="852360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696093" y="2395965"/>
            <a:ext cx="1025849" cy="1938992"/>
          </a:xfrm>
          <a:prstGeom prst="rect">
            <a:avLst/>
          </a:prstGeom>
          <a:noFill/>
          <a:ln>
            <a:solidFill>
              <a:schemeClr val="accent5">
                <a:lumMod val="50000"/>
              </a:schemeClr>
            </a:solidFill>
          </a:ln>
        </p:spPr>
        <p:txBody>
          <a:bodyPr wrap="square" rtlCol="0">
            <a:spAutoFit/>
          </a:bodyPr>
          <a:lstStyle/>
          <a:p>
            <a:pPr algn="dist"/>
            <a:r>
              <a:rPr kumimoji="1" lang="zh-CN" altLang="en-US" sz="60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kumimoji="1" lang="zh-CN" altLang="en-US" sz="60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1" name="直接连接符 60"/>
          <p:cNvCxnSpPr/>
          <p:nvPr>
            <p:custDataLst>
              <p:tags r:id="rId7"/>
            </p:custDataLst>
          </p:nvPr>
        </p:nvCxnSpPr>
        <p:spPr>
          <a:xfrm>
            <a:off x="2682028" y="5676054"/>
            <a:ext cx="852360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iSļiḓe"/>
          <p:cNvSpPr txBox="1"/>
          <p:nvPr>
            <p:custDataLst>
              <p:tags r:id="rId8"/>
            </p:custDataLst>
          </p:nvPr>
        </p:nvSpPr>
        <p:spPr>
          <a:xfrm>
            <a:off x="2727748" y="1922763"/>
            <a:ext cx="8480246" cy="624349"/>
          </a:xfrm>
          <a:prstGeom prst="rect">
            <a:avLst/>
          </a:prstGeom>
          <a:noFill/>
        </p:spPr>
        <p:txBody>
          <a:bodyPr wrap="none" lIns="91440" tIns="45720" rIns="91440" bIns="45720" anchor="b" anchorCtr="0">
            <a:noAutofit/>
          </a:bodyPr>
          <a:lstStyle/>
          <a:p>
            <a:r>
              <a:rPr lang="en-US" sz="2800" b="1" dirty="0" err="1">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安全性</a:t>
            </a:r>
            <a:r>
              <a:rPr lang="en-US" sz="2800" b="1" dirty="0">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a:t>
            </a:r>
            <a:r>
              <a:rPr lang="en-US" sz="2400" b="1" dirty="0">
                <a:solidFill>
                  <a:schemeClr val="accent1">
                    <a:lumMod val="75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	</a:t>
            </a:r>
            <a:r>
              <a:rPr lang="zh-CN" altLang="en-US" sz="2400" b="1" dirty="0">
                <a:solidFill>
                  <a:srgbClr val="FF0000"/>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相比参照药，</a:t>
            </a:r>
            <a:r>
              <a:rPr lang="zh-CN" altLang="en-US" sz="2400" b="1" kern="0" spc="6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心血管不良反应发生率降低</a:t>
            </a:r>
            <a:r>
              <a:rPr lang="en-US" altLang="zh-CN" sz="2400" b="1" kern="0" spc="6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37.1%</a:t>
            </a:r>
            <a:endPar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iSļiḓe"/>
          <p:cNvSpPr txBox="1"/>
          <p:nvPr>
            <p:custDataLst>
              <p:tags r:id="rId9"/>
            </p:custDataLst>
          </p:nvPr>
        </p:nvSpPr>
        <p:spPr>
          <a:xfrm>
            <a:off x="2727468" y="2913642"/>
            <a:ext cx="8859520" cy="624205"/>
          </a:xfrm>
          <a:prstGeom prst="rect">
            <a:avLst/>
          </a:prstGeom>
          <a:noFill/>
        </p:spPr>
        <p:txBody>
          <a:bodyPr wrap="none" lIns="91440" tIns="45720" rIns="91440" bIns="45720" anchor="b" anchorCtr="0">
            <a:noAutofit/>
          </a:bodyPr>
          <a:lstStyle/>
          <a:p>
            <a:pPr lvl="0" indent="0" algn="l">
              <a:lnSpc>
                <a:spcPct val="150000"/>
              </a:lnSpc>
              <a:buClr>
                <a:schemeClr val="tx1"/>
              </a:buClr>
              <a:buSzPct val="70000"/>
              <a:buFont typeface="Wingdings" panose="05000000000000000000" pitchFamily="2" charset="2"/>
              <a:buNone/>
            </a:pPr>
            <a:r>
              <a:rPr lang="en-US" sz="2800" b="1" dirty="0" err="1">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有效性</a:t>
            </a:r>
            <a:r>
              <a:rPr lang="en-US" sz="2800" b="1" dirty="0">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a:t>
            </a:r>
            <a:r>
              <a:rPr lang="en-US" sz="2800" b="1" dirty="0">
                <a:solidFill>
                  <a:schemeClr val="accent5">
                    <a:lumMod val="75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	</a:t>
            </a: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相比参照药，缩短住院时间和减少急救药用量</a:t>
            </a:r>
            <a:endParaRPr lang="zh-CN" altLang="en-US" sz="2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iSļiḓe"/>
          <p:cNvSpPr txBox="1"/>
          <p:nvPr>
            <p:custDataLst>
              <p:tags r:id="rId10"/>
            </p:custDataLst>
          </p:nvPr>
        </p:nvSpPr>
        <p:spPr>
          <a:xfrm>
            <a:off x="2727468" y="3893447"/>
            <a:ext cx="7900035" cy="624205"/>
          </a:xfrm>
          <a:prstGeom prst="rect">
            <a:avLst/>
          </a:prstGeom>
          <a:noFill/>
        </p:spPr>
        <p:txBody>
          <a:bodyPr wrap="none" lIns="91440" tIns="45720" rIns="91440" bIns="45720" anchor="b" anchorCtr="0">
            <a:noAutofit/>
          </a:bodyPr>
          <a:lstStyle/>
          <a:p>
            <a:r>
              <a:rPr lang="en-US" sz="2800" b="1" dirty="0" err="1">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创新性</a:t>
            </a:r>
            <a:r>
              <a:rPr lang="en-US" sz="2800" b="1" dirty="0">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a:t>
            </a:r>
            <a:r>
              <a:rPr lang="en-US" sz="2800" b="1" dirty="0">
                <a:solidFill>
                  <a:schemeClr val="accent5">
                    <a:lumMod val="75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	</a:t>
            </a: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剔除引发心血管疾病风险更高的(S,S) 异构体</a:t>
            </a:r>
            <a:endPar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iSļiḓe"/>
          <p:cNvSpPr txBox="1"/>
          <p:nvPr>
            <p:custDataLst>
              <p:tags r:id="rId11"/>
            </p:custDataLst>
          </p:nvPr>
        </p:nvSpPr>
        <p:spPr>
          <a:xfrm>
            <a:off x="2727469" y="4873252"/>
            <a:ext cx="1440878" cy="636270"/>
          </a:xfrm>
          <a:prstGeom prst="rect">
            <a:avLst/>
          </a:prstGeom>
          <a:noFill/>
        </p:spPr>
        <p:txBody>
          <a:bodyPr wrap="none" lIns="91440" tIns="45720" rIns="91440" bIns="45720" anchor="b" anchorCtr="0">
            <a:noAutofit/>
          </a:bodyPr>
          <a:lstStyle/>
          <a:p>
            <a:r>
              <a:rPr lang="en-US" sz="2800" b="1" dirty="0" err="1">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公平性</a:t>
            </a:r>
            <a:r>
              <a:rPr lang="en-US" sz="2800" b="1" dirty="0">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a:t>
            </a:r>
            <a:r>
              <a:rPr lang="en-US" sz="2800" b="1" dirty="0">
                <a:solidFill>
                  <a:schemeClr val="accent5">
                    <a:lumMod val="75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	</a:t>
            </a:r>
            <a:r>
              <a:rPr lang="zh-CN" altLang="en-US" sz="2400" b="1" dirty="0">
                <a:solidFill>
                  <a:srgbClr val="FF0000"/>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四大慢病之一，</a:t>
            </a:r>
            <a:r>
              <a:rPr lang="zh-CN" altLang="en-US" sz="2400" b="1" dirty="0" smtClean="0">
                <a:solidFill>
                  <a:srgbClr val="FF0000"/>
                </a:solidFill>
                <a:latin typeface="Arial" panose="020B0604020202020204" pitchFamily="34" charset="0"/>
                <a:ea typeface="微软雅黑" panose="020B0503020204020204" pitchFamily="34" charset="-122"/>
                <a:cs typeface="Alimama ShuHeiTi" pitchFamily="34" charset="-120"/>
                <a:sym typeface="Arial" panose="020B0604020202020204" pitchFamily="34" charset="0"/>
              </a:rPr>
              <a:t>保</a:t>
            </a:r>
            <a:r>
              <a:rPr lang="zh-CN" altLang="en-US" sz="2400" b="1" dirty="0">
                <a:solidFill>
                  <a:srgbClr val="FF0000"/>
                </a:solidFill>
                <a:latin typeface="Arial" panose="020B0604020202020204" pitchFamily="34" charset="0"/>
                <a:ea typeface="微软雅黑" panose="020B0503020204020204" pitchFamily="34" charset="-122"/>
                <a:cs typeface="Alimama ShuHeiTi" pitchFamily="34" charset="-120"/>
                <a:sym typeface="Arial" panose="020B0604020202020204" pitchFamily="34" charset="0"/>
              </a:rPr>
              <a:t>基本</a:t>
            </a: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，减少国家医保支出</a:t>
            </a:r>
            <a:endPar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 name="直接连接符 2"/>
          <p:cNvCxnSpPr/>
          <p:nvPr>
            <p:custDataLst>
              <p:tags r:id="rId12"/>
            </p:custDataLst>
          </p:nvPr>
        </p:nvCxnSpPr>
        <p:spPr>
          <a:xfrm>
            <a:off x="2770928" y="2657717"/>
            <a:ext cx="843724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ïşľiḑè"/>
          <p:cNvSpPr/>
          <p:nvPr>
            <p:custDataLst>
              <p:tags r:id="rId13"/>
            </p:custDataLst>
          </p:nvPr>
        </p:nvSpPr>
        <p:spPr>
          <a:xfrm>
            <a:off x="1912532" y="1010593"/>
            <a:ext cx="624349" cy="624349"/>
          </a:xfrm>
          <a:prstGeom prst="diamond">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ïşľiḑè"/>
          <p:cNvSpPr/>
          <p:nvPr>
            <p:custDataLst>
              <p:tags r:id="rId14"/>
            </p:custDataLst>
          </p:nvPr>
        </p:nvSpPr>
        <p:spPr>
          <a:xfrm>
            <a:off x="1911852" y="2919663"/>
            <a:ext cx="624349" cy="624349"/>
          </a:xfrm>
          <a:prstGeom prst="diamond">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ïşľiḑè"/>
          <p:cNvSpPr/>
          <p:nvPr>
            <p:custDataLst>
              <p:tags r:id="rId15"/>
            </p:custDataLst>
          </p:nvPr>
        </p:nvSpPr>
        <p:spPr>
          <a:xfrm>
            <a:off x="1912532" y="4902946"/>
            <a:ext cx="624349" cy="624349"/>
          </a:xfrm>
          <a:prstGeom prst="diamond">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2713355" y="1083310"/>
            <a:ext cx="7641590" cy="953135"/>
          </a:xfrm>
          <a:prstGeom prst="rect">
            <a:avLst/>
          </a:prstGeom>
          <a:noFill/>
        </p:spPr>
        <p:txBody>
          <a:bodyPr wrap="square" rtlCol="0">
            <a:spAutoFit/>
          </a:bodyPr>
          <a:lstStyle/>
          <a:p>
            <a:r>
              <a:rPr lang="en-US" sz="2800" b="1" dirty="0" err="1">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基本信息</a:t>
            </a:r>
            <a:r>
              <a:rPr lang="zh-CN" altLang="en-US" sz="2800" b="1" dirty="0">
                <a:solidFill>
                  <a:schemeClr val="accent5">
                    <a:lumMod val="50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a:t>
            </a:r>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Alimama ShuHeiTi" pitchFamily="34" charset="-120"/>
                <a:sym typeface="Arial" panose="020B0604020202020204" pitchFamily="34" charset="0"/>
              </a:rPr>
              <a:t> </a:t>
            </a: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国内首款，2025年1月已出口美国</a:t>
            </a:r>
            <a:endPar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28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sp>
        <p:nvSpPr>
          <p:cNvPr id="3" name="Text 1"/>
          <p:cNvSpPr/>
          <p:nvPr/>
        </p:nvSpPr>
        <p:spPr>
          <a:xfrm>
            <a:off x="606425" y="292355"/>
            <a:ext cx="4037965" cy="265430"/>
          </a:xfrm>
          <a:prstGeom prst="rect">
            <a:avLst/>
          </a:prstGeom>
          <a:noFill/>
        </p:spPr>
        <p:txBody>
          <a:bodyPr wrap="square" lIns="0" tIns="0" rIns="0" bIns="0" rtlCol="0" anchor="ctr"/>
          <a:lstStyle/>
          <a:p>
            <a:pPr>
              <a:lnSpc>
                <a:spcPct val="130000"/>
              </a:lnSpc>
            </a:pPr>
            <a:r>
              <a:rPr 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 </a:t>
            </a:r>
            <a:r>
              <a:rPr lang="en-US" sz="2800" b="1" kern="0" spc="67"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基本信息</a:t>
            </a:r>
            <a:endParaRPr 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54013" y="1743710"/>
            <a:ext cx="589280" cy="337185"/>
          </a:xfrm>
          <a:prstGeom prst="rect">
            <a:avLst/>
          </a:prstGeom>
          <a:noFill/>
        </p:spPr>
        <p:txBody>
          <a:bodyPr vert="horz" wrap="none" rtlCol="0">
            <a:spAutoFit/>
          </a:bodyPr>
          <a:lstStyle/>
          <a:p>
            <a:pPr algn="ctr"/>
            <a:r>
              <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rPr>
              <a:t>绪论</a:t>
            </a:r>
            <a:endPar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sp>
        <p:nvSpPr>
          <p:cNvPr id="51" name="文本框 50"/>
          <p:cNvSpPr txBox="1"/>
          <p:nvPr/>
        </p:nvSpPr>
        <p:spPr>
          <a:xfrm>
            <a:off x="139383" y="3596005"/>
            <a:ext cx="1605280" cy="337185"/>
          </a:xfrm>
          <a:prstGeom prst="rect">
            <a:avLst/>
          </a:prstGeom>
          <a:noFill/>
        </p:spPr>
        <p:txBody>
          <a:bodyPr vert="horz" wrap="none" rtlCol="0">
            <a:spAutoFit/>
          </a:bodyPr>
          <a:lstStyle/>
          <a:p>
            <a:pPr algn="ctr"/>
            <a:r>
              <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rPr>
              <a:t>关键技术与难点</a:t>
            </a:r>
            <a:endPar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graphicFrame>
        <p:nvGraphicFramePr>
          <p:cNvPr id="22" name="表格 21"/>
          <p:cNvGraphicFramePr>
            <a:graphicFrameLocks noGrp="1"/>
          </p:cNvGraphicFramePr>
          <p:nvPr>
            <p:custDataLst>
              <p:tags r:id="rId1"/>
            </p:custDataLst>
          </p:nvPr>
        </p:nvGraphicFramePr>
        <p:xfrm>
          <a:off x="566420" y="828677"/>
          <a:ext cx="7515225" cy="5823059"/>
        </p:xfrm>
        <a:graphic>
          <a:graphicData uri="http://schemas.openxmlformats.org/drawingml/2006/table">
            <a:tbl>
              <a:tblPr firstRow="1" bandRow="1">
                <a:tableStyleId>{5C22544A-7EE6-4342-B048-85BDC9FD1C3A}</a:tableStyleId>
              </a:tblPr>
              <a:tblGrid>
                <a:gridCol w="2623820"/>
                <a:gridCol w="4891405"/>
              </a:tblGrid>
              <a:tr h="423515">
                <a:tc>
                  <a:txBody>
                    <a:bodyPr/>
                    <a:lstStyle/>
                    <a:p>
                      <a:pPr algn="ctr">
                        <a:buNone/>
                      </a:pPr>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申报目录类别</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buNone/>
                      </a:pPr>
                      <a:r>
                        <a:rPr lang="zh-CN" altLang="en-US" b="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基本医保目录</a:t>
                      </a:r>
                      <a:endParaRPr lang="zh-CN" altLang="en-US" b="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3515">
                <a:tc>
                  <a:txBody>
                    <a:bodyPr/>
                    <a:lstStyle/>
                    <a:p>
                      <a:pPr algn="ctr"/>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通用名</a:t>
                      </a:r>
                      <a:r>
                        <a:rPr lang="en-US" altLang="zh-CN"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r>
                        <a:rPr lang="zh-CN" altLang="en-US" sz="1800" b="0" kern="120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酒石酸阿福特罗吸入溶液</a:t>
                      </a:r>
                      <a:r>
                        <a:rPr lang="en-US" altLang="zh-CN" sz="1800" b="0" kern="120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dirty="0">
                        <a:ln w="3175">
                          <a:noFill/>
                        </a:ln>
                        <a:solidFill>
                          <a:srgbClr val="000000"/>
                        </a:solidFill>
                        <a:latin typeface="微软雅黑" panose="020B0503020204020204" pitchFamily="34" charset="-122"/>
                        <a:ea typeface="微软雅黑" panose="020B0503020204020204" pitchFamily="3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275">
                <a:tc>
                  <a:txBody>
                    <a:bodyPr/>
                    <a:lstStyle/>
                    <a:p>
                      <a:pPr algn="ctr">
                        <a:buNone/>
                      </a:pPr>
                      <a:r>
                        <a:rPr lang="zh-CN" altLang="en-US"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目前大陆地区通用名药品上市情况</a:t>
                      </a:r>
                      <a:endParaRPr lang="zh-CN" altLang="en-US"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buNone/>
                      </a:pPr>
                      <a:r>
                        <a:rPr lang="zh-CN" altLang="en-US" sz="180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无，本品为</a:t>
                      </a:r>
                      <a:r>
                        <a:rPr lang="zh-CN" altLang="en-US" sz="1800" b="1" dirty="0">
                          <a:ln>
                            <a:noFill/>
                          </a:ln>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独家</a:t>
                      </a:r>
                      <a:r>
                        <a:rPr lang="zh-CN" altLang="en-US" sz="1800" dirty="0">
                          <a:ln>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产品</a:t>
                      </a:r>
                      <a:endParaRPr lang="zh-CN" altLang="en-US" dirty="0">
                        <a:ln w="3175">
                          <a:noFill/>
                        </a:ln>
                        <a:solidFill>
                          <a:srgbClr val="000000"/>
                        </a:solidFill>
                        <a:latin typeface="微软雅黑" panose="020B0503020204020204" pitchFamily="34" charset="-122"/>
                        <a:ea typeface="微软雅黑" panose="020B0503020204020204" pitchFamily="3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1">
                <a:tc>
                  <a:txBody>
                    <a:bodyPr/>
                    <a:lstStyle/>
                    <a:p>
                      <a:pPr marL="0" algn="ctr" defTabSz="914400" rtl="0" eaLnBrk="1" latinLnBrk="0" hangingPunct="1"/>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规格</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2ml∶15μg</a:t>
                      </a:r>
                      <a:r>
                        <a:rPr lang="zh-CN"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（按</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C</a:t>
                      </a:r>
                      <a:r>
                        <a:rPr lang="en-US" altLang="zh-CN" sz="1800" baseline="-25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19</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H</a:t>
                      </a:r>
                      <a:r>
                        <a:rPr lang="en-US" altLang="zh-CN" sz="1800" baseline="-25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24</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N</a:t>
                      </a:r>
                      <a:r>
                        <a:rPr lang="en-US" altLang="zh-CN" sz="1800" baseline="-25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O</a:t>
                      </a:r>
                      <a:r>
                        <a:rPr lang="en-US" altLang="zh-CN" sz="1800" baseline="-25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计）</a:t>
                      </a:r>
                      <a:endParaRPr lang="en-US" altLang="zh-CN" dirty="0">
                        <a:ln w="3175">
                          <a:noFill/>
                        </a:l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118">
                <a:tc>
                  <a:txBody>
                    <a:bodyPr/>
                    <a:lstStyle/>
                    <a:p>
                      <a:pPr marL="0" algn="ctr" defTabSz="914400" rtl="0" eaLnBrk="1" latinLnBrk="0" hangingPunct="1"/>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适应症</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用于</a:t>
                      </a:r>
                      <a:r>
                        <a:rPr lang="zh-CN"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慢性阻塞性肺疾病（</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COPD</a:t>
                      </a:r>
                      <a:r>
                        <a:rPr lang="zh-CN"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）患者气道阻塞的维持治疗，包括慢性支气管炎和肺气肿</a:t>
                      </a:r>
                      <a:endParaRPr lang="en-US" altLang="zh-CN" sz="1800" b="0" kern="12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721">
                <a:tc>
                  <a:txBody>
                    <a:bodyPr/>
                    <a:lstStyle/>
                    <a:p>
                      <a:pPr marL="0" algn="ctr" defTabSz="914400" rtl="0" eaLnBrk="1" latinLnBrk="0" hangingPunct="1"/>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用法用量</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Times New Roman" panose="02020603050405020304" pitchFamily="18" charset="0"/>
                          <a:ea typeface="微软雅黑" panose="020B0503020204020204" pitchFamily="34" charset="-122"/>
                          <a:cs typeface="Times New Roman" panose="02020603050405020304" pitchFamily="18" charset="0"/>
                        </a:rPr>
                        <a:t>每次</a:t>
                      </a:r>
                      <a:r>
                        <a:rPr lang="en-US" altLang="zh-CN" sz="1800" kern="1200" dirty="0">
                          <a:solidFill>
                            <a:schemeClr val="dk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800" kern="1200" dirty="0">
                          <a:solidFill>
                            <a:schemeClr val="dk1"/>
                          </a:solidFill>
                          <a:effectLst/>
                          <a:latin typeface="Times New Roman" panose="02020603050405020304" pitchFamily="18" charset="0"/>
                          <a:ea typeface="微软雅黑" panose="020B0503020204020204" pitchFamily="34" charset="-122"/>
                          <a:cs typeface="Times New Roman" panose="02020603050405020304" pitchFamily="18" charset="0"/>
                        </a:rPr>
                        <a:t>支，</a:t>
                      </a:r>
                      <a:r>
                        <a:rPr lang="zh-CN" altLang="zh-CN" sz="18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每日两次</a:t>
                      </a:r>
                      <a:r>
                        <a:rPr lang="zh-CN" altLang="zh-CN" sz="1800" kern="1200" dirty="0">
                          <a:solidFill>
                            <a:schemeClr val="dk1"/>
                          </a:solidFill>
                          <a:effectLst/>
                          <a:latin typeface="Times New Roman" panose="02020603050405020304" pitchFamily="18" charset="0"/>
                          <a:ea typeface="微软雅黑" panose="020B0503020204020204" pitchFamily="34" charset="-122"/>
                          <a:cs typeface="Times New Roman" panose="02020603050405020304" pitchFamily="18" charset="0"/>
                        </a:rPr>
                        <a:t>，雾化给药</a:t>
                      </a:r>
                      <a:endParaRPr lang="en-US" altLang="zh-CN" sz="1800" b="0" kern="12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519">
                <a:tc>
                  <a:txBody>
                    <a:bodyPr/>
                    <a:lstStyle/>
                    <a:p>
                      <a:pPr marL="0" algn="ctr" defTabSz="914400" rtl="0" eaLnBrk="1" latinLnBrk="0" hangingPunct="1">
                        <a:buNone/>
                      </a:pPr>
                      <a:r>
                        <a:rPr lang="zh-CN" altLang="en-US"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是否</a:t>
                      </a:r>
                      <a:r>
                        <a:rPr lang="en-US" altLang="zh-CN"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OTC</a:t>
                      </a:r>
                      <a:endParaRPr lang="en-US" altLang="zh-CN"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kern="12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否</a:t>
                      </a:r>
                      <a:endParaRPr lang="zh-CN" altLang="en-US" sz="1800" b="0" kern="12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567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全球首个上市国家</a:t>
                      </a:r>
                      <a:endParaRPr lang="en-US" altLang="zh-CN"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地区及上市时间</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美国</a:t>
                      </a:r>
                      <a:r>
                        <a:rPr lang="en-US" altLang="zh-CN"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/2006</a:t>
                      </a:r>
                      <a:r>
                        <a:rPr lang="zh-CN" altLang="en-US"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zh-CN" altLang="en-US"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06</a:t>
                      </a:r>
                      <a:r>
                        <a:rPr lang="zh-CN" altLang="en-US" sz="180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日</a:t>
                      </a:r>
                      <a:endParaRPr lang="en-US" altLang="zh-CN" sz="1800" b="0" kern="1200"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105">
                <a:tc>
                  <a:txBody>
                    <a:bodyPr/>
                    <a:lstStyle/>
                    <a:p>
                      <a:pPr marL="0" algn="ctr" defTabSz="914400" rtl="0" eaLnBrk="1" latinLnBrk="0" hangingPunct="1"/>
                      <a:r>
                        <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endParaRPr lang="zh-CN" altLang="en-US" sz="1800" b="0"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2026年05月27日</a:t>
                      </a:r>
                      <a:endParaRPr lang="zh-CN" altLang="en-US" dirty="0">
                        <a:ln>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502">
                <a:tc>
                  <a:txBody>
                    <a:bodyPr/>
                    <a:lstStyle/>
                    <a:p>
                      <a:pPr marL="0" algn="ctr" defTabSz="914400" rtl="0" eaLnBrk="1" latinLnBrk="0" hangingPunct="1">
                        <a:buNone/>
                      </a:pPr>
                      <a:r>
                        <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属于鼓励仿制品种</a:t>
                      </a:r>
                      <a:endPar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l" latinLnBrk="1">
                        <a:lnSpc>
                          <a:spcPct val="114000"/>
                        </a:lnSpc>
                        <a:buNone/>
                      </a:pPr>
                      <a:r>
                        <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列入</a:t>
                      </a:r>
                      <a:r>
                        <a:rPr lang="zh-CN" altLang="en-US"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六部委</a:t>
                      </a:r>
                      <a:r>
                        <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《第二批鼓励仿制药品目录》</a:t>
                      </a:r>
                      <a:endPar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11">
                <a:tc>
                  <a:txBody>
                    <a:bodyPr/>
                    <a:lstStyle/>
                    <a:p>
                      <a:pPr marL="0" algn="ctr" defTabSz="914400" rtl="0" eaLnBrk="1" latinLnBrk="0" hangingPunct="1"/>
                      <a:r>
                        <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已出口美国</a:t>
                      </a:r>
                      <a:endPar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l" latinLnBrk="1">
                        <a:lnSpc>
                          <a:spcPct val="114000"/>
                        </a:lnSpc>
                        <a:buClrTx/>
                        <a:buSzTx/>
                        <a:buFontTx/>
                        <a:buNone/>
                      </a:pPr>
                      <a:r>
                        <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零</a:t>
                      </a:r>
                      <a:r>
                        <a:rPr lang="zh-CN" altLang="en-US"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缺陷</a:t>
                      </a:r>
                      <a:r>
                        <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通过FDA检查，成功在美国上市</a:t>
                      </a:r>
                      <a:endPar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910">
                <a:tc>
                  <a:txBody>
                    <a:bodyPr/>
                    <a:lstStyle/>
                    <a:p>
                      <a:pPr marL="0" algn="ctr" defTabSz="914400" rtl="0" eaLnBrk="1" latinLnBrk="0" hangingPunct="1">
                        <a:buNone/>
                      </a:pPr>
                      <a:r>
                        <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指南推荐</a:t>
                      </a:r>
                      <a:endParaRPr lang="zh-CN" altLang="en-US" sz="1800" b="1" kern="1200" dirty="0">
                        <a:ln>
                          <a:noFill/>
                        </a:ln>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algn="l" latinLnBrk="1">
                        <a:lnSpc>
                          <a:spcPct val="114000"/>
                        </a:lnSpc>
                        <a:buClrTx/>
                        <a:buSzTx/>
                        <a:buFontTx/>
                        <a:buNone/>
                      </a:pPr>
                      <a:r>
                        <a:rPr lang="zh-CN"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GOLD2025</a:t>
                      </a:r>
                      <a:r>
                        <a:rPr lang="en-US" altLang="zh-CN"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A</a:t>
                      </a:r>
                      <a:r>
                        <a:rPr lang="zh-CN" altLang="en-US"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级证据，一线推荐</a:t>
                      </a:r>
                      <a:endParaRPr lang="zh-CN" altLang="en-US" sz="18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 name="组合 6"/>
          <p:cNvGrpSpPr/>
          <p:nvPr/>
        </p:nvGrpSpPr>
        <p:grpSpPr>
          <a:xfrm>
            <a:off x="8181975" y="828675"/>
            <a:ext cx="3404870" cy="5823585"/>
            <a:chOff x="9740" y="5945"/>
            <a:chExt cx="6831" cy="10248"/>
          </a:xfrm>
        </p:grpSpPr>
        <p:sp>
          <p:nvSpPr>
            <p:cNvPr id="8" name="ïṣlîďe"/>
            <p:cNvSpPr txBox="1"/>
            <p:nvPr/>
          </p:nvSpPr>
          <p:spPr bwMode="auto">
            <a:xfrm>
              <a:off x="10597" y="5945"/>
              <a:ext cx="5618" cy="919"/>
            </a:xfrm>
            <a:prstGeom prst="roundRect">
              <a:avLst>
                <a:gd name="adj" fmla="val 16672"/>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参照药建议</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9899" y="6963"/>
              <a:ext cx="6671" cy="1097"/>
            </a:xfrm>
            <a:prstGeom prst="rect">
              <a:avLst/>
            </a:prstGeom>
            <a:noFill/>
          </p:spPr>
          <p:txBody>
            <a:bodyPr wrap="square">
              <a:spAutoFit/>
            </a:bodyPr>
            <a:lstStyle/>
            <a:p>
              <a:pPr algn="ctr" latinLnBrk="1">
                <a:lnSpc>
                  <a:spcPct val="200000"/>
                </a:lnSpc>
              </a:pPr>
              <a:endParaRPr lang="zh-CN" altLang="en-US" sz="1800" b="1" u="sng" dirty="0">
                <a:solidFill>
                  <a:schemeClr val="accent5">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9740" y="6964"/>
              <a:ext cx="6831" cy="922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latinLnBrk="1">
                <a:lnSpc>
                  <a:spcPct val="200000"/>
                </a:lnSpc>
                <a:buClr>
                  <a:srgbClr val="FF0000"/>
                </a:buClr>
                <a:buSzPct val="70000"/>
                <a:buFont typeface="Wingdings" panose="05000000000000000000" charset="0"/>
                <a:buChar char="u"/>
              </a:pPr>
              <a:endParaRPr lang="zh-CN" altLang="en-US" b="1" u="sng" dirty="0">
                <a:solidFill>
                  <a:schemeClr val="accent5">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latinLnBrk="1">
                <a:lnSpc>
                  <a:spcPct val="200000"/>
                </a:lnSpc>
                <a:buClr>
                  <a:srgbClr val="FF0000"/>
                </a:buClr>
                <a:buSzPct val="70000"/>
                <a:buFont typeface="Wingdings" panose="05000000000000000000" charset="0"/>
                <a:buChar char="u"/>
              </a:pPr>
              <a:r>
                <a:rPr lang="zh-CN" altLang="en-US" sz="2000" b="1" u="sng" dirty="0">
                  <a:solidFill>
                    <a:srgbClr val="FF0000"/>
                  </a:solidFill>
                  <a:latin typeface="Arial" panose="020B0604020202020204" pitchFamily="34" charset="0"/>
                  <a:ea typeface="微软雅黑" panose="020B0503020204020204" pitchFamily="34" charset="-122"/>
                  <a:sym typeface="Arial" panose="020B0604020202020204" pitchFamily="34" charset="0"/>
                </a:rPr>
                <a:t>参照药选择</a:t>
              </a:r>
              <a:endParaRPr lang="zh-CN" altLang="en-US" sz="2000" b="1" u="sng"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latinLnBrk="1">
                <a:lnSpc>
                  <a:spcPct val="200000"/>
                </a:lnSpc>
                <a:buClr>
                  <a:srgbClr val="FF0000"/>
                </a:buClr>
                <a:buSzPct val="70000"/>
                <a:buFont typeface="Wingdings" panose="05000000000000000000" charset="0"/>
                <a:buChar char="ü"/>
              </a:pPr>
              <a:r>
                <a:rPr lang="zh-CN" altLang="en-US" b="1" u="sng"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富马酸福莫特罗吸入溶液</a:t>
              </a:r>
              <a:endParaRPr lang="zh-CN" altLang="en-US" b="1" u="sng"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l" latinLnBrk="1">
                <a:lnSpc>
                  <a:spcPct val="200000"/>
                </a:lnSpc>
                <a:buClr>
                  <a:srgbClr val="FF0000"/>
                </a:buClr>
                <a:buSzPct val="70000"/>
                <a:buFont typeface="Wingdings" panose="05000000000000000000" charset="0"/>
                <a:buChar char="u"/>
              </a:pPr>
              <a:r>
                <a:rPr lang="zh-CN" altLang="en-US" sz="2000" b="1" u="sng" dirty="0">
                  <a:solidFill>
                    <a:srgbClr val="FF0000"/>
                  </a:solidFill>
                  <a:latin typeface="Arial" panose="020B0604020202020204" pitchFamily="34" charset="0"/>
                  <a:ea typeface="微软雅黑" panose="020B0503020204020204" pitchFamily="34" charset="-122"/>
                  <a:sym typeface="Arial" panose="020B0604020202020204" pitchFamily="34" charset="0"/>
                </a:rPr>
                <a:t>选择理由</a:t>
              </a:r>
              <a:endParaRPr lang="zh-CN" altLang="en-US" sz="2000" b="1" u="sng"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200000"/>
                </a:lnSpc>
                <a:buClr>
                  <a:srgbClr val="FF0000"/>
                </a:buClr>
                <a:buSzPct val="70000"/>
                <a:buFont typeface="Wingdings" panose="05000000000000000000" charset="0"/>
                <a:buChar char="ü"/>
              </a:pPr>
              <a:r>
                <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作用机制相同</a:t>
              </a:r>
              <a:endPar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200000"/>
                </a:lnSpc>
                <a:buClr>
                  <a:srgbClr val="FF0000"/>
                </a:buClr>
                <a:buSzPct val="70000"/>
                <a:buFont typeface="Wingdings" panose="05000000000000000000" charset="0"/>
                <a:buChar char="ü"/>
              </a:pPr>
              <a:r>
                <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剂型相同</a:t>
              </a:r>
              <a:endPar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200000"/>
                </a:lnSpc>
                <a:buClr>
                  <a:srgbClr val="FF0000"/>
                </a:buClr>
                <a:buSzPct val="70000"/>
                <a:buFont typeface="Wingdings" panose="05000000000000000000" charset="0"/>
                <a:buChar char="ü"/>
              </a:pPr>
              <a:r>
                <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适应症相同</a:t>
              </a:r>
              <a:endPar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200000"/>
                </a:lnSpc>
                <a:buClr>
                  <a:srgbClr val="FF0000"/>
                </a:buClr>
                <a:buSzPct val="70000"/>
                <a:buFont typeface="Wingdings" panose="05000000000000000000" charset="0"/>
                <a:buChar char="ü"/>
              </a:pPr>
              <a:r>
                <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消旋体（</a:t>
              </a:r>
              <a:r>
                <a:rPr lang="en-US" altLang="zh-CN"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50%RR+50%SS</a:t>
              </a:r>
              <a:r>
                <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200000"/>
                </a:lnSpc>
                <a:buClr>
                  <a:srgbClr val="FF0000"/>
                </a:buClr>
                <a:buSzPct val="70000"/>
                <a:buFont typeface="Wingdings" panose="05000000000000000000" charset="0"/>
                <a:buChar char="ü"/>
              </a:pP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已纳入国家医保目录和第十一批集采</a:t>
              </a:r>
              <a:endParaRPr lang="en-US" altLang="zh-CN"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latinLnBrk="1">
                <a:lnSpc>
                  <a:spcPct val="200000"/>
                </a:lnSpc>
              </a:pPr>
              <a:endParaRPr lang="zh-CN" altLang="en-US" b="1" u="sng" dirty="0">
                <a:solidFill>
                  <a:schemeClr val="accent5">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b="1" u="sng" dirty="0">
                <a:solidFill>
                  <a:schemeClr val="accent5">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文本框 3"/>
          <p:cNvSpPr txBox="1"/>
          <p:nvPr/>
        </p:nvSpPr>
        <p:spPr>
          <a:xfrm>
            <a:off x="404330" y="5897028"/>
            <a:ext cx="11917045" cy="871220"/>
          </a:xfrm>
          <a:prstGeom prst="rect">
            <a:avLst/>
          </a:prstGeom>
          <a:noFill/>
        </p:spPr>
        <p:txBody>
          <a:bodyPr wrap="square" bIns="0" rtlCol="0" anchor="ctr" anchorCtr="0">
            <a:noAutofit/>
          </a:bodyPr>
          <a:lstStyle/>
          <a:p>
            <a:pPr marL="0" indent="0">
              <a:buNone/>
            </a:pP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慢性阻塞性肺疾病向</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前</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发展</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(2022)</a:t>
            </a: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 Chronic Obstructive Pulmonary Disease as a Risk Factor for Cardiovascular Disease</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 View from the SUMMIT</a:t>
            </a: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[3] 664</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例慢性阻塞性肺疾病急性加重老年患者</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3 </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年生存状况及中西医预后影响因素</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(2024)</a:t>
            </a: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国家基本公共卫生项目纳入慢阻肺病</a:t>
            </a:r>
            <a:endPar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sym typeface="+mn-ea"/>
              </a:rPr>
              <a:t>Carmoterol vs. Formoterol Stereoisomers: A Comparative Analysis for Drug Development Professionals</a:t>
            </a: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[6] </a:t>
            </a:r>
            <a:r>
              <a:rPr lang="zh-CN" altLang="en-US"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慢性阻塞性肺疾病急性加重入院危险因素分析及药学服务模型构建及药学服务模型构建</a:t>
            </a:r>
            <a:r>
              <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(2025)</a:t>
            </a: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buNone/>
            </a:pPr>
            <a:endParaRPr lang="en-US" altLang="zh-CN" sz="9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34" name="组合 33"/>
          <p:cNvGrpSpPr/>
          <p:nvPr/>
        </p:nvGrpSpPr>
        <p:grpSpPr>
          <a:xfrm>
            <a:off x="553502" y="1584960"/>
            <a:ext cx="10997563" cy="1632585"/>
            <a:chOff x="6400152" y="2800883"/>
            <a:chExt cx="5062679" cy="1600003"/>
          </a:xfrm>
        </p:grpSpPr>
        <p:sp>
          <p:nvSpPr>
            <p:cNvPr id="106" name="矩形 105"/>
            <p:cNvSpPr/>
            <p:nvPr/>
          </p:nvSpPr>
          <p:spPr>
            <a:xfrm>
              <a:off x="6400152" y="2800883"/>
              <a:ext cx="5040468" cy="1600003"/>
            </a:xfrm>
            <a:prstGeom prst="rect">
              <a:avLst/>
            </a:prstGeom>
            <a:noFill/>
            <a:ln>
              <a:solidFill>
                <a:srgbClr val="29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íSľîḑe"/>
            <p:cNvSpPr txBox="1"/>
            <p:nvPr/>
          </p:nvSpPr>
          <p:spPr>
            <a:xfrm>
              <a:off x="6400736" y="2985714"/>
              <a:ext cx="5062095" cy="1228474"/>
            </a:xfrm>
            <a:prstGeom prst="rect">
              <a:avLst/>
            </a:prstGeom>
            <a:noFill/>
            <a:ln>
              <a:noFill/>
            </a:ln>
          </p:spPr>
          <p:txBody>
            <a:bodyPr wrap="square" rtlCol="0" anchor="b">
              <a:noAutofit/>
            </a:bodyPr>
            <a:lstStyle/>
            <a:p>
              <a:pPr marL="448945" indent="-342900" algn="l" latinLnBrk="1">
                <a:lnSpc>
                  <a:spcPct val="150000"/>
                </a:lnSpc>
                <a:buClr>
                  <a:srgbClr val="FF0000"/>
                </a:buClr>
                <a:buSzPct val="70000"/>
                <a:buFont typeface="Wingdings" panose="05000000000000000000" charset="0"/>
                <a:buChar char="u"/>
              </a:pPr>
              <a:r>
                <a:rPr kumimoji="1" lang="zh-CN" altLang="en-US" sz="2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我国40岁及以上人群COPD患病率</a:t>
              </a:r>
              <a:r>
                <a:rPr kumimoji="1" lang="zh-CN" altLang="en-US" sz="2000" b="1" dirty="0">
                  <a:ln w="12700">
                    <a:noFill/>
                  </a:ln>
                  <a:solidFill>
                    <a:srgbClr val="FF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13.7%</a:t>
              </a:r>
              <a:r>
                <a:rPr kumimoji="1" lang="zh-CN" altLang="en-US" sz="2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，患者</a:t>
              </a:r>
              <a:r>
                <a:rPr kumimoji="1" lang="zh-CN" altLang="en-US" sz="2000" b="1" dirty="0">
                  <a:ln w="12700">
                    <a:noFill/>
                  </a:ln>
                  <a:solidFill>
                    <a:srgbClr val="FF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约1亿</a:t>
              </a:r>
              <a:r>
                <a:rPr kumimoji="1" lang="zh-CN" altLang="en-US" sz="2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，是</a:t>
              </a:r>
              <a:r>
                <a:rPr kumimoji="1" lang="zh-CN" altLang="en-US" sz="2000" b="1" dirty="0">
                  <a:ln w="12700">
                    <a:noFill/>
                  </a:ln>
                  <a:solidFill>
                    <a:srgbClr val="FF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第三大死亡</a:t>
              </a:r>
              <a:r>
                <a:rPr kumimoji="1" lang="zh-CN" altLang="en-US" sz="2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原因</a:t>
              </a:r>
              <a:r>
                <a:rPr kumimoji="1" lang="en-US" altLang="zh-CN" sz="2000" baseline="30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rPr>
                <a:t>1</a:t>
              </a:r>
              <a:endParaRPr kumimoji="1" lang="en-US" altLang="zh-CN" sz="2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Arial" panose="020B0604020202020204" pitchFamily="34" charset="0"/>
              </a:endParaRPr>
            </a:p>
            <a:p>
              <a:pPr marL="448945" indent="-342900" algn="l" latinLnBrk="1">
                <a:lnSpc>
                  <a:spcPct val="150000"/>
                </a:lnSpc>
                <a:buClr>
                  <a:srgbClr val="FF0000"/>
                </a:buClr>
                <a:buSzPct val="70000"/>
                <a:buFont typeface="Wingdings" panose="05000000000000000000" charset="0"/>
                <a:buChar char="u"/>
              </a:pPr>
              <a:r>
                <a:rPr kumimoji="1" lang="zh-CN" altLang="en-US"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重度</a:t>
              </a:r>
              <a:r>
                <a:rPr kumimoji="1" lang="en-US" altLang="zh-CN"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COPD</a:t>
              </a:r>
              <a:r>
                <a:rPr kumimoji="1" lang="zh-CN" altLang="en-US"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患者急性加重后心血管事件风险飙升</a:t>
              </a:r>
              <a:r>
                <a:rPr kumimoji="1" lang="zh-CN" altLang="en-US" sz="2000" b="1" dirty="0">
                  <a:ln w="12700">
                    <a:noFill/>
                  </a:ln>
                  <a:solidFill>
                    <a:srgbClr val="FF0000"/>
                  </a:solidFill>
                  <a:latin typeface="Arial" panose="020B0604020202020204" pitchFamily="34" charset="0"/>
                  <a:ea typeface="微软雅黑" panose="020B0503020204020204" pitchFamily="34" charset="-122"/>
                  <a:cs typeface="Source Han Sans"/>
                  <a:sym typeface="Arial" panose="020B0604020202020204" pitchFamily="34" charset="0"/>
                </a:rPr>
                <a:t>近</a:t>
              </a:r>
              <a:r>
                <a:rPr kumimoji="1" lang="en-US" altLang="zh-CN" sz="2000" b="1" dirty="0">
                  <a:ln w="12700">
                    <a:noFill/>
                  </a:ln>
                  <a:solidFill>
                    <a:srgbClr val="FF0000"/>
                  </a:solidFill>
                  <a:latin typeface="Arial" panose="020B0604020202020204" pitchFamily="34" charset="0"/>
                  <a:ea typeface="微软雅黑" panose="020B0503020204020204" pitchFamily="34" charset="-122"/>
                  <a:cs typeface="Source Han Sans"/>
                  <a:sym typeface="Arial" panose="020B0604020202020204" pitchFamily="34" charset="0"/>
                </a:rPr>
                <a:t>10</a:t>
              </a:r>
              <a:r>
                <a:rPr kumimoji="1" lang="zh-CN" altLang="en-US" sz="2000" b="1" dirty="0">
                  <a:ln w="12700">
                    <a:noFill/>
                  </a:ln>
                  <a:solidFill>
                    <a:srgbClr val="FF0000"/>
                  </a:solidFill>
                  <a:latin typeface="Arial" panose="020B0604020202020204" pitchFamily="34" charset="0"/>
                  <a:ea typeface="微软雅黑" panose="020B0503020204020204" pitchFamily="34" charset="-122"/>
                  <a:cs typeface="Source Han Sans"/>
                  <a:sym typeface="Arial" panose="020B0604020202020204" pitchFamily="34" charset="0"/>
                </a:rPr>
                <a:t>倍</a:t>
              </a:r>
              <a:r>
                <a:rPr kumimoji="1" lang="en-US" altLang="zh-CN" sz="2000" baseline="30000" dirty="0">
                  <a:ln w="12700">
                    <a:noFill/>
                  </a:ln>
                  <a:solidFill>
                    <a:srgbClr val="FF0000"/>
                  </a:solidFill>
                  <a:latin typeface="Arial" panose="020B0604020202020204" pitchFamily="34" charset="0"/>
                  <a:ea typeface="微软雅黑" panose="020B0503020204020204" pitchFamily="34" charset="-122"/>
                  <a:cs typeface="Source Han Sans"/>
                  <a:sym typeface="Arial" panose="020B0604020202020204" pitchFamily="34" charset="0"/>
                </a:rPr>
                <a:t>2</a:t>
              </a:r>
              <a:r>
                <a:rPr kumimoji="1" lang="zh-CN" altLang="en-US"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a:t>
              </a:r>
              <a:r>
                <a:rPr kumimoji="1" lang="zh-CN" altLang="en-US" sz="2000" b="1" dirty="0">
                  <a:ln w="12700">
                    <a:noFill/>
                  </a:ln>
                  <a:solidFill>
                    <a:srgbClr val="FF0000"/>
                  </a:solidFill>
                  <a:latin typeface="Arial" panose="020B0604020202020204" pitchFamily="34" charset="0"/>
                  <a:ea typeface="微软雅黑" panose="020B0503020204020204" pitchFamily="34" charset="-122"/>
                  <a:cs typeface="Source Han Sans"/>
                  <a:sym typeface="Arial" panose="020B0604020202020204" pitchFamily="34" charset="0"/>
                </a:rPr>
                <a:t>心血管共病发作</a:t>
              </a:r>
              <a:r>
                <a:rPr kumimoji="1" lang="zh-CN" altLang="en-US"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是死亡主要原因</a:t>
              </a:r>
              <a:r>
                <a:rPr kumimoji="1" lang="en-US" altLang="zh-CN" sz="2000" baseline="30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3</a:t>
              </a:r>
              <a:endParaRPr kumimoji="1" lang="en-US" altLang="zh-CN" sz="2000" baseline="30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endParaRPr>
            </a:p>
            <a:p>
              <a:pPr marL="448945" indent="-342900" latinLnBrk="1">
                <a:lnSpc>
                  <a:spcPct val="150000"/>
                </a:lnSpc>
                <a:buClr>
                  <a:srgbClr val="FF0000"/>
                </a:buClr>
                <a:buSzPct val="70000"/>
                <a:buFont typeface="Wingdings" panose="05000000000000000000" charset="0"/>
                <a:buChar char="u"/>
              </a:pPr>
              <a:r>
                <a:rPr kumimoji="1" lang="en-US" altLang="zh-CN"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COPD</a:t>
              </a:r>
              <a:r>
                <a:rPr kumimoji="1" lang="zh-CN" altLang="en-US" sz="2000" dirty="0">
                  <a:ln w="12700">
                    <a:noFill/>
                  </a:ln>
                  <a:latin typeface="Arial" panose="020B0604020202020204" pitchFamily="34" charset="0"/>
                  <a:ea typeface="微软雅黑" panose="020B0503020204020204" pitchFamily="34" charset="-122"/>
                  <a:cs typeface="Source Han Sans"/>
                  <a:sym typeface="Arial" panose="020B0604020202020204" pitchFamily="34" charset="0"/>
                </a:rPr>
                <a:t>是国家四大慢病之一，</a:t>
              </a:r>
              <a:r>
                <a:rPr lang="zh-CN" altLang="en-US" sz="2000" dirty="0">
                  <a:solidFill>
                    <a:srgbClr val="333333"/>
                  </a:solidFill>
                  <a:latin typeface="微软雅黑" panose="020B0503020204020204" pitchFamily="34" charset="-122"/>
                  <a:ea typeface="微软雅黑" panose="020B0503020204020204" pitchFamily="34" charset="-122"/>
                </a:rPr>
                <a:t>被纳入国家基本公共卫生服务项目</a:t>
              </a:r>
              <a:r>
                <a:rPr lang="en-US" altLang="zh-CN" sz="2000" baseline="30000" dirty="0">
                  <a:solidFill>
                    <a:srgbClr val="333333"/>
                  </a:solidFill>
                  <a:latin typeface="微软雅黑" panose="020B0503020204020204" pitchFamily="34" charset="-122"/>
                  <a:ea typeface="微软雅黑" panose="020B0503020204020204" pitchFamily="34" charset="-122"/>
                </a:rPr>
                <a:t>4</a:t>
              </a:r>
              <a:endParaRPr kumimoji="1" lang="en-US" altLang="zh-CN" sz="2000" baseline="30000" dirty="0">
                <a:ln w="12700">
                  <a:noFill/>
                </a:ln>
                <a:solidFill>
                  <a:srgbClr val="333333"/>
                </a:solidFill>
                <a:latin typeface="微软雅黑" panose="020B0503020204020204" pitchFamily="34" charset="-122"/>
                <a:ea typeface="微软雅黑" panose="020B0503020204020204" pitchFamily="34" charset="-122"/>
                <a:cs typeface="Source Han Sans"/>
                <a:sym typeface="Arial" panose="020B0604020202020204" pitchFamily="34" charset="0"/>
              </a:endParaRPr>
            </a:p>
          </p:txBody>
        </p:sp>
      </p:grpSp>
      <p:grpSp>
        <p:nvGrpSpPr>
          <p:cNvPr id="35" name="组合 34"/>
          <p:cNvGrpSpPr/>
          <p:nvPr/>
        </p:nvGrpSpPr>
        <p:grpSpPr>
          <a:xfrm>
            <a:off x="519430" y="4039235"/>
            <a:ext cx="10967085" cy="1779270"/>
            <a:chOff x="6237510" y="2959397"/>
            <a:chExt cx="4987297" cy="1020574"/>
          </a:xfrm>
        </p:grpSpPr>
        <p:sp>
          <p:nvSpPr>
            <p:cNvPr id="110" name="矩形 109"/>
            <p:cNvSpPr/>
            <p:nvPr/>
          </p:nvSpPr>
          <p:spPr>
            <a:xfrm>
              <a:off x="6237510" y="2959397"/>
              <a:ext cx="4987297" cy="1020574"/>
            </a:xfrm>
            <a:prstGeom prst="rect">
              <a:avLst/>
            </a:prstGeom>
            <a:noFill/>
            <a:ln>
              <a:solidFill>
                <a:srgbClr val="29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íSľîḑe"/>
            <p:cNvSpPr txBox="1"/>
            <p:nvPr/>
          </p:nvSpPr>
          <p:spPr>
            <a:xfrm>
              <a:off x="6253723" y="3727045"/>
              <a:ext cx="4954869" cy="225638"/>
            </a:xfrm>
            <a:prstGeom prst="rect">
              <a:avLst/>
            </a:prstGeom>
            <a:noFill/>
          </p:spPr>
          <p:txBody>
            <a:bodyPr wrap="square" rtlCol="0" anchor="b">
              <a:spAutoFit/>
            </a:bodyPr>
            <a:lstStyle/>
            <a:p>
              <a:pPr marL="285750" indent="-179705" latinLnBrk="1">
                <a:lnSpc>
                  <a:spcPct val="125000"/>
                </a:lnSpc>
                <a:buFont typeface="Wingdings" panose="05000000000000000000" pitchFamily="2" charset="2"/>
                <a:buChar char="p"/>
              </a:pPr>
              <a:endParaRPr kumimoji="1" lang="zh-CN" altLang="en-US" sz="1600" baseline="30000" dirty="0">
                <a:ln w="12700">
                  <a:noFill/>
                </a:ln>
                <a:solidFill>
                  <a:srgbClr val="000000">
                    <a:alpha val="100000"/>
                  </a:srgbClr>
                </a:solidFill>
                <a:latin typeface="微软雅黑" panose="020B0503020204020204" pitchFamily="34" charset="-122"/>
                <a:ea typeface="微软雅黑" panose="020B0503020204020204" pitchFamily="34" charset="-122"/>
                <a:cs typeface="Source Han Sans"/>
                <a:sym typeface="+mn-ea"/>
              </a:endParaRPr>
            </a:p>
          </p:txBody>
        </p:sp>
      </p:grpSp>
      <p:sp>
        <p:nvSpPr>
          <p:cNvPr id="183" name="ïṣlîďe"/>
          <p:cNvSpPr txBox="1"/>
          <p:nvPr/>
        </p:nvSpPr>
        <p:spPr bwMode="auto">
          <a:xfrm>
            <a:off x="542925" y="1066800"/>
            <a:ext cx="2347595" cy="518160"/>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descr="7b0a202020202262756c6c6574223a20227b5c2263617465676f727949645c223a5c225c222c5c2274656d706c61746549645c223a32303233313634357d220a7d0a"/>
          <p:cNvSpPr txBox="1"/>
          <p:nvPr/>
        </p:nvSpPr>
        <p:spPr>
          <a:xfrm>
            <a:off x="404495" y="4164330"/>
            <a:ext cx="11119485" cy="1633855"/>
          </a:xfrm>
          <a:prstGeom prst="rect">
            <a:avLst/>
          </a:prstGeom>
          <a:noFill/>
        </p:spPr>
        <p:txBody>
          <a:bodyPr wrap="square" rtlCol="0">
            <a:noAutofit/>
          </a:bodyPr>
          <a:lstStyle/>
          <a:p>
            <a:pPr marL="448945" indent="-342900" latinLnBrk="1">
              <a:lnSpc>
                <a:spcPct val="125000"/>
              </a:lnSpc>
              <a:buClr>
                <a:srgbClr val="FF0000"/>
              </a:buClr>
              <a:buSzPct val="70000"/>
              <a:buFont typeface="Wingdings" panose="05000000000000000000" charset="0"/>
              <a:buChar char="u"/>
            </a:pP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国内唯一</a:t>
            </a:r>
            <a:r>
              <a:rPr kumimoji="1" lang="en-US" altLang="zh-CN" sz="2000" dirty="0">
                <a:ln w="12700">
                  <a:noFill/>
                </a:ln>
                <a:latin typeface="微软雅黑" panose="020B0503020204020204" pitchFamily="34" charset="-122"/>
                <a:ea typeface="微软雅黑" panose="020B0503020204020204" pitchFamily="34" charset="-122"/>
                <a:cs typeface="Source Han Sans"/>
                <a:sym typeface="+mn-ea"/>
              </a:rPr>
              <a:t>LABA</a:t>
            </a:r>
            <a:r>
              <a:rPr kumimoji="1" lang="zh-CN" altLang="en-US" sz="2000" dirty="0">
                <a:ln w="12700">
                  <a:noFill/>
                </a:ln>
                <a:latin typeface="微软雅黑" panose="020B0503020204020204" pitchFamily="34" charset="-122"/>
                <a:ea typeface="微软雅黑" panose="020B0503020204020204" pitchFamily="34" charset="-122"/>
                <a:cs typeface="Source Han Sans"/>
                <a:sym typeface="+mn-ea"/>
              </a:rPr>
              <a:t>雾化吸入剂福莫特罗为</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消旋体</a:t>
            </a:r>
            <a:r>
              <a:rPr kumimoji="1" lang="zh-CN" altLang="en-US" sz="2000" dirty="0">
                <a:ln w="12700">
                  <a:noFill/>
                </a:ln>
                <a:latin typeface="微软雅黑" panose="020B0503020204020204" pitchFamily="34" charset="-122"/>
                <a:ea typeface="微软雅黑" panose="020B0503020204020204" pitchFamily="34" charset="-122"/>
                <a:cs typeface="Source Han Sans"/>
                <a:sym typeface="+mn-ea"/>
              </a:rPr>
              <a:t>，其</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(S,S) 异构体易诱发心悸、震颤</a:t>
            </a:r>
            <a:r>
              <a:rPr kumimoji="1" lang="zh-CN" altLang="en-US" sz="2000" dirty="0">
                <a:ln w="12700">
                  <a:noFill/>
                </a:ln>
                <a:latin typeface="微软雅黑" panose="020B0503020204020204" pitchFamily="34" charset="-122"/>
                <a:ea typeface="微软雅黑" panose="020B0503020204020204" pitchFamily="34" charset="-122"/>
                <a:cs typeface="Source Han Sans"/>
                <a:sym typeface="+mn-ea"/>
              </a:rPr>
              <a:t>等β-肾上腺素副作用，</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增加</a:t>
            </a:r>
            <a:r>
              <a:rPr kumimoji="1" lang="zh-CN" altLang="en-US" sz="2000" dirty="0">
                <a:ln w="12700">
                  <a:noFill/>
                </a:ln>
                <a:latin typeface="微软雅黑" panose="020B0503020204020204" pitchFamily="34" charset="-122"/>
                <a:ea typeface="微软雅黑" panose="020B0503020204020204" pitchFamily="34" charset="-122"/>
                <a:cs typeface="Source Han Sans"/>
                <a:sym typeface="+mn-ea"/>
              </a:rPr>
              <a:t>了COPD心血管</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共病患者用药</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rPr>
              <a:t>风险</a:t>
            </a:r>
            <a:r>
              <a:rPr kumimoji="1" lang="zh-CN" altLang="en-US" sz="2000" dirty="0">
                <a:ln w="12700">
                  <a:noFill/>
                </a:ln>
                <a:latin typeface="微软雅黑" panose="020B0503020204020204" pitchFamily="34" charset="-122"/>
                <a:ea typeface="微软雅黑" panose="020B0503020204020204" pitchFamily="34" charset="-122"/>
                <a:cs typeface="Source Han Sans"/>
              </a:rPr>
              <a:t>和使用难度</a:t>
            </a:r>
            <a:r>
              <a:rPr kumimoji="1" lang="en-US" altLang="zh-CN" sz="2000" baseline="30000" dirty="0">
                <a:ln w="12700">
                  <a:noFill/>
                </a:ln>
                <a:latin typeface="微软雅黑" panose="020B0503020204020204" pitchFamily="34" charset="-122"/>
                <a:ea typeface="微软雅黑" panose="020B0503020204020204" pitchFamily="34" charset="-122"/>
                <a:cs typeface="Source Han Sans"/>
              </a:rPr>
              <a:t>5</a:t>
            </a:r>
            <a:endParaRPr kumimoji="1" lang="en-US" altLang="zh-CN" sz="2000" baseline="30000" dirty="0">
              <a:ln w="12700">
                <a:noFill/>
              </a:ln>
              <a:latin typeface="微软雅黑" panose="020B0503020204020204" pitchFamily="34" charset="-122"/>
              <a:ea typeface="微软雅黑" panose="020B0503020204020204" pitchFamily="34" charset="-122"/>
              <a:cs typeface="Source Han Sans"/>
            </a:endParaRPr>
          </a:p>
          <a:p>
            <a:pPr marL="448945" indent="-342900" latinLnBrk="1">
              <a:lnSpc>
                <a:spcPct val="125000"/>
              </a:lnSpc>
              <a:buClr>
                <a:srgbClr val="FF0000"/>
              </a:buClr>
              <a:buSzPct val="70000"/>
              <a:buFont typeface="Wingdings" panose="05000000000000000000" charset="0"/>
              <a:buChar char="u"/>
            </a:pPr>
            <a:r>
              <a:rPr kumimoji="1" lang="zh-CN" altLang="en-US" sz="2000" dirty="0">
                <a:ln w="12700">
                  <a:noFill/>
                </a:ln>
                <a:latin typeface="微软雅黑" panose="020B0503020204020204" pitchFamily="34" charset="-122"/>
                <a:ea typeface="微软雅黑" panose="020B0503020204020204" pitchFamily="34" charset="-122"/>
                <a:cs typeface="Source Han Sans"/>
                <a:sym typeface="+mn-ea"/>
              </a:rPr>
              <a:t>国内现有治疗药物多为非雾化吸入制剂，要求患者具备一定的肺吸气流速和手口协调性，</a:t>
            </a:r>
            <a:r>
              <a:rPr kumimoji="1" lang="zh-CN" altLang="en-US" sz="2000" b="1"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不能满足肺吸气流速不足、手口协调性差，尤其是有心血管共病患者的治疗需求</a:t>
            </a:r>
            <a:r>
              <a:rPr kumimoji="1" lang="en-US" altLang="zh-CN" sz="2000" b="1" baseline="30000" dirty="0">
                <a:ln w="12700">
                  <a:noFill/>
                </a:ln>
                <a:solidFill>
                  <a:srgbClr val="FF0000"/>
                </a:solidFill>
                <a:latin typeface="微软雅黑" panose="020B0503020204020204" pitchFamily="34" charset="-122"/>
                <a:ea typeface="微软雅黑" panose="020B0503020204020204" pitchFamily="34" charset="-122"/>
                <a:cs typeface="Source Han Sans"/>
                <a:sym typeface="+mn-ea"/>
              </a:rPr>
              <a:t>6</a:t>
            </a:r>
            <a:endParaRPr kumimoji="1" lang="en-US" altLang="zh-CN" sz="2000" b="1" baseline="30000" dirty="0">
              <a:ln w="12700">
                <a:noFill/>
              </a:ln>
              <a:solidFill>
                <a:srgbClr val="FF0000"/>
              </a:solidFill>
              <a:latin typeface="微软雅黑" panose="020B0503020204020204" pitchFamily="34" charset="-122"/>
              <a:ea typeface="微软雅黑" panose="020B0503020204020204" pitchFamily="34" charset="-122"/>
              <a:cs typeface="Source Han Sans"/>
              <a:sym typeface="+mn-ea"/>
            </a:endParaRPr>
          </a:p>
        </p:txBody>
      </p:sp>
      <p:sp>
        <p:nvSpPr>
          <p:cNvPr id="6" name="ïṣlîďe"/>
          <p:cNvSpPr txBox="1"/>
          <p:nvPr/>
        </p:nvSpPr>
        <p:spPr bwMode="auto">
          <a:xfrm>
            <a:off x="506095" y="3468370"/>
            <a:ext cx="3192145" cy="492125"/>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20000"/>
              </a:lnSpc>
              <a:spcBef>
                <a:spcPct val="0"/>
              </a:spcBef>
              <a:buFontTx/>
              <a:buNone/>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未被满足的临床需求</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Text 1"/>
          <p:cNvSpPr/>
          <p:nvPr/>
        </p:nvSpPr>
        <p:spPr>
          <a:xfrm>
            <a:off x="511175" y="370840"/>
            <a:ext cx="11533505" cy="265430"/>
          </a:xfrm>
          <a:prstGeom prst="rect">
            <a:avLst/>
          </a:prstGeom>
          <a:noFill/>
        </p:spPr>
        <p:txBody>
          <a:bodyPr wrap="square" lIns="0" tIns="0" rIns="0" bIns="0" rtlCol="0" anchor="ctr"/>
          <a:lstStyle/>
          <a:p>
            <a:pPr>
              <a:lnSpc>
                <a:spcPct val="130000"/>
              </a:lnSpc>
            </a:pPr>
            <a:r>
              <a:rPr 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 </a:t>
            </a:r>
            <a:r>
              <a:rPr lang="en-US" sz="2800" b="1" kern="0" spc="67"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基本信息</a:t>
            </a:r>
            <a:r>
              <a:rPr lang="zh-CN" alt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COPD心血管共病患者、老年患者缺乏适宜的治疗药物</a:t>
            </a:r>
            <a:endParaRPr lang="zh-CN" altLang="en-US" sz="2800" b="1" kern="0" spc="67"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2" name="Shape 0"/>
          <p:cNvSpPr/>
          <p:nvPr/>
        </p:nvSpPr>
        <p:spPr>
          <a:xfrm>
            <a:off x="302786" y="338095"/>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a:ln>
            <a:solidFill>
              <a:schemeClr val="accent5">
                <a:lumMod val="50000"/>
              </a:schemeClr>
            </a:solidFill>
          </a:ln>
        </p:spPr>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840105" y="505157"/>
            <a:ext cx="8865870" cy="440055"/>
          </a:xfrm>
          <a:prstGeom prst="rect">
            <a:avLst/>
          </a:prstGeom>
          <a:noFill/>
        </p:spPr>
        <p:txBody>
          <a:bodyPr wrap="square" lIns="0" tIns="0" rIns="0" bIns="0" rtlCol="0" anchor="ctr"/>
          <a:lstStyle/>
          <a:p>
            <a:pPr>
              <a:lnSpc>
                <a:spcPct val="130000"/>
              </a:lnSpc>
            </a:pPr>
            <a:r>
              <a:rPr 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02 安全性</a:t>
            </a:r>
            <a:r>
              <a:rPr lang="zh-CN" alt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本品对老年及肾功能不全患者更安全</a:t>
            </a:r>
            <a:endParaRPr 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en-US" alt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3678555" y="2541270"/>
            <a:ext cx="11066780" cy="892175"/>
          </a:xfrm>
          <a:prstGeom prst="rect">
            <a:avLst/>
          </a:prstGeom>
        </p:spPr>
        <p:txBody>
          <a:bodyPr/>
          <a:lstStyle/>
          <a:p>
            <a:pPr marL="285750" lvl="0" indent="-285750" algn="just">
              <a:lnSpc>
                <a:spcPct val="150000"/>
              </a:lnSpc>
              <a:buFont typeface="Arial" panose="020B0604020202020204" pitchFamily="34" charset="0"/>
              <a:buChar char="•"/>
            </a:pP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504825" y="6459220"/>
            <a:ext cx="3555365" cy="358140"/>
          </a:xfrm>
          <a:prstGeom prst="rect">
            <a:avLst/>
          </a:prstGeom>
          <a:noFill/>
        </p:spPr>
        <p:txBody>
          <a:bodyPr wrap="square" rtlCol="0">
            <a:noAutofit/>
          </a:bodyPr>
          <a:lstStyle/>
          <a:p>
            <a:r>
              <a:rPr lang="en-US" altLang="zh-CN" sz="1000">
                <a:latin typeface="Times New Roman" panose="02020603050405020304" pitchFamily="18" charset="0"/>
                <a:ea typeface="微软雅黑" panose="020B0503020204020204" pitchFamily="34" charset="-122"/>
                <a:cs typeface="Times New Roman" panose="02020603050405020304" pitchFamily="18" charset="0"/>
              </a:rPr>
              <a:t>[1] FORMOTEROL FUMARATE Inhalation Solution Label</a:t>
            </a:r>
            <a:endParaRPr lang="en-US" altLang="zh-CN" sz="100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00">
                <a:latin typeface="Times New Roman" panose="02020603050405020304" pitchFamily="18" charset="0"/>
                <a:ea typeface="微软雅黑" panose="020B0503020204020204" pitchFamily="34" charset="-122"/>
                <a:cs typeface="Times New Roman" panose="02020603050405020304" pitchFamily="18" charset="0"/>
              </a:rPr>
              <a:t>[2] ARFORMOTEROL TARTRATE Inhalation Solution Label </a:t>
            </a:r>
            <a:endParaRPr lang="en-US" altLang="zh-CN" sz="100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200"/>
              <a:t> </a:t>
            </a:r>
            <a:endParaRPr lang="en-US" altLang="zh-CN" sz="1200"/>
          </a:p>
        </p:txBody>
      </p:sp>
      <p:sp>
        <p:nvSpPr>
          <p:cNvPr id="32" name="文本框 31"/>
          <p:cNvSpPr txBox="1"/>
          <p:nvPr/>
        </p:nvSpPr>
        <p:spPr>
          <a:xfrm>
            <a:off x="4060190" y="6459220"/>
            <a:ext cx="3555365" cy="386715"/>
          </a:xfrm>
          <a:prstGeom prst="rect">
            <a:avLst/>
          </a:prstGeom>
          <a:noFill/>
        </p:spPr>
        <p:txBody>
          <a:bodyPr wrap="square" rtlCol="0">
            <a:noAutofit/>
          </a:bodyPr>
          <a:lstStyle/>
          <a:p>
            <a:r>
              <a:rPr lang="en-US" altLang="zh-CN" sz="1000">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sz="1000">
                <a:latin typeface="Times New Roman" panose="02020603050405020304" pitchFamily="18" charset="0"/>
                <a:ea typeface="微软雅黑" panose="020B0503020204020204" pitchFamily="34" charset="-122"/>
                <a:cs typeface="Times New Roman" panose="02020603050405020304" pitchFamily="18" charset="0"/>
              </a:rPr>
              <a:t>长泰药业阿福特罗上市说明书</a:t>
            </a:r>
            <a:endParaRPr lang="zh-CN" altLang="en-US" sz="100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00">
                <a:latin typeface="Times New Roman" panose="02020603050405020304" pitchFamily="18" charset="0"/>
                <a:ea typeface="微软雅黑" panose="020B0503020204020204" pitchFamily="34" charset="-122"/>
                <a:cs typeface="Times New Roman" panose="02020603050405020304" pitchFamily="18" charset="0"/>
              </a:rPr>
              <a:t>[4] </a:t>
            </a:r>
            <a:r>
              <a:rPr lang="zh-CN" altLang="en-US" sz="1000">
                <a:latin typeface="Times New Roman" panose="02020603050405020304" pitchFamily="18" charset="0"/>
                <a:ea typeface="微软雅黑" panose="020B0503020204020204" pitchFamily="34" charset="-122"/>
                <a:cs typeface="Times New Roman" panose="02020603050405020304" pitchFamily="18" charset="0"/>
                <a:sym typeface="+mn-ea"/>
              </a:rPr>
              <a:t>长泰药业国内</a:t>
            </a:r>
            <a:r>
              <a:rPr lang="en-US" altLang="zh-CN" sz="1000">
                <a:latin typeface="Times New Roman" panose="02020603050405020304" pitchFamily="18" charset="0"/>
                <a:ea typeface="微软雅黑" panose="020B0503020204020204" pitchFamily="34" charset="-122"/>
                <a:cs typeface="Times New Roman" panose="02020603050405020304" pitchFamily="18" charset="0"/>
                <a:sym typeface="+mn-ea"/>
              </a:rPr>
              <a:t>RCT</a:t>
            </a:r>
            <a:r>
              <a:rPr lang="zh-CN" altLang="en-US" sz="1000">
                <a:latin typeface="Times New Roman" panose="02020603050405020304" pitchFamily="18" charset="0"/>
                <a:ea typeface="微软雅黑" panose="020B0503020204020204" pitchFamily="34" charset="-122"/>
                <a:cs typeface="Times New Roman" panose="02020603050405020304" pitchFamily="18" charset="0"/>
                <a:sym typeface="+mn-ea"/>
              </a:rPr>
              <a:t>研究试验报告</a:t>
            </a:r>
            <a:endParaRPr lang="en-US" altLang="zh-CN" sz="1200"/>
          </a:p>
        </p:txBody>
      </p:sp>
      <p:grpSp>
        <p:nvGrpSpPr>
          <p:cNvPr id="17" name="组合 16"/>
          <p:cNvGrpSpPr/>
          <p:nvPr/>
        </p:nvGrpSpPr>
        <p:grpSpPr>
          <a:xfrm>
            <a:off x="474980" y="2977515"/>
            <a:ext cx="11218545" cy="3479165"/>
            <a:chOff x="330527" y="2027404"/>
            <a:chExt cx="9299740" cy="1421492"/>
          </a:xfrm>
        </p:grpSpPr>
        <p:sp>
          <p:nvSpPr>
            <p:cNvPr id="19" name="矩形 18"/>
            <p:cNvSpPr/>
            <p:nvPr/>
          </p:nvSpPr>
          <p:spPr>
            <a:xfrm>
              <a:off x="355267" y="2169839"/>
              <a:ext cx="9275000" cy="127905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6"/>
            <p:cNvSpPr txBox="1">
              <a:spLocks noChangeArrowheads="1"/>
            </p:cNvSpPr>
            <p:nvPr/>
          </p:nvSpPr>
          <p:spPr>
            <a:xfrm>
              <a:off x="330527" y="2027404"/>
              <a:ext cx="9299740" cy="3543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3" name="文本框 22"/>
          <p:cNvSpPr txBox="1"/>
          <p:nvPr/>
        </p:nvSpPr>
        <p:spPr>
          <a:xfrm>
            <a:off x="512445" y="3087370"/>
            <a:ext cx="11193780" cy="5092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accent5">
                    <a:lumMod val="50000"/>
                  </a:schemeClr>
                </a:solidFill>
                <a:sym typeface="Arial" panose="020B0604020202020204" pitchFamily="34" charset="0"/>
              </a:rPr>
              <a:t>国内</a:t>
            </a:r>
            <a:r>
              <a:rPr lang="en-US" altLang="zh-CN" sz="2400" dirty="0">
                <a:solidFill>
                  <a:schemeClr val="accent5">
                    <a:lumMod val="50000"/>
                  </a:schemeClr>
                </a:solidFill>
                <a:sym typeface="Arial" panose="020B0604020202020204" pitchFamily="34" charset="0"/>
              </a:rPr>
              <a:t>III</a:t>
            </a:r>
            <a:r>
              <a:rPr lang="zh-CN" altLang="en-US" sz="2400" dirty="0">
                <a:solidFill>
                  <a:schemeClr val="accent5">
                    <a:lumMod val="50000"/>
                  </a:schemeClr>
                </a:solidFill>
                <a:sym typeface="Arial" panose="020B0604020202020204" pitchFamily="34" charset="0"/>
              </a:rPr>
              <a:t>期试验</a:t>
            </a:r>
            <a:r>
              <a:rPr lang="en-US" altLang="zh-CN" sz="2400" baseline="30000" dirty="0">
                <a:solidFill>
                  <a:schemeClr val="accent5">
                    <a:lumMod val="50000"/>
                  </a:schemeClr>
                </a:solidFill>
                <a:sym typeface="Arial" panose="020B0604020202020204" pitchFamily="34" charset="0"/>
              </a:rPr>
              <a:t>4</a:t>
            </a:r>
            <a:r>
              <a:rPr lang="zh-CN" altLang="en-US" sz="2400" dirty="0">
                <a:solidFill>
                  <a:schemeClr val="accent5">
                    <a:lumMod val="50000"/>
                  </a:schemeClr>
                </a:solidFill>
                <a:sym typeface="Arial" panose="020B0604020202020204" pitchFamily="34" charset="0"/>
              </a:rPr>
              <a:t>：</a:t>
            </a:r>
            <a:r>
              <a:rPr lang="en-US" altLang="zh-CN" sz="2400" kern="0" spc="61" dirty="0">
                <a:solidFill>
                  <a:schemeClr val="accent5">
                    <a:lumMod val="50000"/>
                  </a:schemeClr>
                </a:solidFill>
                <a:latin typeface="微软雅黑" panose="020B0503020204020204" pitchFamily="34" charset="-122"/>
                <a:cs typeface="微软雅黑" panose="020B0503020204020204" pitchFamily="34" charset="-122"/>
                <a:sym typeface="+mn-ea"/>
              </a:rPr>
              <a:t> </a:t>
            </a:r>
            <a:r>
              <a:rPr lang="zh-CN" altLang="en-US" sz="2400" kern="0" spc="61" dirty="0">
                <a:solidFill>
                  <a:srgbClr val="FF0000"/>
                </a:solidFill>
                <a:latin typeface="微软雅黑" panose="020B0503020204020204" pitchFamily="34" charset="-122"/>
                <a:cs typeface="微软雅黑" panose="020B0503020204020204" pitchFamily="34" charset="-122"/>
                <a:sym typeface="+mn-ea"/>
              </a:rPr>
              <a:t>心血管等</a:t>
            </a:r>
            <a:r>
              <a:rPr lang="zh-CN" altLang="en-US" sz="2400" dirty="0">
                <a:solidFill>
                  <a:srgbClr val="FF0000"/>
                </a:solidFill>
                <a:sym typeface="+mn-ea"/>
              </a:rPr>
              <a:t>不良事件发生例数低于对</a:t>
            </a:r>
            <a:r>
              <a:rPr lang="zh-CN" altLang="en-US" sz="2400" dirty="0">
                <a:solidFill>
                  <a:srgbClr val="FF0000"/>
                </a:solidFill>
                <a:sym typeface="Arial" panose="020B0604020202020204" pitchFamily="34" charset="0"/>
              </a:rPr>
              <a:t>照组</a:t>
            </a:r>
            <a:r>
              <a:rPr lang="zh-CN" altLang="en-US" sz="2400" dirty="0">
                <a:solidFill>
                  <a:srgbClr val="FF0000"/>
                </a:solidFill>
                <a:sym typeface="+mn-ea"/>
              </a:rPr>
              <a:t>                </a:t>
            </a:r>
            <a:r>
              <a:rPr lang="en-US" altLang="zh-CN" sz="1800" dirty="0">
                <a:solidFill>
                  <a:schemeClr val="accent2"/>
                </a:solidFill>
                <a:sym typeface="+mn-ea"/>
              </a:rPr>
              <a:t>                                                                                                                                                     </a:t>
            </a:r>
            <a:endParaRPr lang="zh-CN" altLang="en-US" sz="1800" dirty="0">
              <a:solidFill>
                <a:schemeClr val="accent2"/>
              </a:solidFill>
              <a:sym typeface="+mn-ea"/>
            </a:endParaRPr>
          </a:p>
        </p:txBody>
      </p:sp>
      <p:sp>
        <p:nvSpPr>
          <p:cNvPr id="7" name="矩形 6"/>
          <p:cNvSpPr/>
          <p:nvPr/>
        </p:nvSpPr>
        <p:spPr>
          <a:xfrm>
            <a:off x="512445" y="1539875"/>
            <a:ext cx="11193780" cy="138239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504825" y="975995"/>
            <a:ext cx="11189335" cy="5092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accent5">
                    <a:lumMod val="50000"/>
                  </a:schemeClr>
                </a:solidFill>
                <a:sym typeface="Arial" panose="020B0604020202020204" pitchFamily="34" charset="0"/>
              </a:rPr>
              <a:t>说明书</a:t>
            </a:r>
            <a:r>
              <a:rPr lang="en-US" altLang="zh-CN" sz="2400" baseline="30000" dirty="0">
                <a:solidFill>
                  <a:schemeClr val="accent5">
                    <a:lumMod val="50000"/>
                  </a:schemeClr>
                </a:solidFill>
                <a:sym typeface="Arial" panose="020B0604020202020204" pitchFamily="34" charset="0"/>
              </a:rPr>
              <a:t>1-3</a:t>
            </a:r>
            <a:r>
              <a:rPr lang="zh-CN" altLang="en-US" sz="2400" dirty="0">
                <a:solidFill>
                  <a:schemeClr val="accent5">
                    <a:lumMod val="50000"/>
                  </a:schemeClr>
                </a:solidFill>
                <a:sym typeface="Arial" panose="020B0604020202020204" pitchFamily="34" charset="0"/>
              </a:rPr>
              <a:t>：</a:t>
            </a:r>
            <a:r>
              <a:rPr lang="zh-CN" altLang="en-US" sz="2400" dirty="0">
                <a:solidFill>
                  <a:schemeClr val="accent5">
                    <a:lumMod val="50000"/>
                  </a:schemeClr>
                </a:solidFill>
                <a:sym typeface="+mn-ea"/>
              </a:rPr>
              <a:t>安全性良好，特殊人群无需降低剂量</a:t>
            </a:r>
            <a:r>
              <a:rPr lang="en-US" altLang="zh-CN" sz="2400" dirty="0">
                <a:solidFill>
                  <a:schemeClr val="accent5">
                    <a:lumMod val="50000"/>
                  </a:schemeClr>
                </a:solidFill>
                <a:sym typeface="+mn-ea"/>
              </a:rPr>
              <a:t>     </a:t>
            </a:r>
            <a:r>
              <a:rPr lang="en-US" altLang="zh-CN" sz="1800" dirty="0">
                <a:solidFill>
                  <a:schemeClr val="accent5">
                    <a:lumMod val="50000"/>
                  </a:schemeClr>
                </a:solidFill>
                <a:sym typeface="+mn-ea"/>
              </a:rPr>
              <a:t>                                                                                                                                                                            </a:t>
            </a:r>
            <a:endParaRPr lang="en-US" altLang="zh-CN" sz="1800" dirty="0">
              <a:solidFill>
                <a:schemeClr val="accent5">
                  <a:lumMod val="50000"/>
                </a:schemeClr>
              </a:solidFill>
              <a:sym typeface="+mn-ea"/>
            </a:endParaRPr>
          </a:p>
        </p:txBody>
      </p:sp>
      <p:sp>
        <p:nvSpPr>
          <p:cNvPr id="10" name="文本框 9"/>
          <p:cNvSpPr txBox="1"/>
          <p:nvPr/>
        </p:nvSpPr>
        <p:spPr>
          <a:xfrm>
            <a:off x="603250" y="1543050"/>
            <a:ext cx="10975975" cy="1285875"/>
          </a:xfrm>
          <a:prstGeom prst="rect">
            <a:avLst/>
          </a:prstGeom>
          <a:noFill/>
        </p:spPr>
        <p:txBody>
          <a:bodyPr wrap="square" rtlCol="0">
            <a:noAutofit/>
          </a:bodyPr>
          <a:lstStyle/>
          <a:p>
            <a:pPr marL="285750" indent="-285750" algn="l">
              <a:lnSpc>
                <a:spcPct val="150000"/>
              </a:lnSpc>
              <a:buClr>
                <a:srgbClr val="FF0000"/>
              </a:buClr>
              <a:buSzPct val="70000"/>
              <a:buFont typeface="Wingdings" panose="05000000000000000000" charset="0"/>
              <a:buChar char="u"/>
            </a:pP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不良反应有：疼痛、胸痛、背痛、腹泻、鼻窦炎等</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l">
              <a:lnSpc>
                <a:spcPct val="150000"/>
              </a:lnSpc>
              <a:buClr>
                <a:srgbClr val="FF0000"/>
              </a:buClr>
              <a:buSzPct val="70000"/>
              <a:buFont typeface="Wingdings" panose="05000000000000000000" charset="0"/>
              <a:buChar char="u"/>
            </a:pP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老年患者、肾功能不全者无需降低剂量</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（参照药说明书中未提及）</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
                <a:srgbClr val="FF0000"/>
              </a:buClr>
              <a:buSzPct val="70000"/>
              <a:buFont typeface="Wingdings" panose="05000000000000000000" charset="0"/>
              <a:buChar char="u"/>
            </a:pP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本品与帕罗西汀（部分患者伴有抑郁、焦虑）合用无需降低剂量</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（参照药说明书中未提及）</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
                <a:srgbClr val="FF0000"/>
              </a:buClr>
              <a:buSzPct val="70000"/>
              <a:buFont typeface="Wingdings" panose="05000000000000000000" charset="0"/>
              <a:buChar char="u"/>
            </a:pPr>
            <a:endPar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5968365" y="3782061"/>
            <a:ext cx="4897755" cy="1746885"/>
          </a:xfrm>
          <a:prstGeom prst="rect">
            <a:avLst/>
          </a:prstGeom>
          <a:noFill/>
        </p:spPr>
        <p:txBody>
          <a:bodyPr wrap="square" rtlCol="0">
            <a:noAutofit/>
          </a:bodyPr>
          <a:lstStyle/>
          <a:p>
            <a:pPr marL="285750" indent="-285750" algn="l">
              <a:lnSpc>
                <a:spcPct val="150000"/>
              </a:lnSpc>
              <a:buClr>
                <a:srgbClr val="FF0000"/>
              </a:buClr>
              <a:buSzPct val="70000"/>
              <a:buFont typeface="Wingdings" panose="05000000000000000000" charset="0"/>
              <a:buChar char="u"/>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常见</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的不良事件为：</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Clr>
                <a:srgbClr val="FF0000"/>
              </a:buClr>
              <a:buSzPct val="70000"/>
              <a:buFont typeface="Wingdings" panose="05000000000000000000" charset="0"/>
              <a:buChar char="ü"/>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心血管</a:t>
            </a:r>
            <a:endPar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Clr>
                <a:srgbClr val="FF0000"/>
              </a:buClr>
              <a:buSzPct val="70000"/>
              <a:buFont typeface="Wingdings" panose="05000000000000000000" charset="0"/>
              <a:buChar char="ü"/>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肝功能异常</a:t>
            </a:r>
            <a:endParaRPr lang="zh-CN" altLang="en-US" dirty="0"/>
          </a:p>
          <a:p>
            <a:pPr marL="285750" indent="-285750">
              <a:lnSpc>
                <a:spcPct val="150000"/>
              </a:lnSpc>
              <a:buClr>
                <a:srgbClr val="FF0000"/>
              </a:buClr>
              <a:buSzPct val="70000"/>
              <a:buFont typeface="Wingdings" panose="05000000000000000000" charset="0"/>
              <a:buChar char="ü"/>
            </a:pP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高血糖症</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50000"/>
              </a:lnSpc>
              <a:buClr>
                <a:srgbClr val="FF0000"/>
              </a:buClr>
              <a:buSzPct val="70000"/>
              <a:buFont typeface="Wingdings" panose="05000000000000000000" charset="0"/>
              <a:buChar char="ü"/>
            </a:pP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尿路感染</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Shape 0"/>
          <p:cNvSpPr/>
          <p:nvPr/>
        </p:nvSpPr>
        <p:spPr>
          <a:xfrm>
            <a:off x="468324" y="290627"/>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graphicFrame>
        <p:nvGraphicFramePr>
          <p:cNvPr id="5" name="表格 4"/>
          <p:cNvGraphicFramePr/>
          <p:nvPr>
            <p:custDataLst>
              <p:tags r:id="rId1"/>
            </p:custDataLst>
          </p:nvPr>
        </p:nvGraphicFramePr>
        <p:xfrm>
          <a:off x="504825" y="4119880"/>
          <a:ext cx="5297805" cy="2194560"/>
        </p:xfrm>
        <a:graphic>
          <a:graphicData uri="http://schemas.openxmlformats.org/drawingml/2006/table">
            <a:tbl>
              <a:tblPr firstRow="1" bandRow="1">
                <a:tableStyleId>{5940675A-B579-460E-94D1-54222C63F5DA}</a:tableStyleId>
              </a:tblPr>
              <a:tblGrid>
                <a:gridCol w="1876425"/>
                <a:gridCol w="685165"/>
                <a:gridCol w="969010"/>
                <a:gridCol w="656590"/>
                <a:gridCol w="1110615"/>
              </a:tblGrid>
              <a:tr h="243840">
                <a:tc rowSpan="2">
                  <a:txBody>
                    <a:bodyPr/>
                    <a:lstStyle/>
                    <a:p>
                      <a:pPr algn="ctr">
                        <a:lnSpc>
                          <a:spcPct val="70000"/>
                        </a:lnSpc>
                        <a:buClrTx/>
                        <a:buSzTx/>
                        <a:buFontTx/>
                        <a:buNone/>
                      </a:pPr>
                      <a:r>
                        <a:rPr lang="zh-CN" altLang="en-US" sz="1000" b="1">
                          <a:latin typeface="Times New Roman" panose="02020603050405020304" pitchFamily="18" charset="0"/>
                          <a:ea typeface="微软雅黑" panose="020B0503020204020204" pitchFamily="34" charset="-122"/>
                        </a:rPr>
                        <a:t>不良事件类型</a:t>
                      </a:r>
                      <a:endParaRPr lang="zh-CN" altLang="en-US" sz="1000" b="1">
                        <a:latin typeface="Times New Roman" panose="02020603050405020304" pitchFamily="18" charset="0"/>
                        <a:ea typeface="微软雅黑" panose="020B0503020204020204" pitchFamily="34" charset="-122"/>
                      </a:endParaRPr>
                    </a:p>
                  </a:txBody>
                  <a:tcPr anchor="ctr"/>
                </a:tc>
                <a:tc gridSpan="2">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试验组(N=115)</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hMerge="1">
                  <a:tcPr/>
                </a:tc>
                <a:tc gridSpan="2">
                  <a:txBody>
                    <a:bodyPr/>
                    <a:lstStyle/>
                    <a:p>
                      <a:pPr algn="ctr">
                        <a:lnSpc>
                          <a:spcPct val="100000"/>
                        </a:lnSpc>
                        <a:buNone/>
                      </a:pPr>
                      <a:r>
                        <a:rPr lang="zh-CN" altLang="en-US" sz="1000" b="1">
                          <a:latin typeface="Times New Roman" panose="02020603050405020304" pitchFamily="18" charset="0"/>
                          <a:ea typeface="微软雅黑" panose="020B0503020204020204" pitchFamily="34" charset="-122"/>
                          <a:cs typeface="Times New Roman" panose="02020603050405020304" pitchFamily="18" charset="0"/>
                        </a:rPr>
                        <a:t>对照组</a:t>
                      </a: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(N=118</a:t>
                      </a:r>
                      <a:r>
                        <a:rPr lang="zh-CN" altLang="en-US" sz="1000" b="1">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hMerge="1">
                  <a:tcPr/>
                </a:tc>
              </a:tr>
              <a:tr h="243840">
                <a:tc vMerge="1">
                  <a:tcPr/>
                </a:tc>
                <a:tc>
                  <a:txBody>
                    <a:bodyPr/>
                    <a:lstStyle/>
                    <a:p>
                      <a:pPr algn="ctr">
                        <a:lnSpc>
                          <a:spcPct val="100000"/>
                        </a:lnSpc>
                        <a:buClrTx/>
                        <a:buSzTx/>
                        <a:buFontTx/>
                        <a:buNone/>
                      </a:pPr>
                      <a:r>
                        <a:rPr lang="zh-CN" altLang="en-US" sz="1000" b="1" dirty="0">
                          <a:solidFill>
                            <a:srgbClr val="FF0000"/>
                          </a:solidFill>
                          <a:latin typeface="Arial" panose="020B0604020202020204" pitchFamily="34" charset="0"/>
                          <a:ea typeface="微软雅黑" panose="020B0503020204020204" pitchFamily="34" charset="-122"/>
                        </a:rPr>
                        <a:t>例次</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ClrTx/>
                        <a:buSzTx/>
                        <a:buFontTx/>
                        <a:buNone/>
                      </a:pPr>
                      <a:r>
                        <a:rPr lang="zh-CN" altLang="en-US" sz="1000" b="1" dirty="0">
                          <a:solidFill>
                            <a:srgbClr val="FF0000"/>
                          </a:solidFill>
                          <a:latin typeface="Arial" panose="020B0604020202020204" pitchFamily="34" charset="0"/>
                          <a:ea typeface="微软雅黑" panose="020B0503020204020204" pitchFamily="34" charset="-122"/>
                        </a:rPr>
                        <a:t>例数(%)</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ClrTx/>
                        <a:buSzTx/>
                        <a:buFontTx/>
                        <a:buNone/>
                      </a:pPr>
                      <a:r>
                        <a:rPr lang="zh-CN" altLang="en-US" sz="1000" b="1">
                          <a:latin typeface="Times New Roman" panose="02020603050405020304" pitchFamily="18" charset="0"/>
                          <a:ea typeface="微软雅黑" panose="020B0503020204020204" pitchFamily="34" charset="-122"/>
                        </a:rPr>
                        <a:t>例次</a:t>
                      </a:r>
                      <a:endParaRPr lang="zh-CN" altLang="en-US" sz="1000" b="1">
                        <a:latin typeface="Times New Roman" panose="02020603050405020304" pitchFamily="18" charset="0"/>
                        <a:ea typeface="微软雅黑" panose="020B0503020204020204" pitchFamily="34" charset="-122"/>
                      </a:endParaRPr>
                    </a:p>
                  </a:txBody>
                  <a:tcPr/>
                </a:tc>
                <a:tc>
                  <a:txBody>
                    <a:bodyPr/>
                    <a:lstStyle/>
                    <a:p>
                      <a:pPr algn="ctr">
                        <a:lnSpc>
                          <a:spcPct val="100000"/>
                        </a:lnSpc>
                        <a:buClrTx/>
                        <a:buSzTx/>
                        <a:buFontTx/>
                        <a:buNone/>
                      </a:pPr>
                      <a:r>
                        <a:rPr lang="zh-CN" altLang="en-US" sz="1000" b="1">
                          <a:latin typeface="Times New Roman" panose="02020603050405020304" pitchFamily="18" charset="0"/>
                          <a:ea typeface="微软雅黑" panose="020B0503020204020204" pitchFamily="34" charset="-122"/>
                          <a:cs typeface="Times New Roman" panose="02020603050405020304" pitchFamily="18" charset="0"/>
                        </a:rPr>
                        <a:t>例数</a:t>
                      </a: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a:latin typeface="Times New Roman" panose="02020603050405020304" pitchFamily="18" charset="0"/>
                          <a:ea typeface="微软雅黑" panose="020B0503020204020204" pitchFamily="34" charset="-122"/>
                        </a:rPr>
                        <a:t>胸部不适</a:t>
                      </a:r>
                      <a:endParaRPr lang="zh-CN" altLang="en-US" sz="1000" b="1">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0</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sym typeface="+mn-ea"/>
                        </a:rPr>
                        <a:t>0 (0.00)</a:t>
                      </a:r>
                      <a:endParaRPr lang="zh-CN" altLang="en-US" sz="1000" b="1" dirty="0">
                        <a:solidFill>
                          <a:srgbClr val="FF0000"/>
                        </a:solidFill>
                        <a:latin typeface="Arial" panose="020B0604020202020204" pitchFamily="34" charset="0"/>
                        <a:ea typeface="微软雅黑" panose="020B0503020204020204" pitchFamily="34" charset="-122"/>
                        <a:sym typeface="+mn-ea"/>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9</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7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5.93)</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a:latin typeface="Times New Roman" panose="02020603050405020304" pitchFamily="18" charset="0"/>
                          <a:ea typeface="微软雅黑" panose="020B0503020204020204" pitchFamily="34" charset="-122"/>
                        </a:rPr>
                        <a:t>尿路感染</a:t>
                      </a:r>
                      <a:endParaRPr lang="zh-CN" altLang="en-US" sz="1000" b="1">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1</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1 (0.87)</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3</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2.54)</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a:latin typeface="Times New Roman" panose="02020603050405020304" pitchFamily="18" charset="0"/>
                          <a:ea typeface="微软雅黑" panose="020B0503020204020204" pitchFamily="34" charset="-122"/>
                        </a:rPr>
                        <a:t>高血糖症</a:t>
                      </a:r>
                      <a:endParaRPr lang="zh-CN" altLang="en-US" sz="1000" b="1">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3</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3 (2.61)</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5</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3.39)</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dirty="0">
                          <a:latin typeface="Times New Roman" panose="02020603050405020304" pitchFamily="18" charset="0"/>
                          <a:ea typeface="微软雅黑" panose="020B0503020204020204" pitchFamily="34" charset="-122"/>
                        </a:rPr>
                        <a:t>肝功能异常</a:t>
                      </a:r>
                      <a:endParaRPr lang="zh-CN" altLang="en-US" sz="1000" b="1" dirty="0">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1</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1 (0.87)</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3</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2.54)</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dirty="0">
                          <a:latin typeface="Times New Roman" panose="02020603050405020304" pitchFamily="18" charset="0"/>
                          <a:ea typeface="微软雅黑" panose="020B0503020204020204" pitchFamily="34" charset="-122"/>
                        </a:rPr>
                        <a:t>心电图</a:t>
                      </a:r>
                      <a:r>
                        <a:rPr lang="en-US" altLang="zh-CN" sz="1000" b="1" dirty="0">
                          <a:latin typeface="Times New Roman" panose="02020603050405020304" pitchFamily="18" charset="0"/>
                          <a:ea typeface="微软雅黑" panose="020B0503020204020204" pitchFamily="34" charset="-122"/>
                        </a:rPr>
                        <a:t> QT </a:t>
                      </a:r>
                      <a:r>
                        <a:rPr lang="zh-CN" altLang="en-US" sz="1000" b="1" dirty="0">
                          <a:latin typeface="Times New Roman" panose="02020603050405020304" pitchFamily="18" charset="0"/>
                          <a:ea typeface="微软雅黑" panose="020B0503020204020204" pitchFamily="34" charset="-122"/>
                        </a:rPr>
                        <a:t>间期延长</a:t>
                      </a:r>
                      <a:endParaRPr lang="zh-CN" altLang="en-US" sz="1000" b="1" dirty="0">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0</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sym typeface="+mn-ea"/>
                        </a:rPr>
                        <a:t>0 (0.00)</a:t>
                      </a:r>
                      <a:endParaRPr lang="zh-CN" altLang="en-US" sz="1000" b="1" dirty="0">
                        <a:solidFill>
                          <a:srgbClr val="FF0000"/>
                        </a:solidFill>
                        <a:latin typeface="Arial" panose="020B0604020202020204" pitchFamily="34" charset="0"/>
                        <a:ea typeface="微软雅黑" panose="020B0503020204020204" pitchFamily="34" charset="-122"/>
                        <a:sym typeface="+mn-ea"/>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0.85)</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dirty="0">
                          <a:latin typeface="Times New Roman" panose="02020603050405020304" pitchFamily="18" charset="0"/>
                          <a:ea typeface="微软雅黑" panose="020B0503020204020204" pitchFamily="34" charset="-122"/>
                        </a:rPr>
                        <a:t>窦性心律失常</a:t>
                      </a:r>
                      <a:endParaRPr lang="zh-CN" altLang="en-US" sz="1000" b="1" dirty="0">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0</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sym typeface="+mn-ea"/>
                        </a:rPr>
                        <a:t>0 (0.00)</a:t>
                      </a:r>
                      <a:endParaRPr lang="zh-CN" altLang="en-US" sz="1000" b="1" dirty="0">
                        <a:solidFill>
                          <a:srgbClr val="FF0000"/>
                        </a:solidFill>
                        <a:latin typeface="Arial" panose="020B0604020202020204" pitchFamily="34" charset="0"/>
                        <a:ea typeface="微软雅黑" panose="020B0503020204020204" pitchFamily="34" charset="-122"/>
                        <a:sym typeface="+mn-ea"/>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ClrTx/>
                        <a:buSzTx/>
                        <a:buFontTx/>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0.85)</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r h="243840">
                <a:tc>
                  <a:txBody>
                    <a:bodyPr/>
                    <a:lstStyle/>
                    <a:p>
                      <a:pPr algn="ctr">
                        <a:lnSpc>
                          <a:spcPct val="100000"/>
                        </a:lnSpc>
                        <a:buNone/>
                      </a:pPr>
                      <a:r>
                        <a:rPr lang="zh-CN" altLang="en-US" sz="1000" b="1">
                          <a:latin typeface="Times New Roman" panose="02020603050405020304" pitchFamily="18" charset="0"/>
                          <a:ea typeface="微软雅黑" panose="020B0503020204020204" pitchFamily="34" charset="-122"/>
                        </a:rPr>
                        <a:t>心悸</a:t>
                      </a:r>
                      <a:endParaRPr lang="zh-CN" altLang="en-US" sz="1000" b="1">
                        <a:latin typeface="Times New Roman" panose="02020603050405020304" pitchFamily="18"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0</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zh-CN" altLang="en-US" sz="1000" b="1" dirty="0">
                          <a:solidFill>
                            <a:srgbClr val="FF0000"/>
                          </a:solidFill>
                          <a:latin typeface="Arial" panose="020B0604020202020204" pitchFamily="34" charset="0"/>
                          <a:ea typeface="微软雅黑" panose="020B0503020204020204" pitchFamily="34" charset="-122"/>
                        </a:rPr>
                        <a:t>0 (0.00)</a:t>
                      </a:r>
                      <a:endParaRPr lang="zh-CN" altLang="en-US" sz="1000" b="1" dirty="0">
                        <a:solidFill>
                          <a:srgbClr val="FF0000"/>
                        </a:solidFill>
                        <a:latin typeface="Arial" panose="020B0604020202020204" pitchFamily="34" charset="0"/>
                        <a:ea typeface="微软雅黑" panose="020B0503020204020204" pitchFamily="34" charset="-122"/>
                      </a:endParaRPr>
                    </a:p>
                  </a:txBody>
                  <a:tcPr/>
                </a:tc>
                <a:tc>
                  <a:txBody>
                    <a:bodyPr/>
                    <a:lstStyle/>
                    <a:p>
                      <a:pPr algn="ctr">
                        <a:lnSpc>
                          <a:spcPct val="100000"/>
                        </a:lnSpc>
                        <a:buNone/>
                      </a:pPr>
                      <a:r>
                        <a:rPr lang="en-US" altLang="zh-CN" sz="1000" b="1">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1000" b="1">
                        <a:latin typeface="Times New Roman" panose="02020603050405020304" pitchFamily="18" charset="0"/>
                        <a:ea typeface="微软雅黑" panose="020B0503020204020204" pitchFamily="34" charset="-122"/>
                        <a:cs typeface="Times New Roman" panose="02020603050405020304" pitchFamily="18" charset="0"/>
                      </a:endParaRPr>
                    </a:p>
                  </a:txBody>
                  <a:tcPr/>
                </a:tc>
                <a:tc>
                  <a:txBody>
                    <a:bodyPr/>
                    <a:lstStyle/>
                    <a:p>
                      <a:pPr algn="ctr">
                        <a:lnSpc>
                          <a:spcPct val="100000"/>
                        </a:lnSpc>
                        <a:buNone/>
                      </a:pPr>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rPr>
                        <a:t>1.69)</a:t>
                      </a:r>
                      <a:endParaRPr lang="en-US" altLang="zh-CN"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tc>
              </a:tr>
            </a:tbl>
          </a:graphicData>
        </a:graphic>
      </p:graphicFrame>
      <p:sp>
        <p:nvSpPr>
          <p:cNvPr id="6" name="文本框 5"/>
          <p:cNvSpPr txBox="1"/>
          <p:nvPr/>
        </p:nvSpPr>
        <p:spPr>
          <a:xfrm>
            <a:off x="2067560" y="3761740"/>
            <a:ext cx="2338070" cy="306705"/>
          </a:xfrm>
          <a:prstGeom prst="rect">
            <a:avLst/>
          </a:prstGeom>
          <a:noFill/>
        </p:spPr>
        <p:txBody>
          <a:bodyPr wrap="square" rtlCol="0">
            <a:spAutoFit/>
          </a:bodyPr>
          <a:lstStyle/>
          <a:p>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常见不良事件发生情况</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descr="7b0a202020202262756c6c6574223a20227b5c2263617465676f727949645c223a5c225c222c5c2274656d706c61746549645c223a32303233313639367d220a7d0a"/>
          <p:cNvSpPr txBox="1"/>
          <p:nvPr/>
        </p:nvSpPr>
        <p:spPr>
          <a:xfrm>
            <a:off x="5972175" y="6002656"/>
            <a:ext cx="3943350" cy="307777"/>
          </a:xfrm>
          <a:prstGeom prst="rect">
            <a:avLst/>
          </a:prstGeom>
          <a:noFill/>
        </p:spPr>
        <p:txBody>
          <a:bodyPr wrap="square" rtlCol="0">
            <a:spAutoFit/>
          </a:bodyPr>
          <a:lstStyle/>
          <a:p>
            <a:pPr>
              <a:buBlip>
                <a:blip r:embed="rId2">
                  <a:extLst>
                    <a:ext uri="{96DAC541-7B7A-43D3-8B79-37D633B846F1}">
                      <asvg:svgBlip xmlns:asvg="http://schemas.microsoft.com/office/drawing/2016/SVG/main" r:embed="rId3"/>
                    </a:ext>
                  </a:extLst>
                </a:blip>
              </a:buBlip>
            </a:pPr>
            <a:r>
              <a:rPr lang="zh-CN" altLang="en-US" sz="1400" dirty="0">
                <a:latin typeface="微软雅黑" panose="020B0503020204020204" pitchFamily="34" charset="-122"/>
                <a:ea typeface="微软雅黑" panose="020B0503020204020204" pitchFamily="34" charset="-122"/>
              </a:rPr>
              <a:t>对照组包含安慰剂对照</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sym typeface="+mn-ea"/>
              </a:rPr>
              <a:t>噻托溴铵</a:t>
            </a:r>
            <a:r>
              <a:rPr lang="zh-CN" altLang="en-US" sz="1400" dirty="0">
                <a:latin typeface="微软雅黑" panose="020B0503020204020204" pitchFamily="34" charset="-122"/>
                <a:ea typeface="微软雅黑" panose="020B0503020204020204" pitchFamily="34" charset="-122"/>
              </a:rPr>
              <a:t>治疗对照</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18135" y="198120"/>
            <a:ext cx="11806555" cy="497840"/>
          </a:xfrm>
          <a:prstGeom prst="rect">
            <a:avLst/>
          </a:prstGeom>
          <a:noFill/>
        </p:spPr>
        <p:txBody>
          <a:bodyPr wrap="square" lIns="0" tIns="0" rIns="0" bIns="0" rtlCol="0" anchor="ctr"/>
          <a:lstStyle/>
          <a:p>
            <a:pPr>
              <a:lnSpc>
                <a:spcPct val="130000"/>
              </a:lnSpc>
            </a:pPr>
            <a:r>
              <a:rPr 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02 安全性</a:t>
            </a:r>
            <a:r>
              <a:rPr lang="zh-CN" alt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kern="0" spc="6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相比参照药</a:t>
            </a:r>
            <a:r>
              <a:rPr lang="zh-CN" altLang="en-US" sz="28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阿福特罗吸入溶液</a:t>
            </a:r>
            <a:r>
              <a:rPr lang="zh-CN" altLang="en-US" sz="2800" b="1" kern="0" spc="6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副作用更小</a:t>
            </a:r>
            <a:endParaRPr lang="zh-CN" altLang="en-US" sz="2800" b="1" kern="0" spc="6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257175" y="6400748"/>
            <a:ext cx="11701780" cy="668020"/>
          </a:xfrm>
          <a:prstGeom prst="rect">
            <a:avLst/>
          </a:prstGeom>
          <a:noFill/>
        </p:spPr>
        <p:txBody>
          <a:bodyPr wrap="square" rtlCol="0">
            <a:noAutofit/>
          </a:bodyPr>
          <a:lstStyle/>
          <a:p>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The safety and efficacy of arformoterol and formoterol in COPD. COPD. 2010;7(1):17-31      </a:t>
            </a:r>
            <a:r>
              <a:rPr lang="en-US" altLang="zh-CN" sz="1200" b="1">
                <a:solidFill>
                  <a:srgbClr val="FF0000"/>
                </a:solidFill>
              </a:rPr>
              <a:t> </a:t>
            </a:r>
            <a:endParaRPr lang="en-US" altLang="zh-CN" sz="1200" b="1">
              <a:solidFill>
                <a:srgbClr val="FF0000"/>
              </a:solidFill>
            </a:endParaRPr>
          </a:p>
        </p:txBody>
      </p:sp>
      <p:sp>
        <p:nvSpPr>
          <p:cNvPr id="54" name="文本框 53"/>
          <p:cNvSpPr txBox="1"/>
          <p:nvPr/>
        </p:nvSpPr>
        <p:spPr>
          <a:xfrm>
            <a:off x="568744" y="2364154"/>
            <a:ext cx="2220034" cy="338554"/>
          </a:xfrm>
          <a:prstGeom prst="rect">
            <a:avLst/>
          </a:prstGeom>
          <a:noFill/>
        </p:spPr>
        <p:txBody>
          <a:bodyPr vert="horz" wrap="square" rtlCol="0">
            <a:spAutoFit/>
          </a:bodyPr>
          <a:lstStyle/>
          <a:p>
            <a:pPr algn="ctr"/>
            <a:r>
              <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rPr>
              <a:t>研究成果与应用</a:t>
            </a:r>
            <a:endPar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sp>
        <p:nvSpPr>
          <p:cNvPr id="12" name="矩形 11"/>
          <p:cNvSpPr/>
          <p:nvPr/>
        </p:nvSpPr>
        <p:spPr>
          <a:xfrm>
            <a:off x="501650" y="3052445"/>
            <a:ext cx="3498850" cy="287274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4260850" y="3068955"/>
            <a:ext cx="3670300" cy="285623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8171815" y="3053080"/>
            <a:ext cx="3501390" cy="287210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837565" y="2096135"/>
            <a:ext cx="3364230" cy="955675"/>
          </a:xfrm>
          <a:prstGeom prst="rect">
            <a:avLst/>
          </a:prstGeom>
          <a:noFill/>
        </p:spPr>
        <p:txBody>
          <a:bodyPr wrap="square" rtlCol="0">
            <a:noAutofit/>
          </a:bodyPr>
          <a:lstStyle/>
          <a:p>
            <a:pPr>
              <a:lnSpc>
                <a:spcPct val="150000"/>
              </a:lnSpc>
            </a:pPr>
            <a:r>
              <a:rPr lang="en-US" altLang="zh-CN"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β-</a:t>
            </a:r>
            <a:r>
              <a:rPr lang="en-US" altLang="zh-CN"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肾上腺素不良反应发生率</a:t>
            </a:r>
            <a:endParaRPr lang="en-US" altLang="zh-CN"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降低37.1%</a:t>
            </a:r>
            <a:endParaRPr lang="zh-CN" altLang="en-US" b="1" dirty="0">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b="1" dirty="0">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descr="心电图"/>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01650" y="2254885"/>
            <a:ext cx="292735" cy="246380"/>
          </a:xfrm>
          <a:prstGeom prst="rect">
            <a:avLst/>
          </a:prstGeom>
        </p:spPr>
      </p:pic>
      <p:sp>
        <p:nvSpPr>
          <p:cNvPr id="13" name="文本框 12"/>
          <p:cNvSpPr txBox="1"/>
          <p:nvPr/>
        </p:nvSpPr>
        <p:spPr>
          <a:xfrm>
            <a:off x="5350510" y="2096135"/>
            <a:ext cx="1870075" cy="965200"/>
          </a:xfrm>
          <a:prstGeom prst="rect">
            <a:avLst/>
          </a:prstGeom>
          <a:noFill/>
        </p:spPr>
        <p:txBody>
          <a:bodyPr wrap="square" rtlCol="0">
            <a:noAutofit/>
          </a:bodyPr>
          <a:lstStyle/>
          <a:p>
            <a:pPr>
              <a:lnSpc>
                <a:spcPct val="150000"/>
              </a:lnSpc>
            </a:pPr>
            <a:r>
              <a:rPr lang="en-US" altLang="zh-CN" b="1" kern="0" spc="61" dirty="0" err="1">
                <a:solidFill>
                  <a:schemeClr val="accent5">
                    <a:lumMod val="50000"/>
                  </a:schemeClr>
                </a:solidFill>
                <a:latin typeface="微软雅黑" panose="020B0503020204020204" pitchFamily="34" charset="-122"/>
                <a:ea typeface="微软雅黑" panose="020B0503020204020204" pitchFamily="34" charset="-122"/>
                <a:sym typeface="+mn-ea"/>
              </a:rPr>
              <a:t>鼻咽炎发生率</a:t>
            </a:r>
            <a:endParaRPr lang="en-US" altLang="zh-CN" b="1" kern="0" spc="61" dirty="0">
              <a:solidFill>
                <a:schemeClr val="accent5">
                  <a:lumMod val="50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b="1" kern="0" spc="61" dirty="0">
                <a:solidFill>
                  <a:srgbClr val="FF0000"/>
                </a:solidFill>
                <a:latin typeface="微软雅黑" panose="020B0503020204020204" pitchFamily="34" charset="-122"/>
                <a:ea typeface="微软雅黑" panose="020B0503020204020204" pitchFamily="34" charset="-122"/>
                <a:sym typeface="+mn-ea"/>
              </a:rPr>
              <a:t>降低</a:t>
            </a:r>
            <a:r>
              <a:rPr lang="en-US" altLang="zh-CN" b="1" kern="0" spc="61" dirty="0">
                <a:solidFill>
                  <a:srgbClr val="FF0000"/>
                </a:solidFill>
                <a:latin typeface="微软雅黑" panose="020B0503020204020204" pitchFamily="34" charset="-122"/>
                <a:ea typeface="微软雅黑" panose="020B0503020204020204" pitchFamily="34" charset="-122"/>
                <a:sym typeface="+mn-ea"/>
              </a:rPr>
              <a:t>55.6% </a:t>
            </a:r>
            <a:endParaRPr lang="zh-CN" altLang="en-US" b="1" kern="0" spc="61" dirty="0">
              <a:solidFill>
                <a:srgbClr val="FF0000"/>
              </a:solidFill>
              <a:latin typeface="微软雅黑" panose="020B0503020204020204" pitchFamily="34" charset="-122"/>
              <a:ea typeface="微软雅黑" panose="020B0503020204020204" pitchFamily="34" charset="-122"/>
              <a:sym typeface="+mn-ea"/>
            </a:endParaRPr>
          </a:p>
          <a:p>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5" name="图片 14" descr="生病感冒"/>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9935" y="2237884"/>
            <a:ext cx="370719" cy="289628"/>
          </a:xfrm>
          <a:prstGeom prst="rect">
            <a:avLst/>
          </a:prstGeom>
        </p:spPr>
      </p:pic>
      <p:sp>
        <p:nvSpPr>
          <p:cNvPr id="17" name="文本框 16"/>
          <p:cNvSpPr txBox="1"/>
          <p:nvPr/>
        </p:nvSpPr>
        <p:spPr>
          <a:xfrm>
            <a:off x="8984615" y="2086610"/>
            <a:ext cx="2004060" cy="982345"/>
          </a:xfrm>
          <a:prstGeom prst="rect">
            <a:avLst/>
          </a:prstGeom>
          <a:noFill/>
        </p:spPr>
        <p:txBody>
          <a:bodyPr wrap="square" rtlCol="0">
            <a:noAutofit/>
          </a:bodyPr>
          <a:lstStyle/>
          <a:p>
            <a:pPr>
              <a:lnSpc>
                <a:spcPct val="150000"/>
              </a:lnSpc>
            </a:pPr>
            <a:r>
              <a:rPr lang="en-US" altLang="zh-CN" b="1" kern="0" spc="61" dirty="0" err="1">
                <a:solidFill>
                  <a:schemeClr val="accent5">
                    <a:lumMod val="50000"/>
                  </a:schemeClr>
                </a:solidFill>
                <a:latin typeface="微软雅黑" panose="020B0503020204020204" pitchFamily="34" charset="-122"/>
                <a:ea typeface="微软雅黑" panose="020B0503020204020204" pitchFamily="34" charset="-122"/>
                <a:sym typeface="+mn-ea"/>
              </a:rPr>
              <a:t>支气管炎发生率</a:t>
            </a:r>
            <a:endParaRPr lang="en-US" altLang="zh-CN" b="1" kern="0" spc="61" dirty="0">
              <a:solidFill>
                <a:schemeClr val="accent5">
                  <a:lumMod val="50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b="1" kern="0" spc="61" dirty="0">
                <a:solidFill>
                  <a:srgbClr val="FF0000"/>
                </a:solidFill>
                <a:latin typeface="微软雅黑" panose="020B0503020204020204" pitchFamily="34" charset="-122"/>
                <a:ea typeface="微软雅黑" panose="020B0503020204020204" pitchFamily="34" charset="-122"/>
                <a:sym typeface="+mn-ea"/>
              </a:rPr>
              <a:t>降低</a:t>
            </a:r>
            <a:r>
              <a:rPr lang="en-US" altLang="zh-CN" b="1" kern="0" spc="61" dirty="0">
                <a:solidFill>
                  <a:srgbClr val="FF0000"/>
                </a:solidFill>
                <a:latin typeface="微软雅黑" panose="020B0503020204020204" pitchFamily="34" charset="-122"/>
                <a:ea typeface="微软雅黑" panose="020B0503020204020204" pitchFamily="34" charset="-122"/>
                <a:sym typeface="+mn-ea"/>
              </a:rPr>
              <a:t>11.1%</a:t>
            </a:r>
            <a:endParaRPr lang="en-US" altLang="zh-CN" b="1" kern="0" spc="61" dirty="0">
              <a:solidFill>
                <a:srgbClr val="FF0000"/>
              </a:solidFill>
              <a:latin typeface="微软雅黑" panose="020B0503020204020204" pitchFamily="34" charset="-122"/>
              <a:ea typeface="微软雅黑" panose="020B0503020204020204" pitchFamily="34" charset="-122"/>
              <a:sym typeface="+mn-ea"/>
            </a:endParaRPr>
          </a:p>
          <a:p>
            <a:endPar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 name="图片 19" descr="图标"/>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1240" y="2241011"/>
            <a:ext cx="333123" cy="260256"/>
          </a:xfrm>
          <a:prstGeom prst="rect">
            <a:avLst/>
          </a:prstGeom>
        </p:spPr>
      </p:pic>
      <p:sp>
        <p:nvSpPr>
          <p:cNvPr id="19" name="Shape 0"/>
          <p:cNvSpPr/>
          <p:nvPr/>
        </p:nvSpPr>
        <p:spPr>
          <a:xfrm>
            <a:off x="219282" y="284005"/>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sp>
        <p:nvSpPr>
          <p:cNvPr id="11" name="矩形 10"/>
          <p:cNvSpPr/>
          <p:nvPr/>
        </p:nvSpPr>
        <p:spPr>
          <a:xfrm>
            <a:off x="413385" y="982345"/>
            <a:ext cx="11493500" cy="892552"/>
          </a:xfrm>
          <a:prstGeom prst="rect">
            <a:avLst/>
          </a:prstGeom>
        </p:spPr>
        <p:txBody>
          <a:bodyPr wrap="square">
            <a:spAutoFit/>
          </a:bodyPr>
          <a:lstStyle/>
          <a:p>
            <a:pPr>
              <a:lnSpc>
                <a:spcPct val="130000"/>
              </a:lnSpc>
              <a:buClr>
                <a:srgbClr val="FF0000"/>
              </a:buClr>
              <a:buSzPct val="70000"/>
            </a:pPr>
            <a:r>
              <a:rPr lang="zh-CN" altLang="en-US"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国外队列研究显示</a:t>
            </a:r>
            <a:r>
              <a:rPr lang="en-US" altLang="zh-CN" sz="2000" b="1" kern="0" spc="61" baseline="30000" dirty="0">
                <a:solidFill>
                  <a:srgbClr val="002060"/>
                </a:solidFill>
                <a:latin typeface="微软雅黑" panose="020B0503020204020204" pitchFamily="34" charset="-122"/>
                <a:ea typeface="微软雅黑" panose="020B0503020204020204" pitchFamily="34" charset="-122"/>
                <a:sym typeface="+mn-ea"/>
              </a:rPr>
              <a:t>1</a:t>
            </a:r>
            <a:r>
              <a:rPr lang="zh-CN" altLang="en-US"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30000"/>
              </a:lnSpc>
              <a:buClr>
                <a:srgbClr val="FF0000"/>
              </a:buClr>
              <a:buSzPct val="70000"/>
              <a:buFont typeface="Wingdings" panose="05000000000000000000" pitchFamily="2" charset="2"/>
              <a:buChar char="u"/>
            </a:pPr>
            <a:r>
              <a:rPr lang="zh-CN" altLang="en-US" sz="2000" b="1" kern="0" spc="6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心血管</a:t>
            </a:r>
            <a:r>
              <a:rPr lang="en-US" altLang="zh-CN" sz="2000" b="1" kern="0" spc="6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风险</a:t>
            </a:r>
            <a:r>
              <a:rPr lang="en-US" altLang="zh-CN"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（β-</a:t>
            </a:r>
            <a:r>
              <a:rPr lang="en-US" altLang="zh-CN" sz="20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肾上腺素不良反应</a:t>
            </a:r>
            <a:r>
              <a:rPr lang="en-US" altLang="zh-CN"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0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促炎风险（鼻咽炎、支气管炎）</a:t>
            </a:r>
            <a:r>
              <a:rPr lang="en-US" altLang="zh-CN" sz="2000" b="1" kern="0" spc="6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显著下降</a:t>
            </a:r>
            <a:endParaRPr lang="en-US" altLang="zh-CN" sz="2000" b="1" kern="0" spc="6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D:/桌面/阿福特罗/图片/1.png1"/>
          <p:cNvPicPr>
            <a:picLocks noChangeAspect="1"/>
          </p:cNvPicPr>
          <p:nvPr/>
        </p:nvPicPr>
        <p:blipFill>
          <a:blip r:embed="rId7"/>
          <a:srcRect t="10" b="10"/>
          <a:stretch>
            <a:fillRect/>
          </a:stretch>
        </p:blipFill>
        <p:spPr>
          <a:xfrm>
            <a:off x="715645" y="3397776"/>
            <a:ext cx="3050540" cy="2383264"/>
          </a:xfrm>
          <a:prstGeom prst="rect">
            <a:avLst/>
          </a:prstGeom>
        </p:spPr>
      </p:pic>
      <p:pic>
        <p:nvPicPr>
          <p:cNvPr id="16" name="图片 15" descr="D:/桌面/阿福特罗/图片/2.png2"/>
          <p:cNvPicPr>
            <a:picLocks noChangeAspect="1"/>
          </p:cNvPicPr>
          <p:nvPr/>
        </p:nvPicPr>
        <p:blipFill>
          <a:blip r:embed="rId8"/>
          <a:srcRect/>
          <a:stretch>
            <a:fillRect/>
          </a:stretch>
        </p:blipFill>
        <p:spPr>
          <a:xfrm>
            <a:off x="4500245" y="3382576"/>
            <a:ext cx="3079750" cy="2406084"/>
          </a:xfrm>
          <a:prstGeom prst="rect">
            <a:avLst/>
          </a:prstGeom>
        </p:spPr>
      </p:pic>
      <p:pic>
        <p:nvPicPr>
          <p:cNvPr id="18" name="图片 17" descr="D:/桌面/阿福特罗/图片/3.png3"/>
          <p:cNvPicPr>
            <a:picLocks noChangeAspect="1"/>
          </p:cNvPicPr>
          <p:nvPr/>
        </p:nvPicPr>
        <p:blipFill>
          <a:blip r:embed="rId9"/>
          <a:srcRect t="10" b="10"/>
          <a:stretch>
            <a:fillRect/>
          </a:stretch>
        </p:blipFill>
        <p:spPr>
          <a:xfrm>
            <a:off x="8401685" y="3397955"/>
            <a:ext cx="3060065" cy="239070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601345" y="173063"/>
            <a:ext cx="8846820" cy="507365"/>
          </a:xfrm>
          <a:prstGeom prst="rect">
            <a:avLst/>
          </a:prstGeom>
          <a:noFill/>
        </p:spPr>
        <p:txBody>
          <a:bodyPr wrap="square" lIns="0" tIns="0" rIns="0" bIns="0" rtlCol="0" anchor="ctr"/>
          <a:lstStyle/>
          <a:p>
            <a:pPr>
              <a:lnSpc>
                <a:spcPct val="130000"/>
              </a:lnSpc>
            </a:pPr>
            <a:r>
              <a:rPr 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 有效性</a:t>
            </a:r>
            <a:r>
              <a:rPr lang="zh-CN" alt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：相比</a:t>
            </a:r>
            <a:r>
              <a:rPr lang="zh-CN" altLang="en-US" sz="28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对照组</a:t>
            </a:r>
            <a:r>
              <a:rPr lang="zh-CN" alt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kern="0" spc="6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本品持续改善FEV</a:t>
            </a:r>
            <a:r>
              <a:rPr lang="zh-CN" altLang="en-US" sz="2800" b="1" kern="0" spc="65" baseline="-25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kern="0" spc="6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2800" b="1" kern="0" spc="6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Text 2"/>
          <p:cNvSpPr/>
          <p:nvPr/>
        </p:nvSpPr>
        <p:spPr>
          <a:xfrm>
            <a:off x="588645" y="321945"/>
            <a:ext cx="8859520" cy="589280"/>
          </a:xfrm>
          <a:prstGeom prst="rect">
            <a:avLst/>
          </a:prstGeom>
          <a:noFill/>
        </p:spPr>
        <p:txBody>
          <a:bodyPr wrap="square" lIns="0" tIns="0" rIns="0" bIns="0" rtlCol="0" anchor="ctr"/>
          <a:lstStyle/>
          <a:p>
            <a:pPr>
              <a:lnSpc>
                <a:spcPct val="80000"/>
              </a:lnSpc>
            </a:pPr>
            <a:endParaRPr lang="zh-CN" altLang="en-US" sz="2400" b="1" dirty="0">
              <a:solidFill>
                <a:srgbClr val="1E3A5F"/>
              </a:solidFill>
              <a:latin typeface="微软雅黑" panose="020B0503020204020204" pitchFamily="34" charset="-122"/>
              <a:ea typeface="微软雅黑" panose="020B0503020204020204" pitchFamily="34" charset="-122"/>
              <a:cs typeface="Alimama ShuHeiTi" pitchFamily="34" charset="-120"/>
              <a:sym typeface="+mn-ea"/>
            </a:endParaRPr>
          </a:p>
        </p:txBody>
      </p:sp>
      <p:sp>
        <p:nvSpPr>
          <p:cNvPr id="48" name="文本框 47"/>
          <p:cNvSpPr txBox="1"/>
          <p:nvPr/>
        </p:nvSpPr>
        <p:spPr>
          <a:xfrm>
            <a:off x="171450" y="6560820"/>
            <a:ext cx="11933555" cy="481965"/>
          </a:xfrm>
          <a:prstGeom prst="rect">
            <a:avLst/>
          </a:prstGeom>
          <a:noFill/>
        </p:spPr>
        <p:txBody>
          <a:bodyPr wrap="square" rtlCol="0">
            <a:noAutofit/>
          </a:bodyPr>
          <a:lstStyle/>
          <a:p>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长泰药业国内</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RCT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研究试验报告</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custDataLst>
              <p:tags r:id="rId1"/>
            </p:custDataLst>
          </p:nvPr>
        </p:nvSpPr>
        <p:spPr>
          <a:xfrm>
            <a:off x="577215" y="1704975"/>
            <a:ext cx="589280" cy="523240"/>
          </a:xfrm>
          <a:prstGeom prst="rect">
            <a:avLst/>
          </a:prstGeom>
          <a:noFill/>
        </p:spPr>
        <p:txBody>
          <a:bodyPr vert="horz" wrap="none" rtlCol="0">
            <a:noAutofit/>
          </a:bodyPr>
          <a:lstStyle/>
          <a:p>
            <a:pPr algn="ctr"/>
            <a:r>
              <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rPr>
              <a:t>绪论</a:t>
            </a:r>
            <a:endPar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sp>
        <p:nvSpPr>
          <p:cNvPr id="5" name="文本框 4"/>
          <p:cNvSpPr txBox="1"/>
          <p:nvPr>
            <p:custDataLst>
              <p:tags r:id="rId2"/>
            </p:custDataLst>
          </p:nvPr>
        </p:nvSpPr>
        <p:spPr>
          <a:xfrm>
            <a:off x="737561" y="1489350"/>
            <a:ext cx="10924540" cy="1050925"/>
          </a:xfrm>
          <a:prstGeom prst="rect">
            <a:avLst/>
          </a:prstGeom>
          <a:noFill/>
        </p:spPr>
        <p:txBody>
          <a:bodyPr wrap="square" rtlCol="0"/>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lnSpc>
                <a:spcPct val="150000"/>
              </a:lnSpc>
              <a:buClr>
                <a:srgbClr val="FF0000"/>
              </a:buClr>
              <a:buSzPct val="70000"/>
              <a:buFont typeface="Wingdings" panose="05000000000000000000" charset="0"/>
              <a:buChar char="u"/>
            </a:pPr>
            <a:r>
              <a:rPr lang="zh-CN" altLang="en-US"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本品能显著改善患者的通气功能，治疗12周后谷值</a:t>
            </a:r>
            <a:r>
              <a:rPr lang="en-US" altLang="zh-CN"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FEV</a:t>
            </a:r>
            <a:r>
              <a:rPr lang="en-US" altLang="zh-CN" b="1" baseline="-25000"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相对基线改善值为</a:t>
            </a:r>
            <a:r>
              <a:rPr lang="en-US" altLang="zh-CN"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0.10L</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P=0.0018</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lvl="0" indent="-285750">
              <a:lnSpc>
                <a:spcPct val="150000"/>
              </a:lnSpc>
              <a:buClr>
                <a:srgbClr val="FF0000"/>
              </a:buClr>
              <a:buSzPct val="70000"/>
              <a:buFont typeface="Wingdings" panose="05000000000000000000" charset="0"/>
              <a:buChar char="u"/>
            </a:pPr>
            <a:r>
              <a:rPr lang="zh-CN" altLang="en-US"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本品显著</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降低急性加重（</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AECOPD</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）风险和减少急救药用量</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indent="0" algn="l">
              <a:lnSpc>
                <a:spcPct val="150000"/>
              </a:lnSpc>
              <a:buClr>
                <a:schemeClr val="tx1"/>
              </a:buClr>
              <a:buSzPct val="70000"/>
              <a:buFont typeface="Wingdings" panose="05000000000000000000" pitchFamily="2" charset="2"/>
              <a:buNone/>
            </a:pPr>
            <a:endPar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矩形 5"/>
          <p:cNvSpPr/>
          <p:nvPr/>
        </p:nvSpPr>
        <p:spPr>
          <a:xfrm>
            <a:off x="619125" y="1266190"/>
            <a:ext cx="10843895" cy="501332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Rectangle 32"/>
          <p:cNvSpPr txBox="1"/>
          <p:nvPr>
            <p:custDataLst>
              <p:tags r:id="rId3"/>
            </p:custDataLst>
          </p:nvPr>
        </p:nvSpPr>
        <p:spPr>
          <a:xfrm>
            <a:off x="619760" y="962025"/>
            <a:ext cx="10842625" cy="540385"/>
          </a:xfrm>
          <a:prstGeom prst="rect">
            <a:avLst/>
          </a:prstGeom>
          <a:solidFill>
            <a:schemeClr val="accent1">
              <a:lumMod val="20000"/>
              <a:lumOff val="80000"/>
            </a:schemeClr>
          </a:solidFill>
        </p:spPr>
        <p:txBody>
          <a:bodyPr wrap="square" bIns="0" rtlCol="0" anchor="ctr" anchorCtr="0"/>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zh-CN" altLang="en-US" b="1" dirty="0">
                <a:solidFill>
                  <a:schemeClr val="accent5">
                    <a:lumMod val="75000"/>
                  </a:schemeClr>
                </a:solidFill>
                <a:latin typeface="Arial" panose="020B0604020202020204" pitchFamily="34" charset="0"/>
                <a:ea typeface="微软雅黑" panose="020B0503020204020204" pitchFamily="34" charset="-122"/>
                <a:sym typeface="+mn-ea"/>
              </a:rPr>
              <a:t>  </a:t>
            </a:r>
            <a:r>
              <a:rPr lang="zh-CN" altLang="en-US" sz="2400" b="1" dirty="0">
                <a:solidFill>
                  <a:schemeClr val="accent5">
                    <a:lumMod val="50000"/>
                  </a:schemeClr>
                </a:solidFill>
                <a:latin typeface="Arial" panose="020B0604020202020204" pitchFamily="34" charset="0"/>
                <a:ea typeface="微软雅黑" panose="020B0503020204020204" pitchFamily="34" charset="-122"/>
                <a:sym typeface="+mn-ea"/>
              </a:rPr>
              <a:t>国内</a:t>
            </a:r>
            <a:r>
              <a:rPr lang="en-US" altLang="zh-CN" sz="2400" b="1" dirty="0">
                <a:solidFill>
                  <a:schemeClr val="accent5">
                    <a:lumMod val="50000"/>
                  </a:schemeClr>
                </a:solidFill>
                <a:latin typeface="Arial" panose="020B0604020202020204" pitchFamily="34" charset="0"/>
                <a:ea typeface="微软雅黑" panose="020B0503020204020204" pitchFamily="34" charset="-122"/>
                <a:sym typeface="+mn-ea"/>
              </a:rPr>
              <a:t>III</a:t>
            </a:r>
            <a:r>
              <a:rPr lang="zh-CN" altLang="en-US" sz="2400" b="1" dirty="0">
                <a:solidFill>
                  <a:schemeClr val="accent5">
                    <a:lumMod val="50000"/>
                  </a:schemeClr>
                </a:solidFill>
                <a:latin typeface="Arial" panose="020B0604020202020204" pitchFamily="34" charset="0"/>
                <a:ea typeface="微软雅黑" panose="020B0503020204020204" pitchFamily="34" charset="-122"/>
                <a:sym typeface="+mn-ea"/>
              </a:rPr>
              <a:t>期研究</a:t>
            </a:r>
            <a:r>
              <a:rPr lang="en-US" altLang="zh-CN" sz="2400" b="1" baseline="30000" dirty="0">
                <a:solidFill>
                  <a:schemeClr val="accent5">
                    <a:lumMod val="50000"/>
                  </a:schemeClr>
                </a:solidFill>
                <a:latin typeface="Arial" panose="020B0604020202020204" pitchFamily="34" charset="0"/>
                <a:ea typeface="微软雅黑" panose="020B0503020204020204" pitchFamily="34" charset="-122"/>
                <a:sym typeface="+mn-ea"/>
              </a:rPr>
              <a:t>1</a:t>
            </a:r>
            <a:r>
              <a:rPr lang="zh-CN" altLang="en-US" sz="2400" b="1" dirty="0">
                <a:solidFill>
                  <a:schemeClr val="accent5">
                    <a:lumMod val="50000"/>
                  </a:schemeClr>
                </a:solidFill>
                <a:latin typeface="Arial" panose="020B0604020202020204" pitchFamily="34" charset="0"/>
                <a:ea typeface="微软雅黑" panose="020B0503020204020204" pitchFamily="34" charset="-122"/>
                <a:sym typeface="+mn-ea"/>
              </a:rPr>
              <a:t>：</a:t>
            </a:r>
            <a:endParaRPr lang="en-US" altLang="zh-CN" sz="2400" b="1" baseline="30000" dirty="0">
              <a:solidFill>
                <a:schemeClr val="accent5">
                  <a:lumMod val="50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2791073" y="2657750"/>
            <a:ext cx="3148330" cy="368300"/>
          </a:xfrm>
          <a:prstGeom prst="rect">
            <a:avLst/>
          </a:prstGeom>
          <a:noFill/>
        </p:spPr>
        <p:txBody>
          <a:bodyPr wrap="square" rtlCol="0">
            <a:spAutoFit/>
          </a:bodyPr>
          <a:lstStyle/>
          <a:p>
            <a:r>
              <a:rPr lang="en-US" altLang="zh-CN" dirty="0">
                <a:solidFill>
                  <a:srgbClr val="ED7D3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AECOPD发生率</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降低36.8%</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7676694" y="2657475"/>
            <a:ext cx="4064000" cy="368300"/>
          </a:xfrm>
          <a:prstGeom prst="rect">
            <a:avLst/>
          </a:prstGeom>
          <a:noFill/>
        </p:spPr>
        <p:txBody>
          <a:bodyPr wrap="square" rtlCol="0">
            <a:spAutoFit/>
          </a:bodyPr>
          <a:lstStyle/>
          <a:p>
            <a:r>
              <a:rPr lang="en-US" altLang="zh-CN" b="1" dirty="0">
                <a:solidFill>
                  <a:srgbClr val="ED7D3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急救药用量</a:t>
            </a:r>
            <a:r>
              <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减少52.6%</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1" name="图片 10" descr="肺"/>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4716" y="2633971"/>
            <a:ext cx="381343" cy="381343"/>
          </a:xfrm>
          <a:prstGeom prst="rect">
            <a:avLst/>
          </a:prstGeom>
        </p:spPr>
      </p:pic>
      <p:pic>
        <p:nvPicPr>
          <p:cNvPr id="12" name="图片 11" descr="急救箱"/>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51960" y="2657158"/>
            <a:ext cx="330200" cy="330200"/>
          </a:xfrm>
          <a:prstGeom prst="rect">
            <a:avLst/>
          </a:prstGeom>
        </p:spPr>
      </p:pic>
      <p:sp>
        <p:nvSpPr>
          <p:cNvPr id="17"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pic>
        <p:nvPicPr>
          <p:cNvPr id="2" name="图片 1" descr="generation_1780501844205_0"/>
          <p:cNvPicPr>
            <a:picLocks noChangeAspect="1"/>
          </p:cNvPicPr>
          <p:nvPr/>
        </p:nvPicPr>
        <p:blipFill>
          <a:blip r:embed="rId8"/>
          <a:srcRect t="7722"/>
          <a:stretch>
            <a:fillRect/>
          </a:stretch>
        </p:blipFill>
        <p:spPr>
          <a:xfrm>
            <a:off x="1586865" y="3013075"/>
            <a:ext cx="3103245" cy="2863850"/>
          </a:xfrm>
          <a:prstGeom prst="rect">
            <a:avLst/>
          </a:prstGeom>
        </p:spPr>
      </p:pic>
      <p:pic>
        <p:nvPicPr>
          <p:cNvPr id="13" name="图片 12" descr="generation_1780502001619_0"/>
          <p:cNvPicPr>
            <a:picLocks noChangeAspect="1"/>
          </p:cNvPicPr>
          <p:nvPr/>
        </p:nvPicPr>
        <p:blipFill>
          <a:blip r:embed="rId9"/>
          <a:srcRect t="7398"/>
          <a:stretch>
            <a:fillRect/>
          </a:stretch>
        </p:blipFill>
        <p:spPr>
          <a:xfrm>
            <a:off x="6948170" y="3011805"/>
            <a:ext cx="3147695" cy="291592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588645" y="567690"/>
            <a:ext cx="10948035" cy="257175"/>
          </a:xfrm>
          <a:prstGeom prst="rect">
            <a:avLst/>
          </a:prstGeom>
          <a:noFill/>
        </p:spPr>
        <p:txBody>
          <a:bodyPr wrap="square" lIns="0" tIns="0" rIns="0" bIns="0" rtlCol="0" anchor="ctr"/>
          <a:lstStyle/>
          <a:p>
            <a:pPr>
              <a:lnSpc>
                <a:spcPct val="130000"/>
              </a:lnSpc>
            </a:pPr>
            <a:r>
              <a:rPr 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 有效性</a:t>
            </a:r>
            <a:r>
              <a:rPr lang="zh-CN" alt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相</a:t>
            </a:r>
            <a:r>
              <a:rPr lang="zh-CN" alt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sz="2800" b="1" kern="0" spc="65"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a:t>
            </a:r>
            <a:r>
              <a:rPr 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阿福特罗吸入溶液减少</a:t>
            </a:r>
            <a:r>
              <a:rPr lang="en-US" sz="2800" b="1" kern="0" spc="65"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住院时间</a:t>
            </a:r>
            <a:r>
              <a:rPr lang="zh-CN" altLang="en-US" sz="2800" b="1" kern="0" spc="65"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及费用</a:t>
            </a:r>
            <a:endParaRPr lang="en-US" sz="2800" b="1" kern="0" spc="65"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en-US" altLang="en-US" sz="2800" b="1" kern="0" spc="65"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2"/>
          <p:cNvSpPr/>
          <p:nvPr/>
        </p:nvSpPr>
        <p:spPr>
          <a:xfrm>
            <a:off x="588645" y="490855"/>
            <a:ext cx="9529445" cy="441325"/>
          </a:xfrm>
          <a:prstGeom prst="rect">
            <a:avLst/>
          </a:prstGeom>
          <a:noFill/>
        </p:spPr>
        <p:txBody>
          <a:bodyPr wrap="square" lIns="0" tIns="0" rIns="0" bIns="0" rtlCol="0" anchor="ctr"/>
          <a:lstStyle/>
          <a:p>
            <a:pPr>
              <a:lnSpc>
                <a:spcPct val="80000"/>
              </a:lnSpc>
            </a:pPr>
            <a:endParaRPr lang="zh-CN" altLang="en-US" sz="2000" b="1" dirty="0">
              <a:solidFill>
                <a:srgbClr val="1E3A5F"/>
              </a:solidFill>
              <a:latin typeface="微软雅黑" panose="020B0503020204020204" pitchFamily="34" charset="-122"/>
              <a:ea typeface="微软雅黑" panose="020B0503020204020204" pitchFamily="34" charset="-122"/>
              <a:cs typeface="Alimama ShuHeiTi" pitchFamily="34" charset="-120"/>
            </a:endParaRPr>
          </a:p>
        </p:txBody>
      </p:sp>
      <p:sp>
        <p:nvSpPr>
          <p:cNvPr id="48" name="文本框 47"/>
          <p:cNvSpPr txBox="1"/>
          <p:nvPr/>
        </p:nvSpPr>
        <p:spPr>
          <a:xfrm>
            <a:off x="672465" y="6387465"/>
            <a:ext cx="7484745" cy="398780"/>
          </a:xfrm>
          <a:prstGeom prst="rect">
            <a:avLst/>
          </a:prstGeom>
          <a:noFill/>
        </p:spPr>
        <p:txBody>
          <a:bodyPr wrap="square" rtlCol="0">
            <a:spAutoFit/>
          </a:bodyPr>
          <a:lstStyle/>
          <a:p>
            <a:r>
              <a:rPr lang="en-US" altLang="zh-CN" sz="1000">
                <a:latin typeface="Times New Roman" panose="02020603050405020304" pitchFamily="18" charset="0"/>
                <a:ea typeface="微软雅黑 Light" panose="020B0502040204020203" charset="-122"/>
                <a:cs typeface="Times New Roman" panose="02020603050405020304" pitchFamily="18" charset="0"/>
              </a:rPr>
              <a:t>[1]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sym typeface="+mn-ea"/>
              </a:rPr>
              <a:t>Health resource utilization for inpatients with COPD treated with nebulized arformoterol or nebulized formotero</a:t>
            </a:r>
            <a:endParaRPr lang="en-US" altLang="zh-CN" sz="1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buClrTx/>
              <a:buSzTx/>
              <a:buNone/>
            </a:pPr>
            <a:r>
              <a:rPr lang="en-US" altLang="zh-CN" sz="1000">
                <a:latin typeface="Times New Roman" panose="02020603050405020304" pitchFamily="18" charset="0"/>
                <a:ea typeface="微软雅黑 Light" panose="020B0502040204020203" charset="-122"/>
                <a:cs typeface="Times New Roman" panose="02020603050405020304" pitchFamily="18" charset="0"/>
                <a:sym typeface="+mn-ea"/>
              </a:rPr>
              <a:t>[2] Exacerbations, health services utilization, and costs in commercially-insured COPD patients treated with nebulized long-actingβ2-agonists</a:t>
            </a:r>
            <a:endParaRPr lang="zh-CN" altLang="en-US" sz="1000">
              <a:latin typeface="Times New Roman" panose="02020603050405020304" pitchFamily="18" charset="0"/>
              <a:ea typeface="微软雅黑 Light" panose="020B0502040204020203" charset="-122"/>
              <a:cs typeface="Times New Roman" panose="02020603050405020304" pitchFamily="18" charset="0"/>
            </a:endParaRPr>
          </a:p>
        </p:txBody>
      </p:sp>
      <p:sp>
        <p:nvSpPr>
          <p:cNvPr id="24" name="文本框 23"/>
          <p:cNvSpPr txBox="1"/>
          <p:nvPr/>
        </p:nvSpPr>
        <p:spPr>
          <a:xfrm>
            <a:off x="577215" y="1704975"/>
            <a:ext cx="589280" cy="523240"/>
          </a:xfrm>
          <a:prstGeom prst="rect">
            <a:avLst/>
          </a:prstGeom>
          <a:noFill/>
        </p:spPr>
        <p:txBody>
          <a:bodyPr vert="horz" wrap="none" rtlCol="0">
            <a:noAutofit/>
          </a:bodyPr>
          <a:lstStyle/>
          <a:p>
            <a:pPr algn="ctr"/>
            <a:r>
              <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rPr>
              <a:t>绪论</a:t>
            </a:r>
            <a:endParaRPr lang="zh-CN" altLang="en-US" sz="1600">
              <a:solidFill>
                <a:schemeClr val="bg1"/>
              </a:solidFill>
              <a:latin typeface="思源黑体 Regular" panose="020B0500000000000000" charset="-122"/>
              <a:ea typeface="思源黑体 Regular" panose="020B0500000000000000" charset="-122"/>
              <a:cs typeface="思源黑体 Medium" panose="020B0600000000000000" charset="-122"/>
            </a:endParaRPr>
          </a:p>
        </p:txBody>
      </p:sp>
      <p:sp>
        <p:nvSpPr>
          <p:cNvPr id="5" name="文本框 4" descr="7b0a202020202262756c6c6574223a20227b5c2263617465676f727949645c223a5c225c222c5c2274656d706c61746549645c223a32303233313639367d220a7d0a"/>
          <p:cNvSpPr txBox="1"/>
          <p:nvPr/>
        </p:nvSpPr>
        <p:spPr>
          <a:xfrm>
            <a:off x="747395" y="1512570"/>
            <a:ext cx="10810240" cy="2400300"/>
          </a:xfrm>
          <a:prstGeom prst="rect">
            <a:avLst/>
          </a:prstGeom>
          <a:noFill/>
        </p:spPr>
        <p:txBody>
          <a:bodyPr wrap="square" rtlCol="0"/>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lgn="l">
              <a:lnSpc>
                <a:spcPct val="150000"/>
              </a:lnSpc>
              <a:spcBef>
                <a:spcPts val="0"/>
              </a:spcBef>
              <a:spcAft>
                <a:spcPts val="0"/>
              </a:spcAft>
              <a:buClr>
                <a:srgbClr val="FF0000"/>
              </a:buClr>
              <a:buSzPct val="70000"/>
              <a:buFont typeface="Wingdings" panose="05000000000000000000" charset="0"/>
              <a:buChar char="u"/>
            </a:pP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11488例COPD住院患者队列研究结果: </a:t>
            </a:r>
            <a:r>
              <a:rPr lang="en-US" altLang="zh-CN" sz="16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en-US"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阿福特罗吸入溶液</a:t>
            </a: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(N=7876)</a:t>
            </a:r>
            <a:r>
              <a:rPr lang="en-US" altLang="zh-CN" sz="16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相比参照药</a:t>
            </a: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(N=3612)，</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缩短住院时间</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0.3</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天 </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(p=0.039)</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、减少急救药物用量</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10.6% (p=0.006)</a:t>
            </a:r>
            <a:r>
              <a:rPr lang="en-US" altLang="zh-CN" sz="16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Clr>
                <a:srgbClr val="FF0000"/>
              </a:buClr>
              <a:buSzPct val="70000"/>
              <a:buFont typeface="Wingdings" panose="05000000000000000000" charset="0"/>
              <a:buChar char="u"/>
            </a:pP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417例极易发生急性加重的COPD患者队列，维持治疗1年: </a:t>
            </a:r>
            <a:r>
              <a:rPr lang="en-US" altLang="zh-CN" sz="16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en-US"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阿福特罗吸入溶液</a:t>
            </a: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(N=274)</a:t>
            </a:r>
            <a:r>
              <a:rPr lang="en-US" altLang="zh-CN" sz="1600" b="1" kern="0" spc="61"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相比参照药</a:t>
            </a:r>
            <a:r>
              <a:rPr lang="en-US" altLang="zh-CN" sz="1600" b="1" kern="0" spc="61"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(N=143)，</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急性加重发生率降低</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12.4</a:t>
            </a: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p=0.028)</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住院费</a:t>
            </a:r>
            <a:r>
              <a:rPr lang="zh-CN" altLang="en-US" sz="1600" b="1" dirty="0">
                <a:solidFill>
                  <a:srgbClr val="FF0000"/>
                </a:solidFill>
                <a:latin typeface="微软雅黑" panose="020B0503020204020204" pitchFamily="34" charset="-122"/>
                <a:ea typeface="微软雅黑" panose="020B0503020204020204" pitchFamily="34" charset="-122"/>
                <a:sym typeface="+mn-ea"/>
              </a:rPr>
              <a:t>用降低</a:t>
            </a:r>
            <a:r>
              <a:rPr lang="en-US" altLang="zh-CN" sz="1600" b="1" dirty="0">
                <a:solidFill>
                  <a:srgbClr val="FF0000"/>
                </a:solidFill>
                <a:latin typeface="微软雅黑" panose="020B0503020204020204" pitchFamily="34" charset="-122"/>
                <a:ea typeface="微软雅黑" panose="020B0503020204020204" pitchFamily="34" charset="-122"/>
                <a:sym typeface="+mn-ea"/>
              </a:rPr>
              <a:t>32</a:t>
            </a:r>
            <a:r>
              <a:rPr lang="en-US" altLang="zh-CN" sz="16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a:t>
            </a: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p=0.009 </a:t>
            </a:r>
            <a:r>
              <a:rPr lang="zh-CN" altLang="en-US" sz="1600" b="1" dirty="0">
                <a:solidFill>
                  <a:srgbClr val="FF0000"/>
                </a:solidFill>
                <a:latin typeface="微软雅黑" panose="020B0503020204020204" pitchFamily="34" charset="-122"/>
                <a:ea typeface="微软雅黑" panose="020B0503020204020204" pitchFamily="34" charset="-122"/>
                <a:sym typeface="+mn-ea"/>
              </a:rPr>
              <a:t>）</a:t>
            </a:r>
            <a:r>
              <a:rPr lang="en-US" altLang="zh-CN" sz="16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Clr>
                <a:srgbClr val="FF0000"/>
              </a:buClr>
              <a:buSzPct val="70000"/>
              <a:buFont typeface="Wingdings" panose="05000000000000000000" charset="0"/>
              <a:buNone/>
            </a:pP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nvSpPr>
        <p:spPr>
          <a:xfrm>
            <a:off x="672465" y="1266190"/>
            <a:ext cx="11005185" cy="498411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Rectangle 32"/>
          <p:cNvSpPr txBox="1"/>
          <p:nvPr/>
        </p:nvSpPr>
        <p:spPr>
          <a:xfrm>
            <a:off x="672465" y="962025"/>
            <a:ext cx="11004550" cy="540385"/>
          </a:xfrm>
          <a:prstGeom prst="rect">
            <a:avLst/>
          </a:prstGeom>
          <a:solidFill>
            <a:schemeClr val="accent1">
              <a:lumMod val="20000"/>
              <a:lumOff val="80000"/>
            </a:schemeClr>
          </a:solidFill>
        </p:spPr>
        <p:txBody>
          <a:bodyPr wrap="square" bIns="0" rtlCol="0" anchor="ctr" anchorCtr="0"/>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buClrTx/>
              <a:buSzTx/>
              <a:buFontTx/>
            </a:pPr>
            <a:r>
              <a:rPr lang="en-US" altLang="zh-CN" b="1" dirty="0">
                <a:solidFill>
                  <a:schemeClr val="accent5">
                    <a:lumMod val="75000"/>
                  </a:schemeClr>
                </a:solidFill>
                <a:latin typeface="Arial" panose="020B0604020202020204" pitchFamily="34" charset="0"/>
                <a:ea typeface="微软雅黑" panose="020B0503020204020204" pitchFamily="34" charset="-122"/>
                <a:sym typeface="+mn-ea"/>
              </a:rPr>
              <a:t> </a:t>
            </a:r>
            <a:r>
              <a:rPr lang="zh-CN" altLang="en-US" sz="2400" b="1" dirty="0">
                <a:solidFill>
                  <a:schemeClr val="accent5">
                    <a:lumMod val="50000"/>
                  </a:schemeClr>
                </a:solidFill>
                <a:latin typeface="Arial" panose="020B0604020202020204" pitchFamily="34" charset="0"/>
                <a:ea typeface="微软雅黑" panose="020B0503020204020204" pitchFamily="34" charset="-122"/>
                <a:sym typeface="+mn-ea"/>
              </a:rPr>
              <a:t>美国的两项回顾性研究：</a:t>
            </a:r>
            <a:endParaRPr lang="zh-CN" altLang="en-US" sz="2400" b="1" dirty="0">
              <a:solidFill>
                <a:schemeClr val="accent5">
                  <a:lumMod val="50000"/>
                </a:schemeClr>
              </a:solidFill>
              <a:latin typeface="Arial" panose="020B0604020202020204" pitchFamily="34" charset="0"/>
              <a:ea typeface="微软雅黑" panose="020B0503020204020204" pitchFamily="34" charset="-122"/>
              <a:sym typeface="+mn-ea"/>
            </a:endParaRPr>
          </a:p>
        </p:txBody>
      </p:sp>
      <p:sp>
        <p:nvSpPr>
          <p:cNvPr id="14"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a:ln>
            <a:solidFill>
              <a:schemeClr val="accent5">
                <a:lumMod val="50000"/>
              </a:schemeClr>
            </a:solidFill>
          </a:ln>
        </p:spPr>
      </p:sp>
      <p:pic>
        <p:nvPicPr>
          <p:cNvPr id="10" name="图片 9" descr="医院建筑"/>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1028065" y="3336925"/>
            <a:ext cx="358140" cy="358140"/>
          </a:xfrm>
          <a:prstGeom prst="rect">
            <a:avLst/>
          </a:prstGeom>
        </p:spPr>
      </p:pic>
      <p:pic>
        <p:nvPicPr>
          <p:cNvPr id="12" name="图片 11" descr="急救箱"/>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458845" y="3393011"/>
            <a:ext cx="330200" cy="330200"/>
          </a:xfrm>
          <a:prstGeom prst="rect">
            <a:avLst/>
          </a:prstGeom>
        </p:spPr>
      </p:pic>
      <p:pic>
        <p:nvPicPr>
          <p:cNvPr id="11" name="图片 10" descr="肺"/>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6223635" y="3390868"/>
            <a:ext cx="370901" cy="370901"/>
          </a:xfrm>
          <a:prstGeom prst="rect">
            <a:avLst/>
          </a:prstGeom>
        </p:spPr>
      </p:pic>
      <p:sp>
        <p:nvSpPr>
          <p:cNvPr id="13" name="文本框 12"/>
          <p:cNvSpPr txBox="1"/>
          <p:nvPr>
            <p:custDataLst>
              <p:tags r:id="rId10"/>
            </p:custDataLst>
          </p:nvPr>
        </p:nvSpPr>
        <p:spPr>
          <a:xfrm>
            <a:off x="1372235" y="3391535"/>
            <a:ext cx="1969135" cy="337185"/>
          </a:xfrm>
          <a:prstGeom prst="rect">
            <a:avLst/>
          </a:prstGeom>
          <a:noFill/>
        </p:spPr>
        <p:txBody>
          <a:bodyPr wrap="square" rtlCol="0">
            <a:spAutoFit/>
          </a:bodyPr>
          <a:lstStyle/>
          <a:p>
            <a:r>
              <a:rPr lang="zh-CN" altLang="en-US" sz="16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住院天数</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缩短0.3</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天</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文本框 14"/>
          <p:cNvSpPr txBox="1"/>
          <p:nvPr>
            <p:custDataLst>
              <p:tags r:id="rId11"/>
            </p:custDataLst>
          </p:nvPr>
        </p:nvSpPr>
        <p:spPr>
          <a:xfrm>
            <a:off x="3761740" y="3390265"/>
            <a:ext cx="2456815" cy="337185"/>
          </a:xfrm>
          <a:prstGeom prst="rect">
            <a:avLst/>
          </a:prstGeom>
          <a:noFill/>
        </p:spPr>
        <p:txBody>
          <a:bodyPr wrap="square" rtlCol="0">
            <a:spAutoFit/>
          </a:bodyPr>
          <a:lstStyle/>
          <a:p>
            <a:r>
              <a:rPr lang="zh-CN" altLang="en-US" sz="16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急救药物用量</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减少</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10.6%  </a:t>
            </a:r>
            <a:endPar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文本框 15"/>
          <p:cNvSpPr txBox="1"/>
          <p:nvPr>
            <p:custDataLst>
              <p:tags r:id="rId12"/>
            </p:custDataLst>
          </p:nvPr>
        </p:nvSpPr>
        <p:spPr>
          <a:xfrm>
            <a:off x="6533300" y="3396134"/>
            <a:ext cx="3148330" cy="337185"/>
          </a:xfrm>
          <a:prstGeom prst="rect">
            <a:avLst/>
          </a:prstGeom>
          <a:noFill/>
        </p:spPr>
        <p:txBody>
          <a:bodyPr wrap="square" rtlCol="0">
            <a:spAutoFit/>
          </a:bodyPr>
          <a:lstStyle/>
          <a:p>
            <a:r>
              <a:rPr lang="zh-CN" altLang="en-US" sz="16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急性加重发生率</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12.4%  </a:t>
            </a:r>
            <a:endPar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8" name="图片 17" descr="4"/>
          <p:cNvPicPr>
            <a:picLocks noChangeAspect="1"/>
          </p:cNvPicPr>
          <p:nvPr>
            <p:custDataLst>
              <p:tags r:id="rId13"/>
            </p:custDataLst>
          </p:nvPr>
        </p:nvPicPr>
        <p:blipFill>
          <a:blip r:embed="rId14"/>
          <a:stretch>
            <a:fillRect/>
          </a:stretch>
        </p:blipFill>
        <p:spPr>
          <a:xfrm>
            <a:off x="747395" y="3856990"/>
            <a:ext cx="2368550" cy="2368550"/>
          </a:xfrm>
          <a:prstGeom prst="rect">
            <a:avLst/>
          </a:prstGeom>
        </p:spPr>
      </p:pic>
      <p:pic>
        <p:nvPicPr>
          <p:cNvPr id="20" name="图片 19"/>
          <p:cNvPicPr/>
          <p:nvPr>
            <p:custDataLst>
              <p:tags r:id="rId15"/>
            </p:custDataLst>
          </p:nvPr>
        </p:nvPicPr>
        <p:blipFill>
          <a:blip r:embed="rId16"/>
          <a:stretch>
            <a:fillRect/>
          </a:stretch>
        </p:blipFill>
        <p:spPr>
          <a:xfrm>
            <a:off x="3353435" y="3923030"/>
            <a:ext cx="2450465" cy="2312035"/>
          </a:xfrm>
          <a:prstGeom prst="rect">
            <a:avLst/>
          </a:prstGeom>
        </p:spPr>
      </p:pic>
      <p:pic>
        <p:nvPicPr>
          <p:cNvPr id="21" name="图片 20"/>
          <p:cNvPicPr/>
          <p:nvPr>
            <p:custDataLst>
              <p:tags r:id="rId17"/>
            </p:custDataLst>
          </p:nvPr>
        </p:nvPicPr>
        <p:blipFill>
          <a:blip r:embed="rId18"/>
          <a:srcRect r="1113" b="1676"/>
          <a:stretch>
            <a:fillRect/>
          </a:stretch>
        </p:blipFill>
        <p:spPr>
          <a:xfrm>
            <a:off x="6043295" y="3887470"/>
            <a:ext cx="2550160" cy="2321560"/>
          </a:xfrm>
          <a:prstGeom prst="rect">
            <a:avLst/>
          </a:prstGeom>
        </p:spPr>
      </p:pic>
      <p:pic>
        <p:nvPicPr>
          <p:cNvPr id="2" name="图片 1"/>
          <p:cNvPicPr/>
          <p:nvPr>
            <p:custDataLst>
              <p:tags r:id="rId19"/>
            </p:custDataLst>
          </p:nvPr>
        </p:nvPicPr>
        <p:blipFill>
          <a:blip r:embed="rId20"/>
          <a:stretch>
            <a:fillRect/>
          </a:stretch>
        </p:blipFill>
        <p:spPr>
          <a:xfrm>
            <a:off x="8833485" y="3883025"/>
            <a:ext cx="2660650" cy="2299970"/>
          </a:xfrm>
          <a:prstGeom prst="rect">
            <a:avLst/>
          </a:prstGeom>
        </p:spPr>
      </p:pic>
      <p:sp>
        <p:nvSpPr>
          <p:cNvPr id="8" name="文本框 7"/>
          <p:cNvSpPr txBox="1"/>
          <p:nvPr>
            <p:custDataLst>
              <p:tags r:id="rId21"/>
            </p:custDataLst>
          </p:nvPr>
        </p:nvSpPr>
        <p:spPr>
          <a:xfrm>
            <a:off x="9477160" y="3358034"/>
            <a:ext cx="3148330" cy="337185"/>
          </a:xfrm>
          <a:prstGeom prst="rect">
            <a:avLst/>
          </a:prstGeom>
          <a:noFill/>
        </p:spPr>
        <p:txBody>
          <a:bodyPr wrap="square" rtlCol="0">
            <a:spAutoFit/>
          </a:bodyPr>
          <a:lstStyle/>
          <a:p>
            <a:r>
              <a:rPr lang="zh-CN" altLang="en-US" sz="1600" b="1" dirty="0" smtClean="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年住院费</a:t>
            </a:r>
            <a:r>
              <a:rPr lang="zh-CN" altLang="en-US" sz="16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用</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a:t>
            </a: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32%</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16" descr="钞票"/>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9157335" y="3398520"/>
            <a:ext cx="382905" cy="38290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588645" y="433070"/>
            <a:ext cx="11015345" cy="506095"/>
          </a:xfrm>
          <a:prstGeom prst="rect">
            <a:avLst/>
          </a:prstGeom>
          <a:noFill/>
        </p:spPr>
        <p:txBody>
          <a:bodyPr wrap="square" lIns="0" tIns="0" rIns="0" bIns="0" rtlCol="0" anchor="ctr"/>
          <a:lstStyle/>
          <a:p>
            <a:pPr>
              <a:lnSpc>
                <a:spcPct val="130000"/>
              </a:lnSpc>
            </a:pPr>
            <a:r>
              <a:rPr 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 </a:t>
            </a:r>
            <a:r>
              <a:rPr lang="en-US" sz="2800" b="1" kern="0" spc="65" dirty="0" err="1">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zh-CN" altLang="en-US" sz="2800" b="1" kern="0" spc="65" dirty="0">
                <a:solidFill>
                  <a:schemeClr val="accent5">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：全球权威指南推荐，</a:t>
            </a:r>
            <a:r>
              <a:rPr lang="zh-CN" altLang="zh-CN" sz="2800" b="1"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美国上市</a:t>
            </a:r>
            <a:r>
              <a:rPr lang="zh-CN"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20年</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zh-CN" altLang="en-US" sz="2800" b="1" dirty="0">
                <a:solidFill>
                  <a:srgbClr val="FF0000"/>
                </a:solidFill>
                <a:latin typeface="Arial" panose="020B0604020202020204" pitchFamily="34" charset="0"/>
                <a:ea typeface="微软雅黑" panose="020B0503020204020204" pitchFamily="34" charset="-122"/>
                <a:sym typeface="Arial" panose="020B0604020202020204" pitchFamily="34" charset="0"/>
              </a:rPr>
              <a:t>目前依然为主流用药</a:t>
            </a:r>
            <a:endParaRPr lang="en-US" sz="2800" b="1" kern="0" spc="6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en-US" altLang="en-US" sz="2800" b="1" kern="0" spc="6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2"/>
          <p:cNvSpPr/>
          <p:nvPr/>
        </p:nvSpPr>
        <p:spPr>
          <a:xfrm>
            <a:off x="588645" y="192405"/>
            <a:ext cx="9529445" cy="739775"/>
          </a:xfrm>
          <a:prstGeom prst="rect">
            <a:avLst/>
          </a:prstGeom>
          <a:noFill/>
        </p:spPr>
        <p:txBody>
          <a:bodyPr wrap="square" lIns="0" tIns="0" rIns="0" bIns="0" rtlCol="0" anchor="ctr"/>
          <a:lstStyle/>
          <a:p>
            <a:pPr>
              <a:lnSpc>
                <a:spcPct val="80000"/>
              </a:lnSpc>
            </a:pPr>
            <a:endParaRPr lang="zh-CN" altLang="en-US" sz="2000" b="1" dirty="0">
              <a:solidFill>
                <a:srgbClr val="1E3A5F"/>
              </a:solidFill>
              <a:latin typeface="微软雅黑" panose="020B0503020204020204" pitchFamily="34" charset="-122"/>
              <a:ea typeface="微软雅黑" panose="020B0503020204020204" pitchFamily="34" charset="-122"/>
              <a:cs typeface="Alimama ShuHeiTi" pitchFamily="34" charset="-120"/>
            </a:endParaRPr>
          </a:p>
        </p:txBody>
      </p:sp>
      <p:graphicFrame>
        <p:nvGraphicFramePr>
          <p:cNvPr id="5" name="表格 4"/>
          <p:cNvGraphicFramePr/>
          <p:nvPr/>
        </p:nvGraphicFramePr>
        <p:xfrm>
          <a:off x="582711" y="1103747"/>
          <a:ext cx="6839585" cy="2011680"/>
        </p:xfrm>
        <a:graphic>
          <a:graphicData uri="http://schemas.openxmlformats.org/drawingml/2006/table">
            <a:tbl>
              <a:tblPr firstCol="1" bandCol="1">
                <a:tableStyleId>{7DF18680-E054-41AD-8BC1-D1AEF772440D}</a:tableStyleId>
              </a:tblPr>
              <a:tblGrid>
                <a:gridCol w="1568779"/>
                <a:gridCol w="5270806"/>
              </a:tblGrid>
              <a:tr h="381000">
                <a:tc>
                  <a:txBody>
                    <a:bodyPr/>
                    <a:lstStyle/>
                    <a:p>
                      <a:pPr algn="ctr">
                        <a:lnSpc>
                          <a:spcPct val="150000"/>
                        </a:lnSpc>
                        <a:buNone/>
                      </a:pPr>
                      <a:r>
                        <a:rPr lang="zh-CN" altLang="en-US" dirty="0">
                          <a:latin typeface="微软雅黑" panose="020B0503020204020204" pitchFamily="34" charset="-122"/>
                          <a:ea typeface="微软雅黑" panose="020B0503020204020204" pitchFamily="34" charset="-122"/>
                        </a:rPr>
                        <a:t>指南名称</a:t>
                      </a:r>
                      <a:endParaRPr lang="zh-CN" altLang="en-US" dirty="0">
                        <a:latin typeface="微软雅黑" panose="020B0503020204020204" pitchFamily="34" charset="-122"/>
                        <a:ea typeface="微软雅黑" panose="020B0503020204020204" pitchFamily="34" charset="-122"/>
                      </a:endParaRPr>
                    </a:p>
                  </a:txBody>
                  <a:tcPr>
                    <a:solidFill>
                      <a:schemeClr val="accent5">
                        <a:lumMod val="50000"/>
                      </a:schemeClr>
                    </a:solidFill>
                  </a:tcPr>
                </a:tc>
                <a:tc>
                  <a:txBody>
                    <a:bodyPr/>
                    <a:lstStyle/>
                    <a:p>
                      <a:pPr marL="0" marR="0" lvl="0" indent="0" algn="ctr" defTabSz="914400" rtl="0" eaLnBrk="1" fontAlgn="ctr" latinLnBrk="0" hangingPunct="1">
                        <a:lnSpc>
                          <a:spcPct val="150000"/>
                        </a:lnSpc>
                        <a:spcBef>
                          <a:spcPct val="20000"/>
                        </a:spcBef>
                        <a:spcAft>
                          <a:spcPct val="0"/>
                        </a:spcAft>
                        <a:buClrTx/>
                        <a:buSzTx/>
                        <a:buFontTx/>
                        <a:buNone/>
                      </a:pP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慢性阻塞性肺疾病全球倡议（</a:t>
                      </a:r>
                      <a:r>
                        <a:rPr lang="en-US" altLang="zh-CN"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GOLD2025</a:t>
                      </a: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a:txBody>
                    <a:bodyPr/>
                    <a:lstStyle/>
                    <a:p>
                      <a:pPr algn="ctr">
                        <a:lnSpc>
                          <a:spcPct val="150000"/>
                        </a:lnSpc>
                        <a:buNone/>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单位</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机构</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5">
                        <a:lumMod val="50000"/>
                      </a:schemeClr>
                    </a:solidFill>
                  </a:tcPr>
                </a:tc>
                <a:tc>
                  <a:txBody>
                    <a:bodyPr/>
                    <a:lstStyle/>
                    <a:p>
                      <a:pPr algn="ctr">
                        <a:lnSpc>
                          <a:spcPct val="150000"/>
                        </a:lnSpc>
                        <a:buNone/>
                      </a:pP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慢性阻塞性肺病全球倡议组织（</a:t>
                      </a:r>
                      <a:r>
                        <a:rPr lang="en-US" altLang="zh-CN"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GOLD</a:t>
                      </a: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a:txBody>
                    <a:bodyPr/>
                    <a:lstStyle/>
                    <a:p>
                      <a:pPr algn="ctr">
                        <a:lnSpc>
                          <a:spcPct val="150000"/>
                        </a:lnSpc>
                        <a:buNone/>
                      </a:pPr>
                      <a:r>
                        <a:rPr lang="zh-CN" altLang="en-US" dirty="0">
                          <a:latin typeface="微软雅黑" panose="020B0503020204020204" pitchFamily="34" charset="-122"/>
                          <a:ea typeface="微软雅黑" panose="020B0503020204020204" pitchFamily="34" charset="-122"/>
                        </a:rPr>
                        <a:t>推荐等级</a:t>
                      </a:r>
                      <a:endParaRPr lang="zh-CN" altLang="en-US" dirty="0">
                        <a:latin typeface="微软雅黑" panose="020B0503020204020204" pitchFamily="34" charset="-122"/>
                        <a:ea typeface="微软雅黑" panose="020B0503020204020204" pitchFamily="34" charset="-122"/>
                      </a:endParaRPr>
                    </a:p>
                  </a:txBody>
                  <a:tcPr>
                    <a:solidFill>
                      <a:schemeClr val="accent5">
                        <a:lumMod val="50000"/>
                      </a:schemeClr>
                    </a:solidFill>
                  </a:tcPr>
                </a:tc>
                <a:tc>
                  <a:txBody>
                    <a:bodyPr/>
                    <a:lstStyle/>
                    <a:p>
                      <a:pPr algn="ctr">
                        <a:lnSpc>
                          <a:spcPct val="150000"/>
                        </a:lnSpc>
                        <a:buNone/>
                      </a:pPr>
                      <a:r>
                        <a:rPr lang="en-US" altLang="zh-CN" b="1" dirty="0">
                          <a:solidFill>
                            <a:srgbClr val="FF0000"/>
                          </a:solidFill>
                          <a:latin typeface="微软雅黑" panose="020B0503020204020204" pitchFamily="34" charset="-122"/>
                          <a:ea typeface="微软雅黑" panose="020B0503020204020204" pitchFamily="34" charset="-122"/>
                        </a:rPr>
                        <a:t>A</a:t>
                      </a:r>
                      <a:r>
                        <a:rPr lang="zh-CN" altLang="en-US" b="1" dirty="0">
                          <a:solidFill>
                            <a:srgbClr val="FF0000"/>
                          </a:solidFill>
                          <a:latin typeface="微软雅黑" panose="020B0503020204020204" pitchFamily="34" charset="-122"/>
                          <a:ea typeface="微软雅黑" panose="020B0503020204020204" pitchFamily="34" charset="-122"/>
                        </a:rPr>
                        <a:t>级证据，一线推荐</a:t>
                      </a:r>
                      <a:endParaRPr lang="zh-CN" altLang="en-US" b="1" dirty="0">
                        <a:solidFill>
                          <a:srgbClr val="FF0000"/>
                        </a:solidFill>
                        <a:latin typeface="微软雅黑" panose="020B0503020204020204" pitchFamily="34" charset="-122"/>
                        <a:ea typeface="微软雅黑" panose="020B0503020204020204" pitchFamily="34" charset="-122"/>
                      </a:endParaRPr>
                    </a:p>
                  </a:txBody>
                  <a:tcPr/>
                </a:tc>
              </a:tr>
              <a:tr h="381000">
                <a:tc>
                  <a:txBody>
                    <a:bodyPr/>
                    <a:lstStyle/>
                    <a:p>
                      <a:pPr algn="ctr">
                        <a:lnSpc>
                          <a:spcPct val="150000"/>
                        </a:lnSpc>
                        <a:buNone/>
                      </a:pPr>
                      <a:r>
                        <a:rPr lang="zh-CN" altLang="en-US" dirty="0">
                          <a:latin typeface="微软雅黑" panose="020B0503020204020204" pitchFamily="34" charset="-122"/>
                          <a:ea typeface="微软雅黑" panose="020B0503020204020204" pitchFamily="34" charset="-122"/>
                        </a:rPr>
                        <a:t>备注</a:t>
                      </a:r>
                      <a:endParaRPr lang="zh-CN" altLang="en-US" dirty="0">
                        <a:latin typeface="微软雅黑" panose="020B0503020204020204" pitchFamily="34" charset="-122"/>
                        <a:ea typeface="微软雅黑" panose="020B0503020204020204" pitchFamily="34" charset="-122"/>
                      </a:endParaRPr>
                    </a:p>
                  </a:txBody>
                  <a:tcPr>
                    <a:solidFill>
                      <a:schemeClr val="accent5">
                        <a:lumMod val="50000"/>
                      </a:schemeClr>
                    </a:solidFill>
                  </a:tcPr>
                </a:tc>
                <a:tc>
                  <a:txBody>
                    <a:bodyPr/>
                    <a:lstStyle/>
                    <a:p>
                      <a:pPr marL="0" marR="0" lvl="0" indent="0" algn="ctr" defTabSz="914400" rtl="0" eaLnBrk="1" fontAlgn="ctr" latinLnBrk="0" hangingPunct="1">
                        <a:lnSpc>
                          <a:spcPct val="150000"/>
                        </a:lnSpc>
                        <a:spcBef>
                          <a:spcPct val="20000"/>
                        </a:spcBef>
                        <a:spcAft>
                          <a:spcPct val="0"/>
                        </a:spcAft>
                        <a:buClrTx/>
                        <a:buSzTx/>
                        <a:buFontTx/>
                        <a:buNone/>
                      </a:pP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推荐为</a:t>
                      </a:r>
                      <a:r>
                        <a:rPr lang="en-US" altLang="zh-CN"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LABA</a:t>
                      </a:r>
                      <a:r>
                        <a:rPr lang="zh-CN" altLang="en-US" sz="1800" b="1" dirty="0">
                          <a:ln>
                            <a:noFill/>
                          </a:ln>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并注明阿福特罗</a:t>
                      </a:r>
                      <a:endParaRPr lang="zh-CN" altLang="en-US" sz="1800" b="1"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pic>
        <p:nvPicPr>
          <p:cNvPr id="6" name="图片 5"/>
          <p:cNvPicPr>
            <a:picLocks noChangeAspect="1"/>
          </p:cNvPicPr>
          <p:nvPr/>
        </p:nvPicPr>
        <p:blipFill>
          <a:blip r:embed="rId1"/>
          <a:srcRect b="64723"/>
          <a:stretch>
            <a:fillRect/>
          </a:stretch>
        </p:blipFill>
        <p:spPr>
          <a:xfrm>
            <a:off x="521970" y="3296285"/>
            <a:ext cx="6982460" cy="2879725"/>
          </a:xfrm>
          <a:prstGeom prst="rect">
            <a:avLst/>
          </a:prstGeom>
        </p:spPr>
      </p:pic>
      <p:pic>
        <p:nvPicPr>
          <p:cNvPr id="7" name="图片 6"/>
          <p:cNvPicPr>
            <a:picLocks noChangeAspect="1"/>
          </p:cNvPicPr>
          <p:nvPr/>
        </p:nvPicPr>
        <p:blipFill>
          <a:blip r:embed="rId2"/>
          <a:stretch>
            <a:fillRect/>
          </a:stretch>
        </p:blipFill>
        <p:spPr>
          <a:xfrm>
            <a:off x="7790386" y="1114424"/>
            <a:ext cx="3643733" cy="4998051"/>
          </a:xfrm>
          <a:prstGeom prst="rect">
            <a:avLst/>
          </a:prstGeom>
        </p:spPr>
      </p:pic>
      <p:sp>
        <p:nvSpPr>
          <p:cNvPr id="9" name="Shape 0"/>
          <p:cNvSpPr/>
          <p:nvPr/>
        </p:nvSpPr>
        <p:spPr>
          <a:xfrm>
            <a:off x="388597" y="250926"/>
            <a:ext cx="75786" cy="364104"/>
          </a:xfrm>
          <a:custGeom>
            <a:avLst/>
            <a:gdLst/>
            <a:ahLst/>
            <a:cxnLst/>
            <a:rect l="l" t="t" r="r" b="b"/>
            <a:pathLst>
              <a:path w="75786" h="606284">
                <a:moveTo>
                  <a:pt x="37893" y="0"/>
                </a:moveTo>
                <a:lnTo>
                  <a:pt x="37893" y="0"/>
                </a:lnTo>
                <a:cubicBezTo>
                  <a:pt x="58820" y="0"/>
                  <a:pt x="75786" y="16965"/>
                  <a:pt x="75786" y="37893"/>
                </a:cubicBezTo>
                <a:lnTo>
                  <a:pt x="75786" y="568392"/>
                </a:lnTo>
                <a:cubicBezTo>
                  <a:pt x="75786" y="589319"/>
                  <a:pt x="58820" y="606284"/>
                  <a:pt x="37893" y="606284"/>
                </a:cubicBezTo>
                <a:lnTo>
                  <a:pt x="37893" y="606284"/>
                </a:lnTo>
                <a:cubicBezTo>
                  <a:pt x="16965" y="606284"/>
                  <a:pt x="0" y="589319"/>
                  <a:pt x="0" y="568392"/>
                </a:cubicBezTo>
                <a:lnTo>
                  <a:pt x="0" y="37893"/>
                </a:lnTo>
                <a:cubicBezTo>
                  <a:pt x="0" y="16965"/>
                  <a:pt x="16965" y="0"/>
                  <a:pt x="37893" y="0"/>
                </a:cubicBezTo>
                <a:close/>
              </a:path>
            </a:pathLst>
          </a:custGeom>
          <a:solidFill>
            <a:schemeClr val="accent5">
              <a:lumMod val="75000"/>
            </a:schemeClr>
          </a:solidFill>
        </p:spPr>
      </p:sp>
      <p:sp>
        <p:nvSpPr>
          <p:cNvPr id="48" name="文本框 47"/>
          <p:cNvSpPr txBox="1"/>
          <p:nvPr/>
        </p:nvSpPr>
        <p:spPr>
          <a:xfrm>
            <a:off x="588645" y="6534785"/>
            <a:ext cx="11933555" cy="481965"/>
          </a:xfrm>
          <a:prstGeom prst="rect">
            <a:avLst/>
          </a:prstGeom>
          <a:noFill/>
        </p:spPr>
        <p:txBody>
          <a:bodyPr wrap="square" rtlCol="0">
            <a:noAutofit/>
          </a:bodyPr>
          <a:lstStyle/>
          <a:p>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sym typeface="+mn-ea"/>
              </a:rPr>
              <a:t>慢性阻塞性肺疾病全球倡议（GOLD2025）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660400" y="6202045"/>
            <a:ext cx="4064000" cy="30670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来源：</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GOLD2025</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图表</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—COPD</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的维持用药</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10.xml><?xml version="1.0" encoding="utf-8"?>
<p:tagLst xmlns:p="http://schemas.openxmlformats.org/presentationml/2006/main">
  <p:tag name="KSO_WM_DIAGRAM_VIRTUALLY_FRAME" val="{&quot;height&quot;:449.44842519685034,&quot;left&quot;:410.40976377952757,&quot;top&quot;:55.45,&quot;width&quot;:359.18385826771646}"/>
</p:tagLst>
</file>

<file path=ppt/tags/tag11.xml><?xml version="1.0" encoding="utf-8"?>
<p:tagLst xmlns:p="http://schemas.openxmlformats.org/presentationml/2006/main">
  <p:tag name="KSO_WM_DIAGRAM_VIRTUALLY_FRAME" val="{&quot;height&quot;:449.44842519685034,&quot;left&quot;:138.26582677165354,&quot;top&quot;:54,&quot;width&quot;:856.0341732283465}"/>
</p:tagLst>
</file>

<file path=ppt/tags/tag12.xml><?xml version="1.0" encoding="utf-8"?>
<p:tagLst xmlns:p="http://schemas.openxmlformats.org/presentationml/2006/main">
  <p:tag name="KSO_WM_DIAGRAM_VIRTUALLY_FRAME" val="{&quot;height&quot;:449.44842519685034,&quot;left&quot;:138.26582677165354,&quot;top&quot;:54,&quot;width&quot;:856.0341732283465}"/>
</p:tagLst>
</file>

<file path=ppt/tags/tag13.xml><?xml version="1.0" encoding="utf-8"?>
<p:tagLst xmlns:p="http://schemas.openxmlformats.org/presentationml/2006/main">
  <p:tag name="KSO_WM_DIAGRAM_VIRTUALLY_FRAME" val="{&quot;height&quot;:449.44842519685034,&quot;left&quot;:138.26582677165354,&quot;top&quot;:54,&quot;width&quot;:856.0341732283465}"/>
</p:tagLst>
</file>

<file path=ppt/tags/tag14.xml><?xml version="1.0" encoding="utf-8"?>
<p:tagLst xmlns:p="http://schemas.openxmlformats.org/presentationml/2006/main">
  <p:tag name="KSO_WM_DIAGRAM_VIRTUALLY_FRAME" val="{&quot;height&quot;:449.44842519685034,&quot;left&quot;:138.26582677165354,&quot;top&quot;:54,&quot;width&quot;:856.0341732283465}"/>
</p:tagLst>
</file>

<file path=ppt/tags/tag15.xml><?xml version="1.0" encoding="utf-8"?>
<p:tagLst xmlns:p="http://schemas.openxmlformats.org/presentationml/2006/main">
  <p:tag name="KSO_WM_DIAGRAM_VIRTUALLY_FRAME" val="{&quot;height&quot;:449.44842519685034,&quot;left&quot;:138.26582677165354,&quot;top&quot;:54,&quot;width&quot;:856.0341732283465}"/>
</p:tagLst>
</file>

<file path=ppt/tags/tag16.xml><?xml version="1.0" encoding="utf-8"?>
<p:tagLst xmlns:p="http://schemas.openxmlformats.org/presentationml/2006/main">
  <p:tag name="KSO_WM_DIAGRAM_VIRTUALLY_FRAME" val="{&quot;height&quot;:449.44842519685034,&quot;left&quot;:138.26582677165354,&quot;top&quot;:54,&quot;width&quot;:856.0341732283465}"/>
</p:tagLst>
</file>

<file path=ppt/tags/tag17.xml><?xml version="1.0" encoding="utf-8"?>
<p:tagLst xmlns:p="http://schemas.openxmlformats.org/presentationml/2006/main">
  <p:tag name="KSO_WM_DIAGRAM_VIRTUALLY_FRAME" val="{&quot;height&quot;:449.44842519685034,&quot;left&quot;:138.26582677165354,&quot;top&quot;:54,&quot;width&quot;:856.0341732283465}"/>
</p:tagLst>
</file>

<file path=ppt/tags/tag18.xml><?xml version="1.0" encoding="utf-8"?>
<p:tagLst xmlns:p="http://schemas.openxmlformats.org/presentationml/2006/main">
  <p:tag name="KSO_WM_DIAGRAM_VIRTUALLY_FRAME" val="{&quot;height&quot;:449.44842519685034,&quot;left&quot;:138.26582677165354,&quot;top&quot;:54,&quot;width&quot;:856.0341732283465}"/>
</p:tagLst>
</file>

<file path=ppt/tags/tag19.xml><?xml version="1.0" encoding="utf-8"?>
<p:tagLst xmlns:p="http://schemas.openxmlformats.org/presentationml/2006/main">
  <p:tag name="ISLIDE.TEMPLATE" val="https://www.islide.cc;"/>
</p:tagLst>
</file>

<file path=ppt/tags/tag2.xml><?xml version="1.0" encoding="utf-8"?>
<p:tagLst xmlns:p="http://schemas.openxmlformats.org/presentationml/2006/main">
  <p:tag name="PICID" val="{afcb0430-a63b-4659-bf02-95fde18023d2}"/>
</p:tagLst>
</file>

<file path=ppt/tags/tag20.xml><?xml version="1.0" encoding="utf-8"?>
<p:tagLst xmlns:p="http://schemas.openxmlformats.org/presentationml/2006/main">
  <p:tag name="TABLE_ENDDRAG_ORIGIN_RECT" val="638*453"/>
  <p:tag name="TABLE_ENDDRAG_RECT" val="35*77*638*453"/>
</p:tagLst>
</file>

<file path=ppt/tags/tag21.xml><?xml version="1.0" encoding="utf-8"?>
<p:tagLst xmlns:p="http://schemas.openxmlformats.org/presentationml/2006/main">
  <p:tag name="TABLE_ENDDRAG_ORIGIN_RECT" val="417*171"/>
  <p:tag name="TABLE_ENDDRAG_RECT" val="39*312*417*171"/>
</p:tagLst>
</file>

<file path=ppt/tags/tag22.xml><?xml version="1.0" encoding="utf-8"?>
<p:tagLst xmlns:p="http://schemas.openxmlformats.org/presentationml/2006/main">
  <p:tag name="KSO_WM_DIAGRAM_VIRTUALLY_FRAME" val="{&quot;height&quot;:409.8,&quot;left&quot;:10.4,&quot;top&quot;:75.75,&quot;width&quot;:930.1}"/>
</p:tagLst>
</file>

<file path=ppt/tags/tag23.xml><?xml version="1.0" encoding="utf-8"?>
<p:tagLst xmlns:p="http://schemas.openxmlformats.org/presentationml/2006/main">
  <p:tag name="KSO_WM_DIAGRAM_VIRTUALLY_FRAME" val="{&quot;height&quot;:409.8,&quot;left&quot;:10.4,&quot;top&quot;:75.75,&quot;width&quot;:930.1}"/>
</p:tagLst>
</file>

<file path=ppt/tags/tag24.xml><?xml version="1.0" encoding="utf-8"?>
<p:tagLst xmlns:p="http://schemas.openxmlformats.org/presentationml/2006/main">
  <p:tag name="KSO_WM_DIAGRAM_VIRTUALLY_FRAME" val="{&quot;height&quot;:409.8,&quot;left&quot;:10.4,&quot;top&quot;:75.75,&quot;width&quot;:930.1}"/>
</p:tagLst>
</file>

<file path=ppt/tags/tag25.xml><?xml version="1.0" encoding="utf-8"?>
<p:tagLst xmlns:p="http://schemas.openxmlformats.org/presentationml/2006/main">
  <p:tag name="KSO_WM_DIAGRAM_VIRTUALLY_FRAME" val="{&quot;height&quot;:228.2,&quot;left&quot;:58.85,&quot;top&quot;:262.75,&quot;width&quot;:935.2830708661417}"/>
</p:tagLst>
</file>

<file path=ppt/tags/tag26.xml><?xml version="1.0" encoding="utf-8"?>
<p:tagLst xmlns:p="http://schemas.openxmlformats.org/presentationml/2006/main">
  <p:tag name="KSO_WM_DIAGRAM_VIRTUALLY_FRAME" val="{&quot;height&quot;:228.2,&quot;left&quot;:58.85,&quot;top&quot;:262.75,&quot;width&quot;:935.2830708661417}"/>
</p:tagLst>
</file>

<file path=ppt/tags/tag27.xml><?xml version="1.0" encoding="utf-8"?>
<p:tagLst xmlns:p="http://schemas.openxmlformats.org/presentationml/2006/main">
  <p:tag name="KSO_WM_DIAGRAM_VIRTUALLY_FRAME" val="{&quot;height&quot;:228.2,&quot;left&quot;:58.85,&quot;top&quot;:262.75,&quot;width&quot;:935.2830708661417}"/>
</p:tagLst>
</file>

<file path=ppt/tags/tag28.xml><?xml version="1.0" encoding="utf-8"?>
<p:tagLst xmlns:p="http://schemas.openxmlformats.org/presentationml/2006/main">
  <p:tag name="KSO_WM_DIAGRAM_VIRTUALLY_FRAME" val="{&quot;height&quot;:228.2,&quot;left&quot;:58.85,&quot;top&quot;:262.75,&quot;width&quot;:935.2830708661417}"/>
</p:tagLst>
</file>

<file path=ppt/tags/tag29.xml><?xml version="1.0" encoding="utf-8"?>
<p:tagLst xmlns:p="http://schemas.openxmlformats.org/presentationml/2006/main">
  <p:tag name="KSO_WM_DIAGRAM_VIRTUALLY_FRAME" val="{&quot;height&quot;:228.2,&quot;left&quot;:58.85,&quot;top&quot;:262.75,&quot;width&quot;:935.2830708661417}"/>
</p:tagLst>
</file>

<file path=ppt/tags/tag3.xml><?xml version="1.0" encoding="utf-8"?>
<p:tagLst xmlns:p="http://schemas.openxmlformats.org/presentationml/2006/main">
  <p:tag name="PICID" val="{afcb0430-a63b-4659-bf02-95fde18023d2}"/>
</p:tagLst>
</file>

<file path=ppt/tags/tag30.xml><?xml version="1.0" encoding="utf-8"?>
<p:tagLst xmlns:p="http://schemas.openxmlformats.org/presentationml/2006/main">
  <p:tag name="KSO_WM_DIAGRAM_VIRTUALLY_FRAME" val="{&quot;height&quot;:228.2,&quot;left&quot;:58.85,&quot;top&quot;:262.75,&quot;width&quot;:935.2830708661417}"/>
</p:tagLst>
</file>

<file path=ppt/tags/tag31.xml><?xml version="1.0" encoding="utf-8"?>
<p:tagLst xmlns:p="http://schemas.openxmlformats.org/presentationml/2006/main">
  <p:tag name="KSO_WM_DIAGRAM_VIRTUALLY_FRAME" val="{&quot;height&quot;:228.2,&quot;left&quot;:58.85,&quot;top&quot;:262.75,&quot;width&quot;:935.2830708661417}"/>
</p:tagLst>
</file>

<file path=ppt/tags/tag32.xml><?xml version="1.0" encoding="utf-8"?>
<p:tagLst xmlns:p="http://schemas.openxmlformats.org/presentationml/2006/main">
  <p:tag name="KSO_WM_DIAGRAM_VIRTUALLY_FRAME" val="{&quot;height&quot;:228.2,&quot;left&quot;:58.85,&quot;top&quot;:262.75,&quot;width&quot;:935.2830708661417}"/>
</p:tagLst>
</file>

<file path=ppt/tags/tag33.xml><?xml version="1.0" encoding="utf-8"?>
<p:tagLst xmlns:p="http://schemas.openxmlformats.org/presentationml/2006/main">
  <p:tag name="KSO_WM_DIAGRAM_VIRTUALLY_FRAME" val="{&quot;height&quot;:228.2,&quot;left&quot;:58.85,&quot;top&quot;:262.75,&quot;width&quot;:935.2830708661417}"/>
</p:tagLst>
</file>

<file path=ppt/tags/tag34.xml><?xml version="1.0" encoding="utf-8"?>
<p:tagLst xmlns:p="http://schemas.openxmlformats.org/presentationml/2006/main">
  <p:tag name="KSO_WM_DIAGRAM_VIRTUALLY_FRAME" val="{&quot;height&quot;:228.2,&quot;left&quot;:58.85,&quot;top&quot;:262.75,&quot;width&quot;:935.2830708661417}"/>
</p:tagLst>
</file>

<file path=ppt/tags/tag35.xml><?xml version="1.0" encoding="utf-8"?>
<p:tagLst xmlns:p="http://schemas.openxmlformats.org/presentationml/2006/main">
  <p:tag name="KSO_WM_DIAGRAM_VIRTUALLY_FRAME" val="{&quot;height&quot;:228.2,&quot;left&quot;:58.85,&quot;top&quot;:262.75,&quot;width&quot;:935.2830708661417}"/>
</p:tagLst>
</file>

<file path=ppt/tags/tag36.xml><?xml version="1.0" encoding="utf-8"?>
<p:tagLst xmlns:p="http://schemas.openxmlformats.org/presentationml/2006/main">
  <p:tag name="KSO_WM_DIAGRAM_VIRTUALLY_FRAME" val="{&quot;height&quot;:228.2,&quot;left&quot;:58.85,&quot;top&quot;:262.75,&quot;width&quot;:935.2830708661417}"/>
</p:tagLst>
</file>

<file path=ppt/tags/tag37.xml><?xml version="1.0" encoding="utf-8"?>
<p:tagLst xmlns:p="http://schemas.openxmlformats.org/presentationml/2006/main">
  <p:tag name="KSO_WM_DIAGRAM_VIRTUALLY_FRAME" val="{&quot;height&quot;:445.95,&quot;left&quot;:30,&quot;top&quot;:72.8,&quot;width&quot;:900.05}"/>
</p:tagLst>
</file>

<file path=ppt/tags/tag38.xml><?xml version="1.0" encoding="utf-8"?>
<p:tagLst xmlns:p="http://schemas.openxmlformats.org/presentationml/2006/main">
  <p:tag name="KSO_WM_DIAGRAM_VIRTUALLY_FRAME" val="{&quot;height&quot;:445.95,&quot;left&quot;:30,&quot;top&quot;:72.8,&quot;width&quot;:900.05}"/>
</p:tagLst>
</file>

<file path=ppt/tags/tag39.xml><?xml version="1.0" encoding="utf-8"?>
<p:tagLst xmlns:p="http://schemas.openxmlformats.org/presentationml/2006/main">
  <p:tag name="KSO_WM_DIAGRAM_VIRTUALLY_FRAME" val="{&quot;height&quot;:445.95,&quot;left&quot;:30,&quot;top&quot;:72.8,&quot;width&quot;:900.05}"/>
</p:tagLst>
</file>

<file path=ppt/tags/tag4.xml><?xml version="1.0" encoding="utf-8"?>
<p:tagLst xmlns:p="http://schemas.openxmlformats.org/presentationml/2006/main">
  <p:tag name="KSO_WM_DIAGRAM_VIRTUALLY_FRAME" val="{&quot;height&quot;:449.44842519685034,&quot;left&quot;:138.26582677165354,&quot;top&quot;:54,&quot;width&quot;:856.0341732283465}"/>
</p:tagLst>
</file>

<file path=ppt/tags/tag40.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1.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2.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3.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4.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5.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6.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7.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8.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49.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5.xml><?xml version="1.0" encoding="utf-8"?>
<p:tagLst xmlns:p="http://schemas.openxmlformats.org/presentationml/2006/main">
  <p:tag name="KSO_WM_DIAGRAM_VIRTUALLY_FRAME" val="{&quot;height&quot;:449.44842519685034,&quot;left&quot;:138.26582677165354,&quot;top&quot;:54,&quot;width&quot;:856.0341732283465}"/>
</p:tagLst>
</file>

<file path=ppt/tags/tag50.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51.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52.xml><?xml version="1.0" encoding="utf-8"?>
<p:tagLst xmlns:p="http://schemas.openxmlformats.org/presentationml/2006/main">
  <p:tag name="KSO_WM_DIAGRAM_VIRTUALLY_FRAME" val="{&quot;height&quot;:463.47748031496064,&quot;left&quot;:10.674881889763778,&quot;top&quot;:78.24425196850393,&quot;width&quot;:932.1066929133856}"/>
</p:tagLst>
</file>

<file path=ppt/tags/tag53.xml><?xml version="1.0" encoding="utf-8"?>
<p:tagLst xmlns:p="http://schemas.openxmlformats.org/presentationml/2006/main">
  <p:tag name="RESOURCE_RECORD_KEY" val="{&quot;10&quot;:[3634648,21575418,21600524,21544978,50001960,20181657],&quot;29&quot;:[50053284]}"/>
</p:tagLst>
</file>

<file path=ppt/tags/tag6.xml><?xml version="1.0" encoding="utf-8"?>
<p:tagLst xmlns:p="http://schemas.openxmlformats.org/presentationml/2006/main">
  <p:tag name="KSO_WM_DIAGRAM_VIRTUALLY_FRAME" val="{&quot;height&quot;:449.44842519685034,&quot;left&quot;:138.26582677165354,&quot;top&quot;:54,&quot;width&quot;:856.0341732283465}"/>
</p:tagLst>
</file>

<file path=ppt/tags/tag7.xml><?xml version="1.0" encoding="utf-8"?>
<p:tagLst xmlns:p="http://schemas.openxmlformats.org/presentationml/2006/main">
  <p:tag name="KSO_WM_DIAGRAM_VIRTUALLY_FRAME" val="{&quot;height&quot;:449.44842519685034,&quot;left&quot;:138.26582677165354,&quot;top&quot;:54,&quot;width&quot;:856.0341732283465}"/>
</p:tagLst>
</file>

<file path=ppt/tags/tag8.xml><?xml version="1.0" encoding="utf-8"?>
<p:tagLst xmlns:p="http://schemas.openxmlformats.org/presentationml/2006/main">
  <p:tag name="KSO_WM_DIAGRAM_VIRTUALLY_FRAME" val="{&quot;height&quot;:449.44842519685034,&quot;left&quot;:138.26582677165354,&quot;top&quot;:54,&quot;width&quot;:856.0341732283465}"/>
</p:tagLst>
</file>

<file path=ppt/tags/tag9.xml><?xml version="1.0" encoding="utf-8"?>
<p:tagLst xmlns:p="http://schemas.openxmlformats.org/presentationml/2006/main">
  <p:tag name="KSO_WM_DIAGRAM_VIRTUALLY_FRAME" val="{&quot;height&quot;:449.44842519685034,&quot;left&quot;:138.26582677165354,&quot;top&quot;:54,&quot;width&quot;:856.0341732283465}"/>
</p:tagLst>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4621</Words>
  <Application>WPS 演示</Application>
  <PresentationFormat>宽屏</PresentationFormat>
  <Paragraphs>380</Paragraphs>
  <Slides>12</Slides>
  <Notes>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12</vt:i4>
      </vt:variant>
    </vt:vector>
  </HeadingPairs>
  <TitlesOfParts>
    <vt:vector size="32" baseType="lpstr">
      <vt:lpstr>Arial</vt:lpstr>
      <vt:lpstr>宋体</vt:lpstr>
      <vt:lpstr>Wingdings</vt:lpstr>
      <vt:lpstr>微软雅黑</vt:lpstr>
      <vt:lpstr>Alimama ShuHeiTi</vt:lpstr>
      <vt:lpstr>MingLiU-ExtB</vt:lpstr>
      <vt:lpstr>Wingdings</vt:lpstr>
      <vt:lpstr>思源黑体 Regular</vt:lpstr>
      <vt:lpstr>黑体</vt:lpstr>
      <vt:lpstr>思源黑体 Medium</vt:lpstr>
      <vt:lpstr>Times New Roman</vt:lpstr>
      <vt:lpstr>Source Han Sans</vt:lpstr>
      <vt:lpstr>Segoe Print</vt:lpstr>
      <vt:lpstr>微软雅黑 Light</vt:lpstr>
      <vt:lpstr>MiSans</vt:lpstr>
      <vt:lpstr>Arial Unicode MS</vt:lpstr>
      <vt:lpstr>Calibri</vt:lpstr>
      <vt:lpstr>等线</vt:lpstr>
      <vt:lpstr>MS PGothic</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阿福特罗吸入溶液</dc:title>
  <dc:creator>Kimi</dc:creator>
  <dc:subject>阿福特罗吸入溶液</dc:subject>
  <cp:lastModifiedBy>孙阳</cp:lastModifiedBy>
  <cp:revision>269</cp:revision>
  <dcterms:created xsi:type="dcterms:W3CDTF">2026-04-05T01:43:00Z</dcterms:created>
  <dcterms:modified xsi:type="dcterms:W3CDTF">2026-06-10T03:45:59Z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{"Label":"阿福特罗吸入溶液","ContentProducer":"001191110108MACG2KBH8F10000","ProduceID":"19d5b4d1-f532-82a5-8000-0000cf0b808b","ReservedCode1":"","ContentPropagator":"001191110108MACG2KBH8F20000","PropagateID":"19d5b4d1-f532-82a5-8000-0000cf0b808b","ReservedCode2</vt:lpwstr>
  </property>
  <property fmtid="{D5CDD505-2E9C-101B-9397-08002B2CF9AE}" pid="3" name="KSOProductBuildVer">
    <vt:lpwstr>2052-12.1.0.26895</vt:lpwstr>
  </property>
  <property fmtid="{D5CDD505-2E9C-101B-9397-08002B2CF9AE}" pid="4" name="ICV">
    <vt:lpwstr>B30204331E884DD5B510B857BA290B86_13</vt:lpwstr>
  </property>
</Properties>
</file>