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730" r:id="rId4"/>
    <p:sldMasterId id="2147483742" r:id="rId5"/>
  </p:sldMasterIdLst>
  <p:notesMasterIdLst>
    <p:notesMasterId r:id="rId7"/>
  </p:notesMasterIdLst>
  <p:handoutMasterIdLst>
    <p:handoutMasterId r:id="rId18"/>
  </p:handoutMasterIdLst>
  <p:sldIdLst>
    <p:sldId id="11089767" r:id="rId6"/>
    <p:sldId id="11089768" r:id="rId8"/>
    <p:sldId id="11089747" r:id="rId9"/>
    <p:sldId id="11089766" r:id="rId10"/>
    <p:sldId id="11089739" r:id="rId11"/>
    <p:sldId id="11089740" r:id="rId12"/>
    <p:sldId id="11089765" r:id="rId13"/>
    <p:sldId id="11089762" r:id="rId14"/>
    <p:sldId id="11089742" r:id="rId15"/>
    <p:sldId id="11089744" r:id="rId16"/>
    <p:sldId id="11089745"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5" userDrawn="1">
          <p15:clr>
            <a:srgbClr val="A4A3A4"/>
          </p15:clr>
        </p15:guide>
        <p15:guide id="2" pos="38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FF"/>
    <a:srgbClr val="A7A7A7"/>
    <a:srgbClr val="00B0F0"/>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94714" autoAdjust="0"/>
  </p:normalViewPr>
  <p:slideViewPr>
    <p:cSldViewPr snapToGrid="0" showGuides="1">
      <p:cViewPr varScale="1">
        <p:scale>
          <a:sx n="112" d="100"/>
          <a:sy n="112" d="100"/>
        </p:scale>
        <p:origin x="872" y="176"/>
      </p:cViewPr>
      <p:guideLst>
        <p:guide orient="horz" pos="2185"/>
        <p:guide pos="3858"/>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0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tags" Target="../tags/tag26.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0" Type="http://schemas.openxmlformats.org/officeDocument/2006/relationships/theme" Target="../theme/theme2.xml"/><Relationship Id="rId7" Type="http://schemas.openxmlformats.org/officeDocument/2006/relationships/slideLayout" Target="../slideLayouts/slideLayout18.xml"/><Relationship Id="rId69" Type="http://schemas.openxmlformats.org/officeDocument/2006/relationships/slideLayout" Target="../slideLayouts/slideLayout80.xml"/><Relationship Id="rId68" Type="http://schemas.openxmlformats.org/officeDocument/2006/relationships/slideLayout" Target="../slideLayouts/slideLayout79.xml"/><Relationship Id="rId67" Type="http://schemas.openxmlformats.org/officeDocument/2006/relationships/slideLayout" Target="../slideLayouts/slideLayout78.xml"/><Relationship Id="rId66" Type="http://schemas.openxmlformats.org/officeDocument/2006/relationships/slideLayout" Target="../slideLayouts/slideLayout77.xml"/><Relationship Id="rId65" Type="http://schemas.openxmlformats.org/officeDocument/2006/relationships/slideLayout" Target="../slideLayouts/slideLayout76.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60" Type="http://schemas.openxmlformats.org/officeDocument/2006/relationships/slideLayout" Target="../slideLayouts/slideLayout71.xml"/><Relationship Id="rId6" Type="http://schemas.openxmlformats.org/officeDocument/2006/relationships/slideLayout" Target="../slideLayouts/slideLayout17.xml"/><Relationship Id="rId59" Type="http://schemas.openxmlformats.org/officeDocument/2006/relationships/slideLayout" Target="../slideLayouts/slideLayout70.xml"/><Relationship Id="rId58" Type="http://schemas.openxmlformats.org/officeDocument/2006/relationships/slideLayout" Target="../slideLayouts/slideLayout69.xml"/><Relationship Id="rId57" Type="http://schemas.openxmlformats.org/officeDocument/2006/relationships/slideLayout" Target="../slideLayouts/slideLayout68.xml"/><Relationship Id="rId56" Type="http://schemas.openxmlformats.org/officeDocument/2006/relationships/slideLayout" Target="../slideLayouts/slideLayout67.xml"/><Relationship Id="rId55" Type="http://schemas.openxmlformats.org/officeDocument/2006/relationships/slideLayout" Target="../slideLayouts/slideLayout66.xml"/><Relationship Id="rId54" Type="http://schemas.openxmlformats.org/officeDocument/2006/relationships/slideLayout" Target="../slideLayouts/slideLayout65.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 Type="http://schemas.openxmlformats.org/officeDocument/2006/relationships/slideLayout" Target="../slideLayouts/slideLayout16.xml"/><Relationship Id="rId49" Type="http://schemas.openxmlformats.org/officeDocument/2006/relationships/slideLayout" Target="../slideLayouts/slideLayout6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0" Type="http://schemas.openxmlformats.org/officeDocument/2006/relationships/slideLayout" Target="../slideLayouts/slideLayout51.xml"/><Relationship Id="rId4" Type="http://schemas.openxmlformats.org/officeDocument/2006/relationships/slideLayout" Target="../slideLayouts/slideLayout15.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2" Type="http://schemas.openxmlformats.org/officeDocument/2006/relationships/theme" Target="../theme/theme3.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image" Target="../media/image13.png"/><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2.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notesSlide" Target="../notesSlides/notesSlide5.xml"/><Relationship Id="rId10" Type="http://schemas.openxmlformats.org/officeDocument/2006/relationships/slideLayout" Target="../slideLayouts/slideLayout87.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7.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3" Type="http://schemas.openxmlformats.org/officeDocument/2006/relationships/slideLayout" Target="../slideLayouts/slideLayout87.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notesSlide" Target="../notesSlides/notesSlide2.xml"/><Relationship Id="rId10" Type="http://schemas.openxmlformats.org/officeDocument/2006/relationships/slideLayout" Target="../slideLayouts/slideLayout87.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notesSlide" Target="../notesSlides/notesSlide3.xml"/><Relationship Id="rId14" Type="http://schemas.openxmlformats.org/officeDocument/2006/relationships/slideLayout" Target="../slideLayouts/slideLayout87.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7.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sp>
          <p:nvSpPr>
            <p:cNvPr id="12" name="Title 3"/>
            <p:cNvSpPr txBox="1"/>
            <p:nvPr/>
          </p:nvSpPr>
          <p:spPr>
            <a:xfrm>
              <a:off x="2611121" y="2954655"/>
              <a:ext cx="6775450" cy="1388745"/>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rPr>
                <a:t>氢溴酸樟柳碱注射液</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800" b="1" noProof="0" dirty="0">
                  <a:ln>
                    <a:noFill/>
                  </a:ln>
                  <a:solidFill>
                    <a:prstClr val="black"/>
                  </a:solidFill>
                  <a:effectLst/>
                  <a:uLnTx/>
                  <a:uFillTx/>
                  <a:latin typeface="Roboto Regular"/>
                  <a:ea typeface="思源黑体 CN Regular"/>
                  <a:cs typeface="+mn-cs"/>
                  <a:sym typeface="+mn-ea"/>
                </a:rPr>
                <a:t>继青蒿素后的我国原创植化药</a:t>
              </a:r>
              <a:endPar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endParaRPr>
            </a:p>
          </p:txBody>
        </p:sp>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marL="0" marR="0" lvl="0" indent="0" algn="ctr" defTabSz="914400" rtl="0" eaLnBrk="0" fontAlgn="base" latinLnBrk="0" hangingPunct="0">
              <a:lnSpc>
                <a:spcPts val="2160"/>
              </a:lnSpc>
              <a:spcBef>
                <a:spcPts val="600"/>
              </a:spcBef>
              <a:spcAft>
                <a:spcPts val="30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rPr>
              <a:t>成都第一制药有限公司</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rPr>
              <a:t>  </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endParaRPr>
          </a:p>
          <a:p>
            <a:pPr marL="0" marR="0" lvl="0" indent="0" algn="ctr" defTabSz="914400" rtl="0" eaLnBrk="0" fontAlgn="base" latinLnBrk="0" hangingPunct="0">
              <a:lnSpc>
                <a:spcPts val="2160"/>
              </a:lnSpc>
              <a:spcBef>
                <a:spcPts val="600"/>
              </a:spcBef>
              <a:spcAft>
                <a:spcPts val="30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endParaRPr>
          </a:p>
        </p:txBody>
      </p:sp>
      <p:sp>
        <p:nvSpPr>
          <p:cNvPr id="3" name="文本框 2"/>
          <p:cNvSpPr txBox="1"/>
          <p:nvPr/>
        </p:nvSpPr>
        <p:spPr>
          <a:xfrm>
            <a:off x="1262174" y="1979470"/>
            <a:ext cx="9511030" cy="7372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2023</a:t>
            </a:r>
            <a:r>
              <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rPr>
              <a:t>年药品说明书</a:t>
            </a:r>
            <a:r>
              <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rPr>
              <a:t>适应症发生重大变化，符合医保申报要求</a:t>
            </a:r>
            <a:endPar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custDataLst>
              <p:tags r:id="rId1"/>
            </p:custDataLst>
          </p:nvPr>
        </p:nvSpPr>
        <p:spPr>
          <a:xfrm rot="16200000">
            <a:off x="8679794" y="-1501196"/>
            <a:ext cx="596831" cy="5514226"/>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剪去对角的矩形 26"/>
          <p:cNvSpPr/>
          <p:nvPr>
            <p:custDataLst>
              <p:tags r:id="rId2"/>
            </p:custDataLst>
          </p:nvPr>
        </p:nvSpPr>
        <p:spPr>
          <a:xfrm rot="16200000">
            <a:off x="2875982" y="-1477789"/>
            <a:ext cx="596831" cy="546741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custDataLst>
              <p:tags r:id="rId3"/>
            </p:custDataLst>
          </p:nvPr>
        </p:nvSpPr>
        <p:spPr>
          <a:xfrm>
            <a:off x="441960" y="1071880"/>
            <a:ext cx="5351145"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创新性说明</a:t>
            </a:r>
            <a:endPar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9" name="组合 18"/>
          <p:cNvGrpSpPr/>
          <p:nvPr>
            <p:custDataLst>
              <p:tags r:id="rId4"/>
            </p:custDataLst>
          </p:nvPr>
        </p:nvGrpSpPr>
        <p:grpSpPr>
          <a:xfrm>
            <a:off x="6221094" y="1554699"/>
            <a:ext cx="5530214" cy="4985757"/>
            <a:chOff x="6010031" y="2426177"/>
            <a:chExt cx="4049992" cy="4364971"/>
          </a:xfrm>
        </p:grpSpPr>
        <p:sp>
          <p:nvSpPr>
            <p:cNvPr id="20" name="矩形 19"/>
            <p:cNvSpPr/>
            <p:nvPr>
              <p:custDataLst>
                <p:tags r:id="rId5"/>
              </p:custDataLst>
            </p:nvPr>
          </p:nvSpPr>
          <p:spPr>
            <a:xfrm>
              <a:off x="6010031" y="2438399"/>
              <a:ext cx="4049992" cy="4352749"/>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6"/>
              </p:custDataLst>
            </p:nvPr>
          </p:nvSpPr>
          <p:spPr>
            <a:xfrm>
              <a:off x="6021657" y="2426177"/>
              <a:ext cx="4010000" cy="4118366"/>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序贯治疗方案：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制剂含注射液和片，可序贯治疗。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改善患者预后，降低疾病负担、降低医保负担：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本品可用于缺血性脑卒中、缺血性视神经病变急性期、康复期</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多阶段</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治疗，可有效改善神经功能，改善视力、视野，降低患者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、致死率；缩短康复时间，降低康复及照护费用，提高患者及家属的生活质量，降低医保负担。</a:t>
              </a:r>
              <a:endParaRPr kumimoji="0" lang="en-US" altLang="zh-CN" sz="1400" b="1" i="0" u="none" strike="noStrike" kern="1200" cap="none" spc="0" normalizeH="0" baseline="0" noProof="0" dirty="0">
                <a:ln>
                  <a:noFill/>
                </a:ln>
                <a:effectLst/>
                <a:highlight>
                  <a:srgbClr val="FFFF00"/>
                </a:highligh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建成</a:t>
              </a:r>
              <a:r>
                <a:rPr lang="zh-CN" altLang="en-US" sz="14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源</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植物山莨菪</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，帮助上万户藏民脱贫，推动了</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乡村振兴，符合国家援藏战略；产品国际化战略推动民族药走向国际市场，符合国家战略。</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科技效益：</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实现了对中国原创植化药的传承、创新，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正致力于解决</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重大慢性病、老年病、儿童近视</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等问题，开展脑小血管病、血管性痴呆、假性近视创新药开发，契合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健康中国</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战略。</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3" name="矩形 22"/>
          <p:cNvSpPr/>
          <p:nvPr>
            <p:custDataLst>
              <p:tags r:id="rId7"/>
            </p:custDataLst>
          </p:nvPr>
        </p:nvSpPr>
        <p:spPr>
          <a:xfrm>
            <a:off x="441325" y="1566545"/>
            <a:ext cx="5463540" cy="4995545"/>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8"/>
            </p:custDataLst>
          </p:nvPr>
        </p:nvSpPr>
        <p:spPr>
          <a:xfrm>
            <a:off x="525150" y="1632586"/>
            <a:ext cx="5379533" cy="5078730"/>
          </a:xfrm>
          <a:prstGeom prst="rect">
            <a:avLst/>
          </a:prstGeom>
          <a:ln>
            <a:noFill/>
          </a:ln>
        </p:spPr>
        <p:txBody>
          <a:bodyPr wrap="square">
            <a:noAutofit/>
          </a:bodyPr>
          <a:lstStyle/>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独特作用机制</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：作用机制和靶点清晰，兼具脑血循环改善及神经保护的多靶点、多机制作用。</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原创性</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青蒿素</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同期的中国</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原创新药</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，源于传统中藏药山莨菪的单一成分单一构型的植化药，相当于现注册分类的</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质量标准</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年原料药提升标准已获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批准。</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专利</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年晶型发明专利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年制备工艺专利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荣誉奖项</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世界十大科技进展之一</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1978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年全国科学大会奖和四川省科学技术成果奖、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年国家发明三等奖、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1986</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年卫生部乙级科学技术成果、</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1990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年卫生部全国医药卫生科技成果优秀奖、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年中华中医药学会科学技术奖一等奖、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年四川省科技进步一等奖。</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custDataLst>
              <p:tags r:id="rId9"/>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创新性收益</a:t>
            </a:r>
            <a:endPar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848569" y="331851"/>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创新性</a:t>
            </a:r>
            <a:endPar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
          <p:cNvGrpSpPr/>
          <p:nvPr/>
        </p:nvGrpSpPr>
        <p:grpSpPr>
          <a:xfrm>
            <a:off x="530183" y="203920"/>
            <a:ext cx="266287" cy="482056"/>
            <a:chOff x="7655702" y="807719"/>
            <a:chExt cx="1585833" cy="1904307"/>
          </a:xfrm>
          <a:solidFill>
            <a:srgbClr val="0070C0"/>
          </a:solidFill>
          <a:effectLst>
            <a:reflection blurRad="101600" stA="52000" endA="300" endPos="35000" dir="5400000" sy="-100000" algn="bl" rotWithShape="0"/>
          </a:effectLst>
        </p:grpSpPr>
        <p:sp>
          <p:nvSpPr>
            <p:cNvPr id="4"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477347" y="820744"/>
            <a:ext cx="1123522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69751" y="4313811"/>
            <a:ext cx="5237041" cy="2516824"/>
            <a:chOff x="1085042" y="1748807"/>
            <a:chExt cx="3954233" cy="1914570"/>
          </a:xfrm>
        </p:grpSpPr>
        <p:sp>
          <p:nvSpPr>
            <p:cNvPr id="26" name="Rectangle 6">
              <a:hlinkClick r:id="rId1"/>
            </p:cNvPr>
            <p:cNvSpPr>
              <a:spLocks noChangeArrowheads="1"/>
            </p:cNvSpPr>
            <p:nvPr/>
          </p:nvSpPr>
          <p:spPr bwMode="auto">
            <a:xfrm>
              <a:off x="108504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9" name="Rectangle 7">
              <a:hlinkClick r:id="rId1"/>
            </p:cNvPr>
            <p:cNvSpPr>
              <a:spLocks noChangeArrowheads="1"/>
            </p:cNvSpPr>
            <p:nvPr/>
          </p:nvSpPr>
          <p:spPr bwMode="auto">
            <a:xfrm>
              <a:off x="1086569" y="2171432"/>
              <a:ext cx="3952408" cy="1355739"/>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1" name="Rectangle 5">
              <a:hlinkClick r:id="rId1"/>
            </p:cNvPr>
            <p:cNvSpPr>
              <a:spLocks noChangeArrowheads="1"/>
            </p:cNvSpPr>
            <p:nvPr/>
          </p:nvSpPr>
          <p:spPr bwMode="gray">
            <a:xfrm>
              <a:off x="1122776" y="2192265"/>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脑卒中已成为我国致死致残的第一大疾病，</a:t>
              </a:r>
              <a:r>
                <a:rPr lang="zh-CN" altLang="en-US" sz="1400" dirty="0">
                  <a:latin typeface="微软雅黑" panose="020B0503020204020204" pitchFamily="34" charset="-122"/>
                  <a:ea typeface="微软雅黑" panose="020B0503020204020204" pitchFamily="34" charset="-122"/>
                  <a:sym typeface="+mn-ea"/>
                </a:rPr>
                <a:t>缺血性视神经病变是致盲的主要病因之一</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有效改善患者临床神经功能缺损，可提高患者日常生活能力，显著降低残障率，</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0295" y="4313811"/>
            <a:ext cx="5701377" cy="2433311"/>
            <a:chOff x="1085042" y="1748807"/>
            <a:chExt cx="3953935" cy="1765219"/>
          </a:xfrm>
        </p:grpSpPr>
        <p:sp>
          <p:nvSpPr>
            <p:cNvPr id="33" name="Rectangle 6">
              <a:hlinkClick r:id="rId1"/>
            </p:cNvPr>
            <p:cNvSpPr>
              <a:spLocks noChangeArrowheads="1"/>
            </p:cNvSpPr>
            <p:nvPr/>
          </p:nvSpPr>
          <p:spPr bwMode="auto">
            <a:xfrm>
              <a:off x="1085042" y="1748807"/>
              <a:ext cx="3952408"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除樟柳碱外莨菪药品均是医保品种</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25793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5" name="Rectangle 5">
              <a:hlinkClick r:id="rId1"/>
            </p:cNvPr>
            <p:cNvSpPr>
              <a:spLocks noChangeArrowheads="1"/>
            </p:cNvSpPr>
            <p:nvPr/>
          </p:nvSpPr>
          <p:spPr bwMode="gray">
            <a:xfrm>
              <a:off x="1117907" y="2042697"/>
              <a:ext cx="3918773" cy="14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氢溴酸樟柳碱注射液作为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的治疗用药，承担着重大疾病负担，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是唯一一个未纳入医保的莨菪药物</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6" name="组合 35"/>
          <p:cNvGrpSpPr/>
          <p:nvPr/>
        </p:nvGrpSpPr>
        <p:grpSpPr>
          <a:xfrm>
            <a:off x="6441439" y="909320"/>
            <a:ext cx="5242561" cy="3308115"/>
            <a:chOff x="1085041" y="1748807"/>
            <a:chExt cx="3956979" cy="2462579"/>
          </a:xfrm>
        </p:grpSpPr>
        <p:sp>
          <p:nvSpPr>
            <p:cNvPr id="37" name="Rectangle 6">
              <a:hlinkClick r:id="rId1"/>
            </p:cNvPr>
            <p:cNvSpPr>
              <a:spLocks noChangeArrowheads="1"/>
            </p:cNvSpPr>
            <p:nvPr/>
          </p:nvSpPr>
          <p:spPr bwMode="auto">
            <a:xfrm>
              <a:off x="1085041" y="1748807"/>
              <a:ext cx="3956979"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Rectangle 7">
              <a:hlinkClick r:id="rId1"/>
            </p:cNvPr>
            <p:cNvSpPr>
              <a:spLocks noChangeArrowheads="1"/>
            </p:cNvSpPr>
            <p:nvPr/>
          </p:nvSpPr>
          <p:spPr bwMode="auto">
            <a:xfrm>
              <a:off x="1086569" y="2180922"/>
              <a:ext cx="3952408" cy="203046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9" name="Rectangle 5">
              <a:hlinkClick r:id="rId1"/>
            </p:cNvPr>
            <p:cNvSpPr>
              <a:spLocks noChangeArrowheads="1"/>
            </p:cNvSpPr>
            <p:nvPr/>
          </p:nvSpPr>
          <p:spPr bwMode="gray">
            <a:xfrm>
              <a:off x="1127034" y="2117482"/>
              <a:ext cx="3900888" cy="15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本品为住院患者用药，无滥用风险，易于管理；出院后，还可使用氢溴酸樟柳碱片维持治疗。</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不良反应轻微，多无需干预，或对症治疗后痊愈或好转。</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sym typeface="+mn-ea"/>
                </a:rPr>
                <a:t>本品非精神类药品，无滥用风险。</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510" y="909320"/>
            <a:ext cx="5709581" cy="3308955"/>
            <a:chOff x="1085042" y="1748807"/>
            <a:chExt cx="4022081" cy="2493019"/>
          </a:xfrm>
        </p:grpSpPr>
        <p:sp>
          <p:nvSpPr>
            <p:cNvPr id="41" name="Rectangle 6">
              <a:hlinkClick r:id="rId1"/>
            </p:cNvPr>
            <p:cNvSpPr>
              <a:spLocks noChangeArrowheads="1"/>
            </p:cNvSpPr>
            <p:nvPr/>
          </p:nvSpPr>
          <p:spPr bwMode="auto">
            <a:xfrm>
              <a:off x="1085042" y="1748807"/>
              <a:ext cx="4020530"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Rectangle 7">
              <a:hlinkClick r:id="rId1"/>
            </p:cNvPr>
            <p:cNvSpPr>
              <a:spLocks noChangeArrowheads="1"/>
            </p:cNvSpPr>
            <p:nvPr/>
          </p:nvSpPr>
          <p:spPr bwMode="auto">
            <a:xfrm>
              <a:off x="1086569" y="2186785"/>
              <a:ext cx="4020554" cy="2055041"/>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43" name="Rectangle 5">
              <a:hlinkClick r:id="rId1"/>
            </p:cNvPr>
            <p:cNvSpPr>
              <a:spLocks noChangeArrowheads="1"/>
            </p:cNvSpPr>
            <p:nvPr/>
          </p:nvSpPr>
          <p:spPr bwMode="gray">
            <a:xfrm>
              <a:off x="1157368" y="2121945"/>
              <a:ext cx="3945718" cy="19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目录内同治疗领域药品多主要用于</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轻、中度</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缺血性脑卒中的治疗。本品</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可覆盖致死致残率更高的</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重度</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本品可填补目录内缺血性视神经病变治疗药物的空白。</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药品说明书适应症发生重大变化，针对</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精准用药人群</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减少医保基金支出。</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血药浓度达峰时间快</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（约</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3min</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目录内同疾病治疗领域药品，适合急救和早诊早治原则。</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本品兼具</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神经保护和脑血循环改善</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作用，更贴合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缺血性脑卒中、缺血性视神经病变的发病机制和治疗原则。</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5"/>
          <p:cNvSpPr txBox="1"/>
          <p:nvPr/>
        </p:nvSpPr>
        <p:spPr>
          <a:xfrm>
            <a:off x="847147" y="211959"/>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rPr>
              <a:t>公平性</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endParaRPr>
          </a:p>
        </p:txBody>
      </p:sp>
      <p:grpSp>
        <p:nvGrpSpPr>
          <p:cNvPr id="3" name="组合 2"/>
          <p:cNvGrpSpPr/>
          <p:nvPr/>
        </p:nvGrpSpPr>
        <p:grpSpPr>
          <a:xfrm>
            <a:off x="577798" y="271619"/>
            <a:ext cx="234288" cy="379632"/>
            <a:chOff x="10149594" y="864880"/>
            <a:chExt cx="1352286" cy="1876543"/>
          </a:xfrm>
          <a:solidFill>
            <a:srgbClr val="0070C0"/>
          </a:solidFill>
          <a:effectLst>
            <a:reflection blurRad="101600" stA="52000" endA="300" endPos="35000" dir="5400000" sy="-100000" algn="bl" rotWithShape="0"/>
          </a:effectLst>
        </p:grpSpPr>
        <p:sp>
          <p:nvSpPr>
            <p:cNvPr id="4"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516581" y="808790"/>
            <a:ext cx="111588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780140" cy="6871548"/>
          </a:xfrm>
          <a:prstGeom prst="rect">
            <a:avLst/>
          </a:prstGeom>
          <a:gradFill>
            <a:gsLst>
              <a:gs pos="100000">
                <a:srgbClr val="00B0F0"/>
              </a:gs>
              <a:gs pos="0">
                <a:srgbClr val="0E93C4"/>
              </a:gs>
            </a:gsLst>
            <a:lin ang="0" scaled="0"/>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dirty="0" err="1">
              <a:ln>
                <a:noFill/>
              </a:ln>
              <a:solidFill>
                <a:srgbClr val="FFFFFF"/>
              </a:solidFill>
              <a:effectLst/>
              <a:uLnTx/>
              <a:uFillTx/>
              <a:latin typeface="Calibri" panose="020F0502020204030204"/>
              <a:ea typeface="宋体" panose="02010600030101010101" pitchFamily="2" charset="-122"/>
              <a:cs typeface="+mn-cs"/>
            </a:endParaRPr>
          </a:p>
        </p:txBody>
      </p:sp>
      <p:sp>
        <p:nvSpPr>
          <p:cNvPr id="4" name="矩形: 圆顶角 1"/>
          <p:cNvSpPr/>
          <p:nvPr/>
        </p:nvSpPr>
        <p:spPr>
          <a:xfrm rot="16200000">
            <a:off x="2962573" y="-2186658"/>
            <a:ext cx="6871549" cy="11243953"/>
          </a:xfrm>
          <a:prstGeom prst="round2SameRect">
            <a:avLst>
              <a:gd name="adj1" fmla="val 1494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3025185" y="1271462"/>
            <a:ext cx="8568690" cy="874214"/>
          </a:xfrm>
          <a:prstGeom prst="rect">
            <a:avLst/>
          </a:prstGeom>
          <a:noFill/>
        </p:spPr>
        <p:txBody>
          <a:bodyPr wrap="square">
            <a:spAutoFit/>
          </a:bodyPr>
          <a:lstStyle/>
          <a:p>
            <a:pPr>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临床</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适应症：</a:t>
            </a:r>
            <a:r>
              <a:rPr lang="en-US" altLang="zh-CN" dirty="0">
                <a:latin typeface="Times New Roman" panose="02020603050405020304" pitchFamily="18" charset="0"/>
                <a:ea typeface="思源黑体 CN Regular"/>
                <a:cs typeface="Times New Roman" panose="02020603050405020304" pitchFamily="18" charset="0"/>
                <a:sym typeface="+mn-ea"/>
              </a:rPr>
              <a:t>急性缺血性脑卒中引起的急性瘫痪</a:t>
            </a:r>
            <a:r>
              <a:rPr lang="zh-CN" altLang="en-US" dirty="0">
                <a:latin typeface="Times New Roman" panose="02020603050405020304" pitchFamily="18" charset="0"/>
                <a:ea typeface="思源黑体 CN Regular"/>
                <a:cs typeface="Times New Roman" panose="02020603050405020304" pitchFamily="18" charset="0"/>
                <a:sym typeface="+mn-ea"/>
              </a:rPr>
              <a:t>、</a:t>
            </a:r>
            <a:r>
              <a:rPr lang="en-US" altLang="zh-CN" dirty="0">
                <a:latin typeface="Times New Roman" panose="02020603050405020304" pitchFamily="18" charset="0"/>
                <a:ea typeface="思源黑体 CN Regular"/>
                <a:cs typeface="Times New Roman" panose="02020603050405020304" pitchFamily="18" charset="0"/>
                <a:sym typeface="+mn-ea"/>
              </a:rPr>
              <a:t>缺血性视神经病变、</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血管性头痛、视网膜血管痉挛</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9" name="文本框 8"/>
          <p:cNvSpPr txBox="1"/>
          <p:nvPr>
            <p:custDataLst>
              <p:tags r:id="rId1"/>
            </p:custDataLst>
          </p:nvPr>
        </p:nvSpPr>
        <p:spPr>
          <a:xfrm>
            <a:off x="2622296" y="2334089"/>
            <a:ext cx="9103995" cy="458715"/>
          </a:xfrm>
          <a:prstGeom prst="rect">
            <a:avLst/>
          </a:prstGeom>
          <a:noFill/>
        </p:spPr>
        <p:txBody>
          <a:bodyPr wrap="square">
            <a:spAutoFit/>
          </a:bodyPr>
          <a:lstStyle/>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药物警戒</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a:t>
            </a:r>
            <a:r>
              <a:rPr lang="en-US" altLang="zh-CN"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 </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sym typeface="+mn-ea"/>
              </a:rPr>
              <a:t>无肝肾毒性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a:t>
            </a:r>
            <a:r>
              <a:rPr lang="en-US" altLang="zh-CN" dirty="0" err="1">
                <a:latin typeface="Times New Roman" panose="02020603050405020304" pitchFamily="18" charset="0"/>
                <a:ea typeface="思源黑体 CN Regular"/>
                <a:cs typeface="Times New Roman" panose="02020603050405020304" pitchFamily="18" charset="0"/>
                <a:sym typeface="+mn-ea"/>
              </a:rPr>
              <a:t>不良反应轻微</a:t>
            </a:r>
            <a:r>
              <a:rPr lang="zh-CN" altLang="en-US" dirty="0">
                <a:latin typeface="Times New Roman" panose="02020603050405020304" pitchFamily="18" charset="0"/>
                <a:ea typeface="思源黑体 CN Regular"/>
                <a:cs typeface="Times New Roman" panose="02020603050405020304" pitchFamily="18" charset="0"/>
                <a:sym typeface="+mn-ea"/>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长期使用</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无蓄积毒性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无警告警示记录</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9" name="文本框 18"/>
          <p:cNvSpPr txBox="1"/>
          <p:nvPr>
            <p:custDataLst>
              <p:tags r:id="rId2"/>
            </p:custDataLst>
          </p:nvPr>
        </p:nvSpPr>
        <p:spPr>
          <a:xfrm>
            <a:off x="2629535" y="4545330"/>
            <a:ext cx="9391015" cy="922020"/>
          </a:xfrm>
          <a:prstGeom prst="rect">
            <a:avLst/>
          </a:prstGeom>
          <a:noFill/>
        </p:spPr>
        <p:txBody>
          <a:bodyPr wrap="square">
            <a:spAutoFit/>
          </a:bodyPr>
          <a:lstStyle/>
          <a:p>
            <a:pPr marL="434340" algn="l">
              <a:lnSpc>
                <a:spcPct val="150000"/>
              </a:lnSpc>
              <a:buClrTx/>
              <a:buSzTx/>
            </a:pPr>
            <a:r>
              <a:rPr lang="zh-CN" altLang="en-US" b="1" dirty="0" err="1">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中国原创化药：</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多项专利保护，获</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全国科学大会奖、国家发明三等奖等</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国家级奖项</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gn="l">
              <a:lnSpc>
                <a:spcPct val="150000"/>
              </a:lnSpc>
              <a:buClrTx/>
              <a:buSzTx/>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国际创新：</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莨菪产品研究获“世界十大科技进展之一”</a:t>
            </a:r>
            <a:endParaRPr kumimoji="0" lang="en-US" altLang="zh-CN"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20" name="文本框 19"/>
          <p:cNvSpPr txBox="1"/>
          <p:nvPr>
            <p:custDataLst>
              <p:tags r:id="rId3"/>
            </p:custDataLst>
          </p:nvPr>
        </p:nvSpPr>
        <p:spPr>
          <a:xfrm>
            <a:off x="2622296" y="5543503"/>
            <a:ext cx="9322778" cy="1337945"/>
          </a:xfrm>
          <a:prstGeom prst="rect">
            <a:avLst/>
          </a:prstGeom>
          <a:noFill/>
        </p:spPr>
        <p:txBody>
          <a:bodyPr wrap="square">
            <a:spAutoFit/>
          </a:bodyPr>
          <a:lstStyle/>
          <a:p>
            <a:pPr marL="434340" algn="l">
              <a:lnSpc>
                <a:spcPct val="150000"/>
              </a:lnSpc>
              <a:buClrTx/>
              <a:buSzTx/>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临床价值：</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对缺血性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和缺血性视神经病变</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有明确的治疗价值，惠及千万患者，满足基本医疗需求</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a:t>
            </a:r>
            <a:r>
              <a:rPr lang="en-US" altLang="zh-CN" dirty="0">
                <a:latin typeface="Times New Roman" panose="02020603050405020304" pitchFamily="18" charset="0"/>
                <a:ea typeface="思源黑体 CN Regular"/>
                <a:cs typeface="Times New Roman" panose="02020603050405020304" pitchFamily="18" charset="0"/>
                <a:sym typeface="+mn-ea"/>
              </a:rPr>
              <a:t>缺血性</a:t>
            </a:r>
            <a:r>
              <a:rPr lang="zh-CN" altLang="en-US" dirty="0">
                <a:latin typeface="Times New Roman" panose="02020603050405020304" pitchFamily="18" charset="0"/>
                <a:ea typeface="思源黑体 CN Regular"/>
                <a:cs typeface="Times New Roman" panose="02020603050405020304" pitchFamily="18" charset="0"/>
                <a:sym typeface="+mn-ea"/>
              </a:rPr>
              <a:t>脑</a:t>
            </a:r>
            <a:r>
              <a:rPr lang="en-US" altLang="zh-CN" dirty="0">
                <a:latin typeface="Times New Roman" panose="02020603050405020304" pitchFamily="18" charset="0"/>
                <a:ea typeface="思源黑体 CN Regular"/>
                <a:cs typeface="Times New Roman" panose="02020603050405020304" pitchFamily="18" charset="0"/>
                <a:sym typeface="+mn-ea"/>
              </a:rPr>
              <a:t>卒中再灌注治疗后仍有约</a:t>
            </a:r>
            <a:r>
              <a:rPr lang="en-US" altLang="zh-CN" b="1" dirty="0">
                <a:solidFill>
                  <a:srgbClr val="C00000"/>
                </a:solidFill>
                <a:latin typeface="Times New Roman" panose="02020603050405020304" pitchFamily="18" charset="0"/>
                <a:ea typeface="思源黑体 CN Regular"/>
                <a:cs typeface="Times New Roman" panose="02020603050405020304" pitchFamily="18" charset="0"/>
                <a:sym typeface="+mn-ea"/>
              </a:rPr>
              <a:t>50%患者</a:t>
            </a:r>
            <a:r>
              <a:rPr lang="en-US" altLang="zh-CN" dirty="0">
                <a:latin typeface="Times New Roman" panose="02020603050405020304" pitchFamily="18" charset="0"/>
                <a:ea typeface="思源黑体 CN Regular"/>
                <a:cs typeface="Times New Roman" panose="02020603050405020304" pitchFamily="18" charset="0"/>
                <a:sym typeface="+mn-ea"/>
              </a:rPr>
              <a:t>因</a:t>
            </a:r>
            <a:r>
              <a:rPr lang="en-US" altLang="zh-CN" b="1" dirty="0">
                <a:solidFill>
                  <a:srgbClr val="C00000"/>
                </a:solidFill>
                <a:latin typeface="Times New Roman" panose="02020603050405020304" pitchFamily="18" charset="0"/>
                <a:ea typeface="思源黑体 CN Regular"/>
                <a:cs typeface="Times New Roman" panose="02020603050405020304" pitchFamily="18" charset="0"/>
                <a:sym typeface="+mn-ea"/>
              </a:rPr>
              <a:t>微循环障碍</a:t>
            </a:r>
            <a:r>
              <a:rPr lang="en-US" altLang="zh-CN" dirty="0">
                <a:latin typeface="Times New Roman" panose="02020603050405020304" pitchFamily="18" charset="0"/>
                <a:ea typeface="思源黑体 CN Regular"/>
                <a:cs typeface="Times New Roman" panose="02020603050405020304" pitchFamily="18" charset="0"/>
                <a:sym typeface="+mn-ea"/>
              </a:rPr>
              <a:t>等原因不能恢复到功能独立，需应用微循环障碍治疗药物，</a:t>
            </a:r>
            <a:r>
              <a:rPr lang="zh-CN" altLang="en-US" dirty="0">
                <a:latin typeface="Times New Roman" panose="02020603050405020304" pitchFamily="18" charset="0"/>
                <a:ea typeface="思源黑体 CN Regular"/>
                <a:cs typeface="Times New Roman" panose="02020603050405020304" pitchFamily="18" charset="0"/>
                <a:sym typeface="+mn-ea"/>
              </a:rPr>
              <a:t>减轻疾病负担，降低医保负担</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1" name="直接连接符 25"/>
          <p:cNvCxnSpPr/>
          <p:nvPr>
            <p:custDataLst>
              <p:tags r:id="rId4"/>
            </p:custDataLst>
          </p:nvPr>
        </p:nvCxnSpPr>
        <p:spPr>
          <a:xfrm>
            <a:off x="3165500" y="2937996"/>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5"/>
            </p:custDataLst>
          </p:nvPr>
        </p:nvSpPr>
        <p:spPr>
          <a:xfrm>
            <a:off x="2629411" y="2997981"/>
            <a:ext cx="8206740" cy="1337945"/>
          </a:xfrm>
          <a:prstGeom prst="rect">
            <a:avLst/>
          </a:prstGeom>
          <a:noFill/>
        </p:spPr>
        <p:txBody>
          <a:bodyPr wrap="square">
            <a:spAutoFit/>
          </a:bodyPr>
          <a:lstStyle/>
          <a:p>
            <a:pPr marL="434340">
              <a:lnSpc>
                <a:spcPct val="150000"/>
              </a:lnSpc>
            </a:pP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缺血性</a:t>
            </a: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脑</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卒中</a:t>
            </a: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快速恢复神经功能，</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有效降低患者90天残障率</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缺血性视神经病变：</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快速改善视力、视野</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证据：</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指南/共识纳入、推荐</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5" name="直接连接符 25"/>
          <p:cNvCxnSpPr/>
          <p:nvPr>
            <p:custDataLst>
              <p:tags r:id="rId6"/>
            </p:custDataLst>
          </p:nvPr>
        </p:nvCxnSpPr>
        <p:spPr>
          <a:xfrm>
            <a:off x="3152280" y="4443904"/>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custDataLst>
              <p:tags r:id="rId7"/>
            </p:custDataLst>
          </p:nvPr>
        </p:nvCxnSpPr>
        <p:spPr>
          <a:xfrm>
            <a:off x="3165500" y="5601250"/>
            <a:ext cx="8711771"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p:custDataLst>
              <p:tags r:id="rId8"/>
            </p:custDataLst>
          </p:nvPr>
        </p:nvCxnSpPr>
        <p:spPr>
          <a:xfrm>
            <a:off x="3152280" y="2187201"/>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169" y="1325851"/>
            <a:ext cx="1958975" cy="504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1. </a:t>
            </a:r>
            <a:r>
              <a:rPr lang="zh-CN" altLang="en-US" sz="2400" b="1" dirty="0">
                <a:solidFill>
                  <a:srgbClr val="1663C4"/>
                </a:solidFill>
                <a:latin typeface="思源黑体 CN Bold"/>
                <a:ea typeface="+mj-ea"/>
              </a:rPr>
              <a:t>基本信息</a:t>
            </a:r>
            <a:endParaRPr lang="zh-CN" altLang="en-US" sz="2400" b="1" dirty="0">
              <a:solidFill>
                <a:srgbClr val="1663C4"/>
              </a:solidFill>
              <a:latin typeface="思源黑体 CN Bold"/>
              <a:ea typeface="+mj-ea"/>
            </a:endParaRPr>
          </a:p>
        </p:txBody>
      </p:sp>
      <p:sp>
        <p:nvSpPr>
          <p:cNvPr id="2" name="文本框 1"/>
          <p:cNvSpPr txBox="1"/>
          <p:nvPr/>
        </p:nvSpPr>
        <p:spPr>
          <a:xfrm>
            <a:off x="5529424" y="220882"/>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目     录</a:t>
            </a:r>
            <a:endPar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23" name="文本框 22"/>
          <p:cNvSpPr txBox="1"/>
          <p:nvPr/>
        </p:nvSpPr>
        <p:spPr>
          <a:xfrm>
            <a:off x="4030610" y="699440"/>
            <a:ext cx="4617890" cy="461665"/>
          </a:xfrm>
          <a:prstGeom prst="rect">
            <a:avLst/>
          </a:prstGeom>
          <a:noFill/>
        </p:spPr>
        <p:txBody>
          <a:bodyPr wrap="square" rtlCol="0">
            <a:spAutoFit/>
          </a:bodyPr>
          <a:lstStyle/>
          <a:p>
            <a:pPr algn="ctr" fontAlgn="auto">
              <a:spcBef>
                <a:spcPts val="0"/>
              </a:spcBef>
              <a:spcAft>
                <a:spcPts val="0"/>
              </a:spcAft>
            </a:pPr>
            <a:r>
              <a:rPr lang="en-US" altLang="zh-CN" sz="2400" dirty="0">
                <a:solidFill>
                  <a:srgbClr val="0070C0"/>
                </a:solidFill>
                <a:latin typeface="Hanson" pitchFamily="2" charset="0"/>
                <a:ea typeface="+mj-ea"/>
              </a:rPr>
              <a:t>CONTENTS</a:t>
            </a:r>
            <a:endParaRPr lang="en-US" altLang="zh-CN" sz="2400" dirty="0">
              <a:solidFill>
                <a:srgbClr val="0070C0"/>
              </a:solidFill>
              <a:latin typeface="Hanson" pitchFamily="2" charset="0"/>
              <a:ea typeface="+mj-ea"/>
            </a:endParaRPr>
          </a:p>
        </p:txBody>
      </p:sp>
      <p:cxnSp>
        <p:nvCxnSpPr>
          <p:cNvPr id="29" name="直线连接符 28"/>
          <p:cNvCxnSpPr/>
          <p:nvPr/>
        </p:nvCxnSpPr>
        <p:spPr>
          <a:xfrm>
            <a:off x="4406680" y="742701"/>
            <a:ext cx="39833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12" name="文本框 11"/>
          <p:cNvSpPr txBox="1"/>
          <p:nvPr>
            <p:custDataLst>
              <p:tags r:id="rId9"/>
            </p:custDataLst>
          </p:nvPr>
        </p:nvSpPr>
        <p:spPr>
          <a:xfrm>
            <a:off x="1056005" y="4660265"/>
            <a:ext cx="229235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4. </a:t>
            </a:r>
            <a:r>
              <a:rPr lang="zh-CN" altLang="en-US" sz="2400" b="1" dirty="0">
                <a:solidFill>
                  <a:srgbClr val="1663C4"/>
                </a:solidFill>
                <a:latin typeface="思源黑体 CN Bold"/>
                <a:ea typeface="+mj-ea"/>
              </a:rPr>
              <a:t>创 新 性</a:t>
            </a:r>
            <a:endParaRPr lang="zh-CN" altLang="en-US" sz="2400" b="1" dirty="0">
              <a:solidFill>
                <a:srgbClr val="1663C4"/>
              </a:solidFill>
              <a:latin typeface="思源黑体 CN Bold"/>
              <a:ea typeface="+mj-ea"/>
            </a:endParaRPr>
          </a:p>
        </p:txBody>
      </p:sp>
      <p:sp>
        <p:nvSpPr>
          <p:cNvPr id="14" name="文本框 13"/>
          <p:cNvSpPr txBox="1"/>
          <p:nvPr>
            <p:custDataLst>
              <p:tags r:id="rId10"/>
            </p:custDataLst>
          </p:nvPr>
        </p:nvSpPr>
        <p:spPr>
          <a:xfrm>
            <a:off x="1056005" y="3369310"/>
            <a:ext cx="21101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Times New Roman" panose="02020603050405020304" pitchFamily="18" charset="0"/>
                <a:ea typeface="+mj-ea"/>
                <a:cs typeface="Times New Roman" panose="02020603050405020304" pitchFamily="18" charset="0"/>
              </a:rPr>
              <a:t>3. </a:t>
            </a:r>
            <a:r>
              <a:rPr kumimoji="0" lang="zh-CN" altLang="en-US" sz="2400" b="1" i="0" u="none" strike="noStrike" kern="1200" cap="none" spc="0" normalizeH="0" baseline="0" noProof="0" dirty="0">
                <a:ln>
                  <a:noFill/>
                </a:ln>
                <a:solidFill>
                  <a:srgbClr val="1663C4"/>
                </a:solidFill>
                <a:effectLst/>
                <a:uLnTx/>
                <a:uFillTx/>
                <a:latin typeface="思源黑体 CN Bold"/>
                <a:ea typeface="+mj-ea"/>
                <a:cs typeface="+mn-cs"/>
              </a:rPr>
              <a:t>有 效 性</a:t>
            </a:r>
            <a:endParaRPr kumimoji="0" lang="zh-CN" altLang="en-US" sz="2400" b="1" i="0" u="none" strike="noStrike" kern="1200" cap="none" spc="0" normalizeH="0" baseline="0" noProof="0" dirty="0">
              <a:ln>
                <a:noFill/>
              </a:ln>
              <a:solidFill>
                <a:srgbClr val="1663C4"/>
              </a:solidFill>
              <a:effectLst/>
              <a:uLnTx/>
              <a:uFillTx/>
              <a:latin typeface="思源黑体 CN Bold"/>
              <a:ea typeface="+mj-ea"/>
              <a:cs typeface="+mn-cs"/>
            </a:endParaRPr>
          </a:p>
        </p:txBody>
      </p:sp>
      <p:sp>
        <p:nvSpPr>
          <p:cNvPr id="17" name="文本框 16"/>
          <p:cNvSpPr txBox="1"/>
          <p:nvPr>
            <p:custDataLst>
              <p:tags r:id="rId11"/>
            </p:custDataLst>
          </p:nvPr>
        </p:nvSpPr>
        <p:spPr>
          <a:xfrm>
            <a:off x="1056005" y="2352675"/>
            <a:ext cx="24790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2. </a:t>
            </a:r>
            <a:r>
              <a:rPr lang="zh-CN" altLang="en-US" sz="2400" b="1" dirty="0">
                <a:solidFill>
                  <a:srgbClr val="1663C4"/>
                </a:solidFill>
                <a:latin typeface="思源黑体 CN Bold"/>
                <a:ea typeface="+mj-ea"/>
              </a:rPr>
              <a:t>安 全 性</a:t>
            </a:r>
            <a:endParaRPr lang="zh-CN" altLang="en-US" sz="2400" b="1" dirty="0">
              <a:solidFill>
                <a:srgbClr val="1663C4"/>
              </a:solidFill>
              <a:latin typeface="思源黑体 CN Bold"/>
              <a:ea typeface="+mj-ea"/>
            </a:endParaRPr>
          </a:p>
        </p:txBody>
      </p:sp>
      <p:sp>
        <p:nvSpPr>
          <p:cNvPr id="24" name="文本框 23"/>
          <p:cNvSpPr txBox="1"/>
          <p:nvPr>
            <p:custDataLst>
              <p:tags r:id="rId12"/>
            </p:custDataLst>
          </p:nvPr>
        </p:nvSpPr>
        <p:spPr>
          <a:xfrm>
            <a:off x="1070610" y="5701030"/>
            <a:ext cx="246380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5. </a:t>
            </a:r>
            <a:r>
              <a:rPr lang="zh-CN" altLang="en-US" sz="2400" b="1" dirty="0">
                <a:solidFill>
                  <a:srgbClr val="1663C4"/>
                </a:solidFill>
                <a:latin typeface="思源黑体 CN Bold"/>
                <a:ea typeface="+mj-ea"/>
              </a:rPr>
              <a:t>公 平 性</a:t>
            </a:r>
            <a:endParaRPr lang="zh-CN" altLang="en-US" sz="2400" b="1" dirty="0">
              <a:solidFill>
                <a:srgbClr val="1663C4"/>
              </a:solidFill>
              <a:latin typeface="思源黑体 CN Bold"/>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格 30"/>
          <p:cNvGraphicFramePr>
            <a:graphicFrameLocks noGrp="1"/>
          </p:cNvGraphicFramePr>
          <p:nvPr>
            <p:custDataLst>
              <p:tags r:id="rId1"/>
            </p:custDataLst>
          </p:nvPr>
        </p:nvGraphicFramePr>
        <p:xfrm>
          <a:off x="435441" y="1032633"/>
          <a:ext cx="11385551" cy="5332095"/>
        </p:xfrm>
        <a:graphic>
          <a:graphicData uri="http://schemas.openxmlformats.org/drawingml/2006/table">
            <a:tbl>
              <a:tblPr firstRow="1" bandCol="1">
                <a:tableStyleId>{5940675A-B579-460E-94D1-54222C63F5DA}</a:tableStyleId>
              </a:tblPr>
              <a:tblGrid>
                <a:gridCol w="2829175"/>
                <a:gridCol w="2253749"/>
                <a:gridCol w="1526540"/>
                <a:gridCol w="4776087"/>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通用名</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lnL w="12700" cap="flat" cmpd="sng" algn="ctr">
                      <a:solidFill>
                        <a:srgbClr val="0070C0"/>
                      </a:solidFill>
                      <a:prstDash val="solid"/>
                      <a:round/>
                      <a:headEnd type="none" w="med" len="med"/>
                      <a:tailEnd type="none" w="med" len="med"/>
                    </a:lnL>
                    <a:solidFill>
                      <a:srgbClr val="B3EBFF"/>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氢溴酸樟柳碱注射液</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hMerge="1">
                  <a:tcPr/>
                </a:tc>
                <a:tc hMerge="1">
                  <a:tcPr/>
                </a:tc>
              </a:tr>
              <a:tr h="4108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注册规格</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1ml：0.5mg</a:t>
                      </a:r>
                      <a:endPar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4928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适应症</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solidFill>
                            <a:srgbClr val="C00000"/>
                          </a:solidFill>
                          <a:effectLst/>
                          <a:latin typeface="微软雅黑" panose="020B0503020204020204" pitchFamily="34" charset="-122"/>
                          <a:ea typeface="微软雅黑" panose="020B0503020204020204" pitchFamily="34" charset="-122"/>
                        </a:rPr>
                        <a:t>急性缺血性脑卒中</a:t>
                      </a:r>
                      <a:r>
                        <a:rPr lang="zh-CN" altLang="en-US" sz="1400" b="0" spc="120" dirty="0">
                          <a:effectLst/>
                          <a:latin typeface="微软雅黑" panose="020B0503020204020204" pitchFamily="34" charset="-122"/>
                          <a:ea typeface="微软雅黑" panose="020B0503020204020204" pitchFamily="34" charset="-122"/>
                        </a:rPr>
                        <a:t>引起的急性瘫痪、</a:t>
                      </a:r>
                      <a:r>
                        <a:rPr lang="zh-CN" altLang="en-US" sz="1400" b="1" spc="120" dirty="0">
                          <a:solidFill>
                            <a:srgbClr val="C00000"/>
                          </a:solidFill>
                          <a:effectLst/>
                          <a:latin typeface="微软雅黑" panose="020B0503020204020204" pitchFamily="34" charset="-122"/>
                          <a:ea typeface="微软雅黑" panose="020B0503020204020204" pitchFamily="34" charset="-122"/>
                        </a:rPr>
                        <a:t>缺血性视神经病变</a:t>
                      </a:r>
                      <a:r>
                        <a:rPr lang="zh-CN" altLang="en-US" sz="1400" b="0" spc="120" dirty="0">
                          <a:effectLst/>
                          <a:latin typeface="微软雅黑" panose="020B0503020204020204" pitchFamily="34" charset="-122"/>
                          <a:ea typeface="微软雅黑" panose="020B0503020204020204" pitchFamily="34" charset="-122"/>
                        </a:rPr>
                        <a:t>、</a:t>
                      </a:r>
                      <a:r>
                        <a:rPr lang="zh-CN" altLang="en-US" sz="1400" b="0" u="none" strike="noStrike" spc="120" baseline="0" dirty="0">
                          <a:effectLst/>
                          <a:latin typeface="微软雅黑" panose="020B0503020204020204" pitchFamily="34" charset="-122"/>
                          <a:ea typeface="微软雅黑" panose="020B0503020204020204" pitchFamily="34" charset="-122"/>
                        </a:rPr>
                        <a:t>血管性头痛、视网膜血管痉挛</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用法用量</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肌内注射或静脉注射，一次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5mg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，一日</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次，儿童与老年患者用量酌减。</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5467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全球首个上市国家</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u="none" strike="noStrike" spc="120" baseline="0" dirty="0">
                          <a:solidFill>
                            <a:schemeClr val="tx1"/>
                          </a:solidFill>
                          <a:effectLst/>
                          <a:latin typeface="微软雅黑" panose="020B0503020204020204" pitchFamily="34" charset="-122"/>
                          <a:ea typeface="微软雅黑" panose="020B0503020204020204" pitchFamily="34" charset="-122"/>
                        </a:rPr>
                        <a:t>中国</a:t>
                      </a:r>
                      <a:endParaRPr lang="en-US" altLang="zh-CN" sz="1400" b="1" u="none" strike="noStrike" spc="120" baseline="0" dirty="0">
                        <a:solidFill>
                          <a:schemeClr val="tx1"/>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b="1" spc="120" dirty="0">
                          <a:solidFill>
                            <a:srgbClr val="C00000"/>
                          </a:solidFill>
                          <a:effectLst/>
                          <a:latin typeface="微软雅黑" panose="020B0503020204020204" pitchFamily="34" charset="-122"/>
                          <a:ea typeface="微软雅黑" panose="020B0503020204020204" pitchFamily="34" charset="-122"/>
                          <a:sym typeface="+mn-ea"/>
                        </a:rPr>
                        <a:t>继青蒿素后的我国原创植化药，按现行化药评审标准，属1.1类新药范畴</a:t>
                      </a:r>
                      <a:endParaRPr lang="zh-CN" altLang="en-US" sz="1200" b="1" u="none" strike="noStrike" spc="120" baseline="0" dirty="0">
                        <a:solidFill>
                          <a:srgbClr val="C00000"/>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spc="120" dirty="0">
                          <a:effectLst/>
                          <a:latin typeface="微软雅黑" panose="020B0503020204020204" pitchFamily="34" charset="-122"/>
                          <a:ea typeface="微软雅黑" panose="020B0503020204020204" pitchFamily="34" charset="-122"/>
                          <a:sym typeface="+mn-ea"/>
                        </a:rPr>
                        <a:t>国外未上市</a:t>
                      </a:r>
                      <a:endPar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中国大陆</a:t>
                      </a:r>
                      <a:endParaRPr lang="zh-CN" altLang="en-US" sz="16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上市时间</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rPr>
                        <a:t>1981年8月</a:t>
                      </a:r>
                      <a:endPar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因源植物</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山莨菪</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国家二级保护植物</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不能采挖、</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进藏交通困难</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等原因而</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200" b="0" spc="120" dirty="0">
                          <a:effectLst/>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年退出野生植物保护名录</a:t>
                      </a:r>
                      <a:r>
                        <a:rPr lang="en-US" altLang="zh-CN" sz="1200" b="0" spc="120" baseline="3000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b="0" u="none" spc="120" baseline="0" dirty="0">
                          <a:effectLst/>
                          <a:latin typeface="微软雅黑" panose="020B0503020204020204" pitchFamily="34" charset="-122"/>
                          <a:ea typeface="微软雅黑" panose="020B0503020204020204" pitchFamily="34" charset="-122"/>
                          <a:cs typeface="微软雅黑" panose="020B0503020204020204" pitchFamily="34" charset="-122"/>
                        </a:rPr>
                        <a:t>经过数十年科研创新攻关，</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源</a:t>
                      </a:r>
                      <a:r>
                        <a:rPr lang="zh-CN" altLang="en-US" sz="1200" b="0" u="none" spc="120" baseline="0" dirty="0">
                          <a:effectLst/>
                          <a:latin typeface="微软雅黑" panose="020B0503020204020204" pitchFamily="34" charset="-122"/>
                          <a:ea typeface="微软雅黑" panose="020B0503020204020204" pitchFamily="34" charset="-122"/>
                          <a:cs typeface="微软雅黑" panose="020B0503020204020204" pitchFamily="34" charset="-122"/>
                        </a:rPr>
                        <a:t>植物山莨菪实现“野生”变“</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家养</a:t>
                      </a:r>
                      <a:r>
                        <a:rPr lang="zh-CN" altLang="en-US" sz="1200" b="0" u="none" spc="120" baseline="0" dirty="0">
                          <a:effectLst/>
                          <a:latin typeface="微软雅黑" panose="020B0503020204020204" pitchFamily="34" charset="-122"/>
                          <a:ea typeface="微软雅黑" panose="020B0503020204020204" pitchFamily="34" charset="-122"/>
                          <a:cs typeface="微软雅黑" panose="020B0503020204020204" pitchFamily="34" charset="-122"/>
                        </a:rPr>
                        <a:t>”，质量标准提升，</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2016年</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量产</a:t>
                      </a:r>
                      <a:r>
                        <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上市。</a:t>
                      </a:r>
                      <a:endPar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3683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大陆地区同通用名药品上市情况</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无</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是否为OTC</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否</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r>
              <a:tr h="4470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buNone/>
                      </a:pPr>
                      <a:r>
                        <a:rPr lang="zh-CN" altLang="en-US" sz="1600" b="1" u="none" strike="noStrike" kern="1200" spc="120" baseline="0" dirty="0">
                          <a:effectLst/>
                          <a:latin typeface="微软雅黑" panose="020B0503020204020204" pitchFamily="34" charset="-122"/>
                          <a:ea typeface="微软雅黑" panose="020B0503020204020204" pitchFamily="34" charset="-122"/>
                        </a:rPr>
                        <a:t>中国原研</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10000"/>
                        </a:lnSpc>
                        <a:spcBef>
                          <a:spcPts val="0"/>
                        </a:spcBef>
                        <a:spcAft>
                          <a:spcPts val="0"/>
                        </a:spcAft>
                        <a:buNone/>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举国体制下全国数十家科研院所及数百位科学家研发的</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原创植化药</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；因原料问题</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余年</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；荣获</a:t>
                      </a:r>
                      <a:r>
                        <a:rPr 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首届</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全国科学大会奖</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国家发明三等奖等</a:t>
                      </a:r>
                      <a:r>
                        <a:rPr lang="en-US" altLang="zh-CN" sz="1400" b="0" u="none" strike="noStrike" spc="120" baseline="30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；近二十余年来开展全产业链打造和科研技术创新。</a:t>
                      </a:r>
                      <a:endPar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r h="698232">
                <a:tc>
                  <a:txBody>
                    <a:bodyPr/>
                    <a:lstStyle/>
                    <a:p>
                      <a:pPr indent="0" algn="ctr" defTabSz="914400" rtl="0" fontAlgn="ctr">
                        <a:lnSpc>
                          <a:spcPct val="110000"/>
                        </a:lnSpc>
                        <a:spcBef>
                          <a:spcPts val="0"/>
                        </a:spcBef>
                        <a:spcAft>
                          <a:spcPts val="0"/>
                        </a:spcAft>
                        <a:buNone/>
                      </a:pPr>
                      <a:r>
                        <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rPr>
                        <a:t>国际地位理论创新</a:t>
                      </a:r>
                      <a:endPar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p>
                      <a:pPr indent="0" algn="ctr" fontAlgn="ctr">
                        <a:lnSpc>
                          <a:spcPct val="110000"/>
                        </a:lnSpc>
                        <a:spcBef>
                          <a:spcPts val="0"/>
                        </a:spcBef>
                        <a:spcAft>
                          <a:spcPts val="0"/>
                        </a:spcAft>
                        <a:buNone/>
                      </a:pP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基于莨菪类药物的研究成果人体微循环“修氏理论”，获“</a:t>
                      </a:r>
                      <a:r>
                        <a:rPr 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世界十大科技进展之一</a:t>
                      </a: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bl>
          </a:graphicData>
        </a:graphic>
      </p:graphicFrame>
      <p:sp>
        <p:nvSpPr>
          <p:cNvPr id="2" name="文本框 1"/>
          <p:cNvSpPr txBox="1"/>
          <p:nvPr/>
        </p:nvSpPr>
        <p:spPr>
          <a:xfrm>
            <a:off x="371008" y="6565264"/>
            <a:ext cx="10598785" cy="276999"/>
          </a:xfrm>
          <a:prstGeom prst="rect">
            <a:avLst/>
          </a:prstGeom>
          <a:noFill/>
        </p:spPr>
        <p:txBody>
          <a:bodyPr wrap="square" rtlCol="0" anchor="t">
            <a:spAutoFit/>
          </a:bodyPr>
          <a:lstStyle/>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国家林业和草原局</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农业农村部公告（</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国家重点保护野生植物名录，</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www.gov.cn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zhengceku</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/2021-09/09/content_5636409.htm</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胆碱能神经阻滞新药</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樟柳碱</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www.imm.ac.cn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kycg</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kjjl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/fccd1f80e512412bbeab635005660825.htm </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标题 7"/>
          <p:cNvSpPr txBox="1"/>
          <p:nvPr/>
        </p:nvSpPr>
        <p:spPr>
          <a:xfrm>
            <a:off x="470343" y="263364"/>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1</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产品信息及上市情况</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4" name="组合 3"/>
          <p:cNvGrpSpPr/>
          <p:nvPr/>
        </p:nvGrpSpPr>
        <p:grpSpPr>
          <a:xfrm>
            <a:off x="371008" y="443452"/>
            <a:ext cx="198670" cy="354397"/>
            <a:chOff x="712983" y="864880"/>
            <a:chExt cx="952154" cy="1847145"/>
          </a:xfrm>
          <a:solidFill>
            <a:srgbClr val="0070C0"/>
          </a:solidFill>
          <a:effectLst>
            <a:reflection blurRad="101600" stA="52000" endA="300" endPos="35000" dir="5400000" sy="-100000" algn="bl" rotWithShape="0"/>
          </a:effectLst>
        </p:grpSpPr>
        <p:sp>
          <p:nvSpPr>
            <p:cNvPr id="5"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6"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470343" y="881397"/>
            <a:ext cx="113084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37030" y="1073278"/>
          <a:ext cx="11632389" cy="5133737"/>
        </p:xfrm>
        <a:graphic>
          <a:graphicData uri="http://schemas.openxmlformats.org/drawingml/2006/table">
            <a:tbl>
              <a:tblPr firstRow="1">
                <a:tableStyleId>{5940675A-B579-460E-94D1-54222C63F5DA}</a:tableStyleId>
              </a:tblPr>
              <a:tblGrid>
                <a:gridCol w="1151332"/>
                <a:gridCol w="6252108"/>
                <a:gridCol w="4228949"/>
              </a:tblGrid>
              <a:tr h="466029">
                <a:tc>
                  <a:txBody>
                    <a:bodyPr/>
                    <a:lstStyle/>
                    <a:p>
                      <a:pPr indent="0" algn="ctr" fontAlgn="ctr">
                        <a:lnSpc>
                          <a:spcPct val="120000"/>
                        </a:lnSpc>
                        <a:spcBef>
                          <a:spcPts val="0"/>
                        </a:spcBef>
                        <a:spcAft>
                          <a:spcPts val="0"/>
                        </a:spcAft>
                      </a:pPr>
                      <a:r>
                        <a:rPr lang="zh-CN" sz="1400" spc="120" dirty="0">
                          <a:solidFill>
                            <a:schemeClr val="tx1"/>
                          </a:solidFill>
                          <a:latin typeface="微软雅黑" panose="020B0503020204020204" pitchFamily="34" charset="-122"/>
                          <a:ea typeface="微软雅黑" panose="020B0503020204020204" pitchFamily="34" charset="-122"/>
                        </a:rPr>
                        <a:t>项目</a:t>
                      </a:r>
                      <a:endParaRPr lang="zh-CN"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缺血性脑卒中</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缺血性视神经病变</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466029">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参考药物</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丁苯酞氯化钠注射液</a:t>
                      </a:r>
                      <a:endParaRPr lang="zh-CN" altLang="en-US" sz="1400" b="1"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目录</a:t>
                      </a:r>
                      <a:r>
                        <a:rPr lang="zh-CN" sz="1400" b="1" spc="120" dirty="0">
                          <a:latin typeface="微软雅黑" panose="020B0503020204020204" pitchFamily="34" charset="-122"/>
                          <a:ea typeface="微软雅黑" panose="020B0503020204020204" pitchFamily="34" charset="-122"/>
                        </a:rPr>
                        <a:t>内无参考药物</a:t>
                      </a:r>
                      <a:endParaRPr lang="zh-CN" sz="1400" b="1" spc="120" dirty="0">
                        <a:latin typeface="微软雅黑" panose="020B0503020204020204" pitchFamily="34" charset="-122"/>
                        <a:ea typeface="微软雅黑" panose="020B0503020204020204" pitchFamily="34" charset="-122"/>
                      </a:endParaRPr>
                    </a:p>
                  </a:txBody>
                  <a:tcPr marL="177800" marR="177800" marT="107950" marB="107950" anchor="ctr"/>
                </a:tc>
              </a:tr>
              <a:tr h="950242">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选择理由</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与本品适应症基本相同</a:t>
                      </a:r>
                      <a:r>
                        <a:rPr lang="zh-CN" altLang="en-US" sz="1400" spc="120" dirty="0">
                          <a:latin typeface="微软雅黑" panose="020B0503020204020204" pitchFamily="34" charset="-122"/>
                          <a:ea typeface="微软雅黑" panose="020B0503020204020204" pitchFamily="34" charset="-122"/>
                        </a:rPr>
                        <a:t>，临床应用广泛</a:t>
                      </a:r>
                      <a:endParaRPr lang="en-US"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参照药品在</a:t>
                      </a:r>
                      <a:r>
                        <a:rPr lang="zh-CN" altLang="en-US" sz="1400" spc="120" dirty="0">
                          <a:latin typeface="微软雅黑" panose="020B0503020204020204" pitchFamily="34" charset="-122"/>
                          <a:ea typeface="微软雅黑" panose="020B0503020204020204" pitchFamily="34" charset="-122"/>
                        </a:rPr>
                        <a:t>国家</a:t>
                      </a:r>
                      <a:r>
                        <a:rPr lang="zh-CN" altLang="zh-CN" sz="1400" spc="120" dirty="0">
                          <a:latin typeface="微软雅黑" panose="020B0503020204020204" pitchFamily="34" charset="-122"/>
                          <a:ea typeface="微软雅黑" panose="020B0503020204020204" pitchFamily="34" charset="-122"/>
                        </a:rPr>
                        <a:t>医保目录，为国谈品种</a:t>
                      </a:r>
                      <a:endParaRPr lang="zh-CN"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均有脑血循环改善作用</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en-US" sz="1400" spc="120">
                          <a:latin typeface="微软雅黑" panose="020B0503020204020204" pitchFamily="34" charset="-122"/>
                          <a:ea typeface="微软雅黑" panose="020B0503020204020204" pitchFamily="34" charset="-122"/>
                        </a:rPr>
                        <a:t>/</a:t>
                      </a:r>
                      <a:endParaRPr lang="en-US" sz="1400" spc="120">
                        <a:latin typeface="微软雅黑" panose="020B0503020204020204" pitchFamily="34" charset="-122"/>
                        <a:ea typeface="微软雅黑" panose="020B0503020204020204" pitchFamily="34" charset="-122"/>
                      </a:endParaRPr>
                    </a:p>
                  </a:txBody>
                  <a:tcPr marL="177800" marR="177800" marT="107950" marB="107950" anchor="ctr"/>
                </a:tc>
              </a:tr>
              <a:tr h="955040">
                <a:tc rowSpan="2">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产品优势</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ctr">
                        <a:lnSpc>
                          <a:spcPct val="150000"/>
                        </a:lnSpc>
                        <a:spcBef>
                          <a:spcPts val="0"/>
                        </a:spcBef>
                        <a:spcAft>
                          <a:spcPts val="0"/>
                        </a:spcAft>
                        <a:buFont typeface="Wingdings" panose="05000000000000000000" charset="0"/>
                        <a:buChar char="Ø"/>
                      </a:pP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静脉给药</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3min</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达峰</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符</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合早诊早治</a:t>
                      </a:r>
                      <a:r>
                        <a:rPr lang="zh-CN" altLang="zh-CN" sz="1400" b="0" spc="120" dirty="0">
                          <a:latin typeface="微软雅黑" panose="020B0503020204020204" pitchFamily="34" charset="-122"/>
                          <a:ea typeface="微软雅黑" panose="020B0503020204020204" pitchFamily="34" charset="-122"/>
                          <a:cs typeface="微软雅黑" panose="020B0503020204020204" pitchFamily="34" charset="-122"/>
                        </a:rPr>
                        <a:t>原</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则，适用</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中、重</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度患者治疗</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再灌注治疗</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后</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解除“微循环障碍”</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保护脑细胞</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保护血脑屏障</a:t>
                      </a:r>
                      <a:endPar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可</a:t>
                      </a:r>
                      <a:r>
                        <a:rPr lang="zh-CN" altLang="zh-CN" sz="1400" b="1" spc="120" dirty="0">
                          <a:solidFill>
                            <a:srgbClr val="C00000"/>
                          </a:solidFill>
                          <a:latin typeface="微软雅黑" panose="020B0503020204020204" pitchFamily="34" charset="-122"/>
                          <a:ea typeface="微软雅黑" panose="020B0503020204020204" pitchFamily="34" charset="-122"/>
                        </a:rPr>
                        <a:t>填补</a:t>
                      </a:r>
                      <a:r>
                        <a:rPr lang="zh-CN" altLang="zh-CN" sz="1400" spc="120" dirty="0">
                          <a:latin typeface="微软雅黑" panose="020B0503020204020204" pitchFamily="34" charset="-122"/>
                          <a:ea typeface="微软雅黑" panose="020B0503020204020204" pitchFamily="34" charset="-122"/>
                        </a:rPr>
                        <a:t>缺血性视神经病变医保目录内无</a:t>
                      </a:r>
                      <a:r>
                        <a:rPr lang="zh-CN" altLang="en-US" sz="1400" spc="120" dirty="0">
                          <a:latin typeface="微软雅黑" panose="020B0503020204020204" pitchFamily="34" charset="-122"/>
                          <a:ea typeface="微软雅黑" panose="020B0503020204020204" pitchFamily="34" charset="-122"/>
                        </a:rPr>
                        <a:t>特异性</a:t>
                      </a:r>
                      <a:r>
                        <a:rPr lang="zh-CN" altLang="zh-CN" sz="1400" spc="120" dirty="0">
                          <a:latin typeface="微软雅黑" panose="020B0503020204020204" pitchFamily="34" charset="-122"/>
                          <a:ea typeface="微软雅黑" panose="020B0503020204020204" pitchFamily="34" charset="-122"/>
                        </a:rPr>
                        <a:t>治疗药物的</a:t>
                      </a:r>
                      <a:r>
                        <a:rPr lang="zh-CN" altLang="zh-CN" sz="1400" b="1" spc="120" dirty="0">
                          <a:solidFill>
                            <a:srgbClr val="C00000"/>
                          </a:solidFill>
                          <a:latin typeface="微软雅黑" panose="020B0503020204020204" pitchFamily="34" charset="-122"/>
                          <a:ea typeface="微软雅黑" panose="020B0503020204020204" pitchFamily="34" charset="-122"/>
                        </a:rPr>
                        <a:t>空白</a:t>
                      </a:r>
                      <a:endParaRPr lang="zh-CN" altLang="zh-CN" sz="1400" b="1" spc="120" dirty="0">
                        <a:solidFill>
                          <a:srgbClr val="C0000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快速改善视力、视野</a:t>
                      </a:r>
                      <a:r>
                        <a:rPr lang="zh-CN" altLang="en-US" sz="1400" spc="120" dirty="0">
                          <a:latin typeface="微软雅黑" panose="020B0503020204020204" pitchFamily="34" charset="-122"/>
                          <a:ea typeface="微软雅黑" panose="020B0503020204020204" pitchFamily="34" charset="-122"/>
                        </a:rPr>
                        <a:t>、生活质量</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1793383">
                <a:tc vMerge="1">
                  <a:tcPr marL="317500" marR="317500" marT="215900" marB="215900" anchor="ctr"/>
                </a:tc>
                <a:tc gridSpan="2">
                  <a:txBody>
                    <a:bodyPr/>
                    <a:lstStyle/>
                    <a:p>
                      <a:pPr indent="0" algn="l" fontAlgn="ctr">
                        <a:lnSpc>
                          <a:spcPct val="160000"/>
                        </a:lnSpc>
                        <a:spcBef>
                          <a:spcPts val="0"/>
                        </a:spcBef>
                        <a:spcAft>
                          <a:spcPts val="0"/>
                        </a:spcAft>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相比参照品，作用机制清晰，</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兼具</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循环</a:t>
                      </a:r>
                      <a:r>
                        <a:rPr lang="zh-CN" altLang="en-US" sz="14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脑保护</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作用，</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多靶点</a:t>
                      </a:r>
                      <a:r>
                        <a:rPr lang="zh-CN" altLang="en-US" sz="14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机制覆盖</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缺血性卒中</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多阶段</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60000"/>
                        </a:lnSpc>
                        <a:spcBef>
                          <a:spcPts val="0"/>
                        </a:spcBef>
                        <a:spcAft>
                          <a:spcPts val="0"/>
                        </a:spcAft>
                        <a:buFont typeface="Wingdings" panose="05000000000000000000" charset="0"/>
                        <a:buChar char="ü"/>
                      </a:pP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天然</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独特的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立体化学结</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构</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透过</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血眼屏障</a:t>
                      </a:r>
                      <a:r>
                        <a:rPr lang="zh-CN" altLang="en-US" sz="1400" b="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，增强中</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枢神经保护作用，且出血、肝肾毒性及</a:t>
                      </a:r>
                      <a:r>
                        <a:rPr lang="zh-CN"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过敏风险低</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60000"/>
                        </a:lnSpc>
                        <a:spcBef>
                          <a:spcPts val="0"/>
                        </a:spcBef>
                        <a:spcAft>
                          <a:spcPts val="0"/>
                        </a:spcAft>
                        <a:buFont typeface="Wingdings" panose="05000000000000000000" charset="0"/>
                        <a:buChar char="ü"/>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改善脑血循环：</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解除小动脉和微血管</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痉</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挛</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加快</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缺血周围区</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血流速度</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，改善组织灌注；促进</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血管新生</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（侧支代偿）</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fontAlgn="ctr">
                        <a:lnSpc>
                          <a:spcPct val="160000"/>
                        </a:lnSpc>
                        <a:spcBef>
                          <a:spcPts val="0"/>
                        </a:spcBef>
                        <a:spcAft>
                          <a:spcPts val="0"/>
                        </a:spcAft>
                        <a:buClrTx/>
                        <a:buSzTx/>
                        <a:buFont typeface="Wingdings" panose="05000000000000000000" charset="0"/>
                        <a:buChar char="ü"/>
                        <a:defRPr/>
                      </a:pPr>
                      <a:r>
                        <a:rPr lang="zh-CN" altLang="en-US" sz="14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脑细胞</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、视神经功能保护：</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抗炎（</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α7烟碱型乙酰胆碱能通路、</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rPr>
                        <a:t>NLRP3</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炎症小体</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，抑制</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神经细胞凋亡</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RISK信号通路）</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抗氧化应激</a:t>
                      </a:r>
                      <a:endPar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fontAlgn="ctr">
                        <a:lnSpc>
                          <a:spcPct val="160000"/>
                        </a:lnSpc>
                        <a:spcBef>
                          <a:spcPts val="0"/>
                        </a:spcBef>
                        <a:spcAft>
                          <a:spcPts val="0"/>
                        </a:spcAft>
                        <a:buClrTx/>
                        <a:buSzTx/>
                        <a:buFont typeface="Wingdings" panose="05000000000000000000" charset="0"/>
                        <a:buChar char="ü"/>
                        <a:defRPr/>
                      </a:pP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保护血脑屏障：通过</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Matk-Src</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通路拮抗</a:t>
                      </a:r>
                      <a:r>
                        <a:rPr lang="en-US" altLang="zh-CN"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 rtPA </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sym typeface="+mn-ea"/>
                        </a:rPr>
                        <a:t>溶栓诱发的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血管源性脑水肿</a:t>
                      </a:r>
                      <a:endPar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317500" marR="317500" marT="215900" marB="215900" anchor="ctr"/>
                </a:tc>
              </a:tr>
              <a:tr h="466029">
                <a:tc>
                  <a:txBody>
                    <a:bodyPr/>
                    <a:lstStyle/>
                    <a:p>
                      <a:pPr indent="0" algn="ctr" font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产品不足</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gridSpan="2">
                  <a:txBody>
                    <a:bodyPr/>
                    <a:lstStyle/>
                    <a:p>
                      <a:pPr indent="0" algn="l" fontAlgn="ctr">
                        <a:lnSpc>
                          <a:spcPct val="120000"/>
                        </a:lnSpc>
                        <a:spcBef>
                          <a:spcPts val="0"/>
                        </a:spcBef>
                        <a:spcAft>
                          <a:spcPts val="0"/>
                        </a:spcAft>
                        <a:buNone/>
                      </a:pPr>
                      <a:r>
                        <a:rPr lang="zh-CN" altLang="zh-CN" sz="1400" spc="120" dirty="0">
                          <a:latin typeface="微软雅黑" panose="020B0503020204020204" pitchFamily="34" charset="-122"/>
                          <a:ea typeface="微软雅黑" panose="020B0503020204020204" pitchFamily="34" charset="-122"/>
                        </a:rPr>
                        <a:t>原料药植物来源的前期受限，较现目录内产品上市及临床应用时间短</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hMerge="1">
                  <a:tcPr marL="317500" marR="317500" marT="215900" marB="215900" anchor="ctr"/>
                </a:tc>
              </a:tr>
            </a:tbl>
          </a:graphicData>
        </a:graphic>
      </p:graphicFrame>
      <p:sp>
        <p:nvSpPr>
          <p:cNvPr id="6" name="标题 7"/>
          <p:cNvSpPr txBox="1"/>
          <p:nvPr/>
        </p:nvSpPr>
        <p:spPr>
          <a:xfrm>
            <a:off x="392687" y="504889"/>
            <a:ext cx="884174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基本信息</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产品特点及参照品的选择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194017" y="504889"/>
            <a:ext cx="198670" cy="354397"/>
            <a:chOff x="712983" y="864880"/>
            <a:chExt cx="952154" cy="1847145"/>
          </a:xfrm>
          <a:solidFill>
            <a:srgbClr val="0070C0"/>
          </a:solidFill>
          <a:effectLst>
            <a:reflection blurRad="101600" stA="52000" endA="300" endPos="35000" dir="5400000" sy="-100000" algn="bl" rotWithShape="0"/>
          </a:effectLst>
        </p:grpSpPr>
        <p:sp>
          <p:nvSpPr>
            <p:cNvPr id="8"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1" name="直线连接符 10"/>
          <p:cNvCxnSpPr/>
          <p:nvPr/>
        </p:nvCxnSpPr>
        <p:spPr>
          <a:xfrm>
            <a:off x="220521" y="1005972"/>
            <a:ext cx="11653426"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custDataLst>
              <p:tags r:id="rId1"/>
            </p:custDataLst>
          </p:nvPr>
        </p:nvSpPr>
        <p:spPr>
          <a:xfrm rot="16200000">
            <a:off x="8622665" y="-1143635"/>
            <a:ext cx="596900" cy="5775325"/>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剪去对角的矩形 1"/>
          <p:cNvSpPr/>
          <p:nvPr>
            <p:custDataLst>
              <p:tags r:id="rId2"/>
            </p:custDataLst>
          </p:nvPr>
        </p:nvSpPr>
        <p:spPr>
          <a:xfrm rot="16200000">
            <a:off x="2777737" y="-829829"/>
            <a:ext cx="596831" cy="517633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58"/>
          <p:cNvSpPr/>
          <p:nvPr>
            <p:custDataLst>
              <p:tags r:id="rId3"/>
            </p:custDataLst>
          </p:nvPr>
        </p:nvSpPr>
        <p:spPr>
          <a:xfrm rot="5400000">
            <a:off x="1019753" y="1539065"/>
            <a:ext cx="4112798"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B3EB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4"/>
            </p:custDataLst>
          </p:nvPr>
        </p:nvGrpSpPr>
        <p:grpSpPr>
          <a:xfrm>
            <a:off x="419406" y="1622916"/>
            <a:ext cx="5245735" cy="4334510"/>
            <a:chOff x="1236823" y="1587869"/>
            <a:chExt cx="4228466" cy="4519797"/>
          </a:xfrm>
        </p:grpSpPr>
        <p:sp>
          <p:nvSpPr>
            <p:cNvPr id="32" name="矩形 31"/>
            <p:cNvSpPr/>
            <p:nvPr>
              <p:custDataLst>
                <p:tags r:id="rId5"/>
              </p:custDataLst>
            </p:nvPr>
          </p:nvSpPr>
          <p:spPr>
            <a:xfrm>
              <a:off x="1236823" y="2222865"/>
              <a:ext cx="4228466" cy="3884801"/>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具有高发病率、高致残率、高死亡率、高复发率和高经济负担五大特点，是</a:t>
              </a: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sym typeface="+mn-ea"/>
                </a:rPr>
                <a:t>我国成年人</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致死、致残的首位病因</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285750" fontAlgn="auto">
                <a:lnSpc>
                  <a:spcPct val="130000"/>
                </a:lnSpc>
                <a:spcBef>
                  <a:spcPct val="0"/>
                </a:spcBef>
                <a:spcAft>
                  <a:spcPct val="0"/>
                </a:spcAft>
                <a:buFont typeface="Wingdings" panose="05000000000000000000" charset="0"/>
                <a:buChar char="ü"/>
              </a:pP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年发病率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145/10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万，患病率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1256/10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万；病后致残率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14.6%-23.1%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13.9%-14.2%</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发病率、患病率、死亡率、人均住院医药费用呈现上升趋势</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Wingdings" panose="05000000000000000000" charset="0"/>
                <a:buChar char="ü"/>
                <a:defRPr/>
              </a:pPr>
              <a:endPar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endPar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是严重危害视功能的常见视神经疾病，非动脉炎性前部缺血性视神经病变发病率可达 0.23/万~1.02/万，是中老年患者</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致盲</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的主要原因之一</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a:t>
              </a:r>
              <a:r>
                <a:rPr lang="zh-CN" altLang="en-US" sz="1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人均住院医药费用呈现上升趋势。</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6"/>
              </p:custDataLst>
            </p:nvPr>
          </p:nvSpPr>
          <p:spPr>
            <a:xfrm>
              <a:off x="2297663" y="1587869"/>
              <a:ext cx="2035684" cy="385120"/>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7"/>
            </p:custDataLst>
          </p:nvPr>
        </p:nvGrpSpPr>
        <p:grpSpPr>
          <a:xfrm>
            <a:off x="6022451" y="1547484"/>
            <a:ext cx="5786755" cy="4636147"/>
            <a:chOff x="5803955" y="1587869"/>
            <a:chExt cx="4144728" cy="4636567"/>
          </a:xfrm>
        </p:grpSpPr>
        <p:sp>
          <p:nvSpPr>
            <p:cNvPr id="36" name="矩形 35"/>
            <p:cNvSpPr/>
            <p:nvPr>
              <p:custDataLst>
                <p:tags r:id="rId8"/>
              </p:custDataLst>
            </p:nvPr>
          </p:nvSpPr>
          <p:spPr>
            <a:xfrm>
              <a:off x="6799404" y="1587869"/>
              <a:ext cx="2434861" cy="368333"/>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9"/>
              </p:custDataLst>
            </p:nvPr>
          </p:nvSpPr>
          <p:spPr>
            <a:xfrm>
              <a:off x="5803955" y="2097186"/>
              <a:ext cx="4144728" cy="4127250"/>
            </a:xfrm>
            <a:prstGeom prst="rect">
              <a:avLst/>
            </a:prstGeom>
            <a:noFill/>
            <a:ln>
              <a:solidFill>
                <a:srgbClr val="B3EBFF"/>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缺血性脑卒中再灌注治疗比例提高，</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血流速度</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再通后改善微循环障碍和脑保护药物</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仍然不足</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指南Ⅰ级推荐仍以</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溶栓率仅为</a:t>
              </a:r>
              <a:r>
                <a:rPr kumimoji="0" lang="en-US" altLang="zh-CN"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5.6%</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，取栓率仅为</a:t>
              </a:r>
              <a:r>
                <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即使</a:t>
              </a:r>
              <a:r>
                <a:rPr kumimoji="0"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0"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微循环障碍</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等原因</a:t>
              </a:r>
              <a:r>
                <a:rPr kumimoji="0" sz="1400" b="0" i="0" u="none" strike="noStrike" kern="0" cap="none" spc="10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不能恢复到功能独立</a:t>
              </a:r>
              <a:r>
                <a:rPr kumimoji="0" lang="en-US"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，仍需应用微循环障碍</a:t>
              </a:r>
              <a:r>
                <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药物。</a:t>
              </a: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面临神经细胞保护和眼底微循环障碍复苏的双重困境；</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临床缺乏</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可通过血眼屏障的治疗性药物。</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仍是主要治疗手段，</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发病机制</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要求药物</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兼具多阶段、多靶点</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但目前药物多聚焦</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单阶段、单靶点</a:t>
              </a:r>
              <a:r>
                <a:rPr kumimoji="0" lang="en-US" altLang="zh-CN" sz="1400" i="0" u="none" strike="noStrike" kern="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，仅单一对神经细胞保护或血液循环恢复有效。</a:t>
              </a:r>
              <a:endParaRPr kumimoji="0" lang="zh-CN" altLang="en-US" sz="140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29407" y="6300611"/>
            <a:ext cx="5053054" cy="369332"/>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我国非动脉炎性前部缺血性视神经病变诊断和治疗专家共识（2015年）.中华眼科杂志 ，2015</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824800" y="429840"/>
            <a:ext cx="10727112"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基本信息</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3</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a:t>
            </a:r>
            <a:r>
              <a:rPr lang="zh-CN" altLang="en-US" sz="2400" dirty="0">
                <a:solidFill>
                  <a:srgbClr val="0070C0"/>
                </a:solidFill>
                <a:latin typeface="微软雅黑" panose="020B0503020204020204" pitchFamily="34" charset="-122"/>
                <a:cs typeface="微软雅黑" panose="020B0503020204020204" pitchFamily="34" charset="-122"/>
              </a:rPr>
              <a:t>具有神经保护的</a:t>
            </a:r>
            <a:r>
              <a:rPr lang="zh-CN" altLang="en-US" sz="2400" dirty="0">
                <a:solidFill>
                  <a:srgbClr val="C00000"/>
                </a:solidFill>
                <a:latin typeface="微软雅黑" panose="020B0503020204020204" pitchFamily="34" charset="-122"/>
                <a:cs typeface="微软雅黑" panose="020B0503020204020204" pitchFamily="34" charset="-122"/>
              </a:rPr>
              <a:t>改善微循环障碍</a:t>
            </a:r>
            <a:r>
              <a:rPr lang="zh-CN" altLang="en-US" sz="2400" dirty="0">
                <a:solidFill>
                  <a:srgbClr val="0070C0"/>
                </a:solidFill>
                <a:latin typeface="微软雅黑" panose="020B0503020204020204" pitchFamily="34" charset="-122"/>
                <a:cs typeface="微软雅黑" panose="020B0503020204020204" pitchFamily="34" charset="-122"/>
              </a:rPr>
              <a:t>药物，实现缺血性脑卒中、缺血性视神经病变的多阶段、多机制、及时、有效救治，解决</a:t>
            </a:r>
            <a:r>
              <a:rPr lang="zh-CN" altLang="en-US" sz="2400" dirty="0">
                <a:solidFill>
                  <a:srgbClr val="C00000"/>
                </a:solidFill>
                <a:latin typeface="微软雅黑" panose="020B0503020204020204" pitchFamily="34" charset="-122"/>
                <a:cs typeface="微软雅黑" panose="020B0503020204020204" pitchFamily="34" charset="-122"/>
              </a:rPr>
              <a:t>“无效再通”</a:t>
            </a:r>
            <a:endParaRPr lang="zh-CN" altLang="en-US" sz="2400" dirty="0">
              <a:solidFill>
                <a:srgbClr val="C00000"/>
              </a:solidFill>
              <a:latin typeface="微软雅黑" panose="020B0503020204020204" pitchFamily="34" charset="-122"/>
              <a:cs typeface="微软雅黑" panose="020B0503020204020204" pitchFamily="34" charset="-122"/>
            </a:endParaRPr>
          </a:p>
        </p:txBody>
      </p:sp>
      <p:grpSp>
        <p:nvGrpSpPr>
          <p:cNvPr id="8" name="组合 7"/>
          <p:cNvGrpSpPr/>
          <p:nvPr/>
        </p:nvGrpSpPr>
        <p:grpSpPr>
          <a:xfrm>
            <a:off x="476130" y="471329"/>
            <a:ext cx="198670" cy="354397"/>
            <a:chOff x="712983" y="864880"/>
            <a:chExt cx="952154" cy="1847145"/>
          </a:xfrm>
          <a:solidFill>
            <a:srgbClr val="0070C0"/>
          </a:solidFill>
          <a:effectLst>
            <a:reflection blurRad="101600" stA="52000" endA="300" endPos="35000" dir="5400000" sy="-100000" algn="bl" rotWithShape="0"/>
          </a:effectLst>
        </p:grpSpPr>
        <p:sp>
          <p:nvSpPr>
            <p:cNvPr id="9"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1"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2" name="直线连接符 11"/>
          <p:cNvCxnSpPr/>
          <p:nvPr/>
        </p:nvCxnSpPr>
        <p:spPr>
          <a:xfrm>
            <a:off x="575465" y="1169866"/>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4" name="文本框 3"/>
          <p:cNvSpPr txBox="1"/>
          <p:nvPr/>
        </p:nvSpPr>
        <p:spPr>
          <a:xfrm>
            <a:off x="3735514" y="6300146"/>
            <a:ext cx="5053054" cy="369332"/>
          </a:xfrm>
          <a:prstGeom prst="rect">
            <a:avLst/>
          </a:prstGeom>
          <a:noFill/>
        </p:spPr>
        <p:txBody>
          <a:bodyPr wrap="square">
            <a:spAutoFit/>
          </a:bodyPr>
          <a:lstStyle/>
          <a:p>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[5]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6522328" y="921832"/>
            <a:ext cx="1812290" cy="844169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9" name="剪去对角的矩形 98"/>
          <p:cNvSpPr/>
          <p:nvPr/>
        </p:nvSpPr>
        <p:spPr>
          <a:xfrm rot="16200000">
            <a:off x="6545203" y="-1021888"/>
            <a:ext cx="1764000" cy="8439785"/>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8" name="剪去对角的矩形 97"/>
          <p:cNvSpPr/>
          <p:nvPr/>
        </p:nvSpPr>
        <p:spPr>
          <a:xfrm rot="16200000">
            <a:off x="6978448" y="-2565398"/>
            <a:ext cx="1008000" cy="844423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标题 1"/>
          <p:cNvSpPr txBox="1"/>
          <p:nvPr/>
        </p:nvSpPr>
        <p:spPr>
          <a:xfrm>
            <a:off x="907598" y="284271"/>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rPr>
              <a:t>安全性</a:t>
            </a:r>
            <a:r>
              <a:rPr lang="en-US" altLang="zh-CN" sz="2400" dirty="0">
                <a:solidFill>
                  <a:srgbClr val="0070C0"/>
                </a:solidFill>
              </a:rPr>
              <a:t>--</a:t>
            </a:r>
            <a:r>
              <a:rPr lang="zh-CN" altLang="en-US" sz="2400" dirty="0">
                <a:solidFill>
                  <a:srgbClr val="0070C0"/>
                </a:solidFill>
                <a:sym typeface="+mn-ea"/>
              </a:rPr>
              <a:t>无肝肾毒性，</a:t>
            </a:r>
            <a:r>
              <a:rPr lang="zh-CN" altLang="en-US" sz="2400" dirty="0">
                <a:solidFill>
                  <a:srgbClr val="0070C0"/>
                </a:solidFill>
              </a:rPr>
              <a:t>长期使用无蓄积毒性，不良反应轻微，未被警告警示过</a:t>
            </a:r>
            <a:endParaRPr lang="zh-CN" altLang="en-US" sz="2400" dirty="0">
              <a:solidFill>
                <a:srgbClr val="0070C0"/>
              </a:solidFill>
            </a:endParaRPr>
          </a:p>
        </p:txBody>
      </p:sp>
      <p:cxnSp>
        <p:nvCxnSpPr>
          <p:cNvPr id="80" name="直接连接符 2"/>
          <p:cNvCxnSpPr/>
          <p:nvPr>
            <p:custDataLst>
              <p:tags r:id="rId1"/>
            </p:custDataLst>
          </p:nvPr>
        </p:nvCxnSpPr>
        <p:spPr>
          <a:xfrm flipH="1">
            <a:off x="880992" y="1470695"/>
            <a:ext cx="3810" cy="3928110"/>
          </a:xfrm>
          <a:prstGeom prst="line">
            <a:avLst/>
          </a:prstGeom>
          <a:noFill/>
          <a:ln w="6350" cap="flat" cmpd="sng" algn="ctr">
            <a:solidFill>
              <a:srgbClr val="5ECCF3"/>
            </a:solidFill>
            <a:prstDash val="sysDot"/>
            <a:miter lim="800000"/>
          </a:ln>
          <a:effectLst/>
        </p:spPr>
      </p:cxnSp>
      <p:grpSp>
        <p:nvGrpSpPr>
          <p:cNvPr id="82" name="组合 81"/>
          <p:cNvGrpSpPr/>
          <p:nvPr>
            <p:custDataLst>
              <p:tags r:id="rId2"/>
            </p:custDataLst>
          </p:nvPr>
        </p:nvGrpSpPr>
        <p:grpSpPr>
          <a:xfrm>
            <a:off x="640644" y="1419260"/>
            <a:ext cx="488315" cy="480060"/>
            <a:chOff x="9527" y="2738"/>
            <a:chExt cx="769" cy="756"/>
          </a:xfrm>
          <a:solidFill>
            <a:srgbClr val="0070C0"/>
          </a:solidFill>
        </p:grpSpPr>
        <p:sp>
          <p:nvSpPr>
            <p:cNvPr id="83" name="椭圆 82"/>
            <p:cNvSpPr/>
            <p:nvPr>
              <p:custDataLst>
                <p:tags r:id="rId3"/>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文本框 83"/>
            <p:cNvSpPr txBox="1"/>
            <p:nvPr>
              <p:custDataLst>
                <p:tags r:id="rId4"/>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5" name="文本框 84"/>
          <p:cNvSpPr txBox="1"/>
          <p:nvPr>
            <p:custDataLst>
              <p:tags r:id="rId5"/>
            </p:custDataLst>
          </p:nvPr>
        </p:nvSpPr>
        <p:spPr>
          <a:xfrm>
            <a:off x="1239128" y="2620457"/>
            <a:ext cx="1363980" cy="1198880"/>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不良反应</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6" name="组合 85"/>
          <p:cNvGrpSpPr/>
          <p:nvPr>
            <p:custDataLst>
              <p:tags r:id="rId6"/>
            </p:custDataLst>
          </p:nvPr>
        </p:nvGrpSpPr>
        <p:grpSpPr>
          <a:xfrm>
            <a:off x="650380" y="3058778"/>
            <a:ext cx="488315" cy="480060"/>
            <a:chOff x="9527" y="2738"/>
            <a:chExt cx="769" cy="756"/>
          </a:xfrm>
          <a:solidFill>
            <a:srgbClr val="0070C0"/>
          </a:solidFill>
        </p:grpSpPr>
        <p:sp>
          <p:nvSpPr>
            <p:cNvPr id="87" name="椭圆 86"/>
            <p:cNvSpPr/>
            <p:nvPr>
              <p:custDataLst>
                <p:tags r:id="rId7"/>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文本框 87"/>
            <p:cNvSpPr txBox="1"/>
            <p:nvPr>
              <p:custDataLst>
                <p:tags r:id="rId8"/>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9" name="文本框 88"/>
          <p:cNvSpPr txBox="1"/>
          <p:nvPr>
            <p:custDataLst>
              <p:tags r:id="rId9"/>
            </p:custDataLst>
          </p:nvPr>
        </p:nvSpPr>
        <p:spPr>
          <a:xfrm>
            <a:off x="1239128" y="4743262"/>
            <a:ext cx="137160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0" name="组合 89"/>
          <p:cNvGrpSpPr/>
          <p:nvPr>
            <p:custDataLst>
              <p:tags r:id="rId10"/>
            </p:custDataLst>
          </p:nvPr>
        </p:nvGrpSpPr>
        <p:grpSpPr>
          <a:xfrm>
            <a:off x="636416" y="4918351"/>
            <a:ext cx="488315" cy="480060"/>
            <a:chOff x="9527" y="2738"/>
            <a:chExt cx="769" cy="756"/>
          </a:xfrm>
          <a:solidFill>
            <a:srgbClr val="0070C0"/>
          </a:solidFill>
        </p:grpSpPr>
        <p:sp>
          <p:nvSpPr>
            <p:cNvPr id="91" name="椭圆 90"/>
            <p:cNvSpPr/>
            <p:nvPr>
              <p:custDataLst>
                <p:tags r:id="rId11"/>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文本框 91"/>
            <p:cNvSpPr txBox="1"/>
            <p:nvPr>
              <p:custDataLst>
                <p:tags r:id="rId12"/>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93" name="矩形 92"/>
          <p:cNvSpPr/>
          <p:nvPr/>
        </p:nvSpPr>
        <p:spPr>
          <a:xfrm>
            <a:off x="3466073" y="1193612"/>
            <a:ext cx="8181340" cy="922020"/>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3466073" y="2293432"/>
            <a:ext cx="8234045" cy="1853565"/>
          </a:xfrm>
          <a:prstGeom prst="rect">
            <a:avLst/>
          </a:prstGeom>
          <a:noFill/>
        </p:spPr>
        <p:txBody>
          <a:bodyPr wrap="square">
            <a:no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近</a:t>
            </a:r>
            <a:r>
              <a:rPr kumimoji="0" lang="zh-CN" altLang="en-US" sz="120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5年内</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未监测到</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任何药监部门发布氢溴酸樟柳碱注射液的任何安全性相关信息。</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该产品</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在临床应用中发生的不良反应</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大部分为非严重不良反应，报告较多的均为说明书已列出的不良反应。经统计，</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9</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8.4</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%以上</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的不良反应不干预或经常规对症治疗后</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痊愈或好转，</a:t>
            </a:r>
            <a:r>
              <a:rPr kumimoji="0" lang="zh-CN" altLang="en-US" sz="12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且多是因M受体阻断导致的可预期的不良反应，大多可自行缓解，也可通过减量或减慢滴速来减少</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本品</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未见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严重肝、肾功能</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异常</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报道。</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严重不良反应表现：仅2021年报告过1例过敏性休克个例报告；</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未见致死</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案例报告；</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未被警告警示过</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5" name="矩形 94"/>
          <p:cNvSpPr/>
          <p:nvPr/>
        </p:nvSpPr>
        <p:spPr>
          <a:xfrm>
            <a:off x="3466073" y="4233992"/>
            <a:ext cx="8181340" cy="1753235"/>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一项纳入</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11</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RCT</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研究、 1337 例患者的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Meta</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分析结果表明，氢溴酸樟柳碱组和对照组的不良反应发生率无统计学差异；报道</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27</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例不良反应，均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无需干预或</a:t>
            </a:r>
            <a:r>
              <a:rPr kumimoji="0" lang="zh-CN"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对症治疗后痊愈或好转</a:t>
            </a:r>
            <a:r>
              <a:rPr kumimoji="0" lang="en-US" altLang="zh-CN" sz="1200" b="1" i="0" u="none" strike="noStrike" kern="0" cap="none" spc="0" normalizeH="0" baseline="3000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r>
              <a:rPr kumimoji="0" lang="zh-CN"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SD大鼠静脉单次给药最大耐受量约</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2573</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倍；3</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重复给药毒性试验未见明显毒性反应剂量（</a:t>
            </a:r>
            <a:r>
              <a:rPr kumimoji="0" lang="en-US" altLang="zh-CN"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）约</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60</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a:t>
            </a:r>
            <a:r>
              <a:rPr kumimoji="0" lang="en-US" altLang="zh-CN" sz="1200" b="0" i="0" u="none" strike="noStrike" kern="0" cap="none" spc="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个月重复给药毒性试验</a:t>
            </a:r>
            <a:r>
              <a:rPr kumimoji="0" lang="zh-CN" altLang="en-US"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剂量约合临床剂量的36倍；伴随毒代动力学结果表明，本品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血浆消除较快，无蓄积性</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未见肝、肾毒性</a:t>
            </a:r>
            <a:r>
              <a:rPr kumimoji="0" lang="en-US" altLang="zh-CN" sz="1200" i="0" u="none" strike="noStrike" kern="0" cap="none" spc="0" normalizeH="0" baseline="3000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[3]</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0.1mg/kg</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（约合人临床</a:t>
            </a:r>
            <a:r>
              <a:rPr lang="en-US" altLang="zh-CN"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4mg</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心血管和呼吸系统</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无明显影响</a:t>
            </a:r>
            <a:r>
              <a:rPr kumimoji="0" lang="en-US" altLang="zh-CN" sz="1200" b="0" i="0" u="none" strike="noStrike" kern="0" cap="none" spc="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[4]</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文本框 1"/>
          <p:cNvSpPr txBox="1"/>
          <p:nvPr/>
        </p:nvSpPr>
        <p:spPr>
          <a:xfrm>
            <a:off x="676910" y="6276975"/>
            <a:ext cx="10366375" cy="460375"/>
          </a:xfrm>
          <a:prstGeom prst="rect">
            <a:avLst/>
          </a:prstGeom>
          <a:noFill/>
        </p:spPr>
        <p:txBody>
          <a:bodyPr wrap="square" rtlCol="0">
            <a:spAutoFit/>
          </a:bodyPr>
          <a:lstStyle/>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[1]Efficacy and safety of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anisodine</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hydrobromide injection for acute ischemic stroke: a systematic review and meta-analysis</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Front Pharmacol,2023 </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氢溴酸樟柳碱注射液</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Beagle</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犬重复给药毒性试验及伴随毒代动力学试验</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毒理学杂志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2021</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氢溴酸樟柳碱注射液大鼠单次和重复给药毒性试验研究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sz="600" dirty="0">
                <a:latin typeface="微软雅黑" panose="020B0503020204020204" pitchFamily="34" charset="-122"/>
                <a:ea typeface="微软雅黑" panose="020B0503020204020204" pitchFamily="34" charset="-122"/>
                <a:cs typeface="微软雅黑" panose="020B0503020204020204" pitchFamily="34" charset="-122"/>
              </a:rPr>
              <a:t>药物评价研究，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2019</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[4]Effects of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Anisodine</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Hydrobromide on the Cardiovascular and Respiratory Functions in Conscious Dogs</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Drug Des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Devel</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Ther,2020</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3"/>
            </p:custDataLst>
          </p:nvPr>
        </p:nvSpPr>
        <p:spPr>
          <a:xfrm>
            <a:off x="1239128" y="1193612"/>
            <a:ext cx="202819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97382" y="331130"/>
            <a:ext cx="270790" cy="375758"/>
            <a:chOff x="2849204" y="833850"/>
            <a:chExt cx="1368619" cy="1879809"/>
          </a:xfrm>
          <a:solidFill>
            <a:srgbClr val="0070C0"/>
          </a:solidFill>
          <a:effectLst>
            <a:reflection blurRad="101600" stA="52000" endA="300" endPos="35000" dir="5400000" sy="-100000" algn="bl" rotWithShape="0"/>
          </a:effectLst>
        </p:grpSpPr>
        <p:sp>
          <p:nvSpPr>
            <p:cNvPr id="5"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p>
          </p:txBody>
        </p:sp>
        <p:sp>
          <p:nvSpPr>
            <p:cNvPr id="6"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p>
          </p:txBody>
        </p:sp>
        <p:sp>
          <p:nvSpPr>
            <p:cNvPr id="7"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p>
          </p:txBody>
        </p:sp>
      </p:grpSp>
      <p:cxnSp>
        <p:nvCxnSpPr>
          <p:cNvPr id="8" name="直线连接符 7"/>
          <p:cNvCxnSpPr/>
          <p:nvPr/>
        </p:nvCxnSpPr>
        <p:spPr>
          <a:xfrm>
            <a:off x="636416" y="870773"/>
            <a:ext cx="11064729" cy="10329"/>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10376" y="125611"/>
            <a:ext cx="113042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有效性</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1</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C00000"/>
                </a:solidFill>
                <a:latin typeface="微软雅黑" panose="020B0503020204020204" pitchFamily="34" charset="-122"/>
                <a:cs typeface="微软雅黑" panose="020B0503020204020204" pitchFamily="34" charset="-122"/>
              </a:rPr>
              <a:t>改善脑血循环，加快血流速度，降低缺血性脑卒中患者</a:t>
            </a:r>
            <a:r>
              <a:rPr lang="en-US" altLang="zh-CN" sz="2400" dirty="0">
                <a:solidFill>
                  <a:srgbClr val="C00000"/>
                </a:solidFill>
                <a:latin typeface="微软雅黑" panose="020B0503020204020204" pitchFamily="34" charset="-122"/>
                <a:cs typeface="微软雅黑" panose="020B0503020204020204" pitchFamily="34" charset="-122"/>
              </a:rPr>
              <a:t>90</a:t>
            </a:r>
            <a:r>
              <a:rPr lang="zh-CN" altLang="en-US" sz="2400" dirty="0">
                <a:solidFill>
                  <a:srgbClr val="C00000"/>
                </a:solidFill>
                <a:latin typeface="微软雅黑" panose="020B0503020204020204" pitchFamily="34" charset="-122"/>
                <a:cs typeface="微软雅黑" panose="020B0503020204020204" pitchFamily="34" charset="-122"/>
              </a:rPr>
              <a:t>天残障率</a:t>
            </a:r>
            <a:endParaRPr lang="zh-CN" altLang="en-US" sz="2400" dirty="0">
              <a:solidFill>
                <a:srgbClr val="C00000"/>
              </a:solidFill>
              <a:latin typeface="微软雅黑" panose="020B0503020204020204" pitchFamily="34" charset="-122"/>
              <a:cs typeface="微软雅黑" panose="020B0503020204020204" pitchFamily="34" charset="-122"/>
            </a:endParaRPr>
          </a:p>
        </p:txBody>
      </p:sp>
      <p:sp>
        <p:nvSpPr>
          <p:cNvPr id="19" name="文本框 18"/>
          <p:cNvSpPr txBox="1"/>
          <p:nvPr/>
        </p:nvSpPr>
        <p:spPr>
          <a:xfrm>
            <a:off x="690245" y="6385560"/>
            <a:ext cx="10303510" cy="472440"/>
          </a:xfrm>
          <a:prstGeom prst="rect">
            <a:avLst/>
          </a:prstGeom>
          <a:noFill/>
        </p:spPr>
        <p:txBody>
          <a:bodyPr wrap="square" rtlCol="0">
            <a:noAutofit/>
          </a:bodyPr>
          <a:lstStyle/>
          <a:p>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MCAO</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小鼠模型的樟柳碱单中心药物剂量筛选及多中心药物疗效验证总结报告</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.2026</a:t>
            </a:r>
            <a:endPar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氢溴酸樟柳碱注射液治疗急性缺血性脑卒中的有效性和安全性</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前瞻性、多中心、随机、双盲、安慰剂平行对照临床试验总结报告</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 2025</a:t>
            </a:r>
            <a:endPar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[3]Efficacy and safety of anisodine hydrobromide injection in acute ischemic stroke—a multicenter real-world observational study. Front Pharmacol. 2026</a:t>
            </a:r>
            <a:endPar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[4]Efficacy and safety of </a:t>
            </a:r>
            <a:r>
              <a:rPr lang="en-US" altLang="zh-CN" sz="700" dirty="0" err="1">
                <a:latin typeface="微软雅黑" panose="020B0503020204020204" pitchFamily="34" charset="-122"/>
                <a:ea typeface="微软雅黑" panose="020B0503020204020204" pitchFamily="34" charset="-122"/>
                <a:cs typeface="微软雅黑" panose="020B0503020204020204" pitchFamily="34" charset="-122"/>
                <a:sym typeface="+mn-ea"/>
              </a:rPr>
              <a:t>anisodine</a:t>
            </a:r>
            <a:r>
              <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rPr>
              <a:t> hydrobromide injection for acute ischemic stroke: a systematic review and meta-analysis[J]. Front Pharmacol, 2023</a:t>
            </a:r>
            <a:endParaRPr lang="en-US" altLang="zh-CN"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圆角矩形 18"/>
          <p:cNvSpPr>
            <a:spLocks noChangeArrowheads="1"/>
          </p:cNvSpPr>
          <p:nvPr/>
        </p:nvSpPr>
        <p:spPr bwMode="auto">
          <a:xfrm>
            <a:off x="431165" y="3905885"/>
            <a:ext cx="11372215" cy="172847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a:noAutofit/>
          </a:bodyPr>
          <a:lstStyle>
            <a:lvl1pPr marL="215900" indent="-215900" defTabSz="3162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31623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31623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ts val="600"/>
              </a:spcAft>
              <a:buFont typeface="Wingdings" panose="05000000000000000000" charset="0"/>
              <a:buChar char="Ø"/>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一项</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45</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个中心</a:t>
            </a:r>
            <a:r>
              <a:rPr lang="en-US" altLang="zh-CN" sz="16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4179</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岁以上</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急性缺血性脑卒中</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患者的多中心、</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IV</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期临床研究（</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RWS</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6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algn="just" fontAlgn="base">
              <a:lnSpc>
                <a:spcPct val="100000"/>
              </a:lnSpc>
              <a:spcBef>
                <a:spcPts val="0"/>
              </a:spcBef>
              <a:spcAft>
                <a:spcPts val="600"/>
              </a:spcAft>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氢溴酸樟柳碱注射液用法用量（94.6%）：</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zh-CN" altLang="en-US"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天的不良预后率（</a:t>
            </a:r>
            <a:r>
              <a:rPr lang="en-US" altLang="zh-CN" sz="12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mRS</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分）低于对照组（</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14.3% VS 20.6%</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zh-CN" altLang="en-US"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功能预后不良风险显著降低37%</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出院时</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发病</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低于对照组，差异有统计学意义（</a:t>
            </a:r>
            <a:r>
              <a:rPr lang="en-US" altLang="zh-CN" sz="12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试验组和对照组</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出血转化率</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（0.3% VS 0.4%）、</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Noto Sans SC" panose="020B0500000000000000" charset="-122"/>
              </a:rPr>
              <a:t>90天死亡率</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Noto Sans SC" panose="020B0500000000000000" charset="-122"/>
              </a:rPr>
              <a:t>（0.1% </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VS</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Noto Sans SC" panose="020B0500000000000000" charset="-122"/>
              </a:rPr>
              <a:t> 0.2%）、</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Noto Sans SC" panose="020B0500000000000000" charset="-122"/>
              </a:rPr>
              <a:t>90天卒中复发率</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（0.4% VS</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Noto Sans SC" panose="020B0500000000000000" charset="-122"/>
              </a:rPr>
              <a:t> 0.6%</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）比较，差异无统计学意义（P&lt;0.05）</a:t>
            </a:r>
            <a:endPar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414655" y="5393690"/>
            <a:ext cx="11388725" cy="1045210"/>
          </a:xfrm>
          <a:prstGeom prst="rect">
            <a:avLst/>
          </a:prstGeom>
          <a:noFill/>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一项纳入11个RCT研究、 1337 例缺血性脑卒中患者的Meta分析</a:t>
            </a:r>
            <a:r>
              <a:rPr lang="en-US" altLang="zh-CN" sz="16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00000"/>
              </a:lnSpc>
              <a:spcBef>
                <a:spcPct val="0"/>
              </a:spcBef>
              <a:spcAft>
                <a:spcPts val="600"/>
              </a:spcAft>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氢溴酸樟柳碱注射液主要用法用量：</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7-14</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Bef>
                <a:spcPct val="0"/>
              </a:spcBef>
              <a:spcAft>
                <a:spcPts val="600"/>
              </a:spcAft>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与对照组比较，</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CTP</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检测</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氢溴酸樟柳碱注射液可增加缺血区域的</a:t>
            </a:r>
            <a:r>
              <a:rPr lang="zh-CN"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相对脑血容量、降低相对达峰时间</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，降低患者</a:t>
            </a:r>
            <a:r>
              <a:rPr lang="zh-CN"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NIHSS评分、mRS评分</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a:t>
            </a:r>
            <a:r>
              <a:rPr lang="zh-CN"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Barthel指数</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，从而改善脑血循环，改善患者神经功能，提高生活质量</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414655" y="2299970"/>
            <a:ext cx="11777345" cy="1645285"/>
          </a:xfrm>
          <a:prstGeom prst="rect">
            <a:avLst/>
          </a:prstGeom>
          <a:noFill/>
          <a:ln>
            <a:noFill/>
          </a:ln>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个中心</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429</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例急性缺血性脑卒中患者的多中心、随机、双盲、安慰剂平行对照临床预试验</a:t>
            </a:r>
            <a:r>
              <a:rPr lang="en-US" altLang="zh-CN" sz="16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氢溴酸樟柳碱注射液用法用量：2mg/次，1天/次，连续使用10±2天</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试验组第90±7天mRS评分为0~1分的受试者比例高于对照组（</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FAS</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集，</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72.0% VS 65.1%</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=0.146</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10±2</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a:t>
            </a:r>
            <a:r>
              <a:rPr 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0-1</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受试者比例，氢溴酸樟柳碱注射液组高于安慰剂对照组（</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FAS</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集，</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38.3% </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VS</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29.8%</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=0.067</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10±2</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评分降低</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受试者比例，氢溴酸樟柳碱注射液组高于安慰剂对照组（</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FAS</a:t>
            </a:r>
            <a:r>
              <a:rPr lang="zh-CN" altLang="en-US"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集，</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79.4% </a:t>
            </a:r>
            <a:r>
              <a:rPr lang="en-US" altLang="zh-CN"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VS</a:t>
            </a:r>
            <a:r>
              <a:rPr lang="en-US" altLang="zh-CN" sz="12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73.5%</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=0.172</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试验组和对照组</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AE</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SAE</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发生率比较，差异无统计学意义（</a:t>
            </a:r>
            <a:r>
              <a:rPr lang="en-US" altLang="zh-CN" sz="12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2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431165" y="648335"/>
            <a:ext cx="11372850" cy="952500"/>
          </a:xfrm>
          <a:prstGeom prst="rect">
            <a:avLst/>
          </a:prstGeom>
          <a:noFill/>
          <a:ln>
            <a:noFill/>
          </a:ln>
        </p:spPr>
        <p:txBody>
          <a:bodyPr wrap="square" rtlCol="0">
            <a:spAutoFit/>
          </a:bodyPr>
          <a:lstStyle/>
          <a:p>
            <a:pPr marL="285750" indent="-285750">
              <a:lnSpc>
                <a:spcPct val="140000"/>
              </a:lnSpc>
              <a:spcBef>
                <a:spcPts val="0"/>
              </a:spcBef>
              <a:spcAft>
                <a:spcPct val="0"/>
              </a:spcAft>
              <a:buFont typeface="Wingdings" panose="05000000000000000000" charset="0"/>
              <a:buChar char="Ø"/>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40000"/>
              </a:lnSpc>
              <a:spcBef>
                <a:spcPts val="0"/>
              </a:spcBef>
              <a:spcAft>
                <a:spcPct val="0"/>
              </a:spcAft>
              <a:buClrTx/>
              <a:buSzTx/>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1970年</a:t>
            </a:r>
            <a:r>
              <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3月，</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国内</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氢溴酸樟柳碱（代号</a:t>
            </a:r>
            <a:r>
              <a:rPr lang="en-US"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703</a:t>
            </a:r>
            <a:r>
              <a:rPr lang="en-US" altLang="zh-CN"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）用治疗于缺血性脑卒中患者，取得良好效果；同年，全国</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rPr>
              <a:t>多家</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医院开始</a:t>
            </a:r>
            <a:r>
              <a:rPr lang="zh-CN" altLang="en-US"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将樟柳碱</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应用于缺血性脑卒中患者，</a:t>
            </a:r>
            <a:r>
              <a:rPr lang="zh-CN" altLang="en-US"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均</a:t>
            </a:r>
            <a:r>
              <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取得良好效果</a:t>
            </a:r>
            <a:endParaRPr lang="zh-CN" altLang="zh-CN" sz="12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394748" y="215196"/>
            <a:ext cx="295621" cy="372221"/>
            <a:chOff x="5243471" y="864880"/>
            <a:chExt cx="1399649" cy="1876544"/>
          </a:xfrm>
          <a:solidFill>
            <a:srgbClr val="0070C0"/>
          </a:solidFill>
          <a:effectLst>
            <a:reflection blurRad="101600" stA="52000" endA="300" endPos="35000" dir="5400000" sy="-100000" algn="bl" rotWithShape="0"/>
          </a:effectLst>
        </p:grpSpPr>
        <p:sp>
          <p:nvSpPr>
            <p:cNvPr id="3"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8" name="直线连接符 7"/>
          <p:cNvCxnSpPr/>
          <p:nvPr/>
        </p:nvCxnSpPr>
        <p:spPr>
          <a:xfrm>
            <a:off x="430537" y="742196"/>
            <a:ext cx="11149949" cy="16232"/>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505460" y="1428750"/>
            <a:ext cx="11372850" cy="952500"/>
          </a:xfrm>
          <a:prstGeom prst="rect">
            <a:avLst/>
          </a:prstGeom>
          <a:noFill/>
          <a:ln>
            <a:noFill/>
          </a:ln>
        </p:spPr>
        <p:txBody>
          <a:bodyPr wrap="square" rtlCol="0">
            <a:spAutoFit/>
          </a:bodyPr>
          <a:lstStyle/>
          <a:p>
            <a:pPr marL="285750" indent="-285750">
              <a:lnSpc>
                <a:spcPct val="140000"/>
              </a:lnSpc>
              <a:spcBef>
                <a:spcPts val="0"/>
              </a:spcBef>
              <a:spcAft>
                <a:spcPct val="0"/>
              </a:spcAft>
              <a:buFont typeface="Wingdings" panose="05000000000000000000" charset="0"/>
              <a:buChar char="Ø"/>
            </a:pP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一项</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个中心的多中心、随机、盲法、对照</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pRCT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动物实验</a:t>
            </a:r>
            <a:r>
              <a:rPr lang="en-US" altLang="zh-CN" sz="16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40000"/>
              </a:lnSpc>
              <a:spcBef>
                <a:spcPts val="0"/>
              </a:spcBef>
              <a:spcAft>
                <a:spcPct val="0"/>
              </a:spcAft>
              <a:buClrTx/>
              <a:buSzTx/>
              <a:buFont typeface="Arial" panose="020B0604020202020204" pitchFamily="34" charset="0"/>
              <a:buChar char="•"/>
            </a:pPr>
            <a:r>
              <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对短暂性大脑中动脉闭塞缺血再灌注小鼠模型，以0.3mg/kg 剂量腹腔注射氢溴酸樟柳碱注射液，每日 2 次、连续给药 14 天，可明显缩减模型小鼠脑梗死体积，缓解脑水肿及脑萎缩，改善小鼠感觉运动功能。</a:t>
            </a:r>
            <a:endParaRPr lang="zh-CN"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59435" y="6388417"/>
            <a:ext cx="9519920" cy="337185"/>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[1]氢溴酸樟柳碱注射液治疗非动脉炎性前部缺血性视神经病变的临床观察[J].中国药师,2021</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高压氧联合氢溴酸樟柳碱治疗对缺血性视神经病变患者血流密度的影响及其作用机制</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中华航海医学与高气压医学杂志</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标题 1"/>
          <p:cNvSpPr txBox="1"/>
          <p:nvPr/>
        </p:nvSpPr>
        <p:spPr>
          <a:xfrm>
            <a:off x="1052830" y="391646"/>
            <a:ext cx="103390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有效性</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2</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C00000"/>
                </a:solidFill>
                <a:latin typeface="微软雅黑" panose="020B0503020204020204" pitchFamily="34" charset="-122"/>
                <a:cs typeface="微软雅黑" panose="020B0503020204020204" pitchFamily="34" charset="-122"/>
              </a:rPr>
              <a:t>改善眼底微循环，改善缺血性视神经病变患者的视力、视野，降低致盲</a:t>
            </a:r>
            <a:endParaRPr lang="zh-CN" altLang="en-US" sz="2400" dirty="0">
              <a:solidFill>
                <a:srgbClr val="C00000"/>
              </a:solidFill>
              <a:latin typeface="微软雅黑" panose="020B0503020204020204" pitchFamily="34" charset="-122"/>
              <a:cs typeface="微软雅黑" panose="020B0503020204020204" pitchFamily="34" charset="-122"/>
            </a:endParaRPr>
          </a:p>
        </p:txBody>
      </p:sp>
      <p:sp>
        <p:nvSpPr>
          <p:cNvPr id="20" name="文本框 19"/>
          <p:cNvSpPr txBox="1"/>
          <p:nvPr/>
        </p:nvSpPr>
        <p:spPr>
          <a:xfrm>
            <a:off x="559435" y="2607310"/>
            <a:ext cx="10191750" cy="1630045"/>
          </a:xfrm>
          <a:prstGeom prst="rect">
            <a:avLst/>
          </a:prstGeom>
          <a:noFill/>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111</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例非动脉炎性前部缺血性视神经病变的随机对照临床研究</a:t>
            </a:r>
            <a:r>
              <a:rPr lang="en-US" altLang="zh-CN"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天，试验组</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视力、视野</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、视盘</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RNFL </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厚度、诱发电位检查</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P100 </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波振幅及潜时的改善，明显优于对照组（</a:t>
            </a:r>
            <a:r>
              <a:rPr lang="en-US" altLang="zh-CN" sz="16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559435" y="4524375"/>
            <a:ext cx="10459720" cy="1398905"/>
          </a:xfrm>
          <a:prstGeom prst="rect">
            <a:avLst/>
          </a:prstGeom>
          <a:noFill/>
        </p:spPr>
        <p:txBody>
          <a:bodyPr wrap="square" rtlCol="0" anchor="t">
            <a:spAutoFit/>
          </a:bodyPr>
          <a:lstStyle/>
          <a:p>
            <a:pPr algn="just" fontAlgn="base">
              <a:lnSpc>
                <a:spcPct val="15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例非动脉炎性前部缺血性视神经病变的随机对照临床研究</a:t>
            </a:r>
            <a:r>
              <a:rPr lang="en-US" altLang="zh-CN"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治疗14天后，患者</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血清</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VEGF</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水平均明显降低，</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视力水平、视盘周和视盘血流密度</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明显提高</a:t>
            </a:r>
            <a:endPar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559435" y="1329055"/>
            <a:ext cx="11128375" cy="87566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005840" indent="-285750" algn="just" fontAlgn="base">
              <a:lnSpc>
                <a:spcPct val="150000"/>
              </a:lnSpc>
              <a:spcAft>
                <a:spcPts val="600"/>
              </a:spcAft>
              <a:buClrTx/>
              <a:buSzTx/>
              <a:buFont typeface="Arial" panose="020B0604020202020204" pitchFamily="34" charset="0"/>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上世纪</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年代，</a:t>
            </a: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氢溴酸樟柳碱用于治疗缺血性视神经病变，取得良好效果</a:t>
            </a:r>
            <a:endPar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 name="直线连接符 2"/>
          <p:cNvCxnSpPr/>
          <p:nvPr/>
        </p:nvCxnSpPr>
        <p:spPr>
          <a:xfrm>
            <a:off x="559435" y="1105288"/>
            <a:ext cx="110229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5" name="组合 4"/>
          <p:cNvGrpSpPr/>
          <p:nvPr/>
        </p:nvGrpSpPr>
        <p:grpSpPr>
          <a:xfrm>
            <a:off x="559435" y="398341"/>
            <a:ext cx="295621" cy="372221"/>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9"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28650" y="378981"/>
            <a:ext cx="643763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共识收录推荐药物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3"/>
          <p:cNvSpPr txBox="1"/>
          <p:nvPr/>
        </p:nvSpPr>
        <p:spPr>
          <a:xfrm>
            <a:off x="880207" y="5259253"/>
            <a:ext cx="10230108" cy="7823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20000"/>
              </a:lnSpc>
              <a:spcBef>
                <a:spcPts val="500"/>
              </a:spcBef>
              <a:spcAft>
                <a:spcPts val="0"/>
              </a:spcAft>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20000"/>
              </a:lnSpc>
              <a:spcBef>
                <a:spcPts val="500"/>
              </a:spcBef>
              <a:spcAft>
                <a:spcPts val="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本品上市时间为1981年，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无CDE出具的《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984885" y="6249670"/>
            <a:ext cx="10493375" cy="583565"/>
          </a:xfrm>
          <a:prstGeom prst="rect">
            <a:avLst/>
          </a:prstGeom>
        </p:spPr>
        <p:txBody>
          <a:bodyPr wrap="square">
            <a:spAutoFit/>
          </a:bodyPr>
          <a:lstStyle/>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北京慢性病防治与健康教育研究会</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 [M].</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北京</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人民卫生出版社</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,2020.</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,2015</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中国医师协会中西医结合医师分会内分泌和代谢病学专业委员会</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世界中医药</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1"/>
            </p:custDataLst>
          </p:nvPr>
        </p:nvGraphicFramePr>
        <p:xfrm>
          <a:off x="215900" y="1061568"/>
          <a:ext cx="11760200" cy="3859276"/>
        </p:xfrm>
        <a:graphic>
          <a:graphicData uri="http://schemas.openxmlformats.org/drawingml/2006/table">
            <a:tbl>
              <a:tblPr firstRow="1">
                <a:tableStyleId>{5940675A-B579-460E-94D1-54222C63F5DA}</a:tableStyleId>
              </a:tblPr>
              <a:tblGrid>
                <a:gridCol w="2264410"/>
                <a:gridCol w="4632325"/>
                <a:gridCol w="4863465"/>
              </a:tblGrid>
              <a:tr h="526415">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疾病</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推荐内容</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缺血性脑卒中</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氢溴酸樟柳碱是</a:t>
                      </a:r>
                      <a:r>
                        <a:rPr lang="zh-CN" altLang="en-US" sz="1500" b="1" kern="1200" spc="120" dirty="0">
                          <a:solidFill>
                            <a:srgbClr val="C00000"/>
                          </a:solidFill>
                          <a:latin typeface="微软雅黑" panose="020B0503020204020204" pitchFamily="34" charset="-122"/>
                          <a:ea typeface="微软雅黑" panose="020B0503020204020204" pitchFamily="34" charset="-122"/>
                        </a:rPr>
                        <a:t>缺血性脑卒中</a:t>
                      </a:r>
                      <a:r>
                        <a:rPr lang="zh-CN" altLang="en-US" sz="1500" b="0" spc="120" dirty="0">
                          <a:latin typeface="微软雅黑" panose="020B0503020204020204" pitchFamily="34" charset="-122"/>
                          <a:ea typeface="微软雅黑" panose="020B0503020204020204" pitchFamily="34" charset="-122"/>
                        </a:rPr>
                        <a:t>的推荐治疗药物</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氢溴酸樟柳碱是改善</a:t>
                      </a:r>
                      <a:r>
                        <a:rPr lang="zh-CN" altLang="en-US" sz="1500" b="1" spc="120" dirty="0">
                          <a:solidFill>
                            <a:srgbClr val="C00000"/>
                          </a:solidFill>
                          <a:latin typeface="微软雅黑" panose="020B0503020204020204" pitchFamily="34" charset="-122"/>
                          <a:ea typeface="微软雅黑" panose="020B0503020204020204" pitchFamily="34" charset="-122"/>
                        </a:rPr>
                        <a:t>眼底微循环</a:t>
                      </a:r>
                      <a:r>
                        <a:rPr lang="zh-CN" altLang="en-US" sz="1500" b="0" spc="120" dirty="0">
                          <a:latin typeface="微软雅黑" panose="020B0503020204020204" pitchFamily="34" charset="-122"/>
                          <a:ea typeface="微软雅黑" panose="020B0503020204020204" pitchFamily="34" charset="-122"/>
                        </a:rPr>
                        <a:t>的推荐药物</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改善微循环药物氢溴酸樟柳碱，可改善微循环和组织的缺血缺氧状态</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103886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氢溴酸樟柳碱可增加眼部血流量、改善眼部血管运动、促进眼底渗出和黄斑水肿吸收、改善脉络膜血管功能、提升患者</a:t>
                      </a:r>
                      <a:r>
                        <a:rPr lang="zh-CN" altLang="en-US" sz="1500" b="1" spc="120" dirty="0">
                          <a:solidFill>
                            <a:srgbClr val="C00000"/>
                          </a:solidFill>
                          <a:latin typeface="微软雅黑" panose="020B0503020204020204" pitchFamily="34" charset="-122"/>
                          <a:ea typeface="微软雅黑" panose="020B0503020204020204" pitchFamily="34" charset="-122"/>
                        </a:rPr>
                        <a:t>视觉质量</a:t>
                      </a:r>
                      <a:endParaRPr lang="zh-CN" altLang="en-US" sz="1500" b="1" spc="120" dirty="0">
                        <a:solidFill>
                          <a:srgbClr val="C00000"/>
                        </a:solidFill>
                        <a:latin typeface="微软雅黑" panose="020B0503020204020204" pitchFamily="34" charset="-122"/>
                        <a:ea typeface="微软雅黑" panose="020B0503020204020204" pitchFamily="34" charset="-122"/>
                      </a:endParaRPr>
                    </a:p>
                  </a:txBody>
                  <a:tcPr marL="177800" marR="177800" marT="107950" marB="107950" anchor="ctr"/>
                </a:tc>
              </a:tr>
            </a:tbl>
          </a:graphicData>
        </a:graphic>
      </p:graphicFrame>
      <p:grpSp>
        <p:nvGrpSpPr>
          <p:cNvPr id="5" name="组合 4"/>
          <p:cNvGrpSpPr/>
          <p:nvPr/>
        </p:nvGrpSpPr>
        <p:grpSpPr>
          <a:xfrm>
            <a:off x="218541" y="378981"/>
            <a:ext cx="295621" cy="372221"/>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12" name="直线连接符 11"/>
          <p:cNvCxnSpPr/>
          <p:nvPr/>
        </p:nvCxnSpPr>
        <p:spPr>
          <a:xfrm>
            <a:off x="218541" y="890192"/>
            <a:ext cx="11757559"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00.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1.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2.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3.xml><?xml version="1.0" encoding="utf-8"?>
<p:tagLst xmlns:p="http://schemas.openxmlformats.org/presentationml/2006/main">
  <p:tag name="COMMONDATA" val="eyJoZGlkIjoiZDk0ZTdmYTUwZTFiN2Y0NTNlYmI3MGE3NzE3ZjcxZWEifQ=="/>
  <p:tag name="RESOURCE_RECORD_KEY" val="{&quot;29&quot;:[20426279,50000076]}"/>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KSO_WM_DIAGRAM_VIRTUALLY_FRAME" val="{&quot;height&quot;:415.8870866141732,&quot;left&quot;:24,&quot;top&quot;:124.2,&quot;width&quot;:883.8}"/>
</p:tagLst>
</file>

<file path=ppt/tags/tag58.xml><?xml version="1.0" encoding="utf-8"?>
<p:tagLst xmlns:p="http://schemas.openxmlformats.org/presentationml/2006/main">
  <p:tag name="KSO_WM_DIAGRAM_VIRTUALLY_FRAME" val="{&quot;height&quot;:415.8870866141732,&quot;left&quot;:24,&quot;top&quot;:124.2,&quot;width&quot;:883.8}"/>
</p:tagLst>
</file>

<file path=ppt/tags/tag59.xml><?xml version="1.0" encoding="utf-8"?>
<p:tagLst xmlns:p="http://schemas.openxmlformats.org/presentationml/2006/main">
  <p:tag name="KSO_WM_DIAGRAM_VIRTUALLY_FRAME" val="{&quot;height&quot;:415.8870866141732,&quot;left&quot;:24,&quot;top&quot;:124.2,&quot;width&quot;:883.8}"/>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415.8870866141732,&quot;left&quot;:24,&quot;top&quot;:124.2,&quot;width&quot;:883.8}"/>
</p:tagLst>
</file>

<file path=ppt/tags/tag61.xml><?xml version="1.0" encoding="utf-8"?>
<p:tagLst xmlns:p="http://schemas.openxmlformats.org/presentationml/2006/main">
  <p:tag name="KSO_WM_DIAGRAM_VIRTUALLY_FRAME" val="{&quot;height&quot;:415.8870866141732,&quot;left&quot;:24,&quot;top&quot;:124.2,&quot;width&quot;:883.8}"/>
</p:tagLst>
</file>

<file path=ppt/tags/tag62.xml><?xml version="1.0" encoding="utf-8"?>
<p:tagLst xmlns:p="http://schemas.openxmlformats.org/presentationml/2006/main">
  <p:tag name="KSO_WM_DIAGRAM_VIRTUALLY_FRAME" val="{&quot;height&quot;:415.8870866141732,&quot;left&quot;:24,&quot;top&quot;:124.2,&quot;width&quot;:883.8}"/>
</p:tagLst>
</file>

<file path=ppt/tags/tag63.xml><?xml version="1.0" encoding="utf-8"?>
<p:tagLst xmlns:p="http://schemas.openxmlformats.org/presentationml/2006/main">
  <p:tag name="KSO_WM_DIAGRAM_VIRTUALLY_FRAME" val="{&quot;height&quot;:415.8870866141732,&quot;left&quot;:24,&quot;top&quot;:124.2,&quot;width&quot;:883.8}"/>
</p:tagLst>
</file>

<file path=ppt/tags/tag64.xml><?xml version="1.0" encoding="utf-8"?>
<p:tagLst xmlns:p="http://schemas.openxmlformats.org/presentationml/2006/main">
  <p:tag name="KSO_WM_DIAGRAM_VIRTUALLY_FRAME" val="{&quot;height&quot;:415.8870866141732,&quot;left&quot;:24,&quot;top&quot;:124.2,&quot;width&quot;:883.8}"/>
</p:tagLst>
</file>

<file path=ppt/tags/tag65.xml><?xml version="1.0" encoding="utf-8"?>
<p:tagLst xmlns:p="http://schemas.openxmlformats.org/presentationml/2006/main">
  <p:tag name="KSO_WM_DIAGRAM_VIRTUALLY_FRAME" val="{&quot;height&quot;:415.8870866141732,&quot;left&quot;:24,&quot;top&quot;:124.2,&quot;width&quot;:883.8}"/>
</p:tagLst>
</file>

<file path=ppt/tags/tag66.xml><?xml version="1.0" encoding="utf-8"?>
<p:tagLst xmlns:p="http://schemas.openxmlformats.org/presentationml/2006/main">
  <p:tag name="KSO_WM_DIAGRAM_VIRTUALLY_FRAME" val="{&quot;height&quot;:415.8870866141732,&quot;left&quot;:24,&quot;top&quot;:124.2,&quot;width&quot;:883.8}"/>
</p:tagLst>
</file>

<file path=ppt/tags/tag67.xml><?xml version="1.0" encoding="utf-8"?>
<p:tagLst xmlns:p="http://schemas.openxmlformats.org/presentationml/2006/main">
  <p:tag name="KSO_WM_DIAGRAM_VIRTUALLY_FRAME" val="{&quot;height&quot;:415.8870866141732,&quot;left&quot;:24,&quot;top&quot;:124.2,&quot;width&quot;:883.8}"/>
</p:tagLst>
</file>

<file path=ppt/tags/tag68.xml><?xml version="1.0" encoding="utf-8"?>
<p:tagLst xmlns:p="http://schemas.openxmlformats.org/presentationml/2006/main">
  <p:tag name="KSO_WM_DIAGRAM_VIRTUALLY_FRAME" val="{&quot;height&quot;:415.8870866141732,&quot;left&quot;:24,&quot;top&quot;:124.2,&quot;width&quot;:883.8}"/>
</p:tagLst>
</file>

<file path=ppt/tags/tag69.xml><?xml version="1.0" encoding="utf-8"?>
<p:tagLst xmlns:p="http://schemas.openxmlformats.org/presentationml/2006/main">
  <p:tag name="TABLE_ENDDRAG_ORIGIN_RECT" val="816*435"/>
  <p:tag name="TABLE_ENDDRAG_RECT" val="17*42*816*435"/>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TABLE_ENDDRAG_ORIGIN_RECT" val="906*458"/>
  <p:tag name="TABLE_ENDDRAG_RECT" val="25*48*906*458"/>
</p:tagLst>
</file>

<file path=ppt/tags/tag71.xml><?xml version="1.0" encoding="utf-8"?>
<p:tagLst xmlns:p="http://schemas.openxmlformats.org/presentationml/2006/main">
  <p:tag name="KSO_WM_DIAGRAM_VIRTUALLY_FRAME" val="{&quot;height&quot;:573.486496062992,&quot;left&quot;:33.02409448818897,&quot;top&quot;:96.725,&quot;width&quot;:896.8346456692916}"/>
</p:tagLst>
</file>

<file path=ppt/tags/tag72.xml><?xml version="1.0" encoding="utf-8"?>
<p:tagLst xmlns:p="http://schemas.openxmlformats.org/presentationml/2006/main">
  <p:tag name="KSO_WM_DIAGRAM_VIRTUALLY_FRAME" val="{&quot;height&quot;:573.486496062992,&quot;left&quot;:33.02409448818897,&quot;top&quot;:96.725,&quot;width&quot;:896.8346456692916}"/>
</p:tagLst>
</file>

<file path=ppt/tags/tag73.xml><?xml version="1.0" encoding="utf-8"?>
<p:tagLst xmlns:p="http://schemas.openxmlformats.org/presentationml/2006/main">
  <p:tag name="KSO_WM_DIAGRAM_VIRTUALLY_FRAME" val="{&quot;height&quot;:573.486496062992,&quot;left&quot;:33.02409448818897,&quot;top&quot;:96.725,&quot;width&quot;:896.8346456692916}"/>
</p:tagLst>
</file>

<file path=ppt/tags/tag74.xml><?xml version="1.0" encoding="utf-8"?>
<p:tagLst xmlns:p="http://schemas.openxmlformats.org/presentationml/2006/main">
  <p:tag name="KSO_WM_DIAGRAM_VIRTUALLY_FRAME" val="{&quot;height&quot;:573.486496062992,&quot;left&quot;:33.02409448818897,&quot;top&quot;:96.725,&quot;width&quot;:896.8346456692916}"/>
</p:tagLst>
</file>

<file path=ppt/tags/tag75.xml><?xml version="1.0" encoding="utf-8"?>
<p:tagLst xmlns:p="http://schemas.openxmlformats.org/presentationml/2006/main">
  <p:tag name="KSO_WM_DIAGRAM_VIRTUALLY_FRAME" val="{&quot;height&quot;:573.486496062992,&quot;left&quot;:33.02409448818897,&quot;top&quot;:96.725,&quot;width&quot;:896.8346456692916}"/>
</p:tagLst>
</file>

<file path=ppt/tags/tag76.xml><?xml version="1.0" encoding="utf-8"?>
<p:tagLst xmlns:p="http://schemas.openxmlformats.org/presentationml/2006/main">
  <p:tag name="KSO_WM_DIAGRAM_VIRTUALLY_FRAME" val="{&quot;height&quot;:573.486496062992,&quot;left&quot;:33.02409448818897,&quot;top&quot;:96.725,&quot;width&quot;:896.8346456692916}"/>
</p:tagLst>
</file>

<file path=ppt/tags/tag77.xml><?xml version="1.0" encoding="utf-8"?>
<p:tagLst xmlns:p="http://schemas.openxmlformats.org/presentationml/2006/main">
  <p:tag name="KSO_WM_DIAGRAM_VIRTUALLY_FRAME" val="{&quot;height&quot;:573.486496062992,&quot;left&quot;:33.02409448818897,&quot;top&quot;:96.725,&quot;width&quot;:896.8346456692916}"/>
</p:tagLst>
</file>

<file path=ppt/tags/tag78.xml><?xml version="1.0" encoding="utf-8"?>
<p:tagLst xmlns:p="http://schemas.openxmlformats.org/presentationml/2006/main">
  <p:tag name="KSO_WM_DIAGRAM_VIRTUALLY_FRAME" val="{&quot;height&quot;:573.486496062992,&quot;left&quot;:33.02409448818897,&quot;top&quot;:96.725,&quot;width&quot;:896.8346456692916}"/>
</p:tagLst>
</file>

<file path=ppt/tags/tag79.xml><?xml version="1.0" encoding="utf-8"?>
<p:tagLst xmlns:p="http://schemas.openxmlformats.org/presentationml/2006/main">
  <p:tag name="KSO_WM_DIAGRAM_VIRTUALLY_FRAME" val="{&quot;height&quot;:573.486496062992,&quot;left&quot;:33.02409448818897,&quot;top&quot;:96.725,&quot;width&quot;:896.8346456692916}"/>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3.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4.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5.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6.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7.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8.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9.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xml><?xml version="1.0" encoding="utf-8"?>
<p:tagLst xmlns:p="http://schemas.openxmlformats.org/presentationml/2006/main">
  <p:tag name="EE4P_INTELLIGENT_ELEMENT" val="{Name}"/>
</p:tagLst>
</file>

<file path=ppt/tags/tag9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3.xml><?xml version="1.0" encoding="utf-8"?>
<p:tagLst xmlns:p="http://schemas.openxmlformats.org/presentationml/2006/main">
  <p:tag name="TABLE_ENDDRAG_ORIGIN_RECT" val="802*331"/>
  <p:tag name="TABLE_ENDDRAG_RECT" val="22*64*802*331"/>
</p:tagLst>
</file>

<file path=ppt/tags/tag94.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5.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6.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7.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8.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9.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heme/theme1.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8075</Words>
  <Application>WPS 演示</Application>
  <PresentationFormat>宽屏</PresentationFormat>
  <Paragraphs>356</Paragraphs>
  <Slides>11</Slides>
  <Notes>7</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11</vt:i4>
      </vt:variant>
    </vt:vector>
  </HeadingPairs>
  <TitlesOfParts>
    <vt:vector size="35" baseType="lpstr">
      <vt:lpstr>Arial</vt:lpstr>
      <vt:lpstr>宋体</vt:lpstr>
      <vt:lpstr>Wingdings</vt:lpstr>
      <vt:lpstr>微软雅黑</vt:lpstr>
      <vt:lpstr>Trebuchet MS</vt:lpstr>
      <vt:lpstr>Calibri</vt:lpstr>
      <vt:lpstr>Roboto Regular</vt:lpstr>
      <vt:lpstr>Segoe Print</vt:lpstr>
      <vt:lpstr>思源黑体 CN Regular</vt:lpstr>
      <vt:lpstr>Times New Roman</vt:lpstr>
      <vt:lpstr>黑体</vt:lpstr>
      <vt:lpstr>思源黑体 CN Bold</vt:lpstr>
      <vt:lpstr>Hanson</vt:lpstr>
      <vt:lpstr>Wingdings</vt:lpstr>
      <vt:lpstr>等线</vt:lpstr>
      <vt:lpstr>Calibri</vt:lpstr>
      <vt:lpstr>Noto Sans SC</vt:lpstr>
      <vt:lpstr>Arial Unicode MS</vt:lpstr>
      <vt:lpstr>KSOFD72470BC</vt:lpstr>
      <vt:lpstr>Roboto Bold</vt:lpstr>
      <vt:lpstr>自定义设计方案</vt:lpstr>
      <vt:lpstr>BCG Grid 16:9</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665</cp:revision>
  <dcterms:created xsi:type="dcterms:W3CDTF">2022-01-27T04:15:00Z</dcterms:created>
  <dcterms:modified xsi:type="dcterms:W3CDTF">2026-06-10T03:59:49Z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0052960D36684497B6D50BF19D4ED7F0_13</vt:lpwstr>
  </property>
  <property fmtid="{D5CDD505-2E9C-101B-9397-08002B2CF9AE}" pid="3" name="KSOProductBuildVer">
    <vt:lpwstr>2052-12.1.0.26895</vt:lpwstr>
  </property>
</Properties>
</file>