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9"/>
  </p:notesMasterIdLst>
  <p:handoutMasterIdLst>
    <p:handoutMasterId r:id="rId17"/>
  </p:handoutMasterIdLst>
  <p:sldIdLst>
    <p:sldId id="257" r:id="rId4"/>
    <p:sldId id="330" r:id="rId5"/>
    <p:sldId id="279" r:id="rId6"/>
    <p:sldId id="308" r:id="rId7"/>
    <p:sldId id="310" r:id="rId8"/>
    <p:sldId id="331" r:id="rId10"/>
    <p:sldId id="325" r:id="rId11"/>
    <p:sldId id="326" r:id="rId12"/>
    <p:sldId id="332" r:id="rId13"/>
    <p:sldId id="328" r:id="rId14"/>
    <p:sldId id="324" r:id="rId15"/>
    <p:sldId id="314" r:id="rId16"/>
  </p:sldIdLst>
  <p:sldSz cx="12192000" cy="6858000"/>
  <p:notesSz cx="6858000" cy="9144000"/>
  <p:embeddedFontLst>
    <p:embeddedFont>
      <p:font typeface="思源黑体 CN Light" panose="020B0300000000000000" pitchFamily="34" charset="-122"/>
      <p:regular r:id="rId21"/>
    </p:embeddedFont>
    <p:embeddedFont>
      <p:font typeface="微软雅黑" panose="020B0503020204020204" charset="-122"/>
      <p:regular r:id="rId22"/>
    </p:embeddedFont>
    <p:embeddedFont>
      <p:font typeface="汉仪雅酷黑 65W" panose="020B0604020202020204" pitchFamily="34" charset="-122"/>
      <p:regular r:id="rId23"/>
    </p:embeddedFont>
    <p:embeddedFont>
      <p:font typeface="Oswald SemiBold" panose="00000700000000000000" pitchFamily="2" charset="0"/>
      <p:bold r:id="rId24"/>
    </p:embeddedFont>
  </p:embeddedFontLst>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73C5"/>
    <a:srgbClr val="9FAFDB"/>
    <a:srgbClr val="FFFFFF"/>
    <a:srgbClr val="72BA2A"/>
    <a:srgbClr val="003C83"/>
    <a:srgbClr val="002A5C"/>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F9A8A1A-F637-4A51-9534-721DB0D6CC9A}" styleName="补充样式8 19">
    <a:wholeTbl>
      <a:tcTxStyle>
        <a:fontRef idx="none">
          <a:srgbClr val="000000"/>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30000"/>
                  <a:lumOff val="70000"/>
                </a:schemeClr>
              </a:solidFill>
              <a:prstDash val="solid"/>
            </a:ln>
          </a:insideH>
          <a:insideV>
            <a:ln>
              <a:noFill/>
            </a:ln>
          </a:insideV>
        </a:tcBdr>
        <a:fill>
          <a:solidFill>
            <a:srgbClr val="FFFFFF"/>
          </a:solidFill>
        </a:fill>
      </a:tcStyle>
    </a:wholeTbl>
    <a:band1H>
      <a:tcStyle>
        <a:tcBdr/>
        <a:fill>
          <a:solidFill>
            <a:schemeClr val="accent1">
              <a:lumMod val="10000"/>
              <a:lumOff val="90000"/>
            </a:schemeClr>
          </a:solidFill>
        </a:fill>
      </a:tcStyle>
    </a:band1H>
    <a:band1V>
      <a:tcStyle>
        <a:tcBdr/>
        <a:fill>
          <a:solidFill>
            <a:schemeClr val="accent1">
              <a:lumMod val="10000"/>
              <a:lumOff val="90000"/>
            </a:schemeClr>
          </a:solidFill>
        </a:fill>
      </a:tcStyle>
    </a:band1V>
    <a:firstCol>
      <a:tcTxStyle b="on">
        <a:fontRef idx="none">
          <a:srgbClr val="FFFFFF"/>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bg1">
                  <a:lumMod val="92000"/>
                </a:schemeClr>
              </a:solidFill>
              <a:prstDash val="solid"/>
            </a:ln>
          </a:insideH>
          <a:insideV>
            <a:ln>
              <a:noFill/>
            </a:ln>
          </a:insideV>
        </a:tcBdr>
        <a:fill>
          <a:solidFill>
            <a:schemeClr val="accent1"/>
          </a:solidFill>
        </a:fill>
      </a:tcStyle>
    </a:firstCol>
  </a:tblStyle>
  <a:tblStyle styleId="{14ACEC09-8462-4FD4-B4B6-794253AA534E}" styleName="表样式 1 25">
    <a:wholeTbl>
      <a:tcTxStyle>
        <a:fontRef idx="none">
          <a:schemeClr val="tx1"/>
        </a:fontRef>
      </a:tcTxStyle>
      <a:tcStyle>
        <a:tcBdr>
          <a:left>
            <a:ln w="9525" cmpd="sng">
              <a:solidFill>
                <a:schemeClr val="accent2"/>
              </a:solidFill>
              <a:prstDash val="solid"/>
            </a:ln>
          </a:left>
          <a:right>
            <a:ln w="9525" cmpd="sng">
              <a:solidFill>
                <a:schemeClr val="accent2"/>
              </a:solidFill>
              <a:prstDash val="solid"/>
            </a:ln>
          </a:right>
          <a:top>
            <a:ln w="9525" cmpd="sng">
              <a:solidFill>
                <a:schemeClr val="accent2"/>
              </a:solidFill>
              <a:prstDash val="solid"/>
            </a:ln>
          </a:top>
          <a:bottom>
            <a:ln w="9525" cmpd="sng">
              <a:solidFill>
                <a:schemeClr val="accent2"/>
              </a:solidFill>
              <a:prstDash val="solid"/>
            </a:ln>
          </a:bottom>
          <a:insideH>
            <a:ln w="9525" cmpd="sng">
              <a:solidFill>
                <a:schemeClr val="accent2">
                  <a:lumMod val="40000"/>
                  <a:lumOff val="60000"/>
                </a:schemeClr>
              </a:solidFill>
              <a:prstDash val="solid"/>
            </a:ln>
          </a:insideH>
          <a:insideV>
            <a:ln w="9525" cmpd="sng">
              <a:solidFill>
                <a:schemeClr val="accent2">
                  <a:lumMod val="40000"/>
                  <a:lumOff val="60000"/>
                </a:schemeClr>
              </a:solidFill>
              <a:prstDash val="solid"/>
            </a:ln>
          </a:insideV>
        </a:tcBdr>
        <a:fill>
          <a:solidFill>
            <a:schemeClr val="bg1">
              <a:alpha val="0"/>
            </a:schemeClr>
          </a:solidFill>
        </a:fill>
      </a:tcStyle>
    </a:wholeTbl>
    <a:band2H>
      <a:tcStyle>
        <a:tcBdr/>
        <a:fill>
          <a:solidFill>
            <a:schemeClr val="accent2">
              <a:alpha val="25000"/>
              <a:lumMod val="40000"/>
              <a:lumOff val="60000"/>
            </a:schemeClr>
          </a:solidFill>
        </a:fill>
      </a:tcStyle>
    </a:band2H>
    <a:band1V>
      <a:tcStyle>
        <a:tcBdr/>
        <a:fill>
          <a:solidFill>
            <a:schemeClr val="accent2">
              <a:alpha val="25000"/>
              <a:lumMod val="40000"/>
              <a:lumOff val="60000"/>
            </a:schemeClr>
          </a:solidFill>
        </a:fill>
      </a:tcStyle>
    </a:band1V>
    <a:band2V>
      <a:tcStyle>
        <a:tcBdr/>
        <a:fill>
          <a:solidFill>
            <a:schemeClr val="bg1">
              <a:alpha val="0"/>
            </a:schemeClr>
          </a:solidFill>
        </a:fill>
      </a:tcStyle>
    </a:band2V>
    <a:lastCol>
      <a:tcTxStyle b="on">
        <a:fontRef idx="none">
          <a:schemeClr val="tx1"/>
        </a:fontRef>
      </a:tcTxStyle>
      <a:tcStyle>
        <a:tcBdr>
          <a:left>
            <a:ln w="9525" cmpd="sng">
              <a:solidFill>
                <a:schemeClr val="accent2">
                  <a:lumMod val="40000"/>
                  <a:lumOff val="60000"/>
                </a:schemeClr>
              </a:solidFill>
              <a:prstDash val="solid"/>
            </a:ln>
          </a:left>
          <a:right>
            <a:ln w="9525" cmpd="sng">
              <a:solidFill>
                <a:schemeClr val="accent2"/>
              </a:solidFill>
              <a:prstDash val="solid"/>
            </a:ln>
          </a:right>
          <a:top>
            <a:ln w="9525" cmpd="sng">
              <a:solidFill>
                <a:schemeClr val="accent2"/>
              </a:solidFill>
              <a:prstDash val="solid"/>
            </a:ln>
          </a:top>
          <a:bottom>
            <a:ln w="9525" cmpd="sng">
              <a:solidFill>
                <a:schemeClr val="accent2"/>
              </a:solidFill>
              <a:prstDash val="solid"/>
            </a:ln>
          </a:bottom>
          <a:insideH>
            <a:ln w="9525" cmpd="sng">
              <a:solidFill>
                <a:schemeClr val="accent2">
                  <a:lumMod val="40000"/>
                  <a:lumOff val="60000"/>
                </a:schemeClr>
              </a:solidFill>
              <a:prstDash val="solid"/>
            </a:ln>
          </a:insideH>
          <a:insideV>
            <a:ln>
              <a:noFill/>
            </a:ln>
          </a:insideV>
        </a:tcBdr>
        <a:fill>
          <a:solidFill>
            <a:schemeClr val="accent2">
              <a:alpha val="40000"/>
              <a:lumMod val="40000"/>
              <a:lumOff val="60000"/>
            </a:schemeClr>
          </a:solidFill>
        </a:fill>
      </a:tcStyle>
    </a:lastCol>
    <a:firstCol>
      <a:tcTxStyle b="on">
        <a:fontRef idx="none">
          <a:schemeClr val="tx1"/>
        </a:fontRef>
      </a:tcTxStyle>
      <a:tcStyle>
        <a:tcBdr>
          <a:left>
            <a:ln w="9525" cmpd="sng">
              <a:solidFill>
                <a:schemeClr val="accent2"/>
              </a:solidFill>
              <a:prstDash val="solid"/>
            </a:ln>
          </a:left>
          <a:right>
            <a:ln w="9525" cmpd="sng">
              <a:solidFill>
                <a:schemeClr val="accent2">
                  <a:lumMod val="40000"/>
                  <a:lumOff val="60000"/>
                </a:schemeClr>
              </a:solidFill>
              <a:prstDash val="solid"/>
            </a:ln>
          </a:right>
          <a:top>
            <a:ln w="9525" cmpd="sng">
              <a:solidFill>
                <a:schemeClr val="accent2"/>
              </a:solidFill>
              <a:prstDash val="solid"/>
            </a:ln>
          </a:top>
          <a:bottom>
            <a:ln w="9525" cmpd="sng">
              <a:solidFill>
                <a:schemeClr val="accent2"/>
              </a:solidFill>
              <a:prstDash val="solid"/>
            </a:ln>
          </a:bottom>
          <a:insideH>
            <a:ln w="9525" cmpd="sng">
              <a:solidFill>
                <a:schemeClr val="accent2">
                  <a:lumMod val="40000"/>
                  <a:lumOff val="60000"/>
                </a:schemeClr>
              </a:solidFill>
              <a:prstDash val="solid"/>
            </a:ln>
          </a:insideH>
          <a:insideV>
            <a:ln>
              <a:noFill/>
            </a:ln>
          </a:insideV>
        </a:tcBdr>
        <a:fill>
          <a:solidFill>
            <a:schemeClr val="accent2">
              <a:alpha val="40000"/>
              <a:lumMod val="40000"/>
              <a:lumOff val="60000"/>
            </a:schemeClr>
          </a:solidFill>
        </a:fill>
      </a:tcStyle>
    </a:firstCol>
    <a:lastRow>
      <a:tcTxStyle b="on">
        <a:fontRef idx="none">
          <a:schemeClr val="accent2"/>
        </a:fontRef>
      </a:tcTxStyle>
      <a:tcStyle>
        <a:tcBdr>
          <a:left>
            <a:ln w="9525" cmpd="sng">
              <a:solidFill>
                <a:schemeClr val="accent2"/>
              </a:solidFill>
              <a:prstDash val="solid"/>
            </a:ln>
          </a:left>
          <a:right>
            <a:ln w="9525" cmpd="sng">
              <a:solidFill>
                <a:schemeClr val="accent2"/>
              </a:solidFill>
              <a:prstDash val="solid"/>
            </a:ln>
          </a:right>
          <a:top>
            <a:ln w="9525" cmpd="sng">
              <a:solidFill>
                <a:schemeClr val="accent2"/>
              </a:solidFill>
              <a:prstDash val="solid"/>
            </a:ln>
          </a:top>
          <a:bottom>
            <a:ln w="9525" cmpd="sng">
              <a:solidFill>
                <a:schemeClr val="accent2"/>
              </a:solidFill>
              <a:prstDash val="solid"/>
            </a:ln>
          </a:bottom>
          <a:insideH>
            <a:ln>
              <a:noFill/>
            </a:ln>
          </a:insideH>
          <a:insideV>
            <a:ln>
              <a:noFill/>
            </a:ln>
          </a:insideV>
        </a:tcBdr>
        <a:fill>
          <a:solidFill>
            <a:schemeClr val="bg1">
              <a:alpha val="0"/>
            </a:schemeClr>
          </a:solidFill>
        </a:fill>
      </a:tcStyle>
    </a:lastRow>
    <a:seCell>
      <a:tcStyle>
        <a:tcBdr>
          <a:left>
            <a:ln w="9525" cmpd="sng">
              <a:solidFill>
                <a:schemeClr val="accent2">
                  <a:lumMod val="40000"/>
                  <a:lumOff val="60000"/>
                </a:schemeClr>
              </a:solidFill>
              <a:prstDash val="solid"/>
            </a:ln>
          </a:left>
          <a:right>
            <a:ln w="9525" cmpd="sng">
              <a:solidFill>
                <a:schemeClr val="accent2"/>
              </a:solidFill>
              <a:prstDash val="solid"/>
            </a:ln>
          </a:right>
          <a:top>
            <a:ln w="9525" cmpd="sng">
              <a:solidFill>
                <a:schemeClr val="accent2"/>
              </a:solidFill>
              <a:prstDash val="solid"/>
            </a:ln>
          </a:top>
          <a:bottom>
            <a:ln w="9525" cmpd="sng">
              <a:solidFill>
                <a:schemeClr val="accent2"/>
              </a:solidFill>
              <a:prstDash val="solid"/>
            </a:ln>
          </a:bottom>
          <a:insideH>
            <a:ln>
              <a:noFill/>
            </a:ln>
          </a:insideH>
          <a:insideV>
            <a:ln>
              <a:noFill/>
            </a:ln>
          </a:insideV>
        </a:tcBdr>
        <a:fill>
          <a:solidFill>
            <a:schemeClr val="bg1">
              <a:alpha val="0"/>
            </a:schemeClr>
          </a:solidFill>
        </a:fill>
      </a:tcStyle>
    </a:seCell>
    <a:swCell>
      <a:tcTxStyle b="on">
        <a:fontRef idx="none">
          <a:schemeClr val="accent2"/>
        </a:fontRef>
      </a:tcTxStyle>
      <a:tcStyle>
        <a:tcBdr>
          <a:left>
            <a:ln w="9525" cmpd="sng">
              <a:solidFill>
                <a:schemeClr val="accent2"/>
              </a:solidFill>
              <a:prstDash val="solid"/>
            </a:ln>
          </a:left>
          <a:right>
            <a:ln w="9525" cmpd="sng">
              <a:solidFill>
                <a:schemeClr val="accent2">
                  <a:lumMod val="40000"/>
                  <a:lumOff val="60000"/>
                </a:schemeClr>
              </a:solidFill>
              <a:prstDash val="solid"/>
            </a:ln>
          </a:right>
          <a:top>
            <a:ln w="9525" cmpd="sng">
              <a:solidFill>
                <a:schemeClr val="accent2"/>
              </a:solidFill>
              <a:prstDash val="solid"/>
            </a:ln>
          </a:top>
          <a:bottom>
            <a:ln w="9525" cmpd="sng">
              <a:solidFill>
                <a:schemeClr val="accent2"/>
              </a:solidFill>
              <a:prstDash val="solid"/>
            </a:ln>
          </a:bottom>
          <a:insideH>
            <a:ln>
              <a:noFill/>
            </a:ln>
          </a:insideH>
          <a:insideV>
            <a:ln>
              <a:noFill/>
            </a:ln>
          </a:insideV>
        </a:tcBdr>
        <a:fill>
          <a:solidFill>
            <a:schemeClr val="bg1">
              <a:alpha val="0"/>
            </a:schemeClr>
          </a:solidFill>
        </a:fill>
      </a:tcStyle>
    </a:swCell>
    <a:firstRow>
      <a:tcTxStyle b="on">
        <a:fontRef idx="none">
          <a:schemeClr val="bg1"/>
        </a:fontRef>
      </a:tcTxStyle>
      <a:tcStyle>
        <a:tcBdr>
          <a:left>
            <a:ln w="9525" cmpd="sng">
              <a:solidFill>
                <a:schemeClr val="accent2"/>
              </a:solidFill>
              <a:prstDash val="solid"/>
            </a:ln>
          </a:left>
          <a:right>
            <a:ln w="9525" cmpd="sng">
              <a:solidFill>
                <a:schemeClr val="accent2"/>
              </a:solidFill>
              <a:prstDash val="solid"/>
            </a:ln>
          </a:right>
          <a:top>
            <a:ln w="9525" cmpd="sng">
              <a:solidFill>
                <a:schemeClr val="accent2"/>
              </a:solidFill>
              <a:prstDash val="solid"/>
            </a:ln>
          </a:top>
          <a:bottom>
            <a:ln w="9525" cmpd="sng">
              <a:solidFill>
                <a:schemeClr val="accent2"/>
              </a:solidFill>
              <a:prstDash val="solid"/>
            </a:ln>
          </a:bottom>
          <a:insideH>
            <a:ln>
              <a:noFill/>
            </a:ln>
          </a:insideH>
          <a:insideV>
            <a:ln w="9525" cmpd="sng">
              <a:solidFill>
                <a:schemeClr val="accent2">
                  <a:lumMod val="40000"/>
                  <a:lumOff val="60000"/>
                </a:schemeClr>
              </a:solidFill>
              <a:prstDash val="solid"/>
            </a:ln>
          </a:insideV>
        </a:tcBdr>
        <a:fill>
          <a:solidFill>
            <a:schemeClr val="accent2"/>
          </a:solidFill>
        </a:fill>
      </a:tcStyle>
    </a:firstRow>
    <a:neCell>
      <a:tcStyle>
        <a:tcBdr>
          <a:left>
            <a:ln w="9525" cmpd="sng">
              <a:solidFill>
                <a:schemeClr val="accent2">
                  <a:lumMod val="40000"/>
                  <a:lumOff val="60000"/>
                </a:schemeClr>
              </a:solidFill>
              <a:prstDash val="solid"/>
            </a:ln>
          </a:left>
          <a:right>
            <a:ln w="9525" cmpd="sng">
              <a:solidFill>
                <a:schemeClr val="accent2"/>
              </a:solidFill>
              <a:prstDash val="solid"/>
            </a:ln>
          </a:right>
          <a:top>
            <a:ln w="9525" cmpd="sng">
              <a:solidFill>
                <a:schemeClr val="accent2"/>
              </a:solidFill>
              <a:prstDash val="solid"/>
            </a:ln>
          </a:top>
          <a:bottom>
            <a:ln w="9525" cmpd="sng">
              <a:solidFill>
                <a:schemeClr val="accent2">
                  <a:lumMod val="40000"/>
                  <a:lumOff val="60000"/>
                </a:schemeClr>
              </a:solidFill>
              <a:prstDash val="solid"/>
            </a:ln>
          </a:bottom>
          <a:insideH>
            <a:ln>
              <a:noFill/>
            </a:ln>
          </a:insideH>
          <a:insideV>
            <a:ln>
              <a:noFill/>
            </a:ln>
          </a:insideV>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5" autoAdjust="0"/>
    <p:restoredTop sz="94660"/>
  </p:normalViewPr>
  <p:slideViewPr>
    <p:cSldViewPr snapToGrid="0" showGuides="1">
      <p:cViewPr varScale="1">
        <p:scale>
          <a:sx n="128" d="100"/>
          <a:sy n="128" d="100"/>
        </p:scale>
        <p:origin x="512" y="176"/>
      </p:cViewPr>
      <p:guideLst>
        <p:guide orient="horz" pos="2284"/>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5" Type="http://schemas.openxmlformats.org/officeDocument/2006/relationships/tags" Target="tags/tag61.xml"/><Relationship Id="rId24" Type="http://schemas.openxmlformats.org/officeDocument/2006/relationships/font" Target="fonts/font4.fntdata"/><Relationship Id="rId23" Type="http://schemas.openxmlformats.org/officeDocument/2006/relationships/font" Target="fonts/font3.fntdata"/><Relationship Id="rId22" Type="http://schemas.openxmlformats.org/officeDocument/2006/relationships/font" Target="fonts/font2.fntdata"/><Relationship Id="rId21" Type="http://schemas.openxmlformats.org/officeDocument/2006/relationships/font" Target="fonts/font1.fntdata"/><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handoutMaster" Target="handoutMasters/handoutMaster1.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枸地氯雷他定</c:v>
                </c:pt>
              </c:strCache>
            </c:strRef>
          </c:tx>
          <c:spPr>
            <a:solidFill>
              <a:schemeClr val="accent1"/>
            </a:solidFill>
            <a:ln>
              <a:noFill/>
            </a:ln>
            <a:effectLst/>
          </c:spPr>
          <c:invertIfNegative val="0"/>
          <c:dLbls>
            <c:delete val="1"/>
          </c:dLbls>
          <c:cat>
            <c:strRef>
              <c:f>Sheet1!$A$2:$A$8</c:f>
              <c:strCache>
                <c:ptCount val="7"/>
                <c:pt idx="0">
                  <c:v>口干</c:v>
                </c:pt>
                <c:pt idx="1">
                  <c:v>乏力</c:v>
                </c:pt>
                <c:pt idx="2">
                  <c:v>头晕</c:v>
                </c:pt>
                <c:pt idx="3">
                  <c:v>恶心</c:v>
                </c:pt>
                <c:pt idx="4">
                  <c:v>嗜睡</c:v>
                </c:pt>
                <c:pt idx="5">
                  <c:v>皮疹</c:v>
                </c:pt>
                <c:pt idx="6">
                  <c:v>疲倦</c:v>
                </c:pt>
              </c:strCache>
            </c:strRef>
          </c:cat>
          <c:val>
            <c:numRef>
              <c:f>Sheet1!$B$2:$B$8</c:f>
              <c:numCache>
                <c:formatCode>0.00%</c:formatCode>
                <c:ptCount val="7"/>
                <c:pt idx="0">
                  <c:v>0.0089</c:v>
                </c:pt>
                <c:pt idx="1">
                  <c:v>0.0178</c:v>
                </c:pt>
                <c:pt idx="2" c:formatCode="0%">
                  <c:v>0</c:v>
                </c:pt>
                <c:pt idx="3">
                  <c:v>0.0133</c:v>
                </c:pt>
                <c:pt idx="4" c:formatCode="0%">
                  <c:v>0</c:v>
                </c:pt>
                <c:pt idx="5">
                  <c:v>0.0044</c:v>
                </c:pt>
                <c:pt idx="6" c:formatCode="0%">
                  <c:v>0</c:v>
                </c:pt>
              </c:numCache>
            </c:numRef>
          </c:val>
        </c:ser>
        <c:ser>
          <c:idx val="1"/>
          <c:order val="1"/>
          <c:tx>
            <c:strRef>
              <c:f>Sheet1!$C$1</c:f>
              <c:strCache>
                <c:ptCount val="1"/>
                <c:pt idx="0">
                  <c:v>左西替利嗪</c:v>
                </c:pt>
              </c:strCache>
            </c:strRef>
          </c:tx>
          <c:spPr>
            <a:solidFill>
              <a:srgbClr val="FF0000"/>
            </a:solidFill>
            <a:ln>
              <a:solidFill>
                <a:srgbClr val="FF0000"/>
              </a:solidFill>
            </a:ln>
            <a:effectLst/>
          </c:spPr>
          <c:invertIfNegative val="0"/>
          <c:dLbls>
            <c:delete val="1"/>
          </c:dLbls>
          <c:cat>
            <c:strRef>
              <c:f>Sheet1!$A$2:$A$8</c:f>
              <c:strCache>
                <c:ptCount val="7"/>
                <c:pt idx="0">
                  <c:v>口干</c:v>
                </c:pt>
                <c:pt idx="1">
                  <c:v>乏力</c:v>
                </c:pt>
                <c:pt idx="2">
                  <c:v>头晕</c:v>
                </c:pt>
                <c:pt idx="3">
                  <c:v>恶心</c:v>
                </c:pt>
                <c:pt idx="4">
                  <c:v>嗜睡</c:v>
                </c:pt>
                <c:pt idx="5">
                  <c:v>皮疹</c:v>
                </c:pt>
                <c:pt idx="6">
                  <c:v>疲倦</c:v>
                </c:pt>
              </c:strCache>
            </c:strRef>
          </c:cat>
          <c:val>
            <c:numRef>
              <c:f>Sheet1!$C$2:$C$8</c:f>
              <c:numCache>
                <c:formatCode>0.00%</c:formatCode>
                <c:ptCount val="7"/>
                <c:pt idx="0">
                  <c:v>0.0111</c:v>
                </c:pt>
                <c:pt idx="1">
                  <c:v>0.0333</c:v>
                </c:pt>
                <c:pt idx="2">
                  <c:v>0.0111</c:v>
                </c:pt>
                <c:pt idx="3">
                  <c:v>0.0333</c:v>
                </c:pt>
                <c:pt idx="4">
                  <c:v>0.0444</c:v>
                </c:pt>
                <c:pt idx="5">
                  <c:v>0.0111</c:v>
                </c:pt>
                <c:pt idx="6">
                  <c:v>0.0667</c:v>
                </c:pt>
              </c:numCache>
            </c:numRef>
          </c:val>
        </c:ser>
        <c:dLbls>
          <c:showLegendKey val="0"/>
          <c:showVal val="0"/>
          <c:showCatName val="0"/>
          <c:showSerName val="0"/>
          <c:showPercent val="0"/>
          <c:showBubbleSize val="0"/>
        </c:dLbls>
        <c:gapWidth val="246"/>
        <c:overlap val="-28"/>
        <c:axId val="151621057"/>
        <c:axId val="249372949"/>
      </c:barChart>
      <c:catAx>
        <c:axId val="151621057"/>
        <c:scaling>
          <c:orientation val="minMax"/>
        </c:scaling>
        <c:delete val="1"/>
        <c:axPos val="b"/>
        <c:numFmt formatCode="General" sourceLinked="0"/>
        <c:majorTickMark val="none"/>
        <c:minorTickMark val="none"/>
        <c:tickLblPos val="nextTo"/>
        <c:txPr>
          <a:bodyPr rot="-60000000" spcFirstLastPara="0" vertOverflow="ellipsis" vert="horz" wrap="square" anchor="ctr" anchorCtr="1"/>
          <a:lstStyle/>
          <a:p>
            <a:pPr>
              <a:defRPr lang="zh-CN" sz="1200" b="0"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crossAx val="249372949"/>
        <c:crosses val="autoZero"/>
        <c:auto val="1"/>
        <c:lblAlgn val="ctr"/>
        <c:lblOffset val="100"/>
        <c:noMultiLvlLbl val="0"/>
      </c:catAx>
      <c:valAx>
        <c:axId val="249372949"/>
        <c:scaling>
          <c:orientation val="minMax"/>
        </c:scaling>
        <c:delete val="1"/>
        <c:axPos val="l"/>
        <c:numFmt formatCode="0.00%" sourceLinked="1"/>
        <c:majorTickMark val="none"/>
        <c:minorTickMark val="none"/>
        <c:tickLblPos val="nextTo"/>
        <c:txPr>
          <a:bodyPr rot="-60000000" spcFirstLastPara="0" vertOverflow="ellipsis" vert="horz" wrap="square" anchor="ctr" anchorCtr="1"/>
          <a:lstStyle/>
          <a:p>
            <a:pPr>
              <a:defRPr lang="zh-CN" sz="1200" b="0"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crossAx val="151621057"/>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dTable>
      <c:spPr>
        <a:noFill/>
        <a:ln>
          <a:noFill/>
        </a:ln>
        <a:effectLst/>
      </c:spPr>
    </c:plotArea>
    <c:legend>
      <c:legendPos val="b"/>
      <c:legendEntry>
        <c:idx val="0"/>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legendEntry>
      <c:legendEntry>
        <c:idx val="1"/>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legendEntry>
      <c:layout/>
      <c:overlay val="0"/>
      <c:spPr>
        <a:noFill/>
        <a:ln>
          <a:noFill/>
        </a:ln>
        <a:effectLst/>
      </c:spPr>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legend>
    <c:plotVisOnly val="1"/>
    <c:dispBlanksAs val="gap"/>
    <c:showDLblsOverMax val="0"/>
  </c:chart>
  <c:spPr>
    <a:noFill/>
    <a:ln w="9525" cap="flat" cmpd="sng" algn="ctr">
      <a:noFill/>
      <a:round/>
    </a:ln>
    <a:effectLst/>
  </c:spPr>
  <c:txPr>
    <a:bodyPr/>
    <a:lstStyle/>
    <a:p>
      <a:pPr>
        <a:defRPr lang="zh-CN" sz="1200">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黑体 CN Light" panose="020B0300000000000000" pitchFamily="34" charset="-122"/>
              </a:rPr>
            </a:fld>
            <a:endParaRPr lang="zh-CN" altLang="en-US">
              <a:latin typeface="思源黑体 CN Light" panose="020B03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黑体 CN Light" panose="020B0300000000000000" pitchFamily="34" charset="-122"/>
              </a:rPr>
            </a:fld>
            <a:endParaRPr lang="zh-CN" altLang="en-US">
              <a:latin typeface="思源黑体 CN Light" panose="020B0300000000000000"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Light" panose="020B0300000000000000" pitchFamily="34" charset="-122"/>
                <a:ea typeface="思源黑体 CN Light" panose="020B0300000000000000" pitchFamily="34" charset="-122"/>
                <a:cs typeface="思源黑体 CN Light" panose="020B03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Light" panose="020B0300000000000000" pitchFamily="34" charset="-122"/>
                <a:ea typeface="思源黑体 CN Light" panose="020B0300000000000000" pitchFamily="34" charset="-122"/>
                <a:cs typeface="思源黑体 CN Light" panose="020B0300000000000000" pitchFamily="34"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Light" panose="020B0300000000000000" pitchFamily="34" charset="-122"/>
                <a:ea typeface="思源黑体 CN Light" panose="020B0300000000000000" pitchFamily="34" charset="-122"/>
                <a:cs typeface="思源黑体 CN Light" panose="020B03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Light" panose="020B0300000000000000" pitchFamily="34" charset="-122"/>
                <a:ea typeface="思源黑体 CN Light" panose="020B0300000000000000" pitchFamily="34" charset="-122"/>
                <a:cs typeface="思源黑体 CN Light" panose="020B0300000000000000" pitchFamily="34"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1pPr>
    <a:lvl2pPr marL="4572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2pPr>
    <a:lvl3pPr marL="9144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3pPr>
    <a:lvl4pPr marL="13716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4pPr>
    <a:lvl5pPr marL="18288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stretch>
            <a:fillRect/>
          </a:stretch>
        </p:blipFill>
        <p:spPr>
          <a:xfrm>
            <a:off x="0" y="0"/>
            <a:ext cx="12192000" cy="6858000"/>
          </a:xfrm>
          <a:prstGeom prst="rect">
            <a:avLst/>
          </a:prstGeom>
          <a:gradFill flip="none" rotWithShape="1">
            <a:gsLst>
              <a:gs pos="77000">
                <a:schemeClr val="accent5">
                  <a:lumMod val="0"/>
                  <a:lumOff val="100000"/>
                </a:schemeClr>
              </a:gs>
              <a:gs pos="36000">
                <a:schemeClr val="accent5">
                  <a:lumMod val="100000"/>
                </a:schemeClr>
              </a:gs>
            </a:gsLst>
            <a:path path="circle">
              <a:fillToRect t="100000" r="100000"/>
            </a:path>
            <a:tileRect l="-100000" b="-100000"/>
          </a:grad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59E9A6A-5982-49B0-8425-7BD350E5AFF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76CBCD-1342-472D-96A3-302253EB48E8}"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59E9A6A-5982-49B0-8425-7BD350E5AFF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76CBCD-1342-472D-96A3-302253EB48E8}"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stretch>
            <a:fillRect/>
          </a:stretch>
        </p:blipFill>
        <p:spPr>
          <a:xfrm>
            <a:off x="0" y="0"/>
            <a:ext cx="12192000" cy="6858000"/>
          </a:xfrm>
          <a:prstGeom prst="rect">
            <a:avLst/>
          </a:prstGeom>
          <a:gradFill flip="none" rotWithShape="1">
            <a:gsLst>
              <a:gs pos="77000">
                <a:schemeClr val="accent5">
                  <a:lumMod val="0"/>
                  <a:lumOff val="100000"/>
                </a:schemeClr>
              </a:gs>
              <a:gs pos="36000">
                <a:schemeClr val="accent5">
                  <a:lumMod val="100000"/>
                </a:schemeClr>
              </a:gs>
            </a:gsLst>
            <a:path path="circle">
              <a:fillToRect t="100000" r="100000"/>
            </a:path>
            <a:tileRect l="-100000" b="-100000"/>
          </a:gradFill>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stretch>
            <a:fillRect/>
          </a:stretch>
        </p:blipFill>
        <p:spPr>
          <a:xfrm flipH="1">
            <a:off x="0" y="0"/>
            <a:ext cx="12192000" cy="68580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stretch>
            <a:fillRect/>
          </a:stretch>
        </p:blipFill>
        <p:spPr>
          <a:xfrm flipH="1" flipV="1">
            <a:off x="0" y="0"/>
            <a:ext cx="12192000" cy="685800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559E9A6A-5982-49B0-8425-7BD350E5AFF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76CBCD-1342-472D-96A3-302253EB48E8}"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559E9A6A-5982-49B0-8425-7BD350E5AFF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E76CBCD-1342-472D-96A3-302253EB48E8}"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59E9A6A-5982-49B0-8425-7BD350E5AFF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76CBCD-1342-472D-96A3-302253EB48E8}"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59E9A6A-5982-49B0-8425-7BD350E5AFF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76CBCD-1342-472D-96A3-302253EB48E8}"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59E9A6A-5982-49B0-8425-7BD350E5AFF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76CBCD-1342-472D-96A3-302253EB48E8}"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stretch>
            <a:fillRect/>
          </a:stretch>
        </p:blipFill>
        <p:spPr>
          <a:xfrm flipH="1">
            <a:off x="0" y="0"/>
            <a:ext cx="12192000" cy="6858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59E9A6A-5982-49B0-8425-7BD350E5AFF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76CBCD-1342-472D-96A3-302253EB48E8}"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59E9A6A-5982-49B0-8425-7BD350E5AFF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76CBCD-1342-472D-96A3-302253EB48E8}"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59E9A6A-5982-49B0-8425-7BD350E5AFF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76CBCD-1342-472D-96A3-302253EB48E8}"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stretch>
            <a:fillRect/>
          </a:stretch>
        </p:blipFill>
        <p:spPr>
          <a:xfrm flipH="1" flipV="1">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559E9A6A-5982-49B0-8425-7BD350E5AFF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76CBCD-1342-472D-96A3-302253EB48E8}"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559E9A6A-5982-49B0-8425-7BD350E5AFF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E76CBCD-1342-472D-96A3-302253EB48E8}"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59E9A6A-5982-49B0-8425-7BD350E5AFF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76CBCD-1342-472D-96A3-302253EB48E8}"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59E9A6A-5982-49B0-8425-7BD350E5AFF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76CBCD-1342-472D-96A3-302253EB48E8}"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59E9A6A-5982-49B0-8425-7BD350E5AFF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76CBCD-1342-472D-96A3-302253EB48E8}"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59E9A6A-5982-49B0-8425-7BD350E5AFF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76CBCD-1342-472D-96A3-302253EB48E8}"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1pPr>
          </a:lstStyle>
          <a:p>
            <a:fld id="{559E9A6A-5982-49B0-8425-7BD350E5AFF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1pPr>
          </a:lstStyle>
          <a:p>
            <a:fld id="{2E76CBCD-1342-472D-96A3-302253EB48E8}" type="slidenum">
              <a:rPr lang="zh-CN" altLang="en-US" smtClean="0"/>
            </a:fld>
            <a:endParaRPr lang="zh-CN" altLang="en-US"/>
          </a:p>
        </p:txBody>
      </p:sp>
      <p:sp>
        <p:nvSpPr>
          <p:cNvPr id="7" name="文本框 6"/>
          <p:cNvSpPr txBox="1">
            <a:spLocks noChangeArrowheads="1"/>
          </p:cNvSpPr>
          <p:nvPr userDrawn="1"/>
        </p:nvSpPr>
        <p:spPr bwMode="auto">
          <a:xfrm>
            <a:off x="8596948" y="6612363"/>
            <a:ext cx="36004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algn="ctr"/>
            <a:r>
              <a:rPr lang="zh-CN" altLang="en-US" sz="1000" i="1" dirty="0">
                <a:solidFill>
                  <a:schemeClr val="bg1">
                    <a:lumMod val="75000"/>
                  </a:schemeClr>
                </a:solidFill>
                <a:latin typeface="微软雅黑" panose="020B0503020204020204" charset="-122"/>
              </a:rPr>
              <a:t>此资料仅用于“</a:t>
            </a:r>
            <a:r>
              <a:rPr lang="en-US" altLang="zh-CN" sz="1000" i="1" dirty="0">
                <a:solidFill>
                  <a:schemeClr val="bg1">
                    <a:lumMod val="75000"/>
                  </a:schemeClr>
                </a:solidFill>
                <a:latin typeface="微软雅黑" panose="020B0503020204020204" charset="-122"/>
              </a:rPr>
              <a:t>2026</a:t>
            </a:r>
            <a:r>
              <a:rPr lang="zh-CN" altLang="en-US" sz="1000" i="1" dirty="0">
                <a:solidFill>
                  <a:schemeClr val="bg1">
                    <a:lumMod val="75000"/>
                  </a:schemeClr>
                </a:solidFill>
                <a:latin typeface="微软雅黑" panose="020B0503020204020204" charset="-122"/>
              </a:rPr>
              <a:t>年国家医保目录调整”申报工作</a:t>
            </a:r>
            <a:endParaRPr lang="zh-CN" altLang="en-US" sz="1000" i="1" dirty="0">
              <a:solidFill>
                <a:schemeClr val="bg1">
                  <a:lumMod val="75000"/>
                </a:schemeClr>
              </a:solidFill>
              <a:latin typeface="微软雅黑" panose="020B050302020402020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1pPr>
          </a:lstStyle>
          <a:p>
            <a:fld id="{559E9A6A-5982-49B0-8425-7BD350E5AFF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1pPr>
          </a:lstStyle>
          <a:p>
            <a:fld id="{2E76CBCD-1342-472D-96A3-302253EB48E8}" type="slidenum">
              <a:rPr lang="zh-CN" altLang="en-US" smtClean="0"/>
            </a:fld>
            <a:endParaRPr lang="zh-CN" altLang="en-US"/>
          </a:p>
        </p:txBody>
      </p:sp>
      <p:sp>
        <p:nvSpPr>
          <p:cNvPr id="7" name="文本框 6"/>
          <p:cNvSpPr txBox="1">
            <a:spLocks noChangeArrowheads="1"/>
          </p:cNvSpPr>
          <p:nvPr userDrawn="1"/>
        </p:nvSpPr>
        <p:spPr bwMode="auto">
          <a:xfrm>
            <a:off x="8094663" y="6505048"/>
            <a:ext cx="36004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algn="ctr"/>
            <a:r>
              <a:rPr lang="zh-CN" altLang="en-US" sz="1000" i="1" dirty="0">
                <a:solidFill>
                  <a:schemeClr val="bg1">
                    <a:lumMod val="75000"/>
                  </a:schemeClr>
                </a:solidFill>
                <a:latin typeface="微软雅黑" panose="020B0503020204020204" charset="-122"/>
              </a:rPr>
              <a:t>此资料仅用于“</a:t>
            </a:r>
            <a:r>
              <a:rPr lang="en-US" altLang="zh-CN" sz="1000" i="1" dirty="0">
                <a:solidFill>
                  <a:schemeClr val="bg1">
                    <a:lumMod val="75000"/>
                  </a:schemeClr>
                </a:solidFill>
                <a:latin typeface="微软雅黑" panose="020B0503020204020204" charset="-122"/>
              </a:rPr>
              <a:t>2026</a:t>
            </a:r>
            <a:r>
              <a:rPr lang="zh-CN" altLang="en-US" sz="1000" i="1" dirty="0">
                <a:solidFill>
                  <a:schemeClr val="bg1">
                    <a:lumMod val="75000"/>
                  </a:schemeClr>
                </a:solidFill>
                <a:latin typeface="微软雅黑" panose="020B0503020204020204" charset="-122"/>
              </a:rPr>
              <a:t>年国家医保目录调整”申报工作</a:t>
            </a:r>
            <a:endParaRPr lang="zh-CN" altLang="en-US" sz="1000" i="1" dirty="0">
              <a:solidFill>
                <a:schemeClr val="bg1">
                  <a:lumMod val="75000"/>
                </a:schemeClr>
              </a:solidFill>
              <a:latin typeface="微软雅黑" panose="020B0503020204020204" charset="-122"/>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image" Target="../media/image9.png"/><Relationship Id="rId2" Type="http://schemas.openxmlformats.org/officeDocument/2006/relationships/image" Target="../media/image3.png"/><Relationship Id="rId16" Type="http://schemas.openxmlformats.org/officeDocument/2006/relationships/notesSlide" Target="../notesSlides/notesSlide4.xml"/><Relationship Id="rId15" Type="http://schemas.openxmlformats.org/officeDocument/2006/relationships/slideLayout" Target="../slideLayouts/slideLayout7.xml"/><Relationship Id="rId14" Type="http://schemas.openxmlformats.org/officeDocument/2006/relationships/image" Target="../media/image10.png"/><Relationship Id="rId13" Type="http://schemas.openxmlformats.org/officeDocument/2006/relationships/tags" Target="../tags/tag52.xml"/><Relationship Id="rId12" Type="http://schemas.openxmlformats.org/officeDocument/2006/relationships/tags" Target="../tags/tag51.xml"/><Relationship Id="rId11" Type="http://schemas.openxmlformats.org/officeDocument/2006/relationships/tags" Target="../tags/tag50.xml"/><Relationship Id="rId10" Type="http://schemas.openxmlformats.org/officeDocument/2006/relationships/tags" Target="../tags/tag49.xml"/><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tags" Target="../tags/tag59.xml"/><Relationship Id="rId7" Type="http://schemas.openxmlformats.org/officeDocument/2006/relationships/tags" Target="../tags/tag58.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8" Type="http://schemas.openxmlformats.org/officeDocument/2006/relationships/slideLayout" Target="../slideLayouts/slideLayout7.xml"/><Relationship Id="rId17" Type="http://schemas.openxmlformats.org/officeDocument/2006/relationships/image" Target="../media/image3.png"/><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7.xml"/><Relationship Id="rId2" Type="http://schemas.openxmlformats.org/officeDocument/2006/relationships/image" Target="../media/image3.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tags" Target="../tags/tag21.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image" Target="../media/image3.png"/><Relationship Id="rId1" Type="http://schemas.openxmlformats.org/officeDocument/2006/relationships/chart" Target="../charts/chart1.xml"/></Relationships>
</file>

<file path=ppt/slides/_rels/slide8.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image" Target="../media/image8.tiff"/><Relationship Id="rId3" Type="http://schemas.openxmlformats.org/officeDocument/2006/relationships/image" Target="../media/image7.tiff"/><Relationship Id="rId2" Type="http://schemas.openxmlformats.org/officeDocument/2006/relationships/image" Target="../media/image3.png"/><Relationship Id="rId10" Type="http://schemas.openxmlformats.org/officeDocument/2006/relationships/slideLayout" Target="../slideLayouts/slideLayout18.xml"/><Relationship Id="rId1" Type="http://schemas.openxmlformats.org/officeDocument/2006/relationships/tags" Target="../tags/tag29.xml"/></Relationships>
</file>

<file path=ppt/slides/_rels/slide9.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1" Type="http://schemas.openxmlformats.org/officeDocument/2006/relationships/notesSlide" Target="../notesSlides/notesSlide2.xml"/><Relationship Id="rId10" Type="http://schemas.openxmlformats.org/officeDocument/2006/relationships/slideLayout" Target="../slideLayouts/slideLayout18.xml"/><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7"/>
          <p:cNvSpPr txBox="1"/>
          <p:nvPr/>
        </p:nvSpPr>
        <p:spPr>
          <a:xfrm>
            <a:off x="1744345" y="1814195"/>
            <a:ext cx="8703310" cy="14763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fontAlgn="auto">
              <a:lnSpc>
                <a:spcPct val="150000"/>
              </a:lnSpc>
            </a:pPr>
            <a:r>
              <a:rPr lang="zh-CN" altLang="en-US" sz="6000" b="1" spc="500" dirty="0">
                <a:solidFill>
                  <a:schemeClr val="accent3"/>
                </a:solidFill>
                <a:uFillTx/>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枸地氯雷他定口服溶液</a:t>
            </a:r>
            <a:endParaRPr lang="zh-CN" altLang="en-US" sz="6000" b="1" spc="500" dirty="0">
              <a:solidFill>
                <a:schemeClr val="accent3"/>
              </a:solidFill>
              <a:uFillTx/>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endParaRPr>
          </a:p>
        </p:txBody>
      </p:sp>
      <p:sp>
        <p:nvSpPr>
          <p:cNvPr id="12" name="文本框 2"/>
          <p:cNvSpPr txBox="1"/>
          <p:nvPr/>
        </p:nvSpPr>
        <p:spPr>
          <a:xfrm>
            <a:off x="4260850" y="3629025"/>
            <a:ext cx="35356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sz="2400" b="1" dirty="0">
                <a:solidFill>
                  <a:schemeClr val="accent3"/>
                </a:solidFill>
                <a:latin typeface="微软雅黑" panose="020B0503020204020204" charset="-122"/>
                <a:ea typeface="微软雅黑" panose="020B0503020204020204" charset="-122"/>
                <a:cs typeface="微软雅黑" panose="020B0503020204020204" charset="-122"/>
                <a:sym typeface="汉仪雅酷黑 65W" panose="020B0604020202020204" pitchFamily="34" charset="-122"/>
              </a:rPr>
              <a:t>合肥恩瑞特药业有限公司</a:t>
            </a:r>
            <a:endParaRPr lang="zh-CN" sz="2400" b="1" dirty="0">
              <a:solidFill>
                <a:schemeClr val="accent3"/>
              </a:solidFill>
              <a:latin typeface="微软雅黑" panose="020B0503020204020204" charset="-122"/>
              <a:ea typeface="微软雅黑" panose="020B0503020204020204" charset="-122"/>
              <a:cs typeface="微软雅黑" panose="020B0503020204020204" charset="-122"/>
              <a:sym typeface="汉仪雅酷黑 65W" panose="020B0604020202020204" pitchFamily="34" charset="-122"/>
            </a:endParaRPr>
          </a:p>
        </p:txBody>
      </p:sp>
      <p:pic>
        <p:nvPicPr>
          <p:cNvPr id="2" name="图片 1" descr="恩瑞特LOGO-透明"/>
          <p:cNvPicPr>
            <a:picLocks noChangeAspect="1"/>
          </p:cNvPicPr>
          <p:nvPr/>
        </p:nvPicPr>
        <p:blipFill>
          <a:blip r:embed="rId1"/>
          <a:stretch>
            <a:fillRect/>
          </a:stretch>
        </p:blipFill>
        <p:spPr>
          <a:xfrm>
            <a:off x="11022330" y="23495"/>
            <a:ext cx="1162685" cy="841375"/>
          </a:xfrm>
          <a:prstGeom prst="rect">
            <a:avLst/>
          </a:prstGeom>
        </p:spPr>
      </p:pic>
      <p:sp>
        <p:nvSpPr>
          <p:cNvPr id="5" name="文本框 4"/>
          <p:cNvSpPr txBox="1"/>
          <p:nvPr/>
        </p:nvSpPr>
        <p:spPr>
          <a:xfrm>
            <a:off x="172720" y="521970"/>
            <a:ext cx="7576820" cy="1445260"/>
          </a:xfrm>
          <a:prstGeom prst="rect">
            <a:avLst/>
          </a:prstGeom>
        </p:spPr>
        <p:txBody>
          <a:bodyPr wrap="square">
            <a:spAutoFit/>
          </a:bodyPr>
          <a:lstStyle/>
          <a:p>
            <a:pPr marL="285750" indent="-285750" fontAlgn="auto">
              <a:lnSpc>
                <a:spcPct val="150000"/>
              </a:lnSpc>
              <a:buFont typeface="Wingdings" panose="05000000000000000000" pitchFamily="2" charset="2"/>
              <a:buChar char="n"/>
            </a:pPr>
            <a:r>
              <a:rPr lang="zh-CN" altLang="en-US" sz="1600" b="1">
                <a:solidFill>
                  <a:srgbClr val="C00000"/>
                </a:solidFill>
                <a:latin typeface="微软雅黑" panose="020B0503020204020204" charset="-122"/>
                <a:ea typeface="微软雅黑" panose="020B0503020204020204" charset="-122"/>
                <a:sym typeface="+mn-ea"/>
              </a:rPr>
              <a:t>“十三五”国家重大新药创制科技重大专项支持的儿童药项目</a:t>
            </a:r>
            <a:endParaRPr lang="zh-CN" altLang="en-US" sz="1600" b="1" dirty="0">
              <a:solidFill>
                <a:srgbClr val="C00000"/>
              </a:solidFill>
              <a:latin typeface="微软雅黑" panose="020B0503020204020204" charset="-122"/>
              <a:ea typeface="微软雅黑" panose="020B0503020204020204" charset="-122"/>
            </a:endParaRPr>
          </a:p>
          <a:p>
            <a:pPr marL="285750" indent="-285750" fontAlgn="auto">
              <a:lnSpc>
                <a:spcPct val="150000"/>
              </a:lnSpc>
              <a:buFont typeface="Wingdings" panose="05000000000000000000" pitchFamily="2" charset="2"/>
              <a:buChar char="n"/>
            </a:pPr>
            <a:r>
              <a:rPr lang="zh-CN" altLang="en-US" sz="1600" b="1" kern="0" spc="300" dirty="0">
                <a:solidFill>
                  <a:srgbClr val="C00000"/>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中国首个进行了低龄儿童注册临床研究的专利品种</a:t>
            </a:r>
            <a:endParaRPr lang="en-US" altLang="zh-CN" sz="1600" b="1" dirty="0">
              <a:solidFill>
                <a:srgbClr val="C00000"/>
              </a:solidFill>
              <a:latin typeface="微软雅黑" panose="020B0503020204020204" charset="-122"/>
              <a:ea typeface="微软雅黑" panose="020B0503020204020204" charset="-122"/>
            </a:endParaRPr>
          </a:p>
          <a:p>
            <a:pPr marL="285750" indent="-285750" fontAlgn="auto">
              <a:lnSpc>
                <a:spcPct val="150000"/>
              </a:lnSpc>
              <a:buFont typeface="Wingdings" panose="05000000000000000000" pitchFamily="2" charset="2"/>
              <a:buChar char="n"/>
            </a:pPr>
            <a:r>
              <a:rPr lang="zh-CN" altLang="en-US" sz="1600" b="1" dirty="0">
                <a:solidFill>
                  <a:srgbClr val="C00000"/>
                </a:solidFill>
                <a:latin typeface="Arial" panose="020B0604020202020204" pitchFamily="34" charset="0"/>
                <a:ea typeface="微软雅黑" panose="020B0503020204020204" charset="-122"/>
                <a:sym typeface="+mn-ea"/>
              </a:rPr>
              <a:t>配备带刻度的给药器，使配药更方便，定量更精准，依从性更好</a:t>
            </a:r>
            <a:endParaRPr lang="zh-CN" altLang="en-US" sz="1600" b="1" dirty="0">
              <a:solidFill>
                <a:srgbClr val="C00000"/>
              </a:solidFill>
              <a:latin typeface="Arial" panose="020B0604020202020204" pitchFamily="34" charset="0"/>
              <a:ea typeface="微软雅黑" panose="020B0503020204020204" charset="-122"/>
              <a:sym typeface="+mn-ea"/>
            </a:endParaRPr>
          </a:p>
          <a:p>
            <a:pPr marL="285750" indent="-285750" algn="l">
              <a:buFont typeface="Wingdings" panose="05000000000000000000" charset="0"/>
              <a:buChar char="l"/>
            </a:pPr>
            <a:endParaRPr lang="zh-CN" altLang="en-US" sz="1600" b="1" dirty="0">
              <a:solidFill>
                <a:srgbClr val="C00000"/>
              </a:solidFill>
              <a:latin typeface="Arial" panose="020B0604020202020204" pitchFamily="34" charset="0"/>
              <a:ea typeface="微软雅黑" panose="020B0503020204020204" charset="-122"/>
              <a:sym typeface="+mn-ea"/>
            </a:endParaRPr>
          </a:p>
        </p:txBody>
      </p:sp>
      <p:sp>
        <p:nvSpPr>
          <p:cNvPr id="6" name="文本框 5"/>
          <p:cNvSpPr txBox="1"/>
          <p:nvPr/>
        </p:nvSpPr>
        <p:spPr>
          <a:xfrm>
            <a:off x="172720" y="179705"/>
            <a:ext cx="2724785" cy="398780"/>
          </a:xfrm>
          <a:prstGeom prst="rect">
            <a:avLst/>
          </a:prstGeom>
        </p:spPr>
        <p:txBody>
          <a:bodyPr wrap="square">
            <a:spAutoFit/>
          </a:bodyPr>
          <a:lstStyle/>
          <a:p>
            <a:pPr algn="l"/>
            <a:r>
              <a:rPr lang="zh-CN" altLang="en-US" sz="2000" b="1">
                <a:latin typeface="Arial" panose="020B0604020202020204" pitchFamily="34" charset="0"/>
                <a:ea typeface="微软雅黑" panose="020B0503020204020204" charset="-122"/>
              </a:rPr>
              <a:t>申请基本医疗保险目录</a:t>
            </a:r>
            <a:endParaRPr lang="zh-CN" altLang="en-US" sz="2000" b="1">
              <a:latin typeface="Arial" panose="020B0604020202020204" pitchFamily="34" charset="0"/>
              <a:ea typeface="微软雅黑" panose="020B0503020204020204" charset="-122"/>
            </a:endParaRPr>
          </a:p>
        </p:txBody>
      </p:sp>
      <p:pic>
        <p:nvPicPr>
          <p:cNvPr id="53" name="图片 52"/>
          <p:cNvPicPr>
            <a:picLocks noChangeAspect="1"/>
          </p:cNvPicPr>
          <p:nvPr/>
        </p:nvPicPr>
        <p:blipFill>
          <a:blip r:embed="rId2"/>
          <a:stretch>
            <a:fillRect/>
          </a:stretch>
        </p:blipFill>
        <p:spPr>
          <a:xfrm>
            <a:off x="863600" y="3171190"/>
            <a:ext cx="2743835" cy="3686810"/>
          </a:xfrm>
          <a:prstGeom prst="rect">
            <a:avLst/>
          </a:prstGeom>
        </p:spPr>
      </p:pic>
      <p:pic>
        <p:nvPicPr>
          <p:cNvPr id="4" name="图片 3"/>
          <p:cNvPicPr>
            <a:picLocks noChangeAspect="1"/>
          </p:cNvPicPr>
          <p:nvPr/>
        </p:nvPicPr>
        <p:blipFill>
          <a:blip r:embed="rId3"/>
          <a:stretch>
            <a:fillRect/>
          </a:stretch>
        </p:blipFill>
        <p:spPr>
          <a:xfrm>
            <a:off x="6746461" y="2639695"/>
            <a:ext cx="6451600" cy="44323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直接连接符 21"/>
          <p:cNvCxnSpPr/>
          <p:nvPr/>
        </p:nvCxnSpPr>
        <p:spPr>
          <a:xfrm>
            <a:off x="399738" y="861315"/>
            <a:ext cx="1139252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643226" y="351449"/>
            <a:ext cx="5873077" cy="463511"/>
            <a:chOff x="643226" y="411409"/>
            <a:chExt cx="5873077" cy="463511"/>
          </a:xfrm>
        </p:grpSpPr>
        <p:grpSp>
          <p:nvGrpSpPr>
            <p:cNvPr id="18" name="组合 17"/>
            <p:cNvGrpSpPr/>
            <p:nvPr/>
          </p:nvGrpSpPr>
          <p:grpSpPr>
            <a:xfrm>
              <a:off x="643226" y="419695"/>
              <a:ext cx="396000" cy="396000"/>
              <a:chOff x="395576" y="248444"/>
              <a:chExt cx="396000" cy="396000"/>
            </a:xfrm>
            <a:noFill/>
          </p:grpSpPr>
          <p:sp>
            <p:nvSpPr>
              <p:cNvPr id="20" name="矩形 19"/>
              <p:cNvSpPr/>
              <p:nvPr userDrawn="1"/>
            </p:nvSpPr>
            <p:spPr>
              <a:xfrm>
                <a:off x="395576" y="248444"/>
                <a:ext cx="326092" cy="336419"/>
              </a:xfrm>
              <a:prstGeom prst="rect">
                <a:avLst/>
              </a:prstGeom>
              <a:grpFill/>
              <a:ln w="19050" cap="flat" cmpd="sng" algn="ctr">
                <a:solidFill>
                  <a:schemeClr val="accent3"/>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1" name="矩形 20"/>
              <p:cNvSpPr/>
              <p:nvPr userDrawn="1"/>
            </p:nvSpPr>
            <p:spPr>
              <a:xfrm>
                <a:off x="581935" y="432344"/>
                <a:ext cx="209641" cy="212100"/>
              </a:xfrm>
              <a:prstGeom prst="rect">
                <a:avLst/>
              </a:prstGeom>
              <a:solidFill>
                <a:schemeClr val="accent3"/>
              </a:solidFill>
              <a:ln w="25400" cap="flat" cmpd="sng" algn="ctr">
                <a:solidFill>
                  <a:schemeClr val="accent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grpSp>
        <p:sp>
          <p:nvSpPr>
            <p:cNvPr id="19" name="矩形 18"/>
            <p:cNvSpPr/>
            <p:nvPr/>
          </p:nvSpPr>
          <p:spPr>
            <a:xfrm>
              <a:off x="1225585" y="411409"/>
              <a:ext cx="5290718" cy="463511"/>
            </a:xfrm>
            <a:prstGeom prst="rect">
              <a:avLst/>
            </a:prstGeom>
            <a:effectLst/>
          </p:spPr>
          <p:txBody>
            <a:bodyPr wrap="none" lIns="93269" tIns="46634" rIns="93269" bIns="46634">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30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有效性</a:t>
              </a:r>
              <a:r>
                <a:rPr kumimoji="0" lang="en-US" altLang="zh-CN" sz="2400" b="1" i="0" u="none" strike="noStrike" kern="0" cap="none" spc="30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a:t>
              </a:r>
              <a:r>
                <a:rPr kumimoji="0" lang="zh-CN" altLang="en-US" sz="2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国内外权威指南的一致推荐</a:t>
              </a:r>
              <a:endParaRPr kumimoji="0" lang="en-US" altLang="zh-CN" sz="2400" b="1" i="0" u="none" strike="noStrike" kern="0" cap="none" spc="300" normalizeH="0" baseline="0" noProof="0" dirty="0">
                <a:ln>
                  <a:noFill/>
                </a:ln>
                <a:solidFill>
                  <a:srgbClr val="FF0000"/>
                </a:solidFill>
                <a:effectLst/>
                <a:uLnTx/>
                <a:uFillTx/>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endParaRPr>
            </a:p>
          </p:txBody>
        </p:sp>
      </p:grpSp>
      <p:pic>
        <p:nvPicPr>
          <p:cNvPr id="9" name="图片 8" descr="恩瑞特LOGO-透明"/>
          <p:cNvPicPr>
            <a:picLocks noChangeAspect="1"/>
          </p:cNvPicPr>
          <p:nvPr/>
        </p:nvPicPr>
        <p:blipFill>
          <a:blip r:embed="rId1"/>
          <a:stretch>
            <a:fillRect/>
          </a:stretch>
        </p:blipFill>
        <p:spPr>
          <a:xfrm>
            <a:off x="11022330" y="23495"/>
            <a:ext cx="1162685" cy="841375"/>
          </a:xfrm>
          <a:prstGeom prst="rect">
            <a:avLst/>
          </a:prstGeom>
        </p:spPr>
      </p:pic>
      <p:sp>
        <p:nvSpPr>
          <p:cNvPr id="7" name="文本框 6"/>
          <p:cNvSpPr txBox="1"/>
          <p:nvPr/>
        </p:nvSpPr>
        <p:spPr>
          <a:xfrm>
            <a:off x="116840" y="6044973"/>
            <a:ext cx="11972491" cy="846386"/>
          </a:xfrm>
          <a:prstGeom prst="rect">
            <a:avLst/>
          </a:prstGeom>
          <a:noFill/>
        </p:spPr>
        <p:txBody>
          <a:bodyPr wrap="square" numCol="2"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[1]</a:t>
            </a:r>
            <a:r>
              <a:rPr kumimoji="0" lang="zh-CN" altLang="en-US"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 中华耳鼻咽喉头颈外科杂志编辑委员会鼻科组</a:t>
            </a:r>
            <a:r>
              <a:rPr kumimoji="0" lang="en-US" altLang="zh-CN"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 and </a:t>
            </a:r>
            <a:r>
              <a:rPr kumimoji="0" lang="zh-CN" altLang="en-US"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中华医学会耳鼻咽喉头颈外科学分会鼻科学组、小儿学组</a:t>
            </a:r>
            <a:r>
              <a:rPr kumimoji="0" lang="en-US" altLang="zh-CN"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 "</a:t>
            </a:r>
            <a:r>
              <a:rPr kumimoji="0" lang="zh-CN" altLang="en-US"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儿童变应性鼻炎诊断和治疗指南（</a:t>
            </a:r>
            <a:r>
              <a:rPr kumimoji="0" lang="en-US" altLang="zh-CN"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2022</a:t>
            </a:r>
            <a:r>
              <a:rPr kumimoji="0" lang="zh-CN" altLang="en-US"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年，修订版）</a:t>
            </a:r>
            <a:r>
              <a:rPr kumimoji="0" lang="en-US" altLang="zh-CN"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 </a:t>
            </a:r>
            <a:r>
              <a:rPr kumimoji="0" lang="zh-CN" altLang="en-US"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中华耳鼻咽喉头颈外科杂志</a:t>
            </a:r>
            <a:r>
              <a:rPr kumimoji="0" lang="en-US" altLang="zh-CN"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 vol. 57, no. 4, Apr. 2022, pp. 392-404. http://dx.chinadoi.cn/10.3760/cma.j.cn115330-20220303-00092.</a:t>
            </a:r>
            <a:endParaRPr kumimoji="0" lang="en-US" altLang="zh-CN"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[2] Okano, Mitsuhiro et al. “Practical guideline for the management of allergic rhinitis in Japan 2024.” Auris, nasus, larynx vol. 52,4 (2025): 426-441. doi:10.1016/j.anl.2025.05.005</a:t>
            </a:r>
            <a:endPar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[3] Scadding, G K et al. “BSACI guideline for the diagnosis and management of allergic and non-allergic rhinitis (Revised Edition 2017; First edition 2007).” Clinical and experimental allergy : journal of the British Society for Allergy and Clinical Immunology vol. 47,7 (2017): 856-889. doi:10.1111/cea.12953</a:t>
            </a:r>
            <a:endPar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[4] Seidman, Michael D et al. “Clinical practice guideline: Allergic rhinitis.” Otolaryngology--head and neck surgery : official journal of American Academy of Otolaryngology-Head and Neck Surgery vol. 152,1 Suppl (2015): S1-43. doi:10.1177/0194599814561600</a:t>
            </a:r>
            <a:endPar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[5] </a:t>
            </a:r>
            <a:r>
              <a:rPr kumimoji="0" lang="zh-CN" altLang="en-US"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中华医学会皮肤性病学分会荨麻疹研究中心</a:t>
            </a: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 "</a:t>
            </a:r>
            <a:r>
              <a:rPr kumimoji="0" lang="zh-CN" altLang="en-US"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中国荨麻疹诊疗指南（</a:t>
            </a: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2022</a:t>
            </a:r>
            <a:r>
              <a:rPr kumimoji="0" lang="zh-CN" altLang="en-US"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版）</a:t>
            </a: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 </a:t>
            </a:r>
            <a:r>
              <a:rPr kumimoji="0" lang="zh-CN" altLang="en-US"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中华皮肤科杂志</a:t>
            </a: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 vol. 55, no. 12, Dec. 2022, pp. 1041-1049. http://dx.chinadoi.cn/10.35541/cjd.20220609.</a:t>
            </a:r>
            <a:endPar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[6] Zuberbier, Torsten et al. “The international EAACI/GA²LEN/</a:t>
            </a:r>
            <a:r>
              <a:rPr kumimoji="0" lang="en-US" altLang="zh-CN" sz="7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charset="-122"/>
                <a:cs typeface="+mn-cs"/>
              </a:rPr>
              <a:t>EuroGuiDerm</a:t>
            </a: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/APAAACI guideline for the definition, classification, diagnosis, and management of urticaria.” Allergy vol. 77,3 (2022): 734-766. doi:10.1111/all.15090</a:t>
            </a:r>
            <a:endPar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[7] Caffarelli, Carlo et al. “Management of chronic urticaria in children: a clinical guideline.” Italian journal of pediatrics vol. 45,1 101. 15 Aug. 2019, doi:10.1186/s13052-019-0695-x</a:t>
            </a:r>
            <a:endPar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endParaRPr>
          </a:p>
        </p:txBody>
      </p:sp>
      <p:graphicFrame>
        <p:nvGraphicFramePr>
          <p:cNvPr id="2" name="表格 1"/>
          <p:cNvGraphicFramePr>
            <a:graphicFrameLocks noGrp="1"/>
          </p:cNvGraphicFramePr>
          <p:nvPr/>
        </p:nvGraphicFramePr>
        <p:xfrm>
          <a:off x="586581" y="1395356"/>
          <a:ext cx="11232000" cy="4681022"/>
        </p:xfrm>
        <a:graphic>
          <a:graphicData uri="http://schemas.openxmlformats.org/drawingml/2006/table">
            <a:tbl>
              <a:tblPr/>
              <a:tblGrid>
                <a:gridCol w="4428000"/>
                <a:gridCol w="6804000"/>
              </a:tblGrid>
              <a:tr h="396000">
                <a:tc>
                  <a:txBody>
                    <a:bodyPr/>
                    <a:lstStyle/>
                    <a:p>
                      <a:pPr algn="ctr" fontAlgn="ctr"/>
                      <a:r>
                        <a:rPr lang="zh-CN" altLang="en-US" sz="1400" b="1" i="0" u="none" strike="noStrike" dirty="0">
                          <a:solidFill>
                            <a:schemeClr val="tx1"/>
                          </a:solidFill>
                          <a:effectLst/>
                          <a:latin typeface="微软雅黑" panose="020B0503020204020204" charset="-122"/>
                          <a:ea typeface="微软雅黑" panose="020B0503020204020204" charset="-122"/>
                        </a:rPr>
                        <a:t>国内外指南</a:t>
                      </a:r>
                      <a:endParaRPr lang="en-US" altLang="zh-CN" sz="1400" b="1" i="0" u="none" strike="noStrike" dirty="0">
                        <a:solidFill>
                          <a:schemeClr val="tx1"/>
                        </a:solidFill>
                        <a:effectLst/>
                        <a:latin typeface="微软雅黑" panose="020B0503020204020204" charset="-122"/>
                        <a:ea typeface="微软雅黑" panose="020B050302020402020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zh-CN" altLang="en-US" sz="1400" b="1" i="0" u="none" strike="noStrike" kern="1200" dirty="0">
                          <a:solidFill>
                            <a:schemeClr val="tx1"/>
                          </a:solidFill>
                          <a:effectLst/>
                          <a:latin typeface="微软雅黑" panose="020B0503020204020204" charset="-122"/>
                          <a:ea typeface="微软雅黑" panose="020B0503020204020204" charset="-122"/>
                          <a:cs typeface="+mn-cs"/>
                        </a:rPr>
                        <a:t>推荐</a:t>
                      </a:r>
                      <a:endParaRPr lang="zh-CN" altLang="en-US" sz="1400" b="1" i="0" u="none" strike="noStrike" kern="1200" dirty="0">
                        <a:solidFill>
                          <a:schemeClr val="tx1"/>
                        </a:solidFill>
                        <a:effectLst/>
                        <a:latin typeface="微软雅黑" panose="020B0503020204020204" charset="-122"/>
                        <a:ea typeface="微软雅黑" panose="020B0503020204020204" charset="-122"/>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0">
                <a:tc>
                  <a:txBody>
                    <a:bodyPr/>
                    <a:lstStyle/>
                    <a:p>
                      <a:pPr algn="l" fontAlgn="ctr">
                        <a:lnSpc>
                          <a:spcPct val="100000"/>
                        </a:lnSpc>
                      </a:pPr>
                      <a:r>
                        <a:rPr lang="zh-CN" altLang="en-US" sz="1400" b="1" i="0" u="none" strike="noStrike" kern="1200" dirty="0">
                          <a:solidFill>
                            <a:schemeClr val="tx1"/>
                          </a:solidFill>
                          <a:effectLst/>
                          <a:latin typeface="微软雅黑" panose="020B0503020204020204" charset="-122"/>
                          <a:ea typeface="微软雅黑" panose="020B0503020204020204" charset="-122"/>
                          <a:cs typeface="+mn-cs"/>
                        </a:rPr>
                        <a:t>中国儿童变应性鼻炎诊断和治疗指南（</a:t>
                      </a:r>
                      <a:r>
                        <a:rPr lang="en-US" altLang="zh-CN" sz="1400" b="1" i="0" u="none" strike="noStrike" kern="1200" dirty="0">
                          <a:solidFill>
                            <a:schemeClr val="tx1"/>
                          </a:solidFill>
                          <a:effectLst/>
                          <a:latin typeface="微软雅黑" panose="020B0503020204020204" charset="-122"/>
                          <a:ea typeface="微软雅黑" panose="020B0503020204020204" charset="-122"/>
                          <a:cs typeface="+mn-cs"/>
                        </a:rPr>
                        <a:t>2022</a:t>
                      </a:r>
                      <a:r>
                        <a:rPr lang="zh-CN" altLang="en-US" sz="1400" b="1" i="0" u="none" strike="noStrike" kern="1200" dirty="0">
                          <a:solidFill>
                            <a:schemeClr val="tx1"/>
                          </a:solidFill>
                          <a:effectLst/>
                          <a:latin typeface="微软雅黑" panose="020B0503020204020204" charset="-122"/>
                          <a:ea typeface="微软雅黑" panose="020B0503020204020204" charset="-122"/>
                          <a:cs typeface="+mn-cs"/>
                        </a:rPr>
                        <a:t>）</a:t>
                      </a:r>
                      <a:r>
                        <a:rPr lang="en-US" altLang="zh-CN" sz="1400" b="1" i="0" u="none" strike="noStrike" kern="1200" baseline="30000" dirty="0">
                          <a:solidFill>
                            <a:schemeClr val="tx1"/>
                          </a:solidFill>
                          <a:effectLst/>
                          <a:latin typeface="微软雅黑" panose="020B0503020204020204" charset="-122"/>
                          <a:ea typeface="微软雅黑" panose="020B0503020204020204" charset="-122"/>
                          <a:cs typeface="+mn-cs"/>
                        </a:rPr>
                        <a:t>[1]</a:t>
                      </a:r>
                      <a:endParaRPr lang="en-US" altLang="zh-CN" sz="1100" b="1" i="0" u="none" strike="noStrike" kern="1200" baseline="30000" dirty="0">
                        <a:solidFill>
                          <a:schemeClr val="tx1"/>
                        </a:solidFill>
                        <a:effectLst/>
                        <a:latin typeface="微软雅黑" panose="020B0503020204020204" charset="-122"/>
                        <a:ea typeface="微软雅黑" panose="020B0503020204020204" charset="-122"/>
                        <a:cs typeface="+mn-cs"/>
                      </a:endParaRPr>
                    </a:p>
                  </a:txBody>
                  <a:tcPr marL="144004" marR="144004" marT="107953" marB="10795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57200" rtl="0" eaLnBrk="1" fontAlgn="ctr" latinLnBrk="0" hangingPunct="1">
                        <a:lnSpc>
                          <a:spcPct val="100000"/>
                        </a:lnSpc>
                        <a:spcBef>
                          <a:spcPts val="0"/>
                        </a:spcBef>
                        <a:spcAft>
                          <a:spcPts val="0"/>
                        </a:spcAft>
                        <a:buClrTx/>
                        <a:buSzTx/>
                        <a:buFont typeface="Wingdings" panose="05000000000000000000" pitchFamily="2" charset="2"/>
                        <a:buNone/>
                        <a:defRPr/>
                      </a:pPr>
                      <a:r>
                        <a:rPr lang="zh-CN" altLang="en-US" sz="1400" b="0" kern="1200" dirty="0">
                          <a:solidFill>
                            <a:schemeClr val="tx1"/>
                          </a:solidFill>
                          <a:latin typeface="微软雅黑" panose="020B0503020204020204" charset="-122"/>
                          <a:ea typeface="微软雅黑" panose="020B0503020204020204" charset="-122"/>
                          <a:cs typeface="+mn-cs"/>
                        </a:rPr>
                        <a:t>推荐使用第二代口服抗组胺药，为治疗</a:t>
                      </a:r>
                      <a:r>
                        <a:rPr lang="zh-CN" altLang="en-US" sz="1400" b="1" kern="1200" dirty="0">
                          <a:solidFill>
                            <a:srgbClr val="C00000"/>
                          </a:solidFill>
                          <a:latin typeface="微软雅黑" panose="020B0503020204020204" charset="-122"/>
                          <a:ea typeface="微软雅黑" panose="020B0503020204020204" charset="-122"/>
                          <a:cs typeface="+mn-cs"/>
                        </a:rPr>
                        <a:t>儿童过敏性鼻炎</a:t>
                      </a:r>
                      <a:r>
                        <a:rPr lang="zh-CN" altLang="en-US" sz="1400" b="0" kern="1200" dirty="0">
                          <a:solidFill>
                            <a:schemeClr val="tx1"/>
                          </a:solidFill>
                          <a:latin typeface="微软雅黑" panose="020B0503020204020204" charset="-122"/>
                          <a:ea typeface="微软雅黑" panose="020B0503020204020204" charset="-122"/>
                          <a:cs typeface="+mn-cs"/>
                        </a:rPr>
                        <a:t>的主要药物</a:t>
                      </a:r>
                      <a:endParaRPr lang="en-US" altLang="zh-CN" sz="1400" b="0" kern="1200" dirty="0">
                        <a:solidFill>
                          <a:schemeClr val="tx1"/>
                        </a:solidFill>
                        <a:latin typeface="微软雅黑" panose="020B0503020204020204" charset="-122"/>
                        <a:ea typeface="微软雅黑" panose="020B0503020204020204" charset="-122"/>
                        <a:cs typeface="+mn-cs"/>
                      </a:endParaRPr>
                    </a:p>
                    <a:p>
                      <a:pPr marL="0" marR="0" lvl="0" indent="0" algn="l" defTabSz="457200" rtl="0" eaLnBrk="1" fontAlgn="ctr" latinLnBrk="0" hangingPunct="1">
                        <a:lnSpc>
                          <a:spcPct val="100000"/>
                        </a:lnSpc>
                        <a:spcBef>
                          <a:spcPts val="0"/>
                        </a:spcBef>
                        <a:spcAft>
                          <a:spcPts val="0"/>
                        </a:spcAft>
                        <a:buClrTx/>
                        <a:buSzTx/>
                        <a:buFont typeface="Wingdings" panose="05000000000000000000" pitchFamily="2" charset="2"/>
                        <a:buNone/>
                        <a:defRPr/>
                      </a:pPr>
                      <a:r>
                        <a:rPr lang="zh-CN" altLang="en-US" sz="1400" b="0" kern="1200" dirty="0">
                          <a:solidFill>
                            <a:schemeClr val="tx1"/>
                          </a:solidFill>
                          <a:latin typeface="微软雅黑" panose="020B0503020204020204" charset="-122"/>
                          <a:ea typeface="微软雅黑" panose="020B0503020204020204" charset="-122"/>
                          <a:cs typeface="+mn-cs"/>
                        </a:rPr>
                        <a:t>第二代抗组胺药具有一定的抗炎作用，起效较快、持续时间长</a:t>
                      </a:r>
                      <a:endParaRPr lang="zh-CN" altLang="en-US" sz="1400" b="1" kern="1200" dirty="0">
                        <a:solidFill>
                          <a:srgbClr val="C00000"/>
                        </a:solidFill>
                        <a:latin typeface="微软雅黑" panose="020B0503020204020204" charset="-122"/>
                        <a:ea typeface="微软雅黑" panose="020B0503020204020204" charset="-122"/>
                        <a:cs typeface="+mn-cs"/>
                      </a:endParaRPr>
                    </a:p>
                  </a:txBody>
                  <a:tcPr marL="144004" marR="144004" marT="107953" marB="10795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l" fontAlgn="ctr">
                        <a:lnSpc>
                          <a:spcPct val="100000"/>
                        </a:lnSpc>
                      </a:pPr>
                      <a:r>
                        <a:rPr lang="zh-CN" altLang="en-US" sz="1400" b="1" dirty="0">
                          <a:effectLst/>
                          <a:latin typeface="微软雅黑" panose="020B0503020204020204" charset="-122"/>
                          <a:ea typeface="微软雅黑" panose="020B0503020204020204" charset="-122"/>
                          <a:sym typeface="+mn-ea"/>
                        </a:rPr>
                        <a:t>日本过敏性鼻炎诊疗临床实践指南（</a:t>
                      </a:r>
                      <a:r>
                        <a:rPr lang="en-US" altLang="zh-CN" sz="1400" b="1" dirty="0">
                          <a:effectLst/>
                          <a:latin typeface="微软雅黑" panose="020B0503020204020204" charset="-122"/>
                          <a:ea typeface="微软雅黑" panose="020B0503020204020204" charset="-122"/>
                          <a:sym typeface="+mn-ea"/>
                        </a:rPr>
                        <a:t>2024</a:t>
                      </a:r>
                      <a:r>
                        <a:rPr lang="zh-CN" altLang="en-US" sz="1400" b="1" dirty="0">
                          <a:effectLst/>
                          <a:latin typeface="微软雅黑" panose="020B0503020204020204" charset="-122"/>
                          <a:ea typeface="微软雅黑" panose="020B0503020204020204" charset="-122"/>
                          <a:sym typeface="+mn-ea"/>
                        </a:rPr>
                        <a:t>）</a:t>
                      </a:r>
                      <a:r>
                        <a:rPr lang="en-US" altLang="zh-CN" sz="1400" b="1" i="0" u="none" strike="noStrike" kern="1200" baseline="30000" dirty="0">
                          <a:solidFill>
                            <a:schemeClr val="tx1"/>
                          </a:solidFill>
                          <a:effectLst/>
                          <a:latin typeface="微软雅黑" panose="020B0503020204020204" charset="-122"/>
                          <a:ea typeface="微软雅黑" panose="020B0503020204020204" charset="-122"/>
                          <a:cs typeface="+mn-cs"/>
                        </a:rPr>
                        <a:t>[</a:t>
                      </a:r>
                      <a:r>
                        <a:rPr lang="en-US" altLang="zh-CN" sz="1400" b="1" baseline="30000" dirty="0">
                          <a:effectLst/>
                          <a:latin typeface="微软雅黑" panose="020B0503020204020204" charset="-122"/>
                          <a:ea typeface="微软雅黑" panose="020B0503020204020204" charset="-122"/>
                          <a:sym typeface="+mn-ea"/>
                        </a:rPr>
                        <a:t>2]</a:t>
                      </a:r>
                      <a:endParaRPr lang="zh-CN" altLang="en-US" sz="1400" b="1" i="0" u="none" strike="noStrike" kern="1200" baseline="30000" dirty="0">
                        <a:solidFill>
                          <a:schemeClr val="tx1"/>
                        </a:solidFill>
                        <a:effectLst/>
                        <a:latin typeface="微软雅黑" panose="020B0503020204020204" charset="-122"/>
                        <a:ea typeface="微软雅黑" panose="020B0503020204020204" charset="-122"/>
                        <a:cs typeface="+mn-cs"/>
                      </a:endParaRPr>
                    </a:p>
                  </a:txBody>
                  <a:tcPr marL="144004" marR="144004" marT="107953" marB="10795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57200" rtl="0" eaLnBrk="1" latinLnBrk="0" hangingPunct="1">
                        <a:lnSpc>
                          <a:spcPct val="100000"/>
                        </a:lnSpc>
                        <a:spcBef>
                          <a:spcPts val="0"/>
                        </a:spcBef>
                        <a:spcAft>
                          <a:spcPts val="0"/>
                        </a:spcAft>
                        <a:buClrTx/>
                        <a:buSzTx/>
                        <a:buFont typeface="Wingdings" panose="05000000000000000000" pitchFamily="2" charset="2"/>
                        <a:buNone/>
                        <a:defRPr/>
                      </a:pPr>
                      <a:r>
                        <a:rPr lang="zh-CN" altLang="en-US" sz="1400" b="0" kern="1200" dirty="0">
                          <a:solidFill>
                            <a:schemeClr val="tx1"/>
                          </a:solidFill>
                          <a:latin typeface="微软雅黑" panose="020B0503020204020204" charset="-122"/>
                          <a:ea typeface="微软雅黑" panose="020B0503020204020204" charset="-122"/>
                          <a:cs typeface="+mn-cs"/>
                          <a:sym typeface="+mn-ea"/>
                        </a:rPr>
                        <a:t>推荐</a:t>
                      </a:r>
                      <a:r>
                        <a:rPr lang="zh-CN" altLang="en-US" sz="1400" b="1" kern="1200" dirty="0">
                          <a:solidFill>
                            <a:srgbClr val="C00000"/>
                          </a:solidFill>
                          <a:latin typeface="微软雅黑" panose="020B0503020204020204" charset="-122"/>
                          <a:ea typeface="微软雅黑" panose="020B0503020204020204" charset="-122"/>
                          <a:cs typeface="+mn-cs"/>
                          <a:sym typeface="+mn-ea"/>
                        </a:rPr>
                        <a:t>地氯雷他定、左西替利嗪</a:t>
                      </a:r>
                      <a:r>
                        <a:rPr lang="zh-CN" altLang="en-US" sz="1400" b="0" kern="1200" dirty="0">
                          <a:solidFill>
                            <a:schemeClr val="tx1"/>
                          </a:solidFill>
                          <a:latin typeface="微软雅黑" panose="020B0503020204020204" charset="-122"/>
                          <a:ea typeface="微软雅黑" panose="020B0503020204020204" charset="-122"/>
                          <a:cs typeface="+mn-cs"/>
                          <a:sym typeface="+mn-ea"/>
                        </a:rPr>
                        <a:t>等第二代抗组胺药物</a:t>
                      </a:r>
                      <a:endParaRPr lang="en-US" altLang="zh-CN" sz="1400" b="0" kern="1200" dirty="0">
                        <a:solidFill>
                          <a:schemeClr val="tx1"/>
                        </a:solidFill>
                        <a:latin typeface="微软雅黑" panose="020B0503020204020204" charset="-122"/>
                        <a:ea typeface="微软雅黑" panose="020B0503020204020204" charset="-122"/>
                        <a:cs typeface="+mn-cs"/>
                        <a:sym typeface="+mn-ea"/>
                      </a:endParaRPr>
                    </a:p>
                    <a:p>
                      <a:pPr marL="0" marR="0" lvl="0" indent="0" algn="l" defTabSz="457200" rtl="0" eaLnBrk="1" latinLnBrk="0" hangingPunct="1">
                        <a:lnSpc>
                          <a:spcPct val="100000"/>
                        </a:lnSpc>
                        <a:spcBef>
                          <a:spcPts val="0"/>
                        </a:spcBef>
                        <a:spcAft>
                          <a:spcPts val="0"/>
                        </a:spcAft>
                        <a:buClrTx/>
                        <a:buSzTx/>
                        <a:buFont typeface="Wingdings" panose="05000000000000000000" pitchFamily="2" charset="2"/>
                        <a:buNone/>
                        <a:defRPr/>
                      </a:pPr>
                      <a:r>
                        <a:rPr lang="zh-CN" altLang="en-US" sz="1400" b="0" kern="1200" dirty="0">
                          <a:solidFill>
                            <a:schemeClr val="tx1"/>
                          </a:solidFill>
                          <a:latin typeface="微软雅黑" panose="020B0503020204020204" charset="-122"/>
                          <a:ea typeface="微软雅黑" panose="020B0503020204020204" charset="-122"/>
                          <a:cs typeface="+mn-cs"/>
                          <a:sym typeface="+mn-ea"/>
                        </a:rPr>
                        <a:t>第二代抗组胺药是改善整体症状及缓解鼻塞的首选</a:t>
                      </a:r>
                      <a:endParaRPr lang="zh-CN" altLang="en-US" sz="1400" b="0" kern="1200" dirty="0">
                        <a:solidFill>
                          <a:schemeClr val="tx1"/>
                        </a:solidFill>
                        <a:latin typeface="微软雅黑" panose="020B0503020204020204" charset="-122"/>
                        <a:ea typeface="微软雅黑" panose="020B0503020204020204" charset="-122"/>
                        <a:cs typeface="+mn-cs"/>
                      </a:endParaRPr>
                    </a:p>
                  </a:txBody>
                  <a:tcPr marL="144004" marR="144004" marT="107953" marB="10795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l" fontAlgn="ctr">
                        <a:lnSpc>
                          <a:spcPct val="100000"/>
                        </a:lnSpc>
                      </a:pPr>
                      <a:r>
                        <a:rPr lang="zh-CN" altLang="en-US" sz="1400" b="1" i="0" u="none" strike="noStrike" kern="1200" baseline="0" dirty="0">
                          <a:solidFill>
                            <a:schemeClr val="tx1"/>
                          </a:solidFill>
                          <a:effectLst/>
                          <a:latin typeface="微软雅黑" panose="020B0503020204020204" charset="-122"/>
                          <a:ea typeface="微软雅黑" panose="020B0503020204020204" charset="-122"/>
                          <a:cs typeface="+mn-cs"/>
                        </a:rPr>
                        <a:t>英国</a:t>
                      </a:r>
                      <a:r>
                        <a:rPr lang="en-US" altLang="zh-CN" sz="1400" b="1" i="0" u="none" strike="noStrike" kern="1200" baseline="0" dirty="0">
                          <a:solidFill>
                            <a:schemeClr val="tx1"/>
                          </a:solidFill>
                          <a:effectLst/>
                          <a:latin typeface="微软雅黑" panose="020B0503020204020204" charset="-122"/>
                          <a:ea typeface="微软雅黑" panose="020B0503020204020204" charset="-122"/>
                          <a:cs typeface="+mn-cs"/>
                        </a:rPr>
                        <a:t>BSACI</a:t>
                      </a:r>
                      <a:r>
                        <a:rPr lang="zh-CN" altLang="en-US" sz="1400" b="1" i="0" u="none" strike="noStrike" kern="1200" baseline="0" dirty="0">
                          <a:solidFill>
                            <a:schemeClr val="tx1"/>
                          </a:solidFill>
                          <a:effectLst/>
                          <a:latin typeface="微软雅黑" panose="020B0503020204020204" charset="-122"/>
                          <a:ea typeface="微软雅黑" panose="020B0503020204020204" charset="-122"/>
                          <a:cs typeface="+mn-cs"/>
                        </a:rPr>
                        <a:t>过敏性与非过敏性鼻炎诊断和治疗指南（</a:t>
                      </a:r>
                      <a:r>
                        <a:rPr lang="en-US" altLang="zh-CN" sz="1400" b="1" i="0" u="none" strike="noStrike" kern="1200" baseline="0" dirty="0">
                          <a:solidFill>
                            <a:schemeClr val="tx1"/>
                          </a:solidFill>
                          <a:effectLst/>
                          <a:latin typeface="微软雅黑" panose="020B0503020204020204" charset="-122"/>
                          <a:ea typeface="微软雅黑" panose="020B0503020204020204" charset="-122"/>
                          <a:cs typeface="+mn-cs"/>
                        </a:rPr>
                        <a:t>2017</a:t>
                      </a:r>
                      <a:r>
                        <a:rPr lang="zh-CN" altLang="en-US" sz="1400" b="1" i="0" u="none" strike="noStrike" kern="1200" baseline="0" dirty="0">
                          <a:solidFill>
                            <a:schemeClr val="tx1"/>
                          </a:solidFill>
                          <a:effectLst/>
                          <a:latin typeface="微软雅黑" panose="020B0503020204020204" charset="-122"/>
                          <a:ea typeface="微软雅黑" panose="020B0503020204020204" charset="-122"/>
                          <a:cs typeface="+mn-cs"/>
                        </a:rPr>
                        <a:t>）</a:t>
                      </a:r>
                      <a:r>
                        <a:rPr lang="en-US" altLang="zh-CN" sz="1400" b="1" i="0" u="none" strike="noStrike" kern="1200" baseline="30000" dirty="0">
                          <a:solidFill>
                            <a:schemeClr val="tx1"/>
                          </a:solidFill>
                          <a:effectLst/>
                          <a:latin typeface="微软雅黑" panose="020B0503020204020204" charset="-122"/>
                          <a:ea typeface="微软雅黑" panose="020B0503020204020204" charset="-122"/>
                          <a:cs typeface="+mn-cs"/>
                        </a:rPr>
                        <a:t>[</a:t>
                      </a:r>
                      <a:r>
                        <a:rPr lang="en-US" altLang="zh-CN" sz="1400" b="1" baseline="30000" dirty="0">
                          <a:effectLst/>
                          <a:latin typeface="微软雅黑" panose="020B0503020204020204" charset="-122"/>
                          <a:ea typeface="微软雅黑" panose="020B0503020204020204" charset="-122"/>
                          <a:sym typeface="+mn-ea"/>
                        </a:rPr>
                        <a:t>3]</a:t>
                      </a:r>
                      <a:endParaRPr lang="zh-CN" altLang="en-US" sz="1400" b="1" i="0" u="none" strike="noStrike" kern="1200" baseline="0" dirty="0">
                        <a:solidFill>
                          <a:schemeClr val="tx1"/>
                        </a:solidFill>
                        <a:effectLst/>
                        <a:latin typeface="微软雅黑" panose="020B0503020204020204" charset="-122"/>
                        <a:ea typeface="微软雅黑" panose="020B0503020204020204" charset="-122"/>
                        <a:cs typeface="+mn-cs"/>
                      </a:endParaRPr>
                    </a:p>
                  </a:txBody>
                  <a:tcPr marL="144004" marR="144004" marT="107953" marB="10795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57200" rtl="0" eaLnBrk="1" latinLnBrk="0" hangingPunct="1">
                        <a:lnSpc>
                          <a:spcPct val="100000"/>
                        </a:lnSpc>
                        <a:spcBef>
                          <a:spcPts val="0"/>
                        </a:spcBef>
                        <a:spcAft>
                          <a:spcPts val="0"/>
                        </a:spcAft>
                        <a:buClrTx/>
                        <a:buSzTx/>
                        <a:buFont typeface="Wingdings" panose="05000000000000000000" pitchFamily="2" charset="2"/>
                        <a:buNone/>
                        <a:defRPr/>
                      </a:pPr>
                      <a:r>
                        <a:rPr lang="zh-CN" altLang="en-US" sz="1400" b="0" kern="1200" dirty="0">
                          <a:solidFill>
                            <a:schemeClr val="tx1"/>
                          </a:solidFill>
                          <a:latin typeface="微软雅黑" panose="020B0503020204020204" charset="-122"/>
                          <a:ea typeface="微软雅黑" panose="020B0503020204020204" charset="-122"/>
                          <a:cs typeface="+mn-cs"/>
                        </a:rPr>
                        <a:t>口服 </a:t>
                      </a:r>
                      <a:r>
                        <a:rPr lang="en-US" altLang="zh-CN" sz="1400" b="0" kern="1200" dirty="0">
                          <a:solidFill>
                            <a:schemeClr val="tx1"/>
                          </a:solidFill>
                          <a:latin typeface="微软雅黑" panose="020B0503020204020204" charset="-122"/>
                          <a:ea typeface="微软雅黑" panose="020B0503020204020204" charset="-122"/>
                          <a:cs typeface="+mn-cs"/>
                        </a:rPr>
                        <a:t>H₁</a:t>
                      </a:r>
                      <a:r>
                        <a:rPr lang="zh-CN" altLang="en-US" sz="1400" b="0" kern="1200" dirty="0">
                          <a:solidFill>
                            <a:schemeClr val="tx1"/>
                          </a:solidFill>
                          <a:latin typeface="微软雅黑" panose="020B0503020204020204" charset="-122"/>
                          <a:ea typeface="微软雅黑" panose="020B0503020204020204" charset="-122"/>
                          <a:cs typeface="+mn-cs"/>
                        </a:rPr>
                        <a:t>抗组胺药是轻中度间歇性、轻度持续性鼻炎的</a:t>
                      </a:r>
                      <a:r>
                        <a:rPr lang="zh-CN" altLang="en-US" sz="1400" b="1" kern="1200" dirty="0">
                          <a:solidFill>
                            <a:schemeClr val="tx1"/>
                          </a:solidFill>
                          <a:latin typeface="微软雅黑" panose="020B0503020204020204" charset="-122"/>
                          <a:ea typeface="微软雅黑" panose="020B0503020204020204" charset="-122"/>
                          <a:cs typeface="+mn-cs"/>
                        </a:rPr>
                        <a:t>一线疗法</a:t>
                      </a:r>
                      <a:br>
                        <a:rPr lang="en-US" altLang="zh-CN" sz="1400" b="0" kern="1200" dirty="0">
                          <a:solidFill>
                            <a:schemeClr val="tx1"/>
                          </a:solidFill>
                          <a:latin typeface="微软雅黑" panose="020B0503020204020204" charset="-122"/>
                          <a:ea typeface="微软雅黑" panose="020B0503020204020204" charset="-122"/>
                          <a:cs typeface="+mn-cs"/>
                        </a:rPr>
                      </a:br>
                      <a:r>
                        <a:rPr lang="zh-CN" altLang="en-US" sz="1400" b="1" kern="1200" dirty="0">
                          <a:solidFill>
                            <a:srgbClr val="C00000"/>
                          </a:solidFill>
                          <a:latin typeface="微软雅黑" panose="020B0503020204020204" charset="-122"/>
                          <a:ea typeface="微软雅黑" panose="020B0503020204020204" charset="-122"/>
                          <a:cs typeface="+mn-cs"/>
                          <a:sym typeface="+mn-ea"/>
                        </a:rPr>
                        <a:t>地氯雷他定</a:t>
                      </a:r>
                      <a:r>
                        <a:rPr lang="zh-CN" altLang="en-US" sz="1400" b="0" kern="1200" dirty="0">
                          <a:solidFill>
                            <a:schemeClr val="tx1"/>
                          </a:solidFill>
                          <a:latin typeface="微软雅黑" panose="020B0503020204020204" charset="-122"/>
                          <a:ea typeface="微软雅黑" panose="020B0503020204020204" charset="-122"/>
                          <a:cs typeface="+mn-cs"/>
                          <a:sym typeface="+mn-ea"/>
                        </a:rPr>
                        <a:t>等</a:t>
                      </a:r>
                      <a:r>
                        <a:rPr lang="zh-CN" altLang="en-US" sz="1400" b="0" kern="1200" dirty="0">
                          <a:solidFill>
                            <a:schemeClr val="tx1"/>
                          </a:solidFill>
                          <a:latin typeface="微软雅黑" panose="020B0503020204020204" charset="-122"/>
                          <a:ea typeface="微软雅黑" panose="020B0503020204020204" charset="-122"/>
                          <a:cs typeface="+mn-cs"/>
                        </a:rPr>
                        <a:t>第二代抗组胺药长效且基本无镇静作用</a:t>
                      </a:r>
                      <a:endParaRPr lang="zh-CN" altLang="en-US" sz="1400" b="0" kern="1200" dirty="0">
                        <a:solidFill>
                          <a:schemeClr val="tx1"/>
                        </a:solidFill>
                        <a:latin typeface="微软雅黑" panose="020B0503020204020204" charset="-122"/>
                        <a:ea typeface="微软雅黑" panose="020B0503020204020204" charset="-122"/>
                        <a:cs typeface="+mn-cs"/>
                      </a:endParaRPr>
                    </a:p>
                  </a:txBody>
                  <a:tcPr marL="144004" marR="144004" marT="107953" marB="10795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l" fontAlgn="ctr">
                        <a:lnSpc>
                          <a:spcPct val="100000"/>
                        </a:lnSpc>
                      </a:pPr>
                      <a:r>
                        <a:rPr lang="zh-CN" altLang="en-US" sz="1400" b="1" i="0" u="none" strike="noStrike" kern="1200" dirty="0">
                          <a:solidFill>
                            <a:schemeClr val="tx1"/>
                          </a:solidFill>
                          <a:effectLst/>
                          <a:latin typeface="微软雅黑" panose="020B0503020204020204" charset="-122"/>
                          <a:ea typeface="微软雅黑" panose="020B0503020204020204" charset="-122"/>
                          <a:cs typeface="+mn-cs"/>
                        </a:rPr>
                        <a:t>美国过敏性鼻炎</a:t>
                      </a:r>
                      <a:r>
                        <a:rPr lang="zh-CN" altLang="en-US" sz="1400" b="1" dirty="0">
                          <a:effectLst/>
                          <a:latin typeface="微软雅黑" panose="020B0503020204020204" charset="-122"/>
                          <a:ea typeface="微软雅黑" panose="020B0503020204020204" charset="-122"/>
                          <a:sym typeface="+mn-ea"/>
                        </a:rPr>
                        <a:t>临床实践</a:t>
                      </a:r>
                      <a:r>
                        <a:rPr lang="zh-CN" altLang="en-US" sz="1400" b="1" i="0" u="none" strike="noStrike" kern="1200" dirty="0">
                          <a:solidFill>
                            <a:schemeClr val="tx1"/>
                          </a:solidFill>
                          <a:effectLst/>
                          <a:latin typeface="微软雅黑" panose="020B0503020204020204" charset="-122"/>
                          <a:ea typeface="微软雅黑" panose="020B0503020204020204" charset="-122"/>
                          <a:cs typeface="+mn-cs"/>
                        </a:rPr>
                        <a:t>指南（</a:t>
                      </a:r>
                      <a:r>
                        <a:rPr lang="en-US" altLang="zh-CN" sz="1400" b="1" i="0" u="none" strike="noStrike" kern="1200" dirty="0">
                          <a:solidFill>
                            <a:schemeClr val="tx1"/>
                          </a:solidFill>
                          <a:effectLst/>
                          <a:latin typeface="微软雅黑" panose="020B0503020204020204" charset="-122"/>
                          <a:ea typeface="微软雅黑" panose="020B0503020204020204" charset="-122"/>
                          <a:cs typeface="+mn-cs"/>
                        </a:rPr>
                        <a:t>2015</a:t>
                      </a:r>
                      <a:r>
                        <a:rPr lang="zh-CN" altLang="en-US" sz="1400" b="1" i="0" u="none" strike="noStrike" kern="1200" dirty="0">
                          <a:solidFill>
                            <a:schemeClr val="tx1"/>
                          </a:solidFill>
                          <a:effectLst/>
                          <a:latin typeface="微软雅黑" panose="020B0503020204020204" charset="-122"/>
                          <a:ea typeface="微软雅黑" panose="020B0503020204020204" charset="-122"/>
                          <a:cs typeface="+mn-cs"/>
                        </a:rPr>
                        <a:t>）</a:t>
                      </a:r>
                      <a:r>
                        <a:rPr lang="en-US" altLang="zh-CN" sz="1400" b="1" i="0" u="none" strike="noStrike" kern="1200" baseline="30000" dirty="0">
                          <a:solidFill>
                            <a:schemeClr val="tx1"/>
                          </a:solidFill>
                          <a:effectLst/>
                          <a:latin typeface="微软雅黑" panose="020B0503020204020204" charset="-122"/>
                          <a:ea typeface="微软雅黑" panose="020B0503020204020204" charset="-122"/>
                          <a:cs typeface="+mn-cs"/>
                        </a:rPr>
                        <a:t>[4]</a:t>
                      </a:r>
                      <a:endParaRPr lang="en-US" altLang="zh-CN" sz="1400" b="1" i="0" u="none" strike="noStrike" kern="1200" baseline="30000" dirty="0">
                        <a:solidFill>
                          <a:schemeClr val="tx1"/>
                        </a:solidFill>
                        <a:effectLst/>
                        <a:latin typeface="微软雅黑" panose="020B0503020204020204" charset="-122"/>
                        <a:ea typeface="微软雅黑" panose="020B0503020204020204" charset="-122"/>
                        <a:cs typeface="+mn-cs"/>
                      </a:endParaRPr>
                    </a:p>
                  </a:txBody>
                  <a:tcPr marL="144004" marR="144004" marT="107953" marB="10795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57200" rtl="0" eaLnBrk="1" fontAlgn="ctr" latinLnBrk="0" hangingPunct="1">
                        <a:lnSpc>
                          <a:spcPct val="100000"/>
                        </a:lnSpc>
                        <a:spcBef>
                          <a:spcPts val="0"/>
                        </a:spcBef>
                        <a:spcAft>
                          <a:spcPts val="0"/>
                        </a:spcAft>
                        <a:buClrTx/>
                        <a:buSzTx/>
                        <a:buFont typeface="Wingdings" panose="05000000000000000000" pitchFamily="2" charset="2"/>
                        <a:buNone/>
                        <a:defRPr/>
                      </a:pPr>
                      <a:r>
                        <a:rPr lang="zh-CN" altLang="en-US" sz="1400" b="0" kern="1200" dirty="0">
                          <a:solidFill>
                            <a:schemeClr val="tx1"/>
                          </a:solidFill>
                          <a:latin typeface="微软雅黑" panose="020B0503020204020204" charset="-122"/>
                          <a:ea typeface="微软雅黑" panose="020B0503020204020204" charset="-122"/>
                          <a:cs typeface="+mn-cs"/>
                        </a:rPr>
                        <a:t>强烈推荐过敏性鼻炎患者口服第二代（或镇静作用较弱的）抗组胺药</a:t>
                      </a:r>
                      <a:endParaRPr lang="en-US" altLang="zh-CN" sz="1400" b="0" kern="1200" dirty="0">
                        <a:solidFill>
                          <a:schemeClr val="tx1"/>
                        </a:solidFill>
                        <a:latin typeface="微软雅黑" panose="020B0503020204020204" charset="-122"/>
                        <a:ea typeface="微软雅黑" panose="020B0503020204020204" charset="-122"/>
                        <a:cs typeface="+mn-cs"/>
                      </a:endParaRPr>
                    </a:p>
                    <a:p>
                      <a:pPr marL="0" marR="0" lvl="0" indent="0" algn="l" defTabSz="457200" rtl="0" eaLnBrk="1" fontAlgn="ctr" latinLnBrk="0" hangingPunct="1">
                        <a:lnSpc>
                          <a:spcPct val="100000"/>
                        </a:lnSpc>
                        <a:spcBef>
                          <a:spcPts val="0"/>
                        </a:spcBef>
                        <a:spcAft>
                          <a:spcPts val="0"/>
                        </a:spcAft>
                        <a:buClrTx/>
                        <a:buSzTx/>
                        <a:buFont typeface="Wingdings" panose="05000000000000000000" pitchFamily="2" charset="2"/>
                        <a:buNone/>
                        <a:defRPr/>
                      </a:pPr>
                      <a:r>
                        <a:rPr lang="zh-CN" altLang="en-US" sz="1400" b="1" kern="1200" dirty="0">
                          <a:solidFill>
                            <a:srgbClr val="C00000"/>
                          </a:solidFill>
                          <a:latin typeface="微软雅黑" panose="020B0503020204020204" charset="-122"/>
                          <a:ea typeface="微软雅黑" panose="020B0503020204020204" charset="-122"/>
                          <a:cs typeface="+mn-cs"/>
                        </a:rPr>
                        <a:t>地氯雷他定</a:t>
                      </a:r>
                      <a:r>
                        <a:rPr lang="zh-CN" altLang="en-US" sz="1400" b="1" kern="1200" dirty="0">
                          <a:solidFill>
                            <a:srgbClr val="C00000"/>
                          </a:solidFill>
                          <a:latin typeface="微软雅黑" panose="020B0503020204020204" charset="-122"/>
                          <a:ea typeface="微软雅黑" panose="020B0503020204020204" charset="-122"/>
                          <a:cs typeface="+mn-cs"/>
                          <a:sym typeface="+mn-ea"/>
                        </a:rPr>
                        <a:t>、左西替利嗪</a:t>
                      </a:r>
                      <a:r>
                        <a:rPr lang="zh-CN" altLang="en-US" sz="1400" b="0" kern="1200" dirty="0">
                          <a:solidFill>
                            <a:schemeClr val="tx1"/>
                          </a:solidFill>
                          <a:latin typeface="微软雅黑" panose="020B0503020204020204" charset="-122"/>
                          <a:ea typeface="微软雅黑" panose="020B0503020204020204" charset="-122"/>
                          <a:cs typeface="+mn-cs"/>
                        </a:rPr>
                        <a:t>属于常用的第二代抗组胺药</a:t>
                      </a:r>
                      <a:endParaRPr lang="zh-CN" altLang="en-US" sz="1400" b="0" kern="1200" dirty="0">
                        <a:solidFill>
                          <a:schemeClr val="tx1"/>
                        </a:solidFill>
                        <a:latin typeface="微软雅黑" panose="020B0503020204020204" charset="-122"/>
                        <a:ea typeface="微软雅黑" panose="020B0503020204020204" charset="-122"/>
                        <a:cs typeface="+mn-cs"/>
                      </a:endParaRPr>
                    </a:p>
                  </a:txBody>
                  <a:tcPr marL="144004" marR="144004" marT="107953" marB="10795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l" fontAlgn="ctr">
                        <a:lnSpc>
                          <a:spcPct val="100000"/>
                        </a:lnSpc>
                      </a:pPr>
                      <a:r>
                        <a:rPr lang="zh-CN" altLang="en-US" sz="1400" b="1" kern="1200" dirty="0">
                          <a:solidFill>
                            <a:schemeClr val="tx1"/>
                          </a:solidFill>
                          <a:effectLst/>
                          <a:latin typeface="微软雅黑" panose="020B0503020204020204" charset="-122"/>
                          <a:ea typeface="微软雅黑" panose="020B0503020204020204" charset="-122"/>
                          <a:cs typeface="+mn-cs"/>
                        </a:rPr>
                        <a:t>中国荨麻疹诊疗指南（</a:t>
                      </a:r>
                      <a:r>
                        <a:rPr lang="en-US" altLang="zh-CN" sz="1400" b="1" kern="1200" dirty="0">
                          <a:solidFill>
                            <a:schemeClr val="tx1"/>
                          </a:solidFill>
                          <a:effectLst/>
                          <a:latin typeface="微软雅黑" panose="020B0503020204020204" charset="-122"/>
                          <a:ea typeface="微软雅黑" panose="020B0503020204020204" charset="-122"/>
                          <a:cs typeface="+mn-cs"/>
                        </a:rPr>
                        <a:t>2022</a:t>
                      </a:r>
                      <a:r>
                        <a:rPr lang="zh-CN" altLang="en-US" sz="1400" b="1" kern="1200" dirty="0">
                          <a:solidFill>
                            <a:schemeClr val="tx1"/>
                          </a:solidFill>
                          <a:effectLst/>
                          <a:latin typeface="微软雅黑" panose="020B0503020204020204" charset="-122"/>
                          <a:ea typeface="微软雅黑" panose="020B0503020204020204" charset="-122"/>
                          <a:cs typeface="+mn-cs"/>
                        </a:rPr>
                        <a:t>）</a:t>
                      </a:r>
                      <a:r>
                        <a:rPr lang="en-US" altLang="zh-CN" sz="1400" b="1" i="0" u="none" strike="noStrike" kern="1200" baseline="30000" dirty="0">
                          <a:solidFill>
                            <a:schemeClr val="tx1"/>
                          </a:solidFill>
                          <a:effectLst/>
                          <a:latin typeface="微软雅黑" panose="020B0503020204020204" charset="-122"/>
                          <a:ea typeface="微软雅黑" panose="020B0503020204020204" charset="-122"/>
                          <a:cs typeface="+mn-cs"/>
                        </a:rPr>
                        <a:t>[5]</a:t>
                      </a:r>
                      <a:endParaRPr lang="en-US" altLang="zh-CN" sz="1400" b="1" kern="1200" dirty="0">
                        <a:solidFill>
                          <a:schemeClr val="tx1"/>
                        </a:solidFill>
                        <a:effectLst/>
                        <a:latin typeface="微软雅黑" panose="020B0503020204020204" charset="-122"/>
                        <a:ea typeface="微软雅黑" panose="020B0503020204020204" charset="-122"/>
                        <a:cs typeface="+mn-cs"/>
                      </a:endParaRPr>
                    </a:p>
                  </a:txBody>
                  <a:tcPr marL="144004" marR="144004" marT="107953" marB="10795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57200" rtl="0" eaLnBrk="1" fontAlgn="ctr" latinLnBrk="0" hangingPunct="1">
                        <a:lnSpc>
                          <a:spcPct val="100000"/>
                        </a:lnSpc>
                        <a:spcBef>
                          <a:spcPts val="0"/>
                        </a:spcBef>
                        <a:spcAft>
                          <a:spcPts val="0"/>
                        </a:spcAft>
                        <a:buClrTx/>
                        <a:buSzTx/>
                        <a:buFont typeface="Wingdings" panose="05000000000000000000" pitchFamily="2" charset="2"/>
                        <a:buNone/>
                        <a:defRPr/>
                      </a:pPr>
                      <a:r>
                        <a:rPr lang="zh-CN" altLang="en-US" sz="1400" b="0" kern="1200" dirty="0">
                          <a:solidFill>
                            <a:schemeClr val="tx1"/>
                          </a:solidFill>
                          <a:latin typeface="微软雅黑" panose="020B0503020204020204" charset="-122"/>
                          <a:ea typeface="微软雅黑" panose="020B0503020204020204" charset="-122"/>
                          <a:cs typeface="+mn-cs"/>
                        </a:rPr>
                        <a:t>推荐使用标准剂量的第二代抗组胺药作为</a:t>
                      </a:r>
                      <a:r>
                        <a:rPr lang="zh-CN" altLang="en-US" sz="1400" b="1" kern="1200" dirty="0">
                          <a:solidFill>
                            <a:srgbClr val="C00000"/>
                          </a:solidFill>
                          <a:latin typeface="微软雅黑" panose="020B0503020204020204" charset="-122"/>
                          <a:ea typeface="微软雅黑" panose="020B0503020204020204" charset="-122"/>
                          <a:cs typeface="+mn-cs"/>
                        </a:rPr>
                        <a:t>慢性荨麻疹</a:t>
                      </a:r>
                      <a:r>
                        <a:rPr lang="zh-CN" altLang="en-US" sz="1400" b="0" kern="1200" dirty="0">
                          <a:solidFill>
                            <a:schemeClr val="tx1"/>
                          </a:solidFill>
                          <a:latin typeface="微软雅黑" panose="020B0503020204020204" charset="-122"/>
                          <a:ea typeface="微软雅黑" panose="020B0503020204020204" charset="-122"/>
                          <a:cs typeface="+mn-cs"/>
                        </a:rPr>
                        <a:t>的</a:t>
                      </a:r>
                      <a:r>
                        <a:rPr lang="zh-CN" altLang="en-US" sz="1400" b="1" kern="1200" dirty="0">
                          <a:solidFill>
                            <a:schemeClr val="tx1"/>
                          </a:solidFill>
                          <a:latin typeface="微软雅黑" panose="020B0503020204020204" charset="-122"/>
                          <a:ea typeface="微软雅黑" panose="020B0503020204020204" charset="-122"/>
                          <a:cs typeface="+mn-cs"/>
                        </a:rPr>
                        <a:t>一线治疗</a:t>
                      </a:r>
                      <a:endParaRPr lang="en-US" altLang="zh-CN" sz="1400" b="1" kern="1200" dirty="0">
                        <a:solidFill>
                          <a:schemeClr val="tx1"/>
                        </a:solidFill>
                        <a:latin typeface="微软雅黑" panose="020B0503020204020204" charset="-122"/>
                        <a:ea typeface="微软雅黑" panose="020B0503020204020204" charset="-122"/>
                        <a:cs typeface="+mn-cs"/>
                      </a:endParaRPr>
                    </a:p>
                    <a:p>
                      <a:pPr marL="0" marR="0" lvl="0" indent="0" algn="l" defTabSz="457200" rtl="0" eaLnBrk="1" fontAlgn="ctr" latinLnBrk="0" hangingPunct="1">
                        <a:lnSpc>
                          <a:spcPct val="100000"/>
                        </a:lnSpc>
                        <a:spcBef>
                          <a:spcPts val="0"/>
                        </a:spcBef>
                        <a:spcAft>
                          <a:spcPts val="0"/>
                        </a:spcAft>
                        <a:buClrTx/>
                        <a:buSzTx/>
                        <a:buFont typeface="Wingdings" panose="05000000000000000000" pitchFamily="2" charset="2"/>
                        <a:buNone/>
                        <a:defRPr/>
                      </a:pPr>
                      <a:r>
                        <a:rPr lang="zh-CN" altLang="en-US" sz="1400" b="0" kern="1200" dirty="0">
                          <a:solidFill>
                            <a:schemeClr val="tx1"/>
                          </a:solidFill>
                          <a:latin typeface="微软雅黑" panose="020B0503020204020204" charset="-122"/>
                          <a:ea typeface="微软雅黑" panose="020B0503020204020204" charset="-122"/>
                          <a:cs typeface="+mn-cs"/>
                        </a:rPr>
                        <a:t>常用的第二代抗组胺药包括</a:t>
                      </a:r>
                      <a:r>
                        <a:rPr lang="zh-CN" altLang="en-US" sz="1400" b="1" kern="1200" dirty="0">
                          <a:solidFill>
                            <a:srgbClr val="C00000"/>
                          </a:solidFill>
                          <a:latin typeface="微软雅黑" panose="020B0503020204020204" charset="-122"/>
                          <a:ea typeface="微软雅黑" panose="020B0503020204020204" charset="-122"/>
                          <a:cs typeface="+mn-cs"/>
                        </a:rPr>
                        <a:t>地氯雷他定</a:t>
                      </a:r>
                      <a:r>
                        <a:rPr lang="zh-CN" altLang="en-US" sz="1400" b="1" kern="1200" dirty="0">
                          <a:solidFill>
                            <a:srgbClr val="C00000"/>
                          </a:solidFill>
                          <a:latin typeface="微软雅黑" panose="020B0503020204020204" charset="-122"/>
                          <a:ea typeface="微软雅黑" panose="020B0503020204020204" charset="-122"/>
                          <a:cs typeface="+mn-cs"/>
                          <a:sym typeface="+mn-ea"/>
                        </a:rPr>
                        <a:t>、左西替利嗪</a:t>
                      </a:r>
                      <a:endParaRPr lang="zh-CN" altLang="en-US" sz="1400" b="1" kern="1200" dirty="0">
                        <a:solidFill>
                          <a:srgbClr val="C00000"/>
                        </a:solidFill>
                        <a:latin typeface="微软雅黑" panose="020B0503020204020204" charset="-122"/>
                        <a:ea typeface="微软雅黑" panose="020B0503020204020204" charset="-122"/>
                        <a:cs typeface="+mn-cs"/>
                      </a:endParaRPr>
                    </a:p>
                  </a:txBody>
                  <a:tcPr marL="144004" marR="144004" marT="107953" marB="10795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marL="0" marR="0" lvl="0" indent="0" algn="l" defTabSz="914400" rtl="0" eaLnBrk="1" fontAlgn="ctr" latinLnBrk="1" hangingPunct="1">
                        <a:lnSpc>
                          <a:spcPct val="100000"/>
                        </a:lnSpc>
                        <a:spcBef>
                          <a:spcPts val="0"/>
                        </a:spcBef>
                        <a:spcAft>
                          <a:spcPts val="0"/>
                        </a:spcAft>
                        <a:buClrTx/>
                        <a:buSzTx/>
                        <a:buFontTx/>
                        <a:buNone/>
                        <a:defRPr/>
                      </a:pPr>
                      <a:r>
                        <a:rPr lang="zh-CN" altLang="en-US" sz="1400" b="1" kern="1200" dirty="0">
                          <a:solidFill>
                            <a:schemeClr val="tx1"/>
                          </a:solidFill>
                          <a:effectLst/>
                          <a:latin typeface="微软雅黑" panose="020B0503020204020204" charset="-122"/>
                          <a:ea typeface="微软雅黑" panose="020B0503020204020204" charset="-122"/>
                          <a:cs typeface="+mn-cs"/>
                        </a:rPr>
                        <a:t>国际</a:t>
                      </a:r>
                      <a:r>
                        <a:rPr lang="en-US" altLang="zh-CN" sz="1400" b="1" kern="1200" dirty="0">
                          <a:solidFill>
                            <a:schemeClr val="tx1"/>
                          </a:solidFill>
                          <a:effectLst/>
                          <a:latin typeface="微软雅黑" panose="020B0503020204020204" charset="-122"/>
                          <a:ea typeface="微软雅黑" panose="020B0503020204020204" charset="-122"/>
                          <a:cs typeface="+mn-cs"/>
                        </a:rPr>
                        <a:t>EAACI/GALEN/</a:t>
                      </a:r>
                      <a:r>
                        <a:rPr lang="en-US" altLang="zh-CN" sz="1400" b="1" kern="1200" dirty="0" err="1">
                          <a:solidFill>
                            <a:schemeClr val="tx1"/>
                          </a:solidFill>
                          <a:effectLst/>
                          <a:latin typeface="微软雅黑" panose="020B0503020204020204" charset="-122"/>
                          <a:ea typeface="微软雅黑" panose="020B0503020204020204" charset="-122"/>
                          <a:cs typeface="+mn-cs"/>
                        </a:rPr>
                        <a:t>EuroGuiderm</a:t>
                      </a:r>
                      <a:r>
                        <a:rPr lang="en-US" altLang="zh-CN" sz="1400" b="1" kern="1200" dirty="0">
                          <a:solidFill>
                            <a:schemeClr val="tx1"/>
                          </a:solidFill>
                          <a:effectLst/>
                          <a:latin typeface="微软雅黑" panose="020B0503020204020204" charset="-122"/>
                          <a:ea typeface="微软雅黑" panose="020B0503020204020204" charset="-122"/>
                          <a:cs typeface="+mn-cs"/>
                        </a:rPr>
                        <a:t>/APAAA</a:t>
                      </a:r>
                      <a:r>
                        <a:rPr lang="zh-CN" altLang="en-US" sz="1400" b="1" kern="1200" dirty="0">
                          <a:solidFill>
                            <a:schemeClr val="tx1"/>
                          </a:solidFill>
                          <a:effectLst/>
                          <a:latin typeface="微软雅黑" panose="020B0503020204020204" charset="-122"/>
                          <a:ea typeface="微软雅黑" panose="020B0503020204020204" charset="-122"/>
                          <a:cs typeface="+mn-cs"/>
                        </a:rPr>
                        <a:t>荨麻疹定义、分类、诊断和治疗指南</a:t>
                      </a:r>
                      <a:r>
                        <a:rPr lang="zh-CN" altLang="en-US" sz="1400" b="1" i="0" u="none" strike="noStrike" kern="1200" dirty="0">
                          <a:solidFill>
                            <a:schemeClr val="tx1"/>
                          </a:solidFill>
                          <a:effectLst/>
                          <a:latin typeface="微软雅黑" panose="020B0503020204020204" charset="-122"/>
                          <a:ea typeface="微软雅黑" panose="020B0503020204020204" charset="-122"/>
                          <a:cs typeface="+mn-cs"/>
                        </a:rPr>
                        <a:t>（</a:t>
                      </a:r>
                      <a:r>
                        <a:rPr lang="en-US" altLang="zh-CN" sz="1400" b="1" i="0" u="none" strike="noStrike" kern="1200" dirty="0">
                          <a:solidFill>
                            <a:schemeClr val="tx1"/>
                          </a:solidFill>
                          <a:effectLst/>
                          <a:latin typeface="微软雅黑" panose="020B0503020204020204" charset="-122"/>
                          <a:ea typeface="微软雅黑" panose="020B0503020204020204" charset="-122"/>
                          <a:cs typeface="+mn-cs"/>
                        </a:rPr>
                        <a:t>2021</a:t>
                      </a:r>
                      <a:r>
                        <a:rPr lang="zh-CN" altLang="en-US" sz="1400" b="1" i="0" u="none" strike="noStrike" kern="1200" dirty="0">
                          <a:solidFill>
                            <a:schemeClr val="tx1"/>
                          </a:solidFill>
                          <a:effectLst/>
                          <a:latin typeface="微软雅黑" panose="020B0503020204020204" charset="-122"/>
                          <a:ea typeface="微软雅黑" panose="020B0503020204020204" charset="-122"/>
                          <a:cs typeface="+mn-cs"/>
                        </a:rPr>
                        <a:t>）</a:t>
                      </a:r>
                      <a:r>
                        <a:rPr lang="en-US" altLang="zh-CN" sz="1400" b="1" i="0" u="none" strike="noStrike" kern="1200" baseline="30000" dirty="0">
                          <a:solidFill>
                            <a:schemeClr val="tx1"/>
                          </a:solidFill>
                          <a:effectLst/>
                          <a:latin typeface="微软雅黑" panose="020B0503020204020204" charset="-122"/>
                          <a:ea typeface="微软雅黑" panose="020B0503020204020204" charset="-122"/>
                          <a:cs typeface="+mn-cs"/>
                        </a:rPr>
                        <a:t>[6]</a:t>
                      </a:r>
                      <a:endParaRPr lang="zh-CN" altLang="en-US" sz="1400" b="1" i="0" u="none" strike="noStrike" kern="1200" baseline="30000" dirty="0">
                        <a:solidFill>
                          <a:schemeClr val="tx1"/>
                        </a:solidFill>
                        <a:effectLst/>
                        <a:latin typeface="微软雅黑" panose="020B0503020204020204" charset="-122"/>
                        <a:ea typeface="微软雅黑" panose="020B0503020204020204" charset="-122"/>
                        <a:cs typeface="+mn-cs"/>
                      </a:endParaRPr>
                    </a:p>
                  </a:txBody>
                  <a:tcPr marL="144004" marR="144004" marT="107953" marB="10795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57200" rtl="0" eaLnBrk="1" fontAlgn="ctr" latinLnBrk="0" hangingPunct="1">
                        <a:lnSpc>
                          <a:spcPct val="100000"/>
                        </a:lnSpc>
                        <a:spcBef>
                          <a:spcPts val="0"/>
                        </a:spcBef>
                        <a:spcAft>
                          <a:spcPts val="0"/>
                        </a:spcAft>
                        <a:buClrTx/>
                        <a:buSzTx/>
                        <a:buFont typeface="Wingdings" panose="05000000000000000000" pitchFamily="2" charset="2"/>
                        <a:buNone/>
                        <a:defRPr/>
                      </a:pPr>
                      <a:r>
                        <a:rPr lang="zh-CN" altLang="en-US" sz="1400" b="0" kern="1200" dirty="0">
                          <a:solidFill>
                            <a:schemeClr val="tx1"/>
                          </a:solidFill>
                          <a:latin typeface="微软雅黑" panose="020B0503020204020204" charset="-122"/>
                          <a:ea typeface="微软雅黑" panose="020B0503020204020204" charset="-122"/>
                          <a:cs typeface="+mn-cs"/>
                        </a:rPr>
                        <a:t>强烈推荐包括</a:t>
                      </a:r>
                      <a:r>
                        <a:rPr lang="zh-CN" altLang="en-US" sz="1400" b="1" kern="1200" dirty="0">
                          <a:solidFill>
                            <a:srgbClr val="C00000"/>
                          </a:solidFill>
                          <a:latin typeface="微软雅黑" panose="020B0503020204020204" charset="-122"/>
                          <a:ea typeface="微软雅黑" panose="020B0503020204020204" charset="-122"/>
                          <a:cs typeface="+mn-cs"/>
                        </a:rPr>
                        <a:t>地氯雷他定</a:t>
                      </a:r>
                      <a:r>
                        <a:rPr lang="zh-CN" altLang="en-US" sz="1400" b="1" kern="1200" dirty="0">
                          <a:solidFill>
                            <a:srgbClr val="C00000"/>
                          </a:solidFill>
                          <a:latin typeface="微软雅黑" panose="020B0503020204020204" charset="-122"/>
                          <a:ea typeface="微软雅黑" panose="020B0503020204020204" charset="-122"/>
                          <a:cs typeface="+mn-cs"/>
                          <a:sym typeface="+mn-ea"/>
                        </a:rPr>
                        <a:t>、左西替利嗪</a:t>
                      </a:r>
                      <a:r>
                        <a:rPr lang="zh-CN" altLang="en-US" sz="1400" b="0" kern="1200" dirty="0">
                          <a:solidFill>
                            <a:schemeClr val="tx1"/>
                          </a:solidFill>
                          <a:latin typeface="微软雅黑" panose="020B0503020204020204" charset="-122"/>
                          <a:ea typeface="微软雅黑" panose="020B0503020204020204" charset="-122"/>
                          <a:cs typeface="+mn-cs"/>
                        </a:rPr>
                        <a:t>在内的第二代 </a:t>
                      </a:r>
                      <a:r>
                        <a:rPr lang="en-US" altLang="zh-CN" sz="1400" b="0" kern="1200" dirty="0">
                          <a:solidFill>
                            <a:schemeClr val="tx1"/>
                          </a:solidFill>
                          <a:latin typeface="微软雅黑" panose="020B0503020204020204" charset="-122"/>
                          <a:ea typeface="微软雅黑" panose="020B0503020204020204" charset="-122"/>
                          <a:cs typeface="+mn-cs"/>
                        </a:rPr>
                        <a:t>H₁</a:t>
                      </a:r>
                      <a:r>
                        <a:rPr lang="zh-CN" altLang="en-US" sz="1400" b="0" kern="1200" dirty="0">
                          <a:solidFill>
                            <a:schemeClr val="tx1"/>
                          </a:solidFill>
                          <a:latin typeface="微软雅黑" panose="020B0503020204020204" charset="-122"/>
                          <a:ea typeface="微软雅黑" panose="020B0503020204020204" charset="-122"/>
                          <a:cs typeface="+mn-cs"/>
                        </a:rPr>
                        <a:t>抗组胺药用于所有类型荨麻疹的一线治疗</a:t>
                      </a:r>
                      <a:endParaRPr lang="zh-CN" altLang="en-US" sz="1400" b="0" kern="1200" dirty="0">
                        <a:solidFill>
                          <a:schemeClr val="tx1"/>
                        </a:solidFill>
                        <a:latin typeface="微软雅黑" panose="020B0503020204020204" charset="-122"/>
                        <a:ea typeface="微软雅黑" panose="020B0503020204020204" charset="-122"/>
                        <a:cs typeface="+mn-cs"/>
                      </a:endParaRPr>
                    </a:p>
                  </a:txBody>
                  <a:tcPr marL="144004" marR="144004" marT="107953" marB="10795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marL="0" marR="0" lvl="0" indent="0" algn="l" defTabSz="1038860" rtl="0" eaLnBrk="1" fontAlgn="ctr" latinLnBrk="0" hangingPunct="1">
                        <a:lnSpc>
                          <a:spcPct val="100000"/>
                        </a:lnSpc>
                        <a:spcBef>
                          <a:spcPts val="0"/>
                        </a:spcBef>
                        <a:spcAft>
                          <a:spcPts val="0"/>
                        </a:spcAft>
                        <a:buClrTx/>
                        <a:buSzTx/>
                        <a:buFontTx/>
                        <a:buNone/>
                        <a:defRPr/>
                      </a:pPr>
                      <a:r>
                        <a:rPr lang="zh-CN" altLang="en-US" sz="1400" b="1" i="0" u="none" strike="noStrike" kern="1200" dirty="0">
                          <a:solidFill>
                            <a:schemeClr val="tx1"/>
                          </a:solidFill>
                          <a:effectLst/>
                          <a:latin typeface="微软雅黑" panose="020B0503020204020204" charset="-122"/>
                          <a:ea typeface="微软雅黑" panose="020B0503020204020204" charset="-122"/>
                          <a:cs typeface="+mn-cs"/>
                        </a:rPr>
                        <a:t>意大利儿童慢性荨麻疹的管理：临床指南（</a:t>
                      </a:r>
                      <a:r>
                        <a:rPr lang="en-US" altLang="zh-CN" sz="1400" b="1" i="0" u="none" strike="noStrike" kern="1200" dirty="0">
                          <a:solidFill>
                            <a:schemeClr val="tx1"/>
                          </a:solidFill>
                          <a:effectLst/>
                          <a:latin typeface="微软雅黑" panose="020B0503020204020204" charset="-122"/>
                          <a:ea typeface="微软雅黑" panose="020B0503020204020204" charset="-122"/>
                          <a:cs typeface="+mn-cs"/>
                        </a:rPr>
                        <a:t>2019</a:t>
                      </a:r>
                      <a:r>
                        <a:rPr lang="zh-CN" altLang="en-US" sz="1400" b="1" i="0" u="none" strike="noStrike" kern="1200" dirty="0">
                          <a:solidFill>
                            <a:schemeClr val="tx1"/>
                          </a:solidFill>
                          <a:effectLst/>
                          <a:latin typeface="微软雅黑" panose="020B0503020204020204" charset="-122"/>
                          <a:ea typeface="微软雅黑" panose="020B0503020204020204" charset="-122"/>
                          <a:cs typeface="+mn-cs"/>
                        </a:rPr>
                        <a:t>）</a:t>
                      </a:r>
                      <a:r>
                        <a:rPr lang="en-US" altLang="zh-CN" sz="1400" b="1" i="0" u="none" strike="noStrike" kern="1200" baseline="30000" dirty="0">
                          <a:solidFill>
                            <a:schemeClr val="tx1"/>
                          </a:solidFill>
                          <a:effectLst/>
                          <a:latin typeface="微软雅黑" panose="020B0503020204020204" charset="-122"/>
                          <a:ea typeface="微软雅黑" panose="020B0503020204020204" charset="-122"/>
                          <a:cs typeface="+mn-cs"/>
                        </a:rPr>
                        <a:t>[7]</a:t>
                      </a:r>
                      <a:endParaRPr lang="en-US" altLang="zh-CN" sz="1400" b="1" i="0" u="none" strike="noStrike" kern="1200" baseline="30000" dirty="0">
                        <a:solidFill>
                          <a:schemeClr val="tx1"/>
                        </a:solidFill>
                        <a:effectLst/>
                        <a:latin typeface="微软雅黑" panose="020B0503020204020204" charset="-122"/>
                        <a:ea typeface="微软雅黑" panose="020B0503020204020204" charset="-122"/>
                        <a:cs typeface="+mn-cs"/>
                      </a:endParaRPr>
                    </a:p>
                  </a:txBody>
                  <a:tcPr marL="144004" marR="144004" marT="107953" marB="10795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57200" rtl="0" eaLnBrk="1" fontAlgn="ctr" latinLnBrk="0" hangingPunct="1">
                        <a:lnSpc>
                          <a:spcPct val="100000"/>
                        </a:lnSpc>
                        <a:spcBef>
                          <a:spcPts val="0"/>
                        </a:spcBef>
                        <a:spcAft>
                          <a:spcPts val="0"/>
                        </a:spcAft>
                        <a:buClrTx/>
                        <a:buSzTx/>
                        <a:buFont typeface="Wingdings" panose="05000000000000000000" pitchFamily="2" charset="2"/>
                        <a:buNone/>
                        <a:defRPr/>
                      </a:pPr>
                      <a:r>
                        <a:rPr lang="zh-CN" altLang="en-US" sz="1400" b="1" kern="1200" dirty="0">
                          <a:solidFill>
                            <a:srgbClr val="C00000"/>
                          </a:solidFill>
                          <a:latin typeface="微软雅黑" panose="020B0503020204020204" charset="-122"/>
                          <a:ea typeface="微软雅黑" panose="020B0503020204020204" charset="-122"/>
                          <a:cs typeface="+mn-cs"/>
                        </a:rPr>
                        <a:t>第二代 </a:t>
                      </a:r>
                      <a:r>
                        <a:rPr lang="en-US" altLang="zh-CN" sz="1400" b="1" kern="1200" dirty="0">
                          <a:solidFill>
                            <a:srgbClr val="C00000"/>
                          </a:solidFill>
                          <a:latin typeface="微软雅黑" panose="020B0503020204020204" charset="-122"/>
                          <a:ea typeface="微软雅黑" panose="020B0503020204020204" charset="-122"/>
                          <a:cs typeface="+mn-cs"/>
                        </a:rPr>
                        <a:t>H₁</a:t>
                      </a:r>
                      <a:r>
                        <a:rPr lang="zh-CN" altLang="en-US" sz="1400" b="1" kern="1200" dirty="0">
                          <a:solidFill>
                            <a:srgbClr val="C00000"/>
                          </a:solidFill>
                          <a:latin typeface="微软雅黑" panose="020B0503020204020204" charset="-122"/>
                          <a:ea typeface="微软雅黑" panose="020B0503020204020204" charset="-122"/>
                          <a:cs typeface="+mn-cs"/>
                        </a:rPr>
                        <a:t>抗组胺药</a:t>
                      </a:r>
                      <a:r>
                        <a:rPr lang="zh-CN" altLang="en-US" sz="1400" b="1" kern="1200" dirty="0">
                          <a:solidFill>
                            <a:schemeClr val="tx1"/>
                          </a:solidFill>
                          <a:latin typeface="微软雅黑" panose="020B0503020204020204" charset="-122"/>
                          <a:ea typeface="微软雅黑" panose="020B0503020204020204" charset="-122"/>
                          <a:cs typeface="+mn-cs"/>
                        </a:rPr>
                        <a:t>是</a:t>
                      </a:r>
                      <a:r>
                        <a:rPr lang="zh-CN" altLang="en-US" sz="1400" b="1" kern="1200" dirty="0">
                          <a:solidFill>
                            <a:srgbClr val="C00000"/>
                          </a:solidFill>
                          <a:latin typeface="微软雅黑" panose="020B0503020204020204" charset="-122"/>
                          <a:ea typeface="微软雅黑" panose="020B0503020204020204" charset="-122"/>
                          <a:cs typeface="+mn-cs"/>
                        </a:rPr>
                        <a:t>儿童慢性荨麻疹</a:t>
                      </a:r>
                      <a:r>
                        <a:rPr lang="zh-CN" altLang="en-US" sz="1400" b="1" kern="1200" dirty="0">
                          <a:solidFill>
                            <a:schemeClr val="tx1"/>
                          </a:solidFill>
                          <a:latin typeface="微软雅黑" panose="020B0503020204020204" charset="-122"/>
                          <a:ea typeface="微软雅黑" panose="020B0503020204020204" charset="-122"/>
                          <a:cs typeface="+mn-cs"/>
                        </a:rPr>
                        <a:t>的</a:t>
                      </a:r>
                      <a:r>
                        <a:rPr lang="zh-CN" altLang="en-US" sz="1400" b="1" kern="1200" dirty="0">
                          <a:solidFill>
                            <a:srgbClr val="C00000"/>
                          </a:solidFill>
                          <a:latin typeface="微软雅黑" panose="020B0503020204020204" charset="-122"/>
                          <a:ea typeface="微软雅黑" panose="020B0503020204020204" charset="-122"/>
                          <a:cs typeface="+mn-cs"/>
                        </a:rPr>
                        <a:t>首选治疗药物</a:t>
                      </a:r>
                      <a:r>
                        <a:rPr lang="zh-CN" altLang="en-US" sz="1400" b="0" kern="1200" dirty="0">
                          <a:solidFill>
                            <a:schemeClr val="tx1"/>
                          </a:solidFill>
                          <a:latin typeface="微软雅黑" panose="020B0503020204020204" charset="-122"/>
                          <a:ea typeface="微软雅黑" panose="020B0503020204020204" charset="-122"/>
                          <a:cs typeface="+mn-cs"/>
                        </a:rPr>
                        <a:t>（证据等级 </a:t>
                      </a:r>
                      <a:r>
                        <a:rPr lang="en-US" altLang="zh-CN" sz="1400" b="0" kern="1200" dirty="0">
                          <a:solidFill>
                            <a:schemeClr val="tx1"/>
                          </a:solidFill>
                          <a:latin typeface="微软雅黑" panose="020B0503020204020204" charset="-122"/>
                          <a:ea typeface="微软雅黑" panose="020B0503020204020204" charset="-122"/>
                          <a:cs typeface="+mn-cs"/>
                        </a:rPr>
                        <a:t>I</a:t>
                      </a:r>
                      <a:r>
                        <a:rPr lang="zh-CN" altLang="en-US" sz="1400" b="0" kern="1200" dirty="0">
                          <a:solidFill>
                            <a:schemeClr val="tx1"/>
                          </a:solidFill>
                          <a:latin typeface="微软雅黑" panose="020B0503020204020204" charset="-122"/>
                          <a:ea typeface="微软雅黑" panose="020B0503020204020204" charset="-122"/>
                          <a:cs typeface="+mn-cs"/>
                        </a:rPr>
                        <a:t>，推荐强度 </a:t>
                      </a:r>
                      <a:r>
                        <a:rPr lang="en-US" altLang="zh-CN" sz="1400" b="0" kern="1200" dirty="0">
                          <a:solidFill>
                            <a:schemeClr val="tx1"/>
                          </a:solidFill>
                          <a:latin typeface="微软雅黑" panose="020B0503020204020204" charset="-122"/>
                          <a:ea typeface="微软雅黑" panose="020B0503020204020204" charset="-122"/>
                          <a:cs typeface="+mn-cs"/>
                        </a:rPr>
                        <a:t>B</a:t>
                      </a:r>
                      <a:r>
                        <a:rPr lang="zh-CN" altLang="en-US" sz="1400" b="0" kern="1200" dirty="0">
                          <a:solidFill>
                            <a:schemeClr val="tx1"/>
                          </a:solidFill>
                          <a:latin typeface="微软雅黑" panose="020B0503020204020204" charset="-122"/>
                          <a:ea typeface="微软雅黑" panose="020B0503020204020204" charset="-122"/>
                          <a:cs typeface="+mn-cs"/>
                        </a:rPr>
                        <a:t>）</a:t>
                      </a:r>
                      <a:endParaRPr lang="en-US" altLang="zh-CN" sz="1400" b="0" dirty="0">
                        <a:solidFill>
                          <a:schemeClr val="tx1"/>
                        </a:solidFill>
                        <a:latin typeface="微软雅黑" panose="020B0503020204020204" charset="-122"/>
                        <a:ea typeface="微软雅黑" panose="020B0503020204020204" charset="-122"/>
                        <a:sym typeface="+mn-ea"/>
                      </a:endParaRPr>
                    </a:p>
                  </a:txBody>
                  <a:tcPr marL="144004" marR="144004" marT="107953" marB="10795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3" name="标题 2"/>
          <p:cNvSpPr txBox="1">
            <a:spLocks noChangeArrowheads="1"/>
          </p:cNvSpPr>
          <p:nvPr/>
        </p:nvSpPr>
        <p:spPr bwMode="auto">
          <a:xfrm>
            <a:off x="508952" y="938170"/>
            <a:ext cx="11392525" cy="454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l" rtl="0" eaLnBrk="0" fontAlgn="base" hangingPunct="0">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a:lstStyle>
          <a:p>
            <a:pPr marL="342900" marR="0" lvl="0" indent="-342900" algn="l" defTabSz="914400" rtl="0" eaLnBrk="0" fontAlgn="base" latinLnBrk="0" hangingPunct="0">
              <a:lnSpc>
                <a:spcPct val="120000"/>
              </a:lnSpc>
              <a:spcBef>
                <a:spcPct val="0"/>
              </a:spcBef>
              <a:spcAft>
                <a:spcPct val="0"/>
              </a:spcAft>
              <a:buClrTx/>
              <a:buSzTx/>
              <a:buFont typeface="Wingdings" panose="05000000000000000000" pitchFamily="2" charset="2"/>
              <a:buChar char="n"/>
              <a:defRPr/>
            </a:pPr>
            <a:r>
              <a:rPr kumimoji="0" lang="zh-CN" altLang="en-US" sz="2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j-cs"/>
              </a:rPr>
              <a:t>国内外权威指南均推荐</a:t>
            </a:r>
            <a:r>
              <a:rPr kumimoji="0" lang="zh-CN" altLang="en-US" sz="20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j-cs"/>
              </a:rPr>
              <a:t>地氯雷他定</a:t>
            </a:r>
            <a:r>
              <a:rPr kumimoji="0" lang="zh-CN" altLang="en-US" sz="2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j-cs"/>
              </a:rPr>
              <a:t>等</a:t>
            </a:r>
            <a:r>
              <a:rPr kumimoji="0" lang="zh-CN" altLang="en-US" sz="20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j-cs"/>
              </a:rPr>
              <a:t>第二代抗组胺药物</a:t>
            </a:r>
            <a:r>
              <a:rPr kumimoji="0" lang="zh-CN" altLang="en-US" sz="2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j-cs"/>
              </a:rPr>
              <a:t>为过敏性鼻炎、慢性荨麻疹</a:t>
            </a:r>
            <a:r>
              <a:rPr kumimoji="0" lang="zh-CN" altLang="en-US" sz="20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j-cs"/>
              </a:rPr>
              <a:t>一线</a:t>
            </a:r>
            <a:r>
              <a:rPr kumimoji="0" lang="en-US" altLang="zh-CN" sz="20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j-cs"/>
              </a:rPr>
              <a:t>/</a:t>
            </a:r>
            <a:r>
              <a:rPr kumimoji="0" lang="zh-CN" altLang="en-US" sz="20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j-cs"/>
              </a:rPr>
              <a:t>主要用药</a:t>
            </a:r>
            <a:endParaRPr kumimoji="0" lang="zh-CN" altLang="en-US" sz="20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j-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431800" y="1823085"/>
            <a:ext cx="8499475" cy="148082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3" name="图片 52"/>
          <p:cNvPicPr>
            <a:picLocks noChangeAspect="1"/>
          </p:cNvPicPr>
          <p:nvPr/>
        </p:nvPicPr>
        <p:blipFill>
          <a:blip r:embed="rId1"/>
          <a:stretch>
            <a:fillRect/>
          </a:stretch>
        </p:blipFill>
        <p:spPr>
          <a:xfrm>
            <a:off x="9160510" y="510540"/>
            <a:ext cx="2713990" cy="3412490"/>
          </a:xfrm>
          <a:prstGeom prst="rect">
            <a:avLst/>
          </a:prstGeom>
        </p:spPr>
      </p:pic>
      <p:cxnSp>
        <p:nvCxnSpPr>
          <p:cNvPr id="22" name="直接连接符 21"/>
          <p:cNvCxnSpPr/>
          <p:nvPr/>
        </p:nvCxnSpPr>
        <p:spPr>
          <a:xfrm>
            <a:off x="399738" y="861315"/>
            <a:ext cx="1139252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643226" y="351449"/>
            <a:ext cx="8027513" cy="463511"/>
            <a:chOff x="643226" y="411409"/>
            <a:chExt cx="8027513" cy="463511"/>
          </a:xfrm>
        </p:grpSpPr>
        <p:grpSp>
          <p:nvGrpSpPr>
            <p:cNvPr id="18" name="组合 17"/>
            <p:cNvGrpSpPr/>
            <p:nvPr/>
          </p:nvGrpSpPr>
          <p:grpSpPr>
            <a:xfrm>
              <a:off x="643226" y="419695"/>
              <a:ext cx="396000" cy="396000"/>
              <a:chOff x="395576" y="248444"/>
              <a:chExt cx="396000" cy="396000"/>
            </a:xfrm>
            <a:noFill/>
          </p:grpSpPr>
          <p:sp>
            <p:nvSpPr>
              <p:cNvPr id="20" name="矩形 19"/>
              <p:cNvSpPr/>
              <p:nvPr userDrawn="1"/>
            </p:nvSpPr>
            <p:spPr>
              <a:xfrm>
                <a:off x="395576" y="248444"/>
                <a:ext cx="326092" cy="336419"/>
              </a:xfrm>
              <a:prstGeom prst="rect">
                <a:avLst/>
              </a:prstGeom>
              <a:grpFill/>
              <a:ln w="19050"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1" name="矩形 20"/>
              <p:cNvSpPr/>
              <p:nvPr userDrawn="1"/>
            </p:nvSpPr>
            <p:spPr>
              <a:xfrm>
                <a:off x="581935" y="432344"/>
                <a:ext cx="209641" cy="212100"/>
              </a:xfrm>
              <a:prstGeom prst="rect">
                <a:avLst/>
              </a:prstGeom>
              <a:solidFill>
                <a:schemeClr val="accent3"/>
              </a:solidFill>
              <a:ln w="254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grpSp>
        <p:sp>
          <p:nvSpPr>
            <p:cNvPr id="19" name="矩形 18"/>
            <p:cNvSpPr/>
            <p:nvPr/>
          </p:nvSpPr>
          <p:spPr>
            <a:xfrm>
              <a:off x="1225585" y="411409"/>
              <a:ext cx="7445154" cy="463511"/>
            </a:xfrm>
            <a:prstGeom prst="rect">
              <a:avLst/>
            </a:prstGeom>
            <a:effectLst/>
          </p:spPr>
          <p:txBody>
            <a:bodyPr wrap="none" lIns="93269" tIns="46634" rIns="93269" bIns="46634">
              <a:spAutoFit/>
            </a:bodyPr>
            <a:lstStyle/>
            <a:p>
              <a:r>
                <a:rPr lang="zh-CN" altLang="en-US" sz="2400" b="1" kern="0" spc="300"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创新性</a:t>
              </a:r>
              <a:r>
                <a:rPr lang="en-US" altLang="zh-CN" sz="2400" b="1" kern="0" spc="300"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a:t>
              </a:r>
              <a:r>
                <a:rPr lang="zh-CN" altLang="en-US" sz="2400" b="1" dirty="0">
                  <a:solidFill>
                    <a:srgbClr val="C00000"/>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专利品种，剂型适宜，专用给药器定量精准</a:t>
              </a:r>
              <a:endParaRPr lang="zh-CN" altLang="en-US" sz="2400" b="1" kern="0" spc="300" dirty="0">
                <a:solidFill>
                  <a:srgbClr val="FF0000"/>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endParaRPr>
            </a:p>
          </p:txBody>
        </p:sp>
      </p:grpSp>
      <p:pic>
        <p:nvPicPr>
          <p:cNvPr id="9" name="图片 8" descr="恩瑞特LOGO-透明"/>
          <p:cNvPicPr>
            <a:picLocks noChangeAspect="1"/>
          </p:cNvPicPr>
          <p:nvPr/>
        </p:nvPicPr>
        <p:blipFill>
          <a:blip r:embed="rId2"/>
          <a:stretch>
            <a:fillRect/>
          </a:stretch>
        </p:blipFill>
        <p:spPr>
          <a:xfrm>
            <a:off x="11022330" y="23495"/>
            <a:ext cx="1162685" cy="841375"/>
          </a:xfrm>
          <a:prstGeom prst="rect">
            <a:avLst/>
          </a:prstGeom>
        </p:spPr>
      </p:pic>
      <p:sp>
        <p:nvSpPr>
          <p:cNvPr id="2" name="文本框 1"/>
          <p:cNvSpPr txBox="1"/>
          <p:nvPr/>
        </p:nvSpPr>
        <p:spPr>
          <a:xfrm>
            <a:off x="298450" y="907415"/>
            <a:ext cx="9855200" cy="829945"/>
          </a:xfrm>
          <a:prstGeom prst="rect">
            <a:avLst/>
          </a:prstGeom>
          <a:noFill/>
          <a:ln w="25400" cmpd="sng">
            <a:noFill/>
            <a:prstDash val="sysDash"/>
          </a:ln>
        </p:spPr>
        <p:txBody>
          <a:bodyPr wrap="square">
            <a:spAutoFit/>
          </a:bodyPr>
          <a:lstStyle/>
          <a:p>
            <a:pPr marL="285750" indent="-285750" fontAlgn="auto">
              <a:lnSpc>
                <a:spcPct val="100000"/>
              </a:lnSpc>
              <a:buFont typeface="Wingdings" panose="05000000000000000000" pitchFamily="2" charset="2"/>
              <a:buChar char="n"/>
            </a:pPr>
            <a:r>
              <a:rPr lang="zh-CN" altLang="en-US" sz="1600" b="1">
                <a:latin typeface="微软雅黑" panose="020B0503020204020204" charset="-122"/>
                <a:ea typeface="微软雅黑" panose="020B0503020204020204" charset="-122"/>
                <a:sym typeface="+mn-ea"/>
              </a:rPr>
              <a:t>枸地氯雷他定口服溶液纳入</a:t>
            </a:r>
            <a:r>
              <a:rPr lang="zh-CN" altLang="en-US" sz="1600" b="1">
                <a:solidFill>
                  <a:srgbClr val="C00000"/>
                </a:solidFill>
                <a:latin typeface="微软雅黑" panose="020B0503020204020204" charset="-122"/>
                <a:ea typeface="微软雅黑" panose="020B0503020204020204" charset="-122"/>
                <a:sym typeface="+mn-ea"/>
              </a:rPr>
              <a:t>“十三五”国家重大新药创制科技重大专项支持的儿童药项目</a:t>
            </a:r>
            <a:endParaRPr lang="zh-CN" altLang="en-US" sz="1600" b="1" dirty="0">
              <a:solidFill>
                <a:srgbClr val="C00000"/>
              </a:solidFill>
              <a:latin typeface="微软雅黑" panose="020B0503020204020204" charset="-122"/>
              <a:ea typeface="微软雅黑" panose="020B0503020204020204" charset="-122"/>
            </a:endParaRPr>
          </a:p>
          <a:p>
            <a:pPr marL="285750" indent="-285750" fontAlgn="auto">
              <a:lnSpc>
                <a:spcPct val="100000"/>
              </a:lnSpc>
              <a:buFont typeface="Wingdings" panose="05000000000000000000" pitchFamily="2" charset="2"/>
              <a:buChar char="n"/>
            </a:pPr>
            <a:r>
              <a:rPr lang="zh-CN" altLang="en-US" sz="1600" b="1" kern="0" spc="300" dirty="0">
                <a:solidFill>
                  <a:srgbClr val="C00000"/>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中国首个进行了低龄儿童注册临床研究的专利品种</a:t>
            </a:r>
            <a:endParaRPr lang="en-US" altLang="zh-CN" sz="1600" b="1" dirty="0">
              <a:solidFill>
                <a:srgbClr val="C00000"/>
              </a:solidFill>
              <a:latin typeface="微软雅黑" panose="020B0503020204020204" charset="-122"/>
              <a:ea typeface="微软雅黑" panose="020B0503020204020204" charset="-122"/>
            </a:endParaRPr>
          </a:p>
          <a:p>
            <a:pPr marL="285750" indent="-285750" fontAlgn="auto">
              <a:lnSpc>
                <a:spcPct val="100000"/>
              </a:lnSpc>
              <a:buFont typeface="Wingdings" panose="05000000000000000000" pitchFamily="2" charset="2"/>
              <a:buChar char="n"/>
            </a:pPr>
            <a:r>
              <a:rPr lang="zh-CN" altLang="en-US" sz="1600" b="1" dirty="0">
                <a:solidFill>
                  <a:srgbClr val="C00000"/>
                </a:solidFill>
                <a:latin typeface="Arial" panose="020B0604020202020204" pitchFamily="34" charset="0"/>
                <a:ea typeface="微软雅黑" panose="020B0503020204020204" charset="-122"/>
                <a:sym typeface="+mn-ea"/>
              </a:rPr>
              <a:t>配备带刻度的给药器，使配药更方便，定量更精准，依从性更好</a:t>
            </a:r>
            <a:endParaRPr lang="zh-CN" altLang="en-US" sz="1600" b="1" dirty="0">
              <a:solidFill>
                <a:srgbClr val="C00000"/>
              </a:solidFill>
              <a:latin typeface="Arial" panose="020B0604020202020204" pitchFamily="34" charset="0"/>
              <a:ea typeface="微软雅黑" panose="020B0503020204020204" charset="-122"/>
              <a:sym typeface="+mn-ea"/>
            </a:endParaRPr>
          </a:p>
        </p:txBody>
      </p:sp>
      <p:sp>
        <p:nvSpPr>
          <p:cNvPr id="55" name="矩形 54"/>
          <p:cNvSpPr/>
          <p:nvPr/>
        </p:nvSpPr>
        <p:spPr>
          <a:xfrm>
            <a:off x="298450" y="3923030"/>
            <a:ext cx="3300730" cy="2634615"/>
          </a:xfrm>
          <a:prstGeom prst="rect">
            <a:avLst/>
          </a:prstGeom>
          <a:noFill/>
          <a:ln w="19050" cap="flat" cmpd="sng" algn="ctr">
            <a:solidFill>
              <a:srgbClr val="A5A5A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1" i="0" u="none" strike="noStrike" kern="0" cap="none" spc="0" normalizeH="0" baseline="0" noProof="1">
              <a:ln>
                <a:noFill/>
              </a:ln>
              <a:solidFill>
                <a:srgbClr val="C00000"/>
              </a:solidFill>
              <a:effectLst/>
              <a:uLnTx/>
              <a:uFillTx/>
              <a:latin typeface="微软雅黑" panose="020B0503020204020204" charset="-122"/>
              <a:ea typeface="微软雅黑" panose="020B0503020204020204" charset="-122"/>
              <a:cs typeface="+mn-cs"/>
            </a:endParaRPr>
          </a:p>
        </p:txBody>
      </p:sp>
      <p:sp>
        <p:nvSpPr>
          <p:cNvPr id="56" name="文本框 10"/>
          <p:cNvSpPr>
            <a:spLocks noChangeArrowheads="1"/>
          </p:cNvSpPr>
          <p:nvPr/>
        </p:nvSpPr>
        <p:spPr bwMode="auto">
          <a:xfrm>
            <a:off x="-104775" y="3287395"/>
            <a:ext cx="4223385" cy="686435"/>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14:hiddenLine>
            </a:ext>
          </a:extLst>
        </p:spPr>
        <p:txBody>
          <a:bodyPr anchor="ctr" anchorCtr="1"/>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marR="0" lvl="0" indent="0" algn="ctr" defTabSz="914400" fontAlgn="auto">
              <a:lnSpc>
                <a:spcPts val="1820"/>
              </a:lnSpc>
              <a:spcBef>
                <a:spcPts val="0"/>
              </a:spcBef>
              <a:spcAft>
                <a:spcPts val="0"/>
              </a:spcAft>
              <a:buClrTx/>
              <a:buSzTx/>
              <a:buFontTx/>
              <a:buNone/>
              <a:defRPr/>
            </a:pPr>
            <a:r>
              <a:rPr kumimoji="0" lang="zh-CN" altLang="en-US" sz="1600" b="1"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rPr>
              <a:t>药学创新</a:t>
            </a:r>
            <a:endParaRPr kumimoji="0" lang="en-US" altLang="zh-CN" sz="1600" b="1"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endParaRPr>
          </a:p>
          <a:p>
            <a:pPr marR="0" lvl="0" indent="0" algn="ctr" defTabSz="914400" fontAlgn="auto">
              <a:lnSpc>
                <a:spcPts val="1820"/>
              </a:lnSpc>
              <a:spcBef>
                <a:spcPts val="0"/>
              </a:spcBef>
              <a:spcAft>
                <a:spcPts val="0"/>
              </a:spcAft>
              <a:buClrTx/>
              <a:buSzTx/>
              <a:buFontTx/>
              <a:buNone/>
              <a:defRPr/>
            </a:pPr>
            <a:r>
              <a:rPr kumimoji="0" lang="zh-CN" altLang="en-US" sz="1600" b="1"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rPr>
              <a:t>结合</a:t>
            </a:r>
            <a:r>
              <a:rPr kumimoji="0" lang="zh-CN" altLang="en-US" sz="1600" b="1" i="0" u="none" strike="noStrike" kern="0" cap="none" spc="0" normalizeH="0" baseline="0" noProof="0" dirty="0">
                <a:ln>
                  <a:noFill/>
                </a:ln>
                <a:solidFill>
                  <a:srgbClr val="C00000"/>
                </a:solidFill>
                <a:effectLst/>
                <a:uLnTx/>
                <a:uFillTx/>
                <a:latin typeface="Arial" panose="020B0604020202020204" pitchFamily="34" charset="0"/>
                <a:ea typeface="微软雅黑" panose="020B0503020204020204" charset="-122"/>
              </a:rPr>
              <a:t>吡啶枸椽酸氢二钠盐以及地氯雷他定</a:t>
            </a:r>
            <a:endParaRPr kumimoji="0" lang="zh-CN" altLang="en-US" sz="1600" b="1" i="0" u="none" strike="noStrike" kern="0" cap="none" spc="0" normalizeH="0" baseline="0" noProof="0" dirty="0">
              <a:ln>
                <a:noFill/>
              </a:ln>
              <a:solidFill>
                <a:srgbClr val="C00000"/>
              </a:solidFill>
              <a:effectLst/>
              <a:uLnTx/>
              <a:uFillTx/>
              <a:latin typeface="Arial" panose="020B0604020202020204" pitchFamily="34" charset="0"/>
              <a:ea typeface="微软雅黑" panose="020B0503020204020204" charset="-122"/>
            </a:endParaRPr>
          </a:p>
        </p:txBody>
      </p:sp>
      <p:sp>
        <p:nvSpPr>
          <p:cNvPr id="57" name="文本框 20"/>
          <p:cNvSpPr txBox="1"/>
          <p:nvPr/>
        </p:nvSpPr>
        <p:spPr>
          <a:xfrm>
            <a:off x="499110" y="4016375"/>
            <a:ext cx="3100070" cy="395605"/>
          </a:xfrm>
          <a:prstGeom prst="rect">
            <a:avLst/>
          </a:prstGeom>
          <a:noFill/>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charset="-122"/>
                <a:cs typeface="+mn-cs"/>
              </a:defRPr>
            </a:lvl9pPr>
          </a:lstStyle>
          <a:p>
            <a:pPr eaLnBrk="1" fontAlgn="auto" hangingPunct="1">
              <a:spcBef>
                <a:spcPts val="0"/>
              </a:spcBef>
              <a:spcAft>
                <a:spcPts val="0"/>
              </a:spcAft>
              <a:defRPr/>
            </a:pPr>
            <a:r>
              <a:rPr lang="zh-CN" altLang="en-US" sz="1200" dirty="0">
                <a:solidFill>
                  <a:prstClr val="black"/>
                </a:solidFill>
                <a:latin typeface="微软雅黑" panose="020B0503020204020204" charset="-122"/>
                <a:cs typeface="微软雅黑" panose="020B0503020204020204" charset="-122"/>
                <a:sym typeface="+mn-ea"/>
              </a:rPr>
              <a:t>本品在体内转化为地氯雷他定后发挥作用</a:t>
            </a:r>
            <a:endParaRPr lang="en-US" altLang="zh-CN" sz="1200" baseline="30000" dirty="0">
              <a:solidFill>
                <a:prstClr val="black"/>
              </a:solidFill>
              <a:latin typeface="微软雅黑" panose="020B0503020204020204" charset="-122"/>
              <a:cs typeface="微软雅黑" panose="020B0503020204020204" charset="-122"/>
              <a:sym typeface="+mn-ea"/>
            </a:endParaRPr>
          </a:p>
          <a:p>
            <a:pPr eaLnBrk="1" fontAlgn="auto" hangingPunct="1">
              <a:spcBef>
                <a:spcPts val="0"/>
              </a:spcBef>
              <a:spcAft>
                <a:spcPts val="0"/>
              </a:spcAft>
              <a:defRPr/>
            </a:pPr>
            <a:endParaRPr lang="en-US" altLang="zh-CN" sz="1200" baseline="30000" dirty="0">
              <a:solidFill>
                <a:prstClr val="black"/>
              </a:solidFill>
              <a:latin typeface="微软雅黑" panose="020B0503020204020204" charset="-122"/>
              <a:cs typeface="微软雅黑" panose="020B0503020204020204" charset="-122"/>
              <a:sym typeface="+mn-ea"/>
            </a:endParaRPr>
          </a:p>
        </p:txBody>
      </p:sp>
      <p:pic>
        <p:nvPicPr>
          <p:cNvPr id="58" name="图片 57"/>
          <p:cNvPicPr>
            <a:picLocks noChangeAspect="1"/>
          </p:cNvPicPr>
          <p:nvPr/>
        </p:nvPicPr>
        <p:blipFill>
          <a:blip r:embed="rId3"/>
          <a:stretch>
            <a:fillRect/>
          </a:stretch>
        </p:blipFill>
        <p:spPr>
          <a:xfrm>
            <a:off x="829310" y="4478655"/>
            <a:ext cx="2173605" cy="1040765"/>
          </a:xfrm>
          <a:prstGeom prst="rect">
            <a:avLst/>
          </a:prstGeom>
        </p:spPr>
      </p:pic>
      <p:sp>
        <p:nvSpPr>
          <p:cNvPr id="75" name="文本框 11"/>
          <p:cNvSpPr>
            <a:spLocks noChangeArrowheads="1"/>
          </p:cNvSpPr>
          <p:nvPr/>
        </p:nvSpPr>
        <p:spPr bwMode="auto">
          <a:xfrm>
            <a:off x="4097655" y="3273425"/>
            <a:ext cx="4618355" cy="76454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14:hiddenLine>
            </a:ext>
          </a:extLst>
        </p:spPr>
        <p:txBody>
          <a:bodyPr anchor="ctr" anchorCtr="1"/>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marR="0" lvl="0" indent="0" algn="ctr" defTabSz="914400" fontAlgn="auto">
              <a:lnSpc>
                <a:spcPts val="1820"/>
              </a:lnSpc>
              <a:spcBef>
                <a:spcPts val="0"/>
              </a:spcBef>
              <a:spcAft>
                <a:spcPts val="0"/>
              </a:spcAft>
              <a:buClrTx/>
              <a:buSzTx/>
              <a:buFontTx/>
              <a:buNone/>
              <a:defRPr/>
            </a:pPr>
            <a:r>
              <a:rPr kumimoji="0" lang="zh-CN" altLang="en-US" sz="1600" b="1"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rPr>
              <a:t>剂型适宜</a:t>
            </a:r>
            <a:endParaRPr kumimoji="0" lang="en-US" altLang="zh-CN" sz="1600" b="1"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endParaRPr>
          </a:p>
          <a:p>
            <a:pPr marR="0" lvl="0" indent="0" algn="ctr" defTabSz="914400" fontAlgn="auto">
              <a:lnSpc>
                <a:spcPts val="1820"/>
              </a:lnSpc>
              <a:spcBef>
                <a:spcPts val="0"/>
              </a:spcBef>
              <a:spcAft>
                <a:spcPts val="0"/>
              </a:spcAft>
              <a:buClrTx/>
              <a:buSzTx/>
              <a:buFontTx/>
              <a:buNone/>
              <a:defRPr/>
            </a:pPr>
            <a:r>
              <a:rPr kumimoji="0" lang="zh-CN" altLang="en-US" sz="1600" b="1" i="0" u="none" strike="noStrike" kern="0" cap="none" spc="0" normalizeH="0" baseline="0" noProof="0" dirty="0">
                <a:ln>
                  <a:noFill/>
                </a:ln>
                <a:solidFill>
                  <a:srgbClr val="C00000"/>
                </a:solidFill>
                <a:effectLst/>
                <a:uLnTx/>
                <a:uFillTx/>
                <a:latin typeface="Arial" panose="020B0604020202020204" pitchFamily="34" charset="0"/>
                <a:ea typeface="微软雅黑" panose="020B0503020204020204" charset="-122"/>
              </a:rPr>
              <a:t>填补儿童用药证据空白，满足儿童用药需求</a:t>
            </a:r>
            <a:endParaRPr kumimoji="0" lang="zh-CN" altLang="en-US" sz="1600" b="1" i="0" u="none" strike="noStrike" kern="0" cap="none" spc="0" normalizeH="0" baseline="0" noProof="0" dirty="0">
              <a:ln>
                <a:noFill/>
              </a:ln>
              <a:solidFill>
                <a:srgbClr val="C00000"/>
              </a:solidFill>
              <a:effectLst/>
              <a:uLnTx/>
              <a:uFillTx/>
              <a:latin typeface="Arial" panose="020B0604020202020204" pitchFamily="34" charset="0"/>
              <a:ea typeface="微软雅黑" panose="020B0503020204020204" charset="-122"/>
            </a:endParaRPr>
          </a:p>
        </p:txBody>
      </p:sp>
      <p:grpSp>
        <p:nvGrpSpPr>
          <p:cNvPr id="76" name="组合 75"/>
          <p:cNvGrpSpPr/>
          <p:nvPr/>
        </p:nvGrpSpPr>
        <p:grpSpPr>
          <a:xfrm>
            <a:off x="3866523" y="3973830"/>
            <a:ext cx="4829175" cy="2465705"/>
            <a:chOff x="5459833" y="1603086"/>
            <a:chExt cx="6105722" cy="4429818"/>
          </a:xfrm>
        </p:grpSpPr>
        <p:sp>
          <p:nvSpPr>
            <p:cNvPr id="77" name="矩形: 圆角 6"/>
            <p:cNvSpPr/>
            <p:nvPr/>
          </p:nvSpPr>
          <p:spPr>
            <a:xfrm>
              <a:off x="7324303" y="2642378"/>
              <a:ext cx="2491506" cy="764351"/>
            </a:xfrm>
            <a:prstGeom prst="roundRect">
              <a:avLst/>
            </a:prstGeom>
            <a:solidFill>
              <a:srgbClr val="ED7D31"/>
            </a:solidFill>
            <a:ln w="12700" cap="flat" cmpd="sng" algn="ctr">
              <a:solidFill>
                <a:srgbClr val="00B0F0"/>
              </a:solidFill>
              <a:prstDash val="solid"/>
              <a:miter lim="800000"/>
            </a:ln>
            <a:effectLst/>
          </p:spPr>
          <p:txBody>
            <a:bodyPr rtlCol="0" anchor="ctr"/>
            <a:lstStyle>
              <a:defPPr>
                <a:defRPr lang="zh-CN"/>
              </a:defPPr>
              <a:lvl1pPr marL="0" algn="l" defTabSz="1158240" rtl="0" eaLnBrk="1" latinLnBrk="0" hangingPunct="1">
                <a:defRPr sz="2295" kern="1200">
                  <a:solidFill>
                    <a:schemeClr val="lt1"/>
                  </a:solidFill>
                  <a:latin typeface="+mn-lt"/>
                  <a:ea typeface="+mn-ea"/>
                  <a:cs typeface="+mn-cs"/>
                </a:defRPr>
              </a:lvl1pPr>
              <a:lvl2pPr marL="579120" algn="l" defTabSz="1158240" rtl="0" eaLnBrk="1" latinLnBrk="0" hangingPunct="1">
                <a:defRPr sz="2295" kern="1200">
                  <a:solidFill>
                    <a:schemeClr val="lt1"/>
                  </a:solidFill>
                  <a:latin typeface="+mn-lt"/>
                  <a:ea typeface="+mn-ea"/>
                  <a:cs typeface="+mn-cs"/>
                </a:defRPr>
              </a:lvl2pPr>
              <a:lvl3pPr marL="1158240" algn="l" defTabSz="1158240" rtl="0" eaLnBrk="1" latinLnBrk="0" hangingPunct="1">
                <a:defRPr sz="2295" kern="1200">
                  <a:solidFill>
                    <a:schemeClr val="lt1"/>
                  </a:solidFill>
                  <a:latin typeface="+mn-lt"/>
                  <a:ea typeface="+mn-ea"/>
                  <a:cs typeface="+mn-cs"/>
                </a:defRPr>
              </a:lvl3pPr>
              <a:lvl4pPr marL="1737360" algn="l" defTabSz="1158240" rtl="0" eaLnBrk="1" latinLnBrk="0" hangingPunct="1">
                <a:defRPr sz="2295" kern="1200">
                  <a:solidFill>
                    <a:schemeClr val="lt1"/>
                  </a:solidFill>
                  <a:latin typeface="+mn-lt"/>
                  <a:ea typeface="+mn-ea"/>
                  <a:cs typeface="+mn-cs"/>
                </a:defRPr>
              </a:lvl4pPr>
              <a:lvl5pPr marL="2315845" algn="l" defTabSz="1158240" rtl="0" eaLnBrk="1" latinLnBrk="0" hangingPunct="1">
                <a:defRPr sz="2295" kern="1200">
                  <a:solidFill>
                    <a:schemeClr val="lt1"/>
                  </a:solidFill>
                  <a:latin typeface="+mn-lt"/>
                  <a:ea typeface="+mn-ea"/>
                  <a:cs typeface="+mn-cs"/>
                </a:defRPr>
              </a:lvl5pPr>
              <a:lvl6pPr marL="2894965" algn="l" defTabSz="1158240" rtl="0" eaLnBrk="1" latinLnBrk="0" hangingPunct="1">
                <a:defRPr sz="2295" kern="1200">
                  <a:solidFill>
                    <a:schemeClr val="lt1"/>
                  </a:solidFill>
                  <a:latin typeface="+mn-lt"/>
                  <a:ea typeface="+mn-ea"/>
                  <a:cs typeface="+mn-cs"/>
                </a:defRPr>
              </a:lvl6pPr>
              <a:lvl7pPr marL="3474085" algn="l" defTabSz="1158240" rtl="0" eaLnBrk="1" latinLnBrk="0" hangingPunct="1">
                <a:defRPr sz="2295" kern="1200">
                  <a:solidFill>
                    <a:schemeClr val="lt1"/>
                  </a:solidFill>
                  <a:latin typeface="+mn-lt"/>
                  <a:ea typeface="+mn-ea"/>
                  <a:cs typeface="+mn-cs"/>
                </a:defRPr>
              </a:lvl7pPr>
              <a:lvl8pPr marL="4053205" algn="l" defTabSz="1158240" rtl="0" eaLnBrk="1" latinLnBrk="0" hangingPunct="1">
                <a:defRPr sz="2295" kern="1200">
                  <a:solidFill>
                    <a:schemeClr val="lt1"/>
                  </a:solidFill>
                  <a:latin typeface="+mn-lt"/>
                  <a:ea typeface="+mn-ea"/>
                  <a:cs typeface="+mn-cs"/>
                </a:defRPr>
              </a:lvl8pPr>
              <a:lvl9pPr marL="4632325" algn="l" defTabSz="1158240" rtl="0" eaLnBrk="1" latinLnBrk="0" hangingPunct="1">
                <a:defRPr sz="2295" kern="1200">
                  <a:solidFill>
                    <a:schemeClr val="lt1"/>
                  </a:solidFill>
                  <a:latin typeface="+mn-lt"/>
                  <a:ea typeface="+mn-ea"/>
                  <a:cs typeface="+mn-cs"/>
                </a:defRPr>
              </a:lvl9pPr>
            </a:lstStyle>
            <a:p>
              <a:pPr marL="0" marR="0" lvl="0" indent="0" algn="ctr" defTabSz="1158240" rtl="0" eaLnBrk="1" fontAlgn="auto" latinLnBrk="0" hangingPunct="1">
                <a:lnSpc>
                  <a:spcPct val="125000"/>
                </a:lnSpc>
                <a:spcBef>
                  <a:spcPts val="0"/>
                </a:spcBef>
                <a:spcAft>
                  <a:spcPts val="0"/>
                </a:spcAft>
                <a:buClrTx/>
                <a:buSzTx/>
                <a:buFontTx/>
                <a:buNone/>
                <a:defRPr/>
              </a:pPr>
              <a:r>
                <a:rPr kumimoji="0" lang="en-US" altLang="zh-CN" sz="8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6</a:t>
              </a:r>
              <a:r>
                <a:rPr kumimoji="0" lang="zh-CN" altLang="en-US" sz="8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个月</a:t>
              </a:r>
              <a:r>
                <a:rPr kumimoji="0" lang="en-US" altLang="zh-CN" sz="8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~18</a:t>
              </a:r>
              <a:r>
                <a:rPr kumimoji="0" lang="zh-CN" altLang="en-US" sz="8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岁中国儿童</a:t>
              </a:r>
              <a:endParaRPr kumimoji="0" lang="zh-CN" altLang="en-US" sz="8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a:p>
              <a:pPr marL="0" marR="0" lvl="0" indent="0" algn="ctr" defTabSz="1158240" rtl="0" eaLnBrk="1" fontAlgn="auto" latinLnBrk="0" hangingPunct="1">
                <a:lnSpc>
                  <a:spcPct val="125000"/>
                </a:lnSpc>
                <a:spcBef>
                  <a:spcPts val="0"/>
                </a:spcBef>
                <a:spcAft>
                  <a:spcPts val="0"/>
                </a:spcAft>
                <a:buClrTx/>
                <a:buSzTx/>
                <a:buFontTx/>
                <a:buNone/>
                <a:defRPr/>
              </a:pPr>
              <a:r>
                <a:rPr kumimoji="0" lang="zh-CN" altLang="en-US" sz="8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群体药代动力学、安全性、有效性研究</a:t>
              </a:r>
              <a:endParaRPr kumimoji="0" lang="zh-CN" altLang="en-US" sz="8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p:txBody>
        </p:sp>
        <p:sp>
          <p:nvSpPr>
            <p:cNvPr id="78" name="矩形: 圆角 7"/>
            <p:cNvSpPr/>
            <p:nvPr>
              <p:custDataLst>
                <p:tags r:id="rId4"/>
              </p:custDataLst>
            </p:nvPr>
          </p:nvSpPr>
          <p:spPr>
            <a:xfrm>
              <a:off x="7478214" y="3860776"/>
              <a:ext cx="2097061" cy="798577"/>
            </a:xfrm>
            <a:prstGeom prst="roundRect">
              <a:avLst/>
            </a:prstGeom>
            <a:solidFill>
              <a:sysClr val="window" lastClr="FFFFFF"/>
            </a:solidFill>
            <a:ln w="28575" cap="flat" cmpd="sng" algn="ctr">
              <a:solidFill>
                <a:srgbClr val="00B0F0"/>
              </a:solidFill>
              <a:prstDash val="solid"/>
              <a:miter lim="800000"/>
            </a:ln>
            <a:effectLst/>
          </p:spPr>
          <p:txBody>
            <a:bodyPr rtlCol="0" anchor="ctr"/>
            <a:lstStyle>
              <a:defPPr>
                <a:defRPr lang="zh-CN"/>
              </a:defPPr>
              <a:lvl1pPr marL="0" algn="l" defTabSz="1158240" rtl="0" eaLnBrk="1" latinLnBrk="0" hangingPunct="1">
                <a:defRPr sz="2295" kern="1200">
                  <a:solidFill>
                    <a:schemeClr val="lt1"/>
                  </a:solidFill>
                  <a:latin typeface="+mn-lt"/>
                  <a:ea typeface="+mn-ea"/>
                  <a:cs typeface="+mn-cs"/>
                </a:defRPr>
              </a:lvl1pPr>
              <a:lvl2pPr marL="579120" algn="l" defTabSz="1158240" rtl="0" eaLnBrk="1" latinLnBrk="0" hangingPunct="1">
                <a:defRPr sz="2295" kern="1200">
                  <a:solidFill>
                    <a:schemeClr val="lt1"/>
                  </a:solidFill>
                  <a:latin typeface="+mn-lt"/>
                  <a:ea typeface="+mn-ea"/>
                  <a:cs typeface="+mn-cs"/>
                </a:defRPr>
              </a:lvl2pPr>
              <a:lvl3pPr marL="1158240" algn="l" defTabSz="1158240" rtl="0" eaLnBrk="1" latinLnBrk="0" hangingPunct="1">
                <a:defRPr sz="2295" kern="1200">
                  <a:solidFill>
                    <a:schemeClr val="lt1"/>
                  </a:solidFill>
                  <a:latin typeface="+mn-lt"/>
                  <a:ea typeface="+mn-ea"/>
                  <a:cs typeface="+mn-cs"/>
                </a:defRPr>
              </a:lvl3pPr>
              <a:lvl4pPr marL="1737360" algn="l" defTabSz="1158240" rtl="0" eaLnBrk="1" latinLnBrk="0" hangingPunct="1">
                <a:defRPr sz="2295" kern="1200">
                  <a:solidFill>
                    <a:schemeClr val="lt1"/>
                  </a:solidFill>
                  <a:latin typeface="+mn-lt"/>
                  <a:ea typeface="+mn-ea"/>
                  <a:cs typeface="+mn-cs"/>
                </a:defRPr>
              </a:lvl4pPr>
              <a:lvl5pPr marL="2315845" algn="l" defTabSz="1158240" rtl="0" eaLnBrk="1" latinLnBrk="0" hangingPunct="1">
                <a:defRPr sz="2295" kern="1200">
                  <a:solidFill>
                    <a:schemeClr val="lt1"/>
                  </a:solidFill>
                  <a:latin typeface="+mn-lt"/>
                  <a:ea typeface="+mn-ea"/>
                  <a:cs typeface="+mn-cs"/>
                </a:defRPr>
              </a:lvl5pPr>
              <a:lvl6pPr marL="2894965" algn="l" defTabSz="1158240" rtl="0" eaLnBrk="1" latinLnBrk="0" hangingPunct="1">
                <a:defRPr sz="2295" kern="1200">
                  <a:solidFill>
                    <a:schemeClr val="lt1"/>
                  </a:solidFill>
                  <a:latin typeface="+mn-lt"/>
                  <a:ea typeface="+mn-ea"/>
                  <a:cs typeface="+mn-cs"/>
                </a:defRPr>
              </a:lvl6pPr>
              <a:lvl7pPr marL="3474085" algn="l" defTabSz="1158240" rtl="0" eaLnBrk="1" latinLnBrk="0" hangingPunct="1">
                <a:defRPr sz="2295" kern="1200">
                  <a:solidFill>
                    <a:schemeClr val="lt1"/>
                  </a:solidFill>
                  <a:latin typeface="+mn-lt"/>
                  <a:ea typeface="+mn-ea"/>
                  <a:cs typeface="+mn-cs"/>
                </a:defRPr>
              </a:lvl7pPr>
              <a:lvl8pPr marL="4053205" algn="l" defTabSz="1158240" rtl="0" eaLnBrk="1" latinLnBrk="0" hangingPunct="1">
                <a:defRPr sz="2295" kern="1200">
                  <a:solidFill>
                    <a:schemeClr val="lt1"/>
                  </a:solidFill>
                  <a:latin typeface="+mn-lt"/>
                  <a:ea typeface="+mn-ea"/>
                  <a:cs typeface="+mn-cs"/>
                </a:defRPr>
              </a:lvl8pPr>
              <a:lvl9pPr marL="4632325" algn="l" defTabSz="1158240" rtl="0" eaLnBrk="1" latinLnBrk="0" hangingPunct="1">
                <a:defRPr sz="2295" kern="1200">
                  <a:solidFill>
                    <a:schemeClr val="lt1"/>
                  </a:solidFill>
                  <a:latin typeface="+mn-lt"/>
                  <a:ea typeface="+mn-ea"/>
                  <a:cs typeface="+mn-cs"/>
                </a:defRPr>
              </a:lvl9pPr>
            </a:lstStyle>
            <a:p>
              <a:pPr marL="0" marR="0" lvl="0" indent="0" algn="ctr" defTabSz="1136650" rtl="0" eaLnBrk="1" fontAlgn="auto" latinLnBrk="0" hangingPunct="1">
                <a:lnSpc>
                  <a:spcPct val="125000"/>
                </a:lnSpc>
                <a:spcBef>
                  <a:spcPts val="0"/>
                </a:spcBef>
                <a:spcAft>
                  <a:spcPts val="0"/>
                </a:spcAft>
                <a:buClrTx/>
                <a:buSzTx/>
                <a:buFontTx/>
                <a:buNone/>
                <a:defRPr/>
              </a:pPr>
              <a:r>
                <a:rPr kumimoji="0" lang="en-US" altLang="zh-CN" sz="7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HT-PK-2022-05</a:t>
              </a:r>
              <a:endPar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a:p>
              <a:pPr marL="0" marR="0" lvl="0" indent="0" algn="ctr" defTabSz="1136650" rtl="0" eaLnBrk="1" fontAlgn="auto" latinLnBrk="0" hangingPunct="1">
                <a:lnSpc>
                  <a:spcPct val="125000"/>
                </a:lnSpc>
                <a:spcBef>
                  <a:spcPts val="0"/>
                </a:spcBef>
                <a:spcAft>
                  <a:spcPts val="0"/>
                </a:spcAft>
                <a:buClrTx/>
                <a:buSzTx/>
                <a:buFontTx/>
                <a:buNone/>
                <a:defRPr/>
              </a:pPr>
              <a:r>
                <a:rPr kumimoji="0" lang="zh-CN" altLang="en-US" sz="7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群体</a:t>
              </a:r>
              <a:r>
                <a:rPr kumimoji="0" lang="en-US" altLang="zh-CN" sz="7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PK</a:t>
              </a:r>
              <a:r>
                <a:rPr kumimoji="0" lang="zh-CN" altLang="en-US" sz="7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特征、安全性与有效性</a:t>
              </a:r>
              <a:endParaRPr kumimoji="0" lang="zh-CN" altLang="en-US" sz="7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a:p>
              <a:pPr marL="0" marR="0" lvl="0" indent="0" algn="ctr" defTabSz="1136650" rtl="0" eaLnBrk="1" fontAlgn="auto" latinLnBrk="0" hangingPunct="1">
                <a:lnSpc>
                  <a:spcPct val="125000"/>
                </a:lnSpc>
                <a:spcBef>
                  <a:spcPts val="0"/>
                </a:spcBef>
                <a:spcAft>
                  <a:spcPts val="0"/>
                </a:spcAft>
                <a:buClrTx/>
                <a:buSzTx/>
                <a:buFontTx/>
                <a:buNone/>
                <a:defRPr/>
              </a:pP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6</a:t>
              </a:r>
              <a:r>
                <a:rPr kumimoji="0" lang="zh-CN" altLang="en-US"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个月</a:t>
              </a: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~5</a:t>
              </a:r>
              <a:r>
                <a:rPr kumimoji="0" lang="zh-CN" altLang="en-US"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周岁变应性鼻炎</a:t>
              </a: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a:t>
              </a:r>
              <a:r>
                <a:rPr kumimoji="0" lang="zh-CN" altLang="en-US"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荨麻疹患儿</a:t>
              </a:r>
              <a:endParaRPr kumimoji="0" lang="zh-CN" altLang="en-US"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p:txBody>
        </p:sp>
        <p:cxnSp>
          <p:nvCxnSpPr>
            <p:cNvPr id="79" name="直接箭头连接符 48"/>
            <p:cNvCxnSpPr/>
            <p:nvPr>
              <p:custDataLst>
                <p:tags r:id="rId5"/>
              </p:custDataLst>
            </p:nvPr>
          </p:nvCxnSpPr>
          <p:spPr>
            <a:xfrm flipH="1">
              <a:off x="7201740" y="3453076"/>
              <a:ext cx="263525" cy="436245"/>
            </a:xfrm>
            <a:prstGeom prst="straightConnector1">
              <a:avLst/>
            </a:prstGeom>
            <a:noFill/>
            <a:ln w="28575" cap="flat" cmpd="sng" algn="ctr">
              <a:solidFill>
                <a:srgbClr val="00B0F0"/>
              </a:solidFill>
              <a:prstDash val="solid"/>
              <a:miter lim="800000"/>
              <a:tailEnd type="triangle"/>
            </a:ln>
            <a:effectLst/>
          </p:spPr>
        </p:cxnSp>
        <p:cxnSp>
          <p:nvCxnSpPr>
            <p:cNvPr id="80" name="直接箭头连接符 50"/>
            <p:cNvCxnSpPr/>
            <p:nvPr>
              <p:custDataLst>
                <p:tags r:id="rId6"/>
              </p:custDataLst>
            </p:nvPr>
          </p:nvCxnSpPr>
          <p:spPr>
            <a:xfrm>
              <a:off x="8560005" y="3463871"/>
              <a:ext cx="0" cy="397510"/>
            </a:xfrm>
            <a:prstGeom prst="straightConnector1">
              <a:avLst/>
            </a:prstGeom>
            <a:noFill/>
            <a:ln w="28575" cap="flat" cmpd="sng" algn="ctr">
              <a:solidFill>
                <a:srgbClr val="00B0F0"/>
              </a:solidFill>
              <a:prstDash val="solid"/>
              <a:miter lim="800000"/>
              <a:tailEnd type="triangle"/>
            </a:ln>
            <a:effectLst/>
          </p:spPr>
        </p:cxnSp>
        <p:cxnSp>
          <p:nvCxnSpPr>
            <p:cNvPr id="81" name="直接箭头连接符 55"/>
            <p:cNvCxnSpPr/>
            <p:nvPr>
              <p:custDataLst>
                <p:tags r:id="rId7"/>
              </p:custDataLst>
            </p:nvPr>
          </p:nvCxnSpPr>
          <p:spPr>
            <a:xfrm>
              <a:off x="9619185" y="3461331"/>
              <a:ext cx="302260" cy="432435"/>
            </a:xfrm>
            <a:prstGeom prst="straightConnector1">
              <a:avLst/>
            </a:prstGeom>
            <a:noFill/>
            <a:ln w="28575" cap="flat" cmpd="sng" algn="ctr">
              <a:solidFill>
                <a:srgbClr val="00B0F0"/>
              </a:solidFill>
              <a:prstDash val="solid"/>
              <a:miter lim="800000"/>
              <a:tailEnd type="triangle"/>
            </a:ln>
            <a:effectLst/>
          </p:spPr>
        </p:cxnSp>
        <p:sp>
          <p:nvSpPr>
            <p:cNvPr id="82" name="矩形: 圆角 13"/>
            <p:cNvSpPr/>
            <p:nvPr/>
          </p:nvSpPr>
          <p:spPr>
            <a:xfrm>
              <a:off x="7086620" y="5162954"/>
              <a:ext cx="3026410" cy="869950"/>
            </a:xfrm>
            <a:prstGeom prst="roundRect">
              <a:avLst/>
            </a:prstGeom>
            <a:solidFill>
              <a:srgbClr val="ED7D31"/>
            </a:solidFill>
            <a:ln w="12700" cap="flat" cmpd="sng" algn="ctr">
              <a:solidFill>
                <a:srgbClr val="00B0F0"/>
              </a:solidFill>
              <a:prstDash val="solid"/>
              <a:miter lim="800000"/>
            </a:ln>
            <a:effectLst/>
          </p:spPr>
          <p:txBody>
            <a:bodyPr rtlCol="0" anchor="ctr"/>
            <a:lstStyle>
              <a:defPPr>
                <a:defRPr lang="zh-CN"/>
              </a:defPPr>
              <a:lvl1pPr marL="0" algn="l" defTabSz="1158240" rtl="0" eaLnBrk="1" latinLnBrk="0" hangingPunct="1">
                <a:defRPr sz="2295" kern="1200">
                  <a:solidFill>
                    <a:schemeClr val="lt1"/>
                  </a:solidFill>
                  <a:latin typeface="+mn-lt"/>
                  <a:ea typeface="+mn-ea"/>
                  <a:cs typeface="+mn-cs"/>
                </a:defRPr>
              </a:lvl1pPr>
              <a:lvl2pPr marL="579120" algn="l" defTabSz="1158240" rtl="0" eaLnBrk="1" latinLnBrk="0" hangingPunct="1">
                <a:defRPr sz="2295" kern="1200">
                  <a:solidFill>
                    <a:schemeClr val="lt1"/>
                  </a:solidFill>
                  <a:latin typeface="+mn-lt"/>
                  <a:ea typeface="+mn-ea"/>
                  <a:cs typeface="+mn-cs"/>
                </a:defRPr>
              </a:lvl2pPr>
              <a:lvl3pPr marL="1158240" algn="l" defTabSz="1158240" rtl="0" eaLnBrk="1" latinLnBrk="0" hangingPunct="1">
                <a:defRPr sz="2295" kern="1200">
                  <a:solidFill>
                    <a:schemeClr val="lt1"/>
                  </a:solidFill>
                  <a:latin typeface="+mn-lt"/>
                  <a:ea typeface="+mn-ea"/>
                  <a:cs typeface="+mn-cs"/>
                </a:defRPr>
              </a:lvl3pPr>
              <a:lvl4pPr marL="1737360" algn="l" defTabSz="1158240" rtl="0" eaLnBrk="1" latinLnBrk="0" hangingPunct="1">
                <a:defRPr sz="2295" kern="1200">
                  <a:solidFill>
                    <a:schemeClr val="lt1"/>
                  </a:solidFill>
                  <a:latin typeface="+mn-lt"/>
                  <a:ea typeface="+mn-ea"/>
                  <a:cs typeface="+mn-cs"/>
                </a:defRPr>
              </a:lvl4pPr>
              <a:lvl5pPr marL="2315845" algn="l" defTabSz="1158240" rtl="0" eaLnBrk="1" latinLnBrk="0" hangingPunct="1">
                <a:defRPr sz="2295" kern="1200">
                  <a:solidFill>
                    <a:schemeClr val="lt1"/>
                  </a:solidFill>
                  <a:latin typeface="+mn-lt"/>
                  <a:ea typeface="+mn-ea"/>
                  <a:cs typeface="+mn-cs"/>
                </a:defRPr>
              </a:lvl5pPr>
              <a:lvl6pPr marL="2894965" algn="l" defTabSz="1158240" rtl="0" eaLnBrk="1" latinLnBrk="0" hangingPunct="1">
                <a:defRPr sz="2295" kern="1200">
                  <a:solidFill>
                    <a:schemeClr val="lt1"/>
                  </a:solidFill>
                  <a:latin typeface="+mn-lt"/>
                  <a:ea typeface="+mn-ea"/>
                  <a:cs typeface="+mn-cs"/>
                </a:defRPr>
              </a:lvl6pPr>
              <a:lvl7pPr marL="3474085" algn="l" defTabSz="1158240" rtl="0" eaLnBrk="1" latinLnBrk="0" hangingPunct="1">
                <a:defRPr sz="2295" kern="1200">
                  <a:solidFill>
                    <a:schemeClr val="lt1"/>
                  </a:solidFill>
                  <a:latin typeface="+mn-lt"/>
                  <a:ea typeface="+mn-ea"/>
                  <a:cs typeface="+mn-cs"/>
                </a:defRPr>
              </a:lvl7pPr>
              <a:lvl8pPr marL="4053205" algn="l" defTabSz="1158240" rtl="0" eaLnBrk="1" latinLnBrk="0" hangingPunct="1">
                <a:defRPr sz="2295" kern="1200">
                  <a:solidFill>
                    <a:schemeClr val="lt1"/>
                  </a:solidFill>
                  <a:latin typeface="+mn-lt"/>
                  <a:ea typeface="+mn-ea"/>
                  <a:cs typeface="+mn-cs"/>
                </a:defRPr>
              </a:lvl8pPr>
              <a:lvl9pPr marL="4632325" algn="l" defTabSz="1158240" rtl="0" eaLnBrk="1" latinLnBrk="0" hangingPunct="1">
                <a:defRPr sz="2295" kern="1200">
                  <a:solidFill>
                    <a:schemeClr val="lt1"/>
                  </a:solidFill>
                  <a:latin typeface="+mn-lt"/>
                  <a:ea typeface="+mn-ea"/>
                  <a:cs typeface="+mn-cs"/>
                </a:defRPr>
              </a:lvl9pPr>
            </a:lstStyle>
            <a:p>
              <a:pPr marL="0" marR="0" lvl="0" indent="0" algn="ctr" defTabSz="1158240" rtl="0" eaLnBrk="1" fontAlgn="auto" latinLnBrk="0" hangingPunct="1">
                <a:lnSpc>
                  <a:spcPct val="125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获得中国儿童</a:t>
              </a:r>
              <a:r>
                <a:rPr kumimoji="0" lang="en-US" altLang="zh-CN" sz="12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PK</a:t>
              </a: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及安全性数据</a:t>
              </a:r>
              <a:endPar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a:p>
              <a:pPr marL="0" marR="0" lvl="0" indent="0" algn="ctr" defTabSz="1158240" rtl="0" eaLnBrk="1" fontAlgn="auto" latinLnBrk="0" hangingPunct="1">
                <a:lnSpc>
                  <a:spcPct val="125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申请批准上市</a:t>
              </a:r>
              <a:endPar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p:txBody>
        </p:sp>
        <p:cxnSp>
          <p:nvCxnSpPr>
            <p:cNvPr id="83" name="直接箭头连接符 59"/>
            <p:cNvCxnSpPr/>
            <p:nvPr>
              <p:custDataLst>
                <p:tags r:id="rId8"/>
              </p:custDataLst>
            </p:nvPr>
          </p:nvCxnSpPr>
          <p:spPr>
            <a:xfrm>
              <a:off x="8551115" y="4741820"/>
              <a:ext cx="0" cy="423545"/>
            </a:xfrm>
            <a:prstGeom prst="straightConnector1">
              <a:avLst/>
            </a:prstGeom>
            <a:noFill/>
            <a:ln w="28575" cap="flat" cmpd="sng" algn="ctr">
              <a:solidFill>
                <a:srgbClr val="00B0F0"/>
              </a:solidFill>
              <a:prstDash val="solid"/>
              <a:miter lim="800000"/>
              <a:tailEnd type="triangle"/>
            </a:ln>
            <a:effectLst/>
          </p:spPr>
        </p:cxnSp>
        <p:sp>
          <p:nvSpPr>
            <p:cNvPr id="84" name="矩形: 圆角 15"/>
            <p:cNvSpPr/>
            <p:nvPr>
              <p:custDataLst>
                <p:tags r:id="rId9"/>
              </p:custDataLst>
            </p:nvPr>
          </p:nvSpPr>
          <p:spPr>
            <a:xfrm>
              <a:off x="9576077" y="3890437"/>
              <a:ext cx="1989478" cy="741535"/>
            </a:xfrm>
            <a:prstGeom prst="roundRect">
              <a:avLst/>
            </a:prstGeom>
            <a:solidFill>
              <a:sysClr val="window" lastClr="FFFFFF"/>
            </a:solidFill>
            <a:ln w="28575" cap="flat" cmpd="sng" algn="ctr">
              <a:solidFill>
                <a:srgbClr val="00B0F0"/>
              </a:solidFill>
              <a:prstDash val="solid"/>
              <a:miter lim="800000"/>
            </a:ln>
            <a:effectLst/>
          </p:spPr>
          <p:txBody>
            <a:bodyPr rtlCol="0" anchor="ctr"/>
            <a:lstStyle>
              <a:defPPr>
                <a:defRPr lang="zh-CN"/>
              </a:defPPr>
              <a:lvl1pPr marL="0" algn="l" defTabSz="1158240" rtl="0" eaLnBrk="1" latinLnBrk="0" hangingPunct="1">
                <a:defRPr sz="2295" kern="1200">
                  <a:solidFill>
                    <a:schemeClr val="lt1"/>
                  </a:solidFill>
                  <a:latin typeface="+mn-lt"/>
                  <a:ea typeface="+mn-ea"/>
                  <a:cs typeface="+mn-cs"/>
                </a:defRPr>
              </a:lvl1pPr>
              <a:lvl2pPr marL="579120" algn="l" defTabSz="1158240" rtl="0" eaLnBrk="1" latinLnBrk="0" hangingPunct="1">
                <a:defRPr sz="2295" kern="1200">
                  <a:solidFill>
                    <a:schemeClr val="lt1"/>
                  </a:solidFill>
                  <a:latin typeface="+mn-lt"/>
                  <a:ea typeface="+mn-ea"/>
                  <a:cs typeface="+mn-cs"/>
                </a:defRPr>
              </a:lvl2pPr>
              <a:lvl3pPr marL="1158240" algn="l" defTabSz="1158240" rtl="0" eaLnBrk="1" latinLnBrk="0" hangingPunct="1">
                <a:defRPr sz="2295" kern="1200">
                  <a:solidFill>
                    <a:schemeClr val="lt1"/>
                  </a:solidFill>
                  <a:latin typeface="+mn-lt"/>
                  <a:ea typeface="+mn-ea"/>
                  <a:cs typeface="+mn-cs"/>
                </a:defRPr>
              </a:lvl3pPr>
              <a:lvl4pPr marL="1737360" algn="l" defTabSz="1158240" rtl="0" eaLnBrk="1" latinLnBrk="0" hangingPunct="1">
                <a:defRPr sz="2295" kern="1200">
                  <a:solidFill>
                    <a:schemeClr val="lt1"/>
                  </a:solidFill>
                  <a:latin typeface="+mn-lt"/>
                  <a:ea typeface="+mn-ea"/>
                  <a:cs typeface="+mn-cs"/>
                </a:defRPr>
              </a:lvl4pPr>
              <a:lvl5pPr marL="2315845" algn="l" defTabSz="1158240" rtl="0" eaLnBrk="1" latinLnBrk="0" hangingPunct="1">
                <a:defRPr sz="2295" kern="1200">
                  <a:solidFill>
                    <a:schemeClr val="lt1"/>
                  </a:solidFill>
                  <a:latin typeface="+mn-lt"/>
                  <a:ea typeface="+mn-ea"/>
                  <a:cs typeface="+mn-cs"/>
                </a:defRPr>
              </a:lvl5pPr>
              <a:lvl6pPr marL="2894965" algn="l" defTabSz="1158240" rtl="0" eaLnBrk="1" latinLnBrk="0" hangingPunct="1">
                <a:defRPr sz="2295" kern="1200">
                  <a:solidFill>
                    <a:schemeClr val="lt1"/>
                  </a:solidFill>
                  <a:latin typeface="+mn-lt"/>
                  <a:ea typeface="+mn-ea"/>
                  <a:cs typeface="+mn-cs"/>
                </a:defRPr>
              </a:lvl6pPr>
              <a:lvl7pPr marL="3474085" algn="l" defTabSz="1158240" rtl="0" eaLnBrk="1" latinLnBrk="0" hangingPunct="1">
                <a:defRPr sz="2295" kern="1200">
                  <a:solidFill>
                    <a:schemeClr val="lt1"/>
                  </a:solidFill>
                  <a:latin typeface="+mn-lt"/>
                  <a:ea typeface="+mn-ea"/>
                  <a:cs typeface="+mn-cs"/>
                </a:defRPr>
              </a:lvl7pPr>
              <a:lvl8pPr marL="4053205" algn="l" defTabSz="1158240" rtl="0" eaLnBrk="1" latinLnBrk="0" hangingPunct="1">
                <a:defRPr sz="2295" kern="1200">
                  <a:solidFill>
                    <a:schemeClr val="lt1"/>
                  </a:solidFill>
                  <a:latin typeface="+mn-lt"/>
                  <a:ea typeface="+mn-ea"/>
                  <a:cs typeface="+mn-cs"/>
                </a:defRPr>
              </a:lvl8pPr>
              <a:lvl9pPr marL="4632325" algn="l" defTabSz="1158240" rtl="0" eaLnBrk="1" latinLnBrk="0" hangingPunct="1">
                <a:defRPr sz="2295" kern="1200">
                  <a:solidFill>
                    <a:schemeClr val="lt1"/>
                  </a:solidFill>
                  <a:latin typeface="+mn-lt"/>
                  <a:ea typeface="+mn-ea"/>
                  <a:cs typeface="+mn-cs"/>
                </a:defRPr>
              </a:lvl9pPr>
            </a:lstStyle>
            <a:p>
              <a:pPr marL="0" marR="0" lvl="0" indent="0" algn="ctr" defTabSz="1158240" rtl="0" eaLnBrk="1" fontAlgn="auto" latinLnBrk="0" hangingPunct="1">
                <a:lnSpc>
                  <a:spcPct val="125000"/>
                </a:lnSpc>
                <a:spcBef>
                  <a:spcPts val="0"/>
                </a:spcBef>
                <a:spcAft>
                  <a:spcPts val="0"/>
                </a:spcAft>
                <a:buClrTx/>
                <a:buSzTx/>
                <a:buFontTx/>
                <a:buNone/>
                <a:defRPr/>
              </a:pPr>
              <a:r>
                <a:rPr kumimoji="0" lang="en-US" altLang="zh-CN" sz="7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HT-2023-01</a:t>
              </a:r>
              <a:endParaRPr kumimoji="0" lang="en-US" altLang="zh-CN" sz="7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a:p>
              <a:pPr marL="0" marR="0" lvl="0" indent="0" algn="ctr" defTabSz="1158240" rtl="0" eaLnBrk="1" fontAlgn="auto" latinLnBrk="0" hangingPunct="1">
                <a:lnSpc>
                  <a:spcPct val="125000"/>
                </a:lnSpc>
                <a:spcBef>
                  <a:spcPts val="0"/>
                </a:spcBef>
                <a:spcAft>
                  <a:spcPts val="0"/>
                </a:spcAft>
                <a:buClrTx/>
                <a:buSzTx/>
                <a:buFontTx/>
                <a:buNone/>
                <a:defRPr/>
              </a:pPr>
              <a:r>
                <a:rPr kumimoji="0" lang="zh-CN" altLang="en-US" sz="7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群体</a:t>
              </a:r>
              <a:r>
                <a:rPr kumimoji="0" lang="en-US" altLang="zh-CN" sz="7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PK</a:t>
              </a:r>
              <a:r>
                <a:rPr kumimoji="0" lang="zh-CN" altLang="en-US" sz="7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特征、安全性与有效性</a:t>
              </a:r>
              <a:endParaRPr kumimoji="0" lang="zh-CN" altLang="en-US"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a:p>
              <a:pPr marL="0" marR="0" lvl="0" indent="0" algn="ctr" defTabSz="1158240" rtl="0" eaLnBrk="1" fontAlgn="auto" latinLnBrk="0" hangingPunct="1">
                <a:lnSpc>
                  <a:spcPct val="125000"/>
                </a:lnSpc>
                <a:spcBef>
                  <a:spcPts val="0"/>
                </a:spcBef>
                <a:spcAft>
                  <a:spcPts val="0"/>
                </a:spcAft>
                <a:buClrTx/>
                <a:buSzTx/>
                <a:buFontTx/>
                <a:buNone/>
                <a:defRPr/>
              </a:pP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6~11 </a:t>
              </a:r>
              <a:r>
                <a:rPr kumimoji="0" lang="zh-CN" altLang="en-US"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个月变应性鼻炎</a:t>
              </a: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a:t>
              </a:r>
              <a:r>
                <a:rPr kumimoji="0" lang="zh-CN" altLang="en-US"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荨麻疹患儿</a:t>
              </a:r>
              <a:endParaRPr kumimoji="0" lang="zh-CN" altLang="en-US"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p:txBody>
        </p:sp>
        <p:sp>
          <p:nvSpPr>
            <p:cNvPr id="85" name="矩形: 圆角 16"/>
            <p:cNvSpPr/>
            <p:nvPr/>
          </p:nvSpPr>
          <p:spPr>
            <a:xfrm>
              <a:off x="5459833" y="3863058"/>
              <a:ext cx="2017578" cy="796295"/>
            </a:xfrm>
            <a:prstGeom prst="roundRect">
              <a:avLst/>
            </a:prstGeom>
            <a:solidFill>
              <a:sysClr val="window" lastClr="FFFFFF"/>
            </a:solidFill>
            <a:ln w="28575" cap="flat" cmpd="sng" algn="ctr">
              <a:solidFill>
                <a:srgbClr val="00B0F0"/>
              </a:solidFill>
              <a:prstDash val="solid"/>
              <a:miter lim="800000"/>
            </a:ln>
            <a:effectLst/>
          </p:spPr>
          <p:txBody>
            <a:bodyPr rtlCol="0" anchor="ctr"/>
            <a:lstStyle>
              <a:defPPr>
                <a:defRPr lang="zh-CN"/>
              </a:defPPr>
              <a:lvl1pPr marL="0" algn="l" defTabSz="1158240" rtl="0" eaLnBrk="1" latinLnBrk="0" hangingPunct="1">
                <a:defRPr sz="2295" kern="1200">
                  <a:solidFill>
                    <a:schemeClr val="lt1"/>
                  </a:solidFill>
                  <a:latin typeface="+mn-lt"/>
                  <a:ea typeface="+mn-ea"/>
                  <a:cs typeface="+mn-cs"/>
                </a:defRPr>
              </a:lvl1pPr>
              <a:lvl2pPr marL="579120" algn="l" defTabSz="1158240" rtl="0" eaLnBrk="1" latinLnBrk="0" hangingPunct="1">
                <a:defRPr sz="2295" kern="1200">
                  <a:solidFill>
                    <a:schemeClr val="lt1"/>
                  </a:solidFill>
                  <a:latin typeface="+mn-lt"/>
                  <a:ea typeface="+mn-ea"/>
                  <a:cs typeface="+mn-cs"/>
                </a:defRPr>
              </a:lvl2pPr>
              <a:lvl3pPr marL="1158240" algn="l" defTabSz="1158240" rtl="0" eaLnBrk="1" latinLnBrk="0" hangingPunct="1">
                <a:defRPr sz="2295" kern="1200">
                  <a:solidFill>
                    <a:schemeClr val="lt1"/>
                  </a:solidFill>
                  <a:latin typeface="+mn-lt"/>
                  <a:ea typeface="+mn-ea"/>
                  <a:cs typeface="+mn-cs"/>
                </a:defRPr>
              </a:lvl3pPr>
              <a:lvl4pPr marL="1737360" algn="l" defTabSz="1158240" rtl="0" eaLnBrk="1" latinLnBrk="0" hangingPunct="1">
                <a:defRPr sz="2295" kern="1200">
                  <a:solidFill>
                    <a:schemeClr val="lt1"/>
                  </a:solidFill>
                  <a:latin typeface="+mn-lt"/>
                  <a:ea typeface="+mn-ea"/>
                  <a:cs typeface="+mn-cs"/>
                </a:defRPr>
              </a:lvl4pPr>
              <a:lvl5pPr marL="2315845" algn="l" defTabSz="1158240" rtl="0" eaLnBrk="1" latinLnBrk="0" hangingPunct="1">
                <a:defRPr sz="2295" kern="1200">
                  <a:solidFill>
                    <a:schemeClr val="lt1"/>
                  </a:solidFill>
                  <a:latin typeface="+mn-lt"/>
                  <a:ea typeface="+mn-ea"/>
                  <a:cs typeface="+mn-cs"/>
                </a:defRPr>
              </a:lvl5pPr>
              <a:lvl6pPr marL="2894965" algn="l" defTabSz="1158240" rtl="0" eaLnBrk="1" latinLnBrk="0" hangingPunct="1">
                <a:defRPr sz="2295" kern="1200">
                  <a:solidFill>
                    <a:schemeClr val="lt1"/>
                  </a:solidFill>
                  <a:latin typeface="+mn-lt"/>
                  <a:ea typeface="+mn-ea"/>
                  <a:cs typeface="+mn-cs"/>
                </a:defRPr>
              </a:lvl6pPr>
              <a:lvl7pPr marL="3474085" algn="l" defTabSz="1158240" rtl="0" eaLnBrk="1" latinLnBrk="0" hangingPunct="1">
                <a:defRPr sz="2295" kern="1200">
                  <a:solidFill>
                    <a:schemeClr val="lt1"/>
                  </a:solidFill>
                  <a:latin typeface="+mn-lt"/>
                  <a:ea typeface="+mn-ea"/>
                  <a:cs typeface="+mn-cs"/>
                </a:defRPr>
              </a:lvl7pPr>
              <a:lvl8pPr marL="4053205" algn="l" defTabSz="1158240" rtl="0" eaLnBrk="1" latinLnBrk="0" hangingPunct="1">
                <a:defRPr sz="2295" kern="1200">
                  <a:solidFill>
                    <a:schemeClr val="lt1"/>
                  </a:solidFill>
                  <a:latin typeface="+mn-lt"/>
                  <a:ea typeface="+mn-ea"/>
                  <a:cs typeface="+mn-cs"/>
                </a:defRPr>
              </a:lvl8pPr>
              <a:lvl9pPr marL="4632325" algn="l" defTabSz="1158240" rtl="0" eaLnBrk="1" latinLnBrk="0" hangingPunct="1">
                <a:defRPr sz="2295" kern="1200">
                  <a:solidFill>
                    <a:schemeClr val="lt1"/>
                  </a:solidFill>
                  <a:latin typeface="+mn-lt"/>
                  <a:ea typeface="+mn-ea"/>
                  <a:cs typeface="+mn-cs"/>
                </a:defRPr>
              </a:lvl9pPr>
            </a:lstStyle>
            <a:p>
              <a:pPr marL="0" marR="0" lvl="0" indent="0" algn="ctr" defTabSz="1158240" rtl="0" eaLnBrk="1" fontAlgn="auto" latinLnBrk="0" hangingPunct="1">
                <a:lnSpc>
                  <a:spcPct val="125000"/>
                </a:lnSpc>
                <a:spcBef>
                  <a:spcPts val="0"/>
                </a:spcBef>
                <a:spcAft>
                  <a:spcPts val="0"/>
                </a:spcAft>
                <a:buClrTx/>
                <a:buSzTx/>
                <a:buFontTx/>
                <a:buNone/>
                <a:defRPr/>
              </a:pPr>
              <a:r>
                <a:rPr kumimoji="0" lang="en-US" altLang="zh-CN" sz="7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HT-PK-2021-05</a:t>
              </a:r>
              <a:endParaRPr kumimoji="0" lang="en-US" altLang="zh-CN" sz="7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a:p>
              <a:pPr marL="0" marR="0" lvl="0" indent="0" algn="ctr" defTabSz="1158240" rtl="0" eaLnBrk="1" fontAlgn="auto" latinLnBrk="0" hangingPunct="1">
                <a:lnSpc>
                  <a:spcPct val="125000"/>
                </a:lnSpc>
                <a:spcBef>
                  <a:spcPts val="0"/>
                </a:spcBef>
                <a:spcAft>
                  <a:spcPts val="0"/>
                </a:spcAft>
                <a:buClrTx/>
                <a:buSzTx/>
                <a:buFontTx/>
                <a:buNone/>
                <a:defRPr/>
              </a:pPr>
              <a:r>
                <a:rPr kumimoji="0" lang="zh-CN" altLang="en-US" sz="7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群体</a:t>
              </a:r>
              <a:r>
                <a:rPr kumimoji="0" lang="en-US" altLang="zh-CN" sz="7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PK</a:t>
              </a:r>
              <a:r>
                <a:rPr kumimoji="0" lang="zh-CN" altLang="en-US" sz="7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特征、安全性与有效性</a:t>
              </a:r>
              <a:endParaRPr kumimoji="0" lang="zh-CN" altLang="en-US"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a:p>
              <a:pPr marL="0" marR="0" lvl="0" indent="0" algn="ctr" defTabSz="1158240" rtl="0" eaLnBrk="1" fontAlgn="auto" latinLnBrk="0" hangingPunct="1">
                <a:lnSpc>
                  <a:spcPct val="125000"/>
                </a:lnSpc>
                <a:spcBef>
                  <a:spcPts val="0"/>
                </a:spcBef>
                <a:spcAft>
                  <a:spcPts val="0"/>
                </a:spcAft>
                <a:buClrTx/>
                <a:buSzTx/>
                <a:buFontTx/>
                <a:buNone/>
                <a:defRPr/>
              </a:pPr>
              <a:r>
                <a:rPr kumimoji="0" lang="en-US" altLang="zh-CN" sz="700" b="0"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6</a:t>
              </a:r>
              <a:r>
                <a:rPr kumimoji="0" lang="zh-CN" altLang="en-US" sz="700" b="0"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个月</a:t>
              </a:r>
              <a:r>
                <a:rPr kumimoji="0" lang="en-US" altLang="zh-CN" sz="700" b="0"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~18</a:t>
              </a:r>
              <a:r>
                <a:rPr kumimoji="0" lang="zh-CN" altLang="en-US" sz="700" b="0"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周岁变应性鼻炎患儿</a:t>
              </a:r>
              <a:endParaRPr kumimoji="0" lang="zh-CN" altLang="en-US" sz="700" b="0"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p:txBody>
        </p:sp>
        <p:sp>
          <p:nvSpPr>
            <p:cNvPr id="86" name="矩形: 圆角 7"/>
            <p:cNvSpPr/>
            <p:nvPr/>
          </p:nvSpPr>
          <p:spPr>
            <a:xfrm>
              <a:off x="7324303" y="1603086"/>
              <a:ext cx="2491506" cy="697043"/>
            </a:xfrm>
            <a:prstGeom prst="roundRect">
              <a:avLst/>
            </a:prstGeom>
            <a:solidFill>
              <a:srgbClr val="ED7D31"/>
            </a:solidFill>
            <a:ln w="12700" cap="flat" cmpd="sng" algn="ctr">
              <a:solidFill>
                <a:srgbClr val="00B0F0"/>
              </a:solidFill>
              <a:prstDash val="solid"/>
              <a:miter lim="800000"/>
            </a:ln>
            <a:effectLst/>
          </p:spPr>
          <p:txBody>
            <a:bodyPr rtlCol="0" anchor="ctr"/>
            <a:lstStyle>
              <a:defPPr>
                <a:defRPr lang="zh-CN"/>
              </a:defPPr>
              <a:lvl1pPr marL="0" algn="l" defTabSz="1158240" rtl="0" eaLnBrk="1" latinLnBrk="0" hangingPunct="1">
                <a:defRPr sz="2295" kern="1200">
                  <a:solidFill>
                    <a:schemeClr val="lt1"/>
                  </a:solidFill>
                  <a:latin typeface="+mn-lt"/>
                  <a:ea typeface="+mn-ea"/>
                  <a:cs typeface="+mn-cs"/>
                </a:defRPr>
              </a:lvl1pPr>
              <a:lvl2pPr marL="579120" algn="l" defTabSz="1158240" rtl="0" eaLnBrk="1" latinLnBrk="0" hangingPunct="1">
                <a:defRPr sz="2295" kern="1200">
                  <a:solidFill>
                    <a:schemeClr val="lt1"/>
                  </a:solidFill>
                  <a:latin typeface="+mn-lt"/>
                  <a:ea typeface="+mn-ea"/>
                  <a:cs typeface="+mn-cs"/>
                </a:defRPr>
              </a:lvl2pPr>
              <a:lvl3pPr marL="1158240" algn="l" defTabSz="1158240" rtl="0" eaLnBrk="1" latinLnBrk="0" hangingPunct="1">
                <a:defRPr sz="2295" kern="1200">
                  <a:solidFill>
                    <a:schemeClr val="lt1"/>
                  </a:solidFill>
                  <a:latin typeface="+mn-lt"/>
                  <a:ea typeface="+mn-ea"/>
                  <a:cs typeface="+mn-cs"/>
                </a:defRPr>
              </a:lvl3pPr>
              <a:lvl4pPr marL="1737360" algn="l" defTabSz="1158240" rtl="0" eaLnBrk="1" latinLnBrk="0" hangingPunct="1">
                <a:defRPr sz="2295" kern="1200">
                  <a:solidFill>
                    <a:schemeClr val="lt1"/>
                  </a:solidFill>
                  <a:latin typeface="+mn-lt"/>
                  <a:ea typeface="+mn-ea"/>
                  <a:cs typeface="+mn-cs"/>
                </a:defRPr>
              </a:lvl4pPr>
              <a:lvl5pPr marL="2315845" algn="l" defTabSz="1158240" rtl="0" eaLnBrk="1" latinLnBrk="0" hangingPunct="1">
                <a:defRPr sz="2295" kern="1200">
                  <a:solidFill>
                    <a:schemeClr val="lt1"/>
                  </a:solidFill>
                  <a:latin typeface="+mn-lt"/>
                  <a:ea typeface="+mn-ea"/>
                  <a:cs typeface="+mn-cs"/>
                </a:defRPr>
              </a:lvl5pPr>
              <a:lvl6pPr marL="2894965" algn="l" defTabSz="1158240" rtl="0" eaLnBrk="1" latinLnBrk="0" hangingPunct="1">
                <a:defRPr sz="2295" kern="1200">
                  <a:solidFill>
                    <a:schemeClr val="lt1"/>
                  </a:solidFill>
                  <a:latin typeface="+mn-lt"/>
                  <a:ea typeface="+mn-ea"/>
                  <a:cs typeface="+mn-cs"/>
                </a:defRPr>
              </a:lvl6pPr>
              <a:lvl7pPr marL="3474085" algn="l" defTabSz="1158240" rtl="0" eaLnBrk="1" latinLnBrk="0" hangingPunct="1">
                <a:defRPr sz="2295" kern="1200">
                  <a:solidFill>
                    <a:schemeClr val="lt1"/>
                  </a:solidFill>
                  <a:latin typeface="+mn-lt"/>
                  <a:ea typeface="+mn-ea"/>
                  <a:cs typeface="+mn-cs"/>
                </a:defRPr>
              </a:lvl7pPr>
              <a:lvl8pPr marL="4053205" algn="l" defTabSz="1158240" rtl="0" eaLnBrk="1" latinLnBrk="0" hangingPunct="1">
                <a:defRPr sz="2295" kern="1200">
                  <a:solidFill>
                    <a:schemeClr val="lt1"/>
                  </a:solidFill>
                  <a:latin typeface="+mn-lt"/>
                  <a:ea typeface="+mn-ea"/>
                  <a:cs typeface="+mn-cs"/>
                </a:defRPr>
              </a:lvl8pPr>
              <a:lvl9pPr marL="4632325" algn="l" defTabSz="1158240" rtl="0" eaLnBrk="1" latinLnBrk="0" hangingPunct="1">
                <a:defRPr sz="2295" kern="1200">
                  <a:solidFill>
                    <a:schemeClr val="lt1"/>
                  </a:solidFill>
                  <a:latin typeface="+mn-lt"/>
                  <a:ea typeface="+mn-ea"/>
                  <a:cs typeface="+mn-cs"/>
                </a:defRPr>
              </a:lvl9pPr>
            </a:lstStyle>
            <a:p>
              <a:pPr marL="0" marR="0" lvl="0" indent="0" algn="ctr" defTabSz="1158240" rtl="0" eaLnBrk="1" fontAlgn="auto" latinLnBrk="0" hangingPunct="1">
                <a:lnSpc>
                  <a:spcPct val="125000"/>
                </a:lnSpc>
                <a:spcBef>
                  <a:spcPts val="0"/>
                </a:spcBef>
                <a:spcAft>
                  <a:spcPts val="0"/>
                </a:spcAft>
                <a:buClrTx/>
                <a:buSzTx/>
                <a:buFontTx/>
                <a:buNone/>
                <a:defRPr/>
              </a:pPr>
              <a:r>
                <a:rPr kumimoji="0" lang="zh-CN" altLang="en-US" sz="8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相对生物利用度研究</a:t>
              </a:r>
              <a:endParaRPr kumimoji="0" lang="zh-CN" altLang="en-US" sz="8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a:p>
              <a:pPr marL="0" marR="0" lvl="0" indent="0" algn="ctr" defTabSz="1158240" rtl="0" eaLnBrk="1" fontAlgn="auto" latinLnBrk="0" hangingPunct="1">
                <a:lnSpc>
                  <a:spcPct val="125000"/>
                </a:lnSpc>
                <a:spcBef>
                  <a:spcPts val="0"/>
                </a:spcBef>
                <a:spcAft>
                  <a:spcPts val="0"/>
                </a:spcAft>
                <a:buClrTx/>
                <a:buSzTx/>
                <a:buFontTx/>
                <a:buNone/>
                <a:defRPr/>
              </a:pPr>
              <a:r>
                <a:rPr kumimoji="0" lang="zh-CN" altLang="en-US" sz="8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对比地氯雷他定口服溶液生物等效</a:t>
              </a:r>
              <a:endParaRPr kumimoji="0" lang="zh-CN" altLang="en-US" sz="8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p:txBody>
        </p:sp>
        <p:cxnSp>
          <p:nvCxnSpPr>
            <p:cNvPr id="87" name="直接箭头连接符 65"/>
            <p:cNvCxnSpPr/>
            <p:nvPr/>
          </p:nvCxnSpPr>
          <p:spPr>
            <a:xfrm>
              <a:off x="8542225" y="2325107"/>
              <a:ext cx="0" cy="324000"/>
            </a:xfrm>
            <a:prstGeom prst="straightConnector1">
              <a:avLst/>
            </a:prstGeom>
            <a:noFill/>
            <a:ln w="28575" cap="flat" cmpd="sng" algn="ctr">
              <a:solidFill>
                <a:srgbClr val="00B0F0"/>
              </a:solidFill>
              <a:prstDash val="solid"/>
              <a:miter lim="800000"/>
              <a:tailEnd type="triangle"/>
            </a:ln>
            <a:effectLst/>
          </p:spPr>
        </p:cxnSp>
      </p:grpSp>
      <p:sp>
        <p:nvSpPr>
          <p:cNvPr id="88" name="文本框 128"/>
          <p:cNvSpPr txBox="1">
            <a:spLocks noChangeArrowheads="1"/>
          </p:cNvSpPr>
          <p:nvPr>
            <p:custDataLst>
              <p:tags r:id="rId10"/>
            </p:custDataLst>
          </p:nvPr>
        </p:nvSpPr>
        <p:spPr bwMode="auto">
          <a:xfrm>
            <a:off x="3934460" y="4037965"/>
            <a:ext cx="1268730" cy="89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a:lnSpc>
                <a:spcPct val="150000"/>
              </a:lnSpc>
              <a:buFont typeface="Wingdings" panose="05000000000000000000" charset="0"/>
              <a:buNone/>
              <a:defRPr/>
            </a:pPr>
            <a:r>
              <a:rPr lang="en-US" altLang="zh-CN" sz="1200" b="1" dirty="0">
                <a:solidFill>
                  <a:srgbClr val="C00000"/>
                </a:solidFill>
                <a:latin typeface="微软雅黑" panose="020B0503020204020204" charset="-122"/>
                <a:sym typeface="+mn-ea"/>
              </a:rPr>
              <a:t>首次在中国开展抗组胺药儿童临床研究</a:t>
            </a:r>
            <a:r>
              <a:rPr lang="en-US" altLang="zh-CN" sz="1000" dirty="0">
                <a:solidFill>
                  <a:prstClr val="black"/>
                </a:solidFill>
                <a:latin typeface="微软雅黑" panose="020B0503020204020204" charset="-122"/>
                <a:sym typeface="+mn-ea"/>
              </a:rPr>
              <a:t>，技术路线具有示范意义</a:t>
            </a:r>
            <a:endParaRPr lang="en-US" altLang="zh-CN" sz="1000" b="1" dirty="0">
              <a:solidFill>
                <a:prstClr val="black"/>
              </a:solidFill>
              <a:latin typeface="微软雅黑" panose="020B0503020204020204" charset="-122"/>
              <a:sym typeface="+mn-ea"/>
            </a:endParaRPr>
          </a:p>
        </p:txBody>
      </p:sp>
      <p:sp>
        <p:nvSpPr>
          <p:cNvPr id="89" name="文本框 128"/>
          <p:cNvSpPr txBox="1">
            <a:spLocks noChangeArrowheads="1"/>
          </p:cNvSpPr>
          <p:nvPr>
            <p:custDataLst>
              <p:tags r:id="rId11"/>
            </p:custDataLst>
          </p:nvPr>
        </p:nvSpPr>
        <p:spPr bwMode="auto">
          <a:xfrm>
            <a:off x="7447280" y="4016375"/>
            <a:ext cx="1313180" cy="89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a:lnSpc>
                <a:spcPct val="150000"/>
              </a:lnSpc>
              <a:buFont typeface="Wingdings" panose="05000000000000000000" charset="0"/>
              <a:buNone/>
              <a:defRPr/>
            </a:pPr>
            <a:r>
              <a:rPr lang="zh-CN" altLang="en-US" sz="1000" dirty="0">
                <a:solidFill>
                  <a:prstClr val="black"/>
                </a:solidFill>
                <a:latin typeface="微软雅黑" panose="020B0503020204020204" charset="-122"/>
                <a:sym typeface="微软雅黑" panose="020B0503020204020204" charset="-122"/>
              </a:rPr>
              <a:t>本品为口服液体制剂，</a:t>
            </a:r>
            <a:r>
              <a:rPr lang="zh-CN" altLang="en-US" sz="1200" b="1" dirty="0">
                <a:solidFill>
                  <a:srgbClr val="C00000"/>
                </a:solidFill>
                <a:latin typeface="微软雅黑" panose="020B0503020204020204" charset="-122"/>
                <a:sym typeface="微软雅黑" panose="020B0503020204020204" charset="-122"/>
              </a:rPr>
              <a:t>满足婴幼儿及吞咽困难儿童用药需求</a:t>
            </a:r>
            <a:endParaRPr lang="zh-CN" altLang="en-US" sz="1200" b="1" dirty="0">
              <a:solidFill>
                <a:srgbClr val="C00000"/>
              </a:solidFill>
              <a:latin typeface="微软雅黑" panose="020B0503020204020204" charset="-122"/>
              <a:sym typeface="微软雅黑" panose="020B0503020204020204" charset="-122"/>
            </a:endParaRPr>
          </a:p>
        </p:txBody>
      </p:sp>
      <p:sp>
        <p:nvSpPr>
          <p:cNvPr id="90" name="矩形 89"/>
          <p:cNvSpPr/>
          <p:nvPr/>
        </p:nvSpPr>
        <p:spPr>
          <a:xfrm>
            <a:off x="3772535" y="3923030"/>
            <a:ext cx="5063490" cy="2634615"/>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200" b="1" noProof="1">
              <a:solidFill>
                <a:srgbClr val="C00000"/>
              </a:solidFill>
              <a:latin typeface="微软雅黑" panose="020B0503020204020204" charset="-122"/>
              <a:ea typeface="微软雅黑" panose="020B0503020204020204" charset="-122"/>
            </a:endParaRPr>
          </a:p>
        </p:txBody>
      </p:sp>
      <p:sp>
        <p:nvSpPr>
          <p:cNvPr id="98" name="矩形 97"/>
          <p:cNvSpPr/>
          <p:nvPr/>
        </p:nvSpPr>
        <p:spPr>
          <a:xfrm>
            <a:off x="8950325" y="3922395"/>
            <a:ext cx="3074670" cy="2635250"/>
          </a:xfrm>
          <a:prstGeom prst="rect">
            <a:avLst/>
          </a:prstGeom>
          <a:noFill/>
          <a:ln w="19050" cap="flat" cmpd="sng" algn="ctr">
            <a:solidFill>
              <a:srgbClr val="A5A5A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1" i="0" u="none" strike="noStrike" kern="0" cap="none" spc="0" normalizeH="0" baseline="0" noProof="1">
              <a:ln>
                <a:noFill/>
              </a:ln>
              <a:solidFill>
                <a:srgbClr val="C00000"/>
              </a:solidFill>
              <a:effectLst/>
              <a:uLnTx/>
              <a:uFillTx/>
              <a:latin typeface="微软雅黑" panose="020B0503020204020204" charset="-122"/>
              <a:ea typeface="微软雅黑" panose="020B0503020204020204" charset="-122"/>
              <a:cs typeface="+mn-cs"/>
            </a:endParaRPr>
          </a:p>
        </p:txBody>
      </p:sp>
      <p:sp>
        <p:nvSpPr>
          <p:cNvPr id="99" name="文本框 128"/>
          <p:cNvSpPr txBox="1">
            <a:spLocks noChangeArrowheads="1"/>
          </p:cNvSpPr>
          <p:nvPr>
            <p:custDataLst>
              <p:tags r:id="rId12"/>
            </p:custDataLst>
          </p:nvPr>
        </p:nvSpPr>
        <p:spPr bwMode="auto">
          <a:xfrm>
            <a:off x="9015095" y="6024245"/>
            <a:ext cx="307467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r>
              <a:rPr lang="zh-CN" altLang="en-US" sz="1000" dirty="0">
                <a:solidFill>
                  <a:prstClr val="black"/>
                </a:solidFill>
                <a:latin typeface="微软雅黑" panose="020B0503020204020204" charset="-122"/>
                <a:sym typeface="+mn-ea"/>
              </a:rPr>
              <a:t>本品操作方便快捷，给药速度快，可一次性完成喂服，</a:t>
            </a:r>
            <a:r>
              <a:rPr lang="zh-CN" altLang="en-US" sz="1200" b="1" dirty="0">
                <a:solidFill>
                  <a:srgbClr val="C00000"/>
                </a:solidFill>
                <a:latin typeface="微软雅黑" panose="020B0503020204020204" charset="-122"/>
                <a:sym typeface="+mn-ea"/>
              </a:rPr>
              <a:t>有效提升患儿用药配合度</a:t>
            </a:r>
            <a:endParaRPr lang="zh-CN" altLang="en-US" sz="1200" b="1" dirty="0">
              <a:solidFill>
                <a:srgbClr val="C00000"/>
              </a:solidFill>
              <a:latin typeface="微软雅黑" panose="020B0503020204020204" charset="-122"/>
              <a:sym typeface="+mn-ea"/>
            </a:endParaRPr>
          </a:p>
        </p:txBody>
      </p:sp>
      <p:sp>
        <p:nvSpPr>
          <p:cNvPr id="100" name="文本框 67"/>
          <p:cNvSpPr txBox="1">
            <a:spLocks noChangeArrowheads="1"/>
          </p:cNvSpPr>
          <p:nvPr/>
        </p:nvSpPr>
        <p:spPr bwMode="auto">
          <a:xfrm>
            <a:off x="9077083" y="3973748"/>
            <a:ext cx="2945331" cy="67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algn="ctr"/>
            <a:r>
              <a:rPr lang="zh-CN" altLang="en-US" sz="1200" dirty="0">
                <a:solidFill>
                  <a:prstClr val="black"/>
                </a:solidFill>
                <a:latin typeface="微软雅黑" panose="020B0503020204020204" charset="-122"/>
                <a:sym typeface="+mn-ea"/>
              </a:rPr>
              <a:t>无需冲泡溶解、无需人工估量，操作简单快捷，</a:t>
            </a:r>
            <a:endParaRPr lang="zh-CN" altLang="en-US" sz="1200" dirty="0">
              <a:solidFill>
                <a:prstClr val="black"/>
              </a:solidFill>
              <a:latin typeface="微软雅黑" panose="020B0503020204020204" charset="-122"/>
              <a:sym typeface="+mn-ea"/>
            </a:endParaRPr>
          </a:p>
          <a:p>
            <a:pPr algn="ctr"/>
            <a:r>
              <a:rPr lang="zh-CN" altLang="en-US" sz="1400" b="1" dirty="0">
                <a:solidFill>
                  <a:srgbClr val="C00000"/>
                </a:solidFill>
                <a:latin typeface="微软雅黑" panose="020B0503020204020204" charset="-122"/>
                <a:sym typeface="微软雅黑" panose="020B0503020204020204" charset="-122"/>
              </a:rPr>
              <a:t>提升患儿用药依从性</a:t>
            </a:r>
            <a:endParaRPr lang="zh-CN" altLang="en-US" sz="1400" b="1" dirty="0">
              <a:solidFill>
                <a:srgbClr val="C00000"/>
              </a:solidFill>
              <a:latin typeface="微软雅黑" panose="020B0503020204020204" charset="-122"/>
              <a:sym typeface="微软雅黑" panose="020B0503020204020204" charset="-122"/>
            </a:endParaRPr>
          </a:p>
        </p:txBody>
      </p:sp>
      <p:sp>
        <p:nvSpPr>
          <p:cNvPr id="101" name="文本框 128"/>
          <p:cNvSpPr txBox="1">
            <a:spLocks noChangeArrowheads="1"/>
          </p:cNvSpPr>
          <p:nvPr>
            <p:custDataLst>
              <p:tags r:id="rId13"/>
            </p:custDataLst>
          </p:nvPr>
        </p:nvSpPr>
        <p:spPr bwMode="auto">
          <a:xfrm>
            <a:off x="9045240" y="5598415"/>
            <a:ext cx="2988696" cy="55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r>
              <a:rPr lang="zh-CN" altLang="en-US" sz="1000" dirty="0">
                <a:solidFill>
                  <a:prstClr val="black"/>
                </a:solidFill>
                <a:latin typeface="微软雅黑" panose="020B0503020204020204" charset="-122"/>
                <a:sym typeface="+mn-ea"/>
              </a:rPr>
              <a:t>本品依托给药器可精准把控给药剂量，严格匹配各年龄段儿童适宜药量，实现</a:t>
            </a:r>
            <a:r>
              <a:rPr lang="zh-CN" altLang="en-US" sz="1200" b="1" dirty="0">
                <a:solidFill>
                  <a:srgbClr val="C00000"/>
                </a:solidFill>
                <a:latin typeface="微软雅黑" panose="020B0503020204020204" charset="-122"/>
                <a:sym typeface="+mn-ea"/>
              </a:rPr>
              <a:t>精准给药</a:t>
            </a:r>
            <a:endParaRPr lang="zh-CN" altLang="en-US" sz="1200" b="1" dirty="0">
              <a:solidFill>
                <a:srgbClr val="C00000"/>
              </a:solidFill>
              <a:latin typeface="微软雅黑" panose="020B0503020204020204" charset="-122"/>
              <a:sym typeface="+mn-ea"/>
            </a:endParaRPr>
          </a:p>
        </p:txBody>
      </p:sp>
      <p:pic>
        <p:nvPicPr>
          <p:cNvPr id="102" name="图片 101"/>
          <p:cNvPicPr>
            <a:picLocks noChangeAspect="1"/>
          </p:cNvPicPr>
          <p:nvPr/>
        </p:nvPicPr>
        <p:blipFill>
          <a:blip r:embed="rId14"/>
          <a:stretch>
            <a:fillRect/>
          </a:stretch>
        </p:blipFill>
        <p:spPr>
          <a:xfrm>
            <a:off x="9856470" y="4649470"/>
            <a:ext cx="1366520" cy="1025525"/>
          </a:xfrm>
          <a:prstGeom prst="rect">
            <a:avLst/>
          </a:prstGeom>
        </p:spPr>
      </p:pic>
      <p:grpSp>
        <p:nvGrpSpPr>
          <p:cNvPr id="38" name="组合 46"/>
          <p:cNvGrpSpPr/>
          <p:nvPr/>
        </p:nvGrpSpPr>
        <p:grpSpPr bwMode="auto">
          <a:xfrm rot="16200000">
            <a:off x="4774248" y="-722632"/>
            <a:ext cx="171450" cy="6590665"/>
            <a:chOff x="4500285" y="1520768"/>
            <a:chExt cx="177264" cy="4785811"/>
          </a:xfrm>
          <a:solidFill>
            <a:srgbClr val="2573C5"/>
          </a:solidFill>
        </p:grpSpPr>
        <p:cxnSp>
          <p:nvCxnSpPr>
            <p:cNvPr id="39" name="直接连接符 25"/>
            <p:cNvCxnSpPr/>
            <p:nvPr/>
          </p:nvCxnSpPr>
          <p:spPr>
            <a:xfrm>
              <a:off x="4609268" y="1520768"/>
              <a:ext cx="0" cy="4785811"/>
            </a:xfrm>
            <a:prstGeom prst="line">
              <a:avLst/>
            </a:prstGeom>
            <a:grpFill/>
            <a:ln w="28575">
              <a:solidFill>
                <a:srgbClr val="2573C5"/>
              </a:solidFill>
            </a:ln>
          </p:spPr>
          <p:style>
            <a:lnRef idx="1">
              <a:schemeClr val="accent1"/>
            </a:lnRef>
            <a:fillRef idx="0">
              <a:schemeClr val="accent1"/>
            </a:fillRef>
            <a:effectRef idx="0">
              <a:schemeClr val="accent1"/>
            </a:effectRef>
            <a:fontRef idx="minor">
              <a:schemeClr val="tx1"/>
            </a:fontRef>
          </p:style>
        </p:cxnSp>
        <p:sp>
          <p:nvSpPr>
            <p:cNvPr id="43" name="矩形 42"/>
            <p:cNvSpPr/>
            <p:nvPr/>
          </p:nvSpPr>
          <p:spPr>
            <a:xfrm rot="5400000">
              <a:off x="4526206" y="1753526"/>
              <a:ext cx="125421" cy="177264"/>
            </a:xfrm>
            <a:prstGeom prst="rect">
              <a:avLst/>
            </a:prstGeom>
            <a:grpFill/>
            <a:ln w="12700">
              <a:solidFill>
                <a:srgbClr val="2573C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lvl="0"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9pPr>
            </a:lstStyle>
            <a:p>
              <a:pPr algn="ctr">
                <a:defRPr/>
              </a:pPr>
              <a:endParaRPr lang="zh-CN" altLang="en-US" sz="1200" b="1" noProof="1">
                <a:solidFill>
                  <a:srgbClr val="C00000"/>
                </a:solidFill>
                <a:latin typeface="+mn-ea"/>
                <a:ea typeface="+mn-ea"/>
              </a:endParaRPr>
            </a:p>
          </p:txBody>
        </p:sp>
      </p:grpSp>
      <p:grpSp>
        <p:nvGrpSpPr>
          <p:cNvPr id="45" name="组合 51"/>
          <p:cNvGrpSpPr/>
          <p:nvPr/>
        </p:nvGrpSpPr>
        <p:grpSpPr bwMode="auto">
          <a:xfrm>
            <a:off x="829175" y="2643223"/>
            <a:ext cx="2380615" cy="553721"/>
            <a:chOff x="2126533" y="4502326"/>
            <a:chExt cx="1594122" cy="553735"/>
          </a:xfrm>
        </p:grpSpPr>
        <p:sp>
          <p:nvSpPr>
            <p:cNvPr id="46" name="文本框 20"/>
            <p:cNvSpPr txBox="1">
              <a:spLocks noChangeArrowheads="1"/>
            </p:cNvSpPr>
            <p:nvPr/>
          </p:nvSpPr>
          <p:spPr bwMode="auto">
            <a:xfrm>
              <a:off x="2675482" y="4502326"/>
              <a:ext cx="607204" cy="3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algn="l">
                <a:buClrTx/>
                <a:buSzTx/>
                <a:buFontTx/>
              </a:pPr>
              <a:r>
                <a:rPr lang="en-US" altLang="zh-CN" sz="1400" b="1">
                  <a:solidFill>
                    <a:schemeClr val="tx1"/>
                  </a:solidFill>
                  <a:latin typeface="微软雅黑" panose="020B0503020204020204" charset="-122"/>
                </a:rPr>
                <a:t>2016.1</a:t>
              </a:r>
              <a:endParaRPr lang="en-US" altLang="zh-CN" sz="1400" b="1">
                <a:solidFill>
                  <a:schemeClr val="tx1"/>
                </a:solidFill>
                <a:latin typeface="微软雅黑" panose="020B0503020204020204" charset="-122"/>
              </a:endParaRPr>
            </a:p>
          </p:txBody>
        </p:sp>
        <p:sp>
          <p:nvSpPr>
            <p:cNvPr id="47" name="文本框 30"/>
            <p:cNvSpPr txBox="1">
              <a:spLocks noChangeArrowheads="1"/>
            </p:cNvSpPr>
            <p:nvPr/>
          </p:nvSpPr>
          <p:spPr bwMode="auto">
            <a:xfrm>
              <a:off x="2126533" y="4759508"/>
              <a:ext cx="1594122" cy="29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a:lnSpc>
                  <a:spcPts val="1600"/>
                </a:lnSpc>
                <a:spcBef>
                  <a:spcPts val="600"/>
                </a:spcBef>
              </a:pPr>
              <a:r>
                <a:rPr lang="zh-CN" altLang="en-US" sz="1200">
                  <a:solidFill>
                    <a:schemeClr val="tx1"/>
                  </a:solidFill>
                  <a:latin typeface="微软雅黑" panose="020B0503020204020204" charset="-122"/>
                </a:rPr>
                <a:t>枸地氯雷他定口服溶液产品</a:t>
              </a:r>
              <a:r>
                <a:rPr lang="zh-CN" altLang="en-US" sz="1200" b="1">
                  <a:solidFill>
                    <a:srgbClr val="C00000"/>
                  </a:solidFill>
                  <a:latin typeface="微软雅黑" panose="020B0503020204020204" charset="-122"/>
                </a:rPr>
                <a:t>立项</a:t>
              </a:r>
              <a:endParaRPr lang="zh-CN" altLang="en-US" sz="1200" b="1">
                <a:solidFill>
                  <a:srgbClr val="C00000"/>
                </a:solidFill>
                <a:latin typeface="微软雅黑" panose="020B0503020204020204" charset="-122"/>
              </a:endParaRPr>
            </a:p>
          </p:txBody>
        </p:sp>
      </p:grpSp>
      <p:grpSp>
        <p:nvGrpSpPr>
          <p:cNvPr id="26" name="组合 52"/>
          <p:cNvGrpSpPr/>
          <p:nvPr/>
        </p:nvGrpSpPr>
        <p:grpSpPr bwMode="auto">
          <a:xfrm>
            <a:off x="1793882" y="1779270"/>
            <a:ext cx="3032125" cy="708025"/>
            <a:chOff x="3872590" y="3600138"/>
            <a:chExt cx="2030390" cy="767203"/>
          </a:xfrm>
        </p:grpSpPr>
        <p:sp>
          <p:nvSpPr>
            <p:cNvPr id="27" name="文本框 22"/>
            <p:cNvSpPr txBox="1">
              <a:spLocks noChangeArrowheads="1"/>
            </p:cNvSpPr>
            <p:nvPr/>
          </p:nvSpPr>
          <p:spPr bwMode="auto">
            <a:xfrm>
              <a:off x="4568663" y="4035001"/>
              <a:ext cx="627189" cy="332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r>
                <a:rPr lang="en-US" altLang="zh-CN" sz="1400" b="1">
                  <a:solidFill>
                    <a:schemeClr val="tx1"/>
                  </a:solidFill>
                  <a:latin typeface="微软雅黑" panose="020B0503020204020204" charset="-122"/>
                </a:rPr>
                <a:t>2018</a:t>
              </a:r>
              <a:r>
                <a:rPr lang="zh-CN" altLang="en-US" sz="1400" b="1">
                  <a:solidFill>
                    <a:schemeClr val="tx1"/>
                  </a:solidFill>
                  <a:latin typeface="微软雅黑" panose="020B0503020204020204" charset="-122"/>
                </a:rPr>
                <a:t>年</a:t>
              </a:r>
              <a:endParaRPr lang="zh-CN" altLang="en-US" sz="1400" b="1">
                <a:solidFill>
                  <a:schemeClr val="tx1"/>
                </a:solidFill>
                <a:latin typeface="微软雅黑" panose="020B0503020204020204" charset="-122"/>
              </a:endParaRPr>
            </a:p>
          </p:txBody>
        </p:sp>
        <p:sp>
          <p:nvSpPr>
            <p:cNvPr id="28" name="文本框 32"/>
            <p:cNvSpPr txBox="1">
              <a:spLocks noChangeArrowheads="1"/>
            </p:cNvSpPr>
            <p:nvPr/>
          </p:nvSpPr>
          <p:spPr bwMode="auto">
            <a:xfrm>
              <a:off x="3872590" y="3600138"/>
              <a:ext cx="2030390" cy="543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algn="ctr">
                <a:lnSpc>
                  <a:spcPts val="1600"/>
                </a:lnSpc>
                <a:spcBef>
                  <a:spcPts val="600"/>
                </a:spcBef>
              </a:pPr>
              <a:r>
                <a:rPr lang="zh-CN" altLang="en-US" sz="1200" dirty="0">
                  <a:solidFill>
                    <a:schemeClr val="tx1"/>
                  </a:solidFill>
                  <a:latin typeface="微软雅黑" panose="020B0503020204020204" charset="-122"/>
                </a:rPr>
                <a:t>获得</a:t>
              </a:r>
              <a:r>
                <a:rPr lang="zh-CN" altLang="en-US" sz="1200" b="1" dirty="0">
                  <a:solidFill>
                    <a:srgbClr val="C00000"/>
                  </a:solidFill>
                  <a:latin typeface="微软雅黑" panose="020B0503020204020204" charset="-122"/>
                  <a:cs typeface="微软雅黑" panose="020B0503020204020204" charset="-122"/>
                  <a:sym typeface="+mn-ea"/>
                </a:rPr>
                <a:t>“十三五”国家重大新药创制科技重大专项支持的儿童药项目</a:t>
              </a:r>
              <a:r>
                <a:rPr lang="zh-CN" altLang="en-US" sz="1200" b="1" dirty="0">
                  <a:solidFill>
                    <a:srgbClr val="C00000"/>
                  </a:solidFill>
                  <a:latin typeface="微软雅黑" panose="020B0503020204020204" charset="-122"/>
                </a:rPr>
                <a:t>立项</a:t>
              </a:r>
              <a:endParaRPr lang="zh-CN" altLang="en-US" sz="1200" b="1" dirty="0">
                <a:solidFill>
                  <a:srgbClr val="C00000"/>
                </a:solidFill>
                <a:latin typeface="微软雅黑" panose="020B0503020204020204" charset="-122"/>
              </a:endParaRPr>
            </a:p>
          </p:txBody>
        </p:sp>
      </p:grpSp>
      <p:grpSp>
        <p:nvGrpSpPr>
          <p:cNvPr id="35" name="组合 54"/>
          <p:cNvGrpSpPr/>
          <p:nvPr/>
        </p:nvGrpSpPr>
        <p:grpSpPr bwMode="auto">
          <a:xfrm>
            <a:off x="3343774" y="2622269"/>
            <a:ext cx="3032125" cy="744220"/>
            <a:chOff x="5816684" y="1444952"/>
            <a:chExt cx="2030390" cy="744772"/>
          </a:xfrm>
        </p:grpSpPr>
        <p:sp>
          <p:nvSpPr>
            <p:cNvPr id="36" name="文本框 29"/>
            <p:cNvSpPr txBox="1">
              <a:spLocks noChangeArrowheads="1"/>
            </p:cNvSpPr>
            <p:nvPr/>
          </p:nvSpPr>
          <p:spPr bwMode="auto">
            <a:xfrm>
              <a:off x="6500001" y="1444952"/>
              <a:ext cx="684167" cy="30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r>
                <a:rPr lang="en-US" altLang="zh-CN" sz="1400" b="1">
                  <a:solidFill>
                    <a:schemeClr val="tx1"/>
                  </a:solidFill>
                  <a:latin typeface="微软雅黑" panose="020B0503020204020204" charset="-122"/>
                </a:rPr>
                <a:t>2022.7</a:t>
              </a:r>
              <a:endParaRPr lang="en-US" altLang="zh-CN" sz="1400" b="1">
                <a:solidFill>
                  <a:schemeClr val="tx1"/>
                </a:solidFill>
                <a:latin typeface="微软雅黑" panose="020B0503020204020204" charset="-122"/>
              </a:endParaRPr>
            </a:p>
          </p:txBody>
        </p:sp>
        <p:sp>
          <p:nvSpPr>
            <p:cNvPr id="37" name="矩形 36"/>
            <p:cNvSpPr/>
            <p:nvPr/>
          </p:nvSpPr>
          <p:spPr>
            <a:xfrm>
              <a:off x="5816684" y="1692468"/>
              <a:ext cx="2030390" cy="497256"/>
            </a:xfrm>
            <a:prstGeom prst="rect">
              <a:avLst/>
            </a:prstGeom>
            <a:noFill/>
          </p:spPr>
          <p:txBody>
            <a:bodyPr lIns="0" tIns="0" rIns="0" bIns="0"/>
            <a:ls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charset="-122"/>
                  <a:cs typeface="+mn-cs"/>
                </a:defRPr>
              </a:lvl9pPr>
            </a:lstStyle>
            <a:p>
              <a:pPr indent="-228600" algn="ctr" fontAlgn="auto">
                <a:spcBef>
                  <a:spcPts val="0"/>
                </a:spcBef>
                <a:spcAft>
                  <a:spcPts val="0"/>
                </a:spcAft>
                <a:defRPr/>
              </a:pPr>
              <a:r>
                <a:rPr lang="en-US" altLang="zh-CN" sz="1200" dirty="0">
                  <a:solidFill>
                    <a:schemeClr val="tx1"/>
                  </a:solidFill>
                  <a:latin typeface="微软雅黑" panose="020B0503020204020204" charset="-122"/>
                  <a:cs typeface="微软雅黑" panose="020B0503020204020204" charset="-122"/>
                  <a:sym typeface="+mn-ea"/>
                </a:rPr>
                <a:t>“</a:t>
              </a:r>
              <a:r>
                <a:rPr lang="zh-CN" altLang="en-US" sz="1200" dirty="0">
                  <a:solidFill>
                    <a:schemeClr val="tx1"/>
                  </a:solidFill>
                  <a:latin typeface="微软雅黑" panose="020B0503020204020204" charset="-122"/>
                  <a:cs typeface="微软雅黑" panose="020B0503020204020204" charset="-122"/>
                  <a:sym typeface="+mn-ea"/>
                </a:rPr>
                <a:t>一种枸地氯雷他定口服液体制剂及其制备方法和应用</a:t>
              </a:r>
              <a:r>
                <a:rPr lang="en-US" altLang="zh-CN" sz="1200" dirty="0">
                  <a:solidFill>
                    <a:schemeClr val="tx1"/>
                  </a:solidFill>
                  <a:latin typeface="微软雅黑" panose="020B0503020204020204" charset="-122"/>
                  <a:cs typeface="微软雅黑" panose="020B0503020204020204" charset="-122"/>
                  <a:sym typeface="+mn-ea"/>
                </a:rPr>
                <a:t>”</a:t>
              </a:r>
              <a:r>
                <a:rPr lang="zh-CN" altLang="en-US" sz="1200" dirty="0">
                  <a:solidFill>
                    <a:schemeClr val="tx1"/>
                  </a:solidFill>
                  <a:latin typeface="微软雅黑" panose="020B0503020204020204" charset="-122"/>
                  <a:cs typeface="微软雅黑" panose="020B0503020204020204" charset="-122"/>
                  <a:sym typeface="+mn-ea"/>
                </a:rPr>
                <a:t>获</a:t>
              </a:r>
              <a:r>
                <a:rPr lang="zh-CN" sz="1200" b="1" dirty="0">
                  <a:solidFill>
                    <a:srgbClr val="C00000"/>
                  </a:solidFill>
                  <a:latin typeface="微软雅黑" panose="020B0503020204020204" charset="-122"/>
                  <a:cs typeface="微软雅黑" panose="020B0503020204020204" charset="-122"/>
                  <a:sym typeface="+mn-lt"/>
                </a:rPr>
                <a:t>发明专利授权</a:t>
              </a:r>
              <a:endParaRPr lang="zh-CN" sz="1200" b="1" dirty="0">
                <a:solidFill>
                  <a:srgbClr val="C00000"/>
                </a:solidFill>
                <a:latin typeface="微软雅黑" panose="020B0503020204020204" charset="-122"/>
                <a:cs typeface="微软雅黑" panose="020B0503020204020204" charset="-122"/>
                <a:sym typeface="+mn-lt"/>
              </a:endParaRPr>
            </a:p>
          </p:txBody>
        </p:sp>
      </p:grpSp>
      <p:grpSp>
        <p:nvGrpSpPr>
          <p:cNvPr id="29" name="组合 55"/>
          <p:cNvGrpSpPr/>
          <p:nvPr/>
        </p:nvGrpSpPr>
        <p:grpSpPr bwMode="auto">
          <a:xfrm>
            <a:off x="5676767" y="1884179"/>
            <a:ext cx="1358265" cy="582930"/>
            <a:chOff x="7638798" y="3675872"/>
            <a:chExt cx="909530" cy="583748"/>
          </a:xfrm>
        </p:grpSpPr>
        <p:sp>
          <p:nvSpPr>
            <p:cNvPr id="30" name="文本框 24"/>
            <p:cNvSpPr txBox="1">
              <a:spLocks noChangeArrowheads="1"/>
            </p:cNvSpPr>
            <p:nvPr/>
          </p:nvSpPr>
          <p:spPr bwMode="auto">
            <a:xfrm>
              <a:off x="7767638" y="3952485"/>
              <a:ext cx="671836" cy="307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r>
                <a:rPr lang="en-US" altLang="zh-CN" sz="1400" b="1">
                  <a:solidFill>
                    <a:schemeClr val="tx1"/>
                  </a:solidFill>
                  <a:latin typeface="微软雅黑" panose="020B0503020204020204" charset="-122"/>
                </a:rPr>
                <a:t>2025.2</a:t>
              </a:r>
              <a:endParaRPr lang="en-US" altLang="zh-CN" sz="1400" b="1">
                <a:solidFill>
                  <a:schemeClr val="tx1"/>
                </a:solidFill>
                <a:latin typeface="微软雅黑" panose="020B0503020204020204" charset="-122"/>
              </a:endParaRPr>
            </a:p>
          </p:txBody>
        </p:sp>
        <p:sp>
          <p:nvSpPr>
            <p:cNvPr id="31" name="文本框 36"/>
            <p:cNvSpPr txBox="1">
              <a:spLocks noChangeArrowheads="1"/>
            </p:cNvSpPr>
            <p:nvPr/>
          </p:nvSpPr>
          <p:spPr bwMode="auto">
            <a:xfrm>
              <a:off x="7638798" y="3675872"/>
              <a:ext cx="909530" cy="29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a:lnSpc>
                  <a:spcPts val="1600"/>
                </a:lnSpc>
                <a:spcBef>
                  <a:spcPts val="600"/>
                </a:spcBef>
              </a:pPr>
              <a:r>
                <a:rPr lang="zh-CN" sz="1200" dirty="0">
                  <a:solidFill>
                    <a:schemeClr val="tx1"/>
                  </a:solidFill>
                  <a:latin typeface="微软雅黑" panose="020B0503020204020204" charset="-122"/>
                </a:rPr>
                <a:t>提交上市申请</a:t>
              </a:r>
              <a:endParaRPr lang="zh-CN" sz="1200" b="1" dirty="0">
                <a:solidFill>
                  <a:schemeClr val="tx1"/>
                </a:solidFill>
                <a:latin typeface="微软雅黑" panose="020B0503020204020204" charset="-122"/>
              </a:endParaRPr>
            </a:p>
          </p:txBody>
        </p:sp>
      </p:grpSp>
      <p:grpSp>
        <p:nvGrpSpPr>
          <p:cNvPr id="32" name="组合 56"/>
          <p:cNvGrpSpPr/>
          <p:nvPr/>
        </p:nvGrpSpPr>
        <p:grpSpPr bwMode="auto">
          <a:xfrm>
            <a:off x="7071864" y="2643858"/>
            <a:ext cx="1924443" cy="529591"/>
            <a:chOff x="9354521" y="1602444"/>
            <a:chExt cx="1288657" cy="530600"/>
          </a:xfrm>
        </p:grpSpPr>
        <p:sp>
          <p:nvSpPr>
            <p:cNvPr id="33" name="文本框 25"/>
            <p:cNvSpPr txBox="1">
              <a:spLocks noChangeArrowheads="1"/>
            </p:cNvSpPr>
            <p:nvPr/>
          </p:nvSpPr>
          <p:spPr bwMode="auto">
            <a:xfrm>
              <a:off x="9574773" y="1602444"/>
              <a:ext cx="1068405" cy="307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algn="l">
                <a:buClrTx/>
                <a:buSzTx/>
                <a:buFontTx/>
              </a:pPr>
              <a:r>
                <a:rPr lang="en-US" altLang="zh-CN" sz="1400" b="1">
                  <a:solidFill>
                    <a:schemeClr val="tx1"/>
                  </a:solidFill>
                  <a:latin typeface="微软雅黑" panose="020B0503020204020204" charset="-122"/>
                </a:rPr>
                <a:t>2026年</a:t>
              </a:r>
              <a:endParaRPr lang="en-US" altLang="zh-CN" sz="1400" b="1">
                <a:solidFill>
                  <a:schemeClr val="tx1"/>
                </a:solidFill>
                <a:latin typeface="微软雅黑" panose="020B0503020204020204" charset="-122"/>
              </a:endParaRPr>
            </a:p>
          </p:txBody>
        </p:sp>
        <p:sp>
          <p:nvSpPr>
            <p:cNvPr id="34" name="文本框 38"/>
            <p:cNvSpPr txBox="1">
              <a:spLocks noChangeArrowheads="1"/>
            </p:cNvSpPr>
            <p:nvPr/>
          </p:nvSpPr>
          <p:spPr bwMode="auto">
            <a:xfrm>
              <a:off x="9354521" y="1835934"/>
              <a:ext cx="1212706" cy="29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a:lnSpc>
                  <a:spcPts val="1600"/>
                </a:lnSpc>
                <a:spcBef>
                  <a:spcPts val="600"/>
                </a:spcBef>
              </a:pPr>
              <a:r>
                <a:rPr lang="zh-CN" altLang="en-US" sz="1200" dirty="0">
                  <a:solidFill>
                    <a:schemeClr val="tx1"/>
                  </a:solidFill>
                  <a:latin typeface="微软雅黑" panose="020B0503020204020204" charset="-122"/>
                </a:rPr>
                <a:t>获批</a:t>
              </a:r>
              <a:r>
                <a:rPr lang="zh-CN" altLang="en-US" sz="1200" b="1" dirty="0">
                  <a:solidFill>
                    <a:srgbClr val="C00000"/>
                  </a:solidFill>
                  <a:latin typeface="微软雅黑" panose="020B0503020204020204" charset="-122"/>
                </a:rPr>
                <a:t>化药</a:t>
              </a:r>
              <a:r>
                <a:rPr lang="en-US" altLang="zh-CN" sz="1200" b="1" dirty="0">
                  <a:solidFill>
                    <a:srgbClr val="C00000"/>
                  </a:solidFill>
                  <a:latin typeface="微软雅黑" panose="020B0503020204020204" charset="-122"/>
                </a:rPr>
                <a:t>2</a:t>
              </a:r>
              <a:r>
                <a:rPr lang="zh-CN" altLang="en-US" sz="1200" b="1" dirty="0">
                  <a:solidFill>
                    <a:srgbClr val="C00000"/>
                  </a:solidFill>
                  <a:latin typeface="微软雅黑" panose="020B0503020204020204" charset="-122"/>
                </a:rPr>
                <a:t>类</a:t>
              </a:r>
              <a:r>
                <a:rPr lang="zh-CN" altLang="en-US" sz="1200" dirty="0">
                  <a:solidFill>
                    <a:schemeClr val="tx1"/>
                  </a:solidFill>
                  <a:latin typeface="微软雅黑" panose="020B0503020204020204" charset="-122"/>
                </a:rPr>
                <a:t>药品上市</a:t>
              </a:r>
              <a:endParaRPr lang="zh-CN" altLang="en-US" sz="1200" b="1" dirty="0">
                <a:solidFill>
                  <a:schemeClr val="tx1"/>
                </a:solidFill>
                <a:latin typeface="微软雅黑" panose="020B0503020204020204" charset="-122"/>
              </a:endParaRPr>
            </a:p>
          </p:txBody>
        </p:sp>
      </p:grpSp>
      <p:sp>
        <p:nvSpPr>
          <p:cNvPr id="97" name="文本框 12"/>
          <p:cNvSpPr>
            <a:spLocks noChangeArrowheads="1"/>
          </p:cNvSpPr>
          <p:nvPr/>
        </p:nvSpPr>
        <p:spPr bwMode="auto">
          <a:xfrm>
            <a:off x="9160211" y="3180670"/>
            <a:ext cx="2735262" cy="947161"/>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14:hiddenLine>
            </a:ext>
          </a:extLst>
        </p:spPr>
        <p:txBody>
          <a:bodyPr anchor="ctr" anchorCtr="1"/>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marR="0" lvl="0" indent="0" algn="ctr" defTabSz="914400" fontAlgn="auto">
              <a:lnSpc>
                <a:spcPts val="1820"/>
              </a:lnSpc>
              <a:spcBef>
                <a:spcPts val="0"/>
              </a:spcBef>
              <a:spcAft>
                <a:spcPts val="0"/>
              </a:spcAft>
              <a:buClrTx/>
              <a:buSzTx/>
              <a:buFontTx/>
              <a:buNone/>
              <a:defRPr/>
            </a:pPr>
            <a:r>
              <a:rPr kumimoji="0" lang="zh-CN" altLang="en-US" sz="1600" b="1"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rPr>
              <a:t>应用创新</a:t>
            </a:r>
            <a:endParaRPr kumimoji="0" lang="en-US" altLang="zh-CN" sz="1600" b="1"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endParaRPr>
          </a:p>
          <a:p>
            <a:pPr marR="0" lvl="0" indent="0" algn="ctr" defTabSz="914400" fontAlgn="auto">
              <a:lnSpc>
                <a:spcPts val="1820"/>
              </a:lnSpc>
              <a:spcBef>
                <a:spcPts val="0"/>
              </a:spcBef>
              <a:spcAft>
                <a:spcPts val="0"/>
              </a:spcAft>
              <a:buClrTx/>
              <a:buSzTx/>
              <a:buFontTx/>
              <a:buNone/>
              <a:defRPr/>
            </a:pPr>
            <a:r>
              <a:rPr kumimoji="0" lang="zh-CN" altLang="en-US" sz="1600" b="1"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sym typeface="微软雅黑" panose="020B0503020204020204" charset="-122"/>
              </a:rPr>
              <a:t>配备专用给药器</a:t>
            </a:r>
            <a:r>
              <a:rPr kumimoji="0" lang="zh-CN" altLang="en-US" sz="1600" b="1" i="0" u="none" strike="noStrike" kern="0" cap="none" spc="0" normalizeH="0" baseline="0" noProof="0" dirty="0">
                <a:ln>
                  <a:noFill/>
                </a:ln>
                <a:solidFill>
                  <a:srgbClr val="C00000"/>
                </a:solidFill>
                <a:effectLst/>
                <a:uLnTx/>
                <a:uFillTx/>
                <a:latin typeface="Arial" panose="020B0604020202020204" pitchFamily="34" charset="0"/>
                <a:ea typeface="微软雅黑" panose="020B0503020204020204" charset="-122"/>
                <a:sym typeface="微软雅黑" panose="020B0503020204020204" charset="-122"/>
              </a:rPr>
              <a:t>定量取用</a:t>
            </a:r>
            <a:endParaRPr kumimoji="0" lang="zh-CN" altLang="en-US" sz="1600" b="1" i="0" u="none" strike="noStrike" kern="0" cap="none" spc="0" normalizeH="0" baseline="0" noProof="0" dirty="0">
              <a:ln>
                <a:noFill/>
              </a:ln>
              <a:solidFill>
                <a:srgbClr val="C00000"/>
              </a:solidFill>
              <a:effectLst/>
              <a:uLnTx/>
              <a:uFillTx/>
              <a:latin typeface="Arial" panose="020B0604020202020204" pitchFamily="34" charset="0"/>
              <a:ea typeface="微软雅黑" panose="020B0503020204020204" charset="-122"/>
              <a:sym typeface="微软雅黑" panose="020B0503020204020204" charset="-122"/>
            </a:endParaRPr>
          </a:p>
        </p:txBody>
      </p:sp>
      <p:sp>
        <p:nvSpPr>
          <p:cNvPr id="6" name="矩形 5"/>
          <p:cNvSpPr/>
          <p:nvPr/>
        </p:nvSpPr>
        <p:spPr>
          <a:xfrm rot="21600000">
            <a:off x="3123564" y="2474277"/>
            <a:ext cx="172721" cy="171450"/>
          </a:xfrm>
          <a:prstGeom prst="rect">
            <a:avLst/>
          </a:prstGeom>
          <a:solidFill>
            <a:srgbClr val="2573C5"/>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lvl="0"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9pPr>
          </a:lstStyle>
          <a:p>
            <a:pPr algn="ctr">
              <a:defRPr/>
            </a:pPr>
            <a:endParaRPr lang="zh-CN" altLang="en-US" sz="1200" b="1" noProof="1">
              <a:solidFill>
                <a:srgbClr val="C00000"/>
              </a:solidFill>
              <a:latin typeface="+mn-ea"/>
              <a:ea typeface="+mn-ea"/>
            </a:endParaRPr>
          </a:p>
        </p:txBody>
      </p:sp>
      <p:sp>
        <p:nvSpPr>
          <p:cNvPr id="7" name="矩形 6"/>
          <p:cNvSpPr/>
          <p:nvPr/>
        </p:nvSpPr>
        <p:spPr>
          <a:xfrm rot="21600000">
            <a:off x="4633594" y="2468562"/>
            <a:ext cx="172721" cy="171450"/>
          </a:xfrm>
          <a:prstGeom prst="rect">
            <a:avLst/>
          </a:prstGeom>
          <a:solidFill>
            <a:srgbClr val="2573C5"/>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lvl="0"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9pPr>
          </a:lstStyle>
          <a:p>
            <a:pPr algn="ctr">
              <a:defRPr/>
            </a:pPr>
            <a:endParaRPr lang="zh-CN" altLang="en-US" sz="1200" b="1" noProof="1">
              <a:solidFill>
                <a:srgbClr val="C00000"/>
              </a:solidFill>
              <a:latin typeface="+mn-ea"/>
              <a:ea typeface="+mn-ea"/>
            </a:endParaRPr>
          </a:p>
        </p:txBody>
      </p:sp>
      <p:sp>
        <p:nvSpPr>
          <p:cNvPr id="8" name="矩形 7"/>
          <p:cNvSpPr/>
          <p:nvPr/>
        </p:nvSpPr>
        <p:spPr>
          <a:xfrm rot="21600000">
            <a:off x="6203314" y="2486977"/>
            <a:ext cx="172721" cy="171450"/>
          </a:xfrm>
          <a:prstGeom prst="rect">
            <a:avLst/>
          </a:prstGeom>
          <a:solidFill>
            <a:srgbClr val="2573C5"/>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lvl="0"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9pPr>
          </a:lstStyle>
          <a:p>
            <a:pPr algn="ctr">
              <a:defRPr/>
            </a:pPr>
            <a:endParaRPr lang="zh-CN" altLang="en-US" sz="1200" b="1" noProof="1">
              <a:solidFill>
                <a:srgbClr val="C00000"/>
              </a:solidFill>
              <a:latin typeface="+mn-ea"/>
              <a:ea typeface="+mn-ea"/>
            </a:endParaRPr>
          </a:p>
        </p:txBody>
      </p:sp>
      <p:sp>
        <p:nvSpPr>
          <p:cNvPr id="10" name="矩形 9"/>
          <p:cNvSpPr/>
          <p:nvPr/>
        </p:nvSpPr>
        <p:spPr>
          <a:xfrm rot="21600000">
            <a:off x="7678419" y="2467292"/>
            <a:ext cx="172721" cy="171450"/>
          </a:xfrm>
          <a:prstGeom prst="rect">
            <a:avLst/>
          </a:prstGeom>
          <a:solidFill>
            <a:srgbClr val="2573C5"/>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lvl="0"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lt1"/>
                </a:solidFill>
                <a:latin typeface="Arial" panose="020B0604020202020204" pitchFamily="34" charset="0"/>
                <a:ea typeface="微软雅黑" panose="020B0503020204020204" charset="-122"/>
                <a:cs typeface="+mn-cs"/>
              </a:defRPr>
            </a:lvl9pPr>
          </a:lstStyle>
          <a:p>
            <a:pPr algn="ctr">
              <a:defRPr/>
            </a:pPr>
            <a:endParaRPr lang="zh-CN" altLang="en-US" sz="1200" b="1" noProof="1">
              <a:solidFill>
                <a:srgbClr val="C00000"/>
              </a:solidFill>
              <a:latin typeface="+mn-ea"/>
              <a:ea typeface="+mn-ea"/>
            </a:endParaRPr>
          </a:p>
        </p:txBody>
      </p:sp>
      <p:sp>
        <p:nvSpPr>
          <p:cNvPr id="4" name="文本框 3"/>
          <p:cNvSpPr txBox="1"/>
          <p:nvPr/>
        </p:nvSpPr>
        <p:spPr>
          <a:xfrm>
            <a:off x="400050" y="5720715"/>
            <a:ext cx="3129915" cy="783590"/>
          </a:xfrm>
          <a:prstGeom prst="rect">
            <a:avLst/>
          </a:prstGeom>
        </p:spPr>
        <p:txBody>
          <a:bodyPr wrap="square">
            <a:spAutoFit/>
          </a:bodyPr>
          <a:lstStyle/>
          <a:p>
            <a:pPr indent="0" algn="l" fontAlgn="auto">
              <a:lnSpc>
                <a:spcPct val="150000"/>
              </a:lnSpc>
            </a:pPr>
            <a:r>
              <a:rPr lang="zh-CN" altLang="en-US" sz="1000" b="1">
                <a:latin typeface="微软雅黑" panose="020B0503020204020204" charset="-122"/>
                <a:ea typeface="微软雅黑" panose="020B0503020204020204" charset="-122"/>
                <a:cs typeface="微软雅黑" panose="020B0503020204020204" charset="-122"/>
              </a:rPr>
              <a:t>发明专利</a:t>
            </a:r>
            <a:r>
              <a:rPr lang="en-US" altLang="zh-CN" sz="1000" b="1">
                <a:latin typeface="微软雅黑" panose="020B0503020204020204" charset="-122"/>
                <a:ea typeface="微软雅黑" panose="020B0503020204020204" charset="-122"/>
                <a:cs typeface="微软雅黑" panose="020B0503020204020204" charset="-122"/>
              </a:rPr>
              <a:t>1</a:t>
            </a:r>
            <a:r>
              <a:rPr lang="zh-CN" altLang="en-US" sz="1000" b="1">
                <a:latin typeface="微软雅黑" panose="020B0503020204020204" charset="-122"/>
                <a:ea typeface="微软雅黑" panose="020B0503020204020204" charset="-122"/>
                <a:cs typeface="微软雅黑" panose="020B0503020204020204" charset="-122"/>
              </a:rPr>
              <a:t>：</a:t>
            </a:r>
            <a:r>
              <a:rPr lang="zh-CN" altLang="en-US" sz="1000">
                <a:latin typeface="微软雅黑" panose="020B0503020204020204" charset="-122"/>
                <a:ea typeface="微软雅黑" panose="020B0503020204020204" charset="-122"/>
                <a:cs typeface="微软雅黑" panose="020B0503020204020204" charset="-122"/>
              </a:rPr>
              <a:t>地洛他定枸橼酸氢二钠复盐的多晶型</a:t>
            </a:r>
            <a:endParaRPr lang="zh-CN" altLang="en-US" sz="1000">
              <a:latin typeface="微软雅黑" panose="020B0503020204020204" charset="-122"/>
              <a:ea typeface="微软雅黑" panose="020B0503020204020204" charset="-122"/>
              <a:cs typeface="微软雅黑" panose="020B0503020204020204" charset="-122"/>
            </a:endParaRPr>
          </a:p>
          <a:p>
            <a:pPr indent="0" algn="l" fontAlgn="auto">
              <a:lnSpc>
                <a:spcPct val="150000"/>
              </a:lnSpc>
            </a:pPr>
            <a:r>
              <a:rPr lang="zh-CN" altLang="en-US" sz="1000" b="1" dirty="0">
                <a:latin typeface="微软雅黑" panose="020B0503020204020204" charset="-122"/>
                <a:ea typeface="微软雅黑" panose="020B0503020204020204" charset="-122"/>
                <a:cs typeface="微软雅黑" panose="020B0503020204020204" charset="-122"/>
                <a:sym typeface="+mn-ea"/>
              </a:rPr>
              <a:t>发明专利</a:t>
            </a:r>
            <a:r>
              <a:rPr lang="en-US" altLang="zh-CN" sz="1000" b="1" dirty="0">
                <a:latin typeface="微软雅黑" panose="020B0503020204020204" charset="-122"/>
                <a:ea typeface="微软雅黑" panose="020B0503020204020204" charset="-122"/>
                <a:cs typeface="微软雅黑" panose="020B0503020204020204" charset="-122"/>
                <a:sym typeface="+mn-ea"/>
              </a:rPr>
              <a:t>2</a:t>
            </a:r>
            <a:r>
              <a:rPr lang="zh-CN" altLang="en-US" sz="1000" b="1" dirty="0">
                <a:latin typeface="微软雅黑" panose="020B0503020204020204" charset="-122"/>
                <a:ea typeface="微软雅黑" panose="020B0503020204020204" charset="-122"/>
                <a:cs typeface="微软雅黑" panose="020B0503020204020204" charset="-122"/>
                <a:sym typeface="+mn-ea"/>
              </a:rPr>
              <a:t>：</a:t>
            </a:r>
            <a:r>
              <a:rPr lang="zh-CN" altLang="en-US" sz="1000" dirty="0">
                <a:latin typeface="微软雅黑" panose="020B0503020204020204" charset="-122"/>
                <a:ea typeface="微软雅黑" panose="020B0503020204020204" charset="-122"/>
                <a:cs typeface="微软雅黑" panose="020B0503020204020204" charset="-122"/>
                <a:sym typeface="+mn-ea"/>
              </a:rPr>
              <a:t>一种枸地氯雷他定口服液体制剂及其制备方法和应用</a:t>
            </a:r>
            <a:endParaRPr lang="en-US" altLang="zh-CN" sz="1000" b="1"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直接连接符 21"/>
          <p:cNvCxnSpPr/>
          <p:nvPr/>
        </p:nvCxnSpPr>
        <p:spPr>
          <a:xfrm>
            <a:off x="399738" y="861315"/>
            <a:ext cx="1139252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643226" y="351449"/>
            <a:ext cx="4906709" cy="461645"/>
            <a:chOff x="643226" y="411409"/>
            <a:chExt cx="4906709" cy="461645"/>
          </a:xfrm>
        </p:grpSpPr>
        <p:grpSp>
          <p:nvGrpSpPr>
            <p:cNvPr id="18" name="组合 17"/>
            <p:cNvGrpSpPr/>
            <p:nvPr/>
          </p:nvGrpSpPr>
          <p:grpSpPr>
            <a:xfrm>
              <a:off x="643226" y="419695"/>
              <a:ext cx="396000" cy="396000"/>
              <a:chOff x="395576" y="248444"/>
              <a:chExt cx="396000" cy="396000"/>
            </a:xfrm>
            <a:noFill/>
          </p:grpSpPr>
          <p:sp>
            <p:nvSpPr>
              <p:cNvPr id="20" name="矩形 19"/>
              <p:cNvSpPr/>
              <p:nvPr userDrawn="1"/>
            </p:nvSpPr>
            <p:spPr>
              <a:xfrm>
                <a:off x="395576" y="248444"/>
                <a:ext cx="326092" cy="336419"/>
              </a:xfrm>
              <a:prstGeom prst="rect">
                <a:avLst/>
              </a:prstGeom>
              <a:grpFill/>
              <a:ln w="19050"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1" name="矩形 20"/>
              <p:cNvSpPr/>
              <p:nvPr userDrawn="1"/>
            </p:nvSpPr>
            <p:spPr>
              <a:xfrm>
                <a:off x="581935" y="432344"/>
                <a:ext cx="209641" cy="212100"/>
              </a:xfrm>
              <a:prstGeom prst="rect">
                <a:avLst/>
              </a:prstGeom>
              <a:solidFill>
                <a:schemeClr val="accent3"/>
              </a:solidFill>
              <a:ln w="254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grpSp>
        <p:sp>
          <p:nvSpPr>
            <p:cNvPr id="19" name="矩形 18"/>
            <p:cNvSpPr/>
            <p:nvPr/>
          </p:nvSpPr>
          <p:spPr>
            <a:xfrm>
              <a:off x="1225585" y="411409"/>
              <a:ext cx="4324350" cy="461645"/>
            </a:xfrm>
            <a:prstGeom prst="rect">
              <a:avLst/>
            </a:prstGeom>
            <a:effectLst/>
          </p:spPr>
          <p:txBody>
            <a:bodyPr wrap="none" lIns="93269" tIns="46634" rIns="93269" bIns="46634">
              <a:spAutoFit/>
            </a:bodyPr>
            <a:lstStyle/>
            <a:p>
              <a:r>
                <a:rPr lang="zh-CN" altLang="en-US" sz="2400" b="1" kern="0" spc="300"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公平性</a:t>
              </a:r>
              <a:r>
                <a:rPr lang="en-US" altLang="zh-CN" sz="2400" b="1" kern="0" spc="300"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a:t>
              </a:r>
              <a:r>
                <a:rPr lang="zh-CN" altLang="en-US" sz="2400" b="1" kern="0" spc="300" dirty="0">
                  <a:solidFill>
                    <a:srgbClr val="C00000"/>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弥补医保目录空白</a:t>
              </a:r>
              <a:endParaRPr lang="zh-CN" altLang="en-US" sz="2400" b="1" kern="0" spc="300" dirty="0">
                <a:solidFill>
                  <a:srgbClr val="C00000"/>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endParaRPr>
            </a:p>
          </p:txBody>
        </p:sp>
      </p:grpSp>
      <p:pic>
        <p:nvPicPr>
          <p:cNvPr id="9" name="图片 8" descr="恩瑞特LOGO-透明"/>
          <p:cNvPicPr>
            <a:picLocks noChangeAspect="1"/>
          </p:cNvPicPr>
          <p:nvPr/>
        </p:nvPicPr>
        <p:blipFill>
          <a:blip r:embed="rId1"/>
          <a:stretch>
            <a:fillRect/>
          </a:stretch>
        </p:blipFill>
        <p:spPr>
          <a:xfrm>
            <a:off x="11022330" y="23495"/>
            <a:ext cx="1162685" cy="841375"/>
          </a:xfrm>
          <a:prstGeom prst="rect">
            <a:avLst/>
          </a:prstGeom>
        </p:spPr>
      </p:pic>
      <p:sp>
        <p:nvSpPr>
          <p:cNvPr id="3" name="文本框 2"/>
          <p:cNvSpPr txBox="1"/>
          <p:nvPr>
            <p:custDataLst>
              <p:tags r:id="rId2"/>
            </p:custDataLst>
          </p:nvPr>
        </p:nvSpPr>
        <p:spPr>
          <a:xfrm>
            <a:off x="939800" y="1599565"/>
            <a:ext cx="5209540" cy="922020"/>
          </a:xfrm>
          <a:prstGeom prst="rect">
            <a:avLst/>
          </a:prstGeom>
        </p:spPr>
        <p:txBody>
          <a:bodyPr wrap="square">
            <a:spAutoFit/>
          </a:bodyPr>
          <a:lstStyle/>
          <a:p>
            <a:pPr indent="0" algn="l" fontAlgn="auto">
              <a:lnSpc>
                <a:spcPct val="150000"/>
              </a:lnSpc>
            </a:pPr>
            <a:r>
              <a:rPr lang="zh-CN" altLang="en-US" sz="1200">
                <a:latin typeface="Arial" panose="020B0604020202020204" pitchFamily="34" charset="0"/>
                <a:ea typeface="微软雅黑" panose="020B0503020204020204" charset="-122"/>
                <a:sym typeface="+mn-ea"/>
              </a:rPr>
              <a:t>医保目录内无枸地氯雷他定口服常释剂型及口服液体剂型</a:t>
            </a:r>
            <a:r>
              <a:rPr lang="zh-CN" altLang="en-US" sz="1200">
                <a:latin typeface="Arial" panose="020B0604020202020204" pitchFamily="34" charset="0"/>
                <a:ea typeface="微软雅黑" panose="020B0503020204020204" charset="-122"/>
              </a:rPr>
              <a:t>，本品为独家液体剂型，可有效填补目录空白，让低龄患儿获得同等治疗机会，促进用药公平。</a:t>
            </a:r>
            <a:endParaRPr lang="zh-CN" altLang="en-US" sz="1200">
              <a:latin typeface="Arial" panose="020B0604020202020204" pitchFamily="34" charset="0"/>
              <a:ea typeface="微软雅黑" panose="020B0503020204020204" charset="-122"/>
            </a:endParaRPr>
          </a:p>
        </p:txBody>
      </p:sp>
      <p:sp>
        <p:nvSpPr>
          <p:cNvPr id="24" name="íśļídè"/>
          <p:cNvSpPr/>
          <p:nvPr>
            <p:custDataLst>
              <p:tags r:id="rId3"/>
            </p:custDataLst>
          </p:nvPr>
        </p:nvSpPr>
        <p:spPr>
          <a:xfrm rot="-10800000" flipH="1" flipV="1">
            <a:off x="942975" y="1175385"/>
            <a:ext cx="5207000" cy="424180"/>
          </a:xfrm>
          <a:prstGeom prst="homePlate">
            <a:avLst/>
          </a:prstGeom>
          <a:solidFill>
            <a:srgbClr val="2573C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l"/>
            <a:r>
              <a:rPr lang="en-US" altLang="zh-CN" sz="1400" b="1">
                <a:latin typeface="微软雅黑" panose="020B0503020204020204" charset="-122"/>
                <a:ea typeface="微软雅黑" panose="020B0503020204020204" charset="-122"/>
                <a:cs typeface="微软雅黑" panose="020B0503020204020204" charset="-122"/>
                <a:sym typeface="+mn-ea"/>
              </a:rPr>
              <a:t>1</a:t>
            </a:r>
            <a:r>
              <a:rPr lang="zh-CN" altLang="en-US" sz="1400" b="1">
                <a:latin typeface="微软雅黑" panose="020B0503020204020204" charset="-122"/>
                <a:ea typeface="微软雅黑" panose="020B0503020204020204" charset="-122"/>
                <a:cs typeface="微软雅黑" panose="020B0503020204020204" charset="-122"/>
                <a:sym typeface="+mn-ea"/>
              </a:rPr>
              <a:t>、弥补目录空白，满足未被满足的临床需求</a:t>
            </a:r>
            <a:endParaRPr lang="zh-CN" altLang="en-US" sz="1400" b="1" spc="300" dirty="0">
              <a:latin typeface="微软雅黑" panose="020B0503020204020204" charset="-122"/>
              <a:ea typeface="微软雅黑" panose="020B0503020204020204" charset="-122"/>
              <a:cs typeface="微软雅黑" panose="020B0503020204020204" charset="-122"/>
              <a:sym typeface="+mn-ea"/>
            </a:endParaRPr>
          </a:p>
        </p:txBody>
      </p:sp>
      <p:sp>
        <p:nvSpPr>
          <p:cNvPr id="4" name="íśļídè"/>
          <p:cNvSpPr/>
          <p:nvPr>
            <p:custDataLst>
              <p:tags r:id="rId4"/>
            </p:custDataLst>
          </p:nvPr>
        </p:nvSpPr>
        <p:spPr>
          <a:xfrm rot="-10800000" flipH="1" flipV="1">
            <a:off x="942975" y="2562860"/>
            <a:ext cx="5206365" cy="366395"/>
          </a:xfrm>
          <a:prstGeom prst="homePlate">
            <a:avLst/>
          </a:prstGeom>
          <a:solidFill>
            <a:srgbClr val="2573C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l"/>
            <a:r>
              <a:rPr lang="en-US" altLang="zh-CN" sz="1400" b="1">
                <a:latin typeface="微软雅黑" panose="020B0503020204020204" charset="-122"/>
                <a:ea typeface="微软雅黑" panose="020B0503020204020204" charset="-122"/>
                <a:cs typeface="微软雅黑" panose="020B0503020204020204" charset="-122"/>
                <a:sym typeface="+mn-ea"/>
              </a:rPr>
              <a:t>2</a:t>
            </a:r>
            <a:r>
              <a:rPr lang="zh-CN" altLang="en-US" sz="1400" b="1">
                <a:latin typeface="微软雅黑" panose="020B0503020204020204" charset="-122"/>
                <a:ea typeface="微软雅黑" panose="020B0503020204020204" charset="-122"/>
                <a:cs typeface="微软雅黑" panose="020B0503020204020204" charset="-122"/>
                <a:sym typeface="+mn-ea"/>
              </a:rPr>
              <a:t>、符合</a:t>
            </a:r>
            <a:r>
              <a:rPr lang="en-US" altLang="zh-CN" sz="1400" b="1">
                <a:latin typeface="微软雅黑" panose="020B0503020204020204" charset="-122"/>
                <a:ea typeface="微软雅黑" panose="020B0503020204020204" charset="-122"/>
                <a:cs typeface="微软雅黑" panose="020B0503020204020204" charset="-122"/>
                <a:sym typeface="+mn-ea"/>
              </a:rPr>
              <a:t>“</a:t>
            </a:r>
            <a:r>
              <a:rPr lang="zh-CN" altLang="en-US" sz="1400" b="1">
                <a:latin typeface="微软雅黑" panose="020B0503020204020204" charset="-122"/>
                <a:ea typeface="微软雅黑" panose="020B0503020204020204" charset="-122"/>
                <a:cs typeface="微软雅黑" panose="020B0503020204020204" charset="-122"/>
                <a:sym typeface="+mn-ea"/>
              </a:rPr>
              <a:t>保基本</a:t>
            </a:r>
            <a:r>
              <a:rPr lang="en-US" altLang="zh-CN" sz="1400" b="1">
                <a:latin typeface="微软雅黑" panose="020B0503020204020204" charset="-122"/>
                <a:ea typeface="微软雅黑" panose="020B0503020204020204" charset="-122"/>
                <a:cs typeface="微软雅黑" panose="020B0503020204020204" charset="-122"/>
                <a:sym typeface="+mn-ea"/>
              </a:rPr>
              <a:t>”</a:t>
            </a:r>
            <a:r>
              <a:rPr lang="zh-CN" altLang="en-US" sz="1400" b="1">
                <a:latin typeface="微软雅黑" panose="020B0503020204020204" charset="-122"/>
                <a:ea typeface="微软雅黑" panose="020B0503020204020204" charset="-122"/>
                <a:cs typeface="微软雅黑" panose="020B0503020204020204" charset="-122"/>
                <a:sym typeface="+mn-ea"/>
              </a:rPr>
              <a:t>原则，费用合理</a:t>
            </a:r>
            <a:endParaRPr lang="zh-CN" altLang="en-US" sz="1400" b="1" spc="300" dirty="0">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custDataLst>
              <p:tags r:id="rId5"/>
            </p:custDataLst>
          </p:nvPr>
        </p:nvSpPr>
        <p:spPr>
          <a:xfrm>
            <a:off x="939800" y="2870835"/>
            <a:ext cx="5208905" cy="922020"/>
          </a:xfrm>
          <a:prstGeom prst="rect">
            <a:avLst/>
          </a:prstGeom>
        </p:spPr>
        <p:txBody>
          <a:bodyPr wrap="square">
            <a:spAutoFit/>
          </a:bodyPr>
          <a:lstStyle/>
          <a:p>
            <a:pPr algn="l" fontAlgn="auto">
              <a:lnSpc>
                <a:spcPct val="150000"/>
              </a:lnSpc>
              <a:buClrTx/>
              <a:buSzTx/>
              <a:buFontTx/>
            </a:pPr>
            <a:r>
              <a:rPr lang="zh-CN" altLang="en-US" sz="1200">
                <a:latin typeface="Arial" panose="020B0604020202020204" pitchFamily="34" charset="0"/>
                <a:ea typeface="微软雅黑" panose="020B0503020204020204" charset="-122"/>
                <a:sym typeface="+mn-ea"/>
              </a:rPr>
              <a:t>药品费用水平合理可控，既与基本医疗保险基金的支付能力和可持续性相适应，也减轻了参保患者的经济负担，确保了基本用药的可及性和可负担性。</a:t>
            </a:r>
            <a:endParaRPr lang="zh-CN" altLang="en-US" sz="1200">
              <a:latin typeface="Arial" panose="020B0604020202020204" pitchFamily="34" charset="0"/>
              <a:ea typeface="微软雅黑" panose="020B0503020204020204" charset="-122"/>
              <a:sym typeface="+mn-ea"/>
            </a:endParaRPr>
          </a:p>
        </p:txBody>
      </p:sp>
      <p:sp>
        <p:nvSpPr>
          <p:cNvPr id="6" name="íśļídè"/>
          <p:cNvSpPr/>
          <p:nvPr>
            <p:custDataLst>
              <p:tags r:id="rId6"/>
            </p:custDataLst>
          </p:nvPr>
        </p:nvSpPr>
        <p:spPr>
          <a:xfrm rot="-10800000" flipH="1" flipV="1">
            <a:off x="941070" y="3856355"/>
            <a:ext cx="5207635" cy="382270"/>
          </a:xfrm>
          <a:prstGeom prst="homePlate">
            <a:avLst/>
          </a:prstGeom>
          <a:solidFill>
            <a:srgbClr val="2573C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l"/>
            <a:r>
              <a:rPr lang="en-US" altLang="zh-CN" sz="1400" b="1">
                <a:latin typeface="微软雅黑" panose="020B0503020204020204" charset="-122"/>
                <a:ea typeface="微软雅黑" panose="020B0503020204020204" charset="-122"/>
                <a:cs typeface="微软雅黑" panose="020B0503020204020204" charset="-122"/>
                <a:sym typeface="+mn-ea"/>
              </a:rPr>
              <a:t>3</a:t>
            </a:r>
            <a:r>
              <a:rPr lang="zh-CN" altLang="en-US" sz="1400" b="1">
                <a:latin typeface="微软雅黑" panose="020B0503020204020204" charset="-122"/>
                <a:ea typeface="微软雅黑" panose="020B0503020204020204" charset="-122"/>
                <a:cs typeface="微软雅黑" panose="020B0503020204020204" charset="-122"/>
                <a:sym typeface="+mn-ea"/>
              </a:rPr>
              <a:t>、</a:t>
            </a:r>
            <a:r>
              <a:rPr lang="zh-CN" sz="1400" b="1">
                <a:latin typeface="微软雅黑" panose="020B0503020204020204" charset="-122"/>
                <a:ea typeface="微软雅黑" panose="020B0503020204020204" charset="-122"/>
                <a:cs typeface="微软雅黑" panose="020B0503020204020204" charset="-122"/>
                <a:sym typeface="+mn-ea"/>
              </a:rPr>
              <a:t>满足基本保障供应，促进公共健康发展</a:t>
            </a:r>
            <a:endParaRPr lang="zh-CN" sz="1400" b="1" spc="300" dirty="0">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custDataLst>
              <p:tags r:id="rId7"/>
            </p:custDataLst>
          </p:nvPr>
        </p:nvSpPr>
        <p:spPr>
          <a:xfrm>
            <a:off x="941070" y="4169410"/>
            <a:ext cx="5207000" cy="922020"/>
          </a:xfrm>
          <a:prstGeom prst="rect">
            <a:avLst/>
          </a:prstGeom>
        </p:spPr>
        <p:txBody>
          <a:bodyPr wrap="square">
            <a:spAutoFit/>
          </a:bodyPr>
          <a:lstStyle/>
          <a:p>
            <a:pPr algn="l" fontAlgn="auto">
              <a:lnSpc>
                <a:spcPct val="150000"/>
              </a:lnSpc>
              <a:buClrTx/>
              <a:buSzTx/>
              <a:buFontTx/>
            </a:pPr>
            <a:r>
              <a:rPr lang="zh-CN" altLang="en-US" sz="1200">
                <a:latin typeface="Arial" panose="020B0604020202020204" pitchFamily="34" charset="0"/>
                <a:ea typeface="微软雅黑" panose="020B0503020204020204" charset="-122"/>
                <a:sym typeface="+mn-ea"/>
              </a:rPr>
              <a:t>枸地氯雷他定口服溶液研发及生产技术成熟，质量标准严格，企业产能充足，确保药品稳定供应。同时适应症明确，市场需求稳定。枸地氯雷他定成人剂型临床认可度高，口服液可满足6月龄患儿用药需求。</a:t>
            </a:r>
            <a:endParaRPr lang="zh-CN" altLang="en-US" sz="1200">
              <a:latin typeface="Arial" panose="020B0604020202020204" pitchFamily="34" charset="0"/>
              <a:ea typeface="微软雅黑" panose="020B0503020204020204" charset="-122"/>
              <a:sym typeface="+mn-ea"/>
            </a:endParaRPr>
          </a:p>
        </p:txBody>
      </p:sp>
      <p:sp>
        <p:nvSpPr>
          <p:cNvPr id="8" name="íśļídè"/>
          <p:cNvSpPr/>
          <p:nvPr>
            <p:custDataLst>
              <p:tags r:id="rId8"/>
            </p:custDataLst>
          </p:nvPr>
        </p:nvSpPr>
        <p:spPr>
          <a:xfrm rot="-10800000" flipH="1" flipV="1">
            <a:off x="941070" y="5204460"/>
            <a:ext cx="5206365" cy="382270"/>
          </a:xfrm>
          <a:prstGeom prst="homePlate">
            <a:avLst/>
          </a:prstGeom>
          <a:solidFill>
            <a:srgbClr val="2573C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l"/>
            <a:r>
              <a:rPr lang="en-US" altLang="zh-CN" sz="1400" b="1">
                <a:latin typeface="微软雅黑" panose="020B0503020204020204" charset="-122"/>
                <a:ea typeface="微软雅黑" panose="020B0503020204020204" charset="-122"/>
                <a:cs typeface="微软雅黑" panose="020B0503020204020204" charset="-122"/>
                <a:sym typeface="+mn-ea"/>
              </a:rPr>
              <a:t>4</a:t>
            </a:r>
            <a:r>
              <a:rPr lang="zh-CN" altLang="en-US" sz="1400" b="1">
                <a:latin typeface="微软雅黑" panose="020B0503020204020204" charset="-122"/>
                <a:ea typeface="微软雅黑" panose="020B0503020204020204" charset="-122"/>
                <a:cs typeface="微软雅黑" panose="020B0503020204020204" charset="-122"/>
                <a:sym typeface="+mn-ea"/>
              </a:rPr>
              <a:t>、</a:t>
            </a:r>
            <a:r>
              <a:rPr lang="zh-CN" altLang="en-US" sz="1400" b="1">
                <a:solidFill>
                  <a:schemeClr val="bg1"/>
                </a:solidFill>
                <a:latin typeface="微软雅黑" panose="020B0503020204020204" charset="-122"/>
                <a:ea typeface="微软雅黑" panose="020B0503020204020204" charset="-122"/>
                <a:sym typeface="+mn-ea"/>
              </a:rPr>
              <a:t>儿童适宜剂型，提高依从性</a:t>
            </a:r>
            <a:endParaRPr lang="zh-CN" altLang="en-US" sz="1400" b="1" spc="3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0" name="文本框 9"/>
          <p:cNvSpPr txBox="1"/>
          <p:nvPr>
            <p:custDataLst>
              <p:tags r:id="rId9"/>
            </p:custDataLst>
          </p:nvPr>
        </p:nvSpPr>
        <p:spPr>
          <a:xfrm>
            <a:off x="897255" y="5621020"/>
            <a:ext cx="5250815" cy="607695"/>
          </a:xfrm>
          <a:prstGeom prst="rect">
            <a:avLst/>
          </a:prstGeom>
        </p:spPr>
        <p:txBody>
          <a:bodyPr wrap="square">
            <a:spAutoFit/>
          </a:bodyPr>
          <a:lstStyle/>
          <a:p>
            <a:pPr indent="0" algn="just">
              <a:lnSpc>
                <a:spcPct val="140000"/>
              </a:lnSpc>
              <a:buFont typeface="Arial" panose="020B0604020202020204" pitchFamily="34" charset="0"/>
              <a:buNone/>
            </a:pPr>
            <a:r>
              <a:rPr lang="zh-CN" altLang="en-US" sz="1200" dirty="0">
                <a:latin typeface="Arial" panose="020B0604020202020204" pitchFamily="34" charset="0"/>
                <a:ea typeface="微软雅黑" panose="020B0503020204020204" charset="-122"/>
                <a:sym typeface="+mn-ea"/>
              </a:rPr>
              <a:t>枸地氯雷他定口服溶液</a:t>
            </a:r>
            <a:r>
              <a:rPr lang="zh-CN" altLang="en-US" sz="1200" dirty="0">
                <a:latin typeface="微软雅黑" panose="020B0503020204020204" charset="-122"/>
                <a:ea typeface="微软雅黑" panose="020B0503020204020204" charset="-122"/>
                <a:sym typeface="微软雅黑" panose="020B0503020204020204" charset="-122"/>
              </a:rPr>
              <a:t>为口服液体制剂，</a:t>
            </a:r>
            <a:r>
              <a:rPr lang="zh-CN" altLang="en-US" sz="1200" dirty="0">
                <a:solidFill>
                  <a:schemeClr val="tx1"/>
                </a:solidFill>
                <a:latin typeface="微软雅黑" panose="020B0503020204020204" charset="-122"/>
                <a:ea typeface="微软雅黑" panose="020B0503020204020204" charset="-122"/>
                <a:sym typeface="微软雅黑" panose="020B0503020204020204" charset="-122"/>
              </a:rPr>
              <a:t>满足婴幼儿及吞咽困难儿童用药需求，且</a:t>
            </a:r>
            <a:r>
              <a:rPr lang="zh-CN" altLang="en-US" sz="1200" dirty="0">
                <a:latin typeface="微软雅黑" panose="020B0503020204020204" charset="-122"/>
                <a:ea typeface="微软雅黑" panose="020B0503020204020204" charset="-122"/>
                <a:sym typeface="+mn-ea"/>
              </a:rPr>
              <a:t>配备带刻度的给药器，配药更方便，定量更精准，</a:t>
            </a:r>
            <a:r>
              <a:rPr lang="zh-CN" altLang="en-US" sz="1200" dirty="0">
                <a:solidFill>
                  <a:schemeClr val="tx1"/>
                </a:solidFill>
                <a:latin typeface="微软雅黑" panose="020B0503020204020204" charset="-122"/>
                <a:ea typeface="微软雅黑" panose="020B0503020204020204" charset="-122"/>
                <a:sym typeface="+mn-ea"/>
              </a:rPr>
              <a:t>依从性更好。</a:t>
            </a:r>
            <a:endParaRPr lang="zh-CN" altLang="en-US" sz="1200" dirty="0">
              <a:solidFill>
                <a:schemeClr val="tx1"/>
              </a:solidFill>
              <a:latin typeface="微软雅黑" panose="020B0503020204020204" charset="-122"/>
              <a:ea typeface="微软雅黑" panose="020B0503020204020204" charset="-122"/>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p:cNvGrpSpPr/>
          <p:nvPr>
            <p:custDataLst>
              <p:tags r:id="rId1"/>
            </p:custDataLst>
          </p:nvPr>
        </p:nvGrpSpPr>
        <p:grpSpPr>
          <a:xfrm>
            <a:off x="745490" y="1588935"/>
            <a:ext cx="11446511" cy="2371137"/>
            <a:chOff x="6273466" y="1729919"/>
            <a:chExt cx="11445970" cy="2371834"/>
          </a:xfrm>
        </p:grpSpPr>
        <p:grpSp>
          <p:nvGrpSpPr>
            <p:cNvPr id="52" name="组合 51"/>
            <p:cNvGrpSpPr/>
            <p:nvPr/>
          </p:nvGrpSpPr>
          <p:grpSpPr>
            <a:xfrm>
              <a:off x="6273466" y="2647746"/>
              <a:ext cx="11445970" cy="510077"/>
              <a:chOff x="6291664" y="2647746"/>
              <a:chExt cx="11445970" cy="510077"/>
            </a:xfrm>
          </p:grpSpPr>
          <p:sp>
            <p:nvSpPr>
              <p:cNvPr id="39" name="文本框 38"/>
              <p:cNvSpPr txBox="1"/>
              <p:nvPr>
                <p:custDataLst>
                  <p:tags r:id="rId2"/>
                </p:custDataLst>
              </p:nvPr>
            </p:nvSpPr>
            <p:spPr>
              <a:xfrm>
                <a:off x="7040294" y="2647746"/>
                <a:ext cx="10697340" cy="449712"/>
              </a:xfrm>
              <a:prstGeom prst="rect">
                <a:avLst/>
              </a:prstGeom>
              <a:noFill/>
            </p:spPr>
            <p:txBody>
              <a:bodyPr wrap="square" rtlCol="0">
                <a:noAutofit/>
              </a:bodyPr>
              <a:lstStyle/>
              <a:p>
                <a:r>
                  <a:rPr lang="zh-CN" altLang="en-US" sz="2400" b="1"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安全性</a:t>
                </a:r>
                <a:r>
                  <a:rPr lang="en-US" altLang="zh-CN" sz="2400" b="1" dirty="0">
                    <a:solidFill>
                      <a:schemeClr val="tx1"/>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a:t>
                </a:r>
                <a:r>
                  <a:rPr lang="zh-CN" altLang="en-US" sz="2400" b="1" kern="0" spc="300" dirty="0">
                    <a:solidFill>
                      <a:srgbClr val="C00000"/>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唯一进行了低龄儿童注册临床研究，安全性优于参照药</a:t>
                </a:r>
                <a:endParaRPr lang="zh-CN" altLang="en-US" sz="2400" b="1" kern="0" spc="300" dirty="0">
                  <a:solidFill>
                    <a:srgbClr val="C00000"/>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endParaRPr>
              </a:p>
            </p:txBody>
          </p:sp>
          <p:grpSp>
            <p:nvGrpSpPr>
              <p:cNvPr id="36" name="组合 35"/>
              <p:cNvGrpSpPr/>
              <p:nvPr/>
            </p:nvGrpSpPr>
            <p:grpSpPr>
              <a:xfrm>
                <a:off x="6291664" y="2673182"/>
                <a:ext cx="513111" cy="484641"/>
                <a:chOff x="5742187" y="2117969"/>
                <a:chExt cx="513111" cy="484641"/>
              </a:xfrm>
            </p:grpSpPr>
            <p:sp>
              <p:nvSpPr>
                <p:cNvPr id="37" name="矩形 36"/>
                <p:cNvSpPr/>
                <p:nvPr>
                  <p:custDataLst>
                    <p:tags r:id="rId3"/>
                  </p:custDataLst>
                </p:nvPr>
              </p:nvSpPr>
              <p:spPr>
                <a:xfrm rot="2700000">
                  <a:off x="5742187" y="2117969"/>
                  <a:ext cx="484641" cy="4846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38" name="文本框 37"/>
                <p:cNvSpPr txBox="1"/>
                <p:nvPr>
                  <p:custDataLst>
                    <p:tags r:id="rId4"/>
                  </p:custDataLst>
                </p:nvPr>
              </p:nvSpPr>
              <p:spPr>
                <a:xfrm>
                  <a:off x="5748658" y="2124954"/>
                  <a:ext cx="506640" cy="460510"/>
                </a:xfrm>
                <a:prstGeom prst="rect">
                  <a:avLst/>
                </a:prstGeom>
                <a:noFill/>
              </p:spPr>
              <p:txBody>
                <a:bodyPr wrap="square" rtlCol="0">
                  <a:spAutoFit/>
                </a:bodyPr>
                <a:lstStyle/>
                <a:p>
                  <a:pPr algn="ctr"/>
                  <a:r>
                    <a:rPr lang="en-US" altLang="zh-CN" sz="2400" dirty="0">
                      <a:solidFill>
                        <a:schemeClr val="bg1"/>
                      </a:solidFill>
                      <a:latin typeface="Oswald SemiBold" panose="00000700000000000000" pitchFamily="2" charset="0"/>
                      <a:cs typeface="思源黑体 CN Light" panose="020B0300000000000000" pitchFamily="34" charset="-122"/>
                    </a:rPr>
                    <a:t>02</a:t>
                  </a:r>
                  <a:endParaRPr lang="zh-CN" altLang="en-US" sz="2400" dirty="0">
                    <a:solidFill>
                      <a:schemeClr val="bg1"/>
                    </a:solidFill>
                    <a:latin typeface="Oswald SemiBold" panose="00000700000000000000" pitchFamily="2" charset="0"/>
                    <a:cs typeface="思源黑体 CN Light" panose="020B0300000000000000" pitchFamily="34" charset="-122"/>
                  </a:endParaRPr>
                </a:p>
              </p:txBody>
            </p:sp>
          </p:grpSp>
        </p:grpSp>
        <p:grpSp>
          <p:nvGrpSpPr>
            <p:cNvPr id="53" name="组合 52"/>
            <p:cNvGrpSpPr/>
            <p:nvPr/>
          </p:nvGrpSpPr>
          <p:grpSpPr>
            <a:xfrm>
              <a:off x="6273587" y="1729919"/>
              <a:ext cx="9972204" cy="503703"/>
              <a:chOff x="6284586" y="1729919"/>
              <a:chExt cx="9972204" cy="503703"/>
            </a:xfrm>
          </p:grpSpPr>
          <p:sp>
            <p:nvSpPr>
              <p:cNvPr id="45" name="文本框 44"/>
              <p:cNvSpPr txBox="1"/>
              <p:nvPr>
                <p:custDataLst>
                  <p:tags r:id="rId5"/>
                </p:custDataLst>
              </p:nvPr>
            </p:nvSpPr>
            <p:spPr>
              <a:xfrm>
                <a:off x="7021786" y="1773112"/>
                <a:ext cx="9235004" cy="460510"/>
              </a:xfrm>
              <a:prstGeom prst="rect">
                <a:avLst/>
              </a:prstGeom>
              <a:noFill/>
            </p:spPr>
            <p:txBody>
              <a:bodyPr wrap="square" rtlCol="0">
                <a:spAutoFit/>
              </a:bodyPr>
              <a:lstStyle/>
              <a:p>
                <a:r>
                  <a:rPr lang="zh-CN" altLang="en-US" sz="2400" b="1"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药品基本信息</a:t>
                </a:r>
                <a:r>
                  <a:rPr lang="en-US" altLang="zh-CN" sz="2400" b="1" dirty="0">
                    <a:solidFill>
                      <a:schemeClr val="tx1"/>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a:t>
                </a:r>
                <a:r>
                  <a:rPr lang="zh-CN" altLang="en-US" sz="2400" b="1" noProof="0" dirty="0">
                    <a:ln>
                      <a:noFill/>
                    </a:ln>
                    <a:solidFill>
                      <a:srgbClr val="C00000"/>
                    </a:solidFill>
                    <a:effectLst/>
                    <a:uLnTx/>
                    <a:uFillTx/>
                    <a:latin typeface="Times New Roman" panose="02020603050405020304" pitchFamily="18" charset="0"/>
                    <a:ea typeface="微软雅黑" panose="020B0503020204020204" charset="-122"/>
                    <a:sym typeface="汉仪雅酷黑 75W" panose="020B0804020202020204" pitchFamily="34" charset="-122"/>
                  </a:rPr>
                  <a:t>适用于6个月以上儿童抗组胺专用制剂</a:t>
                </a:r>
                <a:endParaRPr lang="zh-CN" altLang="en-US" sz="2400" b="1" noProof="0" dirty="0">
                  <a:ln>
                    <a:noFill/>
                  </a:ln>
                  <a:solidFill>
                    <a:srgbClr val="C00000"/>
                  </a:solidFill>
                  <a:effectLst/>
                  <a:uLnTx/>
                  <a:uFillTx/>
                  <a:latin typeface="Times New Roman" panose="02020603050405020304" pitchFamily="18" charset="0"/>
                  <a:ea typeface="微软雅黑" panose="020B0503020204020204" charset="-122"/>
                  <a:cs typeface="思源黑体 CN Light" panose="020B0300000000000000" pitchFamily="34" charset="-122"/>
                  <a:sym typeface="汉仪雅酷黑 75W" panose="020B0804020202020204" pitchFamily="34" charset="-122"/>
                </a:endParaRPr>
              </a:p>
            </p:txBody>
          </p:sp>
          <p:grpSp>
            <p:nvGrpSpPr>
              <p:cNvPr id="42" name="组合 41"/>
              <p:cNvGrpSpPr/>
              <p:nvPr/>
            </p:nvGrpSpPr>
            <p:grpSpPr>
              <a:xfrm>
                <a:off x="6284586" y="1729919"/>
                <a:ext cx="484641" cy="484641"/>
                <a:chOff x="5853680" y="1463194"/>
                <a:chExt cx="484641" cy="484641"/>
              </a:xfrm>
            </p:grpSpPr>
            <p:sp>
              <p:nvSpPr>
                <p:cNvPr id="43" name="矩形 42"/>
                <p:cNvSpPr/>
                <p:nvPr>
                  <p:custDataLst>
                    <p:tags r:id="rId6"/>
                  </p:custDataLst>
                </p:nvPr>
              </p:nvSpPr>
              <p:spPr>
                <a:xfrm rot="2700000">
                  <a:off x="5853680" y="1463194"/>
                  <a:ext cx="484641" cy="4846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44" name="文本框 43"/>
                <p:cNvSpPr txBox="1"/>
                <p:nvPr>
                  <p:custDataLst>
                    <p:tags r:id="rId7"/>
                  </p:custDataLst>
                </p:nvPr>
              </p:nvSpPr>
              <p:spPr>
                <a:xfrm>
                  <a:off x="5860166" y="1474682"/>
                  <a:ext cx="471668" cy="460510"/>
                </a:xfrm>
                <a:prstGeom prst="rect">
                  <a:avLst/>
                </a:prstGeom>
                <a:noFill/>
              </p:spPr>
              <p:txBody>
                <a:bodyPr wrap="square" rtlCol="0">
                  <a:spAutoFit/>
                </a:bodyPr>
                <a:lstStyle/>
                <a:p>
                  <a:pPr algn="ctr"/>
                  <a:r>
                    <a:rPr lang="en-US" altLang="zh-CN" sz="2400" dirty="0">
                      <a:solidFill>
                        <a:schemeClr val="bg1"/>
                      </a:solidFill>
                      <a:latin typeface="Oswald SemiBold" panose="00000700000000000000" pitchFamily="2" charset="0"/>
                      <a:cs typeface="思源黑体 CN Light" panose="020B0300000000000000" pitchFamily="34" charset="-122"/>
                    </a:rPr>
                    <a:t>01</a:t>
                  </a:r>
                  <a:endParaRPr lang="zh-CN" altLang="en-US" sz="2400" dirty="0">
                    <a:solidFill>
                      <a:schemeClr val="bg1"/>
                    </a:solidFill>
                    <a:latin typeface="Oswald SemiBold" panose="00000700000000000000" pitchFamily="2" charset="0"/>
                    <a:cs typeface="思源黑体 CN Light" panose="020B0300000000000000" pitchFamily="34" charset="-122"/>
                  </a:endParaRPr>
                </a:p>
              </p:txBody>
            </p:sp>
          </p:grpSp>
        </p:grpSp>
        <p:grpSp>
          <p:nvGrpSpPr>
            <p:cNvPr id="51" name="组合 50"/>
            <p:cNvGrpSpPr/>
            <p:nvPr/>
          </p:nvGrpSpPr>
          <p:grpSpPr>
            <a:xfrm>
              <a:off x="6273587" y="3582815"/>
              <a:ext cx="11111340" cy="518938"/>
              <a:chOff x="6273587" y="3582815"/>
              <a:chExt cx="11111340" cy="518938"/>
            </a:xfrm>
          </p:grpSpPr>
          <p:sp>
            <p:nvSpPr>
              <p:cNvPr id="33" name="文本框 32"/>
              <p:cNvSpPr txBox="1"/>
              <p:nvPr>
                <p:custDataLst>
                  <p:tags r:id="rId8"/>
                </p:custDataLst>
              </p:nvPr>
            </p:nvSpPr>
            <p:spPr>
              <a:xfrm>
                <a:off x="7022217" y="3582815"/>
                <a:ext cx="10362710" cy="460510"/>
              </a:xfrm>
              <a:prstGeom prst="rect">
                <a:avLst/>
              </a:prstGeom>
              <a:noFill/>
            </p:spPr>
            <p:txBody>
              <a:bodyPr wrap="square" rtlCol="0">
                <a:spAutoFit/>
              </a:bodyPr>
              <a:lstStyle/>
              <a:p>
                <a:r>
                  <a:rPr lang="zh-CN" altLang="en-US" sz="2400" b="1"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有效性</a:t>
                </a:r>
                <a:r>
                  <a:rPr lang="en-US" altLang="zh-CN" sz="2400" b="1" dirty="0">
                    <a:solidFill>
                      <a:schemeClr val="tx1"/>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a:t>
                </a:r>
                <a:r>
                  <a:rPr lang="zh-CN" altLang="en-US" sz="2400" b="1" kern="0" spc="300" noProof="0" dirty="0">
                    <a:ln>
                      <a:noFill/>
                    </a:ln>
                    <a:solidFill>
                      <a:srgbClr val="C00000"/>
                    </a:solidFill>
                    <a:effectLst/>
                    <a:uLnTx/>
                    <a:uFillTx/>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在治疗儿童过敏性鼻炎方面</a:t>
                </a:r>
                <a:r>
                  <a:rPr lang="zh-CN" altLang="en-US" sz="2400" b="1" kern="0" spc="300" dirty="0">
                    <a:solidFill>
                      <a:srgbClr val="C00000"/>
                    </a:solidFill>
                    <a:latin typeface="微软雅黑" panose="020B0503020204020204" charset="-122"/>
                    <a:ea typeface="微软雅黑" panose="020B0503020204020204" charset="-122"/>
                    <a:sym typeface="汉仪雅酷黑 75W" panose="020B0804020202020204" pitchFamily="34" charset="-122"/>
                  </a:rPr>
                  <a:t>疗效优于</a:t>
                </a:r>
                <a:r>
                  <a:rPr lang="zh-CN" altLang="en-US" sz="2400" b="1" kern="0" spc="300" dirty="0">
                    <a:solidFill>
                      <a:srgbClr val="C00000"/>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参照药</a:t>
                </a:r>
                <a:endParaRPr lang="zh-CN" altLang="en-US" sz="2400" b="1" noProof="0" dirty="0">
                  <a:ln>
                    <a:noFill/>
                  </a:ln>
                  <a:solidFill>
                    <a:srgbClr val="C00000"/>
                  </a:solidFill>
                  <a:effectLst/>
                  <a:uLnTx/>
                  <a:uFillTx/>
                  <a:latin typeface="微软雅黑" panose="020B0503020204020204" charset="-122"/>
                  <a:ea typeface="微软雅黑" panose="020B0503020204020204" charset="-122"/>
                  <a:cs typeface="思源黑体 CN Light" panose="020B0300000000000000" pitchFamily="34" charset="-122"/>
                  <a:sym typeface="+mn-ea"/>
                </a:endParaRPr>
              </a:p>
            </p:txBody>
          </p:sp>
          <p:grpSp>
            <p:nvGrpSpPr>
              <p:cNvPr id="30" name="组合 29"/>
              <p:cNvGrpSpPr/>
              <p:nvPr/>
            </p:nvGrpSpPr>
            <p:grpSpPr>
              <a:xfrm>
                <a:off x="6273587" y="3610225"/>
                <a:ext cx="506640" cy="491528"/>
                <a:chOff x="5742308" y="1982193"/>
                <a:chExt cx="506640" cy="491528"/>
              </a:xfrm>
            </p:grpSpPr>
            <p:sp>
              <p:nvSpPr>
                <p:cNvPr id="31" name="矩形 30"/>
                <p:cNvSpPr/>
                <p:nvPr>
                  <p:custDataLst>
                    <p:tags r:id="rId9"/>
                  </p:custDataLst>
                </p:nvPr>
              </p:nvSpPr>
              <p:spPr>
                <a:xfrm rot="2700000">
                  <a:off x="5753307" y="1989080"/>
                  <a:ext cx="484641" cy="4846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32" name="文本框 31"/>
                <p:cNvSpPr txBox="1"/>
                <p:nvPr>
                  <p:custDataLst>
                    <p:tags r:id="rId10"/>
                  </p:custDataLst>
                </p:nvPr>
              </p:nvSpPr>
              <p:spPr>
                <a:xfrm>
                  <a:off x="5742308" y="1982193"/>
                  <a:ext cx="506640" cy="460510"/>
                </a:xfrm>
                <a:prstGeom prst="rect">
                  <a:avLst/>
                </a:prstGeom>
                <a:noFill/>
              </p:spPr>
              <p:txBody>
                <a:bodyPr wrap="square" rtlCol="0">
                  <a:spAutoFit/>
                </a:bodyPr>
                <a:lstStyle/>
                <a:p>
                  <a:pPr algn="ctr"/>
                  <a:r>
                    <a:rPr lang="en-US" altLang="zh-CN" sz="2400" dirty="0">
                      <a:solidFill>
                        <a:schemeClr val="bg1"/>
                      </a:solidFill>
                      <a:latin typeface="Oswald SemiBold" panose="00000700000000000000" pitchFamily="2" charset="0"/>
                      <a:cs typeface="思源黑体 CN Light" panose="020B0300000000000000" pitchFamily="34" charset="-122"/>
                    </a:rPr>
                    <a:t>03</a:t>
                  </a:r>
                  <a:endParaRPr lang="zh-CN" altLang="en-US" sz="2400" dirty="0">
                    <a:solidFill>
                      <a:schemeClr val="bg1"/>
                    </a:solidFill>
                    <a:latin typeface="Oswald SemiBold" panose="00000700000000000000" pitchFamily="2" charset="0"/>
                    <a:cs typeface="思源黑体 CN Light" panose="020B0300000000000000" pitchFamily="34" charset="-122"/>
                  </a:endParaRPr>
                </a:p>
              </p:txBody>
            </p:sp>
          </p:grpSp>
        </p:grpSp>
      </p:grpSp>
      <p:sp>
        <p:nvSpPr>
          <p:cNvPr id="5" name="文本框 4"/>
          <p:cNvSpPr txBox="1"/>
          <p:nvPr>
            <p:custDataLst>
              <p:tags r:id="rId11"/>
            </p:custDataLst>
          </p:nvPr>
        </p:nvSpPr>
        <p:spPr>
          <a:xfrm>
            <a:off x="1537970" y="4438015"/>
            <a:ext cx="10072370" cy="460375"/>
          </a:xfrm>
          <a:prstGeom prst="rect">
            <a:avLst/>
          </a:prstGeom>
          <a:noFill/>
        </p:spPr>
        <p:txBody>
          <a:bodyPr wrap="square" rtlCol="0">
            <a:spAutoFit/>
          </a:bodyPr>
          <a:lstStyle/>
          <a:p>
            <a:r>
              <a:rPr lang="zh-CN" altLang="en-US" sz="2400" b="1"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创新性</a:t>
            </a:r>
            <a:r>
              <a:rPr lang="en-US" altLang="zh-CN" sz="2400" b="1" dirty="0">
                <a:solidFill>
                  <a:schemeClr val="tx1"/>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a:t>
            </a:r>
            <a:r>
              <a:rPr lang="zh-CN" altLang="en-US" sz="2400" b="1" dirty="0">
                <a:solidFill>
                  <a:srgbClr val="C00000"/>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专用给药器定量精准</a:t>
            </a:r>
            <a:endParaRPr lang="zh-CN" altLang="en-US" sz="2400" b="1" dirty="0">
              <a:solidFill>
                <a:srgbClr val="C00000"/>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endParaRPr>
          </a:p>
        </p:txBody>
      </p:sp>
      <p:sp>
        <p:nvSpPr>
          <p:cNvPr id="6" name="矩形 5"/>
          <p:cNvSpPr/>
          <p:nvPr>
            <p:custDataLst>
              <p:tags r:id="rId12"/>
            </p:custDataLst>
          </p:nvPr>
        </p:nvSpPr>
        <p:spPr>
          <a:xfrm rot="2700000">
            <a:off x="800091" y="4457852"/>
            <a:ext cx="484641" cy="4846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7" name="文本框 6"/>
          <p:cNvSpPr txBox="1"/>
          <p:nvPr>
            <p:custDataLst>
              <p:tags r:id="rId13"/>
            </p:custDataLst>
          </p:nvPr>
        </p:nvSpPr>
        <p:spPr>
          <a:xfrm>
            <a:off x="789092" y="4469340"/>
            <a:ext cx="506640" cy="460375"/>
          </a:xfrm>
          <a:prstGeom prst="rect">
            <a:avLst/>
          </a:prstGeom>
          <a:noFill/>
        </p:spPr>
        <p:txBody>
          <a:bodyPr wrap="square" rtlCol="0">
            <a:spAutoFit/>
          </a:bodyPr>
          <a:lstStyle/>
          <a:p>
            <a:pPr algn="ctr"/>
            <a:r>
              <a:rPr lang="en-US" altLang="zh-CN" sz="2400" dirty="0">
                <a:solidFill>
                  <a:schemeClr val="bg1"/>
                </a:solidFill>
                <a:latin typeface="Oswald SemiBold" panose="00000700000000000000" pitchFamily="2" charset="0"/>
                <a:cs typeface="思源黑体 CN Light" panose="020B0300000000000000" pitchFamily="34" charset="-122"/>
              </a:rPr>
              <a:t>04</a:t>
            </a:r>
            <a:endParaRPr lang="zh-CN" altLang="en-US" sz="2400" dirty="0">
              <a:solidFill>
                <a:schemeClr val="bg1"/>
              </a:solidFill>
              <a:latin typeface="Oswald SemiBold" panose="00000700000000000000" pitchFamily="2" charset="0"/>
              <a:cs typeface="思源黑体 CN Light" panose="020B0300000000000000" pitchFamily="34" charset="-122"/>
            </a:endParaRPr>
          </a:p>
        </p:txBody>
      </p:sp>
      <p:sp>
        <p:nvSpPr>
          <p:cNvPr id="9" name="文本框 8"/>
          <p:cNvSpPr txBox="1"/>
          <p:nvPr>
            <p:custDataLst>
              <p:tags r:id="rId14"/>
            </p:custDataLst>
          </p:nvPr>
        </p:nvSpPr>
        <p:spPr>
          <a:xfrm>
            <a:off x="1546225" y="5347335"/>
            <a:ext cx="10311130" cy="460375"/>
          </a:xfrm>
          <a:prstGeom prst="rect">
            <a:avLst/>
          </a:prstGeom>
          <a:noFill/>
        </p:spPr>
        <p:txBody>
          <a:bodyPr wrap="square" rtlCol="0">
            <a:spAutoFit/>
          </a:bodyPr>
          <a:lstStyle/>
          <a:p>
            <a:r>
              <a:rPr lang="zh-CN" altLang="en-US" sz="2400" b="1"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公平性</a:t>
            </a:r>
            <a:r>
              <a:rPr lang="en-US" altLang="zh-CN" sz="2400" b="1" dirty="0">
                <a:solidFill>
                  <a:schemeClr val="tx1"/>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a:t>
            </a:r>
            <a:r>
              <a:rPr lang="zh-CN" altLang="en-US" sz="2400" b="1" kern="0" spc="300" dirty="0">
                <a:solidFill>
                  <a:srgbClr val="C00000"/>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弥补医保目录空白，儿童专用药，对基金影响可控</a:t>
            </a:r>
            <a:endParaRPr lang="zh-CN" altLang="en-US" sz="2400" b="1" kern="0" spc="300" dirty="0">
              <a:solidFill>
                <a:srgbClr val="C00000"/>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endParaRPr>
          </a:p>
        </p:txBody>
      </p:sp>
      <p:sp>
        <p:nvSpPr>
          <p:cNvPr id="10" name="矩形 9"/>
          <p:cNvSpPr/>
          <p:nvPr>
            <p:custDataLst>
              <p:tags r:id="rId15"/>
            </p:custDataLst>
          </p:nvPr>
        </p:nvSpPr>
        <p:spPr>
          <a:xfrm rot="2700000">
            <a:off x="808346" y="5353202"/>
            <a:ext cx="484641" cy="4846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pitchFamily="34" charset="-122"/>
            </a:endParaRPr>
          </a:p>
        </p:txBody>
      </p:sp>
      <p:sp>
        <p:nvSpPr>
          <p:cNvPr id="11" name="文本框 10"/>
          <p:cNvSpPr txBox="1"/>
          <p:nvPr>
            <p:custDataLst>
              <p:tags r:id="rId16"/>
            </p:custDataLst>
          </p:nvPr>
        </p:nvSpPr>
        <p:spPr>
          <a:xfrm>
            <a:off x="797347" y="5364690"/>
            <a:ext cx="506640" cy="460375"/>
          </a:xfrm>
          <a:prstGeom prst="rect">
            <a:avLst/>
          </a:prstGeom>
          <a:noFill/>
        </p:spPr>
        <p:txBody>
          <a:bodyPr wrap="square" rtlCol="0">
            <a:spAutoFit/>
          </a:bodyPr>
          <a:lstStyle/>
          <a:p>
            <a:pPr algn="ctr"/>
            <a:r>
              <a:rPr lang="en-US" altLang="zh-CN" sz="2400" dirty="0">
                <a:solidFill>
                  <a:schemeClr val="bg1"/>
                </a:solidFill>
                <a:latin typeface="Oswald SemiBold" panose="00000700000000000000" pitchFamily="2" charset="0"/>
                <a:cs typeface="思源黑体 CN Light" panose="020B0300000000000000" pitchFamily="34" charset="-122"/>
              </a:rPr>
              <a:t>05</a:t>
            </a:r>
            <a:endParaRPr lang="zh-CN" altLang="en-US" sz="2400" dirty="0">
              <a:solidFill>
                <a:schemeClr val="bg1"/>
              </a:solidFill>
              <a:latin typeface="Oswald SemiBold" panose="00000700000000000000" pitchFamily="2" charset="0"/>
              <a:cs typeface="思源黑体 CN Light" panose="020B0300000000000000" pitchFamily="34" charset="-122"/>
            </a:endParaRPr>
          </a:p>
        </p:txBody>
      </p:sp>
      <p:sp>
        <p:nvSpPr>
          <p:cNvPr id="2" name="文本框 1"/>
          <p:cNvSpPr txBox="1"/>
          <p:nvPr/>
        </p:nvSpPr>
        <p:spPr>
          <a:xfrm>
            <a:off x="5012055" y="442595"/>
            <a:ext cx="2167890" cy="922020"/>
          </a:xfrm>
          <a:prstGeom prst="rect">
            <a:avLst/>
          </a:prstGeom>
          <a:noFill/>
        </p:spPr>
        <p:txBody>
          <a:bodyPr wrap="square" rtlCol="0">
            <a:spAutoFit/>
          </a:bodyPr>
          <a:lstStyle/>
          <a:p>
            <a:pPr algn="ctr"/>
            <a:r>
              <a:rPr lang="zh-CN" altLang="en-US" sz="5400" b="1" spc="500" dirty="0">
                <a:solidFill>
                  <a:schemeClr val="accent3"/>
                </a:solidFill>
                <a:uFillTx/>
                <a:latin typeface="微软雅黑" panose="020B0503020204020204" charset="-122"/>
                <a:ea typeface="微软雅黑" panose="020B0503020204020204" charset="-122"/>
                <a:cs typeface="思源黑体 CN Light" panose="020B0300000000000000" pitchFamily="34" charset="-122"/>
                <a:sym typeface="汉仪雅酷黑 65W" panose="020B0604020202020204" pitchFamily="34" charset="-122"/>
              </a:rPr>
              <a:t>目</a:t>
            </a:r>
            <a:r>
              <a:rPr lang="en-US" altLang="zh-CN" sz="5400" b="1" spc="500" dirty="0">
                <a:solidFill>
                  <a:schemeClr val="accent3"/>
                </a:solidFill>
                <a:uFillTx/>
                <a:latin typeface="微软雅黑" panose="020B0503020204020204" charset="-122"/>
                <a:ea typeface="微软雅黑" panose="020B0503020204020204" charset="-122"/>
                <a:cs typeface="思源黑体 CN Light" panose="020B0300000000000000" pitchFamily="34" charset="-122"/>
                <a:sym typeface="汉仪雅酷黑 65W" panose="020B0604020202020204" pitchFamily="34" charset="-122"/>
              </a:rPr>
              <a:t> </a:t>
            </a:r>
            <a:r>
              <a:rPr lang="zh-CN" altLang="en-US" sz="5400" b="1" spc="500" dirty="0">
                <a:solidFill>
                  <a:schemeClr val="accent3"/>
                </a:solidFill>
                <a:uFillTx/>
                <a:latin typeface="微软雅黑" panose="020B0503020204020204" charset="-122"/>
                <a:ea typeface="微软雅黑" panose="020B0503020204020204" charset="-122"/>
                <a:cs typeface="思源黑体 CN Light" panose="020B0300000000000000" pitchFamily="34" charset="-122"/>
                <a:sym typeface="汉仪雅酷黑 65W" panose="020B0604020202020204" pitchFamily="34" charset="-122"/>
              </a:rPr>
              <a:t>录</a:t>
            </a:r>
            <a:endParaRPr lang="zh-CN" altLang="en-US" sz="5400" b="1" spc="500" dirty="0">
              <a:solidFill>
                <a:schemeClr val="accent3"/>
              </a:solidFill>
              <a:uFillTx/>
              <a:latin typeface="微软雅黑" panose="020B0503020204020204" charset="-122"/>
              <a:ea typeface="微软雅黑" panose="020B0503020204020204" charset="-122"/>
              <a:cs typeface="思源黑体 CN Light" panose="020B0300000000000000" pitchFamily="34" charset="-122"/>
              <a:sym typeface="汉仪雅酷黑 65W" panose="020B0604020202020204" pitchFamily="34" charset="-122"/>
            </a:endParaRPr>
          </a:p>
        </p:txBody>
      </p:sp>
      <p:pic>
        <p:nvPicPr>
          <p:cNvPr id="17" name="图片 16" descr="恩瑞特LOGO-透明"/>
          <p:cNvPicPr>
            <a:picLocks noChangeAspect="1"/>
          </p:cNvPicPr>
          <p:nvPr/>
        </p:nvPicPr>
        <p:blipFill>
          <a:blip r:embed="rId17"/>
          <a:stretch>
            <a:fillRect/>
          </a:stretch>
        </p:blipFill>
        <p:spPr>
          <a:xfrm>
            <a:off x="11022330" y="23495"/>
            <a:ext cx="1162685" cy="8413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643226" y="351449"/>
            <a:ext cx="8221409" cy="461645"/>
            <a:chOff x="643226" y="411409"/>
            <a:chExt cx="8221409" cy="461645"/>
          </a:xfrm>
        </p:grpSpPr>
        <p:grpSp>
          <p:nvGrpSpPr>
            <p:cNvPr id="18" name="组合 17"/>
            <p:cNvGrpSpPr/>
            <p:nvPr/>
          </p:nvGrpSpPr>
          <p:grpSpPr>
            <a:xfrm>
              <a:off x="643226" y="419695"/>
              <a:ext cx="396000" cy="396000"/>
              <a:chOff x="395576" y="248444"/>
              <a:chExt cx="396000" cy="396000"/>
            </a:xfrm>
            <a:noFill/>
          </p:grpSpPr>
          <p:sp>
            <p:nvSpPr>
              <p:cNvPr id="20" name="矩形 19"/>
              <p:cNvSpPr/>
              <p:nvPr userDrawn="1"/>
            </p:nvSpPr>
            <p:spPr>
              <a:xfrm>
                <a:off x="395576" y="248444"/>
                <a:ext cx="326092" cy="336419"/>
              </a:xfrm>
              <a:prstGeom prst="rect">
                <a:avLst/>
              </a:prstGeom>
              <a:grpFill/>
              <a:ln w="19050" cap="flat" cmpd="sng" algn="ctr">
                <a:solidFill>
                  <a:schemeClr val="accent3"/>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1" name="矩形 20"/>
              <p:cNvSpPr/>
              <p:nvPr userDrawn="1"/>
            </p:nvSpPr>
            <p:spPr>
              <a:xfrm>
                <a:off x="581935" y="432344"/>
                <a:ext cx="209641" cy="212100"/>
              </a:xfrm>
              <a:prstGeom prst="rect">
                <a:avLst/>
              </a:prstGeom>
              <a:solidFill>
                <a:schemeClr val="accent3"/>
              </a:solidFill>
              <a:ln w="25400" cap="flat" cmpd="sng" algn="ctr">
                <a:solidFill>
                  <a:schemeClr val="accent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grpSp>
        <p:sp>
          <p:nvSpPr>
            <p:cNvPr id="19" name="矩形 18"/>
            <p:cNvSpPr/>
            <p:nvPr/>
          </p:nvSpPr>
          <p:spPr>
            <a:xfrm>
              <a:off x="1225585" y="411409"/>
              <a:ext cx="7639050" cy="461645"/>
            </a:xfrm>
            <a:prstGeom prst="rect">
              <a:avLst/>
            </a:prstGeom>
            <a:effectLst/>
          </p:spPr>
          <p:txBody>
            <a:bodyPr wrap="none" lIns="93269" tIns="46634" rIns="93269" bIns="46634">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30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药品基本信息</a:t>
              </a:r>
              <a:r>
                <a:rPr kumimoji="0" lang="en-US" altLang="zh-CN" sz="2400" b="1" i="0" u="none" strike="noStrike" kern="0" cap="none" spc="30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a:t>
              </a:r>
              <a:r>
                <a:rPr kumimoji="0" lang="zh-CN" alt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mn-cs"/>
                  <a:sym typeface="汉仪雅酷黑 75W" panose="020B0804020202020204" pitchFamily="34" charset="-122"/>
                </a:rPr>
                <a:t>适用于6个月以上儿童抗组胺专用制剂</a:t>
              </a:r>
              <a:endParaRPr kumimoji="0" lang="zh-CN" altLang="en-US" sz="2400" b="1" i="0" u="none" strike="noStrike" kern="0" cap="none" spc="30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思源黑体 CN Light" panose="020B0300000000000000" pitchFamily="34" charset="-122"/>
                <a:sym typeface="汉仪雅酷黑 75W" panose="020B0804020202020204" pitchFamily="34" charset="-122"/>
              </a:endParaRPr>
            </a:p>
          </p:txBody>
        </p:sp>
      </p:grpSp>
      <p:cxnSp>
        <p:nvCxnSpPr>
          <p:cNvPr id="22" name="直接连接符 21"/>
          <p:cNvCxnSpPr/>
          <p:nvPr/>
        </p:nvCxnSpPr>
        <p:spPr>
          <a:xfrm>
            <a:off x="399738" y="861315"/>
            <a:ext cx="1139252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图片 2" descr="微信图片_20260521101751_2742_106"/>
          <p:cNvPicPr>
            <a:picLocks noChangeAspect="1"/>
          </p:cNvPicPr>
          <p:nvPr/>
        </p:nvPicPr>
        <p:blipFill>
          <a:blip r:embed="rId1"/>
          <a:stretch>
            <a:fillRect/>
          </a:stretch>
        </p:blipFill>
        <p:spPr>
          <a:xfrm>
            <a:off x="8913495" y="649605"/>
            <a:ext cx="3443605" cy="2538095"/>
          </a:xfrm>
          <a:prstGeom prst="rect">
            <a:avLst/>
          </a:prstGeom>
        </p:spPr>
      </p:pic>
      <p:pic>
        <p:nvPicPr>
          <p:cNvPr id="4" name="图片 3" descr="恩瑞特LOGO-透明"/>
          <p:cNvPicPr>
            <a:picLocks noChangeAspect="1"/>
          </p:cNvPicPr>
          <p:nvPr/>
        </p:nvPicPr>
        <p:blipFill>
          <a:blip r:embed="rId2"/>
          <a:stretch>
            <a:fillRect/>
          </a:stretch>
        </p:blipFill>
        <p:spPr>
          <a:xfrm>
            <a:off x="11022330" y="23495"/>
            <a:ext cx="1162685" cy="841375"/>
          </a:xfrm>
          <a:prstGeom prst="rect">
            <a:avLst/>
          </a:prstGeom>
        </p:spPr>
      </p:pic>
      <p:sp>
        <p:nvSpPr>
          <p:cNvPr id="5" name="文本框 4"/>
          <p:cNvSpPr txBox="1"/>
          <p:nvPr/>
        </p:nvSpPr>
        <p:spPr>
          <a:xfrm>
            <a:off x="310515" y="1130935"/>
            <a:ext cx="11721465" cy="553085"/>
          </a:xfrm>
          <a:prstGeom prst="rect">
            <a:avLst/>
          </a:prstGeom>
        </p:spPr>
        <p:txBody>
          <a:bodyPr wrap="square">
            <a:spAutoFit/>
          </a:bodyPr>
          <a:lstStyle/>
          <a:p>
            <a:pPr marL="342900" marR="0" lvl="0" indent="-342900" algn="l" defTabSz="914400" rtl="0" eaLnBrk="1" fontAlgn="auto" latinLnBrk="0" hangingPunct="1">
              <a:lnSpc>
                <a:spcPct val="125000"/>
              </a:lnSpc>
              <a:spcBef>
                <a:spcPts val="0"/>
              </a:spcBef>
              <a:spcAft>
                <a:spcPts val="0"/>
              </a:spcAft>
              <a:buClrTx/>
              <a:buSzTx/>
              <a:buFont typeface="Wingdings" panose="05000000000000000000" charset="0"/>
              <a:buChar char="n"/>
              <a:defRPr/>
            </a:pPr>
            <a:r>
              <a:rPr kumimoji="0" lang="zh-CN"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国内唯一：</a:t>
            </a:r>
            <a:r>
              <a:rPr kumimoji="0" lang="zh-CN" alt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mn-cs"/>
              </a:rPr>
              <a:t>中国首个进行了低龄儿童注册临床研究</a:t>
            </a:r>
            <a:r>
              <a:rPr kumimoji="0" lang="zh-CN"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的专利品种</a:t>
            </a:r>
            <a:endParaRPr kumimoji="0" lang="zh-CN"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sym typeface="+mn-ea"/>
            </a:endParaRPr>
          </a:p>
        </p:txBody>
      </p:sp>
      <p:sp>
        <p:nvSpPr>
          <p:cNvPr id="10" name="矩形 9"/>
          <p:cNvSpPr/>
          <p:nvPr/>
        </p:nvSpPr>
        <p:spPr>
          <a:xfrm>
            <a:off x="2045970" y="2179638"/>
            <a:ext cx="6077585" cy="43942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 通用名：枸地氯雷他定口服溶液</a:t>
            </a:r>
            <a:r>
              <a:rPr kumimoji="0" lang="en-US" altLang="zh-CN" sz="1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 </a:t>
            </a:r>
            <a:endParaRPr kumimoji="0" lang="en-US" altLang="zh-CN" sz="1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endParaRPr>
          </a:p>
        </p:txBody>
      </p:sp>
      <p:sp>
        <p:nvSpPr>
          <p:cNvPr id="12" name="矩形 11"/>
          <p:cNvSpPr/>
          <p:nvPr/>
        </p:nvSpPr>
        <p:spPr>
          <a:xfrm>
            <a:off x="2045970" y="2723515"/>
            <a:ext cx="9898380" cy="105791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4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mn-cs"/>
                <a:sym typeface="+mn-ea"/>
              </a:rPr>
              <a:t> </a:t>
            </a:r>
            <a:r>
              <a:rPr kumimoji="0" lang="zh-CN"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sym typeface="+mn-ea"/>
              </a:rPr>
              <a:t>用于缓解</a:t>
            </a: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2岁至11岁儿</a:t>
            </a:r>
            <a:r>
              <a:rPr kumimoji="0" lang="zh-CN"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sym typeface="+mn-ea"/>
              </a:rPr>
              <a:t>童季节性过敏性鼻炎患者的鼻部和非鼻部症状；用于</a:t>
            </a: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缓解6个月至11岁儿童患者的常年性过敏性鼻炎的鼻部和非鼻部症状； 用于缓解6个月至11岁儿童患者的慢性特发性荨麻疹瘙痒的症状，减少荨麻疹的数量和荨麻疹的大小</a:t>
            </a:r>
            <a:endPar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15" name="矩形 14"/>
          <p:cNvSpPr/>
          <p:nvPr/>
        </p:nvSpPr>
        <p:spPr>
          <a:xfrm>
            <a:off x="2045970" y="3880485"/>
            <a:ext cx="6078220" cy="50419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25000"/>
              </a:lnSpc>
              <a:spcBef>
                <a:spcPts val="0"/>
              </a:spcBef>
              <a:spcAft>
                <a:spcPts val="0"/>
              </a:spcAft>
              <a:buClrTx/>
              <a:buSzTx/>
              <a:buFontTx/>
              <a:buNone/>
              <a:defRPr/>
            </a:pPr>
            <a:r>
              <a:rPr kumimoji="0" lang="en-US" altLang="zh-CN"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微软雅黑" panose="020B0503020204020204" charset="-122"/>
              </a:rPr>
              <a:t> </a:t>
            </a:r>
            <a:r>
              <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微软雅黑" panose="020B0503020204020204" charset="-122"/>
              </a:rPr>
              <a:t>长效、非镇静性的选择性外周</a:t>
            </a: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微软雅黑" panose="020B0503020204020204" charset="-122"/>
              </a:rPr>
              <a:t>H1</a:t>
            </a:r>
            <a:r>
              <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微软雅黑" panose="020B0503020204020204" charset="-122"/>
              </a:rPr>
              <a:t>受体拮抗剂</a:t>
            </a:r>
            <a:endPar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微软雅黑" panose="020B0503020204020204" charset="-122"/>
            </a:endParaRPr>
          </a:p>
        </p:txBody>
      </p:sp>
      <p:sp>
        <p:nvSpPr>
          <p:cNvPr id="16" name="矩形: 圆角 15"/>
          <p:cNvSpPr/>
          <p:nvPr/>
        </p:nvSpPr>
        <p:spPr>
          <a:xfrm>
            <a:off x="362585" y="4511040"/>
            <a:ext cx="1560195" cy="456565"/>
          </a:xfrm>
          <a:prstGeom prst="roundRect">
            <a:avLst>
              <a:gd name="adj" fmla="val 13452"/>
            </a:avLst>
          </a:prstGeom>
          <a:solidFill>
            <a:schemeClr val="accent6">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注册规格</a:t>
            </a:r>
            <a:endPar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endParaRPr>
          </a:p>
        </p:txBody>
      </p:sp>
      <p:sp>
        <p:nvSpPr>
          <p:cNvPr id="7" name="矩形 6"/>
          <p:cNvSpPr/>
          <p:nvPr/>
        </p:nvSpPr>
        <p:spPr>
          <a:xfrm>
            <a:off x="2045970" y="4511040"/>
            <a:ext cx="2094230" cy="4565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 50ml：44mg</a:t>
            </a:r>
            <a:endPar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graphicFrame>
        <p:nvGraphicFramePr>
          <p:cNvPr id="9" name="表格 8"/>
          <p:cNvGraphicFramePr/>
          <p:nvPr>
            <p:custDataLst>
              <p:tags r:id="rId3"/>
            </p:custDataLst>
          </p:nvPr>
        </p:nvGraphicFramePr>
        <p:xfrm>
          <a:off x="2045970" y="5126990"/>
          <a:ext cx="6078220" cy="1467154"/>
        </p:xfrm>
        <a:graphic>
          <a:graphicData uri="http://schemas.openxmlformats.org/drawingml/2006/table">
            <a:tbl>
              <a:tblPr firstRow="1" bandRow="1">
                <a:tableStyleId>{5940675A-B579-460E-94D1-54222C63F5DA}</a:tableStyleId>
              </a:tblPr>
              <a:tblGrid>
                <a:gridCol w="6078220"/>
              </a:tblGrid>
              <a:tr h="397814">
                <a:tc>
                  <a:txBody>
                    <a:bodyPr/>
                    <a:lstStyle/>
                    <a:p>
                      <a:pPr algn="just">
                        <a:buNone/>
                      </a:pPr>
                      <a:r>
                        <a:rPr lang="zh-CN" altLang="en-US" sz="1600" baseline="0" dirty="0">
                          <a:latin typeface="Times New Roman" panose="02020603050405020304" pitchFamily="18" charset="0"/>
                          <a:ea typeface="微软雅黑" panose="020B0503020204020204" charset="-122"/>
                        </a:rPr>
                        <a:t> 注册分类：</a:t>
                      </a:r>
                      <a:r>
                        <a:rPr lang="zh-CN" altLang="en-US" sz="1600" b="1" kern="1200" baseline="0" dirty="0">
                          <a:solidFill>
                            <a:srgbClr val="C00000"/>
                          </a:solidFill>
                          <a:latin typeface="Times New Roman" panose="02020603050405020304" pitchFamily="18" charset="0"/>
                          <a:ea typeface="微软雅黑" panose="020B0503020204020204" charset="-122"/>
                          <a:cs typeface="+mn-cs"/>
                        </a:rPr>
                        <a:t>化药</a:t>
                      </a:r>
                      <a:r>
                        <a:rPr lang="en-US" altLang="zh-CN" sz="1600" b="1" kern="1200" baseline="0" dirty="0">
                          <a:solidFill>
                            <a:srgbClr val="C00000"/>
                          </a:solidFill>
                          <a:latin typeface="Times New Roman" panose="02020603050405020304" pitchFamily="18" charset="0"/>
                          <a:ea typeface="微软雅黑" panose="020B0503020204020204" charset="-122"/>
                          <a:cs typeface="+mn-cs"/>
                        </a:rPr>
                        <a:t>2</a:t>
                      </a:r>
                      <a:r>
                        <a:rPr lang="zh-CN" altLang="en-US" sz="1600" b="1" kern="1200" baseline="0" dirty="0">
                          <a:solidFill>
                            <a:srgbClr val="C00000"/>
                          </a:solidFill>
                          <a:latin typeface="Times New Roman" panose="02020603050405020304" pitchFamily="18" charset="0"/>
                          <a:ea typeface="微软雅黑" panose="020B0503020204020204" charset="-122"/>
                          <a:cs typeface="+mn-cs"/>
                        </a:rPr>
                        <a:t>类</a:t>
                      </a:r>
                      <a:endParaRPr lang="zh-CN" altLang="en-US" sz="1600" b="1" kern="1200" baseline="0" dirty="0">
                        <a:solidFill>
                          <a:srgbClr val="C00000"/>
                        </a:solidFill>
                        <a:latin typeface="Times New Roman" panose="02020603050405020304" pitchFamily="18" charset="0"/>
                        <a:ea typeface="微软雅黑" panose="020B0503020204020204" charset="-122"/>
                        <a:cs typeface="+mn-cs"/>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r>
              <a:tr h="305987">
                <a:tc>
                  <a:txBody>
                    <a:bodyPr/>
                    <a:lstStyle/>
                    <a:p>
                      <a:pPr algn="just">
                        <a:buNone/>
                      </a:pPr>
                      <a:r>
                        <a:rPr lang="en-US" altLang="zh-CN" sz="1600" b="0" dirty="0">
                          <a:solidFill>
                            <a:schemeClr val="tx1"/>
                          </a:solidFill>
                          <a:latin typeface="Times New Roman" panose="02020603050405020304" pitchFamily="18" charset="0"/>
                          <a:ea typeface="微软雅黑" panose="020B0503020204020204" charset="-122"/>
                        </a:rPr>
                        <a:t> </a:t>
                      </a:r>
                      <a:r>
                        <a:rPr lang="zh-CN" altLang="en-US" sz="1600" dirty="0">
                          <a:latin typeface="Times New Roman" panose="02020603050405020304" pitchFamily="18" charset="0"/>
                          <a:ea typeface="微软雅黑" panose="020B0503020204020204" charset="-122"/>
                          <a:sym typeface="+mn-ea"/>
                        </a:rPr>
                        <a:t>全球首个上市国家及时间：中国；</a:t>
                      </a:r>
                      <a:r>
                        <a:rPr lang="en-US" altLang="zh-CN" sz="1600" dirty="0">
                          <a:latin typeface="Times New Roman" panose="02020603050405020304" pitchFamily="18" charset="0"/>
                          <a:ea typeface="微软雅黑" panose="020B0503020204020204" charset="-122"/>
                          <a:sym typeface="+mn-ea"/>
                        </a:rPr>
                        <a:t>2026</a:t>
                      </a:r>
                      <a:r>
                        <a:rPr lang="zh-CN" altLang="en-US" sz="1600" dirty="0">
                          <a:latin typeface="Times New Roman" panose="02020603050405020304" pitchFamily="18" charset="0"/>
                          <a:ea typeface="微软雅黑" panose="020B0503020204020204" charset="-122"/>
                          <a:sym typeface="+mn-ea"/>
                        </a:rPr>
                        <a:t>年</a:t>
                      </a:r>
                      <a:endParaRPr lang="zh-CN" altLang="en-US" sz="1600" dirty="0">
                        <a:latin typeface="Times New Roman" panose="02020603050405020304" pitchFamily="18" charset="0"/>
                        <a:ea typeface="微软雅黑" panose="020B0503020204020204" charset="-122"/>
                        <a:sym typeface="+mn-ea"/>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r>
              <a:tr h="367030">
                <a:tc>
                  <a:txBody>
                    <a:bodyPr/>
                    <a:lstStyle/>
                    <a:p>
                      <a:pPr algn="just">
                        <a:buNone/>
                      </a:pPr>
                      <a:r>
                        <a:rPr lang="zh-CN" altLang="en-US" sz="1600" baseline="0" dirty="0">
                          <a:latin typeface="Times New Roman" panose="02020603050405020304" pitchFamily="18" charset="0"/>
                          <a:ea typeface="微软雅黑" panose="020B0503020204020204" charset="-122"/>
                        </a:rPr>
                        <a:t> 目前大陆地区同通用名药品上市情况：</a:t>
                      </a:r>
                      <a:r>
                        <a:rPr lang="zh-CN" altLang="en-US" sz="1600" b="1" baseline="0" dirty="0">
                          <a:solidFill>
                            <a:srgbClr val="C00000"/>
                          </a:solidFill>
                          <a:latin typeface="Times New Roman" panose="02020603050405020304" pitchFamily="18" charset="0"/>
                          <a:ea typeface="微软雅黑" panose="020B0503020204020204" charset="-122"/>
                        </a:rPr>
                        <a:t>独家产品</a:t>
                      </a:r>
                      <a:endParaRPr lang="zh-CN" altLang="en-US" sz="1600" b="1" baseline="0" dirty="0">
                        <a:solidFill>
                          <a:srgbClr val="C00000"/>
                        </a:solidFill>
                        <a:latin typeface="Times New Roman" panose="02020603050405020304" pitchFamily="18" charset="0"/>
                        <a:ea typeface="微软雅黑" panose="020B0503020204020204" charset="-122"/>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r>
              <a:tr h="367030">
                <a:tc>
                  <a:txBody>
                    <a:bodyPr/>
                    <a:lstStyle/>
                    <a:p>
                      <a:pPr algn="just">
                        <a:buNone/>
                      </a:pPr>
                      <a:r>
                        <a:rPr lang="zh-CN" altLang="en-US" sz="1600" b="0" baseline="0" dirty="0">
                          <a:solidFill>
                            <a:schemeClr val="tx1"/>
                          </a:solidFill>
                          <a:latin typeface="Times New Roman" panose="02020603050405020304" pitchFamily="18" charset="0"/>
                          <a:ea typeface="微软雅黑" panose="020B0503020204020204" charset="-122"/>
                        </a:rPr>
                        <a:t>申报目录类别：</a:t>
                      </a:r>
                      <a:r>
                        <a:rPr lang="zh-CN" altLang="en-US" sz="1600" b="1" baseline="0" dirty="0">
                          <a:solidFill>
                            <a:srgbClr val="C00000"/>
                          </a:solidFill>
                          <a:latin typeface="Times New Roman" panose="02020603050405020304" pitchFamily="18" charset="0"/>
                          <a:ea typeface="微软雅黑" panose="020B0503020204020204" charset="-122"/>
                        </a:rPr>
                        <a:t>基本医保目录</a:t>
                      </a:r>
                      <a:endParaRPr lang="zh-CN" altLang="en-US" sz="1600" b="1" baseline="0" dirty="0">
                        <a:solidFill>
                          <a:srgbClr val="C00000"/>
                        </a:solidFill>
                        <a:latin typeface="Times New Roman" panose="02020603050405020304" pitchFamily="18" charset="0"/>
                        <a:ea typeface="微软雅黑" panose="020B0503020204020204" charset="-122"/>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r>
            </a:tbl>
          </a:graphicData>
        </a:graphic>
      </p:graphicFrame>
      <p:sp>
        <p:nvSpPr>
          <p:cNvPr id="11" name="矩形 10"/>
          <p:cNvSpPr/>
          <p:nvPr/>
        </p:nvSpPr>
        <p:spPr>
          <a:xfrm>
            <a:off x="8342630" y="3928110"/>
            <a:ext cx="3601085" cy="258000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altLang="zh-CN" sz="1600" b="0" i="0" u="none" strike="noStrike" kern="1200" cap="none" spc="0" normalizeH="0" baseline="0" noProof="0" dirty="0">
              <a:ln>
                <a:noFill/>
              </a:ln>
              <a:solidFill>
                <a:srgbClr val="000000"/>
              </a:solidFill>
              <a:effectLst/>
              <a:uLnTx/>
              <a:uFillTx/>
              <a:latin typeface="思源黑体 CN Light" panose="020B0300000000000000" pitchFamily="34" charset="-122"/>
              <a:ea typeface="微软雅黑" panose="020B0503020204020204" charset="-122"/>
              <a:cs typeface="+mn-cs"/>
            </a:endParaRPr>
          </a:p>
        </p:txBody>
      </p:sp>
      <p:sp>
        <p:nvSpPr>
          <p:cNvPr id="23" name="矩形: 圆角 21"/>
          <p:cNvSpPr/>
          <p:nvPr/>
        </p:nvSpPr>
        <p:spPr>
          <a:xfrm>
            <a:off x="9332952" y="4087705"/>
            <a:ext cx="1551940" cy="427355"/>
          </a:xfrm>
          <a:prstGeom prst="roundRect">
            <a:avLst>
              <a:gd name="adj" fmla="val 16387"/>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用法用量</a:t>
            </a:r>
            <a:endPar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endParaRPr>
          </a:p>
        </p:txBody>
      </p:sp>
      <p:sp>
        <p:nvSpPr>
          <p:cNvPr id="24" name="文本框 23"/>
          <p:cNvSpPr txBox="1"/>
          <p:nvPr/>
        </p:nvSpPr>
        <p:spPr>
          <a:xfrm>
            <a:off x="8441055" y="4629785"/>
            <a:ext cx="3397250" cy="1617345"/>
          </a:xfrm>
          <a:prstGeom prst="rect">
            <a:avLst/>
          </a:prstGeom>
          <a:noFill/>
          <a:ln w="25400" cmpd="sng">
            <a:noFill/>
            <a:prstDash val="sysDash"/>
          </a:ln>
        </p:spPr>
        <p:txBody>
          <a:bodyPr wrap="square">
            <a:noAutofit/>
          </a:bodyPr>
          <a:lstStyle/>
          <a:p>
            <a:pPr marL="285750" marR="0" lvl="0" indent="-285750" algn="l" defTabSz="914400" rtl="0" eaLnBrk="1" fontAlgn="auto" latinLnBrk="0" hangingPunct="1">
              <a:lnSpc>
                <a:spcPct val="110000"/>
              </a:lnSpc>
              <a:spcBef>
                <a:spcPts val="600"/>
              </a:spcBef>
              <a:spcAft>
                <a:spcPts val="0"/>
              </a:spcAft>
              <a:buClr>
                <a:srgbClr val="003C83"/>
              </a:buClr>
              <a:buSzTx/>
              <a:buFont typeface="Arial" panose="020B0604020202020204" pitchFamily="34" charset="0"/>
              <a:buChar char="•"/>
              <a:defRPr/>
            </a:pPr>
            <a:r>
              <a:rPr kumimoji="0" lang="zh-CN" altLang="en-US" sz="16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6~11个月儿童：</a:t>
            </a: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口服，每日一次，每次2ml（1.76 mg）；</a:t>
            </a:r>
            <a:endPar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endParaRPr>
          </a:p>
          <a:p>
            <a:pPr marL="285750" marR="0" lvl="0" indent="-285750" algn="l" defTabSz="914400" rtl="0" eaLnBrk="1" fontAlgn="auto" latinLnBrk="0" hangingPunct="1">
              <a:lnSpc>
                <a:spcPct val="110000"/>
              </a:lnSpc>
              <a:spcBef>
                <a:spcPts val="600"/>
              </a:spcBef>
              <a:spcAft>
                <a:spcPts val="0"/>
              </a:spcAft>
              <a:buClr>
                <a:srgbClr val="003C83"/>
              </a:buClr>
              <a:buSzTx/>
              <a:buFont typeface="Arial" panose="020B0604020202020204" pitchFamily="34" charset="0"/>
              <a:buChar char="•"/>
              <a:defRPr/>
            </a:pPr>
            <a:r>
              <a:rPr kumimoji="0" lang="zh-CN" altLang="en-US" sz="16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1~5岁儿童：</a:t>
            </a: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口服，每日一次，每次2.5ml（2.2 mg）；</a:t>
            </a:r>
            <a:endPar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endParaRPr>
          </a:p>
          <a:p>
            <a:pPr marL="285750" marR="0" lvl="0" indent="-285750" algn="l" defTabSz="914400" rtl="0" eaLnBrk="1" fontAlgn="auto" latinLnBrk="0" hangingPunct="1">
              <a:lnSpc>
                <a:spcPct val="110000"/>
              </a:lnSpc>
              <a:spcBef>
                <a:spcPts val="600"/>
              </a:spcBef>
              <a:spcAft>
                <a:spcPts val="0"/>
              </a:spcAft>
              <a:buClr>
                <a:srgbClr val="003C83"/>
              </a:buClr>
              <a:buSzTx/>
              <a:buFont typeface="Arial" panose="020B0604020202020204" pitchFamily="34" charset="0"/>
              <a:buChar char="•"/>
              <a:defRPr/>
            </a:pPr>
            <a:r>
              <a:rPr kumimoji="0" lang="zh-CN" altLang="en-US" sz="16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 6~11岁儿童：</a:t>
            </a: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口服，每日一次，每次5ml（4.4 mg）</a:t>
            </a:r>
            <a:endPar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26" name="矩形: 圆角 12"/>
          <p:cNvSpPr/>
          <p:nvPr/>
        </p:nvSpPr>
        <p:spPr>
          <a:xfrm>
            <a:off x="361315" y="2716530"/>
            <a:ext cx="1562100" cy="1040130"/>
          </a:xfrm>
          <a:prstGeom prst="roundRect">
            <a:avLst>
              <a:gd name="adj" fmla="val 9279"/>
            </a:avLst>
          </a:prstGeom>
        </p:spPr>
        <p:style>
          <a:lnRef idx="1">
            <a:srgbClr val="ED7D31"/>
          </a:lnRef>
          <a:fillRef idx="2">
            <a:srgbClr val="ED7D31"/>
          </a:fillRef>
          <a:effectRef idx="1">
            <a:srgbClr val="ED7D31"/>
          </a:effectRef>
          <a:fontRef idx="minor">
            <a:sysClr val="windowText" lastClr="000000"/>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适应症</a:t>
            </a:r>
            <a:endParaRPr kumimoji="0" lang="zh-CN" altLang="en-US" sz="1800" b="1" i="0" u="none" strike="noStrike" kern="120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p:txBody>
      </p:sp>
      <p:sp>
        <p:nvSpPr>
          <p:cNvPr id="27" name="矩形: 圆角 2"/>
          <p:cNvSpPr/>
          <p:nvPr/>
        </p:nvSpPr>
        <p:spPr>
          <a:xfrm>
            <a:off x="361950" y="2172335"/>
            <a:ext cx="1560830" cy="454025"/>
          </a:xfrm>
          <a:prstGeom prst="roundRect">
            <a:avLst>
              <a:gd name="adj" fmla="val 11775"/>
            </a:avLst>
          </a:prstGeom>
        </p:spPr>
        <p:style>
          <a:lnRef idx="1">
            <a:srgbClr val="4472C4"/>
          </a:lnRef>
          <a:fillRef idx="2">
            <a:srgbClr val="4472C4"/>
          </a:fillRef>
          <a:effectRef idx="1">
            <a:srgbClr val="4472C4"/>
          </a:effectRef>
          <a:fontRef idx="minor">
            <a:sysClr val="windowText" lastClr="000000"/>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药品名称</a:t>
            </a:r>
            <a:endParaRPr kumimoji="0" lang="zh-CN" altLang="en-US" sz="1800" b="1" i="0" u="none" strike="noStrike" kern="120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p:txBody>
      </p:sp>
      <p:sp>
        <p:nvSpPr>
          <p:cNvPr id="28" name="矩形: 圆角 13"/>
          <p:cNvSpPr/>
          <p:nvPr/>
        </p:nvSpPr>
        <p:spPr>
          <a:xfrm>
            <a:off x="360680" y="3881120"/>
            <a:ext cx="1561465" cy="506095"/>
          </a:xfrm>
          <a:prstGeom prst="roundRect">
            <a:avLst>
              <a:gd name="adj" fmla="val 10517"/>
            </a:avLst>
          </a:prstGeom>
        </p:spPr>
        <p:style>
          <a:lnRef idx="1">
            <a:srgbClr val="A5A5A5"/>
          </a:lnRef>
          <a:fillRef idx="2">
            <a:srgbClr val="A5A5A5"/>
          </a:fillRef>
          <a:effectRef idx="1">
            <a:srgbClr val="A5A5A5"/>
          </a:effectRef>
          <a:fontRef idx="minor">
            <a:sysClr val="windowText" lastClr="000000"/>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作用机制</a:t>
            </a:r>
            <a:endParaRPr kumimoji="0" lang="zh-CN" altLang="en-US" sz="1800" b="1" i="0" u="none" strike="noStrike" kern="120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p:txBody>
      </p:sp>
      <p:sp>
        <p:nvSpPr>
          <p:cNvPr id="30" name="矩形: 圆角 17"/>
          <p:cNvSpPr/>
          <p:nvPr/>
        </p:nvSpPr>
        <p:spPr>
          <a:xfrm>
            <a:off x="364490" y="5126355"/>
            <a:ext cx="1558290" cy="1467154"/>
          </a:xfrm>
          <a:prstGeom prst="roundRect">
            <a:avLst>
              <a:gd name="adj" fmla="val 6790"/>
            </a:avLst>
          </a:prstGeom>
        </p:spPr>
        <p:style>
          <a:lnRef idx="1">
            <a:srgbClr val="4472C4"/>
          </a:lnRef>
          <a:fillRef idx="2">
            <a:srgbClr val="4472C4"/>
          </a:fillRef>
          <a:effectRef idx="1">
            <a:srgbClr val="4472C4"/>
          </a:effectRef>
          <a:fontRef idx="minor">
            <a:sysClr val="windowText" lastClr="000000"/>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rPr>
              <a:t>上市情况</a:t>
            </a:r>
            <a:endParaRPr kumimoji="0" lang="zh-CN" altLang="en-US" sz="1800" b="1" i="0" u="none" strike="noStrike" kern="120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cs"/>
            </a:endParaRPr>
          </a:p>
        </p:txBody>
      </p:sp>
      <p:sp>
        <p:nvSpPr>
          <p:cNvPr id="2" name="矩形: 圆角 15"/>
          <p:cNvSpPr/>
          <p:nvPr/>
        </p:nvSpPr>
        <p:spPr>
          <a:xfrm>
            <a:off x="4369435" y="4504055"/>
            <a:ext cx="1725930" cy="456565"/>
          </a:xfrm>
          <a:prstGeom prst="roundRect">
            <a:avLst>
              <a:gd name="adj" fmla="val 13452"/>
            </a:avLst>
          </a:prstGeom>
          <a:solidFill>
            <a:schemeClr val="accent6">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是否为</a:t>
            </a:r>
            <a:r>
              <a:rPr kumimoji="0" lang="en-US" altLang="zh-CN" sz="1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OTC</a:t>
            </a:r>
            <a:r>
              <a:rPr kumimoji="0" lang="zh-CN"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药品</a:t>
            </a:r>
            <a:endParaRPr kumimoji="0" lang="zh-CN"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endParaRPr>
          </a:p>
        </p:txBody>
      </p:sp>
      <p:sp>
        <p:nvSpPr>
          <p:cNvPr id="6" name="矩形 5"/>
          <p:cNvSpPr/>
          <p:nvPr/>
        </p:nvSpPr>
        <p:spPr>
          <a:xfrm>
            <a:off x="6221095" y="4504055"/>
            <a:ext cx="1903095" cy="4565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否</a:t>
            </a:r>
            <a:endPar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643226" y="351449"/>
            <a:ext cx="6278309" cy="461645"/>
            <a:chOff x="643226" y="411409"/>
            <a:chExt cx="6278309" cy="461645"/>
          </a:xfrm>
        </p:grpSpPr>
        <p:grpSp>
          <p:nvGrpSpPr>
            <p:cNvPr id="18" name="组合 17"/>
            <p:cNvGrpSpPr/>
            <p:nvPr/>
          </p:nvGrpSpPr>
          <p:grpSpPr>
            <a:xfrm>
              <a:off x="643226" y="419695"/>
              <a:ext cx="396000" cy="396000"/>
              <a:chOff x="395576" y="248444"/>
              <a:chExt cx="396000" cy="396000"/>
            </a:xfrm>
            <a:noFill/>
          </p:grpSpPr>
          <p:sp>
            <p:nvSpPr>
              <p:cNvPr id="20" name="矩形 19"/>
              <p:cNvSpPr/>
              <p:nvPr userDrawn="1"/>
            </p:nvSpPr>
            <p:spPr>
              <a:xfrm>
                <a:off x="395576" y="248444"/>
                <a:ext cx="326092" cy="336419"/>
              </a:xfrm>
              <a:prstGeom prst="rect">
                <a:avLst/>
              </a:prstGeom>
              <a:grpFill/>
              <a:ln w="19050" cap="flat" cmpd="sng" algn="ctr">
                <a:solidFill>
                  <a:schemeClr val="accent3"/>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1" name="矩形 20"/>
              <p:cNvSpPr/>
              <p:nvPr userDrawn="1"/>
            </p:nvSpPr>
            <p:spPr>
              <a:xfrm>
                <a:off x="581935" y="432344"/>
                <a:ext cx="209641" cy="212100"/>
              </a:xfrm>
              <a:prstGeom prst="rect">
                <a:avLst/>
              </a:prstGeom>
              <a:solidFill>
                <a:schemeClr val="accent3"/>
              </a:solidFill>
              <a:ln w="25400" cap="flat" cmpd="sng" algn="ctr">
                <a:solidFill>
                  <a:schemeClr val="accent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grpSp>
        <p:sp>
          <p:nvSpPr>
            <p:cNvPr id="19" name="矩形 18"/>
            <p:cNvSpPr/>
            <p:nvPr/>
          </p:nvSpPr>
          <p:spPr>
            <a:xfrm>
              <a:off x="1225585" y="411409"/>
              <a:ext cx="5695950" cy="461645"/>
            </a:xfrm>
            <a:prstGeom prst="rect">
              <a:avLst/>
            </a:prstGeom>
            <a:effectLst/>
          </p:spPr>
          <p:txBody>
            <a:bodyPr wrap="none" lIns="93269" tIns="46634" rIns="93269" bIns="46634">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30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药品基本信息</a:t>
              </a:r>
              <a:r>
                <a:rPr kumimoji="0" lang="en-US" altLang="zh-CN" sz="2400" b="1" i="0" u="none" strike="noStrike" kern="0" cap="none" spc="30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a:t>
              </a:r>
              <a:r>
                <a:rPr kumimoji="0" lang="zh-CN" altLang="en-US" sz="2400" b="1" i="0" u="none" strike="noStrike" kern="0" cap="none" spc="300" normalizeH="0" baseline="0" noProof="0" dirty="0">
                  <a:ln>
                    <a:noFill/>
                  </a:ln>
                  <a:solidFill>
                    <a:srgbClr val="C00000"/>
                  </a:solidFill>
                  <a:effectLst/>
                  <a:uLnTx/>
                  <a:uFillTx/>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填补未满足临床需求</a:t>
              </a:r>
              <a:endParaRPr kumimoji="0" lang="zh-CN" altLang="en-US" sz="2400" b="1" i="0" u="none" strike="noStrike" kern="0" cap="none" spc="300" normalizeH="0" baseline="0" noProof="0" dirty="0">
                <a:ln>
                  <a:noFill/>
                </a:ln>
                <a:solidFill>
                  <a:srgbClr val="C00000"/>
                </a:solidFill>
                <a:effectLst/>
                <a:uLnTx/>
                <a:uFillTx/>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endParaRPr>
            </a:p>
          </p:txBody>
        </p:sp>
      </p:grpSp>
      <p:cxnSp>
        <p:nvCxnSpPr>
          <p:cNvPr id="22" name="直接连接符 21"/>
          <p:cNvCxnSpPr/>
          <p:nvPr/>
        </p:nvCxnSpPr>
        <p:spPr>
          <a:xfrm>
            <a:off x="399738" y="861315"/>
            <a:ext cx="1139252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0" y="6120765"/>
            <a:ext cx="12120880" cy="7372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[1]CHEN Y T, ZHU J Z, LYU J J, et al. Association of Maternal </a:t>
            </a:r>
            <a:r>
              <a:rPr kumimoji="0" lang="en-US" altLang="zh-CN" sz="6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Prepregnancy</a:t>
            </a:r>
            <a:r>
              <a:rPr kumimoji="0" lang="en-US" altLang="zh-CN" sz="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 Weight and Gestational Weight Gain With Children's Allergic Diseases[J]. JAMA NETWORK OPEN, 2020,3(9).</a:t>
            </a:r>
            <a:endParaRPr kumimoji="0" lang="en-US" altLang="zh-CN" sz="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[2]ZHANG Y M, ZHANG J, LIU S L, et al. Prevalence and Associated Risk Factors of Allergic Rhinitis in Preschool Children in Beijing[J]. LARYNGOSCOPE, 2013,123(1): 28-35.</a:t>
            </a:r>
            <a:endParaRPr kumimoji="0" lang="en-US" altLang="zh-CN" sz="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[3]BOUSQUET J, SCH</a:t>
            </a:r>
            <a:r>
              <a:rPr kumimoji="0" lang="en-US" altLang="en-US" sz="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Ü</a:t>
            </a:r>
            <a:r>
              <a:rPr kumimoji="0" lang="en-US" altLang="zh-CN" sz="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NEMANN H J, TOGIAS A, et al. Next-generation Allergic Rhinitis and Its Impact on Asthma (ARIA) guidelines for allergic rhinitis based on Grading of Recommendations Assessment, Development and Evaluation (GRADE) and real-world evidence[J]. JOURNAL OF ALLERGY AND CLINICAL IMMUNOLOGY, 2020,145(1): 70.</a:t>
            </a:r>
            <a:endParaRPr kumimoji="0" lang="en-US" altLang="zh-CN" sz="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[4]D'ELIA C, GOZAL D, BRUNI O, et al. Allergic rhinitis and sleep disorders in children-coexistence and reciprocal interactions[J]. JORNAL DE PEDIATRIA, 2022,98(5): 444-454.</a:t>
            </a:r>
            <a:endParaRPr kumimoji="0" lang="en-US" altLang="zh-CN" sz="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[5]ESMAEILZADEH H, YOUSEFI M R, MORTAZAVI N, et al. Tic disorder in allergic rhinitis children and adolescents: a case-control study[J]. BMC PEDIATRICS, 2024,24(1).</a:t>
            </a:r>
            <a:endParaRPr kumimoji="0" lang="en-US" altLang="zh-CN" sz="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[6]SEDAGHAT A R, PHIPATANAKUL W, CUNNINGHAM M J. Prevalence of and associations with allergic rhinitis in children with chronic rhinosinusitis[J]. INTERNATIONAL JOURNAL OF PEDIATRIC OTORHINOLARYNGOLOGY, 2014,78(2): 343-347.</a:t>
            </a:r>
            <a:endParaRPr kumimoji="0" lang="en-US" altLang="zh-CN" sz="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[7]SKONER D P. Complications of allergic rhinitis[J]. JOURNAL OF ALLERGY AND CLINICAL IMMUNOLOGY, 2000,105(6): S605-S609.</a:t>
            </a:r>
            <a:endParaRPr kumimoji="0" lang="en-US" altLang="zh-CN" sz="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pic>
        <p:nvPicPr>
          <p:cNvPr id="9" name="图片 8" descr="恩瑞特LOGO-透明"/>
          <p:cNvPicPr>
            <a:picLocks noChangeAspect="1"/>
          </p:cNvPicPr>
          <p:nvPr/>
        </p:nvPicPr>
        <p:blipFill>
          <a:blip r:embed="rId1"/>
          <a:stretch>
            <a:fillRect/>
          </a:stretch>
        </p:blipFill>
        <p:spPr>
          <a:xfrm>
            <a:off x="11022330" y="23495"/>
            <a:ext cx="1162685" cy="841375"/>
          </a:xfrm>
          <a:prstGeom prst="rect">
            <a:avLst/>
          </a:prstGeom>
        </p:spPr>
      </p:pic>
      <p:graphicFrame>
        <p:nvGraphicFramePr>
          <p:cNvPr id="10" name="表格 9"/>
          <p:cNvGraphicFramePr>
            <a:graphicFrameLocks noGrp="1"/>
          </p:cNvGraphicFramePr>
          <p:nvPr>
            <p:custDataLst>
              <p:tags r:id="rId2"/>
            </p:custDataLst>
          </p:nvPr>
        </p:nvGraphicFramePr>
        <p:xfrm>
          <a:off x="521335" y="1959610"/>
          <a:ext cx="5353050" cy="4126230"/>
        </p:xfrm>
        <a:graphic>
          <a:graphicData uri="http://schemas.openxmlformats.org/drawingml/2006/table">
            <a:tbl>
              <a:tblPr/>
              <a:tblGrid>
                <a:gridCol w="5353050"/>
              </a:tblGrid>
              <a:tr h="461645">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1" dirty="0">
                          <a:solidFill>
                            <a:schemeClr val="bg1"/>
                          </a:solidFill>
                          <a:latin typeface="微软雅黑" panose="020B0503020204020204" charset="-122"/>
                          <a:ea typeface="微软雅黑" panose="020B0503020204020204" charset="-122"/>
                        </a:rPr>
                        <a:t>疾病基本情况</a:t>
                      </a:r>
                      <a:endParaRPr lang="zh-CN" altLang="en-US" sz="1800" b="1" dirty="0">
                        <a:solidFill>
                          <a:schemeClr val="bg1"/>
                        </a:solidFill>
                        <a:latin typeface="微软雅黑" panose="020B0503020204020204" charset="-122"/>
                        <a:ea typeface="微软雅黑" panose="020B0503020204020204" charset="-122"/>
                      </a:endParaRPr>
                    </a:p>
                  </a:txBody>
                  <a:tcPr anchor="ctr">
                    <a:lnL w="3175" cmpd="sng">
                      <a:solidFill>
                        <a:srgbClr val="0066FF"/>
                      </a:solidFill>
                      <a:prstDash val="solid"/>
                    </a:lnL>
                    <a:lnR w="3175" cmpd="sng">
                      <a:solidFill>
                        <a:srgbClr val="0066FF"/>
                      </a:solidFill>
                      <a:prstDash val="solid"/>
                    </a:lnR>
                    <a:lnT w="3175" cmpd="sng">
                      <a:solidFill>
                        <a:srgbClr val="0066FF"/>
                      </a:solidFill>
                      <a:prstDash val="solid"/>
                    </a:lnT>
                    <a:lnB w="3175" cap="flat" cmpd="sng" algn="ctr">
                      <a:solidFill>
                        <a:srgbClr val="0066FF"/>
                      </a:solidFill>
                      <a:prstDash val="solid"/>
                      <a:round/>
                      <a:headEnd type="none" w="med" len="med"/>
                      <a:tailEnd type="none" w="med" len="med"/>
                    </a:lnB>
                    <a:solidFill>
                      <a:schemeClr val="accent2"/>
                    </a:solidFill>
                  </a:tcPr>
                </a:tc>
              </a:tr>
              <a:tr h="3664585">
                <a:tc>
                  <a:txBody>
                    <a:bodyPr/>
                    <a:lstStyle/>
                    <a:p>
                      <a:pPr indent="0" algn="l" fontAlgn="auto">
                        <a:lnSpc>
                          <a:spcPct val="150000"/>
                        </a:lnSpc>
                      </a:pPr>
                      <a:r>
                        <a:rPr lang="en-US" altLang="zh-CN" sz="1600" b="1">
                          <a:latin typeface="微软雅黑" panose="020B0503020204020204" charset="-122"/>
                          <a:ea typeface="微软雅黑" panose="020B0503020204020204" charset="-122"/>
                          <a:cs typeface="微软雅黑" panose="020B0503020204020204" charset="-122"/>
                          <a:sym typeface="+mn-ea"/>
                        </a:rPr>
                        <a:t>1</a:t>
                      </a:r>
                      <a:r>
                        <a:rPr lang="zh-CN" altLang="en-US" sz="1600" b="1">
                          <a:latin typeface="微软雅黑" panose="020B0503020204020204" charset="-122"/>
                          <a:ea typeface="微软雅黑" panose="020B0503020204020204" charset="-122"/>
                          <a:cs typeface="微软雅黑" panose="020B0503020204020204" charset="-122"/>
                          <a:sym typeface="+mn-ea"/>
                        </a:rPr>
                        <a:t>、</a:t>
                      </a:r>
                      <a:r>
                        <a:rPr lang="en-US" altLang="zh-CN" sz="1600" b="1">
                          <a:latin typeface="微软雅黑" panose="020B0503020204020204" charset="-122"/>
                          <a:ea typeface="微软雅黑" panose="020B0503020204020204" charset="-122"/>
                          <a:cs typeface="微软雅黑" panose="020B0503020204020204" charset="-122"/>
                          <a:sym typeface="+mn-ea"/>
                        </a:rPr>
                        <a:t>AR</a:t>
                      </a:r>
                      <a:r>
                        <a:rPr lang="zh-CN" altLang="en-US" sz="1600" b="1">
                          <a:latin typeface="微软雅黑" panose="020B0503020204020204" charset="-122"/>
                          <a:ea typeface="微软雅黑" panose="020B0503020204020204" charset="-122"/>
                          <a:cs typeface="微软雅黑" panose="020B0503020204020204" charset="-122"/>
                          <a:sym typeface="+mn-ea"/>
                        </a:rPr>
                        <a:t>已成为儿童主要的呼吸道炎性疾病：</a:t>
                      </a:r>
                      <a:r>
                        <a:rPr lang="zh-CN" altLang="en-US" sz="1600">
                          <a:latin typeface="微软雅黑" panose="020B0503020204020204" charset="-122"/>
                          <a:ea typeface="微软雅黑" panose="020B0503020204020204" charset="-122"/>
                          <a:cs typeface="微软雅黑" panose="020B0503020204020204" charset="-122"/>
                          <a:sym typeface="+mn-ea"/>
                        </a:rPr>
                        <a:t>其主要临床症状包括喷嚏、清水样涕、鼻痒和鼻塞。</a:t>
                      </a:r>
                      <a:endParaRPr lang="zh-CN" altLang="en-US" sz="1600">
                        <a:latin typeface="微软雅黑" panose="020B0503020204020204" charset="-122"/>
                        <a:ea typeface="微软雅黑" panose="020B0503020204020204" charset="-122"/>
                        <a:cs typeface="微软雅黑" panose="020B0503020204020204" charset="-122"/>
                      </a:endParaRPr>
                    </a:p>
                    <a:p>
                      <a:pPr indent="0" algn="l" fontAlgn="auto">
                        <a:lnSpc>
                          <a:spcPct val="150000"/>
                        </a:lnSpc>
                      </a:pPr>
                      <a:r>
                        <a:rPr lang="en-US" altLang="zh-CN" sz="1600" b="1">
                          <a:latin typeface="微软雅黑" panose="020B0503020204020204" charset="-122"/>
                          <a:ea typeface="微软雅黑" panose="020B0503020204020204" charset="-122"/>
                          <a:cs typeface="微软雅黑" panose="020B0503020204020204" charset="-122"/>
                          <a:sym typeface="+mn-ea"/>
                        </a:rPr>
                        <a:t>2</a:t>
                      </a:r>
                      <a:r>
                        <a:rPr lang="zh-CN" altLang="en-US" sz="1600" b="1">
                          <a:latin typeface="微软雅黑" panose="020B0503020204020204" charset="-122"/>
                          <a:ea typeface="微软雅黑" panose="020B0503020204020204" charset="-122"/>
                          <a:cs typeface="微软雅黑" panose="020B0503020204020204" charset="-122"/>
                          <a:sym typeface="+mn-ea"/>
                        </a:rPr>
                        <a:t>、儿童</a:t>
                      </a:r>
                      <a:r>
                        <a:rPr lang="en-US" altLang="zh-CN" sz="1600" b="1">
                          <a:latin typeface="微软雅黑" panose="020B0503020204020204" charset="-122"/>
                          <a:ea typeface="微软雅黑" panose="020B0503020204020204" charset="-122"/>
                          <a:cs typeface="微软雅黑" panose="020B0503020204020204" charset="-122"/>
                          <a:sym typeface="+mn-ea"/>
                        </a:rPr>
                        <a:t>AR</a:t>
                      </a:r>
                      <a:r>
                        <a:rPr lang="zh-CN" altLang="en-US" sz="1600" b="1">
                          <a:latin typeface="微软雅黑" panose="020B0503020204020204" charset="-122"/>
                          <a:ea typeface="微软雅黑" panose="020B0503020204020204" charset="-122"/>
                          <a:cs typeface="微软雅黑" panose="020B0503020204020204" charset="-122"/>
                          <a:sym typeface="+mn-ea"/>
                        </a:rPr>
                        <a:t>患病率近几年迅速增加：</a:t>
                      </a:r>
                      <a:r>
                        <a:rPr lang="zh-CN" altLang="en-US" sz="1600">
                          <a:latin typeface="微软雅黑" panose="020B0503020204020204" charset="-122"/>
                          <a:ea typeface="微软雅黑" panose="020B0503020204020204" charset="-122"/>
                          <a:cs typeface="微软雅黑" panose="020B0503020204020204" charset="-122"/>
                          <a:sym typeface="+mn-ea"/>
                        </a:rPr>
                        <a:t>儿童</a:t>
                      </a:r>
                      <a:r>
                        <a:rPr lang="en-US" altLang="zh-CN" sz="1600">
                          <a:latin typeface="微软雅黑" panose="020B0503020204020204" charset="-122"/>
                          <a:ea typeface="微软雅黑" panose="020B0503020204020204" charset="-122"/>
                          <a:cs typeface="微软雅黑" panose="020B0503020204020204" charset="-122"/>
                          <a:sym typeface="+mn-ea"/>
                        </a:rPr>
                        <a:t>AR</a:t>
                      </a:r>
                      <a:r>
                        <a:rPr lang="zh-CN" altLang="en-US" sz="1600">
                          <a:latin typeface="微软雅黑" panose="020B0503020204020204" charset="-122"/>
                          <a:ea typeface="微软雅黑" panose="020B0503020204020204" charset="-122"/>
                          <a:cs typeface="微软雅黑" panose="020B0503020204020204" charset="-122"/>
                          <a:sym typeface="+mn-ea"/>
                        </a:rPr>
                        <a:t>自报患病率为18.10%~49.68%，确诊患病率为10.80%~21.09%，并呈增长趋势</a:t>
                      </a:r>
                      <a:r>
                        <a:rPr lang="en-US" altLang="zh-CN" sz="1600" baseline="30000">
                          <a:uFillTx/>
                          <a:latin typeface="Times New Roman" panose="02020603050405020304" pitchFamily="18" charset="0"/>
                          <a:ea typeface="微软雅黑" panose="020B0503020204020204" charset="-122"/>
                          <a:cs typeface="Times New Roman" panose="02020603050405020304" pitchFamily="18" charset="0"/>
                          <a:sym typeface="+mn-ea"/>
                        </a:rPr>
                        <a:t>[1][2]</a:t>
                      </a:r>
                      <a:r>
                        <a:rPr lang="zh-CN" altLang="en-US" sz="1600">
                          <a:uFillTx/>
                          <a:latin typeface="Times New Roman" panose="02020603050405020304" pitchFamily="18" charset="0"/>
                          <a:ea typeface="微软雅黑" panose="020B0503020204020204" charset="-122"/>
                          <a:cs typeface="Times New Roman" panose="02020603050405020304" pitchFamily="18" charset="0"/>
                          <a:sym typeface="+mn-ea"/>
                        </a:rPr>
                        <a:t>。</a:t>
                      </a:r>
                      <a:endParaRPr lang="zh-CN" altLang="en-US" sz="1600">
                        <a:solidFill>
                          <a:schemeClr val="tx1"/>
                        </a:solidFill>
                        <a:uFillTx/>
                        <a:latin typeface="Times New Roman" panose="02020603050405020304" pitchFamily="18" charset="0"/>
                        <a:ea typeface="微软雅黑" panose="020B0503020204020204" charset="-122"/>
                        <a:cs typeface="Times New Roman" panose="02020603050405020304" pitchFamily="18" charset="0"/>
                        <a:sym typeface="+mn-ea"/>
                      </a:endParaRPr>
                    </a:p>
                    <a:p>
                      <a:pPr indent="0" algn="l" fontAlgn="auto">
                        <a:lnSpc>
                          <a:spcPct val="150000"/>
                        </a:lnSpc>
                      </a:pPr>
                      <a:r>
                        <a:rPr lang="en-US" altLang="zh-CN" sz="1600" b="1">
                          <a:uFillTx/>
                          <a:latin typeface="微软雅黑" panose="020B0503020204020204" charset="-122"/>
                          <a:ea typeface="微软雅黑" panose="020B0503020204020204" charset="-122"/>
                          <a:cs typeface="微软雅黑" panose="020B0503020204020204" charset="-122"/>
                          <a:sym typeface="+mn-ea"/>
                        </a:rPr>
                        <a:t>3</a:t>
                      </a:r>
                      <a:r>
                        <a:rPr lang="zh-CN" altLang="en-US" sz="1600" b="1">
                          <a:uFillTx/>
                          <a:latin typeface="微软雅黑" panose="020B0503020204020204" charset="-122"/>
                          <a:ea typeface="微软雅黑" panose="020B0503020204020204" charset="-122"/>
                          <a:cs typeface="微软雅黑" panose="020B0503020204020204" charset="-122"/>
                          <a:sym typeface="+mn-ea"/>
                        </a:rPr>
                        <a:t>、</a:t>
                      </a:r>
                      <a:r>
                        <a:rPr lang="en-US" altLang="zh-CN" sz="1600" b="1">
                          <a:uFillTx/>
                          <a:latin typeface="微软雅黑" panose="020B0503020204020204" charset="-122"/>
                          <a:ea typeface="微软雅黑" panose="020B0503020204020204" charset="-122"/>
                          <a:cs typeface="微软雅黑" panose="020B0503020204020204" charset="-122"/>
                          <a:sym typeface="+mn-ea"/>
                        </a:rPr>
                        <a:t>AR</a:t>
                      </a:r>
                      <a:r>
                        <a:rPr lang="zh-CN" altLang="en-US" sz="1600" b="1">
                          <a:uFillTx/>
                          <a:latin typeface="Times New Roman" panose="02020603050405020304" pitchFamily="18" charset="0"/>
                          <a:ea typeface="微软雅黑" panose="020B0503020204020204" charset="-122"/>
                          <a:cs typeface="Times New Roman" panose="02020603050405020304" pitchFamily="18" charset="0"/>
                          <a:sym typeface="+mn-ea"/>
                        </a:rPr>
                        <a:t>的发生会严重危害患儿的身心健康：</a:t>
                      </a:r>
                      <a:r>
                        <a:rPr lang="zh-CN" altLang="en-US" sz="1600">
                          <a:uFillTx/>
                          <a:latin typeface="Times New Roman" panose="02020603050405020304" pitchFamily="18" charset="0"/>
                          <a:ea typeface="微软雅黑" panose="020B0503020204020204" charset="-122"/>
                          <a:cs typeface="Times New Roman" panose="02020603050405020304" pitchFamily="18" charset="0"/>
                          <a:sym typeface="+mn-ea"/>
                        </a:rPr>
                        <a:t>除了影响患儿的生活、学习、睡眠质量和生长发育以外</a:t>
                      </a:r>
                      <a:r>
                        <a:rPr lang="zh-CN" altLang="en-US" sz="1600" baseline="30000">
                          <a:uFillTx/>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sz="1600" baseline="30000">
                          <a:uFillTx/>
                          <a:latin typeface="Times New Roman" panose="02020603050405020304" pitchFamily="18" charset="0"/>
                          <a:ea typeface="微软雅黑" panose="020B0503020204020204" charset="-122"/>
                          <a:cs typeface="Times New Roman" panose="02020603050405020304" pitchFamily="18" charset="0"/>
                          <a:sym typeface="+mn-ea"/>
                        </a:rPr>
                        <a:t>3</a:t>
                      </a:r>
                      <a:r>
                        <a:rPr lang="zh-CN" altLang="en-US" sz="1600" baseline="30000">
                          <a:uFillTx/>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sz="1600" baseline="30000">
                          <a:uFillTx/>
                          <a:latin typeface="Times New Roman" panose="02020603050405020304" pitchFamily="18" charset="0"/>
                          <a:ea typeface="微软雅黑" panose="020B0503020204020204" charset="-122"/>
                          <a:cs typeface="Times New Roman" panose="02020603050405020304" pitchFamily="18" charset="0"/>
                          <a:sym typeface="+mn-ea"/>
                        </a:rPr>
                        <a:t>4</a:t>
                      </a:r>
                      <a:r>
                        <a:rPr lang="zh-CN" altLang="en-US" sz="1600" baseline="30000">
                          <a:uFillTx/>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1600">
                          <a:uFillTx/>
                          <a:latin typeface="Times New Roman" panose="02020603050405020304" pitchFamily="18" charset="0"/>
                          <a:ea typeface="微软雅黑" panose="020B0503020204020204" charset="-122"/>
                          <a:cs typeface="Times New Roman" panose="02020603050405020304" pitchFamily="18" charset="0"/>
                          <a:sym typeface="+mn-ea"/>
                        </a:rPr>
                        <a:t>，还会引起患儿心理行为问题</a:t>
                      </a:r>
                      <a:r>
                        <a:rPr lang="zh-CN" altLang="en-US" sz="1600" baseline="30000">
                          <a:uFillTx/>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sz="1600" baseline="30000">
                          <a:uFillTx/>
                          <a:latin typeface="Times New Roman" panose="02020603050405020304" pitchFamily="18" charset="0"/>
                          <a:ea typeface="微软雅黑" panose="020B0503020204020204" charset="-122"/>
                          <a:cs typeface="Times New Roman" panose="02020603050405020304" pitchFamily="18" charset="0"/>
                          <a:sym typeface="+mn-ea"/>
                        </a:rPr>
                        <a:t>5</a:t>
                      </a:r>
                      <a:r>
                        <a:rPr lang="zh-CN" altLang="en-US" sz="1600" baseline="30000">
                          <a:uFillTx/>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1600">
                          <a:uFillTx/>
                          <a:latin typeface="Times New Roman" panose="02020603050405020304" pitchFamily="18" charset="0"/>
                          <a:ea typeface="微软雅黑" panose="020B0503020204020204" charset="-122"/>
                          <a:cs typeface="Times New Roman" panose="02020603050405020304" pitchFamily="18" charset="0"/>
                          <a:sym typeface="+mn-ea"/>
                        </a:rPr>
                        <a:t>，亦可引起多种并发症</a:t>
                      </a:r>
                      <a:r>
                        <a:rPr lang="zh-CN" altLang="en-US" sz="1600" baseline="30000">
                          <a:uFillTx/>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sz="1600" baseline="30000">
                          <a:uFillTx/>
                          <a:latin typeface="Times New Roman" panose="02020603050405020304" pitchFamily="18" charset="0"/>
                          <a:ea typeface="微软雅黑" panose="020B0503020204020204" charset="-122"/>
                          <a:cs typeface="Times New Roman" panose="02020603050405020304" pitchFamily="18" charset="0"/>
                          <a:sym typeface="+mn-ea"/>
                        </a:rPr>
                        <a:t>6</a:t>
                      </a:r>
                      <a:r>
                        <a:rPr lang="zh-CN" altLang="en-US" sz="1600" baseline="30000">
                          <a:uFillTx/>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sz="1600" baseline="30000">
                          <a:uFillTx/>
                          <a:latin typeface="Times New Roman" panose="02020603050405020304" pitchFamily="18" charset="0"/>
                          <a:ea typeface="微软雅黑" panose="020B0503020204020204" charset="-122"/>
                          <a:cs typeface="Times New Roman" panose="02020603050405020304" pitchFamily="18" charset="0"/>
                          <a:sym typeface="+mn-ea"/>
                        </a:rPr>
                        <a:t>7</a:t>
                      </a:r>
                      <a:r>
                        <a:rPr lang="zh-CN" altLang="en-US" sz="1600" baseline="30000">
                          <a:uFillTx/>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1600">
                          <a:uFillTx/>
                          <a:latin typeface="Times New Roman" panose="02020603050405020304" pitchFamily="18" charset="0"/>
                          <a:ea typeface="微软雅黑" panose="020B0503020204020204" charset="-122"/>
                          <a:cs typeface="Times New Roman" panose="02020603050405020304" pitchFamily="18" charset="0"/>
                          <a:sym typeface="+mn-ea"/>
                        </a:rPr>
                        <a:t>。</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txBody>
                  <a:tcPr>
                    <a:lnL w="3175" cap="flat" cmpd="sng" algn="ctr">
                      <a:solidFill>
                        <a:srgbClr val="0066FF"/>
                      </a:solidFill>
                      <a:prstDash val="solid"/>
                      <a:round/>
                      <a:headEnd type="none" w="med" len="med"/>
                      <a:tailEnd type="none" w="med" len="med"/>
                    </a:lnL>
                    <a:lnR w="3175" cap="flat" cmpd="sng" algn="ctr">
                      <a:solidFill>
                        <a:srgbClr val="0066FF"/>
                      </a:solidFill>
                      <a:prstDash val="solid"/>
                      <a:round/>
                      <a:headEnd type="none" w="med" len="med"/>
                      <a:tailEnd type="none" w="med" len="med"/>
                    </a:lnR>
                    <a:lnT w="3175" cap="flat" cmpd="sng" algn="ctr">
                      <a:solidFill>
                        <a:srgbClr val="0066FF"/>
                      </a:solidFill>
                      <a:prstDash val="solid"/>
                      <a:round/>
                      <a:headEnd type="none" w="med" len="med"/>
                      <a:tailEnd type="none" w="med" len="med"/>
                    </a:lnT>
                    <a:lnB w="3175" cmpd="sng">
                      <a:solidFill>
                        <a:srgbClr val="0066FF"/>
                      </a:solidFill>
                      <a:prstDash val="solid"/>
                    </a:lnB>
                  </a:tcPr>
                </a:tc>
              </a:tr>
            </a:tbl>
          </a:graphicData>
        </a:graphic>
      </p:graphicFrame>
      <p:graphicFrame>
        <p:nvGraphicFramePr>
          <p:cNvPr id="14" name="表格 13"/>
          <p:cNvGraphicFramePr>
            <a:graphicFrameLocks noGrp="1"/>
          </p:cNvGraphicFramePr>
          <p:nvPr>
            <p:custDataLst>
              <p:tags r:id="rId3"/>
            </p:custDataLst>
          </p:nvPr>
        </p:nvGraphicFramePr>
        <p:xfrm>
          <a:off x="6285230" y="1960245"/>
          <a:ext cx="5725795" cy="4149090"/>
        </p:xfrm>
        <a:graphic>
          <a:graphicData uri="http://schemas.openxmlformats.org/drawingml/2006/table">
            <a:tbl>
              <a:tblPr/>
              <a:tblGrid>
                <a:gridCol w="5725795"/>
              </a:tblGrid>
              <a:tr h="443230">
                <a:tc>
                  <a:txBody>
                    <a:bodyPr/>
                    <a:lstStyle/>
                    <a:p>
                      <a:pPr algn="ctr"/>
                      <a:r>
                        <a:rPr lang="zh-CN" altLang="en-US" sz="1800" b="1" dirty="0">
                          <a:solidFill>
                            <a:schemeClr val="bg1"/>
                          </a:solidFill>
                          <a:latin typeface="微软雅黑" panose="020B0503020204020204" charset="-122"/>
                          <a:ea typeface="微软雅黑" panose="020B0503020204020204" charset="-122"/>
                        </a:rPr>
                        <a:t>填补临床未满足需求</a:t>
                      </a:r>
                      <a:endParaRPr lang="zh-CN" altLang="en-US" sz="1800" b="1" dirty="0">
                        <a:solidFill>
                          <a:schemeClr val="bg1"/>
                        </a:solidFill>
                        <a:latin typeface="微软雅黑" panose="020B0503020204020204" charset="-122"/>
                        <a:ea typeface="微软雅黑" panose="020B0503020204020204" charset="-122"/>
                      </a:endParaRPr>
                    </a:p>
                  </a:txBody>
                  <a:tcPr anchor="ctr">
                    <a:lnL w="3175" cmpd="sng">
                      <a:solidFill>
                        <a:srgbClr val="0066FF"/>
                      </a:solidFill>
                      <a:prstDash val="solid"/>
                    </a:lnL>
                    <a:lnR w="3175" cmpd="sng">
                      <a:solidFill>
                        <a:srgbClr val="0066FF"/>
                      </a:solidFill>
                      <a:prstDash val="solid"/>
                    </a:lnR>
                    <a:lnT w="3175" cmpd="sng">
                      <a:solidFill>
                        <a:srgbClr val="0066FF"/>
                      </a:solidFill>
                      <a:prstDash val="solid"/>
                    </a:lnT>
                    <a:lnB w="3175" cap="flat" cmpd="sng" algn="ctr">
                      <a:solidFill>
                        <a:srgbClr val="0066FF"/>
                      </a:solidFill>
                      <a:prstDash val="solid"/>
                      <a:round/>
                      <a:headEnd type="none" w="med" len="med"/>
                      <a:tailEnd type="none" w="med" len="med"/>
                    </a:lnB>
                    <a:solidFill>
                      <a:srgbClr val="C00000"/>
                    </a:solidFill>
                  </a:tcPr>
                </a:tc>
              </a:tr>
              <a:tr h="3705860">
                <a:tc>
                  <a:txBody>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defRPr/>
                      </a:pP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sym typeface="+mn-ea"/>
                        </a:rPr>
                        <a:t>现有药品都缺乏中国儿童临床研究数据</a:t>
                      </a: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，临床</a:t>
                      </a:r>
                      <a:r>
                        <a:rPr lang="zh-CN" altLang="en-US" sz="1600" b="1" dirty="0">
                          <a:latin typeface="微软雅黑" panose="020B0503020204020204" charset="-122"/>
                          <a:ea typeface="微软雅黑" panose="020B0503020204020204" charset="-122"/>
                          <a:cs typeface="微软雅黑" panose="020B0503020204020204" charset="-122"/>
                          <a:sym typeface="+mn-ea"/>
                        </a:rPr>
                        <a:t>目前适用于6个月及以上儿童抗组胺的上市药品</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sym typeface="+mn-ea"/>
                        </a:rPr>
                        <a:t>仅有4个</a:t>
                      </a:r>
                      <a:r>
                        <a:rPr lang="zh-CN" altLang="en-US" sz="1600" b="1" dirty="0">
                          <a:latin typeface="微软雅黑" panose="020B0503020204020204" charset="-122"/>
                          <a:ea typeface="微软雅黑" panose="020B0503020204020204" charset="-122"/>
                          <a:cs typeface="微软雅黑" panose="020B0503020204020204" charset="-122"/>
                          <a:sym typeface="+mn-ea"/>
                        </a:rPr>
                        <a:t>，无中国儿童人群临床数据，存在疗效不明确及安全性风险。</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txBody>
                  <a:tcPr>
                    <a:lnL w="3175" cap="flat" cmpd="sng" algn="ctr">
                      <a:solidFill>
                        <a:srgbClr val="0066FF"/>
                      </a:solidFill>
                      <a:prstDash val="solid"/>
                      <a:round/>
                      <a:headEnd type="none" w="med" len="med"/>
                      <a:tailEnd type="none" w="med" len="med"/>
                    </a:lnL>
                    <a:lnR w="3175" cap="flat" cmpd="sng" algn="ctr">
                      <a:solidFill>
                        <a:srgbClr val="0066FF"/>
                      </a:solidFill>
                      <a:prstDash val="solid"/>
                      <a:round/>
                      <a:headEnd type="none" w="med" len="med"/>
                      <a:tailEnd type="none" w="med" len="med"/>
                    </a:lnR>
                    <a:lnT w="3175" cap="flat" cmpd="sng" algn="ctr">
                      <a:solidFill>
                        <a:srgbClr val="0066FF"/>
                      </a:solidFill>
                      <a:prstDash val="solid"/>
                      <a:round/>
                      <a:headEnd type="none" w="med" len="med"/>
                      <a:tailEnd type="none" w="med" len="med"/>
                    </a:lnT>
                    <a:lnB w="3175" cmpd="sng">
                      <a:solidFill>
                        <a:srgbClr val="0066FF"/>
                      </a:solidFill>
                      <a:prstDash val="solid"/>
                    </a:lnB>
                  </a:tcPr>
                </a:tc>
              </a:tr>
            </a:tbl>
          </a:graphicData>
        </a:graphic>
      </p:graphicFrame>
      <p:graphicFrame>
        <p:nvGraphicFramePr>
          <p:cNvPr id="15" name="表格 14"/>
          <p:cNvGraphicFramePr>
            <a:graphicFrameLocks noGrp="1"/>
          </p:cNvGraphicFramePr>
          <p:nvPr>
            <p:custDataLst>
              <p:tags r:id="rId4"/>
            </p:custDataLst>
          </p:nvPr>
        </p:nvGraphicFramePr>
        <p:xfrm>
          <a:off x="6520180" y="4023995"/>
          <a:ext cx="5095240" cy="1609090"/>
        </p:xfrm>
        <a:graphic>
          <a:graphicData uri="http://schemas.openxmlformats.org/drawingml/2006/table">
            <a:tbl>
              <a:tblPr firstRow="1" bandRow="1">
                <a:tableStyleId>{C083E6E3-FA7D-4D7B-A595-EF9225AFEA82}</a:tableStyleId>
              </a:tblPr>
              <a:tblGrid>
                <a:gridCol w="366395"/>
                <a:gridCol w="1089660"/>
                <a:gridCol w="883285"/>
                <a:gridCol w="1497330"/>
                <a:gridCol w="1258570"/>
              </a:tblGrid>
              <a:tr h="426720">
                <a:tc>
                  <a:txBody>
                    <a:bodyPr/>
                    <a:lstStyle/>
                    <a:p>
                      <a:pPr algn="ctr">
                        <a:buNone/>
                      </a:pPr>
                      <a:r>
                        <a:rPr lang="zh-CN" altLang="en-US" sz="1000" b="1" kern="1200" dirty="0">
                          <a:solidFill>
                            <a:schemeClr val="tx1"/>
                          </a:solidFill>
                          <a:latin typeface="微软雅黑" panose="020B0503020204020204" charset="-122"/>
                          <a:ea typeface="微软雅黑" panose="020B0503020204020204" charset="-122"/>
                          <a:cs typeface="Times New Roman" panose="02020603050405020304" pitchFamily="18" charset="0"/>
                        </a:rPr>
                        <a:t>序号</a:t>
                      </a:r>
                      <a:endParaRPr lang="zh-CN" altLang="en-US" sz="1000" b="1" kern="1200" dirty="0">
                        <a:solidFill>
                          <a:schemeClr val="tx1"/>
                        </a:solidFill>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tc>
                <a:tc>
                  <a:txBody>
                    <a:bodyPr/>
                    <a:lstStyle/>
                    <a:p>
                      <a:pPr algn="ctr">
                        <a:buNone/>
                      </a:pPr>
                      <a:r>
                        <a:rPr lang="zh-CN" altLang="en-US" sz="1000" b="1" kern="1200" dirty="0">
                          <a:solidFill>
                            <a:schemeClr val="tx1"/>
                          </a:solidFill>
                          <a:latin typeface="微软雅黑" panose="020B0503020204020204" charset="-122"/>
                          <a:ea typeface="微软雅黑" panose="020B0503020204020204" charset="-122"/>
                          <a:cs typeface="Times New Roman" panose="02020603050405020304" pitchFamily="18" charset="0"/>
                        </a:rPr>
                        <a:t>药物名称</a:t>
                      </a:r>
                      <a:endParaRPr lang="zh-CN" altLang="en-US" sz="1000" b="1" kern="1200" dirty="0">
                        <a:solidFill>
                          <a:schemeClr val="tx1"/>
                        </a:solidFill>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tc>
                <a:tc>
                  <a:txBody>
                    <a:bodyPr/>
                    <a:lstStyle/>
                    <a:p>
                      <a:pPr algn="ctr">
                        <a:buNone/>
                      </a:pPr>
                      <a:r>
                        <a:rPr lang="zh-CN" altLang="en-US" sz="1000" b="1" kern="1200" dirty="0">
                          <a:solidFill>
                            <a:schemeClr val="tx1"/>
                          </a:solidFill>
                          <a:latin typeface="微软雅黑" panose="020B0503020204020204" charset="-122"/>
                          <a:ea typeface="微软雅黑" panose="020B0503020204020204" charset="-122"/>
                          <a:cs typeface="Times New Roman" panose="02020603050405020304" pitchFamily="18" charset="0"/>
                        </a:rPr>
                        <a:t>剂型</a:t>
                      </a:r>
                      <a:endParaRPr lang="zh-CN" altLang="en-US" sz="1000" b="1" kern="1200" dirty="0">
                        <a:solidFill>
                          <a:schemeClr val="tx1"/>
                        </a:solidFill>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tc>
                <a:tc>
                  <a:txBody>
                    <a:bodyPr/>
                    <a:lstStyle/>
                    <a:p>
                      <a:pPr marL="0" algn="ctr" defTabSz="914400" rtl="0" eaLnBrk="1" latinLnBrk="0" hangingPunct="1"/>
                      <a:r>
                        <a:rPr lang="zh-CN" altLang="en-US" sz="1000" b="1" kern="1200" dirty="0">
                          <a:solidFill>
                            <a:schemeClr val="tx1"/>
                          </a:solidFill>
                          <a:latin typeface="微软雅黑" panose="020B0503020204020204" charset="-122"/>
                          <a:ea typeface="微软雅黑" panose="020B0503020204020204" charset="-122"/>
                          <a:cs typeface="Times New Roman" panose="02020603050405020304" pitchFamily="18" charset="0"/>
                        </a:rPr>
                        <a:t>适应症人群范围</a:t>
                      </a:r>
                      <a:endParaRPr lang="zh-CN" altLang="en-US" sz="1000" b="1" kern="1200" dirty="0">
                        <a:solidFill>
                          <a:schemeClr val="tx1"/>
                        </a:solidFill>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tc>
                <a:tc>
                  <a:txBody>
                    <a:bodyPr/>
                    <a:lstStyle/>
                    <a:p>
                      <a:pPr algn="ctr">
                        <a:buNone/>
                      </a:pPr>
                      <a:r>
                        <a:rPr lang="zh-CN" altLang="en-US" sz="1000" b="1" kern="1200" dirty="0">
                          <a:solidFill>
                            <a:schemeClr val="tx1"/>
                          </a:solidFill>
                          <a:latin typeface="微软雅黑" panose="020B0503020204020204" charset="-122"/>
                          <a:ea typeface="微软雅黑" panose="020B0503020204020204" charset="-122"/>
                          <a:cs typeface="Times New Roman" panose="02020603050405020304" pitchFamily="18" charset="0"/>
                        </a:rPr>
                        <a:t>是否有</a:t>
                      </a:r>
                      <a:r>
                        <a:rPr lang="zh-CN" altLang="zh-CN" sz="1000" b="1" kern="1200" dirty="0">
                          <a:solidFill>
                            <a:schemeClr val="tx1"/>
                          </a:solidFill>
                          <a:latin typeface="微软雅黑" panose="020B0503020204020204" charset="-122"/>
                          <a:ea typeface="微软雅黑" panose="020B0503020204020204" charset="-122"/>
                          <a:cs typeface="Times New Roman" panose="02020603050405020304" pitchFamily="18" charset="0"/>
                        </a:rPr>
                        <a:t>中国</a:t>
                      </a:r>
                      <a:r>
                        <a:rPr lang="zh-CN" altLang="en-US" sz="1000" b="1" kern="1200" dirty="0">
                          <a:solidFill>
                            <a:schemeClr val="tx1"/>
                          </a:solidFill>
                          <a:latin typeface="微软雅黑" panose="020B0503020204020204" charset="-122"/>
                          <a:ea typeface="微软雅黑" panose="020B0503020204020204" charset="-122"/>
                          <a:cs typeface="Times New Roman" panose="02020603050405020304" pitchFamily="18" charset="0"/>
                        </a:rPr>
                        <a:t>儿童</a:t>
                      </a:r>
                      <a:endParaRPr lang="en-US" altLang="zh-CN" sz="1000" b="1" kern="1200" dirty="0">
                        <a:solidFill>
                          <a:schemeClr val="tx1"/>
                        </a:solidFill>
                        <a:latin typeface="微软雅黑" panose="020B0503020204020204" charset="-122"/>
                        <a:ea typeface="微软雅黑" panose="020B0503020204020204" charset="-122"/>
                        <a:cs typeface="Times New Roman" panose="02020603050405020304" pitchFamily="18" charset="0"/>
                      </a:endParaRPr>
                    </a:p>
                    <a:p>
                      <a:pPr algn="ctr">
                        <a:buNone/>
                      </a:pPr>
                      <a:r>
                        <a:rPr lang="zh-CN" altLang="zh-CN" sz="1000" b="1" kern="1200" dirty="0">
                          <a:solidFill>
                            <a:schemeClr val="tx1"/>
                          </a:solidFill>
                          <a:latin typeface="微软雅黑" panose="020B0503020204020204" charset="-122"/>
                          <a:ea typeface="微软雅黑" panose="020B0503020204020204" charset="-122"/>
                          <a:cs typeface="Times New Roman" panose="02020603050405020304" pitchFamily="18" charset="0"/>
                        </a:rPr>
                        <a:t>临床</a:t>
                      </a:r>
                      <a:r>
                        <a:rPr lang="zh-CN" altLang="en-US" sz="1000" b="1" kern="1200" dirty="0">
                          <a:solidFill>
                            <a:schemeClr val="tx1"/>
                          </a:solidFill>
                          <a:latin typeface="微软雅黑" panose="020B0503020204020204" charset="-122"/>
                          <a:ea typeface="微软雅黑" panose="020B0503020204020204" charset="-122"/>
                          <a:cs typeface="Times New Roman" panose="02020603050405020304" pitchFamily="18" charset="0"/>
                        </a:rPr>
                        <a:t>研究数据</a:t>
                      </a:r>
                      <a:endParaRPr lang="zh-CN" altLang="en-US" sz="1000" b="1" kern="1200" dirty="0">
                        <a:solidFill>
                          <a:schemeClr val="tx1"/>
                        </a:solidFill>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tc>
              </a:tr>
              <a:tr h="284480">
                <a:tc>
                  <a:txBody>
                    <a:bodyPr/>
                    <a:lstStyle/>
                    <a:p>
                      <a:pPr marL="0" algn="ctr" defTabSz="914400" rtl="0" eaLnBrk="1" latinLnBrk="0" hangingPunct="1">
                        <a:buNone/>
                      </a:pPr>
                      <a:r>
                        <a:rPr lang="en-US" sz="10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1</a:t>
                      </a:r>
                      <a:endParaRPr lang="en-US" altLang="en-US" sz="10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zh-CN" sz="10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地氯雷他定</a:t>
                      </a:r>
                      <a:endParaRPr lang="zh-CN" altLang="zh-CN" sz="10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tc>
                <a:tc>
                  <a:txBody>
                    <a:bodyPr/>
                    <a:lstStyle/>
                    <a:p>
                      <a:pPr algn="ctr">
                        <a:buNone/>
                      </a:pPr>
                      <a:r>
                        <a:rPr lang="zh-CN" altLang="en-US" sz="10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干混悬剂</a:t>
                      </a:r>
                      <a:endParaRPr lang="zh-CN" altLang="en-US" sz="10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b="0" kern="100" dirty="0">
                          <a:solidFill>
                            <a:schemeClr val="tx1"/>
                          </a:solidFill>
                          <a:effectLst/>
                          <a:latin typeface="微软雅黑" panose="020B0503020204020204" charset="-122"/>
                          <a:ea typeface="微软雅黑" panose="020B0503020204020204" charset="-122"/>
                          <a:cs typeface="微软雅黑" panose="020B0503020204020204" charset="-122"/>
                        </a:rPr>
                        <a:t>6</a:t>
                      </a:r>
                      <a:r>
                        <a:rPr lang="zh-CN" altLang="zh-CN" sz="1000" b="0" kern="100" dirty="0">
                          <a:solidFill>
                            <a:schemeClr val="tx1"/>
                          </a:solidFill>
                          <a:effectLst/>
                          <a:latin typeface="微软雅黑" panose="020B0503020204020204" charset="-122"/>
                          <a:ea typeface="微软雅黑" panose="020B0503020204020204" charset="-122"/>
                          <a:cs typeface="微软雅黑" panose="020B0503020204020204" charset="-122"/>
                        </a:rPr>
                        <a:t>个月至</a:t>
                      </a:r>
                      <a:r>
                        <a:rPr lang="en-US" altLang="zh-CN" sz="1000" b="0" kern="100" dirty="0">
                          <a:solidFill>
                            <a:schemeClr val="tx1"/>
                          </a:solidFill>
                          <a:effectLst/>
                          <a:latin typeface="微软雅黑" panose="020B0503020204020204" charset="-122"/>
                          <a:ea typeface="微软雅黑" panose="020B0503020204020204" charset="-122"/>
                          <a:cs typeface="微软雅黑" panose="020B0503020204020204" charset="-122"/>
                        </a:rPr>
                        <a:t>12</a:t>
                      </a:r>
                      <a:r>
                        <a:rPr lang="zh-CN" altLang="zh-CN" sz="1000" b="0" kern="100" dirty="0">
                          <a:solidFill>
                            <a:schemeClr val="tx1"/>
                          </a:solidFill>
                          <a:effectLst/>
                          <a:latin typeface="微软雅黑" panose="020B0503020204020204" charset="-122"/>
                          <a:ea typeface="微软雅黑" panose="020B0503020204020204" charset="-122"/>
                          <a:cs typeface="微软雅黑" panose="020B0503020204020204" charset="-122"/>
                        </a:rPr>
                        <a:t>岁儿童</a:t>
                      </a:r>
                      <a:endParaRPr lang="zh-CN" altLang="zh-CN" sz="1000" b="0" kern="100" dirty="0">
                        <a:solidFill>
                          <a:schemeClr val="tx1"/>
                        </a:solidFill>
                        <a:effectLst/>
                        <a:latin typeface="微软雅黑" panose="020B0503020204020204" charset="-122"/>
                        <a:ea typeface="微软雅黑" panose="020B0503020204020204" charset="-122"/>
                        <a:cs typeface="微软雅黑" panose="020B0503020204020204" charset="-122"/>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未检索到</a:t>
                      </a:r>
                      <a:endParaRPr lang="zh-CN" altLang="en-US" sz="10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tc>
              </a:tr>
              <a:tr h="271780">
                <a:tc>
                  <a:txBody>
                    <a:bodyPr/>
                    <a:lstStyle/>
                    <a:p>
                      <a:pPr algn="ctr">
                        <a:buNone/>
                      </a:pPr>
                      <a:r>
                        <a:rPr lang="en-US" altLang="zh-CN" sz="10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2</a:t>
                      </a:r>
                      <a:endParaRPr lang="en-US" altLang="zh-CN" sz="10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tc>
                <a:tc>
                  <a:txBody>
                    <a:bodyPr/>
                    <a:lstStyle/>
                    <a:p>
                      <a:pPr algn="ctr">
                        <a:buNone/>
                      </a:pPr>
                      <a:r>
                        <a:rPr lang="zh-CN" sz="10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盐酸西替利嗪</a:t>
                      </a:r>
                      <a:endParaRPr lang="zh-CN" sz="10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tc>
                <a:tc>
                  <a:txBody>
                    <a:bodyPr/>
                    <a:lstStyle/>
                    <a:p>
                      <a:pPr algn="ctr">
                        <a:buNone/>
                      </a:pPr>
                      <a:r>
                        <a:rPr lang="zh-CN" altLang="en-US" sz="10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口服溶液剂</a:t>
                      </a:r>
                      <a:endParaRPr lang="zh-CN" altLang="en-US" sz="10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b="0" kern="100" dirty="0">
                          <a:solidFill>
                            <a:schemeClr val="tx1"/>
                          </a:solidFill>
                          <a:effectLst/>
                          <a:latin typeface="微软雅黑" panose="020B0503020204020204" charset="-122"/>
                          <a:ea typeface="微软雅黑" panose="020B0503020204020204" charset="-122"/>
                          <a:cs typeface="微软雅黑" panose="020B0503020204020204" charset="-122"/>
                        </a:rPr>
                        <a:t>6</a:t>
                      </a:r>
                      <a:r>
                        <a:rPr lang="zh-CN" altLang="zh-CN" sz="1000" b="0" kern="100" dirty="0">
                          <a:solidFill>
                            <a:schemeClr val="tx1"/>
                          </a:solidFill>
                          <a:effectLst/>
                          <a:latin typeface="微软雅黑" panose="020B0503020204020204" charset="-122"/>
                          <a:ea typeface="微软雅黑" panose="020B0503020204020204" charset="-122"/>
                          <a:cs typeface="微软雅黑" panose="020B0503020204020204" charset="-122"/>
                        </a:rPr>
                        <a:t>个月及以上儿童</a:t>
                      </a:r>
                      <a:endParaRPr lang="zh-CN" altLang="zh-CN" sz="1000" b="0" kern="100" dirty="0">
                        <a:solidFill>
                          <a:schemeClr val="tx1"/>
                        </a:solidFill>
                        <a:effectLst/>
                        <a:latin typeface="微软雅黑" panose="020B0503020204020204" charset="-122"/>
                        <a:ea typeface="微软雅黑" panose="020B0503020204020204" charset="-122"/>
                        <a:cs typeface="微软雅黑" panose="020B0503020204020204" charset="-122"/>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00" cap="none" spc="0" normalizeH="0" baseline="0" noProof="0">
                          <a:ln>
                            <a:noFill/>
                          </a:ln>
                          <a:solidFill>
                            <a:schemeClr val="tx1"/>
                          </a:solidFill>
                          <a:effectLst/>
                          <a:uLnTx/>
                          <a:uFillTx/>
                          <a:latin typeface="微软雅黑" panose="020B0503020204020204" charset="-122"/>
                          <a:ea typeface="微软雅黑" panose="020B0503020204020204" charset="-122"/>
                          <a:cs typeface="Times New Roman" panose="02020603050405020304" pitchFamily="18" charset="0"/>
                        </a:rPr>
                        <a:t>未检索到</a:t>
                      </a:r>
                      <a:endParaRPr kumimoji="0" lang="zh-CN" altLang="en-US" sz="1000" b="0"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tc>
              </a:tr>
              <a:tr h="314960">
                <a:tc>
                  <a:txBody>
                    <a:bodyPr/>
                    <a:lstStyle/>
                    <a:p>
                      <a:pPr algn="ctr">
                        <a:buNone/>
                      </a:pPr>
                      <a:r>
                        <a:rPr lang="en-US" altLang="zh-CN" sz="10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3</a:t>
                      </a:r>
                      <a:endParaRPr lang="en-US" altLang="zh-CN" sz="10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tc>
                <a:tc>
                  <a:txBody>
                    <a:bodyPr/>
                    <a:lstStyle/>
                    <a:p>
                      <a:pPr algn="ctr">
                        <a:buNone/>
                      </a:pPr>
                      <a:r>
                        <a:rPr lang="zh-CN" sz="10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盐酸左西替利嗪</a:t>
                      </a:r>
                      <a:endParaRPr lang="zh-CN" sz="10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口服溶液剂</a:t>
                      </a:r>
                      <a:endParaRPr lang="zh-CN" altLang="en-US" sz="10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b="0" kern="100" dirty="0">
                          <a:solidFill>
                            <a:schemeClr val="tx1"/>
                          </a:solidFill>
                          <a:effectLst/>
                          <a:latin typeface="微软雅黑" panose="020B0503020204020204" charset="-122"/>
                          <a:ea typeface="微软雅黑" panose="020B0503020204020204" charset="-122"/>
                          <a:cs typeface="微软雅黑" panose="020B0503020204020204" charset="-122"/>
                        </a:rPr>
                        <a:t>6</a:t>
                      </a:r>
                      <a:r>
                        <a:rPr lang="zh-CN" altLang="zh-CN" sz="1000" b="0" kern="100" dirty="0">
                          <a:solidFill>
                            <a:schemeClr val="tx1"/>
                          </a:solidFill>
                          <a:effectLst/>
                          <a:latin typeface="微软雅黑" panose="020B0503020204020204" charset="-122"/>
                          <a:ea typeface="微软雅黑" panose="020B0503020204020204" charset="-122"/>
                          <a:cs typeface="微软雅黑" panose="020B0503020204020204" charset="-122"/>
                        </a:rPr>
                        <a:t>个月以上儿童及成人</a:t>
                      </a:r>
                      <a:endParaRPr lang="zh-CN" altLang="zh-CN" sz="1000" b="0" kern="100" dirty="0">
                        <a:solidFill>
                          <a:schemeClr val="tx1"/>
                        </a:solidFill>
                        <a:effectLst/>
                        <a:latin typeface="微软雅黑" panose="020B0503020204020204" charset="-122"/>
                        <a:ea typeface="微软雅黑" panose="020B0503020204020204" charset="-122"/>
                        <a:cs typeface="微软雅黑" panose="020B0503020204020204" charset="-122"/>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00" cap="none" spc="0" normalizeH="0" baseline="0" noProof="0">
                          <a:ln>
                            <a:noFill/>
                          </a:ln>
                          <a:solidFill>
                            <a:schemeClr val="tx1"/>
                          </a:solidFill>
                          <a:effectLst/>
                          <a:uLnTx/>
                          <a:uFillTx/>
                          <a:latin typeface="微软雅黑" panose="020B0503020204020204" charset="-122"/>
                          <a:ea typeface="微软雅黑" panose="020B0503020204020204" charset="-122"/>
                          <a:cs typeface="Times New Roman" panose="02020603050405020304" pitchFamily="18" charset="0"/>
                        </a:rPr>
                        <a:t>未检索到</a:t>
                      </a:r>
                      <a:endParaRPr kumimoji="0" lang="zh-CN" altLang="en-US" sz="1000" b="0"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tc>
              </a:tr>
              <a:tr h="311150">
                <a:tc>
                  <a:txBody>
                    <a:bodyPr/>
                    <a:lstStyle/>
                    <a:p>
                      <a:pPr algn="ctr">
                        <a:buNone/>
                      </a:pPr>
                      <a:r>
                        <a:rPr lang="en-US" sz="10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4</a:t>
                      </a:r>
                      <a:endParaRPr lang="en-US" sz="10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zh-CN" sz="10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盐酸非索非那定</a:t>
                      </a:r>
                      <a:endParaRPr lang="zh-CN" altLang="zh-CN" sz="10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tc>
                <a:tc>
                  <a:txBody>
                    <a:bodyPr/>
                    <a:lstStyle/>
                    <a:p>
                      <a:pPr algn="ctr">
                        <a:buNone/>
                      </a:pPr>
                      <a:r>
                        <a:rPr lang="zh-CN" altLang="en-US" sz="10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干混悬剂</a:t>
                      </a:r>
                      <a:endParaRPr lang="zh-CN" altLang="en-US" sz="10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b="0" kern="100" dirty="0">
                          <a:solidFill>
                            <a:schemeClr val="tx1"/>
                          </a:solidFill>
                          <a:effectLst/>
                          <a:latin typeface="微软雅黑" panose="020B0503020204020204" charset="-122"/>
                          <a:ea typeface="微软雅黑" panose="020B0503020204020204" charset="-122"/>
                          <a:cs typeface="微软雅黑" panose="020B0503020204020204" charset="-122"/>
                        </a:rPr>
                        <a:t>6</a:t>
                      </a:r>
                      <a:r>
                        <a:rPr lang="zh-CN" altLang="zh-CN" sz="1000" b="0" kern="100" dirty="0">
                          <a:solidFill>
                            <a:schemeClr val="tx1"/>
                          </a:solidFill>
                          <a:effectLst/>
                          <a:latin typeface="微软雅黑" panose="020B0503020204020204" charset="-122"/>
                          <a:ea typeface="微软雅黑" panose="020B0503020204020204" charset="-122"/>
                          <a:cs typeface="微软雅黑" panose="020B0503020204020204" charset="-122"/>
                        </a:rPr>
                        <a:t>个月以上儿童及成人</a:t>
                      </a:r>
                      <a:endParaRPr lang="zh-CN" altLang="zh-CN" sz="1000" b="0" kern="100" dirty="0">
                        <a:solidFill>
                          <a:schemeClr val="tx1"/>
                        </a:solidFill>
                        <a:effectLst/>
                        <a:latin typeface="微软雅黑" panose="020B0503020204020204" charset="-122"/>
                        <a:ea typeface="微软雅黑" panose="020B0503020204020204" charset="-122"/>
                        <a:cs typeface="微软雅黑" panose="020B0503020204020204" charset="-122"/>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Times New Roman" panose="02020603050405020304" pitchFamily="18" charset="0"/>
                        </a:rPr>
                        <a:t>未检索到</a:t>
                      </a:r>
                      <a:endParaRPr kumimoji="0" lang="zh-CN" altLang="en-US" sz="1000" b="0"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tc>
              </a:tr>
            </a:tbl>
          </a:graphicData>
        </a:graphic>
      </p:graphicFrame>
      <p:sp>
        <p:nvSpPr>
          <p:cNvPr id="16" name="圆角矩形 15"/>
          <p:cNvSpPr/>
          <p:nvPr/>
        </p:nvSpPr>
        <p:spPr>
          <a:xfrm>
            <a:off x="10543540" y="4024630"/>
            <a:ext cx="984885" cy="1608455"/>
          </a:xfrm>
          <a:prstGeom prst="round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思源黑体 CN Light" panose="020B0300000000000000" pitchFamily="34" charset="-122"/>
              <a:ea typeface="思源黑体 CN Light" panose="020B0300000000000000" pitchFamily="34" charset="-128"/>
              <a:cs typeface="+mn-cs"/>
            </a:endParaRPr>
          </a:p>
        </p:txBody>
      </p:sp>
      <p:sp>
        <p:nvSpPr>
          <p:cNvPr id="23" name="文本框 22"/>
          <p:cNvSpPr txBox="1"/>
          <p:nvPr/>
        </p:nvSpPr>
        <p:spPr>
          <a:xfrm>
            <a:off x="521335" y="966470"/>
            <a:ext cx="11490325" cy="891540"/>
          </a:xfrm>
          <a:prstGeom prst="rect">
            <a:avLst/>
          </a:prstGeom>
          <a:noFill/>
        </p:spPr>
        <p:txBody>
          <a:bodyPr wrap="square" rtlCol="0">
            <a:spAutoFit/>
          </a:bodyPr>
          <a:lstStyle/>
          <a:p>
            <a:pPr marL="342900" marR="0" lvl="0" indent="-342900" algn="l" defTabSz="914400" rtl="0" eaLnBrk="1" fontAlgn="auto" latinLnBrk="0" hangingPunct="1">
              <a:lnSpc>
                <a:spcPct val="130000"/>
              </a:lnSpc>
              <a:spcBef>
                <a:spcPts val="0"/>
              </a:spcBef>
              <a:spcAft>
                <a:spcPts val="0"/>
              </a:spcAft>
              <a:buClrTx/>
              <a:buSzTx/>
              <a:buFont typeface="Wingdings" panose="05000000000000000000" charset="0"/>
              <a:buChar char="n"/>
              <a:defRPr/>
            </a:pPr>
            <a:r>
              <a:rPr kumimoji="0" lang="zh-CN"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获批用于</a:t>
            </a:r>
            <a:r>
              <a:rPr kumimoji="0" lang="zh-CN" alt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mn-cs"/>
              </a:rPr>
              <a:t>6个月以上儿童专用剂型</a:t>
            </a:r>
            <a:r>
              <a:rPr kumimoji="0" lang="zh-CN"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a:t>
            </a: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适</a:t>
            </a: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用于6个月至</a:t>
            </a:r>
            <a:r>
              <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11</a:t>
            </a: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岁过敏性鼻炎（</a:t>
            </a:r>
            <a:r>
              <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AR</a:t>
            </a: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）儿童专用剂型</a:t>
            </a:r>
            <a:endPar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914400" rtl="0" eaLnBrk="1" fontAlgn="auto" latinLnBrk="0" hangingPunct="1">
              <a:lnSpc>
                <a:spcPct val="130000"/>
              </a:lnSpc>
              <a:spcBef>
                <a:spcPts val="0"/>
              </a:spcBef>
              <a:spcAft>
                <a:spcPts val="0"/>
              </a:spcAft>
              <a:buClrTx/>
              <a:buSzTx/>
              <a:buFont typeface="Wingdings" panose="05000000000000000000" charset="0"/>
              <a:buChar char="n"/>
              <a:defRPr/>
            </a:pPr>
            <a:r>
              <a:rPr kumimoji="0" lang="zh-CN" alt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mn-cs"/>
              </a:rPr>
              <a:t>首个</a:t>
            </a:r>
            <a:r>
              <a:rPr kumimoji="0" lang="zh-CN"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开展</a:t>
            </a:r>
            <a:r>
              <a:rPr kumimoji="0" lang="zh-CN" alt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mn-cs"/>
              </a:rPr>
              <a:t>低龄儿童注册临床研究</a:t>
            </a:r>
            <a:r>
              <a:rPr kumimoji="0" lang="zh-CN"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的儿童用抗组胺药物：</a:t>
            </a: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拥有中国6个月及以上低龄儿童暴露量和安全性数据</a:t>
            </a:r>
            <a:endPar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643226" y="351449"/>
            <a:ext cx="9364409" cy="461645"/>
            <a:chOff x="643226" y="411409"/>
            <a:chExt cx="9364409" cy="461645"/>
          </a:xfrm>
        </p:grpSpPr>
        <p:grpSp>
          <p:nvGrpSpPr>
            <p:cNvPr id="18" name="组合 17"/>
            <p:cNvGrpSpPr/>
            <p:nvPr/>
          </p:nvGrpSpPr>
          <p:grpSpPr>
            <a:xfrm>
              <a:off x="643226" y="419695"/>
              <a:ext cx="396000" cy="396000"/>
              <a:chOff x="395576" y="248444"/>
              <a:chExt cx="396000" cy="396000"/>
            </a:xfrm>
            <a:noFill/>
          </p:grpSpPr>
          <p:sp>
            <p:nvSpPr>
              <p:cNvPr id="20" name="矩形 19"/>
              <p:cNvSpPr/>
              <p:nvPr userDrawn="1"/>
            </p:nvSpPr>
            <p:spPr>
              <a:xfrm>
                <a:off x="395576" y="248444"/>
                <a:ext cx="326092" cy="336419"/>
              </a:xfrm>
              <a:prstGeom prst="rect">
                <a:avLst/>
              </a:prstGeom>
              <a:grpFill/>
              <a:ln w="19050" cap="flat" cmpd="sng" algn="ctr">
                <a:solidFill>
                  <a:schemeClr val="accent3"/>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1" name="矩形 20"/>
              <p:cNvSpPr/>
              <p:nvPr userDrawn="1"/>
            </p:nvSpPr>
            <p:spPr>
              <a:xfrm>
                <a:off x="581935" y="432344"/>
                <a:ext cx="209641" cy="212100"/>
              </a:xfrm>
              <a:prstGeom prst="rect">
                <a:avLst/>
              </a:prstGeom>
              <a:solidFill>
                <a:schemeClr val="accent3"/>
              </a:solidFill>
              <a:ln w="25400" cap="flat" cmpd="sng" algn="ctr">
                <a:solidFill>
                  <a:schemeClr val="accent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grpSp>
        <p:sp>
          <p:nvSpPr>
            <p:cNvPr id="19" name="矩形 18"/>
            <p:cNvSpPr/>
            <p:nvPr/>
          </p:nvSpPr>
          <p:spPr>
            <a:xfrm>
              <a:off x="1225585" y="411409"/>
              <a:ext cx="8782050" cy="461645"/>
            </a:xfrm>
            <a:prstGeom prst="rect">
              <a:avLst/>
            </a:prstGeom>
            <a:effectLst/>
          </p:spPr>
          <p:txBody>
            <a:bodyPr wrap="none" lIns="93269" tIns="46634" rIns="93269" bIns="46634">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30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药品基本信息</a:t>
              </a:r>
              <a:r>
                <a:rPr kumimoji="0" lang="en-US" altLang="zh-CN" sz="2400" b="1" i="0" u="none" strike="noStrike" kern="0" cap="none" spc="30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a:t>
              </a:r>
              <a:r>
                <a:rPr kumimoji="0" lang="zh-CN" altLang="en-US" sz="2400" b="1" i="0" u="none" strike="noStrike" kern="0" cap="none" spc="300" normalizeH="0" baseline="0" noProof="0" dirty="0">
                  <a:ln>
                    <a:noFill/>
                  </a:ln>
                  <a:solidFill>
                    <a:srgbClr val="C00000"/>
                  </a:solidFill>
                  <a:effectLst/>
                  <a:uLnTx/>
                  <a:uFillTx/>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参照药品选择为盐酸左西替利嗪口服溶液</a:t>
              </a:r>
              <a:endParaRPr kumimoji="0" lang="zh-CN" altLang="en-US" sz="2400" b="1" i="0" u="none" strike="noStrike" kern="0" cap="none" spc="300" normalizeH="0" baseline="0" noProof="0" dirty="0">
                <a:ln>
                  <a:noFill/>
                </a:ln>
                <a:solidFill>
                  <a:srgbClr val="C00000"/>
                </a:solidFill>
                <a:effectLst/>
                <a:uLnTx/>
                <a:uFillTx/>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endParaRPr>
            </a:p>
          </p:txBody>
        </p:sp>
      </p:grpSp>
      <p:cxnSp>
        <p:nvCxnSpPr>
          <p:cNvPr id="22" name="直接连接符 21"/>
          <p:cNvCxnSpPr/>
          <p:nvPr/>
        </p:nvCxnSpPr>
        <p:spPr>
          <a:xfrm>
            <a:off x="399738" y="861315"/>
            <a:ext cx="1139252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图片 8" descr="恩瑞特LOGO-透明"/>
          <p:cNvPicPr>
            <a:picLocks noChangeAspect="1"/>
          </p:cNvPicPr>
          <p:nvPr/>
        </p:nvPicPr>
        <p:blipFill>
          <a:blip r:embed="rId1"/>
          <a:stretch>
            <a:fillRect/>
          </a:stretch>
        </p:blipFill>
        <p:spPr>
          <a:xfrm>
            <a:off x="11022330" y="23495"/>
            <a:ext cx="1162685" cy="841375"/>
          </a:xfrm>
          <a:prstGeom prst="rect">
            <a:avLst/>
          </a:prstGeom>
        </p:spPr>
      </p:pic>
      <p:sp>
        <p:nvSpPr>
          <p:cNvPr id="4" name="文本框 3"/>
          <p:cNvSpPr txBox="1"/>
          <p:nvPr/>
        </p:nvSpPr>
        <p:spPr>
          <a:xfrm>
            <a:off x="200025" y="1089660"/>
            <a:ext cx="11655425" cy="966470"/>
          </a:xfrm>
          <a:prstGeom prst="rect">
            <a:avLst/>
          </a:prstGeom>
          <a:noFill/>
        </p:spPr>
        <p:txBody>
          <a:bodyPr wrap="square" rtlCol="0">
            <a:noAutofit/>
          </a:bodyPr>
          <a:lstStyle/>
          <a:p>
            <a:pPr marL="342900" marR="0" lvl="0" indent="-342900" algn="l" defTabSz="914400" rtl="0" eaLnBrk="1" fontAlgn="auto" latinLnBrk="0" hangingPunct="1">
              <a:lnSpc>
                <a:spcPct val="125000"/>
              </a:lnSpc>
              <a:spcBef>
                <a:spcPts val="0"/>
              </a:spcBef>
              <a:spcAft>
                <a:spcPts val="0"/>
              </a:spcAft>
              <a:buClrTx/>
              <a:buSzTx/>
              <a:buFont typeface="Wingdings" panose="05000000000000000000" pitchFamily="2" charset="2"/>
              <a:buChar char="n"/>
              <a:defRPr/>
            </a:pPr>
            <a:r>
              <a:rPr kumimoji="0" lang="zh-CN" altLang="en-US" sz="19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ea"/>
              </a:rPr>
              <a:t>依据《中国药物经济学评价指南（2025版）》，综合药物核心结构、药品获批适应症、权威指南推荐、中国上市情况、医保目录情况、市场影响力、价格等指标，选择盐酸左西替利嗪口服溶液作为参照药品。</a:t>
            </a:r>
            <a:endParaRPr kumimoji="0" lang="zh-CN" altLang="en-US" sz="19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ea"/>
            </a:endParaRPr>
          </a:p>
        </p:txBody>
      </p:sp>
      <p:sp>
        <p:nvSpPr>
          <p:cNvPr id="2" name="文本框 1"/>
          <p:cNvSpPr txBox="1"/>
          <p:nvPr/>
        </p:nvSpPr>
        <p:spPr>
          <a:xfrm>
            <a:off x="1377315" y="2040890"/>
            <a:ext cx="3790950" cy="33718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b="1" i="1" dirty="0">
                <a:latin typeface="微软雅黑" panose="020B0503020204020204" charset="-122"/>
                <a:ea typeface="微软雅黑" panose="020B0503020204020204" charset="-122"/>
              </a:rPr>
              <a:t>表</a:t>
            </a:r>
            <a:r>
              <a:rPr lang="en-US" altLang="zh-CN" sz="1600" b="1" i="1" dirty="0">
                <a:latin typeface="微软雅黑" panose="020B0503020204020204" charset="-122"/>
                <a:ea typeface="微软雅黑" panose="020B0503020204020204" charset="-122"/>
              </a:rPr>
              <a:t>1 </a:t>
            </a:r>
            <a:r>
              <a:rPr lang="zh-CN" altLang="en-US" sz="1600" b="1" i="1" dirty="0">
                <a:latin typeface="微软雅黑" panose="020B0503020204020204" charset="-122"/>
                <a:ea typeface="微软雅黑" panose="020B0503020204020204" charset="-122"/>
              </a:rPr>
              <a:t>枸地氯雷他定口服溶液参照药筛选</a:t>
            </a:r>
            <a:endParaRPr lang="zh-CN" altLang="en-US" sz="1600" b="1" i="1" dirty="0">
              <a:latin typeface="微软雅黑" panose="020B0503020204020204" charset="-122"/>
              <a:ea typeface="微软雅黑" panose="020B0503020204020204" charset="-122"/>
            </a:endParaRPr>
          </a:p>
        </p:txBody>
      </p:sp>
      <p:sp>
        <p:nvSpPr>
          <p:cNvPr id="8" name="文本框 7"/>
          <p:cNvSpPr txBox="1"/>
          <p:nvPr/>
        </p:nvSpPr>
        <p:spPr>
          <a:xfrm>
            <a:off x="6055360" y="2040890"/>
            <a:ext cx="5799455" cy="645160"/>
          </a:xfrm>
          <a:prstGeom prst="rect">
            <a:avLst/>
          </a:prstGeom>
          <a:noFill/>
          <a:ln w="25400" cmpd="sng">
            <a:solidFill>
              <a:schemeClr val="accent1"/>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选择</a:t>
            </a:r>
            <a:r>
              <a:rPr kumimoji="0" lang="zh-CN" altLang="en-US" sz="18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盐酸左西替利嗪口服溶液</a:t>
            </a:r>
            <a:r>
              <a:rPr kumimoji="0" lang="zh-CN" altLang="zh-CN" sz="1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为</a:t>
            </a:r>
            <a:r>
              <a:rPr kumimoji="0" lang="zh-CN" altLang="en-US" sz="1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枸地氯雷他定口服溶液</a:t>
            </a:r>
            <a:endParaRPr kumimoji="0" lang="zh-CN" altLang="en-US" sz="1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zh-CN" sz="1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参照药的合理性说明</a:t>
            </a:r>
            <a:endParaRPr kumimoji="0" lang="zh-CN" altLang="zh-CN"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10" name="文本框 9"/>
          <p:cNvSpPr txBox="1"/>
          <p:nvPr/>
        </p:nvSpPr>
        <p:spPr>
          <a:xfrm>
            <a:off x="6259830" y="3166110"/>
            <a:ext cx="5508625" cy="3093720"/>
          </a:xfrm>
          <a:prstGeom prst="rect">
            <a:avLst/>
          </a:prstGeom>
          <a:noFill/>
          <a:ln w="19050" cmpd="sng">
            <a:solidFill>
              <a:schemeClr val="accent1"/>
            </a:solidFill>
            <a:prstDash val="solid"/>
          </a:ln>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（一）适应症相同</a:t>
            </a:r>
            <a:r>
              <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：荨麻疹、过敏性鼻炎、湿疹、皮炎、皮肤瘙痒症等</a:t>
            </a:r>
            <a:endPar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（二）药理同源</a:t>
            </a:r>
            <a:r>
              <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：口服选择性组胺</a:t>
            </a:r>
            <a:r>
              <a:rPr kumimoji="0" lang="en-US" altLang="zh-CN"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H1</a:t>
            </a:r>
            <a:r>
              <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受体拮抗剂，无明显抗胆碱和抗5-羟色胺作用，中枢抑制作用较小</a:t>
            </a:r>
            <a:endPar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（三）剂型匹配</a:t>
            </a:r>
            <a:r>
              <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：儿童适宜的口服液体制剂</a:t>
            </a:r>
            <a:endPar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四）权威指南推荐</a:t>
            </a:r>
            <a:r>
              <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一线推荐药物</a:t>
            </a:r>
            <a:endPar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（五）医保属性</a:t>
            </a:r>
            <a:r>
              <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国家医保目录内品种</a:t>
            </a:r>
            <a:endPar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11" name="箭头: 下 3"/>
          <p:cNvSpPr/>
          <p:nvPr/>
        </p:nvSpPr>
        <p:spPr>
          <a:xfrm>
            <a:off x="8535353" y="2793365"/>
            <a:ext cx="957580" cy="28575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思源黑体 CN Light" panose="020B0300000000000000" pitchFamily="34" charset="-122"/>
              <a:ea typeface="思源黑体 CN Light" panose="020B0300000000000000" pitchFamily="34" charset="-128"/>
              <a:cs typeface="+mn-cs"/>
            </a:endParaRPr>
          </a:p>
        </p:txBody>
      </p:sp>
      <p:graphicFrame>
        <p:nvGraphicFramePr>
          <p:cNvPr id="7" name="表格 8"/>
          <p:cNvGraphicFramePr>
            <a:graphicFrameLocks noGrp="1"/>
          </p:cNvGraphicFramePr>
          <p:nvPr>
            <p:custDataLst>
              <p:tags r:id="rId2"/>
            </p:custDataLst>
          </p:nvPr>
        </p:nvGraphicFramePr>
        <p:xfrm>
          <a:off x="547370" y="2573020"/>
          <a:ext cx="5508628" cy="3657175"/>
        </p:xfrm>
        <a:graphic>
          <a:graphicData uri="http://schemas.openxmlformats.org/drawingml/2006/table">
            <a:tbl>
              <a:tblPr firstRow="1" bandRow="1">
                <a:tableStyleId>{3B4B98B0-60AC-42C2-AFA5-B58CD77FA1E5}</a:tableStyleId>
              </a:tblPr>
              <a:tblGrid>
                <a:gridCol w="2255375"/>
                <a:gridCol w="1570990"/>
                <a:gridCol w="1682263"/>
              </a:tblGrid>
              <a:tr h="154305">
                <a:tc rowSpan="2">
                  <a:txBody>
                    <a:bodyPr/>
                    <a:lstStyle/>
                    <a:p>
                      <a:pPr algn="ctr"/>
                      <a:r>
                        <a:rPr lang="zh-CN" altLang="en-US" sz="1600" dirty="0">
                          <a:latin typeface="微软雅黑" panose="020B0503020204020204" charset="-122"/>
                          <a:ea typeface="微软雅黑" panose="020B0503020204020204" charset="-122"/>
                        </a:rPr>
                        <a:t>考虑维度</a:t>
                      </a:r>
                      <a:endParaRPr lang="zh-CN" altLang="en-US" sz="1600" dirty="0">
                        <a:latin typeface="微软雅黑" panose="020B0503020204020204" charset="-122"/>
                        <a:ea typeface="微软雅黑" panose="020B0503020204020204" charset="-122"/>
                      </a:endParaRPr>
                    </a:p>
                  </a:txBody>
                  <a:tcPr marL="36000" marR="36000" marT="36000" marB="36000" anchor="ctr"/>
                </a:tc>
                <a:tc gridSpan="2">
                  <a:txBody>
                    <a:bodyPr/>
                    <a:lstStyle/>
                    <a:p>
                      <a:pPr algn="ctr"/>
                      <a:r>
                        <a:rPr lang="zh-CN" altLang="en-US" sz="1600" dirty="0">
                          <a:latin typeface="微软雅黑" panose="020B0503020204020204" charset="-122"/>
                          <a:ea typeface="微软雅黑" panose="020B0503020204020204" charset="-122"/>
                        </a:rPr>
                        <a:t>是否匹配</a:t>
                      </a:r>
                      <a:endParaRPr lang="zh-CN" altLang="en-US" sz="1600" dirty="0">
                        <a:latin typeface="微软雅黑" panose="020B0503020204020204" charset="-122"/>
                        <a:ea typeface="微软雅黑" panose="020B0503020204020204" charset="-122"/>
                      </a:endParaRPr>
                    </a:p>
                  </a:txBody>
                  <a:tcPr marL="36000" marR="36000" marT="36000" marB="36000" anchor="ctr"/>
                </a:tc>
                <a:tc hMerge="1">
                  <a:tcPr/>
                </a:tc>
              </a:tr>
              <a:tr h="624840">
                <a:tc vMerge="1">
                  <a:tcPr/>
                </a:tc>
                <a:tc>
                  <a:txBody>
                    <a:bodyPr/>
                    <a:lstStyle/>
                    <a:p>
                      <a:pPr algn="ctr"/>
                      <a:r>
                        <a:rPr lang="zh-CN" altLang="en-US" sz="1600" b="1" dirty="0">
                          <a:solidFill>
                            <a:srgbClr val="C00000"/>
                          </a:solidFill>
                          <a:latin typeface="微软雅黑" panose="020B0503020204020204" charset="-122"/>
                          <a:ea typeface="微软雅黑" panose="020B0503020204020204" charset="-122"/>
                        </a:rPr>
                        <a:t>盐酸左西替利嗪</a:t>
                      </a:r>
                      <a:endParaRPr lang="zh-CN" altLang="en-US" sz="1600" b="1" dirty="0">
                        <a:solidFill>
                          <a:srgbClr val="C00000"/>
                        </a:solidFill>
                        <a:latin typeface="微软雅黑" panose="020B0503020204020204" charset="-122"/>
                        <a:ea typeface="微软雅黑" panose="020B0503020204020204" charset="-122"/>
                      </a:endParaRPr>
                    </a:p>
                    <a:p>
                      <a:pPr algn="ctr"/>
                      <a:r>
                        <a:rPr lang="zh-CN" altLang="en-US" sz="1600" b="1" dirty="0">
                          <a:solidFill>
                            <a:srgbClr val="C00000"/>
                          </a:solidFill>
                          <a:latin typeface="微软雅黑" panose="020B0503020204020204" charset="-122"/>
                          <a:ea typeface="微软雅黑" panose="020B0503020204020204" charset="-122"/>
                        </a:rPr>
                        <a:t>口服溶液</a:t>
                      </a:r>
                      <a:endParaRPr lang="zh-CN" altLang="en-US" sz="1600" b="1" dirty="0">
                        <a:solidFill>
                          <a:srgbClr val="C00000"/>
                        </a:solidFill>
                        <a:latin typeface="微软雅黑" panose="020B0503020204020204" charset="-122"/>
                        <a:ea typeface="微软雅黑" panose="020B0503020204020204" charset="-122"/>
                      </a:endParaRPr>
                    </a:p>
                  </a:txBody>
                  <a:tcPr marL="36000" marR="36000" marT="36000" marB="36000" anchor="ctr"/>
                </a:tc>
                <a:tc>
                  <a:txBody>
                    <a:bodyPr/>
                    <a:lstStyle/>
                    <a:p>
                      <a:pPr algn="ctr"/>
                      <a:r>
                        <a:rPr lang="zh-CN" altLang="en-US" sz="1600" dirty="0">
                          <a:latin typeface="微软雅黑" panose="020B0503020204020204" charset="-122"/>
                          <a:ea typeface="微软雅黑" panose="020B0503020204020204" charset="-122"/>
                        </a:rPr>
                        <a:t>地氯雷他定</a:t>
                      </a:r>
                      <a:endParaRPr lang="zh-CN" altLang="en-US" sz="1600" dirty="0">
                        <a:latin typeface="微软雅黑" panose="020B0503020204020204" charset="-122"/>
                        <a:ea typeface="微软雅黑" panose="020B0503020204020204" charset="-122"/>
                      </a:endParaRPr>
                    </a:p>
                    <a:p>
                      <a:pPr algn="ctr"/>
                      <a:r>
                        <a:rPr lang="zh-CN" altLang="en-US" sz="1600" dirty="0">
                          <a:latin typeface="微软雅黑" panose="020B0503020204020204" charset="-122"/>
                          <a:ea typeface="微软雅黑" panose="020B0503020204020204" charset="-122"/>
                        </a:rPr>
                        <a:t>干混悬剂</a:t>
                      </a:r>
                      <a:endParaRPr lang="zh-CN" altLang="en-US" sz="1600" dirty="0">
                        <a:latin typeface="微软雅黑" panose="020B0503020204020204" charset="-122"/>
                        <a:ea typeface="微软雅黑" panose="020B0503020204020204" charset="-122"/>
                      </a:endParaRPr>
                    </a:p>
                  </a:txBody>
                  <a:tcPr marL="36000" marR="36000" marT="36000" marB="36000" anchor="ctr"/>
                </a:tc>
              </a:tr>
              <a:tr h="314198">
                <a:tc>
                  <a:txBody>
                    <a:bodyPr/>
                    <a:lstStyle/>
                    <a:p>
                      <a:pPr algn="ctr"/>
                      <a:r>
                        <a:rPr lang="zh-CN" altLang="en-US" sz="1600" b="1" dirty="0">
                          <a:latin typeface="微软雅黑" panose="020B0503020204020204" charset="-122"/>
                          <a:ea typeface="微软雅黑" panose="020B0503020204020204" charset="-122"/>
                        </a:rPr>
                        <a:t>适应症一致</a:t>
                      </a:r>
                      <a:endParaRPr lang="zh-CN" altLang="en-US" sz="1600" b="1" dirty="0">
                        <a:latin typeface="微软雅黑" panose="020B0503020204020204" charset="-122"/>
                        <a:ea typeface="微软雅黑" panose="020B0503020204020204" charset="-122"/>
                      </a:endParaRPr>
                    </a:p>
                  </a:txBody>
                  <a:tcPr marL="36000" marR="36000" marT="36000" marB="36000" anchor="ctr"/>
                </a:tc>
                <a:tc>
                  <a:txBody>
                    <a:bodyPr/>
                    <a:lstStyle/>
                    <a:p>
                      <a:pPr algn="ctr"/>
                      <a:r>
                        <a:rPr lang="zh-CN" altLang="en-US" sz="1600" b="1" dirty="0">
                          <a:solidFill>
                            <a:srgbClr val="C00000"/>
                          </a:solidFill>
                          <a:latin typeface="微软雅黑" panose="020B0503020204020204" charset="-122"/>
                          <a:ea typeface="微软雅黑" panose="020B0503020204020204" charset="-122"/>
                        </a:rPr>
                        <a:t>√</a:t>
                      </a:r>
                      <a:endParaRPr lang="zh-CN" altLang="en-US" sz="1600" b="1" dirty="0">
                        <a:solidFill>
                          <a:srgbClr val="C00000"/>
                        </a:solidFill>
                        <a:latin typeface="微软雅黑" panose="020B0503020204020204" charset="-122"/>
                        <a:ea typeface="微软雅黑" panose="020B0503020204020204" charset="-122"/>
                      </a:endParaRPr>
                    </a:p>
                  </a:txBody>
                  <a:tcPr marL="36000" marR="36000" marT="36000" marB="36000" anchor="ctr"/>
                </a:tc>
                <a:tc>
                  <a:txBody>
                    <a:bodyPr/>
                    <a:lstStyle/>
                    <a:p>
                      <a:pPr marL="0" marR="0" lvl="0" indent="0" algn="ctr" defTabSz="1038860" rtl="0" eaLnBrk="1" fontAlgn="auto" latinLnBrk="0" hangingPunct="1">
                        <a:lnSpc>
                          <a:spcPct val="100000"/>
                        </a:lnSpc>
                        <a:spcBef>
                          <a:spcPts val="0"/>
                        </a:spcBef>
                        <a:spcAft>
                          <a:spcPts val="0"/>
                        </a:spcAft>
                        <a:buClrTx/>
                        <a:buSzTx/>
                        <a:buFontTx/>
                        <a:buNone/>
                        <a:defRPr/>
                      </a:pPr>
                      <a:r>
                        <a:rPr lang="zh-CN" altLang="en-US" sz="1600" dirty="0">
                          <a:latin typeface="微软雅黑" panose="020B0503020204020204" charset="-122"/>
                          <a:ea typeface="微软雅黑" panose="020B0503020204020204" charset="-122"/>
                        </a:rPr>
                        <a:t>√</a:t>
                      </a:r>
                      <a:endParaRPr lang="zh-CN" altLang="en-US" sz="1600" dirty="0">
                        <a:latin typeface="微软雅黑" panose="020B0503020204020204" charset="-122"/>
                        <a:ea typeface="微软雅黑" panose="020B0503020204020204" charset="-122"/>
                      </a:endParaRPr>
                    </a:p>
                  </a:txBody>
                  <a:tcPr marL="36000" marR="36000" marT="36000" marB="36000" anchor="ctr"/>
                </a:tc>
              </a:tr>
              <a:tr h="314198">
                <a:tc>
                  <a:txBody>
                    <a:bodyPr/>
                    <a:lstStyle/>
                    <a:p>
                      <a:pPr algn="ctr"/>
                      <a:r>
                        <a:rPr lang="zh-CN" altLang="en-US" sz="1600" b="1" dirty="0">
                          <a:latin typeface="微软雅黑" panose="020B0503020204020204" charset="-122"/>
                          <a:ea typeface="微软雅黑" panose="020B0503020204020204" charset="-122"/>
                        </a:rPr>
                        <a:t>作用机制相同</a:t>
                      </a:r>
                      <a:endParaRPr lang="zh-CN" altLang="en-US" sz="1600" b="1" dirty="0">
                        <a:latin typeface="微软雅黑" panose="020B0503020204020204" charset="-122"/>
                        <a:ea typeface="微软雅黑" panose="020B0503020204020204" charset="-122"/>
                      </a:endParaRPr>
                    </a:p>
                    <a:p>
                      <a:pPr algn="ctr"/>
                      <a:r>
                        <a:rPr lang="zh-CN" altLang="en-US" sz="1600" b="1" dirty="0">
                          <a:latin typeface="微软雅黑" panose="020B0503020204020204" charset="-122"/>
                          <a:ea typeface="微软雅黑" panose="020B0503020204020204" charset="-122"/>
                        </a:rPr>
                        <a:t>（选择性）</a:t>
                      </a:r>
                      <a:endParaRPr lang="zh-CN" altLang="en-US" sz="1600" b="1" dirty="0">
                        <a:latin typeface="微软雅黑" panose="020B0503020204020204" charset="-122"/>
                        <a:ea typeface="微软雅黑" panose="020B0503020204020204" charset="-122"/>
                      </a:endParaRPr>
                    </a:p>
                  </a:txBody>
                  <a:tcPr marL="36000" marR="36000" marT="36000" marB="36000" anchor="ctr"/>
                </a:tc>
                <a:tc>
                  <a:txBody>
                    <a:bodyPr/>
                    <a:lstStyle/>
                    <a:p>
                      <a:pPr marL="0" marR="0" lvl="0" indent="0" algn="ctr" defTabSz="1038860" rtl="0" eaLnBrk="1" fontAlgn="auto" latinLnBrk="0" hangingPunct="1">
                        <a:lnSpc>
                          <a:spcPct val="100000"/>
                        </a:lnSpc>
                        <a:spcBef>
                          <a:spcPts val="0"/>
                        </a:spcBef>
                        <a:spcAft>
                          <a:spcPts val="0"/>
                        </a:spcAft>
                        <a:buClrTx/>
                        <a:buSzTx/>
                        <a:buFontTx/>
                        <a:buNone/>
                        <a:defRPr/>
                      </a:pPr>
                      <a:r>
                        <a:rPr lang="zh-CN" altLang="en-US" sz="1600" b="1" dirty="0">
                          <a:solidFill>
                            <a:srgbClr val="C00000"/>
                          </a:solidFill>
                          <a:latin typeface="微软雅黑" panose="020B0503020204020204" charset="-122"/>
                          <a:ea typeface="微软雅黑" panose="020B0503020204020204" charset="-122"/>
                        </a:rPr>
                        <a:t>√</a:t>
                      </a:r>
                      <a:endParaRPr lang="zh-CN" altLang="en-US" sz="1600" b="1" dirty="0">
                        <a:solidFill>
                          <a:srgbClr val="C00000"/>
                        </a:solidFill>
                        <a:latin typeface="微软雅黑" panose="020B0503020204020204" charset="-122"/>
                        <a:ea typeface="微软雅黑" panose="020B0503020204020204" charset="-122"/>
                      </a:endParaRPr>
                    </a:p>
                  </a:txBody>
                  <a:tcPr marL="36000" marR="36000" marT="36000" marB="36000" anchor="ctr"/>
                </a:tc>
                <a:tc>
                  <a:txBody>
                    <a:bodyPr/>
                    <a:lstStyle/>
                    <a:p>
                      <a:pPr marL="0" marR="0" lvl="0" indent="0" algn="ctr" defTabSz="1038860" rtl="0" eaLnBrk="1" fontAlgn="auto" latinLnBrk="0" hangingPunct="1">
                        <a:lnSpc>
                          <a:spcPct val="100000"/>
                        </a:lnSpc>
                        <a:spcBef>
                          <a:spcPts val="0"/>
                        </a:spcBef>
                        <a:spcAft>
                          <a:spcPts val="0"/>
                        </a:spcAft>
                        <a:buClrTx/>
                        <a:buSzTx/>
                        <a:buFontTx/>
                        <a:buNone/>
                        <a:defRPr/>
                      </a:pPr>
                      <a:r>
                        <a:rPr lang="zh-CN" altLang="en-US" sz="1600" dirty="0">
                          <a:latin typeface="微软雅黑" panose="020B0503020204020204" charset="-122"/>
                          <a:ea typeface="微软雅黑" panose="020B0503020204020204" charset="-122"/>
                          <a:sym typeface="+mn-ea"/>
                        </a:rPr>
                        <a:t>√</a:t>
                      </a:r>
                      <a:endParaRPr lang="zh-CN" altLang="en-US" sz="1600" dirty="0">
                        <a:latin typeface="微软雅黑" panose="020B0503020204020204" charset="-122"/>
                        <a:ea typeface="微软雅黑" panose="020B0503020204020204" charset="-122"/>
                      </a:endParaRPr>
                    </a:p>
                  </a:txBody>
                  <a:tcPr marL="36000" marR="36000" marT="36000" marB="36000" anchor="ctr"/>
                </a:tc>
              </a:tr>
              <a:tr h="418465">
                <a:tc>
                  <a:txBody>
                    <a:bodyPr/>
                    <a:lstStyle/>
                    <a:p>
                      <a:pPr algn="ctr"/>
                      <a:r>
                        <a:rPr lang="zh-CN" altLang="en-US" sz="1600" b="1" dirty="0">
                          <a:latin typeface="微软雅黑" panose="020B0503020204020204" charset="-122"/>
                          <a:ea typeface="微软雅黑" panose="020B0503020204020204" charset="-122"/>
                        </a:rPr>
                        <a:t>临床认可度</a:t>
                      </a:r>
                      <a:r>
                        <a:rPr lang="en-US" altLang="zh-CN" sz="1600" b="1" dirty="0">
                          <a:latin typeface="微软雅黑" panose="020B0503020204020204" charset="-122"/>
                          <a:ea typeface="微软雅黑" panose="020B0503020204020204" charset="-122"/>
                        </a:rPr>
                        <a:t>*</a:t>
                      </a:r>
                      <a:endParaRPr lang="en-US" altLang="zh-CN" sz="1600" b="1" dirty="0">
                        <a:latin typeface="微软雅黑" panose="020B0503020204020204" charset="-122"/>
                        <a:ea typeface="微软雅黑" panose="020B0503020204020204" charset="-122"/>
                      </a:endParaRPr>
                    </a:p>
                  </a:txBody>
                  <a:tcPr marL="36000" marR="36000" marT="36000" marB="36000" anchor="ctr"/>
                </a:tc>
                <a:tc>
                  <a:txBody>
                    <a:bodyPr/>
                    <a:lstStyle/>
                    <a:p>
                      <a:pPr marL="0" marR="0" lvl="0" indent="0" algn="ctr" defTabSz="1038860" rtl="0" eaLnBrk="1" fontAlgn="auto" latinLnBrk="0" hangingPunct="1">
                        <a:lnSpc>
                          <a:spcPct val="100000"/>
                        </a:lnSpc>
                        <a:spcBef>
                          <a:spcPts val="0"/>
                        </a:spcBef>
                        <a:spcAft>
                          <a:spcPts val="0"/>
                        </a:spcAft>
                        <a:buClrTx/>
                        <a:buSzTx/>
                        <a:buFontTx/>
                        <a:buNone/>
                        <a:defRPr/>
                      </a:pPr>
                      <a:r>
                        <a:rPr lang="zh-CN" altLang="en-US" sz="1600" b="1" dirty="0">
                          <a:solidFill>
                            <a:srgbClr val="C00000"/>
                          </a:solidFill>
                          <a:latin typeface="微软雅黑" panose="020B0503020204020204" charset="-122"/>
                          <a:ea typeface="微软雅黑" panose="020B0503020204020204" charset="-122"/>
                        </a:rPr>
                        <a:t>√</a:t>
                      </a:r>
                      <a:endParaRPr lang="zh-CN" altLang="en-US" sz="1200" b="1" dirty="0">
                        <a:solidFill>
                          <a:srgbClr val="C00000"/>
                        </a:solidFill>
                        <a:latin typeface="微软雅黑" panose="020B0503020204020204" charset="-122"/>
                        <a:ea typeface="微软雅黑" panose="020B0503020204020204" charset="-122"/>
                      </a:endParaRPr>
                    </a:p>
                  </a:txBody>
                  <a:tcPr marL="36000" marR="36000" marT="36000" marB="36000" anchor="ctr"/>
                </a:tc>
                <a:tc>
                  <a:txBody>
                    <a:bodyPr/>
                    <a:lstStyle/>
                    <a:p>
                      <a:pPr marL="0" marR="0" lvl="0" indent="0" algn="ctr" defTabSz="1038860" rtl="0" eaLnBrk="1" fontAlgn="auto" latinLnBrk="0" hangingPunct="1">
                        <a:lnSpc>
                          <a:spcPct val="100000"/>
                        </a:lnSpc>
                        <a:spcBef>
                          <a:spcPts val="0"/>
                        </a:spcBef>
                        <a:spcAft>
                          <a:spcPts val="0"/>
                        </a:spcAft>
                        <a:buClrTx/>
                        <a:buSzTx/>
                        <a:buFontTx/>
                        <a:buNone/>
                        <a:defRPr/>
                      </a:pPr>
                      <a:r>
                        <a:rPr lang="en-US" altLang="zh-CN" sz="1600" dirty="0">
                          <a:latin typeface="微软雅黑" panose="020B0503020204020204" charset="-122"/>
                          <a:ea typeface="微软雅黑" panose="020B0503020204020204" charset="-122"/>
                        </a:rPr>
                        <a:t>×</a:t>
                      </a:r>
                      <a:endParaRPr lang="zh-CN" altLang="en-US" sz="1200" dirty="0">
                        <a:latin typeface="微软雅黑" panose="020B0503020204020204" charset="-122"/>
                        <a:ea typeface="微软雅黑" panose="020B0503020204020204" charset="-122"/>
                      </a:endParaRPr>
                    </a:p>
                  </a:txBody>
                  <a:tcPr marL="36000" marR="36000" marT="36000" marB="36000" anchor="ctr"/>
                </a:tc>
              </a:tr>
              <a:tr h="316230">
                <a:tc>
                  <a:txBody>
                    <a:bodyPr/>
                    <a:lstStyle/>
                    <a:p>
                      <a:pPr algn="ctr"/>
                      <a:r>
                        <a:rPr lang="zh-CN" altLang="en-US" sz="1600" b="1" dirty="0">
                          <a:latin typeface="微软雅黑" panose="020B0503020204020204" charset="-122"/>
                          <a:ea typeface="微软雅黑" panose="020B0503020204020204" charset="-122"/>
                        </a:rPr>
                        <a:t>剂型适配度</a:t>
                      </a:r>
                      <a:endParaRPr lang="zh-CN" altLang="en-US" sz="1600" b="1" dirty="0">
                        <a:latin typeface="微软雅黑" panose="020B0503020204020204" charset="-122"/>
                        <a:ea typeface="微软雅黑" panose="020B0503020204020204" charset="-122"/>
                      </a:endParaRPr>
                    </a:p>
                  </a:txBody>
                  <a:tcPr marL="36000" marR="36000" marT="36000" marB="36000" anchor="ctr"/>
                </a:tc>
                <a:tc>
                  <a:txBody>
                    <a:bodyPr/>
                    <a:lstStyle/>
                    <a:p>
                      <a:pPr marL="0" marR="0" lvl="0" indent="0" algn="ctr" defTabSz="1038860" rtl="0" eaLnBrk="1" fontAlgn="auto" latinLnBrk="0" hangingPunct="1">
                        <a:lnSpc>
                          <a:spcPct val="100000"/>
                        </a:lnSpc>
                        <a:spcBef>
                          <a:spcPts val="0"/>
                        </a:spcBef>
                        <a:spcAft>
                          <a:spcPts val="0"/>
                        </a:spcAft>
                        <a:buClrTx/>
                        <a:buSzTx/>
                        <a:buFontTx/>
                        <a:buNone/>
                        <a:defRPr/>
                      </a:pPr>
                      <a:r>
                        <a:rPr lang="zh-CN" altLang="en-US" sz="1600" b="1" dirty="0">
                          <a:solidFill>
                            <a:srgbClr val="C00000"/>
                          </a:solidFill>
                          <a:latin typeface="微软雅黑" panose="020B0503020204020204" charset="-122"/>
                          <a:ea typeface="微软雅黑" panose="020B0503020204020204" charset="-122"/>
                        </a:rPr>
                        <a:t>√</a:t>
                      </a:r>
                      <a:endParaRPr lang="zh-CN" altLang="en-US" sz="1600" b="1" dirty="0">
                        <a:solidFill>
                          <a:srgbClr val="C00000"/>
                        </a:solidFill>
                        <a:latin typeface="微软雅黑" panose="020B0503020204020204" charset="-122"/>
                        <a:ea typeface="微软雅黑" panose="020B0503020204020204" charset="-122"/>
                      </a:endParaRPr>
                    </a:p>
                  </a:txBody>
                  <a:tcPr marL="36000" marR="36000" marT="36000" marB="36000" anchor="ctr"/>
                </a:tc>
                <a:tc>
                  <a:txBody>
                    <a:bodyPr/>
                    <a:lstStyle/>
                    <a:p>
                      <a:pPr marL="0" marR="0" lvl="0" indent="0" algn="ctr" defTabSz="1038860" rtl="0" eaLnBrk="1" fontAlgn="auto" latinLnBrk="0" hangingPunct="1">
                        <a:lnSpc>
                          <a:spcPct val="100000"/>
                        </a:lnSpc>
                        <a:spcBef>
                          <a:spcPts val="0"/>
                        </a:spcBef>
                        <a:spcAft>
                          <a:spcPts val="0"/>
                        </a:spcAft>
                        <a:buClrTx/>
                        <a:buSzTx/>
                        <a:buFontTx/>
                        <a:buNone/>
                        <a:defRPr/>
                      </a:pPr>
                      <a:r>
                        <a:rPr lang="en-US" altLang="zh-CN" sz="1600" dirty="0">
                          <a:latin typeface="微软雅黑" panose="020B0503020204020204" charset="-122"/>
                          <a:ea typeface="微软雅黑" panose="020B0503020204020204" charset="-122"/>
                          <a:sym typeface="+mn-ea"/>
                        </a:rPr>
                        <a:t>×</a:t>
                      </a:r>
                      <a:endParaRPr lang="en-US" altLang="zh-CN" sz="1600" dirty="0">
                        <a:latin typeface="微软雅黑" panose="020B0503020204020204" charset="-122"/>
                        <a:ea typeface="微软雅黑" panose="020B0503020204020204" charset="-122"/>
                      </a:endParaRPr>
                    </a:p>
                  </a:txBody>
                  <a:tcPr marL="36000" marR="36000" marT="36000" marB="36000" anchor="ctr"/>
                </a:tc>
              </a:tr>
              <a:tr h="553140">
                <a:tc>
                  <a:txBody>
                    <a:bodyPr/>
                    <a:lstStyle/>
                    <a:p>
                      <a:pPr algn="ctr"/>
                      <a:r>
                        <a:rPr lang="zh-CN" altLang="en-US" sz="1600" b="1" dirty="0">
                          <a:latin typeface="微软雅黑" panose="020B0503020204020204" charset="-122"/>
                          <a:ea typeface="微软雅黑" panose="020B0503020204020204" charset="-122"/>
                        </a:rPr>
                        <a:t>纳入国家医保目录</a:t>
                      </a:r>
                      <a:endParaRPr lang="zh-CN" altLang="en-US" sz="1600" b="1" dirty="0">
                        <a:latin typeface="微软雅黑" panose="020B0503020204020204" charset="-122"/>
                        <a:ea typeface="微软雅黑" panose="020B0503020204020204" charset="-122"/>
                      </a:endParaRPr>
                    </a:p>
                  </a:txBody>
                  <a:tcPr marL="36000" marR="36000" marT="36000" marB="36000" anchor="ctr"/>
                </a:tc>
                <a:tc>
                  <a:txBody>
                    <a:bodyPr/>
                    <a:lstStyle/>
                    <a:p>
                      <a:pPr marL="0" marR="0" lvl="0" indent="0" algn="ctr" defTabSz="1038860" rtl="0" eaLnBrk="1" fontAlgn="auto" latinLnBrk="0" hangingPunct="1">
                        <a:lnSpc>
                          <a:spcPct val="100000"/>
                        </a:lnSpc>
                        <a:spcBef>
                          <a:spcPts val="0"/>
                        </a:spcBef>
                        <a:spcAft>
                          <a:spcPts val="0"/>
                        </a:spcAft>
                        <a:buClrTx/>
                        <a:buSzTx/>
                        <a:buFontTx/>
                        <a:buNone/>
                        <a:defRPr/>
                      </a:pPr>
                      <a:r>
                        <a:rPr lang="zh-CN" altLang="en-US" sz="1600" b="1" dirty="0">
                          <a:solidFill>
                            <a:srgbClr val="C00000"/>
                          </a:solidFill>
                          <a:latin typeface="微软雅黑" panose="020B0503020204020204" charset="-122"/>
                          <a:ea typeface="微软雅黑" panose="020B0503020204020204" charset="-122"/>
                        </a:rPr>
                        <a:t>√</a:t>
                      </a:r>
                      <a:endParaRPr lang="zh-CN" altLang="en-US" sz="1600" b="1" dirty="0">
                        <a:solidFill>
                          <a:srgbClr val="C00000"/>
                        </a:solidFill>
                        <a:latin typeface="微软雅黑" panose="020B0503020204020204" charset="-122"/>
                        <a:ea typeface="微软雅黑" panose="020B0503020204020204" charset="-122"/>
                      </a:endParaRPr>
                    </a:p>
                  </a:txBody>
                  <a:tcPr marL="36000" marR="36000" marT="36000" marB="36000" anchor="ctr"/>
                </a:tc>
                <a:tc>
                  <a:txBody>
                    <a:bodyPr/>
                    <a:lstStyle/>
                    <a:p>
                      <a:pPr marL="0" marR="0" lvl="0" indent="0" algn="ctr" defTabSz="1038860" rtl="0" eaLnBrk="1" fontAlgn="auto" latinLnBrk="0" hangingPunct="1">
                        <a:lnSpc>
                          <a:spcPct val="100000"/>
                        </a:lnSpc>
                        <a:spcBef>
                          <a:spcPts val="0"/>
                        </a:spcBef>
                        <a:spcAft>
                          <a:spcPts val="0"/>
                        </a:spcAft>
                        <a:buClrTx/>
                        <a:buSzTx/>
                        <a:buFontTx/>
                        <a:buNone/>
                        <a:defRPr/>
                      </a:pPr>
                      <a:r>
                        <a:rPr lang="zh-CN" altLang="en-US" sz="1600" dirty="0">
                          <a:latin typeface="微软雅黑" panose="020B0503020204020204" charset="-122"/>
                          <a:ea typeface="微软雅黑" panose="020B0503020204020204" charset="-122"/>
                        </a:rPr>
                        <a:t>√</a:t>
                      </a:r>
                      <a:endParaRPr lang="zh-CN" altLang="en-US" sz="1600" dirty="0">
                        <a:latin typeface="微软雅黑" panose="020B0503020204020204" charset="-122"/>
                        <a:ea typeface="微软雅黑" panose="020B0503020204020204" charset="-122"/>
                      </a:endParaRPr>
                    </a:p>
                  </a:txBody>
                  <a:tcPr marL="36000" marR="36000" marT="36000" marB="36000" anchor="ctr"/>
                </a:tc>
              </a:tr>
              <a:tr h="553140">
                <a:tc>
                  <a:txBody>
                    <a:bodyPr/>
                    <a:lstStyle/>
                    <a:p>
                      <a:pPr algn="ctr"/>
                      <a:r>
                        <a:rPr lang="zh-CN" altLang="en-US" sz="1600" b="1" dirty="0">
                          <a:latin typeface="微软雅黑" panose="020B0503020204020204" charset="-122"/>
                          <a:ea typeface="微软雅黑" panose="020B0503020204020204" charset="-122"/>
                        </a:rPr>
                        <a:t>指南推荐一线用药</a:t>
                      </a:r>
                      <a:endParaRPr lang="zh-CN" altLang="en-US" sz="1600" b="1" dirty="0">
                        <a:latin typeface="微软雅黑" panose="020B0503020204020204" charset="-122"/>
                        <a:ea typeface="微软雅黑" panose="020B0503020204020204" charset="-122"/>
                      </a:endParaRPr>
                    </a:p>
                  </a:txBody>
                  <a:tcPr marL="36000" marR="36000" marT="36000" marB="36000" anchor="ctr"/>
                </a:tc>
                <a:tc>
                  <a:txBody>
                    <a:bodyPr/>
                    <a:lstStyle/>
                    <a:p>
                      <a:pPr marL="0" marR="0" lvl="0" indent="0" algn="ctr" defTabSz="1038860" rtl="0" eaLnBrk="1" fontAlgn="auto" latinLnBrk="0" hangingPunct="1">
                        <a:lnSpc>
                          <a:spcPct val="100000"/>
                        </a:lnSpc>
                        <a:spcBef>
                          <a:spcPts val="0"/>
                        </a:spcBef>
                        <a:spcAft>
                          <a:spcPts val="0"/>
                        </a:spcAft>
                        <a:buClrTx/>
                        <a:buSzTx/>
                        <a:buFontTx/>
                        <a:buNone/>
                        <a:defRPr/>
                      </a:pPr>
                      <a:r>
                        <a:rPr lang="zh-CN" altLang="en-US" sz="1600" b="1" dirty="0">
                          <a:solidFill>
                            <a:srgbClr val="C00000"/>
                          </a:solidFill>
                          <a:latin typeface="微软雅黑" panose="020B0503020204020204" charset="-122"/>
                          <a:ea typeface="微软雅黑" panose="020B0503020204020204" charset="-122"/>
                        </a:rPr>
                        <a:t>√</a:t>
                      </a:r>
                      <a:endParaRPr lang="zh-CN" altLang="en-US" sz="1600" b="1" dirty="0">
                        <a:solidFill>
                          <a:srgbClr val="C00000"/>
                        </a:solidFill>
                        <a:latin typeface="微软雅黑" panose="020B0503020204020204" charset="-122"/>
                        <a:ea typeface="微软雅黑" panose="020B0503020204020204" charset="-122"/>
                      </a:endParaRPr>
                    </a:p>
                  </a:txBody>
                  <a:tcPr marL="36000" marR="36000" marT="36000" marB="36000" anchor="ctr"/>
                </a:tc>
                <a:tc>
                  <a:txBody>
                    <a:bodyPr/>
                    <a:lstStyle/>
                    <a:p>
                      <a:pPr marL="0" marR="0" lvl="0" indent="0" algn="ctr" defTabSz="1038860" rtl="0" eaLnBrk="1" fontAlgn="auto" latinLnBrk="0" hangingPunct="1">
                        <a:lnSpc>
                          <a:spcPct val="100000"/>
                        </a:lnSpc>
                        <a:spcBef>
                          <a:spcPts val="0"/>
                        </a:spcBef>
                        <a:spcAft>
                          <a:spcPts val="0"/>
                        </a:spcAft>
                        <a:buClrTx/>
                        <a:buSzTx/>
                        <a:buFontTx/>
                        <a:buNone/>
                        <a:defRPr/>
                      </a:pPr>
                      <a:r>
                        <a:rPr lang="zh-CN" altLang="en-US" sz="1600" dirty="0">
                          <a:latin typeface="微软雅黑" panose="020B0503020204020204" charset="-122"/>
                          <a:ea typeface="微软雅黑" panose="020B0503020204020204" charset="-122"/>
                        </a:rPr>
                        <a:t>√</a:t>
                      </a:r>
                      <a:endParaRPr lang="zh-CN" altLang="en-US" sz="1600" dirty="0">
                        <a:latin typeface="微软雅黑" panose="020B0503020204020204" charset="-122"/>
                        <a:ea typeface="微软雅黑" panose="020B0503020204020204" charset="-122"/>
                      </a:endParaRPr>
                    </a:p>
                  </a:txBody>
                  <a:tcPr marL="36000" marR="36000" marT="36000" marB="36000" anchor="ctr"/>
                </a:tc>
              </a:tr>
            </a:tbl>
          </a:graphicData>
        </a:graphic>
      </p:graphicFrame>
      <p:sp>
        <p:nvSpPr>
          <p:cNvPr id="3" name="文本框 2"/>
          <p:cNvSpPr txBox="1"/>
          <p:nvPr/>
        </p:nvSpPr>
        <p:spPr>
          <a:xfrm>
            <a:off x="2531110" y="6246495"/>
            <a:ext cx="7275830" cy="572770"/>
          </a:xfrm>
          <a:prstGeom prst="rect">
            <a:avLst/>
          </a:prstGeom>
          <a:noFill/>
        </p:spPr>
        <p:txBody>
          <a:bodyPr wrap="square" rtlCol="0">
            <a:noAutofit/>
          </a:bodyPr>
          <a:lstStyle/>
          <a:p>
            <a:pPr marL="342900" marR="0" lvl="0" indent="-342900" algn="l" defTabSz="914400" rtl="0" eaLnBrk="1" fontAlgn="auto" latinLnBrk="0" hangingPunct="1">
              <a:lnSpc>
                <a:spcPct val="125000"/>
              </a:lnSpc>
              <a:spcBef>
                <a:spcPts val="0"/>
              </a:spcBef>
              <a:spcAft>
                <a:spcPts val="0"/>
              </a:spcAft>
              <a:buClrTx/>
              <a:buSzTx/>
              <a:buFont typeface="Wingdings" panose="05000000000000000000" charset="0"/>
              <a:buChar char="n"/>
              <a:defRPr/>
            </a:pPr>
            <a:r>
              <a:rPr kumimoji="0" lang="zh-CN" altLang="en-US" sz="19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ea"/>
              </a:rPr>
              <a:t>依据以上考虑维度，参照药品更适合选择左西替利嗪口服溶液</a:t>
            </a:r>
            <a:endParaRPr kumimoji="0" lang="zh-CN" altLang="en-US" sz="19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ea"/>
            </a:endParaRPr>
          </a:p>
        </p:txBody>
      </p:sp>
      <p:sp>
        <p:nvSpPr>
          <p:cNvPr id="43" name="文本框 42"/>
          <p:cNvSpPr txBox="1"/>
          <p:nvPr/>
        </p:nvSpPr>
        <p:spPr>
          <a:xfrm>
            <a:off x="107042" y="6644418"/>
            <a:ext cx="11537950" cy="21399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 </a:t>
            </a:r>
            <a:r>
              <a:rPr kumimoji="0" lang="zh-CN" sz="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数据来源：米内网中国城市公立医院，</a:t>
            </a:r>
            <a:r>
              <a:rPr lang="en-US" altLang="zh-CN" sz="800" noProof="0" dirty="0">
                <a:ln>
                  <a:noFill/>
                </a:ln>
                <a:solidFill>
                  <a:srgbClr val="000000"/>
                </a:solidFill>
                <a:effectLst/>
                <a:uLnTx/>
                <a:uFillTx/>
                <a:latin typeface="Times New Roman" panose="02020603050405020304" pitchFamily="18" charset="0"/>
                <a:ea typeface="微软雅黑" panose="020B0503020204020204" charset="-122"/>
                <a:sym typeface="+mn-ea"/>
              </a:rPr>
              <a:t>2025</a:t>
            </a:r>
            <a:r>
              <a:rPr lang="zh-CN" altLang="en-US" sz="800" noProof="0" dirty="0">
                <a:ln>
                  <a:noFill/>
                </a:ln>
                <a:solidFill>
                  <a:srgbClr val="000000"/>
                </a:solidFill>
                <a:effectLst/>
                <a:uLnTx/>
                <a:uFillTx/>
                <a:latin typeface="Times New Roman" panose="02020603050405020304" pitchFamily="18" charset="0"/>
                <a:ea typeface="微软雅黑" panose="020B0503020204020204" charset="-122"/>
                <a:sym typeface="+mn-ea"/>
              </a:rPr>
              <a:t>年销售金额</a:t>
            </a:r>
            <a:r>
              <a:rPr kumimoji="0" lang="zh-CN" sz="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盐酸左西替利嗪口服溶液</a:t>
            </a:r>
            <a:r>
              <a:rPr kumimoji="0" lang="zh-CN" altLang="en-US" sz="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市场份额</a:t>
            </a:r>
            <a:r>
              <a:rPr kumimoji="0" lang="en-US" altLang="zh-CN" sz="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20.29%</a:t>
            </a:r>
            <a:r>
              <a:rPr kumimoji="0" lang="zh-CN" altLang="en-US" sz="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，地氯雷他定干混悬剂市场份额</a:t>
            </a:r>
            <a:r>
              <a:rPr kumimoji="0" lang="en-US" altLang="zh-CN" sz="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16.96%</a:t>
            </a:r>
            <a:endParaRPr kumimoji="0" lang="en-US" altLang="zh-CN" sz="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直接连接符 21"/>
          <p:cNvCxnSpPr/>
          <p:nvPr/>
        </p:nvCxnSpPr>
        <p:spPr>
          <a:xfrm>
            <a:off x="399738" y="861315"/>
            <a:ext cx="1139252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643226" y="351449"/>
            <a:ext cx="10129584" cy="461645"/>
            <a:chOff x="643226" y="411409"/>
            <a:chExt cx="10129584" cy="461645"/>
          </a:xfrm>
        </p:grpSpPr>
        <p:grpSp>
          <p:nvGrpSpPr>
            <p:cNvPr id="18" name="组合 17"/>
            <p:cNvGrpSpPr/>
            <p:nvPr/>
          </p:nvGrpSpPr>
          <p:grpSpPr>
            <a:xfrm>
              <a:off x="643226" y="419695"/>
              <a:ext cx="396000" cy="396000"/>
              <a:chOff x="395576" y="248444"/>
              <a:chExt cx="396000" cy="396000"/>
            </a:xfrm>
            <a:noFill/>
          </p:grpSpPr>
          <p:sp>
            <p:nvSpPr>
              <p:cNvPr id="20" name="矩形 19"/>
              <p:cNvSpPr/>
              <p:nvPr userDrawn="1"/>
            </p:nvSpPr>
            <p:spPr>
              <a:xfrm>
                <a:off x="395576" y="248444"/>
                <a:ext cx="326092" cy="336419"/>
              </a:xfrm>
              <a:prstGeom prst="rect">
                <a:avLst/>
              </a:prstGeom>
              <a:grpFill/>
              <a:ln w="19050"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1" name="矩形 20"/>
              <p:cNvSpPr/>
              <p:nvPr userDrawn="1"/>
            </p:nvSpPr>
            <p:spPr>
              <a:xfrm>
                <a:off x="581935" y="432344"/>
                <a:ext cx="209641" cy="212100"/>
              </a:xfrm>
              <a:prstGeom prst="rect">
                <a:avLst/>
              </a:prstGeom>
              <a:solidFill>
                <a:schemeClr val="accent3"/>
              </a:solidFill>
              <a:ln w="254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grpSp>
        <p:sp>
          <p:nvSpPr>
            <p:cNvPr id="19" name="矩形 18"/>
            <p:cNvSpPr/>
            <p:nvPr/>
          </p:nvSpPr>
          <p:spPr>
            <a:xfrm>
              <a:off x="1078900" y="411409"/>
              <a:ext cx="9693910" cy="461645"/>
            </a:xfrm>
            <a:prstGeom prst="rect">
              <a:avLst/>
            </a:prstGeom>
            <a:effectLst/>
          </p:spPr>
          <p:txBody>
            <a:bodyPr wrap="none" lIns="93269" tIns="46634" rIns="93269" bIns="46634">
              <a:spAutoFit/>
            </a:bodyPr>
            <a:lstStyle/>
            <a:p>
              <a:r>
                <a:rPr lang="zh-CN" altLang="en-US" sz="2400" b="1" kern="0" spc="300"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安全性</a:t>
              </a:r>
              <a:r>
                <a:rPr lang="en-US" altLang="zh-CN" sz="2400" b="1" kern="0" spc="300"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a:t>
              </a:r>
              <a:r>
                <a:rPr lang="zh-CN" altLang="en-US" sz="2400" b="1" kern="0" spc="300" dirty="0">
                  <a:solidFill>
                    <a:srgbClr val="C00000"/>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三项儿童临床研究显示用于</a:t>
              </a:r>
              <a:r>
                <a:rPr lang="en-US" altLang="zh-CN" sz="2400" b="1" kern="0" spc="300" dirty="0">
                  <a:solidFill>
                    <a:srgbClr val="C00000"/>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6</a:t>
              </a:r>
              <a:r>
                <a:rPr lang="zh-CN" altLang="en-US" sz="2400" b="1" kern="0" spc="300" dirty="0">
                  <a:solidFill>
                    <a:srgbClr val="C00000"/>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个月以上儿童安全性良好</a:t>
              </a:r>
              <a:endParaRPr lang="zh-CN" altLang="en-US" sz="2400" b="1" kern="0" spc="300" dirty="0">
                <a:solidFill>
                  <a:srgbClr val="C00000"/>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endParaRPr>
            </a:p>
          </p:txBody>
        </p:sp>
      </p:grpSp>
      <p:pic>
        <p:nvPicPr>
          <p:cNvPr id="9" name="图片 8" descr="恩瑞特LOGO-透明"/>
          <p:cNvPicPr>
            <a:picLocks noChangeAspect="1"/>
          </p:cNvPicPr>
          <p:nvPr/>
        </p:nvPicPr>
        <p:blipFill>
          <a:blip r:embed="rId1"/>
          <a:stretch>
            <a:fillRect/>
          </a:stretch>
        </p:blipFill>
        <p:spPr>
          <a:xfrm>
            <a:off x="11022330" y="23495"/>
            <a:ext cx="1162685" cy="841375"/>
          </a:xfrm>
          <a:prstGeom prst="rect">
            <a:avLst/>
          </a:prstGeom>
        </p:spPr>
      </p:pic>
      <p:graphicFrame>
        <p:nvGraphicFramePr>
          <p:cNvPr id="6" name="表格 5"/>
          <p:cNvGraphicFramePr>
            <a:graphicFrameLocks noGrp="1"/>
          </p:cNvGraphicFramePr>
          <p:nvPr>
            <p:custDataLst>
              <p:tags r:id="rId2"/>
            </p:custDataLst>
          </p:nvPr>
        </p:nvGraphicFramePr>
        <p:xfrm>
          <a:off x="146685" y="3953510"/>
          <a:ext cx="6805295" cy="2737485"/>
        </p:xfrm>
        <a:graphic>
          <a:graphicData uri="http://schemas.openxmlformats.org/drawingml/2006/table">
            <a:tbl>
              <a:tblPr firstCol="1">
                <a:tableStyleId>{EF9A8A1A-F637-4A51-9534-721DB0D6CC9A}</a:tableStyleId>
              </a:tblPr>
              <a:tblGrid>
                <a:gridCol w="1098550"/>
                <a:gridCol w="2000250"/>
                <a:gridCol w="1883410"/>
                <a:gridCol w="1823085"/>
              </a:tblGrid>
              <a:tr h="513715">
                <a:tc>
                  <a:txBody>
                    <a:bodyPr/>
                    <a:lstStyle/>
                    <a:p>
                      <a:pPr marL="0" marR="0" lvl="0" indent="0" algn="ctr" defTabSz="1136650" rtl="0" eaLnBrk="1" fontAlgn="auto" latinLnBrk="0" hangingPunct="1">
                        <a:lnSpc>
                          <a:spcPct val="120000"/>
                        </a:lnSpc>
                        <a:spcBef>
                          <a:spcPts val="0"/>
                        </a:spcBef>
                        <a:spcAft>
                          <a:spcPts val="0"/>
                        </a:spcAft>
                        <a:buClrTx/>
                        <a:buSzTx/>
                        <a:buFontTx/>
                        <a:buNone/>
                        <a:defRPr/>
                      </a:pPr>
                      <a:r>
                        <a:rPr lang="zh-CN" altLang="en-US" sz="1200" b="1" kern="1200" spc="120" dirty="0">
                          <a:solidFill>
                            <a:schemeClr val="bg1"/>
                          </a:solidFill>
                          <a:latin typeface="微软雅黑" panose="020B0503020204020204" charset="-122"/>
                          <a:ea typeface="微软雅黑" panose="020B0503020204020204" charset="-122"/>
                          <a:cs typeface="+mn-cs"/>
                        </a:rPr>
                        <a:t>方案编号</a:t>
                      </a:r>
                      <a:endParaRPr lang="zh-CN" altLang="en-US" sz="1200" b="1" kern="1200" spc="120" dirty="0">
                        <a:solidFill>
                          <a:schemeClr val="bg1"/>
                        </a:solidFill>
                        <a:latin typeface="微软雅黑" panose="020B0503020204020204" charset="-122"/>
                        <a:ea typeface="微软雅黑" panose="020B0503020204020204" charset="-122"/>
                        <a:cs typeface="+mn-cs"/>
                      </a:endParaRPr>
                    </a:p>
                  </a:txBody>
                  <a:tcPr marL="177800" marR="177800" marT="82550" marB="82550" anchor="ctr">
                    <a:solidFill>
                      <a:srgbClr val="2573C5"/>
                    </a:solidFill>
                  </a:tcPr>
                </a:tc>
                <a:tc>
                  <a:txBody>
                    <a:bodyPr/>
                    <a:lstStyle/>
                    <a:p>
                      <a:pPr marL="0" algn="ctr" defTabSz="914400" rtl="0" eaLnBrk="1" latinLnBrk="0" hangingPunct="1">
                        <a:lnSpc>
                          <a:spcPct val="120000"/>
                        </a:lnSpc>
                        <a:buNone/>
                      </a:pPr>
                      <a:r>
                        <a:rPr lang="zh-CN" altLang="en-US" sz="1200" b="1" kern="1200" spc="130" baseline="0" dirty="0">
                          <a:latin typeface="微软雅黑" panose="020B0503020204020204" charset="-122"/>
                          <a:ea typeface="微软雅黑" panose="020B0503020204020204" charset="-122"/>
                        </a:rPr>
                        <a:t>HT-PK-2021-05</a:t>
                      </a:r>
                      <a:endParaRPr lang="zh-CN" altLang="en-US" sz="1200" b="1" kern="1200" spc="130" baseline="0" dirty="0">
                        <a:latin typeface="微软雅黑" panose="020B0503020204020204" charset="-122"/>
                        <a:ea typeface="微软雅黑" panose="020B0503020204020204" charset="-122"/>
                      </a:endParaRPr>
                    </a:p>
                  </a:txBody>
                  <a:tcPr marL="177800" marR="177800" marT="82550" marB="82550" anchor="ctr"/>
                </a:tc>
                <a:tc>
                  <a:txBody>
                    <a:bodyPr/>
                    <a:lstStyle/>
                    <a:p>
                      <a:pPr marL="0" algn="ctr" defTabSz="914400" rtl="0" eaLnBrk="1" latinLnBrk="0" hangingPunct="1">
                        <a:lnSpc>
                          <a:spcPct val="120000"/>
                        </a:lnSpc>
                        <a:buNone/>
                      </a:pPr>
                      <a:r>
                        <a:rPr lang="zh-CN" altLang="en-US" sz="1200" b="1" kern="1200" spc="130" baseline="0" dirty="0">
                          <a:latin typeface="微软雅黑" panose="020B0503020204020204" charset="-122"/>
                          <a:ea typeface="微软雅黑" panose="020B0503020204020204" charset="-122"/>
                        </a:rPr>
                        <a:t>HT-PK-2022-05</a:t>
                      </a:r>
                      <a:endParaRPr lang="zh-CN" altLang="en-US" sz="1200" b="1" kern="1200" spc="130" baseline="0" dirty="0">
                        <a:latin typeface="微软雅黑" panose="020B0503020204020204" charset="-122"/>
                        <a:ea typeface="微软雅黑" panose="020B0503020204020204" charset="-122"/>
                      </a:endParaRPr>
                    </a:p>
                  </a:txBody>
                  <a:tcPr marL="177800" marR="177800" marT="82550" marB="82550" anchor="ctr"/>
                </a:tc>
                <a:tc>
                  <a:txBody>
                    <a:bodyPr/>
                    <a:lstStyle/>
                    <a:p>
                      <a:pPr algn="ctr">
                        <a:lnSpc>
                          <a:spcPct val="120000"/>
                        </a:lnSpc>
                        <a:buNone/>
                      </a:pPr>
                      <a:r>
                        <a:rPr lang="zh-CN" altLang="en-US" sz="1200" b="1" spc="130" baseline="0" dirty="0">
                          <a:latin typeface="微软雅黑" panose="020B0503020204020204" charset="-122"/>
                          <a:ea typeface="微软雅黑" panose="020B0503020204020204" charset="-122"/>
                        </a:rPr>
                        <a:t>HT-2023-01</a:t>
                      </a:r>
                      <a:endParaRPr lang="zh-CN" altLang="en-US" sz="1200" b="1" spc="130" baseline="0" dirty="0">
                        <a:latin typeface="微软雅黑" panose="020B0503020204020204" charset="-122"/>
                        <a:ea typeface="微软雅黑" panose="020B0503020204020204" charset="-122"/>
                      </a:endParaRPr>
                    </a:p>
                  </a:txBody>
                  <a:tcPr marL="177800" marR="177800" marT="82550" marB="82550" anchor="ctr"/>
                </a:tc>
              </a:tr>
              <a:tr h="923290">
                <a:tc>
                  <a:txBody>
                    <a:bodyPr/>
                    <a:lstStyle/>
                    <a:p>
                      <a:pPr marL="0" marR="0" lvl="0" indent="0" algn="ctr" defTabSz="1136650" rtl="0" eaLnBrk="1" fontAlgn="auto" latinLnBrk="0" hangingPunct="1">
                        <a:lnSpc>
                          <a:spcPct val="120000"/>
                        </a:lnSpc>
                        <a:spcBef>
                          <a:spcPts val="0"/>
                        </a:spcBef>
                        <a:spcAft>
                          <a:spcPts val="0"/>
                        </a:spcAft>
                        <a:buClrTx/>
                        <a:buSzTx/>
                        <a:buFontTx/>
                        <a:buNone/>
                        <a:defRPr/>
                      </a:pPr>
                      <a:r>
                        <a:rPr lang="zh-CN" altLang="en-US" sz="1200" b="1" kern="1200" spc="120" dirty="0">
                          <a:solidFill>
                            <a:schemeClr val="bg1"/>
                          </a:solidFill>
                          <a:latin typeface="微软雅黑" panose="020B0503020204020204" charset="-122"/>
                          <a:ea typeface="微软雅黑" panose="020B0503020204020204" charset="-122"/>
                          <a:cs typeface="+mn-cs"/>
                        </a:rPr>
                        <a:t>试验目的</a:t>
                      </a:r>
                      <a:endParaRPr lang="zh-CN" altLang="en-US" sz="1200" b="1" kern="1200" spc="120" dirty="0">
                        <a:solidFill>
                          <a:schemeClr val="bg1"/>
                        </a:solidFill>
                        <a:latin typeface="微软雅黑" panose="020B0503020204020204" charset="-122"/>
                        <a:ea typeface="微软雅黑" panose="020B0503020204020204" charset="-122"/>
                        <a:cs typeface="+mn-cs"/>
                      </a:endParaRPr>
                    </a:p>
                  </a:txBody>
                  <a:tcPr marL="177800" marR="177800" marT="82550" marB="82550" anchor="ctr">
                    <a:solidFill>
                      <a:srgbClr val="2573C5"/>
                    </a:solidFill>
                  </a:tcPr>
                </a:tc>
                <a:tc>
                  <a:txBody>
                    <a:bodyPr/>
                    <a:lstStyle/>
                    <a:p>
                      <a:pPr algn="ctr">
                        <a:lnSpc>
                          <a:spcPct val="120000"/>
                        </a:lnSpc>
                        <a:buNone/>
                      </a:pPr>
                      <a:r>
                        <a:rPr lang="zh-CN" altLang="en-US" sz="1200" kern="0" baseline="0" dirty="0">
                          <a:effectLst/>
                          <a:latin typeface="微软雅黑" panose="020B0503020204020204" charset="-122"/>
                          <a:ea typeface="微软雅黑" panose="020B0503020204020204" charset="-122"/>
                        </a:rPr>
                        <a:t>评价枸地氯雷他定口服溶液在中国变应性鼻炎儿童中的群体药代动力学特征、疗效和安全性</a:t>
                      </a:r>
                      <a:endParaRPr lang="zh-CN" altLang="en-US" sz="1200" kern="0" baseline="0" dirty="0">
                        <a:effectLst/>
                        <a:latin typeface="微软雅黑" panose="020B0503020204020204" charset="-122"/>
                        <a:ea typeface="微软雅黑" panose="020B0503020204020204" charset="-122"/>
                      </a:endParaRPr>
                    </a:p>
                  </a:txBody>
                  <a:tcPr marL="177800" marR="177800" marT="82550" marB="82550" anchor="ctr"/>
                </a:tc>
                <a:tc>
                  <a:txBody>
                    <a:bodyPr/>
                    <a:lstStyle/>
                    <a:p>
                      <a:r>
                        <a:rPr lang="zh-CN" altLang="en-US" sz="1200" kern="0" baseline="0" dirty="0">
                          <a:effectLst/>
                          <a:latin typeface="微软雅黑" panose="020B0503020204020204" charset="-122"/>
                          <a:ea typeface="微软雅黑" panose="020B0503020204020204" charset="-122"/>
                        </a:rPr>
                        <a:t>评价枸地氯雷他定在急、慢性荨麻疹和过敏性鼻炎婴幼儿及儿童中的群体药代动力学特征、疗效和安全性</a:t>
                      </a:r>
                      <a:endParaRPr lang="zh-CN" sz="1200" dirty="0"/>
                    </a:p>
                  </a:txBody>
                  <a:tcPr marL="177800" marR="177800" marT="82550" marB="82550" anchor="ctr"/>
                </a:tc>
                <a:tc>
                  <a:txBody>
                    <a:bodyPr/>
                    <a:lstStyle/>
                    <a:p>
                      <a:r>
                        <a:rPr lang="zh-CN" altLang="en-US" sz="1200" kern="0" baseline="0" dirty="0">
                          <a:effectLst/>
                          <a:latin typeface="微软雅黑" panose="020B0503020204020204" charset="-122"/>
                          <a:ea typeface="微软雅黑" panose="020B0503020204020204" charset="-122"/>
                        </a:rPr>
                        <a:t>评价枸地氯雷他定在荨麻疹和过敏性鼻炎婴幼儿中的药代动力学特征、疗效和安全性</a:t>
                      </a:r>
                      <a:endParaRPr lang="zh-CN" sz="1200" dirty="0"/>
                    </a:p>
                  </a:txBody>
                  <a:tcPr marL="177800" marR="177800" marT="82550" marB="82550" anchor="ctr"/>
                </a:tc>
              </a:tr>
              <a:tr h="603250">
                <a:tc>
                  <a:txBody>
                    <a:bodyPr/>
                    <a:lstStyle/>
                    <a:p>
                      <a:pPr marL="0" marR="0" lvl="0" indent="0" algn="ctr" defTabSz="1136650" rtl="0" eaLnBrk="1" fontAlgn="auto" latinLnBrk="0" hangingPunct="1">
                        <a:lnSpc>
                          <a:spcPct val="120000"/>
                        </a:lnSpc>
                        <a:spcBef>
                          <a:spcPts val="0"/>
                        </a:spcBef>
                        <a:spcAft>
                          <a:spcPts val="0"/>
                        </a:spcAft>
                        <a:buClrTx/>
                        <a:buSzTx/>
                        <a:buFontTx/>
                        <a:buNone/>
                        <a:defRPr/>
                      </a:pPr>
                      <a:r>
                        <a:rPr lang="zh-CN" altLang="en-US" sz="1200" b="1" kern="1200" spc="120" dirty="0">
                          <a:solidFill>
                            <a:schemeClr val="bg1"/>
                          </a:solidFill>
                          <a:latin typeface="微软雅黑" panose="020B0503020204020204" charset="-122"/>
                          <a:ea typeface="微软雅黑" panose="020B0503020204020204" charset="-122"/>
                          <a:cs typeface="+mn-cs"/>
                        </a:rPr>
                        <a:t>受试人群</a:t>
                      </a:r>
                      <a:endParaRPr lang="zh-CN" altLang="en-US" sz="1200" b="1" kern="1200" spc="120" dirty="0">
                        <a:solidFill>
                          <a:schemeClr val="bg1"/>
                        </a:solidFill>
                        <a:latin typeface="微软雅黑" panose="020B0503020204020204" charset="-122"/>
                        <a:ea typeface="微软雅黑" panose="020B0503020204020204" charset="-122"/>
                        <a:cs typeface="+mn-cs"/>
                      </a:endParaRPr>
                    </a:p>
                  </a:txBody>
                  <a:tcPr marL="177800" marR="177800" marT="82550" marB="82550" anchor="ctr">
                    <a:solidFill>
                      <a:srgbClr val="2573C5"/>
                    </a:solidFill>
                  </a:tcPr>
                </a:tc>
                <a:tc>
                  <a:txBody>
                    <a:bodyPr/>
                    <a:lstStyle/>
                    <a:p>
                      <a:pPr algn="ctr">
                        <a:lnSpc>
                          <a:spcPct val="120000"/>
                        </a:lnSpc>
                        <a:buNone/>
                      </a:pPr>
                      <a:r>
                        <a:rPr lang="en-US" altLang="zh-CN" sz="1200" kern="0" baseline="0" dirty="0">
                          <a:effectLst/>
                          <a:latin typeface="微软雅黑" panose="020B0503020204020204" charset="-122"/>
                          <a:ea typeface="微软雅黑" panose="020B0503020204020204" charset="-122"/>
                          <a:cs typeface="微软雅黑" panose="020B0503020204020204" charset="-122"/>
                        </a:rPr>
                        <a:t>6</a:t>
                      </a:r>
                      <a:r>
                        <a:rPr lang="zh-CN" altLang="en-US" sz="1200" kern="0" baseline="0" dirty="0">
                          <a:effectLst/>
                          <a:latin typeface="微软雅黑" panose="020B0503020204020204" charset="-122"/>
                          <a:ea typeface="微软雅黑" panose="020B0503020204020204" charset="-122"/>
                          <a:cs typeface="微软雅黑" panose="020B0503020204020204" charset="-122"/>
                        </a:rPr>
                        <a:t>个月</a:t>
                      </a:r>
                      <a:r>
                        <a:rPr lang="en-US" altLang="zh-CN" sz="1200" kern="0" baseline="0" dirty="0">
                          <a:effectLst/>
                          <a:latin typeface="微软雅黑" panose="020B0503020204020204" charset="-122"/>
                          <a:ea typeface="微软雅黑" panose="020B0503020204020204" charset="-122"/>
                          <a:cs typeface="微软雅黑" panose="020B0503020204020204" charset="-122"/>
                        </a:rPr>
                        <a:t>~18</a:t>
                      </a:r>
                      <a:r>
                        <a:rPr lang="zh-CN" altLang="en-US" sz="1200" kern="0" baseline="0" dirty="0">
                          <a:effectLst/>
                          <a:latin typeface="微软雅黑" panose="020B0503020204020204" charset="-122"/>
                          <a:ea typeface="微软雅黑" panose="020B0503020204020204" charset="-122"/>
                          <a:cs typeface="微软雅黑" panose="020B0503020204020204" charset="-122"/>
                        </a:rPr>
                        <a:t>周岁（含边界值）变应性鼻炎受试者</a:t>
                      </a:r>
                      <a:endParaRPr lang="zh-CN" altLang="en-US" sz="1200" kern="0" baseline="0" dirty="0">
                        <a:effectLst/>
                        <a:latin typeface="微软雅黑" panose="020B0503020204020204" charset="-122"/>
                        <a:ea typeface="微软雅黑" panose="020B0503020204020204" charset="-122"/>
                        <a:cs typeface="微软雅黑" panose="020B0503020204020204" charset="-122"/>
                      </a:endParaRPr>
                    </a:p>
                  </a:txBody>
                  <a:tcPr marL="177800" marR="177800" marT="82550" marB="82550" anchor="ctr"/>
                </a:tc>
                <a:tc>
                  <a:txBody>
                    <a:bodyPr/>
                    <a:lstStyle/>
                    <a:p>
                      <a:r>
                        <a:rPr lang="en-US" altLang="zh-CN" sz="1200" kern="0" dirty="0">
                          <a:effectLst/>
                          <a:latin typeface="微软雅黑" panose="020B0503020204020204" charset="-122"/>
                          <a:ea typeface="微软雅黑" panose="020B0503020204020204" charset="-122"/>
                          <a:cs typeface="微软雅黑" panose="020B0503020204020204" charset="-122"/>
                        </a:rPr>
                        <a:t>6</a:t>
                      </a:r>
                      <a:r>
                        <a:rPr lang="zh-CN" altLang="en-US" sz="1200" kern="0" dirty="0">
                          <a:effectLst/>
                          <a:latin typeface="微软雅黑" panose="020B0503020204020204" charset="-122"/>
                          <a:ea typeface="微软雅黑" panose="020B0503020204020204" charset="-122"/>
                          <a:cs typeface="微软雅黑" panose="020B0503020204020204" charset="-122"/>
                        </a:rPr>
                        <a:t>个月</a:t>
                      </a:r>
                      <a:r>
                        <a:rPr lang="en-US" altLang="zh-CN" sz="1200" kern="0" dirty="0">
                          <a:effectLst/>
                          <a:latin typeface="微软雅黑" panose="020B0503020204020204" charset="-122"/>
                          <a:ea typeface="微软雅黑" panose="020B0503020204020204" charset="-122"/>
                          <a:cs typeface="微软雅黑" panose="020B0503020204020204" charset="-122"/>
                        </a:rPr>
                        <a:t>~5</a:t>
                      </a:r>
                      <a:r>
                        <a:rPr lang="zh-CN" altLang="en-US" sz="1200" kern="0" dirty="0">
                          <a:effectLst/>
                          <a:latin typeface="微软雅黑" panose="020B0503020204020204" charset="-122"/>
                          <a:ea typeface="微软雅黑" panose="020B0503020204020204" charset="-122"/>
                          <a:cs typeface="微软雅黑" panose="020B0503020204020204" charset="-122"/>
                        </a:rPr>
                        <a:t>周岁（含边界值）过敏性鼻炎或急</a:t>
                      </a:r>
                      <a:r>
                        <a:rPr lang="en-US" altLang="zh-CN" sz="1200" kern="0" dirty="0">
                          <a:effectLst/>
                          <a:latin typeface="微软雅黑" panose="020B0503020204020204" charset="-122"/>
                          <a:ea typeface="微软雅黑" panose="020B0503020204020204" charset="-122"/>
                          <a:cs typeface="微软雅黑" panose="020B0503020204020204" charset="-122"/>
                        </a:rPr>
                        <a:t>/</a:t>
                      </a:r>
                      <a:r>
                        <a:rPr lang="zh-CN" altLang="en-US" sz="1200" kern="0" dirty="0">
                          <a:effectLst/>
                          <a:latin typeface="微软雅黑" panose="020B0503020204020204" charset="-122"/>
                          <a:ea typeface="微软雅黑" panose="020B0503020204020204" charset="-122"/>
                          <a:cs typeface="微软雅黑" panose="020B0503020204020204" charset="-122"/>
                        </a:rPr>
                        <a:t>慢性荨麻疹受试者</a:t>
                      </a:r>
                      <a:endParaRPr lang="zh-CN" sz="1200" dirty="0"/>
                    </a:p>
                  </a:txBody>
                  <a:tcPr marL="177800" marR="177800" marT="82550" marB="82550" anchor="ctr"/>
                </a:tc>
                <a:tc>
                  <a:txBody>
                    <a:bodyPr/>
                    <a:lstStyle/>
                    <a:p>
                      <a:r>
                        <a:rPr lang="en-US" altLang="zh-CN" sz="1200" kern="0" baseline="0" dirty="0">
                          <a:effectLst/>
                          <a:latin typeface="微软雅黑" panose="020B0503020204020204" charset="-122"/>
                          <a:ea typeface="微软雅黑" panose="020B0503020204020204" charset="-122"/>
                          <a:cs typeface="微软雅黑" panose="020B0503020204020204" charset="-122"/>
                        </a:rPr>
                        <a:t>6~</a:t>
                      </a:r>
                      <a:r>
                        <a:rPr lang="en-US" sz="1200" kern="0" baseline="0" dirty="0">
                          <a:effectLst/>
                          <a:latin typeface="微软雅黑" panose="020B0503020204020204" charset="-122"/>
                          <a:ea typeface="微软雅黑" panose="020B0503020204020204" charset="-122"/>
                          <a:cs typeface="微软雅黑" panose="020B0503020204020204" charset="-122"/>
                        </a:rPr>
                        <a:t>11</a:t>
                      </a:r>
                      <a:r>
                        <a:rPr lang="zh-CN" altLang="en-US" sz="1200" kern="0" baseline="0" dirty="0">
                          <a:effectLst/>
                          <a:latin typeface="微软雅黑" panose="020B0503020204020204" charset="-122"/>
                          <a:ea typeface="微软雅黑" panose="020B0503020204020204" charset="-122"/>
                          <a:cs typeface="微软雅黑" panose="020B0503020204020204" charset="-122"/>
                        </a:rPr>
                        <a:t>个月荨麻疹或过敏性鼻炎受试者</a:t>
                      </a:r>
                      <a:endParaRPr lang="zh-CN" sz="1200" dirty="0"/>
                    </a:p>
                  </a:txBody>
                  <a:tcPr marL="177800" marR="177800" marT="82550" marB="82550" anchor="ctr"/>
                </a:tc>
              </a:tr>
              <a:tr h="430530">
                <a:tc>
                  <a:txBody>
                    <a:bodyPr/>
                    <a:lstStyle/>
                    <a:p>
                      <a:pPr marL="0" marR="0" lvl="0" indent="0" algn="ctr" defTabSz="1136650" rtl="0" eaLnBrk="1" fontAlgn="auto" latinLnBrk="0" hangingPunct="1">
                        <a:lnSpc>
                          <a:spcPct val="120000"/>
                        </a:lnSpc>
                        <a:spcBef>
                          <a:spcPts val="0"/>
                        </a:spcBef>
                        <a:spcAft>
                          <a:spcPts val="0"/>
                        </a:spcAft>
                        <a:buClrTx/>
                        <a:buSzTx/>
                        <a:buFontTx/>
                        <a:buNone/>
                        <a:defRPr/>
                      </a:pPr>
                      <a:r>
                        <a:rPr lang="zh-CN" altLang="en-US" sz="1200" b="1" kern="1200" spc="120" dirty="0">
                          <a:solidFill>
                            <a:schemeClr val="bg1"/>
                          </a:solidFill>
                          <a:latin typeface="微软雅黑" panose="020B0503020204020204" charset="-122"/>
                          <a:ea typeface="微软雅黑" panose="020B0503020204020204" charset="-122"/>
                          <a:cs typeface="+mn-cs"/>
                        </a:rPr>
                        <a:t>安全性</a:t>
                      </a:r>
                      <a:endParaRPr lang="zh-CN" altLang="en-US" sz="1200" b="1" kern="1200" spc="120" dirty="0">
                        <a:solidFill>
                          <a:schemeClr val="bg1"/>
                        </a:solidFill>
                        <a:latin typeface="微软雅黑" panose="020B0503020204020204" charset="-122"/>
                        <a:ea typeface="微软雅黑" panose="020B0503020204020204" charset="-122"/>
                        <a:cs typeface="+mn-cs"/>
                      </a:endParaRPr>
                    </a:p>
                  </a:txBody>
                  <a:tcPr marL="177800" marR="177800" marT="82550" marB="82550" anchor="ctr">
                    <a:solidFill>
                      <a:srgbClr val="2573C5"/>
                    </a:solidFill>
                  </a:tcPr>
                </a:tc>
                <a:tc gridSpan="3">
                  <a:txBody>
                    <a:bodyPr/>
                    <a:lstStyle/>
                    <a:p>
                      <a:pPr marL="0" algn="ctr" defTabSz="914400" rtl="0" eaLnBrk="1" latinLnBrk="0" hangingPunct="1">
                        <a:lnSpc>
                          <a:spcPct val="120000"/>
                        </a:lnSpc>
                        <a:buNone/>
                      </a:pPr>
                      <a:r>
                        <a:rPr lang="zh-CN" altLang="en-US" sz="1200" b="1" kern="0" baseline="0" dirty="0">
                          <a:solidFill>
                            <a:srgbClr val="C00000"/>
                          </a:solidFill>
                          <a:effectLst/>
                          <a:latin typeface="微软雅黑" panose="020B0503020204020204" charset="-122"/>
                          <a:ea typeface="微软雅黑" panose="020B0503020204020204" charset="-122"/>
                          <a:cs typeface="微软雅黑" panose="020B0503020204020204" charset="-122"/>
                        </a:rPr>
                        <a:t>结果表明：枸地氯雷他定口服溶液应用于</a:t>
                      </a:r>
                      <a:r>
                        <a:rPr lang="en-US" altLang="zh-CN" sz="1200" b="1" kern="0" baseline="0" dirty="0">
                          <a:solidFill>
                            <a:srgbClr val="C00000"/>
                          </a:solidFill>
                          <a:effectLst/>
                          <a:latin typeface="微软雅黑" panose="020B0503020204020204" charset="-122"/>
                          <a:ea typeface="微软雅黑" panose="020B0503020204020204" charset="-122"/>
                          <a:cs typeface="微软雅黑" panose="020B0503020204020204" charset="-122"/>
                        </a:rPr>
                        <a:t>6</a:t>
                      </a:r>
                      <a:r>
                        <a:rPr lang="zh-CN" altLang="en-US" sz="1200" b="1" kern="0" baseline="0" dirty="0">
                          <a:solidFill>
                            <a:srgbClr val="C00000"/>
                          </a:solidFill>
                          <a:effectLst/>
                          <a:latin typeface="微软雅黑" panose="020B0503020204020204" charset="-122"/>
                          <a:ea typeface="微软雅黑" panose="020B0503020204020204" charset="-122"/>
                          <a:cs typeface="微软雅黑" panose="020B0503020204020204" charset="-122"/>
                        </a:rPr>
                        <a:t>个月以上儿童安全性良好</a:t>
                      </a:r>
                      <a:endParaRPr lang="zh-CN" altLang="en-US" sz="1200" b="1" kern="0" baseline="0" dirty="0">
                        <a:solidFill>
                          <a:srgbClr val="FF0000"/>
                        </a:solidFill>
                        <a:effectLst/>
                        <a:latin typeface="微软雅黑" panose="020B0503020204020204" charset="-122"/>
                        <a:ea typeface="微软雅黑" panose="020B0503020204020204" charset="-122"/>
                        <a:cs typeface="微软雅黑" panose="020B0503020204020204" charset="-122"/>
                      </a:endParaRPr>
                    </a:p>
                  </a:txBody>
                  <a:tcPr marL="177800" marR="177800" marT="82550" marB="82550" anchor="ctr"/>
                </a:tc>
                <a:tc hMerge="1">
                  <a:tcPr/>
                </a:tc>
                <a:tc hMerge="1">
                  <a:tcPr/>
                </a:tc>
              </a:tr>
            </a:tbl>
          </a:graphicData>
        </a:graphic>
      </p:graphicFrame>
      <p:sp>
        <p:nvSpPr>
          <p:cNvPr id="3" name="文本框 2"/>
          <p:cNvSpPr txBox="1"/>
          <p:nvPr/>
        </p:nvSpPr>
        <p:spPr>
          <a:xfrm>
            <a:off x="643890" y="896620"/>
            <a:ext cx="10687685" cy="787460"/>
          </a:xfrm>
          <a:prstGeom prst="rect">
            <a:avLst/>
          </a:prstGeom>
          <a:noFill/>
        </p:spPr>
        <p:txBody>
          <a:bodyPr wrap="square" rtlCol="0">
            <a:spAutoFit/>
          </a:bodyPr>
          <a:lstStyle/>
          <a:p>
            <a:pPr marL="285750" lvl="3" indent="-285750" fontAlgn="auto">
              <a:lnSpc>
                <a:spcPct val="150000"/>
              </a:lnSpc>
              <a:buFont typeface="Wingdings" panose="05000000000000000000" pitchFamily="2" charset="2"/>
              <a:buChar char="n"/>
            </a:pPr>
            <a:r>
              <a:rPr lang="zh-CN" altLang="en-US" sz="1600" b="1" dirty="0">
                <a:latin typeface="微软雅黑" panose="020B0503020204020204" charset="-122"/>
                <a:ea typeface="微软雅黑" panose="020B0503020204020204" charset="-122"/>
                <a:cs typeface="微软雅黑" panose="020B0503020204020204" charset="-122"/>
                <a:sym typeface="+mn-ea"/>
              </a:rPr>
              <a:t>幼龄</a:t>
            </a:r>
            <a:r>
              <a:rPr lang="zh-CN" altLang="zh-CN" sz="1600" b="1" dirty="0">
                <a:latin typeface="微软雅黑" panose="020B0503020204020204" charset="-122"/>
                <a:ea typeface="微软雅黑" panose="020B0503020204020204" charset="-122"/>
                <a:cs typeface="微软雅黑" panose="020B0503020204020204" charset="-122"/>
                <a:sym typeface="+mn-ea"/>
              </a:rPr>
              <a:t>大鼠</a:t>
            </a:r>
            <a:r>
              <a:rPr lang="zh-CN" altLang="en-US" sz="1600" b="1" dirty="0">
                <a:latin typeface="微软雅黑" panose="020B0503020204020204" charset="-122"/>
                <a:ea typeface="微软雅黑" panose="020B0503020204020204" charset="-122"/>
                <a:cs typeface="微软雅黑" panose="020B0503020204020204" charset="-122"/>
                <a:sym typeface="+mn-ea"/>
              </a:rPr>
              <a:t>连续给药</a:t>
            </a:r>
            <a:r>
              <a:rPr lang="en-US" altLang="zh-CN" sz="1600" b="1" dirty="0">
                <a:latin typeface="微软雅黑" panose="020B0503020204020204" charset="-122"/>
                <a:ea typeface="微软雅黑" panose="020B0503020204020204" charset="-122"/>
                <a:cs typeface="微软雅黑" panose="020B0503020204020204" charset="-122"/>
                <a:sym typeface="+mn-ea"/>
              </a:rPr>
              <a:t>6</a:t>
            </a:r>
            <a:r>
              <a:rPr lang="zh-CN" altLang="en-US" sz="1600" b="1" dirty="0">
                <a:latin typeface="微软雅黑" panose="020B0503020204020204" charset="-122"/>
                <a:ea typeface="微软雅黑" panose="020B0503020204020204" charset="-122"/>
                <a:cs typeface="微软雅黑" panose="020B0503020204020204" charset="-122"/>
                <a:sym typeface="+mn-ea"/>
              </a:rPr>
              <a:t>周，</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sym typeface="+mn-ea"/>
              </a:rPr>
              <a:t>治疗安全窗达</a:t>
            </a: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100</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sym typeface="+mn-ea"/>
              </a:rPr>
              <a:t>倍以上</a:t>
            </a:r>
            <a:r>
              <a:rPr lang="zh-CN" altLang="en-US" sz="1600" b="1" dirty="0">
                <a:latin typeface="微软雅黑" panose="020B0503020204020204" charset="-122"/>
                <a:ea typeface="微软雅黑" panose="020B0503020204020204" charset="-122"/>
                <a:cs typeface="微软雅黑" panose="020B0503020204020204" charset="-122"/>
                <a:sym typeface="+mn-ea"/>
              </a:rPr>
              <a:t>，提示</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sym typeface="+mn-ea"/>
              </a:rPr>
              <a:t>枸地氯雷他定口服溶液用于</a:t>
            </a: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6</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sym typeface="+mn-ea"/>
              </a:rPr>
              <a:t>个月以上儿童具有良好安全性</a:t>
            </a:r>
            <a:endParaRPr lang="zh-CN" altLang="en-US" sz="1600" b="1"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marL="285750" lvl="3" indent="-285750" fontAlgn="auto">
              <a:lnSpc>
                <a:spcPct val="150000"/>
              </a:lnSpc>
              <a:buFont typeface="Wingdings" panose="05000000000000000000" pitchFamily="2" charset="2"/>
              <a:buChar char="n"/>
            </a:pPr>
            <a:r>
              <a:rPr lang="zh-CN" altLang="en-US" sz="1600" b="1" dirty="0">
                <a:latin typeface="微软雅黑" panose="020B0503020204020204" charset="-122"/>
                <a:ea typeface="微软雅黑" panose="020B0503020204020204" charset="-122"/>
                <a:cs typeface="微软雅黑" panose="020B0503020204020204" charset="-122"/>
                <a:sym typeface="+mn-ea"/>
              </a:rPr>
              <a:t>本品开展了三</a:t>
            </a:r>
            <a:r>
              <a:rPr lang="zh-CN" altLang="zh-CN" sz="1600" b="1" dirty="0">
                <a:latin typeface="微软雅黑" panose="020B0503020204020204" charset="-122"/>
                <a:ea typeface="微软雅黑" panose="020B0503020204020204" charset="-122"/>
                <a:cs typeface="微软雅黑" panose="020B0503020204020204" charset="-122"/>
                <a:sym typeface="+mn-ea"/>
              </a:rPr>
              <a:t>项儿童</a:t>
            </a:r>
            <a:r>
              <a:rPr lang="zh-CN" altLang="en-US" sz="1600" b="1" dirty="0">
                <a:latin typeface="微软雅黑" panose="020B0503020204020204" charset="-122"/>
                <a:ea typeface="微软雅黑" panose="020B0503020204020204" charset="-122"/>
                <a:cs typeface="微软雅黑" panose="020B0503020204020204" charset="-122"/>
                <a:sym typeface="+mn-ea"/>
              </a:rPr>
              <a:t>临床研究，获得了</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sym typeface="+mn-ea"/>
              </a:rPr>
              <a:t>在不同年龄段儿童中的药代动力学参数，未见不良反应，安全性良好</a:t>
            </a:r>
            <a:endParaRPr lang="zh-CN" altLang="en-US" sz="1600" b="1"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aphicFrame>
        <p:nvGraphicFramePr>
          <p:cNvPr id="2" name="表格 1"/>
          <p:cNvGraphicFramePr>
            <a:graphicFrameLocks noGrp="1"/>
          </p:cNvGraphicFramePr>
          <p:nvPr>
            <p:custDataLst>
              <p:tags r:id="rId3"/>
            </p:custDataLst>
          </p:nvPr>
        </p:nvGraphicFramePr>
        <p:xfrm>
          <a:off x="146685" y="1866900"/>
          <a:ext cx="6804660" cy="1915288"/>
        </p:xfrm>
        <a:graphic>
          <a:graphicData uri="http://schemas.openxmlformats.org/drawingml/2006/table">
            <a:tbl>
              <a:tblPr firstRow="1">
                <a:tableStyleId>{14ACEC09-8462-4FD4-B4B6-794253AA534E}</a:tableStyleId>
              </a:tblPr>
              <a:tblGrid>
                <a:gridCol w="1431925"/>
                <a:gridCol w="2216150"/>
                <a:gridCol w="3156585"/>
              </a:tblGrid>
              <a:tr h="414020">
                <a:tc>
                  <a:txBody>
                    <a:bodyPr/>
                    <a:lstStyle/>
                    <a:p>
                      <a:pPr marL="0" marR="0" lvl="0" indent="0" algn="ctr" defTabSz="1136650" rtl="0" eaLnBrk="1" fontAlgn="auto" latinLnBrk="0" hangingPunct="1">
                        <a:lnSpc>
                          <a:spcPct val="120000"/>
                        </a:lnSpc>
                        <a:spcBef>
                          <a:spcPts val="0"/>
                        </a:spcBef>
                        <a:spcAft>
                          <a:spcPts val="0"/>
                        </a:spcAft>
                        <a:buClrTx/>
                        <a:buSzTx/>
                        <a:buFontTx/>
                        <a:buNone/>
                        <a:defRPr/>
                      </a:pPr>
                      <a:r>
                        <a:rPr lang="zh-CN" altLang="en-US" sz="1200" kern="1200" spc="120" dirty="0">
                          <a:solidFill>
                            <a:schemeClr val="bg1"/>
                          </a:solidFill>
                          <a:latin typeface="微软雅黑" panose="020B0503020204020204" charset="-122"/>
                          <a:ea typeface="微软雅黑" panose="020B0503020204020204" charset="-122"/>
                        </a:rPr>
                        <a:t>动物种属</a:t>
                      </a:r>
                      <a:endParaRPr lang="zh-CN" altLang="en-US" sz="1200" kern="1200" spc="120" dirty="0">
                        <a:solidFill>
                          <a:schemeClr val="bg1"/>
                        </a:solidFill>
                        <a:latin typeface="微软雅黑" panose="020B0503020204020204" charset="-122"/>
                        <a:ea typeface="微软雅黑" panose="020B0503020204020204" charset="-122"/>
                      </a:endParaRPr>
                    </a:p>
                  </a:txBody>
                  <a:tcPr marL="254000" marR="254000" marT="127000" marB="127000" anchor="ctr"/>
                </a:tc>
                <a:tc>
                  <a:txBody>
                    <a:bodyPr/>
                    <a:lstStyle/>
                    <a:p>
                      <a:pPr marL="0" marR="0" lvl="0" indent="0" algn="ctr" defTabSz="1136650" rtl="0" eaLnBrk="1" fontAlgn="auto" latinLnBrk="0" hangingPunct="1">
                        <a:lnSpc>
                          <a:spcPct val="120000"/>
                        </a:lnSpc>
                        <a:spcBef>
                          <a:spcPts val="0"/>
                        </a:spcBef>
                        <a:spcAft>
                          <a:spcPts val="0"/>
                        </a:spcAft>
                        <a:buClrTx/>
                        <a:buSzTx/>
                        <a:buFontTx/>
                        <a:buNone/>
                        <a:defRPr/>
                      </a:pPr>
                      <a:r>
                        <a:rPr lang="zh-CN" altLang="en-US" sz="1200" kern="1200" spc="120" dirty="0">
                          <a:solidFill>
                            <a:schemeClr val="bg1"/>
                          </a:solidFill>
                          <a:latin typeface="微软雅黑" panose="020B0503020204020204" charset="-122"/>
                          <a:ea typeface="微软雅黑" panose="020B0503020204020204" charset="-122"/>
                        </a:rPr>
                        <a:t>给药方案</a:t>
                      </a:r>
                      <a:endParaRPr lang="zh-CN" altLang="en-US" sz="1200" kern="1200" spc="120" dirty="0">
                        <a:solidFill>
                          <a:schemeClr val="bg1"/>
                        </a:solidFill>
                        <a:latin typeface="微软雅黑" panose="020B0503020204020204" charset="-122"/>
                        <a:ea typeface="微软雅黑" panose="020B0503020204020204" charset="-122"/>
                      </a:endParaRPr>
                    </a:p>
                  </a:txBody>
                  <a:tcPr marL="254000" marR="254000" marT="127000" marB="127000" anchor="ctr"/>
                </a:tc>
                <a:tc>
                  <a:txBody>
                    <a:bodyPr/>
                    <a:lstStyle/>
                    <a:p>
                      <a:pPr marL="0" marR="0" lvl="0" indent="0" algn="ctr" defTabSz="1136650" rtl="0" eaLnBrk="1" fontAlgn="auto" latinLnBrk="0" hangingPunct="1">
                        <a:lnSpc>
                          <a:spcPct val="120000"/>
                        </a:lnSpc>
                        <a:spcBef>
                          <a:spcPts val="0"/>
                        </a:spcBef>
                        <a:spcAft>
                          <a:spcPts val="0"/>
                        </a:spcAft>
                        <a:buClrTx/>
                        <a:buSzTx/>
                        <a:buFontTx/>
                        <a:buNone/>
                        <a:defRPr/>
                      </a:pPr>
                      <a:r>
                        <a:rPr lang="zh-CN" altLang="en-US" sz="1200" kern="1200" spc="120" dirty="0">
                          <a:solidFill>
                            <a:schemeClr val="bg1"/>
                          </a:solidFill>
                          <a:latin typeface="微软雅黑" panose="020B0503020204020204" charset="-122"/>
                          <a:ea typeface="微软雅黑" panose="020B0503020204020204" charset="-122"/>
                        </a:rPr>
                        <a:t>主要结果</a:t>
                      </a:r>
                      <a:endParaRPr lang="zh-CN" altLang="en-US" sz="1200" kern="1200" spc="120" dirty="0">
                        <a:solidFill>
                          <a:schemeClr val="bg1"/>
                        </a:solidFill>
                        <a:latin typeface="微软雅黑" panose="020B0503020204020204" charset="-122"/>
                        <a:ea typeface="微软雅黑" panose="020B0503020204020204" charset="-122"/>
                      </a:endParaRPr>
                    </a:p>
                  </a:txBody>
                  <a:tcPr marL="254000" marR="254000" marT="127000" marB="127000" anchor="ctr"/>
                </a:tc>
              </a:tr>
              <a:tr h="0">
                <a:tc>
                  <a:txBody>
                    <a:bodyPr/>
                    <a:lstStyle/>
                    <a:p>
                      <a:pPr marL="0" marR="0" lvl="0" indent="0" algn="ctr" defTabSz="1136650" rtl="0" eaLnBrk="1" fontAlgn="auto" latinLnBrk="0" hangingPunct="1">
                        <a:lnSpc>
                          <a:spcPct val="120000"/>
                        </a:lnSpc>
                        <a:spcBef>
                          <a:spcPts val="0"/>
                        </a:spcBef>
                        <a:spcAft>
                          <a:spcPts val="0"/>
                        </a:spcAft>
                        <a:buClrTx/>
                        <a:buSzTx/>
                        <a:buFontTx/>
                        <a:buNone/>
                        <a:defRPr/>
                      </a:pPr>
                      <a:r>
                        <a:rPr lang="zh-CN" altLang="en-US" sz="1050" b="1" kern="100" dirty="0">
                          <a:latin typeface="Times New Roman" panose="02020603050405020304" pitchFamily="18" charset="0"/>
                          <a:ea typeface="微软雅黑" panose="020B0503020204020204" charset="-122"/>
                          <a:cs typeface="Times New Roman" panose="02020603050405020304" pitchFamily="18" charset="0"/>
                        </a:rPr>
                        <a:t>离乳前</a:t>
                      </a:r>
                      <a:r>
                        <a:rPr lang="en-US" altLang="zh-CN" sz="1050" b="1" kern="100" dirty="0">
                          <a:latin typeface="Times New Roman" panose="02020603050405020304" pitchFamily="18" charset="0"/>
                          <a:ea typeface="微软雅黑" panose="020B0503020204020204" charset="-122"/>
                          <a:cs typeface="Times New Roman" panose="02020603050405020304" pitchFamily="18" charset="0"/>
                        </a:rPr>
                        <a:t>SD</a:t>
                      </a:r>
                      <a:r>
                        <a:rPr lang="zh-CN" altLang="en-US" sz="1050" b="1" kern="100" dirty="0">
                          <a:latin typeface="Times New Roman" panose="02020603050405020304" pitchFamily="18" charset="0"/>
                          <a:ea typeface="微软雅黑" panose="020B0503020204020204" charset="-122"/>
                          <a:cs typeface="Times New Roman" panose="02020603050405020304" pitchFamily="18" charset="0"/>
                        </a:rPr>
                        <a:t>大鼠（</a:t>
                      </a:r>
                      <a:r>
                        <a:rPr lang="en-US" altLang="zh-CN" sz="1050" b="1" kern="100" dirty="0">
                          <a:latin typeface="Times New Roman" panose="02020603050405020304" pitchFamily="18" charset="0"/>
                          <a:ea typeface="微软雅黑" panose="020B0503020204020204" charset="-122"/>
                          <a:cs typeface="Times New Roman" panose="02020603050405020304" pitchFamily="18" charset="0"/>
                        </a:rPr>
                        <a:t>PND12</a:t>
                      </a:r>
                      <a:r>
                        <a:rPr lang="zh-CN" altLang="en-US" sz="1050" b="1" kern="100" dirty="0">
                          <a:latin typeface="Times New Roman" panose="02020603050405020304" pitchFamily="18" charset="0"/>
                          <a:ea typeface="微软雅黑" panose="020B0503020204020204" charset="-122"/>
                          <a:cs typeface="Times New Roman" panose="02020603050405020304" pitchFamily="18" charset="0"/>
                        </a:rPr>
                        <a:t>）</a:t>
                      </a:r>
                      <a:endParaRPr lang="zh-CN" altLang="en-US" sz="1050" b="1" kern="100" dirty="0">
                        <a:latin typeface="Times New Roman" panose="02020603050405020304" pitchFamily="18" charset="0"/>
                        <a:ea typeface="微软雅黑" panose="020B0503020204020204" charset="-122"/>
                        <a:cs typeface="Times New Roman" panose="02020603050405020304" pitchFamily="18" charset="0"/>
                      </a:endParaRPr>
                    </a:p>
                  </a:txBody>
                  <a:tcPr marL="254000" marR="254000" marT="127000" marB="127000" anchor="ctr"/>
                </a:tc>
                <a:tc>
                  <a:txBody>
                    <a:bodyPr/>
                    <a:lstStyle/>
                    <a:p>
                      <a:pPr marL="0" marR="0" lvl="0" indent="0" algn="ctr" defTabSz="1136650" rtl="0" eaLnBrk="1" fontAlgn="auto" latinLnBrk="0" hangingPunct="1">
                        <a:lnSpc>
                          <a:spcPct val="120000"/>
                        </a:lnSpc>
                        <a:spcBef>
                          <a:spcPts val="0"/>
                        </a:spcBef>
                        <a:spcAft>
                          <a:spcPts val="0"/>
                        </a:spcAft>
                        <a:buClrTx/>
                        <a:buSzTx/>
                        <a:buFontTx/>
                        <a:buNone/>
                        <a:defRPr/>
                      </a:pPr>
                      <a:r>
                        <a:rPr lang="zh-CN" altLang="en-US" sz="1050" kern="100" dirty="0">
                          <a:latin typeface="Times New Roman" panose="02020603050405020304" pitchFamily="18" charset="0"/>
                          <a:ea typeface="微软雅黑" panose="020B0503020204020204" charset="-122"/>
                          <a:cs typeface="Times New Roman" panose="02020603050405020304" pitchFamily="18" charset="0"/>
                        </a:rPr>
                        <a:t>给药剂量：</a:t>
                      </a:r>
                      <a:r>
                        <a:rPr lang="en-US" altLang="zh-CN" sz="1050" kern="100" dirty="0">
                          <a:latin typeface="Times New Roman" panose="02020603050405020304" pitchFamily="18" charset="0"/>
                          <a:ea typeface="微软雅黑" panose="020B0503020204020204" charset="-122"/>
                          <a:cs typeface="Times New Roman" panose="02020603050405020304" pitchFamily="18" charset="0"/>
                        </a:rPr>
                        <a:t>3 mg/kg/d</a:t>
                      </a:r>
                      <a:r>
                        <a:rPr lang="zh-CN" altLang="en-US" sz="1050" kern="100" dirty="0">
                          <a:latin typeface="Times New Roman" panose="02020603050405020304" pitchFamily="18" charset="0"/>
                          <a:ea typeface="微软雅黑" panose="020B0503020204020204" charset="-122"/>
                          <a:cs typeface="Times New Roman" panose="02020603050405020304" pitchFamily="18" charset="0"/>
                        </a:rPr>
                        <a:t>、</a:t>
                      </a:r>
                      <a:r>
                        <a:rPr lang="en-US" altLang="zh-CN" sz="1050" kern="100" dirty="0">
                          <a:latin typeface="Times New Roman" panose="02020603050405020304" pitchFamily="18" charset="0"/>
                          <a:ea typeface="微软雅黑" panose="020B0503020204020204" charset="-122"/>
                          <a:cs typeface="Times New Roman" panose="02020603050405020304" pitchFamily="18" charset="0"/>
                        </a:rPr>
                        <a:t>6 mg/kg/d</a:t>
                      </a:r>
                      <a:r>
                        <a:rPr lang="zh-CN" altLang="en-US" sz="1050" kern="100" dirty="0">
                          <a:latin typeface="Times New Roman" panose="02020603050405020304" pitchFamily="18" charset="0"/>
                          <a:ea typeface="微软雅黑" panose="020B0503020204020204" charset="-122"/>
                          <a:cs typeface="Times New Roman" panose="02020603050405020304" pitchFamily="18" charset="0"/>
                        </a:rPr>
                        <a:t>、</a:t>
                      </a:r>
                      <a:r>
                        <a:rPr lang="en-US" altLang="zh-CN" sz="1050" kern="100" dirty="0">
                          <a:latin typeface="Times New Roman" panose="02020603050405020304" pitchFamily="18" charset="0"/>
                          <a:ea typeface="微软雅黑" panose="020B0503020204020204" charset="-122"/>
                          <a:cs typeface="Times New Roman" panose="02020603050405020304" pitchFamily="18" charset="0"/>
                        </a:rPr>
                        <a:t>20 mg/kg/d</a:t>
                      </a:r>
                      <a:r>
                        <a:rPr lang="zh-CN" altLang="en-US" sz="1050" kern="100" dirty="0">
                          <a:latin typeface="Times New Roman" panose="02020603050405020304" pitchFamily="18" charset="0"/>
                          <a:ea typeface="微软雅黑" panose="020B0503020204020204" charset="-122"/>
                          <a:cs typeface="Times New Roman" panose="02020603050405020304" pitchFamily="18" charset="0"/>
                        </a:rPr>
                        <a:t>；灌胃给药</a:t>
                      </a:r>
                      <a:r>
                        <a:rPr lang="en-US" altLang="zh-CN" sz="1050" kern="100" dirty="0">
                          <a:latin typeface="Times New Roman" panose="02020603050405020304" pitchFamily="18" charset="0"/>
                          <a:ea typeface="微软雅黑" panose="020B0503020204020204" charset="-122"/>
                          <a:cs typeface="Times New Roman" panose="02020603050405020304" pitchFamily="18" charset="0"/>
                        </a:rPr>
                        <a:t>6</a:t>
                      </a:r>
                      <a:r>
                        <a:rPr lang="zh-CN" altLang="en-US" sz="1050" kern="100" dirty="0">
                          <a:latin typeface="Times New Roman" panose="02020603050405020304" pitchFamily="18" charset="0"/>
                          <a:ea typeface="微软雅黑" panose="020B0503020204020204" charset="-122"/>
                          <a:cs typeface="Times New Roman" panose="02020603050405020304" pitchFamily="18" charset="0"/>
                        </a:rPr>
                        <a:t>周</a:t>
                      </a:r>
                      <a:endParaRPr lang="zh-CN" altLang="en-US" sz="1050" kern="100" dirty="0">
                        <a:latin typeface="Times New Roman" panose="02020603050405020304" pitchFamily="18" charset="0"/>
                        <a:ea typeface="微软雅黑" panose="020B0503020204020204" charset="-122"/>
                        <a:cs typeface="Times New Roman" panose="02020603050405020304" pitchFamily="18" charset="0"/>
                      </a:endParaRPr>
                    </a:p>
                  </a:txBody>
                  <a:tcPr marL="254000" marR="254000" marT="127000" marB="127000" anchor="ctr"/>
                </a:tc>
                <a:tc>
                  <a:txBody>
                    <a:bodyPr/>
                    <a:lstStyle/>
                    <a:p>
                      <a:pPr marL="0" marR="0" lvl="0" indent="0" algn="ctr" defTabSz="1136650" rtl="0" eaLnBrk="1" fontAlgn="auto" latinLnBrk="0" hangingPunct="1">
                        <a:lnSpc>
                          <a:spcPct val="120000"/>
                        </a:lnSpc>
                        <a:spcBef>
                          <a:spcPts val="0"/>
                        </a:spcBef>
                        <a:spcAft>
                          <a:spcPts val="0"/>
                        </a:spcAft>
                        <a:buClrTx/>
                        <a:buSzTx/>
                        <a:buFontTx/>
                        <a:buNone/>
                        <a:defRPr/>
                      </a:pPr>
                      <a:r>
                        <a:rPr lang="zh-CN" altLang="en-US" sz="1050" kern="100" dirty="0">
                          <a:latin typeface="Times New Roman" panose="02020603050405020304" pitchFamily="18" charset="0"/>
                          <a:ea typeface="微软雅黑" panose="020B0503020204020204" charset="-122"/>
                          <a:cs typeface="Times New Roman" panose="02020603050405020304" pitchFamily="18" charset="0"/>
                        </a:rPr>
                        <a:t>包括性成熟、骨骼发育等生长发育指标在内的所有检查，各剂量组动物均无明显异常，</a:t>
                      </a:r>
                      <a:r>
                        <a:rPr lang="en-US" altLang="zh-CN" sz="1050" b="1" kern="100" dirty="0" err="1">
                          <a:latin typeface="Times New Roman" panose="02020603050405020304" pitchFamily="18" charset="0"/>
                          <a:ea typeface="微软雅黑" panose="020B0503020204020204" charset="-122"/>
                          <a:cs typeface="Times New Roman" panose="02020603050405020304" pitchFamily="18" charset="0"/>
                        </a:rPr>
                        <a:t>NOAEL</a:t>
                      </a:r>
                      <a:r>
                        <a:rPr lang="zh-CN" altLang="en-US" sz="1050" b="1" kern="100" dirty="0">
                          <a:latin typeface="Times New Roman" panose="02020603050405020304" pitchFamily="18" charset="0"/>
                          <a:ea typeface="微软雅黑" panose="020B0503020204020204" charset="-122"/>
                          <a:cs typeface="Times New Roman" panose="02020603050405020304" pitchFamily="18" charset="0"/>
                        </a:rPr>
                        <a:t>剂量为 </a:t>
                      </a:r>
                      <a:r>
                        <a:rPr lang="en-US" altLang="zh-CN" sz="1050" b="1" kern="100" dirty="0">
                          <a:latin typeface="Times New Roman" panose="02020603050405020304" pitchFamily="18" charset="0"/>
                          <a:ea typeface="微软雅黑" panose="020B0503020204020204" charset="-122"/>
                          <a:cs typeface="Times New Roman" panose="02020603050405020304" pitchFamily="18" charset="0"/>
                        </a:rPr>
                        <a:t>20 mg/kg/d</a:t>
                      </a:r>
                      <a:r>
                        <a:rPr lang="zh-CN" altLang="en-US" sz="1050" b="1" kern="100" dirty="0">
                          <a:latin typeface="Times New Roman" panose="02020603050405020304" pitchFamily="18" charset="0"/>
                          <a:ea typeface="微软雅黑" panose="020B0503020204020204" charset="-122"/>
                          <a:cs typeface="Times New Roman" panose="02020603050405020304" pitchFamily="18" charset="0"/>
                        </a:rPr>
                        <a:t>，该剂量药物平均暴露量为</a:t>
                      </a:r>
                      <a:r>
                        <a:rPr lang="en-US" altLang="zh-CN" sz="1050" b="1" kern="100" dirty="0">
                          <a:latin typeface="Times New Roman" panose="02020603050405020304" pitchFamily="18" charset="0"/>
                          <a:ea typeface="微软雅黑" panose="020B0503020204020204" charset="-122"/>
                          <a:cs typeface="Times New Roman" panose="02020603050405020304" pitchFamily="18" charset="0"/>
                        </a:rPr>
                        <a:t>5105.51 h*ng/mL</a:t>
                      </a:r>
                      <a:endParaRPr lang="en-US" altLang="zh-CN" sz="1050" b="1" kern="100" dirty="0">
                        <a:latin typeface="Times New Roman" panose="02020603050405020304" pitchFamily="18" charset="0"/>
                        <a:ea typeface="微软雅黑" panose="020B0503020204020204" charset="-122"/>
                        <a:cs typeface="Times New Roman" panose="02020603050405020304" pitchFamily="18" charset="0"/>
                      </a:endParaRPr>
                    </a:p>
                  </a:txBody>
                  <a:tcPr marL="254000" marR="254000" marT="127000" marB="127000" anchor="ctr"/>
                </a:tc>
              </a:tr>
              <a:tr h="0">
                <a:tc gridSpan="3">
                  <a:txBody>
                    <a:bodyPr/>
                    <a:lstStyle/>
                    <a:p>
                      <a:pPr marL="0" marR="0" lvl="0" indent="0" algn="l" defTabSz="1136650" rtl="0" eaLnBrk="1" fontAlgn="auto" latinLnBrk="0" hangingPunct="1">
                        <a:lnSpc>
                          <a:spcPct val="120000"/>
                        </a:lnSpc>
                        <a:spcBef>
                          <a:spcPts val="0"/>
                        </a:spcBef>
                        <a:spcAft>
                          <a:spcPts val="0"/>
                        </a:spcAft>
                        <a:buClrTx/>
                        <a:buSzTx/>
                        <a:buFontTx/>
                        <a:buNone/>
                        <a:defRPr/>
                      </a:pPr>
                      <a:r>
                        <a:rPr lang="zh-CN" altLang="en-US" sz="1200" kern="100" dirty="0">
                          <a:latin typeface="Times New Roman" panose="02020603050405020304" pitchFamily="18" charset="0"/>
                          <a:ea typeface="微软雅黑" panose="020B0503020204020204" charset="-122"/>
                          <a:cs typeface="Times New Roman" panose="02020603050405020304" pitchFamily="18" charset="0"/>
                        </a:rPr>
                        <a:t>安全倍数：</a:t>
                      </a:r>
                      <a:r>
                        <a:rPr lang="zh-CN" altLang="en-US" sz="1200" b="1" kern="100" dirty="0">
                          <a:latin typeface="Times New Roman" panose="02020603050405020304" pitchFamily="18" charset="0"/>
                          <a:ea typeface="微软雅黑" panose="020B0503020204020204" charset="-122"/>
                          <a:cs typeface="Times New Roman" panose="02020603050405020304" pitchFamily="18" charset="0"/>
                        </a:rPr>
                        <a:t>该剂量下暴露量</a:t>
                      </a:r>
                      <a:r>
                        <a:rPr lang="zh-CN" altLang="en-US" sz="1200" b="1"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rPr>
                        <a:t>已超过对应年龄段儿童人群药物暴露量</a:t>
                      </a:r>
                      <a:r>
                        <a:rPr lang="en-US" altLang="zh-CN" sz="1200" b="1"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rPr>
                        <a:t>100</a:t>
                      </a:r>
                      <a:r>
                        <a:rPr lang="zh-CN" altLang="en-US" sz="1200" b="1"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rPr>
                        <a:t>倍以上</a:t>
                      </a:r>
                      <a:endParaRPr lang="zh-CN" altLang="en-US" sz="1200" b="1"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txBody>
                  <a:tcPr marL="254000" marR="254000" marT="127000" marB="127000" anchor="ctr"/>
                </a:tc>
                <a:tc hMerge="1">
                  <a:tcPr anchor="ctr"/>
                </a:tc>
                <a:tc hMerge="1">
                  <a:tcPr anchor="ctr"/>
                </a:tc>
              </a:tr>
            </a:tbl>
          </a:graphicData>
        </a:graphic>
      </p:graphicFrame>
      <p:sp>
        <p:nvSpPr>
          <p:cNvPr id="4" name="文本框 3"/>
          <p:cNvSpPr txBox="1"/>
          <p:nvPr/>
        </p:nvSpPr>
        <p:spPr>
          <a:xfrm>
            <a:off x="7034530" y="2260600"/>
            <a:ext cx="5330825" cy="3969385"/>
          </a:xfrm>
          <a:prstGeom prst="rect">
            <a:avLst/>
          </a:prstGeom>
        </p:spPr>
        <p:txBody>
          <a:bodyPr wrap="square">
            <a:spAutoFit/>
          </a:bodyPr>
          <a:lstStyle/>
          <a:p>
            <a:pPr indent="0" algn="l" defTabSz="914400" rtl="0" fontAlgn="auto">
              <a:lnSpc>
                <a:spcPct val="150000"/>
              </a:lnSpc>
              <a:buFont typeface="Wingdings" panose="05000000000000000000" charset="0"/>
              <a:buNone/>
            </a:pPr>
            <a:r>
              <a:rPr lang="zh-CN" altLang="en-US" sz="2400" b="1" kern="0" dirty="0">
                <a:solidFill>
                  <a:schemeClr val="tx1"/>
                </a:solidFill>
                <a:effectLst/>
                <a:latin typeface="微软雅黑" panose="020B0503020204020204" charset="-122"/>
                <a:ea typeface="微软雅黑" panose="020B0503020204020204" charset="-122"/>
                <a:cs typeface="微软雅黑" panose="020B0503020204020204" charset="-122"/>
                <a:sym typeface="+mn-ea"/>
              </a:rPr>
              <a:t>无与药物有关的不良反应：</a:t>
            </a:r>
            <a:endParaRPr lang="zh-CN" altLang="en-US" sz="2400" b="1" kern="0" dirty="0">
              <a:solidFill>
                <a:schemeClr val="tx1"/>
              </a:solidFill>
              <a:effectLst/>
              <a:latin typeface="微软雅黑" panose="020B0503020204020204" charset="-122"/>
              <a:ea typeface="微软雅黑" panose="020B0503020204020204" charset="-122"/>
              <a:cs typeface="微软雅黑" panose="020B0503020204020204" charset="-122"/>
              <a:sym typeface="+mn-ea"/>
            </a:endParaRPr>
          </a:p>
          <a:p>
            <a:pPr marL="285750" indent="-285750" algn="l" defTabSz="914400" rtl="0" fontAlgn="auto">
              <a:lnSpc>
                <a:spcPct val="150000"/>
              </a:lnSpc>
              <a:buFont typeface="Wingdings" panose="05000000000000000000" charset="0"/>
              <a:buChar char="ü"/>
            </a:pPr>
            <a:r>
              <a:rPr lang="zh-CN" altLang="en-US" sz="2400" b="1" kern="0" dirty="0">
                <a:solidFill>
                  <a:srgbClr val="C00000"/>
                </a:solidFill>
                <a:effectLst/>
                <a:latin typeface="微软雅黑" panose="020B0503020204020204" charset="-122"/>
                <a:ea typeface="微软雅黑" panose="020B0503020204020204" charset="-122"/>
                <a:cs typeface="微软雅黑" panose="020B0503020204020204" charset="-122"/>
                <a:sym typeface="+mn-ea"/>
              </a:rPr>
              <a:t>无</a:t>
            </a:r>
            <a:r>
              <a:rPr lang="en-US" altLang="zh-CN" sz="2400" kern="0" dirty="0">
                <a:effectLst/>
                <a:latin typeface="微软雅黑" panose="020B0503020204020204" charset="-122"/>
                <a:ea typeface="微软雅黑" panose="020B0503020204020204" charset="-122"/>
                <a:cs typeface="微软雅黑" panose="020B0503020204020204" charset="-122"/>
                <a:sym typeface="+mn-ea"/>
              </a:rPr>
              <a:t>3</a:t>
            </a:r>
            <a:r>
              <a:rPr lang="zh-CN" altLang="en-US" sz="2400" kern="0" dirty="0">
                <a:effectLst/>
                <a:latin typeface="微软雅黑" panose="020B0503020204020204" charset="-122"/>
                <a:ea typeface="微软雅黑" panose="020B0503020204020204" charset="-122"/>
                <a:cs typeface="微软雅黑" panose="020B0503020204020204" charset="-122"/>
                <a:sym typeface="+mn-ea"/>
              </a:rPr>
              <a:t>级以上</a:t>
            </a:r>
            <a:r>
              <a:rPr lang="en-GB" altLang="zh-CN" sz="2400" kern="0" dirty="0">
                <a:effectLst/>
                <a:latin typeface="微软雅黑" panose="020B0503020204020204" charset="-122"/>
                <a:ea typeface="微软雅黑" panose="020B0503020204020204" charset="-122"/>
                <a:cs typeface="微软雅黑" panose="020B0503020204020204" charset="-122"/>
                <a:sym typeface="+mn-ea"/>
              </a:rPr>
              <a:t>TEAE</a:t>
            </a:r>
            <a:r>
              <a:rPr lang="zh-CN" altLang="en-US" sz="2400" kern="0" dirty="0">
                <a:effectLst/>
                <a:latin typeface="微软雅黑" panose="020B0503020204020204" charset="-122"/>
                <a:ea typeface="微软雅黑" panose="020B0503020204020204" charset="-122"/>
                <a:cs typeface="微软雅黑" panose="020B0503020204020204" charset="-122"/>
                <a:sym typeface="+mn-ea"/>
              </a:rPr>
              <a:t>发生</a:t>
            </a:r>
            <a:endParaRPr lang="zh-CN" altLang="en-US" sz="2400" kern="0" dirty="0">
              <a:effectLst/>
              <a:latin typeface="微软雅黑" panose="020B0503020204020204" charset="-122"/>
              <a:ea typeface="微软雅黑" panose="020B0503020204020204" charset="-122"/>
              <a:cs typeface="微软雅黑" panose="020B0503020204020204" charset="-122"/>
              <a:sym typeface="+mn-ea"/>
            </a:endParaRPr>
          </a:p>
          <a:p>
            <a:pPr marL="285750" indent="-285750" algn="l" defTabSz="914400" rtl="0" fontAlgn="auto">
              <a:lnSpc>
                <a:spcPct val="150000"/>
              </a:lnSpc>
              <a:buFont typeface="Wingdings" panose="05000000000000000000" charset="0"/>
              <a:buChar char="ü"/>
            </a:pPr>
            <a:r>
              <a:rPr lang="zh-CN" altLang="en-US" sz="2400" b="1" kern="0" dirty="0">
                <a:solidFill>
                  <a:srgbClr val="C00000"/>
                </a:solidFill>
                <a:effectLst/>
                <a:latin typeface="微软雅黑" panose="020B0503020204020204" charset="-122"/>
                <a:ea typeface="微软雅黑" panose="020B0503020204020204" charset="-122"/>
                <a:cs typeface="微软雅黑" panose="020B0503020204020204" charset="-122"/>
                <a:sym typeface="+mn-ea"/>
              </a:rPr>
              <a:t>无</a:t>
            </a:r>
            <a:r>
              <a:rPr lang="zh-CN" altLang="en-US" sz="2400" kern="0" dirty="0">
                <a:effectLst/>
                <a:latin typeface="微软雅黑" panose="020B0503020204020204" charset="-122"/>
                <a:ea typeface="微软雅黑" panose="020B0503020204020204" charset="-122"/>
                <a:cs typeface="微软雅黑" panose="020B0503020204020204" charset="-122"/>
                <a:sym typeface="+mn-ea"/>
              </a:rPr>
              <a:t>严重不良事件（</a:t>
            </a:r>
            <a:r>
              <a:rPr lang="en-GB" altLang="zh-CN" sz="2400" kern="0" dirty="0">
                <a:effectLst/>
                <a:latin typeface="微软雅黑" panose="020B0503020204020204" charset="-122"/>
                <a:ea typeface="微软雅黑" panose="020B0503020204020204" charset="-122"/>
                <a:cs typeface="微软雅黑" panose="020B0503020204020204" charset="-122"/>
                <a:sym typeface="+mn-ea"/>
              </a:rPr>
              <a:t>SAE</a:t>
            </a:r>
            <a:r>
              <a:rPr lang="zh-CN" altLang="en-GB" sz="2400" kern="0" dirty="0">
                <a:effectLst/>
                <a:latin typeface="微软雅黑" panose="020B0503020204020204" charset="-122"/>
                <a:ea typeface="微软雅黑" panose="020B0503020204020204" charset="-122"/>
                <a:cs typeface="微软雅黑" panose="020B0503020204020204" charset="-122"/>
                <a:sym typeface="+mn-ea"/>
              </a:rPr>
              <a:t>）</a:t>
            </a:r>
            <a:r>
              <a:rPr lang="zh-CN" altLang="en-US" sz="2400" kern="0" dirty="0">
                <a:effectLst/>
                <a:latin typeface="微软雅黑" panose="020B0503020204020204" charset="-122"/>
                <a:ea typeface="微软雅黑" panose="020B0503020204020204" charset="-122"/>
                <a:cs typeface="微软雅黑" panose="020B0503020204020204" charset="-122"/>
                <a:sym typeface="+mn-ea"/>
              </a:rPr>
              <a:t>发生</a:t>
            </a:r>
            <a:endParaRPr lang="zh-CN" altLang="en-US" sz="2400" kern="0" dirty="0">
              <a:effectLst/>
              <a:latin typeface="微软雅黑" panose="020B0503020204020204" charset="-122"/>
              <a:ea typeface="微软雅黑" panose="020B0503020204020204" charset="-122"/>
              <a:cs typeface="微软雅黑" panose="020B0503020204020204" charset="-122"/>
              <a:sym typeface="+mn-ea"/>
            </a:endParaRPr>
          </a:p>
          <a:p>
            <a:pPr marL="285750" indent="-285750" algn="l" defTabSz="914400" rtl="0" fontAlgn="auto">
              <a:lnSpc>
                <a:spcPct val="150000"/>
              </a:lnSpc>
              <a:buFont typeface="Wingdings" panose="05000000000000000000" charset="0"/>
              <a:buChar char="ü"/>
            </a:pPr>
            <a:r>
              <a:rPr lang="zh-CN" altLang="en-US" sz="2400" b="1" kern="0" dirty="0">
                <a:solidFill>
                  <a:srgbClr val="C00000"/>
                </a:solidFill>
                <a:effectLst/>
                <a:latin typeface="微软雅黑" panose="020B0503020204020204" charset="-122"/>
                <a:ea typeface="微软雅黑" panose="020B0503020204020204" charset="-122"/>
                <a:cs typeface="微软雅黑" panose="020B0503020204020204" charset="-122"/>
                <a:sym typeface="+mn-ea"/>
              </a:rPr>
              <a:t>无</a:t>
            </a:r>
            <a:r>
              <a:rPr lang="zh-CN" altLang="en-US" sz="2400" kern="0" dirty="0">
                <a:effectLst/>
                <a:latin typeface="微软雅黑" panose="020B0503020204020204" charset="-122"/>
                <a:ea typeface="微软雅黑" panose="020B0503020204020204" charset="-122"/>
                <a:cs typeface="微软雅黑" panose="020B0503020204020204" charset="-122"/>
                <a:sym typeface="+mn-ea"/>
              </a:rPr>
              <a:t>导致暂停、永久停药的</a:t>
            </a:r>
            <a:r>
              <a:rPr lang="en-GB" altLang="zh-CN" sz="2400" kern="0" dirty="0">
                <a:effectLst/>
                <a:latin typeface="微软雅黑" panose="020B0503020204020204" charset="-122"/>
                <a:ea typeface="微软雅黑" panose="020B0503020204020204" charset="-122"/>
                <a:cs typeface="微软雅黑" panose="020B0503020204020204" charset="-122"/>
                <a:sym typeface="+mn-ea"/>
              </a:rPr>
              <a:t>TEAE</a:t>
            </a:r>
            <a:r>
              <a:rPr lang="zh-CN" altLang="en-US" sz="2400" kern="0" dirty="0">
                <a:effectLst/>
                <a:latin typeface="微软雅黑" panose="020B0503020204020204" charset="-122"/>
                <a:ea typeface="微软雅黑" panose="020B0503020204020204" charset="-122"/>
                <a:cs typeface="微软雅黑" panose="020B0503020204020204" charset="-122"/>
                <a:sym typeface="+mn-ea"/>
              </a:rPr>
              <a:t>发生</a:t>
            </a:r>
            <a:endParaRPr lang="zh-CN" altLang="en-US" sz="2400" kern="0" dirty="0">
              <a:effectLst/>
              <a:latin typeface="微软雅黑" panose="020B0503020204020204" charset="-122"/>
              <a:ea typeface="微软雅黑" panose="020B0503020204020204" charset="-122"/>
              <a:cs typeface="微软雅黑" panose="020B0503020204020204" charset="-122"/>
              <a:sym typeface="+mn-ea"/>
            </a:endParaRPr>
          </a:p>
          <a:p>
            <a:pPr marL="285750" indent="-285750" algn="l" defTabSz="914400" rtl="0" fontAlgn="auto">
              <a:lnSpc>
                <a:spcPct val="150000"/>
              </a:lnSpc>
              <a:buFont typeface="Wingdings" panose="05000000000000000000" charset="0"/>
              <a:buChar char="ü"/>
            </a:pPr>
            <a:r>
              <a:rPr lang="zh-CN" altLang="en-US" sz="2400" b="1" kern="0" dirty="0">
                <a:solidFill>
                  <a:srgbClr val="C00000"/>
                </a:solidFill>
                <a:effectLst/>
                <a:latin typeface="微软雅黑" panose="020B0503020204020204" charset="-122"/>
                <a:ea typeface="微软雅黑" panose="020B0503020204020204" charset="-122"/>
                <a:cs typeface="微软雅黑" panose="020B0503020204020204" charset="-122"/>
                <a:sym typeface="+mn-ea"/>
              </a:rPr>
              <a:t>无</a:t>
            </a:r>
            <a:r>
              <a:rPr lang="zh-CN" altLang="en-US" sz="2400" kern="0" dirty="0">
                <a:effectLst/>
                <a:latin typeface="微软雅黑" panose="020B0503020204020204" charset="-122"/>
                <a:ea typeface="微软雅黑" panose="020B0503020204020204" charset="-122"/>
                <a:cs typeface="微软雅黑" panose="020B0503020204020204" charset="-122"/>
                <a:sym typeface="+mn-ea"/>
              </a:rPr>
              <a:t>导致受试者提前退出试验的</a:t>
            </a:r>
            <a:r>
              <a:rPr lang="en-GB" altLang="zh-CN" sz="2400" kern="0" dirty="0">
                <a:effectLst/>
                <a:latin typeface="微软雅黑" panose="020B0503020204020204" charset="-122"/>
                <a:ea typeface="微软雅黑" panose="020B0503020204020204" charset="-122"/>
                <a:cs typeface="微软雅黑" panose="020B0503020204020204" charset="-122"/>
                <a:sym typeface="+mn-ea"/>
              </a:rPr>
              <a:t>TEAE</a:t>
            </a:r>
            <a:r>
              <a:rPr lang="zh-CN" altLang="en-US" sz="2400" kern="0" dirty="0">
                <a:effectLst/>
                <a:latin typeface="微软雅黑" panose="020B0503020204020204" charset="-122"/>
                <a:ea typeface="微软雅黑" panose="020B0503020204020204" charset="-122"/>
                <a:cs typeface="微软雅黑" panose="020B0503020204020204" charset="-122"/>
                <a:sym typeface="+mn-ea"/>
              </a:rPr>
              <a:t>发生</a:t>
            </a:r>
            <a:endParaRPr lang="zh-CN" altLang="en-US" sz="2400" kern="0" dirty="0">
              <a:effectLst/>
              <a:latin typeface="微软雅黑" panose="020B0503020204020204" charset="-122"/>
              <a:ea typeface="微软雅黑" panose="020B0503020204020204" charset="-122"/>
              <a:cs typeface="微软雅黑" panose="020B0503020204020204" charset="-122"/>
              <a:sym typeface="+mn-ea"/>
            </a:endParaRPr>
          </a:p>
          <a:p>
            <a:pPr marL="285750" indent="-285750" algn="l" defTabSz="914400" rtl="0" fontAlgn="auto">
              <a:lnSpc>
                <a:spcPct val="150000"/>
              </a:lnSpc>
              <a:buFont typeface="Wingdings" panose="05000000000000000000" charset="0"/>
              <a:buChar char="ü"/>
            </a:pPr>
            <a:r>
              <a:rPr lang="zh-CN" altLang="en-US" sz="2400" b="1" kern="0" dirty="0">
                <a:solidFill>
                  <a:srgbClr val="C00000"/>
                </a:solidFill>
                <a:effectLst/>
                <a:latin typeface="微软雅黑" panose="020B0503020204020204" charset="-122"/>
                <a:ea typeface="微软雅黑" panose="020B0503020204020204" charset="-122"/>
                <a:cs typeface="微软雅黑" panose="020B0503020204020204" charset="-122"/>
                <a:sym typeface="+mn-ea"/>
              </a:rPr>
              <a:t>无</a:t>
            </a:r>
            <a:r>
              <a:rPr lang="zh-CN" altLang="en-US" sz="2400" kern="0" dirty="0">
                <a:effectLst/>
                <a:latin typeface="微软雅黑" panose="020B0503020204020204" charset="-122"/>
                <a:ea typeface="微软雅黑" panose="020B0503020204020204" charset="-122"/>
                <a:cs typeface="微软雅黑" panose="020B0503020204020204" charset="-122"/>
                <a:sym typeface="+mn-ea"/>
              </a:rPr>
              <a:t>导致死亡的</a:t>
            </a:r>
            <a:r>
              <a:rPr lang="en-GB" altLang="zh-CN" sz="2400" kern="0" dirty="0">
                <a:effectLst/>
                <a:latin typeface="微软雅黑" panose="020B0503020204020204" charset="-122"/>
                <a:ea typeface="微软雅黑" panose="020B0503020204020204" charset="-122"/>
                <a:cs typeface="微软雅黑" panose="020B0503020204020204" charset="-122"/>
                <a:sym typeface="+mn-ea"/>
              </a:rPr>
              <a:t>TEAE</a:t>
            </a:r>
            <a:r>
              <a:rPr lang="zh-CN" altLang="en-US" sz="2400" kern="0" dirty="0">
                <a:effectLst/>
                <a:latin typeface="微软雅黑" panose="020B0503020204020204" charset="-122"/>
                <a:ea typeface="微软雅黑" panose="020B0503020204020204" charset="-122"/>
                <a:cs typeface="微软雅黑" panose="020B0503020204020204" charset="-122"/>
                <a:sym typeface="+mn-ea"/>
              </a:rPr>
              <a:t>发生</a:t>
            </a:r>
            <a:r>
              <a:rPr lang="en-US" altLang="zh-CN" sz="2400">
                <a:latin typeface="Arial" panose="020B0604020202020204" pitchFamily="34" charset="0"/>
                <a:ea typeface="微软雅黑" panose="020B0503020204020204" charset="-122"/>
              </a:rPr>
              <a:t> </a:t>
            </a:r>
            <a:endParaRPr lang="en-US" altLang="zh-CN" sz="2400">
              <a:latin typeface="Arial" panose="020B0604020202020204" pitchFamily="34" charset="0"/>
              <a:ea typeface="微软雅黑" panose="020B050302020402020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直接连接符 21"/>
          <p:cNvCxnSpPr/>
          <p:nvPr/>
        </p:nvCxnSpPr>
        <p:spPr>
          <a:xfrm>
            <a:off x="399738" y="861315"/>
            <a:ext cx="1139252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643226" y="351449"/>
            <a:ext cx="8065985" cy="463511"/>
            <a:chOff x="643226" y="411409"/>
            <a:chExt cx="8065985" cy="463511"/>
          </a:xfrm>
        </p:grpSpPr>
        <p:grpSp>
          <p:nvGrpSpPr>
            <p:cNvPr id="18" name="组合 17"/>
            <p:cNvGrpSpPr/>
            <p:nvPr/>
          </p:nvGrpSpPr>
          <p:grpSpPr>
            <a:xfrm>
              <a:off x="643226" y="419695"/>
              <a:ext cx="396000" cy="396000"/>
              <a:chOff x="395576" y="248444"/>
              <a:chExt cx="396000" cy="396000"/>
            </a:xfrm>
            <a:noFill/>
          </p:grpSpPr>
          <p:sp>
            <p:nvSpPr>
              <p:cNvPr id="20" name="矩形 19"/>
              <p:cNvSpPr/>
              <p:nvPr userDrawn="1"/>
            </p:nvSpPr>
            <p:spPr>
              <a:xfrm>
                <a:off x="395576" y="248444"/>
                <a:ext cx="326092" cy="336419"/>
              </a:xfrm>
              <a:prstGeom prst="rect">
                <a:avLst/>
              </a:prstGeom>
              <a:grpFill/>
              <a:ln w="19050"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1" name="矩形 20"/>
              <p:cNvSpPr/>
              <p:nvPr userDrawn="1"/>
            </p:nvSpPr>
            <p:spPr>
              <a:xfrm>
                <a:off x="581935" y="432344"/>
                <a:ext cx="209641" cy="212100"/>
              </a:xfrm>
              <a:prstGeom prst="rect">
                <a:avLst/>
              </a:prstGeom>
              <a:solidFill>
                <a:schemeClr val="accent3"/>
              </a:solidFill>
              <a:ln w="254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grpSp>
        <p:sp>
          <p:nvSpPr>
            <p:cNvPr id="19" name="矩形 18"/>
            <p:cNvSpPr/>
            <p:nvPr/>
          </p:nvSpPr>
          <p:spPr>
            <a:xfrm>
              <a:off x="1225585" y="411409"/>
              <a:ext cx="7483626" cy="463511"/>
            </a:xfrm>
            <a:prstGeom prst="rect">
              <a:avLst/>
            </a:prstGeom>
            <a:effectLst/>
          </p:spPr>
          <p:txBody>
            <a:bodyPr wrap="none" lIns="93269" tIns="46634" rIns="93269" bIns="46634">
              <a:spAutoFit/>
            </a:bodyPr>
            <a:lstStyle/>
            <a:p>
              <a:pPr algn="l"/>
              <a:r>
                <a:rPr lang="zh-CN" altLang="en-US" sz="2400" b="1" kern="0" spc="300"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安全性</a:t>
              </a:r>
              <a:r>
                <a:rPr lang="en-US" altLang="zh-CN" sz="2400" b="1" kern="0" spc="300"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a:t>
              </a:r>
              <a:r>
                <a:rPr lang="zh-CN" altLang="en-US" sz="2400" b="1" kern="0" spc="300" dirty="0">
                  <a:solidFill>
                    <a:srgbClr val="C00000"/>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与参照药品对比，不良反应发生率更低</a:t>
              </a:r>
              <a:endParaRPr lang="zh-CN" altLang="en-US" sz="2400" b="1" kern="0" spc="300" dirty="0">
                <a:solidFill>
                  <a:srgbClr val="C00000"/>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endParaRPr>
            </a:p>
          </p:txBody>
        </p:sp>
      </p:grpSp>
      <p:pic>
        <p:nvPicPr>
          <p:cNvPr id="9" name="图片 8" descr="恩瑞特LOGO-透明"/>
          <p:cNvPicPr>
            <a:picLocks noChangeAspect="1"/>
          </p:cNvPicPr>
          <p:nvPr/>
        </p:nvPicPr>
        <p:blipFill>
          <a:blip r:embed="rId2"/>
          <a:stretch>
            <a:fillRect/>
          </a:stretch>
        </p:blipFill>
        <p:spPr>
          <a:xfrm>
            <a:off x="11022330" y="23495"/>
            <a:ext cx="1162685" cy="841375"/>
          </a:xfrm>
          <a:prstGeom prst="rect">
            <a:avLst/>
          </a:prstGeom>
        </p:spPr>
      </p:pic>
      <p:sp>
        <p:nvSpPr>
          <p:cNvPr id="7" name="文本框 6"/>
          <p:cNvSpPr txBox="1"/>
          <p:nvPr/>
        </p:nvSpPr>
        <p:spPr>
          <a:xfrm>
            <a:off x="210174" y="6105171"/>
            <a:ext cx="11537950" cy="829945"/>
          </a:xfrm>
          <a:prstGeom prst="rect">
            <a:avLst/>
          </a:prstGeom>
          <a:noFill/>
        </p:spPr>
        <p:txBody>
          <a:bodyPr wrap="square" rtlCol="0" anchor="t">
            <a:spAutoFit/>
          </a:bodyPr>
          <a:lstStyle/>
          <a:p>
            <a:pPr lvl="0"/>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[1]</a:t>
            </a:r>
            <a:r>
              <a:rPr lang="zh-CN"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苏志高, 傅晓东, 顾金霞, 等. 枸地氯雷他定与左西替利嗪治疗变应性鼻炎疗效及安全性评价[J]. 中国现代药物应用, 2015, 9(20): 115-117.</a:t>
            </a:r>
            <a:endParaRPr lang="zh-CN"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pPr lvl="0"/>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[2]</a:t>
            </a:r>
            <a:r>
              <a:rPr lang="zh-CN"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刘兆芳, 连明杰. 用枸地氯雷他定和左西替利嗪治疗变应性鼻炎的效果对比[J]. 当代医药论丛, 2016, 14(11): 167-168.</a:t>
            </a:r>
            <a:endParaRPr lang="zh-CN"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pPr lvl="0"/>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[3]</a:t>
            </a:r>
            <a:r>
              <a:rPr lang="zh-CN"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肖梅香. 枸地氯雷他定片治疗慢性荨麻疹的可行性及安全性[J]. 养生保健指南,2018(46):366. </a:t>
            </a:r>
            <a:endPar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pPr lvl="0"/>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[4]</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林雯</a:t>
            </a:r>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薛晓倩</a:t>
            </a:r>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薛文昌</a:t>
            </a:r>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等</a:t>
            </a:r>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 </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枸地氯雷他定治疗慢性荨麻疹的疗效性及安全性</a:t>
            </a:r>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a:t>
            </a:r>
            <a:r>
              <a:rPr lang="en-GB"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J]. </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皮肤性病诊疗学杂志</a:t>
            </a:r>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,2018,25(6):350-353.</a:t>
            </a:r>
            <a:endPar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pPr lvl="0"/>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[5]</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张帅</a:t>
            </a:r>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郭魏魏</a:t>
            </a:r>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 </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枸地氯雷他定治疗慢性荨麻疹的临床疗效评价</a:t>
            </a:r>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a:t>
            </a:r>
            <a:r>
              <a:rPr lang="en-GB"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J]. </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皮肤病与性病</a:t>
            </a:r>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,2021,43(3):460-461.</a:t>
            </a:r>
            <a:endPar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pPr lvl="0"/>
            <a:r>
              <a:rPr lang="en-GB"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[6]Hua, L., Chen, J., &amp; Yuan, W. (2023). Effect of levocetirizine hydrochloride on chronic urticaria and serum levels of total IgE and inflammatory factors. Tropical Journal of Pharmaceutical Research,</a:t>
            </a:r>
            <a:endParaRPr lang="en-GB"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pPr lvl="0"/>
            <a:r>
              <a:rPr lang="en-GB"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 </a:t>
            </a:r>
            <a:r>
              <a:rPr lang="en-US" altLang="en-GB"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    </a:t>
            </a:r>
            <a:r>
              <a:rPr lang="en-GB"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 22(12), 2489–2495.</a:t>
            </a:r>
            <a:endParaRPr lang="en-GB"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pPr lvl="0"/>
            <a:endPar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矩形 2"/>
          <p:cNvSpPr/>
          <p:nvPr>
            <p:custDataLst>
              <p:tags r:id="rId3"/>
            </p:custDataLst>
          </p:nvPr>
        </p:nvSpPr>
        <p:spPr>
          <a:xfrm>
            <a:off x="642620" y="1892935"/>
            <a:ext cx="10379710" cy="413639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200" b="1" noProof="1">
              <a:solidFill>
                <a:srgbClr val="C00000"/>
              </a:solidFill>
              <a:latin typeface="微软雅黑" panose="020B0503020204020204" charset="-122"/>
              <a:ea typeface="微软雅黑" panose="020B0503020204020204" charset="-122"/>
            </a:endParaRPr>
          </a:p>
        </p:txBody>
      </p:sp>
      <p:sp>
        <p:nvSpPr>
          <p:cNvPr id="5" name="圆角矩形 14"/>
          <p:cNvSpPr/>
          <p:nvPr>
            <p:custDataLst>
              <p:tags r:id="rId4"/>
            </p:custDataLst>
          </p:nvPr>
        </p:nvSpPr>
        <p:spPr>
          <a:xfrm>
            <a:off x="6228654" y="1574507"/>
            <a:ext cx="5940000" cy="661458"/>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algn="ctr" fontAlgn="auto">
              <a:lnSpc>
                <a:spcPct val="150000"/>
              </a:lnSpc>
            </a:pPr>
            <a:endParaRPr lang="zh-CN" altLang="en-US" b="1" dirty="0">
              <a:solidFill>
                <a:srgbClr val="FF0000"/>
              </a:solidFill>
              <a:latin typeface="微软雅黑" panose="020B0503020204020204" charset="-122"/>
            </a:endParaRPr>
          </a:p>
        </p:txBody>
      </p:sp>
      <p:sp>
        <p:nvSpPr>
          <p:cNvPr id="6" name="文本框 5"/>
          <p:cNvSpPr txBox="1"/>
          <p:nvPr>
            <p:custDataLst>
              <p:tags r:id="rId5"/>
            </p:custDataLst>
          </p:nvPr>
        </p:nvSpPr>
        <p:spPr>
          <a:xfrm>
            <a:off x="829310" y="1925320"/>
            <a:ext cx="9927590" cy="1216660"/>
          </a:xfrm>
          <a:prstGeom prst="rect">
            <a:avLst/>
          </a:prstGeom>
          <a:noFill/>
        </p:spPr>
        <p:txBody>
          <a:bodyPr/>
          <a:lstStyle/>
          <a:p>
            <a:pPr marL="179705" indent="-179705" algn="just" fontAlgn="auto">
              <a:lnSpc>
                <a:spcPct val="150000"/>
              </a:lnSpc>
              <a:spcBef>
                <a:spcPts val="600"/>
              </a:spcBef>
              <a:buFont typeface="Arial" panose="020B0604020202020204" pitchFamily="34" charset="0"/>
              <a:buChar char="•"/>
              <a:defRPr/>
            </a:pPr>
            <a:r>
              <a:rPr lang="en-GB" altLang="zh-CN" sz="1600" kern="0" noProof="1">
                <a:latin typeface="微软雅黑" panose="020B0503020204020204" charset="-122"/>
                <a:ea typeface="微软雅黑" panose="020B0503020204020204" charset="-122"/>
                <a:sym typeface="+mn-ea"/>
              </a:rPr>
              <a:t>HT-PK-2021-05</a:t>
            </a:r>
            <a:r>
              <a:rPr lang="zh-CN" altLang="en-US" sz="1600" kern="0" noProof="1">
                <a:latin typeface="微软雅黑" panose="020B0503020204020204" charset="-122"/>
                <a:ea typeface="微软雅黑" panose="020B0503020204020204" charset="-122"/>
                <a:sym typeface="+mn-ea"/>
              </a:rPr>
              <a:t>试验表明：在试验观察周期</a:t>
            </a:r>
            <a:r>
              <a:rPr lang="en-US" altLang="zh-CN" sz="1600" kern="0" noProof="1">
                <a:latin typeface="微软雅黑" panose="020B0503020204020204" charset="-122"/>
                <a:ea typeface="微软雅黑" panose="020B0503020204020204" charset="-122"/>
                <a:sym typeface="+mn-ea"/>
              </a:rPr>
              <a:t>14</a:t>
            </a:r>
            <a:r>
              <a:rPr lang="zh-CN" altLang="en-US" sz="1600" kern="0" noProof="1">
                <a:latin typeface="微软雅黑" panose="020B0503020204020204" charset="-122"/>
                <a:ea typeface="微软雅黑" panose="020B0503020204020204" charset="-122"/>
                <a:sym typeface="+mn-ea"/>
              </a:rPr>
              <a:t>天内，</a:t>
            </a:r>
            <a:r>
              <a:rPr lang="zh-CN" altLang="en-US" sz="1600" b="1" kern="0" noProof="1">
                <a:solidFill>
                  <a:srgbClr val="C00000"/>
                </a:solidFill>
                <a:latin typeface="微软雅黑" panose="020B0503020204020204" charset="-122"/>
                <a:ea typeface="微软雅黑" panose="020B0503020204020204" charset="-122"/>
                <a:sym typeface="+mn-ea"/>
              </a:rPr>
              <a:t>枸地氯雷他定口服溶液未见不良反应</a:t>
            </a:r>
            <a:endParaRPr lang="en-US" altLang="zh-CN" sz="1600" b="1" kern="0" noProof="1">
              <a:solidFill>
                <a:srgbClr val="C00000"/>
              </a:solidFill>
              <a:latin typeface="微软雅黑" panose="020B0503020204020204" charset="-122"/>
              <a:ea typeface="微软雅黑" panose="020B0503020204020204" charset="-122"/>
              <a:sym typeface="+mn-ea"/>
            </a:endParaRPr>
          </a:p>
          <a:p>
            <a:pPr marL="179705" indent="-179705" algn="just" fontAlgn="auto">
              <a:lnSpc>
                <a:spcPct val="150000"/>
              </a:lnSpc>
              <a:spcBef>
                <a:spcPts val="600"/>
              </a:spcBef>
              <a:buFont typeface="Arial" panose="020B0604020202020204" pitchFamily="34" charset="0"/>
              <a:buChar char="•"/>
              <a:defRPr/>
            </a:pPr>
            <a:r>
              <a:rPr lang="zh-CN" altLang="en-US" sz="1600" kern="0" noProof="1">
                <a:latin typeface="微软雅黑" panose="020B0503020204020204" charset="-122"/>
                <a:ea typeface="微软雅黑" panose="020B0503020204020204" charset="-122"/>
                <a:sym typeface="+mn-ea"/>
              </a:rPr>
              <a:t>由于缺乏口服溶液的不良反应数据，合并</a:t>
            </a:r>
            <a:r>
              <a:rPr lang="en-US" altLang="zh-CN" sz="1600" b="1" kern="0" noProof="1">
                <a:solidFill>
                  <a:srgbClr val="C00000"/>
                </a:solidFill>
                <a:latin typeface="微软雅黑" panose="020B0503020204020204" charset="-122"/>
                <a:ea typeface="微软雅黑" panose="020B0503020204020204" charset="-122"/>
                <a:sym typeface="+mn-ea"/>
              </a:rPr>
              <a:t>12</a:t>
            </a:r>
            <a:r>
              <a:rPr lang="zh-CN" altLang="en-US" sz="1600" b="1" kern="0" noProof="1">
                <a:solidFill>
                  <a:srgbClr val="C00000"/>
                </a:solidFill>
                <a:latin typeface="微软雅黑" panose="020B0503020204020204" charset="-122"/>
                <a:ea typeface="微软雅黑" panose="020B0503020204020204" charset="-122"/>
                <a:sym typeface="+mn-ea"/>
              </a:rPr>
              <a:t>项片剂的真实世界研究文献不良反应数据</a:t>
            </a:r>
            <a:r>
              <a:rPr lang="en-US" altLang="zh-CN" sz="1600" b="1" kern="0" baseline="30000" noProof="1">
                <a:solidFill>
                  <a:srgbClr val="C00000"/>
                </a:solidFill>
                <a:latin typeface="微软雅黑" panose="020B0503020204020204" charset="-122"/>
                <a:ea typeface="微软雅黑" panose="020B0503020204020204" charset="-122"/>
                <a:sym typeface="+mn-ea"/>
              </a:rPr>
              <a:t>[1-12]</a:t>
            </a:r>
            <a:r>
              <a:rPr lang="zh-CN" altLang="en-US" sz="1600" b="1" kern="0" noProof="1">
                <a:solidFill>
                  <a:srgbClr val="C00000"/>
                </a:solidFill>
                <a:latin typeface="微软雅黑" panose="020B0503020204020204" charset="-122"/>
                <a:ea typeface="微软雅黑" panose="020B0503020204020204" charset="-122"/>
                <a:sym typeface="+mn-ea"/>
              </a:rPr>
              <a:t>发现</a:t>
            </a:r>
            <a:r>
              <a:rPr lang="zh-CN" altLang="en-US" sz="1600" kern="0" noProof="1">
                <a:latin typeface="微软雅黑" panose="020B0503020204020204" charset="-122"/>
                <a:ea typeface="微软雅黑" panose="020B0503020204020204" charset="-122"/>
                <a:sym typeface="+mn-ea"/>
              </a:rPr>
              <a:t>，在过敏性鼻炎和慢性特发性荨麻疹两个适应症中枸地氯雷他定片</a:t>
            </a:r>
            <a:r>
              <a:rPr lang="zh-CN" altLang="en-US" sz="1600" b="1" kern="0" noProof="1">
                <a:solidFill>
                  <a:srgbClr val="C00000"/>
                </a:solidFill>
                <a:latin typeface="微软雅黑" panose="020B0503020204020204" charset="-122"/>
                <a:ea typeface="微软雅黑" panose="020B0503020204020204" charset="-122"/>
                <a:sym typeface="+mn-ea"/>
              </a:rPr>
              <a:t>相比盐酸左西替利嗪片各不良反应发生率更低</a:t>
            </a:r>
            <a:endParaRPr lang="zh-CN" altLang="en-US" sz="1600" b="1" kern="0" noProof="1">
              <a:solidFill>
                <a:srgbClr val="C00000"/>
              </a:solidFill>
              <a:latin typeface="微软雅黑" panose="020B0503020204020204" charset="-122"/>
              <a:ea typeface="微软雅黑" panose="020B0503020204020204" charset="-122"/>
              <a:sym typeface="+mn-ea"/>
            </a:endParaRPr>
          </a:p>
        </p:txBody>
      </p:sp>
      <p:sp>
        <p:nvSpPr>
          <p:cNvPr id="10" name="文本框 10"/>
          <p:cNvSpPr txBox="1">
            <a:spLocks noChangeArrowheads="1"/>
          </p:cNvSpPr>
          <p:nvPr>
            <p:custDataLst>
              <p:tags r:id="rId6"/>
            </p:custDataLst>
          </p:nvPr>
        </p:nvSpPr>
        <p:spPr bwMode="auto">
          <a:xfrm>
            <a:off x="3451225" y="3168650"/>
            <a:ext cx="468439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algn="ctr"/>
            <a:r>
              <a:rPr lang="zh-CN" altLang="en-US" sz="1200" b="1" i="1" dirty="0">
                <a:latin typeface="微软雅黑" panose="020B0503020204020204" charset="-122"/>
              </a:rPr>
              <a:t>表 </a:t>
            </a:r>
            <a:r>
              <a:rPr lang="en-US" altLang="zh-CN" sz="1200" b="1" i="1" dirty="0">
                <a:latin typeface="微软雅黑" panose="020B0503020204020204" charset="-122"/>
              </a:rPr>
              <a:t>1  </a:t>
            </a:r>
            <a:r>
              <a:rPr lang="zh-CN" altLang="en-US" sz="1200" b="1" i="1" dirty="0">
                <a:latin typeface="微软雅黑" panose="020B0503020204020204" charset="-122"/>
              </a:rPr>
              <a:t>本品与参照药品固体制剂过敏性鼻炎加权不良反应发生率</a:t>
            </a:r>
            <a:endParaRPr lang="zh-CN" altLang="en-US" sz="1200" b="1" i="1" dirty="0">
              <a:latin typeface="微软雅黑" panose="020B0503020204020204" charset="-122"/>
            </a:endParaRPr>
          </a:p>
        </p:txBody>
      </p:sp>
      <p:sp>
        <p:nvSpPr>
          <p:cNvPr id="12" name="圆角矩形 11"/>
          <p:cNvSpPr/>
          <p:nvPr>
            <p:custDataLst>
              <p:tags r:id="rId7"/>
            </p:custDataLst>
          </p:nvPr>
        </p:nvSpPr>
        <p:spPr>
          <a:xfrm>
            <a:off x="357505" y="1064260"/>
            <a:ext cx="11327765" cy="66167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marL="285750" indent="-285750" algn="l" fontAlgn="auto">
              <a:lnSpc>
                <a:spcPct val="150000"/>
              </a:lnSpc>
              <a:buFont typeface="Wingdings" panose="05000000000000000000" charset="0"/>
              <a:buChar char="n"/>
            </a:pPr>
            <a:r>
              <a:rPr lang="zh-CN" altLang="en-US" b="1" dirty="0">
                <a:latin typeface="微软雅黑" panose="020B0503020204020204" charset="-122"/>
                <a:sym typeface="+mn-ea"/>
              </a:rPr>
              <a:t>本品</a:t>
            </a:r>
            <a:r>
              <a:rPr lang="zh-CN" altLang="en-US" b="1" dirty="0">
                <a:solidFill>
                  <a:srgbClr val="C00000"/>
                </a:solidFill>
                <a:latin typeface="微软雅黑" panose="020B0503020204020204" charset="-122"/>
                <a:sym typeface="+mn-ea"/>
              </a:rPr>
              <a:t>不含丙二醇等有机溶剂，</a:t>
            </a:r>
            <a:r>
              <a:rPr lang="zh-CN" altLang="en-US" b="1" dirty="0">
                <a:latin typeface="微软雅黑" panose="020B0503020204020204" charset="-122"/>
                <a:sym typeface="+mn-ea"/>
              </a:rPr>
              <a:t>配备专用给药器，</a:t>
            </a:r>
            <a:r>
              <a:rPr lang="zh-CN" altLang="en-US" b="1" dirty="0">
                <a:solidFill>
                  <a:srgbClr val="C00000"/>
                </a:solidFill>
                <a:latin typeface="微软雅黑" panose="020B0503020204020204" charset="-122"/>
                <a:sym typeface="+mn-ea"/>
              </a:rPr>
              <a:t>减少低龄儿童药物过量的风险</a:t>
            </a:r>
            <a:endParaRPr lang="zh-CN" altLang="en-US" b="1" dirty="0">
              <a:solidFill>
                <a:srgbClr val="C00000"/>
              </a:solidFill>
              <a:latin typeface="微软雅黑" panose="020B0503020204020204" charset="-122"/>
              <a:sym typeface="+mn-ea"/>
            </a:endParaRPr>
          </a:p>
          <a:p>
            <a:pPr marL="285750" indent="-285750" algn="l" fontAlgn="auto">
              <a:lnSpc>
                <a:spcPct val="150000"/>
              </a:lnSpc>
              <a:buFont typeface="Wingdings" panose="05000000000000000000" charset="0"/>
              <a:buChar char="n"/>
            </a:pPr>
            <a:r>
              <a:rPr lang="zh-CN" altLang="en-US" b="1" dirty="0">
                <a:latin typeface="微软雅黑" panose="020B0503020204020204" charset="-122"/>
                <a:sym typeface="+mn-ea"/>
              </a:rPr>
              <a:t>与参照药品相比，</a:t>
            </a:r>
            <a:r>
              <a:rPr lang="zh-CN" altLang="en-US" b="1" dirty="0">
                <a:solidFill>
                  <a:srgbClr val="C00000"/>
                </a:solidFill>
                <a:latin typeface="微软雅黑" panose="020B0503020204020204" charset="-122"/>
                <a:sym typeface="+mn-ea"/>
              </a:rPr>
              <a:t>本品相比盐酸左西替利嗪不良反应发生率更低</a:t>
            </a:r>
            <a:endParaRPr lang="zh-CN" altLang="en-US" b="1" dirty="0">
              <a:solidFill>
                <a:srgbClr val="C00000"/>
              </a:solidFill>
              <a:latin typeface="微软雅黑" panose="020B0503020204020204" charset="-122"/>
              <a:sym typeface="+mn-ea"/>
            </a:endParaRPr>
          </a:p>
          <a:p>
            <a:pPr marL="285750" indent="-285750" algn="l">
              <a:buFont typeface="Wingdings" panose="05000000000000000000" charset="0"/>
              <a:buChar char="n"/>
            </a:pPr>
            <a:endParaRPr lang="zh-CN" altLang="en-US" b="1" baseline="30000" dirty="0">
              <a:solidFill>
                <a:srgbClr val="C00000"/>
              </a:solidFill>
              <a:latin typeface="微软雅黑" panose="020B0503020204020204" charset="-122"/>
              <a:sym typeface="+mn-ea"/>
            </a:endParaRPr>
          </a:p>
        </p:txBody>
      </p:sp>
      <p:sp>
        <p:nvSpPr>
          <p:cNvPr id="2" name="文本框 1"/>
          <p:cNvSpPr txBox="1"/>
          <p:nvPr/>
        </p:nvSpPr>
        <p:spPr>
          <a:xfrm>
            <a:off x="6466205" y="6109616"/>
            <a:ext cx="5219214" cy="645160"/>
          </a:xfrm>
          <a:prstGeom prst="rect">
            <a:avLst/>
          </a:prstGeom>
          <a:noFill/>
        </p:spPr>
        <p:txBody>
          <a:bodyPr wrap="square" rtlCol="0">
            <a:spAutoFit/>
          </a:bodyPr>
          <a:lstStyle/>
          <a:p>
            <a:pPr lvl="0"/>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[7]</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刘斌</a:t>
            </a:r>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李燕</a:t>
            </a:r>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谢帆</a:t>
            </a:r>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枸地氯雷他定与地氯雷他定治疗慢性荨麻疹随机对照研究</a:t>
            </a:r>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a:t>
            </a:r>
            <a:r>
              <a:rPr lang="en-GB"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J]. </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中国麻风皮肤病杂志</a:t>
            </a:r>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 2013,29(12): 802-803.</a:t>
            </a:r>
            <a:endPar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pPr lvl="0"/>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[8]</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李峨</a:t>
            </a:r>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贝雪</a:t>
            </a:r>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枸地氯雷他定片与地氯雷他定片治疗变应性鼻炎的疗效观察</a:t>
            </a:r>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a:t>
            </a:r>
            <a:r>
              <a:rPr lang="en-GB"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J]. </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养生保健指南</a:t>
            </a:r>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 2017(15): 232.</a:t>
            </a:r>
            <a:endPar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pPr lvl="0"/>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[9]</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吴国英</a:t>
            </a:r>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枸地氯雷他定片与地氯雷他定片治疗过敏性鼻炎的临床疗效观察</a:t>
            </a:r>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a:t>
            </a:r>
            <a:r>
              <a:rPr lang="en-GB"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J]. </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兵团医学</a:t>
            </a:r>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 2015,45(3): 36-37.</a:t>
            </a:r>
            <a:endPar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[10]</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袁外</a:t>
            </a:r>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 </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枸地氯雷他定治疗变应性鼻炎的效果观察</a:t>
            </a:r>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a:t>
            </a:r>
            <a:r>
              <a:rPr lang="en-GB"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J]. </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当代医药论丛</a:t>
            </a:r>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 2019,17(3): 157-158.</a:t>
            </a:r>
            <a:endPar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[11]</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刘小杰</a:t>
            </a:r>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 </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枸地氯雷他定治疗慢性荨麻疹疗效及对血清</a:t>
            </a:r>
            <a:r>
              <a:rPr lang="en-GB"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IgE</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水平的影响</a:t>
            </a:r>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a:t>
            </a:r>
            <a:r>
              <a:rPr lang="en-GB"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J]. </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世界最新医学信息文摘（连续型电子期刊）</a:t>
            </a:r>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 2020,20(95): 113-114.</a:t>
            </a:r>
            <a:endPar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a:p>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[12]</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刘春慧</a:t>
            </a:r>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 </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左西替利嗪治疗</a:t>
            </a:r>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50</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例慢性荨麻疹的临床效果观察</a:t>
            </a:r>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[J]. </a:t>
            </a:r>
            <a:r>
              <a:rPr lang="zh-CN" altLang="en-US"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中国现代药物应用</a:t>
            </a:r>
            <a:r>
              <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 2019, 13(23): 123-124.</a:t>
            </a:r>
            <a:endParaRPr lang="en-US" altLang="zh-CN" sz="600" dirty="0">
              <a:solidFill>
                <a:srgbClr val="000000"/>
              </a:solidFill>
              <a:latin typeface="Times New Roman" panose="02020603050405020304" pitchFamily="18" charset="0"/>
              <a:ea typeface="微软雅黑" panose="020B0503020204020204" charset="-122"/>
              <a:cs typeface="Times New Roman" panose="02020603050405020304" pitchFamily="18" charset="0"/>
            </a:endParaRPr>
          </a:p>
        </p:txBody>
      </p:sp>
      <p:graphicFrame>
        <p:nvGraphicFramePr>
          <p:cNvPr id="8" name="图表 7"/>
          <p:cNvGraphicFramePr/>
          <p:nvPr/>
        </p:nvGraphicFramePr>
        <p:xfrm>
          <a:off x="2000885" y="3168650"/>
          <a:ext cx="7584440" cy="2988945"/>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文本框 38"/>
          <p:cNvSpPr txBox="1"/>
          <p:nvPr/>
        </p:nvSpPr>
        <p:spPr>
          <a:xfrm>
            <a:off x="6118225" y="4573270"/>
            <a:ext cx="5030470" cy="850265"/>
          </a:xfrm>
          <a:prstGeom prst="rect">
            <a:avLst/>
          </a:prstGeom>
          <a:noFill/>
        </p:spPr>
        <p:txBody>
          <a:bodyPr wrap="square">
            <a:spAutoFit/>
          </a:bodyPr>
          <a:lstStyle>
            <a:defPPr>
              <a:defRPr lang="zh-CN"/>
            </a:defPPr>
            <a:lvl1pPr marL="285750" lvl="0" indent="-285750" defTabSz="1158240">
              <a:lnSpc>
                <a:spcPct val="130000"/>
              </a:lnSpc>
              <a:buFont typeface="Wingdings" panose="05000000000000000000" pitchFamily="2" charset="2"/>
              <a:buChar char="l"/>
              <a:defRPr sz="1400" b="0">
                <a:latin typeface="微软雅黑" panose="020B0503020204020204" charset="-122"/>
                <a:ea typeface="微软雅黑" panose="020B0503020204020204" charset="-122"/>
                <a:cs typeface="Times New Roman" panose="02020603050405020304" pitchFamily="18" charset="0"/>
              </a:defRPr>
            </a:lvl1pPr>
          </a:lstStyle>
          <a:p>
            <a:pPr marL="285750" marR="0" lvl="0" indent="-285750" algn="l" defTabSz="1158240" rtl="0" eaLnBrk="1" fontAlgn="auto" latinLnBrk="0" hangingPunct="1">
              <a:lnSpc>
                <a:spcPct val="130000"/>
              </a:lnSpc>
              <a:spcBef>
                <a:spcPts val="0"/>
              </a:spcBef>
              <a:spcAft>
                <a:spcPts val="0"/>
              </a:spcAft>
              <a:buClrTx/>
              <a:buSzTx/>
              <a:buFont typeface="Wingdings" panose="05000000000000000000" pitchFamily="2" charset="2"/>
              <a:buChar char="l"/>
              <a:defRPr/>
            </a:pPr>
            <a:endParaRPr kumimoji="0" lang="en-US" altLang="zh-CN"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endParaRPr>
          </a:p>
          <a:p>
            <a:pPr marL="285750" marR="0" lvl="0" indent="-285750" algn="l" defTabSz="1158240" rtl="0" eaLnBrk="1" fontAlgn="auto" latinLnBrk="0" hangingPunct="1">
              <a:lnSpc>
                <a:spcPct val="130000"/>
              </a:lnSpc>
              <a:spcBef>
                <a:spcPts val="0"/>
              </a:spcBef>
              <a:spcAft>
                <a:spcPts val="0"/>
              </a:spcAft>
              <a:buClrTx/>
              <a:buSzTx/>
              <a:buFont typeface="Wingdings" panose="05000000000000000000" pitchFamily="2" charset="2"/>
              <a:buChar char="l"/>
              <a:defRPr/>
            </a:pPr>
            <a:r>
              <a:rPr kumimoji="0" lang="en-US"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6~11</a:t>
            </a:r>
            <a:r>
              <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个月儿童患者</a:t>
            </a:r>
            <a:r>
              <a:rPr kumimoji="0" lang="zh-CN"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每天给药</a:t>
            </a:r>
            <a:r>
              <a:rPr kumimoji="0" lang="en-US"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1</a:t>
            </a:r>
            <a:r>
              <a:rPr kumimoji="0" lang="zh-CN"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次，至少用药</a:t>
            </a:r>
            <a:r>
              <a:rPr kumimoji="0" lang="en-US"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7</a:t>
            </a:r>
            <a:r>
              <a:rPr kumimoji="0" lang="zh-CN"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天</a:t>
            </a:r>
            <a:r>
              <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a:t>
            </a:r>
            <a:r>
              <a:rPr kumimoji="0" lang="zh-CN"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与基线相比，可</a:t>
            </a:r>
            <a:r>
              <a:rPr kumimoji="0" lang="zh-CN" altLang="zh-CN" sz="12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rPr>
              <a:t>改善</a:t>
            </a:r>
            <a:r>
              <a:rPr kumimoji="0" lang="zh-CN"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过敏性鼻炎患者的</a:t>
            </a:r>
            <a:r>
              <a:rPr kumimoji="0" lang="zh-CN" altLang="zh-CN" sz="12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rPr>
              <a:t>鼻部症状评分</a:t>
            </a:r>
            <a:r>
              <a:rPr kumimoji="0" lang="zh-CN"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和荨麻疹患者</a:t>
            </a:r>
            <a:r>
              <a:rPr kumimoji="0" lang="zh-CN" altLang="zh-CN" sz="12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rPr>
              <a:t>发作的频数</a:t>
            </a:r>
            <a:endParaRPr kumimoji="0" lang="zh-CN" altLang="zh-CN" sz="12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endParaRPr>
          </a:p>
        </p:txBody>
      </p:sp>
      <p:sp>
        <p:nvSpPr>
          <p:cNvPr id="27" name="矩形 26"/>
          <p:cNvSpPr/>
          <p:nvPr>
            <p:custDataLst>
              <p:tags r:id="rId1"/>
            </p:custDataLst>
          </p:nvPr>
        </p:nvSpPr>
        <p:spPr>
          <a:xfrm>
            <a:off x="1226185" y="2696210"/>
            <a:ext cx="10038715" cy="3828415"/>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1" i="0" u="none" strike="noStrike" kern="1200" cap="none" spc="0" normalizeH="0" baseline="0" noProof="1">
              <a:ln>
                <a:noFill/>
              </a:ln>
              <a:solidFill>
                <a:srgbClr val="C00000"/>
              </a:solidFill>
              <a:effectLst/>
              <a:uLnTx/>
              <a:uFillTx/>
              <a:latin typeface="思源黑体 CN Light" panose="020B0300000000000000" pitchFamily="34" charset="-122"/>
              <a:cs typeface="+mn-cs"/>
            </a:endParaRPr>
          </a:p>
        </p:txBody>
      </p:sp>
      <p:cxnSp>
        <p:nvCxnSpPr>
          <p:cNvPr id="22" name="直接连接符 21"/>
          <p:cNvCxnSpPr/>
          <p:nvPr/>
        </p:nvCxnSpPr>
        <p:spPr>
          <a:xfrm>
            <a:off x="399738" y="861315"/>
            <a:ext cx="1139252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643226" y="351449"/>
            <a:ext cx="9566396" cy="463511"/>
            <a:chOff x="643226" y="411409"/>
            <a:chExt cx="9566396" cy="463511"/>
          </a:xfrm>
        </p:grpSpPr>
        <p:grpSp>
          <p:nvGrpSpPr>
            <p:cNvPr id="18" name="组合 17"/>
            <p:cNvGrpSpPr/>
            <p:nvPr/>
          </p:nvGrpSpPr>
          <p:grpSpPr>
            <a:xfrm>
              <a:off x="643226" y="419695"/>
              <a:ext cx="396000" cy="396000"/>
              <a:chOff x="395576" y="248444"/>
              <a:chExt cx="396000" cy="396000"/>
            </a:xfrm>
            <a:noFill/>
          </p:grpSpPr>
          <p:sp>
            <p:nvSpPr>
              <p:cNvPr id="20" name="矩形 19"/>
              <p:cNvSpPr/>
              <p:nvPr userDrawn="1"/>
            </p:nvSpPr>
            <p:spPr>
              <a:xfrm>
                <a:off x="395576" y="248444"/>
                <a:ext cx="326092" cy="336419"/>
              </a:xfrm>
              <a:prstGeom prst="rect">
                <a:avLst/>
              </a:prstGeom>
              <a:grpFill/>
              <a:ln w="19050" cap="flat" cmpd="sng" algn="ctr">
                <a:solidFill>
                  <a:schemeClr val="accent3"/>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21" name="矩形 20"/>
              <p:cNvSpPr/>
              <p:nvPr userDrawn="1"/>
            </p:nvSpPr>
            <p:spPr>
              <a:xfrm>
                <a:off x="581935" y="432344"/>
                <a:ext cx="209641" cy="212100"/>
              </a:xfrm>
              <a:prstGeom prst="rect">
                <a:avLst/>
              </a:prstGeom>
              <a:solidFill>
                <a:schemeClr val="accent3"/>
              </a:solidFill>
              <a:ln w="25400" cap="flat" cmpd="sng" algn="ctr">
                <a:solidFill>
                  <a:schemeClr val="accent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grpSp>
        <p:sp>
          <p:nvSpPr>
            <p:cNvPr id="19" name="矩形 18"/>
            <p:cNvSpPr/>
            <p:nvPr/>
          </p:nvSpPr>
          <p:spPr>
            <a:xfrm>
              <a:off x="1225585" y="411409"/>
              <a:ext cx="8984037" cy="463511"/>
            </a:xfrm>
            <a:prstGeom prst="rect">
              <a:avLst/>
            </a:prstGeom>
            <a:effectLst/>
          </p:spPr>
          <p:txBody>
            <a:bodyPr wrap="none" lIns="93269" tIns="46634" rIns="93269" bIns="46634">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30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有效性</a:t>
              </a:r>
              <a:r>
                <a:rPr kumimoji="0" lang="en-US" altLang="zh-CN" sz="2400" b="1" i="0" u="none" strike="noStrike" kern="0" cap="none" spc="30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a:t>
              </a:r>
              <a:r>
                <a:rPr kumimoji="0" lang="zh-CN" altLang="en-US" sz="24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sym typeface="+mn-ea"/>
                </a:rPr>
                <a:t>有效改善儿童过敏性鼻炎和慢性荨麻疹患者的临床症状</a:t>
              </a:r>
              <a:endParaRPr kumimoji="0" lang="zh-CN" altLang="en-US" sz="2400" b="1" i="0" u="none" strike="noStrike" kern="0" cap="none" spc="30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grpSp>
      <p:pic>
        <p:nvPicPr>
          <p:cNvPr id="9" name="图片 8" descr="恩瑞特LOGO-透明"/>
          <p:cNvPicPr>
            <a:picLocks noChangeAspect="1"/>
          </p:cNvPicPr>
          <p:nvPr/>
        </p:nvPicPr>
        <p:blipFill>
          <a:blip r:embed="rId2"/>
          <a:stretch>
            <a:fillRect/>
          </a:stretch>
        </p:blipFill>
        <p:spPr>
          <a:xfrm>
            <a:off x="11022330" y="23495"/>
            <a:ext cx="1162685" cy="841375"/>
          </a:xfrm>
          <a:prstGeom prst="rect">
            <a:avLst/>
          </a:prstGeom>
        </p:spPr>
      </p:pic>
      <p:sp>
        <p:nvSpPr>
          <p:cNvPr id="3" name="文本框 2"/>
          <p:cNvSpPr txBox="1"/>
          <p:nvPr/>
        </p:nvSpPr>
        <p:spPr>
          <a:xfrm>
            <a:off x="871220" y="925195"/>
            <a:ext cx="10789920" cy="996315"/>
          </a:xfrm>
          <a:prstGeom prst="rect">
            <a:avLst/>
          </a:prstGeom>
        </p:spPr>
        <p:txBody>
          <a:bodyPr wrap="square">
            <a:noAutofit/>
          </a:bodyPr>
          <a:lstStyle/>
          <a:p>
            <a:pPr marL="285750" marR="0" lvl="0" indent="-285750" algn="l" defTabSz="914400" rtl="0" eaLnBrk="1" fontAlgn="auto" latinLnBrk="0" hangingPunct="1">
              <a:lnSpc>
                <a:spcPct val="125000"/>
              </a:lnSpc>
              <a:spcBef>
                <a:spcPts val="0"/>
              </a:spcBef>
              <a:spcAft>
                <a:spcPts val="0"/>
              </a:spcAft>
              <a:buClrTx/>
              <a:buSzTx/>
              <a:buFont typeface="Wingdings" panose="05000000000000000000" pitchFamily="2" charset="2"/>
              <a:buChar char="n"/>
              <a:defRPr/>
            </a:pPr>
            <a:r>
              <a:rPr kumimoji="0" lang="zh-CN" altLang="en-US" sz="2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通过</a:t>
            </a:r>
            <a:r>
              <a:rPr kumimoji="0" lang="en-US" altLang="zh-CN" sz="2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3</a:t>
            </a:r>
            <a:r>
              <a:rPr kumimoji="0" lang="zh-CN" altLang="en-US" sz="2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项儿童临床研究，</a:t>
            </a:r>
            <a:r>
              <a:rPr kumimoji="0" lang="zh-CN" altLang="en-US" sz="20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sym typeface="+mn-ea"/>
              </a:rPr>
              <a:t>首次</a:t>
            </a:r>
            <a:r>
              <a:rPr kumimoji="0" lang="zh-CN" altLang="en-US" sz="2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获得抗组胺药</a:t>
            </a:r>
            <a:r>
              <a:rPr kumimoji="0" lang="zh-CN" altLang="en-US" sz="20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sym typeface="+mn-ea"/>
              </a:rPr>
              <a:t>中国儿童群体</a:t>
            </a:r>
            <a:r>
              <a:rPr kumimoji="0" lang="zh-CN" altLang="en-US" sz="2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的药代动力学参数，研究表明，本品可以</a:t>
            </a:r>
            <a:r>
              <a:rPr kumimoji="0" lang="zh-CN" altLang="en-US" sz="20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sym typeface="+mn-ea"/>
              </a:rPr>
              <a:t>有效改善儿童过敏性鼻炎和荨麻疹患者的临床症状</a:t>
            </a:r>
            <a:endParaRPr kumimoji="0" lang="zh-CN" altLang="en-US" sz="18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nvGrpSpPr>
          <p:cNvPr id="28" name="组合 27"/>
          <p:cNvGrpSpPr/>
          <p:nvPr/>
        </p:nvGrpSpPr>
        <p:grpSpPr>
          <a:xfrm>
            <a:off x="1977576" y="4771236"/>
            <a:ext cx="3580258" cy="1794556"/>
            <a:chOff x="7063105" y="3022600"/>
            <a:chExt cx="5033010" cy="2639060"/>
          </a:xfrm>
        </p:grpSpPr>
        <p:sp>
          <p:nvSpPr>
            <p:cNvPr id="10" name="文本框 9"/>
            <p:cNvSpPr txBox="1"/>
            <p:nvPr/>
          </p:nvSpPr>
          <p:spPr>
            <a:xfrm>
              <a:off x="7063105" y="3022600"/>
              <a:ext cx="5033010" cy="2639060"/>
            </a:xfrm>
            <a:prstGeom prst="rect">
              <a:avLst/>
            </a:prstGeom>
            <a:noFill/>
            <a:ln>
              <a:noFill/>
            </a:ln>
          </p:spPr>
          <p:txBody>
            <a:bodyPr wrap="square">
              <a:noAutofit/>
            </a:bodyPr>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altLang="zh-CN"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altLang="zh-CN"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altLang="zh-CN"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altLang="zh-CN"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altLang="zh-CN"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altLang="zh-CN"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altLang="zh-CN"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altLang="zh-CN"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36760" y="3190240"/>
              <a:ext cx="2377440" cy="2170430"/>
            </a:xfrm>
            <a:prstGeom prst="rect">
              <a:avLst/>
            </a:prstGeom>
            <a:noFill/>
            <a:ln>
              <a:noFill/>
            </a:ln>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0410" y="3275330"/>
              <a:ext cx="2597785" cy="2134235"/>
            </a:xfrm>
            <a:prstGeom prst="rect">
              <a:avLst/>
            </a:prstGeom>
            <a:noFill/>
            <a:ln>
              <a:noFill/>
            </a:ln>
          </p:spPr>
        </p:pic>
      </p:grpSp>
      <p:sp>
        <p:nvSpPr>
          <p:cNvPr id="26" name="矩形 25"/>
          <p:cNvSpPr/>
          <p:nvPr>
            <p:custDataLst>
              <p:tags r:id="rId5"/>
            </p:custDataLst>
          </p:nvPr>
        </p:nvSpPr>
        <p:spPr>
          <a:xfrm>
            <a:off x="1755605" y="2059638"/>
            <a:ext cx="8921976" cy="571172"/>
          </a:xfrm>
          <a:prstGeom prst="rect">
            <a:avLst/>
          </a:prstGeom>
          <a:noFill/>
          <a:ln w="28575">
            <a:noFill/>
          </a:ln>
        </p:spPr>
        <p:style>
          <a:lnRef idx="0">
            <a:srgbClr val="FFFFFF"/>
          </a:lnRef>
          <a:fillRef idx="3">
            <a:schemeClr val="accent1"/>
          </a:fillRef>
          <a:effectRef idx="0">
            <a:srgbClr val="FFFFFF"/>
          </a:effectRef>
          <a:fontRef idx="minor">
            <a:schemeClr val="lt1"/>
          </a:fontRef>
        </p:style>
        <p:txBody>
          <a:bodyPr anchor="ctr">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1">
                <a:ln>
                  <a:noFill/>
                </a:ln>
                <a:solidFill>
                  <a:srgbClr val="000000"/>
                </a:solidFill>
                <a:effectLst/>
                <a:uLnTx/>
                <a:uFillTx/>
                <a:latin typeface="微软雅黑" panose="020B0503020204020204" charset="-122"/>
                <a:ea typeface="微软雅黑" panose="020B0503020204020204" charset="-122"/>
                <a:cs typeface="+mn-cs"/>
                <a:sym typeface="+mn-ea"/>
              </a:rPr>
              <a:t>3</a:t>
            </a:r>
            <a:r>
              <a:rPr kumimoji="0" lang="zh-CN" altLang="en-US" sz="1800" b="1" i="0" u="none" strike="noStrike" kern="1200" cap="none" spc="0" normalizeH="0" baseline="0" noProof="1">
                <a:ln>
                  <a:noFill/>
                </a:ln>
                <a:solidFill>
                  <a:srgbClr val="000000"/>
                </a:solidFill>
                <a:effectLst/>
                <a:uLnTx/>
                <a:uFillTx/>
                <a:latin typeface="微软雅黑" panose="020B0503020204020204" charset="-122"/>
                <a:ea typeface="微软雅黑" panose="020B0503020204020204" charset="-122"/>
                <a:cs typeface="+mn-cs"/>
                <a:sym typeface="+mn-ea"/>
              </a:rPr>
              <a:t>项儿童临床研究</a:t>
            </a:r>
            <a:r>
              <a:rPr kumimoji="0" lang="en-US" altLang="zh-CN" sz="1800" b="1" i="0" u="none" strike="noStrike" kern="1200" cap="none" spc="0" normalizeH="0" baseline="30000" noProof="1">
                <a:ln>
                  <a:noFill/>
                </a:ln>
                <a:solidFill>
                  <a:srgbClr val="000000"/>
                </a:solidFill>
                <a:effectLst/>
                <a:uLnTx/>
                <a:uFillTx/>
                <a:latin typeface="微软雅黑" panose="020B0503020204020204" charset="-122"/>
                <a:ea typeface="微软雅黑" panose="020B0503020204020204" charset="-122"/>
                <a:cs typeface="+mn-cs"/>
                <a:sym typeface="+mn-ea"/>
              </a:rPr>
              <a:t>[1]</a:t>
            </a:r>
            <a:r>
              <a:rPr kumimoji="0" lang="zh-CN" altLang="en-US" sz="1800" b="1" i="0" u="none" strike="noStrike" kern="1200" cap="none" spc="0" normalizeH="0" baseline="0" noProof="1">
                <a:ln>
                  <a:noFill/>
                </a:ln>
                <a:solidFill>
                  <a:srgbClr val="000000"/>
                </a:solidFill>
                <a:effectLst/>
                <a:uLnTx/>
                <a:uFillTx/>
                <a:latin typeface="微软雅黑" panose="020B0503020204020204" charset="-122"/>
                <a:ea typeface="微软雅黑" panose="020B0503020204020204" charset="-122"/>
                <a:cs typeface="+mn-cs"/>
                <a:sym typeface="+mn-ea"/>
              </a:rPr>
              <a:t>显示本品能够</a:t>
            </a:r>
            <a:r>
              <a:rPr kumimoji="0" lang="zh-CN" altLang="en-US" sz="1800" b="1" i="0" u="none" strike="noStrike" kern="1200" cap="none" spc="0" normalizeH="0" baseline="0" noProof="1">
                <a:ln>
                  <a:noFill/>
                </a:ln>
                <a:solidFill>
                  <a:srgbClr val="C00000"/>
                </a:solidFill>
                <a:effectLst/>
                <a:uLnTx/>
                <a:uFillTx/>
                <a:latin typeface="微软雅黑" panose="020B0503020204020204" charset="-122"/>
                <a:ea typeface="微软雅黑" panose="020B0503020204020204" charset="-122"/>
                <a:cs typeface="+mn-cs"/>
                <a:sym typeface="+mn-ea"/>
              </a:rPr>
              <a:t>降低</a:t>
            </a:r>
            <a:r>
              <a:rPr kumimoji="0" lang="zh-CN" altLang="en-US" sz="1800" b="1" i="0" u="none" strike="noStrike" kern="1200" cap="none" spc="0" normalizeH="0" baseline="0" noProof="1">
                <a:ln>
                  <a:noFill/>
                </a:ln>
                <a:solidFill>
                  <a:srgbClr val="000000"/>
                </a:solidFill>
                <a:effectLst/>
                <a:uLnTx/>
                <a:uFillTx/>
                <a:latin typeface="微软雅黑" panose="020B0503020204020204" charset="-122"/>
                <a:ea typeface="微软雅黑" panose="020B0503020204020204" charset="-122"/>
                <a:cs typeface="+mn-cs"/>
                <a:sym typeface="+mn-ea"/>
              </a:rPr>
              <a:t>各年龄段过敏性鼻炎患儿</a:t>
            </a:r>
            <a:r>
              <a:rPr kumimoji="0" lang="en-US" altLang="zh-CN" sz="1800" b="1" i="0" u="none" strike="noStrike" kern="1200" cap="none" spc="0" normalizeH="0" baseline="0" noProof="1">
                <a:ln>
                  <a:noFill/>
                </a:ln>
                <a:solidFill>
                  <a:srgbClr val="C00000"/>
                </a:solidFill>
                <a:effectLst/>
                <a:uLnTx/>
                <a:uFillTx/>
                <a:latin typeface="微软雅黑" panose="020B0503020204020204" charset="-122"/>
                <a:ea typeface="微软雅黑" panose="020B0503020204020204" charset="-122"/>
                <a:cs typeface="+mn-cs"/>
                <a:sym typeface="+mn-ea"/>
              </a:rPr>
              <a:t>rTNSS</a:t>
            </a:r>
            <a:r>
              <a:rPr kumimoji="0" lang="zh-CN" altLang="en-US" sz="1800" b="1" i="0" u="none" strike="noStrike" kern="1200" cap="none" spc="0" normalizeH="0" baseline="0" noProof="1">
                <a:ln>
                  <a:noFill/>
                </a:ln>
                <a:solidFill>
                  <a:srgbClr val="C00000"/>
                </a:solidFill>
                <a:effectLst/>
                <a:uLnTx/>
                <a:uFillTx/>
                <a:latin typeface="微软雅黑" panose="020B0503020204020204" charset="-122"/>
                <a:ea typeface="微软雅黑" panose="020B0503020204020204" charset="-122"/>
                <a:cs typeface="+mn-cs"/>
                <a:sym typeface="+mn-ea"/>
              </a:rPr>
              <a:t>、</a:t>
            </a:r>
            <a:r>
              <a:rPr kumimoji="0" lang="en-US" altLang="zh-CN" sz="1800" b="1" i="0" u="none" strike="noStrike" kern="1200" cap="none" spc="0" normalizeH="0" baseline="0" noProof="1">
                <a:ln>
                  <a:noFill/>
                </a:ln>
                <a:solidFill>
                  <a:srgbClr val="C00000"/>
                </a:solidFill>
                <a:effectLst/>
                <a:uLnTx/>
                <a:uFillTx/>
                <a:latin typeface="微软雅黑" panose="020B0503020204020204" charset="-122"/>
                <a:ea typeface="微软雅黑" panose="020B0503020204020204" charset="-122"/>
                <a:cs typeface="+mn-cs"/>
                <a:sym typeface="+mn-ea"/>
              </a:rPr>
              <a:t>rTOSS</a:t>
            </a:r>
            <a:r>
              <a:rPr kumimoji="0" lang="zh-CN" altLang="en-US" sz="1800" b="1" i="0" u="none" strike="noStrike" kern="1200" cap="none" spc="0" normalizeH="0" baseline="0" noProof="1">
                <a:ln>
                  <a:noFill/>
                </a:ln>
                <a:solidFill>
                  <a:srgbClr val="C00000"/>
                </a:solidFill>
                <a:effectLst/>
                <a:uLnTx/>
                <a:uFillTx/>
                <a:latin typeface="微软雅黑" panose="020B0503020204020204" charset="-122"/>
                <a:ea typeface="微软雅黑" panose="020B0503020204020204" charset="-122"/>
                <a:cs typeface="+mn-cs"/>
                <a:sym typeface="+mn-ea"/>
              </a:rPr>
              <a:t>评分</a:t>
            </a:r>
            <a:r>
              <a:rPr kumimoji="0" lang="zh-CN" altLang="en-US" sz="1800" b="1" i="0" u="none" strike="noStrike" kern="1200" cap="none" spc="0" normalizeH="0" baseline="0" noProof="1">
                <a:ln>
                  <a:noFill/>
                </a:ln>
                <a:solidFill>
                  <a:srgbClr val="000000"/>
                </a:solidFill>
                <a:effectLst/>
                <a:uLnTx/>
                <a:uFillTx/>
                <a:latin typeface="微软雅黑" panose="020B0503020204020204" charset="-122"/>
                <a:ea typeface="微软雅黑" panose="020B0503020204020204" charset="-122"/>
                <a:cs typeface="+mn-cs"/>
                <a:sym typeface="+mn-ea"/>
              </a:rPr>
              <a:t>，</a:t>
            </a:r>
            <a:r>
              <a:rPr kumimoji="0" lang="zh-CN" altLang="en-US" sz="1800" b="1" i="0" u="none" strike="noStrike" kern="1200" cap="none" spc="0" normalizeH="0" baseline="0" noProof="1">
                <a:ln>
                  <a:noFill/>
                </a:ln>
                <a:solidFill>
                  <a:srgbClr val="C00000"/>
                </a:solidFill>
                <a:effectLst/>
                <a:uLnTx/>
                <a:uFillTx/>
                <a:latin typeface="微软雅黑" panose="020B0503020204020204" charset="-122"/>
                <a:ea typeface="微软雅黑" panose="020B0503020204020204" charset="-122"/>
                <a:cs typeface="+mn-cs"/>
                <a:sym typeface="+mn-ea"/>
              </a:rPr>
              <a:t>改善</a:t>
            </a:r>
            <a:r>
              <a:rPr kumimoji="0" lang="zh-CN" altLang="en-US" sz="1800" b="1" i="0" u="none" strike="noStrike" kern="1200" cap="none" spc="0" normalizeH="0" baseline="0" noProof="1">
                <a:ln>
                  <a:noFill/>
                </a:ln>
                <a:solidFill>
                  <a:srgbClr val="000000"/>
                </a:solidFill>
                <a:effectLst/>
                <a:uLnTx/>
                <a:uFillTx/>
                <a:latin typeface="微软雅黑" panose="020B0503020204020204" charset="-122"/>
                <a:ea typeface="微软雅黑" panose="020B0503020204020204" charset="-122"/>
                <a:cs typeface="+mn-cs"/>
                <a:sym typeface="+mn-ea"/>
              </a:rPr>
              <a:t>慢性荨麻疹患儿</a:t>
            </a:r>
            <a:r>
              <a:rPr kumimoji="0" lang="zh-CN" altLang="en-US" sz="1800" b="1" i="0" u="none" strike="noStrike" kern="1200" cap="none" spc="0" normalizeH="0" baseline="0" noProof="1">
                <a:ln>
                  <a:noFill/>
                </a:ln>
                <a:solidFill>
                  <a:srgbClr val="C00000"/>
                </a:solidFill>
                <a:effectLst/>
                <a:uLnTx/>
                <a:uFillTx/>
                <a:latin typeface="微软雅黑" panose="020B0503020204020204" charset="-122"/>
                <a:ea typeface="微软雅黑" panose="020B0503020204020204" charset="-122"/>
                <a:cs typeface="+mn-cs"/>
                <a:sym typeface="+mn-ea"/>
              </a:rPr>
              <a:t>发作频数</a:t>
            </a:r>
            <a:r>
              <a:rPr kumimoji="0" lang="zh-CN" altLang="en-US" sz="1800" b="1" i="0" u="none" strike="noStrike" kern="1200" cap="none" spc="0" normalizeH="0" baseline="0" noProof="1">
                <a:ln>
                  <a:noFill/>
                </a:ln>
                <a:solidFill>
                  <a:srgbClr val="000000"/>
                </a:solidFill>
                <a:effectLst/>
                <a:uLnTx/>
                <a:uFillTx/>
                <a:latin typeface="微软雅黑" panose="020B0503020204020204" charset="-122"/>
                <a:ea typeface="微软雅黑" panose="020B0503020204020204" charset="-122"/>
                <a:cs typeface="+mn-cs"/>
                <a:sym typeface="+mn-ea"/>
              </a:rPr>
              <a:t>，有效改善儿童患者的临床症状</a:t>
            </a:r>
            <a:endParaRPr kumimoji="0" lang="zh-CN" altLang="en-US" sz="1800" b="1" i="0" u="none" strike="noStrike" kern="1200" cap="none" spc="0" normalizeH="0" baseline="0" noProof="1">
              <a:ln>
                <a:noFill/>
              </a:ln>
              <a:solidFill>
                <a:srgbClr val="000000"/>
              </a:solidFill>
              <a:effectLst/>
              <a:uLnTx/>
              <a:uFillTx/>
              <a:latin typeface="微软雅黑" panose="020B0503020204020204" charset="-122"/>
              <a:ea typeface="微软雅黑" panose="020B0503020204020204" charset="-122"/>
              <a:cs typeface="+mn-cs"/>
              <a:sym typeface="+mn-ea"/>
            </a:endParaRPr>
          </a:p>
        </p:txBody>
      </p:sp>
      <p:cxnSp>
        <p:nvCxnSpPr>
          <p:cNvPr id="31" name="直接连接符 30"/>
          <p:cNvCxnSpPr/>
          <p:nvPr/>
        </p:nvCxnSpPr>
        <p:spPr>
          <a:xfrm flipV="1">
            <a:off x="6123673" y="2929890"/>
            <a:ext cx="0" cy="3452033"/>
          </a:xfrm>
          <a:prstGeom prst="line">
            <a:avLst/>
          </a:prstGeom>
          <a:ln w="12700">
            <a:solidFill>
              <a:srgbClr val="003C83"/>
            </a:solidFill>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1417955" y="2790190"/>
            <a:ext cx="4650105" cy="600710"/>
          </a:xfrm>
          <a:prstGeom prst="rect">
            <a:avLst/>
          </a:prstGeom>
          <a:noFill/>
        </p:spPr>
        <p:txBody>
          <a:bodyPr wrap="square">
            <a:noAutofit/>
          </a:bodyPr>
          <a:lstStyle>
            <a:defPPr>
              <a:defRPr lang="zh-CN"/>
            </a:defPPr>
            <a:lvl1pPr lvl="0" algn="ctr" defTabSz="1158240">
              <a:lnSpc>
                <a:spcPct val="130000"/>
              </a:lnSpc>
              <a:defRPr sz="1400" b="1">
                <a:solidFill>
                  <a:srgbClr val="C00000"/>
                </a:solidFill>
                <a:latin typeface="微软雅黑" panose="020B0503020204020204" charset="-122"/>
                <a:ea typeface="微软雅黑" panose="020B0503020204020204" charset="-122"/>
                <a:cs typeface="Times New Roman" panose="02020603050405020304" pitchFamily="18" charset="0"/>
              </a:defRPr>
            </a:lvl1pPr>
          </a:lstStyle>
          <a:p>
            <a:pPr marL="285750" marR="0" lvl="0" indent="-285750" algn="l" defTabSz="1158240" rtl="0" eaLnBrk="1" fontAlgn="auto" latinLnBrk="0" hangingPunct="1">
              <a:lnSpc>
                <a:spcPct val="130000"/>
              </a:lnSpc>
              <a:spcBef>
                <a:spcPts val="0"/>
              </a:spcBef>
              <a:spcAft>
                <a:spcPts val="0"/>
              </a:spcAft>
              <a:buClrTx/>
              <a:buSzTx/>
              <a:buFont typeface="Wingdings" panose="05000000000000000000" pitchFamily="2" charset="2"/>
              <a:buChar char="l"/>
              <a:defRPr/>
            </a:pPr>
            <a:r>
              <a:rPr kumimoji="0" lang="en-US"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1~5</a:t>
            </a:r>
            <a:r>
              <a:rPr kumimoji="0" lang="zh-CN"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周岁、</a:t>
            </a:r>
            <a:r>
              <a:rPr kumimoji="0" lang="en-US"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6~11</a:t>
            </a:r>
            <a:r>
              <a:rPr kumimoji="0" lang="zh-CN"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周岁、</a:t>
            </a:r>
            <a:r>
              <a:rPr kumimoji="0" lang="en-US"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12~18</a:t>
            </a:r>
            <a:r>
              <a:rPr kumimoji="0" lang="zh-CN"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周岁</a:t>
            </a:r>
            <a:r>
              <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儿童患者</a:t>
            </a:r>
            <a:r>
              <a:rPr kumimoji="0" lang="zh-CN"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每天给药</a:t>
            </a:r>
            <a:r>
              <a:rPr kumimoji="0" lang="en-US"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1</a:t>
            </a:r>
            <a:r>
              <a:rPr kumimoji="0" lang="zh-CN"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次，治疗第</a:t>
            </a:r>
            <a:r>
              <a:rPr kumimoji="0" lang="en-US"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14</a:t>
            </a:r>
            <a:r>
              <a:rPr kumimoji="0" lang="zh-CN"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天结束后</a:t>
            </a:r>
            <a:r>
              <a:rPr kumimoji="0" lang="en-US"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rTNSS</a:t>
            </a:r>
            <a:r>
              <a:rPr kumimoji="0" lang="zh-CN"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和</a:t>
            </a:r>
            <a:r>
              <a:rPr kumimoji="0" lang="en-US"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rTOSS</a:t>
            </a:r>
            <a:r>
              <a:rPr kumimoji="0" lang="zh-CN"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评分均较基线</a:t>
            </a:r>
            <a:r>
              <a:rPr kumimoji="0" lang="zh-CN" altLang="zh-CN" sz="12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rPr>
              <a:t>有降低趋势</a:t>
            </a:r>
            <a:endParaRPr kumimoji="0" lang="zh-CN" altLang="zh-CN" sz="12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endParaRPr>
          </a:p>
        </p:txBody>
      </p:sp>
      <p:graphicFrame>
        <p:nvGraphicFramePr>
          <p:cNvPr id="35" name="表格 34"/>
          <p:cNvGraphicFramePr>
            <a:graphicFrameLocks noGrp="1"/>
          </p:cNvGraphicFramePr>
          <p:nvPr/>
        </p:nvGraphicFramePr>
        <p:xfrm>
          <a:off x="1618838" y="3689299"/>
          <a:ext cx="4212000" cy="1044000"/>
        </p:xfrm>
        <a:graphic>
          <a:graphicData uri="http://schemas.openxmlformats.org/drawingml/2006/table">
            <a:tbl>
              <a:tblPr firstRow="1" firstCol="1" bandRow="1"/>
              <a:tblGrid>
                <a:gridCol w="1512000"/>
                <a:gridCol w="828000"/>
                <a:gridCol w="900000"/>
                <a:gridCol w="972000"/>
              </a:tblGrid>
              <a:tr h="252000">
                <a:tc>
                  <a:txBody>
                    <a:bodyPr/>
                    <a:lstStyle/>
                    <a:p>
                      <a:pPr indent="0" algn="ctr">
                        <a:lnSpc>
                          <a:spcPct val="100000"/>
                        </a:lnSpc>
                        <a:buNone/>
                      </a:pPr>
                      <a:r>
                        <a:rPr lang="en-US" sz="1200" b="1" kern="100" dirty="0">
                          <a:effectLst/>
                          <a:latin typeface="微软雅黑" panose="020B0503020204020204" charset="-122"/>
                          <a:ea typeface="微软雅黑" panose="020B0503020204020204" charset="-122"/>
                          <a:cs typeface="Times New Roman" panose="02020603050405020304" pitchFamily="18" charset="0"/>
                        </a:rPr>
                        <a:t> </a:t>
                      </a:r>
                      <a:endParaRPr lang="zh-CN" altLang="en-US" sz="1200"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00000"/>
                        </a:lnSpc>
                        <a:buNone/>
                      </a:pPr>
                      <a:r>
                        <a:rPr lang="en-US" sz="1200" b="0" kern="100" dirty="0">
                          <a:effectLst/>
                          <a:latin typeface="微软雅黑" panose="020B0503020204020204" charset="-122"/>
                          <a:ea typeface="微软雅黑" panose="020B0503020204020204" charset="-122"/>
                          <a:cs typeface="Times New Roman" panose="02020603050405020304" pitchFamily="18" charset="0"/>
                        </a:rPr>
                        <a:t>1~5</a:t>
                      </a:r>
                      <a:r>
                        <a:rPr lang="zh-CN" sz="1200" b="0" kern="100" dirty="0">
                          <a:effectLst/>
                          <a:latin typeface="微软雅黑" panose="020B0503020204020204" charset="-122"/>
                          <a:ea typeface="微软雅黑" panose="020B0503020204020204" charset="-122"/>
                          <a:cs typeface="Times New Roman" panose="02020603050405020304" pitchFamily="18" charset="0"/>
                        </a:rPr>
                        <a:t>周岁</a:t>
                      </a:r>
                      <a:endParaRPr lang="zh-CN" sz="1200" b="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00000"/>
                        </a:lnSpc>
                        <a:buNone/>
                      </a:pPr>
                      <a:r>
                        <a:rPr lang="en-US" sz="1200" b="0" kern="100" dirty="0">
                          <a:effectLst/>
                          <a:latin typeface="微软雅黑" panose="020B0503020204020204" charset="-122"/>
                          <a:ea typeface="微软雅黑" panose="020B0503020204020204" charset="-122"/>
                          <a:cs typeface="Times New Roman" panose="02020603050405020304" pitchFamily="18" charset="0"/>
                        </a:rPr>
                        <a:t>6~11</a:t>
                      </a:r>
                      <a:r>
                        <a:rPr lang="zh-CN" sz="1200" b="0" kern="100" dirty="0">
                          <a:effectLst/>
                          <a:latin typeface="微软雅黑" panose="020B0503020204020204" charset="-122"/>
                          <a:ea typeface="微软雅黑" panose="020B0503020204020204" charset="-122"/>
                          <a:cs typeface="Times New Roman" panose="02020603050405020304" pitchFamily="18" charset="0"/>
                        </a:rPr>
                        <a:t>周岁</a:t>
                      </a:r>
                      <a:endParaRPr lang="zh-CN" sz="1200" b="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00000"/>
                        </a:lnSpc>
                        <a:buNone/>
                      </a:pPr>
                      <a:r>
                        <a:rPr lang="en-US" sz="1200" b="0" kern="100" dirty="0">
                          <a:effectLst/>
                          <a:latin typeface="微软雅黑" panose="020B0503020204020204" charset="-122"/>
                          <a:ea typeface="微软雅黑" panose="020B0503020204020204" charset="-122"/>
                          <a:cs typeface="Times New Roman" panose="02020603050405020304" pitchFamily="18" charset="0"/>
                        </a:rPr>
                        <a:t>12~18</a:t>
                      </a:r>
                      <a:r>
                        <a:rPr lang="zh-CN" sz="1200" b="0" kern="100" dirty="0">
                          <a:effectLst/>
                          <a:latin typeface="微软雅黑" panose="020B0503020204020204" charset="-122"/>
                          <a:ea typeface="微软雅黑" panose="020B0503020204020204" charset="-122"/>
                          <a:cs typeface="Times New Roman" panose="02020603050405020304" pitchFamily="18" charset="0"/>
                        </a:rPr>
                        <a:t>周岁</a:t>
                      </a:r>
                      <a:endParaRPr lang="zh-CN" sz="1200" b="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96000">
                <a:tc>
                  <a:txBody>
                    <a:bodyPr/>
                    <a:lstStyle/>
                    <a:p>
                      <a:pPr indent="0" algn="ctr">
                        <a:lnSpc>
                          <a:spcPct val="100000"/>
                        </a:lnSpc>
                        <a:spcBef>
                          <a:spcPts val="600"/>
                        </a:spcBef>
                        <a:spcAft>
                          <a:spcPts val="600"/>
                        </a:spcAft>
                        <a:buNone/>
                      </a:pPr>
                      <a:r>
                        <a:rPr lang="en-US" altLang="zh-CN" sz="1200" b="0" kern="100" dirty="0" err="1">
                          <a:effectLst/>
                          <a:latin typeface="微软雅黑" panose="020B0503020204020204" charset="-122"/>
                          <a:ea typeface="微软雅黑" panose="020B0503020204020204" charset="-122"/>
                          <a:cs typeface="Times New Roman" panose="02020603050405020304" pitchFamily="18" charset="0"/>
                        </a:rPr>
                        <a:t>r</a:t>
                      </a:r>
                      <a:r>
                        <a:rPr lang="en-US" sz="1200" b="0" kern="100" dirty="0" err="1">
                          <a:effectLst/>
                          <a:latin typeface="微软雅黑" panose="020B0503020204020204" charset="-122"/>
                          <a:ea typeface="微软雅黑" panose="020B0503020204020204" charset="-122"/>
                          <a:cs typeface="Times New Roman" panose="02020603050405020304" pitchFamily="18" charset="0"/>
                        </a:rPr>
                        <a:t>TNSS</a:t>
                      </a:r>
                      <a:r>
                        <a:rPr lang="zh-CN" sz="1200" b="0" kern="100" dirty="0">
                          <a:effectLst/>
                          <a:latin typeface="微软雅黑" panose="020B0503020204020204" charset="-122"/>
                          <a:ea typeface="微软雅黑" panose="020B0503020204020204" charset="-122"/>
                          <a:cs typeface="Times New Roman" panose="02020603050405020304" pitchFamily="18" charset="0"/>
                        </a:rPr>
                        <a:t>评分</a:t>
                      </a:r>
                      <a:br>
                        <a:rPr lang="en-US" altLang="zh-CN" sz="1200" b="0" kern="100" dirty="0">
                          <a:effectLst/>
                          <a:latin typeface="微软雅黑" panose="020B0503020204020204" charset="-122"/>
                          <a:ea typeface="微软雅黑" panose="020B0503020204020204" charset="-122"/>
                          <a:cs typeface="Times New Roman" panose="02020603050405020304" pitchFamily="18" charset="0"/>
                        </a:rPr>
                      </a:br>
                      <a:r>
                        <a:rPr lang="zh-CN" sz="1200" b="0" kern="100" dirty="0">
                          <a:effectLst/>
                          <a:latin typeface="微软雅黑" panose="020B0503020204020204" charset="-122"/>
                          <a:ea typeface="微软雅黑" panose="020B0503020204020204" charset="-122"/>
                          <a:cs typeface="Times New Roman" panose="02020603050405020304" pitchFamily="18" charset="0"/>
                        </a:rPr>
                        <a:t>较基线变化的平均值</a:t>
                      </a:r>
                      <a:endParaRPr lang="zh-CN" sz="1200" b="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indent="0" algn="ctr">
                        <a:lnSpc>
                          <a:spcPct val="150000"/>
                        </a:lnSpc>
                        <a:buNone/>
                      </a:pPr>
                      <a:r>
                        <a:rPr lang="en-US" sz="1200" kern="100" dirty="0">
                          <a:effectLst/>
                          <a:latin typeface="微软雅黑" panose="020B0503020204020204" charset="-122"/>
                          <a:ea typeface="微软雅黑" panose="020B0503020204020204" charset="-122"/>
                          <a:cs typeface="Times New Roman" panose="02020603050405020304" pitchFamily="18" charset="0"/>
                        </a:rPr>
                        <a:t>-6.0</a:t>
                      </a:r>
                      <a:endParaRPr lang="zh-CN" sz="120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indent="0" algn="ctr">
                        <a:lnSpc>
                          <a:spcPct val="150000"/>
                        </a:lnSpc>
                        <a:buNone/>
                      </a:pPr>
                      <a:r>
                        <a:rPr lang="en-US" sz="1200" kern="100" dirty="0">
                          <a:effectLst/>
                          <a:latin typeface="微软雅黑" panose="020B0503020204020204" charset="-122"/>
                          <a:ea typeface="微软雅黑" panose="020B0503020204020204" charset="-122"/>
                          <a:cs typeface="Times New Roman" panose="02020603050405020304" pitchFamily="18" charset="0"/>
                        </a:rPr>
                        <a:t>-5.4</a:t>
                      </a:r>
                      <a:endParaRPr lang="zh-CN" sz="120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indent="0" algn="ctr">
                        <a:lnSpc>
                          <a:spcPct val="150000"/>
                        </a:lnSpc>
                        <a:buNone/>
                      </a:pPr>
                      <a:r>
                        <a:rPr lang="en-US" sz="1200" kern="100" dirty="0">
                          <a:effectLst/>
                          <a:latin typeface="微软雅黑" panose="020B0503020204020204" charset="-122"/>
                          <a:ea typeface="微软雅黑" panose="020B0503020204020204" charset="-122"/>
                          <a:cs typeface="Times New Roman" panose="02020603050405020304" pitchFamily="18" charset="0"/>
                        </a:rPr>
                        <a:t>-4.9</a:t>
                      </a:r>
                      <a:endParaRPr lang="zh-CN" sz="120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r>
              <a:tr h="396000">
                <a:tc>
                  <a:txBody>
                    <a:bodyPr/>
                    <a:lstStyle/>
                    <a:p>
                      <a:pPr indent="0" algn="ctr">
                        <a:lnSpc>
                          <a:spcPct val="100000"/>
                        </a:lnSpc>
                        <a:spcBef>
                          <a:spcPts val="600"/>
                        </a:spcBef>
                        <a:spcAft>
                          <a:spcPts val="600"/>
                        </a:spcAft>
                        <a:buNone/>
                      </a:pPr>
                      <a:r>
                        <a:rPr lang="en-US" sz="1200" b="0" kern="100" dirty="0" err="1">
                          <a:effectLst/>
                          <a:latin typeface="微软雅黑" panose="020B0503020204020204" charset="-122"/>
                          <a:ea typeface="微软雅黑" panose="020B0503020204020204" charset="-122"/>
                          <a:cs typeface="Times New Roman" panose="02020603050405020304" pitchFamily="18" charset="0"/>
                        </a:rPr>
                        <a:t>rTOSS</a:t>
                      </a:r>
                      <a:r>
                        <a:rPr lang="zh-CN" sz="1200" b="0" kern="100" dirty="0">
                          <a:effectLst/>
                          <a:latin typeface="微软雅黑" panose="020B0503020204020204" charset="-122"/>
                          <a:ea typeface="微软雅黑" panose="020B0503020204020204" charset="-122"/>
                          <a:cs typeface="Times New Roman" panose="02020603050405020304" pitchFamily="18" charset="0"/>
                        </a:rPr>
                        <a:t>评分</a:t>
                      </a:r>
                      <a:br>
                        <a:rPr lang="en-US" altLang="zh-CN" sz="1200" b="0" kern="100" dirty="0">
                          <a:effectLst/>
                          <a:latin typeface="微软雅黑" panose="020B0503020204020204" charset="-122"/>
                          <a:ea typeface="微软雅黑" panose="020B0503020204020204" charset="-122"/>
                          <a:cs typeface="Times New Roman" panose="02020603050405020304" pitchFamily="18" charset="0"/>
                        </a:rPr>
                      </a:br>
                      <a:r>
                        <a:rPr lang="zh-CN" sz="1200" b="0" kern="100" dirty="0">
                          <a:effectLst/>
                          <a:latin typeface="微软雅黑" panose="020B0503020204020204" charset="-122"/>
                          <a:ea typeface="微软雅黑" panose="020B0503020204020204" charset="-122"/>
                          <a:cs typeface="Times New Roman" panose="02020603050405020304" pitchFamily="18" charset="0"/>
                        </a:rPr>
                        <a:t>较基线变化的平均值</a:t>
                      </a:r>
                      <a:endParaRPr lang="zh-CN" sz="1200" b="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0" algn="ctr">
                        <a:lnSpc>
                          <a:spcPct val="150000"/>
                        </a:lnSpc>
                        <a:buNone/>
                      </a:pPr>
                      <a:r>
                        <a:rPr lang="en-US" sz="1200" kern="100" dirty="0">
                          <a:effectLst/>
                          <a:latin typeface="微软雅黑" panose="020B0503020204020204" charset="-122"/>
                          <a:ea typeface="微软雅黑" panose="020B0503020204020204" charset="-122"/>
                          <a:cs typeface="Times New Roman" panose="02020603050405020304" pitchFamily="18" charset="0"/>
                        </a:rPr>
                        <a:t>-1.0</a:t>
                      </a:r>
                      <a:endParaRPr lang="zh-CN" sz="120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0" algn="ctr">
                        <a:lnSpc>
                          <a:spcPct val="150000"/>
                        </a:lnSpc>
                        <a:buNone/>
                      </a:pPr>
                      <a:r>
                        <a:rPr lang="en-US" sz="1200" kern="100" dirty="0">
                          <a:effectLst/>
                          <a:latin typeface="微软雅黑" panose="020B0503020204020204" charset="-122"/>
                          <a:ea typeface="微软雅黑" panose="020B0503020204020204" charset="-122"/>
                          <a:cs typeface="Times New Roman" panose="02020603050405020304" pitchFamily="18" charset="0"/>
                        </a:rPr>
                        <a:t>-1.3</a:t>
                      </a:r>
                      <a:endParaRPr lang="zh-CN" sz="120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0" algn="ctr">
                        <a:lnSpc>
                          <a:spcPct val="150000"/>
                        </a:lnSpc>
                        <a:buNone/>
                      </a:pPr>
                      <a:r>
                        <a:rPr lang="en-US" sz="1200" kern="100" dirty="0">
                          <a:effectLst/>
                          <a:latin typeface="微软雅黑" panose="020B0503020204020204" charset="-122"/>
                          <a:ea typeface="微软雅黑" panose="020B0503020204020204" charset="-122"/>
                          <a:cs typeface="Times New Roman" panose="02020603050405020304" pitchFamily="18" charset="0"/>
                        </a:rPr>
                        <a:t>-1.6</a:t>
                      </a:r>
                      <a:endParaRPr lang="zh-CN" sz="120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
        <p:nvSpPr>
          <p:cNvPr id="37" name="文本框 36"/>
          <p:cNvSpPr txBox="1"/>
          <p:nvPr/>
        </p:nvSpPr>
        <p:spPr>
          <a:xfrm>
            <a:off x="6282055" y="2519680"/>
            <a:ext cx="4794885" cy="850265"/>
          </a:xfrm>
          <a:prstGeom prst="rect">
            <a:avLst/>
          </a:prstGeom>
          <a:noFill/>
        </p:spPr>
        <p:txBody>
          <a:bodyPr wrap="square">
            <a:spAutoFit/>
          </a:bodyPr>
          <a:lstStyle>
            <a:defPPr>
              <a:defRPr lang="zh-CN"/>
            </a:defPPr>
            <a:lvl1pPr marL="285750" lvl="0" indent="-285750" defTabSz="1158240">
              <a:lnSpc>
                <a:spcPct val="130000"/>
              </a:lnSpc>
              <a:buFont typeface="Wingdings" panose="05000000000000000000" pitchFamily="2" charset="2"/>
              <a:buChar char="l"/>
              <a:defRPr sz="1400" b="0">
                <a:latin typeface="微软雅黑" panose="020B0503020204020204" charset="-122"/>
                <a:ea typeface="微软雅黑" panose="020B0503020204020204" charset="-122"/>
                <a:cs typeface="Times New Roman" panose="02020603050405020304" pitchFamily="18" charset="0"/>
              </a:defRPr>
            </a:lvl1pPr>
          </a:lstStyle>
          <a:p>
            <a:pPr marL="285750" marR="0" lvl="0" indent="-285750" algn="l" defTabSz="1158240" rtl="0" eaLnBrk="1" fontAlgn="auto" latinLnBrk="0" hangingPunct="1">
              <a:lnSpc>
                <a:spcPct val="130000"/>
              </a:lnSpc>
              <a:spcBef>
                <a:spcPts val="0"/>
              </a:spcBef>
              <a:spcAft>
                <a:spcPts val="0"/>
              </a:spcAft>
              <a:buClrTx/>
              <a:buSzTx/>
              <a:buFont typeface="Wingdings" panose="05000000000000000000" pitchFamily="2" charset="2"/>
              <a:buChar char="l"/>
              <a:defRPr/>
            </a:pPr>
            <a:endParaRPr kumimoji="0" lang="en-US" altLang="zh-CN" sz="1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endParaRPr>
          </a:p>
          <a:p>
            <a:pPr marL="285750" marR="0" lvl="0" indent="-285750" algn="l" defTabSz="1158240" rtl="0" eaLnBrk="1" fontAlgn="auto" latinLnBrk="0" hangingPunct="1">
              <a:lnSpc>
                <a:spcPct val="130000"/>
              </a:lnSpc>
              <a:spcBef>
                <a:spcPts val="0"/>
              </a:spcBef>
              <a:spcAft>
                <a:spcPts val="0"/>
              </a:spcAft>
              <a:buClrTx/>
              <a:buSzTx/>
              <a:buFont typeface="Wingdings" panose="05000000000000000000" pitchFamily="2" charset="2"/>
              <a:buChar char="l"/>
              <a:defRPr/>
            </a:pPr>
            <a:r>
              <a:rPr kumimoji="0" lang="en-US"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6~11</a:t>
            </a:r>
            <a:r>
              <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个月、</a:t>
            </a:r>
            <a:r>
              <a:rPr kumimoji="0" lang="en-US"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1~5</a:t>
            </a:r>
            <a:r>
              <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周岁儿童患者</a:t>
            </a:r>
            <a:r>
              <a:rPr kumimoji="0" lang="zh-CN"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每天给药</a:t>
            </a:r>
            <a:r>
              <a:rPr kumimoji="0" lang="en-US"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1</a:t>
            </a:r>
            <a:r>
              <a:rPr kumimoji="0" lang="zh-CN" altLang="zh-CN"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Times New Roman" panose="02020603050405020304" pitchFamily="18" charset="0"/>
              </a:rPr>
              <a:t>次，与基线相比，可</a:t>
            </a:r>
            <a:r>
              <a:rPr kumimoji="0" lang="zh-CN" altLang="zh-CN" sz="12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rPr>
              <a:t>改善鼻部症状评分</a:t>
            </a:r>
            <a:endParaRPr kumimoji="0" lang="zh-CN" altLang="zh-CN" sz="12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endParaRPr>
          </a:p>
        </p:txBody>
      </p:sp>
      <p:graphicFrame>
        <p:nvGraphicFramePr>
          <p:cNvPr id="38" name="表格 37"/>
          <p:cNvGraphicFramePr>
            <a:graphicFrameLocks noGrp="1"/>
          </p:cNvGraphicFramePr>
          <p:nvPr/>
        </p:nvGraphicFramePr>
        <p:xfrm>
          <a:off x="6934597" y="3632952"/>
          <a:ext cx="3456000" cy="1257840"/>
        </p:xfrm>
        <a:graphic>
          <a:graphicData uri="http://schemas.openxmlformats.org/drawingml/2006/table">
            <a:tbl>
              <a:tblPr firstRow="1" firstCol="1" bandRow="1"/>
              <a:tblGrid>
                <a:gridCol w="1512000"/>
                <a:gridCol w="972000"/>
                <a:gridCol w="972000"/>
              </a:tblGrid>
              <a:tr h="252000">
                <a:tc>
                  <a:txBody>
                    <a:bodyPr/>
                    <a:lstStyle/>
                    <a:p>
                      <a:pPr indent="0" algn="ctr">
                        <a:lnSpc>
                          <a:spcPct val="100000"/>
                        </a:lnSpc>
                        <a:buNone/>
                      </a:pP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en-US" sz="12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127000" algn="ctr" defTabSz="914400" rtl="0" eaLnBrk="1" fontAlgn="auto" latinLnBrk="0" hangingPunct="1">
                        <a:lnSpc>
                          <a:spcPct val="100000"/>
                        </a:lnSpc>
                        <a:spcBef>
                          <a:spcPts val="0"/>
                        </a:spcBef>
                        <a:spcAft>
                          <a:spcPts val="0"/>
                        </a:spcAft>
                        <a:buClrTx/>
                        <a:buSzTx/>
                        <a:buFontTx/>
                        <a:buNone/>
                        <a:defRPr/>
                      </a:pPr>
                      <a:r>
                        <a:rPr lang="en-US" altLang="zh-CN" sz="1200" b="0" kern="100" dirty="0">
                          <a:effectLst/>
                          <a:latin typeface="微软雅黑" panose="020B0503020204020204" charset="-122"/>
                          <a:ea typeface="微软雅黑" panose="020B0503020204020204" charset="-122"/>
                          <a:cs typeface="Times New Roman" panose="02020603050405020304" pitchFamily="18" charset="0"/>
                        </a:rPr>
                        <a:t>6~11</a:t>
                      </a:r>
                      <a:r>
                        <a:rPr lang="zh-CN" altLang="en-US" sz="1200" b="0" kern="100" dirty="0">
                          <a:effectLst/>
                          <a:latin typeface="微软雅黑" panose="020B0503020204020204" charset="-122"/>
                          <a:ea typeface="微软雅黑" panose="020B0503020204020204" charset="-122"/>
                          <a:cs typeface="Times New Roman" panose="02020603050405020304" pitchFamily="18" charset="0"/>
                        </a:rPr>
                        <a:t>个月</a:t>
                      </a:r>
                      <a:endParaRPr lang="zh-CN" altLang="zh-CN" sz="1200" b="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27000" algn="ctr">
                        <a:lnSpc>
                          <a:spcPct val="100000"/>
                        </a:lnSpc>
                        <a:buNone/>
                      </a:pPr>
                      <a:r>
                        <a:rPr lang="en-US" altLang="zh-CN" sz="1200" b="0" kern="100" dirty="0">
                          <a:effectLst/>
                          <a:latin typeface="微软雅黑" panose="020B0503020204020204" charset="-122"/>
                          <a:ea typeface="微软雅黑" panose="020B0503020204020204" charset="-122"/>
                          <a:cs typeface="Times New Roman" panose="02020603050405020304" pitchFamily="18" charset="0"/>
                        </a:rPr>
                        <a:t>1~5</a:t>
                      </a:r>
                      <a:r>
                        <a:rPr lang="zh-CN" altLang="zh-CN" sz="1200" b="0" kern="100" dirty="0">
                          <a:effectLst/>
                          <a:latin typeface="微软雅黑" panose="020B0503020204020204" charset="-122"/>
                          <a:ea typeface="微软雅黑" panose="020B0503020204020204" charset="-122"/>
                          <a:cs typeface="Times New Roman" panose="02020603050405020304" pitchFamily="18" charset="0"/>
                        </a:rPr>
                        <a:t>周岁</a:t>
                      </a:r>
                      <a:endParaRPr lang="zh-CN" altLang="zh-CN" sz="1200" b="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96000">
                <a:tc>
                  <a:txBody>
                    <a:bodyPr/>
                    <a:lstStyle/>
                    <a:p>
                      <a:pPr indent="0" algn="ctr">
                        <a:lnSpc>
                          <a:spcPct val="100000"/>
                        </a:lnSpc>
                        <a:spcBef>
                          <a:spcPts val="600"/>
                        </a:spcBef>
                        <a:spcAft>
                          <a:spcPts val="600"/>
                        </a:spcAft>
                        <a:buNone/>
                      </a:pPr>
                      <a:r>
                        <a:rPr lang="zh-CN" altLang="en-US" sz="1100" b="0" kern="100" dirty="0">
                          <a:effectLst/>
                          <a:latin typeface="微软雅黑" panose="020B0503020204020204" charset="-122"/>
                          <a:ea typeface="微软雅黑" panose="020B0503020204020204" charset="-122"/>
                          <a:cs typeface="Times New Roman" panose="02020603050405020304" pitchFamily="18" charset="0"/>
                        </a:rPr>
                        <a:t>首次给药后</a:t>
                      </a:r>
                      <a:r>
                        <a:rPr lang="en-US" altLang="zh-CN" sz="1100" b="0" kern="100" dirty="0">
                          <a:effectLst/>
                          <a:latin typeface="微软雅黑" panose="020B0503020204020204" charset="-122"/>
                          <a:ea typeface="微软雅黑" panose="020B0503020204020204" charset="-122"/>
                          <a:cs typeface="Times New Roman" panose="02020603050405020304" pitchFamily="18" charset="0"/>
                        </a:rPr>
                        <a:t>24h</a:t>
                      </a:r>
                      <a:r>
                        <a:rPr lang="zh-CN" altLang="en-US" sz="1100" b="0" kern="100" dirty="0">
                          <a:effectLst/>
                          <a:latin typeface="微软雅黑" panose="020B0503020204020204" charset="-122"/>
                          <a:ea typeface="微软雅黑" panose="020B0503020204020204" charset="-122"/>
                          <a:cs typeface="Times New Roman" panose="02020603050405020304" pitchFamily="18" charset="0"/>
                        </a:rPr>
                        <a:t>内，</a:t>
                      </a:r>
                      <a:r>
                        <a:rPr lang="en-US" altLang="zh-CN" sz="1100" b="0" kern="100" dirty="0" err="1">
                          <a:effectLst/>
                          <a:latin typeface="微软雅黑" panose="020B0503020204020204" charset="-122"/>
                          <a:ea typeface="微软雅黑" panose="020B0503020204020204" charset="-122"/>
                          <a:cs typeface="Times New Roman" panose="02020603050405020304" pitchFamily="18" charset="0"/>
                        </a:rPr>
                        <a:t>r</a:t>
                      </a:r>
                      <a:r>
                        <a:rPr lang="en-US" sz="1100" b="0" kern="100" dirty="0" err="1">
                          <a:effectLst/>
                          <a:latin typeface="微软雅黑" panose="020B0503020204020204" charset="-122"/>
                          <a:ea typeface="微软雅黑" panose="020B0503020204020204" charset="-122"/>
                          <a:cs typeface="Times New Roman" panose="02020603050405020304" pitchFamily="18" charset="0"/>
                        </a:rPr>
                        <a:t>TNSS</a:t>
                      </a:r>
                      <a:r>
                        <a:rPr lang="zh-CN" sz="1100" b="0" kern="100" dirty="0">
                          <a:effectLst/>
                          <a:latin typeface="微软雅黑" panose="020B0503020204020204" charset="-122"/>
                          <a:ea typeface="微软雅黑" panose="020B0503020204020204" charset="-122"/>
                          <a:cs typeface="Times New Roman" panose="02020603050405020304" pitchFamily="18" charset="0"/>
                        </a:rPr>
                        <a:t>评分</a:t>
                      </a:r>
                      <a:br>
                        <a:rPr lang="en-US" altLang="zh-CN" sz="1100" b="0" kern="100" dirty="0">
                          <a:effectLst/>
                          <a:latin typeface="微软雅黑" panose="020B0503020204020204" charset="-122"/>
                          <a:ea typeface="微软雅黑" panose="020B0503020204020204" charset="-122"/>
                          <a:cs typeface="Times New Roman" panose="02020603050405020304" pitchFamily="18" charset="0"/>
                        </a:rPr>
                      </a:br>
                      <a:r>
                        <a:rPr lang="zh-CN" sz="1100" b="0" kern="100" dirty="0">
                          <a:effectLst/>
                          <a:latin typeface="微软雅黑" panose="020B0503020204020204" charset="-122"/>
                          <a:ea typeface="微软雅黑" panose="020B0503020204020204" charset="-122"/>
                          <a:cs typeface="Times New Roman" panose="02020603050405020304" pitchFamily="18" charset="0"/>
                        </a:rPr>
                        <a:t>较基线变化的平均值</a:t>
                      </a:r>
                      <a:endParaRPr lang="zh-CN" sz="1100" b="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indent="0" algn="ctr">
                        <a:lnSpc>
                          <a:spcPct val="150000"/>
                        </a:lnSpc>
                        <a:buNone/>
                      </a:pPr>
                      <a:r>
                        <a:rPr lang="en-US" sz="1200" kern="100" dirty="0">
                          <a:effectLst/>
                          <a:latin typeface="微软雅黑" panose="020B0503020204020204" charset="-122"/>
                          <a:ea typeface="微软雅黑" panose="020B0503020204020204" charset="-122"/>
                          <a:cs typeface="Times New Roman" panose="02020603050405020304" pitchFamily="18" charset="0"/>
                        </a:rPr>
                        <a:t>-2.0</a:t>
                      </a:r>
                      <a:endParaRPr lang="zh-CN" sz="120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indent="0" algn="ctr">
                        <a:lnSpc>
                          <a:spcPct val="150000"/>
                        </a:lnSpc>
                        <a:buNone/>
                      </a:pPr>
                      <a:r>
                        <a:rPr lang="en-US" sz="1200" kern="100" dirty="0">
                          <a:effectLst/>
                          <a:latin typeface="微软雅黑" panose="020B0503020204020204" charset="-122"/>
                          <a:ea typeface="微软雅黑" panose="020B0503020204020204" charset="-122"/>
                          <a:cs typeface="Times New Roman" panose="02020603050405020304" pitchFamily="18" charset="0"/>
                        </a:rPr>
                        <a:t>-1.6</a:t>
                      </a:r>
                      <a:endParaRPr lang="zh-CN" sz="120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r>
              <a:tr h="396000">
                <a:tc>
                  <a:txBody>
                    <a:bodyPr/>
                    <a:lstStyle/>
                    <a:p>
                      <a:pPr indent="0" algn="ctr">
                        <a:lnSpc>
                          <a:spcPct val="100000"/>
                        </a:lnSpc>
                        <a:spcBef>
                          <a:spcPts val="600"/>
                        </a:spcBef>
                        <a:spcAft>
                          <a:spcPts val="600"/>
                        </a:spcAft>
                        <a:buNone/>
                      </a:pPr>
                      <a:r>
                        <a:rPr lang="zh-CN" altLang="en-US" sz="1100" b="0" kern="100" dirty="0">
                          <a:effectLst/>
                          <a:latin typeface="微软雅黑" panose="020B0503020204020204" charset="-122"/>
                          <a:ea typeface="微软雅黑" panose="020B0503020204020204" charset="-122"/>
                          <a:cs typeface="Times New Roman" panose="02020603050405020304" pitchFamily="18" charset="0"/>
                        </a:rPr>
                        <a:t>末次给药后</a:t>
                      </a:r>
                      <a:r>
                        <a:rPr lang="en-US" altLang="zh-CN" sz="1100" b="0" kern="100" dirty="0">
                          <a:effectLst/>
                          <a:latin typeface="微软雅黑" panose="020B0503020204020204" charset="-122"/>
                          <a:ea typeface="微软雅黑" panose="020B0503020204020204" charset="-122"/>
                          <a:cs typeface="Times New Roman" panose="02020603050405020304" pitchFamily="18" charset="0"/>
                        </a:rPr>
                        <a:t>24 h</a:t>
                      </a:r>
                      <a:r>
                        <a:rPr lang="zh-CN" altLang="en-US" sz="1100" b="0" kern="100" dirty="0">
                          <a:effectLst/>
                          <a:latin typeface="微软雅黑" panose="020B0503020204020204" charset="-122"/>
                          <a:ea typeface="微软雅黑" panose="020B0503020204020204" charset="-122"/>
                          <a:cs typeface="Times New Roman" panose="02020603050405020304" pitchFamily="18" charset="0"/>
                        </a:rPr>
                        <a:t>内，</a:t>
                      </a:r>
                      <a:r>
                        <a:rPr lang="en-US" sz="1100" b="0" kern="100" dirty="0" err="1">
                          <a:effectLst/>
                          <a:latin typeface="微软雅黑" panose="020B0503020204020204" charset="-122"/>
                          <a:ea typeface="微软雅黑" panose="020B0503020204020204" charset="-122"/>
                          <a:cs typeface="Times New Roman" panose="02020603050405020304" pitchFamily="18" charset="0"/>
                        </a:rPr>
                        <a:t>r</a:t>
                      </a:r>
                      <a:r>
                        <a:rPr lang="en-US" altLang="zh-CN" sz="1100" b="0" kern="100" dirty="0" err="1">
                          <a:effectLst/>
                          <a:latin typeface="微软雅黑" panose="020B0503020204020204" charset="-122"/>
                          <a:ea typeface="微软雅黑" panose="020B0503020204020204" charset="-122"/>
                          <a:cs typeface="Times New Roman" panose="02020603050405020304" pitchFamily="18" charset="0"/>
                        </a:rPr>
                        <a:t>TNSS</a:t>
                      </a:r>
                      <a:r>
                        <a:rPr lang="zh-CN" sz="1100" b="0" kern="100" dirty="0">
                          <a:effectLst/>
                          <a:latin typeface="微软雅黑" panose="020B0503020204020204" charset="-122"/>
                          <a:ea typeface="微软雅黑" panose="020B0503020204020204" charset="-122"/>
                          <a:cs typeface="Times New Roman" panose="02020603050405020304" pitchFamily="18" charset="0"/>
                        </a:rPr>
                        <a:t>评分</a:t>
                      </a:r>
                      <a:br>
                        <a:rPr lang="en-US" altLang="zh-CN" sz="1100" b="0" kern="100" dirty="0">
                          <a:effectLst/>
                          <a:latin typeface="微软雅黑" panose="020B0503020204020204" charset="-122"/>
                          <a:ea typeface="微软雅黑" panose="020B0503020204020204" charset="-122"/>
                          <a:cs typeface="Times New Roman" panose="02020603050405020304" pitchFamily="18" charset="0"/>
                        </a:rPr>
                      </a:br>
                      <a:r>
                        <a:rPr lang="zh-CN" sz="1100" b="0" kern="100" dirty="0">
                          <a:effectLst/>
                          <a:latin typeface="微软雅黑" panose="020B0503020204020204" charset="-122"/>
                          <a:ea typeface="微软雅黑" panose="020B0503020204020204" charset="-122"/>
                          <a:cs typeface="Times New Roman" panose="02020603050405020304" pitchFamily="18" charset="0"/>
                        </a:rPr>
                        <a:t>较基线变化的平均值</a:t>
                      </a:r>
                      <a:endParaRPr lang="zh-CN" sz="1100" b="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0" algn="ctr">
                        <a:lnSpc>
                          <a:spcPct val="150000"/>
                        </a:lnSpc>
                        <a:buNone/>
                      </a:pPr>
                      <a:r>
                        <a:rPr lang="en-US" sz="1200" kern="100" dirty="0">
                          <a:effectLst/>
                          <a:latin typeface="微软雅黑" panose="020B0503020204020204" charset="-122"/>
                          <a:ea typeface="微软雅黑" panose="020B0503020204020204" charset="-122"/>
                          <a:cs typeface="Times New Roman" panose="02020603050405020304" pitchFamily="18" charset="0"/>
                        </a:rPr>
                        <a:t>-4.0</a:t>
                      </a:r>
                      <a:endParaRPr lang="zh-CN" sz="120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0" algn="ctr">
                        <a:lnSpc>
                          <a:spcPct val="150000"/>
                        </a:lnSpc>
                        <a:buNone/>
                      </a:pPr>
                      <a:r>
                        <a:rPr lang="en-US" sz="1200" kern="100" dirty="0">
                          <a:effectLst/>
                          <a:latin typeface="微软雅黑" panose="020B0503020204020204" charset="-122"/>
                          <a:ea typeface="微软雅黑" panose="020B0503020204020204" charset="-122"/>
                          <a:cs typeface="Times New Roman" panose="02020603050405020304" pitchFamily="18" charset="0"/>
                        </a:rPr>
                        <a:t>-3.8</a:t>
                      </a:r>
                      <a:endParaRPr lang="zh-CN" sz="120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graphicFrame>
        <p:nvGraphicFramePr>
          <p:cNvPr id="40" name="表格 39"/>
          <p:cNvGraphicFramePr>
            <a:graphicFrameLocks noGrp="1"/>
          </p:cNvGraphicFramePr>
          <p:nvPr/>
        </p:nvGraphicFramePr>
        <p:xfrm>
          <a:off x="6337753" y="5666897"/>
          <a:ext cx="2196000" cy="754920"/>
        </p:xfrm>
        <a:graphic>
          <a:graphicData uri="http://schemas.openxmlformats.org/drawingml/2006/table">
            <a:tbl>
              <a:tblPr firstRow="1" firstCol="1" bandRow="1"/>
              <a:tblGrid>
                <a:gridCol w="1404000"/>
                <a:gridCol w="792000"/>
              </a:tblGrid>
              <a:tr h="252000">
                <a:tc>
                  <a:txBody>
                    <a:bodyPr/>
                    <a:lstStyle/>
                    <a:p>
                      <a:pPr indent="0" algn="ctr">
                        <a:lnSpc>
                          <a:spcPct val="100000"/>
                        </a:lnSpc>
                        <a:buNone/>
                      </a:pPr>
                      <a:r>
                        <a:rPr lang="en-US" sz="1200" b="0" kern="100" dirty="0">
                          <a:effectLst/>
                          <a:latin typeface="微软雅黑" panose="020B0503020204020204" charset="-122"/>
                          <a:ea typeface="微软雅黑" panose="020B0503020204020204" charset="-122"/>
                          <a:cs typeface="Times New Roman" panose="02020603050405020304" pitchFamily="18" charset="0"/>
                        </a:rPr>
                        <a:t> </a:t>
                      </a:r>
                      <a:endPar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100" b="0" kern="100" dirty="0">
                          <a:effectLst/>
                          <a:latin typeface="微软雅黑" panose="020B0503020204020204" charset="-122"/>
                          <a:ea typeface="微软雅黑" panose="020B0503020204020204" charset="-122"/>
                          <a:cs typeface="Times New Roman" panose="02020603050405020304" pitchFamily="18" charset="0"/>
                        </a:rPr>
                        <a:t>6~11</a:t>
                      </a:r>
                      <a:r>
                        <a:rPr lang="zh-CN" altLang="en-US" sz="1100" b="0" kern="100" dirty="0">
                          <a:effectLst/>
                          <a:latin typeface="微软雅黑" panose="020B0503020204020204" charset="-122"/>
                          <a:ea typeface="微软雅黑" panose="020B0503020204020204" charset="-122"/>
                          <a:cs typeface="Times New Roman" panose="02020603050405020304" pitchFamily="18" charset="0"/>
                        </a:rPr>
                        <a:t>个月</a:t>
                      </a:r>
                      <a:endParaRPr lang="zh-CN" altLang="zh-CN" sz="1100" b="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96000">
                <a:tc>
                  <a:txBody>
                    <a:bodyPr/>
                    <a:lstStyle/>
                    <a:p>
                      <a:pPr indent="0" algn="ctr">
                        <a:lnSpc>
                          <a:spcPct val="100000"/>
                        </a:lnSpc>
                        <a:spcBef>
                          <a:spcPts val="600"/>
                        </a:spcBef>
                        <a:spcAft>
                          <a:spcPts val="600"/>
                        </a:spcAft>
                        <a:buNone/>
                      </a:pPr>
                      <a:r>
                        <a:rPr lang="zh-CN" altLang="en-US" sz="1100" b="0" kern="100" dirty="0">
                          <a:effectLst/>
                          <a:latin typeface="微软雅黑" panose="020B0503020204020204" charset="-122"/>
                          <a:ea typeface="微软雅黑" panose="020B0503020204020204" charset="-122"/>
                          <a:cs typeface="Times New Roman" panose="02020603050405020304" pitchFamily="18" charset="0"/>
                        </a:rPr>
                        <a:t>末次给药后</a:t>
                      </a:r>
                      <a:r>
                        <a:rPr lang="en-US" altLang="zh-CN" sz="1100" b="0" kern="100" dirty="0">
                          <a:effectLst/>
                          <a:latin typeface="微软雅黑" panose="020B0503020204020204" charset="-122"/>
                          <a:ea typeface="微软雅黑" panose="020B0503020204020204" charset="-122"/>
                          <a:cs typeface="Times New Roman" panose="02020603050405020304" pitchFamily="18" charset="0"/>
                        </a:rPr>
                        <a:t>24 h</a:t>
                      </a:r>
                      <a:r>
                        <a:rPr lang="zh-CN" altLang="en-US" sz="1100" b="0" kern="100" dirty="0">
                          <a:effectLst/>
                          <a:latin typeface="微软雅黑" panose="020B0503020204020204" charset="-122"/>
                          <a:ea typeface="微软雅黑" panose="020B0503020204020204" charset="-122"/>
                          <a:cs typeface="Times New Roman" panose="02020603050405020304" pitchFamily="18" charset="0"/>
                        </a:rPr>
                        <a:t>内，</a:t>
                      </a:r>
                      <a:r>
                        <a:rPr lang="en-US" sz="1100" b="0" kern="100" dirty="0" err="1">
                          <a:effectLst/>
                          <a:latin typeface="微软雅黑" panose="020B0503020204020204" charset="-122"/>
                          <a:ea typeface="微软雅黑" panose="020B0503020204020204" charset="-122"/>
                          <a:cs typeface="Times New Roman" panose="02020603050405020304" pitchFamily="18" charset="0"/>
                        </a:rPr>
                        <a:t>r</a:t>
                      </a:r>
                      <a:r>
                        <a:rPr lang="en-US" altLang="zh-CN" sz="1100" b="0" kern="100" dirty="0" err="1">
                          <a:effectLst/>
                          <a:latin typeface="微软雅黑" panose="020B0503020204020204" charset="-122"/>
                          <a:ea typeface="微软雅黑" panose="020B0503020204020204" charset="-122"/>
                          <a:cs typeface="Times New Roman" panose="02020603050405020304" pitchFamily="18" charset="0"/>
                        </a:rPr>
                        <a:t>TNSS</a:t>
                      </a:r>
                      <a:r>
                        <a:rPr lang="zh-CN" sz="1100" b="0" kern="100" dirty="0">
                          <a:effectLst/>
                          <a:latin typeface="微软雅黑" panose="020B0503020204020204" charset="-122"/>
                          <a:ea typeface="微软雅黑" panose="020B0503020204020204" charset="-122"/>
                          <a:cs typeface="Times New Roman" panose="02020603050405020304" pitchFamily="18" charset="0"/>
                        </a:rPr>
                        <a:t>评分</a:t>
                      </a:r>
                      <a:br>
                        <a:rPr lang="en-US" altLang="zh-CN" sz="1100" b="0" kern="100" dirty="0">
                          <a:effectLst/>
                          <a:latin typeface="微软雅黑" panose="020B0503020204020204" charset="-122"/>
                          <a:ea typeface="微软雅黑" panose="020B0503020204020204" charset="-122"/>
                          <a:cs typeface="Times New Roman" panose="02020603050405020304" pitchFamily="18" charset="0"/>
                        </a:rPr>
                      </a:br>
                      <a:r>
                        <a:rPr lang="zh-CN" sz="1100" b="0" kern="100" dirty="0">
                          <a:effectLst/>
                          <a:latin typeface="微软雅黑" panose="020B0503020204020204" charset="-122"/>
                          <a:ea typeface="微软雅黑" panose="020B0503020204020204" charset="-122"/>
                          <a:cs typeface="Times New Roman" panose="02020603050405020304" pitchFamily="18" charset="0"/>
                        </a:rPr>
                        <a:t>较基线变化的平均值</a:t>
                      </a:r>
                      <a:endParaRPr lang="zh-CN" sz="1100" b="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0" algn="ctr">
                        <a:lnSpc>
                          <a:spcPct val="150000"/>
                        </a:lnSpc>
                        <a:buNone/>
                      </a:pPr>
                      <a:r>
                        <a:rPr lang="en-US" sz="1200" b="0" kern="100" dirty="0">
                          <a:effectLst/>
                          <a:latin typeface="微软雅黑" panose="020B0503020204020204" charset="-122"/>
                          <a:ea typeface="微软雅黑" panose="020B0503020204020204" charset="-122"/>
                          <a:cs typeface="Times New Roman" panose="02020603050405020304" pitchFamily="18" charset="0"/>
                        </a:rPr>
                        <a:t>-2.6</a:t>
                      </a:r>
                      <a:endParaRPr lang="zh-CN" sz="1200" b="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graphicFrame>
        <p:nvGraphicFramePr>
          <p:cNvPr id="41" name="表格 40"/>
          <p:cNvGraphicFramePr>
            <a:graphicFrameLocks noGrp="1"/>
          </p:cNvGraphicFramePr>
          <p:nvPr/>
        </p:nvGraphicFramePr>
        <p:xfrm>
          <a:off x="8562176" y="5666897"/>
          <a:ext cx="2304000" cy="756000"/>
        </p:xfrm>
        <a:graphic>
          <a:graphicData uri="http://schemas.openxmlformats.org/drawingml/2006/table">
            <a:tbl>
              <a:tblPr firstRow="1" firstCol="1" bandRow="1"/>
              <a:tblGrid>
                <a:gridCol w="1512000"/>
                <a:gridCol w="792000"/>
              </a:tblGrid>
              <a:tr h="252000">
                <a:tc>
                  <a:txBody>
                    <a:bodyPr/>
                    <a:lstStyle/>
                    <a:p>
                      <a:pPr indent="0" algn="ctr">
                        <a:lnSpc>
                          <a:spcPct val="100000"/>
                        </a:lnSpc>
                        <a:buNone/>
                      </a:pPr>
                      <a:r>
                        <a:rPr lang="en-US" sz="1200" b="0" kern="100" dirty="0">
                          <a:effectLst/>
                          <a:latin typeface="微软雅黑" panose="020B0503020204020204" charset="-122"/>
                          <a:ea typeface="微软雅黑" panose="020B0503020204020204" charset="-122"/>
                          <a:cs typeface="Times New Roman" panose="02020603050405020304" pitchFamily="18" charset="0"/>
                        </a:rPr>
                        <a:t> </a:t>
                      </a:r>
                      <a:endPar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100" b="0" kern="100" dirty="0">
                          <a:effectLst/>
                          <a:latin typeface="微软雅黑" panose="020B0503020204020204" charset="-122"/>
                          <a:ea typeface="微软雅黑" panose="020B0503020204020204" charset="-122"/>
                          <a:cs typeface="Times New Roman" panose="02020603050405020304" pitchFamily="18" charset="0"/>
                        </a:rPr>
                        <a:t>6~11</a:t>
                      </a:r>
                      <a:r>
                        <a:rPr lang="zh-CN" altLang="en-US" sz="1100" b="0" kern="100" dirty="0">
                          <a:effectLst/>
                          <a:latin typeface="微软雅黑" panose="020B0503020204020204" charset="-122"/>
                          <a:ea typeface="微软雅黑" panose="020B0503020204020204" charset="-122"/>
                          <a:cs typeface="Times New Roman" panose="02020603050405020304" pitchFamily="18" charset="0"/>
                        </a:rPr>
                        <a:t>个月</a:t>
                      </a:r>
                      <a:endParaRPr lang="zh-CN" altLang="zh-CN" sz="1100" b="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504000">
                <a:tc>
                  <a:txBody>
                    <a:bodyPr/>
                    <a:lstStyle/>
                    <a:p>
                      <a:pPr indent="0" algn="ctr">
                        <a:lnSpc>
                          <a:spcPct val="100000"/>
                        </a:lnSpc>
                        <a:spcBef>
                          <a:spcPts val="600"/>
                        </a:spcBef>
                        <a:spcAft>
                          <a:spcPts val="600"/>
                        </a:spcAft>
                        <a:buNone/>
                      </a:pPr>
                      <a:r>
                        <a:rPr lang="zh-CN" altLang="en-US" sz="1100" b="0" kern="100" dirty="0">
                          <a:effectLst/>
                          <a:latin typeface="微软雅黑" panose="020B0503020204020204" charset="-122"/>
                          <a:ea typeface="微软雅黑" panose="020B0503020204020204" charset="-122"/>
                          <a:cs typeface="Times New Roman" panose="02020603050405020304" pitchFamily="18" charset="0"/>
                        </a:rPr>
                        <a:t>末次治疗结束后</a:t>
                      </a:r>
                      <a:r>
                        <a:rPr lang="en-US" altLang="zh-CN" sz="1100" b="0" kern="100" dirty="0">
                          <a:effectLst/>
                          <a:latin typeface="微软雅黑" panose="020B0503020204020204" charset="-122"/>
                          <a:ea typeface="微软雅黑" panose="020B0503020204020204" charset="-122"/>
                          <a:cs typeface="Times New Roman" panose="02020603050405020304" pitchFamily="18" charset="0"/>
                        </a:rPr>
                        <a:t>24 h</a:t>
                      </a:r>
                      <a:r>
                        <a:rPr lang="zh-CN" altLang="en-US" sz="1100" b="0" kern="100" dirty="0">
                          <a:effectLst/>
                          <a:latin typeface="微软雅黑" panose="020B0503020204020204" charset="-122"/>
                          <a:ea typeface="微软雅黑" panose="020B0503020204020204" charset="-122"/>
                          <a:cs typeface="Times New Roman" panose="02020603050405020304" pitchFamily="18" charset="0"/>
                        </a:rPr>
                        <a:t>内荨麻疹发作频数</a:t>
                      </a:r>
                      <a:endParaRPr lang="zh-CN" sz="1100" b="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0" algn="ctr">
                        <a:lnSpc>
                          <a:spcPct val="150000"/>
                        </a:lnSpc>
                        <a:buNone/>
                      </a:pPr>
                      <a:r>
                        <a:rPr lang="en-US" sz="1200" b="0" kern="100" dirty="0">
                          <a:effectLst/>
                          <a:latin typeface="微软雅黑" panose="020B0503020204020204" charset="-122"/>
                          <a:ea typeface="微软雅黑" panose="020B0503020204020204" charset="-122"/>
                          <a:cs typeface="Times New Roman" panose="02020603050405020304" pitchFamily="18" charset="0"/>
                        </a:rPr>
                        <a:t>0</a:t>
                      </a:r>
                      <a:endParaRPr lang="zh-CN" sz="1200" b="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
        <p:nvSpPr>
          <p:cNvPr id="43" name="文本框 42"/>
          <p:cNvSpPr txBox="1"/>
          <p:nvPr/>
        </p:nvSpPr>
        <p:spPr>
          <a:xfrm>
            <a:off x="107042" y="6602508"/>
            <a:ext cx="11537950" cy="19875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[1] </a:t>
            </a:r>
            <a:r>
              <a:rPr kumimoji="0" lang="zh-CN" altLang="en-US"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合肥医工医药股份有限公司</a:t>
            </a:r>
            <a:r>
              <a:rPr kumimoji="0" lang="en-US" altLang="zh-CN"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HT-PK-2021-05</a:t>
            </a:r>
            <a:r>
              <a:rPr kumimoji="0" lang="zh-CN" altLang="en-US"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a:t>
            </a:r>
            <a:r>
              <a:rPr kumimoji="0" lang="en-US" altLang="zh-CN"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HT-PK-2022-05</a:t>
            </a:r>
            <a:r>
              <a:rPr kumimoji="0" lang="zh-CN" altLang="en-US"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a:t>
            </a:r>
            <a:r>
              <a:rPr kumimoji="0" lang="en-US" altLang="zh-CN"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HT-2023-01</a:t>
            </a:r>
            <a:r>
              <a:rPr kumimoji="0" lang="zh-CN" altLang="en-US"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试验数据</a:t>
            </a:r>
            <a:endPar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endParaRPr>
          </a:p>
        </p:txBody>
      </p:sp>
      <p:sp>
        <p:nvSpPr>
          <p:cNvPr id="2" name="文本框 10"/>
          <p:cNvSpPr txBox="1">
            <a:spLocks noChangeArrowheads="1"/>
          </p:cNvSpPr>
          <p:nvPr>
            <p:custDataLst>
              <p:tags r:id="rId6"/>
            </p:custDataLst>
          </p:nvPr>
        </p:nvSpPr>
        <p:spPr bwMode="auto">
          <a:xfrm>
            <a:off x="2009382" y="3391150"/>
            <a:ext cx="36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algn="ctr"/>
            <a:r>
              <a:rPr lang="zh-CN" altLang="en-US" sz="1100" b="1" i="1" dirty="0">
                <a:latin typeface="微软雅黑" panose="020B0503020204020204" charset="-122"/>
              </a:rPr>
              <a:t>表 </a:t>
            </a:r>
            <a:r>
              <a:rPr lang="en-US" altLang="zh-CN" sz="1100" b="1" i="1" dirty="0">
                <a:latin typeface="微软雅黑" panose="020B0503020204020204" charset="-122"/>
              </a:rPr>
              <a:t>1 </a:t>
            </a:r>
            <a:r>
              <a:rPr lang="zh-CN" altLang="en-US" sz="1100" b="1" i="1" dirty="0">
                <a:latin typeface="微软雅黑" panose="020B0503020204020204" charset="-122"/>
              </a:rPr>
              <a:t> </a:t>
            </a:r>
            <a:r>
              <a:rPr lang="zh-CN" altLang="zh-CN" sz="1100" b="1" i="1" dirty="0">
                <a:latin typeface="微软雅黑" panose="020B0503020204020204" charset="-122"/>
              </a:rPr>
              <a:t>HT-2021-PK-05</a:t>
            </a:r>
            <a:r>
              <a:rPr lang="zh-CN" altLang="en-US" sz="1100" b="1" i="1" dirty="0">
                <a:latin typeface="微软雅黑" panose="020B0503020204020204" charset="-122"/>
              </a:rPr>
              <a:t>试验结果</a:t>
            </a:r>
            <a:endParaRPr lang="zh-CN" altLang="zh-CN" sz="1100" b="1" i="1" dirty="0">
              <a:latin typeface="微软雅黑" panose="020B0503020204020204" charset="-122"/>
            </a:endParaRPr>
          </a:p>
        </p:txBody>
      </p:sp>
      <p:sp>
        <p:nvSpPr>
          <p:cNvPr id="4" name="文本框 10"/>
          <p:cNvSpPr txBox="1">
            <a:spLocks noChangeArrowheads="1"/>
          </p:cNvSpPr>
          <p:nvPr>
            <p:custDataLst>
              <p:tags r:id="rId7"/>
            </p:custDataLst>
          </p:nvPr>
        </p:nvSpPr>
        <p:spPr bwMode="auto">
          <a:xfrm>
            <a:off x="2114158" y="6260406"/>
            <a:ext cx="319913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algn="ctr"/>
            <a:r>
              <a:rPr lang="zh-CN" altLang="en-US" sz="1100" b="1" i="1" dirty="0">
                <a:latin typeface="微软雅黑" panose="020B0503020204020204" charset="-122"/>
              </a:rPr>
              <a:t>图 </a:t>
            </a:r>
            <a:r>
              <a:rPr lang="en-US" altLang="zh-CN" sz="1100" b="1" i="1" dirty="0">
                <a:latin typeface="微软雅黑" panose="020B0503020204020204" charset="-122"/>
              </a:rPr>
              <a:t>1</a:t>
            </a:r>
            <a:r>
              <a:rPr lang="zh-CN" altLang="en-US" sz="1100" b="1" i="1" dirty="0">
                <a:latin typeface="微软雅黑" panose="020B0503020204020204" charset="-122"/>
              </a:rPr>
              <a:t> </a:t>
            </a:r>
            <a:r>
              <a:rPr lang="zh-CN" altLang="zh-CN" sz="1100" b="1" i="1" dirty="0">
                <a:latin typeface="微软雅黑" panose="020B0503020204020204" charset="-122"/>
              </a:rPr>
              <a:t> HT-2021-PK-05</a:t>
            </a:r>
            <a:r>
              <a:rPr lang="zh-CN" altLang="en-US" sz="1100" b="1" i="1" dirty="0">
                <a:latin typeface="微软雅黑" panose="020B0503020204020204" charset="-122"/>
              </a:rPr>
              <a:t>试验基线较</a:t>
            </a:r>
            <a:r>
              <a:rPr lang="en-US" altLang="zh-CN" sz="1100" b="1" i="1" dirty="0">
                <a:latin typeface="微软雅黑" panose="020B0503020204020204" charset="-122"/>
              </a:rPr>
              <a:t>D14</a:t>
            </a:r>
            <a:r>
              <a:rPr lang="zh-CN" altLang="en-US" sz="1100" b="1" i="1" dirty="0">
                <a:latin typeface="微软雅黑" panose="020B0503020204020204" charset="-122"/>
              </a:rPr>
              <a:t>下降水平</a:t>
            </a:r>
            <a:endParaRPr lang="zh-CN" altLang="en-US" sz="1100" b="1" i="1" dirty="0">
              <a:latin typeface="微软雅黑" panose="020B0503020204020204" charset="-122"/>
            </a:endParaRPr>
          </a:p>
        </p:txBody>
      </p:sp>
      <p:sp>
        <p:nvSpPr>
          <p:cNvPr id="5" name="文本框 10"/>
          <p:cNvSpPr txBox="1">
            <a:spLocks noChangeArrowheads="1"/>
          </p:cNvSpPr>
          <p:nvPr>
            <p:custDataLst>
              <p:tags r:id="rId8"/>
            </p:custDataLst>
          </p:nvPr>
        </p:nvSpPr>
        <p:spPr bwMode="auto">
          <a:xfrm>
            <a:off x="6781572" y="3364407"/>
            <a:ext cx="36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marL="0" marR="0" algn="ctr">
              <a:buNone/>
            </a:pPr>
            <a:r>
              <a:rPr lang="zh-CN" altLang="en-US" sz="1100" b="1" i="1" dirty="0">
                <a:latin typeface="微软雅黑" panose="020B0503020204020204" charset="-122"/>
              </a:rPr>
              <a:t>表 </a:t>
            </a:r>
            <a:r>
              <a:rPr lang="en-US" altLang="zh-CN" sz="1100" b="1" i="1" dirty="0">
                <a:latin typeface="微软雅黑" panose="020B0503020204020204" charset="-122"/>
              </a:rPr>
              <a:t>2 </a:t>
            </a:r>
            <a:r>
              <a:rPr lang="zh-CN" altLang="zh-CN" sz="1100" b="1" i="1" dirty="0">
                <a:latin typeface="微软雅黑" panose="020B0503020204020204" charset="-122"/>
              </a:rPr>
              <a:t>HT-PK-2022-0</a:t>
            </a:r>
            <a:r>
              <a:rPr lang="en-US" altLang="zh-CN" sz="1100" b="1" i="1" dirty="0">
                <a:latin typeface="微软雅黑" panose="020B0503020204020204" charset="-122"/>
              </a:rPr>
              <a:t>5</a:t>
            </a:r>
            <a:r>
              <a:rPr lang="zh-CN" altLang="en-US" sz="1100" b="1" i="1" dirty="0">
                <a:latin typeface="微软雅黑" panose="020B0503020204020204" charset="-122"/>
              </a:rPr>
              <a:t>试验结果</a:t>
            </a:r>
            <a:endParaRPr lang="zh-CN" altLang="zh-CN" sz="1100" b="1" i="1" dirty="0">
              <a:latin typeface="微软雅黑" panose="020B0503020204020204" charset="-122"/>
            </a:endParaRPr>
          </a:p>
        </p:txBody>
      </p:sp>
      <p:sp>
        <p:nvSpPr>
          <p:cNvPr id="6" name="文本框 10"/>
          <p:cNvSpPr txBox="1">
            <a:spLocks noChangeArrowheads="1"/>
          </p:cNvSpPr>
          <p:nvPr>
            <p:custDataLst>
              <p:tags r:id="rId9"/>
            </p:custDataLst>
          </p:nvPr>
        </p:nvSpPr>
        <p:spPr bwMode="auto">
          <a:xfrm>
            <a:off x="6826786" y="5403761"/>
            <a:ext cx="36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algn="ctr"/>
            <a:r>
              <a:rPr lang="zh-CN" altLang="en-US" sz="1100" b="1" i="1" dirty="0">
                <a:latin typeface="微软雅黑" panose="020B0503020204020204" charset="-122"/>
              </a:rPr>
              <a:t>表 </a:t>
            </a:r>
            <a:r>
              <a:rPr lang="en-US" altLang="zh-CN" sz="1100" b="1" i="1" dirty="0">
                <a:latin typeface="微软雅黑" panose="020B0503020204020204" charset="-122"/>
              </a:rPr>
              <a:t>3 </a:t>
            </a:r>
            <a:r>
              <a:rPr lang="zh-CN" altLang="zh-CN" sz="1100" b="1" i="1" dirty="0">
                <a:latin typeface="微软雅黑" panose="020B0503020204020204" charset="-122"/>
              </a:rPr>
              <a:t>HT-2023-01</a:t>
            </a:r>
            <a:r>
              <a:rPr lang="zh-CN" altLang="en-US" sz="1100" b="1" i="1" dirty="0">
                <a:latin typeface="微软雅黑" panose="020B0503020204020204" charset="-122"/>
              </a:rPr>
              <a:t>试验结果</a:t>
            </a:r>
            <a:endParaRPr lang="zh-CN" altLang="zh-CN" sz="1100" b="1" i="1" dirty="0">
              <a:latin typeface="微软雅黑" panose="020B050302020402020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直接连接符 21"/>
          <p:cNvCxnSpPr/>
          <p:nvPr/>
        </p:nvCxnSpPr>
        <p:spPr>
          <a:xfrm>
            <a:off x="399738" y="861315"/>
            <a:ext cx="1139252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643226" y="351449"/>
            <a:ext cx="9450980" cy="463511"/>
            <a:chOff x="643226" y="411409"/>
            <a:chExt cx="9450980" cy="463511"/>
          </a:xfrm>
        </p:grpSpPr>
        <p:grpSp>
          <p:nvGrpSpPr>
            <p:cNvPr id="18" name="组合 17"/>
            <p:cNvGrpSpPr/>
            <p:nvPr/>
          </p:nvGrpSpPr>
          <p:grpSpPr>
            <a:xfrm>
              <a:off x="643226" y="419695"/>
              <a:ext cx="396000" cy="396000"/>
              <a:chOff x="395576" y="248444"/>
              <a:chExt cx="396000" cy="396000"/>
            </a:xfrm>
            <a:noFill/>
          </p:grpSpPr>
          <p:sp>
            <p:nvSpPr>
              <p:cNvPr id="20" name="矩形 19"/>
              <p:cNvSpPr/>
              <p:nvPr userDrawn="1"/>
            </p:nvSpPr>
            <p:spPr>
              <a:xfrm>
                <a:off x="395576" y="248444"/>
                <a:ext cx="326092" cy="336419"/>
              </a:xfrm>
              <a:prstGeom prst="rect">
                <a:avLst/>
              </a:prstGeom>
              <a:grpFill/>
              <a:ln w="19050" cap="flat" cmpd="sng" algn="ctr">
                <a:solidFill>
                  <a:schemeClr val="accent3"/>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思源黑体 CN Light" panose="020B0300000000000000" pitchFamily="34" charset="-122"/>
                </a:endParaRPr>
              </a:p>
            </p:txBody>
          </p:sp>
          <p:sp>
            <p:nvSpPr>
              <p:cNvPr id="21" name="矩形 20"/>
              <p:cNvSpPr/>
              <p:nvPr userDrawn="1"/>
            </p:nvSpPr>
            <p:spPr>
              <a:xfrm>
                <a:off x="581935" y="432344"/>
                <a:ext cx="209641" cy="212100"/>
              </a:xfrm>
              <a:prstGeom prst="rect">
                <a:avLst/>
              </a:prstGeom>
              <a:solidFill>
                <a:schemeClr val="accent3"/>
              </a:solidFill>
              <a:ln w="25400" cap="flat" cmpd="sng" algn="ctr">
                <a:solidFill>
                  <a:schemeClr val="accent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思源黑体 CN Light" panose="020B0300000000000000" pitchFamily="34" charset="-122"/>
                </a:endParaRPr>
              </a:p>
            </p:txBody>
          </p:sp>
        </p:grpSp>
        <p:sp>
          <p:nvSpPr>
            <p:cNvPr id="19" name="矩形 18"/>
            <p:cNvSpPr/>
            <p:nvPr/>
          </p:nvSpPr>
          <p:spPr>
            <a:xfrm>
              <a:off x="1225585" y="411409"/>
              <a:ext cx="8868621" cy="463511"/>
            </a:xfrm>
            <a:prstGeom prst="rect">
              <a:avLst/>
            </a:prstGeom>
            <a:effectLst/>
          </p:spPr>
          <p:txBody>
            <a:bodyPr wrap="none" lIns="93269" tIns="46634" rIns="93269" bIns="46634">
              <a:spAutoFit/>
            </a:bodyPr>
            <a:lstStyle/>
            <a:p>
              <a:pPr lvl="0">
                <a:defRPr/>
              </a:pPr>
              <a:r>
                <a:rPr kumimoji="0" lang="zh-CN" altLang="en-US" sz="2400" b="1" i="0" u="none" strike="noStrike" kern="0" cap="none" spc="30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有效性</a:t>
              </a:r>
              <a:r>
                <a:rPr kumimoji="0" lang="en-US" altLang="zh-CN" sz="2400" b="1" i="0" u="none" strike="noStrike" kern="0" cap="none" spc="30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a:t>
              </a:r>
              <a:r>
                <a:rPr kumimoji="0" lang="zh-CN" altLang="en-US" sz="2400" b="1" i="0" u="none" strike="noStrike" kern="0" cap="none" spc="300" normalizeH="0" baseline="0" noProof="0" dirty="0">
                  <a:ln>
                    <a:noFill/>
                  </a:ln>
                  <a:solidFill>
                    <a:srgbClr val="C00000"/>
                  </a:solidFill>
                  <a:effectLst/>
                  <a:uLnTx/>
                  <a:uFillTx/>
                  <a:latin typeface="微软雅黑" panose="020B0503020204020204" charset="-122"/>
                  <a:ea typeface="微软雅黑" panose="020B0503020204020204" charset="-122"/>
                  <a:cs typeface="+mn-cs"/>
                  <a:sym typeface="汉仪雅酷黑 75W" panose="020B0804020202020204" pitchFamily="34" charset="-122"/>
                </a:rPr>
                <a:t>本品</a:t>
              </a:r>
              <a:r>
                <a:rPr kumimoji="0" lang="zh-CN" altLang="en-US" sz="2400" b="1" i="0" u="none" strike="noStrike" kern="0" cap="none" spc="300" normalizeH="0" baseline="0" noProof="0" dirty="0">
                  <a:ln>
                    <a:noFill/>
                  </a:ln>
                  <a:solidFill>
                    <a:srgbClr val="C00000"/>
                  </a:solidFill>
                  <a:effectLst/>
                  <a:uLnTx/>
                  <a:uFillTx/>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在治疗儿童过敏性鼻炎方面</a:t>
              </a:r>
              <a:r>
                <a:rPr lang="zh-CN" altLang="en-US" sz="2400" b="1" kern="0" spc="300" dirty="0">
                  <a:solidFill>
                    <a:srgbClr val="C00000"/>
                  </a:solidFill>
                  <a:latin typeface="微软雅黑" panose="020B0503020204020204" charset="-122"/>
                  <a:ea typeface="微软雅黑" panose="020B0503020204020204" charset="-122"/>
                  <a:sym typeface="汉仪雅酷黑 75W" panose="020B0804020202020204" pitchFamily="34" charset="-122"/>
                </a:rPr>
                <a:t>疗效优于</a:t>
              </a:r>
              <a:r>
                <a:rPr lang="zh-CN" altLang="en-US" sz="2400" b="1" kern="0" spc="300" dirty="0">
                  <a:solidFill>
                    <a:srgbClr val="C00000"/>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参照药</a:t>
              </a:r>
              <a:endParaRPr kumimoji="0" lang="en-US" altLang="zh-CN" sz="24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sym typeface="汉仪雅酷黑 75W" panose="020B0804020202020204" pitchFamily="34" charset="-122"/>
              </a:endParaRPr>
            </a:p>
          </p:txBody>
        </p:sp>
      </p:grpSp>
      <p:pic>
        <p:nvPicPr>
          <p:cNvPr id="9" name="图片 8" descr="恩瑞特LOGO-透明"/>
          <p:cNvPicPr>
            <a:picLocks noChangeAspect="1"/>
          </p:cNvPicPr>
          <p:nvPr/>
        </p:nvPicPr>
        <p:blipFill>
          <a:blip r:embed="rId1"/>
          <a:stretch>
            <a:fillRect/>
          </a:stretch>
        </p:blipFill>
        <p:spPr>
          <a:xfrm>
            <a:off x="11022330" y="23495"/>
            <a:ext cx="1162685" cy="841375"/>
          </a:xfrm>
          <a:prstGeom prst="rect">
            <a:avLst/>
          </a:prstGeom>
        </p:spPr>
      </p:pic>
      <p:sp>
        <p:nvSpPr>
          <p:cNvPr id="7" name="文本框 6"/>
          <p:cNvSpPr txBox="1"/>
          <p:nvPr/>
        </p:nvSpPr>
        <p:spPr>
          <a:xfrm>
            <a:off x="327025" y="6021185"/>
            <a:ext cx="11537950" cy="630942"/>
          </a:xfrm>
          <a:prstGeom prst="rect">
            <a:avLst/>
          </a:prstGeom>
          <a:noFill/>
        </p:spPr>
        <p:txBody>
          <a:bodyPr wrap="square" numCol="2" rtlCol="0" anchor="t">
            <a:spAutoFit/>
          </a:bodyPr>
          <a:lstStyle/>
          <a:p>
            <a:pPr lvl="0">
              <a:defRPr/>
            </a:pP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[1]</a:t>
            </a:r>
            <a:r>
              <a:rPr lang="zh-CN" altLang="en-US" sz="700" dirty="0">
                <a:solidFill>
                  <a:prstClr val="black"/>
                </a:solidFill>
                <a:latin typeface="Times New Roman" panose="02020603050405020304" pitchFamily="18" charset="0"/>
                <a:ea typeface="微软雅黑" panose="020B0503020204020204" charset="-122"/>
              </a:rPr>
              <a:t>胡思洁</a:t>
            </a:r>
            <a:r>
              <a:rPr lang="en-US" altLang="zh-CN" sz="700" dirty="0">
                <a:solidFill>
                  <a:prstClr val="black"/>
                </a:solidFill>
                <a:latin typeface="Times New Roman" panose="02020603050405020304" pitchFamily="18" charset="0"/>
                <a:ea typeface="微软雅黑" panose="020B0503020204020204" charset="-122"/>
              </a:rPr>
              <a:t>, </a:t>
            </a:r>
            <a:r>
              <a:rPr lang="zh-CN" altLang="en-US" sz="700" dirty="0">
                <a:solidFill>
                  <a:prstClr val="black"/>
                </a:solidFill>
                <a:latin typeface="Times New Roman" panose="02020603050405020304" pitchFamily="18" charset="0"/>
                <a:ea typeface="微软雅黑" panose="020B0503020204020204" charset="-122"/>
              </a:rPr>
              <a:t>魏萍</a:t>
            </a:r>
            <a:r>
              <a:rPr lang="en-US" altLang="zh-CN" sz="700" dirty="0">
                <a:solidFill>
                  <a:prstClr val="black"/>
                </a:solidFill>
                <a:latin typeface="Times New Roman" panose="02020603050405020304" pitchFamily="18" charset="0"/>
                <a:ea typeface="微软雅黑" panose="020B0503020204020204" charset="-122"/>
              </a:rPr>
              <a:t>, </a:t>
            </a:r>
            <a:r>
              <a:rPr lang="zh-CN" altLang="en-US" sz="700" dirty="0">
                <a:solidFill>
                  <a:prstClr val="black"/>
                </a:solidFill>
                <a:latin typeface="Times New Roman" panose="02020603050405020304" pitchFamily="18" charset="0"/>
                <a:ea typeface="微软雅黑" panose="020B0503020204020204" charset="-122"/>
              </a:rPr>
              <a:t>寇巍</a:t>
            </a:r>
            <a:r>
              <a:rPr lang="en-US" altLang="zh-CN" sz="700" dirty="0">
                <a:solidFill>
                  <a:prstClr val="black"/>
                </a:solidFill>
                <a:latin typeface="Times New Roman" panose="02020603050405020304" pitchFamily="18" charset="0"/>
                <a:ea typeface="微软雅黑" panose="020B0503020204020204" charset="-122"/>
              </a:rPr>
              <a:t>, </a:t>
            </a:r>
            <a:r>
              <a:rPr lang="zh-CN" altLang="en-US" sz="700" dirty="0">
                <a:solidFill>
                  <a:prstClr val="black"/>
                </a:solidFill>
                <a:latin typeface="Times New Roman" panose="02020603050405020304" pitchFamily="18" charset="0"/>
                <a:ea typeface="微软雅黑" panose="020B0503020204020204" charset="-122"/>
              </a:rPr>
              <a:t>等</a:t>
            </a:r>
            <a:r>
              <a:rPr lang="en-US" altLang="zh-CN" sz="700" dirty="0">
                <a:solidFill>
                  <a:prstClr val="black"/>
                </a:solidFill>
                <a:latin typeface="Times New Roman" panose="02020603050405020304" pitchFamily="18" charset="0"/>
                <a:ea typeface="微软雅黑" panose="020B0503020204020204" charset="-122"/>
              </a:rPr>
              <a:t>. </a:t>
            </a:r>
            <a:r>
              <a:rPr lang="zh-CN" altLang="en-US" sz="700" dirty="0">
                <a:solidFill>
                  <a:prstClr val="black"/>
                </a:solidFill>
                <a:latin typeface="Times New Roman" panose="02020603050405020304" pitchFamily="18" charset="0"/>
                <a:ea typeface="微软雅黑" panose="020B0503020204020204" charset="-122"/>
              </a:rPr>
              <a:t>变应性鼻炎患病率及危险因素 </a:t>
            </a:r>
            <a:r>
              <a:rPr lang="en-US" altLang="zh-CN" sz="700" dirty="0">
                <a:solidFill>
                  <a:prstClr val="black"/>
                </a:solidFill>
                <a:latin typeface="Times New Roman" panose="02020603050405020304" pitchFamily="18" charset="0"/>
                <a:ea typeface="微软雅黑" panose="020B0503020204020204" charset="-122"/>
              </a:rPr>
              <a:t>Meta </a:t>
            </a:r>
            <a:r>
              <a:rPr lang="zh-CN" altLang="en-US" sz="700" dirty="0">
                <a:solidFill>
                  <a:prstClr val="black"/>
                </a:solidFill>
                <a:latin typeface="Times New Roman" panose="02020603050405020304" pitchFamily="18" charset="0"/>
                <a:ea typeface="微软雅黑" panose="020B0503020204020204" charset="-122"/>
              </a:rPr>
              <a:t>分析</a:t>
            </a:r>
            <a:r>
              <a:rPr lang="en-US" altLang="zh-CN" sz="700" dirty="0">
                <a:solidFill>
                  <a:prstClr val="black"/>
                </a:solidFill>
                <a:latin typeface="Times New Roman" panose="02020603050405020304" pitchFamily="18" charset="0"/>
                <a:ea typeface="微软雅黑" panose="020B0503020204020204" charset="-122"/>
              </a:rPr>
              <a:t>[J]. </a:t>
            </a:r>
            <a:r>
              <a:rPr lang="zh-CN" altLang="en-US" sz="700" dirty="0">
                <a:solidFill>
                  <a:prstClr val="black"/>
                </a:solidFill>
                <a:latin typeface="Times New Roman" panose="02020603050405020304" pitchFamily="18" charset="0"/>
                <a:ea typeface="微软雅黑" panose="020B0503020204020204" charset="-122"/>
              </a:rPr>
              <a:t>临床耳鼻咽喉头颈外科杂志</a:t>
            </a:r>
            <a:r>
              <a:rPr lang="en-US" altLang="zh-CN" sz="700" dirty="0">
                <a:solidFill>
                  <a:prstClr val="black"/>
                </a:solidFill>
                <a:latin typeface="Times New Roman" panose="02020603050405020304" pitchFamily="18" charset="0"/>
                <a:ea typeface="微软雅黑" panose="020B0503020204020204" charset="-122"/>
              </a:rPr>
              <a:t>, 2017, 31(19): 1485-1491.</a:t>
            </a:r>
            <a:endParaRPr lang="en-US" altLang="zh-CN" sz="700" dirty="0">
              <a:solidFill>
                <a:prstClr val="black"/>
              </a:solidFill>
              <a:latin typeface="Times New Roman" panose="02020603050405020304" pitchFamily="18" charset="0"/>
              <a:ea typeface="微软雅黑" panose="020B0503020204020204" charset="-122"/>
            </a:endParaRPr>
          </a:p>
          <a:p>
            <a:pPr>
              <a:defRPr/>
            </a:pP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[2] Li J, Mao D, Liu S, </a:t>
            </a:r>
            <a:r>
              <a:rPr lang="en-US" altLang="zh-CN" sz="700" dirty="0">
                <a:solidFill>
                  <a:prstClr val="black"/>
                </a:solidFill>
                <a:latin typeface="Times New Roman" panose="02020603050405020304" pitchFamily="18" charset="0"/>
                <a:ea typeface="微软雅黑" panose="020B0503020204020204" charset="-122"/>
              </a:rPr>
              <a:t>et al</a:t>
            </a: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 Epidemiology of urticaria in China: a population-based study. Chin Med J (Engl). 2022 Jun 5;135(11):1369-1375</a:t>
            </a:r>
            <a:r>
              <a:rPr lang="en-US" altLang="zh-CN" sz="700" dirty="0">
                <a:solidFill>
                  <a:prstClr val="black"/>
                </a:solidFill>
                <a:latin typeface="Times New Roman" panose="02020603050405020304" pitchFamily="18" charset="0"/>
                <a:ea typeface="微软雅黑" panose="020B0503020204020204" charset="-122"/>
              </a:rPr>
              <a:t>.</a:t>
            </a:r>
            <a:endParaRPr lang="en-US" altLang="zh-CN" sz="700" dirty="0">
              <a:solidFill>
                <a:prstClr val="black"/>
              </a:solidFill>
              <a:latin typeface="Times New Roman" panose="02020603050405020304" pitchFamily="18" charset="0"/>
              <a:ea typeface="微软雅黑" panose="020B0503020204020204" charset="-122"/>
            </a:endParaRPr>
          </a:p>
          <a:p>
            <a:pPr lvl="0">
              <a:defRPr/>
            </a:pPr>
            <a:r>
              <a:rPr kumimoji="0" lang="en-US" altLang="zh-CN"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[3] </a:t>
            </a:r>
            <a:r>
              <a:rPr kumimoji="0" lang="zh-CN" altLang="en-US"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刘兆芳</a:t>
            </a:r>
            <a:r>
              <a:rPr kumimoji="0" lang="en-US" altLang="zh-CN"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a:t>
            </a:r>
            <a:r>
              <a:rPr kumimoji="0" lang="zh-CN" altLang="en-US"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逄明杰</a:t>
            </a:r>
            <a:r>
              <a:rPr kumimoji="0" lang="en-US" altLang="zh-CN"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 </a:t>
            </a:r>
            <a:r>
              <a:rPr kumimoji="0" lang="zh-CN" altLang="en-US"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用枸地氯雷他定和左西替利嗪治疗变应性鼻炎的效果对比</a:t>
            </a:r>
            <a:r>
              <a:rPr kumimoji="0" lang="en-US" altLang="zh-CN"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[J]. </a:t>
            </a:r>
            <a:r>
              <a:rPr kumimoji="0" lang="zh-CN" altLang="en-US"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当代医药论丛</a:t>
            </a:r>
            <a:r>
              <a:rPr kumimoji="0" lang="en-US" altLang="zh-CN"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,2016,14(11):167-168.</a:t>
            </a:r>
            <a:endParaRPr kumimoji="0" lang="en-US" altLang="zh-CN"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[4] </a:t>
            </a:r>
            <a:r>
              <a:rPr kumimoji="0" lang="zh-CN" altLang="en-US"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刘斌</a:t>
            </a: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a:t>
            </a:r>
            <a:r>
              <a:rPr kumimoji="0" lang="zh-CN" altLang="en-US"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李燕</a:t>
            </a: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a:t>
            </a:r>
            <a:r>
              <a:rPr kumimoji="0" lang="zh-CN" altLang="en-US"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谢帆</a:t>
            </a: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 </a:t>
            </a:r>
            <a:r>
              <a:rPr kumimoji="0" lang="zh-CN" altLang="en-US"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枸地氯雷他定与地氯雷他定治疗慢性荨麻疹随机对照研究</a:t>
            </a: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[J]. </a:t>
            </a:r>
            <a:r>
              <a:rPr kumimoji="0" lang="zh-CN" altLang="en-US"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中国麻风皮肤病杂志</a:t>
            </a: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,2013,29(12):802-803.</a:t>
            </a:r>
            <a:endPar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[5] </a:t>
            </a:r>
            <a:r>
              <a:rPr kumimoji="0" lang="zh-CN" altLang="en-US"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张少明</a:t>
            </a: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a:t>
            </a:r>
            <a:r>
              <a:rPr kumimoji="0" lang="zh-CN" altLang="en-US"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方平</a:t>
            </a: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a:t>
            </a:r>
            <a:r>
              <a:rPr kumimoji="0" lang="zh-CN" altLang="en-US"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刘益龙</a:t>
            </a: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 </a:t>
            </a:r>
            <a:r>
              <a:rPr kumimoji="0" lang="zh-CN" altLang="en-US"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地氯雷他定与左西替利嗪治疗慢性特发性荨麻疹的成本</a:t>
            </a: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a:t>
            </a:r>
            <a:r>
              <a:rPr kumimoji="0" lang="zh-CN" altLang="en-US"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效果分析</a:t>
            </a: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[J]. </a:t>
            </a:r>
            <a:r>
              <a:rPr kumimoji="0" lang="zh-CN" altLang="en-US"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中国医院药学杂志</a:t>
            </a: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,2009,29(23):2046-2047. </a:t>
            </a:r>
            <a:endPar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a:t>
            </a:r>
            <a:r>
              <a:rPr lang="en-US" altLang="zh-CN" sz="700" dirty="0">
                <a:solidFill>
                  <a:prstClr val="black"/>
                </a:solidFill>
                <a:latin typeface="Times New Roman" panose="02020603050405020304" pitchFamily="18" charset="0"/>
                <a:ea typeface="微软雅黑" panose="020B0503020204020204" charset="-122"/>
              </a:rPr>
              <a:t>6</a:t>
            </a: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a:t>
            </a:r>
            <a:r>
              <a:rPr kumimoji="0" lang="zh-CN" altLang="en-US"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合肥医工医药股份有限公司</a:t>
            </a:r>
            <a:r>
              <a:rPr kumimoji="0" lang="en-US" altLang="zh-CN"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 XY3-BE-DESL202105A01</a:t>
            </a:r>
            <a:r>
              <a:rPr kumimoji="0" lang="zh-CN" altLang="en-US"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rPr>
              <a:t>试验数据</a:t>
            </a:r>
            <a:endParaRPr kumimoji="0" lang="en-US" altLang="zh-CN"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rPr>
              <a:t>[7]U.S. Food and Drug Administration. (2007). Clinical pharmacology and biopharmaceutics review(s): Levocetirizine dihydrochloride (NDA 22‑157) [PDF]. Center for Drug Evaluation and Research. https://www.accessdata.fda.gov/drugsatfda_docs/nda/2008/022157s000ClinPharmR.pdf</a:t>
            </a:r>
            <a:endParaRPr kumimoji="0" lang="en-US" altLang="zh-CN" sz="7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7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mn-cs"/>
            </a:endParaRPr>
          </a:p>
        </p:txBody>
      </p:sp>
      <p:sp>
        <p:nvSpPr>
          <p:cNvPr id="8" name="文本框 7"/>
          <p:cNvSpPr txBox="1"/>
          <p:nvPr/>
        </p:nvSpPr>
        <p:spPr>
          <a:xfrm>
            <a:off x="923718" y="1055810"/>
            <a:ext cx="10634662" cy="1211357"/>
          </a:xfrm>
          <a:prstGeom prst="rect">
            <a:avLst/>
          </a:prstGeom>
          <a:noFill/>
        </p:spPr>
        <p:txBody>
          <a:bodyPr wrap="square" rtlCol="0" anchor="t">
            <a:spAutoFit/>
          </a:bodyPr>
          <a:lstStyle/>
          <a:p>
            <a:pPr marL="285750" indent="-285750">
              <a:lnSpc>
                <a:spcPct val="125000"/>
              </a:lnSpc>
              <a:buFont typeface="Wingdings" panose="05000000000000000000" pitchFamily="2" charset="2"/>
              <a:buChar char="n"/>
              <a:defRPr/>
            </a:pPr>
            <a:r>
              <a:rPr lang="zh-CN" altLang="en-US" sz="2000" b="1" dirty="0">
                <a:solidFill>
                  <a:srgbClr val="000000"/>
                </a:solidFill>
                <a:latin typeface="微软雅黑" panose="020B0503020204020204" charset="-122"/>
                <a:ea typeface="微软雅黑" panose="020B0503020204020204" charset="-122"/>
              </a:rPr>
              <a:t>中国儿童过敏性鼻炎患病率高达</a:t>
            </a:r>
            <a:r>
              <a:rPr lang="en-US" altLang="zh-CN" sz="2000" b="1" dirty="0">
                <a:solidFill>
                  <a:srgbClr val="C00000"/>
                </a:solidFill>
                <a:latin typeface="微软雅黑" panose="020B0503020204020204" charset="-122"/>
                <a:ea typeface="微软雅黑" panose="020B0503020204020204" charset="-122"/>
              </a:rPr>
              <a:t>15.79%</a:t>
            </a:r>
            <a:r>
              <a:rPr lang="en-US" altLang="zh-CN" sz="2000" b="1" baseline="30000" dirty="0">
                <a:solidFill>
                  <a:srgbClr val="000000"/>
                </a:solidFill>
                <a:latin typeface="微软雅黑" panose="020B0503020204020204" charset="-122"/>
                <a:ea typeface="微软雅黑" panose="020B0503020204020204" charset="-122"/>
              </a:rPr>
              <a:t>[1]</a:t>
            </a:r>
            <a:r>
              <a:rPr lang="zh-CN" altLang="en-US" sz="2000" b="1" dirty="0">
                <a:solidFill>
                  <a:srgbClr val="000000"/>
                </a:solidFill>
                <a:latin typeface="微软雅黑" panose="020B0503020204020204" charset="-122"/>
                <a:ea typeface="微软雅黑" panose="020B0503020204020204" charset="-122"/>
              </a:rPr>
              <a:t>，远高于慢性自发性荨麻疹的</a:t>
            </a:r>
            <a:r>
              <a:rPr lang="en-US" altLang="zh-CN" sz="2000" b="1" dirty="0">
                <a:solidFill>
                  <a:srgbClr val="C00000"/>
                </a:solidFill>
                <a:latin typeface="微软雅黑" panose="020B0503020204020204" charset="-122"/>
                <a:ea typeface="微软雅黑" panose="020B0503020204020204" charset="-122"/>
              </a:rPr>
              <a:t>1.29%</a:t>
            </a:r>
            <a:r>
              <a:rPr lang="en-US" altLang="zh-CN" sz="2000" b="1" baseline="30000" dirty="0">
                <a:solidFill>
                  <a:srgbClr val="000000"/>
                </a:solidFill>
                <a:latin typeface="微软雅黑" panose="020B0503020204020204" charset="-122"/>
                <a:ea typeface="微软雅黑" panose="020B0503020204020204" charset="-122"/>
              </a:rPr>
              <a:t>[2]</a:t>
            </a:r>
            <a:endParaRPr lang="en-US" altLang="zh-CN" sz="2000" b="1" baseline="30000" dirty="0">
              <a:solidFill>
                <a:srgbClr val="000000"/>
              </a:solidFill>
              <a:latin typeface="微软雅黑" panose="020B0503020204020204" charset="-122"/>
              <a:ea typeface="微软雅黑" panose="020B0503020204020204" charset="-122"/>
            </a:endParaRPr>
          </a:p>
          <a:p>
            <a:pPr marL="285750" lvl="0" indent="-285750">
              <a:lnSpc>
                <a:spcPct val="125000"/>
              </a:lnSpc>
              <a:buFont typeface="Wingdings" panose="05000000000000000000" pitchFamily="2" charset="2"/>
              <a:buChar char="n"/>
              <a:defRPr/>
            </a:pPr>
            <a:r>
              <a:rPr lang="zh-CN" altLang="en-US" sz="2000" b="1" dirty="0">
                <a:solidFill>
                  <a:srgbClr val="000000"/>
                </a:solidFill>
                <a:latin typeface="微软雅黑" panose="020B0503020204020204" charset="-122"/>
                <a:ea typeface="微软雅黑" panose="020B0503020204020204" charset="-122"/>
              </a:rPr>
              <a:t>治疗更具临床价值的</a:t>
            </a:r>
            <a:r>
              <a:rPr kumimoji="0" lang="zh-CN" altLang="en-US" sz="20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儿童过敏性鼻炎</a:t>
            </a:r>
            <a:r>
              <a:rPr kumimoji="0" lang="zh-CN" altLang="en-US" sz="2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时</a:t>
            </a:r>
            <a:r>
              <a:rPr lang="zh-CN" altLang="en-US" sz="2000" b="1" dirty="0">
                <a:solidFill>
                  <a:srgbClr val="000000"/>
                </a:solidFill>
                <a:latin typeface="微软雅黑" panose="020B0503020204020204" charset="-122"/>
                <a:ea typeface="微软雅黑" panose="020B0503020204020204" charset="-122"/>
              </a:rPr>
              <a:t>，枸地氯雷他定口服溶液</a:t>
            </a:r>
            <a:r>
              <a:rPr kumimoji="0" lang="zh-CN" altLang="en-US" sz="2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疗效</a:t>
            </a:r>
            <a:r>
              <a:rPr kumimoji="0" lang="zh-CN" altLang="en-US" sz="20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优于</a:t>
            </a:r>
            <a:r>
              <a:rPr lang="zh-CN" altLang="en-US" sz="2000" b="1" dirty="0">
                <a:solidFill>
                  <a:srgbClr val="000000"/>
                </a:solidFill>
                <a:latin typeface="微软雅黑" panose="020B0503020204020204" charset="-122"/>
                <a:ea typeface="微软雅黑" panose="020B0503020204020204" charset="-122"/>
              </a:rPr>
              <a:t>参照药盐酸左西替利嗪口服溶液</a:t>
            </a:r>
            <a:endParaRPr kumimoji="0" lang="en-US" altLang="zh-CN" sz="2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3" name="矩形 2"/>
          <p:cNvSpPr/>
          <p:nvPr>
            <p:custDataLst>
              <p:tags r:id="rId2"/>
            </p:custDataLst>
          </p:nvPr>
        </p:nvSpPr>
        <p:spPr>
          <a:xfrm>
            <a:off x="414915" y="4583792"/>
            <a:ext cx="7541764" cy="1285226"/>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1" i="0" u="none" strike="noStrike" kern="1200" cap="none" spc="0" normalizeH="0" baseline="0" noProof="1">
              <a:ln>
                <a:noFill/>
              </a:ln>
              <a:solidFill>
                <a:srgbClr val="C00000"/>
              </a:solidFill>
              <a:effectLst/>
              <a:uLnTx/>
              <a:uFillTx/>
              <a:latin typeface="微软雅黑" panose="020B0503020204020204" charset="-122"/>
              <a:ea typeface="微软雅黑" panose="020B0503020204020204" charset="-122"/>
              <a:cs typeface="+mn-cs"/>
            </a:endParaRPr>
          </a:p>
        </p:txBody>
      </p:sp>
      <p:sp>
        <p:nvSpPr>
          <p:cNvPr id="12" name="文本框 11"/>
          <p:cNvSpPr txBox="1"/>
          <p:nvPr>
            <p:custDataLst>
              <p:tags r:id="rId3"/>
            </p:custDataLst>
          </p:nvPr>
        </p:nvSpPr>
        <p:spPr>
          <a:xfrm>
            <a:off x="492592" y="4722262"/>
            <a:ext cx="4126341" cy="1015663"/>
          </a:xfrm>
          <a:prstGeom prst="rect">
            <a:avLst/>
          </a:prstGeom>
          <a:noFill/>
        </p:spPr>
        <p:txBody>
          <a:bodyPr wrap="square" numCol="1">
            <a:spAutoFit/>
          </a:bodyPr>
          <a:lstStyle/>
          <a:p>
            <a:pPr marL="179705" indent="-179705" algn="just">
              <a:lnSpc>
                <a:spcPts val="1800"/>
              </a:lnSpc>
              <a:spcBef>
                <a:spcPts val="600"/>
              </a:spcBef>
              <a:buFont typeface="Arial" panose="020B0604020202020204" pitchFamily="34" charset="0"/>
              <a:buChar char="•"/>
              <a:defRPr/>
            </a:pPr>
            <a:r>
              <a:rPr lang="zh-CN" altLang="en-US" sz="1600" kern="0" dirty="0">
                <a:solidFill>
                  <a:srgbClr val="000000"/>
                </a:solidFill>
                <a:latin typeface="微软雅黑" panose="020B0503020204020204" charset="-122"/>
                <a:ea typeface="微软雅黑" panose="020B0503020204020204" charset="-122"/>
              </a:rPr>
              <a:t>通过</a:t>
            </a:r>
            <a:r>
              <a:rPr lang="en-US" altLang="zh-CN" sz="1600" b="1" kern="0" dirty="0">
                <a:latin typeface="微软雅黑" panose="020B0503020204020204" charset="-122"/>
                <a:ea typeface="微软雅黑" panose="020B0503020204020204" charset="-122"/>
              </a:rPr>
              <a:t>Bucher</a:t>
            </a:r>
            <a:r>
              <a:rPr lang="zh-CN" altLang="en-US" sz="1600" b="1" kern="0" dirty="0">
                <a:latin typeface="微软雅黑" panose="020B0503020204020204" charset="-122"/>
                <a:ea typeface="微软雅黑" panose="020B0503020204020204" charset="-122"/>
              </a:rPr>
              <a:t>法</a:t>
            </a:r>
            <a:r>
              <a:rPr lang="zh-CN" altLang="en-US" sz="1600" kern="0" dirty="0">
                <a:solidFill>
                  <a:srgbClr val="000000"/>
                </a:solidFill>
                <a:latin typeface="微软雅黑" panose="020B0503020204020204" charset="-122"/>
                <a:ea typeface="微软雅黑" panose="020B0503020204020204" charset="-122"/>
              </a:rPr>
              <a:t>间接比较两项研究</a:t>
            </a:r>
            <a:r>
              <a:rPr lang="en-US" altLang="zh-CN" sz="1600" baseline="30000" noProof="1">
                <a:solidFill>
                  <a:srgbClr val="000000"/>
                </a:solidFill>
                <a:latin typeface="微软雅黑" panose="020B0503020204020204" charset="-122"/>
                <a:ea typeface="微软雅黑" panose="020B0503020204020204" charset="-122"/>
                <a:sym typeface="+mn-ea"/>
              </a:rPr>
              <a:t>[4,5]</a:t>
            </a:r>
            <a:r>
              <a:rPr lang="zh-CN" altLang="en-US" sz="1600" kern="0" dirty="0">
                <a:solidFill>
                  <a:srgbClr val="000000"/>
                </a:solidFill>
                <a:latin typeface="微软雅黑" panose="020B0503020204020204" charset="-122"/>
                <a:ea typeface="微软雅黑" panose="020B0503020204020204" charset="-122"/>
              </a:rPr>
              <a:t>数据，结果显示：</a:t>
            </a:r>
            <a:r>
              <a:rPr lang="zh-CN" altLang="en-US" sz="1600" b="1" kern="0" dirty="0">
                <a:latin typeface="微软雅黑" panose="020B0503020204020204" charset="-122"/>
                <a:ea typeface="微软雅黑" panose="020B0503020204020204" charset="-122"/>
              </a:rPr>
              <a:t>在治疗慢性荨麻疹方面，</a:t>
            </a:r>
            <a:r>
              <a:rPr lang="zh-CN" altLang="en-US" sz="1600" kern="0" dirty="0">
                <a:latin typeface="微软雅黑" panose="020B0503020204020204" charset="-122"/>
                <a:ea typeface="微软雅黑" panose="020B0503020204020204" charset="-122"/>
              </a:rPr>
              <a:t>枸地氯雷他定的疗效与左西替利嗪具有统计学</a:t>
            </a:r>
            <a:r>
              <a:rPr lang="zh-CN" altLang="en-US" sz="1600" b="1" kern="0" dirty="0">
                <a:latin typeface="微软雅黑" panose="020B0503020204020204" charset="-122"/>
                <a:ea typeface="微软雅黑" panose="020B0503020204020204" charset="-122"/>
              </a:rPr>
              <a:t>等效性</a:t>
            </a:r>
            <a:endParaRPr kumimoji="0" lang="en-US" altLang="zh-CN" sz="1600" b="0" i="0" u="none" strike="noStrike" kern="0" cap="none" spc="0" normalizeH="0" baseline="0" noProof="0" dirty="0">
              <a:ln>
                <a:noFill/>
              </a:ln>
              <a:effectLst/>
              <a:uLnTx/>
              <a:uFillTx/>
              <a:latin typeface="微软雅黑" panose="020B0503020204020204" charset="-122"/>
              <a:ea typeface="微软雅黑" panose="020B0503020204020204" charset="-122"/>
              <a:cs typeface="+mn-cs"/>
            </a:endParaRPr>
          </a:p>
        </p:txBody>
      </p:sp>
      <p:cxnSp>
        <p:nvCxnSpPr>
          <p:cNvPr id="14" name="直接连接符 13"/>
          <p:cNvCxnSpPr/>
          <p:nvPr>
            <p:custDataLst>
              <p:tags r:id="rId4"/>
            </p:custDataLst>
          </p:nvPr>
        </p:nvCxnSpPr>
        <p:spPr>
          <a:xfrm flipV="1">
            <a:off x="4696610" y="4683959"/>
            <a:ext cx="0" cy="1053966"/>
          </a:xfrm>
          <a:prstGeom prst="line">
            <a:avLst/>
          </a:prstGeom>
          <a:ln w="12700">
            <a:solidFill>
              <a:srgbClr val="003C83"/>
            </a:solidFill>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8689927" y="4621264"/>
            <a:ext cx="3318562" cy="1169551"/>
          </a:xfrm>
          <a:prstGeom prst="rect">
            <a:avLst/>
          </a:prstGeom>
          <a:noFill/>
        </p:spPr>
        <p:txBody>
          <a:bodyPr wrap="square">
            <a:spAutoFit/>
          </a:bodyPr>
          <a:lstStyle/>
          <a:p>
            <a:pPr marL="285750" lvl="0" indent="-285750">
              <a:buFont typeface="Wingdings" panose="05000000000000000000" pitchFamily="2" charset="2"/>
              <a:buChar char="n"/>
              <a:defRPr/>
            </a:pPr>
            <a:r>
              <a:rPr kumimoji="0" lang="zh-CN" altLang="en-US"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基于</a:t>
            </a:r>
            <a:r>
              <a:rPr lang="zh-CN" altLang="en-US" sz="1400" b="1" dirty="0">
                <a:solidFill>
                  <a:srgbClr val="000000"/>
                </a:solidFill>
                <a:latin typeface="微软雅黑" panose="020B0503020204020204" charset="-122"/>
                <a:ea typeface="微软雅黑" panose="020B0503020204020204" charset="-122"/>
              </a:rPr>
              <a:t>已有研究</a:t>
            </a:r>
            <a:r>
              <a:rPr kumimoji="0" lang="zh-CN" altLang="en-US"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，合理外推：</a:t>
            </a:r>
            <a:br>
              <a:rPr kumimoji="0" lang="en-US" altLang="zh-CN"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br>
            <a:r>
              <a:rPr lang="zh-CN" altLang="en-US" sz="1400" dirty="0">
                <a:latin typeface="微软雅黑" panose="020B0503020204020204" charset="-122"/>
                <a:ea typeface="微软雅黑" panose="020B0503020204020204" charset="-122"/>
              </a:rPr>
              <a:t>治疗儿童慢性荨麻疹</a:t>
            </a:r>
            <a:r>
              <a:rPr lang="zh-CN" altLang="en-US" sz="1400" dirty="0">
                <a:solidFill>
                  <a:srgbClr val="000000"/>
                </a:solidFill>
                <a:latin typeface="微软雅黑" panose="020B0503020204020204" charset="-122"/>
                <a:ea typeface="微软雅黑" panose="020B0503020204020204" charset="-122"/>
              </a:rPr>
              <a:t>时，枸地氯雷他定口服溶液与参照药等效，</a:t>
            </a:r>
            <a:r>
              <a:rPr lang="zh-CN" altLang="en-US" sz="1400" b="1" dirty="0">
                <a:solidFill>
                  <a:srgbClr val="C00000"/>
                </a:solidFill>
                <a:latin typeface="微软雅黑" panose="020B0503020204020204" charset="-122"/>
                <a:ea typeface="微软雅黑" panose="020B0503020204020204" charset="-122"/>
              </a:rPr>
              <a:t>治疗儿童过敏性鼻炎时，枸地氯雷他定口服溶液疗效优于盐酸左西替利嗪口服溶液</a:t>
            </a:r>
            <a:endParaRPr lang="zh-CN" altLang="en-US" sz="1400" dirty="0">
              <a:solidFill>
                <a:srgbClr val="000000"/>
              </a:solidFill>
              <a:latin typeface="微软雅黑" panose="020B0503020204020204" charset="-122"/>
              <a:ea typeface="微软雅黑" panose="020B0503020204020204" charset="-122"/>
            </a:endParaRPr>
          </a:p>
        </p:txBody>
      </p:sp>
      <p:sp>
        <p:nvSpPr>
          <p:cNvPr id="34" name="矩形 33"/>
          <p:cNvSpPr/>
          <p:nvPr>
            <p:custDataLst>
              <p:tags r:id="rId5"/>
            </p:custDataLst>
          </p:nvPr>
        </p:nvSpPr>
        <p:spPr>
          <a:xfrm>
            <a:off x="414916" y="2597027"/>
            <a:ext cx="7541763" cy="1549722"/>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1" i="0" u="none" strike="noStrike" kern="1200" cap="none" spc="0" normalizeH="0" baseline="0" noProof="1">
              <a:ln>
                <a:noFill/>
              </a:ln>
              <a:solidFill>
                <a:srgbClr val="C00000"/>
              </a:solidFill>
              <a:effectLst/>
              <a:uLnTx/>
              <a:uFillTx/>
              <a:latin typeface="微软雅黑" panose="020B0503020204020204" charset="-122"/>
              <a:ea typeface="微软雅黑" panose="020B0503020204020204" charset="-122"/>
              <a:cs typeface="+mn-cs"/>
            </a:endParaRPr>
          </a:p>
        </p:txBody>
      </p:sp>
      <p:cxnSp>
        <p:nvCxnSpPr>
          <p:cNvPr id="38" name="直接连接符 37"/>
          <p:cNvCxnSpPr/>
          <p:nvPr>
            <p:custDataLst>
              <p:tags r:id="rId6"/>
            </p:custDataLst>
          </p:nvPr>
        </p:nvCxnSpPr>
        <p:spPr>
          <a:xfrm flipV="1">
            <a:off x="4696612" y="2652607"/>
            <a:ext cx="0" cy="1416658"/>
          </a:xfrm>
          <a:prstGeom prst="line">
            <a:avLst/>
          </a:prstGeom>
          <a:ln w="12700">
            <a:solidFill>
              <a:srgbClr val="003C83"/>
            </a:solidFill>
          </a:ln>
        </p:spPr>
        <p:style>
          <a:lnRef idx="1">
            <a:schemeClr val="accent1"/>
          </a:lnRef>
          <a:fillRef idx="0">
            <a:schemeClr val="accent1"/>
          </a:fillRef>
          <a:effectRef idx="0">
            <a:schemeClr val="accent1"/>
          </a:effectRef>
          <a:fontRef idx="minor">
            <a:schemeClr val="tx1"/>
          </a:fontRef>
        </p:style>
      </p:cxnSp>
      <p:graphicFrame>
        <p:nvGraphicFramePr>
          <p:cNvPr id="47" name="表格 46"/>
          <p:cNvGraphicFramePr>
            <a:graphicFrameLocks noGrp="1"/>
          </p:cNvGraphicFramePr>
          <p:nvPr/>
        </p:nvGraphicFramePr>
        <p:xfrm>
          <a:off x="4733425" y="4874342"/>
          <a:ext cx="3204000" cy="808800"/>
        </p:xfrm>
        <a:graphic>
          <a:graphicData uri="http://schemas.openxmlformats.org/drawingml/2006/table">
            <a:tbl>
              <a:tblPr firstRow="1" firstCol="1" bandRow="1"/>
              <a:tblGrid>
                <a:gridCol w="648000"/>
                <a:gridCol w="900000"/>
                <a:gridCol w="576000"/>
                <a:gridCol w="540000"/>
                <a:gridCol w="540000"/>
              </a:tblGrid>
              <a:tr h="0">
                <a:tc>
                  <a:txBody>
                    <a:bodyPr/>
                    <a:lstStyle/>
                    <a:p>
                      <a:pPr algn="ctr">
                        <a:buNone/>
                      </a:pPr>
                      <a:r>
                        <a:rPr lang="zh-CN" sz="1000" kern="100" dirty="0">
                          <a:solidFill>
                            <a:srgbClr val="000000"/>
                          </a:solidFill>
                          <a:effectLst/>
                          <a:latin typeface="微软雅黑" panose="020B0503020204020204" charset="-122"/>
                          <a:ea typeface="微软雅黑" panose="020B0503020204020204" charset="-122"/>
                          <a:cs typeface="Times New Roman Regular" panose="02020503050405090304"/>
                        </a:rPr>
                        <a:t>比较类型</a:t>
                      </a:r>
                      <a:endParaRPr lang="zh-CN" sz="100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zh-CN" altLang="en-US" sz="1000" kern="100" dirty="0">
                          <a:solidFill>
                            <a:srgbClr val="000000"/>
                          </a:solidFill>
                          <a:effectLst/>
                          <a:latin typeface="微软雅黑" panose="020B0503020204020204" charset="-122"/>
                          <a:ea typeface="微软雅黑" panose="020B0503020204020204" charset="-122"/>
                          <a:cs typeface="Times New Roman" panose="02020603050405020304" pitchFamily="18" charset="0"/>
                        </a:rPr>
                        <a:t>对比组</a:t>
                      </a:r>
                      <a:endParaRPr lang="zh-CN" sz="100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zh-CN" sz="1000" kern="100" dirty="0">
                          <a:solidFill>
                            <a:srgbClr val="000000"/>
                          </a:solidFill>
                          <a:effectLst/>
                          <a:latin typeface="微软雅黑" panose="020B0503020204020204" charset="-122"/>
                          <a:ea typeface="微软雅黑" panose="020B0503020204020204" charset="-122"/>
                          <a:cs typeface="Times New Roman Regular" panose="02020503050405090304"/>
                        </a:rPr>
                        <a:t>风险比（</a:t>
                      </a:r>
                      <a:r>
                        <a:rPr lang="en-US" sz="1000" kern="100" dirty="0">
                          <a:solidFill>
                            <a:srgbClr val="000000"/>
                          </a:solidFill>
                          <a:effectLst/>
                          <a:latin typeface="微软雅黑" panose="020B0503020204020204" charset="-122"/>
                          <a:ea typeface="微软雅黑" panose="020B0503020204020204" charset="-122"/>
                          <a:cs typeface="Times New Roman" panose="02020603050405020304" pitchFamily="18" charset="0"/>
                        </a:rPr>
                        <a:t>RR</a:t>
                      </a:r>
                      <a:r>
                        <a:rPr lang="zh-CN" sz="1000" kern="100" dirty="0">
                          <a:solidFill>
                            <a:srgbClr val="000000"/>
                          </a:solidFill>
                          <a:effectLst/>
                          <a:latin typeface="微软雅黑" panose="020B0503020204020204" charset="-122"/>
                          <a:ea typeface="微软雅黑" panose="020B0503020204020204" charset="-122"/>
                          <a:cs typeface="Times New Roman Regular" panose="02020503050405090304"/>
                        </a:rPr>
                        <a:t>）</a:t>
                      </a:r>
                      <a:endParaRPr lang="zh-CN" sz="100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000" kern="100" dirty="0">
                          <a:solidFill>
                            <a:srgbClr val="000000"/>
                          </a:solidFill>
                          <a:effectLst/>
                          <a:latin typeface="微软雅黑" panose="020B0503020204020204" charset="-122"/>
                          <a:ea typeface="微软雅黑" panose="020B0503020204020204" charset="-122"/>
                          <a:cs typeface="Times New Roman" panose="02020603050405020304" pitchFamily="18" charset="0"/>
                        </a:rPr>
                        <a:t>95%</a:t>
                      </a:r>
                      <a:r>
                        <a:rPr lang="zh-CN" sz="1000" kern="100" dirty="0">
                          <a:solidFill>
                            <a:srgbClr val="000000"/>
                          </a:solidFill>
                          <a:effectLst/>
                          <a:latin typeface="微软雅黑" panose="020B0503020204020204" charset="-122"/>
                          <a:ea typeface="微软雅黑" panose="020B0503020204020204" charset="-122"/>
                          <a:cs typeface="Times New Roman Regular" panose="02020503050405090304"/>
                        </a:rPr>
                        <a:t>置信区间</a:t>
                      </a:r>
                      <a:endParaRPr lang="zh-CN" sz="100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zh-CN" sz="1000" kern="100" dirty="0">
                          <a:solidFill>
                            <a:srgbClr val="000000"/>
                          </a:solidFill>
                          <a:effectLst/>
                          <a:latin typeface="微软雅黑" panose="020B0503020204020204" charset="-122"/>
                          <a:ea typeface="微软雅黑" panose="020B0503020204020204" charset="-122"/>
                          <a:cs typeface="Times New Roman Regular" panose="02020503050405090304"/>
                        </a:rPr>
                        <a:t>结论</a:t>
                      </a:r>
                      <a:endParaRPr lang="zh-CN" sz="100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52000">
                <a:tc rowSpan="2">
                  <a:txBody>
                    <a:bodyPr/>
                    <a:lstStyle/>
                    <a:p>
                      <a:pPr algn="ctr">
                        <a:buNone/>
                      </a:pPr>
                      <a:r>
                        <a:rPr lang="zh-CN" sz="1000" kern="100" dirty="0">
                          <a:solidFill>
                            <a:srgbClr val="000000"/>
                          </a:solidFill>
                          <a:effectLst/>
                          <a:latin typeface="微软雅黑" panose="020B0503020204020204" charset="-122"/>
                          <a:ea typeface="微软雅黑" panose="020B0503020204020204" charset="-122"/>
                          <a:cs typeface="Times New Roman Regular" panose="02020503050405090304"/>
                        </a:rPr>
                        <a:t>间接比较</a:t>
                      </a:r>
                      <a:endParaRPr lang="zh-CN" sz="100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zh-CN" sz="1000" kern="100" dirty="0">
                          <a:solidFill>
                            <a:srgbClr val="000000"/>
                          </a:solidFill>
                          <a:effectLst/>
                          <a:latin typeface="微软雅黑" panose="020B0503020204020204" charset="-122"/>
                          <a:ea typeface="微软雅黑" panose="020B0503020204020204" charset="-122"/>
                          <a:cs typeface="Times New Roman Regular" panose="02020503050405090304"/>
                        </a:rPr>
                        <a:t>枸地氯雷他定</a:t>
                      </a:r>
                      <a:endParaRPr lang="zh-CN" sz="100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rowSpan="2">
                  <a:txBody>
                    <a:bodyPr/>
                    <a:lstStyle/>
                    <a:p>
                      <a:pPr algn="ctr">
                        <a:buNone/>
                      </a:pPr>
                      <a:r>
                        <a:rPr lang="en-US" sz="1000" kern="100" dirty="0">
                          <a:solidFill>
                            <a:srgbClr val="000000"/>
                          </a:solidFill>
                          <a:effectLst/>
                          <a:latin typeface="微软雅黑" panose="020B0503020204020204" charset="-122"/>
                          <a:ea typeface="微软雅黑" panose="020B0503020204020204" charset="-122"/>
                          <a:cs typeface="Times New Roman" panose="02020603050405020304" pitchFamily="18" charset="0"/>
                        </a:rPr>
                        <a:t>1.1037</a:t>
                      </a:r>
                      <a:endParaRPr lang="zh-CN" sz="100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rowSpan="2">
                  <a:txBody>
                    <a:bodyPr/>
                    <a:lstStyle/>
                    <a:p>
                      <a:pPr algn="ctr">
                        <a:buNone/>
                      </a:pPr>
                      <a:r>
                        <a:rPr lang="en-US" sz="1000" kern="100" dirty="0">
                          <a:solidFill>
                            <a:srgbClr val="000000"/>
                          </a:solidFill>
                          <a:effectLst/>
                          <a:latin typeface="微软雅黑" panose="020B0503020204020204" charset="-122"/>
                          <a:ea typeface="微软雅黑" panose="020B0503020204020204" charset="-122"/>
                          <a:cs typeface="Times New Roman" panose="02020603050405020304" pitchFamily="18" charset="0"/>
                        </a:rPr>
                        <a:t>(0.88, 1.39)</a:t>
                      </a:r>
                      <a:endParaRPr lang="zh-CN" sz="100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rowSpan="2">
                  <a:txBody>
                    <a:bodyPr/>
                    <a:lstStyle/>
                    <a:p>
                      <a:pPr algn="ctr">
                        <a:buNone/>
                      </a:pPr>
                      <a:r>
                        <a:rPr lang="zh-CN" sz="1000" b="1" kern="100" dirty="0">
                          <a:solidFill>
                            <a:srgbClr val="C00000"/>
                          </a:solidFill>
                          <a:effectLst/>
                          <a:latin typeface="微软雅黑" panose="020B0503020204020204" charset="-122"/>
                          <a:ea typeface="微软雅黑" panose="020B0503020204020204" charset="-122"/>
                          <a:cs typeface="Times New Roman Regular" panose="02020503050405090304"/>
                        </a:rPr>
                        <a:t>差异不显著</a:t>
                      </a:r>
                      <a:endParaRPr lang="zh-CN" sz="1000" b="1" kern="100" dirty="0">
                        <a:solidFill>
                          <a:srgbClr val="C00000"/>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r>
              <a:tr h="252000">
                <a:tc vMerge="1">
                  <a:tcPr/>
                </a:tc>
                <a:tc>
                  <a:txBody>
                    <a:bodyPr/>
                    <a:lstStyle/>
                    <a:p>
                      <a:pPr algn="ctr">
                        <a:buNone/>
                      </a:pPr>
                      <a:r>
                        <a:rPr lang="zh-CN" sz="1000" kern="100" dirty="0">
                          <a:solidFill>
                            <a:srgbClr val="000000"/>
                          </a:solidFill>
                          <a:effectLst/>
                          <a:latin typeface="微软雅黑" panose="020B0503020204020204" charset="-122"/>
                          <a:ea typeface="微软雅黑" panose="020B0503020204020204" charset="-122"/>
                          <a:cs typeface="Times New Roman Regular" panose="02020503050405090304"/>
                        </a:rPr>
                        <a:t>左西替利嗪</a:t>
                      </a:r>
                      <a:endParaRPr lang="zh-CN" sz="1000" kern="100" dirty="0">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vMerge="1">
                  <a:tcPr/>
                </a:tc>
                <a:tc vMerge="1">
                  <a:tcPr/>
                </a:tc>
                <a:tc vMerge="1">
                  <a:tcPr/>
                </a:tc>
              </a:tr>
            </a:tbl>
          </a:graphicData>
        </a:graphic>
      </p:graphicFrame>
      <p:sp>
        <p:nvSpPr>
          <p:cNvPr id="54" name="文本框 53"/>
          <p:cNvSpPr txBox="1"/>
          <p:nvPr/>
        </p:nvSpPr>
        <p:spPr>
          <a:xfrm>
            <a:off x="8647037" y="2632172"/>
            <a:ext cx="3318562" cy="138499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defRPr/>
            </a:pPr>
            <a:r>
              <a:rPr kumimoji="0" lang="zh-CN" altLang="en-US" sz="140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药代动力学及生物等效性研究显示，枸地氯雷他定口服溶液、盐酸左西替利嗪口服溶液分别与其片剂生物等效</a:t>
            </a:r>
            <a:r>
              <a:rPr kumimoji="0" lang="zh-CN" altLang="en-US" sz="1400" i="0" u="none" strike="noStrike" kern="1200" cap="none" spc="0" normalizeH="0" baseline="0" noProof="1">
                <a:ln>
                  <a:noFill/>
                </a:ln>
                <a:solidFill>
                  <a:srgbClr val="000000"/>
                </a:solidFill>
                <a:effectLst/>
                <a:uLnTx/>
                <a:uFillTx/>
                <a:latin typeface="微软雅黑" panose="020B0503020204020204" charset="-122"/>
                <a:ea typeface="微软雅黑" panose="020B0503020204020204" charset="-122"/>
                <a:cs typeface="+mn-cs"/>
                <a:sym typeface="+mn-ea"/>
              </a:rPr>
              <a:t>，</a:t>
            </a:r>
            <a:r>
              <a:rPr kumimoji="0" lang="zh-CN" altLang="en-US" sz="140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同一药物的片剂与溶液剂在体内靶器官的作用浓度一致，可保障临床疗效等效</a:t>
            </a:r>
            <a:r>
              <a:rPr kumimoji="0" lang="en-US" altLang="zh-CN" sz="1400" i="0" u="none" strike="noStrike" kern="1200" cap="none" spc="0" normalizeH="0" baseline="30000" noProof="1">
                <a:ln>
                  <a:noFill/>
                </a:ln>
                <a:solidFill>
                  <a:srgbClr val="000000"/>
                </a:solidFill>
                <a:effectLst/>
                <a:uLnTx/>
                <a:uFillTx/>
                <a:latin typeface="微软雅黑" panose="020B0503020204020204" charset="-122"/>
                <a:ea typeface="微软雅黑" panose="020B0503020204020204" charset="-122"/>
                <a:cs typeface="+mn-cs"/>
                <a:sym typeface="+mn-ea"/>
              </a:rPr>
              <a:t>[6,7]</a:t>
            </a:r>
            <a:endParaRPr kumimoji="0" lang="zh-CN" altLang="en-US" sz="140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11" name="文本框 10"/>
          <p:cNvSpPr txBox="1"/>
          <p:nvPr>
            <p:custDataLst>
              <p:tags r:id="rId7"/>
            </p:custDataLst>
          </p:nvPr>
        </p:nvSpPr>
        <p:spPr>
          <a:xfrm>
            <a:off x="496247" y="2864057"/>
            <a:ext cx="4171409" cy="1015663"/>
          </a:xfrm>
          <a:prstGeom prst="rect">
            <a:avLst/>
          </a:prstGeom>
          <a:noFill/>
        </p:spPr>
        <p:txBody>
          <a:bodyPr wrap="square">
            <a:spAutoFit/>
          </a:bodyPr>
          <a:lstStyle/>
          <a:p>
            <a:pPr marL="179705" lvl="0" indent="-179705" algn="just">
              <a:lnSpc>
                <a:spcPts val="1800"/>
              </a:lnSpc>
              <a:spcBef>
                <a:spcPts val="600"/>
              </a:spcBef>
              <a:buFont typeface="Arial" panose="020B0604020202020204" pitchFamily="34" charset="0"/>
              <a:buChar char="•"/>
              <a:defRPr/>
            </a:pPr>
            <a:r>
              <a:rPr kumimoji="0" lang="zh-CN" altLang="en-US" sz="16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研究</a:t>
            </a:r>
            <a:r>
              <a:rPr kumimoji="0" lang="en-US" altLang="zh-CN" sz="1600" b="0" i="0" u="none" strike="noStrike" kern="0" cap="none" spc="0" normalizeH="0" baseline="30000" noProof="1">
                <a:ln>
                  <a:noFill/>
                </a:ln>
                <a:solidFill>
                  <a:srgbClr val="000000"/>
                </a:solidFill>
                <a:effectLst/>
                <a:uLnTx/>
                <a:uFillTx/>
                <a:latin typeface="微软雅黑" panose="020B0503020204020204" charset="-122"/>
                <a:ea typeface="微软雅黑" panose="020B0503020204020204" charset="-122"/>
                <a:cs typeface="+mn-cs"/>
                <a:sym typeface="+mn-ea"/>
              </a:rPr>
              <a:t>[3]</a:t>
            </a:r>
            <a:r>
              <a:rPr kumimoji="0" lang="zh-CN" altLang="en-US" sz="16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显示，</a:t>
            </a:r>
            <a:r>
              <a:rPr lang="zh-CN" altLang="en-US" sz="1600" kern="0" dirty="0">
                <a:solidFill>
                  <a:srgbClr val="000000"/>
                </a:solidFill>
                <a:latin typeface="微软雅黑" panose="020B0503020204020204" charset="-122"/>
                <a:ea typeface="微软雅黑" panose="020B0503020204020204" charset="-122"/>
              </a:rPr>
              <a:t>枸地氯雷他定治疗过敏性鼻炎的显效率（</a:t>
            </a:r>
            <a:r>
              <a:rPr lang="en-US" altLang="zh-CN" sz="1600" kern="0" dirty="0">
                <a:solidFill>
                  <a:srgbClr val="000000"/>
                </a:solidFill>
                <a:latin typeface="微软雅黑" panose="020B0503020204020204" charset="-122"/>
                <a:ea typeface="微软雅黑" panose="020B0503020204020204" charset="-122"/>
              </a:rPr>
              <a:t>77.5%</a:t>
            </a:r>
            <a:r>
              <a:rPr lang="zh-CN" altLang="en-US" sz="1600" kern="0" dirty="0">
                <a:solidFill>
                  <a:srgbClr val="000000"/>
                </a:solidFill>
                <a:latin typeface="微软雅黑" panose="020B0503020204020204" charset="-122"/>
                <a:ea typeface="微软雅黑" panose="020B0503020204020204" charset="-122"/>
              </a:rPr>
              <a:t>）</a:t>
            </a:r>
            <a:r>
              <a:rPr lang="zh-CN" altLang="en-US" sz="1600" b="1" kern="0" dirty="0">
                <a:latin typeface="微软雅黑" panose="020B0503020204020204" charset="-122"/>
                <a:ea typeface="微软雅黑" panose="020B0503020204020204" charset="-122"/>
              </a:rPr>
              <a:t>显著高于</a:t>
            </a:r>
            <a:r>
              <a:rPr lang="zh-CN" altLang="en-US" sz="1600" kern="0" dirty="0">
                <a:solidFill>
                  <a:srgbClr val="000000"/>
                </a:solidFill>
                <a:latin typeface="微软雅黑" panose="020B0503020204020204" charset="-122"/>
                <a:ea typeface="微软雅黑" panose="020B0503020204020204" charset="-122"/>
              </a:rPr>
              <a:t>左西替利嗪（</a:t>
            </a:r>
            <a:r>
              <a:rPr lang="en-US" altLang="zh-CN" sz="1600" kern="0" dirty="0">
                <a:solidFill>
                  <a:srgbClr val="000000"/>
                </a:solidFill>
                <a:latin typeface="微软雅黑" panose="020B0503020204020204" charset="-122"/>
                <a:ea typeface="微软雅黑" panose="020B0503020204020204" charset="-122"/>
              </a:rPr>
              <a:t>55.0%</a:t>
            </a:r>
            <a:r>
              <a:rPr lang="zh-CN" altLang="en-US" sz="1600" kern="0" dirty="0">
                <a:solidFill>
                  <a:srgbClr val="000000"/>
                </a:solidFill>
                <a:latin typeface="微软雅黑" panose="020B0503020204020204" charset="-122"/>
                <a:ea typeface="微软雅黑" panose="020B0503020204020204" charset="-122"/>
              </a:rPr>
              <a:t>），</a:t>
            </a:r>
            <a:r>
              <a:rPr kumimoji="0" lang="zh-CN" altLang="en-US" sz="16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表明</a:t>
            </a:r>
            <a:r>
              <a:rPr lang="zh-CN" altLang="en-US" sz="1600" b="1" kern="0" dirty="0">
                <a:solidFill>
                  <a:srgbClr val="C00000"/>
                </a:solidFill>
                <a:latin typeface="微软雅黑" panose="020B0503020204020204" charset="-122"/>
                <a:ea typeface="微软雅黑" panose="020B0503020204020204" charset="-122"/>
              </a:rPr>
              <a:t>治疗过敏性鼻炎时，枸地氯雷他定的疗效优于盐酸左西替利嗪</a:t>
            </a:r>
            <a:endParaRPr kumimoji="0" lang="en-US" altLang="zh-CN" sz="1600" b="0" i="0" u="none" strike="noStrike" kern="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endParaRPr>
          </a:p>
        </p:txBody>
      </p:sp>
      <p:graphicFrame>
        <p:nvGraphicFramePr>
          <p:cNvPr id="13" name="表格 12"/>
          <p:cNvGraphicFramePr>
            <a:graphicFrameLocks noGrp="1"/>
          </p:cNvGraphicFramePr>
          <p:nvPr/>
        </p:nvGraphicFramePr>
        <p:xfrm>
          <a:off x="4754524" y="2905289"/>
          <a:ext cx="3060000" cy="933199"/>
        </p:xfrm>
        <a:graphic>
          <a:graphicData uri="http://schemas.openxmlformats.org/drawingml/2006/table">
            <a:tbl>
              <a:tblPr firstRow="1" firstCol="1" bandRow="1"/>
              <a:tblGrid>
                <a:gridCol w="756000"/>
                <a:gridCol w="1224000"/>
                <a:gridCol w="1080000"/>
              </a:tblGrid>
              <a:tr h="133396">
                <a:tc>
                  <a:txBody>
                    <a:bodyPr/>
                    <a:lstStyle/>
                    <a:p>
                      <a:pPr algn="ctr">
                        <a:lnSpc>
                          <a:spcPct val="150000"/>
                        </a:lnSpc>
                        <a:buNone/>
                      </a:pPr>
                      <a:r>
                        <a:rPr lang="en-US" sz="1200" b="0" kern="100" dirty="0">
                          <a:effectLst/>
                          <a:latin typeface="微软雅黑" panose="020B0503020204020204" charset="-122"/>
                          <a:ea typeface="微软雅黑" panose="020B0503020204020204" charset="-122"/>
                        </a:rPr>
                        <a:t> </a:t>
                      </a:r>
                      <a:endParaRPr lang="zh-CN" sz="1050" b="0" kern="100" dirty="0">
                        <a:effectLst/>
                        <a:latin typeface="微软雅黑" panose="020B0503020204020204" charset="-122"/>
                        <a:ea typeface="微软雅黑" panose="020B0503020204020204" charset="-122"/>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gn="ctr">
                        <a:buNone/>
                      </a:pPr>
                      <a:r>
                        <a:rPr lang="zh-CN" sz="1200" b="0" kern="100" dirty="0">
                          <a:effectLst/>
                          <a:latin typeface="微软雅黑" panose="020B0503020204020204" charset="-122"/>
                          <a:ea typeface="微软雅黑" panose="020B0503020204020204" charset="-122"/>
                        </a:rPr>
                        <a:t>枸地氯雷他定</a:t>
                      </a:r>
                      <a:endParaRPr lang="zh-CN" sz="1050" b="0" kern="100" dirty="0">
                        <a:effectLst/>
                        <a:latin typeface="微软雅黑" panose="020B0503020204020204" charset="-122"/>
                        <a:ea typeface="微软雅黑" panose="020B0503020204020204" charset="-122"/>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gn="ctr">
                        <a:buNone/>
                      </a:pPr>
                      <a:r>
                        <a:rPr lang="zh-CN" altLang="en-US" sz="1200" b="0" kern="100" dirty="0">
                          <a:effectLst/>
                          <a:latin typeface="微软雅黑" panose="020B0503020204020204" charset="-122"/>
                          <a:ea typeface="微软雅黑" panose="020B0503020204020204" charset="-122"/>
                        </a:rPr>
                        <a:t>左西替利嗪</a:t>
                      </a:r>
                      <a:endParaRPr lang="zh-CN" sz="1050" b="0" kern="100" dirty="0">
                        <a:effectLst/>
                        <a:latin typeface="微软雅黑" panose="020B0503020204020204" charset="-122"/>
                        <a:ea typeface="微软雅黑" panose="020B0503020204020204" charset="-122"/>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r>
              <a:tr h="252000">
                <a:tc>
                  <a:txBody>
                    <a:bodyPr/>
                    <a:lstStyle/>
                    <a:p>
                      <a:pPr algn="ctr">
                        <a:buNone/>
                      </a:pPr>
                      <a:r>
                        <a:rPr lang="zh-CN" sz="1200" b="0" kern="100" dirty="0">
                          <a:effectLst/>
                          <a:latin typeface="微软雅黑" panose="020B0503020204020204" charset="-122"/>
                          <a:ea typeface="微软雅黑" panose="020B0503020204020204" charset="-122"/>
                        </a:rPr>
                        <a:t>入组人数</a:t>
                      </a:r>
                      <a:endParaRPr lang="zh-CN" sz="1200" b="0" kern="100" dirty="0">
                        <a:effectLst/>
                        <a:latin typeface="微软雅黑" panose="020B0503020204020204" charset="-122"/>
                        <a:ea typeface="微软雅黑" panose="020B0503020204020204" charset="-122"/>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gn="ctr">
                        <a:buNone/>
                      </a:pPr>
                      <a:r>
                        <a:rPr lang="en-US" sz="1200" b="0" kern="100" dirty="0">
                          <a:effectLst/>
                          <a:latin typeface="微软雅黑" panose="020B0503020204020204" charset="-122"/>
                          <a:ea typeface="微软雅黑" panose="020B0503020204020204" charset="-122"/>
                        </a:rPr>
                        <a:t>40</a:t>
                      </a:r>
                      <a:endParaRPr lang="zh-CN" sz="1200" b="0" kern="100" dirty="0">
                        <a:effectLst/>
                        <a:latin typeface="微软雅黑" panose="020B0503020204020204" charset="-122"/>
                        <a:ea typeface="微软雅黑" panose="020B0503020204020204" charset="-122"/>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gn="ctr">
                        <a:buNone/>
                      </a:pPr>
                      <a:r>
                        <a:rPr lang="en-US" sz="1200" b="0" kern="100" dirty="0">
                          <a:effectLst/>
                          <a:latin typeface="微软雅黑" panose="020B0503020204020204" charset="-122"/>
                          <a:ea typeface="微软雅黑" panose="020B0503020204020204" charset="-122"/>
                        </a:rPr>
                        <a:t>40</a:t>
                      </a:r>
                      <a:endParaRPr lang="zh-CN" sz="1200" b="0" kern="100" dirty="0">
                        <a:effectLst/>
                        <a:latin typeface="微软雅黑" panose="020B0503020204020204" charset="-122"/>
                        <a:ea typeface="微软雅黑" panose="020B0503020204020204" charset="-122"/>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r>
              <a:tr h="219600">
                <a:tc>
                  <a:txBody>
                    <a:bodyPr/>
                    <a:lstStyle/>
                    <a:p>
                      <a:pPr algn="ctr">
                        <a:buNone/>
                      </a:pPr>
                      <a:r>
                        <a:rPr lang="zh-CN" sz="1200" b="0" kern="100" dirty="0">
                          <a:effectLst/>
                          <a:latin typeface="微软雅黑" panose="020B0503020204020204" charset="-122"/>
                          <a:ea typeface="微软雅黑" panose="020B0503020204020204" charset="-122"/>
                        </a:rPr>
                        <a:t>显效例数</a:t>
                      </a:r>
                      <a:endParaRPr lang="zh-CN" sz="1050" b="0" kern="100" dirty="0">
                        <a:effectLst/>
                        <a:latin typeface="微软雅黑" panose="020B0503020204020204" charset="-122"/>
                        <a:ea typeface="微软雅黑" panose="020B0503020204020204" charset="-122"/>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gn="ctr">
                        <a:buNone/>
                      </a:pPr>
                      <a:r>
                        <a:rPr lang="en-US" sz="1200" b="0" kern="100" dirty="0">
                          <a:effectLst/>
                          <a:latin typeface="微软雅黑" panose="020B0503020204020204" charset="-122"/>
                          <a:ea typeface="微软雅黑" panose="020B0503020204020204" charset="-122"/>
                        </a:rPr>
                        <a:t>31</a:t>
                      </a:r>
                      <a:endParaRPr lang="zh-CN" sz="1050" b="0" kern="100" dirty="0">
                        <a:effectLst/>
                        <a:latin typeface="微软雅黑" panose="020B0503020204020204" charset="-122"/>
                        <a:ea typeface="微软雅黑" panose="020B0503020204020204" charset="-122"/>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gn="ctr">
                        <a:buNone/>
                      </a:pPr>
                      <a:r>
                        <a:rPr lang="en-US" sz="1200" b="0" kern="100" dirty="0">
                          <a:effectLst/>
                          <a:latin typeface="微软雅黑" panose="020B0503020204020204" charset="-122"/>
                          <a:ea typeface="微软雅黑" panose="020B0503020204020204" charset="-122"/>
                        </a:rPr>
                        <a:t>22</a:t>
                      </a:r>
                      <a:endParaRPr lang="zh-CN" sz="1050" b="0" kern="100" dirty="0">
                        <a:effectLst/>
                        <a:latin typeface="微软雅黑" panose="020B0503020204020204" charset="-122"/>
                        <a:ea typeface="微软雅黑" panose="020B0503020204020204" charset="-122"/>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r>
              <a:tr h="219600">
                <a:tc>
                  <a:txBody>
                    <a:bodyPr/>
                    <a:lstStyle/>
                    <a:p>
                      <a:pPr marL="0" algn="ctr" defTabSz="914400" rtl="0" eaLnBrk="1" latinLnBrk="0" hangingPunct="1">
                        <a:buNone/>
                      </a:pPr>
                      <a:r>
                        <a:rPr lang="zh-CN" altLang="en-US" sz="1200" b="0" kern="100" dirty="0">
                          <a:solidFill>
                            <a:schemeClr val="tx1"/>
                          </a:solidFill>
                          <a:effectLst/>
                          <a:latin typeface="微软雅黑" panose="020B0503020204020204" charset="-122"/>
                          <a:ea typeface="微软雅黑" panose="020B0503020204020204" charset="-122"/>
                          <a:cs typeface="+mn-cs"/>
                        </a:rPr>
                        <a:t>显效率</a:t>
                      </a:r>
                      <a:endParaRPr lang="zh-CN" altLang="en-US" sz="1200" b="0" kern="100" dirty="0">
                        <a:solidFill>
                          <a:schemeClr val="tx1"/>
                        </a:solidFill>
                        <a:effectLst/>
                        <a:latin typeface="微软雅黑" panose="020B0503020204020204" charset="-122"/>
                        <a:ea typeface="微软雅黑" panose="020B0503020204020204" charset="-122"/>
                        <a:cs typeface="+mn-cs"/>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gn="ctr">
                        <a:buNone/>
                      </a:pPr>
                      <a:r>
                        <a:rPr lang="en-US" altLang="zh-CN" sz="1400" b="1" kern="100" dirty="0">
                          <a:solidFill>
                            <a:srgbClr val="C00000"/>
                          </a:solidFill>
                          <a:effectLst/>
                          <a:latin typeface="微软雅黑" panose="020B0503020204020204" charset="-122"/>
                          <a:ea typeface="微软雅黑" panose="020B0503020204020204" charset="-122"/>
                        </a:rPr>
                        <a:t>77.50%</a:t>
                      </a:r>
                      <a:endParaRPr lang="zh-CN" sz="1400" b="1" kern="100" dirty="0">
                        <a:solidFill>
                          <a:srgbClr val="C00000"/>
                        </a:solidFill>
                        <a:effectLst/>
                        <a:latin typeface="微软雅黑" panose="020B0503020204020204" charset="-122"/>
                        <a:ea typeface="微软雅黑" panose="020B0503020204020204" charset="-122"/>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c>
                  <a:txBody>
                    <a:bodyPr/>
                    <a:lstStyle/>
                    <a:p>
                      <a:pPr algn="ctr">
                        <a:buNone/>
                      </a:pPr>
                      <a:r>
                        <a:rPr lang="en-US" altLang="zh-CN" sz="1400" b="1" kern="100" dirty="0">
                          <a:solidFill>
                            <a:srgbClr val="C00000"/>
                          </a:solidFill>
                          <a:effectLst/>
                          <a:latin typeface="微软雅黑" panose="020B0503020204020204" charset="-122"/>
                          <a:ea typeface="微软雅黑" panose="020B0503020204020204" charset="-122"/>
                        </a:rPr>
                        <a:t>55.00%</a:t>
                      </a:r>
                      <a:endParaRPr lang="zh-CN" sz="1400" b="1" kern="100" dirty="0">
                        <a:solidFill>
                          <a:srgbClr val="C00000"/>
                        </a:solidFill>
                        <a:effectLst/>
                        <a:latin typeface="微软雅黑" panose="020B0503020204020204" charset="-122"/>
                        <a:ea typeface="微软雅黑" panose="020B0503020204020204" charset="-122"/>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noFill/>
                  </a:tcPr>
                </a:tc>
              </a:tr>
            </a:tbl>
          </a:graphicData>
        </a:graphic>
      </p:graphicFrame>
      <p:sp>
        <p:nvSpPr>
          <p:cNvPr id="26" name="箭头: 下 3"/>
          <p:cNvSpPr/>
          <p:nvPr/>
        </p:nvSpPr>
        <p:spPr>
          <a:xfrm>
            <a:off x="10064750" y="3947935"/>
            <a:ext cx="957580" cy="633730"/>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思源黑体 CN Light" panose="020B0300000000000000" pitchFamily="34" charset="-122"/>
              <a:ea typeface="思源黑体 CN Light" panose="020B0300000000000000" pitchFamily="34" charset="-128"/>
              <a:cs typeface="+mn-cs"/>
            </a:endParaRPr>
          </a:p>
        </p:txBody>
      </p:sp>
      <p:sp>
        <p:nvSpPr>
          <p:cNvPr id="29" name="箭头: 下 3"/>
          <p:cNvSpPr/>
          <p:nvPr/>
        </p:nvSpPr>
        <p:spPr>
          <a:xfrm rot="16200000">
            <a:off x="7894272" y="3130170"/>
            <a:ext cx="957580" cy="633730"/>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思源黑体 CN Light" panose="020B0300000000000000" pitchFamily="34" charset="-122"/>
              <a:ea typeface="思源黑体 CN Light" panose="020B0300000000000000" pitchFamily="34" charset="-128"/>
              <a:cs typeface="+mn-cs"/>
            </a:endParaRPr>
          </a:p>
        </p:txBody>
      </p:sp>
      <p:sp>
        <p:nvSpPr>
          <p:cNvPr id="2" name="文本框 10"/>
          <p:cNvSpPr txBox="1">
            <a:spLocks noChangeArrowheads="1"/>
          </p:cNvSpPr>
          <p:nvPr>
            <p:custDataLst>
              <p:tags r:id="rId8"/>
            </p:custDataLst>
          </p:nvPr>
        </p:nvSpPr>
        <p:spPr bwMode="auto">
          <a:xfrm>
            <a:off x="4667656" y="2644256"/>
            <a:ext cx="36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algn="ctr"/>
            <a:r>
              <a:rPr lang="zh-CN" altLang="en-US" sz="1100" b="1" i="1" dirty="0">
                <a:latin typeface="微软雅黑" panose="020B0503020204020204" charset="-122"/>
              </a:rPr>
              <a:t>表 </a:t>
            </a:r>
            <a:r>
              <a:rPr lang="en-US" altLang="zh-CN" sz="1100" b="1" i="1" dirty="0">
                <a:latin typeface="微软雅黑" panose="020B0503020204020204" charset="-122"/>
              </a:rPr>
              <a:t>1 </a:t>
            </a:r>
            <a:r>
              <a:rPr lang="zh-CN" altLang="en-US" sz="1100" b="1" i="1" dirty="0">
                <a:latin typeface="微软雅黑" panose="020B0503020204020204" charset="-122"/>
              </a:rPr>
              <a:t>文献结果摘要</a:t>
            </a:r>
            <a:endParaRPr lang="zh-CN" altLang="zh-CN" sz="1100" b="1" i="1" dirty="0">
              <a:latin typeface="微软雅黑" panose="020B0503020204020204" charset="-122"/>
            </a:endParaRPr>
          </a:p>
        </p:txBody>
      </p:sp>
      <p:sp>
        <p:nvSpPr>
          <p:cNvPr id="4" name="文本框 10"/>
          <p:cNvSpPr txBox="1">
            <a:spLocks noChangeArrowheads="1"/>
          </p:cNvSpPr>
          <p:nvPr>
            <p:custDataLst>
              <p:tags r:id="rId9"/>
            </p:custDataLst>
          </p:nvPr>
        </p:nvSpPr>
        <p:spPr bwMode="auto">
          <a:xfrm>
            <a:off x="4448524" y="4598117"/>
            <a:ext cx="36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algn="ctr"/>
            <a:r>
              <a:rPr lang="zh-CN" altLang="en-US" sz="1100" b="1" i="1" dirty="0">
                <a:latin typeface="微软雅黑" panose="020B0503020204020204" charset="-122"/>
              </a:rPr>
              <a:t>表 </a:t>
            </a:r>
            <a:r>
              <a:rPr lang="en-US" altLang="zh-CN" sz="1100" b="1" i="1" dirty="0">
                <a:latin typeface="微软雅黑" panose="020B0503020204020204" charset="-122"/>
              </a:rPr>
              <a:t>2 Bucher</a:t>
            </a:r>
            <a:r>
              <a:rPr lang="zh-CN" altLang="en-US" sz="1100" b="1" i="1" dirty="0">
                <a:latin typeface="微软雅黑" panose="020B0503020204020204" charset="-122"/>
              </a:rPr>
              <a:t>间接比较结果</a:t>
            </a:r>
            <a:endParaRPr lang="zh-CN" altLang="zh-CN" sz="1100" b="1" i="1" dirty="0">
              <a:latin typeface="微软雅黑" panose="020B0503020204020204" charset="-122"/>
            </a:endParaRPr>
          </a:p>
        </p:txBody>
      </p:sp>
    </p:spTree>
  </p:cSld>
  <p:clrMapOvr>
    <a:masterClrMapping/>
  </p:clrMapOvr>
</p:sld>
</file>

<file path=ppt/tags/tag1.xml><?xml version="1.0" encoding="utf-8"?>
<p:tagLst xmlns:p="http://schemas.openxmlformats.org/presentationml/2006/main">
  <p:tag name="KSO_WM_DIAGRAM_VIRTUALLY_FRAME" val="{&quot;height&quot;:352.86349256267584,&quot;left&quot;:55.095949799918934,&quot;top&quot;:118.69968503936943,&quot;width&quot;:904.9041289402387}"/>
</p:tagLst>
</file>

<file path=ppt/tags/tag10.xml><?xml version="1.0" encoding="utf-8"?>
<p:tagLst xmlns:p="http://schemas.openxmlformats.org/presentationml/2006/main">
  <p:tag name="KSO_WM_DIAGRAM_VIRTUALLY_FRAME" val="{&quot;height&quot;:352.86349256267584,&quot;left&quot;:55.095949799918934,&quot;top&quot;:118.69968503936943,&quot;width&quot;:904.9041289402387}"/>
</p:tagLst>
</file>

<file path=ppt/tags/tag11.xml><?xml version="1.0" encoding="utf-8"?>
<p:tagLst xmlns:p="http://schemas.openxmlformats.org/presentationml/2006/main">
  <p:tag name="KSO_WM_DIAGRAM_VIRTUALLY_FRAME" val="{&quot;height&quot;:352.86349256267584,&quot;left&quot;:55.095949799918934,&quot;top&quot;:118.69968503936943,&quot;width&quot;:904.9041289402387}"/>
</p:tagLst>
</file>

<file path=ppt/tags/tag12.xml><?xml version="1.0" encoding="utf-8"?>
<p:tagLst xmlns:p="http://schemas.openxmlformats.org/presentationml/2006/main">
  <p:tag name="KSO_WM_DIAGRAM_VIRTUALLY_FRAME" val="{&quot;height&quot;:352.86349256267584,&quot;left&quot;:55.095949799918934,&quot;top&quot;:118.69968503936943,&quot;width&quot;:904.9041289402387}"/>
</p:tagLst>
</file>

<file path=ppt/tags/tag13.xml><?xml version="1.0" encoding="utf-8"?>
<p:tagLst xmlns:p="http://schemas.openxmlformats.org/presentationml/2006/main">
  <p:tag name="KSO_WM_DIAGRAM_VIRTUALLY_FRAME" val="{&quot;height&quot;:352.86349256267584,&quot;left&quot;:55.095949799918934,&quot;top&quot;:118.69968503936943,&quot;width&quot;:904.9041289402387}"/>
</p:tagLst>
</file>

<file path=ppt/tags/tag14.xml><?xml version="1.0" encoding="utf-8"?>
<p:tagLst xmlns:p="http://schemas.openxmlformats.org/presentationml/2006/main">
  <p:tag name="KSO_WM_DIAGRAM_VIRTUALLY_FRAME" val="{&quot;height&quot;:352.86349256267584,&quot;left&quot;:55.095949799918934,&quot;top&quot;:118.69968503936943,&quot;width&quot;:904.9041289402387}"/>
</p:tagLst>
</file>

<file path=ppt/tags/tag15.xml><?xml version="1.0" encoding="utf-8"?>
<p:tagLst xmlns:p="http://schemas.openxmlformats.org/presentationml/2006/main">
  <p:tag name="KSO_WM_DIAGRAM_VIRTUALLY_FRAME" val="{&quot;height&quot;:352.86349256267584,&quot;left&quot;:55.095949799918934,&quot;top&quot;:118.69968503936943,&quot;width&quot;:904.9041289402387}"/>
</p:tagLst>
</file>

<file path=ppt/tags/tag16.xml><?xml version="1.0" encoding="utf-8"?>
<p:tagLst xmlns:p="http://schemas.openxmlformats.org/presentationml/2006/main">
  <p:tag name="KSO_WM_DIAGRAM_VIRTUALLY_FRAME" val="{&quot;height&quot;:352.86349256267584,&quot;left&quot;:55.095949799918934,&quot;top&quot;:118.69968503936943,&quot;width&quot;:904.9041289402387}"/>
</p:tagLst>
</file>

<file path=ppt/tags/tag17.xml><?xml version="1.0" encoding="utf-8"?>
<p:tagLst xmlns:p="http://schemas.openxmlformats.org/presentationml/2006/main">
  <p:tag name="TABLE_ENDDRAG_ORIGIN_RECT" val="478*115"/>
  <p:tag name="TABLE_ENDDRAG_RECT" val="162*392*478*115"/>
</p:tagLst>
</file>

<file path=ppt/tags/tag18.xml><?xml version="1.0" encoding="utf-8"?>
<p:tagLst xmlns:p="http://schemas.openxmlformats.org/presentationml/2006/main">
  <p:tag name="TABLE_ENDDRAG_ORIGIN_RECT" val="421*337"/>
  <p:tag name="TABLE_ENDDRAG_RECT" val="41*144*421*337"/>
</p:tagLst>
</file>

<file path=ppt/tags/tag19.xml><?xml version="1.0" encoding="utf-8"?>
<p:tagLst xmlns:p="http://schemas.openxmlformats.org/presentationml/2006/main">
  <p:tag name="TABLE_ENDDRAG_ORIGIN_RECT" val="450*336"/>
  <p:tag name="TABLE_ENDDRAG_RECT" val="494*144*450*336"/>
</p:tagLst>
</file>

<file path=ppt/tags/tag2.xml><?xml version="1.0" encoding="utf-8"?>
<p:tagLst xmlns:p="http://schemas.openxmlformats.org/presentationml/2006/main">
  <p:tag name="KSO_WM_DIAGRAM_VIRTUALLY_FRAME" val="{&quot;height&quot;:352.86349256267584,&quot;left&quot;:55.095949799918934,&quot;top&quot;:118.69968503936943,&quot;width&quot;:904.9041289402387}"/>
</p:tagLst>
</file>

<file path=ppt/tags/tag20.xml><?xml version="1.0" encoding="utf-8"?>
<p:tagLst xmlns:p="http://schemas.openxmlformats.org/presentationml/2006/main">
  <p:tag name="TABLE_ENDDRAG_ORIGIN_RECT" val="394*126"/>
  <p:tag name="TABLE_ENDDRAG_RECT" val="519*316*394*126"/>
</p:tagLst>
</file>

<file path=ppt/tags/tag21.xml><?xml version="1.0" encoding="utf-8"?>
<p:tagLst xmlns:p="http://schemas.openxmlformats.org/presentationml/2006/main">
  <p:tag name="TABLE_ENDDRAG_ORIGIN_RECT" val="380*288"/>
  <p:tag name="TABLE_ENDDRAG_RECT" val="41*202*380*288"/>
</p:tagLst>
</file>

<file path=ppt/tags/tag22.xml><?xml version="1.0" encoding="utf-8"?>
<p:tagLst xmlns:p="http://schemas.openxmlformats.org/presentationml/2006/main">
  <p:tag name="TABLE_ENDDRAG_ORIGIN_RECT" val="603*233"/>
  <p:tag name="TABLE_ENDDRAG_RECT" val="11*304*603*233"/>
</p:tagLst>
</file>

<file path=ppt/tags/tag23.xml><?xml version="1.0" encoding="utf-8"?>
<p:tagLst xmlns:p="http://schemas.openxmlformats.org/presentationml/2006/main">
  <p:tag name="TABLE_ENDDRAG_ORIGIN_RECT" val="535*154"/>
  <p:tag name="TABLE_ENDDRAG_RECT" val="11*143*535*154"/>
</p:tagLst>
</file>

<file path=ppt/tags/tag24.xml><?xml version="1.0" encoding="utf-8"?>
<p:tagLst xmlns:p="http://schemas.openxmlformats.org/presentationml/2006/main">
  <p:tag name="KSO_WM_DIAGRAM_VIRTUALLY_FRAME" val="{&quot;height&quot;:385.63346456692915,&quot;left&quot;:12.2551968503937,&quot;top&quot;:127.91653543307086,&quot;width&quot;:945.9065354330709}"/>
</p:tagLst>
</file>

<file path=ppt/tags/tag25.xml><?xml version="1.0" encoding="utf-8"?>
<p:tagLst xmlns:p="http://schemas.openxmlformats.org/presentationml/2006/main">
  <p:tag name="KSO_WM_DIAGRAM_VIRTUALLY_FRAME" val="{&quot;height&quot;:385.63346456692915,&quot;left&quot;:12.2551968503937,&quot;top&quot;:127.91653543307086,&quot;width&quot;:945.9065354330709}"/>
</p:tagLst>
</file>

<file path=ppt/tags/tag26.xml><?xml version="1.0" encoding="utf-8"?>
<p:tagLst xmlns:p="http://schemas.openxmlformats.org/presentationml/2006/main">
  <p:tag name="KSO_WM_DIAGRAM_VIRTUALLY_FRAME" val="{&quot;height&quot;:385.63346456692915,&quot;left&quot;:12.2551968503937,&quot;top&quot;:127.91653543307086,&quot;width&quot;:945.9065354330709}"/>
</p:tagLst>
</file>

<file path=ppt/tags/tag27.xml><?xml version="1.0" encoding="utf-8"?>
<p:tagLst xmlns:p="http://schemas.openxmlformats.org/presentationml/2006/main">
  <p:tag name="KSO_WM_DIAGRAM_VIRTUALLY_FRAME" val="{&quot;height&quot;:385.63346456692915,&quot;left&quot;:12.2551968503937,&quot;top&quot;:127.91653543307086,&quot;width&quot;:945.9065354330709}"/>
</p:tagLst>
</file>

<file path=ppt/tags/tag28.xml><?xml version="1.0" encoding="utf-8"?>
<p:tagLst xmlns:p="http://schemas.openxmlformats.org/presentationml/2006/main">
  <p:tag name="KSO_WM_DIAGRAM_VIRTUALLY_FRAME" val="{&quot;height&quot;:385.63346456692915,&quot;left&quot;:12.2551968503937,&quot;top&quot;:127.91653543307086,&quot;width&quot;:945.9065354330709}"/>
</p:tagLst>
</file>

<file path=ppt/tags/tag29.xml><?xml version="1.0" encoding="utf-8"?>
<p:tagLst xmlns:p="http://schemas.openxmlformats.org/presentationml/2006/main">
  <p:tag name="KSO_WM_DIAGRAM_VIRTUALLY_FRAME" val="{&quot;height&quot;:344.15031496062994,&quot;left&quot;:12.2551968503937,&quot;top&quot;:169.39968503937007,&quot;width&quot;:929.2072440944881}"/>
</p:tagLst>
</file>

<file path=ppt/tags/tag3.xml><?xml version="1.0" encoding="utf-8"?>
<p:tagLst xmlns:p="http://schemas.openxmlformats.org/presentationml/2006/main">
  <p:tag name="KSO_WM_DIAGRAM_VIRTUALLY_FRAME" val="{&quot;height&quot;:352.86349256267584,&quot;left&quot;:55.095949799918934,&quot;top&quot;:118.69968503936943,&quot;width&quot;:904.9041289402387}"/>
</p:tagLst>
</file>

<file path=ppt/tags/tag30.xml><?xml version="1.0" encoding="utf-8"?>
<p:tagLst xmlns:p="http://schemas.openxmlformats.org/presentationml/2006/main">
  <p:tag name="KSO_WM_DIAGRAM_VIRTUALLY_FRAME" val="{&quot;height&quot;:434.54614173228344,&quot;left&quot;:0.45,&quot;top&quot;:77.55,&quot;width&quot;:939.95}"/>
</p:tagLst>
</file>

<file path=ppt/tags/tag31.xml><?xml version="1.0" encoding="utf-8"?>
<p:tagLst xmlns:p="http://schemas.openxmlformats.org/presentationml/2006/main">
  <p:tag name="KSO_WM_DIAGRAM_VIRTUALLY_FRAME" val="{&quot;height&quot;:385.63346456692915,&quot;left&quot;:12.2551968503937,&quot;top&quot;:127.91653543307086,&quot;width&quot;:945.9065354330709}"/>
</p:tagLst>
</file>

<file path=ppt/tags/tag32.xml><?xml version="1.0" encoding="utf-8"?>
<p:tagLst xmlns:p="http://schemas.openxmlformats.org/presentationml/2006/main">
  <p:tag name="KSO_WM_DIAGRAM_VIRTUALLY_FRAME" val="{&quot;height&quot;:385.63346456692915,&quot;left&quot;:12.2551968503937,&quot;top&quot;:127.91653543307086,&quot;width&quot;:945.9065354330709}"/>
</p:tagLst>
</file>

<file path=ppt/tags/tag33.xml><?xml version="1.0" encoding="utf-8"?>
<p:tagLst xmlns:p="http://schemas.openxmlformats.org/presentationml/2006/main">
  <p:tag name="KSO_WM_DIAGRAM_VIRTUALLY_FRAME" val="{&quot;height&quot;:385.63346456692915,&quot;left&quot;:12.2551968503937,&quot;top&quot;:127.91653543307086,&quot;width&quot;:945.9065354330709}"/>
</p:tagLst>
</file>

<file path=ppt/tags/tag34.xml><?xml version="1.0" encoding="utf-8"?>
<p:tagLst xmlns:p="http://schemas.openxmlformats.org/presentationml/2006/main">
  <p:tag name="KSO_WM_DIAGRAM_VIRTUALLY_FRAME" val="{&quot;height&quot;:385.63346456692915,&quot;left&quot;:12.2551968503937,&quot;top&quot;:127.91653543307086,&quot;width&quot;:945.9065354330709}"/>
</p:tagLst>
</file>

<file path=ppt/tags/tag35.xml><?xml version="1.0" encoding="utf-8"?>
<p:tagLst xmlns:p="http://schemas.openxmlformats.org/presentationml/2006/main">
  <p:tag name="KSO_WM_DIAGRAM_VIRTUALLY_FRAME" val="{&quot;height&quot;:385.63346456692915,&quot;left&quot;:12.2551968503937,&quot;top&quot;:127.91653543307086,&quot;width&quot;:945.9065354330709}"/>
</p:tagLst>
</file>

<file path=ppt/tags/tag36.xml><?xml version="1.0" encoding="utf-8"?>
<p:tagLst xmlns:p="http://schemas.openxmlformats.org/presentationml/2006/main">
  <p:tag name="KSO_WM_DIAGRAM_VIRTUALLY_FRAME" val="{&quot;height&quot;:385.63346456692915,&quot;left&quot;:12.2551968503937,&quot;top&quot;:127.91653543307086,&quot;width&quot;:945.9065354330709}"/>
</p:tagLst>
</file>

<file path=ppt/tags/tag37.xml><?xml version="1.0" encoding="utf-8"?>
<p:tagLst xmlns:p="http://schemas.openxmlformats.org/presentationml/2006/main">
  <p:tag name="KSO_WM_DIAGRAM_VIRTUALLY_FRAME" val="{&quot;height&quot;:385.63346456692915,&quot;left&quot;:12.2551968503937,&quot;top&quot;:127.91653543307086,&quot;width&quot;:945.9065354330709}"/>
</p:tagLst>
</file>

<file path=ppt/tags/tag38.xml><?xml version="1.0" encoding="utf-8"?>
<p:tagLst xmlns:p="http://schemas.openxmlformats.org/presentationml/2006/main">
  <p:tag name="KSO_WM_DIAGRAM_VIRTUALLY_FRAME" val="{&quot;height&quot;:385.63346456692915,&quot;left&quot;:12.2551968503937,&quot;top&quot;:127.91653543307086,&quot;width&quot;:945.9065354330709}"/>
</p:tagLst>
</file>

<file path=ppt/tags/tag39.xml><?xml version="1.0" encoding="utf-8"?>
<p:tagLst xmlns:p="http://schemas.openxmlformats.org/presentationml/2006/main">
  <p:tag name="KSO_WM_DIAGRAM_VIRTUALLY_FRAME" val="{&quot;height&quot;:385.63346456692915,&quot;left&quot;:12.2551968503937,&quot;top&quot;:127.91653543307086,&quot;width&quot;:945.9065354330709}"/>
</p:tagLst>
</file>

<file path=ppt/tags/tag4.xml><?xml version="1.0" encoding="utf-8"?>
<p:tagLst xmlns:p="http://schemas.openxmlformats.org/presentationml/2006/main">
  <p:tag name="KSO_WM_DIAGRAM_VIRTUALLY_FRAME" val="{&quot;height&quot;:352.86349256267584,&quot;left&quot;:55.095949799918934,&quot;top&quot;:118.69968503936943,&quot;width&quot;:904.9041289402387}"/>
</p:tagLst>
</file>

<file path=ppt/tags/tag40.xml><?xml version="1.0" encoding="utf-8"?>
<p:tagLst xmlns:p="http://schemas.openxmlformats.org/presentationml/2006/main">
  <p:tag name="KSO_WM_DIAGRAM_VIRTUALLY_FRAME" val="{&quot;height&quot;:385.63346456692915,&quot;left&quot;:12.2551968503937,&quot;top&quot;:127.91653543307086,&quot;width&quot;:945.9065354330709}"/>
</p:tagLst>
</file>

<file path=ppt/tags/tag41.xml><?xml version="1.0" encoding="utf-8"?>
<p:tagLst xmlns:p="http://schemas.openxmlformats.org/presentationml/2006/main">
  <p:tag name="KSO_WM_DIAGRAM_VIRTUALLY_FRAME" val="{&quot;height&quot;:385.63346456692915,&quot;left&quot;:12.2551968503937,&quot;top&quot;:127.91653543307086,&quot;width&quot;:945.9065354330709}"/>
</p:tagLst>
</file>

<file path=ppt/tags/tag42.xml><?xml version="1.0" encoding="utf-8"?>
<p:tagLst xmlns:p="http://schemas.openxmlformats.org/presentationml/2006/main">
  <p:tag name="KSO_WM_DIAGRAM_VIRTUALLY_FRAME" val="{&quot;height&quot;:385.63346456692915,&quot;left&quot;:12.2551968503937,&quot;top&quot;:127.91653543307086,&quot;width&quot;:945.9065354330709}"/>
</p:tagLst>
</file>

<file path=ppt/tags/tag43.xml><?xml version="1.0" encoding="utf-8"?>
<p:tagLst xmlns:p="http://schemas.openxmlformats.org/presentationml/2006/main">
  <p:tag name="KSO_WM_DIAGRAM_VIRTUALLY_FRAME" val="{&quot;height&quot;:181.45,&quot;left&quot;:453.8,&quot;top&quot;:253,&quot;width&quot;:344.8}"/>
</p:tagLst>
</file>

<file path=ppt/tags/tag44.xml><?xml version="1.0" encoding="utf-8"?>
<p:tagLst xmlns:p="http://schemas.openxmlformats.org/presentationml/2006/main">
  <p:tag name="KSO_WM_DIAGRAM_VIRTUALLY_FRAME" val="{&quot;height&quot;:181.45,&quot;left&quot;:453.8,&quot;top&quot;:253,&quot;width&quot;:344.8}"/>
</p:tagLst>
</file>

<file path=ppt/tags/tag45.xml><?xml version="1.0" encoding="utf-8"?>
<p:tagLst xmlns:p="http://schemas.openxmlformats.org/presentationml/2006/main">
  <p:tag name="KSO_WM_DIAGRAM_VIRTUALLY_FRAME" val="{&quot;height&quot;:181.45,&quot;left&quot;:453.8,&quot;top&quot;:253,&quot;width&quot;:344.8}"/>
</p:tagLst>
</file>

<file path=ppt/tags/tag46.xml><?xml version="1.0" encoding="utf-8"?>
<p:tagLst xmlns:p="http://schemas.openxmlformats.org/presentationml/2006/main">
  <p:tag name="KSO_WM_DIAGRAM_VIRTUALLY_FRAME" val="{&quot;height&quot;:181.45,&quot;left&quot;:453.8,&quot;top&quot;:253,&quot;width&quot;:344.8}"/>
</p:tagLst>
</file>

<file path=ppt/tags/tag47.xml><?xml version="1.0" encoding="utf-8"?>
<p:tagLst xmlns:p="http://schemas.openxmlformats.org/presentationml/2006/main">
  <p:tag name="KSO_WM_DIAGRAM_VIRTUALLY_FRAME" val="{&quot;height&quot;:181.45,&quot;left&quot;:453.8,&quot;top&quot;:253,&quot;width&quot;:344.8}"/>
</p:tagLst>
</file>

<file path=ppt/tags/tag48.xml><?xml version="1.0" encoding="utf-8"?>
<p:tagLst xmlns:p="http://schemas.openxmlformats.org/presentationml/2006/main">
  <p:tag name="KSO_WM_DIAGRAM_VIRTUALLY_FRAME" val="{&quot;height&quot;:181.45,&quot;left&quot;:453.8,&quot;top&quot;:253,&quot;width&quot;:344.8}"/>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DIAGRAM_VIRTUALLY_FRAME" val="{&quot;height&quot;:352.86349256267584,&quot;left&quot;:55.095949799918934,&quot;top&quot;:118.69968503936943,&quot;width&quot;:904.9041289402387}"/>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DIAGRAM_VIRTUALLY_FRAME" val="{&quot;height&quot;:462.25,&quot;left&quot;:17.9,&quot;top&quot;:76.9,&quot;width&quot;:897.4}"/>
</p:tagLst>
</file>

<file path=ppt/tags/tag54.xml><?xml version="1.0" encoding="utf-8"?>
<p:tagLst xmlns:p="http://schemas.openxmlformats.org/presentationml/2006/main">
  <p:tag name="KSO_WM_DIAGRAM_VIRTUALLY_FRAME" val="{&quot;height&quot;:462.25,&quot;left&quot;:17.9,&quot;top&quot;:76.9,&quot;width&quot;:897.4}"/>
</p:tagLst>
</file>

<file path=ppt/tags/tag55.xml><?xml version="1.0" encoding="utf-8"?>
<p:tagLst xmlns:p="http://schemas.openxmlformats.org/presentationml/2006/main">
  <p:tag name="KSO_WM_DIAGRAM_VIRTUALLY_FRAME" val="{&quot;height&quot;:462.25,&quot;left&quot;:17.9,&quot;top&quot;:76.9,&quot;width&quot;:897.4}"/>
</p:tagLst>
</file>

<file path=ppt/tags/tag56.xml><?xml version="1.0" encoding="utf-8"?>
<p:tagLst xmlns:p="http://schemas.openxmlformats.org/presentationml/2006/main">
  <p:tag name="KSO_WM_DIAGRAM_VIRTUALLY_FRAME" val="{&quot;height&quot;:462.25,&quot;left&quot;:17.9,&quot;top&quot;:76.9,&quot;width&quot;:897.4}"/>
</p:tagLst>
</file>

<file path=ppt/tags/tag57.xml><?xml version="1.0" encoding="utf-8"?>
<p:tagLst xmlns:p="http://schemas.openxmlformats.org/presentationml/2006/main">
  <p:tag name="KSO_WM_DIAGRAM_VIRTUALLY_FRAME" val="{&quot;height&quot;:462.25,&quot;left&quot;:17.9,&quot;top&quot;:76.9,&quot;width&quot;:897.4}"/>
</p:tagLst>
</file>

<file path=ppt/tags/tag58.xml><?xml version="1.0" encoding="utf-8"?>
<p:tagLst xmlns:p="http://schemas.openxmlformats.org/presentationml/2006/main">
  <p:tag name="KSO_WM_DIAGRAM_VIRTUALLY_FRAME" val="{&quot;height&quot;:462.25,&quot;left&quot;:17.9,&quot;top&quot;:76.9,&quot;width&quot;:897.4}"/>
</p:tagLst>
</file>

<file path=ppt/tags/tag59.xml><?xml version="1.0" encoding="utf-8"?>
<p:tagLst xmlns:p="http://schemas.openxmlformats.org/presentationml/2006/main">
  <p:tag name="KSO_WM_DIAGRAM_VIRTUALLY_FRAME" val="{&quot;height&quot;:462.25,&quot;left&quot;:17.9,&quot;top&quot;:76.9,&quot;width&quot;:897.4}"/>
</p:tagLst>
</file>

<file path=ppt/tags/tag6.xml><?xml version="1.0" encoding="utf-8"?>
<p:tagLst xmlns:p="http://schemas.openxmlformats.org/presentationml/2006/main">
  <p:tag name="KSO_WM_DIAGRAM_VIRTUALLY_FRAME" val="{&quot;height&quot;:352.86349256267584,&quot;left&quot;:55.095949799918934,&quot;top&quot;:118.69968503936943,&quot;width&quot;:904.9041289402387}"/>
</p:tagLst>
</file>

<file path=ppt/tags/tag60.xml><?xml version="1.0" encoding="utf-8"?>
<p:tagLst xmlns:p="http://schemas.openxmlformats.org/presentationml/2006/main">
  <p:tag name="KSO_WM_DIAGRAM_VIRTUALLY_FRAME" val="{&quot;height&quot;:462.25,&quot;left&quot;:17.9,&quot;top&quot;:76.9,&quot;width&quot;:897.4}"/>
</p:tagLst>
</file>

<file path=ppt/tags/tag61.xml><?xml version="1.0" encoding="utf-8"?>
<p:tagLst xmlns:p="http://schemas.openxmlformats.org/presentationml/2006/main">
  <p:tag name="COMMONDATA" val="eyJjb3VudCI6MywiaGRpZCI6IjYzNTJkODNjZGEyNzRiZjBjMzgwOGY4YmI5MGIxZjg5IiwidXNlckNvdW50IjozfQ=="/>
  <p:tag name="RESOURCE_RECORD_KEY" val="{&quot;29&quot;:[50000076,50052944,50000268,50000049,50000264,50000269,50053024,50000047,50053044],&quot;70&quot;:[3321782]}"/>
</p:tagLst>
</file>

<file path=ppt/tags/tag7.xml><?xml version="1.0" encoding="utf-8"?>
<p:tagLst xmlns:p="http://schemas.openxmlformats.org/presentationml/2006/main">
  <p:tag name="KSO_WM_DIAGRAM_VIRTUALLY_FRAME" val="{&quot;height&quot;:352.86349256267584,&quot;left&quot;:55.095949799918934,&quot;top&quot;:118.69968503936943,&quot;width&quot;:904.9041289402387}"/>
</p:tagLst>
</file>

<file path=ppt/tags/tag8.xml><?xml version="1.0" encoding="utf-8"?>
<p:tagLst xmlns:p="http://schemas.openxmlformats.org/presentationml/2006/main">
  <p:tag name="KSO_WM_DIAGRAM_VIRTUALLY_FRAME" val="{&quot;height&quot;:352.86349256267584,&quot;left&quot;:55.095949799918934,&quot;top&quot;:118.69968503936943,&quot;width&quot;:904.9041289402387}"/>
</p:tagLst>
</file>

<file path=ppt/tags/tag9.xml><?xml version="1.0" encoding="utf-8"?>
<p:tagLst xmlns:p="http://schemas.openxmlformats.org/presentationml/2006/main">
  <p:tag name="KSO_WM_DIAGRAM_VIRTUALLY_FRAME" val="{&quot;height&quot;:352.86349256267584,&quot;left&quot;:55.095949799918934,&quot;top&quot;:118.69968503936943,&quot;width&quot;:904.9041289402387}"/>
</p:tagLst>
</file>

<file path=ppt/theme/theme1.xml><?xml version="1.0" encoding="utf-8"?>
<a:theme xmlns:a="http://schemas.openxmlformats.org/drawingml/2006/main" name="Office 主题​​">
  <a:themeElements>
    <a:clrScheme name="商务蓝">
      <a:dk1>
        <a:srgbClr val="000000"/>
      </a:dk1>
      <a:lt1>
        <a:srgbClr val="FFFFFF"/>
      </a:lt1>
      <a:dk2>
        <a:srgbClr val="FEFEFF"/>
      </a:dk2>
      <a:lt2>
        <a:srgbClr val="E2EFFD"/>
      </a:lt2>
      <a:accent1>
        <a:srgbClr val="003C83"/>
      </a:accent1>
      <a:accent2>
        <a:srgbClr val="015CB7"/>
      </a:accent2>
      <a:accent3>
        <a:srgbClr val="2573C5"/>
      </a:accent3>
      <a:accent4>
        <a:srgbClr val="3785D8"/>
      </a:accent4>
      <a:accent5>
        <a:srgbClr val="3D90E9"/>
      </a:accent5>
      <a:accent6>
        <a:srgbClr val="1D7ADC"/>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思源黑体 CN Light"/>
        <a:font script="Hebr" typeface="思源黑体 CN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Ligh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商务蓝">
      <a:dk1>
        <a:srgbClr val="000000"/>
      </a:dk1>
      <a:lt1>
        <a:srgbClr val="FFFFFF"/>
      </a:lt1>
      <a:dk2>
        <a:srgbClr val="FEFEFF"/>
      </a:dk2>
      <a:lt2>
        <a:srgbClr val="E2EFFD"/>
      </a:lt2>
      <a:accent1>
        <a:srgbClr val="003C83"/>
      </a:accent1>
      <a:accent2>
        <a:srgbClr val="015CB7"/>
      </a:accent2>
      <a:accent3>
        <a:srgbClr val="2573C5"/>
      </a:accent3>
      <a:accent4>
        <a:srgbClr val="3785D8"/>
      </a:accent4>
      <a:accent5>
        <a:srgbClr val="3D90E9"/>
      </a:accent5>
      <a:accent6>
        <a:srgbClr val="1D7ADC"/>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思源黑体 CN Light"/>
        <a:font script="Hebr" typeface="思源黑体 CN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Ligh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ＭＳ Ｐゴシック"/>
        <a:font script="Hang" typeface="맑은 고딕"/>
        <a:font script="Hans" typeface="思源黑体 CN Light"/>
        <a:font script="Hant" typeface="新細明體"/>
        <a:font script="Arab" typeface="思源黑体 CN Light"/>
        <a:font script="Hebr" typeface="思源黑体 CN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Ligh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ＭＳ Ｐゴシック"/>
        <a:font script="Hang" typeface="맑은 고딕"/>
        <a:font script="Hans" typeface="思源黑体 CN Light"/>
        <a:font script="Hant" typeface="新細明體"/>
        <a:font script="Arab" typeface="思源黑体 CN Light"/>
        <a:font script="Hebr" typeface="思源黑体 CN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Ligh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10280</Words>
  <Application>WPS 演示</Application>
  <PresentationFormat>宽屏</PresentationFormat>
  <Paragraphs>614</Paragraphs>
  <Slides>12</Slides>
  <Notes>4</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12</vt:i4>
      </vt:variant>
    </vt:vector>
  </HeadingPairs>
  <TitlesOfParts>
    <vt:vector size="30" baseType="lpstr">
      <vt:lpstr>Arial</vt:lpstr>
      <vt:lpstr>宋体</vt:lpstr>
      <vt:lpstr>Wingdings</vt:lpstr>
      <vt:lpstr>思源黑体 CN Light</vt:lpstr>
      <vt:lpstr>微软雅黑</vt:lpstr>
      <vt:lpstr>汉仪雅酷黑 75W</vt:lpstr>
      <vt:lpstr>黑体</vt:lpstr>
      <vt:lpstr>汉仪雅酷黑 65W</vt:lpstr>
      <vt:lpstr>Wingdings</vt:lpstr>
      <vt:lpstr>Oswald SemiBold</vt:lpstr>
      <vt:lpstr>Times New Roman</vt:lpstr>
      <vt:lpstr>思源黑体 CN Light</vt:lpstr>
      <vt:lpstr>Times New Roman Regular</vt:lpstr>
      <vt:lpstr>楷体</vt:lpstr>
      <vt:lpstr>等线 Light</vt:lpstr>
      <vt:lpstr>Arial Unicode MS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龙龙</dc:creator>
  <cp:lastModifiedBy>许木木</cp:lastModifiedBy>
  <cp:revision>273</cp:revision>
  <dcterms:created xsi:type="dcterms:W3CDTF">2026-06-09T03:11:00Z</dcterms:created>
  <dcterms:modified xsi:type="dcterms:W3CDTF">2026-06-10T04:07:21Z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7D8E5F949BCC4DDEA0D40AD83EE86F5C_13</vt:lpwstr>
  </property>
  <property fmtid="{D5CDD505-2E9C-101B-9397-08002B2CF9AE}" pid="3" name="KSOProductBuildVer">
    <vt:lpwstr>2052-11.1.0.12763</vt:lpwstr>
  </property>
  <property fmtid="{D5CDD505-2E9C-101B-9397-08002B2CF9AE}" pid="4" name="KSOTemplateUUID">
    <vt:lpwstr>v1.0_mb_lQ6c1Ds6z0Gd7eN6pgLMZA==</vt:lpwstr>
  </property>
</Properties>
</file>