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409" r:id="rId3"/>
    <p:sldId id="462" r:id="rId4"/>
    <p:sldId id="464" r:id="rId5"/>
    <p:sldId id="491" r:id="rId7"/>
    <p:sldId id="492" r:id="rId8"/>
    <p:sldId id="465" r:id="rId9"/>
    <p:sldId id="494" r:id="rId10"/>
    <p:sldId id="493" r:id="rId11"/>
    <p:sldId id="466" r:id="rId12"/>
    <p:sldId id="487" r:id="rId13"/>
    <p:sldId id="481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4" userDrawn="1">
          <p15:clr>
            <a:srgbClr val="A4A3A4"/>
          </p15:clr>
        </p15:guide>
        <p15:guide id="2" pos="3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6500"/>
    <a:srgbClr val="16468D"/>
    <a:srgbClr val="EA3D26"/>
    <a:srgbClr val="595959"/>
    <a:srgbClr val="F08619"/>
    <a:srgbClr val="381850"/>
    <a:srgbClr val="FFFFFF"/>
    <a:srgbClr val="DCDCDC"/>
    <a:srgbClr val="F0F0F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8" autoAdjust="0"/>
    <p:restoredTop sz="95664" autoAdjust="0"/>
  </p:normalViewPr>
  <p:slideViewPr>
    <p:cSldViewPr snapToGrid="0" showGuides="1">
      <p:cViewPr varScale="1">
        <p:scale>
          <a:sx n="91" d="100"/>
          <a:sy n="91" d="100"/>
        </p:scale>
        <p:origin x="668" y="64"/>
      </p:cViewPr>
      <p:guideLst>
        <p:guide orient="horz" pos="2174"/>
        <p:guide pos="380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94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A732F-75EA-4507-85F9-50218666BE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在中国左氧氟沙星（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500mg 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1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天）治疗下呼吸道感染（社区获得性肺炎，慢性支气管炎的急性加重）的非盲试验（中国）中，对葡萄球菌属，肺炎球菌，变形杆菌（</a:t>
            </a:r>
            <a:r>
              <a:rPr lang="en-US" altLang="zh-CN" sz="1200" kern="100" dirty="0" err="1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Branhamera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卡塔拉利斯，克雷伯菌属，流感嗜血杆菌，铜绿假单胞菌等引起的呼吸道感染的有效率如下表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在中国左氧氟沙星（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500mg 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1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天）对尿路感染（急性单纯性下尿路感染、急性肾孟肾炎、反复性尿路感染、复杂性尿路感染）的非盲试验（中国）中葡萄球菌属、肠球菌属、大肠杆菌、克雷伯菌属、肠杆菌属、蛋白属等引起的尿路感染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lang="zh-CN" altLang="en-US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左氧氟沙星水合物对子宫内感染、子宫附件炎、巴尔特林腺炎、宫颈管炎患者的非盲试验中对葡萄球菌属、大肠杆菌、沙眼衣原体（沙眼衣原体）等引起的妇产科领域感染的有效率如下表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zh-CN" altLang="en-US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在日本第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期试验左氧氟沙星水合物对外耳炎、中耳炎、鼻窦炎、化脓性唾液腺炎患者的非盲试验中葡萄球菌属、铜绿假单胞菌等引起的耳鼻咽喉科领域感染症的有效率如下表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13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4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Relationship Id="rId3" Type="http://schemas.openxmlformats.org/officeDocument/2006/relationships/tags" Target="../tags/tag77.xml"/><Relationship Id="rId20" Type="http://schemas.openxmlformats.org/officeDocument/2006/relationships/slideLayout" Target="../slideLayouts/slideLayout1.xml"/><Relationship Id="rId2" Type="http://schemas.openxmlformats.org/officeDocument/2006/relationships/tags" Target="../tags/tag76.xml"/><Relationship Id="rId19" Type="http://schemas.openxmlformats.org/officeDocument/2006/relationships/tags" Target="../tags/tag93.xml"/><Relationship Id="rId18" Type="http://schemas.openxmlformats.org/officeDocument/2006/relationships/tags" Target="../tags/tag92.xml"/><Relationship Id="rId17" Type="http://schemas.openxmlformats.org/officeDocument/2006/relationships/tags" Target="../tags/tag91.xml"/><Relationship Id="rId16" Type="http://schemas.openxmlformats.org/officeDocument/2006/relationships/tags" Target="../tags/tag90.xml"/><Relationship Id="rId15" Type="http://schemas.openxmlformats.org/officeDocument/2006/relationships/tags" Target="../tags/tag89.xml"/><Relationship Id="rId14" Type="http://schemas.openxmlformats.org/officeDocument/2006/relationships/tags" Target="../tags/tag88.xml"/><Relationship Id="rId13" Type="http://schemas.openxmlformats.org/officeDocument/2006/relationships/tags" Target="../tags/tag8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tags" Target="../tags/tag7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366962" y="2047422"/>
            <a:ext cx="7266305" cy="2515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kumimoji="0" lang="zh-CN" alt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樟桉松止痛油</a:t>
            </a:r>
            <a:endParaRPr kumimoji="0" lang="en-US" altLang="zh-CN" sz="4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4400" b="1" kern="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kern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美利加药厂有限公司</a:t>
            </a:r>
            <a:endParaRPr lang="zh-CN" altLang="en-US" sz="3600" b="1" kern="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ctr"/>
            <a:r>
              <a:rPr lang="zh-CN" altLang="en-US" sz="2950" b="1" kern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湖北欣泽霏药业有限公司</a:t>
            </a:r>
            <a:endParaRPr lang="zh-CN" altLang="en-US" sz="2950" b="1" kern="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1063625" y="1310005"/>
            <a:ext cx="5018405" cy="2353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B0F0"/>
                </a:solidFill>
              </a:rPr>
              <a:t>主要创新点：</a:t>
            </a:r>
            <a:endParaRPr lang="zh-CN" altLang="en-US" sz="2400" dirty="0">
              <a:solidFill>
                <a:srgbClr val="00B0F0"/>
              </a:solidFill>
            </a:endParaRPr>
          </a:p>
          <a:p>
            <a:pPr indent="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国内独家进口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中成药。</a:t>
            </a:r>
            <a:endParaRPr lang="zh-CN" altLang="en-US" sz="2200" dirty="0">
              <a:solidFill>
                <a:srgbClr val="AA6500"/>
              </a:solidFill>
              <a:sym typeface="+mn-ea"/>
            </a:endParaRPr>
          </a:p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填补祛风止痒、消肿止痛类药品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空白。</a:t>
            </a:r>
            <a:endParaRPr lang="zh-CN" altLang="en-US" sz="2200" dirty="0">
              <a:solidFill>
                <a:srgbClr val="AA6500"/>
              </a:solidFill>
              <a:sym typeface="+mn-ea"/>
            </a:endParaRPr>
          </a:p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None/>
            </a:pPr>
            <a:endParaRPr lang="zh-CN" altLang="en-US" sz="2200" dirty="0">
              <a:solidFill>
                <a:srgbClr val="AA65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9275" y="1310005"/>
            <a:ext cx="476250" cy="570230"/>
          </a:xfrm>
          <a:prstGeom prst="rect">
            <a:avLst/>
          </a:prstGeom>
        </p:spPr>
      </p:pic>
      <p:sp>
        <p:nvSpPr>
          <p:cNvPr id="2" name="内容占位符 2"/>
          <p:cNvSpPr>
            <a:spLocks noGrp="1"/>
          </p:cNvSpPr>
          <p:nvPr/>
        </p:nvSpPr>
        <p:spPr>
          <a:xfrm>
            <a:off x="54991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创新性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54927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3560" y="3093085"/>
            <a:ext cx="476250" cy="57023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163955" y="3300730"/>
            <a:ext cx="10039985" cy="2820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B0F0"/>
                </a:solidFill>
              </a:rPr>
              <a:t>应用优势：</a:t>
            </a:r>
            <a:endParaRPr lang="zh-CN" altLang="en-US" sz="2400" dirty="0">
              <a:solidFill>
                <a:srgbClr val="00B0F0"/>
              </a:solidFill>
            </a:endParaRPr>
          </a:p>
          <a:p>
            <a:pPr marL="34290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en-US" altLang="zh-CN" sz="2200" dirty="0">
                <a:solidFill>
                  <a:srgbClr val="AA6500"/>
                </a:solidFill>
                <a:sym typeface="+mn-ea"/>
              </a:rPr>
              <a:t>1. 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安全更强：无水杨酸与辛辣挥发油，破皮可用、低过敏、无水杨酸中毒风险，适用人群更广；</a:t>
            </a:r>
            <a:endParaRPr lang="en-US" altLang="zh-CN" sz="2200" dirty="0">
              <a:solidFill>
                <a:srgbClr val="AA6500"/>
              </a:solidFill>
              <a:sym typeface="+mn-ea"/>
            </a:endParaRPr>
          </a:p>
          <a:p>
            <a:pPr marL="34290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en-US" altLang="zh-CN" sz="2200" dirty="0">
                <a:solidFill>
                  <a:srgbClr val="AA6500"/>
                </a:solidFill>
                <a:sym typeface="+mn-ea"/>
              </a:rPr>
              <a:t>2. 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适应症更广：兼具抗菌拔脓</a:t>
            </a:r>
            <a:r>
              <a:rPr lang="en-US" altLang="zh-CN" sz="2200" dirty="0">
                <a:solidFill>
                  <a:srgbClr val="AA6500"/>
                </a:solidFill>
                <a:sym typeface="+mn-ea"/>
              </a:rPr>
              <a:t>+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急性消肿</a:t>
            </a:r>
            <a:r>
              <a:rPr lang="en-US" altLang="zh-CN" sz="2200" dirty="0">
                <a:solidFill>
                  <a:srgbClr val="AA6500"/>
                </a:solidFill>
                <a:sym typeface="+mn-ea"/>
              </a:rPr>
              <a:t>+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慢性止痛，红花油仅限后期活血；</a:t>
            </a:r>
            <a:endParaRPr lang="en-US" altLang="zh-CN" sz="2200" dirty="0">
              <a:solidFill>
                <a:srgbClr val="AA6500"/>
              </a:solidFill>
              <a:sym typeface="+mn-ea"/>
            </a:endParaRPr>
          </a:p>
          <a:p>
            <a:pPr marL="34290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en-US" altLang="zh-CN" sz="2200" dirty="0">
                <a:solidFill>
                  <a:srgbClr val="AA6500"/>
                </a:solidFill>
                <a:sym typeface="+mn-ea"/>
              </a:rPr>
              <a:t>3. 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体感舒适：微凉不灼烧，依从性远高于发烫的红花油；</a:t>
            </a:r>
            <a:endParaRPr lang="en-US" altLang="zh-CN" sz="2200" dirty="0">
              <a:solidFill>
                <a:srgbClr val="AA6500"/>
              </a:solidFill>
              <a:sym typeface="+mn-ea"/>
            </a:endParaRPr>
          </a:p>
          <a:p>
            <a:pPr marL="34290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en-US" altLang="zh-CN" sz="2200" dirty="0">
                <a:solidFill>
                  <a:srgbClr val="AA6500"/>
                </a:solidFill>
                <a:sym typeface="+mn-ea"/>
              </a:rPr>
              <a:t>4. 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附加收益：辅助通鼻、皮肤护理，一物多用。</a:t>
            </a:r>
            <a:endParaRPr lang="zh-CN" altLang="en-US" sz="2200" b="1" dirty="0">
              <a:solidFill>
                <a:srgbClr val="AA6500"/>
              </a:solidFill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: 形状 43"/>
          <p:cNvSpPr/>
          <p:nvPr>
            <p:custDataLst>
              <p:tags r:id="rId1"/>
            </p:custDataLst>
          </p:nvPr>
        </p:nvSpPr>
        <p:spPr>
          <a:xfrm>
            <a:off x="2833114" y="3898648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90000">
                <a:schemeClr val="accent1">
                  <a:lumMod val="60000"/>
                  <a:lumOff val="40000"/>
                  <a:alpha val="100000"/>
                </a:schemeClr>
              </a:gs>
            </a:gsLst>
            <a:lin ang="18900000" scaled="0"/>
          </a:gradFill>
          <a:ln w="9525" cap="flat">
            <a:noFill/>
            <a:prstDash val="solid"/>
            <a:miter/>
          </a:ln>
          <a:effectLst>
            <a:outerShdw blurRad="63500" dist="38100" dir="8100000" algn="tr" rotWithShape="0">
              <a:schemeClr val="accent1">
                <a:alpha val="20000"/>
              </a:schemeClr>
            </a:outerShdw>
          </a:effectLst>
        </p:spPr>
        <p:txBody>
          <a:bodyPr rot="0" spcFirstLastPara="0" vertOverflow="overflow" horzOverflow="overflow" vert="horz" wrap="none" lIns="864235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3" name="椭圆 12"/>
          <p:cNvSpPr/>
          <p:nvPr>
            <p:custDataLst>
              <p:tags r:id="rId2"/>
            </p:custDataLst>
          </p:nvPr>
        </p:nvSpPr>
        <p:spPr>
          <a:xfrm>
            <a:off x="4515202" y="2309968"/>
            <a:ext cx="224765" cy="224765"/>
          </a:xfrm>
          <a:prstGeom prst="ellipse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6" name="椭圆 15"/>
          <p:cNvSpPr/>
          <p:nvPr>
            <p:custDataLst>
              <p:tags r:id="rId3"/>
            </p:custDataLst>
          </p:nvPr>
        </p:nvSpPr>
        <p:spPr>
          <a:xfrm rot="5400000">
            <a:off x="4585989" y="2380754"/>
            <a:ext cx="82462" cy="82462"/>
          </a:xfrm>
          <a:prstGeom prst="ellips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17" name="直接连接符 16"/>
          <p:cNvCxnSpPr/>
          <p:nvPr>
            <p:custDataLst>
              <p:tags r:id="rId4"/>
            </p:custDataLst>
          </p:nvPr>
        </p:nvCxnSpPr>
        <p:spPr>
          <a:xfrm>
            <a:off x="4627585" y="2534733"/>
            <a:ext cx="10946" cy="1362455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2251575" y="2149887"/>
            <a:ext cx="2107700" cy="445993"/>
          </a:xfrm>
          <a:prstGeom prst="rect">
            <a:avLst/>
          </a:prstGeom>
          <a:noFill/>
          <a:ln>
            <a:solidFill>
              <a:srgbClr val="0070C0"/>
            </a:solidFill>
            <a:beve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填补目录空白</a:t>
            </a:r>
            <a:endParaRPr lang="zh-CN" altLang="en-US" sz="2400" b="1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7" name="矩形 6"/>
          <p:cNvSpPr/>
          <p:nvPr>
            <p:custDataLst>
              <p:tags r:id="rId6"/>
            </p:custDataLst>
          </p:nvPr>
        </p:nvSpPr>
        <p:spPr>
          <a:xfrm>
            <a:off x="1313815" y="2623820"/>
            <a:ext cx="3045460" cy="155130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独家进口产品，在香港已经使用多年，临床效果好，对目录是很好的补充和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丰富。</a:t>
            </a:r>
            <a:endParaRPr lang="zh-CN" altLang="en-US" b="1" dirty="0">
              <a:solidFill>
                <a:schemeClr val="accent1">
                  <a:lumMod val="50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3" name="任意多边形: 形状 44"/>
          <p:cNvSpPr/>
          <p:nvPr>
            <p:custDataLst>
              <p:tags r:id="rId7"/>
            </p:custDataLst>
          </p:nvPr>
        </p:nvSpPr>
        <p:spPr>
          <a:xfrm>
            <a:off x="5636838" y="3897188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ffectLst>
            <a:outerShdw blurRad="63500" dist="38100" dir="8100000" algn="tr" rotWithShape="0">
              <a:schemeClr val="accent2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612140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lt1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b="1">
              <a:solidFill>
                <a:schemeClr val="l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6" name="椭圆 25"/>
          <p:cNvSpPr/>
          <p:nvPr>
            <p:custDataLst>
              <p:tags r:id="rId8"/>
            </p:custDataLst>
          </p:nvPr>
        </p:nvSpPr>
        <p:spPr>
          <a:xfrm>
            <a:off x="7339360" y="2309968"/>
            <a:ext cx="224765" cy="224765"/>
          </a:xfrm>
          <a:prstGeom prst="ellipse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7" name="椭圆 26"/>
          <p:cNvSpPr/>
          <p:nvPr>
            <p:custDataLst>
              <p:tags r:id="rId9"/>
            </p:custDataLst>
          </p:nvPr>
        </p:nvSpPr>
        <p:spPr>
          <a:xfrm rot="5400000">
            <a:off x="7410146" y="2380754"/>
            <a:ext cx="82462" cy="82462"/>
          </a:xfrm>
          <a:prstGeom prst="ellipse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28" name="直接连接符 27"/>
          <p:cNvCxnSpPr/>
          <p:nvPr>
            <p:custDataLst>
              <p:tags r:id="rId10"/>
            </p:custDataLst>
          </p:nvPr>
        </p:nvCxnSpPr>
        <p:spPr>
          <a:xfrm>
            <a:off x="7451742" y="2534733"/>
            <a:ext cx="10946" cy="1362455"/>
          </a:xfrm>
          <a:prstGeom prst="line">
            <a:avLst/>
          </a:prstGeom>
          <a:ln w="3175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>
            <p:custDataLst>
              <p:tags r:id="rId11"/>
            </p:custDataLst>
          </p:nvPr>
        </p:nvSpPr>
        <p:spPr>
          <a:xfrm>
            <a:off x="4761303" y="2161447"/>
            <a:ext cx="2418641" cy="43443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rgbClr val="00B050"/>
                </a:solidFill>
                <a:sym typeface="+mn-ea"/>
              </a:rPr>
              <a:t>符合保基本原则</a:t>
            </a:r>
            <a:endParaRPr lang="zh-CN" altLang="en-US" sz="2400" b="1" dirty="0">
              <a:solidFill>
                <a:srgbClr val="00B05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9" name="矩形 8"/>
          <p:cNvSpPr/>
          <p:nvPr>
            <p:custDataLst>
              <p:tags r:id="rId12"/>
            </p:custDataLst>
          </p:nvPr>
        </p:nvSpPr>
        <p:spPr>
          <a:xfrm>
            <a:off x="4891027" y="2624128"/>
            <a:ext cx="2601582" cy="11785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sym typeface="+mn-ea"/>
              </a:rPr>
              <a:t>价格合理，且对医保资金支出影响有限，符合保基本的原则。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sym typeface="+mn-ea"/>
            </a:endParaRPr>
          </a:p>
        </p:txBody>
      </p:sp>
      <p:sp>
        <p:nvSpPr>
          <p:cNvPr id="59" name="任意多边形: 形状 45"/>
          <p:cNvSpPr/>
          <p:nvPr>
            <p:custDataLst>
              <p:tags r:id="rId13"/>
            </p:custDataLst>
          </p:nvPr>
        </p:nvSpPr>
        <p:spPr>
          <a:xfrm>
            <a:off x="8480699" y="3891350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63500" dist="38100" dir="8100000" algn="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612140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lt1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b="1">
              <a:solidFill>
                <a:schemeClr val="l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61" name="椭圆 60"/>
          <p:cNvSpPr/>
          <p:nvPr>
            <p:custDataLst>
              <p:tags r:id="rId14"/>
            </p:custDataLst>
          </p:nvPr>
        </p:nvSpPr>
        <p:spPr>
          <a:xfrm>
            <a:off x="10163518" y="2301941"/>
            <a:ext cx="224765" cy="224765"/>
          </a:xfrm>
          <a:prstGeom prst="ellipse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62" name="椭圆 61"/>
          <p:cNvSpPr/>
          <p:nvPr>
            <p:custDataLst>
              <p:tags r:id="rId15"/>
            </p:custDataLst>
          </p:nvPr>
        </p:nvSpPr>
        <p:spPr>
          <a:xfrm rot="5400000">
            <a:off x="10234304" y="2372727"/>
            <a:ext cx="82462" cy="82462"/>
          </a:xfrm>
          <a:prstGeom prst="ellips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70" name="直接连接符 69"/>
          <p:cNvCxnSpPr/>
          <p:nvPr>
            <p:custDataLst>
              <p:tags r:id="rId16"/>
            </p:custDataLst>
          </p:nvPr>
        </p:nvCxnSpPr>
        <p:spPr>
          <a:xfrm>
            <a:off x="10275900" y="2526706"/>
            <a:ext cx="10946" cy="1370483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>
            <p:custDataLst>
              <p:tags r:id="rId17"/>
            </p:custDataLst>
          </p:nvPr>
        </p:nvSpPr>
        <p:spPr>
          <a:xfrm>
            <a:off x="7580746" y="2179748"/>
            <a:ext cx="2420504" cy="4161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rgbClr val="7030A0"/>
                </a:solidFill>
                <a:sym typeface="+mn-ea"/>
              </a:rPr>
              <a:t>无临床管理难度</a:t>
            </a:r>
            <a:endParaRPr lang="zh-CN" altLang="en-US" sz="2400" b="1" dirty="0">
              <a:solidFill>
                <a:srgbClr val="7030A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4" name="矩形 13"/>
          <p:cNvSpPr/>
          <p:nvPr>
            <p:custDataLst>
              <p:tags r:id="rId18"/>
            </p:custDataLst>
          </p:nvPr>
        </p:nvSpPr>
        <p:spPr>
          <a:xfrm>
            <a:off x="7744375" y="2624128"/>
            <a:ext cx="2432278" cy="11785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rgbClr val="381850"/>
                </a:solidFill>
                <a:sym typeface="+mn-ea"/>
              </a:rPr>
              <a:t>本品作为多剂量</a:t>
            </a:r>
            <a:r>
              <a:rPr lang="zh-CN" altLang="en-US" b="1" dirty="0">
                <a:solidFill>
                  <a:srgbClr val="381850"/>
                </a:solidFill>
                <a:sym typeface="+mn-ea"/>
              </a:rPr>
              <a:t>外用搽剂，方便患者调节服用量，依从性强。</a:t>
            </a:r>
            <a:endParaRPr lang="zh-CN" altLang="en-US" b="1" dirty="0">
              <a:solidFill>
                <a:srgbClr val="38185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公平性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9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/>
        </p:nvSpPr>
        <p:spPr>
          <a:xfrm>
            <a:off x="800735" y="611505"/>
            <a:ext cx="3239770" cy="6642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目录</a:t>
            </a:r>
            <a:endPara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006600" y="2091055"/>
            <a:ext cx="4400550" cy="634365"/>
          </a:xfrm>
        </p:spPr>
        <p:txBody>
          <a:bodyPr/>
          <a:lstStyle/>
          <a:p>
            <a:r>
              <a:rPr lang="en-US" altLang="zh-CN" sz="2800">
                <a:latin typeface="微软雅黑" panose="020B0503020204020204" pitchFamily="34" charset="-122"/>
              </a:rPr>
              <a:t>01 </a:t>
            </a:r>
            <a:r>
              <a:rPr lang="zh-CN" altLang="en-US" sz="2800">
                <a:latin typeface="微软雅黑" panose="020B0503020204020204" pitchFamily="34" charset="-122"/>
              </a:rPr>
              <a:t>药品基本信息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4" name="内容占位符 1"/>
          <p:cNvSpPr/>
          <p:nvPr/>
        </p:nvSpPr>
        <p:spPr>
          <a:xfrm>
            <a:off x="6188075" y="209105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>
                <a:latin typeface="微软雅黑" panose="020B0503020204020204" pitchFamily="34" charset="-122"/>
              </a:rPr>
              <a:t>02 </a:t>
            </a:r>
            <a:r>
              <a:rPr lang="zh-CN" altLang="en-US" sz="2800">
                <a:latin typeface="微软雅黑" panose="020B0503020204020204" pitchFamily="34" charset="-122"/>
              </a:rPr>
              <a:t>安全性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6" name="内容占位符 1"/>
          <p:cNvSpPr/>
          <p:nvPr/>
        </p:nvSpPr>
        <p:spPr>
          <a:xfrm>
            <a:off x="1953260" y="3393440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>
                <a:latin typeface="微软雅黑" panose="020B0503020204020204" pitchFamily="34" charset="-122"/>
              </a:rPr>
              <a:t>03 </a:t>
            </a:r>
            <a:r>
              <a:rPr lang="zh-CN" altLang="en-US" sz="2800">
                <a:latin typeface="微软雅黑" panose="020B0503020204020204" pitchFamily="34" charset="-122"/>
              </a:rPr>
              <a:t>有效性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7" name="内容占位符 1"/>
          <p:cNvSpPr/>
          <p:nvPr/>
        </p:nvSpPr>
        <p:spPr>
          <a:xfrm>
            <a:off x="6188075" y="3393440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latin typeface="微软雅黑" panose="020B0503020204020204" pitchFamily="34" charset="-122"/>
              </a:rPr>
              <a:t>04 </a:t>
            </a:r>
            <a:r>
              <a:rPr lang="zh-CN" altLang="en-US" sz="2800" dirty="0">
                <a:latin typeface="微软雅黑" panose="020B0503020204020204" pitchFamily="34" charset="-122"/>
              </a:rPr>
              <a:t>创新性</a:t>
            </a:r>
            <a:endParaRPr lang="zh-CN" altLang="en-US" sz="2800" dirty="0">
              <a:latin typeface="微软雅黑" panose="020B0503020204020204" pitchFamily="34" charset="-122"/>
            </a:endParaRPr>
          </a:p>
        </p:txBody>
      </p:sp>
      <p:sp>
        <p:nvSpPr>
          <p:cNvPr id="8" name="内容占位符 1"/>
          <p:cNvSpPr/>
          <p:nvPr/>
        </p:nvSpPr>
        <p:spPr>
          <a:xfrm>
            <a:off x="1953260" y="469582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latin typeface="微软雅黑" panose="020B0503020204020204" pitchFamily="34" charset="-122"/>
              </a:rPr>
              <a:t>05 </a:t>
            </a:r>
            <a:r>
              <a:rPr lang="zh-CN" altLang="en-US" sz="2800" dirty="0">
                <a:latin typeface="微软雅黑" panose="020B0503020204020204" pitchFamily="34" charset="-122"/>
              </a:rPr>
              <a:t>公平性</a:t>
            </a:r>
            <a:endParaRPr lang="zh-CN" altLang="en-US" sz="2800" dirty="0">
              <a:latin typeface="微软雅黑" panose="020B0503020204020204" pitchFamily="34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196340" y="1310005"/>
            <a:ext cx="9632950" cy="4384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/>
              <a:t>通用名称</a:t>
            </a:r>
            <a:r>
              <a:rPr lang="zh-CN" altLang="en-US" dirty="0"/>
              <a:t>：樟桉松止痛油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/>
              <a:t>注册规格</a:t>
            </a:r>
            <a:r>
              <a:rPr lang="zh-CN" altLang="en-US" dirty="0"/>
              <a:t>：每</a:t>
            </a:r>
            <a:r>
              <a:rPr lang="en-US" altLang="zh-CN" dirty="0"/>
              <a:t>1ml</a:t>
            </a:r>
            <a:r>
              <a:rPr lang="zh-CN" altLang="en-US" dirty="0"/>
              <a:t>含松节油</a:t>
            </a:r>
            <a:r>
              <a:rPr lang="en-US" altLang="zh-CN" dirty="0"/>
              <a:t>40mg</a:t>
            </a:r>
            <a:r>
              <a:rPr lang="zh-CN" altLang="en-US" dirty="0"/>
              <a:t>、桉油</a:t>
            </a:r>
            <a:r>
              <a:rPr lang="en-US" altLang="zh-CN" dirty="0"/>
              <a:t>10mg</a:t>
            </a:r>
            <a:r>
              <a:rPr lang="zh-CN" altLang="en-US" dirty="0"/>
              <a:t>，含樟脑（合成）</a:t>
            </a:r>
            <a:r>
              <a:rPr lang="en-US" altLang="zh-CN" dirty="0"/>
              <a:t>36mg</a:t>
            </a:r>
            <a:endParaRPr lang="en-US" altLang="zh-CN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中国大陆首次上市时间</a:t>
            </a:r>
            <a:r>
              <a:rPr lang="zh-CN" altLang="en-US" dirty="0">
                <a:sym typeface="+mn-ea"/>
              </a:rPr>
              <a:t>：</a:t>
            </a:r>
            <a:r>
              <a:rPr lang="en-US" altLang="zh-CN" dirty="0">
                <a:sym typeface="+mn-ea"/>
              </a:rPr>
              <a:t>2026</a:t>
            </a:r>
            <a:r>
              <a:rPr lang="zh-CN" altLang="en-US" dirty="0">
                <a:sym typeface="+mn-ea"/>
              </a:rPr>
              <a:t>（</a:t>
            </a:r>
            <a:r>
              <a:rPr lang="zh-CN" altLang="en-US" dirty="0">
                <a:sym typeface="+mn-ea"/>
              </a:rPr>
              <a:t>港澳进口简化注册，受理号：</a:t>
            </a:r>
            <a:r>
              <a:rPr lang="en-US" altLang="zh-CN" dirty="0">
                <a:sym typeface="+mn-ea"/>
              </a:rPr>
              <a:t>JYZS2544001</a:t>
            </a:r>
            <a:r>
              <a:rPr lang="zh-CN" altLang="en-US" dirty="0">
                <a:sym typeface="+mn-ea"/>
              </a:rPr>
              <a:t>国</a:t>
            </a:r>
            <a:r>
              <a:rPr lang="zh-CN" altLang="en-US" dirty="0">
                <a:sym typeface="+mn-ea"/>
              </a:rPr>
              <a:t>）</a:t>
            </a:r>
            <a:endParaRPr lang="en-US" altLang="zh-CN" dirty="0">
              <a:sym typeface="+mn-ea"/>
            </a:endParaRPr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目前大陆地区同通用名药品的上市情况</a:t>
            </a:r>
            <a:r>
              <a:rPr lang="zh-CN" altLang="en-US" dirty="0">
                <a:sym typeface="+mn-ea"/>
              </a:rPr>
              <a:t>：独家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是否为 OTC 药品</a:t>
            </a:r>
            <a:r>
              <a:rPr lang="zh-CN" altLang="en-US" dirty="0">
                <a:sym typeface="+mn-ea"/>
              </a:rPr>
              <a:t>：是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参照药品建议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：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1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跌打万花油；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2</a:t>
            </a:r>
            <a:r>
              <a:rPr lang="zh-CN" altLang="en-US" dirty="0">
                <a:solidFill>
                  <a:srgbClr val="FF0000"/>
                </a:solidFill>
                <a:sym typeface="+mn-ea"/>
              </a:rPr>
              <a:t>岭南正红花油。</a:t>
            </a:r>
            <a:endParaRPr lang="en-US" altLang="zh-CN" dirty="0">
              <a:solidFill>
                <a:schemeClr val="accent5">
                  <a:lumMod val="75000"/>
                </a:schemeClr>
              </a:solidFill>
              <a:sym typeface="+mn-ea"/>
            </a:endParaRPr>
          </a:p>
          <a:p>
            <a:pPr marL="694690" lvl="2" indent="-28575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b="1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理由：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1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止痛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同剂型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同类产品，已在医保目录内；</a:t>
            </a:r>
            <a:r>
              <a:rPr lang="en-US" altLang="zh-CN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2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止痛同剂型同类产品，香港进口。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01370" y="1153160"/>
            <a:ext cx="10226675" cy="46634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组方：</a:t>
            </a:r>
            <a:endParaRPr lang="en-US" altLang="zh-CN" sz="20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松节油：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松科松属数种植物中渗出的油树脂，经蒸馏或其他方法提取的挥发油。主要成分为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α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β-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蒎烯和少量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1-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莰烯，含树酯酸、脂肪酸、单萜、倍半萜类。主治：活血通络；消肿止痛；主关节肿痛；肌肉痛。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桉油：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桃金娘科植物蓝桉、樟科植物樟或上述两科同属其他植物经水蒸气蒸馏提取的挥发油。桉油具有祛风止痛的功效。主治：用于治疗皮肤瘙痒、神经痛。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樟脑：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樟科植物中提取制得，亦可化学合成。具有除湿杀虫，温散止痛，开窍辟秽的功效。主治痧胀腹痛、吐泻、神昏、疥癣瘙痒、疮疡湿烂、寒湿脚气、牙痛、跌打伤痛等。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00735" y="1310005"/>
            <a:ext cx="10567670" cy="30683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indent="-285750" fontAlgn="auto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功能主治</a:t>
            </a:r>
            <a:r>
              <a:rPr lang="en-US" altLang="zh-CN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endParaRPr lang="en-US" altLang="zh-CN" sz="22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 fontAlgn="auto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en-US" altLang="zh-CN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</a:t>
            </a: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祛风止痒、消肿止痛。</a:t>
            </a:r>
            <a:endParaRPr lang="zh-CN" altLang="en-US" sz="22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 fontAlgn="auto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en-US" altLang="zh-CN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</a:t>
            </a: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用于跌打肿痛，皮肤瘙痒，蚊虫叮咬，肌肉酸痛，关节痛，新旧扭伤疼痛。</a:t>
            </a:r>
            <a:endParaRPr lang="zh-CN" altLang="en-US" sz="22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 fontAlgn="auto">
              <a:lnSpc>
                <a:spcPct val="130000"/>
              </a:lnSpc>
              <a:buFont typeface="Wingdings" panose="05000000000000000000" pitchFamily="2" charset="2"/>
              <a:buNone/>
            </a:pPr>
            <a:endParaRPr lang="zh-CN" altLang="en-US" sz="22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2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用法用量：</a:t>
            </a:r>
            <a:endParaRPr lang="en-US" altLang="zh-CN" sz="22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外用。每日</a:t>
            </a:r>
            <a:r>
              <a:rPr lang="en-US" altLang="zh-CN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3-6</a:t>
            </a: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次，每次</a:t>
            </a:r>
            <a:r>
              <a:rPr lang="en-US" altLang="zh-CN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sz="22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毫升。</a:t>
            </a:r>
            <a:endParaRPr lang="zh-CN" altLang="en-US" sz="22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 fontAlgn="auto">
              <a:lnSpc>
                <a:spcPct val="130000"/>
              </a:lnSpc>
              <a:buFont typeface="Wingdings" panose="05000000000000000000" pitchFamily="2" charset="2"/>
              <a:buNone/>
            </a:pPr>
            <a:endParaRPr lang="zh-CN" altLang="en-US" sz="22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"/>
          <p:cNvSpPr/>
          <p:nvPr/>
        </p:nvSpPr>
        <p:spPr>
          <a:xfrm>
            <a:off x="6188075" y="209105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安全性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518920" y="1426210"/>
          <a:ext cx="8970645" cy="4363720"/>
        </p:xfrm>
        <a:graphic>
          <a:graphicData uri="http://schemas.openxmlformats.org/drawingml/2006/table">
            <a:tbl>
              <a:tblPr/>
              <a:tblGrid>
                <a:gridCol w="2260600"/>
                <a:gridCol w="6710045"/>
              </a:tblGrid>
              <a:tr h="43497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药味名称</a:t>
                      </a:r>
                      <a:endParaRPr lang="zh-CN" sz="18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不良反应检索概况</a:t>
                      </a:r>
                      <a:endParaRPr lang="zh-CN" sz="18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88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樟脑（合成）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暂未查询到有关该药味经皮给药的不良反应报告及有关文献。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370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桉油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暂未查询到有关该药味经皮给药的不良反应报告及有关文献。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122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松节油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局部使用松节油后出现呼吸急促，面部潮红，胸闷，头晕，恶心等症状，经及时擦拭局部和对症处理，症状及体征迅速消失。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2145"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香茅油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暂未查询到有关该药味经皮给药的不良反应报告及有关文献。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82650">
                <a:tc>
                  <a:txBody>
                    <a:bodyPr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天然油溶黄食用色素</a:t>
                      </a:r>
                      <a:endParaRPr lang="en-US" alt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暂未查询到有关该药味经皮给药的不良反应报告及有关文献。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2145">
                <a:tc>
                  <a:txBody>
                    <a:bodyPr/>
                    <a:p>
                      <a:pPr algn="l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液状石蜡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暂未查询到有关该药味经皮给药的不良反应报告及有关文献。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"/>
          <p:cNvSpPr/>
          <p:nvPr/>
        </p:nvSpPr>
        <p:spPr>
          <a:xfrm>
            <a:off x="6188075" y="209105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安全性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1968500" y="3136900"/>
            <a:ext cx="8187055" cy="82994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上市后美利加药厂共收集到了真实世界数据共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613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例，</a:t>
            </a: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均未出现明显不良反应。</a:t>
            </a: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"/>
          <p:cNvSpPr/>
          <p:nvPr/>
        </p:nvSpPr>
        <p:spPr>
          <a:xfrm>
            <a:off x="6188075" y="209105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有效性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146935" y="1209675"/>
            <a:ext cx="8467725" cy="46037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ctr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613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例患者使用情况汇总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1583055" y="1739900"/>
          <a:ext cx="9149080" cy="5476875"/>
        </p:xfrm>
        <a:graphic>
          <a:graphicData uri="http://schemas.openxmlformats.org/drawingml/2006/table">
            <a:tbl>
              <a:tblPr/>
              <a:tblGrid>
                <a:gridCol w="1931670"/>
                <a:gridCol w="959485"/>
                <a:gridCol w="1834515"/>
                <a:gridCol w="4423410"/>
              </a:tblGrid>
              <a:tr h="539115"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使用本产品原因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例数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产品使用情况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有效性反馈情况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905"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跌打肿痛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105</a:t>
                      </a:r>
                      <a:endParaRPr lang="en-US" alt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3-6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次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天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显效：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101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例；有效：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例；无效：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270"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皮肤痕痒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103</a:t>
                      </a:r>
                      <a:endParaRPr lang="en-US" alt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3-6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次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天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显效：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99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例；有效：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例；无效：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905"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蚊叮虫咬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102</a:t>
                      </a:r>
                      <a:endParaRPr lang="en-US" alt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3-6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次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天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显效：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97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例；有效：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5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例；无效：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905"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肌肉痠痛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102</a:t>
                      </a:r>
                      <a:endParaRPr lang="en-US" alt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3-6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次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天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显效：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99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例；有效：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例；无效：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270"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关节痛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101</a:t>
                      </a:r>
                      <a:endParaRPr lang="en-US" alt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3-6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次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天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显效：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98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例；有效：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例；无效：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905"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新旧扭伤疼痛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100</a:t>
                      </a:r>
                      <a:endParaRPr lang="en-US" alt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3-6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次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天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显效：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96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例；有效：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4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例；无效：</a:t>
                      </a:r>
                      <a:r>
                        <a:rPr lang="en-US" alt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0</a:t>
                      </a:r>
                      <a:r>
                        <a:rPr lang="zh-CN" sz="18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例</a:t>
                      </a:r>
                      <a:endParaRPr lang="zh-CN" sz="18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有效性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913130" y="1395095"/>
            <a:ext cx="10231755" cy="40900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/>
              <a:t>       </a:t>
            </a:r>
            <a:r>
              <a:rPr lang="zh-CN" altLang="en-US" sz="2400"/>
              <a:t>本品含松节油、桉油、樟脑等成分，其中桉油与樟脑等可刺激皮肤冷觉感受器，局部皮肤有清凉感，还可影响肌肉、关节，减轻深部炎症和疼痛，也可消肿。松节油具有祛风燥湿、舒筋通络。治历节风痛，转筋挛急，脚气痿软，鹤膝风，跌损瘀血。根据中医药理论君臣佐使及结合实践经验，将以上诸药配比巧妙结合为止痛油，通过药理实验可证实其止痛、抗炎与消肿等作用。故止痛油临床用于治疗颈僵腰痛，头痛，关节损伤，关节炎，风湿与感冒等症有良好效果是合理的。实验中以同类药红花油、正骨水进行对比，它们也有类似作用，但止痛油更具有见效快，疗效好，毒性低等特点</a:t>
            </a:r>
            <a:r>
              <a:rPr lang="en-US" altLang="zh-CN" sz="2400" baseline="30000"/>
              <a:t>1</a:t>
            </a:r>
            <a:r>
              <a:rPr lang="zh-CN" altLang="en-US" sz="2400"/>
              <a:t>。</a:t>
            </a:r>
            <a:endParaRPr lang="zh-CN" altLang="en-US" sz="2400"/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600"/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/>
              <a:t>1</a:t>
            </a:r>
            <a:r>
              <a:rPr lang="zh-CN" altLang="en-US" sz="1600"/>
              <a:t>参考文献：赵一等</a:t>
            </a:r>
            <a:r>
              <a:rPr lang="en-US" altLang="zh-CN" sz="1600"/>
              <a:t>.“</a:t>
            </a:r>
            <a:r>
              <a:rPr lang="zh-CN" altLang="en-US" sz="1600"/>
              <a:t>卢荣初止痛油</a:t>
            </a:r>
            <a:r>
              <a:rPr lang="en-US" altLang="zh-CN" sz="1600"/>
              <a:t>”</a:t>
            </a:r>
            <a:r>
              <a:rPr lang="zh-CN" altLang="en-US" sz="1600"/>
              <a:t>的药效学实验研究</a:t>
            </a:r>
            <a:endParaRPr lang="zh-CN" altLang="en-US" sz="160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p="http://schemas.openxmlformats.org/presentationml/2006/main">
  <p:tag name="TABLE_ENDDRAG_ORIGIN_RECT" val="706*351"/>
  <p:tag name="TABLE_ENDDRAG_RECT" val="119*112*706*351"/>
</p:tagLst>
</file>

<file path=ppt/tags/tag6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1.xml><?xml version="1.0" encoding="utf-8"?>
<p:tagLst xmlns:p="http://schemas.openxmlformats.org/presentationml/2006/main">
  <p:tag name="TABLE_ENDDRAG_ORIGIN_RECT" val="720*343"/>
  <p:tag name="TABLE_ENDDRAG_RECT" val="151*139*720*343"/>
</p:tagLst>
</file>

<file path=ppt/tags/tag7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1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,&quot;colorType&quot;:1,&quot;foreColorIndex&quot;:5,&quot;pos&quot;:0,&quot;transparency&quot;:0},{&quot;brightness&quot;:0.4000000059604645,&quot;colorType&quot;:1,&quot;foreColorIndex&quot;:5,&quot;pos&quot;:0.8999999761581421,&quot;transparency&quot;:0}],&quot;type&quot;:3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PRESET_TEXT" val="01"/>
  <p:tag name="KSO_WM_DIAGRAM_USE_COLOR_VALUE" val="{&quot;color_scheme&quot;:1,&quot;color_type&quot;:1,&quot;theme_color_indexes&quot;:[5,6,5,6,5,6]}"/>
</p:tagLst>
</file>

<file path=ppt/tags/tag7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5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7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5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7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5,6,5,6,5,6]}"/>
</p:tagLst>
</file>

<file path=ppt/tags/tag7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1069_2*l_h_a*1_1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069_2*l_h_f*1_1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8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2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.4000000059604645,&quot;colorType&quot;:1,&quot;foreColorIndex&quot;:6,&quot;pos&quot;:0.8999999761581421,&quot;transparency&quot;:0},{&quot;brightness&quot;:0,&quot;colorType&quot;:1,&quot;foreColorIndex&quot;:6,&quot;pos&quot;:0,&quot;transparency&quot;:0}],&quot;type&quot;:3},&quot;glow&quot;:{&quot;colorType&quot;:0},&quot;line&quot;:{&quot;type&quot;:0},&quot;shadow&quot;:{&quot;brightness&quot;:0,&quot;colorType&quot;:1,&quot;foreColorIndex&quot;:6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1"/>
  <p:tag name="KSO_WM_UNIT_TEXT_FILL_TYPE" val="1"/>
  <p:tag name="KSO_WM_UNIT_PRESET_TEXT" val="02"/>
  <p:tag name="KSO_WM_DIAGRAM_USE_COLOR_VALUE" val="{&quot;color_scheme&quot;:1,&quot;color_type&quot;:1,&quot;theme_color_indexes&quot;:[5,6,5,6,5,6]}"/>
</p:tagLst>
</file>

<file path=ppt/tags/tag8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6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6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6"/>
  <p:tag name="KSO_WM_DIAGRAM_USE_COLOR_VALUE" val="{&quot;color_scheme&quot;:1,&quot;color_type&quot;:1,&quot;theme_color_indexes&quot;:[5,6,5,6,5,6]}"/>
</p:tagLst>
</file>

<file path=ppt/tags/tag8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1069_2*l_h_a*1_2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86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069_2*l_h_f*1_2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8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3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.4000000059604645,&quot;colorType&quot;:1,&quot;foreColorIndex&quot;:7,&quot;pos&quot;:1,&quot;transparency&quot;:0},{&quot;brightness&quot;:0,&quot;colorType&quot;:1,&quot;foreColorIndex&quot;:7,&quot;pos&quot;:0.10000000149011612,&quot;transparency&quot;:0}],&quot;type&quot;:3},&quot;glow&quot;:{&quot;colorType&quot;:0},&quot;line&quot;:{&quot;type&quot;:0},&quot;shadow&quot;:{&quot;brightness&quot;:0,&quot;colorType&quot;:1,&quot;foreColorIndex&quot;:7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1"/>
  <p:tag name="KSO_WM_UNIT_TEXT_FILL_TYPE" val="1"/>
  <p:tag name="KSO_WM_UNIT_PRESET_TEXT" val="03"/>
  <p:tag name="KSO_WM_DIAGRAM_USE_COLOR_VALUE" val="{&quot;color_scheme&quot;:1,&quot;color_type&quot;:1,&quot;theme_color_indexes&quot;:[5,6,5,6,5,6]}"/>
</p:tagLst>
</file>

<file path=ppt/tags/tag8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7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7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7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7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7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7"/>
  <p:tag name="KSO_WM_DIAGRAM_USE_COLOR_VALUE" val="{&quot;color_scheme&quot;:1,&quot;color_type&quot;:1,&quot;theme_color_indexes&quot;:[5,6,5,6,5,6]}"/>
</p:tagLst>
</file>

<file path=ppt/tags/tag9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20231069_2*l_h_a*1_3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92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069_2*l_h_f*1_3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9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RESOURCE_RECORD_KEY" val="{&quot;65&quot;:[20205081],&quot;70&quot;:[3314175]}"/>
</p:tagLst>
</file>

<file path=ppt/tags/tag94.xml><?xml version="1.0" encoding="utf-8"?>
<p:tagLst xmlns:p="http://schemas.openxmlformats.org/presentationml/2006/main">
  <p:tag name="COMMONDATA" val="eyJoZGlkIjoiMDAwMzJiNjQzY2FhYzYyNDgwODM4ZTlhZmRmODQ3NTAifQ=="/>
  <p:tag name="KSO_WPP_MARK_KEY" val="71870ff4-67f3-428c-b355-e0a39e909f1f"/>
  <p:tag name="RESOURCE_RECORD_KEY" val="{&quot;65&quot;:[20205081],&quot;70&quot;:[3314175]}"/>
  <p:tag name="commondata" val="eyJoZGlkIjoiMTAyMzJkOGNiMDEyZDQzM2FkNGM4ODJmZGE4NDczMDMifQ==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1664</Words>
  <Application>WPS 演示</Application>
  <PresentationFormat>宽屏</PresentationFormat>
  <Paragraphs>179</Paragraphs>
  <Slides>11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Wingdings</vt:lpstr>
      <vt:lpstr>Calibri</vt:lpstr>
      <vt:lpstr>Times New Roman</vt:lpstr>
      <vt:lpstr>Arial</vt:lpstr>
      <vt:lpstr>Arial Unicode MS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TC</cp:lastModifiedBy>
  <cp:revision>563</cp:revision>
  <dcterms:created xsi:type="dcterms:W3CDTF">2019-06-19T02:08:00Z</dcterms:created>
  <dcterms:modified xsi:type="dcterms:W3CDTF">2026-06-10T00:02:04Z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2052-12.1.0.22215</vt:lpwstr>
  </property>
  <property fmtid="{D5CDD505-2E9C-101B-9397-08002B2CF9AE}" pid="3" name="ICV">
    <vt:lpwstr>B394C5147AE34248948551E2A9170B75</vt:lpwstr>
  </property>
  <property fmtid="{D5CDD505-2E9C-101B-9397-08002B2CF9AE}" pid="4" name="commondata">
    <vt:lpwstr>eyJoZGlkIjoiMDAwMzJiNjQzY2FhYzYyNDgwODM4ZTlhZmRmODQ3NTAifQ==</vt:lpwstr>
  </property>
</Properties>
</file>