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4">
  <p:sldMasterIdLst>
    <p:sldMasterId id="2147483648" r:id="rId1"/>
    <p:sldMasterId id="2147483652" r:id="rId3"/>
  </p:sldMasterIdLst>
  <p:notesMasterIdLst>
    <p:notesMasterId r:id="rId5"/>
  </p:notesMasterIdLst>
  <p:handoutMasterIdLst>
    <p:handoutMasterId r:id="rId17"/>
  </p:handoutMasterIdLst>
  <p:sldIdLst>
    <p:sldId id="394" r:id="rId4"/>
    <p:sldId id="692" r:id="rId6"/>
    <p:sldId id="694" r:id="rId7"/>
    <p:sldId id="704" r:id="rId8"/>
    <p:sldId id="703" r:id="rId9"/>
    <p:sldId id="696" r:id="rId10"/>
    <p:sldId id="700" r:id="rId11"/>
    <p:sldId id="701" r:id="rId12"/>
    <p:sldId id="699" r:id="rId13"/>
    <p:sldId id="705" r:id="rId14"/>
    <p:sldId id="689" r:id="rId15"/>
    <p:sldId id="690" r:id="rId16"/>
  </p:sldIdLst>
  <p:sldSz cx="12192000" cy="6858000"/>
  <p:notesSz cx="9939020" cy="6807200"/>
  <p:custDataLst>
    <p:tags r:id="rId2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ngliu" initials="z"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4097"/>
    <a:srgbClr val="2465AC"/>
    <a:srgbClr val="205998"/>
    <a:srgbClr val="672C94"/>
    <a:srgbClr val="6E358B"/>
    <a:srgbClr val="A365D1"/>
    <a:srgbClr val="341D67"/>
    <a:srgbClr val="286FBE"/>
    <a:srgbClr val="A5002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浅色样式 2 - 强调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D27102A9-8310-4765-A935-A1911B00CA55}" styleName="浅色样式 1 - 强调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94" autoAdjust="0"/>
    <p:restoredTop sz="95934" autoAdjust="0"/>
  </p:normalViewPr>
  <p:slideViewPr>
    <p:cSldViewPr snapToGrid="0" showGuides="1">
      <p:cViewPr varScale="1">
        <p:scale>
          <a:sx n="64" d="100"/>
          <a:sy n="64" d="100"/>
        </p:scale>
        <p:origin x="812" y="40"/>
      </p:cViewPr>
      <p:guideLst>
        <p:guide orient="horz" pos="2160"/>
        <p:guide pos="3813"/>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2928" y="-84"/>
      </p:cViewPr>
      <p:guideLst>
        <p:guide orient="horz" pos="2144"/>
        <p:guide pos="3108"/>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2" Type="http://schemas.openxmlformats.org/officeDocument/2006/relationships/tags" Target="tags/tag30.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handoutMaster" Target="handoutMasters/handoutMaster1.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0_3#1">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677571EA-9B60-4FE0-B653-7755EC44810A}" type="doc">
      <dgm:prSet loTypeId="urn:microsoft.com/office/officeart/2005/8/layout/vList5" loCatId="list" qsTypeId="urn:microsoft.com/office/officeart/2005/8/quickstyle/simple1#1" qsCatId="simple" csTypeId="urn:microsoft.com/office/officeart/2005/8/colors/accent0_3#1" csCatId="mainScheme" phldr="1"/>
      <dgm:spPr/>
      <dgm:t>
        <a:bodyPr/>
        <a:lstStyle/>
        <a:p>
          <a:endParaRPr lang="zh-CN" altLang="en-US"/>
        </a:p>
      </dgm:t>
    </dgm:pt>
    <dgm:pt modelId="{0AF23656-C9B2-4B66-B810-2DE6F4918E67}">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a:t>01  </a:t>
          </a:r>
          <a:r>
            <a:rPr kumimoji="1" lang="zh-CN" sz="2800" b="1" dirty="0"/>
            <a:t>基本信息</a:t>
          </a:r>
          <a:endParaRPr lang="zh-CN" sz="2800" dirty="0"/>
        </a:p>
      </dgm:t>
    </dgm:pt>
    <dgm:pt modelId="{1E07B10D-CB99-41C9-BA81-464C46C8D3B4}" cxnId="{AA86A048-F0E6-4088-A4F1-C187B86206A9}" type="parTrans">
      <dgm:prSet/>
      <dgm:spPr/>
      <dgm:t>
        <a:bodyPr/>
        <a:lstStyle/>
        <a:p>
          <a:endParaRPr lang="zh-CN" altLang="en-US"/>
        </a:p>
      </dgm:t>
    </dgm:pt>
    <dgm:pt modelId="{52B2D4CB-F6FC-419A-8536-8A1239E1172E}" cxnId="{AA86A048-F0E6-4088-A4F1-C187B86206A9}" type="sibTrans">
      <dgm:prSet/>
      <dgm:spPr/>
      <dgm:t>
        <a:bodyPr/>
        <a:lstStyle/>
        <a:p>
          <a:endParaRPr lang="zh-CN" altLang="en-US"/>
        </a:p>
      </dgm:t>
    </dgm:pt>
    <dgm:pt modelId="{13D40A3B-D374-4E53-AE18-C8D97B8231C0}">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a:t>02  </a:t>
          </a:r>
          <a:r>
            <a:rPr kumimoji="1" lang="zh-CN" sz="2800" b="1" dirty="0"/>
            <a:t>安全性</a:t>
          </a:r>
          <a:endParaRPr lang="zh-CN" sz="2800" dirty="0"/>
        </a:p>
      </dgm:t>
    </dgm:pt>
    <dgm:pt modelId="{7F54B529-9823-486A-AC0C-F90615B2D231}" cxnId="{265FB959-4697-4B1D-9DDA-D969A750BCB7}" type="parTrans">
      <dgm:prSet/>
      <dgm:spPr/>
      <dgm:t>
        <a:bodyPr/>
        <a:lstStyle/>
        <a:p>
          <a:endParaRPr lang="zh-CN" altLang="en-US"/>
        </a:p>
      </dgm:t>
    </dgm:pt>
    <dgm:pt modelId="{68EC411D-CEA3-4D60-9C53-C7E8076DE5C8}" cxnId="{265FB959-4697-4B1D-9DDA-D969A750BCB7}" type="sibTrans">
      <dgm:prSet/>
      <dgm:spPr/>
      <dgm:t>
        <a:bodyPr/>
        <a:lstStyle/>
        <a:p>
          <a:endParaRPr lang="zh-CN" altLang="en-US"/>
        </a:p>
      </dgm:t>
    </dgm:pt>
    <dgm:pt modelId="{01A8CD0A-FB71-4EA1-86C9-9DE93C0484FE}">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a:t>03  </a:t>
          </a:r>
          <a:r>
            <a:rPr kumimoji="1" lang="zh-CN" sz="2800" b="1" dirty="0"/>
            <a:t>有效性</a:t>
          </a:r>
          <a:endParaRPr lang="zh-CN" sz="2800" dirty="0"/>
        </a:p>
      </dgm:t>
    </dgm:pt>
    <dgm:pt modelId="{31BB1615-EFEA-4967-8C26-B148046C2D0B}" cxnId="{8E4E6094-814B-4152-8946-179219250A5E}" type="parTrans">
      <dgm:prSet/>
      <dgm:spPr/>
      <dgm:t>
        <a:bodyPr/>
        <a:lstStyle/>
        <a:p>
          <a:endParaRPr lang="zh-CN" altLang="en-US"/>
        </a:p>
      </dgm:t>
    </dgm:pt>
    <dgm:pt modelId="{3688C31E-B5FA-4CE3-A3C0-2F488DF30BEF}" cxnId="{8E4E6094-814B-4152-8946-179219250A5E}" type="sibTrans">
      <dgm:prSet/>
      <dgm:spPr/>
      <dgm:t>
        <a:bodyPr/>
        <a:lstStyle/>
        <a:p>
          <a:endParaRPr lang="zh-CN" altLang="en-US"/>
        </a:p>
      </dgm:t>
    </dgm:pt>
    <dgm:pt modelId="{06FF8D8A-71B9-4F93-A6E8-F4B6D79CDA59}">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a:t>04  </a:t>
          </a:r>
          <a:r>
            <a:rPr kumimoji="1" lang="zh-CN" sz="2800" b="1" dirty="0"/>
            <a:t>创新性</a:t>
          </a:r>
          <a:endParaRPr lang="zh-CN" sz="2800" dirty="0"/>
        </a:p>
      </dgm:t>
    </dgm:pt>
    <dgm:pt modelId="{F603464C-DA11-4B01-8625-FE951DF5B997}" cxnId="{89F2A812-F9C0-4811-9A6D-7F6EC069BC43}" type="parTrans">
      <dgm:prSet/>
      <dgm:spPr/>
      <dgm:t>
        <a:bodyPr/>
        <a:lstStyle/>
        <a:p>
          <a:endParaRPr lang="zh-CN" altLang="en-US"/>
        </a:p>
      </dgm:t>
    </dgm:pt>
    <dgm:pt modelId="{5EAFA080-A5D5-4EFD-A8CC-60A5B421CE49}" cxnId="{89F2A812-F9C0-4811-9A6D-7F6EC069BC43}" type="sibTrans">
      <dgm:prSet/>
      <dgm:spPr/>
      <dgm:t>
        <a:bodyPr/>
        <a:lstStyle/>
        <a:p>
          <a:endParaRPr lang="zh-CN" altLang="en-US"/>
        </a:p>
      </dgm:t>
    </dgm:pt>
    <dgm:pt modelId="{3A095CE0-7EB4-48B1-A6F4-0CAA17B43D3A}">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a:t>05  </a:t>
          </a:r>
          <a:r>
            <a:rPr kumimoji="1" lang="zh-CN" sz="2800" b="1" dirty="0"/>
            <a:t>公平性</a:t>
          </a:r>
          <a:endParaRPr lang="zh-CN" sz="2800" dirty="0"/>
        </a:p>
      </dgm:t>
    </dgm:pt>
    <dgm:pt modelId="{AFE16933-DB32-4F37-B5FE-3D8241A6CAC3}" cxnId="{4B22128A-1520-4647-A003-0248F3D4277C}" type="parTrans">
      <dgm:prSet/>
      <dgm:spPr/>
      <dgm:t>
        <a:bodyPr/>
        <a:lstStyle/>
        <a:p>
          <a:endParaRPr lang="zh-CN" altLang="en-US"/>
        </a:p>
      </dgm:t>
    </dgm:pt>
    <dgm:pt modelId="{1BAE9727-A80D-45D9-8746-584AA2EFE851}" cxnId="{4B22128A-1520-4647-A003-0248F3D4277C}" type="sibTrans">
      <dgm:prSet/>
      <dgm:spPr/>
      <dgm:t>
        <a:bodyPr/>
        <a:lstStyle/>
        <a:p>
          <a:endParaRPr lang="zh-CN" altLang="en-US"/>
        </a:p>
      </dgm:t>
    </dgm:pt>
    <dgm:pt modelId="{D014FDE0-1F49-453A-873C-F73DE5593EAC}" type="pres">
      <dgm:prSet presAssocID="{677571EA-9B60-4FE0-B653-7755EC44810A}" presName="Name0" presStyleCnt="0">
        <dgm:presLayoutVars>
          <dgm:dir/>
          <dgm:animLvl val="lvl"/>
          <dgm:resizeHandles val="exact"/>
        </dgm:presLayoutVars>
      </dgm:prSet>
      <dgm:spPr/>
    </dgm:pt>
    <dgm:pt modelId="{24554E62-A725-4E90-B2CD-1392DCB8FC7C}" type="pres">
      <dgm:prSet presAssocID="{0AF23656-C9B2-4B66-B810-2DE6F4918E67}" presName="linNode" presStyleCnt="0"/>
      <dgm:spPr/>
    </dgm:pt>
    <dgm:pt modelId="{B8086433-AEAB-4301-A56F-BFDC00BEF49E}" type="pres">
      <dgm:prSet presAssocID="{0AF23656-C9B2-4B66-B810-2DE6F4918E67}" presName="parentText" presStyleLbl="node1" presStyleIdx="0" presStyleCnt="5" custScaleX="254938" custScaleY="27996">
        <dgm:presLayoutVars>
          <dgm:chMax val="1"/>
          <dgm:bulletEnabled val="1"/>
        </dgm:presLayoutVars>
      </dgm:prSet>
      <dgm:spPr/>
    </dgm:pt>
    <dgm:pt modelId="{7DB9B35B-76EE-471C-BEDB-827A6F0FA3C8}" type="pres">
      <dgm:prSet presAssocID="{52B2D4CB-F6FC-419A-8536-8A1239E1172E}" presName="sp" presStyleCnt="0"/>
      <dgm:spPr/>
    </dgm:pt>
    <dgm:pt modelId="{6BA4D2F6-5480-4A53-83B9-A1E6A1932214}" type="pres">
      <dgm:prSet presAssocID="{13D40A3B-D374-4E53-AE18-C8D97B8231C0}" presName="linNode" presStyleCnt="0"/>
      <dgm:spPr/>
    </dgm:pt>
    <dgm:pt modelId="{D4232BF1-2DE4-40F5-9036-A0BB74BFEC04}" type="pres">
      <dgm:prSet presAssocID="{13D40A3B-D374-4E53-AE18-C8D97B8231C0}" presName="parentText" presStyleLbl="node1" presStyleIdx="1" presStyleCnt="5" custScaleX="254938" custScaleY="27996">
        <dgm:presLayoutVars>
          <dgm:chMax val="1"/>
          <dgm:bulletEnabled val="1"/>
        </dgm:presLayoutVars>
      </dgm:prSet>
      <dgm:spPr/>
    </dgm:pt>
    <dgm:pt modelId="{1699AB6A-28F2-42F9-A83E-E683A90C25C1}" type="pres">
      <dgm:prSet presAssocID="{68EC411D-CEA3-4D60-9C53-C7E8076DE5C8}" presName="sp" presStyleCnt="0"/>
      <dgm:spPr/>
    </dgm:pt>
    <dgm:pt modelId="{4AE6DC92-3395-4DF1-982F-33F317A888F4}" type="pres">
      <dgm:prSet presAssocID="{01A8CD0A-FB71-4EA1-86C9-9DE93C0484FE}" presName="linNode" presStyleCnt="0"/>
      <dgm:spPr/>
    </dgm:pt>
    <dgm:pt modelId="{C7F29A77-AC56-4746-AB4F-8462B8DCE968}" type="pres">
      <dgm:prSet presAssocID="{01A8CD0A-FB71-4EA1-86C9-9DE93C0484FE}" presName="parentText" presStyleLbl="node1" presStyleIdx="2" presStyleCnt="5" custScaleX="254938" custScaleY="27996">
        <dgm:presLayoutVars>
          <dgm:chMax val="1"/>
          <dgm:bulletEnabled val="1"/>
        </dgm:presLayoutVars>
      </dgm:prSet>
      <dgm:spPr/>
    </dgm:pt>
    <dgm:pt modelId="{4F44E8B8-A627-4A09-B1CA-B4E8C96471A3}" type="pres">
      <dgm:prSet presAssocID="{3688C31E-B5FA-4CE3-A3C0-2F488DF30BEF}" presName="sp" presStyleCnt="0"/>
      <dgm:spPr/>
    </dgm:pt>
    <dgm:pt modelId="{6FFAA3F6-AED3-4103-AF07-B33D04E13AF0}" type="pres">
      <dgm:prSet presAssocID="{06FF8D8A-71B9-4F93-A6E8-F4B6D79CDA59}" presName="linNode" presStyleCnt="0"/>
      <dgm:spPr/>
    </dgm:pt>
    <dgm:pt modelId="{29429567-6A52-49D7-9FEE-95EC8C7D4F83}" type="pres">
      <dgm:prSet presAssocID="{06FF8D8A-71B9-4F93-A6E8-F4B6D79CDA59}" presName="parentText" presStyleLbl="node1" presStyleIdx="3" presStyleCnt="5" custScaleX="254938" custScaleY="27996">
        <dgm:presLayoutVars>
          <dgm:chMax val="1"/>
          <dgm:bulletEnabled val="1"/>
        </dgm:presLayoutVars>
      </dgm:prSet>
      <dgm:spPr/>
    </dgm:pt>
    <dgm:pt modelId="{5E67991E-60C6-4A28-B068-14BC19D61DCF}" type="pres">
      <dgm:prSet presAssocID="{5EAFA080-A5D5-4EFD-A8CC-60A5B421CE49}" presName="sp" presStyleCnt="0"/>
      <dgm:spPr/>
    </dgm:pt>
    <dgm:pt modelId="{E517D1EF-2C04-498B-90B9-1C41BC6E290F}" type="pres">
      <dgm:prSet presAssocID="{3A095CE0-7EB4-48B1-A6F4-0CAA17B43D3A}" presName="linNode" presStyleCnt="0"/>
      <dgm:spPr/>
    </dgm:pt>
    <dgm:pt modelId="{B9E7177F-B5AF-48AA-8A1A-0F25B5FD41C4}" type="pres">
      <dgm:prSet presAssocID="{3A095CE0-7EB4-48B1-A6F4-0CAA17B43D3A}" presName="parentText" presStyleLbl="node1" presStyleIdx="4" presStyleCnt="5" custScaleX="254938" custScaleY="27996">
        <dgm:presLayoutVars>
          <dgm:chMax val="1"/>
          <dgm:bulletEnabled val="1"/>
        </dgm:presLayoutVars>
      </dgm:prSet>
      <dgm:spPr/>
    </dgm:pt>
  </dgm:ptLst>
  <dgm:cxnLst>
    <dgm:cxn modelId="{3E66E111-FA5F-4C38-9D13-EED30A676B53}" type="presOf" srcId="{01A8CD0A-FB71-4EA1-86C9-9DE93C0484FE}" destId="{C7F29A77-AC56-4746-AB4F-8462B8DCE968}" srcOrd="0" destOrd="0" presId="urn:microsoft.com/office/officeart/2005/8/layout/vList5"/>
    <dgm:cxn modelId="{89F2A812-F9C0-4811-9A6D-7F6EC069BC43}" srcId="{677571EA-9B60-4FE0-B653-7755EC44810A}" destId="{06FF8D8A-71B9-4F93-A6E8-F4B6D79CDA59}" srcOrd="3" destOrd="0" parTransId="{F603464C-DA11-4B01-8625-FE951DF5B997}" sibTransId="{5EAFA080-A5D5-4EFD-A8CC-60A5B421CE49}"/>
    <dgm:cxn modelId="{AA86A048-F0E6-4088-A4F1-C187B86206A9}" srcId="{677571EA-9B60-4FE0-B653-7755EC44810A}" destId="{0AF23656-C9B2-4B66-B810-2DE6F4918E67}" srcOrd="0" destOrd="0" parTransId="{1E07B10D-CB99-41C9-BA81-464C46C8D3B4}" sibTransId="{52B2D4CB-F6FC-419A-8536-8A1239E1172E}"/>
    <dgm:cxn modelId="{265FB959-4697-4B1D-9DDA-D969A750BCB7}" srcId="{677571EA-9B60-4FE0-B653-7755EC44810A}" destId="{13D40A3B-D374-4E53-AE18-C8D97B8231C0}" srcOrd="1" destOrd="0" parTransId="{7F54B529-9823-486A-AC0C-F90615B2D231}" sibTransId="{68EC411D-CEA3-4D60-9C53-C7E8076DE5C8}"/>
    <dgm:cxn modelId="{B0C7717C-27AA-41F9-8E74-B03861CDD6AF}" type="presOf" srcId="{06FF8D8A-71B9-4F93-A6E8-F4B6D79CDA59}" destId="{29429567-6A52-49D7-9FEE-95EC8C7D4F83}" srcOrd="0" destOrd="0" presId="urn:microsoft.com/office/officeart/2005/8/layout/vList5"/>
    <dgm:cxn modelId="{4B22128A-1520-4647-A003-0248F3D4277C}" srcId="{677571EA-9B60-4FE0-B653-7755EC44810A}" destId="{3A095CE0-7EB4-48B1-A6F4-0CAA17B43D3A}" srcOrd="4" destOrd="0" parTransId="{AFE16933-DB32-4F37-B5FE-3D8241A6CAC3}" sibTransId="{1BAE9727-A80D-45D9-8746-584AA2EFE851}"/>
    <dgm:cxn modelId="{0AD0DF8D-82C9-48AA-A067-93C2D7BA8CD6}" type="presOf" srcId="{677571EA-9B60-4FE0-B653-7755EC44810A}" destId="{D014FDE0-1F49-453A-873C-F73DE5593EAC}" srcOrd="0" destOrd="0" presId="urn:microsoft.com/office/officeart/2005/8/layout/vList5"/>
    <dgm:cxn modelId="{8E4E6094-814B-4152-8946-179219250A5E}" srcId="{677571EA-9B60-4FE0-B653-7755EC44810A}" destId="{01A8CD0A-FB71-4EA1-86C9-9DE93C0484FE}" srcOrd="2" destOrd="0" parTransId="{31BB1615-EFEA-4967-8C26-B148046C2D0B}" sibTransId="{3688C31E-B5FA-4CE3-A3C0-2F488DF30BEF}"/>
    <dgm:cxn modelId="{ABBDC694-E7F4-454A-8AD9-F00C68558ED6}" type="presOf" srcId="{0AF23656-C9B2-4B66-B810-2DE6F4918E67}" destId="{B8086433-AEAB-4301-A56F-BFDC00BEF49E}" srcOrd="0" destOrd="0" presId="urn:microsoft.com/office/officeart/2005/8/layout/vList5"/>
    <dgm:cxn modelId="{72ECB5BF-1F5A-49F9-AA50-82D3CD3FA132}" type="presOf" srcId="{13D40A3B-D374-4E53-AE18-C8D97B8231C0}" destId="{D4232BF1-2DE4-40F5-9036-A0BB74BFEC04}" srcOrd="0" destOrd="0" presId="urn:microsoft.com/office/officeart/2005/8/layout/vList5"/>
    <dgm:cxn modelId="{C14B30E6-93AA-4DFA-8A1A-73FE3A36E663}" type="presOf" srcId="{3A095CE0-7EB4-48B1-A6F4-0CAA17B43D3A}" destId="{B9E7177F-B5AF-48AA-8A1A-0F25B5FD41C4}" srcOrd="0" destOrd="0" presId="urn:microsoft.com/office/officeart/2005/8/layout/vList5"/>
    <dgm:cxn modelId="{C1F3F816-96D6-437C-A688-B12B5A551A34}" type="presParOf" srcId="{D014FDE0-1F49-453A-873C-F73DE5593EAC}" destId="{24554E62-A725-4E90-B2CD-1392DCB8FC7C}" srcOrd="0" destOrd="0" presId="urn:microsoft.com/office/officeart/2005/8/layout/vList5"/>
    <dgm:cxn modelId="{3857EC48-5218-4D72-9479-6A43527226CB}" type="presParOf" srcId="{24554E62-A725-4E90-B2CD-1392DCB8FC7C}" destId="{B8086433-AEAB-4301-A56F-BFDC00BEF49E}" srcOrd="0" destOrd="0" presId="urn:microsoft.com/office/officeart/2005/8/layout/vList5"/>
    <dgm:cxn modelId="{9E1F9AF8-4597-4CDC-AF48-BE307179310A}" type="presParOf" srcId="{D014FDE0-1F49-453A-873C-F73DE5593EAC}" destId="{7DB9B35B-76EE-471C-BEDB-827A6F0FA3C8}" srcOrd="1" destOrd="0" presId="urn:microsoft.com/office/officeart/2005/8/layout/vList5"/>
    <dgm:cxn modelId="{E911EB97-D79A-48F3-A446-FBA6FFB4BFAE}" type="presParOf" srcId="{D014FDE0-1F49-453A-873C-F73DE5593EAC}" destId="{6BA4D2F6-5480-4A53-83B9-A1E6A1932214}" srcOrd="2" destOrd="0" presId="urn:microsoft.com/office/officeart/2005/8/layout/vList5"/>
    <dgm:cxn modelId="{3C6CCBD2-B081-479C-94C4-4A5D7F400CA6}" type="presParOf" srcId="{6BA4D2F6-5480-4A53-83B9-A1E6A1932214}" destId="{D4232BF1-2DE4-40F5-9036-A0BB74BFEC04}" srcOrd="0" destOrd="0" presId="urn:microsoft.com/office/officeart/2005/8/layout/vList5"/>
    <dgm:cxn modelId="{DF0D7448-C594-4B0D-A4F2-7F4C8F394B51}" type="presParOf" srcId="{D014FDE0-1F49-453A-873C-F73DE5593EAC}" destId="{1699AB6A-28F2-42F9-A83E-E683A90C25C1}" srcOrd="3" destOrd="0" presId="urn:microsoft.com/office/officeart/2005/8/layout/vList5"/>
    <dgm:cxn modelId="{AC613EE7-EC97-4DCF-B65D-0A79C1217479}" type="presParOf" srcId="{D014FDE0-1F49-453A-873C-F73DE5593EAC}" destId="{4AE6DC92-3395-4DF1-982F-33F317A888F4}" srcOrd="4" destOrd="0" presId="urn:microsoft.com/office/officeart/2005/8/layout/vList5"/>
    <dgm:cxn modelId="{AB35C417-D492-4600-B991-031028751DF1}" type="presParOf" srcId="{4AE6DC92-3395-4DF1-982F-33F317A888F4}" destId="{C7F29A77-AC56-4746-AB4F-8462B8DCE968}" srcOrd="0" destOrd="0" presId="urn:microsoft.com/office/officeart/2005/8/layout/vList5"/>
    <dgm:cxn modelId="{D6646768-DAA3-4A16-9538-10FA8B7E47E4}" type="presParOf" srcId="{D014FDE0-1F49-453A-873C-F73DE5593EAC}" destId="{4F44E8B8-A627-4A09-B1CA-B4E8C96471A3}" srcOrd="5" destOrd="0" presId="urn:microsoft.com/office/officeart/2005/8/layout/vList5"/>
    <dgm:cxn modelId="{13A87CF2-ABDE-4B1E-82E9-BC59BCEBC5B0}" type="presParOf" srcId="{D014FDE0-1F49-453A-873C-F73DE5593EAC}" destId="{6FFAA3F6-AED3-4103-AF07-B33D04E13AF0}" srcOrd="6" destOrd="0" presId="urn:microsoft.com/office/officeart/2005/8/layout/vList5"/>
    <dgm:cxn modelId="{72C3C334-1EFA-4D73-8E07-CDB7F502737C}" type="presParOf" srcId="{6FFAA3F6-AED3-4103-AF07-B33D04E13AF0}" destId="{29429567-6A52-49D7-9FEE-95EC8C7D4F83}" srcOrd="0" destOrd="0" presId="urn:microsoft.com/office/officeart/2005/8/layout/vList5"/>
    <dgm:cxn modelId="{292ABB64-3BC3-41D4-9B41-87258FD203C2}" type="presParOf" srcId="{D014FDE0-1F49-453A-873C-F73DE5593EAC}" destId="{5E67991E-60C6-4A28-B068-14BC19D61DCF}" srcOrd="7" destOrd="0" presId="urn:microsoft.com/office/officeart/2005/8/layout/vList5"/>
    <dgm:cxn modelId="{442A85AB-C1DC-468C-91CC-C5CB7762E4F6}" type="presParOf" srcId="{D014FDE0-1F49-453A-873C-F73DE5593EAC}" destId="{E517D1EF-2C04-498B-90B9-1C41BC6E290F}" srcOrd="8" destOrd="0" presId="urn:microsoft.com/office/officeart/2005/8/layout/vList5"/>
    <dgm:cxn modelId="{DFA77274-5043-4B6E-B6B5-039033010799}" type="presParOf" srcId="{E517D1EF-2C04-498B-90B9-1C41BC6E290F}" destId="{B9E7177F-B5AF-48AA-8A1A-0F25B5FD41C4}" srcOrd="0"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5295390" cy="4320556"/>
        <a:chOff x="0" y="0"/>
        <a:chExt cx="5295390" cy="4320556"/>
      </a:xfrm>
    </dsp:grpSpPr>
    <dsp:sp modelId="{B8086433-AEAB-4301-A56F-BFDC00BEF49E}">
      <dsp:nvSpPr>
        <dsp:cNvPr id="3" name="圆角矩形 2"/>
        <dsp:cNvSpPr/>
      </dsp:nvSpPr>
      <dsp:spPr bwMode="white">
        <a:xfrm>
          <a:off x="217702" y="0"/>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a:t>01  </a:t>
          </a:r>
          <a:r>
            <a:rPr kumimoji="1" lang="zh-CN" sz="2800" b="1" dirty="0"/>
            <a:t>基本信息</a:t>
          </a:r>
          <a:endParaRPr lang="zh-CN" sz="2800" dirty="0"/>
        </a:p>
      </dsp:txBody>
      <dsp:txXfrm>
        <a:off x="217702" y="0"/>
        <a:ext cx="4859986" cy="756084"/>
      </dsp:txXfrm>
    </dsp:sp>
    <dsp:sp modelId="{D4232BF1-2DE4-40F5-9036-A0BB74BFEC04}">
      <dsp:nvSpPr>
        <dsp:cNvPr id="4" name="圆角矩形 3"/>
        <dsp:cNvSpPr/>
      </dsp:nvSpPr>
      <dsp:spPr bwMode="white">
        <a:xfrm>
          <a:off x="217702" y="891118"/>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a:t>02  </a:t>
          </a:r>
          <a:r>
            <a:rPr kumimoji="1" lang="zh-CN" sz="2800" b="1" dirty="0"/>
            <a:t>安全性</a:t>
          </a:r>
          <a:endParaRPr lang="zh-CN" sz="2800" dirty="0"/>
        </a:p>
      </dsp:txBody>
      <dsp:txXfrm>
        <a:off x="217702" y="891118"/>
        <a:ext cx="4859986" cy="756084"/>
      </dsp:txXfrm>
    </dsp:sp>
    <dsp:sp modelId="{C7F29A77-AC56-4746-AB4F-8462B8DCE968}">
      <dsp:nvSpPr>
        <dsp:cNvPr id="5" name="圆角矩形 4"/>
        <dsp:cNvSpPr/>
      </dsp:nvSpPr>
      <dsp:spPr bwMode="white">
        <a:xfrm>
          <a:off x="217702" y="1782236"/>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a:t>03  </a:t>
          </a:r>
          <a:r>
            <a:rPr kumimoji="1" lang="zh-CN" sz="2800" b="1" dirty="0"/>
            <a:t>有效性</a:t>
          </a:r>
          <a:endParaRPr lang="zh-CN" sz="2800" dirty="0"/>
        </a:p>
      </dsp:txBody>
      <dsp:txXfrm>
        <a:off x="217702" y="1782236"/>
        <a:ext cx="4859986" cy="756084"/>
      </dsp:txXfrm>
    </dsp:sp>
    <dsp:sp modelId="{29429567-6A52-49D7-9FEE-95EC8C7D4F83}">
      <dsp:nvSpPr>
        <dsp:cNvPr id="6" name="圆角矩形 5"/>
        <dsp:cNvSpPr/>
      </dsp:nvSpPr>
      <dsp:spPr bwMode="white">
        <a:xfrm>
          <a:off x="217702" y="2673354"/>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a:t>04  </a:t>
          </a:r>
          <a:r>
            <a:rPr kumimoji="1" lang="zh-CN" sz="2800" b="1" dirty="0"/>
            <a:t>创新性</a:t>
          </a:r>
          <a:endParaRPr lang="zh-CN" sz="2800" dirty="0"/>
        </a:p>
      </dsp:txBody>
      <dsp:txXfrm>
        <a:off x="217702" y="2673354"/>
        <a:ext cx="4859986" cy="756084"/>
      </dsp:txXfrm>
    </dsp:sp>
    <dsp:sp modelId="{B9E7177F-B5AF-48AA-8A1A-0F25B5FD41C4}">
      <dsp:nvSpPr>
        <dsp:cNvPr id="7" name="圆角矩形 6"/>
        <dsp:cNvSpPr/>
      </dsp:nvSpPr>
      <dsp:spPr bwMode="white">
        <a:xfrm>
          <a:off x="217702" y="3564472"/>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a:t>05  </a:t>
          </a:r>
          <a:r>
            <a:rPr kumimoji="1" lang="zh-CN" sz="2800" b="1" dirty="0"/>
            <a:t>公平性</a:t>
          </a:r>
          <a:endParaRPr lang="zh-CN" sz="2800" dirty="0"/>
        </a:p>
      </dsp:txBody>
      <dsp:txXfrm>
        <a:off x="217702" y="3564472"/>
        <a:ext cx="4859986" cy="75608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2" y="0"/>
            <a:ext cx="4307045" cy="340360"/>
          </a:xfrm>
          <a:prstGeom prst="rect">
            <a:avLst/>
          </a:prstGeom>
        </p:spPr>
        <p:txBody>
          <a:bodyPr vert="horz" lIns="91559" tIns="45779" rIns="91559" bIns="45779" rtlCol="0"/>
          <a:lstStyle>
            <a:lvl1pPr algn="l">
              <a:defRPr sz="1200"/>
            </a:lvl1pPr>
          </a:lstStyle>
          <a:p>
            <a:endParaRPr lang="zh-CN" altLang="en-US"/>
          </a:p>
        </p:txBody>
      </p:sp>
      <p:sp>
        <p:nvSpPr>
          <p:cNvPr id="3" name="日期占位符 2"/>
          <p:cNvSpPr>
            <a:spLocks noGrp="1"/>
          </p:cNvSpPr>
          <p:nvPr>
            <p:ph type="dt" sz="quarter" idx="1"/>
          </p:nvPr>
        </p:nvSpPr>
        <p:spPr>
          <a:xfrm>
            <a:off x="5629993" y="0"/>
            <a:ext cx="4307045" cy="340360"/>
          </a:xfrm>
          <a:prstGeom prst="rect">
            <a:avLst/>
          </a:prstGeom>
        </p:spPr>
        <p:txBody>
          <a:bodyPr vert="horz" lIns="91559" tIns="45779" rIns="91559" bIns="45779" rtlCol="0"/>
          <a:lstStyle>
            <a:lvl1pPr algn="r">
              <a:defRPr sz="1200"/>
            </a:lvl1pPr>
          </a:lstStyle>
          <a:p>
            <a:fld id="{22CB3F67-A1EC-407D-BCCC-6C3BD049AD2D}" type="datetimeFigureOut">
              <a:rPr lang="zh-CN" altLang="en-US" smtClean="0"/>
            </a:fld>
            <a:endParaRPr lang="zh-CN" altLang="en-US"/>
          </a:p>
        </p:txBody>
      </p:sp>
      <p:sp>
        <p:nvSpPr>
          <p:cNvPr id="4" name="页脚占位符 3"/>
          <p:cNvSpPr>
            <a:spLocks noGrp="1"/>
          </p:cNvSpPr>
          <p:nvPr>
            <p:ph type="ftr" sz="quarter" idx="2"/>
          </p:nvPr>
        </p:nvSpPr>
        <p:spPr>
          <a:xfrm>
            <a:off x="2" y="6465659"/>
            <a:ext cx="4307045" cy="340360"/>
          </a:xfrm>
          <a:prstGeom prst="rect">
            <a:avLst/>
          </a:prstGeom>
        </p:spPr>
        <p:txBody>
          <a:bodyPr vert="horz" lIns="91559" tIns="45779" rIns="91559" bIns="45779"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5629993" y="6465659"/>
            <a:ext cx="4307045" cy="340360"/>
          </a:xfrm>
          <a:prstGeom prst="rect">
            <a:avLst/>
          </a:prstGeom>
        </p:spPr>
        <p:txBody>
          <a:bodyPr vert="horz" lIns="91559" tIns="45779" rIns="91559" bIns="45779" rtlCol="0" anchor="b"/>
          <a:lstStyle>
            <a:lvl1pPr algn="r">
              <a:defRPr sz="1200"/>
            </a:lvl1pPr>
          </a:lstStyle>
          <a:p>
            <a:fld id="{E1ABFBC0-A6E3-42ED-B676-65864CC35AE0}"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2" y="0"/>
            <a:ext cx="4307045" cy="341542"/>
          </a:xfrm>
          <a:prstGeom prst="rect">
            <a:avLst/>
          </a:prstGeom>
        </p:spPr>
        <p:txBody>
          <a:bodyPr vert="horz" lIns="91559" tIns="45779" rIns="91559" bIns="45779" rtlCol="0"/>
          <a:lstStyle>
            <a:lvl1pPr algn="l">
              <a:defRPr sz="1200"/>
            </a:lvl1pPr>
          </a:lstStyle>
          <a:p>
            <a:endParaRPr lang="zh-CN" altLang="en-US"/>
          </a:p>
        </p:txBody>
      </p:sp>
      <p:sp>
        <p:nvSpPr>
          <p:cNvPr id="3" name="日期占位符 2"/>
          <p:cNvSpPr>
            <a:spLocks noGrp="1"/>
          </p:cNvSpPr>
          <p:nvPr>
            <p:ph type="dt" idx="1"/>
          </p:nvPr>
        </p:nvSpPr>
        <p:spPr>
          <a:xfrm>
            <a:off x="5629993" y="0"/>
            <a:ext cx="4307045" cy="341542"/>
          </a:xfrm>
          <a:prstGeom prst="rect">
            <a:avLst/>
          </a:prstGeom>
        </p:spPr>
        <p:txBody>
          <a:bodyPr vert="horz" lIns="91559" tIns="45779" rIns="91559" bIns="45779" rtlCol="0"/>
          <a:lstStyle>
            <a:lvl1pPr algn="r">
              <a:defRPr sz="1200"/>
            </a:lvl1pPr>
          </a:lstStyle>
          <a:p>
            <a:fld id="{D5044A59-494E-4E1E-BFDC-01F27AA3C5D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559" tIns="45779" rIns="91559" bIns="45779" rtlCol="0" anchor="ctr"/>
          <a:lstStyle/>
          <a:p>
            <a:endParaRPr lang="zh-CN" altLang="en-US"/>
          </a:p>
        </p:txBody>
      </p:sp>
      <p:sp>
        <p:nvSpPr>
          <p:cNvPr id="5" name="备注占位符 4"/>
          <p:cNvSpPr>
            <a:spLocks noGrp="1"/>
          </p:cNvSpPr>
          <p:nvPr>
            <p:ph type="body" sz="quarter" idx="3"/>
          </p:nvPr>
        </p:nvSpPr>
        <p:spPr>
          <a:xfrm>
            <a:off x="993935" y="3275965"/>
            <a:ext cx="7951470" cy="2680335"/>
          </a:xfrm>
          <a:prstGeom prst="rect">
            <a:avLst/>
          </a:prstGeom>
        </p:spPr>
        <p:txBody>
          <a:bodyPr vert="horz" lIns="91559" tIns="45779" rIns="91559" bIns="45779"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2" y="6465659"/>
            <a:ext cx="4307045" cy="341541"/>
          </a:xfrm>
          <a:prstGeom prst="rect">
            <a:avLst/>
          </a:prstGeom>
        </p:spPr>
        <p:txBody>
          <a:bodyPr vert="horz" lIns="91559" tIns="45779" rIns="91559" bIns="45779"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629993" y="6465659"/>
            <a:ext cx="4307045" cy="341541"/>
          </a:xfrm>
          <a:prstGeom prst="rect">
            <a:avLst/>
          </a:prstGeom>
        </p:spPr>
        <p:txBody>
          <a:bodyPr vert="horz" lIns="91559" tIns="45779" rIns="91559" bIns="45779" rtlCol="0" anchor="b"/>
          <a:lstStyle>
            <a:lvl1pPr algn="r">
              <a:defRPr sz="1200"/>
            </a:lvl1pPr>
          </a:lstStyle>
          <a:p>
            <a:fld id="{FBFFD8CB-2E0C-4DF4-BAE7-4778A221841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rapidbbs.cn/"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2" name="矩形 1">
            <a:hlinkClick r:id="rId2"/>
          </p:cNvPr>
          <p:cNvSpPr/>
          <p:nvPr userDrawn="1"/>
        </p:nvSpPr>
        <p:spPr bwMode="auto">
          <a:xfrm>
            <a:off x="0" y="0"/>
            <a:ext cx="12192000" cy="6858000"/>
          </a:xfrm>
          <a:prstGeom prst="rect">
            <a:avLst/>
          </a:prstGeom>
          <a:noFill/>
          <a:ln>
            <a:solidFill>
              <a:schemeClr val="tx1">
                <a:alpha val="0"/>
              </a:schemeClr>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noAutofit/>
          </a:bodyPr>
          <a:lstStyle/>
          <a:p>
            <a:pPr algn="ctr" defTabSz="913765" fontAlgn="base">
              <a:lnSpc>
                <a:spcPct val="90000"/>
              </a:lnSpc>
              <a:spcBef>
                <a:spcPct val="0"/>
              </a:spcBef>
              <a:spcAft>
                <a:spcPct val="0"/>
              </a:spcAft>
            </a:pPr>
            <a:endParaRPr lang="zh-CN" altLang="en-US" sz="2355" dirty="0" err="1">
              <a:gradFill>
                <a:gsLst>
                  <a:gs pos="0">
                    <a:srgbClr val="FFFFFF"/>
                  </a:gs>
                  <a:gs pos="100000">
                    <a:srgbClr val="FFFFFF"/>
                  </a:gs>
                </a:gsLst>
                <a:lin ang="5400000" scaled="0"/>
              </a:gradFill>
              <a:latin typeface="华文细黑" panose="02010600040101010101" pitchFamily="2" charset="-122"/>
              <a:ea typeface="Segoe UI" panose="020B0502040204020203" pitchFamily="34" charset="0"/>
              <a:cs typeface="Segoe UI" panose="020B0502040204020203" pitchFamily="34" charset="0"/>
            </a:endParaRPr>
          </a:p>
        </p:txBody>
      </p:sp>
      <p:sp>
        <p:nvSpPr>
          <p:cNvPr id="3" name="矩形 2"/>
          <p:cNvSpPr/>
          <p:nvPr userDrawn="1"/>
        </p:nvSpPr>
        <p:spPr>
          <a:xfrm>
            <a:off x="0" y="0"/>
            <a:ext cx="12192000" cy="6858000"/>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5" name="直接连接符 4"/>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6" name="矩形 5"/>
          <p:cNvSpPr/>
          <p:nvPr userDrawn="1"/>
        </p:nvSpPr>
        <p:spPr>
          <a:xfrm>
            <a:off x="530897" y="505184"/>
            <a:ext cx="79200" cy="563984"/>
          </a:xfrm>
          <a:prstGeom prst="rect">
            <a:avLst/>
          </a:prstGeom>
          <a:solidFill>
            <a:srgbClr val="00A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750"/>
                                        <p:tgtEl>
                                          <p:spTgt spid="5"/>
                                        </p:tgtEl>
                                      </p:cBhvr>
                                    </p:animEffect>
                                  </p:childTnLst>
                                </p:cTn>
                              </p:par>
                            </p:childTnLst>
                          </p:cTn>
                        </p:par>
                        <p:par>
                          <p:cTn id="8" fill="hold">
                            <p:stCondLst>
                              <p:cond delay="1000"/>
                            </p:stCondLst>
                            <p:childTnLst>
                              <p:par>
                                <p:cTn id="9" presetID="53"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250" fill="hold"/>
                                        <p:tgtEl>
                                          <p:spTgt spid="6"/>
                                        </p:tgtEl>
                                        <p:attrNameLst>
                                          <p:attrName>ppt_w</p:attrName>
                                        </p:attrNameLst>
                                      </p:cBhvr>
                                      <p:tavLst>
                                        <p:tav tm="0">
                                          <p:val>
                                            <p:fltVal val="0"/>
                                          </p:val>
                                        </p:tav>
                                        <p:tav tm="100000">
                                          <p:val>
                                            <p:strVal val="#ppt_w"/>
                                          </p:val>
                                        </p:tav>
                                      </p:tavLst>
                                    </p:anim>
                                    <p:anim calcmode="lin" valueType="num">
                                      <p:cBhvr>
                                        <p:cTn id="12" dur="250" fill="hold"/>
                                        <p:tgtEl>
                                          <p:spTgt spid="6"/>
                                        </p:tgtEl>
                                        <p:attrNameLst>
                                          <p:attrName>ppt_h</p:attrName>
                                        </p:attrNameLst>
                                      </p:cBhvr>
                                      <p:tavLst>
                                        <p:tav tm="0">
                                          <p:val>
                                            <p:fltVal val="0"/>
                                          </p:val>
                                        </p:tav>
                                        <p:tav tm="100000">
                                          <p:val>
                                            <p:strVal val="#ppt_h"/>
                                          </p:val>
                                        </p:tav>
                                      </p:tavLst>
                                    </p:anim>
                                    <p:animEffect transition="in" filter="fade">
                                      <p:cBhvr>
                                        <p:cTn id="13" dur="250"/>
                                        <p:tgtEl>
                                          <p:spTgt spid="6"/>
                                        </p:tgtEl>
                                      </p:cBhvr>
                                    </p:animEffect>
                                  </p:childTnLst>
                                </p:cTn>
                              </p:par>
                              <p:par>
                                <p:cTn id="14" presetID="6" presetClass="emph" presetSubtype="0" decel="100000" fill="hold" grpId="1" nodeType="withEffect">
                                  <p:stCondLst>
                                    <p:cond delay="200"/>
                                  </p:stCondLst>
                                  <p:childTnLst>
                                    <p:animScale>
                                      <p:cBhvr>
                                        <p:cTn id="15" dur="250" fill="hold"/>
                                        <p:tgtEl>
                                          <p:spTgt spid="6"/>
                                        </p:tgtEl>
                                      </p:cBhvr>
                                      <p:by x="110000" y="110000"/>
                                    </p:animScale>
                                  </p:childTnLst>
                                </p:cTn>
                              </p:par>
                              <p:par>
                                <p:cTn id="16" presetID="6" presetClass="emph" presetSubtype="0" decel="100000" fill="hold" grpId="2" nodeType="withEffect">
                                  <p:stCondLst>
                                    <p:cond delay="300"/>
                                  </p:stCondLst>
                                  <p:childTnLst>
                                    <p:animScale>
                                      <p:cBhvr>
                                        <p:cTn id="17" dur="250" fill="hold"/>
                                        <p:tgtEl>
                                          <p:spTgt spid="6"/>
                                        </p:tgtEl>
                                      </p:cBhvr>
                                      <p:by x="91000" y="91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00A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00A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pic>
        <p:nvPicPr>
          <p:cNvPr id="5" name="图片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66974" y="362020"/>
            <a:ext cx="881683" cy="719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673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673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5" Type="http://schemas.openxmlformats.org/officeDocument/2006/relationships/theme" Target="../theme/theme2.xml"/><Relationship Id="rId4" Type="http://schemas.openxmlformats.org/officeDocument/2006/relationships/slideLayout" Target="../slideLayouts/slideLayout7.xml"/><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7FD55C-0D9B-4AE1-8991-F4382A6841F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C383C1-739C-4888-8408-05312C30A9CF}" type="slidenum">
              <a:rPr lang="zh-CN" altLang="en-US" smtClean="0"/>
            </a:fld>
            <a:endParaRPr lang="zh-CN" altLang="en-US"/>
          </a:p>
        </p:txBody>
      </p:sp>
      <p:sp>
        <p:nvSpPr>
          <p:cNvPr id="7" name="矩形 6"/>
          <p:cNvSpPr/>
          <p:nvPr userDrawn="1"/>
        </p:nvSpPr>
        <p:spPr>
          <a:xfrm>
            <a:off x="0" y="6598766"/>
            <a:ext cx="12192000" cy="267494"/>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7FD55C-0D9B-4AE1-8991-F4382A6841F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C383C1-739C-4888-8408-05312C30A9C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9" Type="http://schemas.openxmlformats.org/officeDocument/2006/relationships/notesSlide" Target="../notesSlides/notesSlide8.xml"/><Relationship Id="rId8" Type="http://schemas.openxmlformats.org/officeDocument/2006/relationships/slideLayout" Target="../slideLayouts/slideLayout2.xml"/><Relationship Id="rId7" Type="http://schemas.openxmlformats.org/officeDocument/2006/relationships/tags" Target="../tags/tag29.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xml"/><Relationship Id="rId7" Type="http://schemas.openxmlformats.org/officeDocument/2006/relationships/tags" Target="../tags/tag2.xml"/><Relationship Id="rId6" Type="http://schemas.openxmlformats.org/officeDocument/2006/relationships/tags" Target="../tags/tag1.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slideLayout" Target="../slideLayouts/slideLayout2.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8" Type="http://schemas.openxmlformats.org/officeDocument/2006/relationships/notesSlide" Target="../notesSlides/notesSlide5.xml"/><Relationship Id="rId7" Type="http://schemas.openxmlformats.org/officeDocument/2006/relationships/slideLayout" Target="../slideLayouts/slideLayout2.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7" Type="http://schemas.openxmlformats.org/officeDocument/2006/relationships/notesSlide" Target="../notesSlides/notesSlide6.xml"/><Relationship Id="rId6" Type="http://schemas.openxmlformats.org/officeDocument/2006/relationships/slideLayout" Target="../slideLayouts/slideLayout2.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矩形 92"/>
          <p:cNvSpPr/>
          <p:nvPr/>
        </p:nvSpPr>
        <p:spPr>
          <a:xfrm>
            <a:off x="0" y="122142"/>
            <a:ext cx="12192000" cy="6858000"/>
          </a:xfrm>
          <a:prstGeom prst="rect">
            <a:avLst/>
          </a:prstGeom>
          <a:blipFill>
            <a:blip r:embed="rId1"/>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7" name="矩形 146"/>
          <p:cNvSpPr/>
          <p:nvPr/>
        </p:nvSpPr>
        <p:spPr>
          <a:xfrm>
            <a:off x="0" y="1682995"/>
            <a:ext cx="12192000" cy="3318767"/>
          </a:xfrm>
          <a:prstGeom prst="rect">
            <a:avLst/>
          </a:prstGeom>
          <a:solidFill>
            <a:srgbClr val="00409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zh-CN" altLang="en-US" dirty="0"/>
          </a:p>
        </p:txBody>
      </p:sp>
      <p:sp>
        <p:nvSpPr>
          <p:cNvPr id="3" name="Text Box 2"/>
          <p:cNvSpPr txBox="1">
            <a:spLocks noChangeArrowheads="1"/>
          </p:cNvSpPr>
          <p:nvPr/>
        </p:nvSpPr>
        <p:spPr bwMode="auto">
          <a:xfrm>
            <a:off x="2291444" y="2079850"/>
            <a:ext cx="7789181" cy="2339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tx1">
                      <a:alpha val="50000"/>
                    </a:schemeClr>
                  </a:outerShdw>
                </a:effectLst>
              </a14:hiddenEffects>
            </a:ext>
          </a:extLst>
        </p:spPr>
        <p:txBody>
          <a:bodyPr wrap="square" lIns="121917" tIns="60958" rIns="121917" bIns="60958">
            <a:spAutoFit/>
          </a:bodyP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9pPr>
          </a:lstStyle>
          <a:p>
            <a:pPr algn="ctr" eaLnBrk="1" hangingPunct="1">
              <a:lnSpc>
                <a:spcPct val="150000"/>
              </a:lnSpc>
            </a:pPr>
            <a:r>
              <a:rPr lang="zh-CN" altLang="en-US" sz="4000" b="1" baseline="0" dirty="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醋酸钠林格葡萄糖注射液</a:t>
            </a:r>
            <a:endParaRPr lang="en-US" altLang="zh-CN" sz="3200" b="1" baseline="0" dirty="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algn="ctr" eaLnBrk="1" hangingPunct="1">
              <a:lnSpc>
                <a:spcPct val="150000"/>
              </a:lnSpc>
            </a:pPr>
            <a:endParaRPr lang="en-US" altLang="zh-CN" sz="2400" b="1" baseline="0" dirty="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algn="ctr" eaLnBrk="1" hangingPunct="1">
              <a:lnSpc>
                <a:spcPct val="150000"/>
              </a:lnSpc>
            </a:pPr>
            <a:r>
              <a:rPr lang="zh-CN" altLang="en-US" sz="3200" b="1" baseline="0" dirty="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南京正科医药股份有限公司</a:t>
            </a:r>
            <a:endParaRPr lang="zh-CN" altLang="en-US" sz="3200" b="1" baseline="0" dirty="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pic>
        <p:nvPicPr>
          <p:cNvPr id="5" name="Picture 2" descr="PPECLOGO-eff-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0118" y="4136164"/>
            <a:ext cx="1413933" cy="1278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PPECLOGO-eff-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1134" y="4648397"/>
            <a:ext cx="1970617" cy="1797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PPECLOGO-eff-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77081" y="4182491"/>
            <a:ext cx="533400" cy="484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1" descr="PPECLOGO-eff-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03984" y="3877931"/>
            <a:ext cx="1488016" cy="1363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5" descr="PPECLOGO-eff2-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32100" y="3975297"/>
            <a:ext cx="584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7" descr="PPECLOGO-eff2-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40384" y="4172149"/>
            <a:ext cx="480483" cy="484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22"/>
          <p:cNvSpPr>
            <a:spLocks noChangeArrowheads="1" noChangeShapeType="1" noTextEdit="1"/>
          </p:cNvSpPr>
          <p:nvPr/>
        </p:nvSpPr>
        <p:spPr bwMode="auto">
          <a:xfrm>
            <a:off x="1832509" y="4755905"/>
            <a:ext cx="9120716" cy="1056217"/>
          </a:xfrm>
          <a:prstGeom prst="rect">
            <a:avLst/>
          </a:prstGeom>
          <a:extLst>
            <a:ext uri="{91240B29-F687-4F45-9708-019B960494DF}">
              <a14:hiddenLine xmlns:a14="http://schemas.microsoft.com/office/drawing/2010/main" w="9525">
                <a:solidFill>
                  <a:srgbClr val="000000"/>
                </a:solidFill>
                <a:round/>
              </a14:hiddenLine>
            </a:ext>
          </a:extLst>
        </p:spPr>
        <p:txBody>
          <a:bodyPr wrap="none" lIns="121917" tIns="60958" rIns="121917" bIns="60958" fromWordArt="1">
            <a:prstTxWarp prst="textPlain">
              <a:avLst>
                <a:gd name="adj" fmla="val 50000"/>
              </a:avLst>
            </a:prstTxWarp>
          </a:bodyPr>
          <a:lstStyle/>
          <a:p>
            <a:endParaRPr lang="zh-CN" altLang="en-US" sz="4800" kern="10" spc="960">
              <a:gradFill rotWithShape="1">
                <a:gsLst>
                  <a:gs pos="0">
                    <a:srgbClr val="AAAAAA"/>
                  </a:gs>
                  <a:gs pos="100000">
                    <a:srgbClr val="FFFFFF"/>
                  </a:gs>
                </a:gsLst>
                <a:lin ang="5400000" scaled="1"/>
              </a:gradFill>
              <a:effectLst>
                <a:outerShdw dist="45791" dir="3378596" algn="ctr" rotWithShape="0">
                  <a:srgbClr val="4D4D4D">
                    <a:alpha val="79999"/>
                  </a:srgbClr>
                </a:outerShdw>
              </a:effectLst>
              <a:latin typeface="黑体" panose="02010609060101010101" charset="-122"/>
              <a:ea typeface="黑体" panose="02010609060101010101" charset="-122"/>
            </a:endParaRPr>
          </a:p>
        </p:txBody>
      </p:sp>
      <p:sp>
        <p:nvSpPr>
          <p:cNvPr id="132" name="TextBox 14"/>
          <p:cNvSpPr>
            <a:spLocks noChangeArrowheads="1"/>
          </p:cNvSpPr>
          <p:nvPr/>
        </p:nvSpPr>
        <p:spPr bwMode="auto">
          <a:xfrm>
            <a:off x="327774" y="1918776"/>
            <a:ext cx="4372041" cy="2311573"/>
          </a:xfrm>
          <a:prstGeom prst="rect">
            <a:avLst/>
          </a:prstGeom>
        </p:spPr>
        <p:txBody>
          <a:bodyPr wrap="square" lIns="121917" tIns="60958" rIns="121917" bIns="60958">
            <a:spAutoFit/>
          </a:bodyPr>
          <a:lstStyle/>
          <a:p>
            <a:pPr fontAlgn="base">
              <a:spcBef>
                <a:spcPct val="0"/>
              </a:spcBef>
              <a:spcAft>
                <a:spcPct val="0"/>
              </a:spcAft>
            </a:pPr>
            <a:endParaRPr lang="en-US" altLang="zh-CN" sz="14200" dirty="0">
              <a:solidFill>
                <a:schemeClr val="accent1"/>
              </a:solidFill>
              <a:latin typeface="Impact" panose="020B0806030902050204" pitchFamily="34" charset="0"/>
              <a:ea typeface="微软雅黑" panose="020B0503020204020204" pitchFamily="34" charset="-122"/>
              <a:sym typeface="方正兰亭粗黑_GBK"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4850" y="568370"/>
            <a:ext cx="1669047" cy="46166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03</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有效性</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graphicFrame>
        <p:nvGraphicFramePr>
          <p:cNvPr id="3" name="table 210"/>
          <p:cNvGraphicFramePr>
            <a:graphicFrameLocks noGrp="1"/>
          </p:cNvGraphicFramePr>
          <p:nvPr/>
        </p:nvGraphicFramePr>
        <p:xfrm>
          <a:off x="556067" y="1185673"/>
          <a:ext cx="10812779" cy="4944299"/>
        </p:xfrm>
        <a:graphic>
          <a:graphicData uri="http://schemas.openxmlformats.org/drawingml/2006/table">
            <a:tbl>
              <a:tblPr/>
              <a:tblGrid>
                <a:gridCol w="3409646"/>
                <a:gridCol w="7403133"/>
              </a:tblGrid>
              <a:tr h="445769">
                <a:tc gridSpan="2">
                  <a:txBody>
                    <a:bodyPr/>
                    <a:lstStyle/>
                    <a:p>
                      <a:pPr algn="l" rtl="0" eaLnBrk="0">
                        <a:lnSpc>
                          <a:spcPct val="113000"/>
                        </a:lnSpc>
                      </a:pPr>
                      <a:endParaRPr sz="400" dirty="0">
                        <a:latin typeface="Arial" panose="020B0604020202020204"/>
                        <a:ea typeface="Arial" panose="020B0604020202020204"/>
                        <a:cs typeface="Arial" panose="020B0604020202020204"/>
                      </a:endParaRPr>
                    </a:p>
                    <a:p>
                      <a:pPr marL="1748155" algn="l" rtl="0" eaLnBrk="0">
                        <a:lnSpc>
                          <a:spcPts val="2375"/>
                        </a:lnSpc>
                        <a:spcBef>
                          <a:spcPts val="5"/>
                        </a:spcBef>
                      </a:pPr>
                      <a:r>
                        <a:rPr sz="1700" b="1" kern="0" spc="90" dirty="0">
                          <a:solidFill>
                            <a:srgbClr val="FFFFFF">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醋酸钠林格葡萄糖注射液符合临床指南 / 专家共识对液体治疗的推荐意见</a:t>
                      </a:r>
                      <a:endParaRPr sz="17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6350" cap="flat" cmpd="sng" algn="ctr">
                      <a:solidFill>
                        <a:srgbClr val="CCE3F6"/>
                      </a:solidFill>
                      <a:prstDash val="solid"/>
                      <a:round/>
                      <a:headEnd type="none" w="med" len="med"/>
                      <a:tailEnd type="none" w="med" len="med"/>
                    </a:lnL>
                    <a:lnR w="6350" cap="flat" cmpd="sng" algn="ctr">
                      <a:solidFill>
                        <a:srgbClr val="CCE3F6"/>
                      </a:solidFill>
                      <a:prstDash val="solid"/>
                      <a:round/>
                      <a:headEnd type="none" w="med" len="med"/>
                      <a:tailEnd type="none" w="med" len="med"/>
                    </a:lnR>
                    <a:lnT w="6350" cap="flat" cmpd="sng" algn="ctr">
                      <a:solidFill>
                        <a:srgbClr val="CCE3F6"/>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958BA"/>
                    </a:solidFill>
                  </a:tcPr>
                </a:tc>
                <a:tc hMerge="1">
                  <a:tcPr marL="0" marR="0" marT="0" marB="0">
                    <a:lnL w="6350" cap="flat" cmpd="sng" algn="ctr">
                      <a:solidFill>
                        <a:srgbClr val="CCE3F6"/>
                      </a:solidFill>
                      <a:prstDash val="solid"/>
                      <a:round/>
                      <a:headEnd type="none" w="med" len="med"/>
                      <a:tailEnd type="none" w="med" len="med"/>
                    </a:lnL>
                    <a:lnR w="6350" cap="flat" cmpd="sng" algn="ctr">
                      <a:solidFill>
                        <a:srgbClr val="CCE3F6"/>
                      </a:solidFill>
                      <a:prstDash val="solid"/>
                      <a:round/>
                      <a:headEnd type="none" w="med" len="med"/>
                      <a:tailEnd type="none" w="med" len="med"/>
                    </a:lnR>
                    <a:lnT w="6350" cap="flat" cmpd="sng" algn="ctr">
                      <a:solidFill>
                        <a:srgbClr val="CCE3F6"/>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958BA"/>
                    </a:solidFill>
                  </a:tcPr>
                </a:tc>
              </a:tr>
              <a:tr h="431165">
                <a:tc>
                  <a:txBody>
                    <a:bodyPr/>
                    <a:lstStyle/>
                    <a:p>
                      <a:pPr algn="l" rtl="0" eaLnBrk="0">
                        <a:lnSpc>
                          <a:spcPct val="109000"/>
                        </a:lnSpc>
                      </a:pPr>
                      <a:endParaRPr sz="900" dirty="0">
                        <a:latin typeface="Arial" panose="020B0604020202020204"/>
                        <a:ea typeface="Arial" panose="020B0604020202020204"/>
                        <a:cs typeface="Arial" panose="020B0604020202020204"/>
                      </a:endParaRPr>
                    </a:p>
                    <a:p>
                      <a:pPr marL="1020445" algn="l" rtl="0" eaLnBrk="0">
                        <a:lnSpc>
                          <a:spcPct val="87000"/>
                        </a:lnSpc>
                        <a:spcBef>
                          <a:spcPts val="0"/>
                        </a:spcBef>
                      </a:pPr>
                      <a:r>
                        <a:rPr sz="1400" b="1" kern="0" spc="-10" dirty="0">
                          <a:solidFill>
                            <a:srgbClr val="2B438B">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指南 </a:t>
                      </a:r>
                      <a:r>
                        <a:rPr sz="1400" b="1" kern="0" spc="-10" dirty="0">
                          <a:solidFill>
                            <a:srgbClr val="2B438B">
                              <a:alpha val="100000"/>
                            </a:srgbClr>
                          </a:solidFill>
                          <a:latin typeface="Arial" panose="020B0604020202020204"/>
                          <a:ea typeface="Arial" panose="020B0604020202020204"/>
                          <a:cs typeface="Arial" panose="020B0604020202020204"/>
                        </a:rPr>
                        <a:t>/ </a:t>
                      </a:r>
                      <a:r>
                        <a:rPr sz="1400" b="1" kern="0" spc="-10" dirty="0">
                          <a:solidFill>
                            <a:srgbClr val="2B438B">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共识名称</a:t>
                      </a:r>
                      <a:endParaRPr sz="14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07000"/>
                        </a:lnSpc>
                      </a:pPr>
                      <a:endParaRPr sz="900" dirty="0">
                        <a:latin typeface="Arial" panose="020B0604020202020204"/>
                        <a:ea typeface="Arial" panose="020B0604020202020204"/>
                        <a:cs typeface="Arial" panose="020B0604020202020204"/>
                      </a:endParaRPr>
                    </a:p>
                    <a:p>
                      <a:pPr algn="l" rtl="0" eaLnBrk="0">
                        <a:lnSpc>
                          <a:spcPct val="9000"/>
                        </a:lnSpc>
                      </a:pPr>
                      <a:endParaRPr sz="100" dirty="0">
                        <a:latin typeface="Arial" panose="020B0604020202020204"/>
                        <a:ea typeface="Arial" panose="020B0604020202020204"/>
                        <a:cs typeface="Arial" panose="020B0604020202020204"/>
                      </a:endParaRPr>
                    </a:p>
                    <a:p>
                      <a:pPr marL="3426460" algn="l" rtl="0" eaLnBrk="0">
                        <a:lnSpc>
                          <a:spcPct val="87000"/>
                        </a:lnSpc>
                      </a:pPr>
                      <a:r>
                        <a:rPr sz="1400" b="1" kern="0" spc="-10" dirty="0">
                          <a:solidFill>
                            <a:srgbClr val="2B438B">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推荐意见</a:t>
                      </a:r>
                      <a:endParaRPr sz="14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r>
              <a:tr h="1008380">
                <a:tc>
                  <a:txBody>
                    <a:bodyPr/>
                    <a:lstStyle/>
                    <a:p>
                      <a:pPr algn="ctr" rtl="0" eaLnBrk="0">
                        <a:lnSpc>
                          <a:spcPct val="132000"/>
                        </a:lnSpc>
                      </a:pPr>
                      <a:endParaRPr sz="1000" dirty="0">
                        <a:latin typeface="Arial" panose="020B0604020202020204"/>
                        <a:ea typeface="Arial" panose="020B0604020202020204"/>
                        <a:cs typeface="Arial" panose="020B0604020202020204"/>
                      </a:endParaRPr>
                    </a:p>
                    <a:p>
                      <a:pPr algn="ctr" rtl="0" eaLnBrk="0">
                        <a:lnSpc>
                          <a:spcPct val="133000"/>
                        </a:lnSpc>
                      </a:pPr>
                      <a:endParaRPr sz="1000" dirty="0">
                        <a:latin typeface="Arial" panose="020B0604020202020204"/>
                        <a:ea typeface="Arial" panose="020B0604020202020204"/>
                        <a:cs typeface="Arial" panose="020B0604020202020204"/>
                      </a:endParaRPr>
                    </a:p>
                    <a:p>
                      <a:pPr marL="229235" algn="ctr" rtl="0" eaLnBrk="0">
                        <a:lnSpc>
                          <a:spcPct val="89000"/>
                        </a:lnSpc>
                        <a:spcBef>
                          <a:spcPts val="5"/>
                        </a:spcBef>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醋酸钠林格液围手术期临床应用</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专家共识</a:t>
                      </a:r>
                      <a:r>
                        <a:rPr sz="1200" kern="0" spc="-10" baseline="220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1</a:t>
                      </a:r>
                      <a:endParaRPr sz="1200" baseline="220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c>
                  <a:txBody>
                    <a:bodyPr/>
                    <a:lstStyle/>
                    <a:p>
                      <a:pPr algn="l" rtl="0" eaLnBrk="0">
                        <a:lnSpc>
                          <a:spcPct val="112000"/>
                        </a:lnSpc>
                      </a:pPr>
                      <a:endParaRPr sz="800" dirty="0">
                        <a:latin typeface="Arial" panose="020B0604020202020204"/>
                        <a:ea typeface="Arial" panose="020B0604020202020204"/>
                        <a:cs typeface="Arial" panose="020B0604020202020204"/>
                      </a:endParaRPr>
                    </a:p>
                    <a:p>
                      <a:pPr marL="104140" algn="l" rtl="0" eaLnBrk="0">
                        <a:lnSpc>
                          <a:spcPct val="92000"/>
                        </a:lnSpc>
                      </a:pPr>
                      <a:r>
                        <a:rPr sz="1200" kern="0" spc="0" dirty="0">
                          <a:solidFill>
                            <a:srgbClr val="000000">
                              <a:alpha val="100000"/>
                            </a:srgbClr>
                          </a:solidFill>
                          <a:latin typeface="Wingdings" panose="05000000000000000000"/>
                          <a:ea typeface="Wingdings" panose="05000000000000000000"/>
                          <a:cs typeface="Wingdings" panose="05000000000000000000"/>
                        </a:rPr>
                        <a:t>u</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在休克和肝功能障碍甚至衰竭等危重情况下</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输注醋酸钠林格液明显</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优于乳酸林格液</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marL="104140" algn="l" rtl="0" eaLnBrk="0">
                        <a:lnSpc>
                          <a:spcPct val="92000"/>
                        </a:lnSpc>
                        <a:spcBef>
                          <a:spcPts val="1075"/>
                        </a:spcBef>
                      </a:pPr>
                      <a:r>
                        <a:rPr sz="1200" kern="0" spc="0" dirty="0">
                          <a:solidFill>
                            <a:srgbClr val="000000">
                              <a:alpha val="100000"/>
                            </a:srgbClr>
                          </a:solidFill>
                          <a:latin typeface="Wingdings" panose="05000000000000000000"/>
                          <a:ea typeface="Wingdings" panose="05000000000000000000"/>
                          <a:cs typeface="Wingdings" panose="05000000000000000000"/>
                        </a:rPr>
                        <a:t>u</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含糖醋酸钠林格液可以有效</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抑制禁食和危重病患者的负氮平衡状态</a:t>
                      </a:r>
                      <a:r>
                        <a:rPr sz="1200" b="1" kern="0" spc="-19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，有效</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减轻自身</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组织蛋白的分解</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09000"/>
                        </a:lnSpc>
                      </a:pPr>
                      <a:endParaRPr sz="800" dirty="0">
                        <a:latin typeface="Arial" panose="020B0604020202020204"/>
                        <a:ea typeface="Arial" panose="020B0604020202020204"/>
                        <a:cs typeface="Arial" panose="020B0604020202020204"/>
                      </a:endParaRPr>
                    </a:p>
                    <a:p>
                      <a:pPr marL="104140" algn="l" rtl="0" eaLnBrk="0">
                        <a:lnSpc>
                          <a:spcPct val="94000"/>
                        </a:lnSpc>
                      </a:pPr>
                      <a:r>
                        <a:rPr sz="1200" kern="0" spc="-10" dirty="0">
                          <a:solidFill>
                            <a:srgbClr val="000000">
                              <a:alpha val="100000"/>
                            </a:srgbClr>
                          </a:solidFill>
                          <a:latin typeface="Wingdings" panose="05000000000000000000"/>
                          <a:ea typeface="Wingdings" panose="05000000000000000000"/>
                          <a:cs typeface="Wingdings" panose="05000000000000000000"/>
                        </a:rPr>
                        <a:t>u</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含糖醋酸钠林格液含有的Ca</a:t>
                      </a:r>
                      <a:r>
                        <a:rPr sz="1200" kern="0" spc="-10" baseline="220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2</a:t>
                      </a:r>
                      <a:r>
                        <a:rPr sz="700" kern="0" spc="-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baseline="220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等均接近ECF的生理水平</a:t>
                      </a:r>
                      <a:r>
                        <a:rPr sz="1200" kern="0" spc="-17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，能有效补充血清Ca</a:t>
                      </a:r>
                      <a:r>
                        <a:rPr sz="1200" kern="0" spc="-10" baseline="220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2</a:t>
                      </a:r>
                      <a:r>
                        <a:rPr sz="700" kern="0" spc="-1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baseline="220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r>
                        <a:rPr sz="7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，有利于</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维持心肌收缩功能</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r>
              <a:tr h="1259839">
                <a:tc>
                  <a:txBody>
                    <a:bodyPr/>
                    <a:lstStyle/>
                    <a:p>
                      <a:pPr algn="ctr" rtl="0" eaLnBrk="0">
                        <a:lnSpc>
                          <a:spcPct val="115000"/>
                        </a:lnSpc>
                      </a:pPr>
                      <a:endParaRPr sz="1000" dirty="0">
                        <a:latin typeface="Arial" panose="020B0604020202020204"/>
                        <a:ea typeface="Arial" panose="020B0604020202020204"/>
                        <a:cs typeface="Arial" panose="020B0604020202020204"/>
                      </a:endParaRPr>
                    </a:p>
                    <a:p>
                      <a:pPr algn="ctr" rtl="0" eaLnBrk="0">
                        <a:lnSpc>
                          <a:spcPct val="116000"/>
                        </a:lnSpc>
                      </a:pPr>
                      <a:endParaRPr sz="1000" dirty="0">
                        <a:latin typeface="Arial" panose="020B0604020202020204"/>
                        <a:ea typeface="Arial" panose="020B0604020202020204"/>
                        <a:cs typeface="Arial" panose="020B0604020202020204"/>
                      </a:endParaRPr>
                    </a:p>
                    <a:p>
                      <a:pPr algn="ctr" rtl="0" eaLnBrk="0">
                        <a:lnSpc>
                          <a:spcPct val="116000"/>
                        </a:lnSpc>
                      </a:pPr>
                      <a:endParaRPr sz="1000" dirty="0">
                        <a:latin typeface="Arial" panose="020B0604020202020204"/>
                        <a:ea typeface="Arial" panose="020B0604020202020204"/>
                        <a:cs typeface="Arial" panose="020B0604020202020204"/>
                      </a:endParaRPr>
                    </a:p>
                    <a:p>
                      <a:pPr algn="ctr" rtl="0" eaLnBrk="0">
                        <a:lnSpc>
                          <a:spcPct val="9000"/>
                        </a:lnSpc>
                      </a:pPr>
                      <a:endParaRPr sz="100" dirty="0">
                        <a:latin typeface="Arial" panose="020B0604020202020204"/>
                        <a:ea typeface="Arial" panose="020B0604020202020204"/>
                        <a:cs typeface="Arial" panose="020B0604020202020204"/>
                      </a:endParaRPr>
                    </a:p>
                    <a:p>
                      <a:pPr marL="160020" algn="ctr" rtl="0" eaLnBrk="0">
                        <a:lnSpc>
                          <a:spcPct val="89000"/>
                        </a:lnSpc>
                      </a:pPr>
                      <a:r>
                        <a:rPr sz="1200" kern="0" spc="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围术期醋酸盐平衡晶</a:t>
                      </a: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体液临床应用</a:t>
                      </a:r>
                      <a:endParaRPr 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endParaRPr>
                    </a:p>
                    <a:p>
                      <a:pPr marL="160020" algn="ctr" rtl="0" eaLnBrk="0">
                        <a:lnSpc>
                          <a:spcPct val="89000"/>
                        </a:lnSpc>
                      </a:pP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专家共识</a:t>
                      </a:r>
                      <a:r>
                        <a:rPr lang="zh-CN" alt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2023</a:t>
                      </a:r>
                      <a:r>
                        <a:rPr lang="zh-CN" alt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版）</a:t>
                      </a:r>
                      <a:r>
                        <a:rPr sz="1200" kern="0" spc="-10" baseline="220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2</a:t>
                      </a:r>
                      <a:endParaRPr sz="1200" baseline="220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1F0F9"/>
                    </a:solidFill>
                  </a:tcPr>
                </a:tc>
                <a:tc>
                  <a:txBody>
                    <a:bodyPr/>
                    <a:lstStyle/>
                    <a:p>
                      <a:pPr algn="l" rtl="0" eaLnBrk="0">
                        <a:lnSpc>
                          <a:spcPct val="107000"/>
                        </a:lnSpc>
                      </a:pPr>
                      <a:endParaRPr sz="9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104140" algn="l" rtl="0" eaLnBrk="0">
                        <a:lnSpc>
                          <a:spcPct val="92000"/>
                        </a:lnSpc>
                      </a:pPr>
                      <a:r>
                        <a:rPr sz="1200" kern="0" spc="0" dirty="0">
                          <a:solidFill>
                            <a:srgbClr val="000000">
                              <a:alpha val="100000"/>
                            </a:srgbClr>
                          </a:solidFill>
                          <a:latin typeface="Wingdings" panose="05000000000000000000"/>
                          <a:ea typeface="Wingdings" panose="05000000000000000000"/>
                          <a:cs typeface="Wingdings" panose="05000000000000000000"/>
                        </a:rPr>
                        <a:t>u</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醋酸的代谢依对肝肾的依赖较小。醋酸盐平衡晶体液不易引起高氯性酸中毒</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，降低患者肾损</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伤的风险。对于</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marL="273050" algn="l" rtl="0" eaLnBrk="0">
                        <a:lnSpc>
                          <a:spcPct val="87000"/>
                        </a:lnSpc>
                        <a:spcBef>
                          <a:spcPts val="530"/>
                        </a:spcBef>
                      </a:pP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肝、肾功能障碍患者</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的液体治疗</a:t>
                      </a:r>
                      <a:r>
                        <a:rPr sz="1200" b="1" kern="0" spc="-2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，醋酸盐平衡晶体液有明显优势</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marL="104140" algn="l" rtl="0" eaLnBrk="0">
                        <a:lnSpc>
                          <a:spcPct val="92000"/>
                        </a:lnSpc>
                        <a:spcBef>
                          <a:spcPts val="1095"/>
                        </a:spcBef>
                      </a:pPr>
                      <a:r>
                        <a:rPr sz="1200" kern="0" spc="0" dirty="0">
                          <a:solidFill>
                            <a:srgbClr val="000000">
                              <a:alpha val="100000"/>
                            </a:srgbClr>
                          </a:solidFill>
                          <a:latin typeface="Wingdings" panose="05000000000000000000"/>
                          <a:ea typeface="Wingdings" panose="05000000000000000000"/>
                          <a:cs typeface="Wingdings" panose="05000000000000000000"/>
                        </a:rPr>
                        <a:t>u</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醋酸的代谢途径广泛</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，不易</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蓄积、使用安全</a:t>
                      </a:r>
                      <a:r>
                        <a:rPr sz="1200" kern="0" spc="-17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适于肝功能尚未发育完善的婴幼儿使用</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12000"/>
                        </a:lnSpc>
                      </a:pPr>
                      <a:endParaRPr sz="800" dirty="0">
                        <a:latin typeface="Arial" panose="020B0604020202020204"/>
                        <a:ea typeface="Arial" panose="020B0604020202020204"/>
                        <a:cs typeface="Arial" panose="020B0604020202020204"/>
                      </a:endParaRPr>
                    </a:p>
                    <a:p>
                      <a:pPr marL="104140" algn="l" rtl="0" eaLnBrk="0">
                        <a:lnSpc>
                          <a:spcPct val="92000"/>
                        </a:lnSpc>
                      </a:pPr>
                      <a:r>
                        <a:rPr sz="1200" kern="0" spc="10" dirty="0">
                          <a:solidFill>
                            <a:srgbClr val="000000">
                              <a:alpha val="100000"/>
                            </a:srgbClr>
                          </a:solidFill>
                          <a:latin typeface="Wingdings" panose="05000000000000000000"/>
                          <a:ea typeface="Wingdings" panose="05000000000000000000"/>
                          <a:cs typeface="Wingdings" panose="05000000000000000000"/>
                        </a:rPr>
                        <a:t>u</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含糖的醋酸盐平衡晶体</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液可用于</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缓解</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因术前禁食、手术时间长等原因导致的</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低血糖</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1F0F9"/>
                    </a:solidFill>
                  </a:tcPr>
                </a:tc>
              </a:tr>
              <a:tr h="647700">
                <a:tc>
                  <a:txBody>
                    <a:bodyPr/>
                    <a:lstStyle/>
                    <a:p>
                      <a:pPr algn="ctr" rtl="0" eaLnBrk="0">
                        <a:lnSpc>
                          <a:spcPct val="147000"/>
                        </a:lnSpc>
                      </a:pPr>
                      <a:endParaRPr sz="1000" dirty="0">
                        <a:latin typeface="Arial" panose="020B0604020202020204"/>
                        <a:ea typeface="Arial" panose="020B0604020202020204"/>
                        <a:cs typeface="Arial" panose="020B0604020202020204"/>
                      </a:endParaRPr>
                    </a:p>
                    <a:p>
                      <a:pPr marL="85090" algn="ctr" rtl="0" eaLnBrk="0">
                        <a:lnSpc>
                          <a:spcPct val="89000"/>
                        </a:lnSpc>
                        <a:spcBef>
                          <a:spcPts val="0"/>
                        </a:spcBef>
                      </a:pPr>
                      <a:r>
                        <a:rPr sz="1200" kern="0" spc="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中国成人患者围手术</a:t>
                      </a: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期液体治疗临床</a:t>
                      </a:r>
                      <a:endParaRPr 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endParaRPr>
                    </a:p>
                    <a:p>
                      <a:pPr marL="85090" algn="ctr" rtl="0" eaLnBrk="0">
                        <a:lnSpc>
                          <a:spcPct val="89000"/>
                        </a:lnSpc>
                        <a:spcBef>
                          <a:spcPts val="0"/>
                        </a:spcBef>
                      </a:pP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实践指南</a:t>
                      </a:r>
                      <a:r>
                        <a:rPr lang="zh-CN" alt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2025</a:t>
                      </a:r>
                      <a:r>
                        <a:rPr lang="zh-CN" alt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版）</a:t>
                      </a:r>
                      <a:r>
                        <a:rPr sz="1200" kern="0" spc="-10" baseline="220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3</a:t>
                      </a:r>
                      <a:endParaRPr sz="1200" baseline="220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c>
                  <a:txBody>
                    <a:bodyPr/>
                    <a:lstStyle/>
                    <a:p>
                      <a:pPr algn="l" rtl="0" eaLnBrk="0">
                        <a:lnSpc>
                          <a:spcPct val="101000"/>
                        </a:lnSpc>
                      </a:pPr>
                      <a:endParaRPr sz="700" dirty="0">
                        <a:latin typeface="Arial" panose="020B0604020202020204"/>
                        <a:ea typeface="Arial" panose="020B0604020202020204"/>
                        <a:cs typeface="Arial" panose="020B0604020202020204"/>
                      </a:endParaRPr>
                    </a:p>
                    <a:p>
                      <a:pPr marL="104140" algn="l" rtl="0" eaLnBrk="0">
                        <a:lnSpc>
                          <a:spcPct val="92000"/>
                        </a:lnSpc>
                        <a:spcBef>
                          <a:spcPts val="5"/>
                        </a:spcBef>
                      </a:pPr>
                      <a:r>
                        <a:rPr sz="1200" kern="0" spc="10" dirty="0">
                          <a:solidFill>
                            <a:srgbClr val="000000">
                              <a:alpha val="100000"/>
                            </a:srgbClr>
                          </a:solidFill>
                          <a:latin typeface="Wingdings" panose="05000000000000000000"/>
                          <a:ea typeface="Wingdings" panose="05000000000000000000"/>
                          <a:cs typeface="Wingdings" panose="05000000000000000000"/>
                        </a:rPr>
                        <a:t>u</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围手术期推荐的常用液</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体治疗种类包括</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晶体液</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和胶体液</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12000"/>
                        </a:lnSpc>
                      </a:pPr>
                      <a:endParaRPr sz="800" dirty="0">
                        <a:latin typeface="Arial" panose="020B0604020202020204"/>
                        <a:ea typeface="Arial" panose="020B0604020202020204"/>
                        <a:cs typeface="Arial" panose="020B0604020202020204"/>
                      </a:endParaRPr>
                    </a:p>
                    <a:p>
                      <a:pPr marL="104140" algn="l" rtl="0" eaLnBrk="0">
                        <a:lnSpc>
                          <a:spcPct val="92000"/>
                        </a:lnSpc>
                      </a:pPr>
                      <a:r>
                        <a:rPr sz="1200" kern="0" spc="10" dirty="0">
                          <a:solidFill>
                            <a:srgbClr val="000000">
                              <a:alpha val="100000"/>
                            </a:srgbClr>
                          </a:solidFill>
                          <a:latin typeface="Wingdings" panose="05000000000000000000"/>
                          <a:ea typeface="Wingdings" panose="05000000000000000000"/>
                          <a:cs typeface="Wingdings" panose="05000000000000000000"/>
                        </a:rPr>
                        <a:t>u</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晶体液包括生理盐水、</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乳酸钠林格注射液、复方</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醋酸钠林格</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注射液、碳酸氢钠林格注射液等</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r>
              <a:tr h="432434">
                <a:tc>
                  <a:txBody>
                    <a:bodyPr/>
                    <a:lstStyle/>
                    <a:p>
                      <a:pPr marL="770890" algn="l" rtl="0" eaLnBrk="0">
                        <a:lnSpc>
                          <a:spcPct val="89000"/>
                        </a:lnSpc>
                        <a:spcBef>
                          <a:spcPts val="5"/>
                        </a:spcBef>
                      </a:pPr>
                      <a:endParaRPr lang="en-US" sz="700" kern="1200" spc="0" dirty="0">
                        <a:solidFill>
                          <a:schemeClr val="tx1"/>
                        </a:solidFill>
                        <a:latin typeface="Arial" panose="020B0604020202020204"/>
                        <a:ea typeface="微软雅黑" panose="020B0503020204020204" pitchFamily="34" charset="-122"/>
                        <a:cs typeface="Arial" panose="020B0604020202020204"/>
                      </a:endParaRPr>
                    </a:p>
                    <a:p>
                      <a:pPr marL="770890" algn="l" rtl="0" eaLnBrk="0">
                        <a:lnSpc>
                          <a:spcPct val="89000"/>
                        </a:lnSpc>
                        <a:spcBef>
                          <a:spcPts val="5"/>
                        </a:spcBef>
                      </a:pP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中国急性胰腺炎诊治指南</a:t>
                      </a:r>
                      <a:r>
                        <a:rPr lang="zh-CN" alt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2021</a:t>
                      </a:r>
                      <a:r>
                        <a:rPr lang="zh-CN" alt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版）</a:t>
                      </a:r>
                      <a:r>
                        <a:rPr sz="1200" kern="0" spc="-10" baseline="220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5</a:t>
                      </a:r>
                      <a:endParaRPr sz="1200" baseline="220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1F0F9"/>
                    </a:solidFill>
                  </a:tcPr>
                </a:tc>
                <a:tc>
                  <a:txBody>
                    <a:bodyPr/>
                    <a:lstStyle/>
                    <a:p>
                      <a:pPr algn="l" rtl="0" eaLnBrk="0">
                        <a:lnSpc>
                          <a:spcPct val="107000"/>
                        </a:lnSpc>
                      </a:pPr>
                      <a:endParaRPr sz="800" dirty="0">
                        <a:latin typeface="Arial" panose="020B0604020202020204"/>
                        <a:ea typeface="Arial" panose="020B0604020202020204"/>
                        <a:cs typeface="Arial" panose="020B0604020202020204"/>
                      </a:endParaRPr>
                    </a:p>
                    <a:p>
                      <a:pPr algn="l" rtl="0" eaLnBrk="0">
                        <a:lnSpc>
                          <a:spcPct val="6000"/>
                        </a:lnSpc>
                      </a:pPr>
                      <a:endParaRPr sz="100" dirty="0">
                        <a:latin typeface="Arial" panose="020B0604020202020204"/>
                        <a:ea typeface="Arial" panose="020B0604020202020204"/>
                        <a:cs typeface="Arial" panose="020B0604020202020204"/>
                      </a:endParaRPr>
                    </a:p>
                    <a:p>
                      <a:pPr marL="104140" algn="l" rtl="0" eaLnBrk="0">
                        <a:lnSpc>
                          <a:spcPts val="1550"/>
                        </a:lnSpc>
                      </a:pPr>
                      <a:r>
                        <a:rPr sz="1200" kern="0" spc="0" dirty="0">
                          <a:solidFill>
                            <a:srgbClr val="000000">
                              <a:alpha val="100000"/>
                            </a:srgbClr>
                          </a:solidFill>
                          <a:latin typeface="Wingdings" panose="05000000000000000000"/>
                          <a:ea typeface="Wingdings" panose="05000000000000000000"/>
                          <a:cs typeface="Wingdings" panose="05000000000000000000"/>
                        </a:rPr>
                        <a:t>u</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确诊急性胰腺炎的患者应使用</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晶体液</a:t>
                      </a:r>
                      <a:r>
                        <a:rPr sz="1200" b="1" kern="0" spc="-19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，以5~10ml/（kg·h）的</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速度即刻进行液体治疗</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1F0F9"/>
                    </a:solidFill>
                  </a:tcPr>
                </a:tc>
              </a:tr>
              <a:tr h="618490">
                <a:tc>
                  <a:txBody>
                    <a:bodyPr/>
                    <a:lstStyle/>
                    <a:p>
                      <a:pPr algn="ctr" rtl="0" eaLnBrk="0">
                        <a:lnSpc>
                          <a:spcPct val="135000"/>
                        </a:lnSpc>
                      </a:pPr>
                      <a:endParaRPr sz="1000" dirty="0">
                        <a:latin typeface="Arial" panose="020B0604020202020204"/>
                        <a:ea typeface="Arial" panose="020B0604020202020204"/>
                        <a:cs typeface="Arial" panose="020B0604020202020204"/>
                      </a:endParaRPr>
                    </a:p>
                    <a:p>
                      <a:pPr algn="ctr" rtl="0" eaLnBrk="0">
                        <a:lnSpc>
                          <a:spcPct val="6000"/>
                        </a:lnSpc>
                      </a:pPr>
                      <a:endParaRPr sz="100" dirty="0">
                        <a:latin typeface="Arial" panose="020B0604020202020204"/>
                        <a:ea typeface="Arial" panose="020B0604020202020204"/>
                        <a:cs typeface="Arial" panose="020B0604020202020204"/>
                      </a:endParaRPr>
                    </a:p>
                    <a:p>
                      <a:pPr marL="284480" marR="0" lvl="0" indent="-284480" algn="ctr" defTabSz="914400" rtl="0" fontAlgn="auto">
                        <a:lnSpc>
                          <a:spcPct val="130000"/>
                        </a:lnSpc>
                        <a:spcBef>
                          <a:spcPts val="0"/>
                        </a:spcBef>
                        <a:spcAft>
                          <a:spcPts val="0"/>
                        </a:spcAft>
                        <a:buClrTx/>
                        <a:buSzTx/>
                        <a:buFontTx/>
                        <a:buNone/>
                        <a:defRPr/>
                      </a:pPr>
                      <a:r>
                        <a:rPr lang="en-US" altLang="zh-CN"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sym typeface="+mn-lt"/>
                        </a:rPr>
                        <a:t>中国加速康复外科临床实践指南（</a:t>
                      </a:r>
                      <a:r>
                        <a:rPr lang="en-US" altLang="zh-CN"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sym typeface="+mn-lt"/>
                        </a:rPr>
                        <a:t>2021</a:t>
                      </a:r>
                      <a:r>
                        <a:rPr lang="zh-CN" altLang="en-US"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en-US" altLang="zh-CN"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sz="1200" kern="0" spc="-10" baseline="220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4</a:t>
                      </a:r>
                      <a:endParaRPr sz="1200" baseline="220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c>
                  <a:txBody>
                    <a:bodyPr/>
                    <a:lstStyle/>
                    <a:p>
                      <a:pPr algn="l" rtl="0" eaLnBrk="0">
                        <a:lnSpc>
                          <a:spcPct val="115000"/>
                        </a:lnSpc>
                      </a:pPr>
                      <a:endParaRPr sz="500" dirty="0">
                        <a:latin typeface="Arial" panose="020B0604020202020204"/>
                        <a:ea typeface="Arial" panose="020B0604020202020204"/>
                        <a:cs typeface="Arial" panose="020B0604020202020204"/>
                      </a:endParaRPr>
                    </a:p>
                    <a:p>
                      <a:pPr marL="280035" marR="0" lvl="0" indent="-175895" algn="l" defTabSz="914400" rtl="0" eaLnBrk="0" fontAlgn="auto" latinLnBrk="0" hangingPunct="1">
                        <a:lnSpc>
                          <a:spcPct val="121000"/>
                        </a:lnSpc>
                        <a:spcBef>
                          <a:spcPts val="0"/>
                        </a:spcBef>
                        <a:spcAft>
                          <a:spcPts val="0"/>
                        </a:spcAft>
                        <a:buClrTx/>
                        <a:buSzTx/>
                        <a:buFontTx/>
                        <a:buNone/>
                        <a:defRPr/>
                      </a:pPr>
                      <a:r>
                        <a:rPr sz="1200" kern="0" spc="10" dirty="0">
                          <a:solidFill>
                            <a:srgbClr val="000000">
                              <a:alpha val="100000"/>
                            </a:srgbClr>
                          </a:solidFill>
                          <a:latin typeface="Wingdings" panose="05000000000000000000"/>
                          <a:ea typeface="Wingdings" panose="05000000000000000000"/>
                          <a:cs typeface="Wingdings" panose="05000000000000000000"/>
                        </a:rPr>
                        <a:t>u</a:t>
                      </a:r>
                      <a:r>
                        <a:rPr kumimoji="0" lang="zh-CN" altLang="en-US" sz="1200" b="0" u="none" strike="noStrike" kern="1400" cap="none" spc="100" normalizeH="0" baseline="0" dirty="0">
                          <a:ln>
                            <a:noFill/>
                          </a:ln>
                          <a:solidFill>
                            <a:srgbClr val="323E4E"/>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lt"/>
                        </a:rPr>
                        <a:t>对合并肠梗阻、恶心呕吐及长时间禁饮禁食的病人，可能存在低血容量、电解质紊乱风险，建议使用</a:t>
                      </a:r>
                      <a:r>
                        <a:rPr lang="zh-CN" altLang="en-US" sz="1200" b="1" kern="0" spc="0" dirty="0">
                          <a:solidFill>
                            <a:srgbClr val="FF0000">
                              <a:alpha val="100000"/>
                            </a:srgbClr>
                          </a:solidFill>
                          <a:latin typeface="微软雅黑" panose="020B0503020204020204" pitchFamily="34" charset="-122"/>
                          <a:ea typeface="微软雅黑" panose="020B0503020204020204" pitchFamily="34" charset="-122"/>
                          <a:cs typeface="Times New Roman" panose="02020603050405020304" pitchFamily="18" charset="0"/>
                          <a:sym typeface="+mn-lt"/>
                        </a:rPr>
                        <a:t>复方电解质溶液</a:t>
                      </a:r>
                      <a:r>
                        <a:rPr kumimoji="0" lang="zh-CN" altLang="en-US" sz="1200" b="0" u="none" strike="noStrike" kern="1400" cap="none" spc="100" normalizeH="0" baseline="0" dirty="0">
                          <a:ln>
                            <a:noFill/>
                          </a:ln>
                          <a:solidFill>
                            <a:srgbClr val="323E4E"/>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lt"/>
                        </a:rPr>
                        <a:t>扩容。</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1F0F9"/>
                    </a:solidFill>
                  </a:tcPr>
                </a:tc>
              </a:tr>
            </a:tbl>
          </a:graphicData>
        </a:graphic>
      </p:graphicFrame>
      <p:sp>
        <p:nvSpPr>
          <p:cNvPr id="7" name="文本框 6"/>
          <p:cNvSpPr txBox="1"/>
          <p:nvPr/>
        </p:nvSpPr>
        <p:spPr>
          <a:xfrm>
            <a:off x="406979" y="6130861"/>
            <a:ext cx="11291377" cy="466794"/>
          </a:xfrm>
          <a:prstGeom prst="rect">
            <a:avLst/>
          </a:prstGeom>
          <a:noFill/>
        </p:spPr>
        <p:txBody>
          <a:bodyPr wrap="square">
            <a:spAutoFit/>
          </a:bodyPr>
          <a:lstStyle/>
          <a:p>
            <a:pPr marL="22225" marR="0" lvl="0" indent="0" algn="l" defTabSz="914400" rtl="0" eaLnBrk="0" fontAlgn="auto" latinLnBrk="0" hangingPunct="1">
              <a:lnSpc>
                <a:spcPts val="1030"/>
              </a:lnSpc>
              <a:spcBef>
                <a:spcPts val="35"/>
              </a:spcBef>
              <a:spcAft>
                <a:spcPts val="0"/>
              </a:spcAft>
              <a:buClrTx/>
              <a:buSzTx/>
              <a:buFontTx/>
              <a:buNone/>
              <a:defRPr/>
            </a:pP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1.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醋酸钠林格液围手术期临床应用专家共识</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[J].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国际麻醉学与复苏杂志</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,2018,39(1)</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:1-5.</a:t>
            </a:r>
            <a:r>
              <a:rPr kumimoji="0" lang="zh-CN" altLang="en-US"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2.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围手术期醋酸盐平衡晶体液临床应用专家共识工作小组</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围手术期醋酸盐平衡晶体液临床应用专家共识</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[J</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a:t>
            </a:r>
            <a:r>
              <a:rPr kumimoji="0" lang="zh-CN" altLang="en-US" sz="800" b="0" i="0" u="none" strike="noStrike" kern="0" cap="none" spc="6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zh-CN" altLang="en-US" sz="800" b="0" i="0" u="none" strike="noStrike" kern="0" cap="none" spc="-1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中华麻醉学杂志</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2023</a:t>
            </a:r>
            <a:r>
              <a:rPr kumimoji="0" lang="zh-CN" altLang="en-US" sz="800" b="0" i="0" u="none" strike="noStrike" kern="0" cap="none" spc="-1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zh-CN" altLang="en-US" sz="800" b="0" i="0" u="none" strike="noStrike" kern="0" cap="none" spc="-1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43(05)</a:t>
            </a:r>
            <a:r>
              <a:rPr kumimoji="0" lang="zh-CN" altLang="en-US" sz="800" b="0" i="0" u="none" strike="noStrike" kern="0" cap="none" spc="7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a:t>
            </a:r>
            <a:endParaRPr kumimoji="0" lang="zh-CN" altLang="en-US" sz="8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endParaRPr>
          </a:p>
          <a:p>
            <a:pPr marL="15240" marR="0" lvl="0" indent="0" algn="l" defTabSz="914400" rtl="0" eaLnBrk="0" fontAlgn="auto" latinLnBrk="0" hangingPunct="1">
              <a:lnSpc>
                <a:spcPct val="100000"/>
              </a:lnSpc>
              <a:spcBef>
                <a:spcPts val="0"/>
              </a:spcBef>
              <a:spcAft>
                <a:spcPts val="0"/>
              </a:spcAft>
              <a:buClrTx/>
              <a:buSzTx/>
              <a:buFontTx/>
              <a:buNone/>
              <a:defRPr/>
            </a:pP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3.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中华医学会麻醉学分会老年人麻醉与围手术期管理学组</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a:t>
            </a:r>
            <a:r>
              <a:rPr kumimoji="0" lang="zh-CN" altLang="en-US" sz="800" b="0" i="0" u="none" strike="noStrike" kern="0" cap="none" spc="5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中国成人患者围手术期液体治疗临床实践指南（</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2025</a:t>
            </a:r>
            <a:r>
              <a:rPr kumimoji="0" lang="zh-CN" altLang="en-US" sz="800" b="0" i="0" u="none" strike="noStrike" kern="0" cap="none" spc="-1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版）</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[J].</a:t>
            </a:r>
            <a:r>
              <a:rPr kumimoji="0" lang="zh-CN" altLang="en-US" sz="800" b="0" i="0" u="none" strike="noStrike" kern="0" cap="none" spc="6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zh-CN" altLang="en-US" sz="800" b="0" i="0" u="none" strike="noStrike" kern="0" cap="none" spc="-1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中华医学杂志</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,2025,105(02)</a:t>
            </a:r>
            <a:r>
              <a:rPr kumimoji="0" lang="zh-CN" altLang="en-US" sz="800" b="0" i="0" u="none" strike="noStrike" kern="0" cap="none" spc="-8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zh-CN" altLang="en-US" sz="800" b="0" i="0" u="none" strike="noStrike" kern="0" cap="none" spc="-1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128-154.</a:t>
            </a:r>
            <a:endParaRPr kumimoji="0" lang="zh-CN" altLang="en-US" sz="8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endParaRPr>
          </a:p>
          <a:p>
            <a:pPr marL="12700" marR="0" lvl="0" indent="0" algn="l" defTabSz="914400" rtl="0" eaLnBrk="0" fontAlgn="auto" latinLnBrk="0" hangingPunct="1">
              <a:lnSpc>
                <a:spcPct val="100000"/>
              </a:lnSpc>
              <a:spcBef>
                <a:spcPts val="0"/>
              </a:spcBef>
              <a:spcAft>
                <a:spcPts val="0"/>
              </a:spcAft>
              <a:buClrTx/>
              <a:buSzTx/>
              <a:buFontTx/>
              <a:buNone/>
              <a:defRPr/>
            </a:pP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4.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中华医学会外科学分会</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中国加速康复外科临床实践指南（</a:t>
            </a:r>
            <a:r>
              <a:rPr kumimoji="0" lang="en-US" altLang="zh-CN"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2021</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版）</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[J].</a:t>
            </a:r>
            <a:r>
              <a:rPr kumimoji="0" lang="zh-CN" altLang="en-US" sz="800" b="0" i="0" u="none" strike="noStrike" kern="0" cap="none" spc="5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中国实用外科杂志</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20</a:t>
            </a:r>
            <a:r>
              <a:rPr lang="en-US" altLang="zh-CN" sz="800" kern="0" dirty="0">
                <a:solidFill>
                  <a:srgbClr val="000000">
                    <a:alpha val="100000"/>
                  </a:srgbClr>
                </a:solidFill>
                <a:latin typeface="Arial" panose="020B0604020202020204"/>
                <a:ea typeface="Arial" panose="020B0604020202020204"/>
                <a:cs typeface="Arial" panose="020B0604020202020204"/>
              </a:rPr>
              <a:t>21</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lang="en-US" altLang="zh-CN" sz="800" kern="0" spc="-10" dirty="0">
                <a:solidFill>
                  <a:srgbClr val="000000">
                    <a:alpha val="100000"/>
                  </a:srgbClr>
                </a:solidFill>
                <a:latin typeface="Arial" panose="020B0604020202020204"/>
                <a:ea typeface="Arial" panose="020B0604020202020204"/>
                <a:cs typeface="Arial" panose="020B0604020202020204"/>
              </a:rPr>
              <a:t>41</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(9), </a:t>
            </a:r>
            <a:r>
              <a:rPr lang="en-US" altLang="zh-CN" sz="800" kern="0" spc="-10" dirty="0">
                <a:solidFill>
                  <a:srgbClr val="000000">
                    <a:alpha val="100000"/>
                  </a:srgbClr>
                </a:solidFill>
                <a:latin typeface="Arial" panose="020B0604020202020204"/>
                <a:ea typeface="Arial" panose="020B0604020202020204"/>
                <a:cs typeface="Arial" panose="020B0604020202020204"/>
              </a:rPr>
              <a:t>961</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-992.</a:t>
            </a:r>
            <a:r>
              <a:rPr kumimoji="0" lang="zh-CN" altLang="en-US"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5.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中华医学会外科学分会胰腺外科学组</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a:t>
            </a:r>
            <a:r>
              <a:rPr kumimoji="0" lang="zh-CN" altLang="en-US" sz="800" b="0" i="0" u="none" strike="noStrike" kern="0" cap="none" spc="6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中国急性胰腺炎诊治指南（</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2021</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a:t>
            </a:r>
            <a:r>
              <a:rPr kumimoji="0" lang="en-US" altLang="zh-CN" sz="800" b="0" i="0" u="none" strike="noStrike" kern="0" cap="none" spc="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[J].</a:t>
            </a:r>
            <a:r>
              <a:rPr kumimoji="0" lang="zh-CN" altLang="en-US" sz="800" b="0" i="0" u="none" strike="noStrike" kern="0" cap="none" spc="6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a:t>
            </a:r>
            <a:r>
              <a:rPr kumimoji="0" lang="zh-CN" altLang="en-US" sz="800" b="0" i="0" u="none" strike="noStrike" kern="0" cap="none" spc="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中华消化外科</a:t>
            </a:r>
            <a:r>
              <a:rPr kumimoji="0" lang="zh-CN" altLang="en-US" sz="800" b="0" i="0" u="none" strike="noStrike" kern="0" cap="none" spc="-10" normalizeH="0" baseline="0" noProof="0" dirty="0">
                <a:ln>
                  <a:noFill/>
                </a:ln>
                <a:solidFill>
                  <a:srgbClr val="000000">
                    <a:alpha val="10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杂志</a:t>
            </a:r>
            <a:r>
              <a:rPr kumimoji="0" lang="en-US" altLang="zh-CN" sz="800" b="0" i="0" u="none" strike="noStrike" kern="0" cap="none" spc="-10" normalizeH="0" baseline="0" noProof="0" dirty="0">
                <a:ln>
                  <a:noFill/>
                </a:ln>
                <a:solidFill>
                  <a:srgbClr val="000000">
                    <a:alpha val="100000"/>
                  </a:srgbClr>
                </a:solidFill>
                <a:effectLst/>
                <a:uLnTx/>
                <a:uFillTx/>
                <a:latin typeface="Arial" panose="020B0604020202020204"/>
                <a:ea typeface="Arial" panose="020B0604020202020204"/>
                <a:cs typeface="Arial" panose="020B0604020202020204"/>
              </a:rPr>
              <a:t>, 2021, 20(7), 730-739.</a:t>
            </a:r>
            <a:endParaRPr kumimoji="0" lang="zh-CN" altLang="en-US" sz="800" b="0" i="0" u="none" strike="noStrike" kern="1200" cap="none" spc="0" normalizeH="0" baseline="0" noProof="0" dirty="0">
              <a:ln>
                <a:noFill/>
              </a:ln>
              <a:solidFill>
                <a:srgbClr val="000000"/>
              </a:solidFill>
              <a:effectLst/>
              <a:uLnTx/>
              <a:uFillTx/>
              <a:latin typeface="Arial" panose="020B0604020202020204"/>
              <a:ea typeface="Arial" panose="020B0604020202020204"/>
              <a:cs typeface="Arial" panose="020B0604020202020204"/>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69047" cy="46166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04</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创新性</a:t>
            </a:r>
            <a:endParaRPr kumimoji="1" lang="zh-CN" altLang="en-US" sz="20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33941" y="4735865"/>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sp>
        <p:nvSpPr>
          <p:cNvPr id="4" name="矩形 3"/>
          <p:cNvSpPr/>
          <p:nvPr>
            <p:custDataLst>
              <p:tags r:id="rId1"/>
            </p:custDataLst>
          </p:nvPr>
        </p:nvSpPr>
        <p:spPr>
          <a:xfrm>
            <a:off x="648749" y="2578690"/>
            <a:ext cx="5147310" cy="3698875"/>
          </a:xfrm>
          <a:prstGeom prst="rect">
            <a:avLst/>
          </a:prstGeom>
          <a:solidFill>
            <a:schemeClr val="bg2"/>
          </a:solidFill>
          <a:ln w="12700" cap="flat" cmpd="sng" algn="ctr">
            <a:noFill/>
            <a:prstDash val="solid"/>
            <a:miter lim="800000"/>
          </a:ln>
          <a:effectLst/>
        </p:spPr>
        <p:txBody>
          <a:bodyPr lIns="252000" rIns="648000" rtlCol="0" anchor="ctr"/>
          <a:lstStyle/>
          <a:p>
            <a:pPr algn="l" defTabSz="914400">
              <a:lnSpc>
                <a:spcPct val="150000"/>
              </a:lnSpc>
              <a:buClr>
                <a:srgbClr val="FF0000"/>
              </a:buClr>
              <a:buSzPct val="200000"/>
            </a:pPr>
            <a:endParaRPr lang="zh-CN" altLang="en-US" sz="1600" dirty="0">
              <a:solidFill>
                <a:schemeClr val="accent2">
                  <a:lumMod val="50000"/>
                </a:schemeClr>
              </a:solidFill>
              <a:latin typeface="Arial" panose="020B0604020202020204"/>
              <a:ea typeface="微软雅黑" panose="020B0503020204020204" pitchFamily="34" charset="-122"/>
            </a:endParaRPr>
          </a:p>
        </p:txBody>
      </p:sp>
      <p:sp>
        <p:nvSpPr>
          <p:cNvPr id="5" name="矩形 4"/>
          <p:cNvSpPr/>
          <p:nvPr>
            <p:custDataLst>
              <p:tags r:id="rId2"/>
            </p:custDataLst>
          </p:nvPr>
        </p:nvSpPr>
        <p:spPr>
          <a:xfrm>
            <a:off x="5951634" y="2578690"/>
            <a:ext cx="5281930" cy="3710940"/>
          </a:xfrm>
          <a:prstGeom prst="rect">
            <a:avLst/>
          </a:prstGeom>
          <a:solidFill>
            <a:schemeClr val="tx2">
              <a:lumMod val="20000"/>
              <a:lumOff val="80000"/>
            </a:schemeClr>
          </a:solidFill>
          <a:ln w="12700" cap="flat" cmpd="sng" algn="ctr">
            <a:noFill/>
            <a:prstDash val="solid"/>
            <a:miter lim="800000"/>
          </a:ln>
          <a:effectLst/>
        </p:spPr>
        <p:txBody>
          <a:bodyPr tIns="252000" rtlCol="0" anchor="ctr"/>
          <a:lstStyle/>
          <a:p>
            <a:pPr indent="0" defTabSz="914400">
              <a:lnSpc>
                <a:spcPct val="150000"/>
              </a:lnSpc>
              <a:buSzPct val="100000"/>
              <a:buFont typeface="Wingdings" panose="05000000000000000000" pitchFamily="2" charset="2"/>
              <a:buNone/>
            </a:pPr>
            <a:endParaRPr lang="en-US" altLang="zh-CN" sz="1400" dirty="0">
              <a:solidFill>
                <a:schemeClr val="accent2">
                  <a:lumMod val="50000"/>
                </a:schemeClr>
              </a:solidFill>
              <a:latin typeface="Arial" panose="020B0604020202020204"/>
              <a:ea typeface="微软雅黑" panose="020B0503020204020204" pitchFamily="34" charset="-122"/>
            </a:endParaRPr>
          </a:p>
        </p:txBody>
      </p:sp>
      <p:sp>
        <p:nvSpPr>
          <p:cNvPr id="6" name="文本框 5"/>
          <p:cNvSpPr txBox="1"/>
          <p:nvPr>
            <p:custDataLst>
              <p:tags r:id="rId3"/>
            </p:custDataLst>
          </p:nvPr>
        </p:nvSpPr>
        <p:spPr>
          <a:xfrm>
            <a:off x="2409604" y="2242140"/>
            <a:ext cx="1558925" cy="538480"/>
          </a:xfrm>
          <a:prstGeom prst="rect">
            <a:avLst/>
          </a:prstGeom>
          <a:solidFill>
            <a:srgbClr val="0070C0"/>
          </a:solidFill>
        </p:spPr>
        <p:txBody>
          <a:bodyPr wrap="square">
            <a:noAutofit/>
          </a:bodyPr>
          <a:lstStyle/>
          <a:p>
            <a:pPr algn="ctr">
              <a:lnSpc>
                <a:spcPct val="120000"/>
              </a:lnSpc>
            </a:pPr>
            <a:r>
              <a:rPr lang="zh-CN" altLang="en-US" sz="2000" b="1" dirty="0">
                <a:solidFill>
                  <a:schemeClr val="bg1"/>
                </a:solidFill>
                <a:latin typeface="Arial" panose="020B0604020202020204"/>
                <a:ea typeface="微软雅黑" panose="020B0503020204020204" pitchFamily="34" charset="-122"/>
              </a:rPr>
              <a:t>创新点</a:t>
            </a:r>
            <a:endParaRPr lang="zh-CN" altLang="en-US" sz="2000" dirty="0">
              <a:solidFill>
                <a:schemeClr val="bg1"/>
              </a:solidFill>
            </a:endParaRPr>
          </a:p>
        </p:txBody>
      </p:sp>
      <p:sp>
        <p:nvSpPr>
          <p:cNvPr id="7" name="文本框 6"/>
          <p:cNvSpPr txBox="1"/>
          <p:nvPr>
            <p:custDataLst>
              <p:tags r:id="rId4"/>
            </p:custDataLst>
          </p:nvPr>
        </p:nvSpPr>
        <p:spPr>
          <a:xfrm>
            <a:off x="7846474" y="2228170"/>
            <a:ext cx="1492250" cy="552450"/>
          </a:xfrm>
          <a:prstGeom prst="rect">
            <a:avLst/>
          </a:prstGeom>
          <a:solidFill>
            <a:srgbClr val="0070C0"/>
          </a:solidFill>
        </p:spPr>
        <p:txBody>
          <a:bodyPr wrap="square">
            <a:noAutofit/>
          </a:bodyPr>
          <a:lstStyle/>
          <a:p>
            <a:pPr algn="ctr">
              <a:lnSpc>
                <a:spcPct val="130000"/>
              </a:lnSpc>
            </a:pPr>
            <a:r>
              <a:rPr lang="zh-CN" altLang="en-US" sz="2000" b="1" dirty="0">
                <a:solidFill>
                  <a:schemeClr val="bg1"/>
                </a:solidFill>
                <a:latin typeface="Arial" panose="020B0604020202020204"/>
                <a:ea typeface="微软雅黑" panose="020B0503020204020204" pitchFamily="34" charset="-122"/>
              </a:rPr>
              <a:t>患者获益</a:t>
            </a:r>
            <a:endParaRPr lang="zh-CN" altLang="en-US" sz="2000" b="1" dirty="0">
              <a:solidFill>
                <a:schemeClr val="bg1"/>
              </a:solidFill>
            </a:endParaRPr>
          </a:p>
        </p:txBody>
      </p:sp>
      <p:sp>
        <p:nvSpPr>
          <p:cNvPr id="8" name="文本框 7"/>
          <p:cNvSpPr txBox="1"/>
          <p:nvPr>
            <p:custDataLst>
              <p:tags r:id="rId5"/>
            </p:custDataLst>
          </p:nvPr>
        </p:nvSpPr>
        <p:spPr>
          <a:xfrm>
            <a:off x="648749" y="2665685"/>
            <a:ext cx="5080635" cy="3524250"/>
          </a:xfrm>
          <a:prstGeom prst="rect">
            <a:avLst/>
          </a:prstGeom>
          <a:noFill/>
        </p:spPr>
        <p:txBody>
          <a:bodyPr wrap="square" rtlCol="0">
            <a:noAutofit/>
          </a:bodyPr>
          <a:lstStyle/>
          <a:p>
            <a:endParaRPr lang="zh-CN" altLang="en-US" b="1" dirty="0"/>
          </a:p>
          <a:p>
            <a:pPr marL="284480" indent="-284480" fontAlgn="auto">
              <a:lnSpc>
                <a:spcPct val="130000"/>
              </a:lnSpc>
              <a:spcBef>
                <a:spcPts val="0"/>
              </a:spcBef>
            </a:pP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醋酸代替乳酸，缓冲系统升级</a:t>
            </a:r>
            <a:endPar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marL="284480" indent="-284480" fontAlgn="auto">
              <a:lnSpc>
                <a:spcPct val="130000"/>
              </a:lnSpc>
              <a:spcBef>
                <a:spcPts val="0"/>
              </a:spcBef>
            </a:pP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醋酸不依赖肝脏代谢</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，不增加肝脏负担，而乳酸高度依赖肝脏代谢；醋酸比乳酸代谢更快，可避免乳酸蓄积，能快速纠正酸中毒，维持酸碱平衡。</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endParaRPr>
          </a:p>
          <a:p>
            <a:pPr marL="284480" indent="-284480" fontAlgn="auto">
              <a:lnSpc>
                <a:spcPct val="130000"/>
              </a:lnSpc>
              <a:spcBef>
                <a:spcPts val="0"/>
              </a:spcBef>
            </a:pP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电解质离子浓度更接近血浆</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4480" indent="-284480" fontAlgn="auto">
              <a:lnSpc>
                <a:spcPct val="130000"/>
              </a:lnSpc>
              <a:spcBef>
                <a:spcPts val="0"/>
              </a:spcBef>
            </a:pPr>
            <a:r>
              <a:rPr lang="en-US" altLang="zh-CN"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渗透压pH值更接近正常生理范围。</a:t>
            </a:r>
            <a:endPar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4480" indent="-284480" fontAlgn="auto">
              <a:lnSpc>
                <a:spcPct val="130000"/>
              </a:lnSpc>
              <a:spcBef>
                <a:spcPts val="0"/>
              </a:spcBef>
            </a:pP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、儿童用药研究</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4480" indent="-284480" fontAlgn="auto">
              <a:lnSpc>
                <a:spcPct val="130000"/>
              </a:lnSpc>
              <a:spcBef>
                <a:spcPts val="0"/>
              </a:spcBef>
            </a:pP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醋酸钠林格葡萄糖注射液原研单位进行了儿童用药临床试验，说明书有明确儿童用药适应症</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endParaRPr>
          </a:p>
          <a:p>
            <a:endParaRPr lang="zh-CN" altLang="en-US" dirty="0"/>
          </a:p>
          <a:p>
            <a:endParaRPr lang="zh-CN" altLang="en-US" b="1" dirty="0"/>
          </a:p>
          <a:p>
            <a:endParaRPr lang="zh-CN" altLang="en-US" dirty="0"/>
          </a:p>
        </p:txBody>
      </p:sp>
      <p:sp>
        <p:nvSpPr>
          <p:cNvPr id="9" name="文本框 8"/>
          <p:cNvSpPr txBox="1"/>
          <p:nvPr>
            <p:custDataLst>
              <p:tags r:id="rId6"/>
            </p:custDataLst>
          </p:nvPr>
        </p:nvSpPr>
        <p:spPr>
          <a:xfrm>
            <a:off x="6182139" y="2578690"/>
            <a:ext cx="5051425" cy="3544570"/>
          </a:xfrm>
          <a:prstGeom prst="rect">
            <a:avLst/>
          </a:prstGeom>
          <a:noFill/>
        </p:spPr>
        <p:txBody>
          <a:bodyPr wrap="square" rtlCol="0">
            <a:noAutofit/>
          </a:bodyPr>
          <a:lstStyle/>
          <a:p>
            <a:pPr marL="284480" indent="-284480" fontAlgn="auto">
              <a:lnSpc>
                <a:spcPct val="130000"/>
              </a:lnSpc>
              <a:spcBef>
                <a:spcPts val="0"/>
              </a:spcBef>
            </a:pP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endParaRPr>
          </a:p>
          <a:p>
            <a:pPr marL="284480" indent="-284480" fontAlgn="auto">
              <a:lnSpc>
                <a:spcPct val="130000"/>
              </a:lnSpc>
              <a:spcBef>
                <a:spcPts val="0"/>
              </a:spcBef>
            </a:pP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rPr>
              <a:t>、醋酸钠林格葡萄糖注射液，不加重患者肝脏负担，代谢速度快，不升高乳酸</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更适于</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lt"/>
              </a:rPr>
              <a:t>肝功能尚未发育完善的小儿患者使用；</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lt"/>
              </a:rPr>
              <a:t>也更适应于</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lt"/>
              </a:rPr>
              <a:t>外科手术患者合并肝功能不全、高乳酸血症以及休克、重度感染患者使用。</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4480" indent="-284480" fontAlgn="auto">
              <a:lnSpc>
                <a:spcPct val="130000"/>
              </a:lnSpc>
              <a:spcBef>
                <a:spcPts val="0"/>
              </a:spcBef>
            </a:pP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rPr>
              <a:t>、相较于</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复方电解质醋酸钠葡萄糖注射液，本品</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rPr>
              <a:t>电解质各离子浓度更接近血浆，</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更适用于合并高钾血症、高镁血症、高磷血症、甲状腺功能减退症等患者</a:t>
            </a:r>
            <a:r>
              <a:rPr lang="zh-CN" altLang="en-US" sz="14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4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4480" indent="-284480" fontAlgn="auto">
              <a:lnSpc>
                <a:spcPct val="130000"/>
              </a:lnSpc>
              <a:spcBef>
                <a:spcPts val="0"/>
              </a:spcBef>
              <a:buClr>
                <a:srgbClr val="3A3A38"/>
              </a:buClr>
              <a:buFont typeface="Wingdings" panose="05000000000000000000" charset="0"/>
              <a:buNone/>
            </a:pP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、醋酸钠林格葡萄糖注射液</a:t>
            </a: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适用于小儿患者，填补目录内无适合儿童补液的醋酸盐平衡晶体液的空白</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，使小儿患者获益。目录内唯一含有醋酸盐的平衡晶体液（复方电解质醋酸钠葡萄糖注射液）说明书无儿童适应症。</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 name="文本框 9"/>
          <p:cNvSpPr txBox="1"/>
          <p:nvPr>
            <p:custDataLst>
              <p:tags r:id="rId7"/>
            </p:custDataLst>
          </p:nvPr>
        </p:nvSpPr>
        <p:spPr>
          <a:xfrm>
            <a:off x="1189769" y="1221377"/>
            <a:ext cx="10191750" cy="977265"/>
          </a:xfrm>
          <a:prstGeom prst="rect">
            <a:avLst/>
          </a:prstGeom>
          <a:noFill/>
        </p:spPr>
        <p:txBody>
          <a:bodyPr wrap="square" rtlCol="0">
            <a:spAutoFit/>
          </a:bodyPr>
          <a:lstStyle/>
          <a:p>
            <a:pPr>
              <a:lnSpc>
                <a:spcPct val="120000"/>
              </a:lnSpc>
            </a:pPr>
            <a:r>
              <a:rPr lang="en-US" altLang="zh-CN" sz="2400" b="1" dirty="0">
                <a:solidFill>
                  <a:srgbClr val="FF0000"/>
                </a:solidFill>
                <a:latin typeface="微软雅黑" panose="020B0503020204020204" pitchFamily="34" charset="-122"/>
                <a:ea typeface="微软雅黑" panose="020B0503020204020204" pitchFamily="34" charset="-122"/>
              </a:rPr>
              <a:t>             </a:t>
            </a:r>
            <a:r>
              <a:rPr lang="zh-CN" altLang="en-US" sz="2400" b="1" dirty="0">
                <a:solidFill>
                  <a:srgbClr val="FF0000"/>
                </a:solidFill>
                <a:latin typeface="微软雅黑" panose="020B0503020204020204" pitchFamily="34" charset="-122"/>
                <a:ea typeface="微软雅黑" panose="020B0503020204020204" pitchFamily="34" charset="-122"/>
              </a:rPr>
              <a:t>化药3类，渗透压及电解质浓度更接近细胞外液，</a:t>
            </a:r>
            <a:endParaRPr lang="zh-CN" altLang="en-US" sz="2400" b="1" dirty="0">
              <a:solidFill>
                <a:srgbClr val="FF0000"/>
              </a:solidFill>
              <a:latin typeface="微软雅黑" panose="020B0503020204020204" pitchFamily="34" charset="-122"/>
              <a:ea typeface="微软雅黑" panose="020B0503020204020204" pitchFamily="34" charset="-122"/>
            </a:endParaRPr>
          </a:p>
          <a:p>
            <a:pPr>
              <a:lnSpc>
                <a:spcPct val="120000"/>
              </a:lnSpc>
            </a:pPr>
            <a:r>
              <a:rPr lang="en-US" altLang="zh-CN" sz="2400" b="1" dirty="0">
                <a:solidFill>
                  <a:srgbClr val="FF0000"/>
                </a:solidFill>
                <a:latin typeface="微软雅黑" panose="020B0503020204020204" pitchFamily="34" charset="-122"/>
                <a:ea typeface="微软雅黑" panose="020B0503020204020204" pitchFamily="34" charset="-122"/>
              </a:rPr>
              <a:t>        </a:t>
            </a:r>
            <a:r>
              <a:rPr lang="zh-CN" altLang="en-US" sz="2400" b="1" dirty="0">
                <a:solidFill>
                  <a:srgbClr val="FF0000"/>
                </a:solidFill>
                <a:latin typeface="微软雅黑" panose="020B0503020204020204" pitchFamily="34" charset="-122"/>
                <a:ea typeface="微软雅黑" panose="020B0503020204020204" pitchFamily="34" charset="-122"/>
              </a:rPr>
              <a:t>更适合儿童用药的醋酸平衡晶体液，填补医保目录空白</a:t>
            </a:r>
            <a:endParaRPr lang="zh-CN" altLang="en-US" sz="2400" b="1"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75355"/>
            <a:ext cx="1669047" cy="46166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05  </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公平性</a:t>
            </a:r>
            <a:endParaRPr kumimoji="1" lang="zh-CN" altLang="en-US" sz="20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37904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sp>
        <p:nvSpPr>
          <p:cNvPr id="5" name="textbox 254"/>
          <p:cNvSpPr/>
          <p:nvPr/>
        </p:nvSpPr>
        <p:spPr>
          <a:xfrm>
            <a:off x="678180" y="1273175"/>
            <a:ext cx="2520950" cy="3683000"/>
          </a:xfrm>
          <a:prstGeom prst="rect">
            <a:avLst/>
          </a:prstGeom>
          <a:solidFill>
            <a:srgbClr val="2E75B6">
              <a:alpha val="10196"/>
            </a:srgbClr>
          </a:solidFill>
          <a:ln w="0" cap="flat">
            <a:noFill/>
            <a:prstDash val="solid"/>
            <a:miter lim="0"/>
          </a:ln>
        </p:spPr>
        <p:txBody>
          <a:bodyPr vert="horz" wrap="square" lIns="0" tIns="0" rIns="0" bIns="0"/>
          <a:lstStyle/>
          <a:p>
            <a:pPr eaLnBrk="0">
              <a:lnSpc>
                <a:spcPct val="101000"/>
              </a:lnSpc>
            </a:pPr>
            <a:r>
              <a:rPr sz="2700" b="1" kern="0" spc="-10" dirty="0">
                <a:solidFill>
                  <a:srgbClr val="000000">
                    <a:alpha val="100000"/>
                  </a:srgbClr>
                </a:solidFill>
                <a:ea typeface="Arial" panose="020B0604020202020204"/>
                <a:cs typeface="Arial" panose="020B0604020202020204"/>
              </a:rPr>
              <a:t>01</a:t>
            </a:r>
            <a:endParaRPr sz="2700" dirty="0">
              <a:solidFill>
                <a:srgbClr val="000000"/>
              </a:solidFill>
              <a:ea typeface="Arial" panose="020B0604020202020204"/>
              <a:cs typeface="Arial" panose="020B0604020202020204"/>
            </a:endParaRPr>
          </a:p>
          <a:p>
            <a:pPr marL="201930" eaLnBrk="0">
              <a:lnSpc>
                <a:spcPct val="87000"/>
              </a:lnSpc>
              <a:spcBef>
                <a:spcPts val="1580"/>
              </a:spcBef>
            </a:pPr>
            <a:r>
              <a:rPr sz="1400" b="1" kern="0" spc="-10" dirty="0">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对公共健康的影响</a:t>
            </a:r>
            <a:endParaRPr sz="14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eaLnBrk="0">
              <a:lnSpc>
                <a:spcPct val="154000"/>
              </a:lnSpc>
            </a:pPr>
            <a:endParaRPr sz="1000" dirty="0">
              <a:solidFill>
                <a:srgbClr val="000000"/>
              </a:solidFill>
              <a:ea typeface="Arial" panose="020B0604020202020204"/>
              <a:cs typeface="Arial" panose="020B0604020202020204"/>
            </a:endParaRPr>
          </a:p>
          <a:p>
            <a:pPr marL="173990" eaLnBrk="0">
              <a:lnSpc>
                <a:spcPct val="87000"/>
              </a:lnSpc>
              <a:spcBef>
                <a:spcPts val="370"/>
              </a:spcBef>
            </a:pPr>
            <a:r>
              <a:rPr lang="en-US" altLang="zh-CN" sz="1200" kern="0" dirty="0">
                <a:solidFill>
                  <a:srgbClr val="000000">
                    <a:alpha val="100000"/>
                  </a:srgbClr>
                </a:solidFill>
                <a:latin typeface="微软雅黑" panose="020B0503020204020204" pitchFamily="34" charset="-122"/>
                <a:ea typeface="微软雅黑" panose="020B0503020204020204" pitchFamily="34" charset="-122"/>
                <a:sym typeface="+mn-ea"/>
              </a:rPr>
              <a:t>2024</a:t>
            </a:r>
            <a:r>
              <a:rPr lang="zh-CN" altLang="en-US" sz="1200" kern="0" dirty="0">
                <a:solidFill>
                  <a:srgbClr val="000000">
                    <a:alpha val="100000"/>
                  </a:srgbClr>
                </a:solidFill>
                <a:latin typeface="微软雅黑" panose="020B0503020204020204" pitchFamily="34" charset="-122"/>
                <a:ea typeface="微软雅黑" panose="020B0503020204020204" pitchFamily="34" charset="-122"/>
                <a:sym typeface="+mn-ea"/>
              </a:rPr>
              <a:t>年全国住院病人手术人次达</a:t>
            </a:r>
            <a:r>
              <a:rPr lang="en-US" altLang="zh-CN" sz="1200" kern="0" dirty="0">
                <a:solidFill>
                  <a:srgbClr val="000000">
                    <a:alpha val="100000"/>
                  </a:srgbClr>
                </a:solidFill>
                <a:latin typeface="微软雅黑" panose="020B0503020204020204" pitchFamily="34" charset="-122"/>
                <a:ea typeface="微软雅黑" panose="020B0503020204020204" pitchFamily="34" charset="-122"/>
                <a:sym typeface="+mn-ea"/>
              </a:rPr>
              <a:t>10425.5</a:t>
            </a:r>
            <a:r>
              <a:rPr lang="zh-CN" altLang="en-US" sz="1200" kern="0" dirty="0">
                <a:solidFill>
                  <a:srgbClr val="000000">
                    <a:alpha val="100000"/>
                  </a:srgbClr>
                </a:solidFill>
                <a:latin typeface="微软雅黑" panose="020B0503020204020204" pitchFamily="34" charset="-122"/>
                <a:ea typeface="微软雅黑" panose="020B0503020204020204" pitchFamily="34" charset="-122"/>
                <a:sym typeface="+mn-ea"/>
              </a:rPr>
              <a:t>万，</a:t>
            </a:r>
            <a:r>
              <a:rPr sz="1200" kern="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大部分患</a:t>
            </a: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者在住院期间</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接受过晶体液输注。晶体液</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的种类和输注量直接影响预后。</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163830" eaLnBrk="0">
              <a:lnSpc>
                <a:spcPct val="123000"/>
              </a:lnSpc>
              <a:spcBef>
                <a:spcPts val="1285"/>
              </a:spcBef>
            </a:pP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儿童体液调节和肝肾功能未</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成熟</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，更易发生水和电解质紊乱。</a:t>
            </a:r>
            <a:r>
              <a:rPr sz="1200" kern="0" spc="-23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目</a:t>
            </a:r>
            <a:r>
              <a:rPr sz="1200" b="1" kern="0" spc="-2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前国</a:t>
            </a:r>
            <a:r>
              <a:rPr sz="1200" b="1" kern="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内儿童适宜的晶体液品</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规较少。</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eaLnBrk="0">
              <a:lnSpc>
                <a:spcPct val="104000"/>
              </a:lnSpc>
            </a:pPr>
            <a:endParaRPr sz="1000" dirty="0">
              <a:solidFill>
                <a:srgbClr val="000000"/>
              </a:solidFill>
              <a:ea typeface="Arial" panose="020B0604020202020204"/>
              <a:cs typeface="Arial" panose="020B0604020202020204"/>
            </a:endParaRPr>
          </a:p>
          <a:p>
            <a:pPr eaLnBrk="0">
              <a:lnSpc>
                <a:spcPct val="9000"/>
              </a:lnSpc>
            </a:pPr>
            <a:endParaRPr sz="100" dirty="0">
              <a:solidFill>
                <a:srgbClr val="000000"/>
              </a:solidFill>
              <a:ea typeface="Arial" panose="020B0604020202020204"/>
              <a:cs typeface="Arial" panose="020B0604020202020204"/>
            </a:endParaRPr>
          </a:p>
          <a:p>
            <a:pPr marL="163830" indent="10160" eaLnBrk="0">
              <a:lnSpc>
                <a:spcPct val="124000"/>
              </a:lnSpc>
            </a:pP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因此</a:t>
            </a:r>
            <a:r>
              <a:rPr sz="1200" kern="0" spc="-17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，需不断优化目录内晶体平衡</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液结构</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关注特殊人</a:t>
            </a:r>
            <a:r>
              <a:rPr sz="1200" b="1" kern="0" spc="-2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群特别是儿童</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的用药需求</a:t>
            </a:r>
            <a:r>
              <a:rPr sz="1200" b="1" kern="0" spc="-19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，提高治</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疗率并降低疾</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病负担。</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textbox 256"/>
          <p:cNvSpPr/>
          <p:nvPr/>
        </p:nvSpPr>
        <p:spPr>
          <a:xfrm>
            <a:off x="3415030" y="1273175"/>
            <a:ext cx="2520950" cy="3683000"/>
          </a:xfrm>
          <a:prstGeom prst="rect">
            <a:avLst/>
          </a:prstGeom>
          <a:solidFill>
            <a:srgbClr val="2E75B6">
              <a:alpha val="10196"/>
            </a:srgbClr>
          </a:solidFill>
          <a:ln w="0" cap="flat">
            <a:noFill/>
            <a:prstDash val="solid"/>
            <a:miter lim="0"/>
          </a:ln>
        </p:spPr>
        <p:txBody>
          <a:bodyPr vert="horz" wrap="square" lIns="0" tIns="0" rIns="0" bIns="0"/>
          <a:lstStyle/>
          <a:p>
            <a:pPr eaLnBrk="0"/>
            <a:endParaRPr sz="1000" dirty="0">
              <a:solidFill>
                <a:srgbClr val="000000"/>
              </a:solidFill>
              <a:ea typeface="Arial" panose="020B0604020202020204"/>
              <a:cs typeface="Arial" panose="020B0604020202020204"/>
            </a:endParaRPr>
          </a:p>
          <a:p>
            <a:pPr eaLnBrk="0">
              <a:lnSpc>
                <a:spcPct val="101000"/>
              </a:lnSpc>
            </a:pPr>
            <a:endParaRPr sz="1000" dirty="0">
              <a:solidFill>
                <a:srgbClr val="000000"/>
              </a:solidFill>
              <a:ea typeface="Arial" panose="020B0604020202020204"/>
              <a:cs typeface="Arial" panose="020B0604020202020204"/>
            </a:endParaRPr>
          </a:p>
          <a:p>
            <a:pPr eaLnBrk="0">
              <a:lnSpc>
                <a:spcPct val="9000"/>
              </a:lnSpc>
            </a:pPr>
            <a:r>
              <a:rPr sz="2700" b="1" kern="0" spc="-10" dirty="0">
                <a:solidFill>
                  <a:srgbClr val="000000">
                    <a:alpha val="100000"/>
                  </a:srgbClr>
                </a:solidFill>
                <a:ea typeface="Arial" panose="020B0604020202020204"/>
                <a:cs typeface="Arial" panose="020B0604020202020204"/>
              </a:rPr>
              <a:t>02</a:t>
            </a:r>
            <a:endParaRPr sz="2700" dirty="0">
              <a:solidFill>
                <a:srgbClr val="000000"/>
              </a:solidFill>
              <a:ea typeface="Arial" panose="020B0604020202020204"/>
              <a:cs typeface="Arial" panose="020B0604020202020204"/>
            </a:endParaRPr>
          </a:p>
          <a:p>
            <a:pPr marL="186690" eaLnBrk="0">
              <a:lnSpc>
                <a:spcPct val="87000"/>
              </a:lnSpc>
              <a:spcBef>
                <a:spcPts val="1585"/>
              </a:spcBef>
            </a:pPr>
            <a:r>
              <a:rPr sz="1400" b="1" kern="0" spc="-10" dirty="0">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弥补药品目录保障短板</a:t>
            </a:r>
            <a:endParaRPr sz="14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eaLnBrk="0">
              <a:lnSpc>
                <a:spcPct val="120000"/>
              </a:lnSpc>
            </a:pPr>
            <a:endParaRPr sz="1000" dirty="0">
              <a:solidFill>
                <a:srgbClr val="000000"/>
              </a:solidFill>
              <a:ea typeface="Arial" panose="020B0604020202020204"/>
              <a:cs typeface="Arial" panose="020B0604020202020204"/>
            </a:endParaRPr>
          </a:p>
          <a:p>
            <a:pPr marL="135890" indent="635" eaLnBrk="0">
              <a:lnSpc>
                <a:spcPct val="122000"/>
              </a:lnSpc>
              <a:spcBef>
                <a:spcPts val="370"/>
              </a:spcBef>
            </a:pP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本品填补了目录内</a:t>
            </a:r>
            <a:r>
              <a:rPr sz="1200" b="1" kern="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儿童患者</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醋酸晶体液治疗药品空白。</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135255" indent="1270" eaLnBrk="0">
              <a:lnSpc>
                <a:spcPct val="121000"/>
              </a:lnSpc>
              <a:spcBef>
                <a:spcPts val="1490"/>
              </a:spcBef>
            </a:pP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本品</a:t>
            </a:r>
            <a:r>
              <a:rPr sz="1200" b="1" kern="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能够优化当前目录针对</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特殊患</a:t>
            </a:r>
            <a:r>
              <a:rPr sz="1200" b="1" kern="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者</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（如高钾血症、高氮质血症</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、高磷血症、高钙血症、高镁血症、</a:t>
            </a:r>
            <a:r>
              <a:rPr sz="1200" kern="0" spc="-2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甲</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状腺功能减退症患者等）的醋</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酸晶液体治疗方案。</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eaLnBrk="0">
              <a:lnSpc>
                <a:spcPct val="104000"/>
              </a:lnSpc>
            </a:pPr>
            <a:endParaRPr sz="1000" dirty="0">
              <a:solidFill>
                <a:srgbClr val="000000"/>
              </a:solidFill>
              <a:ea typeface="Arial" panose="020B0604020202020204"/>
              <a:cs typeface="Arial" panose="020B0604020202020204"/>
            </a:endParaRPr>
          </a:p>
          <a:p>
            <a:pPr eaLnBrk="0">
              <a:lnSpc>
                <a:spcPct val="9000"/>
              </a:lnSpc>
            </a:pPr>
            <a:endParaRPr sz="100" dirty="0">
              <a:solidFill>
                <a:srgbClr val="000000"/>
              </a:solidFill>
              <a:ea typeface="Arial" panose="020B0604020202020204"/>
              <a:cs typeface="Arial" panose="020B0604020202020204"/>
            </a:endParaRPr>
          </a:p>
          <a:p>
            <a:pPr marL="136525" indent="1905" algn="just" eaLnBrk="0">
              <a:lnSpc>
                <a:spcPct val="124000"/>
              </a:lnSpc>
            </a:pPr>
            <a:r>
              <a:rPr sz="1200" kern="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醋酸盐晶体液在代谢途</a:t>
            </a: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径、起效时</a:t>
            </a:r>
            <a:r>
              <a:rPr sz="1200" kern="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间、适用人群方面优于乳酸</a:t>
            </a: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盐晶体</a:t>
            </a:r>
            <a:r>
              <a:rPr sz="1200" kern="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液</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7" name="rect 258"/>
          <p:cNvSpPr/>
          <p:nvPr/>
        </p:nvSpPr>
        <p:spPr>
          <a:xfrm>
            <a:off x="8891270" y="1273175"/>
            <a:ext cx="2520950" cy="3683000"/>
          </a:xfrm>
          <a:prstGeom prst="rect">
            <a:avLst/>
          </a:prstGeom>
          <a:solidFill>
            <a:srgbClr val="2E75B6">
              <a:alpha val="10196"/>
            </a:srgbClr>
          </a:solidFill>
          <a:ln w="0" cap="flat">
            <a:noFill/>
            <a:prstDash val="solid"/>
            <a:miter lim="0"/>
          </a:ln>
        </p:spPr>
        <p:txBody>
          <a:bodyPr rtlCol="0"/>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000000"/>
              </a:solidFill>
              <a:effectLst/>
              <a:uLnTx/>
              <a:uFillTx/>
            </a:endParaRPr>
          </a:p>
        </p:txBody>
      </p:sp>
      <p:sp>
        <p:nvSpPr>
          <p:cNvPr id="9" name="textbox 260"/>
          <p:cNvSpPr/>
          <p:nvPr/>
        </p:nvSpPr>
        <p:spPr>
          <a:xfrm>
            <a:off x="6153785" y="1273175"/>
            <a:ext cx="2519680" cy="3682365"/>
          </a:xfrm>
          <a:prstGeom prst="rect">
            <a:avLst/>
          </a:prstGeom>
          <a:solidFill>
            <a:srgbClr val="2E75B6">
              <a:alpha val="10196"/>
            </a:srgbClr>
          </a:solidFill>
          <a:ln w="0" cap="flat">
            <a:noFill/>
            <a:prstDash val="solid"/>
            <a:miter lim="0"/>
          </a:ln>
        </p:spPr>
        <p:txBody>
          <a:bodyPr vert="horz" wrap="square" lIns="0" tIns="0" rIns="0" bIns="0"/>
          <a:lstStyle/>
          <a:p>
            <a:pPr eaLnBrk="0">
              <a:lnSpc>
                <a:spcPct val="101000"/>
              </a:lnSpc>
            </a:pPr>
            <a:r>
              <a:rPr sz="2700" b="1" kern="0" spc="-10" dirty="0">
                <a:solidFill>
                  <a:srgbClr val="000000">
                    <a:alpha val="100000"/>
                  </a:srgbClr>
                </a:solidFill>
                <a:ea typeface="Arial" panose="020B0604020202020204"/>
                <a:cs typeface="Arial" panose="020B0604020202020204"/>
              </a:rPr>
              <a:t>03</a:t>
            </a:r>
            <a:endParaRPr sz="2700" dirty="0">
              <a:solidFill>
                <a:srgbClr val="000000"/>
              </a:solidFill>
              <a:ea typeface="Arial" panose="020B0604020202020204"/>
              <a:cs typeface="Arial" panose="020B0604020202020204"/>
            </a:endParaRPr>
          </a:p>
          <a:p>
            <a:pPr marL="179705" eaLnBrk="0">
              <a:lnSpc>
                <a:spcPct val="86000"/>
              </a:lnSpc>
              <a:spcBef>
                <a:spcPts val="1590"/>
              </a:spcBef>
            </a:pPr>
            <a:r>
              <a:rPr sz="1400" b="1" kern="0" spc="-10" dirty="0">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符合</a:t>
            </a:r>
            <a:r>
              <a:rPr sz="1400" b="1" kern="0" spc="-10" dirty="0">
                <a:solidFill>
                  <a:srgbClr val="3959B9">
                    <a:alpha val="100000"/>
                  </a:srgbClr>
                </a:solidFill>
                <a:ea typeface="Arial" panose="020B0604020202020204"/>
                <a:cs typeface="Arial" panose="020B0604020202020204"/>
              </a:rPr>
              <a:t>"</a:t>
            </a:r>
            <a:r>
              <a:rPr sz="1400" b="1" kern="0" spc="-10" dirty="0">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保基本</a:t>
            </a:r>
            <a:r>
              <a:rPr sz="1400" b="1" kern="0" spc="-10" dirty="0">
                <a:solidFill>
                  <a:srgbClr val="3959B9">
                    <a:alpha val="100000"/>
                  </a:srgbClr>
                </a:solidFill>
                <a:ea typeface="Arial" panose="020B0604020202020204"/>
                <a:cs typeface="Arial" panose="020B0604020202020204"/>
              </a:rPr>
              <a:t>"</a:t>
            </a:r>
            <a:r>
              <a:rPr sz="1400" b="1" kern="0" spc="-10" dirty="0">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原则</a:t>
            </a:r>
            <a:endParaRPr sz="14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eaLnBrk="0">
              <a:lnSpc>
                <a:spcPct val="121000"/>
              </a:lnSpc>
            </a:pPr>
            <a:endParaRPr sz="1000" dirty="0">
              <a:solidFill>
                <a:srgbClr val="000000"/>
              </a:solidFill>
              <a:ea typeface="Arial" panose="020B0604020202020204"/>
              <a:cs typeface="Arial" panose="020B0604020202020204"/>
            </a:endParaRPr>
          </a:p>
          <a:p>
            <a:pPr marL="91440" eaLnBrk="0">
              <a:lnSpc>
                <a:spcPct val="122000"/>
              </a:lnSpc>
              <a:spcBef>
                <a:spcPts val="370"/>
              </a:spcBef>
            </a:pP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本品三重配方</a:t>
            </a:r>
            <a:r>
              <a:rPr sz="1200" kern="0" spc="-14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，可以同时补充水分、</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调节电解质平衡、以及供给</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能量。</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91440" eaLnBrk="0">
              <a:lnSpc>
                <a:spcPct val="123000"/>
              </a:lnSpc>
              <a:spcBef>
                <a:spcPts val="1260"/>
              </a:spcBef>
            </a:pP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本品价格合理</a:t>
            </a:r>
            <a:r>
              <a:rPr sz="1200" kern="0" spc="-9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，且临床获益较高，</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经济性突出。</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eaLnBrk="0"/>
            <a:endParaRPr sz="1100" dirty="0">
              <a:solidFill>
                <a:srgbClr val="000000"/>
              </a:solidFill>
              <a:ea typeface="Arial" panose="020B0604020202020204"/>
              <a:cs typeface="Arial" panose="020B0604020202020204"/>
            </a:endParaRPr>
          </a:p>
          <a:p>
            <a:pPr eaLnBrk="0">
              <a:lnSpc>
                <a:spcPct val="9000"/>
              </a:lnSpc>
            </a:pPr>
            <a:endParaRPr sz="100" dirty="0">
              <a:solidFill>
                <a:srgbClr val="000000"/>
              </a:solidFill>
              <a:ea typeface="Arial" panose="020B0604020202020204"/>
              <a:cs typeface="Arial" panose="020B0604020202020204"/>
            </a:endParaRPr>
          </a:p>
          <a:p>
            <a:pPr marL="90805" eaLnBrk="0">
              <a:lnSpc>
                <a:spcPct val="122000"/>
              </a:lnSpc>
            </a:pP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在满足获益人群临床需求（</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特别是</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保障儿童用药可及性</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）的同时</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，能</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减轻多药联用的医疗费用</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负担。</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 name="textbox 262"/>
          <p:cNvSpPr/>
          <p:nvPr/>
        </p:nvSpPr>
        <p:spPr>
          <a:xfrm>
            <a:off x="9031605" y="2296160"/>
            <a:ext cx="2247265" cy="2325370"/>
          </a:xfrm>
          <a:prstGeom prst="rect">
            <a:avLst/>
          </a:prstGeom>
          <a:noFill/>
          <a:ln w="0" cap="flat">
            <a:noFill/>
            <a:prstDash val="solid"/>
            <a:miter lim="0"/>
          </a:ln>
        </p:spPr>
        <p:txBody>
          <a:bodyPr vert="horz" wrap="square" lIns="0" tIns="0" rIns="0" bIns="0"/>
          <a:lstStyle/>
          <a:p>
            <a:pPr eaLnBrk="0">
              <a:lnSpc>
                <a:spcPct val="8000"/>
              </a:lnSpc>
            </a:pPr>
            <a:endParaRPr sz="100" dirty="0">
              <a:solidFill>
                <a:srgbClr val="000000"/>
              </a:solidFill>
              <a:ea typeface="Arial" panose="020B0604020202020204"/>
              <a:cs typeface="Arial" panose="020B0604020202020204"/>
            </a:endParaRPr>
          </a:p>
          <a:p>
            <a:pPr marL="13970" eaLnBrk="0">
              <a:lnSpc>
                <a:spcPct val="111000"/>
              </a:lnSpc>
            </a:pP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本品说明书明确限定使用</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人群为</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循环血容量及组织间液</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减少。</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13970" indent="6985" eaLnBrk="0">
              <a:lnSpc>
                <a:spcPct val="124000"/>
              </a:lnSpc>
              <a:spcBef>
                <a:spcPts val="1260"/>
              </a:spcBef>
            </a:pP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临床实践按照患者缺失的液体量、</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酸碱紊乱类型、营养状态</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来选择</a:t>
            </a:r>
            <a:r>
              <a:rPr sz="1200" kern="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合适的液体治疗品种以及</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合理的输注量。</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eaLnBrk="0">
              <a:lnSpc>
                <a:spcPct val="107000"/>
              </a:lnSpc>
            </a:pPr>
            <a:endParaRPr sz="1000" dirty="0">
              <a:solidFill>
                <a:srgbClr val="000000"/>
              </a:solidFill>
              <a:ea typeface="Arial" panose="020B0604020202020204"/>
              <a:cs typeface="Arial" panose="020B0604020202020204"/>
            </a:endParaRPr>
          </a:p>
          <a:p>
            <a:pPr marL="12700" indent="1270" eaLnBrk="0">
              <a:lnSpc>
                <a:spcPct val="123000"/>
              </a:lnSpc>
              <a:spcBef>
                <a:spcPts val="5"/>
              </a:spcBef>
            </a:pP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严格遵从药品说明书</a:t>
            </a:r>
            <a:r>
              <a:rPr sz="1200" kern="0" spc="-1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，可避免药物滥用等现象的出现</a:t>
            </a:r>
            <a:r>
              <a:rPr sz="1200" kern="0" spc="-10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，并且易于</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医保经办管理。</a:t>
            </a:r>
            <a:endParaRPr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1" name="textbox 272"/>
          <p:cNvSpPr/>
          <p:nvPr/>
        </p:nvSpPr>
        <p:spPr>
          <a:xfrm>
            <a:off x="8959850" y="1353185"/>
            <a:ext cx="1774190" cy="931545"/>
          </a:xfrm>
          <a:prstGeom prst="rect">
            <a:avLst/>
          </a:prstGeom>
          <a:noFill/>
          <a:ln w="0" cap="flat">
            <a:noFill/>
            <a:prstDash val="solid"/>
            <a:miter lim="0"/>
          </a:ln>
        </p:spPr>
        <p:txBody>
          <a:bodyPr vert="horz" wrap="square" lIns="0" tIns="0" rIns="0" bIns="0"/>
          <a:lstStyle/>
          <a:p>
            <a:pPr eaLnBrk="0">
              <a:lnSpc>
                <a:spcPct val="81000"/>
              </a:lnSpc>
            </a:pPr>
            <a:r>
              <a:rPr sz="2700" b="1" kern="0" spc="-10" dirty="0">
                <a:solidFill>
                  <a:srgbClr val="000000">
                    <a:alpha val="100000"/>
                  </a:srgbClr>
                </a:solidFill>
                <a:ea typeface="Arial" panose="020B0604020202020204"/>
                <a:cs typeface="Arial" panose="020B0604020202020204"/>
              </a:rPr>
              <a:t>04</a:t>
            </a:r>
            <a:endParaRPr sz="2700" dirty="0">
              <a:solidFill>
                <a:srgbClr val="000000"/>
              </a:solidFill>
              <a:ea typeface="Arial" panose="020B0604020202020204"/>
              <a:cs typeface="Arial" panose="020B0604020202020204"/>
            </a:endParaRPr>
          </a:p>
          <a:p>
            <a:pPr eaLnBrk="0">
              <a:lnSpc>
                <a:spcPct val="101000"/>
              </a:lnSpc>
            </a:pPr>
            <a:endParaRPr sz="1300" dirty="0">
              <a:solidFill>
                <a:srgbClr val="000000"/>
              </a:solidFill>
              <a:ea typeface="Arial" panose="020B0604020202020204"/>
              <a:cs typeface="Arial" panose="020B0604020202020204"/>
            </a:endParaRPr>
          </a:p>
          <a:p>
            <a:pPr marL="12700" eaLnBrk="0">
              <a:lnSpc>
                <a:spcPct val="87000"/>
              </a:lnSpc>
            </a:pPr>
            <a:r>
              <a:rPr sz="1400" b="1" kern="0" spc="-10" dirty="0">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临床管理提供方便</a:t>
            </a:r>
            <a:endParaRPr sz="14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2" name="path 274"/>
          <p:cNvSpPr/>
          <p:nvPr/>
        </p:nvSpPr>
        <p:spPr>
          <a:xfrm>
            <a:off x="11015484" y="1482064"/>
            <a:ext cx="601218" cy="673899"/>
          </a:xfrm>
          <a:custGeom>
            <a:avLst/>
            <a:gdLst/>
            <a:ahLst/>
            <a:cxnLst/>
            <a:rect l="0" t="0" r="0" b="0"/>
            <a:pathLst>
              <a:path w="946" h="1061">
                <a:moveTo>
                  <a:pt x="102" y="0"/>
                </a:moveTo>
                <a:lnTo>
                  <a:pt x="489" y="59"/>
                </a:lnTo>
                <a:lnTo>
                  <a:pt x="946" y="749"/>
                </a:lnTo>
                <a:lnTo>
                  <a:pt x="457" y="1061"/>
                </a:lnTo>
                <a:lnTo>
                  <a:pt x="0" y="371"/>
                </a:lnTo>
                <a:lnTo>
                  <a:pt x="102" y="0"/>
                </a:lnTo>
                <a:close/>
                <a:moveTo>
                  <a:pt x="179" y="250"/>
                </a:moveTo>
                <a:cubicBezTo>
                  <a:pt x="202" y="284"/>
                  <a:pt x="248" y="294"/>
                  <a:pt x="282" y="272"/>
                </a:cubicBezTo>
                <a:cubicBezTo>
                  <a:pt x="316" y="250"/>
                  <a:pt x="326" y="205"/>
                  <a:pt x="303" y="171"/>
                </a:cubicBezTo>
                <a:cubicBezTo>
                  <a:pt x="281" y="137"/>
                  <a:pt x="235" y="128"/>
                  <a:pt x="201" y="149"/>
                </a:cubicBezTo>
                <a:cubicBezTo>
                  <a:pt x="167" y="171"/>
                  <a:pt x="157" y="216"/>
                  <a:pt x="179" y="250"/>
                </a:cubicBezTo>
              </a:path>
            </a:pathLst>
          </a:custGeom>
          <a:solidFill>
            <a:srgbClr val="BCD5EE">
              <a:alpha val="100000"/>
            </a:srgbClr>
          </a:solidFill>
          <a:ln w="0" cap="flat">
            <a:noFill/>
            <a:prstDash val="solid"/>
            <a:miter lim="0"/>
          </a:ln>
        </p:spPr>
        <p:txBody>
          <a:bodyPr rtlCol="0"/>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000000"/>
              </a:solidFill>
              <a:effectLst/>
              <a:uLnTx/>
              <a:uFillTx/>
            </a:endParaRPr>
          </a:p>
        </p:txBody>
      </p:sp>
      <p:sp>
        <p:nvSpPr>
          <p:cNvPr id="13" name="path 276"/>
          <p:cNvSpPr/>
          <p:nvPr/>
        </p:nvSpPr>
        <p:spPr>
          <a:xfrm>
            <a:off x="5540362" y="1482064"/>
            <a:ext cx="601217" cy="673899"/>
          </a:xfrm>
          <a:custGeom>
            <a:avLst/>
            <a:gdLst/>
            <a:ahLst/>
            <a:cxnLst/>
            <a:rect l="0" t="0" r="0" b="0"/>
            <a:pathLst>
              <a:path w="946" h="1061">
                <a:moveTo>
                  <a:pt x="102" y="0"/>
                </a:moveTo>
                <a:lnTo>
                  <a:pt x="489" y="59"/>
                </a:lnTo>
                <a:lnTo>
                  <a:pt x="946" y="749"/>
                </a:lnTo>
                <a:lnTo>
                  <a:pt x="457" y="1061"/>
                </a:lnTo>
                <a:lnTo>
                  <a:pt x="0" y="371"/>
                </a:lnTo>
                <a:lnTo>
                  <a:pt x="102" y="0"/>
                </a:lnTo>
                <a:close/>
                <a:moveTo>
                  <a:pt x="179" y="250"/>
                </a:moveTo>
                <a:cubicBezTo>
                  <a:pt x="202" y="284"/>
                  <a:pt x="248" y="294"/>
                  <a:pt x="282" y="272"/>
                </a:cubicBezTo>
                <a:cubicBezTo>
                  <a:pt x="316" y="250"/>
                  <a:pt x="326" y="205"/>
                  <a:pt x="303" y="171"/>
                </a:cubicBezTo>
                <a:cubicBezTo>
                  <a:pt x="281" y="137"/>
                  <a:pt x="235" y="128"/>
                  <a:pt x="201" y="149"/>
                </a:cubicBezTo>
                <a:cubicBezTo>
                  <a:pt x="167" y="171"/>
                  <a:pt x="157" y="216"/>
                  <a:pt x="179" y="250"/>
                </a:cubicBezTo>
              </a:path>
            </a:pathLst>
          </a:custGeom>
          <a:solidFill>
            <a:srgbClr val="BCD5EE">
              <a:alpha val="100000"/>
            </a:srgbClr>
          </a:solidFill>
          <a:ln w="0" cap="flat">
            <a:noFill/>
            <a:prstDash val="solid"/>
            <a:miter lim="0"/>
          </a:ln>
        </p:spPr>
        <p:txBody>
          <a:bodyPr rtlCol="0"/>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000000"/>
              </a:solidFill>
              <a:effectLst/>
              <a:uLnTx/>
              <a:uFillTx/>
            </a:endParaRPr>
          </a:p>
        </p:txBody>
      </p:sp>
      <p:sp>
        <p:nvSpPr>
          <p:cNvPr id="14" name="path 278"/>
          <p:cNvSpPr/>
          <p:nvPr/>
        </p:nvSpPr>
        <p:spPr>
          <a:xfrm>
            <a:off x="8277923" y="1482064"/>
            <a:ext cx="601217" cy="673899"/>
          </a:xfrm>
          <a:custGeom>
            <a:avLst/>
            <a:gdLst/>
            <a:ahLst/>
            <a:cxnLst/>
            <a:rect l="0" t="0" r="0" b="0"/>
            <a:pathLst>
              <a:path w="946" h="1061">
                <a:moveTo>
                  <a:pt x="102" y="0"/>
                </a:moveTo>
                <a:lnTo>
                  <a:pt x="489" y="59"/>
                </a:lnTo>
                <a:lnTo>
                  <a:pt x="946" y="749"/>
                </a:lnTo>
                <a:lnTo>
                  <a:pt x="457" y="1061"/>
                </a:lnTo>
                <a:lnTo>
                  <a:pt x="0" y="371"/>
                </a:lnTo>
                <a:lnTo>
                  <a:pt x="102" y="0"/>
                </a:lnTo>
                <a:close/>
                <a:moveTo>
                  <a:pt x="179" y="250"/>
                </a:moveTo>
                <a:cubicBezTo>
                  <a:pt x="202" y="284"/>
                  <a:pt x="248" y="294"/>
                  <a:pt x="282" y="272"/>
                </a:cubicBezTo>
                <a:cubicBezTo>
                  <a:pt x="316" y="250"/>
                  <a:pt x="326" y="205"/>
                  <a:pt x="303" y="171"/>
                </a:cubicBezTo>
                <a:cubicBezTo>
                  <a:pt x="281" y="137"/>
                  <a:pt x="235" y="128"/>
                  <a:pt x="201" y="149"/>
                </a:cubicBezTo>
                <a:cubicBezTo>
                  <a:pt x="167" y="171"/>
                  <a:pt x="157" y="216"/>
                  <a:pt x="179" y="250"/>
                </a:cubicBezTo>
              </a:path>
            </a:pathLst>
          </a:custGeom>
          <a:solidFill>
            <a:srgbClr val="5A9AD5">
              <a:alpha val="100000"/>
            </a:srgbClr>
          </a:solidFill>
          <a:ln w="0" cap="flat">
            <a:noFill/>
            <a:prstDash val="solid"/>
            <a:miter lim="0"/>
          </a:ln>
        </p:spPr>
        <p:txBody>
          <a:bodyPr rtlCol="0"/>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000000"/>
              </a:solidFill>
              <a:effectLst/>
              <a:uLnTx/>
              <a:uFillTx/>
            </a:endParaRPr>
          </a:p>
        </p:txBody>
      </p:sp>
      <p:sp>
        <p:nvSpPr>
          <p:cNvPr id="15" name="path 280"/>
          <p:cNvSpPr/>
          <p:nvPr/>
        </p:nvSpPr>
        <p:spPr>
          <a:xfrm>
            <a:off x="2802801" y="1482064"/>
            <a:ext cx="601205" cy="673899"/>
          </a:xfrm>
          <a:custGeom>
            <a:avLst/>
            <a:gdLst/>
            <a:ahLst/>
            <a:cxnLst/>
            <a:rect l="0" t="0" r="0" b="0"/>
            <a:pathLst>
              <a:path w="946" h="1061">
                <a:moveTo>
                  <a:pt x="102" y="0"/>
                </a:moveTo>
                <a:lnTo>
                  <a:pt x="489" y="59"/>
                </a:lnTo>
                <a:lnTo>
                  <a:pt x="946" y="749"/>
                </a:lnTo>
                <a:lnTo>
                  <a:pt x="457" y="1061"/>
                </a:lnTo>
                <a:lnTo>
                  <a:pt x="0" y="371"/>
                </a:lnTo>
                <a:lnTo>
                  <a:pt x="102" y="0"/>
                </a:lnTo>
                <a:close/>
                <a:moveTo>
                  <a:pt x="179" y="250"/>
                </a:moveTo>
                <a:cubicBezTo>
                  <a:pt x="202" y="284"/>
                  <a:pt x="248" y="294"/>
                  <a:pt x="282" y="272"/>
                </a:cubicBezTo>
                <a:cubicBezTo>
                  <a:pt x="316" y="250"/>
                  <a:pt x="326" y="205"/>
                  <a:pt x="303" y="171"/>
                </a:cubicBezTo>
                <a:cubicBezTo>
                  <a:pt x="281" y="137"/>
                  <a:pt x="235" y="128"/>
                  <a:pt x="201" y="149"/>
                </a:cubicBezTo>
                <a:cubicBezTo>
                  <a:pt x="167" y="171"/>
                  <a:pt x="157" y="216"/>
                  <a:pt x="179" y="250"/>
                </a:cubicBezTo>
              </a:path>
            </a:pathLst>
          </a:custGeom>
          <a:solidFill>
            <a:srgbClr val="5A9AD5">
              <a:alpha val="100000"/>
            </a:srgbClr>
          </a:solidFill>
          <a:ln w="0" cap="flat">
            <a:noFill/>
            <a:prstDash val="solid"/>
            <a:miter lim="0"/>
          </a:ln>
        </p:spPr>
        <p:txBody>
          <a:bodyPr rtlCol="0"/>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000000"/>
              </a:solidFill>
              <a:effectLst/>
              <a:uLnTx/>
              <a:uFillTx/>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9" name="图示 8"/>
          <p:cNvGraphicFramePr/>
          <p:nvPr/>
        </p:nvGraphicFramePr>
        <p:xfrm>
          <a:off x="4731206" y="1737148"/>
          <a:ext cx="5295390" cy="432055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1" name="文本框 10"/>
          <p:cNvSpPr txBox="1"/>
          <p:nvPr>
            <p:custDataLst>
              <p:tags r:id="rId6"/>
            </p:custDataLst>
          </p:nvPr>
        </p:nvSpPr>
        <p:spPr>
          <a:xfrm>
            <a:off x="1705242" y="2691331"/>
            <a:ext cx="1851660" cy="768350"/>
          </a:xfrm>
          <a:prstGeom prst="rect">
            <a:avLst/>
          </a:prstGeom>
          <a:noFill/>
        </p:spPr>
        <p:txBody>
          <a:bodyPr wrap="square" rtlCol="0">
            <a:normAutofit fontScale="95000"/>
          </a:bodyPr>
          <a:lstStyle/>
          <a:p>
            <a:pPr algn="r"/>
            <a:r>
              <a:rPr lang="zh-CN" altLang="en-US" sz="4400" b="1" spc="300" dirty="0">
                <a:solidFill>
                  <a:srgbClr val="004097"/>
                </a:solidFill>
                <a:latin typeface="Arial" panose="020B0604020202020204" pitchFamily="34" charset="0"/>
                <a:ea typeface="微软雅黑" panose="020B0503020204020204" pitchFamily="34" charset="-122"/>
                <a:sym typeface="Arial" panose="020B0604020202020204" pitchFamily="34" charset="0"/>
              </a:rPr>
              <a:t>目录</a:t>
            </a:r>
            <a:endParaRPr lang="zh-CN" altLang="en-US" sz="4400" b="1" spc="300" dirty="0">
              <a:solidFill>
                <a:srgbClr val="004097"/>
              </a:solidFill>
              <a:latin typeface="Arial" panose="020B0604020202020204" pitchFamily="34" charset="0"/>
              <a:ea typeface="微软雅黑" panose="020B0503020204020204" pitchFamily="34" charset="-122"/>
              <a:sym typeface="Arial" panose="020B0604020202020204" pitchFamily="34" charset="0"/>
            </a:endParaRPr>
          </a:p>
        </p:txBody>
      </p:sp>
      <p:sp>
        <p:nvSpPr>
          <p:cNvPr id="13" name="文本框 12"/>
          <p:cNvSpPr txBox="1"/>
          <p:nvPr>
            <p:custDataLst>
              <p:tags r:id="rId7"/>
            </p:custDataLst>
          </p:nvPr>
        </p:nvSpPr>
        <p:spPr>
          <a:xfrm>
            <a:off x="1994001" y="3459681"/>
            <a:ext cx="1851660" cy="368300"/>
          </a:xfrm>
          <a:prstGeom prst="rect">
            <a:avLst/>
          </a:prstGeom>
          <a:noFill/>
        </p:spPr>
        <p:txBody>
          <a:bodyPr wrap="square" rtlCol="0">
            <a:normAutofit/>
          </a:bodyPr>
          <a:lstStyle/>
          <a:p>
            <a:pPr algn="r"/>
            <a:r>
              <a:rPr lang="en-US" altLang="zh-CN" spc="300"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CONTENTS</a:t>
            </a:r>
            <a:endParaRPr lang="en-US" altLang="zh-CN" spc="300"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6" name="表格 8"/>
          <p:cNvGraphicFramePr>
            <a:graphicFrameLocks noGrp="1"/>
          </p:cNvGraphicFramePr>
          <p:nvPr>
            <p:custDataLst>
              <p:tags r:id="rId1"/>
            </p:custDataLst>
          </p:nvPr>
        </p:nvGraphicFramePr>
        <p:xfrm>
          <a:off x="500113" y="2401045"/>
          <a:ext cx="10996760" cy="2959567"/>
        </p:xfrm>
        <a:graphic>
          <a:graphicData uri="http://schemas.openxmlformats.org/drawingml/2006/table">
            <a:tbl>
              <a:tblPr firstRow="1" bandRow="1"/>
              <a:tblGrid>
                <a:gridCol w="1043465"/>
                <a:gridCol w="2972779"/>
                <a:gridCol w="3406589"/>
                <a:gridCol w="3573927"/>
              </a:tblGrid>
              <a:tr h="0">
                <a:tc gridSpan="4">
                  <a:txBody>
                    <a:bodyPr/>
                    <a:lstStyle/>
                    <a:p>
                      <a:r>
                        <a:rPr lang="zh-CN" altLang="en-US" sz="1600" b="1" baseline="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产品基本信息</a:t>
                      </a:r>
                      <a:endParaRPr lang="zh-CN" altLang="en-US" sz="1600" b="1" baseline="300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004097"/>
                    </a:solidFill>
                  </a:tcPr>
                </a:tc>
                <a:tc hMerge="1">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r>
              <a:tr h="404820">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目录类别</a:t>
                      </a:r>
                      <a:endPar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基本医保目录</a:t>
                      </a:r>
                      <a:endParaRPr lang="zh-CN" altLang="en-US" sz="1400" b="1"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中国大陆首次上市时间</a:t>
                      </a:r>
                      <a:endParaRPr lang="zh-CN" altLang="en-US" sz="1400" b="1" dirty="0">
                        <a:solidFill>
                          <a:srgbClr val="E46D1C"/>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2024</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年</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3</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月</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404820">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a:latin typeface="Times New Roman" panose="02020603050405020304" pitchFamily="18" charset="0"/>
                          <a:ea typeface="宋体" panose="02010600030101010101" pitchFamily="2" charset="-122"/>
                          <a:cs typeface="Times New Roman" panose="02020603050405020304" pitchFamily="18" charset="0"/>
                        </a:rPr>
                        <a:t>通用名称</a:t>
                      </a:r>
                      <a:endParaRPr lang="zh-CN" altLang="en-US" sz="1400" b="1" dirty="0">
                        <a:solidFill>
                          <a:srgbClr val="E46D1C"/>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醋酸钠林格葡萄糖注射液</a:t>
                      </a:r>
                      <a:endParaRPr lang="zh-CN" altLang="en-US" sz="1400" b="1"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目前大陆同通用名药品的上市情况</a:t>
                      </a:r>
                      <a:endParaRPr lang="en-US" altLang="zh-CN" sz="1400" b="0" kern="1200" dirty="0">
                        <a:solidFill>
                          <a:srgbClr val="E5712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共</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6</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家</a:t>
                      </a:r>
                      <a:endPar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r>
              <a:tr h="376518">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a:latin typeface="Times New Roman" panose="02020603050405020304" pitchFamily="18" charset="0"/>
                          <a:ea typeface="宋体" panose="02010600030101010101" pitchFamily="2" charset="-122"/>
                          <a:cs typeface="Times New Roman" panose="02020603050405020304" pitchFamily="18" charset="0"/>
                        </a:rPr>
                        <a:t>注册</a:t>
                      </a: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规格</a:t>
                      </a:r>
                      <a:endParaRPr lang="en-US" altLang="zh-CN" sz="1400" b="0" kern="1200" dirty="0">
                        <a:solidFill>
                          <a:srgbClr val="E5712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500ml</a:t>
                      </a:r>
                      <a:endPar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全球首个上市国家</a:t>
                      </a:r>
                      <a:r>
                        <a:rPr lang="en-US" altLang="zh-CN"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a:t>
                      </a: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地区以及上市时间</a:t>
                      </a:r>
                      <a:endParaRPr lang="zh-CN" altLang="en-US" sz="1400" b="1" kern="1200" dirty="0">
                        <a:solidFill>
                          <a:srgbClr val="ED7D3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日本</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 1985</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年</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34682">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注册分类</a:t>
                      </a:r>
                      <a:endParaRPr lang="zh-CN" altLang="en-US" sz="140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化</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药</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3</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类</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是否为</a:t>
                      </a:r>
                      <a:r>
                        <a:rPr lang="en-US" altLang="zh-CN"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OTC</a:t>
                      </a: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药品</a:t>
                      </a:r>
                      <a:endPar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否</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r>
              <a:tr h="412376">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适应症</a:t>
                      </a:r>
                      <a:endPar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3">
                  <a:txBody>
                    <a:bodyPr/>
                    <a:lstStyle/>
                    <a:p>
                      <a:pPr indent="304800" algn="l">
                        <a:lnSpc>
                          <a:spcPct val="150000"/>
                        </a:lnSpc>
                        <a:buNone/>
                      </a:pPr>
                      <a:r>
                        <a:rPr lang="zh-CN" altLang="zh-CN" sz="1400" b="0" kern="100" dirty="0">
                          <a:effectLst/>
                          <a:latin typeface="Times New Roman" panose="02020603050405020304" pitchFamily="18" charset="0"/>
                          <a:ea typeface="宋体" panose="02010600030101010101" pitchFamily="2" charset="-122"/>
                        </a:rPr>
                        <a:t>用于循环血容量及组织间液减少时细胞外液的补充及代谢性酸中毒的纠正，同时补给能量。</a:t>
                      </a:r>
                      <a:endParaRPr lang="zh-CN" altLang="zh-CN" sz="1400" b="1" kern="100" dirty="0">
                        <a:effectLst/>
                        <a:latin typeface="Times New Roman" panose="02020603050405020304" pitchFamily="18" charset="0"/>
                        <a:ea typeface="宋体" panose="02010600030101010101" pitchFamily="2" charset="-122"/>
                      </a:endParaRPr>
                    </a:p>
                  </a:txBody>
                  <a:tcP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tc hMerge="1">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tr>
              <a:tr h="623626">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用法用量</a:t>
                      </a:r>
                      <a:endPar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nSpc>
                          <a:spcPct val="150000"/>
                        </a:lnSpc>
                      </a:pPr>
                      <a:r>
                        <a:rPr lang="zh-CN" altLang="zh-CN" sz="1400" dirty="0">
                          <a:effectLst/>
                          <a:latin typeface="Times New Roman" panose="02020603050405020304" pitchFamily="18" charset="0"/>
                          <a:ea typeface="宋体" panose="02010600030101010101" pitchFamily="2" charset="-122"/>
                          <a:cs typeface="Times New Roman" panose="02020603050405020304" pitchFamily="18" charset="0"/>
                        </a:rPr>
                        <a:t>静脉滴注，成人滴注速度通常不高于</a:t>
                      </a:r>
                      <a:r>
                        <a:rPr lang="en-US" altLang="zh-CN" sz="1400" dirty="0">
                          <a:effectLst/>
                          <a:latin typeface="Times New Roman" panose="02020603050405020304" pitchFamily="18" charset="0"/>
                          <a:ea typeface="宋体" panose="02010600030101010101" pitchFamily="2" charset="-122"/>
                        </a:rPr>
                        <a:t>0.5g</a:t>
                      </a:r>
                      <a:r>
                        <a:rPr lang="zh-CN" altLang="zh-CN" sz="1400" dirty="0">
                          <a:effectLst/>
                          <a:latin typeface="Times New Roman" panose="02020603050405020304" pitchFamily="18" charset="0"/>
                          <a:ea typeface="宋体" panose="02010600030101010101" pitchFamily="2" charset="-122"/>
                          <a:cs typeface="Times New Roman" panose="02020603050405020304" pitchFamily="18" charset="0"/>
                        </a:rPr>
                        <a:t>（以葡萄糖计）</a:t>
                      </a:r>
                      <a:r>
                        <a:rPr lang="en-US" altLang="zh-CN" sz="1400" dirty="0">
                          <a:effectLst/>
                          <a:latin typeface="Times New Roman" panose="02020603050405020304" pitchFamily="18" charset="0"/>
                          <a:ea typeface="宋体" panose="02010600030101010101" pitchFamily="2" charset="-122"/>
                        </a:rPr>
                        <a:t>/kg/h</a:t>
                      </a:r>
                      <a:r>
                        <a:rPr lang="zh-CN" altLang="zh-CN" sz="1400" dirty="0">
                          <a:effectLst/>
                          <a:latin typeface="Times New Roman" panose="02020603050405020304" pitchFamily="18" charset="0"/>
                          <a:ea typeface="宋体" panose="02010600030101010101" pitchFamily="2" charset="-122"/>
                          <a:cs typeface="Times New Roman" panose="02020603050405020304" pitchFamily="18" charset="0"/>
                        </a:rPr>
                        <a:t>。通常成人一次</a:t>
                      </a:r>
                      <a:r>
                        <a:rPr lang="en-US" altLang="zh-CN" sz="1400" dirty="0">
                          <a:effectLst/>
                          <a:latin typeface="Times New Roman" panose="02020603050405020304" pitchFamily="18" charset="0"/>
                          <a:ea typeface="宋体" panose="02010600030101010101" pitchFamily="2" charset="-122"/>
                        </a:rPr>
                        <a:t>500~1000ml</a:t>
                      </a:r>
                      <a:r>
                        <a:rPr lang="zh-CN" altLang="zh-CN" sz="1400" dirty="0">
                          <a:effectLst/>
                          <a:latin typeface="Times New Roman" panose="02020603050405020304" pitchFamily="18" charset="0"/>
                          <a:ea typeface="宋体" panose="02010600030101010101" pitchFamily="2" charset="-122"/>
                          <a:cs typeface="Times New Roman" panose="02020603050405020304" pitchFamily="18" charset="0"/>
                        </a:rPr>
                        <a:t>。根据年龄、症状和体重的不同可适当调整用量。</a:t>
                      </a:r>
                      <a:endParaRPr lang="en-US" altLang="zh-CN"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bl>
          </a:graphicData>
        </a:graphic>
      </p:graphicFrame>
      <p:sp>
        <p:nvSpPr>
          <p:cNvPr id="11" name="文本框 10"/>
          <p:cNvSpPr txBox="1"/>
          <p:nvPr/>
        </p:nvSpPr>
        <p:spPr>
          <a:xfrm>
            <a:off x="101600" y="6289630"/>
            <a:ext cx="5994400" cy="276999"/>
          </a:xfrm>
          <a:prstGeom prst="rect">
            <a:avLst/>
          </a:prstGeom>
          <a:noFill/>
        </p:spPr>
        <p:txBody>
          <a:bodyPr wrap="square" rtlCol="0">
            <a:spAutoFit/>
          </a:bodyPr>
          <a:lstStyle/>
          <a:p>
            <a:r>
              <a:rPr lang="zh-CN" altLang="en-US" sz="1200" dirty="0"/>
              <a:t>参考：</a:t>
            </a:r>
            <a:r>
              <a:rPr lang="en-US" altLang="zh-CN" sz="1200" dirty="0"/>
              <a:t>1.</a:t>
            </a:r>
            <a:r>
              <a:rPr lang="zh-CN" altLang="en-US" sz="1200" dirty="0"/>
              <a:t>醋酸钠林格葡萄糖注射液说明书；</a:t>
            </a:r>
            <a:r>
              <a:rPr lang="en-US" altLang="zh-CN" sz="1200" dirty="0"/>
              <a:t>.</a:t>
            </a:r>
            <a:endParaRPr lang="zh-CN" altLang="en-US" sz="1200" dirty="0"/>
          </a:p>
        </p:txBody>
      </p:sp>
      <p:sp>
        <p:nvSpPr>
          <p:cNvPr id="4" name="文本框 3"/>
          <p:cNvSpPr txBox="1"/>
          <p:nvPr/>
        </p:nvSpPr>
        <p:spPr>
          <a:xfrm>
            <a:off x="500113" y="1223308"/>
            <a:ext cx="11072715" cy="961289"/>
          </a:xfrm>
          <a:prstGeom prst="rect">
            <a:avLst/>
          </a:prstGeom>
          <a:noFill/>
        </p:spPr>
        <p:txBody>
          <a:bodyPr wrap="square">
            <a:spAutoFit/>
          </a:bodyPr>
          <a:lstStyle/>
          <a:p>
            <a:pPr marL="0" marR="0" lvl="0" indent="0" algn="l" defTabSz="457200" rtl="0" eaLnBrk="1" fontAlgn="auto" latinLnBrk="0" hangingPunct="1">
              <a:lnSpc>
                <a:spcPct val="150000"/>
              </a:lnSpc>
              <a:spcBef>
                <a:spcPts val="1000"/>
              </a:spcBef>
              <a:spcAft>
                <a:spcPts val="0"/>
              </a:spcAft>
              <a:buClrTx/>
              <a:buSzTx/>
              <a:buFontTx/>
              <a:buNone/>
              <a:defRPr/>
            </a:pPr>
            <a:r>
              <a:rPr kumimoji="0" lang="zh-CN" altLang="en-US" sz="2000" b="1" i="0" u="none" strike="noStrike" kern="1200" cap="none" spc="0" normalizeH="0" baseline="0" noProof="0" dirty="0">
                <a:ln>
                  <a:noFill/>
                </a:ln>
                <a:solidFill>
                  <a:srgbClr val="459A47">
                    <a:lumMod val="5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醋酸钠林格葡萄糖注射液为</a:t>
            </a:r>
            <a:r>
              <a:rPr kumimoji="0" lang="zh-CN" altLang="en-US"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复方电解质注射液，主要成份</a:t>
            </a:r>
            <a:r>
              <a:rPr kumimoji="0" lang="zh-CN" altLang="en-US" sz="2000" b="1" i="0" u="none" strike="noStrike" kern="1200" cap="none" spc="0" normalizeH="0" baseline="0" noProof="0" dirty="0">
                <a:ln>
                  <a:noFill/>
                </a:ln>
                <a:solidFill>
                  <a:srgbClr val="459A47">
                    <a:lumMod val="5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为无水葡萄糖、氯化钠、氯化钾、 氯化钙和醋酸钠。属于液体治疗药品中复方含糖平衡晶体液的一种。</a:t>
            </a:r>
            <a:endParaRPr kumimoji="0" lang="zh-CN" altLang="en-US" sz="2000" b="1" i="0" u="none" strike="noStrike" kern="1200" cap="none" spc="0" normalizeH="0" baseline="0" noProof="0" dirty="0">
              <a:ln>
                <a:noFill/>
              </a:ln>
              <a:solidFill>
                <a:srgbClr val="459A47">
                  <a:lumMod val="50000"/>
                </a:srgb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4850" y="568370"/>
            <a:ext cx="1976823" cy="46166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文本框 2"/>
          <p:cNvSpPr txBox="1"/>
          <p:nvPr>
            <p:custDataLst>
              <p:tags r:id="rId1"/>
            </p:custDataLst>
          </p:nvPr>
        </p:nvSpPr>
        <p:spPr>
          <a:xfrm>
            <a:off x="714375" y="1110615"/>
            <a:ext cx="10707370" cy="4453255"/>
          </a:xfrm>
          <a:prstGeom prst="rect">
            <a:avLst/>
          </a:prstGeom>
          <a:noFill/>
          <a:ln>
            <a:noFill/>
          </a:ln>
        </p:spPr>
        <p:txBody>
          <a:bodyPr wrap="square" rtlCol="0">
            <a:noAutofit/>
          </a:bodyPr>
          <a:lstStyle/>
          <a:p>
            <a:pPr marL="284480" lvl="0" indent="-284480" algn="just" fontAlgn="auto">
              <a:lnSpc>
                <a:spcPct val="130000"/>
              </a:lnSpc>
              <a:spcBef>
                <a:spcPts val="1000"/>
              </a:spcBef>
              <a:spcAft>
                <a:spcPts val="600"/>
              </a:spcAft>
              <a:buFont typeface="Wingdings" panose="05000000000000000000" charset="0"/>
              <a:buChar char="l"/>
              <a:defRPr/>
            </a:pPr>
            <a:r>
              <a:rPr lang="zh-CN" altLang="en-US" sz="1500" b="1" spc="150" dirty="0">
                <a:solidFill>
                  <a:srgbClr val="1F4E79"/>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所治疗疾病基本情况：</a:t>
            </a:r>
            <a:r>
              <a:rPr lang="zh-CN" altLang="en-US" sz="1500" spc="150" dirty="0">
                <a:solidFill>
                  <a:sysClr val="windowText" lastClr="000000">
                    <a:lumMod val="75000"/>
                    <a:lumOff val="25000"/>
                  </a:sys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血容量不足是各类重症患者( 如感染、创伤或大手术以及急性失血等) 的共同临床特征，持续低容量血症所致组织灌注障碍可显著增加重症患者发生</a:t>
            </a:r>
            <a:r>
              <a:rPr lang="zh-CN" altLang="en-US" sz="1500" b="1" spc="150" dirty="0">
                <a:solidFill>
                  <a:srgbClr val="C00000"/>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多器官功能不全</a:t>
            </a:r>
            <a:r>
              <a:rPr lang="zh-CN" altLang="en-US" sz="1500" spc="150" dirty="0">
                <a:solidFill>
                  <a:sysClr val="windowText" lastClr="000000">
                    <a:lumMod val="75000"/>
                    <a:lumOff val="25000"/>
                  </a:sys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的风险，或将进一步加剧原发疾病所致的器官损伤，导致</a:t>
            </a:r>
            <a:r>
              <a:rPr lang="zh-CN" altLang="en-US" sz="1500" b="1" spc="150" dirty="0">
                <a:solidFill>
                  <a:srgbClr val="C00000"/>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不良预后</a:t>
            </a:r>
            <a:r>
              <a:rPr lang="en-US" altLang="zh-CN" sz="1500" b="1" baseline="3000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500" spc="150" dirty="0">
                <a:solidFill>
                  <a:sysClr val="windowText" lastClr="000000">
                    <a:lumMod val="75000"/>
                    <a:lumOff val="25000"/>
                  </a:sys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。若患者存在容量不足，需通过液体治疗来达到体液复苏，晶体液是液体复苏治疗的</a:t>
            </a:r>
            <a:r>
              <a:rPr lang="zh-CN" altLang="en-US" sz="1500" b="1" spc="150" dirty="0">
                <a:solidFill>
                  <a:srgbClr val="C00000"/>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首选药物。</a:t>
            </a:r>
            <a:endParaRPr lang="zh-CN" altLang="en-US" sz="1500" b="1" spc="150" dirty="0">
              <a:solidFill>
                <a:srgbClr val="C00000"/>
              </a:solidFill>
              <a:uFillTx/>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4480" lvl="0" indent="-284480" algn="just" fontAlgn="auto">
              <a:lnSpc>
                <a:spcPct val="130000"/>
              </a:lnSpc>
              <a:spcBef>
                <a:spcPts val="1000"/>
              </a:spcBef>
              <a:spcAft>
                <a:spcPts val="600"/>
              </a:spcAft>
              <a:buFont typeface="Wingdings" panose="05000000000000000000" charset="0"/>
              <a:buChar char="l"/>
              <a:defRPr/>
            </a:pPr>
            <a:r>
              <a:rPr lang="zh-CN" altLang="en-US" sz="1500" b="1" spc="150" dirty="0">
                <a:solidFill>
                  <a:srgbClr val="1F4E79"/>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弥补未满足的治疗需求情况：</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ea"/>
              </a:rPr>
              <a:t>本品渗透压、电解质成分更接近血浆的醋酸晶体液，不含乳酸，更适用于外科手术、创伤合并肝功能障碍、高乳酸血症、高钾血症、高钙血症患者以及休克、重度感染等危重患者使用，适用范围更广泛；本品有儿童用药临床研究依据，说明书有明确的儿童用药适应症，而现有医保目录内唯一含有醋酸盐的平衡晶体液（复方电解质醋酸钠葡萄糖注射液）说明书无儿童适应症。</a:t>
            </a:r>
            <a:r>
              <a:rPr lang="zh-CN" altLang="en-US" sz="1500" b="1" dirty="0">
                <a:solidFill>
                  <a:srgbClr val="C00000"/>
                </a:solidFill>
                <a:latin typeface="微软雅黑" panose="020B0503020204020204" pitchFamily="34" charset="-122"/>
                <a:ea typeface="微软雅黑" panose="020B0503020204020204" pitchFamily="34" charset="-122"/>
                <a:sym typeface="+mn-ea"/>
              </a:rPr>
              <a:t>能够填补当前目录内针对特殊患病人群（如儿童患者、高乳酸血症、高钾血症、高氮质血症、高磷血症、高钙血症、高镁血症、甲状腺功能减退症患者等）的醋酸晶体液治疗药品空白。尤其填补了目录内儿童患者醋酸晶体液治疗药品空白。</a:t>
            </a:r>
            <a:endParaRPr lang="zh-CN" altLang="en-US" sz="1500" b="1" dirty="0">
              <a:solidFill>
                <a:srgbClr val="C00000"/>
              </a:solidFill>
              <a:latin typeface="微软雅黑" panose="020B0503020204020204" pitchFamily="34" charset="-122"/>
              <a:ea typeface="微软雅黑" panose="020B0503020204020204" pitchFamily="34" charset="-122"/>
              <a:sym typeface="+mn-ea"/>
            </a:endParaRPr>
          </a:p>
          <a:p>
            <a:pPr marL="284480" lvl="0" indent="-284480" algn="just" fontAlgn="auto">
              <a:lnSpc>
                <a:spcPct val="130000"/>
              </a:lnSpc>
              <a:spcBef>
                <a:spcPts val="1000"/>
              </a:spcBef>
              <a:spcAft>
                <a:spcPts val="600"/>
              </a:spcAft>
              <a:buFont typeface="Wingdings" panose="05000000000000000000" charset="0"/>
              <a:buChar char="l"/>
              <a:defRPr/>
            </a:pPr>
            <a:r>
              <a:rPr lang="zh-CN" altLang="en-US" sz="1500" b="1" spc="150" dirty="0">
                <a:solidFill>
                  <a:srgbClr val="1F4E79"/>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大陆地区发病率、年发病总人数：</a:t>
            </a:r>
            <a:r>
              <a:rPr lang="en-US" altLang="zh-CN" sz="15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2024</a:t>
            </a:r>
            <a:r>
              <a:rPr lang="zh-CN" altLang="en-US" sz="15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年全国住院病人手术人次达</a:t>
            </a:r>
            <a:r>
              <a:rPr lang="en-US" altLang="zh-CN" sz="15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10425.5</a:t>
            </a:r>
            <a:r>
              <a:rPr lang="zh-CN" altLang="en-US" sz="15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万</a:t>
            </a:r>
            <a:r>
              <a:rPr lang="en-US" altLang="zh-CN" sz="1500" b="1" baseline="3000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5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5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2024</a:t>
            </a:r>
            <a:r>
              <a:rPr lang="zh-CN" altLang="en-US" sz="15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年全国儿科出院</a:t>
            </a:r>
            <a:r>
              <a:rPr lang="zh-CN" sz="15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人次达到</a:t>
            </a:r>
            <a:r>
              <a:rPr lang="en-US" altLang="zh-CN" sz="15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2792.3</a:t>
            </a:r>
            <a:r>
              <a:rPr lang="zh-CN" altLang="en-US" sz="15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万</a:t>
            </a:r>
            <a:r>
              <a:rPr lang="en-US" altLang="zh-CN" sz="1500" baseline="300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5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。晶体液是临床应用最多、用量最大的一类静脉输注溶液，大部分住院患者在住院期间都</a:t>
            </a:r>
            <a:r>
              <a:rPr lang="zh-CN" altLang="en-US" sz="15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至少接受过 １ 次以上</a:t>
            </a:r>
            <a:r>
              <a:rPr lang="zh-CN" altLang="en-US" sz="15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静脉晶体液的输注</a:t>
            </a:r>
            <a:r>
              <a:rPr lang="en-US" altLang="zh-CN" sz="1500" baseline="300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15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lvl="0" algn="just">
              <a:spcBef>
                <a:spcPts val="600"/>
              </a:spcBef>
              <a:spcAft>
                <a:spcPts val="600"/>
              </a:spcAft>
              <a:buClrTx/>
              <a:buSzTx/>
              <a:defRPr/>
            </a:pPr>
            <a:endPar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文本框 3"/>
          <p:cNvSpPr txBox="1"/>
          <p:nvPr>
            <p:custDataLst>
              <p:tags r:id="rId2"/>
            </p:custDataLst>
          </p:nvPr>
        </p:nvSpPr>
        <p:spPr>
          <a:xfrm>
            <a:off x="714692" y="5644515"/>
            <a:ext cx="10918825" cy="829945"/>
          </a:xfrm>
          <a:prstGeom prst="rect">
            <a:avLst/>
          </a:prstGeom>
          <a:noFill/>
        </p:spPr>
        <p:txBody>
          <a:bodyPr wrap="square" rtlCol="0">
            <a:spAutoFit/>
          </a:bodyPr>
          <a:lstStyle/>
          <a:p>
            <a:pPr marL="228600" indent="-228600" defTabSz="914400">
              <a:buFont typeface="+mj-lt"/>
              <a:buAutoNum type="arabicPeriod"/>
            </a:pPr>
            <a:r>
              <a:rPr lang="zh-CN" altLang="en-US" sz="1200" dirty="0">
                <a:solidFill>
                  <a:prstClr val="black"/>
                </a:solidFill>
                <a:latin typeface="Arial" panose="020B0604020202020204"/>
                <a:ea typeface="微软雅黑" panose="020B0503020204020204" pitchFamily="34" charset="-122"/>
              </a:rPr>
              <a:t>耿倩宁等，重症患者液体复苏：种类选择的辛路历程</a:t>
            </a:r>
            <a:r>
              <a:rPr lang="en-US" altLang="zh-CN" sz="1200" dirty="0">
                <a:solidFill>
                  <a:prstClr val="black"/>
                </a:solidFill>
                <a:latin typeface="Arial" panose="020B0604020202020204"/>
                <a:ea typeface="微软雅黑" panose="020B0503020204020204" pitchFamily="34" charset="-122"/>
              </a:rPr>
              <a:t>[J]</a:t>
            </a:r>
            <a:r>
              <a:rPr lang="zh-CN" altLang="en-US" sz="1200" dirty="0">
                <a:solidFill>
                  <a:prstClr val="black"/>
                </a:solidFill>
                <a:latin typeface="Arial" panose="020B0604020202020204"/>
                <a:ea typeface="微软雅黑" panose="020B0503020204020204" pitchFamily="34" charset="-122"/>
              </a:rPr>
              <a:t>，中国实用内科杂志，</a:t>
            </a:r>
            <a:r>
              <a:rPr lang="en-US" altLang="zh-CN" sz="1200" dirty="0">
                <a:solidFill>
                  <a:prstClr val="black"/>
                </a:solidFill>
                <a:latin typeface="Arial" panose="020B0604020202020204"/>
                <a:ea typeface="微软雅黑" panose="020B0503020204020204" pitchFamily="34" charset="-122"/>
              </a:rPr>
              <a:t>2018,38</a:t>
            </a:r>
            <a:r>
              <a:rPr lang="zh-CN" altLang="en-US" sz="1200" dirty="0">
                <a:solidFill>
                  <a:prstClr val="black"/>
                </a:solidFill>
                <a:latin typeface="Arial" panose="020B0604020202020204"/>
                <a:ea typeface="微软雅黑" panose="020B0503020204020204" pitchFamily="34" charset="-122"/>
              </a:rPr>
              <a:t>（</a:t>
            </a:r>
            <a:r>
              <a:rPr lang="en-US" altLang="zh-CN" sz="1200" dirty="0">
                <a:solidFill>
                  <a:prstClr val="black"/>
                </a:solidFill>
                <a:latin typeface="Arial" panose="020B0604020202020204"/>
                <a:ea typeface="微软雅黑" panose="020B0503020204020204" pitchFamily="34" charset="-122"/>
              </a:rPr>
              <a:t>11</a:t>
            </a:r>
            <a:r>
              <a:rPr lang="zh-CN" altLang="en-US" sz="1200" dirty="0">
                <a:solidFill>
                  <a:prstClr val="black"/>
                </a:solidFill>
                <a:latin typeface="Arial" panose="020B0604020202020204"/>
                <a:ea typeface="微软雅黑" panose="020B0503020204020204" pitchFamily="34" charset="-122"/>
              </a:rPr>
              <a:t>）：</a:t>
            </a:r>
            <a:r>
              <a:rPr lang="en-US" altLang="zh-CN" sz="1200" dirty="0">
                <a:solidFill>
                  <a:prstClr val="black"/>
                </a:solidFill>
                <a:latin typeface="Arial" panose="020B0604020202020204"/>
                <a:ea typeface="微软雅黑" panose="020B0503020204020204" pitchFamily="34" charset="-122"/>
              </a:rPr>
              <a:t>1073-1076</a:t>
            </a:r>
            <a:endParaRPr lang="en-US" altLang="zh-CN" sz="1200" dirty="0">
              <a:solidFill>
                <a:prstClr val="black"/>
              </a:solidFill>
              <a:latin typeface="Arial" panose="020B0604020202020204"/>
              <a:ea typeface="微软雅黑" panose="020B0503020204020204" pitchFamily="34" charset="-122"/>
            </a:endParaRPr>
          </a:p>
          <a:p>
            <a:pPr marL="228600" indent="-228600" defTabSz="914400">
              <a:buFont typeface="+mj-lt"/>
              <a:buAutoNum type="arabicPeriod"/>
            </a:pPr>
            <a:r>
              <a:rPr lang="zh-CN" sz="1200" dirty="0">
                <a:solidFill>
                  <a:prstClr val="black"/>
                </a:solidFill>
                <a:latin typeface="Arial" panose="020B0604020202020204"/>
                <a:ea typeface="微软雅黑" panose="020B0503020204020204" pitchFamily="34" charset="-122"/>
              </a:rPr>
              <a:t>国家统计局</a:t>
            </a:r>
            <a:endParaRPr lang="zh-CN" sz="1200" dirty="0">
              <a:solidFill>
                <a:prstClr val="black"/>
              </a:solidFill>
              <a:latin typeface="Arial" panose="020B0604020202020204"/>
              <a:ea typeface="微软雅黑" panose="020B0503020204020204" pitchFamily="34" charset="-122"/>
            </a:endParaRPr>
          </a:p>
          <a:p>
            <a:pPr marL="228600" indent="-228600" defTabSz="914400">
              <a:buFont typeface="+mj-lt"/>
              <a:buAutoNum type="arabicPeriod"/>
            </a:pPr>
            <a:r>
              <a:rPr lang="en-US" altLang="zh-CN" sz="1200" dirty="0">
                <a:solidFill>
                  <a:prstClr val="black"/>
                </a:solidFill>
                <a:latin typeface="Arial" panose="020B0604020202020204"/>
                <a:ea typeface="微软雅黑" panose="020B0503020204020204" pitchFamily="34" charset="-122"/>
                <a:sym typeface="+mn-ea"/>
              </a:rPr>
              <a:t>《2025</a:t>
            </a:r>
            <a:r>
              <a:rPr lang="zh-CN" altLang="en-US" sz="1200" dirty="0">
                <a:solidFill>
                  <a:prstClr val="black"/>
                </a:solidFill>
                <a:latin typeface="Arial" panose="020B0604020202020204"/>
                <a:ea typeface="微软雅黑" panose="020B0503020204020204" pitchFamily="34" charset="-122"/>
                <a:sym typeface="+mn-ea"/>
              </a:rPr>
              <a:t>中国卫生健康统计年鉴</a:t>
            </a:r>
            <a:r>
              <a:rPr lang="en-US" altLang="zh-CN" sz="1200" dirty="0">
                <a:solidFill>
                  <a:prstClr val="black"/>
                </a:solidFill>
                <a:latin typeface="Arial" panose="020B0604020202020204"/>
                <a:ea typeface="微软雅黑" panose="020B0503020204020204" pitchFamily="34" charset="-122"/>
                <a:sym typeface="+mn-ea"/>
              </a:rPr>
              <a:t>》</a:t>
            </a:r>
            <a:endParaRPr lang="en-US" altLang="zh-CN" sz="1200" dirty="0">
              <a:solidFill>
                <a:prstClr val="black"/>
              </a:solidFill>
              <a:latin typeface="Arial" panose="020B0604020202020204"/>
              <a:ea typeface="微软雅黑" panose="020B0503020204020204" pitchFamily="34" charset="-122"/>
            </a:endParaRPr>
          </a:p>
          <a:p>
            <a:pPr marL="228600" indent="-228600" defTabSz="914400">
              <a:buFont typeface="+mj-lt"/>
              <a:buAutoNum type="arabicPeriod"/>
            </a:pPr>
            <a:r>
              <a:rPr lang="zh-CN" altLang="en-US" sz="1200" dirty="0">
                <a:solidFill>
                  <a:prstClr val="black"/>
                </a:solidFill>
                <a:latin typeface="Arial" panose="020B0604020202020204"/>
                <a:ea typeface="微软雅黑" panose="020B0503020204020204" pitchFamily="34" charset="-122"/>
              </a:rPr>
              <a:t>郭姗姗</a:t>
            </a:r>
            <a:r>
              <a:rPr lang="en-US" altLang="zh-CN" sz="1200" dirty="0">
                <a:solidFill>
                  <a:prstClr val="black"/>
                </a:solidFill>
                <a:latin typeface="Arial" panose="020B0604020202020204"/>
                <a:ea typeface="微软雅黑" panose="020B0503020204020204" pitchFamily="34" charset="-122"/>
              </a:rPr>
              <a:t>,</a:t>
            </a:r>
            <a:r>
              <a:rPr lang="zh-CN" altLang="en-US" sz="1200" dirty="0">
                <a:solidFill>
                  <a:prstClr val="black"/>
                </a:solidFill>
                <a:latin typeface="Arial" panose="020B0604020202020204"/>
                <a:ea typeface="微软雅黑" panose="020B0503020204020204" pitchFamily="34" charset="-122"/>
              </a:rPr>
              <a:t>涂家生</a:t>
            </a:r>
            <a:r>
              <a:rPr lang="en-US" altLang="zh-CN" sz="1200" dirty="0">
                <a:solidFill>
                  <a:prstClr val="black"/>
                </a:solidFill>
                <a:latin typeface="Arial" panose="020B0604020202020204"/>
                <a:ea typeface="微软雅黑" panose="020B0503020204020204" pitchFamily="34" charset="-122"/>
              </a:rPr>
              <a:t>,</a:t>
            </a:r>
            <a:r>
              <a:rPr lang="zh-CN" altLang="en-US" sz="1200" dirty="0">
                <a:solidFill>
                  <a:prstClr val="black"/>
                </a:solidFill>
                <a:latin typeface="Arial" panose="020B0604020202020204"/>
                <a:ea typeface="微软雅黑" panose="020B0503020204020204" pitchFamily="34" charset="-122"/>
              </a:rPr>
              <a:t>吴新民</a:t>
            </a:r>
            <a:r>
              <a:rPr lang="en-US" altLang="zh-CN" sz="1200" dirty="0">
                <a:solidFill>
                  <a:prstClr val="black"/>
                </a:solidFill>
                <a:latin typeface="Arial" panose="020B0604020202020204"/>
                <a:ea typeface="微软雅黑" panose="020B0503020204020204" pitchFamily="34" charset="-122"/>
              </a:rPr>
              <a:t>,</a:t>
            </a:r>
            <a:r>
              <a:rPr lang="zh-CN" altLang="en-US" sz="1200" dirty="0">
                <a:solidFill>
                  <a:prstClr val="black"/>
                </a:solidFill>
                <a:latin typeface="Arial" panose="020B0604020202020204"/>
                <a:ea typeface="微软雅黑" panose="020B0503020204020204" pitchFamily="34" charset="-122"/>
              </a:rPr>
              <a:t>等</a:t>
            </a:r>
            <a:r>
              <a:rPr lang="en-US" altLang="zh-CN" sz="1200" dirty="0">
                <a:solidFill>
                  <a:prstClr val="black"/>
                </a:solidFill>
                <a:latin typeface="Arial" panose="020B0604020202020204"/>
                <a:ea typeface="微软雅黑" panose="020B0503020204020204" pitchFamily="34" charset="-122"/>
              </a:rPr>
              <a:t>.</a:t>
            </a:r>
            <a:r>
              <a:rPr lang="zh-CN" altLang="en-US" sz="1200" dirty="0">
                <a:solidFill>
                  <a:prstClr val="black"/>
                </a:solidFill>
                <a:latin typeface="Arial" panose="020B0604020202020204"/>
                <a:ea typeface="微软雅黑" panose="020B0503020204020204" pitchFamily="34" charset="-122"/>
              </a:rPr>
              <a:t>儿童晶体液临床应用专家共识</a:t>
            </a:r>
            <a:r>
              <a:rPr lang="en-US" altLang="zh-CN" sz="1200" dirty="0">
                <a:solidFill>
                  <a:prstClr val="black"/>
                </a:solidFill>
                <a:latin typeface="Arial" panose="020B0604020202020204"/>
                <a:ea typeface="微软雅黑" panose="020B0503020204020204" pitchFamily="34" charset="-122"/>
              </a:rPr>
              <a:t>[J].</a:t>
            </a:r>
            <a:r>
              <a:rPr lang="zh-CN" altLang="en-US" sz="1200" dirty="0">
                <a:solidFill>
                  <a:prstClr val="black"/>
                </a:solidFill>
                <a:latin typeface="Arial" panose="020B0604020202020204"/>
                <a:ea typeface="微软雅黑" panose="020B0503020204020204" pitchFamily="34" charset="-122"/>
              </a:rPr>
              <a:t>医药导报</a:t>
            </a:r>
            <a:r>
              <a:rPr lang="en-US" altLang="zh-CN" sz="1200" dirty="0">
                <a:solidFill>
                  <a:prstClr val="black"/>
                </a:solidFill>
                <a:latin typeface="Arial" panose="020B0604020202020204"/>
                <a:ea typeface="微软雅黑" panose="020B0503020204020204" pitchFamily="34" charset="-122"/>
              </a:rPr>
              <a:t>,2020,39(10):1325-1330. </a:t>
            </a:r>
            <a:endParaRPr lang="en-US" altLang="zh-CN" sz="1200" dirty="0">
              <a:solidFill>
                <a:prstClr val="black"/>
              </a:solidFill>
              <a:latin typeface="Arial" panose="020B0604020202020204"/>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4850" y="568370"/>
            <a:ext cx="1976823" cy="46166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graphicFrame>
        <p:nvGraphicFramePr>
          <p:cNvPr id="6" name="table 94"/>
          <p:cNvGraphicFramePr>
            <a:graphicFrameLocks noGrp="1"/>
          </p:cNvGraphicFramePr>
          <p:nvPr/>
        </p:nvGraphicFramePr>
        <p:xfrm>
          <a:off x="681991" y="1331360"/>
          <a:ext cx="10828018" cy="5130845"/>
        </p:xfrm>
        <a:graphic>
          <a:graphicData uri="http://schemas.openxmlformats.org/drawingml/2006/table">
            <a:tbl>
              <a:tblPr/>
              <a:tblGrid>
                <a:gridCol w="2713989"/>
                <a:gridCol w="3060064"/>
                <a:gridCol w="5053965"/>
              </a:tblGrid>
              <a:tr h="517318">
                <a:tc>
                  <a:txBody>
                    <a:bodyPr/>
                    <a:lstStyle/>
                    <a:p>
                      <a:pPr algn="l" rtl="0" eaLnBrk="0">
                        <a:lnSpc>
                          <a:spcPct val="104000"/>
                        </a:lnSpc>
                      </a:pPr>
                      <a:endParaRPr sz="1000" dirty="0">
                        <a:latin typeface="Arial" panose="020B0604020202020204"/>
                        <a:ea typeface="Arial" panose="020B0604020202020204"/>
                        <a:cs typeface="Arial" panose="020B0604020202020204"/>
                      </a:endParaRPr>
                    </a:p>
                    <a:p>
                      <a:pPr marL="756285" algn="l" rtl="0" eaLnBrk="0">
                        <a:lnSpc>
                          <a:spcPct val="88000"/>
                        </a:lnSpc>
                        <a:spcBef>
                          <a:spcPts val="5"/>
                        </a:spcBef>
                      </a:pPr>
                      <a:r>
                        <a:rPr sz="1500" b="1" kern="0" spc="90" dirty="0" err="1">
                          <a:solidFill>
                            <a:srgbClr val="FFFFFF">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参照药品建议</a:t>
                      </a:r>
                      <a:endParaRPr sz="15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3957BB"/>
                    </a:solidFill>
                  </a:tcPr>
                </a:tc>
                <a:tc>
                  <a:txBody>
                    <a:bodyPr/>
                    <a:lstStyle/>
                    <a:p>
                      <a:pPr algn="l" rtl="0" eaLnBrk="0">
                        <a:lnSpc>
                          <a:spcPct val="104000"/>
                        </a:lnSpc>
                      </a:pPr>
                      <a:endParaRPr sz="1000" dirty="0">
                        <a:latin typeface="Arial" panose="020B0604020202020204"/>
                        <a:ea typeface="Arial" panose="020B0604020202020204"/>
                        <a:cs typeface="Arial" panose="020B0604020202020204"/>
                      </a:endParaRPr>
                    </a:p>
                    <a:p>
                      <a:pPr marL="718820" algn="l" rtl="0" eaLnBrk="0">
                        <a:lnSpc>
                          <a:spcPct val="88000"/>
                        </a:lnSpc>
                        <a:spcBef>
                          <a:spcPts val="5"/>
                        </a:spcBef>
                      </a:pPr>
                      <a:r>
                        <a:rPr sz="1500" b="1" kern="0" spc="90" dirty="0" err="1">
                          <a:solidFill>
                            <a:srgbClr val="FFFFFF">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参照药品选择理由</a:t>
                      </a:r>
                      <a:endParaRPr sz="15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28575" cap="flat" cmpd="sng" algn="ctr">
                      <a:solidFill>
                        <a:srgbClr val="FFFFFF"/>
                      </a:solidFill>
                      <a:prstDash val="solid"/>
                      <a:round/>
                      <a:headEnd type="none" w="med" len="med"/>
                      <a:tailEnd type="none" w="med" len="med"/>
                    </a:lnL>
                    <a:lnR w="254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3957BB"/>
                    </a:solidFill>
                  </a:tcPr>
                </a:tc>
                <a:tc>
                  <a:txBody>
                    <a:bodyPr/>
                    <a:lstStyle/>
                    <a:p>
                      <a:pPr algn="l" rtl="0" eaLnBrk="0">
                        <a:lnSpc>
                          <a:spcPct val="104000"/>
                        </a:lnSpc>
                      </a:pPr>
                      <a:endParaRPr sz="1000" dirty="0">
                        <a:latin typeface="Arial" panose="020B0604020202020204"/>
                        <a:ea typeface="Arial" panose="020B0604020202020204"/>
                        <a:cs typeface="Arial" panose="020B0604020202020204"/>
                      </a:endParaRPr>
                    </a:p>
                    <a:p>
                      <a:pPr marL="1925320" algn="l" rtl="0" eaLnBrk="0">
                        <a:lnSpc>
                          <a:spcPct val="88000"/>
                        </a:lnSpc>
                        <a:spcBef>
                          <a:spcPts val="5"/>
                        </a:spcBef>
                      </a:pPr>
                      <a:r>
                        <a:rPr sz="1500" b="1" kern="0" spc="70" dirty="0" err="1">
                          <a:solidFill>
                            <a:srgbClr val="FFFFFF">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申报品种优势</a:t>
                      </a:r>
                      <a:endParaRPr sz="15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25400" cap="flat" cmpd="sng" algn="ctr">
                      <a:solidFill>
                        <a:srgbClr val="FFFFFF"/>
                      </a:solidFill>
                      <a:prstDash val="solid"/>
                      <a:round/>
                      <a:headEnd type="none" w="med" len="med"/>
                      <a:tailEnd type="none" w="med" len="med"/>
                    </a:lnL>
                    <a:lnR w="254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E54C5E"/>
                    </a:solidFill>
                  </a:tcPr>
                </a:tc>
              </a:tr>
              <a:tr h="1878496">
                <a:tc>
                  <a:txBody>
                    <a:bodyPr/>
                    <a:lstStyle/>
                    <a:p>
                      <a:pPr algn="l" rtl="0" eaLnBrk="0">
                        <a:lnSpc>
                          <a:spcPct val="128000"/>
                        </a:lnSpc>
                      </a:pPr>
                      <a:endParaRPr sz="1000" dirty="0">
                        <a:latin typeface="Arial" panose="020B0604020202020204"/>
                        <a:ea typeface="Arial" panose="020B0604020202020204"/>
                        <a:cs typeface="Arial" panose="020B0604020202020204"/>
                      </a:endParaRPr>
                    </a:p>
                    <a:p>
                      <a:pPr algn="l" rtl="0" eaLnBrk="0">
                        <a:lnSpc>
                          <a:spcPct val="129000"/>
                        </a:lnSpc>
                      </a:pPr>
                      <a:endParaRPr sz="1000" dirty="0">
                        <a:latin typeface="Arial" panose="020B0604020202020204"/>
                        <a:ea typeface="Arial" panose="020B0604020202020204"/>
                        <a:cs typeface="Arial" panose="020B0604020202020204"/>
                      </a:endParaRPr>
                    </a:p>
                    <a:p>
                      <a:pPr marL="858520" algn="l" rtl="0" eaLnBrk="0">
                        <a:lnSpc>
                          <a:spcPct val="88000"/>
                        </a:lnSpc>
                        <a:spcBef>
                          <a:spcPts val="0"/>
                        </a:spcBef>
                      </a:pPr>
                      <a:r>
                        <a:rPr sz="1500" b="1" kern="0" spc="90" dirty="0" err="1">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复方乳酸钠</a:t>
                      </a:r>
                      <a:endParaRPr sz="1500" dirty="0">
                        <a:latin typeface="微软雅黑" panose="020B0503020204020204" pitchFamily="34" charset="-122"/>
                        <a:ea typeface="微软雅黑" panose="020B0503020204020204" pitchFamily="34" charset="-122"/>
                        <a:cs typeface="微软雅黑" panose="020B0503020204020204" pitchFamily="34" charset="-122"/>
                      </a:endParaRPr>
                    </a:p>
                    <a:p>
                      <a:pPr marL="756920" algn="l" rtl="0" eaLnBrk="0">
                        <a:lnSpc>
                          <a:spcPct val="88000"/>
                        </a:lnSpc>
                        <a:spcBef>
                          <a:spcPts val="1410"/>
                        </a:spcBef>
                      </a:pPr>
                      <a:r>
                        <a:rPr sz="1500" b="1" kern="0" spc="90" dirty="0">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葡萄糖注射液</a:t>
                      </a:r>
                      <a:endParaRPr sz="15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00000"/>
                        </a:lnSpc>
                      </a:pPr>
                      <a:endParaRPr sz="900" dirty="0">
                        <a:latin typeface="Arial" panose="020B0604020202020204"/>
                        <a:ea typeface="Arial" panose="020B0604020202020204"/>
                        <a:cs typeface="Arial" panose="020B0604020202020204"/>
                      </a:endParaRPr>
                    </a:p>
                    <a:p>
                      <a:pPr marL="171450" algn="l" rtl="0" eaLnBrk="0">
                        <a:lnSpc>
                          <a:spcPts val="2105"/>
                        </a:lnSpc>
                        <a:spcBef>
                          <a:spcPts val="0"/>
                        </a:spcBef>
                      </a:pPr>
                      <a:r>
                        <a:rPr sz="1500" b="1" kern="0" spc="10" dirty="0">
                          <a:solidFill>
                            <a:srgbClr val="E54C5E">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（同类临床用量最广泛品种）</a:t>
                      </a:r>
                      <a:endParaRPr sz="15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48000"/>
                        </a:lnSpc>
                      </a:pPr>
                      <a:endParaRPr sz="1000" dirty="0">
                        <a:latin typeface="Arial" panose="020B0604020202020204"/>
                        <a:ea typeface="Arial" panose="020B0604020202020204"/>
                        <a:cs typeface="Arial" panose="020B0604020202020204"/>
                      </a:endParaRPr>
                    </a:p>
                    <a:p>
                      <a:pPr marL="101600" algn="l" rtl="0" eaLnBrk="0">
                        <a:lnSpc>
                          <a:spcPct val="87000"/>
                        </a:lnSpc>
                        <a:spcBef>
                          <a:spcPts val="5"/>
                        </a:spcBef>
                      </a:pPr>
                      <a:r>
                        <a:rPr sz="1200" b="1" kern="0" spc="-10" dirty="0" err="1">
                          <a:solidFill>
                            <a:srgbClr val="3957BB">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医保乙类：</a:t>
                      </a: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临床应用广泛</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marL="93980" indent="635" algn="l" rtl="0" eaLnBrk="0">
                        <a:lnSpc>
                          <a:spcPct val="122000"/>
                        </a:lnSpc>
                        <a:spcBef>
                          <a:spcPts val="745"/>
                        </a:spcBef>
                      </a:pPr>
                      <a:r>
                        <a:rPr sz="1200" b="1" kern="0" spc="0" dirty="0">
                          <a:solidFill>
                            <a:srgbClr val="3957BB">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适应症相近：</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均有补充水分、调</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节电解质  紊乱、供给能量三大作用</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09000"/>
                        </a:lnSpc>
                      </a:pPr>
                      <a:endParaRPr sz="500" dirty="0">
                        <a:latin typeface="Arial" panose="020B0604020202020204"/>
                        <a:ea typeface="Arial" panose="020B0604020202020204"/>
                        <a:cs typeface="Arial" panose="020B0604020202020204"/>
                      </a:endParaRPr>
                    </a:p>
                    <a:p>
                      <a:pPr marL="93980" indent="1270" algn="l" rtl="0" eaLnBrk="0">
                        <a:lnSpc>
                          <a:spcPct val="123000"/>
                        </a:lnSpc>
                        <a:spcBef>
                          <a:spcPts val="5"/>
                        </a:spcBef>
                      </a:pPr>
                      <a:r>
                        <a:rPr sz="1200" b="1" kern="0" spc="0" dirty="0">
                          <a:solidFill>
                            <a:srgbClr val="3957BB">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配方结构相似：</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除了本品缓冲系</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统升级，  </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其余电解质成分及比</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例相同</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28575" cap="flat" cmpd="sng" algn="ctr">
                      <a:solidFill>
                        <a:srgbClr val="FFFFFF"/>
                      </a:solidFill>
                      <a:prstDash val="solid"/>
                      <a:round/>
                      <a:headEnd type="none" w="med" len="med"/>
                      <a:tailEnd type="none" w="med" len="med"/>
                    </a:lnL>
                    <a:lnR w="254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EDF5FB"/>
                    </a:solidFill>
                  </a:tcPr>
                </a:tc>
                <a:tc>
                  <a:txBody>
                    <a:bodyPr/>
                    <a:lstStyle/>
                    <a:p>
                      <a:pPr algn="l" rtl="0" eaLnBrk="0">
                        <a:lnSpc>
                          <a:spcPct val="132000"/>
                        </a:lnSpc>
                      </a:pPr>
                      <a:endParaRPr sz="1000" dirty="0">
                        <a:latin typeface="Arial" panose="020B0604020202020204"/>
                        <a:ea typeface="Arial" panose="020B0604020202020204"/>
                        <a:cs typeface="Arial" panose="020B0604020202020204"/>
                      </a:endParaRPr>
                    </a:p>
                    <a:p>
                      <a:pPr algn="l" rtl="0" eaLnBrk="0">
                        <a:lnSpc>
                          <a:spcPct val="132000"/>
                        </a:lnSpc>
                      </a:pPr>
                      <a:endParaRPr sz="1000" dirty="0">
                        <a:latin typeface="Arial" panose="020B0604020202020204"/>
                        <a:ea typeface="Arial" panose="020B0604020202020204"/>
                        <a:cs typeface="Arial" panose="020B0604020202020204"/>
                      </a:endParaRPr>
                    </a:p>
                    <a:p>
                      <a:pPr marL="434340" indent="1270" algn="l" rtl="0" eaLnBrk="0">
                        <a:lnSpc>
                          <a:spcPct val="117000"/>
                        </a:lnSpc>
                      </a:pPr>
                      <a:endParaRPr lang="en-US" sz="1000" kern="1200" spc="0" dirty="0">
                        <a:solidFill>
                          <a:schemeClr val="tx1"/>
                        </a:solidFill>
                        <a:latin typeface="Arial" panose="020B0604020202020204"/>
                        <a:ea typeface="微软雅黑" panose="020B0503020204020204" pitchFamily="34" charset="-122"/>
                        <a:cs typeface="Arial" panose="020B0604020202020204"/>
                      </a:endParaRPr>
                    </a:p>
                    <a:p>
                      <a:pPr marL="434340" indent="1270" algn="l" rtl="0" eaLnBrk="0">
                        <a:lnSpc>
                          <a:spcPct val="117000"/>
                        </a:lnSpc>
                      </a:pPr>
                      <a:r>
                        <a:rPr sz="1200" kern="0" spc="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醋酸代谢对肝脏依赖性</a:t>
                      </a: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较乳酸小</a:t>
                      </a:r>
                      <a:r>
                        <a:rPr sz="1200" kern="0" spc="-17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，对血清乳酸水平影响较小，</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更适合肝功能受损和高乳酸</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血症患者</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marL="434340" indent="-635" algn="l" rtl="0" eaLnBrk="0">
                        <a:lnSpc>
                          <a:spcPct val="118000"/>
                        </a:lnSpc>
                        <a:spcBef>
                          <a:spcPts val="0"/>
                        </a:spcBef>
                      </a:pPr>
                      <a:r>
                        <a:rPr sz="1200" kern="0" spc="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机体对醋酸的代谢比乳酸更迅速</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(300mmol/h vs.</a:t>
                      </a:r>
                      <a:r>
                        <a:rPr sz="1200" kern="0" spc="13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150mmol</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/h)，</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约10min即可代谢产生HCO3-</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，快速纠正酸中毒</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25400" cap="flat" cmpd="sng" algn="ctr">
                      <a:solidFill>
                        <a:srgbClr val="FFFFFF"/>
                      </a:solidFill>
                      <a:prstDash val="solid"/>
                      <a:round/>
                      <a:headEnd type="none" w="med" len="med"/>
                      <a:tailEnd type="none" w="med" len="med"/>
                    </a:lnL>
                    <a:lnR w="254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EDF5FB"/>
                    </a:solidFill>
                  </a:tcPr>
                </a:tc>
              </a:tr>
              <a:tr h="584834">
                <a:tc rowSpan="2">
                  <a:txBody>
                    <a:bodyPr/>
                    <a:lstStyle/>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7000"/>
                        </a:lnSpc>
                      </a:pPr>
                      <a:endParaRPr sz="1000" dirty="0">
                        <a:latin typeface="Arial" panose="020B0604020202020204"/>
                        <a:ea typeface="Arial" panose="020B0604020202020204"/>
                        <a:cs typeface="Arial" panose="020B0604020202020204"/>
                      </a:endParaRPr>
                    </a:p>
                    <a:p>
                      <a:pPr algn="l" rtl="0" eaLnBrk="0">
                        <a:lnSpc>
                          <a:spcPct val="117000"/>
                        </a:lnSpc>
                      </a:pPr>
                      <a:endParaRPr sz="1000" dirty="0">
                        <a:latin typeface="Arial" panose="020B0604020202020204"/>
                        <a:ea typeface="Arial" panose="020B0604020202020204"/>
                        <a:cs typeface="Arial" panose="020B0604020202020204"/>
                      </a:endParaRPr>
                    </a:p>
                    <a:p>
                      <a:pPr marL="553720" algn="l" rtl="0" eaLnBrk="0">
                        <a:lnSpc>
                          <a:spcPct val="88000"/>
                        </a:lnSpc>
                      </a:pPr>
                      <a:r>
                        <a:rPr sz="1500" b="1" kern="0" spc="90" dirty="0" err="1">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复方电解质醋酸钠</a:t>
                      </a:r>
                      <a:endParaRPr sz="1500" dirty="0">
                        <a:latin typeface="微软雅黑" panose="020B0503020204020204" pitchFamily="34" charset="-122"/>
                        <a:ea typeface="微软雅黑" panose="020B0503020204020204" pitchFamily="34" charset="-122"/>
                        <a:cs typeface="微软雅黑" panose="020B0503020204020204" pitchFamily="34" charset="-122"/>
                      </a:endParaRPr>
                    </a:p>
                    <a:p>
                      <a:pPr marL="756920" algn="l" rtl="0" eaLnBrk="0">
                        <a:lnSpc>
                          <a:spcPts val="2985"/>
                        </a:lnSpc>
                      </a:pPr>
                      <a:r>
                        <a:rPr sz="1500" b="1" kern="0" spc="90" dirty="0">
                          <a:solidFill>
                            <a:srgbClr val="3959B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葡萄糖注射液</a:t>
                      </a:r>
                      <a:endParaRPr sz="15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CEE5F6"/>
                    </a:solidFill>
                  </a:tcPr>
                </a:tc>
                <a:tc rowSpan="2">
                  <a:txBody>
                    <a:bodyPr/>
                    <a:lstStyle/>
                    <a:p>
                      <a:pPr algn="l" rtl="0" eaLnBrk="0">
                        <a:lnSpc>
                          <a:spcPct val="114000"/>
                        </a:lnSpc>
                      </a:pPr>
                      <a:endParaRPr sz="1000" dirty="0">
                        <a:latin typeface="Arial" panose="020B0604020202020204"/>
                        <a:ea typeface="Arial" panose="020B0604020202020204"/>
                        <a:cs typeface="Arial" panose="020B0604020202020204"/>
                      </a:endParaRPr>
                    </a:p>
                    <a:p>
                      <a:pPr algn="l" rtl="0" eaLnBrk="0">
                        <a:lnSpc>
                          <a:spcPct val="114000"/>
                        </a:lnSpc>
                      </a:pPr>
                      <a:endParaRPr sz="1000" dirty="0">
                        <a:latin typeface="Arial" panose="020B0604020202020204"/>
                        <a:ea typeface="Arial" panose="020B0604020202020204"/>
                        <a:cs typeface="Arial" panose="020B0604020202020204"/>
                      </a:endParaRPr>
                    </a:p>
                    <a:p>
                      <a:pPr algn="l" rtl="0" eaLnBrk="0">
                        <a:lnSpc>
                          <a:spcPct val="115000"/>
                        </a:lnSpc>
                      </a:pPr>
                      <a:endParaRPr sz="1000" dirty="0">
                        <a:latin typeface="Arial" panose="020B0604020202020204"/>
                        <a:ea typeface="Arial" panose="020B0604020202020204"/>
                        <a:cs typeface="Arial" panose="020B0604020202020204"/>
                      </a:endParaRPr>
                    </a:p>
                    <a:p>
                      <a:pPr algn="l" rtl="0" eaLnBrk="0">
                        <a:lnSpc>
                          <a:spcPct val="115000"/>
                        </a:lnSpc>
                      </a:pPr>
                      <a:endParaRPr sz="1000" dirty="0">
                        <a:latin typeface="Arial" panose="020B0604020202020204"/>
                        <a:ea typeface="Arial" panose="020B0604020202020204"/>
                        <a:cs typeface="Arial" panose="020B0604020202020204"/>
                      </a:endParaRPr>
                    </a:p>
                    <a:p>
                      <a:pPr marL="101600" algn="l" rtl="0" eaLnBrk="0">
                        <a:lnSpc>
                          <a:spcPct val="87000"/>
                        </a:lnSpc>
                        <a:spcBef>
                          <a:spcPts val="5"/>
                        </a:spcBef>
                      </a:pPr>
                      <a:r>
                        <a:rPr sz="1200" b="1" kern="0" spc="-10" dirty="0" err="1">
                          <a:solidFill>
                            <a:srgbClr val="3957BB">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医保乙类：</a:t>
                      </a:r>
                      <a:r>
                        <a:rPr sz="1200" kern="0" spc="-10" dirty="0" err="1">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临床应用广泛</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marL="93980" indent="635" algn="l" rtl="0" eaLnBrk="0">
                        <a:lnSpc>
                          <a:spcPct val="122000"/>
                        </a:lnSpc>
                        <a:spcBef>
                          <a:spcPts val="745"/>
                        </a:spcBef>
                      </a:pPr>
                      <a:r>
                        <a:rPr sz="1200" b="1" kern="0" spc="0" dirty="0">
                          <a:solidFill>
                            <a:srgbClr val="3957BB">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适应症相近：</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均有补充水分、调</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节电解质  紊乱、供给能量三大作用</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01000"/>
                        </a:lnSpc>
                      </a:pPr>
                      <a:endParaRPr sz="9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93980" algn="l" rtl="0" eaLnBrk="0">
                        <a:lnSpc>
                          <a:spcPct val="86000"/>
                        </a:lnSpc>
                      </a:pPr>
                      <a:r>
                        <a:rPr sz="1200" b="1" kern="0" spc="0" dirty="0">
                          <a:solidFill>
                            <a:srgbClr val="3957BB">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有机阴离子相同：</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均为醋酸平衡盐</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晶体液</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28575" cap="flat" cmpd="sng" algn="ctr">
                      <a:solidFill>
                        <a:srgbClr val="FFFFFF"/>
                      </a:solidFill>
                      <a:prstDash val="solid"/>
                      <a:round/>
                      <a:headEnd type="none" w="med" len="med"/>
                      <a:tailEnd type="none" w="med" len="med"/>
                    </a:lnL>
                    <a:lnR w="254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solidFill>
                      <a:srgbClr val="EDF5FB"/>
                    </a:solidFill>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a:lnL w="25400" cap="flat" cmpd="sng" algn="ctr">
                      <a:solidFill>
                        <a:srgbClr val="FFFFFF"/>
                      </a:solidFill>
                      <a:prstDash val="solid"/>
                      <a:round/>
                      <a:headEnd type="none" w="med" len="med"/>
                      <a:tailEnd type="none" w="med" len="med"/>
                    </a:lnL>
                    <a:lnR w="254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a:noFill/>
                    </a:lnB>
                    <a:solidFill>
                      <a:srgbClr val="EDF5FB"/>
                    </a:solidFill>
                  </a:tcPr>
                </a:tc>
              </a:tr>
              <a:tr h="2129154">
                <a:tc vMerge="1">
                  <a:tcPr marL="0" marR="0"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tcPr>
                </a:tc>
                <a:tc vMerge="1">
                  <a:tcPr marL="0" marR="0" marT="0" marB="0">
                    <a:lnL w="28575" cap="flat" cmpd="sng" algn="ctr">
                      <a:solidFill>
                        <a:srgbClr val="FFFFFF"/>
                      </a:solidFill>
                      <a:prstDash val="solid"/>
                      <a:round/>
                      <a:headEnd type="none" w="med" len="med"/>
                      <a:tailEnd type="none" w="med" len="med"/>
                    </a:lnL>
                    <a:lnR w="254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tcPr>
                </a:tc>
                <a:tc>
                  <a:txBody>
                    <a:bodyPr/>
                    <a:lstStyle/>
                    <a:p>
                      <a:pPr algn="l" rtl="0" eaLnBrk="0">
                        <a:lnSpc>
                          <a:spcPct val="23000"/>
                        </a:lnSpc>
                      </a:pPr>
                      <a:endParaRPr sz="100" dirty="0">
                        <a:latin typeface="Arial" panose="020B0604020202020204"/>
                        <a:ea typeface="Arial" panose="020B0604020202020204"/>
                        <a:cs typeface="Arial" panose="020B0604020202020204"/>
                      </a:endParaRPr>
                    </a:p>
                    <a:p>
                      <a:pPr marL="434340" indent="-635" algn="l" rtl="0" eaLnBrk="0">
                        <a:lnSpc>
                          <a:spcPct val="111000"/>
                        </a:lnSpc>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研究结果证明本品耐受性良</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好</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，适用于儿童手术患者细胞外液</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减少时的补充和纠正；参照药品无</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相关研究</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marL="434340" indent="-1270" algn="l" rtl="0" eaLnBrk="0">
                        <a:lnSpc>
                          <a:spcPct val="113000"/>
                        </a:lnSpc>
                        <a:spcBef>
                          <a:spcPts val="365"/>
                        </a:spcBef>
                      </a:pP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参照药品成分高钾、高镁、</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高磷；本品渗透压和pH更接近生理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范围</a:t>
                      </a:r>
                      <a:r>
                        <a:rPr sz="1200" kern="0" spc="-16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，电解质离子浓度与血浆接近</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，安全性更高</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03000"/>
                        </a:lnSpc>
                      </a:pPr>
                      <a:endParaRPr sz="1000" dirty="0">
                        <a:latin typeface="Arial" panose="020B0604020202020204"/>
                        <a:ea typeface="Arial" panose="020B0604020202020204"/>
                        <a:cs typeface="Arial" panose="020B0604020202020204"/>
                      </a:endParaRPr>
                    </a:p>
                    <a:p>
                      <a:pPr algn="l" rtl="0" eaLnBrk="0">
                        <a:lnSpc>
                          <a:spcPct val="103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0000"/>
                        </a:lnSpc>
                      </a:pPr>
                      <a:endParaRPr sz="300" dirty="0">
                        <a:latin typeface="Arial" panose="020B0604020202020204"/>
                        <a:ea typeface="Arial" panose="020B0604020202020204"/>
                        <a:cs typeface="Arial" panose="020B0604020202020204"/>
                      </a:endParaRPr>
                    </a:p>
                    <a:p>
                      <a:pPr marL="441325" algn="l" rtl="0" eaLnBrk="0">
                        <a:lnSpc>
                          <a:spcPts val="1550"/>
                        </a:lnSpc>
                        <a:spcBef>
                          <a:spcPts val="0"/>
                        </a:spcBef>
                      </a:pP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除了共同的过敏者禁用外</a:t>
                      </a:r>
                      <a:r>
                        <a:rPr sz="1200" kern="0" spc="-15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，参照药品还有高钾血症等10种情况禁用</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25400" cap="flat" cmpd="sng" algn="ctr">
                      <a:solidFill>
                        <a:srgbClr val="FFFFFF"/>
                      </a:solidFill>
                      <a:prstDash val="solid"/>
                      <a:round/>
                      <a:headEnd type="none" w="med" len="med"/>
                      <a:tailEnd type="none" w="med" len="med"/>
                    </a:lnL>
                    <a:lnR w="25400" cap="flat" cmpd="sng" algn="ctr">
                      <a:solidFill>
                        <a:srgbClr val="FFFFFF"/>
                      </a:solidFill>
                      <a:prstDash val="solid"/>
                      <a:round/>
                      <a:headEnd type="none" w="med" len="med"/>
                      <a:tailEnd type="none" w="med" len="med"/>
                    </a:lnR>
                    <a:lnT>
                      <a:noFill/>
                    </a:lnT>
                    <a:lnB w="28575" cap="flat" cmpd="sng" algn="ctr">
                      <a:solidFill>
                        <a:srgbClr val="FFFFFF"/>
                      </a:solidFill>
                      <a:prstDash val="solid"/>
                      <a:round/>
                      <a:headEnd type="none" w="med" len="med"/>
                      <a:tailEnd type="none" w="med" len="med"/>
                    </a:lnB>
                    <a:solidFill>
                      <a:srgbClr val="EDF5FB"/>
                    </a:solidFill>
                  </a:tcPr>
                </a:tc>
              </a:tr>
            </a:tbl>
          </a:graphicData>
        </a:graphic>
      </p:graphicFrame>
      <p:pic>
        <p:nvPicPr>
          <p:cNvPr id="7" name="picture 104"/>
          <p:cNvPicPr>
            <a:picLocks noChangeAspect="1"/>
          </p:cNvPicPr>
          <p:nvPr/>
        </p:nvPicPr>
        <p:blipFill>
          <a:blip r:embed="rId1"/>
          <a:stretch>
            <a:fillRect/>
          </a:stretch>
        </p:blipFill>
        <p:spPr>
          <a:xfrm>
            <a:off x="6602210" y="4803615"/>
            <a:ext cx="2954143" cy="447827"/>
          </a:xfrm>
          <a:prstGeom prst="rect">
            <a:avLst/>
          </a:prstGeom>
        </p:spPr>
      </p:pic>
      <p:pic>
        <p:nvPicPr>
          <p:cNvPr id="8" name="picture 106"/>
          <p:cNvPicPr>
            <a:picLocks noChangeAspect="1"/>
          </p:cNvPicPr>
          <p:nvPr/>
        </p:nvPicPr>
        <p:blipFill>
          <a:blip r:embed="rId2"/>
          <a:stretch>
            <a:fillRect/>
          </a:stretch>
        </p:blipFill>
        <p:spPr>
          <a:xfrm>
            <a:off x="6602215" y="5706090"/>
            <a:ext cx="2954765" cy="436904"/>
          </a:xfrm>
          <a:prstGeom prst="rect">
            <a:avLst/>
          </a:prstGeom>
        </p:spPr>
      </p:pic>
      <p:pic>
        <p:nvPicPr>
          <p:cNvPr id="9" name="picture 108"/>
          <p:cNvPicPr>
            <a:picLocks noChangeAspect="1"/>
          </p:cNvPicPr>
          <p:nvPr/>
        </p:nvPicPr>
        <p:blipFill>
          <a:blip r:embed="rId3"/>
          <a:stretch>
            <a:fillRect/>
          </a:stretch>
        </p:blipFill>
        <p:spPr>
          <a:xfrm>
            <a:off x="6601568" y="1903201"/>
            <a:ext cx="2942138" cy="435387"/>
          </a:xfrm>
          <a:prstGeom prst="rect">
            <a:avLst/>
          </a:prstGeom>
        </p:spPr>
      </p:pic>
      <p:pic>
        <p:nvPicPr>
          <p:cNvPr id="10" name="picture 110"/>
          <p:cNvPicPr>
            <a:picLocks noChangeAspect="1"/>
          </p:cNvPicPr>
          <p:nvPr/>
        </p:nvPicPr>
        <p:blipFill>
          <a:blip r:embed="rId4"/>
          <a:stretch>
            <a:fillRect/>
          </a:stretch>
        </p:blipFill>
        <p:spPr>
          <a:xfrm>
            <a:off x="6600945" y="3811957"/>
            <a:ext cx="2942138" cy="435387"/>
          </a:xfrm>
          <a:prstGeom prst="rect">
            <a:avLst/>
          </a:prstGeom>
        </p:spPr>
      </p:pic>
      <p:pic>
        <p:nvPicPr>
          <p:cNvPr id="11" name="picture 112"/>
          <p:cNvPicPr>
            <a:picLocks noChangeAspect="1"/>
          </p:cNvPicPr>
          <p:nvPr/>
        </p:nvPicPr>
        <p:blipFill>
          <a:blip r:embed="rId5"/>
          <a:stretch>
            <a:fillRect/>
          </a:stretch>
        </p:blipFill>
        <p:spPr>
          <a:xfrm>
            <a:off x="6601568" y="2874778"/>
            <a:ext cx="2942138" cy="424768"/>
          </a:xfrm>
          <a:prstGeom prst="rect">
            <a:avLst/>
          </a:prstGeom>
        </p:spPr>
      </p:pic>
      <p:sp>
        <p:nvSpPr>
          <p:cNvPr id="12" name="textbox 114"/>
          <p:cNvSpPr/>
          <p:nvPr/>
        </p:nvSpPr>
        <p:spPr>
          <a:xfrm>
            <a:off x="7350075" y="3880525"/>
            <a:ext cx="1187638" cy="184579"/>
          </a:xfrm>
          <a:prstGeom prst="rect">
            <a:avLst/>
          </a:prstGeom>
          <a:noFill/>
          <a:ln w="0" cap="flat">
            <a:noFill/>
            <a:prstDash val="solid"/>
            <a:miter lim="0"/>
          </a:ln>
        </p:spPr>
        <p:txBody>
          <a:bodyPr vert="horz" wrap="square" lIns="0" tIns="0" rIns="0" bIns="0"/>
          <a:lstStyle/>
          <a:p>
            <a:pPr algn="l" rtl="0" eaLnBrk="0">
              <a:lnSpc>
                <a:spcPct val="81000"/>
              </a:lnSpc>
            </a:pPr>
            <a:endParaRPr sz="100" dirty="0">
              <a:solidFill>
                <a:schemeClr val="bg1"/>
              </a:solidFill>
              <a:latin typeface="Arial" panose="020B0604020202020204"/>
              <a:ea typeface="Arial" panose="020B0604020202020204"/>
              <a:cs typeface="Arial" panose="020B0604020202020204"/>
            </a:endParaRPr>
          </a:p>
          <a:p>
            <a:pPr marL="12700" algn="l" rtl="0" eaLnBrk="0">
              <a:lnSpc>
                <a:spcPct val="100000"/>
              </a:lnSpc>
            </a:pPr>
            <a:r>
              <a:rPr sz="1600" kern="0" spc="10" dirty="0" err="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儿童</a:t>
            </a:r>
            <a:r>
              <a:rPr lang="zh-CN" altLang="en-US" sz="1600" kern="0" spc="1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可</a:t>
            </a:r>
            <a:r>
              <a:rPr sz="1600" kern="0" spc="1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用</a:t>
            </a:r>
            <a:endParaRPr sz="160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6" name="文本框 5"/>
          <p:cNvSpPr txBox="1"/>
          <p:nvPr>
            <p:custDataLst>
              <p:tags r:id="rId1"/>
            </p:custDataLst>
          </p:nvPr>
        </p:nvSpPr>
        <p:spPr>
          <a:xfrm>
            <a:off x="3046095" y="111236"/>
            <a:ext cx="5078730" cy="741680"/>
          </a:xfrm>
          <a:prstGeom prst="rect">
            <a:avLst/>
          </a:prstGeom>
          <a:noFill/>
        </p:spPr>
        <p:txBody>
          <a:bodyPr wrap="square" rtlCol="0">
            <a:noAutofit/>
          </a:bodyPr>
          <a:lstStyle/>
          <a:p>
            <a:pPr defTabSz="457200"/>
            <a:r>
              <a:rPr lang="en-US" altLang="zh-CN" sz="4000" b="1" i="1" dirty="0">
                <a:solidFill>
                  <a:srgbClr val="FF0000"/>
                </a:solidFill>
                <a:latin typeface="Forte" panose="03060902040502070203" pitchFamily="66" charset="0"/>
                <a:ea typeface="微软雅黑" panose="020B0503020204020204" pitchFamily="34" charset="-122"/>
              </a:rPr>
              <a:t>Vs </a:t>
            </a:r>
            <a:r>
              <a:rPr lang="zh-CN" altLang="en-US" sz="2400" b="1" dirty="0">
                <a:solidFill>
                  <a:srgbClr val="FF0000"/>
                </a:solidFill>
                <a:latin typeface="华文新魏" panose="02010800040101010101" pitchFamily="2" charset="-122"/>
                <a:ea typeface="华文新魏" panose="02010800040101010101" pitchFamily="2" charset="-122"/>
              </a:rPr>
              <a:t>复方乳酸钠葡萄糖注射液</a:t>
            </a:r>
            <a:endParaRPr lang="zh-CN" altLang="en-US" sz="2400" b="1" dirty="0">
              <a:solidFill>
                <a:srgbClr val="FF0000"/>
              </a:solidFill>
              <a:latin typeface="华文新魏" panose="02010800040101010101" pitchFamily="2" charset="-122"/>
              <a:ea typeface="华文新魏" panose="02010800040101010101" pitchFamily="2" charset="-122"/>
            </a:endParaRPr>
          </a:p>
          <a:p>
            <a:pPr defTabSz="457200"/>
            <a:r>
              <a:rPr lang="en-US" altLang="zh-CN" dirty="0">
                <a:solidFill>
                  <a:prstClr val="black"/>
                </a:solidFill>
                <a:ea typeface="微软雅黑" panose="020B0503020204020204" pitchFamily="34" charset="-122"/>
              </a:rPr>
              <a:t> </a:t>
            </a:r>
            <a:endParaRPr lang="zh-CN" altLang="en-US" dirty="0">
              <a:solidFill>
                <a:prstClr val="black"/>
              </a:solidFill>
              <a:ea typeface="微软雅黑" panose="020B0503020204020204" pitchFamily="34" charset="-122"/>
            </a:endParaRPr>
          </a:p>
        </p:txBody>
      </p:sp>
      <p:graphicFrame>
        <p:nvGraphicFramePr>
          <p:cNvPr id="7" name="表格 6"/>
          <p:cNvGraphicFramePr>
            <a:graphicFrameLocks noGrp="1"/>
          </p:cNvGraphicFramePr>
          <p:nvPr>
            <p:custDataLst>
              <p:tags r:id="rId2"/>
            </p:custDataLst>
          </p:nvPr>
        </p:nvGraphicFramePr>
        <p:xfrm>
          <a:off x="448310" y="1228725"/>
          <a:ext cx="11349599" cy="1859280"/>
        </p:xfrm>
        <a:graphic>
          <a:graphicData uri="http://schemas.openxmlformats.org/drawingml/2006/table">
            <a:tbl>
              <a:tblPr firstRow="1" bandRow="1">
                <a:tableStyleId>{72833802-FEF1-4C79-8D5D-14CF1EAF98D9}</a:tableStyleId>
              </a:tblPr>
              <a:tblGrid>
                <a:gridCol w="1179502"/>
                <a:gridCol w="1278909"/>
                <a:gridCol w="946278"/>
                <a:gridCol w="849420"/>
                <a:gridCol w="728347"/>
                <a:gridCol w="780600"/>
                <a:gridCol w="781874"/>
                <a:gridCol w="728347"/>
                <a:gridCol w="802902"/>
                <a:gridCol w="932259"/>
                <a:gridCol w="802265"/>
                <a:gridCol w="1538896"/>
              </a:tblGrid>
              <a:tr h="261622">
                <a:tc rowSpan="2" gridSpan="2">
                  <a:txBody>
                    <a:bodyPr/>
                    <a:lstStyle/>
                    <a:p>
                      <a:pPr indent="0" algn="ctr">
                        <a:lnSpc>
                          <a:spcPct val="100000"/>
                        </a:lnSpc>
                        <a:buNone/>
                      </a:pPr>
                      <a:r>
                        <a:rPr lang="zh-CN" altLang="en-US" sz="1400" b="1" dirty="0">
                          <a:latin typeface="微软雅黑" panose="020B0503020204020204" pitchFamily="34" charset="-122"/>
                          <a:ea typeface="微软雅黑" panose="020B0503020204020204" pitchFamily="34" charset="-122"/>
                        </a:rPr>
                        <a:t>药品</a:t>
                      </a:r>
                      <a:endParaRPr lang="zh-CN" altLang="en-US" sz="1400" b="1" dirty="0">
                        <a:latin typeface="微软雅黑" panose="020B0503020204020204" pitchFamily="34" charset="-122"/>
                        <a:ea typeface="微软雅黑" panose="020B0503020204020204" pitchFamily="34" charset="-122"/>
                      </a:endParaRPr>
                    </a:p>
                  </a:txBody>
                  <a:tcPr anchor="ctr">
                    <a:solidFill>
                      <a:srgbClr val="004097"/>
                    </a:solidFill>
                  </a:tcPr>
                </a:tc>
                <a:tc rowSpan="2" hMerge="1">
                  <a:tcPr anchor="ctr">
                    <a:solidFill>
                      <a:schemeClr val="accent2">
                        <a:lumMod val="50000"/>
                      </a:schemeClr>
                    </a:solidFill>
                  </a:tcPr>
                </a:tc>
                <a:tc rowSpan="2">
                  <a:txBody>
                    <a:bodyPr/>
                    <a:lstStyle/>
                    <a:p>
                      <a:pPr indent="0" algn="ctr">
                        <a:lnSpc>
                          <a:spcPct val="100000"/>
                        </a:lnSpc>
                      </a:pPr>
                      <a:r>
                        <a:rPr lang="zh-CN" altLang="en-US" sz="1400" b="1" dirty="0">
                          <a:latin typeface="微软雅黑" panose="020B0503020204020204" pitchFamily="34" charset="-122"/>
                          <a:ea typeface="微软雅黑" panose="020B0503020204020204" pitchFamily="34" charset="-122"/>
                        </a:rPr>
                        <a:t>医保类型</a:t>
                      </a:r>
                      <a:endParaRPr lang="zh-CN" altLang="en-US" sz="1400" b="1" dirty="0">
                        <a:latin typeface="微软雅黑" panose="020B0503020204020204" pitchFamily="34" charset="-122"/>
                        <a:ea typeface="微软雅黑" panose="020B0503020204020204" pitchFamily="34" charset="-122"/>
                      </a:endParaRPr>
                    </a:p>
                  </a:txBody>
                  <a:tcPr anchor="ctr">
                    <a:solidFill>
                      <a:srgbClr val="004097"/>
                    </a:solidFill>
                  </a:tcPr>
                </a:tc>
                <a:tc gridSpan="6">
                  <a:txBody>
                    <a:bodyPr/>
                    <a:lstStyle/>
                    <a:p>
                      <a:pPr indent="0" algn="ctr">
                        <a:lnSpc>
                          <a:spcPct val="100000"/>
                        </a:lnSpc>
                      </a:pPr>
                      <a:r>
                        <a:rPr lang="zh-CN" altLang="en-US" sz="1400" b="1" dirty="0">
                          <a:latin typeface="微软雅黑" panose="020B0503020204020204" pitchFamily="34" charset="-122"/>
                          <a:ea typeface="微软雅黑" panose="020B0503020204020204" pitchFamily="34" charset="-122"/>
                        </a:rPr>
                        <a:t>主要组份（每</a:t>
                      </a:r>
                      <a:r>
                        <a:rPr lang="en-US" altLang="zh-CN" sz="1400" b="1" dirty="0">
                          <a:latin typeface="微软雅黑" panose="020B0503020204020204" pitchFamily="34" charset="-122"/>
                          <a:ea typeface="微软雅黑" panose="020B0503020204020204" pitchFamily="34" charset="-122"/>
                        </a:rPr>
                        <a:t>500ml</a:t>
                      </a:r>
                      <a:r>
                        <a:rPr lang="zh-CN" altLang="en-US" sz="1400" b="1" dirty="0">
                          <a:latin typeface="微软雅黑" panose="020B0503020204020204" pitchFamily="34" charset="-122"/>
                          <a:ea typeface="微软雅黑" panose="020B0503020204020204" pitchFamily="34" charset="-122"/>
                        </a:rPr>
                        <a:t>中含量）</a:t>
                      </a:r>
                      <a:r>
                        <a:rPr lang="en-US" altLang="zh-CN" sz="1400" b="1" baseline="30000" dirty="0">
                          <a:latin typeface="微软雅黑" panose="020B0503020204020204" pitchFamily="34" charset="-122"/>
                          <a:ea typeface="微软雅黑" panose="020B0503020204020204" pitchFamily="34" charset="-122"/>
                        </a:rPr>
                        <a:t>[1-3]</a:t>
                      </a:r>
                      <a:endParaRPr lang="zh-CN" altLang="en-US" sz="1400" b="1" baseline="30000" dirty="0">
                        <a:latin typeface="微软雅黑" panose="020B0503020204020204" pitchFamily="34" charset="-122"/>
                        <a:ea typeface="微软雅黑" panose="020B0503020204020204" pitchFamily="34" charset="-122"/>
                      </a:endParaRPr>
                    </a:p>
                  </a:txBody>
                  <a:tcPr anchor="ctr">
                    <a:solidFill>
                      <a:srgbClr val="004097"/>
                    </a:solidFill>
                  </a:tcPr>
                </a:tc>
                <a:tc hMerge="1">
                  <a:tcPr/>
                </a:tc>
                <a:tc hMerge="1">
                  <a:tcPr/>
                </a:tc>
                <a:tc hMerge="1">
                  <a:tcPr/>
                </a:tc>
                <a:tc hMerge="1">
                  <a:tcPr/>
                </a:tc>
                <a:tc hMerge="1">
                  <a:tcPr/>
                </a:tc>
                <a:tc gridSpan="3">
                  <a:txBody>
                    <a:bodyPr/>
                    <a:lstStyle/>
                    <a:p>
                      <a:pPr indent="0" algn="ctr">
                        <a:lnSpc>
                          <a:spcPct val="100000"/>
                        </a:lnSpc>
                      </a:pPr>
                      <a:r>
                        <a:rPr lang="zh-CN" altLang="en-US" sz="1400" dirty="0">
                          <a:solidFill>
                            <a:schemeClr val="bg1"/>
                          </a:solidFill>
                          <a:latin typeface="微软雅黑" panose="020B0503020204020204" pitchFamily="34" charset="-122"/>
                          <a:ea typeface="微软雅黑" panose="020B0503020204020204" pitchFamily="34" charset="-122"/>
                        </a:rPr>
                        <a:t>药品理化性质</a:t>
                      </a:r>
                      <a:r>
                        <a:rPr lang="en-US" altLang="zh-CN" sz="1400" b="1" baseline="30000" dirty="0">
                          <a:latin typeface="微软雅黑" panose="020B0503020204020204" pitchFamily="34" charset="-122"/>
                          <a:ea typeface="微软雅黑" panose="020B0503020204020204" pitchFamily="34" charset="-122"/>
                        </a:rPr>
                        <a:t>[1-3]</a:t>
                      </a:r>
                      <a:endParaRPr lang="zh-CN" altLang="en-US" sz="1400"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hMerge="1">
                  <a:tcPr>
                    <a:solidFill>
                      <a:srgbClr val="029741"/>
                    </a:solidFill>
                  </a:tcPr>
                </a:tc>
                <a:tc hMerge="1">
                  <a:tcPr>
                    <a:solidFill>
                      <a:srgbClr val="029741"/>
                    </a:solidFill>
                  </a:tcPr>
                </a:tc>
              </a:tr>
              <a:tr h="444758">
                <a:tc vMerge="1" gridSpan="2">
                  <a:tcPr/>
                </a:tc>
                <a:tc vMerge="1" hMerge="1">
                  <a:tcPr/>
                </a:tc>
                <a:tc vMerge="1">
                  <a:tcPr/>
                </a:tc>
                <a:tc>
                  <a:txBody>
                    <a:bodyPr/>
                    <a:lstStyle/>
                    <a:p>
                      <a:pPr indent="0" algn="ctr">
                        <a:lnSpc>
                          <a:spcPct val="100000"/>
                        </a:lnSpc>
                      </a:pPr>
                      <a:r>
                        <a:rPr lang="zh-CN" altLang="en-US" sz="1400" b="1" dirty="0">
                          <a:solidFill>
                            <a:schemeClr val="bg1"/>
                          </a:solidFill>
                          <a:latin typeface="微软雅黑" panose="020B0503020204020204" pitchFamily="34" charset="-122"/>
                          <a:ea typeface="微软雅黑" panose="020B0503020204020204" pitchFamily="34" charset="-122"/>
                        </a:rPr>
                        <a:t>醋酸钠</a:t>
                      </a:r>
                      <a:endParaRPr lang="zh-CN" altLang="en-US" sz="14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a:lnSpc>
                          <a:spcPct val="100000"/>
                        </a:lnSpc>
                      </a:pPr>
                      <a:r>
                        <a:rPr lang="zh-CN" altLang="en-US" sz="1400" b="1" dirty="0">
                          <a:solidFill>
                            <a:schemeClr val="bg1"/>
                          </a:solidFill>
                          <a:latin typeface="微软雅黑" panose="020B0503020204020204" pitchFamily="34" charset="-122"/>
                          <a:ea typeface="微软雅黑" panose="020B0503020204020204" pitchFamily="34" charset="-122"/>
                        </a:rPr>
                        <a:t>乳酸钠</a:t>
                      </a:r>
                      <a:endParaRPr lang="zh-CN" altLang="en-US" sz="14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a:lnSpc>
                          <a:spcPct val="100000"/>
                        </a:lnSpc>
                      </a:pPr>
                      <a:r>
                        <a:rPr lang="zh-CN" altLang="en-US" sz="1400" b="1" dirty="0">
                          <a:solidFill>
                            <a:schemeClr val="bg1"/>
                          </a:solidFill>
                          <a:latin typeface="微软雅黑" panose="020B0503020204020204" pitchFamily="34" charset="-122"/>
                          <a:ea typeface="微软雅黑" panose="020B0503020204020204" pitchFamily="34" charset="-122"/>
                        </a:rPr>
                        <a:t>氯化钠</a:t>
                      </a:r>
                      <a:endParaRPr lang="zh-CN" altLang="en-US" sz="14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a:lnSpc>
                          <a:spcPct val="100000"/>
                        </a:lnSpc>
                      </a:pPr>
                      <a:r>
                        <a:rPr lang="zh-CN" altLang="en-US" sz="1400" b="1" dirty="0">
                          <a:solidFill>
                            <a:schemeClr val="bg1"/>
                          </a:solidFill>
                          <a:latin typeface="微软雅黑" panose="020B0503020204020204" pitchFamily="34" charset="-122"/>
                          <a:ea typeface="微软雅黑" panose="020B0503020204020204" pitchFamily="34" charset="-122"/>
                        </a:rPr>
                        <a:t>氯化钾</a:t>
                      </a:r>
                      <a:endParaRPr lang="zh-CN" altLang="en-US" sz="14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a:lnSpc>
                          <a:spcPct val="100000"/>
                        </a:lnSpc>
                      </a:pPr>
                      <a:r>
                        <a:rPr lang="zh-CN" altLang="en-US" sz="1400" b="1" dirty="0">
                          <a:solidFill>
                            <a:schemeClr val="bg1"/>
                          </a:solidFill>
                          <a:latin typeface="微软雅黑" panose="020B0503020204020204" pitchFamily="34" charset="-122"/>
                          <a:ea typeface="微软雅黑" panose="020B0503020204020204" pitchFamily="34" charset="-122"/>
                        </a:rPr>
                        <a:t>氯化钙</a:t>
                      </a:r>
                      <a:endParaRPr lang="zh-CN" altLang="en-US" sz="14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a:lnSpc>
                          <a:spcPct val="100000"/>
                        </a:lnSpc>
                      </a:pPr>
                      <a:r>
                        <a:rPr lang="zh-CN" altLang="en-US" sz="1400" b="1" dirty="0">
                          <a:solidFill>
                            <a:schemeClr val="bg1"/>
                          </a:solidFill>
                          <a:latin typeface="微软雅黑" panose="020B0503020204020204" pitchFamily="34" charset="-122"/>
                          <a:ea typeface="微软雅黑" panose="020B0503020204020204" pitchFamily="34" charset="-122"/>
                        </a:rPr>
                        <a:t>葡萄糖</a:t>
                      </a:r>
                      <a:endParaRPr lang="zh-CN" altLang="en-US" sz="14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a:lnSpc>
                          <a:spcPct val="100000"/>
                        </a:lnSpc>
                      </a:pPr>
                      <a:r>
                        <a:rPr lang="zh-CN" altLang="en-US" sz="1400" b="1" dirty="0">
                          <a:solidFill>
                            <a:schemeClr val="bg1"/>
                          </a:solidFill>
                          <a:latin typeface="微软雅黑" panose="020B0503020204020204" pitchFamily="34" charset="-122"/>
                          <a:ea typeface="微软雅黑" panose="020B0503020204020204" pitchFamily="34" charset="-122"/>
                        </a:rPr>
                        <a:t>辅料</a:t>
                      </a:r>
                      <a:endParaRPr lang="zh-CN" altLang="en-US" sz="14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a:lnSpc>
                          <a:spcPct val="100000"/>
                        </a:lnSpc>
                      </a:pPr>
                      <a:r>
                        <a:rPr lang="en-US" altLang="zh-CN" sz="1400" b="1" dirty="0">
                          <a:solidFill>
                            <a:schemeClr val="bg1"/>
                          </a:solidFill>
                          <a:latin typeface="微软雅黑" panose="020B0503020204020204" pitchFamily="34" charset="-122"/>
                          <a:ea typeface="微软雅黑" panose="020B0503020204020204" pitchFamily="34" charset="-122"/>
                        </a:rPr>
                        <a:t>pH</a:t>
                      </a:r>
                      <a:r>
                        <a:rPr lang="zh-CN" altLang="en-US" sz="1400" b="1" dirty="0">
                          <a:solidFill>
                            <a:schemeClr val="bg1"/>
                          </a:solidFill>
                          <a:latin typeface="微软雅黑" panose="020B0503020204020204" pitchFamily="34" charset="-122"/>
                          <a:ea typeface="微软雅黑" panose="020B0503020204020204" pitchFamily="34" charset="-122"/>
                        </a:rPr>
                        <a:t>值</a:t>
                      </a:r>
                      <a:endParaRPr lang="zh-CN" altLang="en-US" sz="14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a:lnSpc>
                          <a:spcPct val="100000"/>
                        </a:lnSpc>
                      </a:pPr>
                      <a:r>
                        <a:rPr lang="zh-CN" altLang="en-US" sz="1400" b="1" dirty="0">
                          <a:solidFill>
                            <a:schemeClr val="bg1"/>
                          </a:solidFill>
                          <a:latin typeface="微软雅黑" panose="020B0503020204020204" pitchFamily="34" charset="-122"/>
                          <a:ea typeface="微软雅黑" panose="020B0503020204020204" pitchFamily="34" charset="-122"/>
                        </a:rPr>
                        <a:t>渗透压摩尔浓度（</a:t>
                      </a:r>
                      <a:r>
                        <a:rPr lang="en-US" altLang="zh-CN" sz="1400" b="1" dirty="0" err="1">
                          <a:solidFill>
                            <a:schemeClr val="bg1"/>
                          </a:solidFill>
                          <a:latin typeface="微软雅黑" panose="020B0503020204020204" pitchFamily="34" charset="-122"/>
                          <a:ea typeface="微软雅黑" panose="020B0503020204020204" pitchFamily="34" charset="-122"/>
                        </a:rPr>
                        <a:t>mOsmol</a:t>
                      </a:r>
                      <a:r>
                        <a:rPr lang="en-US" altLang="zh-CN" sz="1400" b="1" dirty="0">
                          <a:solidFill>
                            <a:schemeClr val="bg1"/>
                          </a:solidFill>
                          <a:latin typeface="微软雅黑" panose="020B0503020204020204" pitchFamily="34" charset="-122"/>
                          <a:ea typeface="微软雅黑" panose="020B0503020204020204" pitchFamily="34" charset="-122"/>
                        </a:rPr>
                        <a:t>/kg</a:t>
                      </a:r>
                      <a:r>
                        <a:rPr lang="zh-CN" altLang="en-US" sz="1400" b="1" dirty="0">
                          <a:solidFill>
                            <a:schemeClr val="bg1"/>
                          </a:solidFill>
                          <a:latin typeface="微软雅黑" panose="020B0503020204020204" pitchFamily="34" charset="-122"/>
                          <a:ea typeface="微软雅黑" panose="020B0503020204020204" pitchFamily="34" charset="-122"/>
                        </a:rPr>
                        <a:t>）</a:t>
                      </a:r>
                      <a:endParaRPr lang="zh-CN" altLang="en-US" sz="14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r>
              <a:tr h="444758">
                <a:tc>
                  <a:txBody>
                    <a:bodyPr/>
                    <a:lstStyle/>
                    <a:p>
                      <a:pPr indent="0" algn="ctr">
                        <a:lnSpc>
                          <a:spcPct val="100000"/>
                        </a:lnSpc>
                        <a:buNone/>
                      </a:pPr>
                      <a:r>
                        <a:rPr lang="zh-CN" altLang="en-US" sz="1400" b="1" dirty="0">
                          <a:solidFill>
                            <a:srgbClr val="2A685A"/>
                          </a:solidFill>
                          <a:latin typeface="微软雅黑" panose="020B0503020204020204" pitchFamily="34" charset="-122"/>
                          <a:ea typeface="微软雅黑" panose="020B0503020204020204" pitchFamily="34" charset="-122"/>
                        </a:rPr>
                        <a:t>本品</a:t>
                      </a:r>
                      <a:endParaRPr lang="zh-CN" altLang="en-US" sz="1400" b="1" dirty="0">
                        <a:solidFill>
                          <a:srgbClr val="2A685A"/>
                        </a:solidFill>
                        <a:latin typeface="微软雅黑" panose="020B0503020204020204" pitchFamily="34" charset="-122"/>
                        <a:ea typeface="微软雅黑" panose="020B0503020204020204" pitchFamily="34" charset="-122"/>
                      </a:endParaRPr>
                    </a:p>
                  </a:txBody>
                  <a:tcPr anchor="ctr"/>
                </a:tc>
                <a:tc>
                  <a:txBody>
                    <a:bodyPr/>
                    <a:lstStyle/>
                    <a:p>
                      <a:pPr indent="0" algn="ctr">
                        <a:lnSpc>
                          <a:spcPct val="100000"/>
                        </a:lnSpc>
                      </a:pPr>
                      <a:r>
                        <a:rPr lang="zh-CN" altLang="en-US" sz="1400" b="1" dirty="0">
                          <a:solidFill>
                            <a:srgbClr val="2A685A"/>
                          </a:solidFill>
                          <a:latin typeface="微软雅黑" panose="020B0503020204020204" pitchFamily="34" charset="-122"/>
                          <a:ea typeface="微软雅黑" panose="020B0503020204020204" pitchFamily="34" charset="-122"/>
                        </a:rPr>
                        <a:t>醋酸钠林格</a:t>
                      </a:r>
                      <a:endParaRPr lang="en-US" altLang="zh-CN" sz="1400" b="1" dirty="0">
                        <a:solidFill>
                          <a:srgbClr val="2A685A"/>
                        </a:solidFill>
                        <a:latin typeface="微软雅黑" panose="020B0503020204020204" pitchFamily="34" charset="-122"/>
                        <a:ea typeface="微软雅黑" panose="020B0503020204020204" pitchFamily="34" charset="-122"/>
                      </a:endParaRPr>
                    </a:p>
                    <a:p>
                      <a:pPr indent="0" algn="ctr">
                        <a:lnSpc>
                          <a:spcPct val="100000"/>
                        </a:lnSpc>
                      </a:pPr>
                      <a:r>
                        <a:rPr lang="zh-CN" altLang="en-US" sz="1400" b="1" dirty="0">
                          <a:solidFill>
                            <a:srgbClr val="2A685A"/>
                          </a:solidFill>
                          <a:latin typeface="微软雅黑" panose="020B0503020204020204" pitchFamily="34" charset="-122"/>
                          <a:ea typeface="微软雅黑" panose="020B0503020204020204" pitchFamily="34" charset="-122"/>
                        </a:rPr>
                        <a:t>葡萄糖注射液</a:t>
                      </a:r>
                      <a:endParaRPr lang="zh-CN" altLang="en-US" sz="1400" b="1" dirty="0">
                        <a:solidFill>
                          <a:srgbClr val="2A685A"/>
                        </a:solidFill>
                        <a:latin typeface="微软雅黑" panose="020B0503020204020204" pitchFamily="34" charset="-122"/>
                        <a:ea typeface="微软雅黑" panose="020B0503020204020204" pitchFamily="34" charset="-122"/>
                      </a:endParaRPr>
                    </a:p>
                  </a:txBody>
                  <a:tcPr anchor="ctr"/>
                </a:tc>
                <a:tc>
                  <a:txBody>
                    <a:bodyPr/>
                    <a:lstStyle/>
                    <a:p>
                      <a:pPr indent="0" algn="ctr">
                        <a:lnSpc>
                          <a:spcPct val="100000"/>
                        </a:lnSpc>
                      </a:pPr>
                      <a:r>
                        <a:rPr lang="zh-CN" altLang="en-US" sz="1200" b="1" dirty="0">
                          <a:solidFill>
                            <a:srgbClr val="2A685A"/>
                          </a:solidFill>
                          <a:latin typeface="微软雅黑" panose="020B0503020204020204" pitchFamily="34" charset="-122"/>
                          <a:ea typeface="微软雅黑" panose="020B0503020204020204" pitchFamily="34" charset="-122"/>
                        </a:rPr>
                        <a:t>暂未进入</a:t>
                      </a:r>
                      <a:endParaRPr lang="zh-CN" altLang="en-US" sz="1200" b="1" dirty="0">
                        <a:solidFill>
                          <a:srgbClr val="2A685A"/>
                        </a:solidFill>
                        <a:latin typeface="微软雅黑" panose="020B0503020204020204" pitchFamily="34" charset="-122"/>
                        <a:ea typeface="微软雅黑" panose="020B0503020204020204" pitchFamily="34" charset="-122"/>
                      </a:endParaRPr>
                    </a:p>
                  </a:txBody>
                  <a:tcPr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pitchFamily="34" charset="-122"/>
                          <a:ea typeface="微软雅黑" panose="020B0503020204020204" pitchFamily="34" charset="-122"/>
                        </a:rPr>
                        <a:t>1.90g</a:t>
                      </a:r>
                      <a:endParaRPr lang="en-US" sz="1200" b="1" i="0" u="none" strike="noStrike" dirty="0">
                        <a:solidFill>
                          <a:srgbClr val="2A685A"/>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altLang="zh-CN" sz="1200" b="1" u="none" strike="noStrike" dirty="0">
                          <a:solidFill>
                            <a:srgbClr val="2A685A"/>
                          </a:solidFill>
                          <a:effectLst/>
                          <a:latin typeface="微软雅黑" panose="020B0503020204020204" pitchFamily="34" charset="-122"/>
                          <a:ea typeface="微软雅黑" panose="020B0503020204020204" pitchFamily="34" charset="-122"/>
                        </a:rPr>
                        <a:t>/</a:t>
                      </a:r>
                      <a:endParaRPr lang="en-US" altLang="zh-CN" sz="1200" b="1" i="0" u="none" strike="noStrike" dirty="0">
                        <a:solidFill>
                          <a:srgbClr val="2A685A"/>
                        </a:solidFill>
                        <a:effectLst/>
                        <a:latin typeface="微软雅黑" panose="020B0503020204020204" pitchFamily="34" charset="-122"/>
                        <a:ea typeface="微软雅黑" panose="020B0503020204020204" pitchFamily="34" charset="-122"/>
                      </a:endParaRPr>
                    </a:p>
                  </a:txBody>
                  <a:tcPr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pitchFamily="34" charset="-122"/>
                          <a:ea typeface="微软雅黑" panose="020B0503020204020204" pitchFamily="34" charset="-122"/>
                        </a:rPr>
                        <a:t>3.0g</a:t>
                      </a:r>
                      <a:endParaRPr lang="en-US" sz="1200" b="1" i="0" u="none" strike="noStrike" dirty="0">
                        <a:solidFill>
                          <a:srgbClr val="2A685A"/>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pitchFamily="34" charset="-122"/>
                          <a:ea typeface="微软雅黑" panose="020B0503020204020204" pitchFamily="34" charset="-122"/>
                        </a:rPr>
                        <a:t>0.15g</a:t>
                      </a:r>
                      <a:endParaRPr lang="en-US" sz="1200" b="1" i="0" u="none" strike="noStrike" dirty="0">
                        <a:solidFill>
                          <a:srgbClr val="2A685A"/>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pitchFamily="34" charset="-122"/>
                          <a:ea typeface="微软雅黑" panose="020B0503020204020204" pitchFamily="34" charset="-122"/>
                        </a:rPr>
                        <a:t>0.10g</a:t>
                      </a:r>
                      <a:endParaRPr lang="en-US" sz="1200" b="1" i="0" u="none" strike="noStrike" dirty="0">
                        <a:solidFill>
                          <a:srgbClr val="2A685A"/>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27.50g</a:t>
                      </a:r>
                      <a:endPar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zh-CN" alt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盐酸和注射用水</a:t>
                      </a:r>
                      <a:endParaRPr lang="zh-CN" alt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4.0</a:t>
                      </a:r>
                      <a:r>
                        <a:rPr lang="zh-CN" alt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a:t>
                      </a:r>
                      <a:r>
                        <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6.5</a:t>
                      </a:r>
                      <a:endPar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550～600</a:t>
                      </a:r>
                      <a:endPar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r>
              <a:tr h="444758">
                <a:tc>
                  <a:txBody>
                    <a:bodyPr/>
                    <a:lstStyle/>
                    <a:p>
                      <a:pPr indent="0" algn="ctr">
                        <a:lnSpc>
                          <a:spcPct val="100000"/>
                        </a:lnSpc>
                        <a:buNone/>
                      </a:pPr>
                      <a:r>
                        <a:rPr lang="zh-CN" altLang="en-US" sz="1400" b="1" dirty="0">
                          <a:solidFill>
                            <a:schemeClr val="tx1"/>
                          </a:solidFill>
                          <a:latin typeface="微软雅黑" panose="020B0503020204020204" pitchFamily="34" charset="-122"/>
                          <a:ea typeface="微软雅黑" panose="020B0503020204020204" pitchFamily="34" charset="-122"/>
                        </a:rPr>
                        <a:t>参照品</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indent="0" algn="ctr">
                        <a:lnSpc>
                          <a:spcPct val="100000"/>
                        </a:lnSpc>
                      </a:pPr>
                      <a:r>
                        <a:rPr lang="zh-CN" altLang="en-US" sz="1400" b="1" dirty="0">
                          <a:solidFill>
                            <a:schemeClr val="tx1"/>
                          </a:solidFill>
                          <a:latin typeface="微软雅黑" panose="020B0503020204020204" pitchFamily="34" charset="-122"/>
                          <a:ea typeface="微软雅黑" panose="020B0503020204020204" pitchFamily="34" charset="-122"/>
                        </a:rPr>
                        <a:t>复方乳酸钠</a:t>
                      </a:r>
                      <a:endParaRPr lang="en-US" altLang="zh-CN" sz="1400" b="1" dirty="0">
                        <a:solidFill>
                          <a:schemeClr val="tx1"/>
                        </a:solidFill>
                        <a:latin typeface="微软雅黑" panose="020B0503020204020204" pitchFamily="34" charset="-122"/>
                        <a:ea typeface="微软雅黑" panose="020B0503020204020204" pitchFamily="34" charset="-122"/>
                      </a:endParaRPr>
                    </a:p>
                    <a:p>
                      <a:pPr indent="0" algn="ctr">
                        <a:lnSpc>
                          <a:spcPct val="100000"/>
                        </a:lnSpc>
                      </a:pPr>
                      <a:r>
                        <a:rPr lang="zh-CN" altLang="en-US" sz="1400" b="1" dirty="0">
                          <a:solidFill>
                            <a:schemeClr val="tx1"/>
                          </a:solidFill>
                          <a:latin typeface="微软雅黑" panose="020B0503020204020204" pitchFamily="34" charset="-122"/>
                          <a:ea typeface="微软雅黑" panose="020B0503020204020204" pitchFamily="34" charset="-122"/>
                        </a:rPr>
                        <a:t>葡萄糖注射液</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indent="0" algn="ctr">
                        <a:lnSpc>
                          <a:spcPct val="100000"/>
                        </a:lnSpc>
                      </a:pPr>
                      <a:r>
                        <a:rPr lang="zh-CN" altLang="en-US" sz="1200" b="0" dirty="0">
                          <a:solidFill>
                            <a:schemeClr val="tx1"/>
                          </a:solidFill>
                          <a:latin typeface="微软雅黑" panose="020B0503020204020204" pitchFamily="34" charset="-122"/>
                          <a:ea typeface="微软雅黑" panose="020B0503020204020204" pitchFamily="34" charset="-122"/>
                        </a:rPr>
                        <a:t>医保乙类</a:t>
                      </a:r>
                      <a:endParaRPr lang="zh-CN" altLang="en-US" sz="1200" b="0"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indent="0" algn="ctr" fontAlgn="ctr">
                        <a:lnSpc>
                          <a:spcPct val="100000"/>
                        </a:lnSpc>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rPr>
                        <a:t>/</a:t>
                      </a:r>
                      <a:endParaRPr lang="en-US" altLang="zh-CN"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pitchFamily="34" charset="-122"/>
                          <a:ea typeface="微软雅黑" panose="020B0503020204020204" pitchFamily="34" charset="-122"/>
                        </a:rPr>
                        <a:t>1.55g</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pitchFamily="34" charset="-122"/>
                          <a:ea typeface="微软雅黑" panose="020B0503020204020204" pitchFamily="34" charset="-122"/>
                        </a:rPr>
                        <a:t>3.0g</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pitchFamily="34" charset="-122"/>
                          <a:ea typeface="微软雅黑" panose="020B0503020204020204" pitchFamily="34" charset="-122"/>
                        </a:rPr>
                        <a:t>0.15g</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pitchFamily="34" charset="-122"/>
                          <a:ea typeface="微软雅黑" panose="020B0503020204020204" pitchFamily="34" charset="-122"/>
                        </a:rPr>
                        <a:t>0.10g</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pitchFamily="34" charset="-122"/>
                          <a:ea typeface="微软雅黑" panose="020B0503020204020204" pitchFamily="34" charset="-122"/>
                        </a:rPr>
                        <a:t>25.00g</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zh-CN" altLang="en-US" sz="1200" b="0" u="none" strike="noStrike" dirty="0">
                          <a:solidFill>
                            <a:schemeClr val="tx1"/>
                          </a:solidFill>
                          <a:effectLst/>
                          <a:latin typeface="微软雅黑" panose="020B0503020204020204" pitchFamily="34" charset="-122"/>
                          <a:ea typeface="微软雅黑" panose="020B0503020204020204" pitchFamily="34" charset="-122"/>
                        </a:rPr>
                        <a:t>注射用水</a:t>
                      </a:r>
                      <a:endParaRPr lang="zh-CN" alt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rPr>
                        <a:t>3.6〜6.5</a:t>
                      </a:r>
                      <a:endParaRPr lang="en-US" altLang="zh-CN"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pitchFamily="34" charset="-122"/>
                          <a:ea typeface="微软雅黑" panose="020B0503020204020204" pitchFamily="34" charset="-122"/>
                        </a:rPr>
                        <a:t>540~590</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r>
            </a:tbl>
          </a:graphicData>
        </a:graphic>
      </p:graphicFrame>
      <p:sp>
        <p:nvSpPr>
          <p:cNvPr id="8" name="文本框 7"/>
          <p:cNvSpPr txBox="1"/>
          <p:nvPr>
            <p:custDataLst>
              <p:tags r:id="rId3"/>
            </p:custDataLst>
          </p:nvPr>
        </p:nvSpPr>
        <p:spPr>
          <a:xfrm>
            <a:off x="5153779" y="859128"/>
            <a:ext cx="2534333" cy="369332"/>
          </a:xfrm>
          <a:prstGeom prst="rect">
            <a:avLst/>
          </a:prstGeom>
          <a:noFill/>
        </p:spPr>
        <p:txBody>
          <a:bodyPr wrap="square">
            <a:spAutoFit/>
          </a:bodyPr>
          <a:lstStyle/>
          <a:p>
            <a:pPr algn="ctr"/>
            <a:r>
              <a:rPr lang="zh-CN" altLang="en-US" b="1" dirty="0">
                <a:solidFill>
                  <a:schemeClr val="accent2">
                    <a:lumMod val="50000"/>
                  </a:schemeClr>
                </a:solidFill>
                <a:latin typeface="微软雅黑" panose="020B0503020204020204" pitchFamily="34" charset="-122"/>
                <a:ea typeface="微软雅黑" panose="020B0503020204020204" pitchFamily="34" charset="-122"/>
                <a:sym typeface="+mn-ea"/>
              </a:rPr>
              <a:t>处方组成和</a:t>
            </a:r>
            <a:r>
              <a:rPr lang="zh-CN" altLang="en-US" sz="1800" b="1" dirty="0">
                <a:solidFill>
                  <a:schemeClr val="accent2">
                    <a:lumMod val="50000"/>
                  </a:schemeClr>
                </a:solidFill>
                <a:latin typeface="微软雅黑" panose="020B0503020204020204" pitchFamily="34" charset="-122"/>
                <a:ea typeface="微软雅黑" panose="020B0503020204020204" pitchFamily="34" charset="-122"/>
                <a:sym typeface="+mn-ea"/>
              </a:rPr>
              <a:t>理化性质</a:t>
            </a:r>
            <a:endParaRPr lang="zh-CN" altLang="en-US" dirty="0">
              <a:solidFill>
                <a:schemeClr val="accent2">
                  <a:lumMod val="50000"/>
                </a:schemeClr>
              </a:solidFill>
            </a:endParaRPr>
          </a:p>
        </p:txBody>
      </p:sp>
      <p:graphicFrame>
        <p:nvGraphicFramePr>
          <p:cNvPr id="9" name="表格 8"/>
          <p:cNvGraphicFramePr>
            <a:graphicFrameLocks noGrp="1"/>
          </p:cNvGraphicFramePr>
          <p:nvPr>
            <p:custDataLst>
              <p:tags r:id="rId4"/>
            </p:custDataLst>
          </p:nvPr>
        </p:nvGraphicFramePr>
        <p:xfrm>
          <a:off x="448310" y="3088005"/>
          <a:ext cx="11349355" cy="3225800"/>
        </p:xfrm>
        <a:graphic>
          <a:graphicData uri="http://schemas.openxmlformats.org/drawingml/2006/table">
            <a:tbl>
              <a:tblPr firstRow="1" bandRow="1">
                <a:tableStyleId>{D27102A9-8310-4765-A935-A1911B00CA55}</a:tableStyleId>
              </a:tblPr>
              <a:tblGrid>
                <a:gridCol w="977265"/>
                <a:gridCol w="4281170"/>
                <a:gridCol w="3653790"/>
                <a:gridCol w="2437130"/>
              </a:tblGrid>
              <a:tr h="316127">
                <a:tc>
                  <a:txBody>
                    <a:bodyPr/>
                    <a:lstStyle/>
                    <a:p>
                      <a:pPr marL="284480" indent="-284480" algn="ctr" fontAlgn="auto">
                        <a:lnSpc>
                          <a:spcPct val="130000"/>
                        </a:lnSpc>
                      </a:pPr>
                      <a:endParaRPr lang="zh-CN" altLang="en-US" sz="1400" b="1" dirty="0">
                        <a:solidFill>
                          <a:schemeClr val="accent2">
                            <a:lumMod val="75000"/>
                          </a:schemeClr>
                        </a:solidFill>
                        <a:latin typeface="微软雅黑" panose="020B0503020204020204" pitchFamily="34" charset="-122"/>
                        <a:ea typeface="微软雅黑" panose="020B0503020204020204" pitchFamily="34" charset="-122"/>
                      </a:endParaRPr>
                    </a:p>
                  </a:txBody>
                  <a:tcPr/>
                </a:tc>
                <a:tc>
                  <a:txBody>
                    <a:bodyPr/>
                    <a:lstStyle/>
                    <a:p>
                      <a:pPr marL="284480" indent="-284480" algn="ctr" fontAlgn="auto">
                        <a:lnSpc>
                          <a:spcPct val="130000"/>
                        </a:lnSpc>
                      </a:pPr>
                      <a:r>
                        <a:rPr lang="zh-CN" altLang="en-US" sz="1400" b="1" dirty="0">
                          <a:solidFill>
                            <a:srgbClr val="2F2F2D"/>
                          </a:solidFill>
                          <a:latin typeface="微软雅黑" panose="020B0503020204020204" pitchFamily="34" charset="-122"/>
                          <a:ea typeface="微软雅黑" panose="020B0503020204020204" pitchFamily="34" charset="-122"/>
                        </a:rPr>
                        <a:t>参照品</a:t>
                      </a:r>
                      <a:endParaRPr lang="zh-CN" altLang="en-US" sz="1400" b="1" dirty="0">
                        <a:solidFill>
                          <a:srgbClr val="2F2F2D"/>
                        </a:solidFill>
                        <a:latin typeface="微软雅黑" panose="020B0503020204020204" pitchFamily="34" charset="-122"/>
                        <a:ea typeface="微软雅黑" panose="020B0503020204020204" pitchFamily="34" charset="-122"/>
                      </a:endParaRPr>
                    </a:p>
                  </a:txBody>
                  <a:tcPr/>
                </a:tc>
                <a:tc>
                  <a:txBody>
                    <a:bodyPr/>
                    <a:lstStyle/>
                    <a:p>
                      <a:pPr marL="284480" indent="-284480" algn="ctr" fontAlgn="auto">
                        <a:lnSpc>
                          <a:spcPct val="130000"/>
                        </a:lnSpc>
                      </a:pPr>
                      <a:r>
                        <a:rPr lang="zh-CN" altLang="en-US" sz="1400" b="1" dirty="0">
                          <a:solidFill>
                            <a:srgbClr val="2A685A"/>
                          </a:solidFill>
                          <a:effectLst/>
                          <a:latin typeface="微软雅黑" panose="020B0503020204020204" pitchFamily="34" charset="-122"/>
                          <a:ea typeface="微软雅黑" panose="020B0503020204020204" pitchFamily="34" charset="-122"/>
                        </a:rPr>
                        <a:t>本品</a:t>
                      </a:r>
                      <a:endParaRPr lang="zh-CN" altLang="en-US" sz="1400" b="1" dirty="0">
                        <a:solidFill>
                          <a:srgbClr val="2A685A"/>
                        </a:solidFill>
                        <a:effectLst/>
                        <a:latin typeface="微软雅黑" panose="020B0503020204020204" pitchFamily="34" charset="-122"/>
                        <a:ea typeface="微软雅黑" panose="020B0503020204020204" pitchFamily="34" charset="-122"/>
                      </a:endParaRPr>
                    </a:p>
                  </a:txBody>
                  <a:tcPr/>
                </a:tc>
                <a:tc>
                  <a:txBody>
                    <a:bodyPr/>
                    <a:lstStyle/>
                    <a:p>
                      <a:pPr marL="284480" indent="-284480" algn="ctr" fontAlgn="auto">
                        <a:lnSpc>
                          <a:spcPct val="130000"/>
                        </a:lnSpc>
                        <a:buNone/>
                      </a:pPr>
                      <a:r>
                        <a:rPr lang="zh-CN" altLang="en-US" sz="1400" b="1" dirty="0">
                          <a:solidFill>
                            <a:srgbClr val="2A685A"/>
                          </a:solidFill>
                          <a:effectLst/>
                          <a:latin typeface="微软雅黑" panose="020B0503020204020204" pitchFamily="34" charset="-122"/>
                          <a:ea typeface="微软雅黑" panose="020B0503020204020204" pitchFamily="34" charset="-122"/>
                        </a:rPr>
                        <a:t>本品优势</a:t>
                      </a:r>
                      <a:endParaRPr lang="zh-CN" altLang="en-US" sz="1400" b="1" dirty="0">
                        <a:solidFill>
                          <a:srgbClr val="2A685A"/>
                        </a:solidFill>
                        <a:effectLst/>
                        <a:latin typeface="微软雅黑" panose="020B0503020204020204" pitchFamily="34" charset="-122"/>
                        <a:ea typeface="微软雅黑" panose="020B0503020204020204" pitchFamily="34" charset="-122"/>
                      </a:endParaRPr>
                    </a:p>
                  </a:txBody>
                  <a:tcPr/>
                </a:tc>
              </a:tr>
              <a:tr h="553767">
                <a:tc>
                  <a:txBody>
                    <a:bodyPr/>
                    <a:lstStyle/>
                    <a:p>
                      <a:pPr marL="284480" indent="-284480" fontAlgn="auto">
                        <a:lnSpc>
                          <a:spcPct val="130000"/>
                        </a:lnSpc>
                        <a:buNone/>
                      </a:pPr>
                      <a:r>
                        <a:rPr lang="zh-CN" altLang="en-US" sz="1400" b="1" dirty="0">
                          <a:latin typeface="微软雅黑" panose="020B0503020204020204" pitchFamily="34" charset="-122"/>
                          <a:ea typeface="微软雅黑" panose="020B0503020204020204" pitchFamily="34" charset="-122"/>
                        </a:rPr>
                        <a:t>缓冲体系</a:t>
                      </a:r>
                      <a:endParaRPr lang="zh-CN" altLang="en-US" sz="1400" b="1" dirty="0">
                        <a:latin typeface="微软雅黑" panose="020B0503020204020204" pitchFamily="34" charset="-122"/>
                        <a:ea typeface="微软雅黑" panose="020B0503020204020204" pitchFamily="34" charset="-122"/>
                      </a:endParaRPr>
                    </a:p>
                  </a:txBody>
                  <a:tcPr anchor="ctr"/>
                </a:tc>
                <a:tc>
                  <a:txBody>
                    <a:bodyPr/>
                    <a:lstStyle/>
                    <a:p>
                      <a:pPr marL="284480" indent="0" algn="ctr" fontAlgn="auto">
                        <a:lnSpc>
                          <a:spcPct val="130000"/>
                        </a:lnSpc>
                        <a:buNone/>
                      </a:pPr>
                      <a:r>
                        <a:rPr lang="en-US" altLang="zh-CN" sz="1300" kern="1200" dirty="0">
                          <a:solidFill>
                            <a:srgbClr val="2F2F2D"/>
                          </a:solidFill>
                          <a:effectLst/>
                          <a:latin typeface="微软雅黑" panose="020B0503020204020204" pitchFamily="34" charset="-122"/>
                          <a:ea typeface="微软雅黑" panose="020B0503020204020204" pitchFamily="34" charset="-122"/>
                          <a:cs typeface="+mn-cs"/>
                        </a:rPr>
                        <a:t>1.55g</a:t>
                      </a:r>
                      <a:r>
                        <a:rPr lang="zh-CN" altLang="en-US" sz="1300" kern="1200" dirty="0">
                          <a:solidFill>
                            <a:srgbClr val="2F2F2D"/>
                          </a:solidFill>
                          <a:effectLst/>
                          <a:latin typeface="微软雅黑" panose="020B0503020204020204" pitchFamily="34" charset="-122"/>
                          <a:ea typeface="微软雅黑" panose="020B0503020204020204" pitchFamily="34" charset="-122"/>
                          <a:cs typeface="+mn-cs"/>
                        </a:rPr>
                        <a:t>乳酸钠，</a:t>
                      </a:r>
                      <a:r>
                        <a:rPr lang="zh-CN" sz="1300" dirty="0">
                          <a:solidFill>
                            <a:srgbClr val="2F2F2D"/>
                          </a:solidFill>
                          <a:effectLst/>
                          <a:latin typeface="微软雅黑" panose="020B0503020204020204" pitchFamily="34" charset="-122"/>
                          <a:ea typeface="微软雅黑" panose="020B0503020204020204" pitchFamily="34" charset="-122"/>
                          <a:sym typeface="+mn-ea"/>
                        </a:rPr>
                        <a:t>大量输注影响血乳酸水平</a:t>
                      </a:r>
                      <a:endParaRPr lang="zh-CN" altLang="en-US" sz="1300" kern="1200" dirty="0">
                        <a:solidFill>
                          <a:srgbClr val="2F2F2D"/>
                        </a:solidFill>
                        <a:effectLst/>
                        <a:latin typeface="微软雅黑" panose="020B0503020204020204" pitchFamily="34" charset="-122"/>
                        <a:ea typeface="微软雅黑" panose="020B0503020204020204" pitchFamily="34" charset="-122"/>
                        <a:cs typeface="+mn-cs"/>
                      </a:endParaRPr>
                    </a:p>
                  </a:txBody>
                  <a:tcPr anchor="ctr"/>
                </a:tc>
                <a:tc>
                  <a:txBody>
                    <a:bodyPr/>
                    <a:lstStyle/>
                    <a:p>
                      <a:pPr marL="284480" indent="0" algn="ctr" fontAlgn="auto">
                        <a:lnSpc>
                          <a:spcPct val="130000"/>
                        </a:lnSpc>
                        <a:buFont typeface="Wingdings" panose="05000000000000000000" pitchFamily="2" charset="2"/>
                        <a:buNone/>
                      </a:pPr>
                      <a:r>
                        <a:rPr lang="en-US" altLang="zh-CN" sz="13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rPr>
                        <a:t>1.9g</a:t>
                      </a:r>
                      <a:r>
                        <a:rPr lang="zh-CN" altLang="en-US" sz="13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rPr>
                        <a:t>醋酸钠</a:t>
                      </a:r>
                      <a:endParaRPr lang="zh-CN" altLang="en-US" sz="13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endParaRPr>
                    </a:p>
                  </a:txBody>
                  <a:tcPr anchor="ctr"/>
                </a:tc>
                <a:tc>
                  <a:txBody>
                    <a:bodyPr/>
                    <a:lstStyle/>
                    <a:p>
                      <a:pPr indent="-284480" algn="ctr" fontAlgn="auto">
                        <a:lnSpc>
                          <a:spcPct val="130000"/>
                        </a:lnSpc>
                        <a:buFont typeface="Wingdings" panose="05000000000000000000" pitchFamily="2" charset="2"/>
                        <a:buNone/>
                      </a:pPr>
                      <a:r>
                        <a:rPr lang="zh-CN" altLang="en-US" sz="1300" b="1" kern="1200" dirty="0">
                          <a:solidFill>
                            <a:srgbClr val="C00000"/>
                          </a:solidFill>
                          <a:effectLst/>
                          <a:latin typeface="微软雅黑" panose="020B0503020204020204" pitchFamily="34" charset="-122"/>
                          <a:ea typeface="微软雅黑" panose="020B0503020204020204" pitchFamily="34" charset="-122"/>
                          <a:cs typeface="+mn-cs"/>
                          <a:sym typeface="+mn-ea"/>
                        </a:rPr>
                        <a:t>醋酸缓冲体系升级，更适合高乳酸血症等重症患者</a:t>
                      </a:r>
                      <a:endParaRPr lang="zh-CN" altLang="en-US" sz="1300" b="1" kern="1200" dirty="0">
                        <a:solidFill>
                          <a:srgbClr val="C00000"/>
                        </a:solidFill>
                        <a:effectLst/>
                        <a:latin typeface="微软雅黑" panose="020B0503020204020204" pitchFamily="34" charset="-122"/>
                        <a:ea typeface="微软雅黑" panose="020B0503020204020204" pitchFamily="34" charset="-122"/>
                        <a:cs typeface="+mn-cs"/>
                        <a:sym typeface="+mn-ea"/>
                      </a:endParaRPr>
                    </a:p>
                  </a:txBody>
                  <a:tcPr anchor="ctr"/>
                </a:tc>
              </a:tr>
              <a:tr h="769497">
                <a:tc>
                  <a:txBody>
                    <a:bodyPr/>
                    <a:lstStyle/>
                    <a:p>
                      <a:pPr marL="284480" marR="0" lvl="0" indent="-284480" algn="l" defTabSz="914400" rtl="0" fontAlgn="auto">
                        <a:lnSpc>
                          <a:spcPct val="130000"/>
                        </a:lnSpc>
                        <a:spcBef>
                          <a:spcPts val="0"/>
                        </a:spcBef>
                        <a:spcAft>
                          <a:spcPts val="0"/>
                        </a:spcAft>
                        <a:buClrTx/>
                        <a:buSzTx/>
                        <a:buFontTx/>
                        <a:buNone/>
                        <a:defRPr/>
                      </a:pPr>
                      <a:r>
                        <a:rPr lang="zh-CN" altLang="en-US" sz="1400" b="1" dirty="0">
                          <a:latin typeface="微软雅黑" panose="020B0503020204020204" pitchFamily="34" charset="-122"/>
                          <a:ea typeface="微软雅黑" panose="020B0503020204020204" pitchFamily="34" charset="-122"/>
                        </a:rPr>
                        <a:t>代谢部位</a:t>
                      </a:r>
                      <a:endParaRPr lang="zh-CN" altLang="en-US" sz="1400" b="1" dirty="0">
                        <a:latin typeface="微软雅黑" panose="020B0503020204020204" pitchFamily="34" charset="-122"/>
                        <a:ea typeface="微软雅黑" panose="020B0503020204020204" pitchFamily="34" charset="-122"/>
                      </a:endParaRPr>
                    </a:p>
                  </a:txBody>
                  <a:tcPr anchor="ctr"/>
                </a:tc>
                <a:tc>
                  <a:txBody>
                    <a:bodyPr/>
                    <a:lstStyle/>
                    <a:p>
                      <a:pPr marL="284480" marR="0" lvl="0" indent="0" algn="ctr" defTabSz="914400" rtl="0" fontAlgn="auto">
                        <a:lnSpc>
                          <a:spcPct val="130000"/>
                        </a:lnSpc>
                        <a:spcBef>
                          <a:spcPts val="0"/>
                        </a:spcBef>
                        <a:spcAft>
                          <a:spcPts val="0"/>
                        </a:spcAft>
                        <a:buClrTx/>
                        <a:buSzTx/>
                        <a:buFontTx/>
                        <a:buNone/>
                        <a:defRPr/>
                      </a:pPr>
                      <a:r>
                        <a:rPr lang="zh-CN" altLang="zh-CN" sz="1300" kern="1200" dirty="0">
                          <a:solidFill>
                            <a:srgbClr val="2F2F2D"/>
                          </a:solidFill>
                          <a:effectLst/>
                          <a:latin typeface="微软雅黑" panose="020B0503020204020204" pitchFamily="34" charset="-122"/>
                          <a:ea typeface="微软雅黑" panose="020B0503020204020204" pitchFamily="34" charset="-122"/>
                          <a:cs typeface="+mn-cs"/>
                        </a:rPr>
                        <a:t>乳酸根主要由肝脏</a:t>
                      </a:r>
                      <a:r>
                        <a:rPr lang="zh-CN" altLang="en-US" sz="1300" kern="1200" dirty="0">
                          <a:solidFill>
                            <a:srgbClr val="2F2F2D"/>
                          </a:solidFill>
                          <a:effectLst/>
                          <a:latin typeface="微软雅黑" panose="020B0503020204020204" pitchFamily="34" charset="-122"/>
                          <a:ea typeface="微软雅黑" panose="020B0503020204020204" pitchFamily="34" charset="-122"/>
                          <a:cs typeface="+mn-cs"/>
                        </a:rPr>
                        <a:t>、肾脏</a:t>
                      </a:r>
                      <a:r>
                        <a:rPr lang="zh-CN" altLang="zh-CN" sz="1300" kern="1200" dirty="0">
                          <a:solidFill>
                            <a:srgbClr val="2F2F2D"/>
                          </a:solidFill>
                          <a:effectLst/>
                          <a:latin typeface="微软雅黑" panose="020B0503020204020204" pitchFamily="34" charset="-122"/>
                          <a:ea typeface="微软雅黑" panose="020B0503020204020204" pitchFamily="34" charset="-122"/>
                          <a:cs typeface="+mn-cs"/>
                        </a:rPr>
                        <a:t>代谢成碳酸氢盐</a:t>
                      </a:r>
                      <a:endParaRPr lang="zh-CN" altLang="en-US" sz="1300" kern="1200" dirty="0">
                        <a:solidFill>
                          <a:srgbClr val="2F2F2D"/>
                        </a:solidFill>
                        <a:effectLst/>
                        <a:latin typeface="微软雅黑" panose="020B0503020204020204" pitchFamily="34" charset="-122"/>
                        <a:ea typeface="微软雅黑" panose="020B0503020204020204" pitchFamily="34" charset="-122"/>
                        <a:cs typeface="+mn-cs"/>
                      </a:endParaRPr>
                    </a:p>
                  </a:txBody>
                  <a:tcPr anchor="ctr"/>
                </a:tc>
                <a:tc>
                  <a:txBody>
                    <a:bodyPr/>
                    <a:lstStyle/>
                    <a:p>
                      <a:pPr marL="284480" algn="ctr" fontAlgn="auto">
                        <a:lnSpc>
                          <a:spcPct val="130000"/>
                        </a:lnSpc>
                        <a:buClrTx/>
                        <a:buSzTx/>
                        <a:buFont typeface="Wingdings" panose="05000000000000000000" pitchFamily="2" charset="2"/>
                        <a:buNone/>
                      </a:pPr>
                      <a:r>
                        <a:rPr lang="en-US" altLang="zh-CN" sz="1300" b="1" dirty="0">
                          <a:solidFill>
                            <a:schemeClr val="accent2">
                              <a:lumMod val="50000"/>
                            </a:schemeClr>
                          </a:solidFill>
                          <a:effectLst/>
                          <a:latin typeface="微软雅黑" panose="020B0503020204020204" pitchFamily="34" charset="-122"/>
                          <a:ea typeface="微软雅黑" panose="020B0503020204020204" pitchFamily="34" charset="-122"/>
                          <a:sym typeface="+mn-ea"/>
                        </a:rPr>
                        <a:t>醋酸盐可在全身多部位代谢产生碳酸氢根发挥缓冲作用，受肝肾功能影响较小，减少对肝脏代谢的依赖</a:t>
                      </a:r>
                      <a:endParaRPr lang="en-US" altLang="zh-CN" sz="13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sym typeface="+mn-ea"/>
                      </a:endParaRPr>
                    </a:p>
                  </a:txBody>
                  <a:tcPr anchor="ctr"/>
                </a:tc>
                <a:tc>
                  <a:txBody>
                    <a:bodyPr/>
                    <a:lstStyle/>
                    <a:p>
                      <a:pPr marR="0" lvl="0" indent="-284480" algn="ctr" defTabSz="914400" rtl="0" fontAlgn="auto">
                        <a:lnSpc>
                          <a:spcPct val="130000"/>
                        </a:lnSpc>
                        <a:spcBef>
                          <a:spcPts val="0"/>
                        </a:spcBef>
                        <a:spcAft>
                          <a:spcPts val="0"/>
                        </a:spcAft>
                        <a:buClrTx/>
                        <a:buSzTx/>
                        <a:buFontTx/>
                        <a:buNone/>
                        <a:defRPr/>
                      </a:pPr>
                      <a:r>
                        <a:rPr lang="zh-CN" altLang="en-US" sz="1300" b="1" dirty="0">
                          <a:solidFill>
                            <a:srgbClr val="C00000"/>
                          </a:solidFill>
                          <a:latin typeface="微软雅黑" panose="020B0503020204020204" pitchFamily="34" charset="-122"/>
                          <a:ea typeface="微软雅黑" panose="020B0503020204020204" pitchFamily="34" charset="-122"/>
                          <a:sym typeface="+mn-ea"/>
                        </a:rPr>
                        <a:t>不增加肝脏负担，更适于</a:t>
                      </a:r>
                      <a:r>
                        <a:rPr lang="zh-CN" altLang="en-US" sz="1300" b="1" dirty="0">
                          <a:solidFill>
                            <a:srgbClr val="C00000"/>
                          </a:solidFill>
                          <a:latin typeface="微软雅黑" panose="020B0503020204020204" pitchFamily="34" charset="-122"/>
                          <a:ea typeface="微软雅黑" panose="020B0503020204020204" pitchFamily="34" charset="-122"/>
                          <a:sym typeface="+mn-lt"/>
                        </a:rPr>
                        <a:t>肝功能尚未发育完善的小儿患者使用</a:t>
                      </a:r>
                      <a:r>
                        <a:rPr lang="en-US" altLang="zh-CN" sz="1300" b="1" baseline="30000" dirty="0">
                          <a:solidFill>
                            <a:srgbClr val="C00000"/>
                          </a:solidFill>
                          <a:effectLst/>
                          <a:latin typeface="微软雅黑" panose="020B0503020204020204" pitchFamily="34" charset="-122"/>
                          <a:ea typeface="微软雅黑" panose="020B0503020204020204" pitchFamily="34" charset="-122"/>
                          <a:sym typeface="+mn-lt"/>
                        </a:rPr>
                        <a:t>5</a:t>
                      </a:r>
                      <a:endParaRPr lang="zh-CN" altLang="en-US" sz="1300" b="1" kern="1200" dirty="0">
                        <a:solidFill>
                          <a:srgbClr val="C00000"/>
                        </a:solidFill>
                        <a:latin typeface="微软雅黑" panose="020B0503020204020204" pitchFamily="34" charset="-122"/>
                        <a:ea typeface="微软雅黑" panose="020B0503020204020204" pitchFamily="34" charset="-122"/>
                        <a:cs typeface="+mn-cs"/>
                        <a:sym typeface="+mn-lt"/>
                      </a:endParaRPr>
                    </a:p>
                  </a:txBody>
                  <a:tcPr anchor="ctr"/>
                </a:tc>
              </a:tr>
              <a:tr h="553767">
                <a:tc>
                  <a:txBody>
                    <a:bodyPr/>
                    <a:lstStyle/>
                    <a:p>
                      <a:pPr marL="284480" indent="-284480" fontAlgn="auto">
                        <a:lnSpc>
                          <a:spcPct val="130000"/>
                        </a:lnSpc>
                      </a:pPr>
                      <a:r>
                        <a:rPr lang="zh-CN" altLang="en-US" sz="1400" b="1" dirty="0">
                          <a:latin typeface="微软雅黑" panose="020B0503020204020204" pitchFamily="34" charset="-122"/>
                          <a:ea typeface="微软雅黑" panose="020B0503020204020204" pitchFamily="34" charset="-122"/>
                        </a:rPr>
                        <a:t>代谢速度</a:t>
                      </a:r>
                      <a:endParaRPr lang="zh-CN" altLang="en-US" sz="1400" b="1" dirty="0">
                        <a:latin typeface="微软雅黑" panose="020B0503020204020204" pitchFamily="34" charset="-122"/>
                        <a:ea typeface="微软雅黑" panose="020B0503020204020204" pitchFamily="34" charset="-122"/>
                      </a:endParaRPr>
                    </a:p>
                  </a:txBody>
                  <a:tcPr anchor="ctr"/>
                </a:tc>
                <a:tc>
                  <a:txBody>
                    <a:bodyPr/>
                    <a:lstStyle/>
                    <a:p>
                      <a:pPr marL="284480" indent="0" algn="ctr" fontAlgn="auto">
                        <a:lnSpc>
                          <a:spcPct val="130000"/>
                        </a:lnSpc>
                      </a:pPr>
                      <a:r>
                        <a:rPr lang="zh-CN" altLang="en-US" sz="1300" kern="1200" dirty="0">
                          <a:solidFill>
                            <a:srgbClr val="2F2F2D"/>
                          </a:solidFill>
                          <a:effectLst/>
                          <a:latin typeface="微软雅黑" panose="020B0503020204020204" pitchFamily="34" charset="-122"/>
                          <a:ea typeface="微软雅黑" panose="020B0503020204020204" pitchFamily="34" charset="-122"/>
                          <a:cs typeface="+mn-cs"/>
                        </a:rPr>
                        <a:t>代谢较慢</a:t>
                      </a:r>
                      <a:r>
                        <a:rPr lang="en-US" altLang="zh-CN" sz="1300" kern="1200" dirty="0">
                          <a:solidFill>
                            <a:srgbClr val="2F2F2D"/>
                          </a:solidFill>
                          <a:effectLst/>
                          <a:latin typeface="微软雅黑" panose="020B0503020204020204" pitchFamily="34" charset="-122"/>
                          <a:ea typeface="微软雅黑" panose="020B0503020204020204" pitchFamily="34" charset="-122"/>
                          <a:cs typeface="+mn-cs"/>
                        </a:rPr>
                        <a:t>(300 mmol/h)</a:t>
                      </a:r>
                      <a:r>
                        <a:rPr lang="zh-CN" altLang="en-US" sz="1300" kern="1200" dirty="0">
                          <a:solidFill>
                            <a:srgbClr val="2F2F2D"/>
                          </a:solidFill>
                          <a:effectLst/>
                          <a:latin typeface="微软雅黑" panose="020B0503020204020204" pitchFamily="34" charset="-122"/>
                          <a:ea typeface="微软雅黑" panose="020B0503020204020204" pitchFamily="34" charset="-122"/>
                          <a:cs typeface="+mn-cs"/>
                        </a:rPr>
                        <a:t>，</a:t>
                      </a:r>
                      <a:r>
                        <a:rPr lang="zh-CN" altLang="zh-CN" sz="1300" kern="1200" dirty="0">
                          <a:solidFill>
                            <a:srgbClr val="2F2F2D"/>
                          </a:solidFill>
                          <a:effectLst/>
                          <a:latin typeface="微软雅黑" panose="020B0503020204020204" pitchFamily="34" charset="-122"/>
                          <a:ea typeface="微软雅黑" panose="020B0503020204020204" pitchFamily="34" charset="-122"/>
                          <a:cs typeface="+mn-cs"/>
                        </a:rPr>
                        <a:t>易引起乳酸蓄积</a:t>
                      </a:r>
                      <a:r>
                        <a:rPr lang="en-US" altLang="zh-CN" sz="1300" kern="1200" baseline="30000" dirty="0">
                          <a:solidFill>
                            <a:srgbClr val="2F2F2D"/>
                          </a:solidFill>
                          <a:effectLst/>
                          <a:latin typeface="微软雅黑" panose="020B0503020204020204" pitchFamily="34" charset="-122"/>
                          <a:ea typeface="微软雅黑" panose="020B0503020204020204" pitchFamily="34" charset="-122"/>
                          <a:cs typeface="+mn-cs"/>
                        </a:rPr>
                        <a:t>4</a:t>
                      </a:r>
                      <a:endParaRPr lang="en-US" altLang="zh-CN" sz="1300" kern="1200" baseline="30000" dirty="0">
                        <a:solidFill>
                          <a:srgbClr val="2F2F2D"/>
                        </a:solidFill>
                        <a:effectLst/>
                        <a:latin typeface="微软雅黑" panose="020B0503020204020204" pitchFamily="34" charset="-122"/>
                        <a:ea typeface="微软雅黑" panose="020B0503020204020204" pitchFamily="34" charset="-122"/>
                        <a:cs typeface="+mn-cs"/>
                      </a:endParaRPr>
                    </a:p>
                    <a:p>
                      <a:pPr marL="284480" indent="0" algn="ctr" fontAlgn="auto">
                        <a:lnSpc>
                          <a:spcPct val="130000"/>
                        </a:lnSpc>
                      </a:pPr>
                      <a:r>
                        <a:rPr lang="zh-CN" altLang="zh-CN" sz="1300" kern="1200" dirty="0">
                          <a:solidFill>
                            <a:srgbClr val="2F2F2D"/>
                          </a:solidFill>
                          <a:effectLst/>
                          <a:latin typeface="微软雅黑" panose="020B0503020204020204" pitchFamily="34" charset="-122"/>
                          <a:ea typeface="微软雅黑" panose="020B0503020204020204" pitchFamily="34" charset="-122"/>
                          <a:cs typeface="+mn-cs"/>
                        </a:rPr>
                        <a:t>乳酸生成碳酸氢根约需1h</a:t>
                      </a:r>
                      <a:endParaRPr lang="zh-CN" altLang="zh-CN" sz="1300" kern="1200" dirty="0">
                        <a:solidFill>
                          <a:srgbClr val="2F2F2D"/>
                        </a:solidFill>
                        <a:effectLst/>
                        <a:latin typeface="微软雅黑" panose="020B0503020204020204" pitchFamily="34" charset="-122"/>
                        <a:ea typeface="微软雅黑" panose="020B0503020204020204" pitchFamily="34" charset="-122"/>
                        <a:cs typeface="+mn-cs"/>
                      </a:endParaRPr>
                    </a:p>
                  </a:txBody>
                  <a:tcPr anchor="ctr"/>
                </a:tc>
                <a:tc>
                  <a:txBody>
                    <a:bodyPr/>
                    <a:lstStyle/>
                    <a:p>
                      <a:pPr marL="284480" indent="0" algn="ctr" fontAlgn="auto">
                        <a:lnSpc>
                          <a:spcPct val="130000"/>
                        </a:lnSpc>
                        <a:buFont typeface="Wingdings" panose="05000000000000000000" pitchFamily="2" charset="2"/>
                        <a:buNone/>
                      </a:pPr>
                      <a:r>
                        <a:rPr lang="zh-CN" altLang="en-US" sz="13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rPr>
                        <a:t>代谢更快</a:t>
                      </a:r>
                      <a:r>
                        <a:rPr lang="en-US" altLang="zh-CN" sz="13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rPr>
                        <a:t>(150 mmol/h)</a:t>
                      </a:r>
                      <a:r>
                        <a:rPr lang="zh-CN" altLang="en-US" sz="13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rPr>
                        <a:t>，有效避免乳酸堆积，醋酸生成碳酸氢根约需</a:t>
                      </a:r>
                      <a:r>
                        <a:rPr lang="en-US" altLang="zh-CN" sz="13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rPr>
                        <a:t>10min</a:t>
                      </a:r>
                      <a:endParaRPr lang="en-US" altLang="zh-CN" sz="13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endParaRPr>
                    </a:p>
                  </a:txBody>
                  <a:tcPr anchor="ctr"/>
                </a:tc>
                <a:tc>
                  <a:txBody>
                    <a:bodyPr/>
                    <a:lstStyle/>
                    <a:p>
                      <a:pPr indent="-284480" algn="ctr" fontAlgn="auto">
                        <a:lnSpc>
                          <a:spcPct val="130000"/>
                        </a:lnSpc>
                        <a:buFont typeface="Wingdings" panose="05000000000000000000" pitchFamily="2" charset="2"/>
                        <a:buNone/>
                      </a:pPr>
                      <a:r>
                        <a:rPr lang="zh-CN" altLang="en-US" sz="1300" b="1" dirty="0">
                          <a:solidFill>
                            <a:srgbClr val="C00000"/>
                          </a:solidFill>
                          <a:latin typeface="微软雅黑" panose="020B0503020204020204" pitchFamily="34" charset="-122"/>
                          <a:ea typeface="微软雅黑" panose="020B0503020204020204" pitchFamily="34" charset="-122"/>
                          <a:sym typeface="+mn-ea"/>
                        </a:rPr>
                        <a:t>快速调节酸碱平衡</a:t>
                      </a:r>
                      <a:endParaRPr lang="zh-CN" altLang="en-US" sz="1300" b="1" kern="1200" dirty="0">
                        <a:solidFill>
                          <a:srgbClr val="C00000"/>
                        </a:solidFill>
                        <a:effectLst/>
                        <a:latin typeface="微软雅黑" panose="020B0503020204020204" pitchFamily="34" charset="-122"/>
                        <a:ea typeface="微软雅黑" panose="020B0503020204020204" pitchFamily="34" charset="-122"/>
                        <a:cs typeface="+mn-cs"/>
                        <a:sym typeface="+mn-ea"/>
                      </a:endParaRPr>
                    </a:p>
                  </a:txBody>
                  <a:tcPr anchor="ctr"/>
                </a:tc>
              </a:tr>
              <a:tr h="549407">
                <a:tc>
                  <a:txBody>
                    <a:bodyPr/>
                    <a:lstStyle/>
                    <a:p>
                      <a:pPr marL="284480" indent="-284480" fontAlgn="auto">
                        <a:lnSpc>
                          <a:spcPct val="130000"/>
                        </a:lnSpc>
                      </a:pPr>
                      <a:r>
                        <a:rPr lang="zh-CN" altLang="en-US" sz="1400" b="1" dirty="0">
                          <a:latin typeface="微软雅黑" panose="020B0503020204020204" pitchFamily="34" charset="-122"/>
                          <a:ea typeface="微软雅黑" panose="020B0503020204020204" pitchFamily="34" charset="-122"/>
                        </a:rPr>
                        <a:t>说明书</a:t>
                      </a:r>
                      <a:endParaRPr lang="zh-CN" altLang="en-US" sz="1400" b="1" dirty="0">
                        <a:latin typeface="微软雅黑" panose="020B0503020204020204" pitchFamily="34" charset="-122"/>
                        <a:ea typeface="微软雅黑" panose="020B0503020204020204" pitchFamily="34" charset="-122"/>
                      </a:endParaRPr>
                    </a:p>
                    <a:p>
                      <a:pPr marL="284480" indent="-284480" fontAlgn="auto">
                        <a:lnSpc>
                          <a:spcPct val="130000"/>
                        </a:lnSpc>
                      </a:pPr>
                      <a:r>
                        <a:rPr lang="zh-CN" altLang="en-US" sz="1400" b="1" dirty="0">
                          <a:latin typeface="微软雅黑" panose="020B0503020204020204" pitchFamily="34" charset="-122"/>
                          <a:ea typeface="微软雅黑" panose="020B0503020204020204" pitchFamily="34" charset="-122"/>
                        </a:rPr>
                        <a:t>禁忌</a:t>
                      </a:r>
                      <a:endParaRPr lang="zh-CN" altLang="en-US" sz="1400" b="1" dirty="0">
                        <a:latin typeface="微软雅黑" panose="020B0503020204020204" pitchFamily="34" charset="-122"/>
                        <a:ea typeface="微软雅黑" panose="020B0503020204020204" pitchFamily="34" charset="-122"/>
                      </a:endParaRPr>
                    </a:p>
                  </a:txBody>
                  <a:tcPr anchor="ctr"/>
                </a:tc>
                <a:tc>
                  <a:txBody>
                    <a:bodyPr/>
                    <a:lstStyle/>
                    <a:p>
                      <a:pPr marL="284480" indent="0" algn="ctr" fontAlgn="auto">
                        <a:lnSpc>
                          <a:spcPct val="130000"/>
                        </a:lnSpc>
                      </a:pPr>
                      <a:r>
                        <a:rPr lang="zh-CN" altLang="en-US" sz="1300" dirty="0">
                          <a:solidFill>
                            <a:srgbClr val="2F2F2D"/>
                          </a:solidFill>
                          <a:latin typeface="微软雅黑" panose="020B0503020204020204" pitchFamily="34" charset="-122"/>
                          <a:ea typeface="微软雅黑" panose="020B0503020204020204" pitchFamily="34" charset="-122"/>
                        </a:rPr>
                        <a:t>乳酸血症患者及高钾血症、少尿、阿狄森病、重症烧伤、高氮血症及遗传性果糖不耐症患者禁用</a:t>
                      </a:r>
                      <a:endParaRPr lang="zh-CN" altLang="en-US" sz="1300" dirty="0">
                        <a:solidFill>
                          <a:srgbClr val="2F2F2D"/>
                        </a:solidFill>
                        <a:latin typeface="微软雅黑" panose="020B0503020204020204" pitchFamily="34" charset="-122"/>
                        <a:ea typeface="微软雅黑" panose="020B0503020204020204" pitchFamily="34" charset="-122"/>
                      </a:endParaRPr>
                    </a:p>
                  </a:txBody>
                  <a:tcPr anchor="ctr"/>
                </a:tc>
                <a:tc>
                  <a:txBody>
                    <a:bodyPr/>
                    <a:lstStyle/>
                    <a:p>
                      <a:pPr marL="284480" indent="0" algn="ctr" fontAlgn="auto">
                        <a:lnSpc>
                          <a:spcPct val="130000"/>
                        </a:lnSpc>
                        <a:buFont typeface="Wingdings" panose="05000000000000000000" pitchFamily="2" charset="2"/>
                        <a:buNone/>
                      </a:pPr>
                      <a:r>
                        <a:rPr lang="zh-CN" altLang="en-US" sz="1300" b="1" dirty="0">
                          <a:solidFill>
                            <a:schemeClr val="accent2">
                              <a:lumMod val="50000"/>
                            </a:schemeClr>
                          </a:solidFill>
                          <a:latin typeface="微软雅黑" panose="020B0503020204020204" pitchFamily="34" charset="-122"/>
                          <a:ea typeface="微软雅黑" panose="020B0503020204020204" pitchFamily="34" charset="-122"/>
                        </a:rPr>
                        <a:t>对本品中任何成份过敏者禁用</a:t>
                      </a:r>
                      <a:endParaRPr lang="zh-CN" altLang="en-US" sz="1300" b="1" dirty="0">
                        <a:solidFill>
                          <a:schemeClr val="accent2">
                            <a:lumMod val="50000"/>
                          </a:schemeClr>
                        </a:solidFill>
                        <a:latin typeface="微软雅黑" panose="020B0503020204020204" pitchFamily="34" charset="-122"/>
                        <a:ea typeface="微软雅黑" panose="020B0503020204020204" pitchFamily="34" charset="-122"/>
                      </a:endParaRPr>
                    </a:p>
                  </a:txBody>
                  <a:tcPr anchor="ctr"/>
                </a:tc>
                <a:tc>
                  <a:txBody>
                    <a:bodyPr/>
                    <a:lstStyle/>
                    <a:p>
                      <a:pPr indent="-284480" algn="ctr" fontAlgn="auto">
                        <a:lnSpc>
                          <a:spcPct val="130000"/>
                        </a:lnSpc>
                        <a:buFont typeface="Wingdings" panose="05000000000000000000" pitchFamily="2" charset="2"/>
                        <a:buNone/>
                      </a:pPr>
                      <a:r>
                        <a:rPr lang="zh-CN" altLang="en-US" sz="1300" b="1" dirty="0">
                          <a:solidFill>
                            <a:srgbClr val="C00000"/>
                          </a:solidFill>
                          <a:latin typeface="微软雅黑" panose="020B0503020204020204" pitchFamily="34" charset="-122"/>
                          <a:ea typeface="微软雅黑" panose="020B0503020204020204" pitchFamily="34" charset="-122"/>
                          <a:sym typeface="+mn-ea"/>
                        </a:rPr>
                        <a:t>禁忌人群更少适用范围更广泛</a:t>
                      </a:r>
                      <a:endParaRPr lang="zh-CN" altLang="en-US" sz="1300" b="1" dirty="0">
                        <a:solidFill>
                          <a:srgbClr val="C00000"/>
                        </a:solidFill>
                        <a:latin typeface="微软雅黑" panose="020B0503020204020204" pitchFamily="34" charset="-122"/>
                        <a:ea typeface="微软雅黑" panose="020B0503020204020204" pitchFamily="34" charset="-122"/>
                        <a:sym typeface="+mn-ea"/>
                      </a:endParaRPr>
                    </a:p>
                  </a:txBody>
                  <a:tcPr anchor="ctr"/>
                </a:tc>
              </a:tr>
            </a:tbl>
          </a:graphicData>
        </a:graphic>
      </p:graphicFrame>
      <p:sp>
        <p:nvSpPr>
          <p:cNvPr id="10" name="圆角矩形 9"/>
          <p:cNvSpPr/>
          <p:nvPr>
            <p:custDataLst>
              <p:tags r:id="rId5"/>
            </p:custDataLst>
          </p:nvPr>
        </p:nvSpPr>
        <p:spPr>
          <a:xfrm>
            <a:off x="9337675" y="3463925"/>
            <a:ext cx="2460625" cy="2713990"/>
          </a:xfrm>
          <a:prstGeom prst="roundRect">
            <a:avLst>
              <a:gd name="adj" fmla="val 10936"/>
            </a:avLst>
          </a:prstGeom>
          <a:ln w="25400">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34" name="文本框 33"/>
          <p:cNvSpPr txBox="1"/>
          <p:nvPr>
            <p:custDataLst>
              <p:tags r:id="rId6"/>
            </p:custDataLst>
          </p:nvPr>
        </p:nvSpPr>
        <p:spPr>
          <a:xfrm>
            <a:off x="370840" y="6206490"/>
            <a:ext cx="11426825" cy="361315"/>
          </a:xfrm>
          <a:prstGeom prst="rect">
            <a:avLst/>
          </a:prstGeom>
          <a:noFill/>
        </p:spPr>
        <p:txBody>
          <a:bodyPr wrap="square" numCol="2" rtlCol="0">
            <a:noAutofit/>
          </a:bodyPr>
          <a:lstStyle/>
          <a:p>
            <a:pPr indent="0">
              <a:buFont typeface="+mj-lt"/>
              <a:buNone/>
            </a:pPr>
            <a:r>
              <a:rPr lang="en-US" altLang="zh-CN" sz="900" dirty="0">
                <a:latin typeface="微软雅黑" panose="020B0503020204020204" pitchFamily="34" charset="-122"/>
                <a:ea typeface="微软雅黑" panose="020B0503020204020204" pitchFamily="34" charset="-122"/>
              </a:rPr>
              <a:t>1. </a:t>
            </a:r>
            <a:r>
              <a:rPr lang="zh-CN" altLang="en-US" sz="900" dirty="0">
                <a:latin typeface="微软雅黑" panose="020B0503020204020204" pitchFamily="34" charset="-122"/>
                <a:ea typeface="微软雅黑" panose="020B0503020204020204" pitchFamily="34" charset="-122"/>
              </a:rPr>
              <a:t>醋酸钠林格葡萄糖注射液药品说明书；</a:t>
            </a:r>
            <a:r>
              <a:rPr lang="en-US" altLang="zh-CN" sz="900" dirty="0">
                <a:latin typeface="微软雅黑" panose="020B0503020204020204" pitchFamily="34" charset="-122"/>
                <a:ea typeface="微软雅黑" panose="020B0503020204020204" pitchFamily="34" charset="-122"/>
              </a:rPr>
              <a:t>2. </a:t>
            </a:r>
            <a:r>
              <a:rPr lang="zh-CN" altLang="en-US" sz="900" dirty="0">
                <a:latin typeface="微软雅黑" panose="020B0503020204020204" pitchFamily="34" charset="-122"/>
                <a:ea typeface="微软雅黑" panose="020B0503020204020204" pitchFamily="34" charset="-122"/>
              </a:rPr>
              <a:t>复方乳酸钠葡萄糖注射液药品说明书；</a:t>
            </a:r>
            <a:r>
              <a:rPr lang="en-US" altLang="zh-CN" sz="900" dirty="0">
                <a:latin typeface="微软雅黑" panose="020B0503020204020204" pitchFamily="34" charset="-122"/>
                <a:ea typeface="微软雅黑" panose="020B0503020204020204" pitchFamily="34" charset="-122"/>
              </a:rPr>
              <a:t>3. </a:t>
            </a:r>
            <a:r>
              <a:rPr lang="zh-CN" altLang="en-US" sz="900" dirty="0">
                <a:latin typeface="微软雅黑" panose="020B0503020204020204" pitchFamily="34" charset="-122"/>
                <a:ea typeface="微软雅黑" panose="020B0503020204020204" pitchFamily="34" charset="-122"/>
              </a:rPr>
              <a:t>国家药典委员会</a:t>
            </a:r>
            <a:r>
              <a:rPr lang="en-US" altLang="zh-CN" sz="900" dirty="0">
                <a:latin typeface="微软雅黑" panose="020B0503020204020204" pitchFamily="34" charset="-122"/>
                <a:ea typeface="微软雅黑" panose="020B0503020204020204" pitchFamily="34" charset="-122"/>
              </a:rPr>
              <a:t>.</a:t>
            </a:r>
            <a:r>
              <a:rPr lang="zh-CN" altLang="en-US" sz="900" dirty="0">
                <a:latin typeface="微软雅黑" panose="020B0503020204020204" pitchFamily="34" charset="-122"/>
                <a:ea typeface="微软雅黑" panose="020B0503020204020204" pitchFamily="34" charset="-122"/>
              </a:rPr>
              <a:t>中国药典</a:t>
            </a:r>
            <a:r>
              <a:rPr lang="en-US" altLang="zh-CN" sz="900" dirty="0">
                <a:latin typeface="微软雅黑" panose="020B0503020204020204" pitchFamily="34" charset="-122"/>
                <a:ea typeface="微软雅黑" panose="020B0503020204020204" pitchFamily="34" charset="-122"/>
              </a:rPr>
              <a:t>[M].</a:t>
            </a:r>
            <a:r>
              <a:rPr lang="zh-CN" altLang="en-US" sz="900" dirty="0">
                <a:latin typeface="微软雅黑" panose="020B0503020204020204" pitchFamily="34" charset="-122"/>
                <a:ea typeface="微软雅黑" panose="020B0503020204020204" pitchFamily="34" charset="-122"/>
              </a:rPr>
              <a:t>北京：中国医药科技出版社，</a:t>
            </a:r>
            <a:r>
              <a:rPr lang="en-US" altLang="zh-CN" sz="900" dirty="0">
                <a:latin typeface="微软雅黑" panose="020B0503020204020204" pitchFamily="34" charset="-122"/>
                <a:ea typeface="微软雅黑" panose="020B0503020204020204" pitchFamily="34" charset="-122"/>
              </a:rPr>
              <a:t>2020:1088.; 4. </a:t>
            </a:r>
            <a:r>
              <a:rPr lang="zh-CN" altLang="en-US" sz="900" dirty="0">
                <a:latin typeface="微软雅黑" panose="020B0503020204020204" pitchFamily="34" charset="-122"/>
                <a:ea typeface="微软雅黑" panose="020B0503020204020204" pitchFamily="34" charset="-122"/>
              </a:rPr>
              <a:t>邓小明</a:t>
            </a:r>
            <a:r>
              <a:rPr lang="en-US" altLang="zh-CN" sz="900" dirty="0">
                <a:latin typeface="微软雅黑" panose="020B0503020204020204" pitchFamily="34" charset="-122"/>
                <a:ea typeface="微软雅黑" panose="020B0503020204020204" pitchFamily="34" charset="-122"/>
              </a:rPr>
              <a:t>,</a:t>
            </a:r>
            <a:r>
              <a:rPr lang="zh-CN" altLang="en-US" sz="900" dirty="0">
                <a:latin typeface="微软雅黑" panose="020B0503020204020204" pitchFamily="34" charset="-122"/>
                <a:ea typeface="微软雅黑" panose="020B0503020204020204" pitchFamily="34" charset="-122"/>
              </a:rPr>
              <a:t>郭曲练</a:t>
            </a:r>
            <a:r>
              <a:rPr lang="en-US" altLang="zh-CN" sz="900" dirty="0">
                <a:latin typeface="微软雅黑" panose="020B0503020204020204" pitchFamily="34" charset="-122"/>
                <a:ea typeface="微软雅黑" panose="020B0503020204020204" pitchFamily="34" charset="-122"/>
              </a:rPr>
              <a:t>,</a:t>
            </a:r>
            <a:r>
              <a:rPr lang="zh-CN" altLang="en-US" sz="900" dirty="0">
                <a:latin typeface="微软雅黑" panose="020B0503020204020204" pitchFamily="34" charset="-122"/>
                <a:ea typeface="微软雅黑" panose="020B0503020204020204" pitchFamily="34" charset="-122"/>
              </a:rPr>
              <a:t>郭向阳</a:t>
            </a:r>
            <a:r>
              <a:rPr lang="en-US" altLang="zh-CN" sz="900" dirty="0">
                <a:latin typeface="微软雅黑" panose="020B0503020204020204" pitchFamily="34" charset="-122"/>
                <a:ea typeface="微软雅黑" panose="020B0503020204020204" pitchFamily="34" charset="-122"/>
              </a:rPr>
              <a:t>,</a:t>
            </a:r>
            <a:r>
              <a:rPr lang="zh-CN" altLang="en-US" sz="900" dirty="0">
                <a:latin typeface="微软雅黑" panose="020B0503020204020204" pitchFamily="34" charset="-122"/>
                <a:ea typeface="微软雅黑" panose="020B0503020204020204" pitchFamily="34" charset="-122"/>
              </a:rPr>
              <a:t>等</a:t>
            </a:r>
            <a:r>
              <a:rPr lang="en-US" altLang="zh-CN" sz="900" dirty="0">
                <a:latin typeface="微软雅黑" panose="020B0503020204020204" pitchFamily="34" charset="-122"/>
                <a:ea typeface="微软雅黑" panose="020B0503020204020204" pitchFamily="34" charset="-122"/>
              </a:rPr>
              <a:t>.</a:t>
            </a:r>
            <a:r>
              <a:rPr lang="zh-CN" altLang="en-US" sz="900" dirty="0">
                <a:latin typeface="微软雅黑" panose="020B0503020204020204" pitchFamily="34" charset="-122"/>
                <a:ea typeface="微软雅黑" panose="020B0503020204020204" pitchFamily="34" charset="-122"/>
              </a:rPr>
              <a:t>醋酸钠林格液临床应用专家共识</a:t>
            </a:r>
            <a:r>
              <a:rPr lang="en-US" altLang="zh-CN" sz="900" dirty="0">
                <a:latin typeface="微软雅黑" panose="020B0503020204020204" pitchFamily="34" charset="-122"/>
                <a:ea typeface="微软雅黑" panose="020B0503020204020204" pitchFamily="34" charset="-122"/>
              </a:rPr>
              <a:t>[J].</a:t>
            </a:r>
            <a:r>
              <a:rPr lang="zh-CN" altLang="en-US" sz="900" dirty="0">
                <a:latin typeface="微软雅黑" panose="020B0503020204020204" pitchFamily="34" charset="-122"/>
                <a:ea typeface="微软雅黑" panose="020B0503020204020204" pitchFamily="34" charset="-122"/>
              </a:rPr>
              <a:t>国际麻醉学与复苏杂志</a:t>
            </a:r>
            <a:r>
              <a:rPr lang="en-US" altLang="zh-CN" sz="900" dirty="0">
                <a:latin typeface="微软雅黑" panose="020B0503020204020204" pitchFamily="34" charset="-122"/>
                <a:ea typeface="微软雅黑" panose="020B0503020204020204" pitchFamily="34" charset="-122"/>
              </a:rPr>
              <a:t>, 2016(2):5.DOI:10.3760/cma.j.issn.1673-4378.2016.02.001.;  </a:t>
            </a:r>
            <a:r>
              <a:rPr lang="zh-CN" altLang="en-US" sz="900" dirty="0">
                <a:latin typeface="微软雅黑" panose="020B0503020204020204" pitchFamily="34" charset="-122"/>
                <a:ea typeface="微软雅黑" panose="020B0503020204020204" pitchFamily="34" charset="-122"/>
                <a:sym typeface="+mn-lt"/>
              </a:rPr>
              <a:t>5、围手术期醋酸盐平衡晶体液临床应用专家共识（2023）</a:t>
            </a:r>
            <a:endParaRPr lang="zh-CN" altLang="en-US" sz="90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6" name="表格 5"/>
          <p:cNvGraphicFramePr>
            <a:graphicFrameLocks noGrp="1"/>
          </p:cNvGraphicFramePr>
          <p:nvPr>
            <p:custDataLst>
              <p:tags r:id="rId1"/>
            </p:custDataLst>
          </p:nvPr>
        </p:nvGraphicFramePr>
        <p:xfrm>
          <a:off x="437234" y="1252807"/>
          <a:ext cx="11400823" cy="1927225"/>
        </p:xfrm>
        <a:graphic>
          <a:graphicData uri="http://schemas.openxmlformats.org/drawingml/2006/table">
            <a:tbl>
              <a:tblPr firstRow="1" bandRow="1">
                <a:tableStyleId>{72833802-FEF1-4C79-8D5D-14CF1EAF98D9}</a:tableStyleId>
              </a:tblPr>
              <a:tblGrid>
                <a:gridCol w="716280"/>
                <a:gridCol w="1635760"/>
                <a:gridCol w="843915"/>
                <a:gridCol w="741045"/>
                <a:gridCol w="729615"/>
                <a:gridCol w="681809"/>
                <a:gridCol w="669925"/>
                <a:gridCol w="645795"/>
                <a:gridCol w="681990"/>
                <a:gridCol w="657860"/>
                <a:gridCol w="658495"/>
                <a:gridCol w="644572"/>
                <a:gridCol w="787400"/>
                <a:gridCol w="1306362"/>
              </a:tblGrid>
              <a:tr h="274320">
                <a:tc rowSpan="2" gridSpan="2">
                  <a:txBody>
                    <a:bodyPr/>
                    <a:lstStyle/>
                    <a:p>
                      <a:pPr indent="0" algn="ctr" fontAlgn="auto">
                        <a:lnSpc>
                          <a:spcPct val="100000"/>
                        </a:lnSpc>
                        <a:spcBef>
                          <a:spcPts val="0"/>
                        </a:spcBef>
                      </a:pPr>
                      <a:r>
                        <a:rPr lang="zh-CN" altLang="en-US" sz="1200" b="1" dirty="0">
                          <a:latin typeface="微软雅黑" panose="020B0503020204020204" pitchFamily="34" charset="-122"/>
                          <a:ea typeface="微软雅黑" panose="020B0503020204020204" pitchFamily="34" charset="-122"/>
                        </a:rPr>
                        <a:t>药品</a:t>
                      </a:r>
                      <a:endParaRPr lang="zh-CN" altLang="en-US" sz="1200" b="1" dirty="0">
                        <a:latin typeface="微软雅黑" panose="020B0503020204020204" pitchFamily="34" charset="-122"/>
                        <a:ea typeface="微软雅黑" panose="020B0503020204020204" pitchFamily="34" charset="-122"/>
                      </a:endParaRPr>
                    </a:p>
                  </a:txBody>
                  <a:tcPr anchor="ctr">
                    <a:solidFill>
                      <a:srgbClr val="004097"/>
                    </a:solidFill>
                  </a:tcPr>
                </a:tc>
                <a:tc rowSpan="2" hMerge="1">
                  <a:tcPr anchor="ctr">
                    <a:solidFill>
                      <a:schemeClr val="accent2"/>
                    </a:solidFill>
                  </a:tcPr>
                </a:tc>
                <a:tc rowSpan="2">
                  <a:txBody>
                    <a:bodyPr/>
                    <a:lstStyle/>
                    <a:p>
                      <a:pPr indent="0" algn="ctr" fontAlgn="auto">
                        <a:lnSpc>
                          <a:spcPct val="100000"/>
                        </a:lnSpc>
                        <a:spcBef>
                          <a:spcPts val="0"/>
                        </a:spcBef>
                      </a:pPr>
                      <a:r>
                        <a:rPr lang="zh-CN" altLang="en-US" sz="1200" b="1" dirty="0">
                          <a:latin typeface="微软雅黑" panose="020B0503020204020204" pitchFamily="34" charset="-122"/>
                          <a:ea typeface="微软雅黑" panose="020B0503020204020204" pitchFamily="34" charset="-122"/>
                        </a:rPr>
                        <a:t>医保类型</a:t>
                      </a:r>
                      <a:endParaRPr lang="zh-CN" altLang="en-US" sz="1200" b="1" dirty="0">
                        <a:latin typeface="微软雅黑" panose="020B0503020204020204" pitchFamily="34" charset="-122"/>
                        <a:ea typeface="微软雅黑" panose="020B0503020204020204" pitchFamily="34" charset="-122"/>
                      </a:endParaRPr>
                    </a:p>
                  </a:txBody>
                  <a:tcPr anchor="ctr">
                    <a:solidFill>
                      <a:srgbClr val="004097"/>
                    </a:solidFill>
                  </a:tcPr>
                </a:tc>
                <a:tc gridSpan="8">
                  <a:txBody>
                    <a:bodyPr/>
                    <a:lstStyle/>
                    <a:p>
                      <a:pPr indent="0" algn="ctr" fontAlgn="auto">
                        <a:lnSpc>
                          <a:spcPct val="100000"/>
                        </a:lnSpc>
                        <a:spcBef>
                          <a:spcPts val="0"/>
                        </a:spcBef>
                      </a:pPr>
                      <a:r>
                        <a:rPr lang="zh-CN" altLang="en-US" sz="1200" b="1" dirty="0">
                          <a:latin typeface="微软雅黑" panose="020B0503020204020204" pitchFamily="34" charset="-122"/>
                          <a:ea typeface="微软雅黑" panose="020B0503020204020204" pitchFamily="34" charset="-122"/>
                        </a:rPr>
                        <a:t>主要组份（每</a:t>
                      </a:r>
                      <a:r>
                        <a:rPr lang="en-US" altLang="zh-CN" sz="1200" b="1" dirty="0">
                          <a:latin typeface="微软雅黑" panose="020B0503020204020204" pitchFamily="34" charset="-122"/>
                          <a:ea typeface="微软雅黑" panose="020B0503020204020204" pitchFamily="34" charset="-122"/>
                        </a:rPr>
                        <a:t>500ml</a:t>
                      </a:r>
                      <a:r>
                        <a:rPr lang="zh-CN" altLang="en-US" sz="1200" b="1" dirty="0">
                          <a:latin typeface="微软雅黑" panose="020B0503020204020204" pitchFamily="34" charset="-122"/>
                          <a:ea typeface="微软雅黑" panose="020B0503020204020204" pitchFamily="34" charset="-122"/>
                        </a:rPr>
                        <a:t>中含量）</a:t>
                      </a:r>
                      <a:r>
                        <a:rPr lang="en-US" altLang="zh-CN" sz="1200" b="1" baseline="30000" dirty="0">
                          <a:latin typeface="微软雅黑" panose="020B0503020204020204" pitchFamily="34" charset="-122"/>
                          <a:ea typeface="微软雅黑" panose="020B0503020204020204" pitchFamily="34" charset="-122"/>
                        </a:rPr>
                        <a:t>[1-3]</a:t>
                      </a:r>
                      <a:endParaRPr lang="en-US" altLang="zh-CN" sz="1200" b="1" baseline="30000" dirty="0">
                        <a:latin typeface="微软雅黑" panose="020B0503020204020204" pitchFamily="34" charset="-122"/>
                        <a:ea typeface="微软雅黑" panose="020B0503020204020204" pitchFamily="34" charset="-122"/>
                      </a:endParaRPr>
                    </a:p>
                  </a:txBody>
                  <a:tcPr anchor="ctr">
                    <a:solidFill>
                      <a:srgbClr val="004097"/>
                    </a:solidFill>
                  </a:tcPr>
                </a:tc>
                <a:tc hMerge="1">
                  <a:tcPr/>
                </a:tc>
                <a:tc hMerge="1">
                  <a:tcPr/>
                </a:tc>
                <a:tc hMerge="1">
                  <a:tcPr/>
                </a:tc>
                <a:tc hMerge="1">
                  <a:tcPr/>
                </a:tc>
                <a:tc hMerge="1">
                  <a:tcPr/>
                </a:tc>
                <a:tc hMerge="1">
                  <a:tcPr/>
                </a:tc>
                <a:tc hMerge="1">
                  <a:tcPr/>
                </a:tc>
                <a:tc gridSpan="3">
                  <a:txBody>
                    <a:bodyPr/>
                    <a:lstStyle/>
                    <a:p>
                      <a:pPr indent="0" algn="ctr" fontAlgn="auto">
                        <a:lnSpc>
                          <a:spcPct val="100000"/>
                        </a:lnSpc>
                        <a:spcBef>
                          <a:spcPts val="0"/>
                        </a:spcBef>
                      </a:pPr>
                      <a:r>
                        <a:rPr lang="zh-CN" altLang="en-US" sz="1200" dirty="0">
                          <a:solidFill>
                            <a:schemeClr val="bg1"/>
                          </a:solidFill>
                          <a:latin typeface="微软雅黑" panose="020B0503020204020204" pitchFamily="34" charset="-122"/>
                          <a:ea typeface="微软雅黑" panose="020B0503020204020204" pitchFamily="34" charset="-122"/>
                        </a:rPr>
                        <a:t>药品理化性质</a:t>
                      </a:r>
                      <a:r>
                        <a:rPr lang="en-US" altLang="zh-CN" sz="1200" b="1" baseline="30000" dirty="0">
                          <a:latin typeface="微软雅黑" panose="020B0503020204020204" pitchFamily="34" charset="-122"/>
                          <a:ea typeface="微软雅黑" panose="020B0503020204020204" pitchFamily="34" charset="-122"/>
                        </a:rPr>
                        <a:t>[1-3]</a:t>
                      </a:r>
                      <a:endParaRPr lang="en-US" altLang="zh-CN" sz="1200" b="1" baseline="30000"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hMerge="1">
                  <a:tcPr>
                    <a:solidFill>
                      <a:srgbClr val="029741"/>
                    </a:solidFill>
                  </a:tcPr>
                </a:tc>
                <a:tc hMerge="1">
                  <a:tcPr>
                    <a:solidFill>
                      <a:srgbClr val="029741"/>
                    </a:solidFill>
                  </a:tcPr>
                </a:tc>
              </a:tr>
              <a:tr h="489585">
                <a:tc vMerge="1" gridSpan="2">
                  <a:tcPr/>
                </a:tc>
                <a:tc vMerge="1" hMerge="1">
                  <a:tcPr/>
                </a:tc>
                <a:tc vMerge="1">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醋酸钠</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氯化钠</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氯化钾</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氯化钙</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氯化镁</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磷酸</a:t>
                      </a:r>
                      <a:endParaRPr lang="en-US" altLang="zh-CN" sz="1200" b="1" dirty="0">
                        <a:solidFill>
                          <a:schemeClr val="bg1"/>
                        </a:solidFill>
                        <a:latin typeface="微软雅黑" panose="020B0503020204020204" pitchFamily="34" charset="-122"/>
                        <a:ea typeface="微软雅黑" panose="020B0503020204020204" pitchFamily="34" charset="-122"/>
                      </a:endParaRPr>
                    </a:p>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二氢钾</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葡萄糖</a:t>
                      </a:r>
                      <a:endParaRPr lang="en-US" altLang="zh-CN" sz="1200" b="1" dirty="0">
                        <a:solidFill>
                          <a:schemeClr val="bg1"/>
                        </a:solidFill>
                        <a:latin typeface="微软雅黑" panose="020B0503020204020204" pitchFamily="34" charset="-122"/>
                        <a:ea typeface="微软雅黑" panose="020B0503020204020204" pitchFamily="34" charset="-122"/>
                      </a:endParaRPr>
                    </a:p>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酸钙</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葡萄糖</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辅料</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en-US" altLang="zh-CN" sz="1200" b="1" dirty="0">
                          <a:solidFill>
                            <a:schemeClr val="bg1"/>
                          </a:solidFill>
                          <a:latin typeface="微软雅黑" panose="020B0503020204020204" pitchFamily="34" charset="-122"/>
                          <a:ea typeface="微软雅黑" panose="020B0503020204020204" pitchFamily="34" charset="-122"/>
                        </a:rPr>
                        <a:t>pH</a:t>
                      </a:r>
                      <a:r>
                        <a:rPr lang="zh-CN" altLang="en-US" sz="1200" b="1" dirty="0">
                          <a:solidFill>
                            <a:schemeClr val="bg1"/>
                          </a:solidFill>
                          <a:latin typeface="微软雅黑" panose="020B0503020204020204" pitchFamily="34" charset="-122"/>
                          <a:ea typeface="微软雅黑" panose="020B0503020204020204" pitchFamily="34" charset="-122"/>
                        </a:rPr>
                        <a:t>值</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pitchFamily="34" charset="-122"/>
                          <a:ea typeface="微软雅黑" panose="020B0503020204020204" pitchFamily="34" charset="-122"/>
                        </a:rPr>
                        <a:t>渗透压摩尔浓度（</a:t>
                      </a:r>
                      <a:r>
                        <a:rPr lang="en-US" altLang="zh-CN" sz="1200" b="1" dirty="0" err="1">
                          <a:solidFill>
                            <a:schemeClr val="bg1"/>
                          </a:solidFill>
                          <a:latin typeface="微软雅黑" panose="020B0503020204020204" pitchFamily="34" charset="-122"/>
                          <a:ea typeface="微软雅黑" panose="020B0503020204020204" pitchFamily="34" charset="-122"/>
                        </a:rPr>
                        <a:t>mOsmol</a:t>
                      </a:r>
                      <a:r>
                        <a:rPr lang="en-US" altLang="zh-CN" sz="1200" b="1" dirty="0">
                          <a:solidFill>
                            <a:schemeClr val="bg1"/>
                          </a:solidFill>
                          <a:latin typeface="微软雅黑" panose="020B0503020204020204" pitchFamily="34" charset="-122"/>
                          <a:ea typeface="微软雅黑" panose="020B0503020204020204" pitchFamily="34" charset="-122"/>
                        </a:rPr>
                        <a:t>/kg</a:t>
                      </a:r>
                      <a:r>
                        <a:rPr lang="zh-CN" altLang="en-US" sz="1200" b="1" dirty="0">
                          <a:solidFill>
                            <a:schemeClr val="bg1"/>
                          </a:solidFill>
                          <a:latin typeface="微软雅黑" panose="020B0503020204020204" pitchFamily="34" charset="-122"/>
                          <a:ea typeface="微软雅黑" panose="020B0503020204020204" pitchFamily="34" charset="-122"/>
                        </a:rPr>
                        <a:t>）</a:t>
                      </a:r>
                      <a:endParaRPr lang="zh-CN" altLang="en-US" sz="1200" b="1" dirty="0">
                        <a:solidFill>
                          <a:schemeClr val="bg1"/>
                        </a:solidFill>
                        <a:latin typeface="微软雅黑" panose="020B0503020204020204" pitchFamily="34" charset="-122"/>
                        <a:ea typeface="微软雅黑" panose="020B0503020204020204" pitchFamily="34" charset="-122"/>
                      </a:endParaRPr>
                    </a:p>
                  </a:txBody>
                  <a:tcPr anchor="ctr">
                    <a:solidFill>
                      <a:srgbClr val="004097"/>
                    </a:solidFill>
                  </a:tcPr>
                </a:tc>
              </a:tr>
              <a:tr h="645160">
                <a:tc>
                  <a:txBody>
                    <a:bodyPr/>
                    <a:lstStyle/>
                    <a:p>
                      <a:pPr indent="0" algn="ctr">
                        <a:lnSpc>
                          <a:spcPct val="100000"/>
                        </a:lnSpc>
                        <a:buNone/>
                      </a:pPr>
                      <a:r>
                        <a:rPr lang="zh-CN" altLang="en-US" sz="1400" b="1" dirty="0">
                          <a:solidFill>
                            <a:schemeClr val="accent2">
                              <a:lumMod val="50000"/>
                            </a:schemeClr>
                          </a:solidFill>
                          <a:latin typeface="微软雅黑" panose="020B0503020204020204" pitchFamily="34" charset="-122"/>
                          <a:ea typeface="微软雅黑" panose="020B0503020204020204" pitchFamily="34" charset="-122"/>
                        </a:rPr>
                        <a:t>本品</a:t>
                      </a:r>
                      <a:endParaRPr lang="zh-CN" altLang="en-US" sz="1400" b="1" dirty="0">
                        <a:solidFill>
                          <a:schemeClr val="accent2">
                            <a:lumMod val="50000"/>
                          </a:schemeClr>
                        </a:solidFill>
                        <a:latin typeface="微软雅黑" panose="020B0503020204020204" pitchFamily="34" charset="-122"/>
                        <a:ea typeface="微软雅黑" panose="020B0503020204020204" pitchFamily="34" charset="-122"/>
                      </a:endParaRPr>
                    </a:p>
                  </a:txBody>
                  <a:tcPr anchor="ctr"/>
                </a:tc>
                <a:tc>
                  <a:txBody>
                    <a:bodyPr/>
                    <a:lstStyle/>
                    <a:p>
                      <a:pPr algn="ctr">
                        <a:lnSpc>
                          <a:spcPct val="100000"/>
                        </a:lnSpc>
                        <a:spcBef>
                          <a:spcPts val="1000"/>
                        </a:spcBef>
                        <a:buClrTx/>
                        <a:buSzTx/>
                        <a:buFontTx/>
                      </a:pPr>
                      <a:r>
                        <a:rPr lang="zh-CN" altLang="en-US" sz="1400" b="1" dirty="0">
                          <a:solidFill>
                            <a:srgbClr val="2A685A"/>
                          </a:solidFill>
                          <a:latin typeface="微软雅黑" panose="020B0503020204020204" pitchFamily="34" charset="-122"/>
                          <a:ea typeface="微软雅黑" panose="020B0503020204020204" pitchFamily="34" charset="-122"/>
                        </a:rPr>
                        <a:t>醋酸钠林格</a:t>
                      </a:r>
                      <a:endParaRPr lang="zh-CN" altLang="en-US" sz="1400" b="1" dirty="0">
                        <a:solidFill>
                          <a:srgbClr val="2A685A"/>
                        </a:solidFill>
                        <a:latin typeface="微软雅黑" panose="020B0503020204020204" pitchFamily="34" charset="-122"/>
                        <a:ea typeface="微软雅黑" panose="020B0503020204020204" pitchFamily="34" charset="-122"/>
                      </a:endParaRPr>
                    </a:p>
                    <a:p>
                      <a:pPr indent="0" algn="ctr" fontAlgn="auto">
                        <a:lnSpc>
                          <a:spcPct val="100000"/>
                        </a:lnSpc>
                        <a:spcBef>
                          <a:spcPts val="0"/>
                        </a:spcBef>
                        <a:buClrTx/>
                        <a:buSzTx/>
                        <a:buFontTx/>
                      </a:pPr>
                      <a:r>
                        <a:rPr lang="zh-CN" altLang="en-US" sz="1400" b="1" dirty="0">
                          <a:solidFill>
                            <a:srgbClr val="2A685A"/>
                          </a:solidFill>
                          <a:latin typeface="微软雅黑" panose="020B0503020204020204" pitchFamily="34" charset="-122"/>
                          <a:ea typeface="微软雅黑" panose="020B0503020204020204" pitchFamily="34" charset="-122"/>
                        </a:rPr>
                        <a:t>葡萄糖注射液</a:t>
                      </a:r>
                      <a:endParaRPr lang="zh-CN" altLang="en-US" sz="1400" b="1" dirty="0">
                        <a:solidFill>
                          <a:srgbClr val="2A685A"/>
                        </a:solidFill>
                        <a:latin typeface="微软雅黑" panose="020B0503020204020204" pitchFamily="34" charset="-122"/>
                        <a:ea typeface="微软雅黑" panose="020B0503020204020204" pitchFamily="34" charset="-122"/>
                      </a:endParaRPr>
                    </a:p>
                  </a:txBody>
                  <a:tcPr anchor="ctr"/>
                </a:tc>
                <a:tc>
                  <a:txBody>
                    <a:bodyPr/>
                    <a:lstStyle/>
                    <a:p>
                      <a:pPr indent="0" algn="ctr">
                        <a:lnSpc>
                          <a:spcPct val="100000"/>
                        </a:lnSpc>
                        <a:spcBef>
                          <a:spcPts val="1000"/>
                        </a:spcBef>
                      </a:pPr>
                      <a:r>
                        <a:rPr lang="zh-CN" alt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暂未进入</a:t>
                      </a:r>
                      <a:endParaRPr lang="zh-CN" alt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anchor="ctr"/>
                </a:tc>
                <a:tc>
                  <a:txBody>
                    <a:bodyPr/>
                    <a:lstStyle/>
                    <a:p>
                      <a:pPr indent="0" algn="ctr" fontAlgn="ctr">
                        <a:lnSpc>
                          <a:spcPct val="100000"/>
                        </a:lnSpc>
                        <a:spcBef>
                          <a:spcPts val="1000"/>
                        </a:spcBef>
                      </a:pPr>
                      <a:r>
                        <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1.90g</a:t>
                      </a:r>
                      <a:endPar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3.0g</a:t>
                      </a:r>
                      <a:endPar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0.15g</a:t>
                      </a:r>
                      <a:endPar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0.10g</a:t>
                      </a:r>
                      <a:endPar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a:t>
                      </a:r>
                      <a:endPar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marR="0" lvl="0" indent="0" algn="ctr" defTabSz="914400" rtl="0" fontAlgn="auto">
                        <a:lnSpc>
                          <a:spcPct val="100000"/>
                        </a:lnSpc>
                        <a:spcBef>
                          <a:spcPts val="1000"/>
                        </a:spcBef>
                        <a:spcAft>
                          <a:spcPts val="0"/>
                        </a:spcAft>
                        <a:buClrTx/>
                        <a:buSzTx/>
                        <a:buFontTx/>
                        <a:buNone/>
                        <a:defRPr/>
                      </a:pPr>
                      <a:r>
                        <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a:t>
                      </a:r>
                      <a:endPar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anchor="ctr"/>
                </a:tc>
                <a:tc>
                  <a:txBody>
                    <a:bodyPr/>
                    <a:lstStyle/>
                    <a:p>
                      <a:pPr indent="0" algn="ctr" fontAlgn="ctr">
                        <a:lnSpc>
                          <a:spcPct val="100000"/>
                        </a:lnSpc>
                        <a:spcBef>
                          <a:spcPts val="1000"/>
                        </a:spcBef>
                      </a:pPr>
                      <a:r>
                        <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a:t>
                      </a:r>
                      <a:endPar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27.50g</a:t>
                      </a:r>
                      <a:endPar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zh-CN" alt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盐酸和注射用水</a:t>
                      </a:r>
                      <a:endParaRPr lang="zh-CN" alt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4.0</a:t>
                      </a:r>
                      <a:r>
                        <a:rPr lang="zh-CN" alt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a:t>
                      </a:r>
                      <a:r>
                        <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6.5</a:t>
                      </a:r>
                      <a:endParaRPr lang="en-US" altLang="zh-CN"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c>
                  <a:txBody>
                    <a:bodyPr/>
                    <a:lstStyle/>
                    <a:p>
                      <a:pPr indent="0" algn="ctr" fontAlgn="ctr">
                        <a:lnSpc>
                          <a:spcPct val="100000"/>
                        </a:lnSpc>
                        <a:spcBef>
                          <a:spcPts val="1000"/>
                        </a:spcBef>
                      </a:pPr>
                      <a:r>
                        <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rPr>
                        <a:t>550～600</a:t>
                      </a:r>
                      <a:endParaRPr lang="en-US" sz="1200" b="1" u="none" strike="noStrike" kern="1200" dirty="0">
                        <a:solidFill>
                          <a:srgbClr val="2A685A"/>
                        </a:solidFill>
                        <a:effectLst/>
                        <a:latin typeface="微软雅黑" panose="020B0503020204020204" pitchFamily="34" charset="-122"/>
                        <a:ea typeface="微软雅黑" panose="020B0503020204020204" pitchFamily="34" charset="-122"/>
                        <a:cs typeface="+mn-cs"/>
                      </a:endParaRPr>
                    </a:p>
                  </a:txBody>
                  <a:tcPr marL="6350" marR="6350" marT="6350" marB="0" anchor="ctr"/>
                </a:tc>
              </a:tr>
              <a:tr h="289087">
                <a:tc>
                  <a:txBody>
                    <a:bodyPr/>
                    <a:lstStyle/>
                    <a:p>
                      <a:pPr indent="0" algn="ctr">
                        <a:lnSpc>
                          <a:spcPct val="100000"/>
                        </a:lnSpc>
                        <a:buNone/>
                      </a:pPr>
                      <a:r>
                        <a:rPr lang="zh-CN" altLang="en-US" sz="1400" b="0" dirty="0">
                          <a:solidFill>
                            <a:schemeClr val="tx1"/>
                          </a:solidFill>
                          <a:latin typeface="微软雅黑" panose="020B0503020204020204" pitchFamily="34" charset="-122"/>
                          <a:ea typeface="微软雅黑" panose="020B0503020204020204" pitchFamily="34" charset="-122"/>
                        </a:rPr>
                        <a:t>备选</a:t>
                      </a:r>
                      <a:endParaRPr lang="en-US" altLang="zh-CN" sz="1400" b="0" dirty="0">
                        <a:solidFill>
                          <a:schemeClr val="tx1"/>
                        </a:solidFill>
                        <a:latin typeface="微软雅黑" panose="020B0503020204020204" pitchFamily="34" charset="-122"/>
                        <a:ea typeface="微软雅黑" panose="020B0503020204020204" pitchFamily="34" charset="-122"/>
                      </a:endParaRPr>
                    </a:p>
                    <a:p>
                      <a:pPr indent="0" algn="ctr">
                        <a:lnSpc>
                          <a:spcPct val="100000"/>
                        </a:lnSpc>
                        <a:buNone/>
                      </a:pPr>
                      <a:r>
                        <a:rPr lang="zh-CN" altLang="en-US" sz="1400" b="0" dirty="0">
                          <a:solidFill>
                            <a:schemeClr val="tx1"/>
                          </a:solidFill>
                          <a:latin typeface="微软雅黑" panose="020B0503020204020204" pitchFamily="34" charset="-122"/>
                          <a:ea typeface="微软雅黑" panose="020B0503020204020204" pitchFamily="34" charset="-122"/>
                        </a:rPr>
                        <a:t>参照品</a:t>
                      </a:r>
                      <a:endParaRPr lang="zh-CN" altLang="en-US" sz="1400" b="0"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indent="0" algn="ctr" fontAlgn="auto">
                        <a:lnSpc>
                          <a:spcPct val="100000"/>
                        </a:lnSpc>
                        <a:spcBef>
                          <a:spcPts val="0"/>
                        </a:spcBef>
                      </a:pPr>
                      <a:r>
                        <a:rPr lang="zh-CN" altLang="en-US" sz="1400" b="1" dirty="0">
                          <a:solidFill>
                            <a:schemeClr val="tx1"/>
                          </a:solidFill>
                          <a:latin typeface="微软雅黑" panose="020B0503020204020204" pitchFamily="34" charset="-122"/>
                          <a:ea typeface="微软雅黑" panose="020B0503020204020204" pitchFamily="34" charset="-122"/>
                        </a:rPr>
                        <a:t>复方电解质醋酸钠</a:t>
                      </a:r>
                      <a:endParaRPr lang="en-US" altLang="zh-CN" sz="1400" b="1" dirty="0">
                        <a:solidFill>
                          <a:schemeClr val="tx1"/>
                        </a:solidFill>
                        <a:latin typeface="微软雅黑" panose="020B0503020204020204" pitchFamily="34" charset="-122"/>
                        <a:ea typeface="微软雅黑" panose="020B0503020204020204" pitchFamily="34" charset="-122"/>
                      </a:endParaRPr>
                    </a:p>
                    <a:p>
                      <a:pPr indent="0" algn="ctr" fontAlgn="auto">
                        <a:lnSpc>
                          <a:spcPct val="100000"/>
                        </a:lnSpc>
                        <a:spcBef>
                          <a:spcPts val="0"/>
                        </a:spcBef>
                      </a:pPr>
                      <a:r>
                        <a:rPr lang="zh-CN" altLang="en-US" sz="1400" b="1" dirty="0">
                          <a:solidFill>
                            <a:schemeClr val="tx1"/>
                          </a:solidFill>
                          <a:latin typeface="微软雅黑" panose="020B0503020204020204" pitchFamily="34" charset="-122"/>
                          <a:ea typeface="微软雅黑" panose="020B0503020204020204" pitchFamily="34" charset="-122"/>
                        </a:rPr>
                        <a:t>葡萄糖注射液</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indent="0" algn="ctr">
                        <a:lnSpc>
                          <a:spcPct val="100000"/>
                        </a:lnSpc>
                        <a:spcBef>
                          <a:spcPts val="1000"/>
                        </a:spcBef>
                      </a:pPr>
                      <a:r>
                        <a:rPr lang="zh-CN" altLang="en-US" sz="1200" dirty="0">
                          <a:solidFill>
                            <a:schemeClr val="tx1"/>
                          </a:solidFill>
                          <a:latin typeface="微软雅黑" panose="020B0503020204020204" pitchFamily="34" charset="-122"/>
                          <a:ea typeface="微软雅黑" panose="020B0503020204020204" pitchFamily="34" charset="-122"/>
                        </a:rPr>
                        <a:t>医保乙类</a:t>
                      </a:r>
                      <a:endParaRPr lang="zh-CN" altLang="en-US" sz="1200"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indent="0" algn="ctr" fontAlgn="ctr">
                        <a:lnSpc>
                          <a:spcPct val="100000"/>
                        </a:lnSpc>
                        <a:spcBef>
                          <a:spcPts val="1000"/>
                        </a:spcBef>
                      </a:pPr>
                      <a:r>
                        <a:rPr lang="en-US" sz="1200" b="0" u="none" strike="noStrike">
                          <a:solidFill>
                            <a:schemeClr val="tx1"/>
                          </a:solidFill>
                          <a:effectLst/>
                          <a:latin typeface="微软雅黑" panose="020B0503020204020204" pitchFamily="34" charset="-122"/>
                          <a:ea typeface="微软雅黑" panose="020B0503020204020204" pitchFamily="34" charset="-122"/>
                        </a:rPr>
                        <a:t>1.362g</a:t>
                      </a:r>
                      <a:endParaRPr lang="en-US" sz="1200" b="0" i="0" u="none" strike="noStrike">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pitchFamily="34" charset="-122"/>
                          <a:ea typeface="微软雅黑" panose="020B0503020204020204" pitchFamily="34" charset="-122"/>
                        </a:rPr>
                        <a:t>0.439g</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pitchFamily="34" charset="-122"/>
                          <a:ea typeface="微软雅黑" panose="020B0503020204020204" pitchFamily="34" charset="-122"/>
                        </a:rPr>
                        <a:t>0.373g</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rPr>
                        <a:t>/</a:t>
                      </a:r>
                      <a:endParaRPr lang="en-US" altLang="zh-CN"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sz="1200" b="1" u="none" strike="noStrike" dirty="0">
                          <a:solidFill>
                            <a:schemeClr val="tx1"/>
                          </a:solidFill>
                          <a:effectLst/>
                          <a:latin typeface="微软雅黑" panose="020B0503020204020204" pitchFamily="34" charset="-122"/>
                          <a:ea typeface="微软雅黑" panose="020B0503020204020204" pitchFamily="34" charset="-122"/>
                        </a:rPr>
                        <a:t>0.153g</a:t>
                      </a:r>
                      <a:endParaRPr lang="en-US" sz="1200" b="1"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sz="1200" b="1" u="none" strike="noStrike" dirty="0">
                          <a:solidFill>
                            <a:schemeClr val="tx1"/>
                          </a:solidFill>
                          <a:effectLst/>
                          <a:latin typeface="微软雅黑" panose="020B0503020204020204" pitchFamily="34" charset="-122"/>
                          <a:ea typeface="微软雅黑" panose="020B0503020204020204" pitchFamily="34" charset="-122"/>
                        </a:rPr>
                        <a:t>0.681g</a:t>
                      </a:r>
                      <a:endParaRPr lang="en-US" sz="1200" b="1"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pitchFamily="34" charset="-122"/>
                          <a:ea typeface="微软雅黑" panose="020B0503020204020204" pitchFamily="34" charset="-122"/>
                        </a:rPr>
                        <a:t>0.561g</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pitchFamily="34" charset="-122"/>
                          <a:ea typeface="微软雅黑" panose="020B0503020204020204" pitchFamily="34" charset="-122"/>
                        </a:rPr>
                        <a:t>50.0g</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zh-CN" altLang="en-US" sz="1200" b="1" u="none" strike="noStrike" dirty="0">
                          <a:solidFill>
                            <a:schemeClr val="tx1"/>
                          </a:solidFill>
                          <a:effectLst/>
                          <a:latin typeface="微软雅黑" panose="020B0503020204020204" pitchFamily="34" charset="-122"/>
                          <a:ea typeface="微软雅黑" panose="020B0503020204020204" pitchFamily="34" charset="-122"/>
                        </a:rPr>
                        <a:t>枸橼酸</a:t>
                      </a:r>
                      <a:r>
                        <a:rPr lang="zh-CN" altLang="en-US" sz="1200" b="0" u="none" strike="noStrike" dirty="0">
                          <a:solidFill>
                            <a:schemeClr val="tx1"/>
                          </a:solidFill>
                          <a:effectLst/>
                          <a:latin typeface="微软雅黑" panose="020B0503020204020204" pitchFamily="34" charset="-122"/>
                          <a:ea typeface="微软雅黑" panose="020B0503020204020204" pitchFamily="34" charset="-122"/>
                        </a:rPr>
                        <a:t>和注射用水</a:t>
                      </a:r>
                      <a:endParaRPr lang="zh-CN" alt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rPr>
                        <a:t>4.7~5.3</a:t>
                      </a:r>
                      <a:endParaRPr lang="en-US" altLang="zh-CN"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pitchFamily="34" charset="-122"/>
                          <a:ea typeface="微软雅黑" panose="020B0503020204020204" pitchFamily="34" charset="-122"/>
                        </a:rPr>
                        <a:t>572~858</a:t>
                      </a:r>
                      <a:endParaRPr 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6350" marR="6350" marT="6350" marB="0" anchor="ctr"/>
                </a:tc>
              </a:tr>
            </a:tbl>
          </a:graphicData>
        </a:graphic>
      </p:graphicFrame>
      <p:sp>
        <p:nvSpPr>
          <p:cNvPr id="7" name="文本框 6"/>
          <p:cNvSpPr txBox="1"/>
          <p:nvPr>
            <p:custDataLst>
              <p:tags r:id="rId2"/>
            </p:custDataLst>
          </p:nvPr>
        </p:nvSpPr>
        <p:spPr>
          <a:xfrm>
            <a:off x="5153779" y="883258"/>
            <a:ext cx="2525487" cy="368300"/>
          </a:xfrm>
          <a:prstGeom prst="rect">
            <a:avLst/>
          </a:prstGeom>
          <a:noFill/>
        </p:spPr>
        <p:txBody>
          <a:bodyPr wrap="square">
            <a:spAutoFit/>
          </a:bodyPr>
          <a:lstStyle/>
          <a:p>
            <a:pPr algn="ctr"/>
            <a:r>
              <a:rPr lang="zh-CN" altLang="en-US" b="1" dirty="0">
                <a:solidFill>
                  <a:schemeClr val="accent2">
                    <a:lumMod val="50000"/>
                  </a:schemeClr>
                </a:solidFill>
                <a:latin typeface="微软雅黑" panose="020B0503020204020204" pitchFamily="34" charset="-122"/>
                <a:ea typeface="微软雅黑" panose="020B0503020204020204" pitchFamily="34" charset="-122"/>
                <a:sym typeface="+mn-ea"/>
              </a:rPr>
              <a:t>处方组成和</a:t>
            </a:r>
            <a:r>
              <a:rPr lang="zh-CN" altLang="en-US" sz="1800" b="1" dirty="0">
                <a:solidFill>
                  <a:schemeClr val="accent2">
                    <a:lumMod val="50000"/>
                  </a:schemeClr>
                </a:solidFill>
                <a:latin typeface="微软雅黑" panose="020B0503020204020204" pitchFamily="34" charset="-122"/>
                <a:ea typeface="微软雅黑" panose="020B0503020204020204" pitchFamily="34" charset="-122"/>
                <a:sym typeface="+mn-ea"/>
              </a:rPr>
              <a:t>理化性质</a:t>
            </a:r>
            <a:endParaRPr lang="zh-CN" altLang="en-US" dirty="0">
              <a:solidFill>
                <a:schemeClr val="accent2">
                  <a:lumMod val="50000"/>
                </a:schemeClr>
              </a:solidFill>
            </a:endParaRPr>
          </a:p>
        </p:txBody>
      </p:sp>
      <p:graphicFrame>
        <p:nvGraphicFramePr>
          <p:cNvPr id="8" name="表格 7"/>
          <p:cNvGraphicFramePr>
            <a:graphicFrameLocks noGrp="1"/>
          </p:cNvGraphicFramePr>
          <p:nvPr>
            <p:custDataLst>
              <p:tags r:id="rId3"/>
            </p:custDataLst>
          </p:nvPr>
        </p:nvGraphicFramePr>
        <p:xfrm>
          <a:off x="437515" y="3242945"/>
          <a:ext cx="11400155" cy="2902585"/>
        </p:xfrm>
        <a:graphic>
          <a:graphicData uri="http://schemas.openxmlformats.org/drawingml/2006/table">
            <a:tbl>
              <a:tblPr firstRow="1" bandRow="1">
                <a:tableStyleId>{D27102A9-8310-4765-A935-A1911B00CA55}</a:tableStyleId>
              </a:tblPr>
              <a:tblGrid>
                <a:gridCol w="1157605"/>
                <a:gridCol w="4413885"/>
                <a:gridCol w="3352800"/>
                <a:gridCol w="2475865"/>
              </a:tblGrid>
              <a:tr h="368300">
                <a:tc>
                  <a:txBody>
                    <a:bodyPr/>
                    <a:lstStyle/>
                    <a:p>
                      <a:pPr indent="-284480" algn="ctr" fontAlgn="auto">
                        <a:lnSpc>
                          <a:spcPct val="130000"/>
                        </a:lnSpc>
                        <a:spcBef>
                          <a:spcPts val="1000"/>
                        </a:spcBef>
                      </a:pPr>
                      <a:endParaRPr lang="zh-CN" altLang="en-US" sz="1400" b="1" dirty="0">
                        <a:solidFill>
                          <a:schemeClr val="accent2">
                            <a:lumMod val="75000"/>
                          </a:schemeClr>
                        </a:solidFill>
                        <a:latin typeface="微软雅黑" panose="020B0503020204020204" pitchFamily="34" charset="-122"/>
                        <a:ea typeface="微软雅黑" panose="020B0503020204020204" pitchFamily="34" charset="-122"/>
                      </a:endParaRPr>
                    </a:p>
                  </a:txBody>
                  <a:tcPr/>
                </a:tc>
                <a:tc>
                  <a:txBody>
                    <a:bodyPr/>
                    <a:lstStyle/>
                    <a:p>
                      <a:pPr indent="-284480" algn="ctr" fontAlgn="auto">
                        <a:lnSpc>
                          <a:spcPct val="130000"/>
                        </a:lnSpc>
                        <a:spcBef>
                          <a:spcPts val="1000"/>
                        </a:spcBef>
                      </a:pPr>
                      <a:r>
                        <a:rPr lang="zh-CN" altLang="en-US" sz="1400" b="1" dirty="0">
                          <a:solidFill>
                            <a:srgbClr val="2F2F2D"/>
                          </a:solidFill>
                          <a:latin typeface="微软雅黑" panose="020B0503020204020204" pitchFamily="34" charset="-122"/>
                          <a:ea typeface="微软雅黑" panose="020B0503020204020204" pitchFamily="34" charset="-122"/>
                        </a:rPr>
                        <a:t>备选参照品</a:t>
                      </a:r>
                      <a:endParaRPr lang="zh-CN" altLang="en-US" sz="1400" b="1" dirty="0">
                        <a:solidFill>
                          <a:srgbClr val="2F2F2D"/>
                        </a:solidFill>
                        <a:latin typeface="微软雅黑" panose="020B0503020204020204" pitchFamily="34" charset="-122"/>
                        <a:ea typeface="微软雅黑" panose="020B0503020204020204" pitchFamily="34" charset="-122"/>
                      </a:endParaRPr>
                    </a:p>
                  </a:txBody>
                  <a:tcPr/>
                </a:tc>
                <a:tc>
                  <a:txBody>
                    <a:bodyPr/>
                    <a:lstStyle/>
                    <a:p>
                      <a:pPr indent="-284480" algn="ctr" fontAlgn="auto">
                        <a:lnSpc>
                          <a:spcPct val="130000"/>
                        </a:lnSpc>
                        <a:spcBef>
                          <a:spcPts val="1000"/>
                        </a:spcBef>
                      </a:pPr>
                      <a:r>
                        <a:rPr lang="zh-CN" altLang="en-US" sz="1400" b="1" dirty="0">
                          <a:solidFill>
                            <a:srgbClr val="2A685A"/>
                          </a:solidFill>
                          <a:effectLst/>
                          <a:latin typeface="微软雅黑" panose="020B0503020204020204" pitchFamily="34" charset="-122"/>
                          <a:ea typeface="微软雅黑" panose="020B0503020204020204" pitchFamily="34" charset="-122"/>
                        </a:rPr>
                        <a:t>本品</a:t>
                      </a:r>
                      <a:endParaRPr lang="zh-CN" altLang="en-US" sz="1400" b="1" dirty="0">
                        <a:solidFill>
                          <a:srgbClr val="2A685A"/>
                        </a:solidFill>
                        <a:effectLst/>
                        <a:latin typeface="微软雅黑" panose="020B0503020204020204" pitchFamily="34" charset="-122"/>
                        <a:ea typeface="微软雅黑" panose="020B0503020204020204" pitchFamily="34" charset="-122"/>
                      </a:endParaRPr>
                    </a:p>
                  </a:txBody>
                  <a:tcPr/>
                </a:tc>
                <a:tc>
                  <a:txBody>
                    <a:bodyPr/>
                    <a:lstStyle/>
                    <a:p>
                      <a:pPr indent="-284480" algn="ctr" fontAlgn="auto">
                        <a:lnSpc>
                          <a:spcPct val="130000"/>
                        </a:lnSpc>
                        <a:spcBef>
                          <a:spcPts val="1000"/>
                        </a:spcBef>
                        <a:buNone/>
                      </a:pPr>
                      <a:r>
                        <a:rPr lang="zh-CN" altLang="en-US" sz="1400" b="1" dirty="0">
                          <a:solidFill>
                            <a:srgbClr val="2A685A"/>
                          </a:solidFill>
                          <a:effectLst/>
                          <a:latin typeface="微软雅黑" panose="020B0503020204020204" pitchFamily="34" charset="-122"/>
                          <a:ea typeface="微软雅黑" panose="020B0503020204020204" pitchFamily="34" charset="-122"/>
                        </a:rPr>
                        <a:t>本品优势</a:t>
                      </a:r>
                      <a:endParaRPr lang="zh-CN" altLang="en-US" sz="1400" b="1" dirty="0">
                        <a:solidFill>
                          <a:srgbClr val="2A685A"/>
                        </a:solidFill>
                        <a:effectLst/>
                        <a:latin typeface="微软雅黑" panose="020B0503020204020204" pitchFamily="34" charset="-122"/>
                        <a:ea typeface="微软雅黑" panose="020B0503020204020204" pitchFamily="34" charset="-122"/>
                      </a:endParaRPr>
                    </a:p>
                  </a:txBody>
                  <a:tcPr/>
                </a:tc>
              </a:tr>
              <a:tr h="533400">
                <a:tc>
                  <a:txBody>
                    <a:bodyPr/>
                    <a:lstStyle/>
                    <a:p>
                      <a:pPr indent="0" algn="l" fontAlgn="auto">
                        <a:lnSpc>
                          <a:spcPct val="130000"/>
                        </a:lnSpc>
                        <a:spcBef>
                          <a:spcPts val="0"/>
                        </a:spcBef>
                      </a:pPr>
                      <a:r>
                        <a:rPr lang="zh-CN" altLang="en-US" sz="1400" b="1" dirty="0">
                          <a:latin typeface="微软雅黑" panose="020B0503020204020204" pitchFamily="34" charset="-122"/>
                          <a:ea typeface="微软雅黑" panose="020B0503020204020204" pitchFamily="34" charset="-122"/>
                        </a:rPr>
                        <a:t>理化性质</a:t>
                      </a:r>
                      <a:endParaRPr lang="zh-CN" altLang="en-US" sz="1400" b="1" dirty="0">
                        <a:latin typeface="微软雅黑" panose="020B0503020204020204" pitchFamily="34" charset="-122"/>
                        <a:ea typeface="微软雅黑" panose="020B0503020204020204" pitchFamily="34" charset="-122"/>
                      </a:endParaRPr>
                    </a:p>
                    <a:p>
                      <a:pPr indent="0" algn="l" fontAlgn="auto">
                        <a:lnSpc>
                          <a:spcPct val="130000"/>
                        </a:lnSpc>
                        <a:spcBef>
                          <a:spcPts val="0"/>
                        </a:spcBef>
                      </a:pPr>
                      <a:endParaRPr lang="zh-CN" altLang="en-US" sz="1400" b="1" dirty="0">
                        <a:latin typeface="微软雅黑" panose="020B0503020204020204" pitchFamily="34" charset="-122"/>
                        <a:ea typeface="微软雅黑" panose="020B0503020204020204" pitchFamily="34" charset="-122"/>
                      </a:endParaRPr>
                    </a:p>
                  </a:txBody>
                  <a:tcPr/>
                </a:tc>
                <a:tc>
                  <a:txBody>
                    <a:bodyPr/>
                    <a:lstStyle/>
                    <a:p>
                      <a:pPr indent="0" algn="l" fontAlgn="auto">
                        <a:lnSpc>
                          <a:spcPct val="130000"/>
                        </a:lnSpc>
                        <a:spcBef>
                          <a:spcPts val="0"/>
                        </a:spcBef>
                      </a:pPr>
                      <a:r>
                        <a:rPr lang="en-US" altLang="zh-CN" sz="1400" kern="1200" dirty="0">
                          <a:solidFill>
                            <a:srgbClr val="2F2F2D"/>
                          </a:solidFill>
                          <a:effectLst/>
                          <a:latin typeface="微软雅黑" panose="020B0503020204020204" pitchFamily="34" charset="-122"/>
                          <a:ea typeface="微软雅黑" panose="020B0503020204020204" pitchFamily="34" charset="-122"/>
                          <a:cs typeface="+mn-cs"/>
                        </a:rPr>
                        <a:t>PH 4.7〜5.3</a:t>
                      </a:r>
                      <a:r>
                        <a:rPr lang="zh-CN" altLang="en-US" sz="1400" kern="1200" dirty="0">
                          <a:solidFill>
                            <a:srgbClr val="2F2F2D"/>
                          </a:solidFill>
                          <a:effectLst/>
                          <a:latin typeface="微软雅黑" panose="020B0503020204020204" pitchFamily="34" charset="-122"/>
                          <a:ea typeface="微软雅黑" panose="020B0503020204020204" pitchFamily="34" charset="-122"/>
                          <a:cs typeface="+mn-cs"/>
                        </a:rPr>
                        <a:t>，渗透压为</a:t>
                      </a:r>
                      <a:r>
                        <a:rPr lang="zh-CN" altLang="zh-CN" sz="1400" kern="1200" dirty="0">
                          <a:solidFill>
                            <a:srgbClr val="2F2F2D"/>
                          </a:solidFill>
                          <a:effectLst/>
                          <a:latin typeface="微软雅黑" panose="020B0503020204020204" pitchFamily="34" charset="-122"/>
                          <a:ea typeface="微软雅黑" panose="020B0503020204020204" pitchFamily="34" charset="-122"/>
                          <a:cs typeface="+mn-cs"/>
                        </a:rPr>
                        <a:t>572</a:t>
                      </a:r>
                      <a:r>
                        <a:rPr lang="en-US" altLang="zh-CN" sz="1400" kern="1200" dirty="0">
                          <a:solidFill>
                            <a:srgbClr val="2F2F2D"/>
                          </a:solidFill>
                          <a:effectLst/>
                          <a:latin typeface="微软雅黑" panose="020B0503020204020204" pitchFamily="34" charset="-122"/>
                          <a:ea typeface="微软雅黑" panose="020B0503020204020204" pitchFamily="34" charset="-122"/>
                          <a:cs typeface="+mn-cs"/>
                        </a:rPr>
                        <a:t>~858mOsmol/kg</a:t>
                      </a:r>
                      <a:endParaRPr lang="en-US" altLang="zh-CN" sz="1400" kern="1200" dirty="0">
                        <a:solidFill>
                          <a:srgbClr val="2F2F2D"/>
                        </a:solidFill>
                        <a:effectLst/>
                        <a:latin typeface="微软雅黑" panose="020B0503020204020204" pitchFamily="34" charset="-122"/>
                        <a:ea typeface="微软雅黑" panose="020B0503020204020204" pitchFamily="34" charset="-122"/>
                        <a:cs typeface="+mn-cs"/>
                      </a:endParaRPr>
                    </a:p>
                    <a:p>
                      <a:pPr indent="0" algn="l" fontAlgn="auto">
                        <a:lnSpc>
                          <a:spcPct val="130000"/>
                        </a:lnSpc>
                        <a:spcBef>
                          <a:spcPts val="0"/>
                        </a:spcBef>
                      </a:pPr>
                      <a:endParaRPr lang="zh-CN" altLang="en-US" sz="1400" kern="1200" dirty="0">
                        <a:solidFill>
                          <a:srgbClr val="2F2F2D"/>
                        </a:solidFill>
                        <a:effectLst/>
                        <a:latin typeface="微软雅黑" panose="020B0503020204020204" pitchFamily="34" charset="-122"/>
                        <a:ea typeface="微软雅黑" panose="020B0503020204020204" pitchFamily="34" charset="-122"/>
                        <a:cs typeface="+mn-cs"/>
                      </a:endParaRPr>
                    </a:p>
                  </a:txBody>
                  <a:tcPr/>
                </a:tc>
                <a:tc>
                  <a:txBody>
                    <a:bodyPr/>
                    <a:lstStyle/>
                    <a:p>
                      <a:pPr indent="0" algn="l" fontAlgn="auto">
                        <a:lnSpc>
                          <a:spcPct val="130000"/>
                        </a:lnSpc>
                        <a:spcBef>
                          <a:spcPts val="0"/>
                        </a:spcBef>
                        <a:buClrTx/>
                        <a:buSzTx/>
                        <a:buFont typeface="Wingdings" panose="05000000000000000000" pitchFamily="2" charset="2"/>
                        <a:buNone/>
                      </a:pPr>
                      <a:r>
                        <a:rPr lang="zh-CN" altLang="en-US" sz="1400" b="1" dirty="0">
                          <a:solidFill>
                            <a:schemeClr val="accent2">
                              <a:lumMod val="50000"/>
                            </a:schemeClr>
                          </a:solidFill>
                          <a:latin typeface="微软雅黑" panose="020B0503020204020204" pitchFamily="34" charset="-122"/>
                          <a:ea typeface="微软雅黑" panose="020B0503020204020204" pitchFamily="34" charset="-122"/>
                          <a:sym typeface="+mn-ea"/>
                        </a:rPr>
                        <a:t>pH 4.0〜6.5</a:t>
                      </a:r>
                      <a:endParaRPr lang="zh-CN" altLang="en-US" sz="1400" b="1" kern="1200" dirty="0">
                        <a:solidFill>
                          <a:schemeClr val="accent2">
                            <a:lumMod val="50000"/>
                          </a:schemeClr>
                        </a:solidFill>
                        <a:latin typeface="微软雅黑" panose="020B0503020204020204" pitchFamily="34" charset="-122"/>
                        <a:ea typeface="微软雅黑" panose="020B0503020204020204" pitchFamily="34" charset="-122"/>
                        <a:cs typeface="+mn-cs"/>
                      </a:endParaRPr>
                    </a:p>
                    <a:p>
                      <a:pPr indent="0" algn="l" fontAlgn="auto">
                        <a:lnSpc>
                          <a:spcPct val="130000"/>
                        </a:lnSpc>
                        <a:spcBef>
                          <a:spcPts val="0"/>
                        </a:spcBef>
                        <a:buClrTx/>
                        <a:buSzTx/>
                        <a:buFont typeface="Wingdings" panose="05000000000000000000" pitchFamily="2" charset="2"/>
                        <a:buNone/>
                      </a:pPr>
                      <a:r>
                        <a:rPr lang="zh-CN" altLang="en-US" sz="1400" b="1" dirty="0">
                          <a:solidFill>
                            <a:schemeClr val="accent2">
                              <a:lumMod val="50000"/>
                            </a:schemeClr>
                          </a:solidFill>
                          <a:latin typeface="微软雅黑" panose="020B0503020204020204" pitchFamily="34" charset="-122"/>
                          <a:ea typeface="微软雅黑" panose="020B0503020204020204" pitchFamily="34" charset="-122"/>
                          <a:sym typeface="+mn-ea"/>
                        </a:rPr>
                        <a:t>渗透压为5</a:t>
                      </a:r>
                      <a:r>
                        <a:rPr lang="en-US" altLang="zh-CN" sz="1400" b="1" dirty="0">
                          <a:solidFill>
                            <a:schemeClr val="accent2">
                              <a:lumMod val="50000"/>
                            </a:schemeClr>
                          </a:solidFill>
                          <a:latin typeface="微软雅黑" panose="020B0503020204020204" pitchFamily="34" charset="-122"/>
                          <a:ea typeface="微软雅黑" panose="020B0503020204020204" pitchFamily="34" charset="-122"/>
                          <a:sym typeface="+mn-ea"/>
                        </a:rPr>
                        <a:t>5</a:t>
                      </a:r>
                      <a:r>
                        <a:rPr lang="zh-CN" altLang="en-US" sz="1400" b="1" dirty="0">
                          <a:solidFill>
                            <a:schemeClr val="accent2">
                              <a:lumMod val="50000"/>
                            </a:schemeClr>
                          </a:solidFill>
                          <a:latin typeface="微软雅黑" panose="020B0503020204020204" pitchFamily="34" charset="-122"/>
                          <a:ea typeface="微软雅黑" panose="020B0503020204020204" pitchFamily="34" charset="-122"/>
                          <a:sym typeface="+mn-ea"/>
                        </a:rPr>
                        <a:t>0~</a:t>
                      </a:r>
                      <a:r>
                        <a:rPr lang="en-US" altLang="zh-CN" sz="1400" b="1" dirty="0">
                          <a:solidFill>
                            <a:schemeClr val="accent2">
                              <a:lumMod val="50000"/>
                            </a:schemeClr>
                          </a:solidFill>
                          <a:latin typeface="微软雅黑" panose="020B0503020204020204" pitchFamily="34" charset="-122"/>
                          <a:ea typeface="微软雅黑" panose="020B0503020204020204" pitchFamily="34" charset="-122"/>
                          <a:sym typeface="+mn-ea"/>
                        </a:rPr>
                        <a:t>60</a:t>
                      </a:r>
                      <a:r>
                        <a:rPr lang="zh-CN" altLang="en-US" sz="1400" b="1" dirty="0">
                          <a:solidFill>
                            <a:schemeClr val="accent2">
                              <a:lumMod val="50000"/>
                            </a:schemeClr>
                          </a:solidFill>
                          <a:latin typeface="微软雅黑" panose="020B0503020204020204" pitchFamily="34" charset="-122"/>
                          <a:ea typeface="微软雅黑" panose="020B0503020204020204" pitchFamily="34" charset="-122"/>
                          <a:sym typeface="+mn-ea"/>
                        </a:rPr>
                        <a:t>0mOsmol/kg</a:t>
                      </a:r>
                      <a:endParaRPr lang="zh-CN" altLang="en-US" sz="1400" b="1" kern="1200" dirty="0">
                        <a:solidFill>
                          <a:schemeClr val="accent2">
                            <a:lumMod val="50000"/>
                          </a:schemeClr>
                        </a:solidFill>
                        <a:effectLst/>
                        <a:latin typeface="微软雅黑" panose="020B0503020204020204" pitchFamily="34" charset="-122"/>
                        <a:ea typeface="微软雅黑" panose="020B0503020204020204" pitchFamily="34" charset="-122"/>
                        <a:cs typeface="+mn-cs"/>
                      </a:endParaRPr>
                    </a:p>
                  </a:txBody>
                  <a:tcPr/>
                </a:tc>
                <a:tc>
                  <a:txBody>
                    <a:bodyPr/>
                    <a:lstStyle/>
                    <a:p>
                      <a:pPr indent="-284480" algn="ctr" fontAlgn="auto">
                        <a:lnSpc>
                          <a:spcPct val="130000"/>
                        </a:lnSpc>
                        <a:spcBef>
                          <a:spcPts val="1000"/>
                        </a:spcBef>
                      </a:pPr>
                      <a:r>
                        <a:rPr lang="zh-CN" altLang="zh-CN" sz="1400" b="1" dirty="0">
                          <a:solidFill>
                            <a:srgbClr val="C00000"/>
                          </a:solidFill>
                          <a:effectLst/>
                          <a:latin typeface="微软雅黑" panose="020B0503020204020204" pitchFamily="34" charset="-122"/>
                          <a:ea typeface="微软雅黑" panose="020B0503020204020204" pitchFamily="34" charset="-122"/>
                          <a:sym typeface="+mn-ea"/>
                        </a:rPr>
                        <a:t>渗透压更接近生理范围</a:t>
                      </a:r>
                      <a:endParaRPr lang="zh-CN" altLang="zh-CN" sz="1400" b="1" dirty="0">
                        <a:solidFill>
                          <a:srgbClr val="C00000"/>
                        </a:solidFill>
                        <a:effectLst/>
                        <a:latin typeface="微软雅黑" panose="020B0503020204020204" pitchFamily="34" charset="-122"/>
                        <a:ea typeface="微软雅黑" panose="020B0503020204020204" pitchFamily="34" charset="-122"/>
                        <a:sym typeface="+mn-ea"/>
                      </a:endParaRPr>
                    </a:p>
                  </a:txBody>
                  <a:tcPr anchor="ctr"/>
                </a:tc>
              </a:tr>
              <a:tr h="317500">
                <a:tc>
                  <a:txBody>
                    <a:bodyPr/>
                    <a:lstStyle/>
                    <a:p>
                      <a:pPr indent="0" algn="l" fontAlgn="auto">
                        <a:lnSpc>
                          <a:spcPct val="130000"/>
                        </a:lnSpc>
                        <a:spcBef>
                          <a:spcPts val="0"/>
                        </a:spcBef>
                        <a:buNone/>
                      </a:pPr>
                      <a:r>
                        <a:rPr lang="zh-CN" altLang="en-US" sz="1400" b="1" dirty="0">
                          <a:latin typeface="微软雅黑" panose="020B0503020204020204" pitchFamily="34" charset="-122"/>
                          <a:ea typeface="微软雅黑" panose="020B0503020204020204" pitchFamily="34" charset="-122"/>
                          <a:sym typeface="+mn-ea"/>
                        </a:rPr>
                        <a:t>电解质</a:t>
                      </a:r>
                      <a:endParaRPr lang="zh-CN" altLang="en-US" sz="1400" b="1" dirty="0">
                        <a:latin typeface="微软雅黑" panose="020B0503020204020204" pitchFamily="34" charset="-122"/>
                        <a:ea typeface="微软雅黑" panose="020B0503020204020204" pitchFamily="34" charset="-122"/>
                      </a:endParaRPr>
                    </a:p>
                  </a:txBody>
                  <a:tcPr/>
                </a:tc>
                <a:tc>
                  <a:txBody>
                    <a:bodyPr/>
                    <a:lstStyle/>
                    <a:p>
                      <a:pPr indent="0" algn="l" fontAlgn="auto">
                        <a:lnSpc>
                          <a:spcPct val="130000"/>
                        </a:lnSpc>
                        <a:spcBef>
                          <a:spcPts val="0"/>
                        </a:spcBef>
                        <a:buNone/>
                      </a:pPr>
                      <a:r>
                        <a:rPr lang="zh-CN" altLang="en-US" sz="1400" dirty="0">
                          <a:solidFill>
                            <a:srgbClr val="2F2F2D"/>
                          </a:solidFill>
                          <a:effectLst/>
                          <a:latin typeface="微软雅黑" panose="020B0503020204020204" pitchFamily="34" charset="-122"/>
                          <a:ea typeface="微软雅黑" panose="020B0503020204020204" pitchFamily="34" charset="-122"/>
                          <a:sym typeface="+mn-ea"/>
                        </a:rPr>
                        <a:t>高钾、高钙</a:t>
                      </a:r>
                      <a:endParaRPr lang="zh-CN" altLang="en-US" sz="1400" kern="1200" dirty="0">
                        <a:solidFill>
                          <a:srgbClr val="2F2F2D"/>
                        </a:solidFill>
                        <a:effectLst/>
                        <a:latin typeface="微软雅黑" panose="020B0503020204020204" pitchFamily="34" charset="-122"/>
                        <a:ea typeface="微软雅黑" panose="020B0503020204020204" pitchFamily="34" charset="-122"/>
                        <a:cs typeface="+mn-cs"/>
                      </a:endParaRPr>
                    </a:p>
                  </a:txBody>
                  <a:tcPr/>
                </a:tc>
                <a:tc>
                  <a:txBody>
                    <a:bodyPr/>
                    <a:lstStyle/>
                    <a:p>
                      <a:pPr indent="0" algn="l" fontAlgn="auto">
                        <a:lnSpc>
                          <a:spcPct val="130000"/>
                        </a:lnSpc>
                        <a:spcBef>
                          <a:spcPts val="0"/>
                        </a:spcBef>
                        <a:buClrTx/>
                        <a:buSzTx/>
                        <a:buFont typeface="Wingdings" panose="05000000000000000000" pitchFamily="2" charset="2"/>
                        <a:buNone/>
                      </a:pPr>
                      <a:r>
                        <a:rPr lang="zh-CN" altLang="en-US" sz="1400" b="1" dirty="0">
                          <a:solidFill>
                            <a:schemeClr val="accent2">
                              <a:lumMod val="50000"/>
                            </a:schemeClr>
                          </a:solidFill>
                          <a:latin typeface="微软雅黑" panose="020B0503020204020204" pitchFamily="34" charset="-122"/>
                          <a:ea typeface="微软雅黑" panose="020B0503020204020204" pitchFamily="34" charset="-122"/>
                          <a:sym typeface="+mn-lt"/>
                        </a:rPr>
                        <a:t>Na+  K+  Ca2+  Cl-  与血浆相近 </a:t>
                      </a:r>
                      <a:endParaRPr lang="zh-CN" altLang="en-US" sz="1400" b="1" kern="1200" dirty="0">
                        <a:solidFill>
                          <a:schemeClr val="accent2">
                            <a:lumMod val="50000"/>
                          </a:schemeClr>
                        </a:solidFill>
                        <a:latin typeface="微软雅黑" panose="020B0503020204020204" pitchFamily="34" charset="-122"/>
                        <a:ea typeface="微软雅黑" panose="020B0503020204020204" pitchFamily="34" charset="-122"/>
                        <a:cs typeface="+mn-cs"/>
                      </a:endParaRPr>
                    </a:p>
                  </a:txBody>
                  <a:tcPr/>
                </a:tc>
                <a:tc>
                  <a:txBody>
                    <a:bodyPr/>
                    <a:lstStyle/>
                    <a:p>
                      <a:pPr indent="-284480" algn="ctr" fontAlgn="auto">
                        <a:lnSpc>
                          <a:spcPct val="130000"/>
                        </a:lnSpc>
                        <a:spcBef>
                          <a:spcPts val="1000"/>
                        </a:spcBef>
                        <a:buNone/>
                      </a:pPr>
                      <a:r>
                        <a:rPr lang="zh-CN" altLang="en-US" sz="1400" b="1" dirty="0">
                          <a:solidFill>
                            <a:srgbClr val="C00000"/>
                          </a:solidFill>
                          <a:latin typeface="微软雅黑" panose="020B0503020204020204" pitchFamily="34" charset="-122"/>
                          <a:ea typeface="微软雅黑" panose="020B0503020204020204" pitchFamily="34" charset="-122"/>
                          <a:sym typeface="+mn-ea"/>
                        </a:rPr>
                        <a:t>电解质离子浓度与血浆接近</a:t>
                      </a:r>
                      <a:endParaRPr lang="zh-CN" altLang="en-US" sz="1400" b="1" dirty="0">
                        <a:solidFill>
                          <a:srgbClr val="C00000"/>
                        </a:solidFill>
                        <a:latin typeface="微软雅黑" panose="020B0503020204020204" pitchFamily="34" charset="-122"/>
                        <a:ea typeface="微软雅黑" panose="020B0503020204020204" pitchFamily="34" charset="-122"/>
                        <a:sym typeface="+mn-ea"/>
                      </a:endParaRPr>
                    </a:p>
                  </a:txBody>
                  <a:tcPr anchor="ctr"/>
                </a:tc>
              </a:tr>
              <a:tr h="368300">
                <a:tc>
                  <a:txBody>
                    <a:bodyPr/>
                    <a:lstStyle/>
                    <a:p>
                      <a:pPr indent="0" algn="l" fontAlgn="ctr">
                        <a:lnSpc>
                          <a:spcPct val="130000"/>
                        </a:lnSpc>
                        <a:spcBef>
                          <a:spcPts val="0"/>
                        </a:spcBef>
                        <a:buNone/>
                      </a:pPr>
                      <a:r>
                        <a:rPr lang="zh-CN" altLang="en-US" sz="1400" b="1" dirty="0">
                          <a:solidFill>
                            <a:srgbClr val="FF0000"/>
                          </a:solidFill>
                          <a:latin typeface="微软雅黑" panose="020B0503020204020204" pitchFamily="34" charset="-122"/>
                          <a:ea typeface="微软雅黑" panose="020B0503020204020204" pitchFamily="34" charset="-122"/>
                        </a:rPr>
                        <a:t>儿科用药</a:t>
                      </a:r>
                      <a:endParaRPr lang="zh-CN" altLang="en-US" sz="1400" b="1" dirty="0">
                        <a:solidFill>
                          <a:srgbClr val="FF0000"/>
                        </a:solidFill>
                        <a:latin typeface="微软雅黑" panose="020B0503020204020204" pitchFamily="34" charset="-122"/>
                        <a:ea typeface="微软雅黑" panose="020B0503020204020204" pitchFamily="34" charset="-122"/>
                      </a:endParaRPr>
                    </a:p>
                  </a:txBody>
                  <a:tcPr>
                    <a:solidFill>
                      <a:schemeClr val="accent4">
                        <a:lumMod val="20000"/>
                        <a:lumOff val="80000"/>
                      </a:schemeClr>
                    </a:solidFill>
                  </a:tcPr>
                </a:tc>
                <a:tc>
                  <a:txBody>
                    <a:bodyPr/>
                    <a:lstStyle/>
                    <a:p>
                      <a:pPr indent="0" algn="l" fontAlgn="auto">
                        <a:lnSpc>
                          <a:spcPct val="130000"/>
                        </a:lnSpc>
                        <a:spcBef>
                          <a:spcPts val="0"/>
                        </a:spcBef>
                        <a:buNone/>
                      </a:pPr>
                      <a:r>
                        <a:rPr lang="zh-CN" altLang="en-US" sz="1400" b="1" dirty="0">
                          <a:solidFill>
                            <a:srgbClr val="FF0000"/>
                          </a:solidFill>
                          <a:latin typeface="微软雅黑" panose="020B0503020204020204" pitchFamily="34" charset="-122"/>
                          <a:ea typeface="微软雅黑" panose="020B0503020204020204" pitchFamily="34" charset="-122"/>
                        </a:rPr>
                        <a:t>国内外未进行儿科临床研究，说明书无儿科适应症</a:t>
                      </a:r>
                      <a:endParaRPr lang="zh-CN" altLang="en-US" sz="1400" b="1" dirty="0">
                        <a:solidFill>
                          <a:srgbClr val="FF0000"/>
                        </a:solidFill>
                        <a:latin typeface="微软雅黑" panose="020B0503020204020204" pitchFamily="34" charset="-122"/>
                        <a:ea typeface="微软雅黑" panose="020B0503020204020204" pitchFamily="34" charset="-122"/>
                      </a:endParaRPr>
                    </a:p>
                  </a:txBody>
                  <a:tcPr>
                    <a:solidFill>
                      <a:schemeClr val="accent4">
                        <a:lumMod val="20000"/>
                        <a:lumOff val="80000"/>
                      </a:schemeClr>
                    </a:solidFill>
                  </a:tcPr>
                </a:tc>
                <a:tc>
                  <a:txBody>
                    <a:bodyPr/>
                    <a:lstStyle/>
                    <a:p>
                      <a:pPr indent="0" algn="l" fontAlgn="auto">
                        <a:lnSpc>
                          <a:spcPct val="130000"/>
                        </a:lnSpc>
                        <a:spcBef>
                          <a:spcPts val="0"/>
                        </a:spcBef>
                        <a:buFont typeface="Wingdings" panose="05000000000000000000" pitchFamily="2" charset="2"/>
                        <a:buNone/>
                      </a:pPr>
                      <a:r>
                        <a:rPr lang="zh-CN" altLang="en-US" sz="1400" b="1" dirty="0">
                          <a:solidFill>
                            <a:srgbClr val="FF0000"/>
                          </a:solidFill>
                          <a:latin typeface="微软雅黑" panose="020B0503020204020204" pitchFamily="34" charset="-122"/>
                          <a:ea typeface="微软雅黑" panose="020B0503020204020204" pitchFamily="34" charset="-122"/>
                        </a:rPr>
                        <a:t>有临床研究依据，说明书有儿科适应症</a:t>
                      </a:r>
                      <a:endParaRPr lang="zh-CN" altLang="en-US" sz="1400" b="1" dirty="0">
                        <a:solidFill>
                          <a:srgbClr val="FF0000"/>
                        </a:solidFill>
                        <a:latin typeface="微软雅黑" panose="020B0503020204020204" pitchFamily="34" charset="-122"/>
                        <a:ea typeface="微软雅黑" panose="020B0503020204020204" pitchFamily="34" charset="-122"/>
                      </a:endParaRPr>
                    </a:p>
                  </a:txBody>
                  <a:tcPr>
                    <a:solidFill>
                      <a:schemeClr val="accent4">
                        <a:lumMod val="20000"/>
                        <a:lumOff val="80000"/>
                      </a:schemeClr>
                    </a:solidFill>
                  </a:tcPr>
                </a:tc>
                <a:tc>
                  <a:txBody>
                    <a:bodyPr/>
                    <a:lstStyle/>
                    <a:p>
                      <a:pPr indent="-284480" algn="ctr" fontAlgn="auto">
                        <a:lnSpc>
                          <a:spcPct val="130000"/>
                        </a:lnSpc>
                        <a:spcBef>
                          <a:spcPts val="1000"/>
                        </a:spcBef>
                        <a:buNone/>
                      </a:pPr>
                      <a:r>
                        <a:rPr lang="en-US" altLang="zh-CN" sz="1400" b="1" dirty="0">
                          <a:solidFill>
                            <a:srgbClr val="C00000"/>
                          </a:solidFill>
                          <a:latin typeface="微软雅黑" panose="020B0503020204020204" pitchFamily="34" charset="-122"/>
                          <a:ea typeface="微软雅黑" panose="020B0503020204020204" pitchFamily="34" charset="-122"/>
                          <a:sym typeface="+mn-ea"/>
                        </a:rPr>
                        <a:t> </a:t>
                      </a:r>
                      <a:r>
                        <a:rPr lang="zh-CN" altLang="en-US" sz="1400" b="1" dirty="0">
                          <a:solidFill>
                            <a:srgbClr val="C00000"/>
                          </a:solidFill>
                          <a:latin typeface="微软雅黑" panose="020B0503020204020204" pitchFamily="34" charset="-122"/>
                          <a:ea typeface="微软雅黑" panose="020B0503020204020204" pitchFamily="34" charset="-122"/>
                          <a:sym typeface="+mn-ea"/>
                        </a:rPr>
                        <a:t>适用于小儿患者</a:t>
                      </a:r>
                      <a:endParaRPr lang="zh-CN" altLang="en-US" sz="1400" b="1" dirty="0">
                        <a:solidFill>
                          <a:srgbClr val="C00000"/>
                        </a:solidFill>
                        <a:latin typeface="微软雅黑" panose="020B0503020204020204" pitchFamily="34" charset="-122"/>
                        <a:ea typeface="微软雅黑" panose="020B0503020204020204" pitchFamily="34" charset="-122"/>
                        <a:sym typeface="+mn-ea"/>
                      </a:endParaRPr>
                    </a:p>
                  </a:txBody>
                  <a:tcPr anchor="ctr">
                    <a:solidFill>
                      <a:schemeClr val="accent4">
                        <a:lumMod val="20000"/>
                        <a:lumOff val="80000"/>
                      </a:schemeClr>
                    </a:solidFill>
                  </a:tcPr>
                </a:tc>
              </a:tr>
              <a:tr h="1204595">
                <a:tc>
                  <a:txBody>
                    <a:bodyPr/>
                    <a:lstStyle/>
                    <a:p>
                      <a:pPr indent="0" algn="l" fontAlgn="ctr">
                        <a:lnSpc>
                          <a:spcPct val="130000"/>
                        </a:lnSpc>
                        <a:spcBef>
                          <a:spcPts val="0"/>
                        </a:spcBef>
                      </a:pPr>
                      <a:endParaRPr lang="zh-CN" altLang="en-US" sz="1400" b="1" dirty="0">
                        <a:latin typeface="微软雅黑" panose="020B0503020204020204" pitchFamily="34" charset="-122"/>
                        <a:ea typeface="微软雅黑" panose="020B0503020204020204" pitchFamily="34" charset="-122"/>
                      </a:endParaRPr>
                    </a:p>
                    <a:p>
                      <a:pPr indent="0" algn="l" fontAlgn="ctr">
                        <a:lnSpc>
                          <a:spcPct val="130000"/>
                        </a:lnSpc>
                        <a:spcBef>
                          <a:spcPts val="0"/>
                        </a:spcBef>
                      </a:pPr>
                      <a:r>
                        <a:rPr lang="zh-CN" altLang="en-US" sz="1400" b="1" dirty="0">
                          <a:latin typeface="微软雅黑" panose="020B0503020204020204" pitchFamily="34" charset="-122"/>
                          <a:ea typeface="微软雅黑" panose="020B0503020204020204" pitchFamily="34" charset="-122"/>
                        </a:rPr>
                        <a:t>说明书</a:t>
                      </a:r>
                      <a:endParaRPr lang="zh-CN" altLang="en-US" sz="1400" b="1" dirty="0">
                        <a:latin typeface="微软雅黑" panose="020B0503020204020204" pitchFamily="34" charset="-122"/>
                        <a:ea typeface="微软雅黑" panose="020B0503020204020204" pitchFamily="34" charset="-122"/>
                      </a:endParaRPr>
                    </a:p>
                    <a:p>
                      <a:pPr indent="0" algn="l" fontAlgn="ctr">
                        <a:lnSpc>
                          <a:spcPct val="130000"/>
                        </a:lnSpc>
                        <a:spcBef>
                          <a:spcPts val="0"/>
                        </a:spcBef>
                      </a:pPr>
                      <a:r>
                        <a:rPr lang="zh-CN" altLang="en-US" sz="1400" b="1" dirty="0">
                          <a:latin typeface="微软雅黑" panose="020B0503020204020204" pitchFamily="34" charset="-122"/>
                          <a:ea typeface="微软雅黑" panose="020B0503020204020204" pitchFamily="34" charset="-122"/>
                        </a:rPr>
                        <a:t>禁忌</a:t>
                      </a:r>
                      <a:endParaRPr lang="zh-CN" altLang="en-US" sz="1400" b="1" dirty="0">
                        <a:latin typeface="微软雅黑" panose="020B0503020204020204" pitchFamily="34" charset="-122"/>
                        <a:ea typeface="微软雅黑" panose="020B0503020204020204" pitchFamily="34" charset="-122"/>
                      </a:endParaRPr>
                    </a:p>
                  </a:txBody>
                  <a:tcPr/>
                </a:tc>
                <a:tc>
                  <a:txBody>
                    <a:bodyPr/>
                    <a:lstStyle/>
                    <a:p>
                      <a:pPr indent="0" algn="l" fontAlgn="auto">
                        <a:lnSpc>
                          <a:spcPct val="130000"/>
                        </a:lnSpc>
                        <a:spcBef>
                          <a:spcPts val="0"/>
                        </a:spcBef>
                      </a:pPr>
                      <a:r>
                        <a:rPr lang="en-US" altLang="zh-CN" sz="1400" dirty="0">
                          <a:solidFill>
                            <a:srgbClr val="2F2F2D"/>
                          </a:solidFill>
                          <a:latin typeface="微软雅黑" panose="020B0503020204020204" pitchFamily="34" charset="-122"/>
                          <a:ea typeface="微软雅黑" panose="020B0503020204020204" pitchFamily="34" charset="-122"/>
                        </a:rPr>
                        <a:t>1.</a:t>
                      </a:r>
                      <a:r>
                        <a:rPr lang="zh-CN" altLang="en-US" sz="1400" dirty="0">
                          <a:solidFill>
                            <a:srgbClr val="2F2F2D"/>
                          </a:solidFill>
                          <a:latin typeface="微软雅黑" panose="020B0503020204020204" pitchFamily="34" charset="-122"/>
                          <a:ea typeface="微软雅黑" panose="020B0503020204020204" pitchFamily="34" charset="-122"/>
                        </a:rPr>
                        <a:t>对本品中任何成份过敏者禁用。</a:t>
                      </a:r>
                      <a:endParaRPr lang="en-US" altLang="zh-CN" sz="1400" dirty="0">
                        <a:solidFill>
                          <a:srgbClr val="2F2F2D"/>
                        </a:solidFill>
                        <a:latin typeface="微软雅黑" panose="020B0503020204020204" pitchFamily="34" charset="-122"/>
                        <a:ea typeface="微软雅黑" panose="020B0503020204020204" pitchFamily="34" charset="-122"/>
                      </a:endParaRPr>
                    </a:p>
                    <a:p>
                      <a:pPr indent="0" algn="l" fontAlgn="auto">
                        <a:lnSpc>
                          <a:spcPct val="130000"/>
                        </a:lnSpc>
                        <a:spcBef>
                          <a:spcPts val="0"/>
                        </a:spcBef>
                      </a:pPr>
                      <a:r>
                        <a:rPr lang="en-US" altLang="zh-CN" sz="1400" dirty="0">
                          <a:solidFill>
                            <a:srgbClr val="2F2F2D"/>
                          </a:solidFill>
                          <a:latin typeface="微软雅黑" panose="020B0503020204020204" pitchFamily="34" charset="-122"/>
                          <a:ea typeface="微软雅黑" panose="020B0503020204020204" pitchFamily="34" charset="-122"/>
                        </a:rPr>
                        <a:t>2.</a:t>
                      </a:r>
                      <a:r>
                        <a:rPr lang="zh-CN" altLang="en-US" sz="1400" dirty="0">
                          <a:solidFill>
                            <a:schemeClr val="tx1"/>
                          </a:solidFill>
                          <a:latin typeface="微软雅黑" panose="020B0503020204020204" pitchFamily="34" charset="-122"/>
                          <a:ea typeface="微软雅黑" panose="020B0503020204020204" pitchFamily="34" charset="-122"/>
                        </a:rPr>
                        <a:t>高钾血症、少尿、艾迪生病、重度烧伤、高氮质血症、甲状旁腺功能减退症患者、高磷血症、高钙血症、高镁血症、甲状腺功能减退症患者</a:t>
                      </a:r>
                      <a:r>
                        <a:rPr lang="zh-CN" altLang="en-US" sz="1400" dirty="0">
                          <a:solidFill>
                            <a:srgbClr val="2F2F2D"/>
                          </a:solidFill>
                          <a:latin typeface="微软雅黑" panose="020B0503020204020204" pitchFamily="34" charset="-122"/>
                          <a:ea typeface="微软雅黑" panose="020B0503020204020204" pitchFamily="34" charset="-122"/>
                        </a:rPr>
                        <a:t>禁用</a:t>
                      </a:r>
                      <a:endParaRPr lang="zh-CN" altLang="en-US" sz="1400" dirty="0">
                        <a:solidFill>
                          <a:srgbClr val="2F2F2D"/>
                        </a:solidFill>
                        <a:latin typeface="微软雅黑" panose="020B0503020204020204" pitchFamily="34" charset="-122"/>
                        <a:ea typeface="微软雅黑" panose="020B0503020204020204" pitchFamily="34" charset="-122"/>
                      </a:endParaRPr>
                    </a:p>
                  </a:txBody>
                  <a:tcPr/>
                </a:tc>
                <a:tc>
                  <a:txBody>
                    <a:bodyPr/>
                    <a:lstStyle/>
                    <a:p>
                      <a:pPr indent="0" algn="l" fontAlgn="auto">
                        <a:lnSpc>
                          <a:spcPct val="130000"/>
                        </a:lnSpc>
                        <a:spcBef>
                          <a:spcPts val="0"/>
                        </a:spcBef>
                        <a:buFont typeface="Wingdings" panose="05000000000000000000" pitchFamily="2" charset="2"/>
                        <a:buNone/>
                      </a:pPr>
                      <a:endParaRPr lang="zh-CN" altLang="en-US" sz="1400" b="1" dirty="0">
                        <a:solidFill>
                          <a:schemeClr val="accent2">
                            <a:lumMod val="50000"/>
                          </a:schemeClr>
                        </a:solidFill>
                        <a:latin typeface="微软雅黑" panose="020B0503020204020204" pitchFamily="34" charset="-122"/>
                        <a:ea typeface="微软雅黑" panose="020B0503020204020204" pitchFamily="34" charset="-122"/>
                      </a:endParaRPr>
                    </a:p>
                    <a:p>
                      <a:pPr indent="0" algn="l" fontAlgn="auto">
                        <a:lnSpc>
                          <a:spcPct val="130000"/>
                        </a:lnSpc>
                        <a:spcBef>
                          <a:spcPts val="0"/>
                        </a:spcBef>
                        <a:buFont typeface="Wingdings" panose="05000000000000000000" pitchFamily="2" charset="2"/>
                        <a:buNone/>
                      </a:pPr>
                      <a:r>
                        <a:rPr lang="zh-CN" altLang="en-US" sz="1400" b="1" dirty="0">
                          <a:solidFill>
                            <a:schemeClr val="accent2">
                              <a:lumMod val="50000"/>
                            </a:schemeClr>
                          </a:solidFill>
                          <a:latin typeface="微软雅黑" panose="020B0503020204020204" pitchFamily="34" charset="-122"/>
                          <a:ea typeface="微软雅黑" panose="020B0503020204020204" pitchFamily="34" charset="-122"/>
                        </a:rPr>
                        <a:t>对本品中任何成份过敏者禁用</a:t>
                      </a:r>
                      <a:endParaRPr lang="zh-CN" altLang="en-US" sz="1400" b="1" dirty="0">
                        <a:solidFill>
                          <a:schemeClr val="accent2">
                            <a:lumMod val="50000"/>
                          </a:schemeClr>
                        </a:solidFill>
                        <a:latin typeface="微软雅黑" panose="020B0503020204020204" pitchFamily="34" charset="-122"/>
                        <a:ea typeface="微软雅黑" panose="020B0503020204020204" pitchFamily="34" charset="-122"/>
                      </a:endParaRPr>
                    </a:p>
                  </a:txBody>
                  <a:tcPr/>
                </a:tc>
                <a:tc>
                  <a:txBody>
                    <a:bodyPr/>
                    <a:lstStyle/>
                    <a:p>
                      <a:pPr indent="-284480" algn="ctr" fontAlgn="auto">
                        <a:lnSpc>
                          <a:spcPct val="130000"/>
                        </a:lnSpc>
                        <a:spcBef>
                          <a:spcPts val="1000"/>
                        </a:spcBef>
                      </a:pPr>
                      <a:r>
                        <a:rPr lang="zh-CN" altLang="en-US" sz="1400" b="1" dirty="0">
                          <a:solidFill>
                            <a:srgbClr val="C00000"/>
                          </a:solidFill>
                          <a:latin typeface="微软雅黑" panose="020B0503020204020204" pitchFamily="34" charset="-122"/>
                          <a:ea typeface="微软雅黑" panose="020B0503020204020204" pitchFamily="34" charset="-122"/>
                          <a:sym typeface="+mn-ea"/>
                        </a:rPr>
                        <a:t>禁忌人群更少</a:t>
                      </a:r>
                      <a:endParaRPr lang="zh-CN" altLang="en-US" sz="1400" b="1" dirty="0">
                        <a:solidFill>
                          <a:srgbClr val="C00000"/>
                        </a:solidFill>
                        <a:latin typeface="微软雅黑" panose="020B0503020204020204" pitchFamily="34" charset="-122"/>
                        <a:ea typeface="微软雅黑" panose="020B0503020204020204" pitchFamily="34" charset="-122"/>
                        <a:sym typeface="+mn-ea"/>
                      </a:endParaRPr>
                    </a:p>
                    <a:p>
                      <a:pPr indent="-284480" algn="ctr" fontAlgn="auto">
                        <a:lnSpc>
                          <a:spcPct val="130000"/>
                        </a:lnSpc>
                        <a:spcBef>
                          <a:spcPts val="1000"/>
                        </a:spcBef>
                      </a:pPr>
                      <a:r>
                        <a:rPr lang="zh-CN" altLang="en-US" sz="1400" b="1" dirty="0">
                          <a:solidFill>
                            <a:srgbClr val="C00000"/>
                          </a:solidFill>
                          <a:latin typeface="微软雅黑" panose="020B0503020204020204" pitchFamily="34" charset="-122"/>
                          <a:ea typeface="微软雅黑" panose="020B0503020204020204" pitchFamily="34" charset="-122"/>
                          <a:sym typeface="+mn-ea"/>
                        </a:rPr>
                        <a:t>适用范围更广泛</a:t>
                      </a:r>
                      <a:endParaRPr lang="zh-CN" altLang="en-US" sz="1400" b="1" dirty="0">
                        <a:solidFill>
                          <a:srgbClr val="C00000"/>
                        </a:solidFill>
                        <a:latin typeface="微软雅黑" panose="020B0503020204020204" pitchFamily="34" charset="-122"/>
                        <a:ea typeface="微软雅黑" panose="020B0503020204020204" pitchFamily="34" charset="-122"/>
                        <a:sym typeface="+mn-ea"/>
                      </a:endParaRPr>
                    </a:p>
                  </a:txBody>
                  <a:tcPr anchor="ctr"/>
                </a:tc>
              </a:tr>
            </a:tbl>
          </a:graphicData>
        </a:graphic>
      </p:graphicFrame>
      <p:sp>
        <p:nvSpPr>
          <p:cNvPr id="9" name="圆角矩形 9"/>
          <p:cNvSpPr/>
          <p:nvPr>
            <p:custDataLst>
              <p:tags r:id="rId4"/>
            </p:custDataLst>
          </p:nvPr>
        </p:nvSpPr>
        <p:spPr>
          <a:xfrm>
            <a:off x="9450070" y="3256915"/>
            <a:ext cx="2388235" cy="2967355"/>
          </a:xfrm>
          <a:prstGeom prst="roundRect">
            <a:avLst>
              <a:gd name="adj" fmla="val 10936"/>
            </a:avLst>
          </a:prstGeom>
          <a:ln w="25400">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10" name="文本框 9"/>
          <p:cNvSpPr txBox="1"/>
          <p:nvPr>
            <p:custDataLst>
              <p:tags r:id="rId5"/>
            </p:custDataLst>
          </p:nvPr>
        </p:nvSpPr>
        <p:spPr>
          <a:xfrm>
            <a:off x="438150" y="6230620"/>
            <a:ext cx="11510010" cy="584835"/>
          </a:xfrm>
          <a:prstGeom prst="rect">
            <a:avLst/>
          </a:prstGeom>
          <a:noFill/>
        </p:spPr>
        <p:txBody>
          <a:bodyPr wrap="square" numCol="2" rtlCol="0">
            <a:noAutofit/>
          </a:bodyPr>
          <a:lstStyle/>
          <a:p>
            <a:r>
              <a:rPr lang="en-US" altLang="zh-CN" sz="800" dirty="0">
                <a:latin typeface="微软雅黑" panose="020B0503020204020204" pitchFamily="34" charset="-122"/>
                <a:ea typeface="微软雅黑" panose="020B0503020204020204" pitchFamily="34" charset="-122"/>
              </a:rPr>
              <a:t>1. </a:t>
            </a:r>
            <a:r>
              <a:rPr lang="zh-CN" altLang="en-US" sz="800" dirty="0">
                <a:latin typeface="微软雅黑" panose="020B0503020204020204" pitchFamily="34" charset="-122"/>
                <a:ea typeface="微软雅黑" panose="020B0503020204020204" pitchFamily="34" charset="-122"/>
              </a:rPr>
              <a:t>醋酸钠林格葡萄糖注射液药品说明书；</a:t>
            </a:r>
            <a:r>
              <a:rPr lang="en-US" altLang="zh-CN" sz="800" dirty="0">
                <a:latin typeface="微软雅黑" panose="020B0503020204020204" pitchFamily="34" charset="-122"/>
                <a:ea typeface="微软雅黑" panose="020B0503020204020204" pitchFamily="34" charset="-122"/>
              </a:rPr>
              <a:t>2. </a:t>
            </a:r>
            <a:r>
              <a:rPr lang="zh-CN" altLang="en-US" sz="800" dirty="0">
                <a:latin typeface="微软雅黑" panose="020B0503020204020204" pitchFamily="34" charset="-122"/>
                <a:ea typeface="微软雅黑" panose="020B0503020204020204" pitchFamily="34" charset="-122"/>
              </a:rPr>
              <a:t>复方电解质醋酸钠葡萄糖注射液药品说明书；</a:t>
            </a:r>
            <a:r>
              <a:rPr lang="en-US" altLang="zh-CN" sz="800" dirty="0">
                <a:latin typeface="微软雅黑" panose="020B0503020204020204" pitchFamily="34" charset="-122"/>
                <a:ea typeface="微软雅黑" panose="020B0503020204020204" pitchFamily="34" charset="-122"/>
              </a:rPr>
              <a:t> </a:t>
            </a:r>
            <a:r>
              <a:rPr lang="zh-CN" altLang="en-US" sz="800" dirty="0">
                <a:latin typeface="微软雅黑" panose="020B0503020204020204" pitchFamily="34" charset="-122"/>
                <a:ea typeface="微软雅黑" panose="020B0503020204020204" pitchFamily="34" charset="-122"/>
              </a:rPr>
              <a:t>国家药典委员会</a:t>
            </a:r>
            <a:r>
              <a:rPr lang="en-US" altLang="zh-CN" sz="800" dirty="0">
                <a:latin typeface="微软雅黑" panose="020B0503020204020204" pitchFamily="34" charset="-122"/>
                <a:ea typeface="微软雅黑" panose="020B0503020204020204" pitchFamily="34" charset="-122"/>
              </a:rPr>
              <a:t>.</a:t>
            </a:r>
            <a:r>
              <a:rPr lang="zh-CN" altLang="en-US" sz="800" dirty="0">
                <a:latin typeface="微软雅黑" panose="020B0503020204020204" pitchFamily="34" charset="-122"/>
                <a:ea typeface="微软雅黑" panose="020B0503020204020204" pitchFamily="34" charset="-122"/>
              </a:rPr>
              <a:t>中国药典</a:t>
            </a:r>
            <a:r>
              <a:rPr lang="en-US" altLang="zh-CN" sz="800" dirty="0">
                <a:latin typeface="微软雅黑" panose="020B0503020204020204" pitchFamily="34" charset="-122"/>
                <a:ea typeface="微软雅黑" panose="020B0503020204020204" pitchFamily="34" charset="-122"/>
              </a:rPr>
              <a:t>[M].</a:t>
            </a:r>
            <a:r>
              <a:rPr lang="zh-CN" altLang="en-US" sz="800" dirty="0">
                <a:latin typeface="微软雅黑" panose="020B0503020204020204" pitchFamily="34" charset="-122"/>
                <a:ea typeface="微软雅黑" panose="020B0503020204020204" pitchFamily="34" charset="-122"/>
              </a:rPr>
              <a:t>北京：</a:t>
            </a:r>
            <a:r>
              <a:rPr lang="en-US" altLang="zh-CN" sz="800" dirty="0">
                <a:latin typeface="微软雅黑" panose="020B0503020204020204" pitchFamily="34" charset="-122"/>
                <a:ea typeface="微软雅黑" panose="020B0503020204020204" pitchFamily="34" charset="-122"/>
              </a:rPr>
              <a:t>3. </a:t>
            </a:r>
            <a:r>
              <a:rPr lang="zh-CN" altLang="en-US" sz="800" dirty="0">
                <a:latin typeface="微软雅黑" panose="020B0503020204020204" pitchFamily="34" charset="-122"/>
                <a:ea typeface="微软雅黑" panose="020B0503020204020204" pitchFamily="34" charset="-122"/>
              </a:rPr>
              <a:t>中国医药科技出版社，</a:t>
            </a:r>
            <a:r>
              <a:rPr lang="en-US" altLang="zh-CN" sz="800" dirty="0">
                <a:latin typeface="微软雅黑" panose="020B0503020204020204" pitchFamily="34" charset="-122"/>
                <a:ea typeface="微软雅黑" panose="020B0503020204020204" pitchFamily="34" charset="-122"/>
              </a:rPr>
              <a:t>2020:1088.      4. </a:t>
            </a:r>
            <a:r>
              <a:rPr lang="zh-CN" altLang="en-US" sz="800" dirty="0">
                <a:latin typeface="微软雅黑" panose="020B0503020204020204" pitchFamily="34" charset="-122"/>
                <a:ea typeface="微软雅黑" panose="020B0503020204020204" pitchFamily="34" charset="-122"/>
              </a:rPr>
              <a:t>邓小明</a:t>
            </a:r>
            <a:r>
              <a:rPr lang="en-US" altLang="zh-CN" sz="800" dirty="0">
                <a:latin typeface="微软雅黑" panose="020B0503020204020204" pitchFamily="34" charset="-122"/>
                <a:ea typeface="微软雅黑" panose="020B0503020204020204" pitchFamily="34" charset="-122"/>
              </a:rPr>
              <a:t>,</a:t>
            </a:r>
            <a:r>
              <a:rPr lang="zh-CN" altLang="en-US" sz="800" dirty="0">
                <a:latin typeface="微软雅黑" panose="020B0503020204020204" pitchFamily="34" charset="-122"/>
                <a:ea typeface="微软雅黑" panose="020B0503020204020204" pitchFamily="34" charset="-122"/>
              </a:rPr>
              <a:t>郭曲练</a:t>
            </a:r>
            <a:r>
              <a:rPr lang="en-US" altLang="zh-CN" sz="800" dirty="0">
                <a:latin typeface="微软雅黑" panose="020B0503020204020204" pitchFamily="34" charset="-122"/>
                <a:ea typeface="微软雅黑" panose="020B0503020204020204" pitchFamily="34" charset="-122"/>
              </a:rPr>
              <a:t>,</a:t>
            </a:r>
            <a:r>
              <a:rPr lang="zh-CN" altLang="en-US" sz="800" dirty="0">
                <a:latin typeface="微软雅黑" panose="020B0503020204020204" pitchFamily="34" charset="-122"/>
                <a:ea typeface="微软雅黑" panose="020B0503020204020204" pitchFamily="34" charset="-122"/>
              </a:rPr>
              <a:t>郭向阳</a:t>
            </a:r>
            <a:r>
              <a:rPr lang="en-US" altLang="zh-CN" sz="800" dirty="0">
                <a:latin typeface="微软雅黑" panose="020B0503020204020204" pitchFamily="34" charset="-122"/>
                <a:ea typeface="微软雅黑" panose="020B0503020204020204" pitchFamily="34" charset="-122"/>
              </a:rPr>
              <a:t>,</a:t>
            </a:r>
            <a:r>
              <a:rPr lang="zh-CN" altLang="en-US" sz="800" dirty="0">
                <a:latin typeface="微软雅黑" panose="020B0503020204020204" pitchFamily="34" charset="-122"/>
                <a:ea typeface="微软雅黑" panose="020B0503020204020204" pitchFamily="34" charset="-122"/>
              </a:rPr>
              <a:t>等</a:t>
            </a:r>
            <a:r>
              <a:rPr lang="en-US" altLang="zh-CN" sz="800" dirty="0">
                <a:latin typeface="微软雅黑" panose="020B0503020204020204" pitchFamily="34" charset="-122"/>
                <a:ea typeface="微软雅黑" panose="020B0503020204020204" pitchFamily="34" charset="-122"/>
              </a:rPr>
              <a:t>.</a:t>
            </a:r>
            <a:r>
              <a:rPr lang="zh-CN" altLang="en-US" sz="800" dirty="0">
                <a:latin typeface="微软雅黑" panose="020B0503020204020204" pitchFamily="34" charset="-122"/>
                <a:ea typeface="微软雅黑" panose="020B0503020204020204" pitchFamily="34" charset="-122"/>
              </a:rPr>
              <a:t>醋酸钠林格液临床应用专家共识</a:t>
            </a:r>
            <a:r>
              <a:rPr lang="en-US" altLang="zh-CN" sz="800" dirty="0">
                <a:latin typeface="微软雅黑" panose="020B0503020204020204" pitchFamily="34" charset="-122"/>
                <a:ea typeface="微软雅黑" panose="020B0503020204020204" pitchFamily="34" charset="-122"/>
              </a:rPr>
              <a:t>[J].</a:t>
            </a:r>
            <a:r>
              <a:rPr lang="zh-CN" altLang="en-US" sz="800" dirty="0">
                <a:latin typeface="微软雅黑" panose="020B0503020204020204" pitchFamily="34" charset="-122"/>
                <a:ea typeface="微软雅黑" panose="020B0503020204020204" pitchFamily="34" charset="-122"/>
              </a:rPr>
              <a:t>国际麻醉学与复苏杂志</a:t>
            </a:r>
            <a:r>
              <a:rPr lang="en-US" altLang="zh-CN" sz="800" dirty="0">
                <a:latin typeface="微软雅黑" panose="020B0503020204020204" pitchFamily="34" charset="-122"/>
                <a:ea typeface="微软雅黑" panose="020B0503020204020204" pitchFamily="34" charset="-122"/>
              </a:rPr>
              <a:t>, </a:t>
            </a:r>
            <a:endParaRPr lang="zh-CN" altLang="en-US" sz="800" dirty="0">
              <a:latin typeface="微软雅黑" panose="020B0503020204020204" pitchFamily="34" charset="-122"/>
              <a:ea typeface="微软雅黑" panose="020B0503020204020204" pitchFamily="34" charset="-122"/>
            </a:endParaRPr>
          </a:p>
        </p:txBody>
      </p:sp>
      <p:sp>
        <p:nvSpPr>
          <p:cNvPr id="12" name="文本框 11"/>
          <p:cNvSpPr txBox="1"/>
          <p:nvPr>
            <p:custDataLst>
              <p:tags r:id="rId6"/>
            </p:custDataLst>
          </p:nvPr>
        </p:nvSpPr>
        <p:spPr>
          <a:xfrm>
            <a:off x="2731673" y="232042"/>
            <a:ext cx="5271770" cy="619760"/>
          </a:xfrm>
          <a:prstGeom prst="rect">
            <a:avLst/>
          </a:prstGeom>
          <a:noFill/>
        </p:spPr>
        <p:txBody>
          <a:bodyPr wrap="square" rtlCol="0">
            <a:noAutofit/>
          </a:bodyPr>
          <a:lstStyle/>
          <a:p>
            <a:r>
              <a:rPr lang="en-US" altLang="zh-CN" sz="4000" b="1" i="1" dirty="0">
                <a:solidFill>
                  <a:srgbClr val="FF0000"/>
                </a:solidFill>
                <a:latin typeface="Forte" panose="03060902040502070203" pitchFamily="66" charset="0"/>
              </a:rPr>
              <a:t>Vs </a:t>
            </a:r>
            <a:r>
              <a:rPr lang="zh-CN" altLang="en-US" sz="2400" b="1" dirty="0">
                <a:solidFill>
                  <a:srgbClr val="FF0000"/>
                </a:solidFill>
                <a:latin typeface="华文新魏" panose="02010800040101010101" pitchFamily="2" charset="-122"/>
                <a:ea typeface="华文新魏" panose="02010800040101010101" pitchFamily="2" charset="-122"/>
              </a:rPr>
              <a:t>复方电解质醋酸钠葡萄糖注射液</a:t>
            </a:r>
            <a:endParaRPr lang="zh-CN" altLang="en-US" sz="2400" b="1" dirty="0">
              <a:solidFill>
                <a:srgbClr val="FF0000"/>
              </a:solidFill>
              <a:latin typeface="华文新魏" panose="02010800040101010101" pitchFamily="2" charset="-122"/>
              <a:ea typeface="华文新魏" panose="02010800040101010101" pitchFamily="2" charset="-122"/>
            </a:endParaRPr>
          </a:p>
          <a:p>
            <a:r>
              <a:rPr lang="en-US" altLang="zh-CN" dirty="0"/>
              <a:t> </a:t>
            </a:r>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54810" cy="46037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微软雅黑" panose="020B0503020204020204" pitchFamily="34" charset="-122"/>
              </a:rPr>
              <a:t>02</a:t>
            </a:r>
            <a:r>
              <a:rPr kumimoji="1" lang="zh-CN" altLang="en-US" sz="2400" b="1" dirty="0">
                <a:latin typeface="微软雅黑" panose="020B0503020204020204" pitchFamily="34" charset="-122"/>
                <a:ea typeface="微软雅黑" panose="020B0503020204020204" pitchFamily="34" charset="-122"/>
                <a:cs typeface="微软雅黑" panose="020B0503020204020204" pitchFamily="34" charset="-122"/>
              </a:rPr>
              <a:t>  安全性</a:t>
            </a:r>
            <a:endParaRPr kumimoji="1" lang="zh-CN" altLang="en-US" sz="24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9" name="文本框 8"/>
          <p:cNvSpPr txBox="1"/>
          <p:nvPr>
            <p:custDataLst>
              <p:tags r:id="rId1"/>
            </p:custDataLst>
          </p:nvPr>
        </p:nvSpPr>
        <p:spPr>
          <a:xfrm>
            <a:off x="624205" y="1405890"/>
            <a:ext cx="11056620" cy="3190875"/>
          </a:xfrm>
          <a:prstGeom prst="rect">
            <a:avLst/>
          </a:prstGeom>
          <a:noFill/>
        </p:spPr>
        <p:txBody>
          <a:bodyPr wrap="square" rtlCol="0">
            <a:noAutofit/>
          </a:bodyPr>
          <a:lstStyle/>
          <a:p>
            <a:pPr marL="284480" indent="-284480" algn="just" fontAlgn="auto">
              <a:lnSpc>
                <a:spcPct val="120000"/>
              </a:lnSpc>
              <a:spcBef>
                <a:spcPts val="800"/>
              </a:spcBef>
              <a:buFont typeface="Arial" panose="020B0604020202020204" pitchFamily="34" charset="0"/>
              <a:buNone/>
            </a:pPr>
            <a:r>
              <a:rPr lang="zh-CN" altLang="en-US" sz="1400" b="1" dirty="0">
                <a:solidFill>
                  <a:schemeClr val="accent2">
                    <a:lumMod val="50000"/>
                  </a:schemeClr>
                </a:solidFill>
                <a:latin typeface="微软雅黑" panose="020B0503020204020204" pitchFamily="34" charset="-122"/>
                <a:ea typeface="微软雅黑" panose="020B0503020204020204" pitchFamily="34" charset="-122"/>
                <a:sym typeface="+mn-ea"/>
              </a:rPr>
              <a:t>不良反应</a:t>
            </a:r>
            <a:endParaRPr lang="zh-CN" altLang="en-US" sz="1400" b="1" dirty="0">
              <a:solidFill>
                <a:schemeClr val="accent2">
                  <a:lumMod val="50000"/>
                </a:schemeClr>
              </a:solidFill>
              <a:latin typeface="微软雅黑" panose="020B0503020204020204" pitchFamily="34" charset="-122"/>
              <a:ea typeface="微软雅黑" panose="020B0503020204020204" pitchFamily="34" charset="-122"/>
              <a:sym typeface="+mn-ea"/>
            </a:endParaRPr>
          </a:p>
          <a:p>
            <a:pPr marL="284480" indent="-284480" algn="just" fontAlgn="auto">
              <a:lnSpc>
                <a:spcPct val="120000"/>
              </a:lnSpc>
              <a:spcBef>
                <a:spcPts val="800"/>
              </a:spcBef>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mn-ea"/>
              </a:rPr>
              <a:t>大剂量、快速给药可</a:t>
            </a:r>
            <a:r>
              <a:rPr lang="zh-CN" altLang="en-US" sz="1400" dirty="0">
                <a:latin typeface="微软雅黑" panose="020B0503020204020204" pitchFamily="34" charset="-122"/>
                <a:ea typeface="微软雅黑" panose="020B0503020204020204" pitchFamily="34" charset="-122"/>
                <a:sym typeface="+mn-ea"/>
              </a:rPr>
              <a:t>能会出现脑水肿、肺水肿和外周水肿（频率未知）；代谢异常如高血糖、尿糖；肝功能异常。</a:t>
            </a:r>
            <a:endParaRPr lang="zh-CN" altLang="en-US" sz="1400" dirty="0">
              <a:latin typeface="微软雅黑" panose="020B0503020204020204" pitchFamily="34" charset="-122"/>
              <a:ea typeface="微软雅黑" panose="020B0503020204020204" pitchFamily="34" charset="-122"/>
              <a:sym typeface="+mn-ea"/>
            </a:endParaRPr>
          </a:p>
          <a:p>
            <a:pPr marL="284480" indent="-284480" algn="just" fontAlgn="auto">
              <a:lnSpc>
                <a:spcPct val="120000"/>
              </a:lnSpc>
              <a:spcBef>
                <a:spcPts val="800"/>
              </a:spcBef>
              <a:buFont typeface="Arial" panose="020B0604020202020204" pitchFamily="34" charset="0"/>
              <a:buNone/>
            </a:pPr>
            <a:r>
              <a:rPr lang="zh-CN" altLang="en-US" sz="1400" b="1" dirty="0">
                <a:solidFill>
                  <a:schemeClr val="accent2">
                    <a:lumMod val="50000"/>
                  </a:schemeClr>
                </a:solidFill>
                <a:latin typeface="微软雅黑" panose="020B0503020204020204" pitchFamily="34" charset="-122"/>
                <a:ea typeface="微软雅黑" panose="020B0503020204020204" pitchFamily="34" charset="-122"/>
                <a:sym typeface="+mn-ea"/>
              </a:rPr>
              <a:t>临床安全性</a:t>
            </a:r>
            <a:endParaRPr lang="zh-CN" altLang="en-US" sz="1400" b="1" dirty="0">
              <a:solidFill>
                <a:schemeClr val="accent2">
                  <a:lumMod val="50000"/>
                </a:schemeClr>
              </a:solidFill>
              <a:latin typeface="微软雅黑" panose="020B0503020204020204" pitchFamily="34" charset="-122"/>
              <a:ea typeface="微软雅黑" panose="020B0503020204020204" pitchFamily="34" charset="-122"/>
              <a:sym typeface="+mn-ea"/>
            </a:endParaRPr>
          </a:p>
          <a:p>
            <a:pPr marL="284480" indent="-284480" algn="just" fontAlgn="auto">
              <a:lnSpc>
                <a:spcPct val="120000"/>
              </a:lnSpc>
              <a:spcBef>
                <a:spcPts val="800"/>
              </a:spcBef>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根据同品种在日本批准上市的临床信息，</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8,254 </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例病例中，有</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73 </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例（</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0.9</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％）患者报告</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85</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种副作用，主要为高血糖症</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53</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例（</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0.64</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％），肝功能不全</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9</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例（</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0.11</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％）和尿糖</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5</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例（</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0.06</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z="1400" dirty="0">
              <a:latin typeface="微软雅黑" panose="020B0503020204020204" pitchFamily="34" charset="-122"/>
              <a:ea typeface="微软雅黑" panose="020B0503020204020204" pitchFamily="34" charset="-122"/>
              <a:cs typeface="Times New Roman" panose="02020603050405020304" pitchFamily="18" charset="0"/>
            </a:endParaRPr>
          </a:p>
          <a:p>
            <a:pPr marL="284480" indent="-284480" algn="just" fontAlgn="auto">
              <a:lnSpc>
                <a:spcPct val="120000"/>
              </a:lnSpc>
              <a:spcBef>
                <a:spcPts val="800"/>
              </a:spcBef>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在</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23</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例</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15</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岁以下的小儿外科病例中，从相对较低的速率（</a:t>
            </a:r>
            <a:r>
              <a:rPr lang="zh-CN" altLang="en-US" sz="1400" dirty="0">
                <a:solidFill>
                  <a:prstClr val="black"/>
                </a:solidFill>
                <a:latin typeface="微软雅黑" panose="020B0503020204020204" pitchFamily="34" charset="-122"/>
                <a:ea typeface="微软雅黑" panose="020B0503020204020204" pitchFamily="34" charset="-122"/>
              </a:rPr>
              <a:t>以葡萄糖计</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为</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0.15g/kg/h</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）到相对较快的速率（</a:t>
            </a:r>
            <a:r>
              <a:rPr lang="en-US" altLang="zh-CN" sz="1400" dirty="0">
                <a:latin typeface="微软雅黑" panose="020B0503020204020204" pitchFamily="34" charset="-122"/>
                <a:ea typeface="微软雅黑" panose="020B0503020204020204" pitchFamily="34" charset="-122"/>
                <a:cs typeface="Times New Roman" panose="02020603050405020304" pitchFamily="18" charset="0"/>
              </a:rPr>
              <a:t>0.83g/kg/h</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），醋酸钠林格葡萄糖注射液均显示出良好的耐受性，并且被认为</a:t>
            </a:r>
            <a:r>
              <a:rPr lang="zh-CN" altLang="en-US" sz="14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rPr>
              <a:t>适合于儿科手术患者的细胞外液的补充和校正</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1400" dirty="0">
              <a:latin typeface="微软雅黑" panose="020B0503020204020204" pitchFamily="34" charset="-122"/>
              <a:ea typeface="微软雅黑" panose="020B0503020204020204" pitchFamily="34" charset="-122"/>
              <a:cs typeface="Times New Roman" panose="02020603050405020304" pitchFamily="18" charset="0"/>
            </a:endParaRPr>
          </a:p>
          <a:p>
            <a:pPr marL="284480" indent="-284480" algn="just" fontAlgn="auto">
              <a:lnSpc>
                <a:spcPct val="120000"/>
              </a:lnSpc>
              <a:spcBef>
                <a:spcPts val="800"/>
              </a:spcBef>
              <a:buClrTx/>
              <a:buSzTx/>
              <a:buFont typeface="Arial" panose="020B0604020202020204" pitchFamily="34" charset="0"/>
              <a:buNone/>
            </a:pPr>
            <a:r>
              <a:rPr lang="zh-CN" altLang="en-US" sz="1400" b="1" dirty="0">
                <a:solidFill>
                  <a:schemeClr val="accent2">
                    <a:lumMod val="50000"/>
                  </a:schemeClr>
                </a:solidFill>
                <a:latin typeface="微软雅黑" panose="020B0503020204020204" pitchFamily="34" charset="-122"/>
                <a:ea typeface="微软雅黑" panose="020B0503020204020204" pitchFamily="34" charset="-122"/>
              </a:rPr>
              <a:t>国内外不良反应发生情况</a:t>
            </a:r>
            <a:endParaRPr lang="zh-CN" altLang="en-US" sz="1400" b="1" dirty="0">
              <a:solidFill>
                <a:schemeClr val="accent2">
                  <a:lumMod val="50000"/>
                </a:schemeClr>
              </a:solidFill>
              <a:latin typeface="微软雅黑" panose="020B0503020204020204" pitchFamily="34" charset="-122"/>
              <a:ea typeface="微软雅黑" panose="020B0503020204020204" pitchFamily="34" charset="-122"/>
            </a:endParaRPr>
          </a:p>
          <a:p>
            <a:pPr marL="285750" indent="-285750" algn="just" fontAlgn="auto">
              <a:lnSpc>
                <a:spcPct val="120000"/>
              </a:lnSpc>
              <a:spcBef>
                <a:spcPts val="800"/>
              </a:spcBef>
              <a:buFont typeface="Wingdings" panose="05000000000000000000" charset="0"/>
              <a:buChar char="l"/>
            </a:pPr>
            <a:r>
              <a:rPr lang="en-US" altLang="zh-CN" sz="700" dirty="0">
                <a:latin typeface="微软雅黑" panose="020B0503020204020204" pitchFamily="34" charset="-122"/>
                <a:ea typeface="微软雅黑" panose="020B0503020204020204" pitchFamily="34" charset="-122"/>
                <a:cs typeface="Times New Roman" panose="02020603050405020304" pitchFamily="18" charset="0"/>
              </a:rPr>
              <a:t>  </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我公司按要求对本品进行不良反应监测。截止</a:t>
            </a:r>
            <a:r>
              <a:rPr lang="zh-CN" sz="1400" dirty="0">
                <a:latin typeface="微软雅黑" panose="020B0503020204020204" pitchFamily="34" charset="-122"/>
                <a:ea typeface="微软雅黑" panose="020B0503020204020204" pitchFamily="34" charset="-122"/>
                <a:cs typeface="Times New Roman" panose="02020603050405020304" pitchFamily="18" charset="0"/>
              </a:rPr>
              <a:t>目前</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，暂未收到药品不良反应信息，也未见相关不良反应报告</a:t>
            </a:r>
            <a:endParaRPr lang="zh-CN" altLang="en-US" sz="14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0" name="文本框 9"/>
          <p:cNvSpPr txBox="1"/>
          <p:nvPr>
            <p:custDataLst>
              <p:tags r:id="rId2"/>
            </p:custDataLst>
          </p:nvPr>
        </p:nvSpPr>
        <p:spPr>
          <a:xfrm>
            <a:off x="623902" y="4597069"/>
            <a:ext cx="3747135" cy="391795"/>
          </a:xfrm>
          <a:prstGeom prst="rect">
            <a:avLst/>
          </a:prstGeom>
          <a:noFill/>
        </p:spPr>
        <p:txBody>
          <a:bodyPr wrap="square" rtlCol="0">
            <a:noAutofit/>
          </a:bodyPr>
          <a:lstStyle/>
          <a:p>
            <a:pPr marL="285750" indent="-285750" algn="just">
              <a:buClr>
                <a:srgbClr val="0070C0"/>
              </a:buClr>
              <a:buFont typeface="Wingdings" panose="05000000000000000000" charset="0"/>
              <a:buChar char="l"/>
            </a:pPr>
            <a:r>
              <a:rPr lang="zh-CN" altLang="en-US" b="1" dirty="0">
                <a:solidFill>
                  <a:srgbClr val="0070C0"/>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与参照品相比安全性优势</a:t>
            </a:r>
            <a:endParaRPr lang="zh-CN" altLang="en-US" b="1" dirty="0">
              <a:solidFill>
                <a:srgbClr val="0070C0"/>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sp>
        <p:nvSpPr>
          <p:cNvPr id="11" name="文本框 10"/>
          <p:cNvSpPr txBox="1"/>
          <p:nvPr>
            <p:custDataLst>
              <p:tags r:id="rId3"/>
            </p:custDataLst>
          </p:nvPr>
        </p:nvSpPr>
        <p:spPr>
          <a:xfrm>
            <a:off x="623902" y="4916474"/>
            <a:ext cx="11143615" cy="1256665"/>
          </a:xfrm>
          <a:prstGeom prst="rect">
            <a:avLst/>
          </a:prstGeom>
          <a:noFill/>
        </p:spPr>
        <p:txBody>
          <a:bodyPr wrap="square" rtlCol="0" anchor="ctr" anchorCtr="0">
            <a:noAutofit/>
          </a:bodyPr>
          <a:lstStyle/>
          <a:p>
            <a:pPr marL="285750" marR="0" indent="-285750" algn="just" defTabSz="914400" rtl="0" fontAlgn="auto">
              <a:lnSpc>
                <a:spcPct val="120000"/>
              </a:lnSpc>
              <a:spcBef>
                <a:spcPts val="0"/>
              </a:spcBef>
              <a:spcAft>
                <a:spcPts val="0"/>
              </a:spcAft>
              <a:buClrTx/>
              <a:buSzTx/>
              <a:buFont typeface="Arial" panose="020B0604020202020204" pitchFamily="34" charset="0"/>
              <a:buChar char="•"/>
              <a:defRPr/>
            </a:pP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Arial" panose="020B0604020202020204" pitchFamily="34" charset="0"/>
              </a:rPr>
              <a:t>相比复方乳酸钠葡萄糖注射液</a:t>
            </a:r>
            <a:r>
              <a:rPr lang="zh-CN" altLang="en-US" sz="1400" dirty="0">
                <a:latin typeface="微软雅黑" panose="020B0503020204020204" pitchFamily="34" charset="-122"/>
                <a:ea typeface="微软雅黑" panose="020B0503020204020204" pitchFamily="34" charset="-122"/>
                <a:sym typeface="+mn-ea"/>
              </a:rPr>
              <a:t>：</a:t>
            </a:r>
            <a:r>
              <a:rPr lang="zh-CN" altLang="en-US" sz="1400" dirty="0">
                <a:latin typeface="微软雅黑" panose="020B0503020204020204" pitchFamily="34" charset="-122"/>
                <a:ea typeface="微软雅黑" panose="020B0503020204020204" pitchFamily="34" charset="-122"/>
                <a:sym typeface="Arial" panose="020B0604020202020204" pitchFamily="34" charset="0"/>
              </a:rPr>
              <a:t>①</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Arial" panose="020B0604020202020204" pitchFamily="34" charset="0"/>
              </a:rPr>
              <a:t>醋酸代替乳酸， </a:t>
            </a:r>
            <a:r>
              <a:rPr lang="zh-CN" altLang="en-US" sz="14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sym typeface="Arial" panose="020B0604020202020204" pitchFamily="34" charset="0"/>
              </a:rPr>
              <a:t>代谢不依赖肝脏</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Arial" panose="020B0604020202020204" pitchFamily="34" charset="0"/>
              </a:rPr>
              <a:t>，具有较强的抗酸缓冲</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微软雅黑" panose="020B0503020204020204" pitchFamily="34" charset="-122"/>
              </a:rPr>
              <a:t>能力，可有效防止高乳血症，适用于肝功能不良、肝移植及肝脏手术的病人；②</a:t>
            </a:r>
            <a:r>
              <a:rPr lang="zh-CN" altLang="en-US" sz="14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sym typeface="微软雅黑" panose="020B0503020204020204" pitchFamily="34" charset="-122"/>
              </a:rPr>
              <a:t>不影响血乳酸水平</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微软雅黑" panose="020B0503020204020204" pitchFamily="34" charset="-122"/>
              </a:rPr>
              <a:t>，不影响医生对患者病情判断。</a:t>
            </a:r>
            <a:endPar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微软雅黑" panose="020B0503020204020204" pitchFamily="34" charset="-122"/>
            </a:endParaRPr>
          </a:p>
          <a:p>
            <a:pPr marL="285750" marR="0" indent="-285750" algn="just" defTabSz="914400" rtl="0" fontAlgn="auto">
              <a:lnSpc>
                <a:spcPct val="120000"/>
              </a:lnSpc>
              <a:spcBef>
                <a:spcPts val="1200"/>
              </a:spcBef>
              <a:spcAft>
                <a:spcPts val="0"/>
              </a:spcAft>
              <a:buClrTx/>
              <a:buSzTx/>
              <a:buFont typeface="Arial" panose="020B0604020202020204" pitchFamily="34" charset="0"/>
              <a:buChar char="•"/>
              <a:defRPr/>
            </a:pP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rPr>
              <a:t>相比</a:t>
            </a:r>
            <a:r>
              <a:rPr lang="zh-CN" altLang="en-US" sz="1400" dirty="0">
                <a:latin typeface="微软雅黑" panose="020B0503020204020204" pitchFamily="34" charset="-122"/>
                <a:ea typeface="微软雅黑" panose="020B0503020204020204" pitchFamily="34" charset="-122"/>
                <a:sym typeface="+mn-ea"/>
              </a:rPr>
              <a:t>复方电解质醋酸钠葡萄糖注射液：</a:t>
            </a:r>
            <a:r>
              <a:rPr lang="zh-CN" altLang="en-US" sz="1400" dirty="0">
                <a:latin typeface="微软雅黑" panose="020B0503020204020204" pitchFamily="34" charset="-122"/>
                <a:ea typeface="微软雅黑" panose="020B0503020204020204" pitchFamily="34" charset="-122"/>
                <a:sym typeface="Arial" panose="020B0604020202020204" pitchFamily="34" charset="0"/>
              </a:rPr>
              <a:t>①</a:t>
            </a:r>
            <a:r>
              <a:rPr lang="zh-CN" altLang="en-US" sz="1400" b="1" dirty="0">
                <a:solidFill>
                  <a:srgbClr val="C00000"/>
                </a:solidFill>
                <a:latin typeface="微软雅黑" panose="020B0503020204020204" pitchFamily="34" charset="-122"/>
                <a:ea typeface="微软雅黑" panose="020B0503020204020204" pitchFamily="34" charset="-122"/>
                <a:sym typeface="Arial" panose="020B0604020202020204" pitchFamily="34" charset="0"/>
              </a:rPr>
              <a:t>可适用于小儿患者，有临床研究参考文献，更安全</a:t>
            </a:r>
            <a:r>
              <a:rPr lang="zh-CN" altLang="en-US" sz="1400" dirty="0">
                <a:latin typeface="微软雅黑" panose="020B0503020204020204" pitchFamily="34" charset="-122"/>
                <a:ea typeface="微软雅黑" panose="020B0503020204020204" pitchFamily="34" charset="-122"/>
                <a:sym typeface="Arial" panose="020B0604020202020204" pitchFamily="34" charset="0"/>
              </a:rPr>
              <a:t>；</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微软雅黑" panose="020B0503020204020204" pitchFamily="34" charset="-122"/>
              </a:rPr>
              <a:t>②</a:t>
            </a:r>
            <a:r>
              <a:rPr lang="zh-CN" altLang="en-US" sz="14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sym typeface="微软雅黑" panose="020B0503020204020204" pitchFamily="34" charset="-122"/>
              </a:rPr>
              <a:t>电解质配方更接近血浆，</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微软雅黑" panose="020B0503020204020204" pitchFamily="34" charset="-122"/>
              </a:rPr>
              <a:t>能够</a:t>
            </a:r>
            <a:r>
              <a:rPr lang="zh-CN" altLang="en-US" sz="14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sym typeface="微软雅黑" panose="020B0503020204020204" pitchFamily="34" charset="-122"/>
              </a:rPr>
              <a:t>降低医源性高钾血</a:t>
            </a:r>
            <a:r>
              <a:rPr lang="zh-CN" altLang="en-US" sz="14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sym typeface="+mn-ea"/>
              </a:rPr>
              <a:t>症</a:t>
            </a:r>
            <a:r>
              <a:rPr lang="zh-CN" altLang="en-US" sz="14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sym typeface="微软雅黑" panose="020B0503020204020204" pitchFamily="34" charset="-122"/>
              </a:rPr>
              <a:t>、</a:t>
            </a:r>
            <a:r>
              <a:rPr lang="zh-CN" altLang="en-US" sz="14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sym typeface="+mn-ea"/>
              </a:rPr>
              <a:t>高钙血症的发生率，</a:t>
            </a:r>
            <a:r>
              <a:rPr lang="zh-CN" altLang="en-US" sz="1400" dirty="0">
                <a:latin typeface="微软雅黑" panose="020B0503020204020204" pitchFamily="34" charset="-122"/>
                <a:ea typeface="微软雅黑" panose="020B0503020204020204" pitchFamily="34" charset="-122"/>
                <a:cs typeface="Times New Roman" panose="02020603050405020304" pitchFamily="18" charset="0"/>
                <a:sym typeface="+mn-ea"/>
              </a:rPr>
              <a:t>同时避免引起</a:t>
            </a:r>
            <a:r>
              <a:rPr lang="zh-CN" altLang="en-US" sz="14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sym typeface="+mn-ea"/>
              </a:rPr>
              <a:t>高磷血症、高镁血症。</a:t>
            </a:r>
            <a:endParaRPr lang="zh-CN" altLang="en-US" sz="14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2" name="文本框 11"/>
          <p:cNvSpPr txBox="1"/>
          <p:nvPr>
            <p:custDataLst>
              <p:tags r:id="rId4"/>
            </p:custDataLst>
          </p:nvPr>
        </p:nvSpPr>
        <p:spPr>
          <a:xfrm>
            <a:off x="625172" y="1121714"/>
            <a:ext cx="6184900" cy="368300"/>
          </a:xfrm>
          <a:prstGeom prst="rect">
            <a:avLst/>
          </a:prstGeom>
          <a:noFill/>
        </p:spPr>
        <p:txBody>
          <a:bodyPr wrap="square" rtlCol="0">
            <a:spAutoFit/>
          </a:bodyPr>
          <a:lstStyle/>
          <a:p>
            <a:pPr marL="285750" lvl="0" indent="-285750" algn="just">
              <a:buClr>
                <a:srgbClr val="0070C0"/>
              </a:buClr>
              <a:buSzTx/>
              <a:buFont typeface="Wingdings" panose="05000000000000000000" charset="0"/>
              <a:buChar char="l"/>
            </a:pPr>
            <a:r>
              <a:rPr lang="zh-CN" altLang="en-US" b="1" dirty="0">
                <a:solidFill>
                  <a:srgbClr val="0070C0"/>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说明书收载的安全性信息及国外临床安全性情况</a:t>
            </a:r>
            <a:endParaRPr lang="zh-CN" altLang="en-US" b="1" dirty="0">
              <a:solidFill>
                <a:srgbClr val="0070C0"/>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sp>
        <p:nvSpPr>
          <p:cNvPr id="13" name="文本框 12"/>
          <p:cNvSpPr txBox="1"/>
          <p:nvPr>
            <p:custDataLst>
              <p:tags r:id="rId5"/>
            </p:custDataLst>
          </p:nvPr>
        </p:nvSpPr>
        <p:spPr>
          <a:xfrm>
            <a:off x="517029" y="6173139"/>
            <a:ext cx="11869420" cy="363855"/>
          </a:xfrm>
          <a:prstGeom prst="rect">
            <a:avLst/>
          </a:prstGeom>
          <a:noFill/>
        </p:spPr>
        <p:txBody>
          <a:bodyPr wrap="square" rtlCol="0">
            <a:noAutofit/>
          </a:bodyPr>
          <a:lstStyle/>
          <a:p>
            <a:pPr marL="284480" indent="-284480" algn="just" fontAlgn="auto">
              <a:lnSpc>
                <a:spcPct val="100000"/>
              </a:lnSpc>
              <a:spcBef>
                <a:spcPts val="800"/>
              </a:spcBef>
              <a:buClr>
                <a:srgbClr val="0C22F4"/>
              </a:buClr>
              <a:buFont typeface="Wingdings" panose="05000000000000000000" charset="0"/>
              <a:buNone/>
            </a:pPr>
            <a:r>
              <a:rPr lang="zh-CN" altLang="en-US" sz="1700" b="1" dirty="0">
                <a:solidFill>
                  <a:srgbClr val="0070C0"/>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rPr>
              <a:t>综上：</a:t>
            </a:r>
            <a:r>
              <a:rPr lang="zh-CN" altLang="en-US" sz="17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lt"/>
              </a:rPr>
              <a:t>醋酸钠林格葡萄糖注射液</a:t>
            </a:r>
            <a:r>
              <a:rPr lang="zh-CN" altLang="en-US" sz="1700" b="1"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sym typeface="+mn-lt"/>
              </a:rPr>
              <a:t>安全性高于</a:t>
            </a:r>
            <a:r>
              <a:rPr lang="zh-CN" altLang="en-US" sz="17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lt"/>
              </a:rPr>
              <a:t>目录内参考药品</a:t>
            </a:r>
            <a:r>
              <a:rPr lang="zh-CN" altLang="en-US" sz="1700" b="1" dirty="0">
                <a:latin typeface="微软雅黑" panose="020B0503020204020204" pitchFamily="34" charset="-122"/>
                <a:ea typeface="微软雅黑" panose="020B0503020204020204" pitchFamily="34" charset="-122"/>
                <a:cs typeface="Times New Roman" panose="02020603050405020304" pitchFamily="18" charset="0"/>
                <a:sym typeface="+mn-lt"/>
              </a:rPr>
              <a:t>复方乳酸钠葡萄糖注射液</a:t>
            </a:r>
            <a:r>
              <a:rPr lang="zh-CN" altLang="en-US" sz="17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lt"/>
              </a:rPr>
              <a:t>及</a:t>
            </a:r>
            <a:r>
              <a:rPr lang="zh-CN" altLang="en-US" sz="1700" b="1" dirty="0">
                <a:latin typeface="微软雅黑" panose="020B0503020204020204" pitchFamily="34" charset="-122"/>
                <a:ea typeface="微软雅黑" panose="020B0503020204020204" pitchFamily="34" charset="-122"/>
                <a:cs typeface="Times New Roman" panose="02020603050405020304" pitchFamily="18" charset="0"/>
                <a:sym typeface="+mn-lt"/>
              </a:rPr>
              <a:t>复方电解质醋酸钠葡萄糖注射液。</a:t>
            </a:r>
            <a:endParaRPr lang="zh-CN" altLang="en-US" sz="1700" b="1" dirty="0">
              <a:latin typeface="微软雅黑" panose="020B0503020204020204" pitchFamily="34" charset="-122"/>
              <a:ea typeface="微软雅黑" panose="020B0503020204020204" pitchFamily="34" charset="-122"/>
              <a:cs typeface="Times New Roman" panose="02020603050405020304" pitchFamily="18" charset="0"/>
              <a:sym typeface="+mn-lt"/>
            </a:endParaRPr>
          </a:p>
        </p:txBody>
      </p:sp>
      <p:sp>
        <p:nvSpPr>
          <p:cNvPr id="17" name="文本框 16"/>
          <p:cNvSpPr txBox="1"/>
          <p:nvPr/>
        </p:nvSpPr>
        <p:spPr>
          <a:xfrm>
            <a:off x="517029" y="6609384"/>
            <a:ext cx="6192078"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Pct val="80000"/>
              <a:buFont typeface="Wingdings" panose="05000000000000000000" charset="0"/>
              <a:buNone/>
              <a:defRPr/>
            </a:pPr>
            <a:r>
              <a:rPr kumimoji="0" lang="en-US" altLang="zh-CN" sz="1200" b="0"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rPr>
              <a:t>1. </a:t>
            </a:r>
            <a:r>
              <a:rPr kumimoji="0" lang="en-US" altLang="zh-CN" sz="1200" b="0" i="0" u="none" strike="noStrike" kern="1200" cap="none" spc="15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sym typeface="+mn-ea"/>
              </a:rPr>
              <a:t> </a:t>
            </a:r>
            <a:r>
              <a:rPr kumimoji="0" lang="zh-CN" altLang="en-US" sz="1200" b="0"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sym typeface="+mn-ea"/>
              </a:rPr>
              <a:t>醋酸钠林格葡萄糖注射液日本原研IF文件     </a:t>
            </a:r>
            <a:r>
              <a:rPr kumimoji="0" lang="en-US" altLang="zh-CN" sz="1200" b="0"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rPr>
              <a:t>2.  </a:t>
            </a:r>
            <a:r>
              <a:rPr kumimoji="0" lang="zh-CN" altLang="en-US" sz="1200" b="0"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rPr>
              <a:t>醋酸钠林格葡萄糖注射液药品说明书</a:t>
            </a:r>
            <a:endParaRPr kumimoji="0" lang="zh-CN" altLang="en-US" sz="1200" b="0"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p:txBody>
      </p:sp>
      <p:sp>
        <p:nvSpPr>
          <p:cNvPr id="20" name="矩形 19"/>
          <p:cNvSpPr/>
          <p:nvPr/>
        </p:nvSpPr>
        <p:spPr>
          <a:xfrm>
            <a:off x="624205" y="1456690"/>
            <a:ext cx="11056620" cy="3022600"/>
          </a:xfrm>
          <a:prstGeom prst="rect">
            <a:avLst/>
          </a:prstGeom>
          <a:no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no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69047" cy="461665"/>
          </a:xfrm>
          <a:prstGeom prst="rect">
            <a:avLst/>
          </a:prstGeom>
        </p:spPr>
        <p:txBody>
          <a:bodyPr wrap="none">
            <a:spAutoFit/>
          </a:bodyPr>
          <a:lstStyle/>
          <a:p>
            <a:r>
              <a:rPr kumimoji="1"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03</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有效性</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2" name="table 164"/>
          <p:cNvGraphicFramePr>
            <a:graphicFrameLocks noGrp="1"/>
          </p:cNvGraphicFramePr>
          <p:nvPr/>
        </p:nvGraphicFramePr>
        <p:xfrm>
          <a:off x="642632" y="1847215"/>
          <a:ext cx="5160009" cy="4368163"/>
        </p:xfrm>
        <a:graphic>
          <a:graphicData uri="http://schemas.openxmlformats.org/drawingml/2006/table">
            <a:tbl>
              <a:tblPr/>
              <a:tblGrid>
                <a:gridCol w="1266189"/>
                <a:gridCol w="3893820"/>
              </a:tblGrid>
              <a:tr h="546100">
                <a:tc>
                  <a:txBody>
                    <a:bodyPr/>
                    <a:lstStyle/>
                    <a:p>
                      <a:pPr algn="l" rtl="0" eaLnBrk="0">
                        <a:lnSpc>
                          <a:spcPct val="126000"/>
                        </a:lnSpc>
                      </a:pPr>
                      <a:endParaRPr sz="1000" dirty="0">
                        <a:solidFill>
                          <a:srgbClr val="0070C0"/>
                        </a:solidFill>
                        <a:latin typeface="Arial" panose="020B0604020202020204"/>
                        <a:ea typeface="Arial" panose="020B0604020202020204"/>
                        <a:cs typeface="Arial" panose="020B0604020202020204"/>
                      </a:endParaRPr>
                    </a:p>
                    <a:p>
                      <a:pPr marL="281305" algn="l" rtl="0" eaLnBrk="0">
                        <a:lnSpc>
                          <a:spcPct val="87000"/>
                        </a:lnSpc>
                        <a:spcBef>
                          <a:spcPts val="0"/>
                        </a:spcBef>
                      </a:pPr>
                      <a:r>
                        <a:rPr sz="1400" b="1" kern="0" spc="-1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研究类型</a:t>
                      </a:r>
                      <a:endParaRPr sz="14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13000"/>
                        </a:lnSpc>
                      </a:pPr>
                      <a:endParaRPr sz="1000" dirty="0">
                        <a:latin typeface="Arial" panose="020B0604020202020204"/>
                        <a:ea typeface="Arial" panose="020B0604020202020204"/>
                        <a:cs typeface="Arial" panose="020B0604020202020204"/>
                      </a:endParaRPr>
                    </a:p>
                    <a:p>
                      <a:pPr marL="95250" algn="l" rtl="0" eaLnBrk="0">
                        <a:lnSpc>
                          <a:spcPts val="1580"/>
                        </a:lnSpc>
                        <a:spcBef>
                          <a:spcPts val="5"/>
                        </a:spcBef>
                      </a:pP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上市前研究</a:t>
                      </a:r>
                      <a:r>
                        <a:rPr sz="1200" b="1" kern="0" spc="-19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，在</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日本</a:t>
                      </a:r>
                      <a:r>
                        <a:rPr sz="1200" b="1" kern="0" spc="-2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20家单位</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进行</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r>
              <a:tr h="647700">
                <a:tc>
                  <a:txBody>
                    <a:bodyPr/>
                    <a:lstStyle/>
                    <a:p>
                      <a:pPr algn="l" rtl="0" eaLnBrk="0">
                        <a:lnSpc>
                          <a:spcPct val="158000"/>
                        </a:lnSpc>
                      </a:pPr>
                      <a:endParaRPr sz="1000" dirty="0">
                        <a:solidFill>
                          <a:srgbClr val="0070C0"/>
                        </a:solidFill>
                        <a:latin typeface="Arial" panose="020B0604020202020204"/>
                        <a:ea typeface="Arial" panose="020B0604020202020204"/>
                        <a:cs typeface="Arial" panose="020B0604020202020204"/>
                      </a:endParaRPr>
                    </a:p>
                    <a:p>
                      <a:pPr marL="281305" algn="l" rtl="0" eaLnBrk="0">
                        <a:lnSpc>
                          <a:spcPct val="86000"/>
                        </a:lnSpc>
                        <a:spcBef>
                          <a:spcPts val="5"/>
                        </a:spcBef>
                      </a:pPr>
                      <a:r>
                        <a:rPr sz="1400" b="1" kern="0" spc="-1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研究对象</a:t>
                      </a:r>
                      <a:endParaRPr sz="14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03000"/>
                        </a:lnSpc>
                      </a:pPr>
                      <a:endParaRPr sz="9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92710" algn="l" rtl="0" eaLnBrk="0">
                        <a:lnSpc>
                          <a:spcPct val="116000"/>
                        </a:lnSpc>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全身麻醉状态下的手术患者以及包含烧伤、肝功</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能障碍 </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等其他疾病的患者共</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2</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29例</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539750">
                <a:tc>
                  <a:txBody>
                    <a:bodyPr/>
                    <a:lstStyle/>
                    <a:p>
                      <a:pPr algn="l" rtl="0" eaLnBrk="0">
                        <a:lnSpc>
                          <a:spcPct val="122000"/>
                        </a:lnSpc>
                      </a:pPr>
                      <a:endParaRPr sz="1000" dirty="0">
                        <a:solidFill>
                          <a:srgbClr val="0070C0"/>
                        </a:solidFill>
                        <a:latin typeface="Arial" panose="020B0604020202020204"/>
                        <a:ea typeface="Arial" panose="020B0604020202020204"/>
                        <a:cs typeface="Arial" panose="020B0604020202020204"/>
                      </a:endParaRPr>
                    </a:p>
                    <a:p>
                      <a:pPr marL="283210" algn="l" rtl="0" eaLnBrk="0">
                        <a:lnSpc>
                          <a:spcPct val="87000"/>
                        </a:lnSpc>
                        <a:spcBef>
                          <a:spcPts val="0"/>
                        </a:spcBef>
                      </a:pPr>
                      <a:r>
                        <a:rPr sz="1400" b="1" kern="0" spc="-1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干预措施</a:t>
                      </a:r>
                      <a:endParaRPr sz="14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30000"/>
                        </a:lnSpc>
                      </a:pPr>
                      <a:endParaRPr sz="1000" dirty="0">
                        <a:latin typeface="Arial" panose="020B0604020202020204"/>
                        <a:ea typeface="Arial" panose="020B0604020202020204"/>
                        <a:cs typeface="Arial" panose="020B0604020202020204"/>
                      </a:endParaRPr>
                    </a:p>
                    <a:p>
                      <a:pPr marL="95250" algn="l" rtl="0" eaLnBrk="0">
                        <a:lnSpc>
                          <a:spcPct val="87000"/>
                        </a:lnSpc>
                        <a:spcBef>
                          <a:spcPts val="5"/>
                        </a:spcBef>
                      </a:pP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醋酸钠林格葡萄糖注射液</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r>
              <a:tr h="648334">
                <a:tc>
                  <a:txBody>
                    <a:bodyPr/>
                    <a:lstStyle/>
                    <a:p>
                      <a:pPr algn="l" rtl="0" eaLnBrk="0">
                        <a:lnSpc>
                          <a:spcPct val="157000"/>
                        </a:lnSpc>
                      </a:pPr>
                      <a:endParaRPr sz="1000" dirty="0">
                        <a:solidFill>
                          <a:srgbClr val="0070C0"/>
                        </a:solidFill>
                        <a:latin typeface="Arial" panose="020B0604020202020204"/>
                        <a:ea typeface="Arial" panose="020B0604020202020204"/>
                        <a:cs typeface="Arial" panose="020B0604020202020204"/>
                      </a:endParaRPr>
                    </a:p>
                    <a:p>
                      <a:pPr marL="282575" algn="l" rtl="0" eaLnBrk="0">
                        <a:lnSpc>
                          <a:spcPct val="87000"/>
                        </a:lnSpc>
                        <a:spcBef>
                          <a:spcPts val="5"/>
                        </a:spcBef>
                      </a:pPr>
                      <a:r>
                        <a:rPr sz="1400" b="1" kern="0" spc="-1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对照措施</a:t>
                      </a:r>
                      <a:endParaRPr sz="14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11000"/>
                        </a:lnSpc>
                      </a:pPr>
                      <a:endParaRPr sz="600" dirty="0">
                        <a:latin typeface="Arial" panose="020B0604020202020204"/>
                        <a:ea typeface="Arial" panose="020B0604020202020204"/>
                        <a:cs typeface="Arial" panose="020B0604020202020204"/>
                      </a:endParaRPr>
                    </a:p>
                    <a:p>
                      <a:pPr marL="92710" algn="l" rtl="0" eaLnBrk="0">
                        <a:lnSpc>
                          <a:spcPct val="122000"/>
                        </a:lnSpc>
                        <a:spcBef>
                          <a:spcPts val="5"/>
                        </a:spcBef>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葡萄糖加乳酸林格氏</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液；麦芽糖加乳酸林格氏液；</a:t>
                      </a:r>
                      <a:r>
                        <a:rPr sz="1200" kern="0" spc="-24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山梨</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糖醇加乳酸林格氏液</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899794">
                <a:tc>
                  <a:txBody>
                    <a:bodyPr/>
                    <a:lstStyle/>
                    <a:p>
                      <a:pPr algn="l" rtl="0" eaLnBrk="0">
                        <a:lnSpc>
                          <a:spcPct val="164000"/>
                        </a:lnSpc>
                      </a:pPr>
                      <a:endParaRPr sz="1000" dirty="0">
                        <a:solidFill>
                          <a:srgbClr val="0070C0"/>
                        </a:solidFill>
                        <a:latin typeface="Arial" panose="020B0604020202020204"/>
                        <a:ea typeface="Arial" panose="020B0604020202020204"/>
                        <a:cs typeface="Arial" panose="020B0604020202020204"/>
                      </a:endParaRPr>
                    </a:p>
                    <a:p>
                      <a:pPr marL="459740" indent="-347345" algn="l" rtl="0" eaLnBrk="0">
                        <a:lnSpc>
                          <a:spcPct val="93000"/>
                        </a:lnSpc>
                        <a:spcBef>
                          <a:spcPts val="5"/>
                        </a:spcBef>
                      </a:pPr>
                      <a:r>
                        <a:rPr sz="1400" b="1" kern="0" spc="-2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随机对照试验</a:t>
                      </a:r>
                      <a:r>
                        <a:rPr sz="1400" b="1" kern="0" spc="-1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结果</a:t>
                      </a:r>
                      <a:endParaRPr sz="14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06000"/>
                        </a:lnSpc>
                      </a:pPr>
                      <a:endParaRPr sz="700" dirty="0">
                        <a:latin typeface="Arial" panose="020B0604020202020204"/>
                        <a:ea typeface="Arial" panose="020B0604020202020204"/>
                        <a:cs typeface="Arial" panose="020B0604020202020204"/>
                      </a:endParaRPr>
                    </a:p>
                    <a:p>
                      <a:pPr marL="94615" indent="-1270" algn="l" rtl="0" eaLnBrk="0">
                        <a:lnSpc>
                          <a:spcPct val="122000"/>
                        </a:lnSpc>
                        <a:spcBef>
                          <a:spcPts val="5"/>
                        </a:spcBef>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本品有效纠正细胞外液减少、与手术创伤相关的</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代谢性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酸中毒</a:t>
                      </a:r>
                      <a:r>
                        <a:rPr sz="1200" kern="0" spc="-15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，补充电解质和能量</a:t>
                      </a:r>
                      <a:r>
                        <a:rPr sz="1200" kern="0" spc="-17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，抑制过度分解代谢；</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32000"/>
                        </a:lnSpc>
                      </a:pPr>
                      <a:endParaRPr sz="300" dirty="0">
                        <a:latin typeface="Arial" panose="020B0604020202020204"/>
                        <a:ea typeface="Arial" panose="020B0604020202020204"/>
                        <a:cs typeface="Arial" panose="020B0604020202020204"/>
                      </a:endParaRPr>
                    </a:p>
                    <a:p>
                      <a:pPr marL="92710" algn="l" rtl="0" eaLnBrk="0">
                        <a:lnSpc>
                          <a:spcPct val="88000"/>
                        </a:lnSpc>
                        <a:spcBef>
                          <a:spcPts val="0"/>
                        </a:spcBef>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肝肾功能、血流动力学和其他观察参数</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良好。</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r>
              <a:tr h="1086485">
                <a:tc>
                  <a:txBody>
                    <a:bodyPr/>
                    <a:lstStyle/>
                    <a:p>
                      <a:pPr algn="l" rtl="0" eaLnBrk="0">
                        <a:lnSpc>
                          <a:spcPct val="111000"/>
                        </a:lnSpc>
                      </a:pPr>
                      <a:endParaRPr sz="1000" dirty="0">
                        <a:solidFill>
                          <a:srgbClr val="0070C0"/>
                        </a:solidFill>
                        <a:latin typeface="Arial" panose="020B0604020202020204"/>
                        <a:ea typeface="Arial" panose="020B0604020202020204"/>
                        <a:cs typeface="Arial" panose="020B0604020202020204"/>
                      </a:endParaRPr>
                    </a:p>
                    <a:p>
                      <a:pPr algn="l" rtl="0" eaLnBrk="0">
                        <a:lnSpc>
                          <a:spcPct val="112000"/>
                        </a:lnSpc>
                      </a:pPr>
                      <a:endParaRPr sz="1000" dirty="0">
                        <a:solidFill>
                          <a:srgbClr val="0070C0"/>
                        </a:solidFill>
                        <a:latin typeface="Arial" panose="020B0604020202020204"/>
                        <a:ea typeface="Arial" panose="020B0604020202020204"/>
                        <a:cs typeface="Arial" panose="020B0604020202020204"/>
                      </a:endParaRPr>
                    </a:p>
                    <a:p>
                      <a:pPr algn="l" rtl="0" eaLnBrk="0">
                        <a:lnSpc>
                          <a:spcPct val="6000"/>
                        </a:lnSpc>
                      </a:pPr>
                      <a:endParaRPr sz="100" dirty="0">
                        <a:solidFill>
                          <a:srgbClr val="0070C0"/>
                        </a:solidFill>
                        <a:latin typeface="Arial" panose="020B0604020202020204"/>
                        <a:ea typeface="Arial" panose="020B0604020202020204"/>
                        <a:cs typeface="Arial" panose="020B0604020202020204"/>
                      </a:endParaRPr>
                    </a:p>
                    <a:p>
                      <a:pPr marL="459740" indent="-351790" algn="l" rtl="0" eaLnBrk="0">
                        <a:lnSpc>
                          <a:spcPct val="93000"/>
                        </a:lnSpc>
                      </a:pPr>
                      <a:r>
                        <a:rPr sz="1400" b="1" kern="0" spc="-1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一般临床试验结果</a:t>
                      </a:r>
                      <a:endParaRPr sz="14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04000"/>
                        </a:lnSpc>
                      </a:pPr>
                      <a:endParaRPr sz="400" dirty="0">
                        <a:latin typeface="Arial" panose="020B0604020202020204"/>
                        <a:ea typeface="Arial" panose="020B0604020202020204"/>
                        <a:cs typeface="Arial" panose="020B0604020202020204"/>
                      </a:endParaRPr>
                    </a:p>
                    <a:p>
                      <a:pPr marL="92710" algn="l" rtl="0" eaLnBrk="0">
                        <a:lnSpc>
                          <a:spcPct val="127000"/>
                        </a:lnSpc>
                        <a:spcBef>
                          <a:spcPts val="5"/>
                        </a:spcBef>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在持续给药（2~3天）及给药后观察（2~4天）患</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者中，</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临床检查及实验室检查结果确认本品可补充和维</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持水、 电解质、纠正代谢性酸中毒、补给能量</a:t>
                      </a:r>
                      <a:r>
                        <a:rPr sz="1200" kern="0" spc="-15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，且不加重肝肾</a:t>
                      </a: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功能障碍。</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bl>
          </a:graphicData>
        </a:graphic>
      </p:graphicFrame>
      <p:grpSp>
        <p:nvGrpSpPr>
          <p:cNvPr id="4" name="group 10"/>
          <p:cNvGrpSpPr/>
          <p:nvPr/>
        </p:nvGrpSpPr>
        <p:grpSpPr>
          <a:xfrm rot="21600000">
            <a:off x="6230620" y="4211954"/>
            <a:ext cx="5229822" cy="2240279"/>
            <a:chOff x="0" y="0"/>
            <a:chExt cx="5229822" cy="2240279"/>
          </a:xfrm>
        </p:grpSpPr>
        <p:pic>
          <p:nvPicPr>
            <p:cNvPr id="5" name="picture 166"/>
            <p:cNvPicPr>
              <a:picLocks noChangeAspect="1"/>
            </p:cNvPicPr>
            <p:nvPr/>
          </p:nvPicPr>
          <p:blipFill>
            <a:blip r:embed="rId1"/>
            <a:stretch>
              <a:fillRect/>
            </a:stretch>
          </p:blipFill>
          <p:spPr>
            <a:xfrm rot="21600000">
              <a:off x="0" y="0"/>
              <a:ext cx="5229822" cy="2240279"/>
            </a:xfrm>
            <a:prstGeom prst="rect">
              <a:avLst/>
            </a:prstGeom>
          </p:spPr>
        </p:pic>
        <p:sp>
          <p:nvSpPr>
            <p:cNvPr id="6" name="textbox 168"/>
            <p:cNvSpPr/>
            <p:nvPr/>
          </p:nvSpPr>
          <p:spPr>
            <a:xfrm>
              <a:off x="1144156" y="67144"/>
              <a:ext cx="3937634" cy="60134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550"/>
                </a:lnSpc>
              </a:pPr>
              <a:r>
                <a:rPr sz="1200" kern="0" spc="-2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63.9%,</a:t>
              </a:r>
              <a:r>
                <a:rPr sz="1200" kern="0" spc="11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3724</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05000"/>
                </a:lnSpc>
              </a:pPr>
              <a:endParaRPr sz="1200" dirty="0">
                <a:latin typeface="Arial" panose="020B0604020202020204"/>
                <a:ea typeface="Arial" panose="020B0604020202020204"/>
                <a:cs typeface="Arial" panose="020B0604020202020204"/>
              </a:endParaRPr>
            </a:p>
            <a:p>
              <a:pPr algn="l" rtl="0" eaLnBrk="0">
                <a:lnSpc>
                  <a:spcPct val="9000"/>
                </a:lnSpc>
              </a:pPr>
              <a:endParaRPr sz="100" dirty="0">
                <a:latin typeface="Arial" panose="020B0604020202020204"/>
                <a:ea typeface="Arial" panose="020B0604020202020204"/>
                <a:cs typeface="Arial" panose="020B0604020202020204"/>
              </a:endParaRPr>
            </a:p>
            <a:p>
              <a:pPr algn="r" rtl="0" eaLnBrk="0">
                <a:lnSpc>
                  <a:spcPct val="87000"/>
                </a:lnSpc>
              </a:pPr>
              <a:r>
                <a:rPr sz="14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总体有效率达</a:t>
              </a:r>
              <a:r>
                <a:rPr sz="1400" b="1" kern="0" spc="8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2100" b="1" kern="0" spc="0" baseline="5000" dirty="0">
                  <a:solidFill>
                    <a:srgbClr val="FFFFFF">
                      <a:alpha val="100000"/>
                    </a:srgbClr>
                  </a:solidFill>
                  <a:latin typeface="Arial" panose="020B0604020202020204"/>
                  <a:ea typeface="Arial" panose="020B0604020202020204"/>
                  <a:cs typeface="Arial" panose="020B0604020202020204"/>
                </a:rPr>
                <a:t>93.6%</a:t>
              </a:r>
              <a:endParaRPr sz="2100" baseline="5000" dirty="0">
                <a:latin typeface="Arial" panose="020B0604020202020204"/>
                <a:ea typeface="Arial" panose="020B0604020202020204"/>
                <a:cs typeface="Arial" panose="020B0604020202020204"/>
              </a:endParaRPr>
            </a:p>
          </p:txBody>
        </p:sp>
        <p:sp>
          <p:nvSpPr>
            <p:cNvPr id="7" name="textbox 170"/>
            <p:cNvSpPr/>
            <p:nvPr/>
          </p:nvSpPr>
          <p:spPr>
            <a:xfrm>
              <a:off x="2157069" y="1185849"/>
              <a:ext cx="801369" cy="955675"/>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550"/>
                </a:lnSpc>
              </a:pPr>
              <a:r>
                <a:rPr sz="1200" kern="0" spc="-3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16.5%,</a:t>
              </a:r>
              <a:r>
                <a:rPr sz="1200" kern="0" spc="12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3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964</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15000"/>
                </a:lnSpc>
              </a:pPr>
              <a:endParaRPr sz="1000" dirty="0">
                <a:latin typeface="Arial" panose="020B0604020202020204"/>
                <a:ea typeface="Arial" panose="020B0604020202020204"/>
                <a:cs typeface="Arial" panose="020B0604020202020204"/>
              </a:endParaRPr>
            </a:p>
            <a:p>
              <a:pPr algn="l" rtl="0" eaLnBrk="0">
                <a:lnSpc>
                  <a:spcPct val="115000"/>
                </a:lnSpc>
              </a:pPr>
              <a:endParaRPr sz="1000" dirty="0">
                <a:latin typeface="Arial" panose="020B0604020202020204"/>
                <a:ea typeface="Arial" panose="020B0604020202020204"/>
                <a:cs typeface="Arial" panose="020B0604020202020204"/>
              </a:endParaRPr>
            </a:p>
            <a:p>
              <a:pPr algn="l" rtl="0" eaLnBrk="0">
                <a:lnSpc>
                  <a:spcPct val="116000"/>
                </a:lnSpc>
              </a:pPr>
              <a:endParaRPr sz="1000" dirty="0">
                <a:latin typeface="Arial" panose="020B0604020202020204"/>
                <a:ea typeface="Arial" panose="020B0604020202020204"/>
                <a:cs typeface="Arial" panose="020B0604020202020204"/>
              </a:endParaRPr>
            </a:p>
            <a:p>
              <a:pPr algn="l" rtl="0" eaLnBrk="0">
                <a:lnSpc>
                  <a:spcPct val="102000"/>
                </a:lnSpc>
              </a:pPr>
              <a:endParaRPr sz="300" dirty="0">
                <a:latin typeface="Arial" panose="020B0604020202020204"/>
                <a:ea typeface="Arial" panose="020B0604020202020204"/>
                <a:cs typeface="Arial" panose="020B0604020202020204"/>
              </a:endParaRPr>
            </a:p>
            <a:p>
              <a:pPr marL="88900" algn="l" rtl="0" eaLnBrk="0">
                <a:lnSpc>
                  <a:spcPct val="87000"/>
                </a:lnSpc>
                <a:spcBef>
                  <a:spcPts val="5"/>
                </a:spcBef>
              </a:pPr>
              <a:r>
                <a:rPr sz="1200" kern="0" spc="-10" dirty="0">
                  <a:solidFill>
                    <a:srgbClr val="59595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稍微有效</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8" name="textbox 172"/>
            <p:cNvSpPr/>
            <p:nvPr/>
          </p:nvSpPr>
          <p:spPr>
            <a:xfrm>
              <a:off x="236067" y="1263459"/>
              <a:ext cx="801369" cy="878205"/>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550"/>
                </a:lnSpc>
              </a:pPr>
              <a:r>
                <a:rPr sz="1200" kern="0" spc="-3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13.1%,</a:t>
              </a:r>
              <a:r>
                <a:rPr sz="1200" kern="0" spc="12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3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766</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47000"/>
                </a:lnSpc>
              </a:pPr>
              <a:endParaRPr sz="1000" dirty="0">
                <a:latin typeface="Arial" panose="020B0604020202020204"/>
                <a:ea typeface="Arial" panose="020B0604020202020204"/>
                <a:cs typeface="Arial" panose="020B0604020202020204"/>
              </a:endParaRPr>
            </a:p>
            <a:p>
              <a:pPr algn="l" rtl="0" eaLnBrk="0">
                <a:lnSpc>
                  <a:spcPct val="148000"/>
                </a:lnSpc>
              </a:pPr>
              <a:endParaRPr sz="1000" dirty="0">
                <a:latin typeface="Arial" panose="020B0604020202020204"/>
                <a:ea typeface="Arial" panose="020B0604020202020204"/>
                <a:cs typeface="Arial" panose="020B0604020202020204"/>
              </a:endParaRPr>
            </a:p>
            <a:p>
              <a:pPr algn="l" rtl="0" eaLnBrk="0">
                <a:lnSpc>
                  <a:spcPct val="103000"/>
                </a:lnSpc>
              </a:pPr>
              <a:endParaRPr sz="300" dirty="0">
                <a:latin typeface="Arial" panose="020B0604020202020204"/>
                <a:ea typeface="Arial" panose="020B0604020202020204"/>
                <a:cs typeface="Arial" panose="020B0604020202020204"/>
              </a:endParaRPr>
            </a:p>
            <a:p>
              <a:pPr marL="165735" algn="l" rtl="0" eaLnBrk="0">
                <a:lnSpc>
                  <a:spcPct val="87000"/>
                </a:lnSpc>
              </a:pPr>
              <a:r>
                <a:rPr sz="1200" kern="0" spc="-10" dirty="0">
                  <a:solidFill>
                    <a:srgbClr val="59595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极有效</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9" name="textbox 174"/>
            <p:cNvSpPr/>
            <p:nvPr/>
          </p:nvSpPr>
          <p:spPr>
            <a:xfrm>
              <a:off x="3155327" y="1419478"/>
              <a:ext cx="718819" cy="72135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550"/>
                </a:lnSpc>
              </a:pPr>
              <a:r>
                <a:rPr sz="1200" kern="0" spc="-3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6.3%,</a:t>
              </a:r>
              <a:r>
                <a:rPr sz="1200" kern="0" spc="15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3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368</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93000"/>
                </a:lnSpc>
              </a:pPr>
              <a:endParaRPr sz="1000" dirty="0">
                <a:latin typeface="Arial" panose="020B0604020202020204"/>
                <a:ea typeface="Arial" panose="020B0604020202020204"/>
                <a:cs typeface="Arial" panose="020B0604020202020204"/>
              </a:endParaRPr>
            </a:p>
            <a:p>
              <a:pPr algn="l" rtl="0" eaLnBrk="0">
                <a:lnSpc>
                  <a:spcPct val="100000"/>
                </a:lnSpc>
              </a:pPr>
              <a:endParaRPr sz="300" dirty="0">
                <a:latin typeface="Arial" panose="020B0604020202020204"/>
                <a:ea typeface="Arial" panose="020B0604020202020204"/>
                <a:cs typeface="Arial" panose="020B0604020202020204"/>
              </a:endParaRPr>
            </a:p>
            <a:p>
              <a:pPr marL="203200" algn="l" rtl="0" eaLnBrk="0">
                <a:lnSpc>
                  <a:spcPct val="87000"/>
                </a:lnSpc>
                <a:spcBef>
                  <a:spcPts val="0"/>
                </a:spcBef>
              </a:pPr>
              <a:r>
                <a:rPr sz="1200" kern="0" spc="-10" dirty="0">
                  <a:solidFill>
                    <a:srgbClr val="59595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不变</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 name="textbox 176"/>
            <p:cNvSpPr/>
            <p:nvPr/>
          </p:nvSpPr>
          <p:spPr>
            <a:xfrm>
              <a:off x="4203230" y="1561376"/>
              <a:ext cx="542290" cy="56959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550"/>
                </a:lnSpc>
              </a:pPr>
              <a:r>
                <a:rPr sz="1200" kern="0" spc="-2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0.1%,</a:t>
              </a:r>
              <a:r>
                <a:rPr sz="1200" kern="0" spc="12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40404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6</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marL="116840" algn="l" rtl="0" eaLnBrk="0">
                <a:lnSpc>
                  <a:spcPts val="2730"/>
                </a:lnSpc>
              </a:pPr>
              <a:r>
                <a:rPr sz="1200" kern="0" spc="-20" dirty="0">
                  <a:solidFill>
                    <a:srgbClr val="59595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恶化</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1" name="textbox 178"/>
            <p:cNvSpPr/>
            <p:nvPr/>
          </p:nvSpPr>
          <p:spPr>
            <a:xfrm>
              <a:off x="1425194" y="1956562"/>
              <a:ext cx="328929" cy="185420"/>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 algn="l" rtl="0" eaLnBrk="0">
                <a:lnSpc>
                  <a:spcPct val="87000"/>
                </a:lnSpc>
              </a:pPr>
              <a:r>
                <a:rPr sz="1200" kern="0" spc="-20" dirty="0">
                  <a:solidFill>
                    <a:srgbClr val="595959">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有效</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p:txBody>
        </p:sp>
      </p:grpSp>
      <p:graphicFrame>
        <p:nvGraphicFramePr>
          <p:cNvPr id="12" name="table 180"/>
          <p:cNvGraphicFramePr>
            <a:graphicFrameLocks noGrp="1"/>
          </p:cNvGraphicFramePr>
          <p:nvPr/>
        </p:nvGraphicFramePr>
        <p:xfrm>
          <a:off x="6385559" y="1840229"/>
          <a:ext cx="5069839" cy="2145029"/>
        </p:xfrm>
        <a:graphic>
          <a:graphicData uri="http://schemas.openxmlformats.org/drawingml/2006/table">
            <a:tbl>
              <a:tblPr/>
              <a:tblGrid>
                <a:gridCol w="1316989"/>
                <a:gridCol w="3752850"/>
              </a:tblGrid>
              <a:tr h="541654">
                <a:tc>
                  <a:txBody>
                    <a:bodyPr/>
                    <a:lstStyle/>
                    <a:p>
                      <a:pPr algn="l" rtl="0" eaLnBrk="0">
                        <a:lnSpc>
                          <a:spcPct val="124000"/>
                        </a:lnSpc>
                      </a:pPr>
                      <a:endParaRPr sz="1000" dirty="0">
                        <a:solidFill>
                          <a:srgbClr val="0070C0"/>
                        </a:solidFill>
                        <a:latin typeface="Arial" panose="020B0604020202020204"/>
                        <a:ea typeface="Arial" panose="020B0604020202020204"/>
                        <a:cs typeface="Arial" panose="020B0604020202020204"/>
                      </a:endParaRPr>
                    </a:p>
                    <a:p>
                      <a:pPr marL="306705" algn="l" rtl="0" eaLnBrk="0">
                        <a:lnSpc>
                          <a:spcPct val="87000"/>
                        </a:lnSpc>
                        <a:spcBef>
                          <a:spcPts val="5"/>
                        </a:spcBef>
                      </a:pPr>
                      <a:r>
                        <a:rPr sz="1400" b="1" kern="0" spc="-1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研究类型</a:t>
                      </a:r>
                      <a:endParaRPr sz="14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42000"/>
                        </a:lnSpc>
                      </a:pPr>
                      <a:endParaRPr sz="1000" dirty="0">
                        <a:latin typeface="Arial" panose="020B0604020202020204"/>
                        <a:ea typeface="Arial" panose="020B0604020202020204"/>
                        <a:cs typeface="Arial" panose="020B0604020202020204"/>
                      </a:endParaRPr>
                    </a:p>
                    <a:p>
                      <a:pPr marL="95250" algn="l" rtl="0" eaLnBrk="0">
                        <a:lnSpc>
                          <a:spcPct val="87000"/>
                        </a:lnSpc>
                        <a:spcBef>
                          <a:spcPts val="5"/>
                        </a:spcBef>
                      </a:pPr>
                      <a:r>
                        <a:rPr sz="1200" b="1" kern="0" spc="-2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上市后疗效分析</a:t>
                      </a:r>
                      <a:r>
                        <a:rPr sz="1200" b="1" kern="0" spc="-14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2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，真实世界数据</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r>
              <a:tr h="1057275">
                <a:tc>
                  <a:txBody>
                    <a:bodyPr/>
                    <a:lstStyle/>
                    <a:p>
                      <a:pPr algn="l" rtl="0" eaLnBrk="0">
                        <a:lnSpc>
                          <a:spcPct val="146000"/>
                        </a:lnSpc>
                      </a:pPr>
                      <a:endParaRPr sz="1000" dirty="0">
                        <a:solidFill>
                          <a:srgbClr val="0070C0"/>
                        </a:solidFill>
                        <a:latin typeface="Arial" panose="020B0604020202020204"/>
                        <a:ea typeface="Arial" panose="020B0604020202020204"/>
                        <a:cs typeface="Arial" panose="020B0604020202020204"/>
                      </a:endParaRPr>
                    </a:p>
                    <a:p>
                      <a:pPr algn="l" rtl="0" eaLnBrk="0">
                        <a:lnSpc>
                          <a:spcPct val="146000"/>
                        </a:lnSpc>
                      </a:pPr>
                      <a:endParaRPr sz="1000" dirty="0">
                        <a:solidFill>
                          <a:srgbClr val="0070C0"/>
                        </a:solidFill>
                        <a:latin typeface="Arial" panose="020B0604020202020204"/>
                        <a:ea typeface="Arial" panose="020B0604020202020204"/>
                        <a:cs typeface="Arial" panose="020B0604020202020204"/>
                      </a:endParaRPr>
                    </a:p>
                    <a:p>
                      <a:pPr algn="l" rtl="0" eaLnBrk="0">
                        <a:lnSpc>
                          <a:spcPct val="9000"/>
                        </a:lnSpc>
                      </a:pPr>
                      <a:endParaRPr sz="100" dirty="0">
                        <a:solidFill>
                          <a:srgbClr val="0070C0"/>
                        </a:solidFill>
                        <a:latin typeface="Arial" panose="020B0604020202020204"/>
                        <a:ea typeface="Arial" panose="020B0604020202020204"/>
                        <a:cs typeface="Arial" panose="020B0604020202020204"/>
                      </a:endParaRPr>
                    </a:p>
                    <a:p>
                      <a:pPr marL="306705" algn="l" rtl="0" eaLnBrk="0">
                        <a:lnSpc>
                          <a:spcPct val="86000"/>
                        </a:lnSpc>
                      </a:pPr>
                      <a:r>
                        <a:rPr sz="1400" b="1" kern="0" spc="-1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研究对象</a:t>
                      </a:r>
                      <a:endParaRPr sz="14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07000"/>
                        </a:lnSpc>
                      </a:pPr>
                      <a:endParaRPr sz="600" dirty="0">
                        <a:latin typeface="Arial" panose="020B0604020202020204"/>
                        <a:ea typeface="Arial" panose="020B0604020202020204"/>
                        <a:cs typeface="Arial" panose="020B0604020202020204"/>
                      </a:endParaRPr>
                    </a:p>
                    <a:p>
                      <a:pPr marL="93345" algn="l" rtl="0" eaLnBrk="0">
                        <a:lnSpc>
                          <a:spcPts val="1580"/>
                        </a:lnSpc>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使用醋酸钠林格葡萄糖注射液患者</a:t>
                      </a:r>
                      <a:r>
                        <a:rPr sz="1200" b="1" kern="0" spc="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58</a:t>
                      </a:r>
                      <a:r>
                        <a:rPr sz="1200" b="1" kern="0" spc="-10" dirty="0">
                          <a:solidFill>
                            <a:srgbClr val="FF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53例</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marL="190500" algn="l" rtl="0" eaLnBrk="0">
                        <a:lnSpc>
                          <a:spcPts val="1790"/>
                        </a:lnSpc>
                      </a:pPr>
                      <a:r>
                        <a:rPr sz="1200" kern="0" spc="-5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（手术患者5365例</a:t>
                      </a:r>
                      <a:r>
                        <a:rPr sz="1200" kern="0" spc="-18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 </a:t>
                      </a:r>
                      <a:r>
                        <a:rPr sz="1200" kern="0" spc="-5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，非手术病例488例</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marL="92710" algn="l" rtl="0" eaLnBrk="0">
                        <a:lnSpc>
                          <a:spcPts val="1660"/>
                        </a:lnSpc>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排除无有效度记载和无法判断的</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患者，</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p>
                      <a:pPr algn="l" rtl="0" eaLnBrk="0">
                        <a:lnSpc>
                          <a:spcPct val="108000"/>
                        </a:lnSpc>
                      </a:pPr>
                      <a:endParaRPr sz="300" dirty="0">
                        <a:latin typeface="Arial" panose="020B0604020202020204"/>
                        <a:ea typeface="Arial" panose="020B0604020202020204"/>
                        <a:cs typeface="Arial" panose="020B0604020202020204"/>
                      </a:endParaRPr>
                    </a:p>
                    <a:p>
                      <a:pPr marL="93345" algn="l" rtl="0" eaLnBrk="0">
                        <a:lnSpc>
                          <a:spcPts val="1550"/>
                        </a:lnSpc>
                        <a:spcBef>
                          <a:spcPts val="0"/>
                        </a:spcBef>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最终纳入有效度分析582</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8例。</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546100">
                <a:tc>
                  <a:txBody>
                    <a:bodyPr/>
                    <a:lstStyle/>
                    <a:p>
                      <a:pPr algn="l" rtl="0" eaLnBrk="0">
                        <a:lnSpc>
                          <a:spcPct val="122000"/>
                        </a:lnSpc>
                      </a:pPr>
                      <a:endParaRPr sz="1000" dirty="0">
                        <a:solidFill>
                          <a:srgbClr val="0070C0"/>
                        </a:solidFill>
                        <a:latin typeface="Arial" panose="020B0604020202020204"/>
                        <a:ea typeface="Arial" panose="020B0604020202020204"/>
                        <a:cs typeface="Arial" panose="020B0604020202020204"/>
                      </a:endParaRPr>
                    </a:p>
                    <a:p>
                      <a:pPr marL="306705" algn="l" rtl="0" eaLnBrk="0">
                        <a:lnSpc>
                          <a:spcPct val="87000"/>
                        </a:lnSpc>
                        <a:spcBef>
                          <a:spcPts val="5"/>
                        </a:spcBef>
                      </a:pPr>
                      <a:r>
                        <a:rPr sz="1400" b="1" kern="0" spc="-1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研究结果</a:t>
                      </a:r>
                      <a:endParaRPr sz="14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E5F6"/>
                    </a:solidFill>
                  </a:tcPr>
                </a:tc>
                <a:tc>
                  <a:txBody>
                    <a:bodyPr/>
                    <a:lstStyle/>
                    <a:p>
                      <a:pPr algn="l" rtl="0" eaLnBrk="0">
                        <a:lnSpc>
                          <a:spcPct val="140000"/>
                        </a:lnSpc>
                      </a:pPr>
                      <a:endParaRPr sz="1000" dirty="0">
                        <a:latin typeface="Arial" panose="020B0604020202020204"/>
                        <a:ea typeface="Arial" panose="020B0604020202020204"/>
                        <a:cs typeface="Arial" panose="020B0604020202020204"/>
                      </a:endParaRPr>
                    </a:p>
                    <a:p>
                      <a:pPr marL="94615" algn="l" rtl="0" eaLnBrk="0">
                        <a:lnSpc>
                          <a:spcPct val="87000"/>
                        </a:lnSpc>
                        <a:spcBef>
                          <a:spcPts val="5"/>
                        </a:spcBef>
                      </a:pPr>
                      <a:r>
                        <a:rPr sz="1200" kern="0" spc="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主治医生综合判断有用</a:t>
                      </a:r>
                      <a:r>
                        <a:rPr sz="1200" kern="0" spc="-10" dirty="0">
                          <a:solidFill>
                            <a:srgbClr val="000000">
                              <a:alpha val="100000"/>
                            </a:srgbClr>
                          </a:solidFill>
                          <a:latin typeface="微软雅黑" panose="020B0503020204020204" pitchFamily="34" charset="-122"/>
                          <a:ea typeface="微软雅黑" panose="020B0503020204020204" pitchFamily="34" charset="-122"/>
                          <a:cs typeface="微软雅黑" panose="020B0503020204020204" pitchFamily="34" charset="-122"/>
                        </a:rPr>
                        <a:t>度的程度</a:t>
                      </a:r>
                      <a:endParaRPr sz="12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F5FB"/>
                    </a:solidFill>
                  </a:tcPr>
                </a:tc>
              </a:tr>
            </a:tbl>
          </a:graphicData>
        </a:graphic>
      </p:graphicFrame>
      <p:graphicFrame>
        <p:nvGraphicFramePr>
          <p:cNvPr id="13" name="table 182"/>
          <p:cNvGraphicFramePr>
            <a:graphicFrameLocks noGrp="1"/>
          </p:cNvGraphicFramePr>
          <p:nvPr/>
        </p:nvGraphicFramePr>
        <p:xfrm>
          <a:off x="645172" y="1265186"/>
          <a:ext cx="10807064" cy="433070"/>
        </p:xfrm>
        <a:graphic>
          <a:graphicData uri="http://schemas.openxmlformats.org/drawingml/2006/table">
            <a:tbl>
              <a:tblPr>
                <a:solidFill>
                  <a:srgbClr val="3958BA"/>
                </a:solidFill>
              </a:tblPr>
              <a:tblGrid>
                <a:gridCol w="10807064"/>
              </a:tblGrid>
              <a:tr h="433070">
                <a:tc>
                  <a:txBody>
                    <a:bodyPr/>
                    <a:lstStyle/>
                    <a:p>
                      <a:pPr algn="l" rtl="0" eaLnBrk="0">
                        <a:lnSpc>
                          <a:spcPct val="104000"/>
                        </a:lnSpc>
                      </a:pPr>
                      <a:endParaRPr sz="700" dirty="0">
                        <a:latin typeface="Arial" panose="020B0604020202020204"/>
                        <a:ea typeface="Arial" panose="020B0604020202020204"/>
                        <a:cs typeface="Arial" panose="020B0604020202020204"/>
                      </a:endParaRPr>
                    </a:p>
                    <a:p>
                      <a:pPr marL="2324100" algn="l" rtl="0" eaLnBrk="0">
                        <a:lnSpc>
                          <a:spcPct val="88000"/>
                        </a:lnSpc>
                        <a:spcBef>
                          <a:spcPts val="5"/>
                        </a:spcBef>
                      </a:pPr>
                      <a:r>
                        <a:rPr sz="1700" b="1" kern="0" spc="100" dirty="0">
                          <a:solidFill>
                            <a:srgbClr val="FFFFFF">
                              <a:alpha val="100000"/>
                            </a:srgbClr>
                          </a:solidFill>
                          <a:latin typeface="微软雅黑" panose="020B0503020204020204" pitchFamily="34" charset="-122"/>
                          <a:ea typeface="微软雅黑" panose="020B0503020204020204" pitchFamily="34" charset="-122"/>
                          <a:cs typeface="微软雅黑" panose="020B0503020204020204" pitchFamily="34" charset="-122"/>
                        </a:rPr>
                        <a:t>上市前及上市后临床研究证实醋酸钠林格葡萄</a:t>
                      </a:r>
                      <a:r>
                        <a:rPr sz="1700" b="1" kern="0" spc="90" dirty="0">
                          <a:solidFill>
                            <a:srgbClr val="FFFFFF">
                              <a:alpha val="100000"/>
                            </a:srgbClr>
                          </a:solidFill>
                          <a:latin typeface="微软雅黑" panose="020B0503020204020204" pitchFamily="34" charset="-122"/>
                          <a:ea typeface="微软雅黑" panose="020B0503020204020204" pitchFamily="34" charset="-122"/>
                          <a:cs typeface="微软雅黑" panose="020B0503020204020204" pitchFamily="34" charset="-122"/>
                        </a:rPr>
                        <a:t>糖注射液有效性</a:t>
                      </a:r>
                      <a:endParaRPr sz="1700" dirty="0">
                        <a:latin typeface="微软雅黑" panose="020B0503020204020204" pitchFamily="34" charset="-122"/>
                        <a:ea typeface="微软雅黑" panose="020B0503020204020204" pitchFamily="34" charset="-122"/>
                        <a:cs typeface="微软雅黑" panose="020B0503020204020204" pitchFamily="34" charset="-122"/>
                      </a:endParaRPr>
                    </a:p>
                  </a:txBody>
                  <a:tcPr marL="0" marR="0" marT="0" marB="0">
                    <a:lnL w="6350" cap="flat" cmpd="sng" algn="ctr">
                      <a:solidFill>
                        <a:srgbClr val="CCE3F6"/>
                      </a:solidFill>
                      <a:prstDash val="solid"/>
                      <a:round/>
                      <a:headEnd type="none" w="med" len="med"/>
                      <a:tailEnd type="none" w="med" len="med"/>
                    </a:lnL>
                    <a:lnR w="6350" cap="flat" cmpd="sng" algn="ctr">
                      <a:solidFill>
                        <a:srgbClr val="CCE3F6"/>
                      </a:solidFill>
                      <a:prstDash val="solid"/>
                      <a:round/>
                      <a:headEnd type="none" w="med" len="med"/>
                      <a:tailEnd type="none" w="med" len="med"/>
                    </a:lnR>
                    <a:lnT w="6350" cap="flat" cmpd="sng" algn="ctr">
                      <a:solidFill>
                        <a:srgbClr val="CCE3F6"/>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r>
            </a:tbl>
          </a:graphicData>
        </a:graphic>
      </p:graphicFrame>
      <p:sp>
        <p:nvSpPr>
          <p:cNvPr id="14" name="textbox 192"/>
          <p:cNvSpPr/>
          <p:nvPr/>
        </p:nvSpPr>
        <p:spPr>
          <a:xfrm>
            <a:off x="547826" y="6686673"/>
            <a:ext cx="3281045" cy="16510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095"/>
              </a:lnSpc>
            </a:pPr>
            <a:r>
              <a:rPr sz="800" kern="0" spc="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葡萄糖加醋酸林格氏液（日本扶桑制药）</a:t>
            </a:r>
            <a:r>
              <a:rPr sz="800" kern="0" spc="-12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 </a:t>
            </a:r>
            <a:r>
              <a:rPr sz="800" kern="0" spc="-10"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日本上市药品的情报资料</a:t>
            </a:r>
            <a:r>
              <a:rPr sz="800" kern="0" spc="-10" dirty="0">
                <a:solidFill>
                  <a:schemeClr val="bg1"/>
                </a:solidFill>
                <a:latin typeface="Arial" panose="020B0604020202020204"/>
                <a:ea typeface="Arial" panose="020B0604020202020204"/>
                <a:cs typeface="Arial" panose="020B0604020202020204"/>
              </a:rPr>
              <a:t>, 2021.</a:t>
            </a:r>
            <a:endParaRPr sz="800" dirty="0">
              <a:solidFill>
                <a:schemeClr val="bg1"/>
              </a:solidFill>
              <a:latin typeface="Arial" panose="020B0604020202020204"/>
              <a:ea typeface="Arial" panose="020B0604020202020204"/>
              <a:cs typeface="Arial" panose="020B0604020202020204"/>
            </a:endParaRPr>
          </a:p>
        </p:txBody>
      </p:sp>
    </p:spTree>
  </p:cSld>
  <p:clrMapOvr>
    <a:masterClrMapping/>
  </p:clrMapOvr>
</p:sld>
</file>

<file path=ppt/tags/tag1.xml><?xml version="1.0" encoding="utf-8"?>
<p:tagLst xmlns:p="http://schemas.openxmlformats.org/presentationml/2006/main">
  <p:tag name="KSO_WM_UNIT_ISCONTENTSTITLE" val="1"/>
  <p:tag name="KSO_WM_UNIT_PRESET_TEXT" val="目录"/>
  <p:tag name="KSO_WM_UNIT_NOCLEAR" val="1"/>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5081_5*a*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10.xml><?xml version="1.0" encoding="utf-8"?>
<p:tagLst xmlns:p="http://schemas.openxmlformats.org/presentationml/2006/main">
  <p:tag name="KSO_WM_FULL_TEXT_BEAUTIFY_COPY_ID" val="10"/>
</p:tagLst>
</file>

<file path=ppt/tags/tag11.xml><?xml version="1.0" encoding="utf-8"?>
<p:tagLst xmlns:p="http://schemas.openxmlformats.org/presentationml/2006/main">
  <p:tag name="KSO_WM_FULL_TEXT_BEAUTIFY_COPY_ID" val="14"/>
</p:tagLst>
</file>

<file path=ppt/tags/tag12.xml><?xml version="1.0" encoding="utf-8"?>
<p:tagLst xmlns:p="http://schemas.openxmlformats.org/presentationml/2006/main">
  <p:tag name="KSO_WM_FULL_TEXT_BEAUTIFY_COPY_ID" val="2"/>
</p:tagLst>
</file>

<file path=ppt/tags/tag13.xml><?xml version="1.0" encoding="utf-8"?>
<p:tagLst xmlns:p="http://schemas.openxmlformats.org/presentationml/2006/main">
  <p:tag name="KSO_WM_FULL_TEXT_BEAUTIFY_COPY_ID" val="5"/>
</p:tagLst>
</file>

<file path=ppt/tags/tag14.xml><?xml version="1.0" encoding="utf-8"?>
<p:tagLst xmlns:p="http://schemas.openxmlformats.org/presentationml/2006/main">
  <p:tag name="TABLE_ENDDRAG_ORIGIN_RECT" val="897*233"/>
  <p:tag name="TABLE_ENDDRAG_RECT" val="34*255*897*233"/>
  <p:tag name="KSO_WM_FULL_TEXT_BEAUTIFY_COPY_ID" val="4"/>
</p:tagLst>
</file>

<file path=ppt/tags/tag15.xml><?xml version="1.0" encoding="utf-8"?>
<p:tagLst xmlns:p="http://schemas.openxmlformats.org/presentationml/2006/main">
  <p:tag name="KSO_WM_FULL_TEXT_BEAUTIFY_COPY_ID" val="6"/>
</p:tagLst>
</file>

<file path=ppt/tags/tag16.xml><?xml version="1.0" encoding="utf-8"?>
<p:tagLst xmlns:p="http://schemas.openxmlformats.org/presentationml/2006/main">
  <p:tag name="KSO_WM_FULL_TEXT_BEAUTIFY_COPY_ID" val="14"/>
</p:tagLst>
</file>

<file path=ppt/tags/tag17.xml><?xml version="1.0" encoding="utf-8"?>
<p:tagLst xmlns:p="http://schemas.openxmlformats.org/presentationml/2006/main">
  <p:tag name="KSO_WM_FULL_TEXT_BEAUTIFY_COPY_ID" val="19"/>
</p:tagLst>
</file>

<file path=ppt/tags/tag18.xml><?xml version="1.0" encoding="utf-8"?>
<p:tagLst xmlns:p="http://schemas.openxmlformats.org/presentationml/2006/main">
  <p:tag name="KSO_WM_FULL_TEXT_BEAUTIFY_COPY_ID" val="8"/>
</p:tagLst>
</file>

<file path=ppt/tags/tag19.xml><?xml version="1.0" encoding="utf-8"?>
<p:tagLst xmlns:p="http://schemas.openxmlformats.org/presentationml/2006/main">
  <p:tag name="KSO_WM_FULL_TEXT_BEAUTIFY_COPY_ID" val="18"/>
</p:tagLst>
</file>

<file path=ppt/tags/tag2.xml><?xml version="1.0" encoding="utf-8"?>
<p:tagLst xmlns:p="http://schemas.openxmlformats.org/presentationml/2006/main">
  <p:tag name="KSO_WM_UNIT_ISCONTENTSTITLE" val="0"/>
  <p:tag name="KSO_WM_UNIT_PRESET_TEXT" val="CONTENTS"/>
  <p:tag name="KSO_WM_UNIT_NOCLEAR" val="1"/>
  <p:tag name="KSO_WM_UNIT_VALUE" val="7"/>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5081_5*b*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20.xml><?xml version="1.0" encoding="utf-8"?>
<p:tagLst xmlns:p="http://schemas.openxmlformats.org/presentationml/2006/main">
  <p:tag name="KSO_WM_FULL_TEXT_BEAUTIFY_COPY_ID" val="9"/>
</p:tagLst>
</file>

<file path=ppt/tags/tag21.xml><?xml version="1.0" encoding="utf-8"?>
<p:tagLst xmlns:p="http://schemas.openxmlformats.org/presentationml/2006/main">
  <p:tag name="KSO_WM_FULL_TEXT_BEAUTIFY_COPY_ID" val="3"/>
</p:tagLst>
</file>

<file path=ppt/tags/tag22.xml><?xml version="1.0" encoding="utf-8"?>
<p:tagLst xmlns:p="http://schemas.openxmlformats.org/presentationml/2006/main">
  <p:tag name="KSO_WM_FULL_TEXT_BEAUTIFY_COPY_ID" val="2"/>
</p:tagLst>
</file>

<file path=ppt/tags/tag23.xml><?xml version="1.0" encoding="utf-8"?>
<p:tagLst xmlns:p="http://schemas.openxmlformats.org/presentationml/2006/main">
  <p:tag name="KSO_WM_FULL_TEXT_BEAUTIFY_COPY_ID" val="2"/>
</p:tagLst>
</file>

<file path=ppt/tags/tag24.xml><?xml version="1.0" encoding="utf-8"?>
<p:tagLst xmlns:p="http://schemas.openxmlformats.org/presentationml/2006/main">
  <p:tag name="KSO_WM_FULL_TEXT_BEAUTIFY_COPY_ID" val="4"/>
</p:tagLst>
</file>

<file path=ppt/tags/tag25.xml><?xml version="1.0" encoding="utf-8"?>
<p:tagLst xmlns:p="http://schemas.openxmlformats.org/presentationml/2006/main">
  <p:tag name="KSO_WM_FULL_TEXT_BEAUTIFY_COPY_ID" val="10"/>
</p:tagLst>
</file>

<file path=ppt/tags/tag26.xml><?xml version="1.0" encoding="utf-8"?>
<p:tagLst xmlns:p="http://schemas.openxmlformats.org/presentationml/2006/main">
  <p:tag name="KSO_WM_FULL_TEXT_BEAUTIFY_COPY_ID" val="15"/>
</p:tagLst>
</file>

<file path=ppt/tags/tag27.xml><?xml version="1.0" encoding="utf-8"?>
<p:tagLst xmlns:p="http://schemas.openxmlformats.org/presentationml/2006/main">
  <p:tag name="KSO_WM_FULL_TEXT_BEAUTIFY_COPY_ID" val="8"/>
</p:tagLst>
</file>

<file path=ppt/tags/tag28.xml><?xml version="1.0" encoding="utf-8"?>
<p:tagLst xmlns:p="http://schemas.openxmlformats.org/presentationml/2006/main">
  <p:tag name="KSO_WM_FULL_TEXT_BEAUTIFY_COPY_ID" val="9"/>
</p:tagLst>
</file>

<file path=ppt/tags/tag29.xml><?xml version="1.0" encoding="utf-8"?>
<p:tagLst xmlns:p="http://schemas.openxmlformats.org/presentationml/2006/main">
  <p:tag name="KSO_WM_FULL_TEXT_BEAUTIFY_COPY_ID" val="3"/>
</p:tagLst>
</file>

<file path=ppt/tags/tag3.xml><?xml version="1.0" encoding="utf-8"?>
<p:tagLst xmlns:p="http://schemas.openxmlformats.org/presentationml/2006/main">
  <p:tag name="KSO_WM_UNIT_TABLE_BEAUTIFY" val="smartTable{d2054fd1-24ea-481a-8ad3-48adb3584d34}"/>
</p:tagLst>
</file>

<file path=ppt/tags/tag30.xml><?xml version="1.0" encoding="utf-8"?>
<p:tagLst xmlns:p="http://schemas.openxmlformats.org/presentationml/2006/main">
  <p:tag name="ISPRING_PRESENTATION_TITLE" val="PowerPoint 演示文稿"/>
  <p:tag name="KSO_WPP_MARK_KEY" val="dec2a86c-143b-44d8-85d8-84b3b90198dd"/>
  <p:tag name="COMMONDATA" val="eyJoZGlkIjoiMjk0NzFmOGJhZTRlOGFiODdiNDlkNjFiMGQzNDVhOTgifQ=="/>
</p:tagLst>
</file>

<file path=ppt/tags/tag4.xml><?xml version="1.0" encoding="utf-8"?>
<p:tagLst xmlns:p="http://schemas.openxmlformats.org/presentationml/2006/main">
  <p:tag name="KSO_WM_FULL_TEXT_BEAUTIFY_COPY_ID" val="7"/>
</p:tagLst>
</file>

<file path=ppt/tags/tag5.xml><?xml version="1.0" encoding="utf-8"?>
<p:tagLst xmlns:p="http://schemas.openxmlformats.org/presentationml/2006/main">
  <p:tag name="KSO_WM_FULL_TEXT_BEAUTIFY_COPY_ID" val="14"/>
</p:tagLst>
</file>

<file path=ppt/tags/tag6.xml><?xml version="1.0" encoding="utf-8"?>
<p:tagLst xmlns:p="http://schemas.openxmlformats.org/presentationml/2006/main">
  <p:tag name="KSO_WM_FULL_TEXT_BEAUTIFY_COPY_ID" val="16"/>
</p:tagLst>
</file>

<file path=ppt/tags/tag7.xml><?xml version="1.0" encoding="utf-8"?>
<p:tagLst xmlns:p="http://schemas.openxmlformats.org/presentationml/2006/main">
  <p:tag name="TABLE_ENDDRAG_ORIGIN_RECT" val="890*142"/>
  <p:tag name="TABLE_ENDDRAG_RECT" val="35*96*890*142"/>
  <p:tag name="KSO_WM_FULL_TEXT_BEAUTIFY_COPY_ID" val="2"/>
</p:tagLst>
</file>

<file path=ppt/tags/tag8.xml><?xml version="1.0" encoding="utf-8"?>
<p:tagLst xmlns:p="http://schemas.openxmlformats.org/presentationml/2006/main">
  <p:tag name="KSO_WM_FULL_TEXT_BEAUTIFY_COPY_ID" val="5"/>
</p:tagLst>
</file>

<file path=ppt/tags/tag9.xml><?xml version="1.0" encoding="utf-8"?>
<p:tagLst xmlns:p="http://schemas.openxmlformats.org/presentationml/2006/main">
  <p:tag name="TABLE_ENDDRAG_ORIGIN_RECT" val="886*268"/>
  <p:tag name="TABLE_ENDDRAG_RECT" val="38*252*886*268"/>
  <p:tag name="KSO_WM_FULL_TEXT_BEAUTIFY_COPY_ID" val="15"/>
</p:tagLst>
</file>

<file path=ppt/theme/theme1.xml><?xml version="1.0" encoding="utf-8"?>
<a:theme xmlns:a="http://schemas.openxmlformats.org/drawingml/2006/main" name="Office 主题">
  <a:themeElements>
    <a:clrScheme name="黑白配">
      <a:dk1>
        <a:srgbClr val="000000"/>
      </a:dk1>
      <a:lt1>
        <a:srgbClr val="FFFFFF"/>
      </a:lt1>
      <a:dk2>
        <a:srgbClr val="17406D"/>
      </a:dk2>
      <a:lt2>
        <a:srgbClr val="DBEFF9"/>
      </a:lt2>
      <a:accent1>
        <a:srgbClr val="262626"/>
      </a:accent1>
      <a:accent2>
        <a:srgbClr val="262626"/>
      </a:accent2>
      <a:accent3>
        <a:srgbClr val="262626"/>
      </a:accent3>
      <a:accent4>
        <a:srgbClr val="262626"/>
      </a:accent4>
      <a:accent5>
        <a:srgbClr val="262626"/>
      </a:accent5>
      <a:accent6>
        <a:srgbClr val="262626"/>
      </a:accent6>
      <a:hlink>
        <a:srgbClr val="262626"/>
      </a:hlink>
      <a:folHlink>
        <a:srgbClr val="262626"/>
      </a:folHlink>
    </a:clrScheme>
    <a:fontScheme name="自定义 6">
      <a:majorFont>
        <a:latin typeface="Arial"/>
        <a:ea typeface="微软雅黑 Light"/>
        <a:cs typeface=""/>
      </a:majorFont>
      <a:minorFont>
        <a:latin typeface="Arial"/>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自定义 6">
      <a:majorFont>
        <a:latin typeface="Arial"/>
        <a:ea typeface="微软雅黑 Light"/>
        <a:cs typeface=""/>
      </a:majorFont>
      <a:minorFont>
        <a:latin typeface="Arial"/>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7025</Words>
  <Application>WPS 演示</Application>
  <PresentationFormat>宽屏</PresentationFormat>
  <Paragraphs>689</Paragraphs>
  <Slides>12</Slides>
  <Notes>9</Notes>
  <HiddenSlides>0</HiddenSlides>
  <MMClips>0</MMClips>
  <ScaleCrop>false</ScaleCrop>
  <HeadingPairs>
    <vt:vector size="6" baseType="variant">
      <vt:variant>
        <vt:lpstr>已用的字体</vt:lpstr>
      </vt:variant>
      <vt:variant>
        <vt:i4>18</vt:i4>
      </vt:variant>
      <vt:variant>
        <vt:lpstr>主题</vt:lpstr>
      </vt:variant>
      <vt:variant>
        <vt:i4>2</vt:i4>
      </vt:variant>
      <vt:variant>
        <vt:lpstr>幻灯片标题</vt:lpstr>
      </vt:variant>
      <vt:variant>
        <vt:i4>12</vt:i4>
      </vt:variant>
    </vt:vector>
  </HeadingPairs>
  <TitlesOfParts>
    <vt:vector size="32" baseType="lpstr">
      <vt:lpstr>Arial</vt:lpstr>
      <vt:lpstr>宋体</vt:lpstr>
      <vt:lpstr>Wingdings</vt:lpstr>
      <vt:lpstr>华文细黑</vt:lpstr>
      <vt:lpstr>Segoe UI</vt:lpstr>
      <vt:lpstr>微软雅黑</vt:lpstr>
      <vt:lpstr>黑体</vt:lpstr>
      <vt:lpstr>Impact</vt:lpstr>
      <vt:lpstr>方正兰亭粗黑_GBK</vt:lpstr>
      <vt:lpstr>Times New Roman</vt:lpstr>
      <vt:lpstr>Wingdings</vt:lpstr>
      <vt:lpstr>Arial</vt:lpstr>
      <vt:lpstr>Forte</vt:lpstr>
      <vt:lpstr>华文新魏</vt:lpstr>
      <vt:lpstr>Wingdings</vt:lpstr>
      <vt:lpstr>Arial Unicode MS</vt:lpstr>
      <vt:lpstr>微软雅黑 Light</vt:lpstr>
      <vt:lpstr>Calibri</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Sky123.Org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Sky123.Org</dc:creator>
  <cp:lastModifiedBy>李娟</cp:lastModifiedBy>
  <cp:revision>2866</cp:revision>
  <cp:lastPrinted>2020-05-28T08:06:00Z</cp:lastPrinted>
  <dcterms:created xsi:type="dcterms:W3CDTF">2015-10-07T07:01:00Z</dcterms:created>
  <dcterms:modified xsi:type="dcterms:W3CDTF">2026-06-10T05:57:48Z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2052-12.1.0.26895</vt:lpwstr>
  </property>
  <property fmtid="{D5CDD505-2E9C-101B-9397-08002B2CF9AE}" pid="3" name="ICV">
    <vt:lpwstr>59FE70774F0549BFBCFC5D49A4E510D8_12</vt:lpwstr>
  </property>
</Properties>
</file>