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7"/>
  </p:handoutMasterIdLst>
  <p:sldIdLst>
    <p:sldId id="394" r:id="rId4"/>
    <p:sldId id="692" r:id="rId6"/>
    <p:sldId id="694" r:id="rId7"/>
    <p:sldId id="696" r:id="rId8"/>
    <p:sldId id="700" r:id="rId9"/>
    <p:sldId id="698" r:id="rId10"/>
    <p:sldId id="701" r:id="rId11"/>
    <p:sldId id="703" r:id="rId12"/>
    <p:sldId id="702" r:id="rId13"/>
    <p:sldId id="699" r:id="rId14"/>
    <p:sldId id="689" r:id="rId15"/>
    <p:sldId id="704" r:id="rId16"/>
  </p:sldIdLst>
  <p:sldSz cx="12192000" cy="6858000"/>
  <p:notesSz cx="9939020" cy="68072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 userDrawn="1">
          <p15:clr>
            <a:srgbClr val="A4A3A4"/>
          </p15:clr>
        </p15:guide>
        <p15:guide id="2" pos="38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liu" initials="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FBE"/>
    <a:srgbClr val="A365D1"/>
    <a:srgbClr val="004097"/>
    <a:srgbClr val="341D67"/>
    <a:srgbClr val="2465AC"/>
    <a:srgbClr val="205998"/>
    <a:srgbClr val="672C94"/>
    <a:srgbClr val="6E358B"/>
    <a:srgbClr val="A5002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5934" autoAdjust="0"/>
  </p:normalViewPr>
  <p:slideViewPr>
    <p:cSldViewPr snapToGrid="0" showGuides="1">
      <p:cViewPr varScale="1">
        <p:scale>
          <a:sx n="99" d="100"/>
          <a:sy n="99" d="100"/>
        </p:scale>
        <p:origin x="222" y="36"/>
      </p:cViewPr>
      <p:guideLst>
        <p:guide orient="horz" pos="2149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928" y="-84"/>
      </p:cViewPr>
      <p:guideLst>
        <p:guide orient="horz" pos="2133"/>
        <p:guide pos="3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25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28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571EA-9B60-4FE0-B653-7755EC44810A}" type="doc">
      <dgm:prSet loTypeId="urn:microsoft.com/office/officeart/2005/8/layout/vList5" loCatId="list" qsTypeId="urn:microsoft.com/office/officeart/2005/8/quickstyle/simple1#28" qsCatId="simple" csTypeId="urn:microsoft.com/office/officeart/2005/8/colors/accent0_3#28" csCatId="mainScheme" phldr="1"/>
      <dgm:spPr/>
      <dgm:t>
        <a:bodyPr/>
        <a:lstStyle/>
        <a:p>
          <a:endParaRPr lang="zh-CN" altLang="en-US"/>
        </a:p>
      </dgm:t>
    </dgm:pt>
    <dgm:pt modelId="{0AF23656-C9B2-4B66-B810-2DE6F4918E67}">
      <dgm:prSet custT="1"/>
      <dgm:spPr>
        <a:gradFill rotWithShape="0">
          <a:gsLst>
            <a:gs pos="0">
              <a:schemeClr val="accent1">
                <a:lumMod val="5000"/>
                <a:lumOff val="95000"/>
                <a:alpha val="50000"/>
              </a:schemeClr>
            </a:gs>
            <a:gs pos="82000">
              <a:srgbClr val="004097"/>
            </a:gs>
          </a:gsLst>
          <a:lin ang="10800000" scaled="1"/>
        </a:gradFill>
        <a:ln>
          <a:noFill/>
        </a:ln>
      </dgm:spPr>
      <dgm:t>
        <a:bodyPr/>
        <a:lstStyle/>
        <a:p>
          <a:pPr algn="l" rtl="0"/>
          <a:r>
            <a:rPr kumimoji="1" lang="en-US" sz="2800" b="1" dirty="0"/>
            <a:t>01  </a:t>
          </a:r>
          <a:r>
            <a:rPr kumimoji="1" lang="zh-CN" sz="2800" b="1" dirty="0"/>
            <a:t>基本信息</a:t>
          </a:r>
          <a:endParaRPr lang="zh-CN" sz="2800" dirty="0"/>
        </a:p>
      </dgm:t>
    </dgm:pt>
    <dgm:pt modelId="{1E07B10D-CB99-41C9-BA81-464C46C8D3B4}" cxnId="{AA86A048-F0E6-4088-A4F1-C187B86206A9}" type="parTrans">
      <dgm:prSet/>
      <dgm:spPr/>
      <dgm:t>
        <a:bodyPr/>
        <a:lstStyle/>
        <a:p>
          <a:endParaRPr lang="zh-CN" altLang="en-US"/>
        </a:p>
      </dgm:t>
    </dgm:pt>
    <dgm:pt modelId="{52B2D4CB-F6FC-419A-8536-8A1239E1172E}" cxnId="{AA86A048-F0E6-4088-A4F1-C187B86206A9}" type="sibTrans">
      <dgm:prSet/>
      <dgm:spPr/>
      <dgm:t>
        <a:bodyPr/>
        <a:lstStyle/>
        <a:p>
          <a:endParaRPr lang="zh-CN" altLang="en-US"/>
        </a:p>
      </dgm:t>
    </dgm:pt>
    <dgm:pt modelId="{13D40A3B-D374-4E53-AE18-C8D97B8231C0}">
      <dgm:prSet custT="1"/>
      <dgm:spPr>
        <a:gradFill rotWithShape="0">
          <a:gsLst>
            <a:gs pos="0">
              <a:schemeClr val="accent1">
                <a:lumMod val="5000"/>
                <a:lumOff val="95000"/>
                <a:alpha val="50000"/>
              </a:schemeClr>
            </a:gs>
            <a:gs pos="82000">
              <a:srgbClr val="004097"/>
            </a:gs>
          </a:gsLst>
          <a:lin ang="10800000" scaled="1"/>
        </a:gradFill>
        <a:ln>
          <a:noFill/>
        </a:ln>
      </dgm:spPr>
      <dgm:t>
        <a:bodyPr/>
        <a:lstStyle/>
        <a:p>
          <a:pPr algn="l" rtl="0"/>
          <a:r>
            <a:rPr kumimoji="1" lang="en-US" sz="2800" b="1" dirty="0"/>
            <a:t>02  </a:t>
          </a:r>
          <a:r>
            <a:rPr kumimoji="1" lang="zh-CN" sz="2800" b="1" dirty="0"/>
            <a:t>安全性</a:t>
          </a:r>
          <a:endParaRPr lang="zh-CN" sz="2800" dirty="0"/>
        </a:p>
      </dgm:t>
    </dgm:pt>
    <dgm:pt modelId="{7F54B529-9823-486A-AC0C-F90615B2D231}" cxnId="{265FB959-4697-4B1D-9DDA-D969A750BCB7}" type="parTrans">
      <dgm:prSet/>
      <dgm:spPr/>
      <dgm:t>
        <a:bodyPr/>
        <a:lstStyle/>
        <a:p>
          <a:endParaRPr lang="zh-CN" altLang="en-US"/>
        </a:p>
      </dgm:t>
    </dgm:pt>
    <dgm:pt modelId="{68EC411D-CEA3-4D60-9C53-C7E8076DE5C8}" cxnId="{265FB959-4697-4B1D-9DDA-D969A750BCB7}" type="sibTrans">
      <dgm:prSet/>
      <dgm:spPr/>
      <dgm:t>
        <a:bodyPr/>
        <a:lstStyle/>
        <a:p>
          <a:endParaRPr lang="zh-CN" altLang="en-US"/>
        </a:p>
      </dgm:t>
    </dgm:pt>
    <dgm:pt modelId="{01A8CD0A-FB71-4EA1-86C9-9DE93C0484FE}">
      <dgm:prSet custT="1"/>
      <dgm:spPr>
        <a:gradFill rotWithShape="0">
          <a:gsLst>
            <a:gs pos="0">
              <a:schemeClr val="accent1">
                <a:lumMod val="5000"/>
                <a:lumOff val="95000"/>
                <a:alpha val="50000"/>
              </a:schemeClr>
            </a:gs>
            <a:gs pos="82000">
              <a:srgbClr val="004097"/>
            </a:gs>
          </a:gsLst>
          <a:lin ang="10800000" scaled="1"/>
        </a:gradFill>
        <a:ln>
          <a:noFill/>
        </a:ln>
      </dgm:spPr>
      <dgm:t>
        <a:bodyPr/>
        <a:lstStyle/>
        <a:p>
          <a:pPr algn="l" rtl="0"/>
          <a:r>
            <a:rPr kumimoji="1" lang="en-US" sz="2800" b="1" dirty="0"/>
            <a:t>03  </a:t>
          </a:r>
          <a:r>
            <a:rPr kumimoji="1" lang="zh-CN" sz="2800" b="1" dirty="0"/>
            <a:t>有效性</a:t>
          </a:r>
          <a:endParaRPr lang="zh-CN" sz="2800" dirty="0"/>
        </a:p>
      </dgm:t>
    </dgm:pt>
    <dgm:pt modelId="{31BB1615-EFEA-4967-8C26-B148046C2D0B}" cxnId="{8E4E6094-814B-4152-8946-179219250A5E}" type="parTrans">
      <dgm:prSet/>
      <dgm:spPr/>
      <dgm:t>
        <a:bodyPr/>
        <a:lstStyle/>
        <a:p>
          <a:endParaRPr lang="zh-CN" altLang="en-US"/>
        </a:p>
      </dgm:t>
    </dgm:pt>
    <dgm:pt modelId="{3688C31E-B5FA-4CE3-A3C0-2F488DF30BEF}" cxnId="{8E4E6094-814B-4152-8946-179219250A5E}" type="sibTrans">
      <dgm:prSet/>
      <dgm:spPr/>
      <dgm:t>
        <a:bodyPr/>
        <a:lstStyle/>
        <a:p>
          <a:endParaRPr lang="zh-CN" altLang="en-US"/>
        </a:p>
      </dgm:t>
    </dgm:pt>
    <dgm:pt modelId="{06FF8D8A-71B9-4F93-A6E8-F4B6D79CDA59}">
      <dgm:prSet custT="1"/>
      <dgm:spPr>
        <a:gradFill rotWithShape="0">
          <a:gsLst>
            <a:gs pos="0">
              <a:schemeClr val="accent1">
                <a:lumMod val="5000"/>
                <a:lumOff val="95000"/>
                <a:alpha val="50000"/>
              </a:schemeClr>
            </a:gs>
            <a:gs pos="82000">
              <a:srgbClr val="004097"/>
            </a:gs>
          </a:gsLst>
          <a:lin ang="10800000" scaled="1"/>
        </a:gradFill>
        <a:ln>
          <a:noFill/>
        </a:ln>
      </dgm:spPr>
      <dgm:t>
        <a:bodyPr/>
        <a:lstStyle/>
        <a:p>
          <a:pPr algn="l" rtl="0"/>
          <a:r>
            <a:rPr kumimoji="1" lang="en-US" sz="2800" b="1" dirty="0"/>
            <a:t>04  </a:t>
          </a:r>
          <a:r>
            <a:rPr kumimoji="1" lang="zh-CN" sz="2800" b="1" dirty="0"/>
            <a:t>创新性</a:t>
          </a:r>
          <a:endParaRPr lang="zh-CN" sz="2800" dirty="0"/>
        </a:p>
      </dgm:t>
    </dgm:pt>
    <dgm:pt modelId="{F603464C-DA11-4B01-8625-FE951DF5B997}" cxnId="{89F2A812-F9C0-4811-9A6D-7F6EC069BC43}" type="parTrans">
      <dgm:prSet/>
      <dgm:spPr/>
      <dgm:t>
        <a:bodyPr/>
        <a:lstStyle/>
        <a:p>
          <a:endParaRPr lang="zh-CN" altLang="en-US"/>
        </a:p>
      </dgm:t>
    </dgm:pt>
    <dgm:pt modelId="{5EAFA080-A5D5-4EFD-A8CC-60A5B421CE49}" cxnId="{89F2A812-F9C0-4811-9A6D-7F6EC069BC43}" type="sibTrans">
      <dgm:prSet/>
      <dgm:spPr/>
      <dgm:t>
        <a:bodyPr/>
        <a:lstStyle/>
        <a:p>
          <a:endParaRPr lang="zh-CN" altLang="en-US"/>
        </a:p>
      </dgm:t>
    </dgm:pt>
    <dgm:pt modelId="{3A095CE0-7EB4-48B1-A6F4-0CAA17B43D3A}">
      <dgm:prSet custT="1"/>
      <dgm:spPr>
        <a:gradFill rotWithShape="0">
          <a:gsLst>
            <a:gs pos="0">
              <a:schemeClr val="accent1">
                <a:lumMod val="5000"/>
                <a:lumOff val="95000"/>
                <a:alpha val="50000"/>
              </a:schemeClr>
            </a:gs>
            <a:gs pos="82000">
              <a:srgbClr val="004097"/>
            </a:gs>
          </a:gsLst>
          <a:lin ang="10800000" scaled="1"/>
        </a:gradFill>
        <a:ln>
          <a:noFill/>
        </a:ln>
      </dgm:spPr>
      <dgm:t>
        <a:bodyPr/>
        <a:lstStyle/>
        <a:p>
          <a:pPr algn="l" rtl="0"/>
          <a:r>
            <a:rPr kumimoji="1" lang="en-US" sz="2800" b="1" dirty="0"/>
            <a:t>05  </a:t>
          </a:r>
          <a:r>
            <a:rPr kumimoji="1" lang="zh-CN" sz="2800" b="1" dirty="0"/>
            <a:t>公平性</a:t>
          </a:r>
          <a:endParaRPr lang="zh-CN" sz="2800" dirty="0"/>
        </a:p>
      </dgm:t>
    </dgm:pt>
    <dgm:pt modelId="{AFE16933-DB32-4F37-B5FE-3D8241A6CAC3}" cxnId="{4B22128A-1520-4647-A003-0248F3D4277C}" type="parTrans">
      <dgm:prSet/>
      <dgm:spPr/>
      <dgm:t>
        <a:bodyPr/>
        <a:lstStyle/>
        <a:p>
          <a:endParaRPr lang="zh-CN" altLang="en-US"/>
        </a:p>
      </dgm:t>
    </dgm:pt>
    <dgm:pt modelId="{1BAE9727-A80D-45D9-8746-584AA2EFE851}" cxnId="{4B22128A-1520-4647-A003-0248F3D4277C}" type="sibTrans">
      <dgm:prSet/>
      <dgm:spPr/>
      <dgm:t>
        <a:bodyPr/>
        <a:lstStyle/>
        <a:p>
          <a:endParaRPr lang="zh-CN" altLang="en-US"/>
        </a:p>
      </dgm:t>
    </dgm:pt>
    <dgm:pt modelId="{D014FDE0-1F49-453A-873C-F73DE5593EAC}" type="pres">
      <dgm:prSet presAssocID="{677571EA-9B60-4FE0-B653-7755EC44810A}" presName="Name0" presStyleCnt="0">
        <dgm:presLayoutVars>
          <dgm:dir/>
          <dgm:animLvl val="lvl"/>
          <dgm:resizeHandles val="exact"/>
        </dgm:presLayoutVars>
      </dgm:prSet>
      <dgm:spPr/>
    </dgm:pt>
    <dgm:pt modelId="{24554E62-A725-4E90-B2CD-1392DCB8FC7C}" type="pres">
      <dgm:prSet presAssocID="{0AF23656-C9B2-4B66-B810-2DE6F4918E67}" presName="linNode" presStyleCnt="0"/>
      <dgm:spPr/>
    </dgm:pt>
    <dgm:pt modelId="{B8086433-AEAB-4301-A56F-BFDC00BEF49E}" type="pres">
      <dgm:prSet presAssocID="{0AF23656-C9B2-4B66-B810-2DE6F4918E67}" presName="parentText" presStyleLbl="node1" presStyleIdx="0" presStyleCnt="5" custScaleX="254938" custScaleY="27996">
        <dgm:presLayoutVars>
          <dgm:chMax val="1"/>
          <dgm:bulletEnabled val="1"/>
        </dgm:presLayoutVars>
      </dgm:prSet>
      <dgm:spPr/>
    </dgm:pt>
    <dgm:pt modelId="{7DB9B35B-76EE-471C-BEDB-827A6F0FA3C8}" type="pres">
      <dgm:prSet presAssocID="{52B2D4CB-F6FC-419A-8536-8A1239E1172E}" presName="sp" presStyleCnt="0"/>
      <dgm:spPr/>
    </dgm:pt>
    <dgm:pt modelId="{6BA4D2F6-5480-4A53-83B9-A1E6A1932214}" type="pres">
      <dgm:prSet presAssocID="{13D40A3B-D374-4E53-AE18-C8D97B8231C0}" presName="linNode" presStyleCnt="0"/>
      <dgm:spPr/>
    </dgm:pt>
    <dgm:pt modelId="{D4232BF1-2DE4-40F5-9036-A0BB74BFEC04}" type="pres">
      <dgm:prSet presAssocID="{13D40A3B-D374-4E53-AE18-C8D97B8231C0}" presName="parentText" presStyleLbl="node1" presStyleIdx="1" presStyleCnt="5" custScaleX="254938" custScaleY="27996">
        <dgm:presLayoutVars>
          <dgm:chMax val="1"/>
          <dgm:bulletEnabled val="1"/>
        </dgm:presLayoutVars>
      </dgm:prSet>
      <dgm:spPr/>
    </dgm:pt>
    <dgm:pt modelId="{1699AB6A-28F2-42F9-A83E-E683A90C25C1}" type="pres">
      <dgm:prSet presAssocID="{68EC411D-CEA3-4D60-9C53-C7E8076DE5C8}" presName="sp" presStyleCnt="0"/>
      <dgm:spPr/>
    </dgm:pt>
    <dgm:pt modelId="{4AE6DC92-3395-4DF1-982F-33F317A888F4}" type="pres">
      <dgm:prSet presAssocID="{01A8CD0A-FB71-4EA1-86C9-9DE93C0484FE}" presName="linNode" presStyleCnt="0"/>
      <dgm:spPr/>
    </dgm:pt>
    <dgm:pt modelId="{C7F29A77-AC56-4746-AB4F-8462B8DCE968}" type="pres">
      <dgm:prSet presAssocID="{01A8CD0A-FB71-4EA1-86C9-9DE93C0484FE}" presName="parentText" presStyleLbl="node1" presStyleIdx="2" presStyleCnt="5" custScaleX="254938" custScaleY="27996">
        <dgm:presLayoutVars>
          <dgm:chMax val="1"/>
          <dgm:bulletEnabled val="1"/>
        </dgm:presLayoutVars>
      </dgm:prSet>
      <dgm:spPr/>
    </dgm:pt>
    <dgm:pt modelId="{4F44E8B8-A627-4A09-B1CA-B4E8C96471A3}" type="pres">
      <dgm:prSet presAssocID="{3688C31E-B5FA-4CE3-A3C0-2F488DF30BEF}" presName="sp" presStyleCnt="0"/>
      <dgm:spPr/>
    </dgm:pt>
    <dgm:pt modelId="{6FFAA3F6-AED3-4103-AF07-B33D04E13AF0}" type="pres">
      <dgm:prSet presAssocID="{06FF8D8A-71B9-4F93-A6E8-F4B6D79CDA59}" presName="linNode" presStyleCnt="0"/>
      <dgm:spPr/>
    </dgm:pt>
    <dgm:pt modelId="{29429567-6A52-49D7-9FEE-95EC8C7D4F83}" type="pres">
      <dgm:prSet presAssocID="{06FF8D8A-71B9-4F93-A6E8-F4B6D79CDA59}" presName="parentText" presStyleLbl="node1" presStyleIdx="3" presStyleCnt="5" custScaleX="254938" custScaleY="27996">
        <dgm:presLayoutVars>
          <dgm:chMax val="1"/>
          <dgm:bulletEnabled val="1"/>
        </dgm:presLayoutVars>
      </dgm:prSet>
      <dgm:spPr/>
    </dgm:pt>
    <dgm:pt modelId="{5E67991E-60C6-4A28-B068-14BC19D61DCF}" type="pres">
      <dgm:prSet presAssocID="{5EAFA080-A5D5-4EFD-A8CC-60A5B421CE49}" presName="sp" presStyleCnt="0"/>
      <dgm:spPr/>
    </dgm:pt>
    <dgm:pt modelId="{E517D1EF-2C04-498B-90B9-1C41BC6E290F}" type="pres">
      <dgm:prSet presAssocID="{3A095CE0-7EB4-48B1-A6F4-0CAA17B43D3A}" presName="linNode" presStyleCnt="0"/>
      <dgm:spPr/>
    </dgm:pt>
    <dgm:pt modelId="{B9E7177F-B5AF-48AA-8A1A-0F25B5FD41C4}" type="pres">
      <dgm:prSet presAssocID="{3A095CE0-7EB4-48B1-A6F4-0CAA17B43D3A}" presName="parentText" presStyleLbl="node1" presStyleIdx="4" presStyleCnt="5" custScaleX="254938" custScaleY="27996">
        <dgm:presLayoutVars>
          <dgm:chMax val="1"/>
          <dgm:bulletEnabled val="1"/>
        </dgm:presLayoutVars>
      </dgm:prSet>
      <dgm:spPr/>
    </dgm:pt>
  </dgm:ptLst>
  <dgm:cxnLst>
    <dgm:cxn modelId="{3E66E111-FA5F-4C38-9D13-EED30A676B53}" type="presOf" srcId="{01A8CD0A-FB71-4EA1-86C9-9DE93C0484FE}" destId="{C7F29A77-AC56-4746-AB4F-8462B8DCE968}" srcOrd="0" destOrd="0" presId="urn:microsoft.com/office/officeart/2005/8/layout/vList5"/>
    <dgm:cxn modelId="{89F2A812-F9C0-4811-9A6D-7F6EC069BC43}" srcId="{677571EA-9B60-4FE0-B653-7755EC44810A}" destId="{06FF8D8A-71B9-4F93-A6E8-F4B6D79CDA59}" srcOrd="3" destOrd="0" parTransId="{F603464C-DA11-4B01-8625-FE951DF5B997}" sibTransId="{5EAFA080-A5D5-4EFD-A8CC-60A5B421CE49}"/>
    <dgm:cxn modelId="{AA86A048-F0E6-4088-A4F1-C187B86206A9}" srcId="{677571EA-9B60-4FE0-B653-7755EC44810A}" destId="{0AF23656-C9B2-4B66-B810-2DE6F4918E67}" srcOrd="0" destOrd="0" parTransId="{1E07B10D-CB99-41C9-BA81-464C46C8D3B4}" sibTransId="{52B2D4CB-F6FC-419A-8536-8A1239E1172E}"/>
    <dgm:cxn modelId="{265FB959-4697-4B1D-9DDA-D969A750BCB7}" srcId="{677571EA-9B60-4FE0-B653-7755EC44810A}" destId="{13D40A3B-D374-4E53-AE18-C8D97B8231C0}" srcOrd="1" destOrd="0" parTransId="{7F54B529-9823-486A-AC0C-F90615B2D231}" sibTransId="{68EC411D-CEA3-4D60-9C53-C7E8076DE5C8}"/>
    <dgm:cxn modelId="{B0C7717C-27AA-41F9-8E74-B03861CDD6AF}" type="presOf" srcId="{06FF8D8A-71B9-4F93-A6E8-F4B6D79CDA59}" destId="{29429567-6A52-49D7-9FEE-95EC8C7D4F83}" srcOrd="0" destOrd="0" presId="urn:microsoft.com/office/officeart/2005/8/layout/vList5"/>
    <dgm:cxn modelId="{4B22128A-1520-4647-A003-0248F3D4277C}" srcId="{677571EA-9B60-4FE0-B653-7755EC44810A}" destId="{3A095CE0-7EB4-48B1-A6F4-0CAA17B43D3A}" srcOrd="4" destOrd="0" parTransId="{AFE16933-DB32-4F37-B5FE-3D8241A6CAC3}" sibTransId="{1BAE9727-A80D-45D9-8746-584AA2EFE851}"/>
    <dgm:cxn modelId="{0AD0DF8D-82C9-48AA-A067-93C2D7BA8CD6}" type="presOf" srcId="{677571EA-9B60-4FE0-B653-7755EC44810A}" destId="{D014FDE0-1F49-453A-873C-F73DE5593EAC}" srcOrd="0" destOrd="0" presId="urn:microsoft.com/office/officeart/2005/8/layout/vList5"/>
    <dgm:cxn modelId="{8E4E6094-814B-4152-8946-179219250A5E}" srcId="{677571EA-9B60-4FE0-B653-7755EC44810A}" destId="{01A8CD0A-FB71-4EA1-86C9-9DE93C0484FE}" srcOrd="2" destOrd="0" parTransId="{31BB1615-EFEA-4967-8C26-B148046C2D0B}" sibTransId="{3688C31E-B5FA-4CE3-A3C0-2F488DF30BEF}"/>
    <dgm:cxn modelId="{ABBDC694-E7F4-454A-8AD9-F00C68558ED6}" type="presOf" srcId="{0AF23656-C9B2-4B66-B810-2DE6F4918E67}" destId="{B8086433-AEAB-4301-A56F-BFDC00BEF49E}" srcOrd="0" destOrd="0" presId="urn:microsoft.com/office/officeart/2005/8/layout/vList5"/>
    <dgm:cxn modelId="{72ECB5BF-1F5A-49F9-AA50-82D3CD3FA132}" type="presOf" srcId="{13D40A3B-D374-4E53-AE18-C8D97B8231C0}" destId="{D4232BF1-2DE4-40F5-9036-A0BB74BFEC04}" srcOrd="0" destOrd="0" presId="urn:microsoft.com/office/officeart/2005/8/layout/vList5"/>
    <dgm:cxn modelId="{C14B30E6-93AA-4DFA-8A1A-73FE3A36E663}" type="presOf" srcId="{3A095CE0-7EB4-48B1-A6F4-0CAA17B43D3A}" destId="{B9E7177F-B5AF-48AA-8A1A-0F25B5FD41C4}" srcOrd="0" destOrd="0" presId="urn:microsoft.com/office/officeart/2005/8/layout/vList5"/>
    <dgm:cxn modelId="{C1F3F816-96D6-437C-A688-B12B5A551A34}" type="presParOf" srcId="{D014FDE0-1F49-453A-873C-F73DE5593EAC}" destId="{24554E62-A725-4E90-B2CD-1392DCB8FC7C}" srcOrd="0" destOrd="0" presId="urn:microsoft.com/office/officeart/2005/8/layout/vList5"/>
    <dgm:cxn modelId="{3857EC48-5218-4D72-9479-6A43527226CB}" type="presParOf" srcId="{24554E62-A725-4E90-B2CD-1392DCB8FC7C}" destId="{B8086433-AEAB-4301-A56F-BFDC00BEF49E}" srcOrd="0" destOrd="0" presId="urn:microsoft.com/office/officeart/2005/8/layout/vList5"/>
    <dgm:cxn modelId="{9E1F9AF8-4597-4CDC-AF48-BE307179310A}" type="presParOf" srcId="{D014FDE0-1F49-453A-873C-F73DE5593EAC}" destId="{7DB9B35B-76EE-471C-BEDB-827A6F0FA3C8}" srcOrd="1" destOrd="0" presId="urn:microsoft.com/office/officeart/2005/8/layout/vList5"/>
    <dgm:cxn modelId="{E911EB97-D79A-48F3-A446-FBA6FFB4BFAE}" type="presParOf" srcId="{D014FDE0-1F49-453A-873C-F73DE5593EAC}" destId="{6BA4D2F6-5480-4A53-83B9-A1E6A1932214}" srcOrd="2" destOrd="0" presId="urn:microsoft.com/office/officeart/2005/8/layout/vList5"/>
    <dgm:cxn modelId="{3C6CCBD2-B081-479C-94C4-4A5D7F400CA6}" type="presParOf" srcId="{6BA4D2F6-5480-4A53-83B9-A1E6A1932214}" destId="{D4232BF1-2DE4-40F5-9036-A0BB74BFEC04}" srcOrd="0" destOrd="0" presId="urn:microsoft.com/office/officeart/2005/8/layout/vList5"/>
    <dgm:cxn modelId="{DF0D7448-C594-4B0D-A4F2-7F4C8F394B51}" type="presParOf" srcId="{D014FDE0-1F49-453A-873C-F73DE5593EAC}" destId="{1699AB6A-28F2-42F9-A83E-E683A90C25C1}" srcOrd="3" destOrd="0" presId="urn:microsoft.com/office/officeart/2005/8/layout/vList5"/>
    <dgm:cxn modelId="{AC613EE7-EC97-4DCF-B65D-0A79C1217479}" type="presParOf" srcId="{D014FDE0-1F49-453A-873C-F73DE5593EAC}" destId="{4AE6DC92-3395-4DF1-982F-33F317A888F4}" srcOrd="4" destOrd="0" presId="urn:microsoft.com/office/officeart/2005/8/layout/vList5"/>
    <dgm:cxn modelId="{AB35C417-D492-4600-B991-031028751DF1}" type="presParOf" srcId="{4AE6DC92-3395-4DF1-982F-33F317A888F4}" destId="{C7F29A77-AC56-4746-AB4F-8462B8DCE968}" srcOrd="0" destOrd="0" presId="urn:microsoft.com/office/officeart/2005/8/layout/vList5"/>
    <dgm:cxn modelId="{D6646768-DAA3-4A16-9538-10FA8B7E47E4}" type="presParOf" srcId="{D014FDE0-1F49-453A-873C-F73DE5593EAC}" destId="{4F44E8B8-A627-4A09-B1CA-B4E8C96471A3}" srcOrd="5" destOrd="0" presId="urn:microsoft.com/office/officeart/2005/8/layout/vList5"/>
    <dgm:cxn modelId="{13A87CF2-ABDE-4B1E-82E9-BC59BCEBC5B0}" type="presParOf" srcId="{D014FDE0-1F49-453A-873C-F73DE5593EAC}" destId="{6FFAA3F6-AED3-4103-AF07-B33D04E13AF0}" srcOrd="6" destOrd="0" presId="urn:microsoft.com/office/officeart/2005/8/layout/vList5"/>
    <dgm:cxn modelId="{72C3C334-1EFA-4D73-8E07-CDB7F502737C}" type="presParOf" srcId="{6FFAA3F6-AED3-4103-AF07-B33D04E13AF0}" destId="{29429567-6A52-49D7-9FEE-95EC8C7D4F83}" srcOrd="0" destOrd="0" presId="urn:microsoft.com/office/officeart/2005/8/layout/vList5"/>
    <dgm:cxn modelId="{292ABB64-3BC3-41D4-9B41-87258FD203C2}" type="presParOf" srcId="{D014FDE0-1F49-453A-873C-F73DE5593EAC}" destId="{5E67991E-60C6-4A28-B068-14BC19D61DCF}" srcOrd="7" destOrd="0" presId="urn:microsoft.com/office/officeart/2005/8/layout/vList5"/>
    <dgm:cxn modelId="{442A85AB-C1DC-468C-91CC-C5CB7762E4F6}" type="presParOf" srcId="{D014FDE0-1F49-453A-873C-F73DE5593EAC}" destId="{E517D1EF-2C04-498B-90B9-1C41BC6E290F}" srcOrd="8" destOrd="0" presId="urn:microsoft.com/office/officeart/2005/8/layout/vList5"/>
    <dgm:cxn modelId="{DFA77274-5043-4B6E-B6B5-039033010799}" type="presParOf" srcId="{E517D1EF-2C04-498B-90B9-1C41BC6E290F}" destId="{B9E7177F-B5AF-48AA-8A1A-0F25B5FD41C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AA8076-BCB4-4441-AB3C-84316BA5D734}" type="doc">
      <dgm:prSet loTypeId="urn:microsoft.com/office/officeart/2005/8/layout/process4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9F14DF6C-B432-43C3-853B-1F9B59A06F90}">
      <dgm:prSet custT="1"/>
      <dgm:spPr>
        <a:xfrm rot="10800000">
          <a:off x="0" y="791"/>
          <a:ext cx="6768752" cy="1068458"/>
        </a:xfrm>
        <a:prstGeom prst="upArrowCallout">
          <a:avLst/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氟哌利多（</a:t>
          </a:r>
          <a:r>
            <a:rPr lang="en-US" sz="16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Droperidol</a:t>
          </a:r>
          <a:r>
            <a: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）：疗效确切，但因</a:t>
          </a:r>
          <a:r>
            <a:rPr lang="en-US" sz="16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QT</a:t>
          </a:r>
          <a:r>
            <a: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延长风险被</a:t>
          </a:r>
          <a:r>
            <a:rPr lang="en-US" sz="16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FDA</a:t>
          </a:r>
          <a:r>
            <a: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黑框警告，临床应用大幅受限</a:t>
          </a:r>
        </a:p>
      </dgm:t>
    </dgm:pt>
    <dgm:pt modelId="{7DCC21BC-3D14-4DA4-9120-24BA1725F2D2}" cxnId="{07D2CD1C-22F9-417C-8679-6BFEC35E3CE9}" type="parTrans">
      <dgm:prSet/>
      <dgm:spPr/>
      <dgm:t>
        <a:bodyPr/>
        <a:lstStyle/>
        <a:p>
          <a:endParaRPr lang="zh-CN" altLang="en-US"/>
        </a:p>
      </dgm:t>
    </dgm:pt>
    <dgm:pt modelId="{40D255D9-6992-4C46-970E-4692EAEE7096}" cxnId="{07D2CD1C-22F9-417C-8679-6BFEC35E3CE9}" type="sibTrans">
      <dgm:prSet/>
      <dgm:spPr/>
      <dgm:t>
        <a:bodyPr/>
        <a:lstStyle/>
        <a:p>
          <a:endParaRPr lang="zh-CN" altLang="en-US"/>
        </a:p>
      </dgm:t>
    </dgm:pt>
    <dgm:pt modelId="{FBADAECE-0AF4-44E2-8B34-9FFA15ED1126}">
      <dgm:prSet custT="1"/>
      <dgm:spPr>
        <a:xfrm>
          <a:off x="0" y="1058828"/>
          <a:ext cx="6768752" cy="694706"/>
        </a:xfrm>
        <a:prstGeom prst="rect">
          <a:avLst/>
        </a:prstGeom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氨磺必利： 新型选择性</a:t>
          </a:r>
          <a:r>
            <a:rPr lang="en-US" sz="16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D2/D3</a:t>
          </a:r>
          <a:r>
            <a: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拮抗剂，</a:t>
          </a:r>
          <a:r>
            <a:rPr lang="en-US" sz="16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5 mg</a:t>
          </a:r>
          <a:r>
            <a: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（预防）</a:t>
          </a:r>
          <a:r>
            <a:rPr lang="en-US" sz="16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/10 mg</a:t>
          </a:r>
          <a:r>
            <a: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（治疗）剂量被证实有效</a:t>
          </a:r>
        </a:p>
      </dgm:t>
    </dgm:pt>
    <dgm:pt modelId="{72393C30-D0C3-4445-AB31-4C27AF2596B1}" cxnId="{441433F8-0ED0-4B6C-8069-C7067215DB18}" type="parTrans">
      <dgm:prSet/>
      <dgm:spPr/>
      <dgm:t>
        <a:bodyPr/>
        <a:lstStyle/>
        <a:p>
          <a:endParaRPr lang="zh-CN" altLang="en-US"/>
        </a:p>
      </dgm:t>
    </dgm:pt>
    <dgm:pt modelId="{95CFAE04-4458-40FB-92A6-556CF3E95BB7}" cxnId="{441433F8-0ED0-4B6C-8069-C7067215DB18}" type="sibTrans">
      <dgm:prSet/>
      <dgm:spPr/>
      <dgm:t>
        <a:bodyPr/>
        <a:lstStyle/>
        <a:p>
          <a:endParaRPr lang="zh-CN" altLang="en-US"/>
        </a:p>
      </dgm:t>
    </dgm:pt>
    <dgm:pt modelId="{BD8CA689-9812-4C22-ABB1-FD6A53D11EA6}" type="pres">
      <dgm:prSet presAssocID="{A2AA8076-BCB4-4441-AB3C-84316BA5D734}" presName="Name0" presStyleCnt="0">
        <dgm:presLayoutVars>
          <dgm:dir/>
          <dgm:animLvl val="lvl"/>
          <dgm:resizeHandles val="exact"/>
        </dgm:presLayoutVars>
      </dgm:prSet>
      <dgm:spPr/>
    </dgm:pt>
    <dgm:pt modelId="{4691810F-7077-4A22-8FC5-1D7850113FD3}" type="pres">
      <dgm:prSet presAssocID="{FBADAECE-0AF4-44E2-8B34-9FFA15ED1126}" presName="boxAndChildren" presStyleCnt="0"/>
      <dgm:spPr/>
    </dgm:pt>
    <dgm:pt modelId="{1169E04D-5DE8-4ED9-A982-29229760AA87}" type="pres">
      <dgm:prSet presAssocID="{FBADAECE-0AF4-44E2-8B34-9FFA15ED1126}" presName="parentTextBox" presStyleLbl="node1" presStyleIdx="0" presStyleCnt="2"/>
      <dgm:spPr/>
    </dgm:pt>
    <dgm:pt modelId="{7161E2BF-68C1-4EFF-A396-1CE49E8801A2}" type="pres">
      <dgm:prSet presAssocID="{40D255D9-6992-4C46-970E-4692EAEE7096}" presName="sp" presStyleCnt="0"/>
      <dgm:spPr/>
    </dgm:pt>
    <dgm:pt modelId="{F3038995-55BF-4134-AEF3-DA59B71D0DBF}" type="pres">
      <dgm:prSet presAssocID="{9F14DF6C-B432-43C3-853B-1F9B59A06F90}" presName="arrowAndChildren" presStyleCnt="0"/>
      <dgm:spPr/>
    </dgm:pt>
    <dgm:pt modelId="{8E174139-BA5C-4B8F-8486-4C15417428CB}" type="pres">
      <dgm:prSet presAssocID="{9F14DF6C-B432-43C3-853B-1F9B59A06F90}" presName="parentTextArrow" presStyleLbl="node1" presStyleIdx="1" presStyleCnt="2" custLinFactNeighborY="-27335"/>
      <dgm:spPr/>
    </dgm:pt>
  </dgm:ptLst>
  <dgm:cxnLst>
    <dgm:cxn modelId="{07D2CD1C-22F9-417C-8679-6BFEC35E3CE9}" srcId="{A2AA8076-BCB4-4441-AB3C-84316BA5D734}" destId="{9F14DF6C-B432-43C3-853B-1F9B59A06F90}" srcOrd="0" destOrd="0" parTransId="{7DCC21BC-3D14-4DA4-9120-24BA1725F2D2}" sibTransId="{40D255D9-6992-4C46-970E-4692EAEE7096}"/>
    <dgm:cxn modelId="{8AD74642-407D-4025-9325-4FE395E0A0D8}" type="presOf" srcId="{FBADAECE-0AF4-44E2-8B34-9FFA15ED1126}" destId="{1169E04D-5DE8-4ED9-A982-29229760AA87}" srcOrd="0" destOrd="0" presId="urn:microsoft.com/office/officeart/2005/8/layout/process4"/>
    <dgm:cxn modelId="{96D1F548-7C2B-444B-8733-2EFD723D5E6C}" type="presOf" srcId="{9F14DF6C-B432-43C3-853B-1F9B59A06F90}" destId="{8E174139-BA5C-4B8F-8486-4C15417428CB}" srcOrd="0" destOrd="0" presId="urn:microsoft.com/office/officeart/2005/8/layout/process4"/>
    <dgm:cxn modelId="{BE4752B2-53EB-407B-82CC-BB12157F60E5}" type="presOf" srcId="{A2AA8076-BCB4-4441-AB3C-84316BA5D734}" destId="{BD8CA689-9812-4C22-ABB1-FD6A53D11EA6}" srcOrd="0" destOrd="0" presId="urn:microsoft.com/office/officeart/2005/8/layout/process4"/>
    <dgm:cxn modelId="{441433F8-0ED0-4B6C-8069-C7067215DB18}" srcId="{A2AA8076-BCB4-4441-AB3C-84316BA5D734}" destId="{FBADAECE-0AF4-44E2-8B34-9FFA15ED1126}" srcOrd="1" destOrd="0" parTransId="{72393C30-D0C3-4445-AB31-4C27AF2596B1}" sibTransId="{95CFAE04-4458-40FB-92A6-556CF3E95BB7}"/>
    <dgm:cxn modelId="{658EE1D4-EDF6-42E4-92A3-FD7288D1E5AC}" type="presParOf" srcId="{BD8CA689-9812-4C22-ABB1-FD6A53D11EA6}" destId="{4691810F-7077-4A22-8FC5-1D7850113FD3}" srcOrd="0" destOrd="0" presId="urn:microsoft.com/office/officeart/2005/8/layout/process4"/>
    <dgm:cxn modelId="{23A3EC60-70C9-47F0-B9D5-36629D1494B0}" type="presParOf" srcId="{4691810F-7077-4A22-8FC5-1D7850113FD3}" destId="{1169E04D-5DE8-4ED9-A982-29229760AA87}" srcOrd="0" destOrd="0" presId="urn:microsoft.com/office/officeart/2005/8/layout/process4"/>
    <dgm:cxn modelId="{33475B81-20F4-4F64-BF8B-A87EA973B615}" type="presParOf" srcId="{BD8CA689-9812-4C22-ABB1-FD6A53D11EA6}" destId="{7161E2BF-68C1-4EFF-A396-1CE49E8801A2}" srcOrd="1" destOrd="0" presId="urn:microsoft.com/office/officeart/2005/8/layout/process4"/>
    <dgm:cxn modelId="{C5EDF2DD-002A-4506-A2A7-10721A273409}" type="presParOf" srcId="{BD8CA689-9812-4C22-ABB1-FD6A53D11EA6}" destId="{F3038995-55BF-4134-AEF3-DA59B71D0DBF}" srcOrd="2" destOrd="0" presId="urn:microsoft.com/office/officeart/2005/8/layout/process4"/>
    <dgm:cxn modelId="{206973C8-BC09-4E7E-9915-53FE4DB04E6C}" type="presParOf" srcId="{F3038995-55BF-4134-AEF3-DA59B71D0DBF}" destId="{8E174139-BA5C-4B8F-8486-4C15417428C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295390" cy="4320556"/>
        <a:chOff x="0" y="0"/>
        <a:chExt cx="5295390" cy="4320556"/>
      </a:xfrm>
    </dsp:grpSpPr>
    <dsp:sp modelId="{B8086433-AEAB-4301-A56F-BFDC00BEF49E}">
      <dsp:nvSpPr>
        <dsp:cNvPr id="3" name="圆角矩形 2"/>
        <dsp:cNvSpPr/>
      </dsp:nvSpPr>
      <dsp:spPr bwMode="white">
        <a:xfrm>
          <a:off x="217702" y="0"/>
          <a:ext cx="4859986" cy="756084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  <a:alpha val="50000"/>
              </a:schemeClr>
            </a:gs>
            <a:gs pos="82000">
              <a:srgbClr val="004097"/>
            </a:gs>
          </a:gsLst>
          <a:lin ang="10800000" scaled="1"/>
        </a:grad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800" b="1" dirty="0"/>
            <a:t>01  </a:t>
          </a:r>
          <a:r>
            <a:rPr kumimoji="1" lang="zh-CN" sz="2800" b="1" dirty="0"/>
            <a:t>基本信息</a:t>
          </a:r>
          <a:endParaRPr lang="zh-CN" sz="2800" dirty="0"/>
        </a:p>
      </dsp:txBody>
      <dsp:txXfrm>
        <a:off x="217702" y="0"/>
        <a:ext cx="4859986" cy="756084"/>
      </dsp:txXfrm>
    </dsp:sp>
    <dsp:sp modelId="{D4232BF1-2DE4-40F5-9036-A0BB74BFEC04}">
      <dsp:nvSpPr>
        <dsp:cNvPr id="4" name="圆角矩形 3"/>
        <dsp:cNvSpPr/>
      </dsp:nvSpPr>
      <dsp:spPr bwMode="white">
        <a:xfrm>
          <a:off x="217702" y="891118"/>
          <a:ext cx="4859986" cy="756084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  <a:alpha val="50000"/>
              </a:schemeClr>
            </a:gs>
            <a:gs pos="82000">
              <a:srgbClr val="004097"/>
            </a:gs>
          </a:gsLst>
          <a:lin ang="10800000" scaled="1"/>
        </a:grad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800" b="1" dirty="0"/>
            <a:t>02  </a:t>
          </a:r>
          <a:r>
            <a:rPr kumimoji="1" lang="zh-CN" sz="2800" b="1" dirty="0"/>
            <a:t>安全性</a:t>
          </a:r>
          <a:endParaRPr lang="zh-CN" sz="2800" dirty="0"/>
        </a:p>
      </dsp:txBody>
      <dsp:txXfrm>
        <a:off x="217702" y="891118"/>
        <a:ext cx="4859986" cy="756084"/>
      </dsp:txXfrm>
    </dsp:sp>
    <dsp:sp modelId="{C7F29A77-AC56-4746-AB4F-8462B8DCE968}">
      <dsp:nvSpPr>
        <dsp:cNvPr id="5" name="圆角矩形 4"/>
        <dsp:cNvSpPr/>
      </dsp:nvSpPr>
      <dsp:spPr bwMode="white">
        <a:xfrm>
          <a:off x="217702" y="1782236"/>
          <a:ext cx="4859986" cy="756084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  <a:alpha val="50000"/>
              </a:schemeClr>
            </a:gs>
            <a:gs pos="82000">
              <a:srgbClr val="004097"/>
            </a:gs>
          </a:gsLst>
          <a:lin ang="10800000" scaled="1"/>
        </a:grad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800" b="1" dirty="0"/>
            <a:t>03  </a:t>
          </a:r>
          <a:r>
            <a:rPr kumimoji="1" lang="zh-CN" sz="2800" b="1" dirty="0"/>
            <a:t>有效性</a:t>
          </a:r>
          <a:endParaRPr lang="zh-CN" sz="2800" dirty="0"/>
        </a:p>
      </dsp:txBody>
      <dsp:txXfrm>
        <a:off x="217702" y="1782236"/>
        <a:ext cx="4859986" cy="756084"/>
      </dsp:txXfrm>
    </dsp:sp>
    <dsp:sp modelId="{29429567-6A52-49D7-9FEE-95EC8C7D4F83}">
      <dsp:nvSpPr>
        <dsp:cNvPr id="6" name="圆角矩形 5"/>
        <dsp:cNvSpPr/>
      </dsp:nvSpPr>
      <dsp:spPr bwMode="white">
        <a:xfrm>
          <a:off x="217702" y="2673354"/>
          <a:ext cx="4859986" cy="756084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  <a:alpha val="50000"/>
              </a:schemeClr>
            </a:gs>
            <a:gs pos="82000">
              <a:srgbClr val="004097"/>
            </a:gs>
          </a:gsLst>
          <a:lin ang="10800000" scaled="1"/>
        </a:grad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800" b="1" dirty="0"/>
            <a:t>04  </a:t>
          </a:r>
          <a:r>
            <a:rPr kumimoji="1" lang="zh-CN" sz="2800" b="1" dirty="0"/>
            <a:t>创新性</a:t>
          </a:r>
          <a:endParaRPr lang="zh-CN" sz="2800" dirty="0"/>
        </a:p>
      </dsp:txBody>
      <dsp:txXfrm>
        <a:off x="217702" y="2673354"/>
        <a:ext cx="4859986" cy="756084"/>
      </dsp:txXfrm>
    </dsp:sp>
    <dsp:sp modelId="{B9E7177F-B5AF-48AA-8A1A-0F25B5FD41C4}">
      <dsp:nvSpPr>
        <dsp:cNvPr id="7" name="圆角矩形 6"/>
        <dsp:cNvSpPr/>
      </dsp:nvSpPr>
      <dsp:spPr bwMode="white">
        <a:xfrm>
          <a:off x="217702" y="3564472"/>
          <a:ext cx="4859986" cy="756084"/>
        </a:xfrm>
        <a:prstGeom prst="roundRect">
          <a:avLst/>
        </a:prstGeom>
        <a:gradFill rotWithShape="0">
          <a:gsLst>
            <a:gs pos="0">
              <a:schemeClr val="accent1">
                <a:lumMod val="5000"/>
                <a:lumOff val="95000"/>
                <a:alpha val="50000"/>
              </a:schemeClr>
            </a:gs>
            <a:gs pos="82000">
              <a:srgbClr val="004097"/>
            </a:gs>
          </a:gsLst>
          <a:lin ang="10800000" scaled="1"/>
        </a:gradFill>
        <a:ln>
          <a:noFill/>
        </a:ln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53340" rIns="10668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algn="l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800" b="1" dirty="0"/>
            <a:t>05  </a:t>
          </a:r>
          <a:r>
            <a:rPr kumimoji="1" lang="zh-CN" sz="2800" b="1" dirty="0"/>
            <a:t>公平性</a:t>
          </a:r>
          <a:endParaRPr lang="zh-CN" sz="2800" dirty="0"/>
        </a:p>
      </dsp:txBody>
      <dsp:txXfrm>
        <a:off x="217702" y="3564472"/>
        <a:ext cx="4859986" cy="756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530891" cy="926070"/>
        <a:chOff x="0" y="0"/>
        <a:chExt cx="8530891" cy="926070"/>
      </a:xfrm>
    </dsp:grpSpPr>
    <dsp:sp modelId="{1169E04D-5DE8-4ED9-A982-29229760AA87}">
      <dsp:nvSpPr>
        <dsp:cNvPr id="3" name="矩形 2"/>
        <dsp:cNvSpPr/>
      </dsp:nvSpPr>
      <dsp:spPr bwMode="white">
        <a:xfrm>
          <a:off x="0" y="559019"/>
          <a:ext cx="8530891" cy="367051"/>
        </a:xfrm>
        <a:prstGeom prst="rect">
          <a:avLst/>
        </a:prstGeom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dk2">
            <a:shade val="80000"/>
          </a:schemeClr>
        </a:lnRef>
        <a:fillRef idx="2">
          <a:schemeClr val="lt1"/>
        </a:fillRef>
        <a:effectRef idx="1">
          <a:scrgbClr r="0" g="0" b="0"/>
        </a:effectRef>
        <a:fontRef idx="minor">
          <a:schemeClr val="dk1"/>
        </a:fontRef>
      </dsp:style>
      <dsp:txBody>
        <a:bodyPr lIns="113792" tIns="113792" rIns="113792" bIns="11379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氨磺必利： 新型选择性</a:t>
          </a:r>
          <a:r>
            <a:rPr lang="en-US" sz="160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D2/D3</a:t>
          </a:r>
          <a:r>
            <a:rPr lang="zh-CN" altLang="en-US" sz="160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拮抗剂，</a:t>
          </a:r>
          <a:r>
            <a:rPr lang="en-US" sz="160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5 mg</a:t>
          </a:r>
          <a:r>
            <a:rPr lang="zh-CN" altLang="en-US" sz="160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（预防）</a:t>
          </a:r>
          <a:r>
            <a:rPr lang="en-US" sz="160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/10 mg</a:t>
          </a:r>
          <a:r>
            <a:rPr lang="zh-CN" altLang="en-US" sz="160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（治疗）剂量被证实有效</a:t>
          </a:r>
          <a:endParaRPr>
            <a:solidFill>
              <a:schemeClr val="dk2"/>
            </a:solidFill>
          </a:endParaRPr>
        </a:p>
      </dsp:txBody>
      <dsp:txXfrm>
        <a:off x="0" y="559019"/>
        <a:ext cx="8530891" cy="367051"/>
      </dsp:txXfrm>
    </dsp:sp>
    <dsp:sp modelId="{8E174139-BA5C-4B8F-8486-4C15417428CB}">
      <dsp:nvSpPr>
        <dsp:cNvPr id="4" name="上箭头标注 3"/>
        <dsp:cNvSpPr/>
      </dsp:nvSpPr>
      <dsp:spPr bwMode="white">
        <a:xfrm rot="10800000">
          <a:off x="0" y="0"/>
          <a:ext cx="8530891" cy="564525"/>
        </a:xfrm>
        <a:prstGeom prst="upArrowCallout">
          <a:avLst/>
        </a:prstGeom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hemeClr val="dk2">
            <a:shade val="80000"/>
          </a:schemeClr>
        </a:lnRef>
        <a:fillRef idx="2">
          <a:schemeClr val="lt1"/>
        </a:fillRef>
        <a:effectRef idx="1">
          <a:scrgbClr r="0" g="0" b="0"/>
        </a:effectRef>
        <a:fontRef idx="minor">
          <a:schemeClr val="dk1"/>
        </a:fontRef>
      </dsp:style>
      <dsp:txBody>
        <a:bodyPr rot="10800000" lIns="113792" tIns="113792" rIns="113792" bIns="113792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氟哌利多（</a:t>
          </a:r>
          <a:r>
            <a:rPr lang="en-US" sz="160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Droperidol</a:t>
          </a:r>
          <a:r>
            <a:rPr lang="zh-CN" altLang="en-US" sz="160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）：疗效确切，但因</a:t>
          </a:r>
          <a:r>
            <a:rPr lang="en-US" sz="160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QT</a:t>
          </a:r>
          <a:r>
            <a:rPr lang="zh-CN" altLang="en-US" sz="160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延长风险被</a:t>
          </a:r>
          <a:r>
            <a:rPr lang="en-US" sz="160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FDA</a:t>
          </a:r>
          <a:r>
            <a:rPr lang="zh-CN" altLang="en-US" sz="1600">
              <a:solidFill>
                <a:schemeClr val="dk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黑框警告，临床应用大幅受限</a:t>
          </a:r>
          <a:endParaRPr>
            <a:solidFill>
              <a:schemeClr val="dk2"/>
            </a:solidFill>
          </a:endParaRPr>
        </a:p>
      </dsp:txBody>
      <dsp:txXfrm rot="10800000">
        <a:off x="0" y="0"/>
        <a:ext cx="8530891" cy="564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type="upArrowCallout" r:blip="" rot="180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type="upArrowCallout" r:blip="" rot="180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5" cy="340360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9993" y="0"/>
            <a:ext cx="4307045" cy="340360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22CB3F67-A1EC-407D-BCCC-6C3BD049AD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2" y="6465659"/>
            <a:ext cx="4307045" cy="340360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9993" y="6465659"/>
            <a:ext cx="4307045" cy="340360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E1ABFBC0-A6E3-42ED-B676-65864CC35A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5" cy="34154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5" cy="341542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D5044A59-494E-4E1E-BFDC-01F27AA3C5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3935" y="3275965"/>
            <a:ext cx="7951470" cy="268033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6465659"/>
            <a:ext cx="4307045" cy="34154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5" cy="341541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FBFFD8CB-2E0C-4DF4-BAE7-4778A22184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35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华文细黑" panose="02010600040101010101" pitchFamily="2" charset="-12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530897" y="1160623"/>
            <a:ext cx="1112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530897" y="505184"/>
            <a:ext cx="79200" cy="563984"/>
          </a:xfrm>
          <a:prstGeom prst="rect">
            <a:avLst/>
          </a:prstGeom>
          <a:solidFill>
            <a:srgbClr val="00A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30897" y="1160623"/>
            <a:ext cx="1112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 userDrawn="1"/>
        </p:nvSpPr>
        <p:spPr>
          <a:xfrm>
            <a:off x="530897" y="505184"/>
            <a:ext cx="79200" cy="563984"/>
          </a:xfrm>
          <a:prstGeom prst="rect">
            <a:avLst/>
          </a:prstGeom>
          <a:solidFill>
            <a:srgbClr val="00A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30897" y="1160623"/>
            <a:ext cx="1112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 userDrawn="1"/>
        </p:nvSpPr>
        <p:spPr>
          <a:xfrm>
            <a:off x="530897" y="505184"/>
            <a:ext cx="79200" cy="563984"/>
          </a:xfrm>
          <a:prstGeom prst="rect">
            <a:avLst/>
          </a:prstGeom>
          <a:solidFill>
            <a:srgbClr val="00A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974" y="362020"/>
            <a:ext cx="881683" cy="71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30897" y="1160623"/>
            <a:ext cx="1112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 userDrawn="1"/>
        </p:nvSpPr>
        <p:spPr>
          <a:xfrm>
            <a:off x="530897" y="505184"/>
            <a:ext cx="79200" cy="5639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6598766"/>
            <a:ext cx="12192000" cy="26749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30897" y="1160623"/>
            <a:ext cx="1112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 userDrawn="1"/>
        </p:nvSpPr>
        <p:spPr>
          <a:xfrm>
            <a:off x="530897" y="505184"/>
            <a:ext cx="79200" cy="563984"/>
          </a:xfrm>
          <a:prstGeom prst="rect">
            <a:avLst/>
          </a:prstGeom>
          <a:solidFill>
            <a:srgbClr val="673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6598766"/>
            <a:ext cx="12192000" cy="267494"/>
          </a:xfrm>
          <a:prstGeom prst="rect">
            <a:avLst/>
          </a:prstGeom>
          <a:solidFill>
            <a:srgbClr val="673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30897" y="1160623"/>
            <a:ext cx="1112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 userDrawn="1"/>
        </p:nvSpPr>
        <p:spPr>
          <a:xfrm>
            <a:off x="530897" y="505184"/>
            <a:ext cx="79200" cy="5639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6598766"/>
            <a:ext cx="12192000" cy="267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30897" y="1160623"/>
            <a:ext cx="1112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 userDrawn="1"/>
        </p:nvSpPr>
        <p:spPr>
          <a:xfrm>
            <a:off x="530897" y="505184"/>
            <a:ext cx="79200" cy="5639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6598766"/>
            <a:ext cx="12192000" cy="26749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D55C-0D9B-4AE1-8991-F4382A6841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383C1-739C-4888-8408-05312C30A9CF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598766"/>
            <a:ext cx="12192000" cy="2674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D55C-0D9B-4AE1-8991-F4382A6841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383C1-739C-4888-8408-05312C30A9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0" Type="http://schemas.openxmlformats.org/officeDocument/2006/relationships/notesSlide" Target="../notesSlides/notesSlide12.xml"/><Relationship Id="rId2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image" Target="../media/image14.png"/><Relationship Id="rId15" Type="http://schemas.openxmlformats.org/officeDocument/2006/relationships/tags" Target="../tags/tag22.xml"/><Relationship Id="rId14" Type="http://schemas.openxmlformats.org/officeDocument/2006/relationships/image" Target="../media/image13.png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0" y="122142"/>
            <a:ext cx="12192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0" y="1682995"/>
            <a:ext cx="12192000" cy="3318767"/>
          </a:xfrm>
          <a:prstGeom prst="rect">
            <a:avLst/>
          </a:prstGeom>
          <a:solidFill>
            <a:srgbClr val="0040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91715" y="2079625"/>
            <a:ext cx="7788910" cy="232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no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40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氨磺必利注射液</a:t>
            </a:r>
            <a:endParaRPr lang="zh-CN" altLang="en-US" sz="4000" b="1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zh-CN" sz="2400" b="1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3200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南京正科医药股份有限公司</a:t>
            </a:r>
            <a:endParaRPr lang="zh-CN" altLang="en-US" sz="3200" b="1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PPECLOGO-eff-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18" y="4136164"/>
            <a:ext cx="1413933" cy="127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PECLOGO-eff-5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4" y="4648397"/>
            <a:ext cx="1970617" cy="179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081" y="4182491"/>
            <a:ext cx="533400" cy="4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PPECLOGO-eff-5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84" y="3877931"/>
            <a:ext cx="1488016" cy="136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PPECLOGO-eff2-1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3975297"/>
            <a:ext cx="58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PPECLOGO-eff2-1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384" y="4172149"/>
            <a:ext cx="480483" cy="48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1832509" y="4755905"/>
            <a:ext cx="9120716" cy="10562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zh-CN" altLang="en-US" sz="4800" kern="10" spc="96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2" name="TextBox 14"/>
          <p:cNvSpPr>
            <a:spLocks noChangeArrowheads="1"/>
          </p:cNvSpPr>
          <p:nvPr/>
        </p:nvSpPr>
        <p:spPr bwMode="auto">
          <a:xfrm>
            <a:off x="327774" y="1918776"/>
            <a:ext cx="4372041" cy="23115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4200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sym typeface="方正兰亭粗黑_GBK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754850" y="568370"/>
            <a:ext cx="1669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有效性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AutoShape 2" descr="Not Just for Children: Study Shows High Prevalence of Atopic Dermatitis ..."/>
          <p:cNvSpPr>
            <a:spLocks noChangeAspect="1" noChangeArrowheads="1"/>
          </p:cNvSpPr>
          <p:nvPr/>
        </p:nvSpPr>
        <p:spPr bwMode="auto">
          <a:xfrm>
            <a:off x="9524002" y="4663520"/>
            <a:ext cx="1186541" cy="13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88661" y="2263695"/>
          <a:ext cx="11130177" cy="35316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9211"/>
                <a:gridCol w="7770966"/>
              </a:tblGrid>
              <a:tr h="4391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指南共识名称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2465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推荐内容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2465AC"/>
                    </a:solidFill>
                  </a:tcPr>
                </a:tc>
              </a:tr>
              <a:tr h="17585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《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术后恶心呕吐诊疗指南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》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（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2025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版）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推荐意见</a:t>
                      </a:r>
                      <a:r>
                        <a:rPr lang="en-US" altLang="zh-CN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14.1: </a:t>
                      </a: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推荐</a:t>
                      </a:r>
                      <a:r>
                        <a:rPr lang="en-US" altLang="zh-CN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PONV</a:t>
                      </a: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中高风险成人患者使用低剂量氨磺必利</a:t>
                      </a:r>
                      <a:r>
                        <a:rPr lang="en-US" altLang="zh-CN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(5mg)</a:t>
                      </a: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以降低</a:t>
                      </a:r>
                      <a:r>
                        <a:rPr lang="en-US" altLang="zh-CN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PONV</a:t>
                      </a: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发生率。</a:t>
                      </a:r>
                      <a:endParaRPr lang="zh-CN" altLang="en-US" sz="1400" kern="1400" spc="1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lt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推荐意见</a:t>
                      </a:r>
                      <a:r>
                        <a:rPr lang="en-US" altLang="zh-CN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14.2: </a:t>
                      </a: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建议成人患者使用氨磺必利</a:t>
                      </a:r>
                      <a:r>
                        <a:rPr lang="en-US" altLang="zh-CN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5</a:t>
                      </a: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或</a:t>
                      </a:r>
                      <a:r>
                        <a:rPr lang="en-US" altLang="zh-CN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10 mg</a:t>
                      </a: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以提高</a:t>
                      </a:r>
                      <a:r>
                        <a:rPr lang="en-US" altLang="zh-CN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PONV</a:t>
                      </a: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缓解率。</a:t>
                      </a:r>
                      <a:endParaRPr lang="zh-CN" altLang="en-US" sz="1400" kern="1400" spc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87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《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术后恶心呕吐管理第五版共识指南：执行摘要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》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氨磺必利是一种作用于多巴胺 </a:t>
                      </a:r>
                      <a:r>
                        <a:rPr lang="en-US" altLang="zh-CN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D2/D3 </a:t>
                      </a: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受体的拮抗剂，其</a:t>
                      </a:r>
                      <a:r>
                        <a:rPr lang="en-US" altLang="zh-CN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5mg</a:t>
                      </a: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在实现完全缓解和减轻恶心严重程度方面比安慰剂更有效（证据 </a:t>
                      </a:r>
                      <a:r>
                        <a:rPr lang="en-US" altLang="zh-CN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A2</a:t>
                      </a: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）。当用于治疗已形成的 </a:t>
                      </a:r>
                      <a:r>
                        <a:rPr lang="en-US" altLang="zh-CN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PONV </a:t>
                      </a: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时，氨磺必利 </a:t>
                      </a:r>
                      <a:r>
                        <a:rPr lang="en-US" altLang="zh-CN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5 </a:t>
                      </a: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和 </a:t>
                      </a:r>
                      <a:r>
                        <a:rPr lang="en-US" altLang="zh-CN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10 mg</a:t>
                      </a: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在未接受过预防性治疗的患者中比安慰剂更有效（证据 </a:t>
                      </a:r>
                      <a:r>
                        <a:rPr lang="en-US" altLang="zh-CN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A3</a:t>
                      </a: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）。</a:t>
                      </a:r>
                      <a:endParaRPr lang="zh-CN" altLang="en-US" sz="1400" kern="1400" spc="1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lt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研究报道，抗恶心剂量的氨磺必利与镇静、锥体外系副作用或 </a:t>
                      </a:r>
                      <a:r>
                        <a:rPr lang="en-US" altLang="zh-CN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QTc </a:t>
                      </a:r>
                      <a:r>
                        <a:rPr lang="zh-CN" altLang="en-US" sz="1400" kern="1400" spc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lt"/>
                        </a:rPr>
                        <a:t>延长无关。</a:t>
                      </a:r>
                      <a:endParaRPr lang="zh-CN" altLang="en-US" sz="1400" kern="1400" spc="1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765900" y="1422885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氨磺必利注射液</a:t>
            </a:r>
            <a:r>
              <a:rPr lang="zh-CN" altLang="en-US" b="1">
                <a:solidFill>
                  <a:srgbClr val="004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lang="zh-CN" altLang="en-US" b="1" dirty="0">
                <a:solidFill>
                  <a:srgbClr val="004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指南共识液体治疗推荐</a:t>
            </a:r>
            <a:endParaRPr lang="zh-CN" altLang="en-US" b="1" dirty="0">
              <a:solidFill>
                <a:srgbClr val="004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754850" y="568370"/>
            <a:ext cx="1669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创新性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AutoShape 2" descr="Not Just for Children: Study Shows High Prevalence of Atopic Dermatitis ..."/>
          <p:cNvSpPr>
            <a:spLocks noChangeAspect="1" noChangeArrowheads="1"/>
          </p:cNvSpPr>
          <p:nvPr/>
        </p:nvSpPr>
        <p:spPr bwMode="auto">
          <a:xfrm>
            <a:off x="9524002" y="4663520"/>
            <a:ext cx="1186541" cy="13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87767" y="1272522"/>
            <a:ext cx="10200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004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并非所有药物都有</a:t>
            </a:r>
            <a:r>
              <a:rPr lang="en-US" altLang="zh-CN" b="1">
                <a:solidFill>
                  <a:srgbClr val="004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b="1">
                <a:solidFill>
                  <a:srgbClr val="004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</a:t>
            </a:r>
            <a:r>
              <a:rPr lang="en-US" altLang="zh-CN" b="1">
                <a:solidFill>
                  <a:srgbClr val="004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PONV</a:t>
            </a:r>
            <a:r>
              <a:rPr lang="zh-CN" altLang="en-US" b="1">
                <a:solidFill>
                  <a:srgbClr val="004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的适应症，氨磺必利注射液是首个也是目前唯一被</a:t>
            </a:r>
            <a:r>
              <a:rPr lang="en-US" altLang="zh-CN" b="1">
                <a:solidFill>
                  <a:srgbClr val="004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FDA</a:t>
            </a:r>
            <a:r>
              <a:rPr lang="zh-CN" altLang="en-US" b="1">
                <a:solidFill>
                  <a:srgbClr val="004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批准用于</a:t>
            </a:r>
            <a:r>
              <a:rPr lang="en-US" altLang="zh-CN" b="1">
                <a:solidFill>
                  <a:srgbClr val="004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PONV</a:t>
            </a:r>
            <a:r>
              <a:rPr lang="zh-CN" altLang="en-US" b="1">
                <a:solidFill>
                  <a:srgbClr val="004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b="1">
                <a:solidFill>
                  <a:srgbClr val="004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D2/D3</a:t>
            </a:r>
            <a:r>
              <a:rPr lang="zh-CN" altLang="en-US" b="1">
                <a:solidFill>
                  <a:srgbClr val="004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受体拮抗剂</a:t>
            </a:r>
            <a:endParaRPr lang="zh-CN" altLang="en-US" b="1">
              <a:solidFill>
                <a:srgbClr val="004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767" y="1850622"/>
            <a:ext cx="10200442" cy="471971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74198" y="2476870"/>
            <a:ext cx="932155" cy="1597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0" y="6581001"/>
            <a:ext cx="599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1"/>
                </a:solidFill>
              </a:rPr>
              <a:t>内容来源</a:t>
            </a:r>
            <a:r>
              <a:rPr lang="en-US" altLang="zh-CN" sz="1200">
                <a:solidFill>
                  <a:schemeClr val="bg1"/>
                </a:solidFill>
              </a:rPr>
              <a:t>PONV</a:t>
            </a:r>
            <a:r>
              <a:rPr lang="zh-CN" altLang="en-US" sz="1200">
                <a:solidFill>
                  <a:schemeClr val="bg1"/>
                </a:solidFill>
              </a:rPr>
              <a:t>第四次指南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754850" y="568370"/>
            <a:ext cx="1669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05  </a:t>
            </a: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公平性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03885" y="1362075"/>
            <a:ext cx="4909185" cy="1446530"/>
          </a:xfrm>
          <a:prstGeom prst="rect">
            <a:avLst/>
          </a:prstGeom>
          <a:noFill/>
          <a:ln>
            <a:solidFill>
              <a:srgbClr val="00409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473190" y="2970530"/>
            <a:ext cx="4909185" cy="1554480"/>
          </a:xfrm>
          <a:prstGeom prst="rect">
            <a:avLst/>
          </a:prstGeom>
          <a:noFill/>
          <a:ln>
            <a:solidFill>
              <a:srgbClr val="00409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603885" y="2970530"/>
            <a:ext cx="4909185" cy="1554480"/>
          </a:xfrm>
          <a:prstGeom prst="rect">
            <a:avLst/>
          </a:prstGeom>
          <a:noFill/>
          <a:ln>
            <a:solidFill>
              <a:srgbClr val="00409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6473190" y="1362075"/>
            <a:ext cx="4909185" cy="1446530"/>
          </a:xfrm>
          <a:prstGeom prst="rect">
            <a:avLst/>
          </a:prstGeom>
          <a:noFill/>
          <a:ln>
            <a:solidFill>
              <a:srgbClr val="004097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278740" y="1362358"/>
            <a:ext cx="3020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覆盖目录缺口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7302239" y="3000398"/>
            <a:ext cx="3020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公共健康价值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1278740" y="3025164"/>
            <a:ext cx="3020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临床使用便捷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7302239" y="1384551"/>
            <a:ext cx="3020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医保基金可控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754850" y="1835861"/>
            <a:ext cx="4341717" cy="83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丰富目录多巴胺受体拮抗剂选择；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34" charset="-120"/>
              <a:sym typeface="+mn-ea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弥补以往止吐产品高危患者使用受限，为患者提供替代方案。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34" charset="-12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6768465" y="3503295"/>
            <a:ext cx="4538980" cy="83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提升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PONV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高危患者（≥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个危险因素）的完全缓解率，加速术后患者恢复；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34" charset="-120"/>
              <a:sym typeface="+mn-ea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减少护理负荷，优化围术期医疗资源配置效率。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34" charset="-120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837889" y="3495458"/>
            <a:ext cx="4337794" cy="1032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单次静脉注射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5mg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，无需稀释，术中不用追加，简化流程；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34" charset="-120"/>
              <a:sym typeface="+mn-ea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单支独立包装，用完即弃，降低药房管理和临床核对成本。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34" charset="-120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2"/>
            </p:custDataLst>
          </p:nvPr>
        </p:nvSpPr>
        <p:spPr>
          <a:xfrm>
            <a:off x="6563022" y="1824935"/>
            <a:ext cx="4819632" cy="983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适应症聚焦围术期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PONV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预防，用药支出可预测；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34" charset="-120"/>
              <a:sym typeface="+mn-ea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降低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PONV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rPr>
              <a:t>发生率，减少抢救用药，缩短住院时间，减少后续医疗支出费用。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34" charset="-120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6" t="78947" r="-2760" b="229"/>
          <a:stretch>
            <a:fillRect/>
          </a:stretch>
        </p:blipFill>
        <p:spPr>
          <a:xfrm>
            <a:off x="6871081" y="3065594"/>
            <a:ext cx="478535" cy="40062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2" t="80395" r="42663" b="457"/>
          <a:stretch>
            <a:fillRect/>
          </a:stretch>
        </p:blipFill>
        <p:spPr>
          <a:xfrm>
            <a:off x="837889" y="1444154"/>
            <a:ext cx="440851" cy="41819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43454" r="60512" b="36728"/>
          <a:stretch>
            <a:fillRect/>
          </a:stretch>
        </p:blipFill>
        <p:spPr>
          <a:xfrm>
            <a:off x="855828" y="3076050"/>
            <a:ext cx="422912" cy="39781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t="45887" r="82615" b="38896"/>
          <a:stretch>
            <a:fillRect/>
          </a:stretch>
        </p:blipFill>
        <p:spPr>
          <a:xfrm>
            <a:off x="6850103" y="1464549"/>
            <a:ext cx="418728" cy="377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Not Just for Children: Study Shows High Prevalence of Atopic Dermatitis ..."/>
          <p:cNvSpPr>
            <a:spLocks noChangeAspect="1" noChangeArrowheads="1"/>
          </p:cNvSpPr>
          <p:nvPr/>
        </p:nvSpPr>
        <p:spPr bwMode="auto">
          <a:xfrm>
            <a:off x="9524002" y="4663520"/>
            <a:ext cx="1186541" cy="13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9" name="图示 8"/>
          <p:cNvGraphicFramePr/>
          <p:nvPr/>
        </p:nvGraphicFramePr>
        <p:xfrm>
          <a:off x="4731206" y="1737148"/>
          <a:ext cx="5295390" cy="432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705242" y="2691331"/>
            <a:ext cx="1851660" cy="768350"/>
          </a:xfrm>
          <a:prstGeom prst="rect">
            <a:avLst/>
          </a:prstGeom>
          <a:noFill/>
        </p:spPr>
        <p:txBody>
          <a:bodyPr wrap="square" rtlCol="0">
            <a:normAutofit fontScale="95000"/>
          </a:bodyPr>
          <a:lstStyle/>
          <a:p>
            <a:pPr algn="r"/>
            <a:r>
              <a:rPr lang="zh-CN" altLang="en-US" sz="4400" b="1" spc="300" dirty="0">
                <a:solidFill>
                  <a:srgbClr val="00409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4400" b="1" spc="300" dirty="0">
              <a:solidFill>
                <a:srgbClr val="004097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1994001" y="3459681"/>
            <a:ext cx="1851660" cy="3683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altLang="zh-CN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CONTENTS</a:t>
            </a:r>
            <a:endParaRPr lang="en-US" altLang="zh-CN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754850" y="568370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基本信息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AutoShape 2" descr="Not Just for Children: Study Shows High Prevalence of Atopic Dermatitis ..."/>
          <p:cNvSpPr>
            <a:spLocks noChangeAspect="1" noChangeArrowheads="1"/>
          </p:cNvSpPr>
          <p:nvPr/>
        </p:nvSpPr>
        <p:spPr bwMode="auto">
          <a:xfrm>
            <a:off x="9331496" y="4635138"/>
            <a:ext cx="1186541" cy="13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aphicFrame>
        <p:nvGraphicFramePr>
          <p:cNvPr id="6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3332" y="1275684"/>
          <a:ext cx="6750861" cy="4963990"/>
        </p:xfrm>
        <a:graphic>
          <a:graphicData uri="http://schemas.openxmlformats.org/drawingml/2006/table">
            <a:tbl>
              <a:tblPr firstRow="1" bandRow="1"/>
              <a:tblGrid>
                <a:gridCol w="900000"/>
                <a:gridCol w="1885576"/>
                <a:gridCol w="2345285"/>
                <a:gridCol w="1620000"/>
              </a:tblGrid>
              <a:tr h="402601">
                <a:tc gridSpan="4">
                  <a:txBody>
                    <a:bodyPr/>
                    <a:lstStyle/>
                    <a:p>
                      <a:r>
                        <a:rPr lang="zh-CN" altLang="en-US" sz="1600" b="1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产品基本信息</a:t>
                      </a:r>
                      <a:endParaRPr lang="zh-CN" altLang="en-US" sz="1600" b="1" baseline="30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500" cmpd="sng">
                      <a:noFill/>
                    </a:lnL>
                    <a:lnR w="2500" cmpd="sng">
                      <a:noFill/>
                    </a:lnR>
                    <a:lnT w="2500" cmpd="sng"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097"/>
                    </a:solidFill>
                  </a:tcPr>
                </a:tc>
                <a:tc hMerge="1">
                  <a:tcPr anchor="ctr">
                    <a:lnL w="2500" cmpd="sng">
                      <a:noFill/>
                    </a:lnL>
                    <a:lnR w="2500" cmpd="sng">
                      <a:noFill/>
                    </a:lnR>
                    <a:lnT w="2500" cmpd="sng"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1C"/>
                    </a:solidFill>
                  </a:tcPr>
                </a:tc>
                <a:tc hMerge="1">
                  <a:tcPr anchor="ctr">
                    <a:lnL w="2500" cmpd="sng">
                      <a:noFill/>
                    </a:lnL>
                    <a:lnR w="2500" cmpd="sng">
                      <a:noFill/>
                    </a:lnR>
                    <a:lnT w="2500" cmpd="sng"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1C"/>
                    </a:solidFill>
                  </a:tcPr>
                </a:tc>
                <a:tc hMerge="1">
                  <a:tcPr anchor="ctr">
                    <a:lnL w="2500" cmpd="sng">
                      <a:noFill/>
                    </a:lnL>
                    <a:lnR w="2500" cmpd="sng">
                      <a:noFill/>
                    </a:lnR>
                    <a:lnT w="2500" cmpd="sng"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D1C"/>
                    </a:solidFill>
                  </a:tcPr>
                </a:tc>
              </a:tr>
              <a:tr h="4703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目录类别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基本目录</a:t>
                      </a:r>
                      <a:endParaRPr lang="zh-CN" altLang="en-US" sz="1400" b="1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中国大陆首次上市时间</a:t>
                      </a:r>
                      <a:endParaRPr lang="zh-CN" altLang="en-US" sz="1400" b="1" dirty="0">
                        <a:solidFill>
                          <a:srgbClr val="E46D1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20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zh-CN" altLang="en-US" sz="1200" b="1" kern="120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200" b="1" kern="120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200" b="1" kern="120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CN" sz="1200" b="1" kern="120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200" b="1" kern="120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  <a:endParaRPr lang="zh-CN" altLang="en-US" sz="1200" b="1" kern="1200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03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通用名称</a:t>
                      </a:r>
                      <a:endParaRPr lang="zh-CN" altLang="en-US" sz="1400" b="1" dirty="0">
                        <a:solidFill>
                          <a:srgbClr val="E46D1C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氨磺必利注射液</a:t>
                      </a:r>
                      <a:endParaRPr lang="zh-CN" altLang="en-US" sz="1400" b="1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目前大陆同通用名药品的上市情况</a:t>
                      </a:r>
                      <a:endParaRPr lang="en-US" altLang="zh-CN" sz="1400" b="0" kern="1200" dirty="0">
                        <a:solidFill>
                          <a:srgbClr val="E5712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1" kern="120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200" b="1" kern="120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家</a:t>
                      </a:r>
                      <a:endParaRPr lang="en-US" altLang="zh-CN" sz="1200" b="0" kern="1200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3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注册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规格</a:t>
                      </a:r>
                      <a:endParaRPr lang="en-US" altLang="zh-CN" sz="1400" b="0" kern="1200" dirty="0">
                        <a:solidFill>
                          <a:srgbClr val="E5712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2ml:5mg/</a:t>
                      </a:r>
                      <a:r>
                        <a:rPr lang="zh-CN" altLang="en-US" sz="1400" b="1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支</a:t>
                      </a:r>
                      <a:endParaRPr lang="en-US" altLang="zh-CN" sz="1400" b="0" kern="1200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全球首个上市国家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地区以及上市时间</a:t>
                      </a:r>
                      <a:endParaRPr lang="zh-CN" altLang="en-US" sz="1400" b="1" kern="1200" dirty="0">
                        <a:solidFill>
                          <a:srgbClr val="ED7D3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美</a:t>
                      </a:r>
                      <a:r>
                        <a:rPr lang="zh-CN" altLang="en-US" sz="1200" b="1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国</a:t>
                      </a: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, 2020</a:t>
                      </a:r>
                      <a:r>
                        <a:rPr lang="zh-CN" altLang="en-US" sz="1200" b="1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年</a:t>
                      </a: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zh-CN" altLang="en-US" sz="1200" b="1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月</a:t>
                      </a:r>
                      <a:endParaRPr lang="zh-CN" altLang="en-US" sz="1200" b="1" kern="1200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03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注册分类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</a:t>
                      </a:r>
                      <a:r>
                        <a:rPr lang="zh-CN" altLang="en-US" sz="1400" b="1" kern="1200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药</a:t>
                      </a:r>
                      <a:r>
                        <a:rPr lang="en-US" altLang="zh-CN" sz="1400" b="1" kern="1200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400" b="1" kern="1200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类</a:t>
                      </a:r>
                      <a:endParaRPr lang="zh-CN" altLang="en-US" sz="1400" b="1" kern="1200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是否为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OTC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药品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tx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否</a:t>
                      </a:r>
                      <a:endParaRPr lang="zh-CN" altLang="en-US" sz="1200" b="1" kern="1200" dirty="0">
                        <a:solidFill>
                          <a:schemeClr val="tx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03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适应症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本品适用于预防成人术后恶心和呕吐（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PONV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），可单独使用或与不同类别的止吐药物联用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62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用法用量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麻醉诱导时给予本品，在</a:t>
                      </a:r>
                      <a:r>
                        <a:rPr lang="en-US" altLang="zh-CN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zh-CN" altLang="en-US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分钟内单次静脉注射</a:t>
                      </a:r>
                      <a:r>
                        <a:rPr lang="en-US" altLang="zh-CN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5mg </a:t>
                      </a:r>
                      <a:r>
                        <a:rPr lang="zh-CN" altLang="en-US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altLang="en-US" sz="1400" b="0" kern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给药前无需稀释本品</a:t>
                      </a:r>
                      <a:endParaRPr lang="zh-CN" altLang="en-US" sz="1400" b="0" kern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本品与注射用水、</a:t>
                      </a:r>
                      <a:r>
                        <a:rPr lang="en-US" altLang="zh-CN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zh-CN" altLang="en-US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葡萄糖注射液、</a:t>
                      </a:r>
                      <a:r>
                        <a:rPr lang="en-US" altLang="zh-CN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0.9%</a:t>
                      </a:r>
                      <a:r>
                        <a:rPr lang="zh-CN" altLang="en-US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氯化钠注射液和乳酸林格氏液具有化学和物理相容性，均可用于在本品给药前或给药后冲洗静脉注射管</a:t>
                      </a:r>
                      <a:endParaRPr lang="zh-CN" altLang="en-US" sz="1400" b="0" kern="12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本品需避光保存，应在从保护纸盒中取出小瓶后</a:t>
                      </a:r>
                      <a:r>
                        <a:rPr lang="en-US" altLang="zh-CN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CN" altLang="en-US" sz="1400" b="0" kern="12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小时内使用本品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0" y="6581001"/>
            <a:ext cx="599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参考：</a:t>
            </a:r>
            <a:r>
              <a:rPr lang="en-US" altLang="zh-CN" sz="1200">
                <a:solidFill>
                  <a:schemeClr val="bg1"/>
                </a:solidFill>
              </a:rPr>
              <a:t>1.</a:t>
            </a:r>
            <a:r>
              <a:rPr lang="zh-CN" altLang="en-US" sz="1200">
                <a:solidFill>
                  <a:schemeClr val="bg1"/>
                </a:solidFill>
              </a:rPr>
              <a:t>氨磺必利注射液说明书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561102" y="1247302"/>
            <a:ext cx="4071449" cy="1862821"/>
            <a:chOff x="626156" y="3024028"/>
            <a:chExt cx="3424527" cy="2299870"/>
          </a:xfrm>
        </p:grpSpPr>
        <p:grpSp>
          <p:nvGrpSpPr>
            <p:cNvPr id="4" name="组合 3"/>
            <p:cNvGrpSpPr/>
            <p:nvPr/>
          </p:nvGrpSpPr>
          <p:grpSpPr>
            <a:xfrm>
              <a:off x="626156" y="3024028"/>
              <a:ext cx="3424527" cy="2299870"/>
              <a:chOff x="751230" y="3348920"/>
              <a:chExt cx="1841729" cy="1034194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766252" y="3609425"/>
                <a:ext cx="1826707" cy="773689"/>
              </a:xfrm>
              <a:prstGeom prst="rect">
                <a:avLst/>
              </a:prstGeom>
              <a:noFill/>
              <a:ln>
                <a:solidFill>
                  <a:srgbClr val="00409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: 圆角 8"/>
              <p:cNvSpPr/>
              <p:nvPr/>
            </p:nvSpPr>
            <p:spPr>
              <a:xfrm>
                <a:off x="751230" y="3348920"/>
                <a:ext cx="1841729" cy="208060"/>
              </a:xfrm>
              <a:prstGeom prst="roundRect">
                <a:avLst>
                  <a:gd name="adj" fmla="val 7501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809887" y="3376830"/>
                <a:ext cx="1724414" cy="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参考药品建议</a:t>
                </a:r>
                <a:r>
                  <a:rPr lang="en-US" altLang="zh-CN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</a:t>
                </a:r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昂丹司琼口溶膜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735223" y="3725713"/>
              <a:ext cx="3300095" cy="1197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u="sng">
                  <a:latin typeface="微软雅黑" panose="020B0503020204020204" pitchFamily="34" charset="-122"/>
                  <a:ea typeface="微软雅黑" panose="020B0503020204020204" pitchFamily="34" charset="-122"/>
                </a:rPr>
                <a:t>昂丹司琼口溶膜选择理由</a:t>
              </a:r>
              <a:endParaRPr lang="zh-CN" altLang="en-US" sz="1600" b="1" u="sng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6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适应症均可用于预防</a:t>
              </a:r>
              <a:r>
                <a:rPr lang="en-US" altLang="zh-CN" sz="16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PONV</a:t>
              </a:r>
              <a:endParaRPr lang="zh-CN" altLang="en-US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6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均为适用于</a:t>
              </a:r>
              <a:r>
                <a:rPr lang="en-US" altLang="zh-CN" sz="16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PONV</a:t>
              </a:r>
              <a:r>
                <a:rPr lang="zh-CN" altLang="en-US" sz="16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的创新改良剂型</a:t>
              </a:r>
              <a:endParaRPr lang="zh-CN" altLang="en-US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94311" y="3297694"/>
            <a:ext cx="4038240" cy="2880404"/>
            <a:chOff x="626156" y="3024027"/>
            <a:chExt cx="3468159" cy="3048526"/>
          </a:xfrm>
        </p:grpSpPr>
        <p:grpSp>
          <p:nvGrpSpPr>
            <p:cNvPr id="12" name="组合 11"/>
            <p:cNvGrpSpPr/>
            <p:nvPr/>
          </p:nvGrpSpPr>
          <p:grpSpPr>
            <a:xfrm>
              <a:off x="626156" y="3024027"/>
              <a:ext cx="3424527" cy="3048526"/>
              <a:chOff x="751230" y="3348920"/>
              <a:chExt cx="1841729" cy="1370846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766252" y="3609425"/>
                <a:ext cx="1826707" cy="1110341"/>
              </a:xfrm>
              <a:prstGeom prst="rect">
                <a:avLst/>
              </a:prstGeom>
              <a:noFill/>
              <a:ln>
                <a:solidFill>
                  <a:srgbClr val="00409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: 圆角 8"/>
              <p:cNvSpPr/>
              <p:nvPr/>
            </p:nvSpPr>
            <p:spPr>
              <a:xfrm>
                <a:off x="751230" y="3348920"/>
                <a:ext cx="1841729" cy="208060"/>
              </a:xfrm>
              <a:prstGeom prst="roundRect">
                <a:avLst>
                  <a:gd name="adj" fmla="val 7501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809887" y="3376830"/>
                <a:ext cx="1724414" cy="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参照品选择理由及相对优势</a:t>
                </a:r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697720" y="3658298"/>
              <a:ext cx="3396595" cy="239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u="sng">
                  <a:latin typeface="微软雅黑" panose="020B0503020204020204" pitchFamily="34" charset="-122"/>
                  <a:ea typeface="微软雅黑" panose="020B0503020204020204" pitchFamily="34" charset="-122"/>
                </a:rPr>
                <a:t>相对参照药品优势</a:t>
              </a:r>
              <a:endParaRPr lang="zh-CN" altLang="en-US" sz="1600" u="sng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本品为注射剂，更适合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PONV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的管理应用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本品为全新作用机制，相较参照品不单是创新剂型，同时填补目录内多巴胺类药物在该领域空白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754850" y="568370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基本信息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3843" y="1226634"/>
            <a:ext cx="11084313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zh-CN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PONV</a:t>
            </a:r>
            <a:r>
              <a:rPr kumimoji="1"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</a:t>
            </a:r>
            <a:r>
              <a:rPr kumimoji="1"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kumimoji="1"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3843" y="1644825"/>
            <a:ext cx="5409295" cy="10209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PONV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：术后恶心呕吐。一般手术人群发病率约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30%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，高风险人群可达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80%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中国每年手术量超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8000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万台</a:t>
            </a:r>
            <a:endParaRPr lang="en-US" altLang="zh-CN" sz="1600" dirty="0"/>
          </a:p>
        </p:txBody>
      </p:sp>
      <p:grpSp>
        <p:nvGrpSpPr>
          <p:cNvPr id="4" name="组合 3"/>
          <p:cNvGrpSpPr/>
          <p:nvPr/>
        </p:nvGrpSpPr>
        <p:grpSpPr>
          <a:xfrm>
            <a:off x="6483993" y="2693893"/>
            <a:ext cx="3468159" cy="3048526"/>
            <a:chOff x="626156" y="3024027"/>
            <a:chExt cx="3468159" cy="3048526"/>
          </a:xfrm>
        </p:grpSpPr>
        <p:grpSp>
          <p:nvGrpSpPr>
            <p:cNvPr id="27" name="组合 26"/>
            <p:cNvGrpSpPr/>
            <p:nvPr/>
          </p:nvGrpSpPr>
          <p:grpSpPr>
            <a:xfrm>
              <a:off x="626156" y="3024027"/>
              <a:ext cx="3424527" cy="3048526"/>
              <a:chOff x="751230" y="3348920"/>
              <a:chExt cx="1841729" cy="1370846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766252" y="3609425"/>
                <a:ext cx="1826707" cy="1110341"/>
              </a:xfrm>
              <a:prstGeom prst="rect">
                <a:avLst/>
              </a:prstGeom>
              <a:noFill/>
              <a:ln>
                <a:solidFill>
                  <a:srgbClr val="00409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30" name="矩形: 圆角 8"/>
              <p:cNvSpPr/>
              <p:nvPr/>
            </p:nvSpPr>
            <p:spPr>
              <a:xfrm>
                <a:off x="751230" y="3348920"/>
                <a:ext cx="1841729" cy="208060"/>
              </a:xfrm>
              <a:prstGeom prst="roundRect">
                <a:avLst>
                  <a:gd name="adj" fmla="val 7501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809887" y="3376830"/>
                <a:ext cx="1724414" cy="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外科</a:t>
                </a:r>
                <a:r>
                  <a:rPr lang="en-US" altLang="zh-CN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PONV</a:t>
                </a: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风险因素：</a:t>
                </a: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794220" y="3658298"/>
              <a:ext cx="3300095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腹腔镜手术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剖腹手术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开颅术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ENT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手术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大型乳腺手术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长时间手术等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3571" y="5973496"/>
            <a:ext cx="1198485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rgbClr val="2C5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34" charset="-120"/>
              </a:rPr>
              <a:t>氨磺必利注射液填补了国内无多巴胺受体拮抗剂预防</a:t>
            </a:r>
            <a:r>
              <a:rPr lang="en-US" altLang="zh-CN" sz="1600" b="1">
                <a:solidFill>
                  <a:srgbClr val="2C5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34" charset="-120"/>
              </a:rPr>
              <a:t>PONV</a:t>
            </a:r>
            <a:r>
              <a:rPr lang="zh-CN" altLang="en-US" sz="1600" b="1">
                <a:solidFill>
                  <a:srgbClr val="2C5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34" charset="-120"/>
              </a:rPr>
              <a:t>的空白（传统多巴胺受体拮抗剂氟哌利多</a:t>
            </a:r>
            <a:r>
              <a:rPr lang="en-US" altLang="zh-CN" sz="1600" b="1">
                <a:solidFill>
                  <a:srgbClr val="2C5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34" charset="-120"/>
              </a:rPr>
              <a:t>/</a:t>
            </a:r>
            <a:r>
              <a:rPr lang="zh-CN" altLang="en-US" sz="1600" b="1">
                <a:solidFill>
                  <a:srgbClr val="2C5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34" charset="-120"/>
              </a:rPr>
              <a:t>氟哌啶醇等均无</a:t>
            </a:r>
            <a:r>
              <a:rPr lang="en-US" altLang="zh-CN" sz="1600" b="1">
                <a:solidFill>
                  <a:srgbClr val="2C5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34" charset="-120"/>
              </a:rPr>
              <a:t>PONV</a:t>
            </a:r>
            <a:r>
              <a:rPr lang="zh-CN" altLang="en-US" sz="1600" b="1">
                <a:solidFill>
                  <a:srgbClr val="2C5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pitchFamily="34" charset="-120"/>
              </a:rPr>
              <a:t>适应症）</a:t>
            </a:r>
            <a:endParaRPr lang="zh-CN" altLang="en-US" sz="1600" b="1">
              <a:solidFill>
                <a:srgbClr val="2C52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34" charset="-12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54156" y="1277228"/>
            <a:ext cx="11084313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zh-CN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PONV</a:t>
            </a:r>
            <a:r>
              <a:rPr kumimoji="1"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风险因素：</a:t>
            </a:r>
            <a:endParaRPr kumimoji="1"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54156" y="1695419"/>
            <a:ext cx="5675018" cy="7013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1~2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个风险因素的中危患者，推荐给予两项预防措施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存在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3~4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个风险因素的高危患者建议联合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3~4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项预防措施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34" charset="-12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55153" y="2755960"/>
            <a:ext cx="3468159" cy="3048526"/>
            <a:chOff x="626156" y="3024027"/>
            <a:chExt cx="3468159" cy="3048526"/>
          </a:xfrm>
        </p:grpSpPr>
        <p:grpSp>
          <p:nvGrpSpPr>
            <p:cNvPr id="13" name="组合 12"/>
            <p:cNvGrpSpPr/>
            <p:nvPr/>
          </p:nvGrpSpPr>
          <p:grpSpPr>
            <a:xfrm>
              <a:off x="626156" y="3024027"/>
              <a:ext cx="3424527" cy="3048526"/>
              <a:chOff x="751230" y="3348920"/>
              <a:chExt cx="1841729" cy="1370846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766252" y="3609425"/>
                <a:ext cx="1826707" cy="1110341"/>
              </a:xfrm>
              <a:prstGeom prst="rect">
                <a:avLst/>
              </a:prstGeom>
              <a:noFill/>
              <a:ln>
                <a:solidFill>
                  <a:srgbClr val="00409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33" name="矩形: 圆角 8"/>
              <p:cNvSpPr/>
              <p:nvPr/>
            </p:nvSpPr>
            <p:spPr>
              <a:xfrm>
                <a:off x="751230" y="3348920"/>
                <a:ext cx="1841729" cy="208060"/>
              </a:xfrm>
              <a:prstGeom prst="roundRect">
                <a:avLst>
                  <a:gd name="adj" fmla="val 7501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809887" y="3376830"/>
                <a:ext cx="1724414" cy="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成人</a:t>
                </a:r>
                <a:r>
                  <a:rPr lang="en-US" altLang="zh-CN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PONV</a:t>
                </a: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风险因素：</a:t>
                </a: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794220" y="3658298"/>
              <a:ext cx="3300095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女性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PONV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或晕动病史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不吸烟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术后阿片类药物使用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全身麻醉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手术持续时间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754850" y="568370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基本信息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AutoShape 2" descr="Not Just for Children: Study Shows High Prevalence of Atopic Dermatitis ..."/>
          <p:cNvSpPr>
            <a:spLocks noChangeAspect="1" noChangeArrowheads="1"/>
          </p:cNvSpPr>
          <p:nvPr/>
        </p:nvSpPr>
        <p:spPr bwMode="auto">
          <a:xfrm>
            <a:off x="9524002" y="4663520"/>
            <a:ext cx="1186541" cy="13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527967" y="1120779"/>
            <a:ext cx="302063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临床可用于</a:t>
            </a:r>
            <a:r>
              <a:rPr kumimoji="1" lang="en-US" altLang="zh-CN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PONV</a:t>
            </a:r>
            <a:r>
              <a:rPr kumimoji="1"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的药物类别</a:t>
            </a:r>
            <a:endParaRPr kumimoji="1" lang="zh-CN" altLang="en-US" sz="16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16694" y="1636588"/>
          <a:ext cx="10443176" cy="2738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770"/>
                <a:gridCol w="4211191"/>
                <a:gridCol w="4553215"/>
              </a:tblGrid>
              <a:tr h="4564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受体靶点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205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代表药物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205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临床定位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205998"/>
                    </a:solidFill>
                  </a:tcPr>
                </a:tc>
              </a:tr>
              <a:tr h="4564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5-HT3</a:t>
                      </a:r>
                      <a:r>
                        <a:rPr lang="zh-CN" altLang="en-US" sz="1600" b="1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受体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昂丹司琼、格拉司琼、帕洛诺司琼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止恶明确，有明确的</a:t>
                      </a:r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QT</a:t>
                      </a:r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风险</a:t>
                      </a:r>
                      <a:endParaRPr lang="zh-CN" altLang="en-US" sz="16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4564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D2/D3</a:t>
                      </a:r>
                      <a:r>
                        <a:rPr lang="zh-CN" altLang="en-US" sz="1600" b="1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受体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氨磺必利、氟哌利多、甲氧氯普胺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传统药有</a:t>
                      </a:r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QT</a:t>
                      </a:r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1600" b="0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EPS</a:t>
                      </a:r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风险双重顾虑</a:t>
                      </a:r>
                      <a:endParaRPr lang="zh-CN" altLang="en-US" sz="16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564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NK-1</a:t>
                      </a:r>
                      <a:r>
                        <a:rPr lang="zh-CN" altLang="en-US" sz="1600" b="1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受体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阿瑞匹坦、福沙匹坦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副作用谱最温和，但价格昂贵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45641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糖皮质激素受体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地塞米松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价廉安全，增效明显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564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H1/M</a:t>
                      </a:r>
                      <a:r>
                        <a:rPr lang="zh-CN" altLang="en-US" sz="1600" b="1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受体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苯海拉明、东莨菪碱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低效，二线使用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图示 6"/>
          <p:cNvGraphicFramePr/>
          <p:nvPr/>
        </p:nvGraphicFramePr>
        <p:xfrm>
          <a:off x="1586381" y="4663520"/>
          <a:ext cx="8530891" cy="92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754850" y="568370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基本信息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767" y="1350921"/>
            <a:ext cx="11084313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氨磺必利作用机制：</a:t>
            </a:r>
            <a:endParaRPr kumimoji="1"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9642" r="44194" b="40030"/>
          <a:stretch>
            <a:fillRect/>
          </a:stretch>
        </p:blipFill>
        <p:spPr>
          <a:xfrm>
            <a:off x="422571" y="2743437"/>
            <a:ext cx="2349104" cy="247663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487160" y="2089785"/>
            <a:ext cx="5060950" cy="3194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323850">
              <a:lnSpc>
                <a:spcPct val="18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氨磺必利是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16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/D</a:t>
            </a:r>
            <a:r>
              <a:rPr lang="en-US" altLang="zh-CN" sz="16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受体拮抗剂，直接抑制化学感受器处罚区（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CTZ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），阻断多巴胺信号。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23850">
              <a:lnSpc>
                <a:spcPct val="140000"/>
              </a:lnSpc>
            </a:pPr>
            <a:endParaRPr lang="en-US" altLang="zh-CN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23850">
              <a:lnSpc>
                <a:spcPct val="18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氨磺必利对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16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16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16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没有亲和力，选择性阻断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16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/D</a:t>
            </a:r>
            <a:r>
              <a:rPr lang="en-US" altLang="zh-CN" sz="1600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受体，直接作用于中枢呕吐反射通路，这一机制已经被证实比其他靶点更加全面。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l="56226" t="1073"/>
          <a:stretch>
            <a:fillRect/>
          </a:stretch>
        </p:blipFill>
        <p:spPr>
          <a:xfrm>
            <a:off x="2905779" y="1560016"/>
            <a:ext cx="3168144" cy="4552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754850" y="568370"/>
            <a:ext cx="165481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安全性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03250" y="1413659"/>
            <a:ext cx="11219815" cy="4875971"/>
            <a:chOff x="864" y="1874"/>
            <a:chExt cx="17669" cy="6235"/>
          </a:xfrm>
        </p:grpSpPr>
        <p:sp>
          <p:nvSpPr>
            <p:cNvPr id="24" name="矩形 23"/>
            <p:cNvSpPr/>
            <p:nvPr/>
          </p:nvSpPr>
          <p:spPr>
            <a:xfrm>
              <a:off x="11566" y="1874"/>
              <a:ext cx="6967" cy="6222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圆角矩形 15"/>
            <p:cNvSpPr/>
            <p:nvPr/>
          </p:nvSpPr>
          <p:spPr>
            <a:xfrm>
              <a:off x="11604" y="1888"/>
              <a:ext cx="6886" cy="1006"/>
            </a:xfrm>
            <a:prstGeom prst="roundRect">
              <a:avLst/>
            </a:prstGeom>
            <a:solidFill>
              <a:srgbClr val="6E358B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和目录内同类产品相比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 algn="ctr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安全性优势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"/>
              </p:custDataLst>
            </p:nvPr>
          </p:nvSpPr>
          <p:spPr>
            <a:xfrm>
              <a:off x="864" y="1887"/>
              <a:ext cx="5096" cy="6222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圆角矩形 7"/>
            <p:cNvSpPr/>
            <p:nvPr>
              <p:custDataLst>
                <p:tags r:id="rId2"/>
              </p:custDataLst>
            </p:nvPr>
          </p:nvSpPr>
          <p:spPr>
            <a:xfrm>
              <a:off x="874" y="1888"/>
              <a:ext cx="5086" cy="1006"/>
            </a:xfrm>
            <a:prstGeom prst="roundRect">
              <a:avLst/>
            </a:prstGeom>
            <a:solidFill>
              <a:srgbClr val="2465AC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中枢神经系统安全性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3"/>
              </p:custDataLst>
            </p:nvPr>
          </p:nvSpPr>
          <p:spPr>
            <a:xfrm>
              <a:off x="6385" y="1874"/>
              <a:ext cx="4897" cy="6222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圆角矩形 13"/>
            <p:cNvSpPr/>
            <p:nvPr>
              <p:custDataLst>
                <p:tags r:id="rId4"/>
              </p:custDataLst>
            </p:nvPr>
          </p:nvSpPr>
          <p:spPr>
            <a:xfrm>
              <a:off x="6436" y="1874"/>
              <a:ext cx="4846" cy="1006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accent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心脏安全性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03250" y="2322830"/>
            <a:ext cx="3132455" cy="23164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氨磺必利对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D2/D3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受体的亲和力高，但对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D1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D4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D5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、胆碱能、组胺等其他受体几乎无作用，因此副作用较少，锥体外系反应风险低。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无显著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CNS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副作用。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未观察到锥体外系副作用。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134747" y="2295937"/>
            <a:ext cx="2973719" cy="22756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无显著心脏副作用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未观察到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QT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间期延长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QTc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边缘延长患者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PONV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治疗的心脏安全新选择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一般手术患者无需心电监测，简化临床流程，降低医疗成本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zh-CN" alt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506194" y="2282318"/>
            <a:ext cx="4206007" cy="39541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Vs 5-HT₃ </a:t>
            </a:r>
            <a:r>
              <a:rPr lang="zh-CN" altLang="en-US"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受体拮抗剂：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5-HT₃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受体拮抗剂具有不良事件风险、头痛；在胃肠手术患者中，替代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5-HT3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拮抗剂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(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如昂丹司琼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)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可避免抑制肠蠕动导致的便秘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/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肠梗阻风险，促进术后胃肠功能恢复。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Vs NK₁ </a:t>
            </a:r>
            <a:r>
              <a:rPr lang="zh-CN" altLang="en-US"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受体拮抗剂：</a:t>
            </a:r>
            <a:r>
              <a:rPr lang="en-US" altLang="zh-CN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NK₁ </a:t>
            </a:r>
            <a:r>
              <a:rPr lang="zh-CN" altLang="en-US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受体拮抗剂阿瑞匹坦、福沙匹坦等具有头痛相关不良反应风险。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Vs</a:t>
            </a:r>
            <a:r>
              <a:rPr lang="zh-CN" altLang="en-US"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传统多巴胺</a:t>
            </a:r>
            <a:r>
              <a:rPr lang="en-US" altLang="zh-CN"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D2</a:t>
            </a:r>
            <a:r>
              <a:rPr lang="zh-CN" altLang="en-US"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受体拮抗剂：</a:t>
            </a: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-120"/>
                <a:sym typeface="+mn-lt"/>
              </a:rPr>
              <a:t>氟哌利多、甲氧氯普胺等</a:t>
            </a:r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-120"/>
                <a:sym typeface="+mn-lt"/>
              </a:rPr>
              <a:t>D2/D3</a:t>
            </a: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-120"/>
                <a:sym typeface="+mn-lt"/>
              </a:rPr>
              <a:t>受体拮抗剂，具有</a:t>
            </a:r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-120"/>
                <a:sym typeface="+mn-lt"/>
              </a:rPr>
              <a:t>QT</a:t>
            </a: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-120"/>
                <a:sym typeface="+mn-lt"/>
              </a:rPr>
              <a:t>和</a:t>
            </a:r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-120"/>
                <a:sym typeface="+mn-lt"/>
              </a:rPr>
              <a:t>EPS</a:t>
            </a: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-120"/>
                <a:sym typeface="+mn-lt"/>
              </a:rPr>
              <a:t>风险双重顾虑。氨磺必利对</a:t>
            </a:r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-120"/>
              </a:rPr>
              <a:t>D2/D3</a:t>
            </a:r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-120"/>
              </a:rPr>
              <a:t>受体具有高选择性，风险更低，安全性更好。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754850" y="568370"/>
            <a:ext cx="165481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安全性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969035" y="1245520"/>
            <a:ext cx="5770615" cy="2949778"/>
            <a:chOff x="10567" y="1624"/>
            <a:chExt cx="7955" cy="3580"/>
          </a:xfrm>
        </p:grpSpPr>
        <p:sp>
          <p:nvSpPr>
            <p:cNvPr id="12" name="圆角矩形 15"/>
            <p:cNvSpPr/>
            <p:nvPr/>
          </p:nvSpPr>
          <p:spPr>
            <a:xfrm>
              <a:off x="10692" y="1712"/>
              <a:ext cx="7704" cy="991"/>
            </a:xfrm>
            <a:prstGeom prst="roundRect">
              <a:avLst/>
            </a:prstGeom>
            <a:solidFill>
              <a:srgbClr val="286F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单独使用或与昂丹司琼联合使用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10 mg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静脉注射氨磺必利，对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QT 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间期均无显著临床影响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567" y="1624"/>
              <a:ext cx="7955" cy="3580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024166" y="2134574"/>
            <a:ext cx="5643650" cy="19932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名健康受试者随机分组：</a:t>
            </a:r>
            <a:endParaRPr lang="en-US" altLang="zh-CN" sz="1400">
              <a:solidFill>
                <a:srgbClr val="28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氨磺必利</a:t>
            </a:r>
            <a:r>
              <a:rPr lang="en-US" altLang="zh-CN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mg</a:t>
            </a:r>
            <a:r>
              <a:rPr lang="zh-CN" altLang="en-US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，间隔</a:t>
            </a:r>
            <a:r>
              <a:rPr lang="en-US" altLang="zh-CN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小时给药两次；</a:t>
            </a:r>
            <a:endParaRPr lang="zh-CN" altLang="en-US" sz="1400">
              <a:solidFill>
                <a:srgbClr val="28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氨磺必利</a:t>
            </a:r>
            <a:r>
              <a:rPr lang="en-US" altLang="zh-CN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mg</a:t>
            </a:r>
            <a:r>
              <a:rPr lang="zh-CN" altLang="en-US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与昂丹司琼</a:t>
            </a:r>
            <a:r>
              <a:rPr lang="en-US" altLang="zh-CN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mg</a:t>
            </a:r>
            <a:r>
              <a:rPr lang="zh-CN" altLang="en-US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同时给药，</a:t>
            </a:r>
            <a:r>
              <a:rPr lang="en-US" altLang="zh-CN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小时后给安慰剂</a:t>
            </a:r>
            <a:endParaRPr lang="en-US" altLang="zh-CN" sz="1400">
              <a:solidFill>
                <a:srgbClr val="28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安慰剂</a:t>
            </a:r>
            <a:endParaRPr lang="en-US" altLang="zh-CN" sz="1400">
              <a:solidFill>
                <a:srgbClr val="28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最大平均</a:t>
            </a:r>
            <a:r>
              <a:rPr lang="en-US" altLang="zh-CN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ΔΔQTcF</a:t>
            </a:r>
            <a:r>
              <a:rPr lang="zh-CN" altLang="en-US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：首次和第二次服用氨磺必利后分别为</a:t>
            </a:r>
            <a:r>
              <a:rPr lang="en-US" altLang="zh-CN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5.2 </a:t>
            </a:r>
            <a:r>
              <a:rPr lang="zh-CN" altLang="en-US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毫秒和</a:t>
            </a:r>
            <a:r>
              <a:rPr lang="en-US" altLang="zh-CN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8.0 </a:t>
            </a:r>
            <a:r>
              <a:rPr lang="zh-CN" altLang="en-US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毫秒。氨磺必利与昂丹司琼联合给药后，为 </a:t>
            </a:r>
            <a:r>
              <a:rPr lang="en-US" altLang="zh-CN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7.3 </a:t>
            </a:r>
            <a:r>
              <a:rPr lang="zh-CN" altLang="en-US" sz="1400">
                <a:solidFill>
                  <a:srgbClr val="283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毫秒</a:t>
            </a:r>
            <a:endParaRPr lang="zh-CN" altLang="en-US" sz="1400">
              <a:solidFill>
                <a:srgbClr val="283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871" y="1311371"/>
            <a:ext cx="4029560" cy="2712617"/>
          </a:xfrm>
          <a:prstGeom prst="rect">
            <a:avLst/>
          </a:prstGeom>
        </p:spPr>
      </p:pic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825870" y="4688344"/>
          <a:ext cx="4029561" cy="1716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0790"/>
                <a:gridCol w="1470790"/>
                <a:gridCol w="1087981"/>
              </a:tblGrid>
              <a:tr h="28609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不良反应</a:t>
                      </a:r>
                      <a:r>
                        <a:rPr lang="en-GB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本品 5 mg</a:t>
                      </a:r>
                      <a:endParaRPr lang="zh-CN" sz="10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安慰剂</a:t>
                      </a:r>
                      <a:endParaRPr lang="zh-CN" sz="10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095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N=748</a:t>
                      </a:r>
                      <a:endParaRPr lang="zh-CN" sz="10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N=741</a:t>
                      </a:r>
                      <a:endParaRPr lang="zh-CN" sz="10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0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寒战</a:t>
                      </a:r>
                      <a:endParaRPr lang="zh-CN" sz="10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4%</a:t>
                      </a:r>
                      <a:endParaRPr lang="zh-CN" sz="10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3%</a:t>
                      </a:r>
                      <a:endParaRPr lang="zh-CN" sz="10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0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血钾过少</a:t>
                      </a:r>
                      <a:endParaRPr lang="zh-CN" sz="10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4%</a:t>
                      </a:r>
                      <a:endParaRPr lang="zh-CN" sz="10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2%</a:t>
                      </a:r>
                      <a:endParaRPr lang="zh-CN" sz="10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0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操作性低血压</a:t>
                      </a:r>
                      <a:endParaRPr lang="zh-CN" sz="10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3%</a:t>
                      </a:r>
                      <a:endParaRPr lang="zh-CN" sz="10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ker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2%</a:t>
                      </a:r>
                      <a:endParaRPr lang="zh-CN" sz="1000" b="0" kern="10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0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kern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腹胀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2%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1%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689345" y="4154616"/>
            <a:ext cx="4709721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原研品预防</a:t>
            </a:r>
            <a:r>
              <a:rPr kumimoji="1" lang="en-US" altLang="zh-CN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PONV</a:t>
            </a:r>
            <a:r>
              <a:rPr kumimoji="1" lang="zh-CN" altLang="en-US" sz="16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成人患者报道的常见不良反应</a:t>
            </a:r>
            <a:endParaRPr kumimoji="1" lang="zh-CN" altLang="en-US" sz="1600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55868" y="4315467"/>
            <a:ext cx="5808679" cy="2155298"/>
          </a:xfrm>
          <a:prstGeom prst="rect">
            <a:avLst/>
          </a:prstGeom>
          <a:noFill/>
          <a:ln>
            <a:solidFill>
              <a:srgbClr val="0040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7" name="文本框 26"/>
          <p:cNvSpPr txBox="1"/>
          <p:nvPr/>
        </p:nvSpPr>
        <p:spPr>
          <a:xfrm>
            <a:off x="6120897" y="4449368"/>
            <a:ext cx="56436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禁忌症仅为已知对本品过敏患者 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不良事件发生率在氨磺必利组与安慰剂组相似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无显著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CNS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副作用，未观察到锥体外系副作用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无显著心脏副作用，未观察到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QT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间期延长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肝肾功能影响小，肝损伤、轻中度肾功能损伤患者不需调整剂量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754850" y="568370"/>
            <a:ext cx="1669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r>
              <a:rPr kumimoji="1"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有效性</a:t>
            </a:r>
            <a:endParaRPr kumimoji="1"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AutoShape 2" descr="Not Just for Children: Study Shows High Prevalence of Atopic Dermatitis ..."/>
          <p:cNvSpPr>
            <a:spLocks noChangeAspect="1" noChangeArrowheads="1"/>
          </p:cNvSpPr>
          <p:nvPr/>
        </p:nvSpPr>
        <p:spPr bwMode="auto">
          <a:xfrm>
            <a:off x="9511798" y="4760261"/>
            <a:ext cx="1186541" cy="13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87610" y="118622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双效止吐，全程管控</a:t>
            </a:r>
            <a:endParaRPr lang="zh-CN" altLang="en-US" b="1" dirty="0">
              <a:solidFill>
                <a:srgbClr val="004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08448" y="1711738"/>
            <a:ext cx="3468370" cy="1835151"/>
            <a:chOff x="626156" y="3024030"/>
            <a:chExt cx="3468370" cy="1835151"/>
          </a:xfrm>
        </p:grpSpPr>
        <p:grpSp>
          <p:nvGrpSpPr>
            <p:cNvPr id="21" name="组合 20"/>
            <p:cNvGrpSpPr/>
            <p:nvPr/>
          </p:nvGrpSpPr>
          <p:grpSpPr>
            <a:xfrm>
              <a:off x="626156" y="3024030"/>
              <a:ext cx="3424555" cy="1835151"/>
              <a:chOff x="751230" y="3348920"/>
              <a:chExt cx="1841744" cy="825221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66256" y="3609336"/>
                <a:ext cx="1826718" cy="564805"/>
              </a:xfrm>
              <a:prstGeom prst="rect">
                <a:avLst/>
              </a:prstGeom>
              <a:noFill/>
              <a:ln>
                <a:solidFill>
                  <a:srgbClr val="00409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24" name="矩形: 圆角 8"/>
              <p:cNvSpPr/>
              <p:nvPr/>
            </p:nvSpPr>
            <p:spPr>
              <a:xfrm>
                <a:off x="751230" y="3348920"/>
                <a:ext cx="1841729" cy="208060"/>
              </a:xfrm>
              <a:prstGeom prst="roundRect">
                <a:avLst>
                  <a:gd name="adj" fmla="val 7501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809887" y="3376830"/>
                <a:ext cx="1724414" cy="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显著降低</a:t>
                </a:r>
                <a:r>
                  <a:rPr lang="en-US" altLang="zh-CN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PONV</a:t>
                </a: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发生率：</a:t>
                </a: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97276" y="3658395"/>
              <a:ext cx="3397250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轻中风险患者，单独使用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高风险患者，联合使用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484687" y="1711737"/>
            <a:ext cx="3468370" cy="1851026"/>
            <a:chOff x="626156" y="3024029"/>
            <a:chExt cx="3468370" cy="1851026"/>
          </a:xfrm>
        </p:grpSpPr>
        <p:grpSp>
          <p:nvGrpSpPr>
            <p:cNvPr id="27" name="组合 26"/>
            <p:cNvGrpSpPr/>
            <p:nvPr/>
          </p:nvGrpSpPr>
          <p:grpSpPr>
            <a:xfrm>
              <a:off x="626156" y="3024029"/>
              <a:ext cx="3424555" cy="1851026"/>
              <a:chOff x="751230" y="3348920"/>
              <a:chExt cx="1841744" cy="83236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766256" y="3609336"/>
                <a:ext cx="1826718" cy="571944"/>
              </a:xfrm>
              <a:prstGeom prst="rect">
                <a:avLst/>
              </a:prstGeom>
              <a:noFill/>
              <a:ln>
                <a:solidFill>
                  <a:srgbClr val="00409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31" name="矩形: 圆角 8"/>
              <p:cNvSpPr/>
              <p:nvPr/>
            </p:nvSpPr>
            <p:spPr>
              <a:xfrm>
                <a:off x="751230" y="3348920"/>
                <a:ext cx="1841729" cy="208060"/>
              </a:xfrm>
              <a:prstGeom prst="roundRect">
                <a:avLst>
                  <a:gd name="adj" fmla="val 7501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809887" y="3376830"/>
                <a:ext cx="1724414" cy="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使用灵活方便：</a:t>
                </a: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717596" y="3658394"/>
              <a:ext cx="337693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静脉推注使用，给药前无需稀释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532995" y="1711737"/>
            <a:ext cx="3468370" cy="1850390"/>
            <a:chOff x="626156" y="3024029"/>
            <a:chExt cx="3468370" cy="1850390"/>
          </a:xfrm>
        </p:grpSpPr>
        <p:grpSp>
          <p:nvGrpSpPr>
            <p:cNvPr id="34" name="组合 33"/>
            <p:cNvGrpSpPr/>
            <p:nvPr/>
          </p:nvGrpSpPr>
          <p:grpSpPr>
            <a:xfrm>
              <a:off x="626156" y="3024029"/>
              <a:ext cx="3424555" cy="1850390"/>
              <a:chOff x="751230" y="3348920"/>
              <a:chExt cx="1841744" cy="832074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766256" y="3609336"/>
                <a:ext cx="1826718" cy="571658"/>
              </a:xfrm>
              <a:prstGeom prst="rect">
                <a:avLst/>
              </a:prstGeom>
              <a:noFill/>
              <a:ln>
                <a:solidFill>
                  <a:srgbClr val="00409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37" name="矩形: 圆角 8"/>
              <p:cNvSpPr/>
              <p:nvPr/>
            </p:nvSpPr>
            <p:spPr>
              <a:xfrm>
                <a:off x="751230" y="3348920"/>
                <a:ext cx="1841729" cy="208060"/>
              </a:xfrm>
              <a:prstGeom prst="roundRect">
                <a:avLst>
                  <a:gd name="adj" fmla="val 7501"/>
                </a:avLst>
              </a:prstGeom>
              <a:solidFill>
                <a:srgbClr val="00409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809887" y="3376830"/>
                <a:ext cx="1724414" cy="15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D₂/D₃</a:t>
                </a: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受体拮抗剂预防</a:t>
                </a:r>
                <a:r>
                  <a:rPr lang="en-US" altLang="zh-CN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PONV</a:t>
                </a: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endPara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681401" y="3658394"/>
              <a:ext cx="3413125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与现有常用药物如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5-HT3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34" charset="-120"/>
                  <a:sym typeface="+mn-ea"/>
                </a:rPr>
                <a:t>受体拮抗剂、糖皮质激素等形成互补，构建更为多元化的联合用药方案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34" charset="-120"/>
                <a:sym typeface="+mn-ea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4803" y="4073255"/>
            <a:ext cx="3937020" cy="18000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rcRect l="4251" r="2547"/>
          <a:stretch>
            <a:fillRect/>
          </a:stretch>
        </p:blipFill>
        <p:spPr>
          <a:xfrm>
            <a:off x="408217" y="3874055"/>
            <a:ext cx="3599200" cy="1800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249" y="3927840"/>
            <a:ext cx="3200677" cy="209110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ISCONTENTSTITLE" val="1"/>
  <p:tag name="KSO_WM_UNIT_PRESET_TEXT" val="目录"/>
  <p:tag name="KSO_WM_UNIT_NOCLEAR" val="1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081_5*a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0.xml><?xml version="1.0" encoding="utf-8"?>
<p:tagLst xmlns:p="http://schemas.openxmlformats.org/presentationml/2006/main">
  <p:tag name="KSO_WM_DIAGRAM_VIRTUALLY_FRAME" val="{&quot;height&quot;:359.32330708661414,&quot;left&quot;:47.533937007874016,&quot;top&quot;:107.25,&quot;width&quot;:848.7380314960631}"/>
</p:tagLst>
</file>

<file path=ppt/tags/tag11.xml><?xml version="1.0" encoding="utf-8"?>
<p:tagLst xmlns:p="http://schemas.openxmlformats.org/presentationml/2006/main">
  <p:tag name="KSO_WM_DIAGRAM_VIRTUALLY_FRAME" val="{&quot;height&quot;:359.32330708661414,&quot;left&quot;:47.533937007874016,&quot;top&quot;:107.25,&quot;width&quot;:848.7380314960631}"/>
</p:tagLst>
</file>

<file path=ppt/tags/tag12.xml><?xml version="1.0" encoding="utf-8"?>
<p:tagLst xmlns:p="http://schemas.openxmlformats.org/presentationml/2006/main">
  <p:tag name="KSO_WM_DIAGRAM_VIRTUALLY_FRAME" val="{&quot;height&quot;:359.32330708661414,&quot;left&quot;:47.533937007874016,&quot;top&quot;:107.25,&quot;width&quot;:848.7380314960631}"/>
</p:tagLst>
</file>

<file path=ppt/tags/tag13.xml><?xml version="1.0" encoding="utf-8"?>
<p:tagLst xmlns:p="http://schemas.openxmlformats.org/presentationml/2006/main">
  <p:tag name="KSO_WM_DIAGRAM_VIRTUALLY_FRAME" val="{&quot;height&quot;:359.32330708661414,&quot;left&quot;:47.533937007874016,&quot;top&quot;:107.25,&quot;width&quot;:848.7380314960631}"/>
</p:tagLst>
</file>

<file path=ppt/tags/tag14.xml><?xml version="1.0" encoding="utf-8"?>
<p:tagLst xmlns:p="http://schemas.openxmlformats.org/presentationml/2006/main">
  <p:tag name="KSO_WM_DIAGRAM_VIRTUALLY_FRAME" val="{&quot;height&quot;:359.32330708661414,&quot;left&quot;:47.533937007874016,&quot;top&quot;:107.25,&quot;width&quot;:848.7380314960631}"/>
</p:tagLst>
</file>

<file path=ppt/tags/tag15.xml><?xml version="1.0" encoding="utf-8"?>
<p:tagLst xmlns:p="http://schemas.openxmlformats.org/presentationml/2006/main">
  <p:tag name="KSO_WM_DIAGRAM_VIRTUALLY_FRAME" val="{&quot;height&quot;:359.32330708661414,&quot;left&quot;:47.533937007874016,&quot;top&quot;:107.25,&quot;width&quot;:848.7380314960631}"/>
</p:tagLst>
</file>

<file path=ppt/tags/tag16.xml><?xml version="1.0" encoding="utf-8"?>
<p:tagLst xmlns:p="http://schemas.openxmlformats.org/presentationml/2006/main">
  <p:tag name="KSO_WM_DIAGRAM_VIRTUALLY_FRAME" val="{&quot;height&quot;:359.32330708661414,&quot;left&quot;:47.533937007874016,&quot;top&quot;:107.25,&quot;width&quot;:848.7380314960631}"/>
</p:tagLst>
</file>

<file path=ppt/tags/tag17.xml><?xml version="1.0" encoding="utf-8"?>
<p:tagLst xmlns:p="http://schemas.openxmlformats.org/presentationml/2006/main">
  <p:tag name="KSO_WM_DIAGRAM_VIRTUALLY_FRAME" val="{&quot;height&quot;:359.32330708661414,&quot;left&quot;:47.533937007874016,&quot;top&quot;:107.25,&quot;width&quot;:848.7380314960631}"/>
</p:tagLst>
</file>

<file path=ppt/tags/tag18.xml><?xml version="1.0" encoding="utf-8"?>
<p:tagLst xmlns:p="http://schemas.openxmlformats.org/presentationml/2006/main">
  <p:tag name="KSO_WM_DIAGRAM_VIRTUALLY_FRAME" val="{&quot;height&quot;:359.32330708661414,&quot;left&quot;:47.533937007874016,&quot;top&quot;:107.25,&quot;width&quot;:848.7380314960631}"/>
</p:tagLst>
</file>

<file path=ppt/tags/tag19.xml><?xml version="1.0" encoding="utf-8"?>
<p:tagLst xmlns:p="http://schemas.openxmlformats.org/presentationml/2006/main">
  <p:tag name="KSO_WM_DIAGRAM_VIRTUALLY_FRAME" val="{&quot;height&quot;:359.32330708661414,&quot;left&quot;:47.533937007874016,&quot;top&quot;:107.25,&quot;width&quot;:848.7380314960631}"/>
</p:tagLst>
</file>

<file path=ppt/tags/tag2.xml><?xml version="1.0" encoding="utf-8"?>
<p:tagLst xmlns:p="http://schemas.openxmlformats.org/presentationml/2006/main">
  <p:tag name="KSO_WM_UNIT_ISCONTENTSTITLE" val="0"/>
  <p:tag name="KSO_WM_UNIT_PRESET_TEXT" val="CONTENTS"/>
  <p:tag name="KSO_WM_UNIT_NOCLEAR" val="1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081_5*b*1"/>
  <p:tag name="KSO_WM_TEMPLATE_CATEGORY" val="custom"/>
  <p:tag name="KSO_WM_TEMPLATE_INDEX" val="20205081"/>
  <p:tag name="KSO_WM_UNIT_LAYERLEVEL" val="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20.xml><?xml version="1.0" encoding="utf-8"?>
<p:tagLst xmlns:p="http://schemas.openxmlformats.org/presentationml/2006/main">
  <p:tag name="KSO_WM_DIAGRAM_VIRTUALLY_FRAME" val="{&quot;height&quot;:359.32330708661414,&quot;left&quot;:47.533937007874016,&quot;top&quot;:107.25,&quot;width&quot;:848.7380314960631}"/>
</p:tagLst>
</file>

<file path=ppt/tags/tag21.xml><?xml version="1.0" encoding="utf-8"?>
<p:tagLst xmlns:p="http://schemas.openxmlformats.org/presentationml/2006/main">
  <p:tag name="KSO_WM_DIAGRAM_VIRTUALLY_FRAME" val="{&quot;height&quot;:359.32330708661414,&quot;left&quot;:47.533937007874016,&quot;top&quot;:107.25,&quot;width&quot;:848.7380314960631}"/>
</p:tagLst>
</file>

<file path=ppt/tags/tag22.xml><?xml version="1.0" encoding="utf-8"?>
<p:tagLst xmlns:p="http://schemas.openxmlformats.org/presentationml/2006/main">
  <p:tag name="KSO_WM_DIAGRAM_VIRTUALLY_FRAME" val="{&quot;height&quot;:359.32330708661414,&quot;left&quot;:47.533937007874016,&quot;top&quot;:107.25,&quot;width&quot;:848.7380314960631}"/>
</p:tagLst>
</file>

<file path=ppt/tags/tag23.xml><?xml version="1.0" encoding="utf-8"?>
<p:tagLst xmlns:p="http://schemas.openxmlformats.org/presentationml/2006/main">
  <p:tag name="KSO_WM_DIAGRAM_VIRTUALLY_FRAME" val="{&quot;height&quot;:359.32330708661414,&quot;left&quot;:47.533937007874016,&quot;top&quot;:107.25,&quot;width&quot;:848.7380314960631}"/>
</p:tagLst>
</file>

<file path=ppt/tags/tag24.xml><?xml version="1.0" encoding="utf-8"?>
<p:tagLst xmlns:p="http://schemas.openxmlformats.org/presentationml/2006/main">
  <p:tag name="KSO_WM_DIAGRAM_VIRTUALLY_FRAME" val="{&quot;height&quot;:359.32330708661414,&quot;left&quot;:47.533937007874016,&quot;top&quot;:107.25,&quot;width&quot;:848.7380314960631}"/>
</p:tagLst>
</file>

<file path=ppt/tags/tag25.xml><?xml version="1.0" encoding="utf-8"?>
<p:tagLst xmlns:p="http://schemas.openxmlformats.org/presentationml/2006/main">
  <p:tag name="ISPRING_PRESENTATION_TITLE" val="PowerPoint 演示文稿"/>
  <p:tag name="KSO_WPP_MARK_KEY" val="dec2a86c-143b-44d8-85d8-84b3b90198dd"/>
  <p:tag name="COMMONDATA" val="eyJoZGlkIjoiMjk0NzFmOGJhZTRlOGFiODdiNDlkNjFiMGQzNDVhOTgifQ=="/>
</p:tagLst>
</file>

<file path=ppt/tags/tag3.xml><?xml version="1.0" encoding="utf-8"?>
<p:tagLst xmlns:p="http://schemas.openxmlformats.org/presentationml/2006/main">
  <p:tag name="KSO_WM_UNIT_TABLE_BEAUTIFY" val="smartTable{da7f00ea-4a88-48a5-b9c0-ebf709568843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TABLE_BEAUTIFY" val="smartTable{27741ed0-6017-428f-9ffb-99094cfd6efe}"/>
</p:tagLst>
</file>

<file path=ppt/tags/tag9.xml><?xml version="1.0" encoding="utf-8"?>
<p:tagLst xmlns:p="http://schemas.openxmlformats.org/presentationml/2006/main">
  <p:tag name="KSO_WM_DIAGRAM_VIRTUALLY_FRAME" val="{&quot;height&quot;:359.32330708661414,&quot;left&quot;:47.533937007874016,&quot;top&quot;:107.25,&quot;width&quot;:848.7380314960631}"/>
</p:tagLst>
</file>

<file path=ppt/theme/theme1.xml><?xml version="1.0" encoding="utf-8"?>
<a:theme xmlns:a="http://schemas.openxmlformats.org/drawingml/2006/main" name="Office 主题">
  <a:themeElements>
    <a:clrScheme name="黑白配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262626"/>
      </a:accent1>
      <a:accent2>
        <a:srgbClr val="262626"/>
      </a:accent2>
      <a:accent3>
        <a:srgbClr val="262626"/>
      </a:accent3>
      <a:accent4>
        <a:srgbClr val="262626"/>
      </a:accent4>
      <a:accent5>
        <a:srgbClr val="262626"/>
      </a:accent5>
      <a:accent6>
        <a:srgbClr val="262626"/>
      </a:accent6>
      <a:hlink>
        <a:srgbClr val="262626"/>
      </a:hlink>
      <a:folHlink>
        <a:srgbClr val="262626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自定义 6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2983</Words>
  <Application>WPS 演示</Application>
  <PresentationFormat>宽屏</PresentationFormat>
  <Paragraphs>323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3" baseType="lpstr">
      <vt:lpstr>Arial</vt:lpstr>
      <vt:lpstr>宋体</vt:lpstr>
      <vt:lpstr>Wingdings</vt:lpstr>
      <vt:lpstr>华文细黑</vt:lpstr>
      <vt:lpstr>Segoe UI</vt:lpstr>
      <vt:lpstr>微软雅黑</vt:lpstr>
      <vt:lpstr>黑体</vt:lpstr>
      <vt:lpstr>Impact</vt:lpstr>
      <vt:lpstr>方正兰亭粗黑_GBK</vt:lpstr>
      <vt:lpstr>Times New Roman</vt:lpstr>
      <vt:lpstr>Times New Roman</vt:lpstr>
      <vt:lpstr>黑体</vt:lpstr>
      <vt:lpstr>Arial</vt:lpstr>
      <vt:lpstr>仿宋_GB2312</vt:lpstr>
      <vt:lpstr>仿宋</vt:lpstr>
      <vt:lpstr>楷体</vt:lpstr>
      <vt:lpstr>Arial Unicode MS</vt:lpstr>
      <vt:lpstr>微软雅黑 Light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李娟</cp:lastModifiedBy>
  <cp:revision>2866</cp:revision>
  <cp:lastPrinted>2020-05-28T08:06:00Z</cp:lastPrinted>
  <dcterms:created xsi:type="dcterms:W3CDTF">2015-10-07T07:01:00Z</dcterms:created>
  <dcterms:modified xsi:type="dcterms:W3CDTF">2026-06-09T06:56:34Z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59FE70774F0549BFBCFC5D49A4E510D8_12</vt:lpwstr>
  </property>
</Properties>
</file>