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89" r:id="rId2"/>
    <p:sldId id="297" r:id="rId3"/>
    <p:sldId id="298" r:id="rId4"/>
    <p:sldId id="258" r:id="rId5"/>
    <p:sldId id="295" r:id="rId6"/>
    <p:sldId id="293" r:id="rId7"/>
    <p:sldId id="294" r:id="rId8"/>
    <p:sldId id="292" r:id="rId9"/>
    <p:sldId id="286" r:id="rId10"/>
    <p:sldId id="270" r:id="rId11"/>
    <p:sldId id="266" r:id="rId12"/>
  </p:sldIdLst>
  <p:sldSz cx="9144000" cy="5143500" type="screen16x9"/>
  <p:notesSz cx="6858000" cy="9144000"/>
  <p:embeddedFontLst>
    <p:embeddedFont>
      <p:font typeface="Noto Sans SC" panose="020B0200000000000000" pitchFamily="34" charset="-122"/>
      <p:regular r:id="rId14"/>
      <p:bold r:id="rId15"/>
    </p:embeddedFont>
    <p:embeddedFont>
      <p:font typeface="Poppin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软雅黑" panose="020B0503020204020204" pitchFamily="34" charset="-122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722" userDrawn="1">
          <p15:clr>
            <a:srgbClr val="747775"/>
          </p15:clr>
        </p15:guide>
        <p15:guide id="2" pos="3139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oxuej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70C0"/>
    <a:srgbClr val="F89C32"/>
    <a:srgbClr val="2E75B6"/>
    <a:srgbClr val="5B9BD5"/>
    <a:srgbClr val="F8F8F8"/>
    <a:srgbClr val="0170C0"/>
    <a:srgbClr val="FEF7EF"/>
    <a:srgbClr val="FFFAF5"/>
    <a:srgbClr val="53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/>
    <p:restoredTop sz="91753" autoAdjust="0"/>
  </p:normalViewPr>
  <p:slideViewPr>
    <p:cSldViewPr snapToGrid="0" showGuides="1">
      <p:cViewPr varScale="1">
        <p:scale>
          <a:sx n="140" d="100"/>
          <a:sy n="140" d="100"/>
        </p:scale>
        <p:origin x="864" y="126"/>
      </p:cViewPr>
      <p:guideLst>
        <p:guide orient="horz" pos="1722"/>
        <p:guide pos="31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77406440492801"/>
          <c:y val="0.11482031436908199"/>
          <c:w val="0.68057131221456202"/>
          <c:h val="0.75381845627958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安慰剂组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800" b="1" i="0" u="none" strike="noStrike" kern="1200" baseline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defRPr>
                    </a:pPr>
                    <a:r>
                      <a:rPr lang="en-US" altLang="zh-CN" sz="800" b="1"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rPr>
                      <a:t>10.17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 defTabSz="914400">
                    <a:defRPr lang="zh-CN" sz="800" b="1" i="0" u="none" strike="noStrike" kern="1200" baseline="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cs typeface="微软雅黑" pitchFamily="34" charset="-122"/>
                      <a:sym typeface="微软雅黑" pitchFamily="34" charset="-122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800" b="1" i="0" u="none" strike="noStrike" kern="1200" baseline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defRPr>
                    </a:pPr>
                    <a:r>
                      <a:rPr lang="en-US" altLang="zh-CN" sz="800" b="1"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rPr>
                      <a:t>11.73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 defTabSz="914400">
                    <a:defRPr lang="zh-CN" sz="800" b="1" i="0" u="none" strike="noStrike" kern="1200" baseline="0">
                      <a:solidFill>
                        <a:schemeClr val="tx1"/>
                      </a:solidFill>
                      <a:latin typeface="微软雅黑" pitchFamily="34" charset="-122"/>
                      <a:ea typeface="微软雅黑" pitchFamily="34" charset="-122"/>
                      <a:cs typeface="微软雅黑" pitchFamily="34" charset="-122"/>
                      <a:sym typeface="微软雅黑" pitchFamily="34" charset="-122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微软雅黑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觉醒时间
减少（min）</c:v>
                </c:pt>
                <c:pt idx="1">
                  <c:v>睡眠持续时间
增加（min）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7.38</c:v>
                </c:pt>
                <c:pt idx="1">
                  <c:v>11.7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试验组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zh-CN" sz="800" b="1"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rPr>
                      <a:t>38.64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800" b="1">
                        <a:latin typeface="微软雅黑" pitchFamily="34" charset="-122"/>
                        <a:ea typeface="微软雅黑" pitchFamily="34" charset="-122"/>
                        <a:cs typeface="微软雅黑" pitchFamily="34" charset="-122"/>
                        <a:sym typeface="微软雅黑" pitchFamily="34" charset="-122"/>
                      </a:rPr>
                      <a:t>88.66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微软雅黑" pitchFamily="34" charset="-122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觉醒时间
减少（min）</c:v>
                </c:pt>
                <c:pt idx="1">
                  <c:v>睡眠持续时间
增加（min）</c:v>
                </c:pt>
              </c:strCache>
            </c:strRef>
          </c:cat>
          <c:val>
            <c:numRef>
              <c:f>Sheet1!$C$4:$C$5</c:f>
              <c:numCache>
                <c:formatCode>General</c:formatCode>
                <c:ptCount val="2"/>
                <c:pt idx="0">
                  <c:v>41.43</c:v>
                </c:pt>
                <c:pt idx="1">
                  <c:v>88.69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7"/>
        <c:axId val="608298272"/>
        <c:axId val="608299056"/>
      </c:barChart>
      <c:catAx>
        <c:axId val="60829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8299056"/>
        <c:crosses val="autoZero"/>
        <c:auto val="1"/>
        <c:lblAlgn val="ctr"/>
        <c:lblOffset val="100"/>
        <c:noMultiLvlLbl val="0"/>
      </c:catAx>
      <c:valAx>
        <c:axId val="608299056"/>
        <c:scaling>
          <c:orientation val="minMax"/>
          <c:max val="12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8298272"/>
        <c:crosses val="autoZero"/>
        <c:crossBetween val="between"/>
        <c:majorUnit val="30"/>
        <c:minorUnit val="3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</c:legendEntry>
      <c:layout>
        <c:manualLayout>
          <c:xMode val="edge"/>
          <c:yMode val="edge"/>
          <c:x val="0.59167116873188597"/>
          <c:y val="3.0687941719444702E-2"/>
          <c:w val="0.40169002746907601"/>
          <c:h val="0.1076071649378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微软雅黑" pitchFamily="34" charset="-122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7cb3202-b02f-47a4-8491-60229d440b2d}"/>
      </c:ext>
    </c:extLst>
  </c:chart>
  <c:spPr>
    <a:noFill/>
    <a:ln>
      <a:noFill/>
    </a:ln>
    <a:effectLst/>
  </c:spPr>
  <c:txPr>
    <a:bodyPr/>
    <a:lstStyle/>
    <a:p>
      <a:pPr>
        <a:defRPr lang="zh-CN" sz="800" b="1">
          <a:latin typeface="微软雅黑" pitchFamily="34" charset="-122"/>
          <a:ea typeface="微软雅黑" pitchFamily="34" charset="-122"/>
          <a:cs typeface="微软雅黑" pitchFamily="34" charset="-122"/>
          <a:sym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52423865323899"/>
          <c:y val="9.3016325141889997E-2"/>
          <c:w val="0.77743687633868896"/>
          <c:h val="0.74286469848526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基线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89C32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89C3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12.5</c:v>
                </c:pt>
                <c:pt idx="1">
                  <c:v>11.8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D29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6.4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608299840"/>
        <c:axId val="608301408"/>
      </c:barChart>
      <c:catAx>
        <c:axId val="60829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08301408"/>
        <c:crosses val="autoZero"/>
        <c:auto val="1"/>
        <c:lblAlgn val="ctr"/>
        <c:lblOffset val="100"/>
        <c:noMultiLvlLbl val="0"/>
      </c:catAx>
      <c:valAx>
        <c:axId val="6083014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082998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512377312089214"/>
          <c:y val="4.6555181046722101E-3"/>
          <c:w val="0.46712847086788101"/>
          <c:h val="0.1055747867647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d6a2e20-ba9f-4d6f-a4df-67598ce50038}"/>
      </c:ext>
    </c:extLst>
  </c:chart>
  <c:spPr>
    <a:noFill/>
    <a:ln>
      <a:noFill/>
    </a:ln>
    <a:effectLst/>
  </c:spPr>
  <c:txPr>
    <a:bodyPr/>
    <a:lstStyle/>
    <a:p>
      <a:pPr>
        <a:defRPr lang="zh-CN" sz="800" b="1">
          <a:solidFill>
            <a:schemeClr val="tx1"/>
          </a:solidFill>
          <a:latin typeface="微软雅黑" pitchFamily="34" charset="-122"/>
          <a:ea typeface="微软雅黑" pitchFamily="34" charset="-122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 altLang="en-US"/>
          </a:p>
        </c:rich>
      </c:tx>
      <c:layout>
        <c:manualLayout>
          <c:xMode val="edge"/>
          <c:yMode val="edge"/>
          <c:x val="0.37062482592145601"/>
          <c:y val="1.603592046183449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7968795996467E-2"/>
          <c:y val="5.8637798827244E-2"/>
          <c:w val="0.88722402119517196"/>
          <c:h val="0.84515110509697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试验组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89C32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0"/>
              <a:lstStyle/>
              <a:p>
                <a:pPr algn="ctr">
                  <a:defRPr lang="zh-CN" altLang="en-US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  <a:sym typeface="微软雅黑" pitchFamily="34" charset="-122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0.0_ </c:formatCode>
                <c:ptCount val="1"/>
                <c:pt idx="0">
                  <c:v>97.3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安慰剂组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微软雅黑" pitchFamily="34" charset="-122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Sheet1!$C$2:$C$2</c:f>
              <c:numCache>
                <c:formatCode>0.0_ </c:formatCode>
                <c:ptCount val="1"/>
                <c:pt idx="0">
                  <c:v>45.95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4"/>
        <c:overlap val="-33"/>
        <c:axId val="608302584"/>
        <c:axId val="517728032"/>
      </c:barChart>
      <c:catAx>
        <c:axId val="608302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517728032"/>
        <c:crosses val="autoZero"/>
        <c:auto val="1"/>
        <c:lblAlgn val="ctr"/>
        <c:lblOffset val="100"/>
        <c:noMultiLvlLbl val="0"/>
      </c:catAx>
      <c:valAx>
        <c:axId val="5177280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_ " sourceLinked="0"/>
        <c:majorTickMark val="in"/>
        <c:minorTickMark val="none"/>
        <c:tickLblPos val="nextTo"/>
        <c:spPr>
          <a:noFill/>
          <a:ln w="127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8302584"/>
        <c:crosses val="autoZero"/>
        <c:crossBetween val="between"/>
        <c:majorUnit val="2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70c2eb3-795f-4f71-9c6f-3ac5cfbe5396}"/>
      </c:ext>
    </c:extLst>
  </c:chart>
  <c:spPr>
    <a:noFill/>
    <a:ln>
      <a:noFill/>
    </a:ln>
    <a:effectLst/>
  </c:spPr>
  <c:txPr>
    <a:bodyPr/>
    <a:lstStyle/>
    <a:p>
      <a:pPr>
        <a:defRPr lang="zh-CN" sz="700" b="1" i="0">
          <a:latin typeface="微软雅黑" pitchFamily="34" charset="-122"/>
          <a:ea typeface="微软雅黑" pitchFamily="34" charset="-122"/>
          <a:cs typeface="微软雅黑" pitchFamily="34" charset="-122"/>
          <a:sym typeface="微软雅黑" pitchFamily="34" charset="-122"/>
        </a:defRPr>
      </a:pPr>
      <a:endParaRPr lang="zh-CN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4594069013696E-2"/>
          <c:y val="0.103103782242495"/>
          <c:w val="0.91221052564607796"/>
          <c:h val="0.72639747577696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基线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31A35E1F-606F-47A6-80AC-756C361227AE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Sheet1!$B$2:$B$3</c:f>
              <c:numCache>
                <c:formatCode>0.0_ </c:formatCode>
                <c:ptCount val="2"/>
                <c:pt idx="0">
                  <c:v>10.3</c:v>
                </c:pt>
                <c:pt idx="1">
                  <c:v>10.3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D29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Sheet1!$C$2:$C$3</c:f>
              <c:numCache>
                <c:formatCode>0.0_ </c:formatCode>
                <c:ptCount val="2"/>
                <c:pt idx="0">
                  <c:v>4.5999999999999996</c:v>
                </c:pt>
                <c:pt idx="1">
                  <c:v>8.6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9244456"/>
        <c:axId val="609239360"/>
      </c:barChart>
      <c:catAx>
        <c:axId val="609244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09239360"/>
        <c:crosses val="autoZero"/>
        <c:auto val="1"/>
        <c:lblAlgn val="ctr"/>
        <c:lblOffset val="100"/>
        <c:noMultiLvlLbl val="0"/>
      </c:catAx>
      <c:valAx>
        <c:axId val="609239360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_);[Red]\(0\)" sourceLinked="0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09244456"/>
        <c:crosses val="autoZero"/>
        <c:crossBetween val="between"/>
        <c:majorUnit val="4"/>
        <c:min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6747449729779202"/>
          <c:y val="4.9063088865275897E-2"/>
          <c:w val="0.54520398894283895"/>
          <c:h val="0.16220076225205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1e5c947-b219-4669-a1a6-5a3a98ec8833}"/>
      </c:ext>
    </c:extLst>
  </c:chart>
  <c:spPr>
    <a:noFill/>
    <a:ln>
      <a:noFill/>
    </a:ln>
    <a:effectLst/>
  </c:spPr>
  <c:txPr>
    <a:bodyPr/>
    <a:lstStyle/>
    <a:p>
      <a:pPr>
        <a:defRPr lang="zh-CN" sz="800" b="1">
          <a:solidFill>
            <a:schemeClr val="tx1"/>
          </a:solidFill>
          <a:latin typeface="微软雅黑" pitchFamily="34" charset="-122"/>
          <a:ea typeface="微软雅黑" pitchFamily="34" charset="-122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08804367294"/>
          <c:y val="4.4463157894736802E-2"/>
          <c:w val="0.91221052564607796"/>
          <c:h val="0.77976162453377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基线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768DEE7-D423-4E7A-ADF0-1172EBD2D35E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微软雅黑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Sheet1!$B$2:$B$3</c:f>
              <c:numCache>
                <c:formatCode>0.0_ </c:formatCode>
                <c:ptCount val="2"/>
                <c:pt idx="0">
                  <c:v>45</c:v>
                </c:pt>
                <c:pt idx="1">
                  <c:v>44.3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D29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微软雅黑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Sheet1!$C$2:$C$3</c:f>
              <c:numCache>
                <c:formatCode>0.0_ </c:formatCode>
                <c:ptCount val="2"/>
                <c:pt idx="0">
                  <c:v>29.7</c:v>
                </c:pt>
                <c:pt idx="1">
                  <c:v>41.3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9238968"/>
        <c:axId val="609245632"/>
      </c:barChart>
      <c:catAx>
        <c:axId val="60923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  <c:crossAx val="609245632"/>
        <c:crosses val="autoZero"/>
        <c:auto val="1"/>
        <c:lblAlgn val="ctr"/>
        <c:lblOffset val="100"/>
        <c:noMultiLvlLbl val="0"/>
      </c:catAx>
      <c:valAx>
        <c:axId val="609245632"/>
        <c:scaling>
          <c:orientation val="minMax"/>
          <c:max val="63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_);[Red]\(0\)" sourceLinked="0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  <c:crossAx val="609238968"/>
        <c:crosses val="autoZero"/>
        <c:crossBetween val="between"/>
        <c:majorUnit val="14"/>
        <c:minorUnit val="7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639554874505607"/>
          <c:y val="1.6304347826087001E-2"/>
          <c:w val="0.35058381339989497"/>
          <c:h val="0.16220076225205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1e5c947-b219-4669-a1a6-5a3a98ec8833}"/>
      </c:ext>
    </c:extLst>
  </c:chart>
  <c:spPr>
    <a:noFill/>
    <a:ln>
      <a:noFill/>
    </a:ln>
    <a:effectLst/>
  </c:spPr>
  <c:txPr>
    <a:bodyPr/>
    <a:lstStyle/>
    <a:p>
      <a:pPr>
        <a:defRPr lang="zh-CN" sz="800">
          <a:latin typeface="微软雅黑" charset="0"/>
          <a:ea typeface="微软雅黑" charset="0"/>
          <a:cs typeface="微软雅黑" charset="0"/>
          <a:sym typeface="微软雅黑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1798341465"/>
          <c:y val="5.4926067055394497E-2"/>
          <c:w val="0.89718201658535002"/>
          <c:h val="0.74130021753271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基线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34D617E-6756-479B-B505-50A28ADEEB53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微软雅黑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Sheet1!$B$2:$B$3</c:f>
              <c:numCache>
                <c:formatCode>0.0_ </c:formatCode>
                <c:ptCount val="2"/>
                <c:pt idx="0">
                  <c:v>11.3</c:v>
                </c:pt>
                <c:pt idx="1">
                  <c:v>11.1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D29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1" i="0" u="none" strike="noStrike" kern="1200" baseline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微软雅黑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试验组</c:v>
                </c:pt>
                <c:pt idx="1">
                  <c:v>安慰剂组</c:v>
                </c:pt>
              </c:strCache>
            </c:strRef>
          </c:cat>
          <c:val>
            <c:numRef>
              <c:f>Sheet1!$C$2:$C$3</c:f>
              <c:numCache>
                <c:formatCode>0.0_ </c:formatCode>
                <c:ptCount val="2"/>
                <c:pt idx="0">
                  <c:v>17.600000000000001</c:v>
                </c:pt>
                <c:pt idx="1">
                  <c:v>13.6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9244848"/>
        <c:axId val="609246024"/>
      </c:barChart>
      <c:catAx>
        <c:axId val="60924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  <c:crossAx val="609246024"/>
        <c:crosses val="autoZero"/>
        <c:auto val="1"/>
        <c:lblAlgn val="ctr"/>
        <c:lblOffset val="100"/>
        <c:noMultiLvlLbl val="0"/>
      </c:catAx>
      <c:valAx>
        <c:axId val="609246024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_);[Red]\(0\)" sourceLinked="0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  <c:crossAx val="609244848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60614045700002295"/>
          <c:y val="1.07372942018611E-2"/>
          <c:w val="0.38810481929317397"/>
          <c:h val="0.16220076225205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1" i="0" u="none" strike="noStrike" kern="1200" baseline="0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1e5c947-b219-4669-a1a6-5a3a98ec8833}"/>
      </c:ext>
    </c:extLst>
  </c:chart>
  <c:spPr>
    <a:noFill/>
    <a:ln>
      <a:noFill/>
    </a:ln>
    <a:effectLst/>
  </c:spPr>
  <c:txPr>
    <a:bodyPr/>
    <a:lstStyle/>
    <a:p>
      <a:pPr>
        <a:defRPr lang="zh-CN" sz="800" b="1">
          <a:latin typeface="微软雅黑" charset="0"/>
          <a:ea typeface="微软雅黑" charset="0"/>
          <a:cs typeface="微软雅黑" charset="0"/>
          <a:sym typeface="微软雅黑" charset="0"/>
        </a:defRPr>
      </a:pPr>
      <a:endParaRPr lang="zh-CN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35385150511494E-2"/>
          <c:y val="0.12997890094626999"/>
          <c:w val="0.84884502962489505"/>
          <c:h val="0.76058784184507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PSQI下降值（相对安慰剂）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微软雅黑" pitchFamily="34" charset="-122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枣仁宁心滴丸</c:v>
                </c:pt>
                <c:pt idx="1">
                  <c:v>益肾养心安神片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4.5199999999999996</c:v>
                </c:pt>
                <c:pt idx="1">
                  <c:v>4.17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09241320"/>
        <c:axId val="609246416"/>
      </c:barChart>
      <c:catAx>
        <c:axId val="60924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9246416"/>
        <c:crosses val="autoZero"/>
        <c:auto val="1"/>
        <c:lblAlgn val="ctr"/>
        <c:lblOffset val="100"/>
        <c:noMultiLvlLbl val="0"/>
      </c:catAx>
      <c:valAx>
        <c:axId val="609246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92413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c59b1aa-4450-4683-bfd6-e4adb9e7210b}"/>
      </c:ext>
    </c:extLst>
  </c:chart>
  <c:spPr>
    <a:noFill/>
    <a:ln>
      <a:noFill/>
    </a:ln>
    <a:effectLst/>
  </c:spPr>
  <c:txPr>
    <a:bodyPr/>
    <a:lstStyle/>
    <a:p>
      <a:pPr>
        <a:defRPr lang="zh-CN" sz="1000">
          <a:latin typeface="微软雅黑" pitchFamily="34" charset="-122"/>
          <a:ea typeface="微软雅黑" pitchFamily="34" charset="-122"/>
          <a:cs typeface="微软雅黑" pitchFamily="34" charset="-122"/>
          <a:sym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35385150511494E-2"/>
          <c:y val="0.12997890094626999"/>
          <c:w val="0.84884502962489505"/>
          <c:h val="0.76058784184507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中医证候有效率</c:v>
                </c:pt>
              </c:strCache>
            </c:strRef>
          </c:tx>
          <c:spPr>
            <a:solidFill>
              <a:srgbClr val="F89C3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1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微软雅黑" pitchFamily="34" charset="-122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枣仁宁心滴丸</c:v>
                </c:pt>
                <c:pt idx="1">
                  <c:v>益肾养心安神片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0.93240000000000001</c:v>
                </c:pt>
                <c:pt idx="1">
                  <c:v>0.88249999999999995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09242104"/>
        <c:axId val="609239752"/>
      </c:barChart>
      <c:catAx>
        <c:axId val="60924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9239752"/>
        <c:crosses val="autoZero"/>
        <c:auto val="1"/>
        <c:lblAlgn val="ctr"/>
        <c:lblOffset val="100"/>
        <c:noMultiLvlLbl val="0"/>
      </c:catAx>
      <c:valAx>
        <c:axId val="6092397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微软雅黑" pitchFamily="34" charset="-122"/>
              </a:defRPr>
            </a:pPr>
            <a:endParaRPr lang="zh-CN"/>
          </a:p>
        </c:txPr>
        <c:crossAx val="609242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c59b1aa-4450-4683-bfd6-e4adb9e7210b}"/>
      </c:ext>
    </c:extLst>
  </c:chart>
  <c:spPr>
    <a:noFill/>
    <a:ln>
      <a:noFill/>
    </a:ln>
    <a:effectLst/>
  </c:spPr>
  <c:txPr>
    <a:bodyPr/>
    <a:lstStyle/>
    <a:p>
      <a:pPr>
        <a:defRPr lang="zh-CN" sz="1000">
          <a:latin typeface="微软雅黑" pitchFamily="34" charset="-122"/>
          <a:ea typeface="微软雅黑" pitchFamily="34" charset="-122"/>
          <a:cs typeface="微软雅黑" pitchFamily="34" charset="-122"/>
          <a:sym typeface="微软雅黑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0.68179</cdr:x>
      <cdr:y>0.2198</cdr:y>
    </cdr:from>
    <cdr:to>
      <cdr:x>0.87736</cdr:x>
      <cdr:y>0.39327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1747948" y="331486"/>
          <a:ext cx="501395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anchor="t" anchorCtr="0">
          <a:spAutoFit/>
        </a:bodyPr>
        <a:lstStyle xmlns:a="http://schemas.openxmlformats.org/drawingml/2006/main"/>
        <a:p xmlns:a="http://schemas.openxmlformats.org/drawingml/2006/main">
          <a:endParaRPr dirty="0">
            <a:latin typeface="微软雅黑" pitchFamily="34" charset="-122"/>
          </a:endParaRPr>
        </a:p>
      </cdr:txBody>
    </cdr:sp>
  </cdr:relSizeAnchor>
  <cdr:relSizeAnchor xmlns:cdr="http://schemas.openxmlformats.org/drawingml/2006/chartDrawing">
    <cdr:from>
      <cdr:x>0.65252</cdr:x>
      <cdr:y>0.15534</cdr:y>
    </cdr:from>
    <cdr:to>
      <cdr:x>0.79885</cdr:x>
      <cdr:y>0.26944</cdr:y>
    </cdr:to>
    <cdr:sp macro="" textlink="">
      <cdr:nvSpPr>
        <cdr:cNvPr id="3" name="矩形 2"/>
        <cdr:cNvSpPr/>
      </cdr:nvSpPr>
      <cdr:spPr>
        <a:xfrm xmlns:a="http://schemas.openxmlformats.org/drawingml/2006/main">
          <a:off x="1672898" y="234276"/>
          <a:ext cx="375155" cy="172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en-US" sz="7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75.0</a:t>
          </a:r>
          <a:endParaRPr lang="en-US" sz="800" b="1" kern="1200" dirty="0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cdr:txBody>
    </cdr:sp>
  </cdr:relSizeAnchor>
  <cdr:relSizeAnchor xmlns:cdr="http://schemas.openxmlformats.org/drawingml/2006/chartDrawing">
    <cdr:from>
      <cdr:x>0.80443</cdr:x>
      <cdr:y>0.00017</cdr:y>
    </cdr:from>
    <cdr:to>
      <cdr:x>1</cdr:x>
      <cdr:y>0.0753</cdr:y>
    </cdr:to>
    <cdr:sp macro="" textlink="">
      <cdr:nvSpPr>
        <cdr:cNvPr id="4" name="矩形 3"/>
        <cdr:cNvSpPr/>
      </cdr:nvSpPr>
      <cdr:spPr>
        <a:xfrm xmlns:a="http://schemas.openxmlformats.org/drawingml/2006/main">
          <a:off x="2461926" y="281"/>
          <a:ext cx="598534" cy="123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endParaRPr dirty="0">
            <a:latin typeface="微软雅黑" pitchFamily="34" charset="-122"/>
          </a:endParaRPr>
        </a:p>
      </cdr:txBody>
    </cdr:sp>
  </cdr:relSizeAnchor>
  <cdr:relSizeAnchor xmlns:cdr="http://schemas.openxmlformats.org/drawingml/2006/chartDrawing">
    <cdr:from>
      <cdr:x>0.68181</cdr:x>
      <cdr:y>0.13574</cdr:y>
    </cdr:from>
    <cdr:to>
      <cdr:x>0.9482</cdr:x>
      <cdr:y>0.26944</cdr:y>
    </cdr:to>
    <cdr:sp macro="" textlink="">
      <cdr:nvSpPr>
        <cdr:cNvPr id="5" name="矩形 4"/>
        <cdr:cNvSpPr/>
      </cdr:nvSpPr>
      <cdr:spPr>
        <a:xfrm xmlns:a="http://schemas.openxmlformats.org/drawingml/2006/main">
          <a:off x="1987342" y="222625"/>
          <a:ext cx="776476" cy="219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en-US" sz="800" b="1" dirty="0">
              <a:solidFill>
                <a:schemeClr val="tx1"/>
              </a:solidFill>
              <a:latin typeface="微软雅黑" pitchFamily="34" charset="-122"/>
            </a:rPr>
            <a:t>p&lt;0.0001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0.37717</cdr:x>
      <cdr:y>0.44813</cdr:y>
    </cdr:from>
    <cdr:to>
      <cdr:x>0.51834</cdr:x>
      <cdr:y>0.58827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1154321" y="735084"/>
          <a:ext cx="432045" cy="229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45720" tIns="45720" rIns="45720" bIns="45720" anchor="t" anchorCtr="0">
          <a:spAutoFit/>
        </a:bodyPr>
        <a:lstStyle xmlns:a="http://schemas.openxmlformats.org/drawingml/2006/main">
          <a:defPPr>
            <a:defRPr lang="zh-CN"/>
          </a:defPPr>
          <a:lvl1pPr marL="0" lvl="0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1pPr>
          <a:lvl2pPr marL="342900" lvl="1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2pPr>
          <a:lvl3pPr marL="685800" lvl="2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3pPr>
          <a:lvl4pPr marL="1028700" lvl="3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4pPr>
          <a:lvl5pPr marL="1371600" lvl="4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5pPr>
          <a:lvl6pPr marL="2286000" lvl="5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6pPr>
          <a:lvl7pPr marL="2743200" lvl="6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7pPr>
          <a:lvl8pPr marL="3200400" lvl="7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8pPr>
          <a:lvl9pPr marL="3657600" lvl="8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9pPr>
        </a:lstStyle>
        <a:p xmlns:a="http://schemas.openxmlformats.org/drawingml/2006/main">
          <a:pPr algn="ctr" defTabSz="685800">
            <a:lnSpc>
              <a:spcPct val="100000"/>
            </a:lnSpc>
            <a:buClrTx/>
            <a:buSzTx/>
            <a:buFontTx/>
          </a:pPr>
          <a:r>
            <a:rPr lang="en-US" altLang="zh-CN" sz="900" b="1" dirty="0">
              <a:solidFill>
                <a:srgbClr val="C00000"/>
              </a:solidFill>
              <a:latin typeface="微软雅黑" charset="0"/>
              <a:ea typeface="微软雅黑" charset="0"/>
            </a:rPr>
            <a:t>-5.7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0.12388</cdr:x>
      <cdr:y>0.25934</cdr:y>
    </cdr:from>
    <cdr:to>
      <cdr:x>0.265</cdr:x>
      <cdr:y>0.3653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349111" y="306139"/>
          <a:ext cx="397686" cy="125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45720" tIns="45720" rIns="45720" bIns="45720" anchor="t" anchorCtr="0">
          <a:noAutofit/>
        </a:bodyPr>
        <a:lstStyle xmlns:a="http://schemas.openxmlformats.org/drawingml/2006/main">
          <a:defPPr>
            <a:defRPr lang="zh-CN"/>
          </a:defPPr>
          <a:lvl1pPr marL="0" lvl="0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1pPr>
          <a:lvl2pPr marL="342900" lvl="1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2pPr>
          <a:lvl3pPr marL="685800" lvl="2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3pPr>
          <a:lvl4pPr marL="1028700" lvl="3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4pPr>
          <a:lvl5pPr marL="1371600" lvl="4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5pPr>
          <a:lvl6pPr marL="2286000" lvl="5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6pPr>
          <a:lvl7pPr marL="2743200" lvl="6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7pPr>
          <a:lvl8pPr marL="3200400" lvl="7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8pPr>
          <a:lvl9pPr marL="3657600" lvl="8" indent="0" algn="l" defTabSz="6858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sz="1300" kern="120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+mn-cs"/>
            </a:defRPr>
          </a:lvl9pPr>
        </a:lstStyle>
        <a:p xmlns:a="http://schemas.openxmlformats.org/drawingml/2006/main">
          <a:pPr algn="ctr" defTabSz="685800">
            <a:lnSpc>
              <a:spcPct val="100000"/>
            </a:lnSpc>
            <a:buClrTx/>
            <a:buSzTx/>
            <a:buFontTx/>
          </a:pPr>
          <a:r>
            <a:rPr lang="en-US" altLang="zh-CN" sz="9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rPr>
            <a:t>+6.3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262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704020202020204"/>
      <a:defRPr sz="1400" b="0" i="0" u="none" strike="noStrike" cap="none">
        <a:solidFill>
          <a:srgbClr val="000000"/>
        </a:solidFill>
        <a:latin typeface="Arial" panose="020B0704020202020204"/>
        <a:ea typeface="Arial" panose="020B0704020202020204"/>
        <a:cs typeface="Arial" panose="020B0704020202020204"/>
        <a:sym typeface="Arial" panose="020B07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429d3af12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2" name="Google Shape;82;g3e429d3af12_2_75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g3e429d3af12_2_75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微软雅黑" pitchFamily="34" charset="-122"/>
                <a:ea typeface="微软雅黑" pitchFamily="34" charset="-122"/>
              </a:rPr>
              <a:t>1</a:t>
            </a:fld>
            <a:endParaRPr lang="en-GB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592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429d3af12_2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341;g3e429d3af12_2_28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342" name="Google Shape;342;g3e429d3af12_2_287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99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e429d3af12_2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5" name="Google Shape;405;g3e429d3af12_2_329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406" name="Google Shape;406;g3e429d3af12_2_329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1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7252b03f8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7" name="Google Shape;97;g3e7252b03f8_2_90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3e7252b03f8_2_90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70402020202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089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e429d3af12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" name="Google Shape;163;g3e429d3af12_2_124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/>
          </a:p>
        </p:txBody>
      </p:sp>
      <p:sp>
        <p:nvSpPr>
          <p:cNvPr id="164" name="Google Shape;164;g3e429d3af12_2_124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96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429d3af12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0" name="Google Shape;140;g3e429d3af12_2_11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lang="en-GB" dirty="0"/>
          </a:p>
        </p:txBody>
      </p:sp>
      <p:sp>
        <p:nvSpPr>
          <p:cNvPr id="141" name="Google Shape;141;g3e429d3af12_2_110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22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44eb4400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2" name="Google Shape;272;g3e44eb44001_0_13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23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44eb4400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2" name="Google Shape;272;g3e44eb44001_0_131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63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44eb4400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2" name="Google Shape;272;g3e44eb44001_0_13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52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429d3af12_2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7" name="Google Shape;247;g3e429d3af12_2_208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g3e429d3af12_2_208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微软雅黑" pitchFamily="34" charset="-122"/>
                <a:ea typeface="微软雅黑" pitchFamily="34" charset="-122"/>
              </a:rPr>
              <a:t>8</a:t>
            </a:fld>
            <a:endParaRPr lang="en-GB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37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44eb4400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2" name="Google Shape;272;g3e44eb44001_0_13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53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7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7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7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7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704020202020204"/>
        <a:defRPr sz="1400" b="0" i="0" u="none" strike="noStrike" cap="none">
          <a:solidFill>
            <a:srgbClr val="000000"/>
          </a:solidFill>
          <a:latin typeface="Arial" panose="020B0704020202020204"/>
          <a:ea typeface="Arial" panose="020B0704020202020204"/>
          <a:cs typeface="Arial" panose="020B0704020202020204"/>
          <a:sym typeface="Arial" panose="020B07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1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571499" y="1081299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15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sym typeface="Arial" panose="020B0704020202020204"/>
              </a:rPr>
              <a:t>枣仁宁心滴丸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83221" y="2424218"/>
            <a:ext cx="8377555" cy="1714500"/>
            <a:chOff x="307" y="3275"/>
            <a:chExt cx="13193" cy="2700"/>
          </a:xfrm>
          <a:solidFill>
            <a:srgbClr val="FEF7EF"/>
          </a:solidFill>
        </p:grpSpPr>
        <p:sp>
          <p:nvSpPr>
            <p:cNvPr id="91" name="Google Shape;91;p13"/>
            <p:cNvSpPr/>
            <p:nvPr/>
          </p:nvSpPr>
          <p:spPr>
            <a:xfrm>
              <a:off x="307" y="3275"/>
              <a:ext cx="13193" cy="2700"/>
            </a:xfrm>
            <a:prstGeom prst="roundRect">
              <a:avLst>
                <a:gd name="adj" fmla="val 8333"/>
              </a:avLst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485" y="3387"/>
              <a:ext cx="12837" cy="24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精准治疗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虚劳失眠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（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心肝血虚证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）</a:t>
              </a:r>
              <a:r>
                <a:rPr lang="en-GB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人群</a:t>
              </a:r>
              <a:endPara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填补</a:t>
              </a:r>
              <a:r>
                <a:rPr lang="en-US" altLang="zh-CN" sz="20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睡眠维持困难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（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时睡时醒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）</a:t>
              </a:r>
              <a:r>
                <a:rPr lang="en-GB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及</a:t>
              </a:r>
              <a:r>
                <a:rPr lang="en-US" altLang="zh-CN" sz="20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伴有日间功能障碍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 </a:t>
              </a:r>
              <a:r>
                <a:rPr lang="en-GB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临床空白</a:t>
              </a:r>
              <a:endPara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GB" sz="1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理论创新·源于经典·精准循证·</a:t>
              </a:r>
              <a:r>
                <a:rPr lang="zh-CN" altLang="en-GB" sz="1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工艺先进</a:t>
              </a:r>
              <a:r>
                <a:rPr lang="zh-CN" altLang="en-GB" sz="1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·剂型创新·</a:t>
              </a:r>
              <a:r>
                <a:rPr lang="zh-CN" altLang="en-GB" sz="1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依从性佳</a:t>
              </a:r>
            </a:p>
          </p:txBody>
        </p:sp>
      </p:grpSp>
      <p:sp>
        <p:nvSpPr>
          <p:cNvPr id="3" name="剪去单角的矩形 2"/>
          <p:cNvSpPr/>
          <p:nvPr/>
        </p:nvSpPr>
        <p:spPr>
          <a:xfrm flipV="1">
            <a:off x="0" y="-2"/>
            <a:ext cx="2027104" cy="380999"/>
          </a:xfrm>
          <a:prstGeom prst="snip1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3" name="Google Shape;93;p13"/>
          <p:cNvGrpSpPr/>
          <p:nvPr/>
        </p:nvGrpSpPr>
        <p:grpSpPr>
          <a:xfrm>
            <a:off x="0" y="4381500"/>
            <a:ext cx="9144000" cy="762000"/>
            <a:chOff x="0" y="4381500"/>
            <a:chExt cx="9144000" cy="762000"/>
          </a:xfrm>
        </p:grpSpPr>
        <p:sp>
          <p:nvSpPr>
            <p:cNvPr id="94" name="Google Shape;94;p13"/>
            <p:cNvSpPr/>
            <p:nvPr/>
          </p:nvSpPr>
          <p:spPr>
            <a:xfrm>
              <a:off x="0" y="4381500"/>
              <a:ext cx="9144000" cy="762000"/>
            </a:xfrm>
            <a:prstGeom prst="rect">
              <a:avLst/>
            </a:prstGeom>
            <a:solidFill>
              <a:srgbClr val="F89C3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0" y="4381500"/>
              <a:ext cx="9144000" cy="76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申报企业：天士力医药</a:t>
              </a:r>
              <a:r>
                <a:rPr lang="zh-CN" altLang="en-US" sz="1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集团</a:t>
              </a:r>
              <a:r>
                <a:rPr lang="en-GB" sz="1800" b="1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股份有限公司</a:t>
              </a:r>
              <a:endParaRPr sz="1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</p:grpSp>
      <p:sp>
        <p:nvSpPr>
          <p:cNvPr id="87" name="Google Shape;87;p13"/>
          <p:cNvSpPr txBox="1"/>
          <p:nvPr/>
        </p:nvSpPr>
        <p:spPr>
          <a:xfrm>
            <a:off x="142875" y="0"/>
            <a:ext cx="1714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90" b="1" dirty="0" err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目录</a:t>
            </a:r>
            <a:r>
              <a:rPr lang="zh-CN" altLang="en-US" sz="119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外</a:t>
            </a:r>
            <a:r>
              <a:rPr lang="en-GB" sz="1190" b="1" dirty="0" err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药品</a:t>
            </a:r>
            <a:r>
              <a:rPr lang="en-US" altLang="en-GB" sz="1190" b="1" dirty="0" err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：</a:t>
            </a:r>
            <a:r>
              <a:rPr lang="zh-CN" altLang="en-US" sz="1190" b="1" dirty="0" err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新通用名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86000" y="1628775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中药</a:t>
            </a:r>
            <a:r>
              <a:rPr lang="en-GB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1</a:t>
            </a:r>
            <a:r>
              <a:rPr lang="en-US" altLang="en-GB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.1</a:t>
            </a:r>
            <a:r>
              <a:rPr lang="en-GB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类创新</a:t>
            </a:r>
            <a:r>
              <a:rPr lang="en-GB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药</a:t>
            </a:r>
            <a:r>
              <a:rPr lang="en-GB" sz="2400" b="1" dirty="0">
                <a:solidFill>
                  <a:srgbClr val="F89C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 </a:t>
            </a:r>
            <a:endParaRPr lang="en-GB" altLang="en-US" sz="2400" b="1" dirty="0">
              <a:solidFill>
                <a:srgbClr val="F89C32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1"/>
          <p:cNvGrpSpPr/>
          <p:nvPr/>
        </p:nvGrpSpPr>
        <p:grpSpPr>
          <a:xfrm>
            <a:off x="381000" y="666750"/>
            <a:ext cx="8382150" cy="4143525"/>
            <a:chOff x="381000" y="666750"/>
            <a:chExt cx="8382150" cy="4143525"/>
          </a:xfrm>
        </p:grpSpPr>
        <p:sp>
          <p:nvSpPr>
            <p:cNvPr id="347" name="Google Shape;347;p21"/>
            <p:cNvSpPr/>
            <p:nvPr/>
          </p:nvSpPr>
          <p:spPr>
            <a:xfrm>
              <a:off x="381000" y="666750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381000" y="666750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381000" y="85725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 txBox="1"/>
            <p:nvPr/>
          </p:nvSpPr>
          <p:spPr>
            <a:xfrm>
              <a:off x="523875" y="666750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01 </a:t>
              </a:r>
              <a:r>
                <a:rPr lang="en-GB" b="1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对公共卫生有积极影响</a:t>
              </a:r>
              <a:endParaRPr sz="14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  <a:sym typeface="Arial" panose="020B0704020202020204"/>
              </a:endParaRPr>
            </a:p>
          </p:txBody>
        </p:sp>
        <p:sp>
          <p:nvSpPr>
            <p:cNvPr id="351" name="Google Shape;351;p21"/>
            <p:cNvSpPr txBox="1"/>
            <p:nvPr/>
          </p:nvSpPr>
          <p:spPr>
            <a:xfrm>
              <a:off x="523726" y="1189990"/>
              <a:ext cx="3953025" cy="1595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失眠大幅增加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躯体疾病风险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（慢性病、代谢性疾病）、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精神障碍疾病风险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（如抑郁症、焦虑症等）及工伤、交通事故等其他公共卫生问题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</a:p>
            <a:p>
              <a:pPr marL="171450" lvl="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本品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改善睡眠质量、日间功能及幸福指数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，提升人群健康水平，助力实现健康中国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2030。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667250" y="666750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4667250" y="666750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4667250" y="85725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810125" y="666750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02 </a:t>
              </a:r>
              <a:r>
                <a:rPr lang="en-GB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符合保基本原则</a:t>
              </a:r>
              <a:endParaRPr sz="14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  <a:sym typeface="Arial" panose="020B0704020202020204"/>
              </a:endParaRPr>
            </a:p>
          </p:txBody>
        </p:sp>
        <p:sp>
          <p:nvSpPr>
            <p:cNvPr id="356" name="Google Shape;356;p21"/>
            <p:cNvSpPr txBox="1"/>
            <p:nvPr/>
          </p:nvSpPr>
          <p:spPr>
            <a:xfrm>
              <a:off x="4741302" y="1214137"/>
              <a:ext cx="3878824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704020202020204" pitchFamily="34" charset="0"/>
                <a:buChar char="•"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本品为临床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必需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的失眠治疗用药，精准针对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现代虚劳失眠人群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特点和需求，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费用水平合理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，适配医保基金及参保人承受能力，保障患者合理用药需求。</a:t>
              </a:r>
            </a:p>
            <a:p>
              <a:pPr marL="17145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704020202020204" pitchFamily="34" charset="0"/>
                <a:buChar char="•"/>
              </a:pPr>
              <a:endParaRPr lang="zh-CN" altLang="en-US" sz="1200" b="0" dirty="0">
                <a:solidFill>
                  <a:srgbClr val="333333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381000" y="2809875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81000" y="2809875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381000" y="3000375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 txBox="1"/>
            <p:nvPr/>
          </p:nvSpPr>
          <p:spPr>
            <a:xfrm>
              <a:off x="523875" y="2809875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03 </a:t>
              </a:r>
              <a:r>
                <a:rPr lang="en-GB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弥补目录短板</a:t>
              </a:r>
              <a:endParaRPr sz="14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  <a:sym typeface="Arial" panose="020B0704020202020204"/>
              </a:endParaRPr>
            </a:p>
          </p:txBody>
        </p:sp>
        <p:sp>
          <p:nvSpPr>
            <p:cNvPr id="361" name="Google Shape;361;p21"/>
            <p:cNvSpPr txBox="1"/>
            <p:nvPr/>
          </p:nvSpPr>
          <p:spPr>
            <a:xfrm>
              <a:off x="467042" y="3381375"/>
              <a:ext cx="3810000" cy="1000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704020202020204" pitchFamily="34" charset="0"/>
                <a:buChar char="•"/>
              </a:pPr>
              <a:r>
                <a:rPr lang="zh-CN" altLang="en-US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针对性治疗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心肝血虚证时睡时醒</a:t>
              </a:r>
              <a:r>
                <a:rPr lang="zh-CN" altLang="en-US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，弥补目录缺乏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睡眠维持困难（时睡时醒）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及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日间功能障碍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治疗</a:t>
              </a:r>
              <a:r>
                <a:rPr lang="zh-CN" altLang="en-US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空白，满足临床需求</a:t>
              </a:r>
              <a:r>
                <a:rPr lang="en-US" altLang="zh-C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。</a:t>
              </a: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4667250" y="2809875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4667250" y="2809875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4667250" y="3000375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 txBox="1"/>
            <p:nvPr/>
          </p:nvSpPr>
          <p:spPr>
            <a:xfrm>
              <a:off x="4810125" y="2809875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04 </a:t>
              </a:r>
              <a:r>
                <a:rPr lang="zh-CN" altLang="en-US" sz="1400" b="1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临床管理便利</a:t>
              </a:r>
            </a:p>
          </p:txBody>
        </p:sp>
        <p:sp>
          <p:nvSpPr>
            <p:cNvPr id="366" name="Google Shape;366;p21"/>
            <p:cNvSpPr txBox="1"/>
            <p:nvPr/>
          </p:nvSpPr>
          <p:spPr>
            <a:xfrm>
              <a:off x="4810125" y="3381375"/>
              <a:ext cx="3694778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704020202020204" pitchFamily="34" charset="0"/>
                <a:buChar char="•"/>
              </a:pPr>
              <a:r>
                <a:rPr lang="en-US" altLang="zh-CN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适应症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、用法用量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明确，给药方式便利</a:t>
              </a:r>
              <a:r>
                <a:rPr lang="zh-CN" altLang="en-US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，无滥用及超说明书用药风险，临床管理难度低</a:t>
              </a:r>
              <a:r>
                <a:rPr lang="en-US" altLang="zh-C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。</a:t>
              </a:r>
            </a:p>
          </p:txBody>
        </p:sp>
      </p:grpSp>
      <p:sp>
        <p:nvSpPr>
          <p:cNvPr id="4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 smtClean="0">
                <a:solidFill>
                  <a:srgbClr val="FFFFFF"/>
                </a:solidFill>
              </a:rPr>
              <a:t>公平性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0611" y="138652"/>
            <a:ext cx="6868795" cy="27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ctr" anchorCtr="0">
            <a:noAutofit/>
          </a:bodyPr>
          <a:lstStyle/>
          <a:p>
            <a:pPr lvl="0" algn="l">
              <a:buSzTx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中药 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1.1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 类创新药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传承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经典</a:t>
            </a:r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组方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创新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滴丸</a:t>
            </a:r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剂型</a:t>
            </a:r>
            <a:r>
              <a:rPr lang="en-US" altLang="zh-CN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品质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Arial" panose="020B0704020202020204"/>
              </a:rPr>
              <a:t>卓越</a:t>
            </a:r>
          </a:p>
        </p:txBody>
      </p:sp>
      <p:sp>
        <p:nvSpPr>
          <p:cNvPr id="37" name="AutoShape 7"/>
          <p:cNvSpPr/>
          <p:nvPr/>
        </p:nvSpPr>
        <p:spPr>
          <a:xfrm>
            <a:off x="167286" y="902335"/>
            <a:ext cx="4352290" cy="4021455"/>
          </a:xfrm>
          <a:prstGeom prst="roundRect">
            <a:avLst>
              <a:gd name="adj" fmla="val 6956"/>
            </a:avLst>
          </a:prstGeom>
          <a:ln w="190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47625" tIns="47625" rIns="47625" bIns="47625" rtlCol="0" anchor="ctr"/>
          <a:lstStyle/>
          <a:p>
            <a:pPr algn="ctr">
              <a:lnSpc>
                <a:spcPct val="125000"/>
              </a:lnSpc>
              <a:defRPr/>
            </a:pPr>
            <a:endParaRPr lang="en-US" altLang="zh-CN" sz="825" dirty="0"/>
          </a:p>
        </p:txBody>
      </p:sp>
      <p:sp>
        <p:nvSpPr>
          <p:cNvPr id="8" name="矩形: 圆角 4"/>
          <p:cNvSpPr/>
          <p:nvPr>
            <p:custDataLst>
              <p:tags r:id="rId1"/>
            </p:custDataLst>
          </p:nvPr>
        </p:nvSpPr>
        <p:spPr>
          <a:xfrm>
            <a:off x="1112231" y="797560"/>
            <a:ext cx="2586466" cy="360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建议参照药：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益肾养心安神片</a:t>
            </a:r>
          </a:p>
        </p:txBody>
      </p:sp>
      <p:sp>
        <p:nvSpPr>
          <p:cNvPr id="3" name="AutoShape 7"/>
          <p:cNvSpPr/>
          <p:nvPr/>
        </p:nvSpPr>
        <p:spPr>
          <a:xfrm>
            <a:off x="4646576" y="902335"/>
            <a:ext cx="4352290" cy="4020820"/>
          </a:xfrm>
          <a:prstGeom prst="roundRect">
            <a:avLst>
              <a:gd name="adj" fmla="val 6956"/>
            </a:avLst>
          </a:prstGeom>
          <a:ln w="190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47625" tIns="47625" rIns="47625" bIns="47625" rtlCol="0" anchor="ctr"/>
          <a:lstStyle/>
          <a:p>
            <a:pPr algn="ctr">
              <a:lnSpc>
                <a:spcPct val="125000"/>
              </a:lnSpc>
              <a:defRPr/>
            </a:pPr>
            <a:endParaRPr lang="en-US" altLang="zh-CN" sz="825" dirty="0"/>
          </a:p>
        </p:txBody>
      </p:sp>
      <p:sp>
        <p:nvSpPr>
          <p:cNvPr id="4" name="矩形: 圆角 4"/>
          <p:cNvSpPr/>
          <p:nvPr>
            <p:custDataLst>
              <p:tags r:id="rId2"/>
            </p:custDataLst>
          </p:nvPr>
        </p:nvSpPr>
        <p:spPr>
          <a:xfrm>
            <a:off x="5642891" y="797560"/>
            <a:ext cx="2359660" cy="4178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评级为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改进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”</a:t>
            </a:r>
          </a:p>
        </p:txBody>
      </p:sp>
      <p:graphicFrame>
        <p:nvGraphicFramePr>
          <p:cNvPr id="14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748270" y="1287780"/>
          <a:ext cx="4153359" cy="3616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670"/>
                <a:gridCol w="3655689"/>
              </a:tblGrid>
              <a:tr h="13419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egular" panose="020B0704020202020204" charset="0"/>
                          <a:ea typeface="微软雅黑" pitchFamily="34" charset="-122"/>
                          <a:cs typeface="Times New Roman" panose="02020603050405020304" pitchFamily="18" charset="0"/>
                        </a:rPr>
                        <a:t>创新性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</a:rPr>
                        <a:t>中药 1.1 类创新药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</a:rPr>
                        <a:t>，拥有自主知识产权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</a:rPr>
                        <a:t>理论创新</a:t>
                      </a:r>
                      <a:r>
                        <a:rPr lang="en-US" altLang="zh-CN" sz="1100" b="1" kern="120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</a:rPr>
                        <a:t>：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基于</a:t>
                      </a:r>
                      <a:r>
                        <a:rPr lang="en-US" altLang="zh-CN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 “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虚劳失眠</a:t>
                      </a:r>
                      <a:r>
                        <a:rPr lang="en-US" altLang="zh-CN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” 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创新理论</a:t>
                      </a:r>
                      <a:r>
                        <a:rPr lang="en-US" altLang="zh-CN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，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国内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首个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精准针对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失眠睡眠维持困难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和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日间功能障碍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的创新中成药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工艺剂型创新：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三七叶以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组分中药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入药，精准富集有效成分。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滴丸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剂型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起效快，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是普通片剂的</a:t>
                      </a:r>
                      <a:r>
                        <a:rPr lang="en-US" altLang="zh-CN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1.6-3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倍，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拥有</a:t>
                      </a:r>
                      <a:r>
                        <a:rPr lang="zh-CN" altLang="en-US" sz="1100" b="1" kern="1200" dirty="0">
                          <a:solidFill>
                            <a:srgbClr val="0170C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全球第一条</a:t>
                      </a:r>
                      <a:r>
                        <a:rPr lang="zh-CN" altLang="en-US" sz="11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+mn-ea"/>
                        </a:rPr>
                        <a:t>高速滴丸生产线</a:t>
                      </a:r>
                      <a:endParaRPr lang="en-US" altLang="zh-CN" sz="1100" b="1" kern="1200" dirty="0">
                        <a:solidFill>
                          <a:srgbClr val="0170C0"/>
                        </a:solidFill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+mn-ea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11361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egular" panose="020B0704020202020204" charset="0"/>
                          <a:ea typeface="微软雅黑" pitchFamily="34" charset="-122"/>
                          <a:cs typeface="Times New Roman" panose="02020603050405020304" pitchFamily="18" charset="0"/>
                        </a:rPr>
                        <a:t>有效性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组方精准对症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源自经典化裁，填补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时睡时醒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失眠治疗空白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Relative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改善日间功能：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显著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改善日间功能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，提高幸福指数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Relative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有效性更佳：</a:t>
                      </a:r>
                      <a:r>
                        <a:rPr lang="en-US" altLang="zh-CN" sz="1100" b="0" kern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PSQI </a:t>
                      </a:r>
                      <a:r>
                        <a:rPr lang="zh-CN" altLang="en-US" sz="1100" b="0" kern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显著改善，较基线</a:t>
                      </a:r>
                      <a:r>
                        <a:rPr lang="zh-CN" altLang="en-US" sz="1100" b="1" kern="120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下降达</a:t>
                      </a:r>
                      <a:r>
                        <a:rPr lang="en-US" altLang="zh-CN" sz="1100" b="1" kern="120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5.9</a:t>
                      </a:r>
                      <a:r>
                        <a:rPr lang="zh-CN" altLang="en-US" sz="1100" b="1" kern="120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分</a:t>
                      </a:r>
                      <a:r>
                        <a:rPr lang="zh-CN" altLang="en-US" sz="1100" b="0" kern="1200" dirty="0">
                          <a:ln>
                            <a:noFill/>
                          </a:ln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，</a:t>
                      </a:r>
                      <a:r>
                        <a:rPr lang="zh-CN" altLang="en-US" sz="1100" b="1" kern="120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中重度获益更优</a:t>
                      </a:r>
                      <a:endParaRPr lang="en-US" altLang="zh-CN" sz="1100" b="1" kern="1200" dirty="0">
                        <a:ln>
                          <a:noFill/>
                        </a:ln>
                        <a:solidFill>
                          <a:srgbClr val="0170C0"/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Relative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9498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egular" panose="020B0704020202020204" charset="0"/>
                          <a:ea typeface="微软雅黑" pitchFamily="34" charset="-122"/>
                          <a:cs typeface="Times New Roman" panose="02020603050405020304" pitchFamily="18" charset="0"/>
                        </a:rPr>
                        <a:t>安全性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安全性更优</a:t>
                      </a:r>
                      <a:r>
                        <a:rPr lang="en-US" altLang="zh-CN" sz="11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无药物依赖</a:t>
                      </a:r>
                      <a:r>
                        <a:rPr lang="en-US" altLang="zh-CN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/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戒断反应，无嗜睡等中枢抑制副作用。</a:t>
                      </a:r>
                      <a:endParaRPr lang="en-US" altLang="zh-CN" sz="11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Relative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依从性更优：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滴丸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剂型，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每日仅需服用</a:t>
                      </a:r>
                      <a:r>
                        <a:rPr lang="en-US" altLang="zh-CN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1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170C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次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Arial Regular" panose="020B0704020202020204" charset="0"/>
                          <a:sym typeface="Relative"/>
                        </a:rPr>
                        <a:t>，显著提升依从性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Relative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66831" y="1287782"/>
          <a:ext cx="4153199" cy="3613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9301"/>
                <a:gridCol w="3343898"/>
              </a:tblGrid>
              <a:tr h="15398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相似</a:t>
                      </a:r>
                      <a:endParaRPr lang="en-US" altLang="zh-CN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程度高</a:t>
                      </a:r>
                      <a:endParaRPr lang="en-US" altLang="zh-CN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功能主治相似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目录内唯二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治疗失眠症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中成药，其余仅治疗失眠症状；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Relativ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证型相似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均属“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养血宁心、用于虚性失眠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”范畴；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Relativ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组方构成相似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：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均由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酸枣仁汤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化裁，均以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酸枣仁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为君药、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合欢花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为臣药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Relative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10580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注册类型相同</a:t>
                      </a:r>
                      <a:endParaRPr lang="en-US" altLang="zh-CN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均为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中药</a:t>
                      </a:r>
                      <a:r>
                        <a:rPr lang="en-US" altLang="zh-CN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1.1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类创新药（目录内唯一治疗失眠症</a:t>
                      </a:r>
                      <a:r>
                        <a:rPr lang="en-US" altLang="zh-CN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1.1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类创新药）</a:t>
                      </a:r>
                      <a:endParaRPr lang="en-US" altLang="zh-CN" sz="1100" b="1" i="0" u="none" strike="noStrike" kern="1200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Relative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10153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证据</a:t>
                      </a:r>
                      <a:endParaRPr lang="en-US" altLang="zh-CN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等级高</a:t>
                      </a:r>
                      <a:endParaRPr lang="en-US" altLang="zh-CN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75000"/>
                            <a:lumOff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唯一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与本品均为基于大样本、多中心、随机、双盲、安慰剂平行对照的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Ⅲ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期临床试验获批上市，</a:t>
                      </a:r>
                      <a:r>
                        <a:rPr lang="zh-CN" altLang="en-US" sz="11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证据等级高</a:t>
                      </a:r>
                      <a:r>
                        <a:rPr lang="zh-CN" altLang="en-US" sz="11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  <a:sym typeface="Relative"/>
                        </a:rPr>
                        <a:t>，作为药物经济学评价参照药品更具说服力</a:t>
                      </a:r>
                      <a:endParaRPr lang="en-US" altLang="zh-CN" sz="11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Relative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总结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7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微软雅黑" charset="0"/>
              <a:ea typeface="微软雅黑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381000" y="142875"/>
            <a:ext cx="1905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704020202020204"/>
              <a:buNone/>
            </a:pP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rPr>
              <a:t>目录</a:t>
            </a:r>
            <a:endParaRPr lang="en-GB" sz="24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Arial" panose="020B0704020202020204"/>
              <a:sym typeface="Arial" panose="020B0704020202020204"/>
            </a:endParaRPr>
          </a:p>
        </p:txBody>
      </p:sp>
      <p:grpSp>
        <p:nvGrpSpPr>
          <p:cNvPr id="102" name="Google Shape;102;p14"/>
          <p:cNvGrpSpPr/>
          <p:nvPr>
            <p:custDataLst>
              <p:tags r:id="rId1"/>
            </p:custDataLst>
          </p:nvPr>
        </p:nvGrpSpPr>
        <p:grpSpPr>
          <a:xfrm>
            <a:off x="381000" y="952500"/>
            <a:ext cx="8382000" cy="714300"/>
            <a:chOff x="381000" y="952500"/>
            <a:chExt cx="8382000" cy="714300"/>
          </a:xfrm>
        </p:grpSpPr>
        <p:sp>
          <p:nvSpPr>
            <p:cNvPr id="103" name="Google Shape;103;p14"/>
            <p:cNvSpPr/>
            <p:nvPr>
              <p:custDataLst>
                <p:tags r:id="rId30"/>
              </p:custDataLst>
            </p:nvPr>
          </p:nvSpPr>
          <p:spPr>
            <a:xfrm>
              <a:off x="381000" y="95250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4" name="Google Shape;104;p14"/>
            <p:cNvSpPr/>
            <p:nvPr>
              <p:custDataLst>
                <p:tags r:id="rId31"/>
              </p:custDataLst>
            </p:nvPr>
          </p:nvSpPr>
          <p:spPr>
            <a:xfrm>
              <a:off x="523875" y="111918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5" name="Google Shape;105;p14"/>
            <p:cNvSpPr txBox="1"/>
            <p:nvPr>
              <p:custDataLst>
                <p:tags r:id="rId32"/>
              </p:custDataLst>
            </p:nvPr>
          </p:nvSpPr>
          <p:spPr>
            <a:xfrm>
              <a:off x="516344" y="1124540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1</a:t>
              </a:r>
            </a:p>
          </p:txBody>
        </p:sp>
        <p:sp>
          <p:nvSpPr>
            <p:cNvPr id="106" name="Google Shape;106;p14"/>
            <p:cNvSpPr/>
            <p:nvPr>
              <p:custDataLst>
                <p:tags r:id="rId33"/>
              </p:custDataLst>
            </p:nvPr>
          </p:nvSpPr>
          <p:spPr>
            <a:xfrm>
              <a:off x="1047750" y="111918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7" name="Google Shape;107;p14"/>
            <p:cNvSpPr txBox="1"/>
            <p:nvPr>
              <p:custDataLst>
                <p:tags r:id="rId34"/>
              </p:custDataLst>
            </p:nvPr>
          </p:nvSpPr>
          <p:spPr>
            <a:xfrm>
              <a:off x="1047750" y="1119150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70402020202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药品基本信息</a:t>
              </a:r>
              <a:endParaRPr lang="en-GB" b="1" i="0" u="none" strike="noStrike" cap="none" dirty="0">
                <a:solidFill>
                  <a:srgbClr val="FFFFFF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8" name="Google Shape;108;p14"/>
            <p:cNvSpPr txBox="1"/>
            <p:nvPr>
              <p:custDataLst>
                <p:tags r:id="rId35"/>
              </p:custDataLst>
            </p:nvPr>
          </p:nvSpPr>
          <p:spPr>
            <a:xfrm>
              <a:off x="2571750" y="100012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704020202020204"/>
                <a:buNone/>
              </a:pP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中药</a:t>
              </a:r>
              <a:r>
                <a:rPr lang="en-US" altLang="zh-CN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1.1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类创新药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，聚焦心肝血虚型失眠人群，国内首个精准针对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睡眠维持困难（时睡时醒）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及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伴有日间功能障碍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的创新中药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。</a:t>
              </a:r>
            </a:p>
          </p:txBody>
        </p:sp>
      </p:grpSp>
      <p:grpSp>
        <p:nvGrpSpPr>
          <p:cNvPr id="109" name="Google Shape;109;p14"/>
          <p:cNvGrpSpPr/>
          <p:nvPr>
            <p:custDataLst>
              <p:tags r:id="rId2"/>
            </p:custDataLst>
          </p:nvPr>
        </p:nvGrpSpPr>
        <p:grpSpPr>
          <a:xfrm>
            <a:off x="381000" y="1762125"/>
            <a:ext cx="8382000" cy="714300"/>
            <a:chOff x="381000" y="1762125"/>
            <a:chExt cx="8382000" cy="714300"/>
          </a:xfrm>
        </p:grpSpPr>
        <p:sp>
          <p:nvSpPr>
            <p:cNvPr id="110" name="Google Shape;110;p14"/>
            <p:cNvSpPr/>
            <p:nvPr>
              <p:custDataLst>
                <p:tags r:id="rId24"/>
              </p:custDataLst>
            </p:nvPr>
          </p:nvSpPr>
          <p:spPr>
            <a:xfrm>
              <a:off x="381000" y="1762125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1" name="Google Shape;111;p14"/>
            <p:cNvSpPr/>
            <p:nvPr>
              <p:custDataLst>
                <p:tags r:id="rId25"/>
              </p:custDataLst>
            </p:nvPr>
          </p:nvSpPr>
          <p:spPr>
            <a:xfrm>
              <a:off x="523875" y="1928813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2" name="Google Shape;112;p14"/>
            <p:cNvSpPr txBox="1"/>
            <p:nvPr>
              <p:custDataLst>
                <p:tags r:id="rId26"/>
              </p:custDataLst>
            </p:nvPr>
          </p:nvSpPr>
          <p:spPr>
            <a:xfrm>
              <a:off x="529967" y="1924901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2</a:t>
              </a:r>
            </a:p>
          </p:txBody>
        </p:sp>
        <p:sp>
          <p:nvSpPr>
            <p:cNvPr id="113" name="Google Shape;113;p14"/>
            <p:cNvSpPr/>
            <p:nvPr>
              <p:custDataLst>
                <p:tags r:id="rId27"/>
              </p:custDataLst>
            </p:nvPr>
          </p:nvSpPr>
          <p:spPr>
            <a:xfrm>
              <a:off x="1047750" y="1928813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4" name="Google Shape;114;p14"/>
            <p:cNvSpPr txBox="1"/>
            <p:nvPr>
              <p:custDataLst>
                <p:tags r:id="rId28"/>
              </p:custDataLst>
            </p:nvPr>
          </p:nvSpPr>
          <p:spPr>
            <a:xfrm>
              <a:off x="1047750" y="1924901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704020202020204"/>
                <a:buNone/>
              </a:pPr>
              <a:r>
                <a:rPr lang="zh-CN" altLang="en-GB" b="1" i="0" u="none" strike="noStrike" cap="none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有效</a:t>
              </a:r>
              <a:r>
                <a:rPr lang="en-GB" b="1" i="0" u="none" strike="noStrike" cap="none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性</a:t>
              </a:r>
              <a:endParaRPr lang="en-GB" b="1" i="0" u="none" strike="noStrike" cap="none" dirty="0">
                <a:solidFill>
                  <a:srgbClr val="FFFFFF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5" name="Google Shape;115;p14"/>
            <p:cNvSpPr txBox="1"/>
            <p:nvPr>
              <p:custDataLst>
                <p:tags r:id="rId29"/>
              </p:custDataLst>
            </p:nvPr>
          </p:nvSpPr>
          <p:spPr>
            <a:xfrm>
              <a:off x="2571750" y="1809750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704020202020204"/>
                <a:buNone/>
              </a:pP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针对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虚劳失眠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患者获益显著，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中重度患者人群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改善显著，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 PSQI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下降达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5.9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分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。</a:t>
              </a:r>
            </a:p>
          </p:txBody>
        </p:sp>
      </p:grpSp>
      <p:grpSp>
        <p:nvGrpSpPr>
          <p:cNvPr id="116" name="Google Shape;116;p14"/>
          <p:cNvGrpSpPr/>
          <p:nvPr>
            <p:custDataLst>
              <p:tags r:id="rId3"/>
            </p:custDataLst>
          </p:nvPr>
        </p:nvGrpSpPr>
        <p:grpSpPr>
          <a:xfrm>
            <a:off x="381000" y="2571750"/>
            <a:ext cx="8382000" cy="714300"/>
            <a:chOff x="381000" y="2571750"/>
            <a:chExt cx="8382000" cy="714300"/>
          </a:xfrm>
        </p:grpSpPr>
        <p:sp>
          <p:nvSpPr>
            <p:cNvPr id="117" name="Google Shape;117;p14"/>
            <p:cNvSpPr/>
            <p:nvPr>
              <p:custDataLst>
                <p:tags r:id="rId18"/>
              </p:custDataLst>
            </p:nvPr>
          </p:nvSpPr>
          <p:spPr>
            <a:xfrm>
              <a:off x="381000" y="257175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8" name="Google Shape;118;p14"/>
            <p:cNvSpPr/>
            <p:nvPr>
              <p:custDataLst>
                <p:tags r:id="rId19"/>
              </p:custDataLst>
            </p:nvPr>
          </p:nvSpPr>
          <p:spPr>
            <a:xfrm>
              <a:off x="523875" y="273843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19" name="Google Shape;119;p14"/>
            <p:cNvSpPr txBox="1"/>
            <p:nvPr>
              <p:custDataLst>
                <p:tags r:id="rId20"/>
              </p:custDataLst>
            </p:nvPr>
          </p:nvSpPr>
          <p:spPr>
            <a:xfrm>
              <a:off x="516344" y="27384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3</a:t>
              </a:r>
            </a:p>
          </p:txBody>
        </p:sp>
        <p:sp>
          <p:nvSpPr>
            <p:cNvPr id="120" name="Google Shape;120;p14"/>
            <p:cNvSpPr/>
            <p:nvPr>
              <p:custDataLst>
                <p:tags r:id="rId21"/>
              </p:custDataLst>
            </p:nvPr>
          </p:nvSpPr>
          <p:spPr>
            <a:xfrm>
              <a:off x="1047750" y="273843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1" name="Google Shape;121;p14"/>
            <p:cNvSpPr txBox="1"/>
            <p:nvPr>
              <p:custDataLst>
                <p:tags r:id="rId22"/>
              </p:custDataLst>
            </p:nvPr>
          </p:nvSpPr>
          <p:spPr>
            <a:xfrm>
              <a:off x="1047750" y="2726531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704020202020204"/>
                <a:buNone/>
              </a:pPr>
              <a:r>
                <a:rPr lang="zh-CN" altLang="en-GB" b="1" i="0" u="none" strike="noStrike" cap="none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安全</a:t>
              </a:r>
              <a:r>
                <a:rPr lang="en-GB" b="1" i="0" u="none" strike="noStrike" cap="none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性</a:t>
              </a:r>
            </a:p>
          </p:txBody>
        </p:sp>
        <p:sp>
          <p:nvSpPr>
            <p:cNvPr id="122" name="Google Shape;122;p14"/>
            <p:cNvSpPr txBox="1"/>
            <p:nvPr>
              <p:custDataLst>
                <p:tags r:id="rId23"/>
              </p:custDataLst>
            </p:nvPr>
          </p:nvSpPr>
          <p:spPr>
            <a:xfrm>
              <a:off x="2571750" y="261937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704020202020204"/>
                <a:buNone/>
              </a:pP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未发现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严重不良反应，无化学药依赖及戒断反应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。</a:t>
              </a:r>
            </a:p>
          </p:txBody>
        </p:sp>
      </p:grpSp>
      <p:grpSp>
        <p:nvGrpSpPr>
          <p:cNvPr id="123" name="Google Shape;123;p14"/>
          <p:cNvGrpSpPr/>
          <p:nvPr>
            <p:custDataLst>
              <p:tags r:id="rId4"/>
            </p:custDataLst>
          </p:nvPr>
        </p:nvGrpSpPr>
        <p:grpSpPr>
          <a:xfrm>
            <a:off x="381000" y="3381375"/>
            <a:ext cx="8382000" cy="714330"/>
            <a:chOff x="381000" y="3381375"/>
            <a:chExt cx="8382000" cy="714330"/>
          </a:xfrm>
        </p:grpSpPr>
        <p:sp>
          <p:nvSpPr>
            <p:cNvPr id="124" name="Google Shape;124;p14"/>
            <p:cNvSpPr/>
            <p:nvPr>
              <p:custDataLst>
                <p:tags r:id="rId12"/>
              </p:custDataLst>
            </p:nvPr>
          </p:nvSpPr>
          <p:spPr>
            <a:xfrm>
              <a:off x="381000" y="3381375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5" name="Google Shape;125;p14"/>
            <p:cNvSpPr/>
            <p:nvPr>
              <p:custDataLst>
                <p:tags r:id="rId13"/>
              </p:custDataLst>
            </p:nvPr>
          </p:nvSpPr>
          <p:spPr>
            <a:xfrm>
              <a:off x="523875" y="3548063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6" name="Google Shape;126;p14"/>
            <p:cNvSpPr txBox="1"/>
            <p:nvPr>
              <p:custDataLst>
                <p:tags r:id="rId14"/>
              </p:custDataLst>
            </p:nvPr>
          </p:nvSpPr>
          <p:spPr>
            <a:xfrm>
              <a:off x="523875" y="3551016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4</a:t>
              </a:r>
            </a:p>
          </p:txBody>
        </p:sp>
        <p:sp>
          <p:nvSpPr>
            <p:cNvPr id="127" name="Google Shape;127;p14"/>
            <p:cNvSpPr/>
            <p:nvPr>
              <p:custDataLst>
                <p:tags r:id="rId15"/>
              </p:custDataLst>
            </p:nvPr>
          </p:nvSpPr>
          <p:spPr>
            <a:xfrm>
              <a:off x="1047750" y="3548063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8" name="Google Shape;128;p14"/>
            <p:cNvSpPr txBox="1"/>
            <p:nvPr>
              <p:custDataLst>
                <p:tags r:id="rId16"/>
              </p:custDataLst>
            </p:nvPr>
          </p:nvSpPr>
          <p:spPr>
            <a:xfrm>
              <a:off x="1047750" y="3562457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70402020202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创新性</a:t>
              </a:r>
              <a:endParaRPr lang="en-GB" b="1" i="0" u="none" strike="noStrike" cap="none" dirty="0">
                <a:solidFill>
                  <a:srgbClr val="FFFFFF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9" name="Google Shape;129;p14"/>
            <p:cNvSpPr txBox="1"/>
            <p:nvPr>
              <p:custDataLst>
                <p:tags r:id="rId17"/>
              </p:custDataLst>
            </p:nvPr>
          </p:nvSpPr>
          <p:spPr>
            <a:xfrm>
              <a:off x="2571750" y="347650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35000"/>
                </a:lnSpc>
                <a:buSzPts val="1100"/>
              </a:pP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传承经典，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理论创新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，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首次提出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虚劳失眠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理论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；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工艺创新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，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采用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组分中药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理念精准富集；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剂型创新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，滴丸剂型起效快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，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拥有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全球第一条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高速滴丸生产线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。</a:t>
              </a:r>
            </a:p>
          </p:txBody>
        </p:sp>
      </p:grpSp>
      <p:grpSp>
        <p:nvGrpSpPr>
          <p:cNvPr id="130" name="Google Shape;130;p14"/>
          <p:cNvGrpSpPr/>
          <p:nvPr>
            <p:custDataLst>
              <p:tags r:id="rId5"/>
            </p:custDataLst>
          </p:nvPr>
        </p:nvGrpSpPr>
        <p:grpSpPr>
          <a:xfrm>
            <a:off x="381000" y="4191000"/>
            <a:ext cx="8382000" cy="714300"/>
            <a:chOff x="381000" y="4191000"/>
            <a:chExt cx="8382000" cy="714300"/>
          </a:xfrm>
        </p:grpSpPr>
        <p:sp>
          <p:nvSpPr>
            <p:cNvPr id="131" name="Google Shape;131;p14"/>
            <p:cNvSpPr/>
            <p:nvPr>
              <p:custDataLst>
                <p:tags r:id="rId6"/>
              </p:custDataLst>
            </p:nvPr>
          </p:nvSpPr>
          <p:spPr>
            <a:xfrm>
              <a:off x="381000" y="419100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32" name="Google Shape;132;p14"/>
            <p:cNvSpPr/>
            <p:nvPr>
              <p:custDataLst>
                <p:tags r:id="rId7"/>
              </p:custDataLst>
            </p:nvPr>
          </p:nvSpPr>
          <p:spPr>
            <a:xfrm>
              <a:off x="523875" y="435768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33" name="Google Shape;133;p14"/>
            <p:cNvSpPr txBox="1"/>
            <p:nvPr>
              <p:custDataLst>
                <p:tags r:id="rId8"/>
              </p:custDataLst>
            </p:nvPr>
          </p:nvSpPr>
          <p:spPr>
            <a:xfrm>
              <a:off x="535782" y="4357688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5</a:t>
              </a:r>
            </a:p>
          </p:txBody>
        </p:sp>
        <p:sp>
          <p:nvSpPr>
            <p:cNvPr id="134" name="Google Shape;134;p14"/>
            <p:cNvSpPr/>
            <p:nvPr>
              <p:custDataLst>
                <p:tags r:id="rId9"/>
              </p:custDataLst>
            </p:nvPr>
          </p:nvSpPr>
          <p:spPr>
            <a:xfrm>
              <a:off x="1047750" y="435768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7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35" name="Google Shape;135;p14"/>
            <p:cNvSpPr txBox="1"/>
            <p:nvPr>
              <p:custDataLst>
                <p:tags r:id="rId10"/>
              </p:custDataLst>
            </p:nvPr>
          </p:nvSpPr>
          <p:spPr>
            <a:xfrm>
              <a:off x="1047433" y="4357688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70402020202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微软雅黑" charset="0"/>
                  <a:ea typeface="微软雅黑" charset="0"/>
                  <a:cs typeface="Arial" panose="020B0704020202020204"/>
                  <a:sym typeface="Arial" panose="020B0704020202020204"/>
                </a:rPr>
                <a:t>公平性</a:t>
              </a:r>
              <a:endParaRPr lang="en-GB" b="1" i="0" u="none" strike="noStrike" cap="none" dirty="0">
                <a:solidFill>
                  <a:srgbClr val="FFFFFF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36" name="Google Shape;136;p14"/>
            <p:cNvSpPr txBox="1"/>
            <p:nvPr>
              <p:custDataLst>
                <p:tags r:id="rId11"/>
              </p:custDataLst>
            </p:nvPr>
          </p:nvSpPr>
          <p:spPr>
            <a:xfrm>
              <a:off x="2571750" y="423862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704020202020204"/>
                <a:buNone/>
              </a:pP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sym typeface="Arial" panose="020B0704020202020204"/>
                </a:rPr>
                <a:t>临床必需，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微软雅黑" charset="0"/>
                  <a:ea typeface="微软雅黑" charset="0"/>
                  <a:sym typeface="Arial" panose="020B0704020202020204"/>
                </a:rPr>
                <a:t>费用水平合理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  <a:sym typeface="Arial" panose="020B0704020202020204"/>
                </a:rPr>
                <a:t>，适配医保基金及参保人承受能力，保障患者合理用药需求。</a:t>
              </a:r>
            </a:p>
          </p:txBody>
        </p:sp>
      </p:grpSp>
      <p:pic>
        <p:nvPicPr>
          <p:cNvPr id="3" name="图片 2" descr="图示&#10;&#10;AI 生成的内容可能不正确。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725" y="4853519"/>
            <a:ext cx="871791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1.1 </a:t>
            </a:r>
            <a:r>
              <a:rPr lang="zh-CN" altLang="en-US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类创新中药是指</a:t>
            </a:r>
            <a:r>
              <a:rPr lang="en-US" altLang="zh-CN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：</a:t>
            </a:r>
            <a:r>
              <a:rPr lang="zh-CN" altLang="en-US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处方全新：未在国家药品标准、药品注册标准及国家中医药主管部门发布的《古代经典名方目录》中收载</a:t>
            </a:r>
            <a:r>
              <a:rPr lang="en-US" altLang="zh-CN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；</a:t>
            </a:r>
            <a:r>
              <a:rPr lang="zh-CN" altLang="en-US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临床价值明确</a:t>
            </a:r>
            <a:r>
              <a:rPr lang="en-US" altLang="zh-CN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；</a:t>
            </a:r>
            <a:r>
              <a:rPr lang="zh-CN" altLang="en-US" sz="800" b="1" dirty="0">
                <a:solidFill>
                  <a:srgbClr val="0070C0"/>
                </a:solidFill>
                <a:latin typeface="Arial Regular" panose="020B0704020202020204" charset="0"/>
                <a:ea typeface="微软雅黑" pitchFamily="34" charset="-122"/>
                <a:cs typeface="Arial Regular" panose="020B0704020202020204" charset="0"/>
              </a:rPr>
              <a:t>基于中医药理论研发，体现中药特色</a:t>
            </a:r>
          </a:p>
        </p:txBody>
      </p:sp>
      <p:sp>
        <p:nvSpPr>
          <p:cNvPr id="11" name="Google Shape;276;p18"/>
          <p:cNvSpPr txBox="1"/>
          <p:nvPr/>
        </p:nvSpPr>
        <p:spPr>
          <a:xfrm>
            <a:off x="0" y="6295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基本信息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1/</a:t>
            </a:r>
            <a:r>
              <a:rPr lang="en-US" alt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2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81398" y="898960"/>
          <a:ext cx="3984605" cy="3923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55"/>
                <a:gridCol w="2642850"/>
              </a:tblGrid>
              <a:tr h="3985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通用名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枣仁宁心滴丸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</a:tr>
              <a:tr h="3985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注册类别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中药</a:t>
                      </a:r>
                      <a:r>
                        <a:rPr lang="en-US" altLang="zh-CN" sz="11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1.1</a:t>
                      </a:r>
                      <a:r>
                        <a:rPr lang="zh-CN" altLang="en-US" sz="11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类创新药</a:t>
                      </a:r>
                      <a:endParaRPr lang="zh-CN" altLang="en-US" sz="11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985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注册规格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每袋相当于饮片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22.2g</a:t>
                      </a:r>
                    </a:p>
                    <a:p>
                      <a:pPr algn="l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（其中炒酸枣仁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10.35g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）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994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功能主治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养血柔肝除烦，益气宁心安神。用于改善失眠症中医辨证属心肝血虚证所致的时睡时醒，伴有头晕或头昏、两目干涩等，舌淡红苔薄白、脉沉细。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微软雅黑" pitchFamily="34" charset="-122"/>
                      </a:endParaRPr>
                    </a:p>
                  </a:txBody>
                  <a:tcPr anchor="ctr"/>
                </a:tc>
              </a:tr>
              <a:tr h="3985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用法用量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口服。一次 1 袋，一日 1 次，晚上服用。疗程 4 周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。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微软雅黑" pitchFamily="34" charset="-122"/>
                      </a:endParaRPr>
                    </a:p>
                  </a:txBody>
                  <a:tcPr anchor="ctr"/>
                </a:tc>
              </a:tr>
              <a:tr h="4913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中国大陆</a:t>
                      </a:r>
                      <a:endParaRPr lang="en-US" altLang="zh-CN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首次上市时间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2026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年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6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月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5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日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微软雅黑" pitchFamily="34" charset="-122"/>
                      </a:endParaRPr>
                    </a:p>
                  </a:txBody>
                  <a:tcPr anchor="ctr"/>
                </a:tc>
              </a:tr>
              <a:tr h="4913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全球首个国家</a:t>
                      </a:r>
                      <a:endParaRPr lang="en-US" altLang="zh-CN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地区及上市时间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2026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年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6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月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5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日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微软雅黑" pitchFamily="34" charset="-122"/>
                      </a:endParaRPr>
                    </a:p>
                  </a:txBody>
                  <a:tcPr anchor="ctr"/>
                </a:tc>
              </a:tr>
              <a:tr h="4913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大陆地区同通用名</a:t>
                      </a:r>
                      <a:endParaRPr lang="en-US" altLang="zh-CN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药品上市情况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独家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Google Shape;144;p15"/>
          <p:cNvSpPr txBox="1">
            <a:spLocks noGrp="1"/>
          </p:cNvSpPr>
          <p:nvPr>
            <p:ph type="title"/>
          </p:nvPr>
        </p:nvSpPr>
        <p:spPr>
          <a:xfrm>
            <a:off x="979637" y="-118092"/>
            <a:ext cx="6088380" cy="8223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>
              <a:lnSpc>
                <a:spcPct val="100000"/>
              </a:lnSpc>
              <a:buSzTx/>
              <a:buFont typeface="Arial" panose="020B0704020202020204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Noto Sans SC" panose="020B0200000000000000" charset="-122"/>
                <a:sym typeface="Arial" panose="020B0704020202020204"/>
              </a:rPr>
              <a:t>枣仁宁心滴丸参照药品建议选择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Noto Sans SC" panose="020B0200000000000000" charset="-122"/>
                <a:sym typeface="Arial" panose="020B0704020202020204"/>
              </a:rPr>
              <a:t>益肾养心安神片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4424569" y="1137373"/>
            <a:ext cx="4585867" cy="3619893"/>
          </a:xfrm>
          <a:prstGeom prst="round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057086" y="903476"/>
            <a:ext cx="3210269" cy="374650"/>
            <a:chOff x="1712" y="2046"/>
            <a:chExt cx="9325" cy="590"/>
          </a:xfrm>
          <a:solidFill>
            <a:srgbClr val="5B9BD5"/>
          </a:solidFill>
        </p:grpSpPr>
        <p:sp>
          <p:nvSpPr>
            <p:cNvPr id="44" name="Google Shape;264;p17"/>
            <p:cNvSpPr/>
            <p:nvPr/>
          </p:nvSpPr>
          <p:spPr>
            <a:xfrm>
              <a:off x="1712" y="2046"/>
              <a:ext cx="9325" cy="590"/>
            </a:xfrm>
            <a:prstGeom prst="roundRect">
              <a:avLst>
                <a:gd name="adj" fmla="val 25000"/>
              </a:avLst>
            </a:pr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Google Shape;266;p17"/>
            <p:cNvSpPr txBox="1"/>
            <p:nvPr/>
          </p:nvSpPr>
          <p:spPr>
            <a:xfrm>
              <a:off x="2155" y="2091"/>
              <a:ext cx="8688" cy="508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参照药品：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益肾养心安神片</a:t>
              </a:r>
              <a:endParaRPr lang="zh-CN" altLang="en-GB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2997" y="1456055"/>
            <a:ext cx="4237538" cy="3410195"/>
            <a:chOff x="7583" y="2210"/>
            <a:chExt cx="7096" cy="5370"/>
          </a:xfrm>
        </p:grpSpPr>
        <p:sp>
          <p:nvSpPr>
            <p:cNvPr id="29" name="矩形 28"/>
            <p:cNvSpPr/>
            <p:nvPr/>
          </p:nvSpPr>
          <p:spPr>
            <a:xfrm>
              <a:off x="7583" y="2210"/>
              <a:ext cx="1978" cy="4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rgbClr val="FFFFFF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anose="020B0704020202020204"/>
                  <a:sym typeface="Arial" panose="020B0704020202020204"/>
                </a:rPr>
                <a:t>相似程度高</a:t>
              </a:r>
              <a:endPara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30" name="Google Shape;351;p21"/>
            <p:cNvSpPr txBox="1"/>
            <p:nvPr/>
          </p:nvSpPr>
          <p:spPr>
            <a:xfrm>
              <a:off x="7583" y="2748"/>
              <a:ext cx="7096" cy="1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功能主治相似</a:t>
              </a:r>
              <a:r>
                <a:rPr lang="zh-CN" altLang="en-US" sz="1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：目录内唯二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治疗失眠症</a:t>
              </a:r>
              <a:r>
                <a:rPr lang="zh-CN" altLang="en-US" sz="1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中成药，其余仅治疗失眠症状</a:t>
              </a:r>
              <a:endParaRPr lang="en-US" altLang="zh-CN" sz="1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证型相似</a:t>
              </a:r>
              <a:r>
                <a:rPr lang="zh-CN" altLang="en-US" sz="1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：</a:t>
              </a: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均属“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养血宁心、用于虚性失眠</a:t>
              </a: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”范畴</a:t>
              </a:r>
              <a:endParaRPr lang="en-US" altLang="zh-CN" sz="1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组方构成相似</a:t>
              </a:r>
              <a:r>
                <a:rPr lang="zh-CN" altLang="en-US" sz="1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：均由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酸枣仁汤</a:t>
              </a: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化裁，</a:t>
              </a: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均以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酸枣仁</a:t>
              </a: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为君药、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合欢花</a:t>
              </a:r>
              <a:r>
                <a:rPr lang="zh-CN" altLang="en-US" sz="1000" dirty="0">
                  <a:latin typeface="微软雅黑" pitchFamily="34" charset="-122"/>
                  <a:ea typeface="微软雅黑" pitchFamily="34" charset="-122"/>
                </a:rPr>
                <a:t>为臣药</a:t>
              </a:r>
              <a:endParaRPr lang="zh-CN" altLang="en-US" sz="1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  <p:sp>
          <p:nvSpPr>
            <p:cNvPr id="34" name="Google Shape;356;p21"/>
            <p:cNvSpPr txBox="1"/>
            <p:nvPr/>
          </p:nvSpPr>
          <p:spPr>
            <a:xfrm>
              <a:off x="7583" y="4739"/>
              <a:ext cx="6014" cy="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lnSpc>
                  <a:spcPct val="150000"/>
                </a:lnSpc>
                <a:buFont typeface="Arial" panose="020B0704020202020204" pitchFamily="34" charset="0"/>
                <a:buChar char="•"/>
              </a:pP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均为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中药</a:t>
              </a:r>
              <a:r>
                <a:rPr lang="en-US" altLang="zh-CN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1.1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类创新药（目录内唯一治疗失眠症</a:t>
              </a:r>
              <a:r>
                <a:rPr lang="en-US" altLang="zh-CN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1.1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类创新药）</a:t>
              </a:r>
              <a:endParaRPr lang="en-US" altLang="zh-CN" sz="1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583" y="4154"/>
              <a:ext cx="1978" cy="4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rgbClr val="FFFFFF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anose="020B0704020202020204"/>
                </a:rPr>
                <a:t>注册类型相同</a:t>
              </a:r>
              <a:endPara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583" y="5549"/>
              <a:ext cx="1978" cy="4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rgbClr val="FFFFFF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anose="020B0704020202020204"/>
                </a:rPr>
                <a:t>临床证据充分</a:t>
              </a:r>
              <a:endPara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583" y="6126"/>
              <a:ext cx="6544" cy="1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buSzTx/>
                <a:buFont typeface="Arial" panose="020B0704020202020204" pitchFamily="34" charset="0"/>
                <a:buChar char="•"/>
              </a:pP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唯一</a:t>
              </a: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与本品均为基于大样本、多中心、随机、双盲、安慰剂平行对照的Ⅲ期临床试验获批上市，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证据等级高</a:t>
              </a:r>
              <a:r>
                <a:rPr lang="zh-CN" altLang="en-US" sz="1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，作为药物经济学评价参照药品更具说服力</a:t>
              </a:r>
            </a:p>
            <a:p>
              <a:pPr marL="171450" lvl="0" indent="-171450" algn="l">
                <a:lnSpc>
                  <a:spcPct val="150000"/>
                </a:lnSpc>
                <a:buSzTx/>
                <a:buFont typeface="Arial" panose="020B0704020202020204" pitchFamily="34" charset="0"/>
                <a:buChar char="•"/>
              </a:pPr>
              <a:endParaRPr lang="zh-CN" altLang="en-US" sz="1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</p:grpSp>
      <p:pic>
        <p:nvPicPr>
          <p:cNvPr id="6" name="图片 5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-50165" y="-110627"/>
            <a:ext cx="9144000" cy="66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1000713" y="-127343"/>
            <a:ext cx="6088380" cy="8223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>
              <a:lnSpc>
                <a:spcPct val="100000"/>
              </a:lnSpc>
              <a:buSzTx/>
              <a:buFont typeface="Arial" panose="020B0704020202020204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Noto Sans SC" panose="020B0200000000000000" charset="-122"/>
                <a:sym typeface="Arial" panose="020B0704020202020204"/>
              </a:rPr>
              <a:t>虚劳失眠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Noto Sans SC" panose="020B0200000000000000" charset="-122"/>
                <a:sym typeface="Arial" panose="020B0704020202020204"/>
              </a:rPr>
              <a:t>存在未满足临床需求</a:t>
            </a:r>
          </a:p>
        </p:txBody>
      </p:sp>
      <p:grpSp>
        <p:nvGrpSpPr>
          <p:cNvPr id="146" name="Google Shape;146;p15"/>
          <p:cNvGrpSpPr/>
          <p:nvPr/>
        </p:nvGrpSpPr>
        <p:grpSpPr>
          <a:xfrm>
            <a:off x="381000" y="882939"/>
            <a:ext cx="4095750" cy="2766695"/>
            <a:chOff x="381000" y="1143000"/>
            <a:chExt cx="4095900" cy="3238500"/>
          </a:xfrm>
        </p:grpSpPr>
        <p:sp>
          <p:nvSpPr>
            <p:cNvPr id="147" name="Google Shape;147;p15"/>
            <p:cNvSpPr/>
            <p:nvPr/>
          </p:nvSpPr>
          <p:spPr>
            <a:xfrm>
              <a:off x="381000" y="1143000"/>
              <a:ext cx="4095900" cy="3238500"/>
            </a:xfrm>
            <a:prstGeom prst="roundRect">
              <a:avLst>
                <a:gd name="adj" fmla="val 2941"/>
              </a:avLst>
            </a:prstGeom>
            <a:solidFill>
              <a:schemeClr val="accent1">
                <a:lumMod val="75000"/>
                <a:alpha val="5000"/>
              </a:scheme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81000" y="1143000"/>
              <a:ext cx="4095900" cy="381000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381000" y="133350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0" name="Google Shape;150;p15"/>
            <p:cNvSpPr txBox="1"/>
            <p:nvPr/>
          </p:nvSpPr>
          <p:spPr>
            <a:xfrm>
              <a:off x="381000" y="1143000"/>
              <a:ext cx="4095900" cy="381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疾病基本情况</a:t>
              </a:r>
            </a:p>
          </p:txBody>
        </p:sp>
        <p:sp>
          <p:nvSpPr>
            <p:cNvPr id="151" name="Google Shape;151;p15"/>
            <p:cNvSpPr txBox="1"/>
            <p:nvPr/>
          </p:nvSpPr>
          <p:spPr>
            <a:xfrm>
              <a:off x="1920932" y="1673989"/>
              <a:ext cx="2482515" cy="65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总体</a:t>
              </a:r>
              <a:r>
                <a:rPr lang="zh-CN" altLang="en-US" sz="1200" b="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发病率</a:t>
              </a:r>
              <a:r>
                <a:rPr lang="en-US" altLang="zh-CN" sz="1200" b="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9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%-15%</a:t>
              </a:r>
              <a:r>
                <a:rPr lang="en-US" altLang="zh-CN" sz="1200" b="1" baseline="30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【</a:t>
              </a:r>
              <a:r>
                <a:rPr lang="en-US" altLang="zh-CN" sz="1200" b="0" baseline="30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1】</a:t>
              </a:r>
              <a:r>
                <a:rPr lang="zh-CN" altLang="en-US" sz="1200" baseline="30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其中睡眠维持困难患者占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成</a:t>
              </a:r>
              <a:r>
                <a:rPr lang="en-US" altLang="zh-CN" sz="1200" baseline="300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【2】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虚劳失眠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rPr>
                <a:t>常见于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中青年高压群体</a:t>
              </a:r>
              <a:endParaRPr lang="en-US" altLang="zh-CN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</p:grpSp>
      <p:grpSp>
        <p:nvGrpSpPr>
          <p:cNvPr id="152" name="Google Shape;152;p15"/>
          <p:cNvGrpSpPr/>
          <p:nvPr/>
        </p:nvGrpSpPr>
        <p:grpSpPr>
          <a:xfrm>
            <a:off x="4667250" y="882939"/>
            <a:ext cx="4095750" cy="2766060"/>
            <a:chOff x="4667250" y="1143000"/>
            <a:chExt cx="4095750" cy="2797175"/>
          </a:xfrm>
        </p:grpSpPr>
        <p:sp>
          <p:nvSpPr>
            <p:cNvPr id="153" name="Google Shape;153;p15"/>
            <p:cNvSpPr/>
            <p:nvPr/>
          </p:nvSpPr>
          <p:spPr>
            <a:xfrm>
              <a:off x="4667250" y="1143000"/>
              <a:ext cx="4095750" cy="2797175"/>
            </a:xfrm>
            <a:prstGeom prst="roundRect">
              <a:avLst>
                <a:gd name="adj" fmla="val 2941"/>
              </a:avLst>
            </a:prstGeom>
            <a:solidFill>
              <a:srgbClr val="0070C0">
                <a:alpha val="5000"/>
              </a:srgb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667250" y="1143000"/>
              <a:ext cx="4095750" cy="325755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667250" y="1333500"/>
              <a:ext cx="4095750" cy="1358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6" name="Google Shape;156;p15"/>
            <p:cNvSpPr txBox="1"/>
            <p:nvPr/>
          </p:nvSpPr>
          <p:spPr>
            <a:xfrm>
              <a:off x="4667250" y="1143000"/>
              <a:ext cx="4095750" cy="325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未满足</a:t>
              </a:r>
              <a:r>
                <a:rPr lang="zh-CN" altLang="en-GB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临床</a:t>
              </a:r>
              <a:r>
                <a:rPr lang="en-GB" b="1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需求</a:t>
              </a:r>
            </a:p>
          </p:txBody>
        </p:sp>
      </p:grpSp>
      <p:sp>
        <p:nvSpPr>
          <p:cNvPr id="159" name="Google Shape;159;p15"/>
          <p:cNvSpPr/>
          <p:nvPr/>
        </p:nvSpPr>
        <p:spPr>
          <a:xfrm>
            <a:off x="381000" y="3860557"/>
            <a:ext cx="8382000" cy="812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枣仁宁心滴丸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精准针对</a:t>
            </a:r>
            <a:r>
              <a:rPr lang="zh-CN" altLang="en-US" sz="1600" b="1" dirty="0">
                <a:solidFill>
                  <a:srgbClr val="C00000"/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虚劳失眠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，改善</a:t>
            </a:r>
            <a:r>
              <a:rPr lang="zh-CN" altLang="en-US" sz="1600" b="1" dirty="0">
                <a:solidFill>
                  <a:srgbClr val="C00000"/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睡眠维持困难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与</a:t>
            </a:r>
            <a:r>
              <a:rPr lang="zh-CN" altLang="en-US" sz="1600" b="1" dirty="0">
                <a:solidFill>
                  <a:srgbClr val="C00000"/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日间功能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，提高</a:t>
            </a:r>
            <a:r>
              <a:rPr lang="zh-CN" altLang="en-US" sz="1600" b="1" dirty="0">
                <a:solidFill>
                  <a:srgbClr val="C00000"/>
                </a:solidFill>
                <a:effectLst/>
                <a:latin typeface="微软雅黑" pitchFamily="34" charset="-122"/>
                <a:ea typeface="微软雅黑" pitchFamily="34" charset="-122"/>
                <a:cs typeface="Arial Regular" panose="020B0704020202020204" charset="0"/>
                <a:sym typeface="Arial" panose="020B0704020202020204"/>
              </a:rPr>
              <a:t>依从性</a:t>
            </a:r>
            <a:endParaRPr lang="zh-CN" altLang="en-US" sz="1600" b="1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 Regular" panose="020B0704020202020204" charset="0"/>
              <a:sym typeface="Arial" panose="020B07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880" y="4811257"/>
            <a:ext cx="848233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【1】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失眠症诊断和治疗指南（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版）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 【2】《2025 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中国居民睡眠健康白皮书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》；【3】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 11640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例失眠症证候要素及靶位分析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[J]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，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2025.</a:t>
            </a:r>
            <a:endParaRPr lang="en-US" altLang="zh-CN" sz="7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1965" y="1342679"/>
            <a:ext cx="1248410" cy="56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失眠症</a:t>
            </a:r>
            <a:endParaRPr lang="en-US" altLang="zh-CN" sz="1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anose="020B0704020202020204"/>
              <a:sym typeface="Arial" panose="020B0704020202020204"/>
            </a:endParaRPr>
          </a:p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发病率高</a:t>
            </a:r>
          </a:p>
        </p:txBody>
      </p:sp>
      <p:sp>
        <p:nvSpPr>
          <p:cNvPr id="7" name="矩形 6"/>
          <p:cNvSpPr/>
          <p:nvPr/>
        </p:nvSpPr>
        <p:spPr>
          <a:xfrm>
            <a:off x="481965" y="2118649"/>
            <a:ext cx="1248410" cy="56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心肝血虚</a:t>
            </a:r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证型占比多</a:t>
            </a:r>
          </a:p>
        </p:txBody>
      </p:sp>
      <p:sp>
        <p:nvSpPr>
          <p:cNvPr id="8" name="矩形 7"/>
          <p:cNvSpPr/>
          <p:nvPr/>
        </p:nvSpPr>
        <p:spPr>
          <a:xfrm>
            <a:off x="481965" y="2920019"/>
            <a:ext cx="1248410" cy="56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日间功能</a:t>
            </a:r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受损继发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情绪障碍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62350" y="2086652"/>
            <a:ext cx="2482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SzTx/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失眠证候靶位分布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心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占32.14%，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肝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占27.86%。证候要素血虚占18.57%</a:t>
            </a:r>
            <a:r>
              <a:rPr lang="zh-CN" altLang="en-US" sz="1200" baseline="30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【</a:t>
            </a:r>
            <a:r>
              <a:rPr lang="en-US" altLang="zh-CN" sz="1200" baseline="30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</a:t>
            </a:r>
            <a:r>
              <a:rPr lang="zh-CN" altLang="en-US" sz="1200" baseline="30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】</a:t>
            </a:r>
            <a:endParaRPr lang="en-US" altLang="zh-CN" sz="1200" baseline="300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33245" y="2894327"/>
            <a:ext cx="26885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失眠增加日间工作失误、工伤、交通事故和死亡等</a:t>
            </a:r>
            <a:r>
              <a:rPr lang="en-US" altLang="zh-CN" sz="1200" baseline="300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【1】</a:t>
            </a:r>
            <a:r>
              <a:rPr lang="en-US" altLang="zh-CN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，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超</a:t>
            </a:r>
            <a:r>
              <a:rPr lang="en-US" altLang="zh-CN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50%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失眠患者同时伴有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焦虑、抑郁等情绪障碍</a:t>
            </a:r>
            <a:r>
              <a:rPr lang="en-US" altLang="zh-CN" sz="1200" baseline="30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【4】</a:t>
            </a:r>
            <a:endParaRPr lang="en-US" altLang="zh-CN" sz="1200" baseline="30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  <a:sym typeface="Arial" panose="020B070402020202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83150" y="1342679"/>
            <a:ext cx="1248410" cy="56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虚劳失眠</a:t>
            </a:r>
            <a:endParaRPr lang="en-US" altLang="zh-CN" sz="1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panose="020B0704020202020204"/>
              <a:sym typeface="Arial" panose="020B0704020202020204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无针对方案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07125" y="1300769"/>
            <a:ext cx="2555875" cy="645160"/>
          </a:xfrm>
          <a:prstGeom prst="rect">
            <a:avLst/>
          </a:prstGeom>
          <a:noFill/>
        </p:spPr>
        <p:txBody>
          <a:bodyPr spcFirstLastPara="0" wrap="square" lIns="91440" tIns="45720" rIns="91440" bIns="45720" rtlCol="0" anchor="t" anchorCtr="0">
            <a:spAutoFit/>
          </a:bodyPr>
          <a:lstStyle/>
          <a:p>
            <a:pPr lvl="0" algn="l">
              <a:buSzTx/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目录内缺乏针对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现代人虚劳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所致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心肝血虚型失眠（睡眠维持困难）的中成药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，存在治疗空白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07125" y="2865409"/>
            <a:ext cx="2461260" cy="645160"/>
          </a:xfrm>
          <a:prstGeom prst="rect">
            <a:avLst/>
          </a:prstGeom>
          <a:noFill/>
        </p:spPr>
        <p:txBody>
          <a:bodyPr spcFirstLastPara="0" wrap="square" lIns="91440" tIns="45720" rIns="91440" bIns="45720" rtlCol="0" anchor="t" anchorCtr="0">
            <a:spAutoFit/>
          </a:bodyPr>
          <a:lstStyle/>
          <a:p>
            <a:pPr lvl="0" algn="l">
              <a:buSzTx/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失眠症作为慢性化病程需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长期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管理，常规中成药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服用量大、次数多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、服药负担重，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依从性差</a:t>
            </a:r>
            <a:endParaRPr lang="en-US" altLang="zh-CN" sz="1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83150" y="2916844"/>
            <a:ext cx="1248410" cy="56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目录内中药</a:t>
            </a:r>
            <a:endParaRPr lang="en-US" altLang="zh-CN" sz="1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anose="020B0704020202020204"/>
              <a:sym typeface="Arial" panose="020B0704020202020204"/>
            </a:endParaRPr>
          </a:p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依从性差</a:t>
            </a:r>
            <a:endParaRPr lang="zh-CN" altLang="en-US" sz="1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anose="020B0704020202020204"/>
              <a:sym typeface="Arial" panose="020B0704020202020204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83150" y="2083089"/>
            <a:ext cx="1248410" cy="6019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中重度人群</a:t>
            </a:r>
            <a:endParaRPr lang="en-US" altLang="zh-CN" sz="1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anose="020B0704020202020204"/>
            </a:endParaRPr>
          </a:p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704020202020204"/>
                <a:sym typeface="Arial" panose="020B0704020202020204"/>
              </a:rPr>
              <a:t>治疗效果有限</a:t>
            </a:r>
            <a:endParaRPr lang="zh-CN" altLang="en-US" sz="1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panose="020B0704020202020204"/>
              <a:sym typeface="Arial" panose="020B0704020202020204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07126" y="2168168"/>
            <a:ext cx="2461260" cy="461665"/>
          </a:xfrm>
          <a:prstGeom prst="rect">
            <a:avLst/>
          </a:prstGeom>
          <a:noFill/>
        </p:spPr>
        <p:txBody>
          <a:bodyPr spcFirstLastPara="0" wrap="square" lIns="91440" tIns="45720" rIns="91440" bIns="45720" rtlCol="0" anchor="t" anchorCtr="0">
            <a:spAutoFit/>
          </a:bodyPr>
          <a:lstStyle/>
          <a:p>
            <a:pPr lvl="0" algn="l">
              <a:buSzTx/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rPr>
              <a:t>现有中成药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主要治疗轻症失眠，中重度人群治疗效果有限</a:t>
            </a:r>
            <a:endParaRPr lang="en-US" altLang="zh-CN" sz="1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anose="020B0704020202020204"/>
            </a:endParaRPr>
          </a:p>
        </p:txBody>
      </p:sp>
      <p:sp>
        <p:nvSpPr>
          <p:cNvPr id="276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基本信息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2</a:t>
            </a:r>
            <a:r>
              <a:rPr lang="en-GB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/</a:t>
            </a:r>
            <a:r>
              <a:rPr lang="en-US" alt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2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6085" y="4926203"/>
            <a:ext cx="848233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【4】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 Psychological and behavioral interventions for managing insomnia disorder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：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an evidence report for a clinical practice guideline by the American college of physicians [J]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cs typeface="微软雅黑" pitchFamily="34" charset="-122"/>
                <a:sym typeface="+mn-ea"/>
              </a:rPr>
              <a:t>，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2016.</a:t>
            </a:r>
            <a:endParaRPr lang="en-US" altLang="zh-CN" sz="7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0" y="0"/>
            <a:ext cx="9144000" cy="66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984916" y="-68641"/>
            <a:ext cx="6492240" cy="67500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rPr>
              <a:t>枣仁宁心滴丸精准针对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rPr>
              <a:t>虚劳失眠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rPr>
              <a:t>，填补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rPr>
              <a:t>时睡时醒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rPr>
              <a:t>治疗空白</a:t>
            </a:r>
          </a:p>
        </p:txBody>
      </p: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327850" y="2867727"/>
          <a:ext cx="3276334" cy="182767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5202"/>
                <a:gridCol w="1150566"/>
                <a:gridCol w="1150566"/>
              </a:tblGrid>
              <a:tr h="5716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失眠类型</a:t>
                      </a:r>
                      <a:endParaRPr lang="zh-CN" altLang="en-US" sz="1000" b="1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zh-CN" altLang="en-US" sz="1000" b="1" u="none" strike="noStrike" cap="none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枣仁宁心滴丸</a:t>
                      </a:r>
                      <a:endParaRPr lang="zh-CN" altLang="en-US" sz="1000" b="1" i="0" u="none" strike="noStrike" cap="none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u="none" strike="noStrike" cap="non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益肾养心</a:t>
                      </a:r>
                      <a:endParaRPr lang="en-US" altLang="zh-CN" sz="1000" b="1" u="none" strike="noStrike" cap="none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sym typeface="Arial" panose="020B0704020202020204"/>
                      </a:endParaRPr>
                    </a:p>
                    <a:p>
                      <a:pPr algn="ctr"/>
                      <a:r>
                        <a:rPr lang="zh-CN" altLang="en-US" sz="1000" b="1" u="none" strike="noStrike" cap="non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安神片</a:t>
                      </a:r>
                      <a:endParaRPr lang="zh-CN" altLang="en-US" sz="1000" b="1" i="0" u="none" strike="noStrike" cap="none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</a:tr>
              <a:tr h="41869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704020202020204"/>
                      </a:pPr>
                      <a:r>
                        <a:rPr lang="zh-CN" altLang="en-US" sz="1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入睡困难</a:t>
                      </a:r>
                      <a:endParaRPr lang="en-US" altLang="zh-CN" sz="1000" b="1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000" b="0" dirty="0">
                          <a:latin typeface="微软雅黑" pitchFamily="34" charset="-122"/>
                          <a:ea typeface="微软雅黑" pitchFamily="34" charset="-122"/>
                        </a:rPr>
                        <a:t>√</a:t>
                      </a:r>
                      <a:endParaRPr lang="en-US" altLang="zh-CN" sz="1000" b="0" dirty="0"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000" b="0" dirty="0">
                          <a:latin typeface="微软雅黑" pitchFamily="34" charset="-122"/>
                          <a:ea typeface="微软雅黑" pitchFamily="34" charset="-122"/>
                        </a:rPr>
                        <a:t>√</a:t>
                      </a:r>
                      <a:endParaRPr lang="en-US" altLang="zh-CN" sz="1000" b="0" dirty="0"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</a:endParaRPr>
                    </a:p>
                  </a:txBody>
                  <a:tcPr anchor="ctr"/>
                </a:tc>
              </a:tr>
              <a:tr h="41869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704020202020204"/>
                      </a:pPr>
                      <a:r>
                        <a:rPr lang="zh-CN" altLang="en-US" sz="1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时睡时醒</a:t>
                      </a:r>
                      <a:endParaRPr lang="zh-CN" altLang="en-US" sz="1000" b="1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sym typeface="+mn-ea"/>
                        </a:rPr>
                        <a:t>√</a:t>
                      </a:r>
                      <a:endParaRPr lang="en-US" altLang="zh-CN" sz="10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zh-CN" altLang="en-US" sz="1000" b="0" u="none" strike="noStrike" cap="none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×</a:t>
                      </a:r>
                      <a:endParaRPr lang="zh-CN" altLang="en-US" sz="1000" b="0" i="0" u="none" strike="noStrike" cap="none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</a:tr>
              <a:tr h="41869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704020202020204"/>
                      </a:pPr>
                      <a:r>
                        <a:rPr lang="zh-CN" altLang="en-US" sz="1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sym typeface="Arial" panose="020B0704020202020204"/>
                        </a:rPr>
                        <a:t>醒后不眠</a:t>
                      </a:r>
                      <a:endParaRPr lang="zh-CN" altLang="en-US" sz="1000" b="1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  <a:sym typeface="Arial" panose="020B07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000" b="0" dirty="0">
                          <a:latin typeface="微软雅黑" pitchFamily="34" charset="-122"/>
                          <a:ea typeface="微软雅黑" pitchFamily="34" charset="-122"/>
                        </a:rPr>
                        <a:t>√</a:t>
                      </a:r>
                      <a:endParaRPr lang="en-US" altLang="zh-CN" sz="1000" b="0" dirty="0"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defRPr/>
                      </a:pPr>
                      <a:r>
                        <a:rPr lang="en-US" altLang="zh-CN" sz="1000" b="0" dirty="0">
                          <a:latin typeface="微软雅黑" pitchFamily="34" charset="-122"/>
                          <a:ea typeface="微软雅黑" pitchFamily="34" charset="-122"/>
                        </a:rPr>
                        <a:t>√</a:t>
                      </a:r>
                      <a:endParaRPr lang="en-US" altLang="zh-CN" sz="1000" b="0" dirty="0">
                        <a:latin typeface="微软雅黑" pitchFamily="34" charset="-122"/>
                        <a:ea typeface="微软雅黑" pitchFamily="34" charset="-122"/>
                        <a:cs typeface="Arial Regular" panose="020B070402020202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5342" y="2668542"/>
            <a:ext cx="3384223" cy="22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表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本品与参照药品治疗失眠类型对比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8048" y="1163988"/>
            <a:ext cx="3688644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枣仁宁心滴丸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：用于心肝血虚证的失眠，以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睡眠不深、时睡时醒、多梦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等为主要表现</a:t>
            </a:r>
            <a:r>
              <a:rPr lang="en-US" altLang="zh-CN" sz="1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【1】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益肾养心安神片：心血亏虚、肾精不足证，主证为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入睡困难；睡而易醒；早醒（醒后不能再睡）；睡眠时间短；多梦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AutoShape 7"/>
          <p:cNvSpPr/>
          <p:nvPr/>
        </p:nvSpPr>
        <p:spPr>
          <a:xfrm>
            <a:off x="99415" y="863325"/>
            <a:ext cx="3757837" cy="4006594"/>
          </a:xfrm>
          <a:prstGeom prst="roundRect">
            <a:avLst>
              <a:gd name="adj" fmla="val 6956"/>
            </a:avLst>
          </a:prstGeom>
          <a:ln w="190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47625" tIns="47625" rIns="47625" bIns="47625" rtlCol="0" anchor="ctr"/>
          <a:lstStyle/>
          <a:p>
            <a:pPr algn="ctr">
              <a:lnSpc>
                <a:spcPct val="125000"/>
              </a:lnSpc>
              <a:defRPr/>
            </a:pPr>
            <a:endParaRPr lang="en-US" altLang="zh-CN" sz="825" dirty="0"/>
          </a:p>
        </p:txBody>
      </p:sp>
      <p:sp>
        <p:nvSpPr>
          <p:cNvPr id="3" name="矩形: 圆角 4"/>
          <p:cNvSpPr/>
          <p:nvPr>
            <p:custDataLst>
              <p:tags r:id="rId1"/>
            </p:custDataLst>
          </p:nvPr>
        </p:nvSpPr>
        <p:spPr>
          <a:xfrm>
            <a:off x="726224" y="715193"/>
            <a:ext cx="2533441" cy="3006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填补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时睡时醒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治疗空白</a:t>
            </a:r>
          </a:p>
        </p:txBody>
      </p:sp>
      <p:sp>
        <p:nvSpPr>
          <p:cNvPr id="5" name="AutoShape 7"/>
          <p:cNvSpPr/>
          <p:nvPr/>
        </p:nvSpPr>
        <p:spPr>
          <a:xfrm>
            <a:off x="3936131" y="863325"/>
            <a:ext cx="5016483" cy="4006594"/>
          </a:xfrm>
          <a:prstGeom prst="roundRect">
            <a:avLst>
              <a:gd name="adj" fmla="val 6956"/>
            </a:avLst>
          </a:prstGeom>
          <a:ln w="1905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47625" tIns="47625" rIns="47625" bIns="47625" rtlCol="0" anchor="ctr"/>
          <a:lstStyle/>
          <a:p>
            <a:pPr algn="ctr">
              <a:lnSpc>
                <a:spcPct val="125000"/>
              </a:lnSpc>
              <a:defRPr/>
            </a:pPr>
            <a:endParaRPr lang="en-US" altLang="zh-CN" sz="825" dirty="0"/>
          </a:p>
        </p:txBody>
      </p:sp>
      <p:sp>
        <p:nvSpPr>
          <p:cNvPr id="6" name="矩形: 圆角 4"/>
          <p:cNvSpPr/>
          <p:nvPr>
            <p:custDataLst>
              <p:tags r:id="rId2"/>
            </p:custDataLst>
          </p:nvPr>
        </p:nvSpPr>
        <p:spPr>
          <a:xfrm>
            <a:off x="5137333" y="715049"/>
            <a:ext cx="2533441" cy="3006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显著提升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睡眠持续时间</a:t>
            </a:r>
          </a:p>
        </p:txBody>
      </p:sp>
      <p:sp>
        <p:nvSpPr>
          <p:cNvPr id="7" name="矩形 6"/>
          <p:cNvSpPr/>
          <p:nvPr/>
        </p:nvSpPr>
        <p:spPr>
          <a:xfrm>
            <a:off x="4100592" y="1145853"/>
            <a:ext cx="46875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枣仁宁心滴丸可增加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睡眠持续时间</a:t>
            </a:r>
            <a:r>
              <a:rPr lang="en-US" altLang="zh-CN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88.66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分钟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，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减少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觉醒时间</a:t>
            </a:r>
            <a:r>
              <a:rPr lang="en-US" altLang="zh-CN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38.64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分钟，</a:t>
            </a:r>
            <a:r>
              <a:rPr lang="zh-CN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每周减少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觉醒次数</a:t>
            </a:r>
            <a:r>
              <a:rPr lang="en-US" altLang="zh-CN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6.1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次</a:t>
            </a:r>
            <a:endParaRPr lang="zh-CN" altLang="en-US" sz="1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graphicFrame>
        <p:nvGraphicFramePr>
          <p:cNvPr id="14" name="图表 13"/>
          <p:cNvGraphicFramePr/>
          <p:nvPr/>
        </p:nvGraphicFramePr>
        <p:xfrm>
          <a:off x="3865880" y="2124710"/>
          <a:ext cx="3172460" cy="241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4080441" y="4623121"/>
            <a:ext cx="21818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 b="1">
                <a:solidFill>
                  <a:srgbClr val="00447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1pPr>
          </a:lstStyle>
          <a:p>
            <a:r>
              <a:rPr lang="en-US" altLang="zh-CN" dirty="0">
                <a:sym typeface="+mn-ea"/>
              </a:rPr>
              <a:t>数据来源：Sleep-2 3期临床试验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6702021" y="2252497"/>
            <a:ext cx="2251021" cy="2442895"/>
            <a:chOff x="8724" y="2883"/>
            <a:chExt cx="3545" cy="3847"/>
          </a:xfrm>
        </p:grpSpPr>
        <p:grpSp>
          <p:nvGrpSpPr>
            <p:cNvPr id="29" name="组合 28"/>
            <p:cNvGrpSpPr/>
            <p:nvPr/>
          </p:nvGrpSpPr>
          <p:grpSpPr>
            <a:xfrm>
              <a:off x="8724" y="2883"/>
              <a:ext cx="3545" cy="3847"/>
              <a:chOff x="7124" y="2363"/>
              <a:chExt cx="3908" cy="3216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7839" y="5275"/>
                <a:ext cx="3193" cy="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buClrTx/>
                  <a:buSzTx/>
                  <a:buFontTx/>
                  <a:defRPr sz="9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dirty="0">
                    <a:latin typeface="微软雅黑" pitchFamily="34" charset="-122"/>
                    <a:ea typeface="微软雅黑" pitchFamily="34" charset="-122"/>
                    <a:cs typeface="微软雅黑" pitchFamily="34" charset="-122"/>
                  </a:rPr>
                  <a:t>每周觉醒次数（次）</a:t>
                </a:r>
                <a:r>
                  <a:rPr lang="en-US" altLang="zh-CN" dirty="0">
                    <a:latin typeface="微软雅黑" pitchFamily="34" charset="-122"/>
                    <a:ea typeface="微软雅黑" pitchFamily="34" charset="-122"/>
                    <a:cs typeface="微软雅黑" pitchFamily="34" charset="-122"/>
                  </a:rPr>
                  <a:t> </a:t>
                </a:r>
              </a:p>
            </p:txBody>
          </p:sp>
          <p:graphicFrame>
            <p:nvGraphicFramePr>
              <p:cNvPr id="33" name="图表 32"/>
              <p:cNvGraphicFramePr/>
              <p:nvPr/>
            </p:nvGraphicFramePr>
            <p:xfrm>
              <a:off x="7124" y="2363"/>
              <a:ext cx="3730" cy="310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sp>
          <p:nvSpPr>
            <p:cNvPr id="30" name="文本框 29"/>
            <p:cNvSpPr txBox="1"/>
            <p:nvPr/>
          </p:nvSpPr>
          <p:spPr>
            <a:xfrm>
              <a:off x="10173" y="3963"/>
              <a:ext cx="804" cy="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900" b="1" dirty="0">
                  <a:solidFill>
                    <a:srgbClr val="C00000"/>
                  </a:solidFill>
                  <a:latin typeface="微软雅黑" pitchFamily="34" charset="-122"/>
                </a:rPr>
                <a:t>-6.1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031480" y="2514600"/>
            <a:ext cx="819150" cy="213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ClrTx/>
              <a:buSzTx/>
              <a:buFontTx/>
              <a:defRPr sz="900" b="1">
                <a:latin typeface="+mj-ea"/>
                <a:ea typeface="+mj-ea"/>
              </a:defRPr>
            </a:lvl1pPr>
          </a:lstStyle>
          <a:p>
            <a:r>
              <a:rPr lang="en-US" altLang="zh-CN" sz="800" kern="1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P</a:t>
            </a:r>
            <a:r>
              <a:rPr lang="zh-CN" altLang="en-US" sz="800" kern="1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＜</a:t>
            </a:r>
            <a:r>
              <a:rPr lang="en-US" altLang="zh-CN" sz="800" kern="1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0.001</a:t>
            </a:r>
            <a:endParaRPr lang="en-US" altLang="zh-CN" sz="800" dirty="0"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90904" y="1524000"/>
            <a:ext cx="684000" cy="23368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09349" y="4895733"/>
            <a:ext cx="6429225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[1]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庞稳泰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杨丰文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黄宇虹，虚劳失眠证治方药分析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[J].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天津中医药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,2025.</a:t>
            </a:r>
          </a:p>
        </p:txBody>
      </p:sp>
      <p:sp>
        <p:nvSpPr>
          <p:cNvPr id="8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</a:rPr>
              <a:t>有效性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b="1" dirty="0">
                <a:solidFill>
                  <a:srgbClr val="FFFFFF"/>
                </a:solidFill>
              </a:rPr>
              <a:t>1</a:t>
            </a:r>
            <a:r>
              <a:rPr lang="en-GB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/</a:t>
            </a:r>
            <a:r>
              <a:rPr lang="en-US" altLang="zh-CN" sz="1200" b="1" dirty="0">
                <a:solidFill>
                  <a:srgbClr val="FFFFFF"/>
                </a:solidFill>
              </a:rPr>
              <a:t>3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  <p:cxnSp>
        <p:nvCxnSpPr>
          <p:cNvPr id="10" name="直接箭头连接符 61"/>
          <p:cNvCxnSpPr/>
          <p:nvPr/>
        </p:nvCxnSpPr>
        <p:spPr>
          <a:xfrm>
            <a:off x="7726116" y="2658850"/>
            <a:ext cx="0" cy="788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96;p18"/>
          <p:cNvSpPr txBox="1"/>
          <p:nvPr/>
        </p:nvSpPr>
        <p:spPr>
          <a:xfrm>
            <a:off x="952500" y="84645"/>
            <a:ext cx="6709177" cy="41846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唯一有效改善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日间功能障碍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的中成药，显著提高生活质量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8295" y="680720"/>
            <a:ext cx="3756660" cy="2084070"/>
            <a:chOff x="124870" y="1632706"/>
            <a:chExt cx="3944380" cy="2084340"/>
          </a:xfrm>
        </p:grpSpPr>
        <p:graphicFrame>
          <p:nvGraphicFramePr>
            <p:cNvPr id="12" name="图表 11"/>
            <p:cNvGraphicFramePr/>
            <p:nvPr>
              <p:custDataLst>
                <p:tags r:id="rId2"/>
              </p:custDataLst>
            </p:nvPr>
          </p:nvGraphicFramePr>
          <p:xfrm>
            <a:off x="343140" y="2076710"/>
            <a:ext cx="3060460" cy="1640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矩形 10"/>
            <p:cNvSpPr/>
            <p:nvPr/>
          </p:nvSpPr>
          <p:spPr>
            <a:xfrm>
              <a:off x="124870" y="1632706"/>
              <a:ext cx="3944380" cy="344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1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改善日间功能：</a:t>
              </a: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日间功能改善有效率达</a:t>
              </a:r>
              <a:r>
                <a:rPr lang="en-US" altLang="zh-CN" sz="11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97.3%</a:t>
              </a:r>
            </a:p>
          </p:txBody>
        </p:sp>
      </p:grpSp>
      <p:graphicFrame>
        <p:nvGraphicFramePr>
          <p:cNvPr id="20" name="图表 19"/>
          <p:cNvGraphicFramePr/>
          <p:nvPr>
            <p:custDataLst>
              <p:tags r:id="rId1"/>
            </p:custDataLst>
          </p:nvPr>
        </p:nvGraphicFramePr>
        <p:xfrm>
          <a:off x="5013728" y="1209390"/>
          <a:ext cx="3060460" cy="164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矩形 20"/>
          <p:cNvSpPr/>
          <p:nvPr/>
        </p:nvSpPr>
        <p:spPr>
          <a:xfrm>
            <a:off x="4272450" y="675063"/>
            <a:ext cx="4602944" cy="34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提高生活质量：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失眠严重指数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下降</a:t>
            </a:r>
            <a:r>
              <a:rPr lang="en-US" altLang="zh-CN" sz="11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5.7</a:t>
            </a:r>
            <a:r>
              <a:rPr lang="zh-CN" altLang="en-US" sz="11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分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661677" y="1330836"/>
            <a:ext cx="904240" cy="213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>
                <a:solidFill>
                  <a:schemeClr val="tx1"/>
                </a:solidFill>
                <a:latin typeface="微软雅黑" pitchFamily="34" charset="-122"/>
              </a:rPr>
              <a:t>p&lt;0.0001</a:t>
            </a:r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630884" y="3329339"/>
            <a:ext cx="3060209" cy="1640337"/>
            <a:chOff x="3479780" y="3326879"/>
            <a:chExt cx="2730164" cy="1245700"/>
          </a:xfrm>
        </p:grpSpPr>
        <p:grpSp>
          <p:nvGrpSpPr>
            <p:cNvPr id="32" name="组合 31"/>
            <p:cNvGrpSpPr/>
            <p:nvPr/>
          </p:nvGrpSpPr>
          <p:grpSpPr>
            <a:xfrm>
              <a:off x="3479780" y="3326879"/>
              <a:ext cx="2730164" cy="1245700"/>
              <a:chOff x="9055" y="4579"/>
              <a:chExt cx="4477" cy="1987"/>
            </a:xfrm>
          </p:grpSpPr>
          <p:graphicFrame>
            <p:nvGraphicFramePr>
              <p:cNvPr id="35" name="图表 34"/>
              <p:cNvGraphicFramePr/>
              <p:nvPr/>
            </p:nvGraphicFramePr>
            <p:xfrm>
              <a:off x="9055" y="4579"/>
              <a:ext cx="4477" cy="19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36" name="矩形 35"/>
              <p:cNvSpPr/>
              <p:nvPr/>
            </p:nvSpPr>
            <p:spPr>
              <a:xfrm>
                <a:off x="10371" y="5081"/>
                <a:ext cx="1562" cy="278"/>
              </a:xfrm>
              <a:prstGeom prst="rect">
                <a:avLst/>
              </a:prstGeom>
            </p:spPr>
            <p:txBody>
              <a:bodyPr vert="horz" wrap="square" lIns="45720" tIns="45720" rIns="45720" bIns="45720" anchor="t" anchorCtr="0">
                <a:spAutoFit/>
              </a:bodyPr>
              <a:lstStyle>
                <a:defPPr>
                  <a:defRPr lang="zh-CN"/>
                </a:defPPr>
                <a:lvl1pPr marL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1pPr>
                <a:lvl2pPr marL="342900" lvl="1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2pPr>
                <a:lvl3pPr marL="685800" lvl="2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3pPr>
                <a:lvl4pPr marL="1028700" lvl="3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4pPr>
                <a:lvl5pPr marL="1371600" lvl="4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5pPr>
                <a:lvl6pPr marL="2286000" lvl="5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6pPr>
                <a:lvl7pPr marL="2743200" lvl="6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7pPr>
                <a:lvl8pPr marL="3200400" lvl="7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8pPr>
                <a:lvl9pPr marL="3657600" lvl="8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300" kern="1200">
                    <a:solidFill>
                      <a:schemeClr val="tx1"/>
                    </a:solidFill>
                    <a:latin typeface="Calibri" panose="020F0502020204030204" pitchFamily="34" charset="0"/>
                    <a:ea typeface="微软雅黑" pitchFamily="34" charset="-122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-15.3</a:t>
                </a:r>
              </a:p>
            </p:txBody>
          </p:sp>
        </p:grpSp>
        <p:cxnSp>
          <p:nvCxnSpPr>
            <p:cNvPr id="34" name="直接箭头连接符 61"/>
            <p:cNvCxnSpPr/>
            <p:nvPr/>
          </p:nvCxnSpPr>
          <p:spPr>
            <a:xfrm>
              <a:off x="4468685" y="3623022"/>
              <a:ext cx="1" cy="2797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 36"/>
          <p:cNvSpPr/>
          <p:nvPr/>
        </p:nvSpPr>
        <p:spPr>
          <a:xfrm>
            <a:off x="267970" y="2966085"/>
            <a:ext cx="3879215" cy="34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改善日间疲劳总分</a:t>
            </a:r>
            <a:r>
              <a:rPr lang="zh-CN" altLang="en-US" sz="11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疲劳评分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降低</a:t>
            </a:r>
            <a:r>
              <a:rPr lang="en-US" altLang="zh-CN" sz="11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15.3</a:t>
            </a:r>
            <a:r>
              <a:rPr lang="zh-CN" altLang="en-US" sz="11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分</a:t>
            </a:r>
            <a:endParaRPr lang="en-US" altLang="zh-CN" sz="11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888796" y="3281873"/>
            <a:ext cx="3310324" cy="1774190"/>
            <a:chOff x="6325924" y="920502"/>
            <a:chExt cx="2818076" cy="2665433"/>
          </a:xfrm>
        </p:grpSpPr>
        <p:graphicFrame>
          <p:nvGraphicFramePr>
            <p:cNvPr id="39" name="图表 38"/>
            <p:cNvGraphicFramePr/>
            <p:nvPr/>
          </p:nvGraphicFramePr>
          <p:xfrm>
            <a:off x="6325924" y="920502"/>
            <a:ext cx="2818076" cy="26654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40" name="直接箭头连接符 54"/>
            <p:cNvCxnSpPr/>
            <p:nvPr/>
          </p:nvCxnSpPr>
          <p:spPr>
            <a:xfrm flipV="1">
              <a:off x="7062969" y="1626876"/>
              <a:ext cx="7674" cy="50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/>
          <p:cNvSpPr/>
          <p:nvPr/>
        </p:nvSpPr>
        <p:spPr>
          <a:xfrm>
            <a:off x="4311015" y="2966085"/>
            <a:ext cx="4564380" cy="34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WHO-5幸福指数：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患者幸福指数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提高</a:t>
            </a:r>
            <a:r>
              <a:rPr lang="en-US" altLang="zh-CN" sz="11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6.3</a:t>
            </a:r>
            <a:r>
              <a:rPr lang="zh-CN" altLang="en-US" sz="11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分</a:t>
            </a:r>
            <a:endParaRPr lang="en-US" altLang="zh-CN" sz="11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2" name="Google Shape;347;p21"/>
          <p:cNvSpPr/>
          <p:nvPr/>
        </p:nvSpPr>
        <p:spPr>
          <a:xfrm>
            <a:off x="268605" y="689154"/>
            <a:ext cx="3878985" cy="2179749"/>
          </a:xfrm>
          <a:prstGeom prst="roundRect">
            <a:avLst>
              <a:gd name="adj" fmla="val 5714"/>
            </a:avLst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Google Shape;347;p21"/>
          <p:cNvSpPr/>
          <p:nvPr/>
        </p:nvSpPr>
        <p:spPr>
          <a:xfrm>
            <a:off x="4311406" y="689154"/>
            <a:ext cx="4563988" cy="2179749"/>
          </a:xfrm>
          <a:prstGeom prst="roundRect">
            <a:avLst>
              <a:gd name="adj" fmla="val 5714"/>
            </a:avLst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Google Shape;347;p21"/>
          <p:cNvSpPr/>
          <p:nvPr/>
        </p:nvSpPr>
        <p:spPr>
          <a:xfrm>
            <a:off x="268605" y="2986143"/>
            <a:ext cx="3878985" cy="2016912"/>
          </a:xfrm>
          <a:prstGeom prst="roundRect">
            <a:avLst>
              <a:gd name="adj" fmla="val 5714"/>
            </a:avLst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Google Shape;347;p21"/>
          <p:cNvSpPr/>
          <p:nvPr/>
        </p:nvSpPr>
        <p:spPr>
          <a:xfrm>
            <a:off x="4299111" y="2975841"/>
            <a:ext cx="4576283" cy="2016912"/>
          </a:xfrm>
          <a:prstGeom prst="roundRect">
            <a:avLst>
              <a:gd name="adj" fmla="val 5714"/>
            </a:avLst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8988" y="2619139"/>
            <a:ext cx="745910" cy="21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b="1" dirty="0">
                <a:latin typeface="微软雅黑" pitchFamily="34" charset="-122"/>
                <a:ea typeface="微软雅黑" pitchFamily="34" charset="-122"/>
              </a:rPr>
              <a:t>试验组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22288" y="2619139"/>
            <a:ext cx="745910" cy="21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b="1" dirty="0">
                <a:latin typeface="微软雅黑" pitchFamily="34" charset="-122"/>
                <a:ea typeface="微软雅黑" pitchFamily="34" charset="-122"/>
              </a:rPr>
              <a:t>安慰剂组</a:t>
            </a:r>
          </a:p>
        </p:txBody>
      </p:sp>
      <p:sp>
        <p:nvSpPr>
          <p:cNvPr id="4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</a:rPr>
              <a:t>有效性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2</a:t>
            </a:r>
            <a:r>
              <a:rPr lang="en-GB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/</a:t>
            </a:r>
            <a:r>
              <a:rPr lang="en-US" altLang="zh-CN" sz="1200" b="1" dirty="0">
                <a:solidFill>
                  <a:srgbClr val="FFFFFF"/>
                </a:solidFill>
              </a:rPr>
              <a:t>3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6" name="图片 5" descr="图示&#10;&#10;AI 生成的内容可能不正确。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91" y="4972371"/>
            <a:ext cx="21818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 b="1">
                <a:solidFill>
                  <a:srgbClr val="00447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1pPr>
          </a:lstStyle>
          <a:p>
            <a:r>
              <a:rPr lang="en-US" altLang="zh-CN" dirty="0">
                <a:sym typeface="+mn-ea"/>
              </a:rPr>
              <a:t>数据来源：Sleep-2 3期临床试验</a:t>
            </a:r>
          </a:p>
        </p:txBody>
      </p:sp>
      <p:cxnSp>
        <p:nvCxnSpPr>
          <p:cNvPr id="7" name="直接箭头连接符 61"/>
          <p:cNvCxnSpPr/>
          <p:nvPr/>
        </p:nvCxnSpPr>
        <p:spPr>
          <a:xfrm>
            <a:off x="6169731" y="1788265"/>
            <a:ext cx="0" cy="419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/>
          <p:nvPr/>
        </p:nvSpPr>
        <p:spPr>
          <a:xfrm>
            <a:off x="984916" y="-46607"/>
            <a:ext cx="6492240" cy="67500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显著改善睡眠整体质量，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疗效优于益肾养心安神片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9350" y="4927777"/>
            <a:ext cx="6717008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[1]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王伟，益肾养心安神片治疗心血亏虚、肾精不足型失眠症的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Ⅲ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期临床观察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[J].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中国实验方剂学杂志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0"/>
                <a:sym typeface="+mn-ea"/>
              </a:rPr>
              <a:t>, , 2023.</a:t>
            </a:r>
          </a:p>
        </p:txBody>
      </p:sp>
      <p:sp>
        <p:nvSpPr>
          <p:cNvPr id="10" name="矩形: 圆角 4"/>
          <p:cNvSpPr/>
          <p:nvPr>
            <p:custDataLst>
              <p:tags r:id="rId1"/>
            </p:custDataLst>
          </p:nvPr>
        </p:nvSpPr>
        <p:spPr>
          <a:xfrm>
            <a:off x="548005" y="1229995"/>
            <a:ext cx="2022475" cy="350520"/>
          </a:xfrm>
          <a:prstGeom prst="round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buNone/>
            </a:pPr>
            <a:r>
              <a:rPr lang="zh-CN" altLang="en-US" sz="1200" b="1" i="0" u="none" strike="noStrike" cap="none" dirty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Arial" panose="020B0704020202020204" pitchFamily="34" charset="0"/>
                <a:sym typeface="Arial" panose="020B0704020202020204"/>
              </a:rPr>
              <a:t>相对安慰剂</a:t>
            </a:r>
            <a:r>
              <a:rPr lang="en-US" altLang="zh-CN" sz="1200" b="1" i="0" u="none" strike="noStrike" cap="none" dirty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Arial" panose="020B0704020202020204" pitchFamily="34" charset="0"/>
                <a:sym typeface="Arial" panose="020B0704020202020204"/>
              </a:rPr>
              <a:t>PSQI</a:t>
            </a:r>
            <a:r>
              <a:rPr lang="zh-CN" altLang="en-US" sz="1200" b="1" i="0" u="none" strike="noStrike" cap="none" dirty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Arial" panose="020B0704020202020204" pitchFamily="34" charset="0"/>
                <a:sym typeface="Arial" panose="020B0704020202020204"/>
              </a:rPr>
              <a:t>下降值</a:t>
            </a:r>
          </a:p>
        </p:txBody>
      </p:sp>
      <p:graphicFrame>
        <p:nvGraphicFramePr>
          <p:cNvPr id="12" name="图表 11"/>
          <p:cNvGraphicFramePr/>
          <p:nvPr/>
        </p:nvGraphicFramePr>
        <p:xfrm>
          <a:off x="807604" y="1351120"/>
          <a:ext cx="3455506" cy="304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矩形: 圆角 4"/>
          <p:cNvSpPr/>
          <p:nvPr>
            <p:custDataLst>
              <p:tags r:id="rId2"/>
            </p:custDataLst>
          </p:nvPr>
        </p:nvSpPr>
        <p:spPr>
          <a:xfrm>
            <a:off x="4742815" y="1229995"/>
            <a:ext cx="2022475" cy="350520"/>
          </a:xfrm>
          <a:prstGeom prst="round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buNone/>
            </a:pPr>
            <a:r>
              <a:rPr lang="zh-CN" altLang="en-US" sz="1200" b="1" i="0" u="none" strike="noStrike" cap="none" dirty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  <a:sym typeface="Arial" panose="020B0704020202020204"/>
              </a:rPr>
              <a:t>中医证候有效率</a:t>
            </a:r>
          </a:p>
        </p:txBody>
      </p:sp>
      <p:graphicFrame>
        <p:nvGraphicFramePr>
          <p:cNvPr id="26" name="图表 25"/>
          <p:cNvGraphicFramePr/>
          <p:nvPr/>
        </p:nvGraphicFramePr>
        <p:xfrm>
          <a:off x="4986020" y="1351280"/>
          <a:ext cx="3455670" cy="304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矩形 27"/>
          <p:cNvSpPr/>
          <p:nvPr/>
        </p:nvSpPr>
        <p:spPr>
          <a:xfrm>
            <a:off x="386499" y="598612"/>
            <a:ext cx="830527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暂无与同类药品（益肾养心安神片）头对头比较，间接比较</a:t>
            </a:r>
            <a:r>
              <a:rPr lang="en-US" altLang="zh-CN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【1】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得知：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9350" y="4395712"/>
            <a:ext cx="797879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相对安慰剂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PSQI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下降值、中医证候有效率</a:t>
            </a: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均优于益肾养心安神片</a:t>
            </a:r>
          </a:p>
        </p:txBody>
      </p:sp>
      <p:sp>
        <p:nvSpPr>
          <p:cNvPr id="3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</a:rPr>
              <a:t>有效性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b="1" dirty="0">
                <a:solidFill>
                  <a:srgbClr val="FFFFFF"/>
                </a:solidFill>
              </a:rPr>
              <a:t>3</a:t>
            </a:r>
            <a:r>
              <a:rPr lang="en-GB" sz="1200" b="1" dirty="0">
                <a:solidFill>
                  <a:srgbClr val="FFFFFF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/</a:t>
            </a:r>
            <a:r>
              <a:rPr lang="en-US" altLang="zh-CN" sz="1200" b="1" dirty="0">
                <a:solidFill>
                  <a:srgbClr val="FFFFFF"/>
                </a:solidFill>
              </a:rPr>
              <a:t>3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4" name="图片 3" descr="图示&#10;&#10;AI 生成的内容可能不正确。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6815" y="4316095"/>
            <a:ext cx="1504950" cy="19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 b="1">
                <a:solidFill>
                  <a:srgbClr val="00447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1pPr>
          </a:lstStyle>
          <a:p>
            <a:r>
              <a:rPr lang="en-US" altLang="zh-CN" dirty="0">
                <a:sym typeface="+mn-ea"/>
              </a:rPr>
              <a:t>数据来源：Sleep-2 3期临床试验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17"/>
          <p:cNvGrpSpPr/>
          <p:nvPr/>
        </p:nvGrpSpPr>
        <p:grpSpPr>
          <a:xfrm>
            <a:off x="-55737" y="-10795"/>
            <a:ext cx="8782570" cy="525819"/>
            <a:chOff x="-70485" y="142875"/>
            <a:chExt cx="8782570" cy="525819"/>
          </a:xfrm>
        </p:grpSpPr>
        <p:sp>
          <p:nvSpPr>
            <p:cNvPr id="254" name="Google Shape;254;p17"/>
            <p:cNvSpPr txBox="1"/>
            <p:nvPr/>
          </p:nvSpPr>
          <p:spPr>
            <a:xfrm>
              <a:off x="958885" y="230394"/>
              <a:ext cx="77532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无严重不良反应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、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安全性良好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，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无依赖风险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，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无肝脏损伤</a:t>
              </a:r>
            </a:p>
          </p:txBody>
        </p:sp>
        <p:sp>
          <p:nvSpPr>
            <p:cNvPr id="253" name="Google Shape;253;p17"/>
            <p:cNvSpPr txBox="1"/>
            <p:nvPr/>
          </p:nvSpPr>
          <p:spPr>
            <a:xfrm>
              <a:off x="-70485" y="142875"/>
              <a:ext cx="860425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 err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anose="020B0704020202020204"/>
                </a:rPr>
                <a:t>安全性</a:t>
              </a:r>
              <a:endParaRPr lang="en-GB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anose="020B0704020202020204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1"/>
            </p:custDataLst>
          </p:nvPr>
        </p:nvGrpSpPr>
        <p:grpSpPr>
          <a:xfrm>
            <a:off x="1220311" y="1050731"/>
            <a:ext cx="6703378" cy="3531542"/>
            <a:chOff x="600" y="2930"/>
            <a:chExt cx="8900" cy="5146"/>
          </a:xfrm>
        </p:grpSpPr>
        <p:sp>
          <p:nvSpPr>
            <p:cNvPr id="7" name="AutoShape 7"/>
            <p:cNvSpPr/>
            <p:nvPr/>
          </p:nvSpPr>
          <p:spPr>
            <a:xfrm>
              <a:off x="600" y="2942"/>
              <a:ext cx="8900" cy="734"/>
            </a:xfrm>
            <a:prstGeom prst="roundRect">
              <a:avLst>
                <a:gd name="adj" fmla="val 27051"/>
              </a:avLst>
            </a:prstGeom>
            <a:solidFill>
              <a:schemeClr val="accent1">
                <a:lumMod val="7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899" y="2930"/>
              <a:ext cx="8300" cy="680"/>
            </a:xfrm>
            <a:prstGeom prst="round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0" algn="ctr">
                <a:lnSpc>
                  <a:spcPct val="125000"/>
                </a:lnSpc>
                <a:defRPr/>
              </a:pPr>
              <a:r>
                <a:rPr lang="zh-CN" altLang="en-US" sz="1600" b="1" i="0" u="none" strike="noStrike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安全性方面的主要优势</a:t>
              </a:r>
            </a:p>
          </p:txBody>
        </p:sp>
        <p:sp>
          <p:nvSpPr>
            <p:cNvPr id="9" name="AutoShape 9"/>
            <p:cNvSpPr/>
            <p:nvPr>
              <p:custDataLst>
                <p:tags r:id="rId2"/>
              </p:custDataLst>
            </p:nvPr>
          </p:nvSpPr>
          <p:spPr>
            <a:xfrm>
              <a:off x="600" y="3976"/>
              <a:ext cx="4300" cy="1900"/>
            </a:xfrm>
            <a:prstGeom prst="roundRect">
              <a:avLst>
                <a:gd name="adj" fmla="val 0"/>
              </a:avLst>
            </a:prstGeom>
            <a:solidFill>
              <a:srgbClr val="FFFAF5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AutoShape 11"/>
            <p:cNvSpPr/>
            <p:nvPr>
              <p:custDataLst>
                <p:tags r:id="rId3"/>
              </p:custDataLst>
            </p:nvPr>
          </p:nvSpPr>
          <p:spPr>
            <a:xfrm>
              <a:off x="797" y="4133"/>
              <a:ext cx="4103" cy="1600"/>
            </a:xfrm>
            <a:prstGeom prst="round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0" algn="ctr">
                <a:lnSpc>
                  <a:spcPct val="150000"/>
                </a:lnSpc>
                <a:defRPr/>
              </a:pPr>
              <a:r>
                <a:rPr lang="en-US" b="1" i="0" u="none" strike="noStrike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无严重不良反应</a:t>
              </a:r>
              <a:endParaRPr 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  <a:p>
              <a:pPr marL="0" indent="0" algn="ctr">
                <a:lnSpc>
                  <a:spcPct val="150000"/>
                </a:lnSpc>
              </a:pP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临床</a:t>
              </a: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未发生严重不良反应和</a:t>
              </a:r>
              <a:r>
                <a:rPr lang="en-US" altLang="zh-CN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3</a:t>
              </a: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级及以上</a:t>
              </a:r>
              <a:endParaRPr lang="en-US" altLang="zh-CN" sz="12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endParaRPr>
            </a:p>
            <a:p>
              <a:pPr marL="0" indent="0" algn="ctr">
                <a:lnSpc>
                  <a:spcPct val="150000"/>
                </a:lnSpc>
              </a:pP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不良反应</a:t>
              </a:r>
              <a:r>
                <a:rPr lang="en-US" altLang="zh-CN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。</a:t>
              </a:r>
            </a:p>
          </p:txBody>
        </p:sp>
        <p:sp>
          <p:nvSpPr>
            <p:cNvPr id="12" name="AutoShape 12"/>
            <p:cNvSpPr/>
            <p:nvPr>
              <p:custDataLst>
                <p:tags r:id="rId4"/>
              </p:custDataLst>
            </p:nvPr>
          </p:nvSpPr>
          <p:spPr>
            <a:xfrm>
              <a:off x="5200" y="3976"/>
              <a:ext cx="4300" cy="1900"/>
            </a:xfrm>
            <a:prstGeom prst="roundRect">
              <a:avLst>
                <a:gd name="adj" fmla="val 0"/>
              </a:avLst>
            </a:prstGeom>
            <a:solidFill>
              <a:srgbClr val="FFFAF5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AutoShape 14"/>
            <p:cNvSpPr/>
            <p:nvPr>
              <p:custDataLst>
                <p:tags r:id="rId5"/>
              </p:custDataLst>
            </p:nvPr>
          </p:nvSpPr>
          <p:spPr>
            <a:xfrm>
              <a:off x="5501" y="4136"/>
              <a:ext cx="3997" cy="1600"/>
            </a:xfrm>
            <a:prstGeom prst="round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0" algn="ctr">
                <a:lnSpc>
                  <a:spcPct val="150000"/>
                </a:lnSpc>
                <a:defRPr/>
              </a:pPr>
              <a:r>
                <a:rPr lang="en-US" b="1" i="0" u="none" strike="noStrike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安全性</a:t>
              </a:r>
              <a:r>
                <a:rPr lang="zh-CN" altLang="en-US" b="1" i="0" u="none" strike="noStrike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良好</a:t>
              </a:r>
              <a:endParaRPr 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  <a:p>
              <a:pPr marL="0" indent="0" algn="ctr">
                <a:lnSpc>
                  <a:spcPct val="150000"/>
                </a:lnSpc>
              </a:pP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不良反应发生率与安慰剂组相当（</a:t>
              </a:r>
              <a:r>
                <a:rPr lang="en-US" altLang="zh-CN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8.4%vs8.6%</a:t>
              </a: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）</a:t>
              </a:r>
              <a:r>
                <a:rPr lang="en-US" altLang="zh-CN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Noto Sans SC" panose="020B0200000000000000" charset="-122"/>
                </a:rPr>
                <a:t>。</a:t>
              </a:r>
            </a:p>
          </p:txBody>
        </p:sp>
        <p:sp>
          <p:nvSpPr>
            <p:cNvPr id="15" name="AutoShape 15"/>
            <p:cNvSpPr/>
            <p:nvPr>
              <p:custDataLst>
                <p:tags r:id="rId6"/>
              </p:custDataLst>
            </p:nvPr>
          </p:nvSpPr>
          <p:spPr>
            <a:xfrm>
              <a:off x="600" y="6176"/>
              <a:ext cx="4300" cy="1900"/>
            </a:xfrm>
            <a:prstGeom prst="roundRect">
              <a:avLst>
                <a:gd name="adj" fmla="val 0"/>
              </a:avLst>
            </a:prstGeom>
            <a:solidFill>
              <a:srgbClr val="FFFAF5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AutoShape 17"/>
            <p:cNvSpPr/>
            <p:nvPr>
              <p:custDataLst>
                <p:tags r:id="rId7"/>
              </p:custDataLst>
            </p:nvPr>
          </p:nvSpPr>
          <p:spPr>
            <a:xfrm>
              <a:off x="797" y="6336"/>
              <a:ext cx="4001" cy="1600"/>
            </a:xfrm>
            <a:prstGeom prst="round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0" algn="ctr">
                <a:lnSpc>
                  <a:spcPct val="150000"/>
                </a:lnSpc>
                <a:defRPr/>
              </a:pPr>
              <a:r>
                <a:rPr lang="en-US" b="1" i="0" u="none" strike="noStrike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无依赖风险</a:t>
              </a:r>
              <a:endParaRPr 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0" indent="0" algn="ctr">
                <a:lnSpc>
                  <a:spcPct val="150000"/>
                </a:lnSpc>
              </a:pP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未观察到嗜睡、疲劳</a:t>
              </a:r>
              <a:r>
                <a:rPr 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、</a:t>
              </a: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幻觉、肌痛</a:t>
              </a: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等</a:t>
              </a:r>
              <a:r>
                <a:rPr 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；</a:t>
              </a:r>
            </a:p>
            <a:p>
              <a:pPr marL="0" indent="0" algn="ctr">
                <a:lnSpc>
                  <a:spcPct val="150000"/>
                </a:lnSpc>
              </a:pP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无药物依赖性，停药后</a:t>
              </a:r>
              <a:r>
                <a:rPr lang="en-US" sz="1200" b="1" i="0" u="none" strike="noStrike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无反跳</a:t>
              </a:r>
              <a:r>
                <a:rPr lang="en-US" sz="1200" b="1" i="0" u="none" strike="noStrike" dirty="0">
                  <a:solidFill>
                    <a:srgbClr val="505050"/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。</a:t>
              </a:r>
            </a:p>
          </p:txBody>
        </p:sp>
        <p:sp>
          <p:nvSpPr>
            <p:cNvPr id="6" name="AutoShape 18"/>
            <p:cNvSpPr/>
            <p:nvPr>
              <p:custDataLst>
                <p:tags r:id="rId8"/>
              </p:custDataLst>
            </p:nvPr>
          </p:nvSpPr>
          <p:spPr>
            <a:xfrm>
              <a:off x="5200" y="6176"/>
              <a:ext cx="4300" cy="1900"/>
            </a:xfrm>
            <a:prstGeom prst="roundRect">
              <a:avLst>
                <a:gd name="adj" fmla="val 0"/>
              </a:avLst>
            </a:prstGeom>
            <a:solidFill>
              <a:srgbClr val="FFFAF5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AutoShape 20"/>
            <p:cNvSpPr/>
            <p:nvPr>
              <p:custDataLst>
                <p:tags r:id="rId9"/>
              </p:custDataLst>
            </p:nvPr>
          </p:nvSpPr>
          <p:spPr>
            <a:xfrm>
              <a:off x="5499" y="6336"/>
              <a:ext cx="3801" cy="1600"/>
            </a:xfrm>
            <a:prstGeom prst="round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marL="0" indent="0" algn="ctr">
                <a:lnSpc>
                  <a:spcPct val="150000"/>
                </a:lnSpc>
                <a:defRPr/>
              </a:pPr>
              <a:r>
                <a:rPr lang="en-US" b="1" i="0" u="none" strike="noStrike" dirty="0" err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无肝脏损伤</a:t>
              </a:r>
              <a:endParaRPr lang="en-US" b="1" i="0" u="none" strike="noStrike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  <a:p>
              <a:pPr marL="0" indent="0" algn="ctr">
                <a:lnSpc>
                  <a:spcPct val="150000"/>
                </a:lnSpc>
                <a:defRPr/>
              </a:pP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组方</a:t>
              </a:r>
              <a:r>
                <a:rPr lang="zh-CN" alt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中</a:t>
              </a:r>
              <a:r>
                <a:rPr lang="en-US" sz="1200" b="1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均为无毒药材，无肝肾毒性</a:t>
              </a:r>
              <a:r>
                <a:rPr lang="en-US" sz="1200" b="1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Noto Sans SC" panose="020B0200000000000000" charset="-122"/>
                  <a:sym typeface="Noto Sans SC" panose="020B0200000000000000" charset="-122"/>
                </a:rPr>
                <a:t>。</a:t>
              </a:r>
            </a:p>
          </p:txBody>
        </p:sp>
      </p:grpSp>
      <p:sp>
        <p:nvSpPr>
          <p:cNvPr id="3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</a:rPr>
              <a:t>安全性</a:t>
            </a:r>
            <a:endParaRPr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/>
          <p:nvPr/>
        </p:nvSpPr>
        <p:spPr>
          <a:xfrm>
            <a:off x="963517" y="77119"/>
            <a:ext cx="7715400" cy="418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中药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1.1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类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创新药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Noto Sans SC" panose="020B0200000000000000" charset="-122"/>
              </a:rPr>
              <a:t>、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理论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创新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、工艺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创新</a:t>
            </a:r>
            <a:r>
              <a:rPr lang="en-US" altLang="zh-CN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、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剂型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创新</a:t>
            </a:r>
          </a:p>
        </p:txBody>
      </p:sp>
      <p:sp>
        <p:nvSpPr>
          <p:cNvPr id="5" name="Google Shape;263;p17"/>
          <p:cNvSpPr/>
          <p:nvPr/>
        </p:nvSpPr>
        <p:spPr>
          <a:xfrm>
            <a:off x="361315" y="1038225"/>
            <a:ext cx="3872865" cy="3902075"/>
          </a:xfrm>
          <a:prstGeom prst="roundRect">
            <a:avLst>
              <a:gd name="adj" fmla="val 3571"/>
            </a:avLst>
          </a:prstGeom>
          <a:solidFill>
            <a:srgbClr val="F89C32">
              <a:alpha val="5000"/>
            </a:srgbClr>
          </a:solidFill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2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60680" y="788670"/>
            <a:ext cx="3873500" cy="455930"/>
            <a:chOff x="1712" y="2020"/>
            <a:chExt cx="9324" cy="718"/>
          </a:xfrm>
        </p:grpSpPr>
        <p:sp>
          <p:nvSpPr>
            <p:cNvPr id="11" name="Google Shape;264;p17"/>
            <p:cNvSpPr/>
            <p:nvPr/>
          </p:nvSpPr>
          <p:spPr>
            <a:xfrm>
              <a:off x="1712" y="2046"/>
              <a:ext cx="9325" cy="692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charset="0"/>
                <a:ea typeface="微软雅黑" charset="0"/>
              </a:endParaRPr>
            </a:p>
          </p:txBody>
        </p:sp>
        <p:sp>
          <p:nvSpPr>
            <p:cNvPr id="14" name="Google Shape;266;p17"/>
            <p:cNvSpPr txBox="1"/>
            <p:nvPr/>
          </p:nvSpPr>
          <p:spPr>
            <a:xfrm>
              <a:off x="2031" y="2020"/>
              <a:ext cx="8688" cy="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GB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传承经典</a:t>
              </a:r>
              <a:r>
                <a:rPr lang="en-US" altLang="zh-CN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 </a:t>
              </a:r>
              <a:r>
                <a:rPr lang="zh-CN" altLang="en-US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理论创新</a:t>
              </a:r>
              <a:endParaRPr lang="zh-CN" altLang="en-GB" b="1" dirty="0">
                <a:solidFill>
                  <a:srgbClr val="FFFFFF"/>
                </a:solidFill>
                <a:latin typeface="微软雅黑" charset="0"/>
                <a:ea typeface="微软雅黑" charset="0"/>
                <a:cs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15" name="Google Shape;263;p17"/>
          <p:cNvSpPr/>
          <p:nvPr/>
        </p:nvSpPr>
        <p:spPr>
          <a:xfrm>
            <a:off x="4909185" y="1054735"/>
            <a:ext cx="3872865" cy="3885565"/>
          </a:xfrm>
          <a:prstGeom prst="roundRect">
            <a:avLst>
              <a:gd name="adj" fmla="val 3571"/>
            </a:avLst>
          </a:prstGeom>
          <a:solidFill>
            <a:srgbClr val="F89C32">
              <a:alpha val="5000"/>
            </a:srgbClr>
          </a:solidFill>
          <a:ln w="127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909820" y="788670"/>
            <a:ext cx="3872230" cy="455930"/>
            <a:chOff x="1712" y="2020"/>
            <a:chExt cx="9324" cy="718"/>
          </a:xfrm>
        </p:grpSpPr>
        <p:sp>
          <p:nvSpPr>
            <p:cNvPr id="24" name="Google Shape;264;p17"/>
            <p:cNvSpPr/>
            <p:nvPr/>
          </p:nvSpPr>
          <p:spPr>
            <a:xfrm>
              <a:off x="1712" y="2046"/>
              <a:ext cx="9325" cy="692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软雅黑" charset="0"/>
                <a:ea typeface="微软雅黑" charset="0"/>
              </a:endParaRPr>
            </a:p>
          </p:txBody>
        </p:sp>
        <p:sp>
          <p:nvSpPr>
            <p:cNvPr id="25" name="Google Shape;266;p17"/>
            <p:cNvSpPr txBox="1"/>
            <p:nvPr/>
          </p:nvSpPr>
          <p:spPr>
            <a:xfrm>
              <a:off x="2031" y="2020"/>
              <a:ext cx="8688" cy="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工艺创新</a:t>
              </a:r>
              <a:r>
                <a:rPr lang="en-US" altLang="zh-CN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 </a:t>
              </a:r>
              <a:r>
                <a:rPr lang="zh-CN" altLang="en-US" b="1" dirty="0">
                  <a:solidFill>
                    <a:srgbClr val="FFFFFF"/>
                  </a:solidFill>
                  <a:latin typeface="微软雅黑" charset="0"/>
                  <a:ea typeface="微软雅黑" charset="0"/>
                </a:rPr>
                <a:t>剂型创新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114935" y="4940935"/>
            <a:ext cx="7039610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[1]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庞稳泰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杨丰文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黄宇虹，虚劳失眠证治方药分析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[J].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天津中医药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,2025.  【2】乔淳.基于固体分散体系的中药滴丸剂：药剂学特性、工艺机制与智能制造发展[J].</a:t>
            </a:r>
            <a:r>
              <a:rPr lang="zh-CN" altLang="en-US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中草药</a:t>
            </a:r>
            <a:r>
              <a:rPr lang="en-US" altLang="zh-CN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,2026.</a:t>
            </a:r>
          </a:p>
        </p:txBody>
      </p:sp>
      <p:sp>
        <p:nvSpPr>
          <p:cNvPr id="8" name="Google Shape;276;p18"/>
          <p:cNvSpPr txBox="1"/>
          <p:nvPr/>
        </p:nvSpPr>
        <p:spPr>
          <a:xfrm>
            <a:off x="-7979" y="-3004"/>
            <a:ext cx="818700" cy="418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1" dirty="0">
                <a:solidFill>
                  <a:srgbClr val="FFFFFF"/>
                </a:solidFill>
              </a:rPr>
              <a:t>创新性</a:t>
            </a:r>
            <a:endParaRPr lang="en-US" altLang="en-GB" sz="1200" b="1" dirty="0">
              <a:solidFill>
                <a:srgbClr val="FFFFFF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图片 21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6350"/>
            <a:ext cx="1699895" cy="4387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115" y="3672840"/>
            <a:ext cx="1767840" cy="1124585"/>
          </a:xfrm>
          <a:prstGeom prst="rect">
            <a:avLst/>
          </a:prstGeom>
        </p:spPr>
      </p:pic>
      <p:pic>
        <p:nvPicPr>
          <p:cNvPr id="9" name="图片 8" descr="20260609-215604"/>
          <p:cNvPicPr>
            <a:picLocks noChangeAspect="1"/>
          </p:cNvPicPr>
          <p:nvPr/>
        </p:nvPicPr>
        <p:blipFill>
          <a:blip r:embed="rId5"/>
          <a:srcRect l="19035" t="48885" r="15916" b="21412"/>
          <a:stretch>
            <a:fillRect/>
          </a:stretch>
        </p:blipFill>
        <p:spPr>
          <a:xfrm>
            <a:off x="6949440" y="3679190"/>
            <a:ext cx="1767840" cy="112458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909021" y="1260475"/>
            <a:ext cx="3957547" cy="2251710"/>
            <a:chOff x="7661" y="1985"/>
            <a:chExt cx="6181" cy="3546"/>
          </a:xfrm>
        </p:grpSpPr>
        <p:sp>
          <p:nvSpPr>
            <p:cNvPr id="56" name="文本框 55"/>
            <p:cNvSpPr txBox="1"/>
            <p:nvPr/>
          </p:nvSpPr>
          <p:spPr>
            <a:xfrm>
              <a:off x="9740" y="1985"/>
              <a:ext cx="2049" cy="579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</a:rPr>
                <a:t>工艺创新</a:t>
              </a:r>
            </a:p>
          </p:txBody>
        </p:sp>
        <p:sp>
          <p:nvSpPr>
            <p:cNvPr id="58" name="箭头: 上 29"/>
            <p:cNvSpPr/>
            <p:nvPr/>
          </p:nvSpPr>
          <p:spPr>
            <a:xfrm rot="10800000">
              <a:off x="10459" y="3011"/>
              <a:ext cx="646" cy="552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zh-CN" altLang="en-US" sz="1350" kern="1200">
                <a:solidFill>
                  <a:srgbClr val="FFFFFF"/>
                </a:solidFill>
                <a:latin typeface="Poppins" panose="00000500000000000000"/>
                <a:ea typeface="Noto Sans SC" panose="020B02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661" y="2461"/>
              <a:ext cx="6181" cy="580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三七叶以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组分中药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入药，精准富集有效成分，</a:t>
              </a:r>
              <a:r>
                <a:rPr lang="zh-CN" altLang="en-US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Arial" panose="020B0704020202020204"/>
                </a:rPr>
                <a:t>去除杂质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696" y="4079"/>
              <a:ext cx="6015" cy="145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拥有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全球第一条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高速滴丸生产线</a:t>
              </a:r>
            </a:p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滴丸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卓越级智能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制造，荣获天津市科技进步特等奖</a:t>
              </a:r>
            </a:p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采用固体分散技术，溶散速率是普通片剂的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1.6-3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倍</a:t>
              </a:r>
              <a:r>
                <a:rPr lang="en-US" altLang="zh-CN" sz="1200" baseline="300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【2】</a:t>
              </a:r>
              <a:endParaRPr lang="en-US" altLang="zh-CN" sz="1200" dirty="0" err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  <a:sym typeface="Noto Sans SC" panose="020B02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40" y="3569"/>
              <a:ext cx="2049" cy="579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</a:rPr>
                <a:t>剂型创新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3405" y="1264285"/>
            <a:ext cx="3449320" cy="3579495"/>
            <a:chOff x="569" y="1991"/>
            <a:chExt cx="5432" cy="5637"/>
          </a:xfrm>
        </p:grpSpPr>
        <p:sp>
          <p:nvSpPr>
            <p:cNvPr id="36" name="矩形 35"/>
            <p:cNvSpPr/>
            <p:nvPr/>
          </p:nvSpPr>
          <p:spPr>
            <a:xfrm>
              <a:off x="569" y="2448"/>
              <a:ext cx="5432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《金匮要略·血痹虚劳病脉证并治第六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》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（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东汉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 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Noto Sans SC" panose="020B0200000000000000" charset="-122"/>
                </a:rPr>
                <a:t>张仲景）</a:t>
              </a:r>
              <a:endParaRPr lang="zh-CN" altLang="en-US" sz="12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11" y="4425"/>
              <a:ext cx="526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院士团队</a:t>
              </a:r>
              <a:r>
                <a:rPr lang="zh-CN" altLang="en-US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创新性提出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“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虚劳失眠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”系统理论</a:t>
              </a:r>
              <a:r>
                <a:rPr lang="en-US" altLang="zh-CN" sz="1200" baseline="300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【1】</a:t>
              </a:r>
            </a:p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心肝血虚，阴不敛神导致睡眠维持困难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024" y="6095"/>
              <a:ext cx="2367" cy="579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lvl="0" algn="ctr" defTabSz="342900">
                <a:buClrTx/>
                <a:buSzTx/>
                <a:defRPr/>
              </a:pP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  <a:sym typeface="Noto Sans SC" panose="020B0200000000000000" charset="-122"/>
                </a:rPr>
                <a:t>取其精</a:t>
              </a:r>
              <a:r>
                <a:rPr lang="en-US" altLang="zh-CN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  <a:sym typeface="Noto Sans SC" panose="020B0200000000000000" charset="-122"/>
                </a:rPr>
                <a:t> </a:t>
              </a: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  <a:sym typeface="Noto Sans SC" panose="020B0200000000000000" charset="-122"/>
                </a:rPr>
                <a:t>补其需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486" y="1991"/>
              <a:ext cx="1439" cy="579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</a:rPr>
                <a:t>传承经典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486" y="4043"/>
              <a:ext cx="1439" cy="579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zh-CN" altLang="en-US" sz="1500" b="1" kern="1200" dirty="0">
                  <a:solidFill>
                    <a:srgbClr val="C00000"/>
                  </a:solidFill>
                  <a:latin typeface="微软雅黑" charset="0"/>
                  <a:ea typeface="微软雅黑" charset="0"/>
                  <a:cs typeface="+mn-cs"/>
                </a:rPr>
                <a:t>理论创新</a:t>
              </a:r>
            </a:p>
          </p:txBody>
        </p:sp>
        <p:sp>
          <p:nvSpPr>
            <p:cNvPr id="59" name="箭头: 上 33"/>
            <p:cNvSpPr/>
            <p:nvPr/>
          </p:nvSpPr>
          <p:spPr>
            <a:xfrm rot="10800000">
              <a:off x="2882" y="5492"/>
              <a:ext cx="646" cy="552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zh-CN" altLang="en-US" sz="1350" kern="1200">
                <a:solidFill>
                  <a:srgbClr val="FFFFFF"/>
                </a:solidFill>
                <a:latin typeface="Poppins" panose="00000500000000000000"/>
                <a:ea typeface="Noto Sans SC" panose="020B0200000000000000" charset="-122"/>
              </a:endParaRPr>
            </a:p>
          </p:txBody>
        </p:sp>
        <p:sp>
          <p:nvSpPr>
            <p:cNvPr id="60" name="箭头: 上 34"/>
            <p:cNvSpPr/>
            <p:nvPr/>
          </p:nvSpPr>
          <p:spPr>
            <a:xfrm rot="10800000">
              <a:off x="2882" y="3420"/>
              <a:ext cx="646" cy="552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zh-CN" altLang="en-US" sz="1350" kern="1200">
                <a:solidFill>
                  <a:srgbClr val="FFFFFF"/>
                </a:solidFill>
                <a:latin typeface="Poppins" panose="00000500000000000000"/>
                <a:ea typeface="Noto Sans SC" panose="020B0200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69" y="6612"/>
              <a:ext cx="5264" cy="1016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三七叶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替茯苓，增强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益气安神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之功</a:t>
              </a:r>
            </a:p>
            <a:p>
              <a:pPr lvl="0" algn="ctr">
                <a:lnSpc>
                  <a:spcPct val="150000"/>
                </a:lnSpc>
                <a:buSzTx/>
              </a:pP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合欢花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替知母、川芎，加强</a:t>
              </a:r>
              <a:r>
                <a:rPr lang="en-US" altLang="zh-CN" sz="1200" b="1" dirty="0" err="1">
                  <a:solidFill>
                    <a:srgbClr val="C00000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疏肝解郁</a:t>
              </a:r>
              <a:r>
                <a:rPr lang="en-US" altLang="zh-CN" sz="1200" dirty="0" err="1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之力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9,&quot;left&quot;:15,&quot;top&quot;:106.1,&quot;width&quot;:696.2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7,&quot;left&quot;:3.55,&quot;top&quot;:111.05,&quot;width&quot;:714.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2.1727559055118,&quot;left&quot;:16.85,&quot;top&quot;:74.2011811023622,&quot;width&quot;:313.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8.75377952755906,&quot;left&quot;:36.10338582677166,&quot;top&quot;:58.89622047244094,&quot;width&quot;:663.608661417322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2*277"/>
  <p:tag name="TABLE_ENDDRAG_RECT" val="357*94*342*2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2*277"/>
  <p:tag name="TABLE_ENDDRAG_RECT" val="357*94*342*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1954</Words>
  <Application>Microsoft Office PowerPoint</Application>
  <PresentationFormat>全屏显示(16:9)</PresentationFormat>
  <Paragraphs>222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Times New Roman</vt:lpstr>
      <vt:lpstr>Noto Sans SC</vt:lpstr>
      <vt:lpstr>Poppins</vt:lpstr>
      <vt:lpstr>Arial</vt:lpstr>
      <vt:lpstr>Relative</vt:lpstr>
      <vt:lpstr>Wingdings</vt:lpstr>
      <vt:lpstr>宋体</vt:lpstr>
      <vt:lpstr>Calibri</vt:lpstr>
      <vt:lpstr>微软雅黑</vt:lpstr>
      <vt:lpstr>Arial Regular</vt:lpstr>
      <vt:lpstr>Office 主题</vt:lpstr>
      <vt:lpstr>PowerPoint 演示文稿</vt:lpstr>
      <vt:lpstr>PowerPoint 演示文稿</vt:lpstr>
      <vt:lpstr>枣仁宁心滴丸参照药品建议选择益肾养心安神片</vt:lpstr>
      <vt:lpstr>虚劳失眠存在未满足临床需求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王冬</dc:creator>
  <cp:lastModifiedBy>王微微</cp:lastModifiedBy>
  <cp:revision>460</cp:revision>
  <dcterms:created xsi:type="dcterms:W3CDTF">2026-06-10T03:01:02Z</dcterms:created>
  <dcterms:modified xsi:type="dcterms:W3CDTF">2026-06-10T03:20:02Z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2052-12.1.24031.24031</vt:lpwstr>
  </property>
  <property fmtid="{D5CDD505-2E9C-101B-9397-08002B2CF9AE}" pid="3" name="ICV">
    <vt:lpwstr>CE52AE52388478E53DF0276A6ACC98DD_43</vt:lpwstr>
  </property>
</Properties>
</file>