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10706074" r:id="rId3"/>
    <p:sldId id="10706073" r:id="rId4"/>
    <p:sldId id="10706075" r:id="rId5"/>
    <p:sldId id="10706089" r:id="rId7"/>
    <p:sldId id="10706076" r:id="rId8"/>
    <p:sldId id="10706091" r:id="rId9"/>
    <p:sldId id="10706079" r:id="rId10"/>
    <p:sldId id="10706080" r:id="rId11"/>
    <p:sldId id="10706087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A9B6"/>
    <a:srgbClr val="1903E7"/>
    <a:srgbClr val="3C28FC"/>
    <a:srgbClr val="1403B9"/>
    <a:srgbClr val="07B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3945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F:\&#33298;&#27888;&#31070;&#36164;&#26009;\&#33298;&#20134;&#28165;\&#32858;&#20057;&#20108;&#37255;&#30005;&#35299;&#36136;&#25955;&#25991;&#29486;&#24211;%20(&#27719;&#24635;)20220701.xlsx" TargetMode="External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F:\&#33298;&#27888;&#31070;&#36164;&#26009;\&#33298;&#20134;&#28165;\&#32858;&#20057;&#20108;&#37255;&#30005;&#35299;&#36136;&#25955;&#25991;&#29486;&#24211;%20(&#27719;&#24635;)20220701.xlsx" TargetMode="External"/></Relationships>
</file>

<file path=ppt/charts/_rels/chart3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F:\&#33298;&#27888;&#31070;&#36164;&#26009;\&#33298;&#20134;&#28165;\&#32858;&#20057;&#20108;&#37255;&#30005;&#35299;&#36136;&#25955;&#25991;&#29486;&#24211;%20(&#27719;&#24635;)20220701.xlsx" TargetMode="External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F:\&#33298;&#27888;&#31070;&#36164;&#26009;\&#33298;&#20134;&#28165;\&#32858;&#20057;&#20108;&#37255;&#30005;&#35299;&#36136;&#25955;&#25991;&#29486;&#24211;%20(&#27719;&#24635;)202207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平均排便频率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Sheet1!$A$3:$A$4</c:f>
              <c:strCache>
                <c:ptCount val="2"/>
                <c:pt idx="0">
                  <c:v>PEG3350</c:v>
                </c:pt>
                <c:pt idx="1">
                  <c:v>乳果糖</c:v>
                </c:pt>
              </c:strCache>
            </c:strRef>
          </c:cat>
          <c:val>
            <c:numRef>
              <c:f>Sheet1!$B$3:$B$4</c:f>
              <c:numCache>
                <c:formatCode>General</c:formatCode>
                <c:ptCount val="2"/>
                <c:pt idx="0">
                  <c:v>1.3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7528383"/>
        <c:axId val="1657540863"/>
      </c:barChart>
      <c:catAx>
        <c:axId val="165752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57540863"/>
        <c:crosses val="autoZero"/>
        <c:auto val="1"/>
        <c:lblAlgn val="ctr"/>
        <c:lblOffset val="100"/>
        <c:noMultiLvlLbl val="0"/>
      </c:catAx>
      <c:valAx>
        <c:axId val="165754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57528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5c4a2b0-40cf-4d4e-88fb-fe6975be9a65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大便紧张的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日得分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 lang="zh-CN"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中位数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c:rich>
      </c:tx>
      <c:layout>
        <c:manualLayout>
          <c:xMode val="edge"/>
          <c:yMode val="edge"/>
          <c:x val="0.161829127516717"/>
          <c:y val="0.046812013486576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1052045711868"/>
          <c:y val="0.376271244976982"/>
          <c:w val="0.758392386210149"/>
          <c:h val="0.432631634547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大便拉伤得日得分中位数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Sheet1!$A$7:$A$8</c:f>
              <c:strCache>
                <c:ptCount val="2"/>
                <c:pt idx="0">
                  <c:v>PEG3350</c:v>
                </c:pt>
                <c:pt idx="1">
                  <c:v>乳果糖</c:v>
                </c:pt>
              </c:strCache>
            </c:strRef>
          </c:cat>
          <c:val>
            <c:numRef>
              <c:f>Sheet1!$B$7:$B$8</c:f>
              <c:numCache>
                <c:formatCode>General</c:formatCode>
                <c:ptCount val="2"/>
                <c:pt idx="0">
                  <c:v>0.5</c:v>
                </c:pt>
                <c:pt idx="1">
                  <c:v>1.2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4907423"/>
        <c:axId val="1544914079"/>
      </c:barChart>
      <c:catAx>
        <c:axId val="154490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44914079"/>
        <c:crosses val="autoZero"/>
        <c:auto val="1"/>
        <c:lblAlgn val="ctr"/>
        <c:lblOffset val="100"/>
        <c:noMultiLvlLbl val="0"/>
      </c:catAx>
      <c:valAx>
        <c:axId val="1544914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4490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bc64b1f-9dc0-4458-8e22-77cf0cd7d81b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100" dirty="0" smtClean="0"/>
              <a:t>大便紧张评分</a:t>
            </a:r>
            <a:r>
              <a:rPr lang="en-US" altLang="zh-CN" sz="1100" dirty="0" smtClean="0"/>
              <a:t>&gt;1d</a:t>
            </a:r>
            <a:r>
              <a:rPr lang="zh-CN" altLang="en-US" sz="1100" dirty="0" smtClean="0"/>
              <a:t>的天数</a:t>
            </a:r>
            <a:endParaRPr lang="zh-CN" altLang="en-US" sz="1100" dirty="0"/>
          </a:p>
        </c:rich>
      </c:tx>
      <c:layout>
        <c:manualLayout>
          <c:xMode val="edge"/>
          <c:yMode val="edge"/>
          <c:x val="0.0958479542580289"/>
          <c:y val="0.052439096464580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评分大于1得天数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Sheet1!$A$11:$A$12</c:f>
              <c:strCache>
                <c:ptCount val="2"/>
                <c:pt idx="0">
                  <c:v>PEG3350</c:v>
                </c:pt>
                <c:pt idx="1">
                  <c:v>乳果糖</c:v>
                </c:pt>
              </c:strCache>
            </c:strRef>
          </c:cat>
          <c:val>
            <c:numRef>
              <c:f>Sheet1!$B$11:$B$12</c:f>
              <c:numCache>
                <c:formatCode>General</c:formatCode>
                <c:ptCount val="2"/>
                <c:pt idx="0">
                  <c:v>2.7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4908255"/>
        <c:axId val="1544914495"/>
      </c:barChart>
      <c:catAx>
        <c:axId val="1544908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44914495"/>
        <c:crosses val="autoZero"/>
        <c:auto val="1"/>
        <c:lblAlgn val="ctr"/>
        <c:lblOffset val="100"/>
        <c:noMultiLvlLbl val="0"/>
      </c:catAx>
      <c:valAx>
        <c:axId val="154491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544908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18cc6e0-0c95-45ff-96c7-75eac603ff00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altLang="en-US" sz="1200" b="1" dirty="0"/>
              <a:t>研究期间用栓剂或灌肠剂的患者比</a:t>
            </a:r>
            <a:endParaRPr lang="zh-CN" altLang="en-US" sz="1200" b="1" dirty="0"/>
          </a:p>
        </c:rich>
      </c:tx>
      <c:layout>
        <c:manualLayout>
          <c:xMode val="edge"/>
          <c:yMode val="edge"/>
          <c:x val="0.114694212619411"/>
          <c:y val="0.029808470018077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研究期间用栓剂或灌肠剂得患者比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Sheet1!$A$19:$A$20</c:f>
              <c:strCache>
                <c:ptCount val="2"/>
                <c:pt idx="0">
                  <c:v>PEG3350</c:v>
                </c:pt>
                <c:pt idx="1">
                  <c:v>乳果糖</c:v>
                </c:pt>
              </c:strCache>
            </c:strRef>
          </c:cat>
          <c:val>
            <c:numRef>
              <c:f>Sheet1!$B$19:$B$20</c:f>
              <c:numCache>
                <c:formatCode>0%</c:formatCode>
                <c:ptCount val="2"/>
                <c:pt idx="0">
                  <c:v>0.16</c:v>
                </c:pt>
                <c:pt idx="1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98872031"/>
        <c:axId val="1698872863"/>
      </c:barChart>
      <c:catAx>
        <c:axId val="169887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98872863"/>
        <c:crosses val="autoZero"/>
        <c:auto val="1"/>
        <c:lblAlgn val="ctr"/>
        <c:lblOffset val="100"/>
        <c:noMultiLvlLbl val="0"/>
      </c:catAx>
      <c:valAx>
        <c:axId val="1698872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698872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6ca48e4-cf2f-4df6-aff6-0841fe05852a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0.6713</cdr:x>
      <cdr:y>0.17844</cdr:y>
    </cdr:from>
    <cdr:to>
      <cdr:x>0.988</cdr:x>
      <cdr:y>0.30985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1625000" y="355237"/>
          <a:ext cx="766618" cy="261610"/>
        </a:xfrm>
        <a:prstGeom xmlns:a="http://schemas.openxmlformats.org/drawingml/2006/main" prst="rect">
          <a:avLst/>
        </a:prstGeom>
        <a:noFill/>
      </cdr:spPr>
      <cdr:txBody xmlns:a="http://schemas.openxmlformats.org/drawingml/2006/main">
        <a:bodyPr vert="horz" wrap="square" lIns="45720" tIns="45720" rIns="45720" bIns="45720" rtlCol="0" anchor="t" anchorCtr="0">
          <a:spAutoFit/>
        </a:bodyPr>
        <a:lstStyle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r>
            <a:rPr lang="en-US" altLang="zh-CN" sz="1100" b="1" dirty="0">
              <a:solidFill>
                <a:srgbClr val="FF0000"/>
              </a:solidFill>
            </a:rPr>
            <a:t>P=0.005</a:t>
          </a:r>
          <a:endParaRPr lang="zh-CN" altLang="en-US" sz="11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0.6693</cdr:x>
      <cdr:y>0.19605</cdr:y>
    </cdr:from>
    <cdr:to>
      <cdr:x>0.99777</cdr:x>
      <cdr:y>0.32892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1544056" y="386005"/>
          <a:ext cx="757772" cy="261610"/>
        </a:xfrm>
        <a:prstGeom xmlns:a="http://schemas.openxmlformats.org/drawingml/2006/main" prst="rect">
          <a:avLst/>
        </a:prstGeom>
        <a:noFill/>
      </cdr:spPr>
      <cdr:txBody xmlns:a="http://schemas.openxmlformats.org/drawingml/2006/main">
        <a:bodyPr vert="horz" wrap="square" lIns="45720" tIns="45720" rIns="45720" bIns="45720" rtlCol="0" anchor="t" anchorCtr="0">
          <a:spAutoFit/>
        </a:bodyPr>
        <a:lstStyle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r>
            <a:rPr lang="en-US" altLang="zh-CN" sz="1100" b="1" dirty="0">
              <a:solidFill>
                <a:srgbClr val="FF0000"/>
              </a:solidFill>
            </a:rPr>
            <a:t>P=0.0001</a:t>
          </a:r>
          <a:endParaRPr lang="zh-CN" altLang="en-US" sz="11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0.1296</cdr:x>
      <cdr:y>0.17035</cdr:y>
    </cdr:from>
    <cdr:to>
      <cdr:x>0.45773</cdr:x>
      <cdr:y>0.31931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276490" y="297281"/>
          <a:ext cx="700018" cy="259940"/>
        </a:xfrm>
        <a:prstGeom xmlns:a="http://schemas.openxmlformats.org/drawingml/2006/main" prst="rect">
          <a:avLst/>
        </a:prstGeom>
        <a:noFill/>
      </cdr:spPr>
      <cdr:txBody xmlns:a="http://schemas.openxmlformats.org/drawingml/2006/main">
        <a:bodyPr vert="horz" wrap="square" lIns="45720" tIns="45720" rIns="45720" bIns="45720" rtlCol="0" anchor="t" anchorCtr="0">
          <a:spAutoFit/>
        </a:bodyPr>
        <a:lstStyle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r>
            <a:rPr lang="en-US" altLang="zh-CN" sz="1100" b="1" dirty="0">
              <a:solidFill>
                <a:srgbClr val="FF0000"/>
              </a:solidFill>
            </a:rPr>
            <a:t>P=0.0001</a:t>
          </a:r>
          <a:endParaRPr lang="zh-CN" altLang="en-US" sz="11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0.70412</cdr:x>
      <cdr:y>0.20923</cdr:y>
    </cdr:from>
    <cdr:to>
      <cdr:x>0.97457</cdr:x>
      <cdr:y>0.36085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1641227" y="361019"/>
          <a:ext cx="630388" cy="261610"/>
        </a:xfrm>
        <a:prstGeom xmlns:a="http://schemas.openxmlformats.org/drawingml/2006/main" prst="rect">
          <a:avLst/>
        </a:prstGeom>
        <a:noFill/>
      </cdr:spPr>
      <cdr:txBody xmlns:a="http://schemas.openxmlformats.org/drawingml/2006/main">
        <a:bodyPr vert="horz" wrap="square" lIns="45720" tIns="45720" rIns="45720" bIns="45720" rtlCol="0" anchor="t" anchorCtr="0">
          <a:spAutoFit/>
        </a:bodyPr>
        <a:lstStyle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>
          <a:r>
            <a:rPr lang="en-US" altLang="zh-CN" sz="1100" b="1" dirty="0">
              <a:solidFill>
                <a:srgbClr val="FF0000"/>
              </a:solidFill>
            </a:rPr>
            <a:t>P</a:t>
          </a:r>
          <a:r>
            <a:rPr lang="zh-CN" altLang="en-US" sz="1100" b="1" dirty="0">
              <a:solidFill>
                <a:srgbClr val="FF0000"/>
              </a:solidFill>
            </a:rPr>
            <a:t>＜</a:t>
          </a:r>
          <a:r>
            <a:rPr lang="en-US" altLang="zh-CN" sz="1100" b="1" dirty="0">
              <a:solidFill>
                <a:srgbClr val="FF0000"/>
              </a:solidFill>
            </a:rPr>
            <a:t>0.04</a:t>
          </a:r>
          <a:endParaRPr lang="zh-CN" altLang="en-US" sz="11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08A5-0BA1-4781-9017-5886CBCC40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83D0-A0B8-46D7-9C23-FD21562FD47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再确认下上市时间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483D0-A0B8-46D7-9C23-FD21562FD4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再确认下上市时间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483D0-A0B8-46D7-9C23-FD21562FD4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图改成文字描述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483D0-A0B8-46D7-9C23-FD21562FD4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两页合成一页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483D0-A0B8-46D7-9C23-FD21562FD4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483D0-A0B8-46D7-9C23-FD21562FD47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/>
          <p:nvPr userDrawn="1"/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39F3DF21-CA8B-4FEE-919E-162D86FE0C12}" type="slidenum">
              <a:rPr lang="zh-CN" altLang="en-US" sz="16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11240496" y="6374168"/>
            <a:ext cx="953094" cy="475874"/>
          </a:xfrm>
          <a:prstGeom prst="rect">
            <a:avLst/>
          </a:prstGeom>
          <a:solidFill>
            <a:srgbClr val="03735D"/>
          </a:solidFill>
          <a:ln>
            <a:solidFill>
              <a:srgbClr val="03735D"/>
            </a:solidFill>
          </a:ln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CBF214C9-73AD-4A35-8934-C2213910371F}" type="slidenum">
              <a:rPr lang="zh-CN" altLang="en-US" sz="1600" smtClean="0">
                <a:solidFill>
                  <a:srgbClr val="F2F2F2"/>
                </a:solidFill>
                <a:latin typeface="Calibri" panose="020F0502020204030204" pitchFamily="34" charset="0"/>
              </a:rPr>
            </a:fld>
            <a:endParaRPr lang="zh-CN" altLang="en-US" sz="1600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3260" y="383540"/>
            <a:ext cx="7089775" cy="66675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511175"/>
            <a:ext cx="3147695" cy="578485"/>
          </a:xfrm>
          <a:prstGeom prst="rect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2400"/>
          </a:p>
        </p:txBody>
      </p:sp>
      <p:sp>
        <p:nvSpPr>
          <p:cNvPr id="10" name="等腰三角形 2"/>
          <p:cNvSpPr/>
          <p:nvPr userDrawn="1">
            <p:custDataLst>
              <p:tags r:id="rId3"/>
            </p:custDataLst>
          </p:nvPr>
        </p:nvSpPr>
        <p:spPr>
          <a:xfrm rot="5400000">
            <a:off x="2930525" y="730885"/>
            <a:ext cx="578485" cy="138430"/>
          </a:xfrm>
          <a:prstGeom prst="triangle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84149" y="511175"/>
            <a:ext cx="2963545" cy="577850"/>
          </a:xfrm>
        </p:spPr>
        <p:txBody>
          <a:bodyPr/>
          <a:lstStyle>
            <a:lvl1pPr marL="0" algn="l" defTabSz="914400" rtl="0" eaLnBrk="1" latinLnBrk="0" hangingPunct="1">
              <a:defRPr lang="zh-CN" altLang="en-US" sz="28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08965" indent="0">
              <a:buNone/>
              <a:defRPr/>
            </a:lvl2pPr>
            <a:lvl3pPr marL="1217930" indent="0">
              <a:buNone/>
              <a:defRPr/>
            </a:lvl3pPr>
            <a:lvl4pPr marL="1826260" indent="0">
              <a:buNone/>
              <a:defRPr/>
            </a:lvl4pPr>
            <a:lvl5pPr marL="2433320" indent="0">
              <a:buNone/>
              <a:defRPr/>
            </a:lvl5pPr>
          </a:lstStyle>
          <a:p>
            <a:pPr lvl="0"/>
            <a:r>
              <a:rPr lang="zh-CN" altLang="en-US" dirty="0"/>
              <a:t>编辑母版文本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3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7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8966" y="6356660"/>
            <a:ext cx="2845012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6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1D3E845-8091-4BC7-BFB1-23826235A6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025" y="6356660"/>
            <a:ext cx="3859954" cy="364467"/>
          </a:xfrm>
          <a:prstGeom prst="rect">
            <a:avLst/>
          </a:prstGeom>
        </p:spPr>
        <p:txBody>
          <a:bodyPr lIns="121802" tIns="60899" rIns="121802" bIns="60899"/>
          <a:lstStyle>
            <a:lvl1pPr defTabSz="1216660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vert="horz" wrap="square" lIns="121802" tIns="60899" rIns="121802" bIns="60899" numCol="1" anchor="t" anchorCtr="0" compatLnSpc="1"/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9BA0E-841E-4769-9F4A-21FD136817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/>
          <p:nvPr userDrawn="1"/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39F3DF21-CA8B-4FEE-919E-162D86FE0C12}" type="slidenum">
              <a:rPr lang="zh-CN" altLang="en-US" sz="16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11240496" y="6374168"/>
            <a:ext cx="953094" cy="475874"/>
          </a:xfrm>
          <a:prstGeom prst="rect">
            <a:avLst/>
          </a:prstGeom>
          <a:solidFill>
            <a:srgbClr val="03735D"/>
          </a:solidFill>
          <a:ln>
            <a:solidFill>
              <a:srgbClr val="03735D"/>
            </a:solidFill>
          </a:ln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CBF214C9-73AD-4A35-8934-C2213910371F}" type="slidenum">
              <a:rPr lang="zh-CN" altLang="en-US" sz="1600" smtClean="0">
                <a:solidFill>
                  <a:srgbClr val="F2F2F2"/>
                </a:solidFill>
                <a:latin typeface="Calibri" panose="020F0502020204030204" pitchFamily="34" charset="0"/>
              </a:rPr>
            </a:fld>
            <a:endParaRPr lang="zh-CN" altLang="en-US" sz="1600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3260" y="383540"/>
            <a:ext cx="7089775" cy="66675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511175"/>
            <a:ext cx="3147695" cy="578485"/>
          </a:xfrm>
          <a:prstGeom prst="rect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2400"/>
          </a:p>
        </p:txBody>
      </p:sp>
      <p:sp>
        <p:nvSpPr>
          <p:cNvPr id="10" name="等腰三角形 2"/>
          <p:cNvSpPr/>
          <p:nvPr userDrawn="1">
            <p:custDataLst>
              <p:tags r:id="rId3"/>
            </p:custDataLst>
          </p:nvPr>
        </p:nvSpPr>
        <p:spPr>
          <a:xfrm rot="5400000">
            <a:off x="2930525" y="730885"/>
            <a:ext cx="578485" cy="138430"/>
          </a:xfrm>
          <a:prstGeom prst="triangle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84149" y="511175"/>
            <a:ext cx="2963545" cy="577850"/>
          </a:xfrm>
        </p:spPr>
        <p:txBody>
          <a:bodyPr/>
          <a:lstStyle>
            <a:lvl1pPr marL="0" algn="l" defTabSz="914400" rtl="0" eaLnBrk="1" latinLnBrk="0" hangingPunct="1">
              <a:defRPr lang="zh-CN" altLang="en-US" sz="28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08965" indent="0">
              <a:buNone/>
              <a:defRPr/>
            </a:lvl2pPr>
            <a:lvl3pPr marL="1217930" indent="0">
              <a:buNone/>
              <a:defRPr/>
            </a:lvl3pPr>
            <a:lvl4pPr marL="1826260" indent="0">
              <a:buNone/>
              <a:defRPr/>
            </a:lvl4pPr>
            <a:lvl5pPr marL="2433320" indent="0">
              <a:buNone/>
              <a:defRPr/>
            </a:lvl5pPr>
          </a:lstStyle>
          <a:p>
            <a:pPr lvl="0"/>
            <a:r>
              <a:rPr lang="zh-CN" altLang="en-US" dirty="0"/>
              <a:t>编辑母版文本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/>
          <p:nvPr userDrawn="1"/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39F3DF21-CA8B-4FEE-919E-162D86FE0C12}" type="slidenum">
              <a:rPr lang="zh-CN" altLang="en-US" sz="16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11240496" y="6374168"/>
            <a:ext cx="953094" cy="475874"/>
          </a:xfrm>
          <a:prstGeom prst="rect">
            <a:avLst/>
          </a:prstGeom>
          <a:solidFill>
            <a:srgbClr val="03735D"/>
          </a:solidFill>
          <a:ln>
            <a:solidFill>
              <a:srgbClr val="03735D"/>
            </a:solidFill>
          </a:ln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CBF214C9-73AD-4A35-8934-C2213910371F}" type="slidenum">
              <a:rPr lang="zh-CN" altLang="en-US" sz="1600" smtClean="0">
                <a:solidFill>
                  <a:srgbClr val="F2F2F2"/>
                </a:solidFill>
                <a:latin typeface="Calibri" panose="020F0502020204030204" pitchFamily="34" charset="0"/>
              </a:rPr>
            </a:fld>
            <a:endParaRPr lang="zh-CN" altLang="en-US" sz="1600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93260" y="383540"/>
            <a:ext cx="7089775" cy="6667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511175"/>
            <a:ext cx="3147695" cy="578485"/>
          </a:xfrm>
          <a:prstGeom prst="rect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zh-CN" altLang="en-US" sz="2400"/>
          </a:p>
        </p:txBody>
      </p:sp>
      <p:sp>
        <p:nvSpPr>
          <p:cNvPr id="10" name="等腰三角形 2"/>
          <p:cNvSpPr/>
          <p:nvPr userDrawn="1">
            <p:custDataLst>
              <p:tags r:id="rId3"/>
            </p:custDataLst>
          </p:nvPr>
        </p:nvSpPr>
        <p:spPr>
          <a:xfrm rot="5400000">
            <a:off x="2930525" y="730885"/>
            <a:ext cx="578485" cy="138430"/>
          </a:xfrm>
          <a:prstGeom prst="triangle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84149" y="511175"/>
            <a:ext cx="2963545" cy="577850"/>
          </a:xfrm>
        </p:spPr>
        <p:txBody>
          <a:bodyPr/>
          <a:lstStyle>
            <a:lvl1pPr marL="0" algn="l" defTabSz="914400" rtl="0" eaLnBrk="1" latinLnBrk="0" hangingPunct="1">
              <a:defRPr lang="zh-CN" altLang="en-US" sz="28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08965" indent="0">
              <a:buNone/>
              <a:defRPr/>
            </a:lvl2pPr>
            <a:lvl3pPr marL="1217930" indent="0">
              <a:buNone/>
              <a:defRPr/>
            </a:lvl3pPr>
            <a:lvl4pPr marL="1826260" indent="0">
              <a:buNone/>
              <a:defRPr/>
            </a:lvl4pPr>
            <a:lvl5pPr marL="2433320" indent="0">
              <a:buNone/>
              <a:defRPr/>
            </a:lvl5pPr>
          </a:lstStyle>
          <a:p>
            <a:pPr lvl="0"/>
            <a:r>
              <a:rPr lang="zh-CN" altLang="en-US" dirty="0"/>
              <a:t>编辑母版肠道文本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/>
          <p:nvPr userDrawn="1"/>
        </p:nvSpPr>
        <p:spPr>
          <a:xfrm>
            <a:off x="8738023" y="6356660"/>
            <a:ext cx="2845012" cy="364467"/>
          </a:xfrm>
          <a:prstGeom prst="rect">
            <a:avLst/>
          </a:prstGeom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fld id="{39F3DF21-CA8B-4FEE-919E-162D86FE0C12}" type="slidenum">
              <a:rPr lang="zh-CN" altLang="en-US" sz="1600" smtClean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6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11240496" y="6374168"/>
            <a:ext cx="953094" cy="475874"/>
          </a:xfrm>
          <a:prstGeom prst="rect">
            <a:avLst/>
          </a:prstGeom>
          <a:solidFill>
            <a:srgbClr val="03735D"/>
          </a:solidFill>
          <a:ln>
            <a:solidFill>
              <a:srgbClr val="03735D"/>
            </a:solidFill>
          </a:ln>
        </p:spPr>
        <p:txBody>
          <a:bodyPr lIns="121675" tIns="60836" rIns="121675" bIns="60836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fld id="{CBF214C9-73AD-4A35-8934-C2213910371F}" type="slidenum">
              <a:rPr lang="zh-CN" altLang="en-US" sz="1600" smtClean="0">
                <a:solidFill>
                  <a:srgbClr val="F2F2F2"/>
                </a:solidFill>
                <a:latin typeface="Calibri" panose="020F0502020204030204" pitchFamily="34" charset="0"/>
              </a:rPr>
            </a:fld>
            <a:endParaRPr lang="zh-CN" altLang="en-US" sz="1600">
              <a:solidFill>
                <a:srgbClr val="F2F2F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1" y="510988"/>
            <a:ext cx="2619157" cy="578224"/>
          </a:xfrm>
          <a:prstGeom prst="rect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等腰三角形 2"/>
          <p:cNvSpPr/>
          <p:nvPr userDrawn="1"/>
        </p:nvSpPr>
        <p:spPr>
          <a:xfrm rot="5400000">
            <a:off x="2485933" y="644213"/>
            <a:ext cx="578225" cy="311772"/>
          </a:xfrm>
          <a:prstGeom prst="triangle">
            <a:avLst/>
          </a:prstGeom>
          <a:solidFill>
            <a:srgbClr val="03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3" tIns="45657" rIns="91313" bIns="45657"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 algn="ctr">
              <a:defRPr sz="32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8967" y="383565"/>
            <a:ext cx="10974070" cy="66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2" tIns="60899" rIns="121802" bIns="60899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8967" y="1144331"/>
            <a:ext cx="10974070" cy="498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2" tIns="60899" rIns="121802" bIns="60899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1028" name="图片 9" descr="公司LOGE透明版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984" y="73537"/>
            <a:ext cx="1726989" cy="68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3195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319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319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319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319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6565" algn="ctr" defTabSz="1216025" rtl="0" fontAlgn="base">
        <a:spcBef>
          <a:spcPct val="0"/>
        </a:spcBef>
        <a:spcAft>
          <a:spcPct val="0"/>
        </a:spcAft>
        <a:defRPr sz="319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3130" algn="ctr" defTabSz="1216025" rtl="0" fontAlgn="base">
        <a:spcBef>
          <a:spcPct val="0"/>
        </a:spcBef>
        <a:spcAft>
          <a:spcPct val="0"/>
        </a:spcAft>
        <a:defRPr sz="319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69695" algn="ctr" defTabSz="1216025" rtl="0" fontAlgn="base">
        <a:spcBef>
          <a:spcPct val="0"/>
        </a:spcBef>
        <a:spcAft>
          <a:spcPct val="0"/>
        </a:spcAft>
        <a:defRPr sz="319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6260" algn="ctr" defTabSz="1216025" rtl="0" fontAlgn="base">
        <a:spcBef>
          <a:spcPct val="0"/>
        </a:spcBef>
        <a:spcAft>
          <a:spcPct val="0"/>
        </a:spcAft>
        <a:defRPr sz="3195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454660" indent="-454660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87425" indent="-378460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520825" indent="-30289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2129155" indent="-30289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736215" indent="-30289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3346450" indent="-304800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6pPr>
      <a:lvl7pPr marL="3954780" indent="-304800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7pPr>
      <a:lvl8pPr marL="4563110" indent="-304800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8pPr>
      <a:lvl9pPr marL="5171440" indent="-304800" algn="l" defTabSz="1216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666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9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332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165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998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8310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7275" algn="l" defTabSz="12166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image" Target="../media/image5.jpeg"/><Relationship Id="rId3" Type="http://schemas.openxmlformats.org/officeDocument/2006/relationships/tags" Target="../tags/tag2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/>
              <a:t>复方聚</a:t>
            </a:r>
            <a:r>
              <a:rPr lang="zh-CN" altLang="en-US" b="1" dirty="0" smtClean="0"/>
              <a:t>乙二醇（</a:t>
            </a:r>
            <a:r>
              <a:rPr lang="en-US" altLang="zh-CN" b="1" dirty="0" smtClean="0">
                <a:solidFill>
                  <a:srgbClr val="C00000"/>
                </a:solidFill>
              </a:rPr>
              <a:t>3350</a:t>
            </a:r>
            <a:r>
              <a:rPr lang="zh-CN" altLang="en-US" b="1" dirty="0" smtClean="0"/>
              <a:t>）电解质口服</a:t>
            </a:r>
            <a:r>
              <a:rPr lang="zh-CN" altLang="en-US" b="1" dirty="0"/>
              <a:t>溶液 </a:t>
            </a:r>
            <a:br>
              <a:rPr lang="en-US" altLang="zh-CN" b="1" dirty="0"/>
            </a:br>
            <a:r>
              <a:rPr lang="zh-CN" altLang="en-US" b="1" dirty="0">
                <a:solidFill>
                  <a:srgbClr val="0070C0"/>
                </a:solidFill>
              </a:rPr>
              <a:t>舒亦清</a:t>
            </a:r>
            <a:r>
              <a:rPr lang="en-US" altLang="zh-CN" b="1" baseline="30000" dirty="0">
                <a:solidFill>
                  <a:srgbClr val="0070C0"/>
                </a:solidFill>
              </a:rPr>
              <a:t>®</a:t>
            </a:r>
            <a:endParaRPr lang="en-US" altLang="zh-CN" b="1" baseline="30000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2" y="3941623"/>
            <a:ext cx="8534400" cy="1752600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舒泰神（北京）</a:t>
            </a:r>
            <a:r>
              <a:rPr lang="zh-CN" altLang="en-US" b="1" dirty="0">
                <a:solidFill>
                  <a:schemeClr val="tx1"/>
                </a:solidFill>
              </a:rPr>
              <a:t>生物制药股份有限公司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951" y="2946400"/>
            <a:ext cx="5308344" cy="4519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15987" y="494035"/>
            <a:ext cx="3360239" cy="666860"/>
          </a:xfrm>
        </p:spPr>
        <p:txBody>
          <a:bodyPr/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目录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22014" y="1413163"/>
            <a:ext cx="3839876" cy="1136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25405" y="1682749"/>
            <a:ext cx="33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822014" y="3071090"/>
            <a:ext cx="3839876" cy="1136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869682" y="1410854"/>
            <a:ext cx="3839876" cy="1136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822014" y="4729015"/>
            <a:ext cx="3839876" cy="1136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199478" y="3346738"/>
            <a:ext cx="33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有效性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02939" y="1682748"/>
            <a:ext cx="33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57613" y="5010724"/>
            <a:ext cx="340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869682" y="3054672"/>
            <a:ext cx="3839876" cy="1136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69682" y="3330320"/>
            <a:ext cx="3306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sz="3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17880" y="1828800"/>
          <a:ext cx="5201920" cy="41516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36520"/>
                <a:gridCol w="2565400"/>
              </a:tblGrid>
              <a:tr h="804545">
                <a:tc>
                  <a:txBody>
                    <a:bodyPr/>
                    <a:lstStyle/>
                    <a:p>
                      <a:pPr marL="0" marR="0" indent="0" algn="ctr" defTabSz="1216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1337" marR="81337" marT="40668" marB="40668" anchor="ctr"/>
                </a:tc>
                <a:tc>
                  <a:txBody>
                    <a:bodyPr/>
                    <a:lstStyle/>
                    <a:p>
                      <a:pPr marL="0" marR="0" indent="0" algn="ctr" defTabSz="12166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复方聚乙二醇（</a:t>
                      </a:r>
                      <a:r>
                        <a:rPr lang="en-US" altLang="zh-CN" sz="16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3350</a:t>
                      </a:r>
                      <a:r>
                        <a:rPr lang="zh-CN" altLang="en-US" sz="16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）电解质口服溶液</a:t>
                      </a:r>
                      <a:endParaRPr lang="zh-CN" altLang="en-US" sz="16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1337" marR="81337" marT="40668" marB="40668" anchor="ctr"/>
                </a:tc>
              </a:tr>
              <a:tr h="5797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注册规格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25ml/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袋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</a:tr>
              <a:tr h="5784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中国大陆首次上市时间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2022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</a:tr>
              <a:tr h="805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目前大陆地区同通用名</a:t>
                      </a:r>
                      <a:endParaRPr lang="en-US" altLang="zh-CN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药品的上市情况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</a:t>
                      </a:r>
                      <a:endParaRPr lang="zh-CN" altLang="en-US" sz="16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</a:tr>
              <a:tr h="80454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全球首个上市国家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地区及上市时间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英国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</a:tr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是否为</a:t>
                      </a:r>
                      <a:r>
                        <a:rPr lang="en-US" altLang="zh-CN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OTC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药品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  <a:endParaRPr lang="zh-CN" alt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1337" marR="81337" marT="40668" marB="40668" anchor="ctr"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6349396" y="1893000"/>
            <a:ext cx="2041236" cy="1580726"/>
            <a:chOff x="858990" y="1269314"/>
            <a:chExt cx="2041236" cy="1580726"/>
          </a:xfrm>
        </p:grpSpPr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58990" y="1269314"/>
              <a:ext cx="1339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适应症</a:t>
              </a:r>
              <a:endPara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3"/>
              </p:custDataLst>
            </p:nvPr>
          </p:nvSpPr>
          <p:spPr>
            <a:xfrm>
              <a:off x="858990" y="2388375"/>
              <a:ext cx="2041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用法用量</a:t>
              </a:r>
              <a:endPara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478905" y="2354471"/>
            <a:ext cx="4858385" cy="497840"/>
          </a:xfrm>
          <a:prstGeom prst="rect">
            <a:avLst/>
          </a:prstGeom>
          <a:noFill/>
          <a:ln>
            <a:solidFill>
              <a:srgbClr val="06A9B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6452235" y="3475881"/>
            <a:ext cx="4874260" cy="1644650"/>
          </a:xfrm>
          <a:prstGeom prst="rect">
            <a:avLst/>
          </a:prstGeom>
          <a:noFill/>
          <a:ln>
            <a:solidFill>
              <a:srgbClr val="06A9B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499225" y="2468136"/>
            <a:ext cx="4064000" cy="429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治疗慢性便秘</a:t>
            </a:r>
            <a:endParaRPr lang="zh-CN" altLang="en-US" dirty="0">
              <a:solidFill>
                <a:srgbClr val="C00000"/>
              </a:solidFill>
            </a:endParaRPr>
          </a:p>
          <a:p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52235" y="3446780"/>
            <a:ext cx="4772660" cy="18059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慢性便秘：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成人：一次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25ml</a:t>
            </a:r>
            <a:r>
              <a:rPr lang="zh-CN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，一日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2-3</a:t>
            </a:r>
            <a:r>
              <a:rPr lang="zh-CN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次。</a:t>
            </a:r>
            <a:endParaRPr lang="zh-CN" altLang="zh-CN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老年人：初期建议一日</a:t>
            </a:r>
            <a:r>
              <a: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25ml</a:t>
            </a:r>
            <a:r>
              <a:rPr lang="zh-CN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，再予调整所需剂量。</a:t>
            </a:r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适用于心肝肾功能不全的慢性便秘患者，且无需调整剂量。</a:t>
            </a:r>
            <a:endParaRPr lang="zh-CN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143" y="534913"/>
            <a:ext cx="288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6349365" y="5217795"/>
            <a:ext cx="58432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参照药品建议：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聚乙二醇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3350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散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88665" y="282575"/>
            <a:ext cx="72332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治疗慢性便秘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参照药品：聚乙二醇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3350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散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4143" y="534913"/>
            <a:ext cx="288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44500" y="6396355"/>
            <a:ext cx="107892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中华医学会消化病学分会胃肠动力学组,功能性胃肠病协作组.中国慢性便秘专家共识意见(2019, 广州)[J].中华消化杂志, 2019, 39(9):577-598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2.Gut. 1999 Feb;44(2):226-30.</a:t>
            </a:r>
            <a:endParaRPr lang="zh-CN" altLang="en-US" sz="1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0625" y="1464310"/>
            <a:ext cx="296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疾病的基本情况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1282700" y="1946910"/>
            <a:ext cx="4394200" cy="43618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440000"/>
              </a:lnSpc>
              <a:buFont typeface="Wingdings" panose="05000000000000000000" charset="0"/>
              <a:buChar char="l"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成人慢性便秘的患病率高达4%-10%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，便秘患者数量众多。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老年人患病率更高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440000"/>
              </a:lnSpc>
              <a:buFont typeface="Wingdings" panose="05000000000000000000" charset="0"/>
              <a:buChar char="l"/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便秘危害性大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，易引发心脑血管疾病，严重影响患者身心健康。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10000"/>
              </a:lnSpc>
              <a:buFont typeface="Wingdings" panose="05000000000000000000" charset="0"/>
              <a:buChar char="l"/>
            </a:pPr>
            <a:endParaRPr lang="zh-CN" altLang="en-US" sz="1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6367145" y="1466850"/>
            <a:ext cx="296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临床未满足的需求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4"/>
            </p:custDataLst>
          </p:nvPr>
        </p:nvSpPr>
        <p:spPr>
          <a:xfrm>
            <a:off x="6459220" y="1949450"/>
            <a:ext cx="4394200" cy="43618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370000"/>
              </a:lnSpc>
              <a:buFont typeface="Wingdings" panose="05000000000000000000" charset="0"/>
              <a:buChar char="l"/>
            </a:pPr>
            <a:r>
              <a:rPr lang="zh-CN" altLang="en-US" sz="1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与目录内单方制剂聚乙二醇散相比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，长期使用不会造成水电平衡紊乱，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特别适用于特别适用于心肝肾功能不全患者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260000"/>
              </a:lnSpc>
              <a:buFont typeface="Wingdings" panose="05000000000000000000" charset="0"/>
              <a:buChar char="l"/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88665" y="282575"/>
            <a:ext cx="72332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填补空白，水电解质平衡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特别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适用于特别适用于心肝肾功能不全患者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60705" y="6526530"/>
            <a:ext cx="10605770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altLang="zh-CN" sz="10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Comparison of a low dose polyethylene glycol electrolyte solution with lactulose for treatment of chronic constipation[J]. Gut, 1999, 44(2): 226-320.</a:t>
            </a:r>
            <a:endParaRPr lang="en-US" altLang="zh-CN" sz="1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4143" y="534913"/>
            <a:ext cx="288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539115" y="1124585"/>
            <a:ext cx="11008360" cy="5355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240000"/>
              </a:lnSpc>
              <a:buFont typeface="Wingdings" panose="05000000000000000000" charset="0"/>
              <a:buChar char="ü"/>
            </a:pPr>
            <a:r>
              <a:rPr lang="zh-CN" altLang="en-US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说明书收载的安全性信息：</a:t>
            </a:r>
            <a:endParaRPr lang="zh-CN" altLang="en-US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40000"/>
              </a:lnSpc>
            </a:pP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不吸收、不分解、不代谢，很少进入体液循环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1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40000"/>
              </a:lnSpc>
            </a:pPr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2）适用于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心肝肾功能不全的便秘患者，且无需调整剂量</a:t>
            </a:r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40000"/>
              </a:lnSpc>
            </a:pPr>
            <a:r>
              <a:rPr lang="zh-CN" altLang="en-US" sz="1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3）聚乙二醇3350的全身暴露量可忽略不记，不会对孕妇或哺乳期妇女产生不良影响，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可用于妊娠期、哺乳期便秘患者。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40000"/>
              </a:lnSpc>
              <a:buFont typeface="Wingdings" panose="05000000000000000000" charset="0"/>
              <a:buChar char="ü"/>
            </a:pP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复方聚乙二醇（</a:t>
            </a:r>
            <a:r>
              <a:rPr lang="en-US" altLang="zh-CN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3350</a:t>
            </a:r>
            <a:r>
              <a: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）电解质口服溶液相较乳果糖口服溶液不良反应更少，安全性更高：</a:t>
            </a:r>
            <a:endParaRPr lang="zh-CN" altLang="en-US" sz="1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240000"/>
              </a:lnSpc>
              <a:buFont typeface="Wingdings" panose="05000000000000000000" charset="0"/>
              <a:buNone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复方聚乙二醇（3350）电解质组的平均稀便次数高于乳果糖组(2.4VS0.6，p=0.001)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240000"/>
              </a:lnSpc>
              <a:buFont typeface="Wingdings" panose="05000000000000000000" charset="0"/>
              <a:buNone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PEG组对肠胃胀气的评分明显比乳果糖低(3.8VS9.2;p=0.01)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240000"/>
              </a:lnSpc>
              <a:buFont typeface="Wingdings" panose="05000000000000000000" charset="0"/>
              <a:buNone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使用PEG治疗引起的腹痛比例比乳果糖低(3.9VS6.8;p = 0.08)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240000"/>
              </a:lnSpc>
              <a:buFont typeface="Wingdings" panose="05000000000000000000" charset="0"/>
              <a:buNone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复方聚乙二醇（3350）电解质腹胀、腹鸣、腹痛、排气过多等不良反应发生率明显低于乳果糖，安全性更高。</a:t>
            </a:r>
            <a:endParaRPr lang="zh-CN" altLang="en-US" sz="1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88665" y="282575"/>
            <a:ext cx="82588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物理机制，安全无忧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较乳果糖不良反应更少，优于单方聚乙二醇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997585" y="6539865"/>
            <a:ext cx="10160635" cy="245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altLang="zh-CN" sz="10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Gut. 1999 Feb;44(2):226-30.  </a:t>
            </a:r>
            <a:r>
              <a:rPr lang="en-US" altLang="zh-CN" sz="10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10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8966" y="2152716"/>
            <a:ext cx="6080760" cy="614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复方聚乙二醇（3350）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电解质</a:t>
            </a:r>
            <a:r>
              <a:rPr lang="zh-CN" altLang="en-US" sz="2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疗效优于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乳果糖</a:t>
            </a:r>
            <a:r>
              <a:rPr lang="en-US" altLang="zh-CN" sz="2000" b="1" baseline="30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zh-CN" altLang="en-US" sz="1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1318377" y="2838092"/>
          <a:ext cx="2273348" cy="202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3857124" y="2772393"/>
          <a:ext cx="2166563" cy="208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6388989" y="2746853"/>
          <a:ext cx="2133358" cy="211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8603165" y="2772393"/>
          <a:ext cx="2189023" cy="208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214143" y="534913"/>
            <a:ext cx="288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  <a:endParaRPr lang="zh-CN" altLang="en-US" sz="2800" dirty="0"/>
          </a:p>
        </p:txBody>
      </p:sp>
      <p:sp>
        <p:nvSpPr>
          <p:cNvPr id="22" name="文本框 21"/>
          <p:cNvSpPr txBox="1"/>
          <p:nvPr/>
        </p:nvSpPr>
        <p:spPr>
          <a:xfrm>
            <a:off x="3288665" y="282575"/>
            <a:ext cx="82588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物理机制，药效优异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平均排便频率、大便紧张评分等优于乳果糖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4143" y="534913"/>
            <a:ext cx="288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  <a:endParaRPr lang="zh-CN" altLang="en-US" sz="2800" dirty="0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092835" y="1500505"/>
            <a:ext cx="296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84910" y="2355850"/>
            <a:ext cx="4394200" cy="39928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320000"/>
              </a:lnSpc>
              <a:buFont typeface="Wingdings" panose="05000000000000000000" charset="0"/>
              <a:buChar char="l"/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国内首仿，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填补目前国内聚乙二醇3350类药品治疗成人便秘的市场空白。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20000"/>
              </a:lnSpc>
              <a:buFont typeface="Wingdings" panose="05000000000000000000" charset="0"/>
              <a:buChar char="l"/>
            </a:pPr>
            <a:r>
              <a:rPr lang="en-US" altLang="zh-CN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25ml</a:t>
            </a: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饮水量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，传统单次饮水量在</a:t>
            </a:r>
            <a:r>
              <a:rPr lang="en-US" altLang="zh-CN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125ml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以上。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20000"/>
              </a:lnSpc>
              <a:buFont typeface="Wingdings" panose="05000000000000000000" charset="0"/>
              <a:buChar char="l"/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口服溶液制剂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，香橙口味，无需配制，袋状包装撕开即服。</a:t>
            </a: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20000"/>
              </a:lnSpc>
              <a:buFont typeface="Wingdings" panose="05000000000000000000" charset="0"/>
              <a:buChar char="l"/>
            </a:pP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20000"/>
              </a:lnSpc>
              <a:buFont typeface="Wingdings" panose="05000000000000000000" charset="0"/>
              <a:buChar char="l"/>
            </a:pP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20000"/>
              </a:lnSpc>
              <a:buFont typeface="Wingdings" panose="05000000000000000000" charset="0"/>
              <a:buChar char="l"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80000"/>
              </a:lnSpc>
              <a:buFont typeface="Wingdings" panose="05000000000000000000" charset="0"/>
              <a:buChar char="l"/>
            </a:pPr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6269355" y="1503045"/>
            <a:ext cx="2960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创新带来的患者获益</a:t>
            </a:r>
            <a:endParaRPr lang="zh-CN" altLang="en-US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61430" y="2358390"/>
            <a:ext cx="4394200" cy="39903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240000"/>
              </a:lnSpc>
              <a:buFont typeface="Wingdings" panose="05000000000000000000" charset="0"/>
              <a:buChar char="l"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心衰、慢性肾病、肝功异常或伴腹水需要少量进水的患者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可以有效进行便秘治疗，还可以安全应用于孕产妇便秘患者。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>
              <a:lnSpc>
                <a:spcPct val="240000"/>
              </a:lnSpc>
              <a:buFont typeface="Wingdings" panose="05000000000000000000" charset="0"/>
              <a:buChar char="l"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可长期使用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，帮助患者建立正常排便习惯，减少便秘并发症的发生率，同时减少医疗费用支出。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88665" y="534035"/>
            <a:ext cx="82588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国内首仿，饮水量少，口服溶液便携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4143" y="534913"/>
            <a:ext cx="2882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 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公平性（一）</a:t>
            </a:r>
            <a:endParaRPr lang="zh-CN" alt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735330" y="1285875"/>
            <a:ext cx="5182235" cy="24022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230000"/>
              </a:lnSpc>
            </a:pPr>
            <a:r>
              <a:rPr lang="zh-CN" altLang="en-US" b="1">
                <a:ln w="28575">
                  <a:noFill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对公共健康的影响</a:t>
            </a:r>
            <a:endParaRPr lang="zh-CN" altLang="en-US" sz="1200" b="1">
              <a:ln w="28575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30000"/>
              </a:lnSpc>
              <a:buFont typeface="Arial" panose="020B0604020202020204" pitchFamily="34" charset="0"/>
              <a:buChar char="•"/>
            </a:pP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有效治疗慢性便秘，安全应用于特殊患者人群，减少并发症发生，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有效减少便秘患者造成的抑郁、焦虑等精神疾病，</a:t>
            </a:r>
            <a:r>
              <a:rPr lang="zh-CN" altLang="en-US" sz="1200" b="1">
                <a:ln w="285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提高患者生活质量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200" b="1">
              <a:ln w="28575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230000"/>
              </a:lnSpc>
              <a:buFont typeface="Arial" panose="020B0604020202020204" pitchFamily="34" charset="0"/>
              <a:buChar char="•"/>
            </a:pPr>
            <a:r>
              <a:rPr lang="zh-CN" altLang="en-US" sz="1400" b="1">
                <a:ln w="285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减少患者经济和社会负担。营造和谐健康中国！</a:t>
            </a:r>
            <a:endParaRPr lang="zh-CN" altLang="en-US" sz="1400" b="1">
              <a:ln w="28575"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25845" y="1285875"/>
            <a:ext cx="5050155" cy="240220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310000"/>
              </a:lnSpc>
              <a:buClrTx/>
              <a:buSzTx/>
              <a:buFontTx/>
            </a:pPr>
            <a:r>
              <a:rPr lang="zh-CN" altLang="en-US" b="1">
                <a:ln w="28575">
                  <a:noFill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符合“保基本”原则</a:t>
            </a:r>
            <a:endParaRPr lang="zh-CN" altLang="en-US" sz="1200" b="1">
              <a:ln w="28575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31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1">
                <a:ln w="285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可替代乳果糖口服溶液、聚乙二醇4000散、其他PEG4000类产品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  </a:t>
            </a:r>
            <a:endParaRPr lang="zh-CN" altLang="en-US" sz="1200" b="1">
              <a:ln w="28575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31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治疗费用合理，优异的治疗效果也可</a:t>
            </a:r>
            <a:r>
              <a:rPr lang="zh-CN" altLang="en-US" sz="1200" b="1">
                <a:ln w="285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降低整体医疗费用支出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200" b="1">
              <a:ln w="28575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5330" y="3785870"/>
            <a:ext cx="5182235" cy="280098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260000"/>
              </a:lnSpc>
            </a:pPr>
            <a:r>
              <a:rPr lang="zh-CN" altLang="en-US" b="1">
                <a:ln w="28575">
                  <a:noFill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  <a:endParaRPr lang="zh-CN" altLang="en-US" b="1">
              <a:ln w="28575">
                <a:noFill/>
              </a:ln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60000"/>
              </a:lnSpc>
            </a:pPr>
            <a:r>
              <a:rPr lang="en-US" altLang="zh-CN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弥补了</a:t>
            </a:r>
            <a:r>
              <a:rPr lang="zh-CN" altLang="en-US" sz="1200" b="1">
                <a:ln w="285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乳果糖治疗便秘疗效不佳，不能长期使用且不能应用于心肝肾及孕妇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等特殊患者。</a:t>
            </a:r>
            <a:endParaRPr lang="zh-CN" altLang="en-US" sz="1200" b="1">
              <a:ln w="28575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200" b="1">
              <a:ln w="28575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25845" y="3785870"/>
            <a:ext cx="5050155" cy="280098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>
              <a:lnSpc>
                <a:spcPct val="190000"/>
              </a:lnSpc>
              <a:buClrTx/>
              <a:buSzTx/>
              <a:buFontTx/>
            </a:pPr>
            <a:r>
              <a:rPr lang="zh-CN" altLang="en-US" b="1">
                <a:ln w="28575">
                  <a:noFill/>
                </a:ln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临床管理便利</a:t>
            </a:r>
            <a:endParaRPr lang="zh-CN" altLang="en-US" b="1">
              <a:ln w="28575">
                <a:noFill/>
              </a:ln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390000"/>
              </a:lnSpc>
            </a:pP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1）单一便秘适应症，</a:t>
            </a:r>
            <a:r>
              <a:rPr lang="zh-CN" altLang="en-US" sz="1200" b="1">
                <a:ln w="285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不会发生滥用药物风险或超说明书用药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的可能。</a:t>
            </a:r>
            <a:endParaRPr lang="zh-CN" altLang="en-US" sz="1200" b="1">
              <a:ln w="28575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390000"/>
              </a:lnSpc>
            </a:pPr>
            <a:r>
              <a:rPr lang="en-US" altLang="zh-CN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1200" b="1">
                <a:ln w="28575">
                  <a:noFill/>
                </a:ln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欧美及国内权威一线推荐</a:t>
            </a:r>
            <a:r>
              <a:rPr lang="zh-CN" altLang="en-US" sz="1200" b="1">
                <a:ln w="28575">
                  <a:noFill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，安全有效，无明显不良反应。</a:t>
            </a:r>
            <a:endParaRPr lang="zh-CN" altLang="en-US" sz="1200" b="1">
              <a:ln w="28575">
                <a:noFill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515377" y="2404886"/>
            <a:ext cx="6331640" cy="13254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sz="8800" b="1" dirty="0"/>
              <a:t>感谢！</a:t>
            </a:r>
            <a:endParaRPr lang="zh-CN" altLang="en-US" sz="8800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6021977" y="766304"/>
            <a:ext cx="4781006" cy="3993801"/>
            <a:chOff x="-416811" y="1381618"/>
            <a:chExt cx="6846186" cy="421221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7" t="5435" r="6046" b="3178"/>
            <a:stretch>
              <a:fillRect/>
            </a:stretch>
          </p:blipFill>
          <p:spPr>
            <a:xfrm>
              <a:off x="469855" y="1711901"/>
              <a:ext cx="5125579" cy="38819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6811" y="1381618"/>
              <a:ext cx="6846186" cy="4112562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207" r="-89" b="8657"/>
          <a:stretch>
            <a:fillRect/>
          </a:stretch>
        </p:blipFill>
        <p:spPr>
          <a:xfrm>
            <a:off x="-102424" y="-114300"/>
            <a:ext cx="12385109" cy="7073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-102424" y="250576"/>
            <a:ext cx="12370675" cy="6959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PA_圆角矩形 31"/>
          <p:cNvSpPr/>
          <p:nvPr>
            <p:custDataLst>
              <p:tags r:id="rId5"/>
            </p:custDataLst>
          </p:nvPr>
        </p:nvSpPr>
        <p:spPr>
          <a:xfrm>
            <a:off x="4143577" y="2166725"/>
            <a:ext cx="3708976" cy="100996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38100" dist="508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舒泰神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Sta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2983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dson 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3365305" y="4790875"/>
            <a:ext cx="5592771" cy="68157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12185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更健康 更快乐 更长寿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12185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Healthier, happier, and live longer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0" marR="0" lvl="0" indent="0" algn="ctr" defTabSz="12185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2000" b="1" kern="0" dirty="0">
              <a:solidFill>
                <a:srgbClr val="71717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45"/>
          <a:stretch>
            <a:fillRect/>
          </a:stretch>
        </p:blipFill>
        <p:spPr>
          <a:xfrm>
            <a:off x="3141344" y="1854962"/>
            <a:ext cx="1663582" cy="2130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TABLE_BEAUTIFY" val="smartTable{1d6ba02c-0db3-44f8-8047-53c8a82c341b}"/>
  <p:tag name="TABLE_ENDDRAG_ORIGIN_RECT" val="409*326"/>
  <p:tag name="TABLE_ENDDRAG_RECT" val="29*108*409*326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394.7,&quot;left&quot;:93.75,&quot;top&quot;:102.25,&quot;width&quot;:760.85}"/>
</p:tagLst>
</file>

<file path=ppt/tags/tag18.xml><?xml version="1.0" encoding="utf-8"?>
<p:tagLst xmlns:p="http://schemas.openxmlformats.org/presentationml/2006/main">
  <p:tag name="KSO_WM_DIAGRAM_VIRTUALLY_FRAME" val="{&quot;height&quot;:394.7,&quot;left&quot;:93.75,&quot;top&quot;:102.25,&quot;width&quot;:760.85}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394.7,&quot;left&quot;:93.75,&quot;top&quot;:102.25,&quot;width&quot;:760.8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94.7,&quot;left&quot;:93.75,&quot;top&quot;:102.25,&quot;width&quot;:760.85}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VALUE" val="1311*131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8174_1*d*1"/>
  <p:tag name="KSO_WM_TEMPLATE_CATEGORY" val="diagram"/>
  <p:tag name="KSO_WM_TEMPLATE_INDEX" val="20208174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d057200c90714c938614f6a950e48de2"/>
  <p:tag name="KSO_WM_ASSEMBLE_CHIP_INDEX" val="10024b777e334448bb7d3beaf4c603d4"/>
  <p:tag name="KSO_WM_UNIT_PLACING_PICTURE" val="10024b777e334448bb7d3beaf4c603d4"/>
  <p:tag name="KSO_WM_TEMPLATE_ASSEMBLE_XID" val="5f28c2f0671cac347436e96b"/>
  <p:tag name="KSO_WM_TEMPLATE_ASSEMBLE_GROUPID" val="5f28c2f0671cac347436e96b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MH" val="20151223201907"/>
  <p:tag name="MH_LIBRARY" val="GRAPHIC"/>
  <p:tag name="MH_ORDER" val="Rectangle 32"/>
</p:tagLst>
</file>

<file path=ppt/tags/tag26.xml><?xml version="1.0" encoding="utf-8"?>
<p:tagLst xmlns:p="http://schemas.openxmlformats.org/presentationml/2006/main">
  <p:tag name="KSO_WPP_MARK_KEY" val="8356c19a-876a-49f1-9bf8-2a70ae0305a3"/>
  <p:tag name="COMMONDATA" val="eyJoZGlkIjoiNjZhMzRkZjNjYzUxODQ1NjQ5YzM2NDhmNWNiNTI0MTk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1762</Words>
  <Application>WPS 演示</Application>
  <PresentationFormat>宽屏</PresentationFormat>
  <Paragraphs>158</Paragraphs>
  <Slides>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Wingdings</vt:lpstr>
      <vt:lpstr>Times New Roman</vt:lpstr>
      <vt:lpstr>Arial Unicode MS</vt:lpstr>
      <vt:lpstr>等线</vt:lpstr>
      <vt:lpstr>Office 主题</vt:lpstr>
      <vt:lpstr>复方聚乙二醇（3350）电解质口服溶液  舒亦清®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jessica lu</cp:lastModifiedBy>
  <cp:revision>371</cp:revision>
  <dcterms:created xsi:type="dcterms:W3CDTF">2022-11-01T02:30:00Z</dcterms:created>
  <dcterms:modified xsi:type="dcterms:W3CDTF">2026-06-10T01:22:48Z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2402775B4BB749FD9D4CD19782D92F1E_12</vt:lpwstr>
  </property>
  <property fmtid="{D5CDD505-2E9C-101B-9397-08002B2CF9AE}" pid="3" name="KSOProductBuildVer">
    <vt:lpwstr>2052-12.1.0.26895</vt:lpwstr>
  </property>
</Properties>
</file>