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8">
  <p:sldMasterIdLst>
    <p:sldMasterId id="2147483648" r:id="rId1"/>
    <p:sldMasterId id="2147483660" r:id="rId2"/>
  </p:sldMasterIdLst>
  <p:notesMasterIdLst>
    <p:notesMasterId r:id="rId15"/>
  </p:notesMasterIdLst>
  <p:sldIdLst>
    <p:sldId id="269" r:id="rId3"/>
    <p:sldId id="258" r:id="rId4"/>
    <p:sldId id="259" r:id="rId5"/>
    <p:sldId id="260" r:id="rId6"/>
    <p:sldId id="261" r:id="rId7"/>
    <p:sldId id="271" r:id="rId8"/>
    <p:sldId id="268" r:id="rId9"/>
    <p:sldId id="272" r:id="rId10"/>
    <p:sldId id="263" r:id="rId11"/>
    <p:sldId id="265" r:id="rId12"/>
    <p:sldId id="266" r:id="rId13"/>
    <p:sldId id="327" r:id="rId14"/>
  </p:sldIdLst>
  <p:sldSz cx="12192000" cy="6858000"/>
  <p:notesSz cx="6858000" cy="9144000"/>
  <p:embeddedFontLst>
    <p:embeddedFont>
      <p:font typeface="思源黑体 Light" panose="02010600030101010101" charset="-122"/>
      <p:regular r:id="rId16"/>
    </p:embeddedFont>
    <p:embeddedFont>
      <p:font typeface="思源黑体 Medium" panose="02010600030101010101" charset="-122"/>
      <p:regular r:id="rId17"/>
    </p:embeddedFont>
    <p:embeddedFont>
      <p:font typeface="思源黑体 Normal" panose="02010600030101010101" charset="-122"/>
      <p:regular r:id="rId18"/>
    </p:embeddedFont>
    <p:embeddedFont>
      <p:font typeface="Impact" panose="020B0806030902050204" pitchFamily="34" charset="0"/>
      <p:regular r:id="rId19"/>
    </p:embeddedFon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微软雅黑 Light" panose="020B0502040204020203" pitchFamily="34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2B0"/>
    <a:srgbClr val="F7C006"/>
    <a:srgbClr val="64CDF5"/>
    <a:srgbClr val="B7DEE8"/>
    <a:srgbClr val="015FAD"/>
    <a:srgbClr val="02478C"/>
    <a:srgbClr val="0A74B0"/>
    <a:srgbClr val="D1D1D1"/>
    <a:srgbClr val="F0F0F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7" autoAdjust="0"/>
  </p:normalViewPr>
  <p:slideViewPr>
    <p:cSldViewPr snapToGrid="0">
      <p:cViewPr varScale="1">
        <p:scale>
          <a:sx n="101" d="100"/>
          <a:sy n="101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&#37073;&#20426;&#26480;\Desktop\&#35838;&#39064;\&#26032;&#24314;%20Microsoft%20Excel%20&#24037;&#20316;&#3492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糖脂比!$B$1</c:f>
              <c:strCache>
                <c:ptCount val="1"/>
                <c:pt idx="0">
                  <c:v>中心静脉导管相关性感染发生率</c:v>
                </c:pt>
              </c:strCache>
            </c:strRef>
          </c:tx>
          <c:spPr>
            <a:solidFill>
              <a:srgbClr val="0162B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62B0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A7-4660-9E67-4653EF53B797}"/>
              </c:ext>
            </c:extLst>
          </c:dPt>
          <c:dPt>
            <c:idx val="1"/>
            <c:invertIfNegative val="0"/>
            <c:bubble3D val="0"/>
            <c:spPr>
              <a:solidFill>
                <a:srgbClr val="0162B0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A7-4660-9E67-4653EF53B797}"/>
              </c:ext>
            </c:extLst>
          </c:dPt>
          <c:cat>
            <c:strRef>
              <c:f>糖脂比!$A$2:$A$4</c:f>
              <c:strCache>
                <c:ptCount val="3"/>
                <c:pt idx="0">
                  <c:v>糖脂比40:60</c:v>
                </c:pt>
                <c:pt idx="1">
                  <c:v>糖脂比50:50</c:v>
                </c:pt>
                <c:pt idx="2">
                  <c:v>糖脂比60:40</c:v>
                </c:pt>
              </c:strCache>
            </c:strRef>
          </c:cat>
          <c:val>
            <c:numRef>
              <c:f>糖脂比!$B$2:$B$4</c:f>
              <c:numCache>
                <c:formatCode>0.00%</c:formatCode>
                <c:ptCount val="3"/>
                <c:pt idx="0">
                  <c:v>3.0800000000000001E-2</c:v>
                </c:pt>
                <c:pt idx="1">
                  <c:v>4.1099999999999998E-2</c:v>
                </c:pt>
                <c:pt idx="2">
                  <c:v>0.19350000000000001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A7-4660-9E67-4653EF53B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8830079"/>
        <c:axId val="1158828159"/>
      </c:barChart>
      <c:catAx>
        <c:axId val="115883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思源黑体 Light" panose="020B0300000000000000" pitchFamily="34" charset="-122"/>
                <a:cs typeface="+mn-cs"/>
              </a:defRPr>
            </a:pPr>
            <a:endParaRPr lang="zh-CN"/>
          </a:p>
        </c:txPr>
        <c:crossAx val="1158828159"/>
        <c:crosses val="autoZero"/>
        <c:auto val="1"/>
        <c:lblAlgn val="ctr"/>
        <c:lblOffset val="100"/>
        <c:noMultiLvlLbl val="0"/>
      </c:catAx>
      <c:valAx>
        <c:axId val="1158828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5883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d19da86-1579-40c2-8151-bbc7db64d4cd}"/>
      </c:ext>
    </c:extLst>
  </c:chart>
  <c:spPr>
    <a:noFill/>
    <a:ln w="12700">
      <a:solidFill>
        <a:schemeClr val="tx1"/>
      </a:solidFill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0.19618</cdr:x>
      <cdr:y>0.64722</cdr:y>
    </cdr:from>
    <cdr:to>
      <cdr:x>0.34012</cdr:x>
      <cdr:y>0.76985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951444" y="1775153"/>
          <a:ext cx="698090" cy="33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 kern="1200" dirty="0">
              <a:latin typeface="思源黑体 Light" panose="020B0300000000000000" pitchFamily="34" charset="-122"/>
              <a:ea typeface="思源黑体 Light" panose="020B0300000000000000" pitchFamily="34" charset="-122"/>
            </a:rPr>
            <a:t>3.08%</a:t>
          </a:r>
          <a:endParaRPr lang="zh-CN" altLang="en-US" sz="1200" b="1" kern="1200" dirty="0">
            <a:latin typeface="思源黑体 Light" panose="020B0300000000000000" pitchFamily="34" charset="-122"/>
            <a:ea typeface="思源黑体 Light" panose="020B0300000000000000" pitchFamily="34" charset="-122"/>
          </a:endParaRPr>
        </a:p>
      </cdr:txBody>
    </cdr:sp>
  </cdr:relSizeAnchor>
  <cdr:relSizeAnchor xmlns:cdr="http://schemas.openxmlformats.org/drawingml/2006/chartDrawing">
    <cdr:from>
      <cdr:x>0.47595</cdr:x>
      <cdr:y>0.61063</cdr:y>
    </cdr:from>
    <cdr:to>
      <cdr:x>0.61989</cdr:x>
      <cdr:y>0.73327</cdr:y>
    </cdr:to>
    <cdr:sp macro="" textlink="">
      <cdr:nvSpPr>
        <cdr:cNvPr id="3" name="矩形 2"/>
        <cdr:cNvSpPr/>
      </cdr:nvSpPr>
      <cdr:spPr>
        <a:xfrm xmlns:a="http://schemas.openxmlformats.org/drawingml/2006/main">
          <a:off x="2308295" y="1674800"/>
          <a:ext cx="698090" cy="33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 kern="1200" dirty="0">
              <a:latin typeface="思源黑体 Light" panose="020B0300000000000000" pitchFamily="34" charset="-122"/>
              <a:ea typeface="思源黑体 Light" panose="020B0300000000000000" pitchFamily="34" charset="-122"/>
            </a:rPr>
            <a:t>4.11%</a:t>
          </a:r>
          <a:endParaRPr lang="zh-CN" altLang="en-US" sz="1200" b="1" kern="1200" dirty="0">
            <a:latin typeface="思源黑体 Light" panose="020B0300000000000000" pitchFamily="34" charset="-122"/>
            <a:ea typeface="思源黑体 Light" panose="020B0300000000000000" pitchFamily="34" charset="-122"/>
          </a:endParaRPr>
        </a:p>
      </cdr:txBody>
    </cdr:sp>
  </cdr:relSizeAnchor>
  <cdr:relSizeAnchor xmlns:cdr="http://schemas.openxmlformats.org/drawingml/2006/chartDrawing">
    <cdr:from>
      <cdr:x>0.74873</cdr:x>
      <cdr:y>0.12992</cdr:y>
    </cdr:from>
    <cdr:to>
      <cdr:x>0.91474</cdr:x>
      <cdr:y>0.25256</cdr:y>
    </cdr:to>
    <cdr:sp macro="" textlink="">
      <cdr:nvSpPr>
        <cdr:cNvPr id="4" name="矩形 3"/>
        <cdr:cNvSpPr/>
      </cdr:nvSpPr>
      <cdr:spPr>
        <a:xfrm xmlns:a="http://schemas.openxmlformats.org/drawingml/2006/main">
          <a:off x="3631200" y="356340"/>
          <a:ext cx="805133" cy="33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 kern="1200" dirty="0">
              <a:latin typeface="思源黑体 Light" panose="020B0300000000000000" pitchFamily="34" charset="-122"/>
              <a:ea typeface="思源黑体 Light" panose="020B0300000000000000" pitchFamily="34" charset="-122"/>
            </a:rPr>
            <a:t>19.35%</a:t>
          </a:r>
          <a:endParaRPr lang="zh-CN" altLang="en-US" sz="1200" b="1" kern="1200" dirty="0">
            <a:latin typeface="思源黑体 Light" panose="020B0300000000000000" pitchFamily="34" charset="-122"/>
            <a:ea typeface="思源黑体 Light" panose="020B0300000000000000" pitchFamily="34" charset="-12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95C82-D59D-4262-8EB1-FB85472CC6B9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0CD16-A407-4B0E-84C5-B344A1602A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u="none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u="none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B0CD16-A407-4B0E-84C5-B344A1602A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B0CD16-A407-4B0E-84C5-B344A1602A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D16-A407-4B0E-84C5-B344A1602A8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6DDD90-B421-49D9-B850-57B664F870C3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288A0-0F5C-40F1-828A-2C1B904C80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ABD23-E803-4ED9-B486-F3B7705A5741}" type="datetimeFigureOut">
              <a:rPr lang="zh-CN" altLang="en-US" smtClean="0"/>
              <a:t>2026-6-10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BCEDD-B40A-4D25-9AEC-3319A2880D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1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10" Type="http://schemas.openxmlformats.org/officeDocument/2006/relationships/tags" Target="../tags/tag19.xml"/><Relationship Id="rId19" Type="http://schemas.microsoft.com/office/2007/relationships/hdphoto" Target="../media/hdphoto1.wdp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479" y="406855"/>
            <a:ext cx="2102602" cy="64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614069" y="1420621"/>
            <a:ext cx="13480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ω-3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甘油三酯（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2%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）中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/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长链脂肪乳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/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氨基酸（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16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）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/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葡萄糖（</a:t>
            </a:r>
            <a:r>
              <a:rPr lang="en-US" altLang="zh-CN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16%</a:t>
            </a:r>
            <a:r>
              <a:rPr lang="zh-CN" altLang="en-U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）注射液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796668" y="2342779"/>
            <a:ext cx="13480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申报企业：湖北一半天制药有限公司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46479" y="3139923"/>
            <a:ext cx="11359441" cy="0"/>
          </a:xfrm>
          <a:prstGeom prst="line">
            <a:avLst/>
          </a:prstGeom>
          <a:ln w="120650">
            <a:gradFill>
              <a:gsLst>
                <a:gs pos="0">
                  <a:srgbClr val="0162B0"/>
                </a:gs>
                <a:gs pos="100000">
                  <a:srgbClr val="64CDF5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21690" y="4077335"/>
            <a:ext cx="3283585" cy="152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富含高纯度鱼油</a:t>
            </a:r>
            <a:endParaRPr lang="en-US" altLang="zh-CN" sz="20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algn="just">
              <a:lnSpc>
                <a:spcPts val="2800"/>
              </a:lnSpc>
            </a:pPr>
            <a:r>
              <a:rPr lang="en-US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 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（</a:t>
            </a:r>
            <a:r>
              <a:rPr lang="en-US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ω-3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脂肪酸＞</a:t>
            </a:r>
            <a:r>
              <a:rPr lang="en-US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60%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endParaRPr lang="en-US" altLang="zh-CN" sz="20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用于围手术期</a:t>
            </a:r>
            <a:r>
              <a:rPr lang="zh-CN" altLang="zh-CN" sz="2000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高血糖</a:t>
            </a:r>
            <a:r>
              <a:rPr lang="zh-CN" altLang="zh-CN" sz="20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患者</a:t>
            </a:r>
            <a:endParaRPr lang="en-US" altLang="zh-CN" sz="20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外周</a:t>
            </a: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静脉输注</a:t>
            </a:r>
            <a:endParaRPr lang="zh-CN" altLang="en-US" sz="2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562174" y="4074216"/>
            <a:ext cx="3128049" cy="149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用于</a:t>
            </a:r>
            <a:r>
              <a:rPr lang="zh-CN" altLang="zh-CN" sz="20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儿童肠衰竭相关性肝病一线治疗</a:t>
            </a:r>
            <a:endParaRPr lang="zh-CN" altLang="en-US" sz="20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国内外临床治疗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指南</a:t>
            </a:r>
            <a:endParaRPr lang="en-US" altLang="zh-CN" sz="20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65113" algn="just">
              <a:lnSpc>
                <a:spcPts val="28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强推荐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用药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8106" y="4078553"/>
            <a:ext cx="3202204" cy="11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疗效与</a:t>
            </a: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安全性优势突出</a:t>
            </a:r>
            <a:r>
              <a:rPr lang="zh-CN" altLang="zh-CN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</a:t>
            </a: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减少并发症，有效</a:t>
            </a:r>
            <a:r>
              <a:rPr lang="zh-CN" altLang="en-US" sz="20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节约医保基金</a:t>
            </a:r>
            <a:r>
              <a:rPr lang="zh-CN" altLang="en-US" sz="20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支出</a:t>
            </a:r>
            <a:endParaRPr lang="zh-CN" altLang="en-US" sz="2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640442" y="3937000"/>
            <a:ext cx="3429000" cy="1748135"/>
          </a:xfrm>
          <a:prstGeom prst="rect">
            <a:avLst/>
          </a:prstGeom>
          <a:noFill/>
          <a:ln w="31750">
            <a:solidFill>
              <a:srgbClr val="0162B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4381499" y="3937000"/>
            <a:ext cx="3429000" cy="1748135"/>
          </a:xfrm>
          <a:prstGeom prst="rect">
            <a:avLst/>
          </a:prstGeom>
          <a:noFill/>
          <a:ln w="31750">
            <a:solidFill>
              <a:srgbClr val="0162B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8089345" y="3936999"/>
            <a:ext cx="3429000" cy="1748135"/>
          </a:xfrm>
          <a:prstGeom prst="rect">
            <a:avLst/>
          </a:prstGeom>
          <a:noFill/>
          <a:ln w="31750">
            <a:solidFill>
              <a:srgbClr val="0162B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等腰三角形 8"/>
          <p:cNvSpPr/>
          <p:nvPr>
            <p:custDataLst>
              <p:tags r:id="rId7"/>
            </p:custDataLst>
          </p:nvPr>
        </p:nvSpPr>
        <p:spPr>
          <a:xfrm rot="5400000">
            <a:off x="737228" y="3843222"/>
            <a:ext cx="414682" cy="608255"/>
          </a:xfrm>
          <a:prstGeom prst="triangle">
            <a:avLst>
              <a:gd name="adj" fmla="val 0"/>
            </a:avLst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>
            <p:custDataLst>
              <p:tags r:id="rId8"/>
            </p:custDataLst>
          </p:nvPr>
        </p:nvSpPr>
        <p:spPr>
          <a:xfrm rot="5400000">
            <a:off x="4478284" y="3834589"/>
            <a:ext cx="414682" cy="608255"/>
          </a:xfrm>
          <a:prstGeom prst="triangle">
            <a:avLst>
              <a:gd name="adj" fmla="val 0"/>
            </a:avLst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>
            <p:custDataLst>
              <p:tags r:id="rId9"/>
            </p:custDataLst>
          </p:nvPr>
        </p:nvSpPr>
        <p:spPr>
          <a:xfrm rot="5400000">
            <a:off x="8183403" y="3834590"/>
            <a:ext cx="414682" cy="608255"/>
          </a:xfrm>
          <a:prstGeom prst="triangle">
            <a:avLst>
              <a:gd name="adj" fmla="val 0"/>
            </a:avLst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>
            <p:custDataLst>
              <p:tags r:id="rId1"/>
            </p:custDataLst>
          </p:nvPr>
        </p:nvSpPr>
        <p:spPr>
          <a:xfrm>
            <a:off x="6297978" y="1223937"/>
            <a:ext cx="4889954" cy="4983814"/>
          </a:xfrm>
          <a:prstGeom prst="roundRect">
            <a:avLst>
              <a:gd name="adj" fmla="val 300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3" name="矩形: 圆角 22"/>
          <p:cNvSpPr/>
          <p:nvPr>
            <p:custDataLst>
              <p:tags r:id="rId2"/>
            </p:custDataLst>
          </p:nvPr>
        </p:nvSpPr>
        <p:spPr>
          <a:xfrm>
            <a:off x="7620997" y="1007912"/>
            <a:ext cx="2311400" cy="432053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应用创新</a:t>
            </a:r>
          </a:p>
        </p:txBody>
      </p:sp>
      <p:sp>
        <p:nvSpPr>
          <p:cNvPr id="24" name="矩形: 圆角 23"/>
          <p:cNvSpPr/>
          <p:nvPr>
            <p:custDataLst>
              <p:tags r:id="rId3"/>
            </p:custDataLst>
          </p:nvPr>
        </p:nvSpPr>
        <p:spPr>
          <a:xfrm>
            <a:off x="464051" y="1223941"/>
            <a:ext cx="5429974" cy="4983816"/>
          </a:xfrm>
          <a:prstGeom prst="roundRect">
            <a:avLst>
              <a:gd name="adj" fmla="val 300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4"/>
            </p:custDataLst>
          </p:nvPr>
        </p:nvSpPr>
        <p:spPr>
          <a:xfrm>
            <a:off x="2023338" y="1007912"/>
            <a:ext cx="2311400" cy="432053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技术创新</a:t>
            </a: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475593" y="1606077"/>
            <a:ext cx="5329650" cy="2305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处方组成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更优</a:t>
            </a: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CN" altLang="zh-CN" sz="1600" dirty="0">
                <a:solidFill>
                  <a:schemeClr val="tx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创新</a:t>
            </a:r>
            <a:r>
              <a:rPr lang="zh-CN" altLang="en-US" sz="1600" dirty="0">
                <a:solidFill>
                  <a:schemeClr val="tx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脂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肪酸、氨基酸组成和含量配比，降低患者液体输注量，快速发挥抗炎作用，高效纠正负氮平衡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40:60</a:t>
            </a: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糖脂比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更适宜</a:t>
            </a: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降低糖代谢负担和导管相关性感染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CRI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发生率</a:t>
            </a:r>
          </a:p>
          <a:p>
            <a:pPr marL="285750" lvl="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“即开、即混、即用”三腔袋：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突破“弱焊”等多项关键技术壁垒，实现抗氧化剂零添加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（专利审查中）</a:t>
            </a: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6477384" y="1606077"/>
            <a:ext cx="4595089" cy="2625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明确儿童用法用量：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儿童肠衰竭相关肝损害的一线治疗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药物，多部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指南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强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推荐</a:t>
            </a:r>
          </a:p>
          <a:p>
            <a:pPr marL="285750" lvl="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拓展外周静脉输注：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渗透压适宜（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840mOsm/L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），输注操作简单，创伤小，不良反应少，提升患者依从性，降低患者用药成本</a:t>
            </a:r>
          </a:p>
          <a:p>
            <a:pPr marL="285750" lvl="0" indent="-285750" algn="just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实现“全合一”平衡营养：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规避单营养素临床使用风险，大幅降低静配差错率和污染风险</a:t>
            </a:r>
            <a:endParaRPr lang="zh-CN" altLang="en-US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54118"/>
              </p:ext>
            </p:extLst>
          </p:nvPr>
        </p:nvGraphicFramePr>
        <p:xfrm>
          <a:off x="520065" y="3941445"/>
          <a:ext cx="5216525" cy="2148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 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比例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/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含量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作用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ω-6: ω-3 PUFA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2.7:1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比例更优，人体生物利用度更高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鱼油中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ω-3 PUFA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含量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＞</a:t>
                      </a:r>
                      <a:r>
                        <a:rPr lang="en-US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60%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能更好地抑制炎症，调节免疫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鱼油中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EPA+DHA</a:t>
                      </a: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含量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＞</a:t>
                      </a:r>
                      <a:r>
                        <a:rPr lang="en-US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45%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中链甘油三酸酯</a:t>
                      </a: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MCT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10%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为机体快速供能</a:t>
                      </a:r>
                      <a:endParaRPr lang="zh-CN" sz="1200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Times New Roman" panose="02020603050405020304" pitchFamily="18" charset="0"/>
                        </a:rPr>
                        <a:t>注：</a:t>
                      </a:r>
                      <a:r>
                        <a:rPr lang="en-US" altLang="zh-CN" sz="11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ω-6: ω-3 PUFA</a:t>
                      </a:r>
                      <a:r>
                        <a:rPr lang="zh-CN" altLang="en-US" sz="11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的比例在</a:t>
                      </a:r>
                      <a:r>
                        <a:rPr lang="en-US" altLang="zh-CN" sz="11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1:1~2:1</a:t>
                      </a:r>
                      <a:r>
                        <a:rPr lang="zh-CN" altLang="en-US" sz="1100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之间最佳</a:t>
                      </a:r>
                      <a:r>
                        <a:rPr lang="en-US" altLang="zh-CN" sz="1100" baseline="40000" dirty="0">
                          <a:latin typeface="Arial" panose="020B0604020202020204" pitchFamily="34" charset="0"/>
                          <a:ea typeface="思源黑体 Normal" panose="020B0400000000000000" pitchFamily="34" charset="-122"/>
                          <a:cs typeface="Arial" panose="020B0604020202020204" pitchFamily="34" charset="0"/>
                          <a:sym typeface="+mn-ea"/>
                        </a:rPr>
                        <a:t>[1]</a:t>
                      </a:r>
                      <a:endParaRPr lang="en-US" altLang="zh-CN" sz="1100" baseline="40000" dirty="0">
                        <a:latin typeface="Arial" panose="020B0604020202020204" pitchFamily="34" charset="0"/>
                        <a:ea typeface="思源黑体 Normal" panose="020B0400000000000000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创新性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9141" y="6385631"/>
            <a:ext cx="1112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  <a:defRPr/>
            </a:pPr>
            <a:r>
              <a:rPr lang="en-US" altLang="zh-CN" sz="800" b="1" kern="1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ω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-3 and </a:t>
            </a:r>
            <a:r>
              <a:rPr lang="en-US" altLang="zh-CN" sz="800" b="1" kern="1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ω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-6 Polyunsaturated Fatty Acids. Obesity and Cancer. Nutrients 2020.12(9):2751.</a:t>
            </a:r>
            <a:endParaRPr lang="zh-CN" altLang="en-US" sz="800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5300" y="216697"/>
            <a:ext cx="1022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通过优化处方组成与配比，实现临床应用新价值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1"/>
            </p:custDataLst>
          </p:nvPr>
        </p:nvSpPr>
        <p:spPr>
          <a:xfrm>
            <a:off x="457200" y="1558771"/>
            <a:ext cx="5308600" cy="1970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1" name="矩形: 圆角 20"/>
          <p:cNvSpPr/>
          <p:nvPr>
            <p:custDataLst>
              <p:tags r:id="rId2"/>
            </p:custDataLst>
          </p:nvPr>
        </p:nvSpPr>
        <p:spPr>
          <a:xfrm>
            <a:off x="457200" y="998538"/>
            <a:ext cx="5308600" cy="606862"/>
          </a:xfrm>
          <a:prstGeom prst="roundRect">
            <a:avLst>
              <a:gd name="adj" fmla="val 6702"/>
            </a:avLst>
          </a:prstGeom>
          <a:solidFill>
            <a:srgbClr val="0162B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>
                <a:solidFill>
                  <a:srgbClr val="F7C006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01</a:t>
            </a:r>
            <a:r>
              <a:rPr lang="en-US" altLang="zh-CN" sz="2500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  </a:t>
            </a:r>
            <a:r>
              <a:rPr lang="zh-CN" altLang="zh-CN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治疗疾病对公共健康的影响</a:t>
            </a:r>
            <a:endParaRPr lang="zh-CN" altLang="en-US" sz="2000" b="1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457200" y="4524732"/>
            <a:ext cx="5308600" cy="1751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4" name="矩形: 圆角 23"/>
          <p:cNvSpPr/>
          <p:nvPr>
            <p:custDataLst>
              <p:tags r:id="rId4"/>
            </p:custDataLst>
          </p:nvPr>
        </p:nvSpPr>
        <p:spPr>
          <a:xfrm>
            <a:off x="457200" y="3954666"/>
            <a:ext cx="5308600" cy="581800"/>
          </a:xfrm>
          <a:prstGeom prst="roundRect">
            <a:avLst>
              <a:gd name="adj" fmla="val 6702"/>
            </a:avLst>
          </a:prstGeom>
          <a:solidFill>
            <a:srgbClr val="0162B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>
                <a:solidFill>
                  <a:srgbClr val="F7C006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03  </a:t>
            </a:r>
            <a:r>
              <a:rPr lang="zh-CN" altLang="en-US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填补</a:t>
            </a:r>
            <a:r>
              <a:rPr lang="zh-CN" altLang="zh-CN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目录</a:t>
            </a:r>
            <a:r>
              <a:rPr lang="zh-CN" altLang="en-US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空白</a:t>
            </a: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6153150" y="1558771"/>
            <a:ext cx="5308600" cy="1970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6"/>
            </p:custDataLst>
          </p:nvPr>
        </p:nvSpPr>
        <p:spPr>
          <a:xfrm>
            <a:off x="6153150" y="998537"/>
            <a:ext cx="5308600" cy="606863"/>
          </a:xfrm>
          <a:prstGeom prst="roundRect">
            <a:avLst>
              <a:gd name="adj" fmla="val 6702"/>
            </a:avLst>
          </a:prstGeom>
          <a:solidFill>
            <a:srgbClr val="0162B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>
                <a:solidFill>
                  <a:srgbClr val="F7C006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02 </a:t>
            </a:r>
            <a:r>
              <a:rPr lang="en-US" altLang="zh-CN" sz="2500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 </a:t>
            </a:r>
            <a:r>
              <a:rPr lang="zh-CN" altLang="zh-CN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符合“保基本”原则</a:t>
            </a:r>
            <a:endParaRPr lang="zh-CN" altLang="en-US" sz="2000" b="1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7"/>
            </p:custDataLst>
          </p:nvPr>
        </p:nvSpPr>
        <p:spPr>
          <a:xfrm>
            <a:off x="6133486" y="4524732"/>
            <a:ext cx="5308600" cy="1751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8" name="矩形: 圆角 27"/>
          <p:cNvSpPr/>
          <p:nvPr>
            <p:custDataLst>
              <p:tags r:id="rId8"/>
            </p:custDataLst>
          </p:nvPr>
        </p:nvSpPr>
        <p:spPr>
          <a:xfrm>
            <a:off x="6132173" y="3954667"/>
            <a:ext cx="5308600" cy="581800"/>
          </a:xfrm>
          <a:prstGeom prst="roundRect">
            <a:avLst>
              <a:gd name="adj" fmla="val 6702"/>
            </a:avLst>
          </a:prstGeom>
          <a:solidFill>
            <a:srgbClr val="0162B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>
                <a:solidFill>
                  <a:srgbClr val="F7C006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04  </a:t>
            </a:r>
            <a:r>
              <a:rPr lang="en-US" altLang="zh-CN" dirty="0">
                <a:solidFill>
                  <a:srgbClr val="F7C006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 </a:t>
            </a:r>
            <a:r>
              <a:rPr lang="zh-CN" altLang="zh-CN" sz="20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临床管理路径清晰</a:t>
            </a:r>
            <a:endParaRPr lang="zh-CN" altLang="en-US" sz="2000" b="1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527050" y="1729745"/>
            <a:ext cx="5168900" cy="1271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儿童肠衰竭相关性肝病和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围手术期高血糖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发病率高、疾病进展快，精准治疗尤为必要与迫切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有助于《国民营养计划（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2017-2030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）》实现，提高国民营养健康水平</a:t>
            </a: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6204263" y="1689313"/>
            <a:ext cx="5168900" cy="18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营养治疗是疾病的基础治疗</a:t>
            </a:r>
            <a:endParaRPr lang="zh-CN" altLang="en-US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本品有“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含高纯度鱼油、明确儿童用法用量、外周静脉输注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”的特点，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提高临床治疗有效性和安全性，减轻患者疾病负担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替代和规范现行目录内同类药品的不合理使用，减少治疗费用，不额外增加医保基金支出</a:t>
            </a:r>
            <a:endParaRPr lang="zh-CN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548237" y="4670644"/>
            <a:ext cx="5065982" cy="154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目前，国家医保目录内无针对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围术期高血糖和儿童肠衰竭相关性肝病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特点的治疗型三腔袋产品，临床主要使用常规的肠外营养制剂进行替代性治疗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本品纳入医保目录后，可弥补现有治疗手段的不足，满足临床患者用药的可及性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6232544" y="4670644"/>
            <a:ext cx="5140619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“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即开、即混、即用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”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工业化三腔袋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，减少处方和配置错误，提高临床用药便利性和患者依从性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临床使用时，需经过营养筛查、评估，不易产生临床滥用风险或超说明书用药，易于医保经办审核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0508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公平性（一）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节约医保费用支出，满足临床用药可及性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0508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小     结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8429" y="0"/>
            <a:ext cx="2102602" cy="64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06073" y="1967535"/>
            <a:ext cx="2173627" cy="942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临床价值明确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096872" y="1967534"/>
            <a:ext cx="8549027" cy="942329"/>
          </a:xfrm>
          <a:prstGeom prst="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  <a:sym typeface="+mn-ea"/>
              </a:rPr>
              <a:t>儿童肠衰竭相关性肝病一线治疗药物，多部指南强推荐</a:t>
            </a:r>
            <a:endParaRPr lang="en-US" altLang="zh-CN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  <a:sym typeface="+mn-ea"/>
              </a:rPr>
              <a:t>糖脂比最低，尤其适用于围手术期高血糖患者</a:t>
            </a:r>
            <a:endParaRPr lang="zh-CN" altLang="en-US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506073" y="3107994"/>
            <a:ext cx="2173627" cy="942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患者获益显著</a:t>
            </a: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3096872" y="3107993"/>
            <a:ext cx="8549028" cy="942331"/>
          </a:xfrm>
          <a:prstGeom prst="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sym typeface="+mn-ea"/>
              </a:rPr>
              <a:t>富含高纯度鱼油，外周静脉输注，有效减少术后感染并发症和缩短住院时间</a:t>
            </a:r>
            <a:endParaRPr lang="zh-CN" altLang="en-US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506073" y="4339894"/>
            <a:ext cx="2173627" cy="942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价格合理可及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3096873" y="4339893"/>
            <a:ext cx="8549026" cy="942331"/>
          </a:xfrm>
          <a:prstGeom prst="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替代和规范现行目录内同类药品的不合理使用，不新增医保基金支出</a:t>
            </a:r>
            <a:endParaRPr lang="zh-CN" altLang="en-US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035780" y="1201517"/>
            <a:ext cx="51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新型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ω-3</a:t>
            </a:r>
            <a:r>
              <a:rPr lang="zh-CN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鱼油脂肪乳治疗型三腔袋产品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035780" y="2207085"/>
            <a:ext cx="622504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糖脂比40:60，安全性显著优于医保目录内同类产品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096000" y="3219682"/>
            <a:ext cx="598930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适用于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sym typeface="+mn-ea"/>
              </a:rPr>
              <a:t>儿童肠衰竭相关性肝病和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围术期高血糖患者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096000" y="4232279"/>
            <a:ext cx="598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通过优化处方组成与配比，实现临床应用新价值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035780" y="5236517"/>
            <a:ext cx="598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节约医保费用支出，满足临床用药可及性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平行四边形 1"/>
          <p:cNvSpPr/>
          <p:nvPr/>
        </p:nvSpPr>
        <p:spPr>
          <a:xfrm>
            <a:off x="2" y="0"/>
            <a:ext cx="6225048" cy="6858000"/>
          </a:xfrm>
          <a:prstGeom prst="parallelogram">
            <a:avLst>
              <a:gd name="adj" fmla="val 17615"/>
            </a:avLst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7519" y="1109046"/>
            <a:ext cx="31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目  录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504146" y="993768"/>
            <a:ext cx="2146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01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520671" y="2006366"/>
            <a:ext cx="2146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02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504146" y="3018963"/>
            <a:ext cx="2146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03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507866" y="4031560"/>
            <a:ext cx="2146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04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520671" y="5044158"/>
            <a:ext cx="2146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05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3927245" y="1170740"/>
            <a:ext cx="18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基本信息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3825337" y="2179490"/>
            <a:ext cx="18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安全性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3819246" y="3188240"/>
            <a:ext cx="18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有效性</a:t>
            </a: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3825335" y="4196990"/>
            <a:ext cx="18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创新性</a:t>
            </a: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3825335" y="5205740"/>
            <a:ext cx="18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公平性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2221" r="8951" b="8361"/>
          <a:stretch>
            <a:fillRect/>
          </a:stretch>
        </p:blipFill>
        <p:spPr>
          <a:xfrm>
            <a:off x="702059" y="3312814"/>
            <a:ext cx="2044108" cy="2691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78081"/>
              </p:ext>
            </p:extLst>
          </p:nvPr>
        </p:nvGraphicFramePr>
        <p:xfrm>
          <a:off x="417795" y="1057323"/>
          <a:ext cx="7929793" cy="5304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5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</a:rPr>
                        <a:t>通用名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-3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甘油三酯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(2%)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长链脂肪乳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氨基酸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(16)/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葡萄糖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(16%)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注射液</a:t>
                      </a:r>
                      <a:endParaRPr lang="zh-CN" altLang="en-US" sz="16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026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注册规格及类别</a:t>
                      </a:r>
                      <a:endParaRPr lang="zh-CN" altLang="en-US" sz="1600" b="1" dirty="0">
                        <a:latin typeface="思源黑体 Medium" panose="020B0600000000000000" pitchFamily="34" charset="-122"/>
                        <a:ea typeface="思源黑体 Medium" panose="020B06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1250ml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；化学药品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3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类</a:t>
                      </a:r>
                      <a:endParaRPr lang="zh-CN" altLang="en-US" sz="16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0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该通用名</a:t>
                      </a:r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中国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大陆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首次</a:t>
                      </a:r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获批时间</a:t>
                      </a:r>
                      <a:endParaRPr lang="zh-CN" altLang="en-US" sz="1600" b="1" dirty="0">
                        <a:latin typeface="思源黑体 Medium" panose="020B0600000000000000" pitchFamily="34" charset="-122"/>
                        <a:ea typeface="思源黑体 Medium" panose="020B06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2024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月</a:t>
                      </a:r>
                      <a:endParaRPr lang="zh-CN" altLang="en-US" sz="16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目前大陆地区同通用名药物上市情况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2</a:t>
                      </a:r>
                      <a:r>
                        <a:rPr lang="zh-CN" altLang="en-US" sz="1600" dirty="0"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家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06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全球首次上市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国家及日期</a:t>
                      </a:r>
                      <a:endParaRPr lang="zh-CN" altLang="en-US" sz="1600" b="1" dirty="0">
                        <a:latin typeface="思源黑体 Medium" panose="020B0600000000000000" pitchFamily="34" charset="-122"/>
                        <a:ea typeface="思源黑体 Medium" panose="020B06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瑞典，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2016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6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月</a:t>
                      </a:r>
                      <a:endParaRPr lang="zh-CN" altLang="en-US" sz="16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是否为</a:t>
                      </a: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OTC</a:t>
                      </a:r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药品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728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适应症</a:t>
                      </a:r>
                      <a:endParaRPr lang="zh-CN" altLang="en-US" sz="1600" b="1" dirty="0">
                        <a:latin typeface="思源黑体 Medium" panose="020B0600000000000000" pitchFamily="34" charset="-122"/>
                        <a:ea typeface="思源黑体 Medium" panose="020B06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当口服或肠内营养无法进行、不足或有禁忌时，本品为轻至中重度分解代谢的患者提供肠外营养治疗所需的能量、必需脂肪酸（包括ω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-3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和ω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-6</a:t>
                      </a: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脂肪酸）、氨基酸、电解质和液体。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适用于成人、</a:t>
                      </a:r>
                      <a:r>
                        <a:rPr lang="zh-CN" altLang="zh-CN" sz="1600" b="1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青少年和</a:t>
                      </a: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</a:t>
                      </a:r>
                      <a:r>
                        <a:rPr lang="zh-CN" altLang="zh-CN" sz="1600" b="1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岁以上儿童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858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1" kern="1200" dirty="0">
                          <a:solidFill>
                            <a:schemeClr val="tx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+mn-cs"/>
                        </a:rPr>
                        <a:t>用法用量</a:t>
                      </a:r>
                      <a:endParaRPr lang="zh-CN" altLang="en-US" sz="1600" b="1" dirty="0">
                        <a:latin typeface="思源黑体 Medium" panose="020B0600000000000000" pitchFamily="34" charset="-122"/>
                        <a:ea typeface="思源黑体 Medium" panose="020B06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74B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适用于</a:t>
                      </a:r>
                      <a:r>
                        <a:rPr lang="zh-CN" altLang="zh-CN" sz="1600" b="1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外周静脉输注</a:t>
                      </a: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或中心静脉输注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药物的剂量应根据患者的个体情况而调整，通常为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1</a:t>
                      </a: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袋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天</a:t>
                      </a:r>
                      <a:endParaRPr lang="zh-CN" altLang="en-US" sz="1600" b="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8613058" y="1057323"/>
            <a:ext cx="3263440" cy="53043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81884" y="1286456"/>
            <a:ext cx="3010464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参照药</a:t>
            </a:r>
            <a:r>
              <a:rPr lang="zh-CN" altLang="en-US" sz="1600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：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ω-3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甘油三酯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(2%)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中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长链脂肪乳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氨基酸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(16)/</a:t>
            </a: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葡萄糖</a:t>
            </a:r>
            <a:r>
              <a:rPr lang="en-US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(36%)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注射液</a:t>
            </a:r>
            <a:endParaRPr lang="zh-CN" altLang="en-US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81884" y="3016601"/>
            <a:ext cx="3010464" cy="189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参照药选择理由</a:t>
            </a:r>
            <a:r>
              <a:rPr lang="zh-CN" altLang="en-US" sz="1600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：</a:t>
            </a:r>
            <a:endParaRPr lang="en-US" altLang="zh-CN" sz="1600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1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医保目录内品种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处方组成相似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3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肠外营养三腔袋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品种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市场份额大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富含高纯度鱼油；扩大适用人群（儿童患者获益）；拓展新给药途径（可外周静脉输注）</a:t>
            </a:r>
            <a:endParaRPr lang="zh-CN" altLang="en-US" sz="2000" b="1" dirty="0">
              <a:solidFill>
                <a:srgbClr val="0162B0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基本信息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/>
          <p:cNvSpPr/>
          <p:nvPr/>
        </p:nvSpPr>
        <p:spPr>
          <a:xfrm>
            <a:off x="560649" y="1086186"/>
            <a:ext cx="2487352" cy="729372"/>
          </a:xfrm>
          <a:prstGeom prst="roundRect">
            <a:avLst>
              <a:gd name="adj" fmla="val 5106"/>
            </a:avLst>
          </a:prstGeom>
          <a:solidFill>
            <a:srgbClr val="0162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9730" y="1250187"/>
            <a:ext cx="21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疾病基本情况</a:t>
            </a:r>
          </a:p>
        </p:txBody>
      </p:sp>
      <p:sp>
        <p:nvSpPr>
          <p:cNvPr id="24" name="矩形: 圆角 23"/>
          <p:cNvSpPr/>
          <p:nvPr/>
        </p:nvSpPr>
        <p:spPr>
          <a:xfrm>
            <a:off x="579697" y="2446242"/>
            <a:ext cx="2468304" cy="1099512"/>
          </a:xfrm>
          <a:prstGeom prst="roundRect">
            <a:avLst>
              <a:gd name="adj" fmla="val 5106"/>
            </a:avLst>
          </a:prstGeom>
          <a:solidFill>
            <a:srgbClr val="0162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560648" y="4229936"/>
            <a:ext cx="2468304" cy="1673027"/>
          </a:xfrm>
          <a:prstGeom prst="roundRect">
            <a:avLst>
              <a:gd name="adj" fmla="val 5106"/>
            </a:avLst>
          </a:prstGeom>
          <a:solidFill>
            <a:srgbClr val="0162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3053" y="2795943"/>
            <a:ext cx="246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未满足的临床需求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17220" y="4712506"/>
            <a:ext cx="231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本品与同类药品</a:t>
            </a:r>
            <a:endParaRPr lang="en-US" altLang="zh-CN" sz="2000" b="1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比较优势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220556" y="1055114"/>
            <a:ext cx="8410795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儿童住院患者营养不良发生率为</a:t>
            </a:r>
            <a:r>
              <a:rPr lang="en-US" altLang="zh-CN" sz="16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8.41%-40.1%</a:t>
            </a:r>
            <a:r>
              <a:rPr lang="en-US" altLang="zh-CN" sz="1600" baseline="3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[1]</a:t>
            </a:r>
            <a:endParaRPr lang="en-US" altLang="zh-CN" sz="1600" baseline="40000" dirty="0"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中国住院患者营养不良发病率为</a:t>
            </a:r>
            <a:r>
              <a:rPr lang="en-US" altLang="zh-CN" sz="16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14.67-31.02%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 [2]</a:t>
            </a:r>
            <a:endParaRPr lang="en-US" altLang="zh-CN" sz="1600" baseline="70000" dirty="0"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20557" y="2232840"/>
            <a:ext cx="820514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儿童肠衰竭相关性肝病的发病率为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40%-60%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，病死率高达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40%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以上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[3]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 ，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疾病进展快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，临床亟需更有效的营养治疗药物</a:t>
            </a:r>
            <a:endParaRPr lang="zh-CN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围手术期高血糖患者的总体发生率为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20%-40%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[4] 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目录内同类药品糖脂比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普遍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较高（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如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60:40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），患者糖代谢负担重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220557" y="4118625"/>
            <a:ext cx="835422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糖脂比最低（</a:t>
            </a:r>
            <a:r>
              <a:rPr lang="en-US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40:60</a:t>
            </a: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显著优于目录内同类药品，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有效减轻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糖代谢负担、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降低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中心静脉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     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导管相关性感染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CRI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发生率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。尤其适用于围手术期高血糖患者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明确儿童用法用量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符合指南推荐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[5] 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</a:t>
            </a:r>
            <a:r>
              <a:rPr lang="zh-CN" altLang="zh-CN" sz="1600" b="1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对儿童肠衰竭相关性肝病患者获益明显</a:t>
            </a:r>
            <a:endParaRPr lang="en-US" altLang="zh-CN" sz="1600" b="1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外周静脉输注</a:t>
            </a:r>
            <a:r>
              <a:rPr lang="zh-CN" altLang="en-US" sz="1600" b="1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解决中心静脉输注操作难度大、风险高等问题，每例患者可节约中心</a:t>
            </a:r>
            <a:endParaRPr lang="en-US" altLang="zh-CN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65113" algn="just">
              <a:lnSpc>
                <a:spcPct val="150000"/>
              </a:lnSpc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静脉给药装置费用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450-3300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元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[6]</a:t>
            </a:r>
            <a:endParaRPr lang="zh-CN" altLang="zh-CN" sz="1600" baseline="70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04453" y="6392468"/>
            <a:ext cx="1112124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1.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发育医学电子杂志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. 2020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年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;8(01):86-91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；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2.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中国成人患者肠外肠内营养临床应用指南（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2023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版）；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3. A Narrative Review. Nutrients. 2023 Jul 17;4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成人围手术期血糖监测专家共识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  <a:sym typeface="+mn-ea"/>
              </a:rPr>
              <a:t>；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15(14):3169.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；</a:t>
            </a:r>
            <a:endParaRPr lang="en-US" altLang="zh-CN" sz="800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  <a:p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5.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鱼油脂肪乳剂临床应用中国专家共识（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2022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版）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；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6.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国家医疗保障局网站，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https://www.nhsa.gov.cn/art/2025/2/21/art_14_15736.html.</a:t>
            </a:r>
            <a:endParaRPr lang="zh-CN" altLang="en-US" sz="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基本信息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患者获益明显，填补目录“短板”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504287" y="1619528"/>
            <a:ext cx="5011609" cy="8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不良反应少、发生频率低，通常可调整输注速度或停药后可自行缓解</a:t>
            </a:r>
            <a:r>
              <a:rPr lang="en-US" altLang="zh-CN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[1]</a:t>
            </a:r>
            <a:r>
              <a:rPr lang="zh-CN" altLang="en-US" dirty="0">
                <a:ea typeface="思源黑体 Normal" panose="020B0400000000000000" pitchFamily="34" charset="-122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ea typeface="思源黑体 Normal" panose="020B0400000000000000" pitchFamily="34" charset="-122"/>
              </a:rPr>
              <a:t>提示总体安全性好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14416" y="3959767"/>
            <a:ext cx="5556941" cy="12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自</a:t>
            </a:r>
            <a:r>
              <a:rPr lang="en-US" altLang="zh-CN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2016</a:t>
            </a:r>
            <a:r>
              <a:rPr lang="zh-CN" altLang="zh-CN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年</a:t>
            </a:r>
            <a:r>
              <a:rPr lang="en-US" altLang="zh-CN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</a:t>
            </a:r>
            <a:r>
              <a:rPr lang="zh-CN" altLang="zh-CN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月首次在瑞典上市以来，</a:t>
            </a:r>
            <a:r>
              <a: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国内外定期公共评估报告未见新不良反应报道</a:t>
            </a:r>
            <a:r>
              <a:rPr lang="en-US" altLang="zh-CN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[2]</a:t>
            </a:r>
            <a:endParaRPr lang="en-US" altLang="zh-CN" baseline="40000" dirty="0"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CN" dirty="0">
              <a:solidFill>
                <a:srgbClr val="FF0000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553573" y="1007303"/>
            <a:ext cx="3090440" cy="467461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2281" y="1036927"/>
            <a:ext cx="3060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说明书收载的安全性信息</a:t>
            </a:r>
          </a:p>
        </p:txBody>
      </p:sp>
      <p:sp>
        <p:nvSpPr>
          <p:cNvPr id="31" name="矩形: 圆角 30"/>
          <p:cNvSpPr/>
          <p:nvPr/>
        </p:nvSpPr>
        <p:spPr>
          <a:xfrm>
            <a:off x="557483" y="3315740"/>
            <a:ext cx="3090440" cy="462467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91577" y="3346918"/>
            <a:ext cx="305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国内外不良反应监测情况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75593" y="6521381"/>
            <a:ext cx="1112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1.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 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ω-3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甘油三酯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(2%)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中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/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长链脂肪乳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/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氨基酸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(16)/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葡萄糖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(16%)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注射液药品说明书；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2.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欧盟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EMA</a:t>
            </a:r>
            <a:r>
              <a:rPr lang="zh-CN" altLang="en-US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、英国、法国等国家药监局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endParaRPr lang="zh-CN" altLang="en-US" sz="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450300" y="3267254"/>
            <a:ext cx="3196115" cy="467461"/>
          </a:xfrm>
          <a:prstGeom prst="roundRect">
            <a:avLst/>
          </a:prstGeom>
          <a:noFill/>
          <a:ln w="31750">
            <a:solidFill>
              <a:srgbClr val="016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64CDF5"/>
              </a:highlight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57340" y="3300929"/>
            <a:ext cx="31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安全性优于目录内产品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433371" y="3830145"/>
            <a:ext cx="5203789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使用高纯度鱼油</a:t>
            </a:r>
            <a:r>
              <a: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，重金属和有机污染物残留低，生物安全性更高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外周静脉输注</a:t>
            </a:r>
            <a:r>
              <a: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，临床操作简便、创伤小、不良反应罕见，安全性更高</a:t>
            </a:r>
            <a:endParaRPr lang="en-US" altLang="zh-CN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不添加亚硫酸盐</a:t>
            </a:r>
            <a:r>
              <a: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，符合国内外药品监管要求，可彻底消除其诱发的不良反应和致死风险</a:t>
            </a:r>
            <a:endParaRPr lang="en-US" altLang="zh-CN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19273"/>
              </p:ext>
            </p:extLst>
          </p:nvPr>
        </p:nvGraphicFramePr>
        <p:xfrm>
          <a:off x="6227175" y="883722"/>
          <a:ext cx="5616183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不良反应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发生频率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代谢及营养类疾病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食欲丧失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偶见（</a:t>
                      </a:r>
                      <a:r>
                        <a:rPr lang="en-US" altLang="zh-CN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1/1000~1/100</a:t>
                      </a: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胃肠道系统疾病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恶心、呕吐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偶见（</a:t>
                      </a:r>
                      <a:r>
                        <a:rPr lang="en-US" altLang="zh-CN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1/1000~1/100</a:t>
                      </a: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全身性疾病及给药部位的各种反应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用药数天后，可能会出现静脉刺激、静脉炎或血栓性静脉炎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常见（</a:t>
                      </a:r>
                      <a:r>
                        <a:rPr lang="en-US" altLang="zh-CN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1/100~1/10</a:t>
                      </a: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其他不良反应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罕见（</a:t>
                      </a:r>
                      <a:r>
                        <a:rPr lang="en-US" altLang="zh-CN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1/10000~1/1000</a:t>
                      </a: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</a:t>
                      </a:r>
                      <a:endParaRPr lang="en-US" altLang="zh-CN" sz="120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或十分罕见（＜</a:t>
                      </a:r>
                      <a:r>
                        <a:rPr lang="en-US" altLang="zh-CN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1/10000</a:t>
                      </a:r>
                      <a:r>
                        <a:rPr lang="zh-CN" altLang="en-US" sz="120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6" name="直接连接符 15"/>
          <p:cNvCxnSpPr/>
          <p:nvPr/>
        </p:nvCxnSpPr>
        <p:spPr>
          <a:xfrm flipH="1">
            <a:off x="514416" y="3078690"/>
            <a:ext cx="11530084" cy="15590"/>
          </a:xfrm>
          <a:prstGeom prst="line">
            <a:avLst/>
          </a:prstGeom>
          <a:ln w="317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154564" y="3086485"/>
            <a:ext cx="10007" cy="3397989"/>
          </a:xfrm>
          <a:prstGeom prst="line">
            <a:avLst/>
          </a:prstGeom>
          <a:ln w="317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安全性（一）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安全性显著优于医保目录内同类产品</a:t>
            </a:r>
            <a:endParaRPr lang="zh-CN" altLang="en-US" sz="2000" b="1" dirty="0">
              <a:solidFill>
                <a:srgbClr val="0162B0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40" name="箭头: 右 39"/>
          <p:cNvSpPr/>
          <p:nvPr/>
        </p:nvSpPr>
        <p:spPr>
          <a:xfrm>
            <a:off x="5461372" y="1997372"/>
            <a:ext cx="634628" cy="231977"/>
          </a:xfrm>
          <a:prstGeom prst="rightArrow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矩形: 圆角 33"/>
          <p:cNvSpPr/>
          <p:nvPr/>
        </p:nvSpPr>
        <p:spPr>
          <a:xfrm>
            <a:off x="517579" y="888889"/>
            <a:ext cx="10716478" cy="622410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85452" y="1024145"/>
            <a:ext cx="862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 panose="020B0600000000000000" pitchFamily="34" charset="-122"/>
                <a:ea typeface="思源黑体 Medium" panose="020B0600000000000000" pitchFamily="34" charset="-122"/>
                <a:cs typeface="+mn-cs"/>
              </a:rPr>
              <a:t>不同糖脂比肠外营养配方对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 panose="020B0600000000000000" pitchFamily="34" charset="-122"/>
                <a:ea typeface="思源黑体 Medium" panose="020B0600000000000000" pitchFamily="34" charset="-122"/>
                <a:cs typeface="+mn-cs"/>
              </a:rPr>
              <a:t>ICU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 panose="020B0600000000000000" pitchFamily="34" charset="-122"/>
                <a:ea typeface="思源黑体 Medium" panose="020B0600000000000000" pitchFamily="34" charset="-122"/>
                <a:cs typeface="+mn-cs"/>
              </a:rPr>
              <a:t>患者中心静脉导管感染发生率的影响</a:t>
            </a: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5592" y="1625178"/>
            <a:ext cx="10890333" cy="15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一项纳入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200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例经中心静脉导管行肠外营养支持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ICU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患者的前瞻性、随机双盲队列研究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 [1]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，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结果显示</a:t>
            </a:r>
            <a:r>
              <a:rPr kumimoji="0" lang="en-US" altLang="zh-CN" sz="1200" b="0" i="0" u="none" strike="noStrike" kern="1200" cap="none" spc="0" normalizeH="0" baseline="7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 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三组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CRI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发生率比较，差异有统计学意义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(P&lt;0.01)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其中，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(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糖脂比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40:60)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最低为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3.08%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糖脂比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50:50)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4.11%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糖脂比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60:40)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最高为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19.35%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。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b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6039292" y="3121311"/>
          <a:ext cx="4849844" cy="274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85452" y="6436305"/>
            <a:ext cx="1112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1.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护理学杂志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, 2015, 30 (17): 87-89.</a:t>
            </a:r>
            <a:endParaRPr kumimoji="0" lang="zh-CN" altLang="zh-C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46062"/>
              </p:ext>
            </p:extLst>
          </p:nvPr>
        </p:nvGraphicFramePr>
        <p:xfrm>
          <a:off x="947231" y="3607545"/>
          <a:ext cx="4033521" cy="1872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0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人数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感染人数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感染率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糖脂比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40:60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65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2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3.08%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糖脂比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50:50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73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3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4.11%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糖脂比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60:40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62</a:t>
                      </a:r>
                      <a:endParaRPr lang="zh-CN" sz="1500" b="1" kern="10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12</a:t>
                      </a:r>
                      <a:endParaRPr lang="zh-CN" sz="1500" b="1" kern="10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dirty="0"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</a:rPr>
                        <a:t>19.35%</a:t>
                      </a:r>
                      <a:endParaRPr lang="zh-CN" sz="1500" b="1" kern="100" dirty="0"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134908" y="3201654"/>
            <a:ext cx="37643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表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1 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中心静脉导管相关性感染发生率比较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96373" y="5899983"/>
            <a:ext cx="3715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图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1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中心静脉导管相关性感染发生率比较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4033" y="5562271"/>
            <a:ext cx="434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注：三组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CRI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发生率比较，差异有统计学意义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思源黑体 Medium" panose="020B0600000000000000" pitchFamily="34" charset="-122"/>
                <a:cs typeface="+mn-cs"/>
              </a:rPr>
              <a:t>(P&lt;0.01)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安全性（二）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低糖脂比（</a:t>
            </a:r>
            <a:r>
              <a:rPr lang="en-US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40:60</a:t>
            </a: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）显著降低中心静脉导管相关性感染</a:t>
            </a:r>
            <a:r>
              <a:rPr lang="en-US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(CRI)</a:t>
            </a: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发生率</a:t>
            </a:r>
            <a:endParaRPr lang="zh-CN" altLang="zh-CN" sz="2000" b="1" dirty="0">
              <a:solidFill>
                <a:srgbClr val="0162B0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475593" y="890435"/>
            <a:ext cx="6367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基于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20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项研究、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2045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例儿童患者的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Meta 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分析显示：含鱼油脂肪乳剂可有效预防早产儿肠外营养相关的胆汁淤积症（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PNAC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）</a:t>
            </a:r>
            <a:r>
              <a:rPr lang="en-US" altLang="zh-CN" sz="1200" baseline="700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[1]</a:t>
            </a:r>
            <a:endParaRPr lang="zh-CN" altLang="zh-CN" sz="1200" baseline="70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br>
              <a:rPr lang="en-US" altLang="zh-CN" sz="1600" dirty="0"/>
            </a:br>
            <a:endParaRPr lang="zh-CN" altLang="en-US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75593" y="3571636"/>
            <a:ext cx="6611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基于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1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项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12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例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肠衰竭患儿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的回顾性分析显示：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使用鱼油脂肪乳治疗后，逆转了小儿长期肠外营养引起的肝功能损害</a:t>
            </a:r>
            <a:r>
              <a:rPr lang="en-US" altLang="zh-CN" sz="1200" baseline="700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[2]</a:t>
            </a:r>
            <a:endParaRPr lang="zh-CN" altLang="zh-CN" sz="1200" baseline="70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653634" y="905780"/>
            <a:ext cx="4247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基于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1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项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84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例早产儿的随机研究显示：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鱼油脂肪乳疗效显著</a:t>
            </a:r>
            <a:r>
              <a:rPr lang="en-US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, 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可以明显提高早产儿的出院体质量与肝功能抵抗力、缓解机体炎症</a:t>
            </a:r>
            <a:r>
              <a:rPr lang="zh-CN" altLang="en-US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</a:t>
            </a:r>
            <a:r>
              <a:rPr lang="zh-CN" altLang="zh-CN" sz="16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具有优良的治疗成本效益</a:t>
            </a:r>
            <a:r>
              <a:rPr lang="en-US" altLang="zh-CN" sz="1200" baseline="70000" dirty="0"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[3]</a:t>
            </a:r>
            <a:endParaRPr lang="zh-CN" altLang="zh-CN" sz="1200" baseline="70000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>
            <a:off x="7299960" y="956260"/>
            <a:ext cx="0" cy="5261660"/>
          </a:xfrm>
          <a:prstGeom prst="line">
            <a:avLst/>
          </a:prstGeom>
          <a:ln w="317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文本框 92"/>
          <p:cNvSpPr txBox="1"/>
          <p:nvPr/>
        </p:nvSpPr>
        <p:spPr>
          <a:xfrm>
            <a:off x="400952" y="6529513"/>
            <a:ext cx="11862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1. 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黄春贞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王伟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王洲洪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等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 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含鱼油脂肪乳剂预防早产儿肠外营养相关性胆汁淤积症的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Meta 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分析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.2. 王楠,王莹,颜伟慧,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等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 ω-3鱼油脂肪乳剂对肠外营养相关肝损害肠衰竭患儿临床疗效观察.3.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杨冠聪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朱江华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赵颖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,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等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 ω-3 </a:t>
            </a:r>
            <a:r>
              <a:rPr lang="zh-CN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鱼油脂肪乳在早产儿全静脉营养中的疗效分析</a:t>
            </a:r>
            <a:r>
              <a:rPr lang="en-US" altLang="zh-CN" sz="800" dirty="0"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  <a:endParaRPr lang="zh-CN" altLang="zh-CN" sz="800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107" y="1583255"/>
            <a:ext cx="2770505" cy="1811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9176" y="1583255"/>
            <a:ext cx="2722245" cy="1752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036" y="4261129"/>
            <a:ext cx="2046645" cy="2112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499" y="4218451"/>
            <a:ext cx="2046643" cy="2112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4313" y="2279699"/>
            <a:ext cx="4118610" cy="1066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7019" y="3617936"/>
            <a:ext cx="1767205" cy="1805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8393" y="3617936"/>
            <a:ext cx="1766570" cy="1823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有效性（一）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多项临床试验证实：鱼油脂肪乳对</a:t>
            </a: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儿童</a:t>
            </a: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患者有较好的治疗效果</a:t>
            </a:r>
            <a:endParaRPr lang="zh-CN" altLang="zh-CN" sz="2000" b="1" dirty="0">
              <a:solidFill>
                <a:srgbClr val="0162B0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文本框 77"/>
          <p:cNvSpPr txBox="1"/>
          <p:nvPr/>
        </p:nvSpPr>
        <p:spPr>
          <a:xfrm>
            <a:off x="519141" y="6385631"/>
            <a:ext cx="1112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800" dirty="0" err="1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Pradelli</a:t>
            </a:r>
            <a:r>
              <a:rPr lang="en-US" altLang="zh-CN" sz="800" dirty="0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 L, Mayer K, </a:t>
            </a:r>
            <a:r>
              <a:rPr lang="en-US" altLang="zh-CN" sz="800" dirty="0" err="1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Klek</a:t>
            </a:r>
            <a:r>
              <a:rPr lang="en-US" altLang="zh-CN" sz="800" dirty="0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 S et al. ω-3 Fatty-Acid Enriched Parenteral Nutrition in Hospitalized Patients: Systematic Review With Meta-Analysis and Trial Sequential Analysis. JPEN J </a:t>
            </a:r>
            <a:r>
              <a:rPr lang="en-US" altLang="zh-CN" sz="800" dirty="0" err="1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Parenter</a:t>
            </a:r>
            <a:r>
              <a:rPr lang="en-US" altLang="zh-CN" sz="800" dirty="0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 Enteral </a:t>
            </a:r>
            <a:r>
              <a:rPr lang="en-US" altLang="zh-CN" sz="800" dirty="0" err="1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Nutr</a:t>
            </a:r>
            <a:r>
              <a:rPr lang="en-US" altLang="zh-CN" sz="800" dirty="0">
                <a:effectLst/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 2019.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lv-LV" altLang="zh-CN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Clinical Nutrition ESPEN 57 (2023) </a:t>
            </a:r>
            <a:r>
              <a:rPr lang="zh-CN" altLang="en-US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：</a:t>
            </a:r>
            <a:r>
              <a:rPr lang="lv-LV" altLang="zh-CN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213</a:t>
            </a:r>
            <a:r>
              <a:rPr lang="en-US" altLang="zh-CN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-</a:t>
            </a:r>
            <a:r>
              <a:rPr lang="lv-LV" altLang="zh-CN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218</a:t>
            </a:r>
            <a:r>
              <a:rPr lang="en-US" altLang="zh-CN" sz="800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.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408038" y="1785037"/>
            <a:ext cx="6367167" cy="226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基于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1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项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62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例住院患者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回顾性分析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[2]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，比较了高脂低糖组（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HLLD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）（糖脂比约为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40:60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）和常规脂高糖组（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ALHD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）（糖脂比约为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70:30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）对代谢的影响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，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HLLD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组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ALHD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相比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  <a:p>
            <a:pPr marL="552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 Light" panose="020B0502040204020203" pitchFamily="34" charset="-122"/>
              <a:buChar char="−"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高血糖发生率显著降低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64.1%</a:t>
            </a:r>
          </a:p>
          <a:p>
            <a:pPr marL="552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 Light" panose="020B0502040204020203" pitchFamily="34" charset="-122"/>
              <a:buChar char="−"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峰值血糖降低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+mn-cs"/>
              </a:rPr>
              <a:t>31.5%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b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228227" y="893708"/>
            <a:ext cx="0" cy="5254997"/>
          </a:xfrm>
          <a:prstGeom prst="line">
            <a:avLst/>
          </a:prstGeom>
          <a:ln w="317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>
            <a:off x="5503209" y="893708"/>
            <a:ext cx="6315544" cy="707886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51586" y="893708"/>
            <a:ext cx="636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 panose="020B0600000000000000" pitchFamily="34" charset="-122"/>
                <a:ea typeface="思源黑体 Medium" panose="020B0600000000000000" pitchFamily="34" charset="-122"/>
                <a:cs typeface="+mn-cs"/>
              </a:rPr>
              <a:t>明显改善围手术期患者的血糖控制、肝脏耐受性及炎症状态，对高血糖患者尤为获益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475593" y="923328"/>
            <a:ext cx="4382236" cy="707886"/>
          </a:xfrm>
          <a:prstGeom prst="roundRect">
            <a:avLst/>
          </a:prstGeom>
          <a:solidFill>
            <a:srgbClr val="016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43248" y="923328"/>
            <a:ext cx="444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 panose="020B0600000000000000" pitchFamily="34" charset="-122"/>
                <a:ea typeface="思源黑体 Medium" panose="020B0600000000000000" pitchFamily="34" charset="-122"/>
                <a:cs typeface="+mn-cs"/>
              </a:rPr>
              <a:t>鱼油含量高，减少术后感染并发症和缩短住院时间</a:t>
            </a: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17811" y="1829692"/>
            <a:ext cx="4446926" cy="189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基于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49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项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RCT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、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3641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例患者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META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分析显示：肠外营养添加鱼油脂肪乳，住院时间缩短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2.14 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天，感染率下降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40%</a:t>
            </a:r>
            <a:r>
              <a:rPr lang="en-US" altLang="zh-CN" sz="1600" baseline="700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</a:t>
            </a:r>
            <a:r>
              <a:rPr lang="en-US" altLang="zh-CN" sz="1600" baseline="40000" dirty="0"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  <a:sym typeface="+mn-ea"/>
              </a:rPr>
              <a:t>[1]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P</a:t>
            </a:r>
            <a:r>
              <a:rPr lang="zh-CN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＜</a:t>
            </a:r>
            <a:r>
              <a:rPr lang="en-US" altLang="zh-CN" sz="1600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0.05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prstClr val="black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92" y="3287760"/>
            <a:ext cx="4316211" cy="2081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3448" y="3785122"/>
            <a:ext cx="2373630" cy="2465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508" y="3781947"/>
            <a:ext cx="2369820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有效性（二）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本品</a:t>
            </a:r>
            <a:r>
              <a:rPr lang="el-GR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ω-3</a:t>
            </a:r>
            <a:r>
              <a:rPr lang="zh-CN" altLang="en-US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脂肪酸＞</a:t>
            </a:r>
            <a:r>
              <a:rPr lang="en-US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60%</a:t>
            </a: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，尤其适用于围手术期高血糖患者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3504"/>
              </p:ext>
            </p:extLst>
          </p:nvPr>
        </p:nvGraphicFramePr>
        <p:xfrm>
          <a:off x="475593" y="741465"/>
          <a:ext cx="11323117" cy="5984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84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Times New Roman" panose="02020603050405020304" pitchFamily="18" charset="0"/>
                        </a:rPr>
                        <a:t>类别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Times New Roman" panose="02020603050405020304" pitchFamily="18" charset="0"/>
                        </a:rPr>
                        <a:t>年份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Times New Roman" panose="02020603050405020304" pitchFamily="18" charset="0"/>
                        </a:rPr>
                        <a:t>指南名称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Times New Roman" panose="02020603050405020304" pitchFamily="18" charset="0"/>
                        </a:rPr>
                        <a:t>编写单位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思源黑体 Medium" panose="020B0600000000000000" pitchFamily="34" charset="-122"/>
                          <a:ea typeface="思源黑体 Medium" panose="020B0600000000000000" pitchFamily="34" charset="-122"/>
                          <a:cs typeface="Times New Roman" panose="02020603050405020304" pitchFamily="18" charset="0"/>
                        </a:rPr>
                        <a:t>推荐内容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思源黑体 Medium" panose="020B0600000000000000" pitchFamily="34" charset="-122"/>
                        <a:ea typeface="思源黑体 Medium" panose="020B06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2B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7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-3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鱼油脂肪乳相关</a:t>
                      </a:r>
                      <a:endParaRPr lang="zh-CN" altLang="en-US" sz="15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2023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中国成人患者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肠外肠内营养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临床应用指南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2023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版）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中华医学会肠外肠内营养学分会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鱼油脂肪乳中富含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ω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-3 PUFAs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，有独特的抗炎和免疫调节作用，多个研究证实其能减少外科患者炎性因子水平，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降低感染发生率，并缩短住院时间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，维护器官功能。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8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围手术期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高血糖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相关</a:t>
                      </a:r>
                      <a:endParaRPr lang="zh-CN" altLang="en-US" sz="1500" dirty="0">
                        <a:latin typeface="思源黑体 Normal" panose="020B0400000000000000" pitchFamily="34" charset="-122"/>
                        <a:ea typeface="思源黑体 Normal" panose="020B0400000000000000" pitchFamily="34" charset="-122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2025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围手术期高血糖患者营养支持治疗管理专家共识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中华医学会肠外肠内营养学分会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建议参考血脂水平适度提高</a:t>
                      </a:r>
                      <a:r>
                        <a:rPr lang="zh-CN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围手术期高血糖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患者肠外营养配方中的脂肪供能比。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在肠外营养中</a:t>
                      </a:r>
                      <a:r>
                        <a:rPr lang="zh-CN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添加</a:t>
                      </a:r>
                      <a:r>
                        <a:rPr lang="en-US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Omega-3</a:t>
                      </a:r>
                      <a:r>
                        <a:rPr lang="zh-CN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多不饱和脂肪酸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用于围手术期高血糖患者较为安全，可</a:t>
                      </a:r>
                      <a:r>
                        <a:rPr lang="zh-CN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显著缩短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术后住院时间，可能减少胰岛素用量。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4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2024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老年外科患者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围手术期营养支持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中国专家共识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中国研究型医院学会老年外科专业委员会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推荐术后接受肠外营养的老年外科患者，</a:t>
                      </a:r>
                      <a:r>
                        <a:rPr lang="zh-CN" altLang="zh-CN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避免高糖脂比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，脂肪供能不低于非蛋白质供能的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30%</a:t>
                      </a: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，临床上，根据不同类型的脂肪乳剂剂型和特点进行选择应用。</a:t>
                      </a:r>
                      <a:r>
                        <a:rPr lang="zh-CN" altLang="zh-CN" sz="1500" b="1" kern="1200" dirty="0">
                          <a:solidFill>
                            <a:srgbClr val="0162B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（强推荐）</a:t>
                      </a:r>
                      <a:endParaRPr lang="zh-CN" altLang="en-US" sz="1500" b="1" kern="1200" dirty="0">
                        <a:solidFill>
                          <a:srgbClr val="0162B0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7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2009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德国营养医学会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肠外营养指南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第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章：脂肪乳剂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德国营养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医学会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低脂、高糖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肠外营养会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增加高血糖风险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（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Ia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级证据）；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在肠外营养且存在高血糖倾向的患者中，应考虑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提高脂肪</a:t>
                      </a:r>
                      <a:r>
                        <a:rPr 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葡萄糖比例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。（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C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级推荐）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02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儿童肠衰竭相关性肝病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相关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2022</a:t>
                      </a:r>
                      <a:r>
                        <a:rPr lang="zh-CN" altLang="en-US" sz="1500" kern="120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鱼油脂肪乳剂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临床应用中国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专家共识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中华医学会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肠外肠内营养学分会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儿科患者肠外营养治疗中使用含鱼油的脂肪乳剂安全、有效。</a:t>
                      </a:r>
                      <a:r>
                        <a:rPr lang="zh-CN" altLang="en-US" sz="1500" b="1" kern="1200" dirty="0">
                          <a:solidFill>
                            <a:srgbClr val="0162B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（强推荐）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对于肠衰竭发生肝功能损害的患儿，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首选鱼油脂肪乳剂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，用于阻止肠外营养相关胆汁淤积的进展或逆转肝功能损害。</a:t>
                      </a:r>
                      <a:r>
                        <a:rPr lang="zh-CN" altLang="en-US" sz="1500" b="1" kern="1200" dirty="0">
                          <a:solidFill>
                            <a:srgbClr val="0162B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（强推荐）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163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2020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《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ASPEN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新生儿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肠外营养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脂肪乳应用</a:t>
                      </a: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》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美国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肠外和肠内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营养学会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含鱼油的脂肪乳剂可以减少新生儿及儿童患者的胆汁淤积风险，降低氧化应激和脂质过氧化、补充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DHA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。推荐肠外营养相关性肝病患儿</a:t>
                      </a: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将含</a:t>
                      </a:r>
                      <a:endParaRPr lang="en-US" altLang="zh-CN" sz="1500" kern="1200" dirty="0">
                        <a:solidFill>
                          <a:srgbClr val="FF0000"/>
                        </a:solidFill>
                        <a:effectLst/>
                        <a:latin typeface="思源黑体 Normal" panose="020B0400000000000000" pitchFamily="34" charset="-122"/>
                        <a:ea typeface="思源黑体 Normal" panose="020B0400000000000000" pitchFamily="34" charset="-122"/>
                        <a:cs typeface="+mn-cs"/>
                      </a:endParaRPr>
                    </a:p>
                    <a:p>
                      <a:pPr marL="265113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500" kern="1200" dirty="0">
                          <a:solidFill>
                            <a:srgbClr val="FF0000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鱼油的脂肪乳作为一线治疗</a:t>
                      </a: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effectLst/>
                          <a:latin typeface="思源黑体 Normal" panose="020B0400000000000000" pitchFamily="34" charset="-122"/>
                          <a:ea typeface="思源黑体 Normal" panose="020B0400000000000000" pitchFamily="34" charset="-122"/>
                          <a:cs typeface="+mn-cs"/>
                        </a:rPr>
                        <a:t>。对于长期进行肠外营养支持的儿童患者，使用含鱼油的静脉脂肪乳注射液可降低肝脏并发症风险。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3" name="直接连接符 22"/>
          <p:cNvCxnSpPr/>
          <p:nvPr/>
        </p:nvCxnSpPr>
        <p:spPr>
          <a:xfrm>
            <a:off x="475593" y="650240"/>
            <a:ext cx="10596880" cy="0"/>
          </a:xfrm>
          <a:prstGeom prst="line">
            <a:avLst/>
          </a:prstGeom>
          <a:ln w="57150">
            <a:gradFill>
              <a:gsLst>
                <a:gs pos="6000">
                  <a:schemeClr val="accent1">
                    <a:lumMod val="5000"/>
                    <a:lumOff val="95000"/>
                    <a:alpha val="63000"/>
                  </a:schemeClr>
                </a:gs>
                <a:gs pos="100000">
                  <a:srgbClr val="0A74B0"/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-5640" y="206251"/>
            <a:ext cx="1770940" cy="412849"/>
          </a:xfrm>
          <a:prstGeom prst="rect">
            <a:avLst/>
          </a:prstGeom>
          <a:solidFill>
            <a:srgbClr val="F7C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-5640" y="95126"/>
            <a:ext cx="204788" cy="111125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203783"/>
            <a:ext cx="182343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200" b="1" dirty="0"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有效性（三）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82590" y="113517"/>
            <a:ext cx="10225088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rgbClr val="0162B0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符合国内外临床治疗指南推荐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.7259842519685,&quot;left&quot;:197.1768503937008,&quot;top&quot;:78.24944881889763,&quot;width&quot;:757.421889763779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9.4366141732284,&quot;left&quot;:36.53944881889764,&quot;top&quot;:79.36314960629922,&quot;width&quot;:844.400078740157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8.62503937007875,&quot;left&quot;:36,&quot;top&quot;:78.62496062992126,&quot;width&quot;:866.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.9992125984252,&quot;left&quot;:39.84826771653543,&quot;top&quot;:154.92393700787403,&quot;width&quot;:877.151732283464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0947637795276,&quot;left&quot;:50.42846456692913,&quot;top&quot;:309.55712598425197,&quot;width&quot;:856.527834645669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2605</Words>
  <Application>Microsoft Office PowerPoint</Application>
  <PresentationFormat>宽屏</PresentationFormat>
  <Paragraphs>251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思源黑体 Normal</vt:lpstr>
      <vt:lpstr>Wingdings</vt:lpstr>
      <vt:lpstr>思源黑体 Light</vt:lpstr>
      <vt:lpstr>思源黑体 Medium</vt:lpstr>
      <vt:lpstr>等线 Light</vt:lpstr>
      <vt:lpstr>Arial</vt:lpstr>
      <vt:lpstr>Impact</vt:lpstr>
      <vt:lpstr>等线</vt:lpstr>
      <vt:lpstr>微软雅黑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周 建宁</dc:creator>
  <cp:lastModifiedBy>陈 继超</cp:lastModifiedBy>
  <cp:revision>194</cp:revision>
  <dcterms:created xsi:type="dcterms:W3CDTF">2026-05-27T01:07:00Z</dcterms:created>
  <dcterms:modified xsi:type="dcterms:W3CDTF">2026-06-10T05:52:25Z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B4854121B822481E9EF7613EF490618F_12</vt:lpwstr>
  </property>
</Properties>
</file>