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3"/>
  </p:handoutMasterIdLst>
  <p:sldIdLst>
    <p:sldId id="3866" r:id="rId3"/>
    <p:sldId id="3890" r:id="rId5"/>
    <p:sldId id="3882" r:id="rId6"/>
    <p:sldId id="3875" r:id="rId7"/>
    <p:sldId id="3867" r:id="rId8"/>
    <p:sldId id="3876" r:id="rId9"/>
    <p:sldId id="3874" r:id="rId10"/>
    <p:sldId id="3870" r:id="rId11"/>
    <p:sldId id="3871" r:id="rId12"/>
  </p:sldIdLst>
  <p:sldSz cx="12858750" cy="7232650"/>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8200"/>
    <a:srgbClr val="6F6EB2"/>
    <a:srgbClr val="043A5D"/>
    <a:srgbClr val="0B97F1"/>
    <a:srgbClr val="341801"/>
    <a:srgbClr val="682F03"/>
    <a:srgbClr val="E91E21"/>
    <a:srgbClr val="010066"/>
    <a:srgbClr val="DA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7" autoAdjust="0"/>
    <p:restoredTop sz="95228" autoAdjust="0"/>
  </p:normalViewPr>
  <p:slideViewPr>
    <p:cSldViewPr showGuides="1">
      <p:cViewPr varScale="1">
        <p:scale>
          <a:sx n="61" d="100"/>
          <a:sy n="61" d="100"/>
        </p:scale>
        <p:origin x="792" y="28"/>
      </p:cViewPr>
      <p:guideLst>
        <p:guide orient="horz" pos="293"/>
        <p:guide pos="4143"/>
        <p:guide pos="528"/>
        <p:guide orient="horz" pos="4183"/>
        <p:guide pos="7554"/>
        <p:guide pos="68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5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FD6C62-DD05-A143-8068-47B453D1B2F1}" type="doc">
      <dgm:prSet loTypeId="" loCatId="" qsTypeId="urn:microsoft.com/office/officeart/2005/8/quickstyle/simple1#12" qsCatId="simple" csTypeId="urn:microsoft.com/office/officeart/2005/8/colors/colorful1#12" csCatId="colorful" phldr="1"/>
      <dgm:spPr/>
      <dgm:t>
        <a:bodyPr/>
        <a:lstStyle/>
        <a:p>
          <a:endParaRPr lang="zh-CN" altLang="en-US"/>
        </a:p>
      </dgm:t>
    </dgm:pt>
    <dgm:pt modelId="{B55EFD41-E58F-6D4E-B62F-5A8E05799A99}">
      <dgm:prSet phldrT="[文本]" custT="1"/>
      <dgm:spPr>
        <a:solidFill>
          <a:srgbClr val="6F6EB2">
            <a:alpha val="50000"/>
          </a:srgbClr>
        </a:solidFill>
      </dgm:spPr>
      <dgm: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dirty="0"/>
        </a:p>
      </dgm:t>
    </dgm:pt>
    <dgm:pt modelId="{3C351E3F-481E-5B47-8647-FDC2CB942674}" cxnId="{BF564476-1DFF-4312-ACFE-6F0B55BAD040}" type="parTrans">
      <dgm:prSet/>
      <dgm:spPr/>
      <dgm:t>
        <a:bodyPr/>
        <a:lstStyle/>
        <a:p>
          <a:endParaRPr lang="zh-CN" altLang="en-US"/>
        </a:p>
      </dgm:t>
    </dgm:pt>
    <dgm:pt modelId="{AFDFED34-06F9-3745-B5C6-53B0449C2290}" cxnId="{BF564476-1DFF-4312-ACFE-6F0B55BAD040}" type="sibTrans">
      <dgm:prSet/>
      <dgm:spPr/>
      <dgm:t>
        <a:bodyPr/>
        <a:lstStyle/>
        <a:p>
          <a:endParaRPr lang="zh-CN" altLang="en-US"/>
        </a:p>
      </dgm:t>
    </dgm:pt>
    <dgm:pt modelId="{13F2714F-0F81-DC43-B961-0BDD786897CB}">
      <dgm:prSet phldrT="[文本]" phldr="0" custT="1"/>
      <dgm:spPr/>
      <dgm:t>
        <a:bodyPr vert="horz" wrap="square"/>
        <a:p>
          <a:pPr>
            <a:lnSpc>
              <a:spcPct val="100000"/>
            </a:lnSpc>
            <a:spcBef>
              <a:spcPct val="0"/>
            </a:spcBef>
            <a:spcAft>
              <a:spcPct val="35000"/>
            </a:spcAft>
            <a:buFont typeface="Wingdings" panose="05000000000000000000" charset="0"/>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临床中常用于补磷的含磷注射液</a:t>
          </a:r>
          <a:r>
            <a:rPr lang="en-US" altLang="zh-CN" sz="16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sz="1600" b="1" dirty="0">
              <a:latin typeface="微软雅黑" panose="020B0503020204020204" pitchFamily="34" charset="-122"/>
              <a:ea typeface="微软雅黑" panose="020B0503020204020204" pitchFamily="34" charset="-122"/>
            </a:rPr>
            <a:t>，能</a:t>
          </a:r>
          <a:r>
            <a:rPr lang="zh-CN" altLang="en-US" sz="1600" b="1"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sz="1600" b="1" dirty="0">
              <a:latin typeface="微软雅黑" panose="020B0503020204020204" pitchFamily="34" charset="-122"/>
              <a:ea typeface="微软雅黑" panose="020B0503020204020204" pitchFamily="34" charset="-122"/>
            </a:rPr>
            <a:t>，安全性更高</a:t>
          </a:r>
          <a:r>
            <a:rPr lang="zh-CN" altLang="en-US" sz="1600" dirty="0"/>
            <a:t/>
          </a:r>
          <a:endParaRPr lang="zh-CN" altLang="en-US" sz="1600" dirty="0"/>
        </a:p>
      </dgm:t>
    </dgm:pt>
    <dgm:pt modelId="{4A4354D4-B9E3-274C-9157-BC41C564BD77}" cxnId="{C37D8985-486F-45B1-ABF1-7AA247B4640F}" type="parTrans">
      <dgm:prSet/>
      <dgm:spPr/>
      <dgm:t>
        <a:bodyPr/>
        <a:lstStyle/>
        <a:p>
          <a:endParaRPr lang="zh-CN" altLang="en-US"/>
        </a:p>
      </dgm:t>
    </dgm:pt>
    <dgm:pt modelId="{EB46D312-B50B-BF46-91D9-169F78674728}" cxnId="{C37D8985-486F-45B1-ABF1-7AA247B4640F}" type="sibTrans">
      <dgm:prSet/>
      <dgm:spPr/>
      <dgm:t>
        <a:bodyPr/>
        <a:lstStyle/>
        <a:p>
          <a:endParaRPr lang="zh-CN" altLang="en-US"/>
        </a:p>
      </dgm:t>
    </dgm:pt>
    <dgm:pt modelId="{C9567313-6115-2C4C-82E1-011D12F1A59A}">
      <dgm:prSet phldrT="[文本]" phldr="0" custT="1"/>
      <dgm:spPr>
        <a:solidFill>
          <a:srgbClr val="6F6EB2">
            <a:alpha val="50000"/>
          </a:srgbClr>
        </a:solidFill>
      </dgm:spPr>
      <dgm:t>
        <a:bodyPr vert="horz" wrap="square"/>
        <a:p>
          <a:pPr>
            <a:lnSpc>
              <a:spcPct val="100000"/>
            </a:lnSpc>
            <a:spcBef>
              <a:spcPct val="0"/>
            </a:spcBef>
            <a:spcAft>
              <a:spcPct val="35000"/>
            </a:spcAft>
            <a:buFont typeface="Wingdings" panose="05000000000000000000" charset="0"/>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独立包装，单包含量精准100mg磷，易于储存、携带，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r>
            <a:rPr sz="1900"/>
            <a:t/>
          </a:r>
          <a:endParaRPr sz="1900"/>
        </a:p>
      </dgm:t>
    </dgm:pt>
    <dgm:pt modelId="{7205773C-A0C8-3741-B833-21F130D93AD5}" cxnId="{D33FD90B-A318-4896-B193-D57100ED4670}" type="parTrans">
      <dgm:prSet/>
      <dgm:spPr/>
      <dgm:t>
        <a:bodyPr/>
        <a:lstStyle/>
        <a:p>
          <a:endParaRPr lang="zh-CN" altLang="en-US"/>
        </a:p>
      </dgm:t>
    </dgm:pt>
    <dgm:pt modelId="{ED3D1140-C3CF-E14F-B3ED-276C189EF21E}" cxnId="{D33FD90B-A318-4896-B193-D57100ED4670}" type="sibTrans">
      <dgm:prSet/>
      <dgm:spPr/>
      <dgm:t>
        <a:bodyPr/>
        <a:lstStyle/>
        <a:p>
          <a:endParaRPr lang="zh-CN" altLang="en-US"/>
        </a:p>
      </dgm:t>
    </dgm:pt>
    <dgm:pt modelId="{15EAC74A-FCD1-A64B-8FBF-3CF0C455233E}">
      <dgm:prSet phldrT="[文本]" phldr="0" custT="1"/>
      <dgm:spPr>
        <a:solidFill>
          <a:schemeClr val="accent1">
            <a:alpha val="50000"/>
          </a:schemeClr>
        </a:solidFill>
      </dgm:spPr>
      <dgm:t>
        <a:bodyPr vert="horz" wrap="square"/>
        <a:p>
          <a:pPr>
            <a:lnSpc>
              <a:spcPct val="100000"/>
            </a:lnSpc>
            <a:spcBef>
              <a:spcPct val="0"/>
            </a:spcBef>
            <a:spcAft>
              <a:spcPct val="35000"/>
            </a:spcAft>
            <a:buFont typeface="Wingdings" panose="05000000000000000000" charset="0"/>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产及小于胎龄儿可用</a:t>
          </a:r>
          <a:r>
            <a:rPr sz="1900"/>
            <a:t/>
          </a:r>
          <a:endParaRPr sz="1900"/>
        </a:p>
      </dgm:t>
    </dgm:pt>
    <dgm:pt modelId="{D90CBA4B-2065-C94F-A8A5-02A9B904FD77}" cxnId="{8886BDE0-56C3-4D09-835F-BE9657AF044B}" type="parTrans">
      <dgm:prSet/>
      <dgm:spPr/>
      <dgm:t>
        <a:bodyPr/>
        <a:lstStyle/>
        <a:p>
          <a:endParaRPr lang="zh-CN" altLang="en-US"/>
        </a:p>
      </dgm:t>
    </dgm:pt>
    <dgm:pt modelId="{FE84DC47-940A-4748-9A41-9A98B33D74B4}" cxnId="{8886BDE0-56C3-4D09-835F-BE9657AF044B}" type="sibTrans">
      <dgm:prSet/>
      <dgm:spPr/>
      <dgm:t>
        <a:bodyPr/>
        <a:lstStyle/>
        <a:p>
          <a:endParaRPr lang="zh-CN" altLang="en-US"/>
        </a:p>
      </dgm:t>
    </dgm:pt>
    <dgm:pt modelId="{6F2CA1F7-857B-4043-B722-42ACB6206AB8}" type="pres">
      <dgm:prSet presAssocID="{BFFD6C62-DD05-A143-8068-47B453D1B2F1}" presName="Name0" presStyleCnt="0">
        <dgm:presLayoutVars>
          <dgm:dir/>
          <dgm:resizeHandles val="exact"/>
        </dgm:presLayoutVars>
      </dgm:prSet>
      <dgm:spPr/>
      <dgm:t>
        <a:bodyPr/>
        <a:lstStyle/>
        <a:p>
          <a:endParaRPr lang="zh-CN" altLang="en-US"/>
        </a:p>
      </dgm:t>
    </dgm:pt>
    <dgm:pt modelId="{B1813ABA-D5C0-644C-8D12-670DE4894389}" type="pres">
      <dgm:prSet presAssocID="{B55EFD41-E58F-6D4E-B62F-5A8E05799A99}" presName="Name5" presStyleLbl="vennNode1" presStyleIdx="0" presStyleCnt="4">
        <dgm:presLayoutVars>
          <dgm:bulletEnabled val="1"/>
        </dgm:presLayoutVars>
      </dgm:prSet>
      <dgm:spPr/>
      <dgm:t>
        <a:bodyPr/>
        <a:lstStyle/>
        <a:p>
          <a:endParaRPr lang="zh-CN" altLang="en-US"/>
        </a:p>
      </dgm:t>
    </dgm:pt>
    <dgm:pt modelId="{43946507-CFD3-7547-B7D4-5A37D028098E}" type="pres">
      <dgm:prSet presAssocID="{AFDFED34-06F9-3745-B5C6-53B0449C2290}" presName="space" presStyleCnt="0"/>
      <dgm:spPr/>
    </dgm:pt>
    <dgm:pt modelId="{BBB67225-B5F1-8241-BF29-B0B83AE7BCF7}" type="pres">
      <dgm:prSet presAssocID="{13F2714F-0F81-DC43-B961-0BDD786897CB}" presName="Name5" presStyleLbl="vennNode1" presStyleIdx="1" presStyleCnt="4">
        <dgm:presLayoutVars>
          <dgm:bulletEnabled val="1"/>
        </dgm:presLayoutVars>
      </dgm:prSet>
      <dgm:spPr/>
      <dgm:t>
        <a:bodyPr/>
        <a:lstStyle/>
        <a:p>
          <a:endParaRPr lang="zh-CN" altLang="en-US"/>
        </a:p>
      </dgm:t>
    </dgm:pt>
    <dgm:pt modelId="{A6545F5B-0817-774A-8930-4E4B882D1FF5}" type="pres">
      <dgm:prSet presAssocID="{EB46D312-B50B-BF46-91D9-169F78674728}" presName="space" presStyleCnt="0"/>
      <dgm:spPr/>
    </dgm:pt>
    <dgm:pt modelId="{0C75CB97-C5E2-7745-801E-263FBE86DCCB}" type="pres">
      <dgm:prSet presAssocID="{C9567313-6115-2C4C-82E1-011D12F1A59A}" presName="Name5" presStyleLbl="vennNode1" presStyleIdx="2" presStyleCnt="4">
        <dgm:presLayoutVars>
          <dgm:bulletEnabled val="1"/>
        </dgm:presLayoutVars>
      </dgm:prSet>
      <dgm:spPr/>
      <dgm:t>
        <a:bodyPr/>
        <a:lstStyle/>
        <a:p>
          <a:endParaRPr lang="zh-CN" altLang="en-US"/>
        </a:p>
      </dgm:t>
    </dgm:pt>
    <dgm:pt modelId="{2D409336-0F42-134B-95E0-B0CFC95BD9B6}" type="pres">
      <dgm:prSet presAssocID="{ED3D1140-C3CF-E14F-B3ED-276C189EF21E}" presName="space" presStyleCnt="0"/>
      <dgm:spPr/>
    </dgm:pt>
    <dgm:pt modelId="{7FA26325-0715-B04E-959D-F941F875F490}" type="pres">
      <dgm:prSet presAssocID="{15EAC74A-FCD1-A64B-8FBF-3CF0C455233E}" presName="Name5" presStyleLbl="vennNode1" presStyleIdx="3" presStyleCnt="4">
        <dgm:presLayoutVars>
          <dgm:bulletEnabled val="1"/>
        </dgm:presLayoutVars>
      </dgm:prSet>
      <dgm:spPr/>
      <dgm:t>
        <a:bodyPr/>
        <a:lstStyle/>
        <a:p>
          <a:endParaRPr lang="zh-CN" altLang="en-US"/>
        </a:p>
      </dgm:t>
    </dgm:pt>
  </dgm:ptLst>
  <dgm:cxnLst>
    <dgm:cxn modelId="{BF564476-1DFF-4312-ACFE-6F0B55BAD040}" srcId="{BFFD6C62-DD05-A143-8068-47B453D1B2F1}" destId="{B55EFD41-E58F-6D4E-B62F-5A8E05799A99}" srcOrd="0" destOrd="0" parTransId="{3C351E3F-481E-5B47-8647-FDC2CB942674}" sibTransId="{AFDFED34-06F9-3745-B5C6-53B0449C2290}"/>
    <dgm:cxn modelId="{C37D8985-486F-45B1-ABF1-7AA247B4640F}" srcId="{BFFD6C62-DD05-A143-8068-47B453D1B2F1}" destId="{13F2714F-0F81-DC43-B961-0BDD786897CB}" srcOrd="1" destOrd="0" parTransId="{4A4354D4-B9E3-274C-9157-BC41C564BD77}" sibTransId="{EB46D312-B50B-BF46-91D9-169F78674728}"/>
    <dgm:cxn modelId="{D33FD90B-A318-4896-B193-D57100ED4670}" srcId="{BFFD6C62-DD05-A143-8068-47B453D1B2F1}" destId="{C9567313-6115-2C4C-82E1-011D12F1A59A}" srcOrd="2" destOrd="0" parTransId="{7205773C-A0C8-3741-B833-21F130D93AD5}" sibTransId="{ED3D1140-C3CF-E14F-B3ED-276C189EF21E}"/>
    <dgm:cxn modelId="{8886BDE0-56C3-4D09-835F-BE9657AF044B}" srcId="{BFFD6C62-DD05-A143-8068-47B453D1B2F1}" destId="{15EAC74A-FCD1-A64B-8FBF-3CF0C455233E}" srcOrd="3" destOrd="0" parTransId="{D90CBA4B-2065-C94F-A8A5-02A9B904FD77}" sibTransId="{FE84DC47-940A-4748-9A41-9A98B33D74B4}"/>
    <dgm:cxn modelId="{5684A7BD-9352-4BEF-A381-8AADF1562036}" type="presOf" srcId="{BFFD6C62-DD05-A143-8068-47B453D1B2F1}" destId="{6F2CA1F7-857B-4043-B722-42ACB6206AB8}" srcOrd="0" destOrd="0" presId="urn:microsoft.com/office/officeart/2005/8/layout/venn3#12"/>
    <dgm:cxn modelId="{5B96C1A4-FA4F-48A0-A783-83B44C31EE80}" type="presParOf" srcId="{6F2CA1F7-857B-4043-B722-42ACB6206AB8}" destId="{B1813ABA-D5C0-644C-8D12-670DE4894389}" srcOrd="0" destOrd="0" presId="urn:microsoft.com/office/officeart/2005/8/layout/venn3#12"/>
    <dgm:cxn modelId="{6C5F92C1-60E6-4983-8772-388BB63E4456}" type="presOf" srcId="{B55EFD41-E58F-6D4E-B62F-5A8E05799A99}" destId="{B1813ABA-D5C0-644C-8D12-670DE4894389}" srcOrd="0" destOrd="0" presId="urn:microsoft.com/office/officeart/2005/8/layout/venn3#12"/>
    <dgm:cxn modelId="{555A39DC-BD16-4E20-9A24-8A5464A07542}" type="presParOf" srcId="{6F2CA1F7-857B-4043-B722-42ACB6206AB8}" destId="{43946507-CFD3-7547-B7D4-5A37D028098E}" srcOrd="1" destOrd="0" presId="urn:microsoft.com/office/officeart/2005/8/layout/venn3#12"/>
    <dgm:cxn modelId="{4753CDC0-849D-432E-A39F-46CE082F7257}" type="presParOf" srcId="{6F2CA1F7-857B-4043-B722-42ACB6206AB8}" destId="{BBB67225-B5F1-8241-BF29-B0B83AE7BCF7}" srcOrd="2" destOrd="0" presId="urn:microsoft.com/office/officeart/2005/8/layout/venn3#12"/>
    <dgm:cxn modelId="{06544C62-723D-4556-9E8D-FC8EC6485FDD}" type="presOf" srcId="{13F2714F-0F81-DC43-B961-0BDD786897CB}" destId="{BBB67225-B5F1-8241-BF29-B0B83AE7BCF7}" srcOrd="0" destOrd="0" presId="urn:microsoft.com/office/officeart/2005/8/layout/venn3#12"/>
    <dgm:cxn modelId="{1CAE4CF0-C6B3-4CAE-A313-E46DE2A4063A}" type="presParOf" srcId="{6F2CA1F7-857B-4043-B722-42ACB6206AB8}" destId="{A6545F5B-0817-774A-8930-4E4B882D1FF5}" srcOrd="3" destOrd="0" presId="urn:microsoft.com/office/officeart/2005/8/layout/venn3#12"/>
    <dgm:cxn modelId="{32325AF4-35E3-43BF-BBAD-2258497E27B2}" type="presParOf" srcId="{6F2CA1F7-857B-4043-B722-42ACB6206AB8}" destId="{0C75CB97-C5E2-7745-801E-263FBE86DCCB}" srcOrd="4" destOrd="0" presId="urn:microsoft.com/office/officeart/2005/8/layout/venn3#12"/>
    <dgm:cxn modelId="{259FE267-DC7A-4BDC-93C3-A79C11539480}" type="presOf" srcId="{C9567313-6115-2C4C-82E1-011D12F1A59A}" destId="{0C75CB97-C5E2-7745-801E-263FBE86DCCB}" srcOrd="0" destOrd="0" presId="urn:microsoft.com/office/officeart/2005/8/layout/venn3#12"/>
    <dgm:cxn modelId="{C1E33043-D84C-4A0E-8722-753D0290E97E}" type="presParOf" srcId="{6F2CA1F7-857B-4043-B722-42ACB6206AB8}" destId="{2D409336-0F42-134B-95E0-B0CFC95BD9B6}" srcOrd="5" destOrd="0" presId="urn:microsoft.com/office/officeart/2005/8/layout/venn3#12"/>
    <dgm:cxn modelId="{E2CFB4B1-2B5F-43D7-AB10-517B0D51EC34}" type="presParOf" srcId="{6F2CA1F7-857B-4043-B722-42ACB6206AB8}" destId="{7FA26325-0715-B04E-959D-F941F875F490}" srcOrd="6" destOrd="0" presId="urn:microsoft.com/office/officeart/2005/8/layout/venn3#12"/>
    <dgm:cxn modelId="{E51284BD-BBE3-4655-9D68-CAA41C9D4A3D}" type="presOf" srcId="{15EAC74A-FCD1-A64B-8FBF-3CF0C455233E}" destId="{7FA26325-0715-B04E-959D-F941F875F490}" srcOrd="0" destOrd="0" presId="urn:microsoft.com/office/officeart/2005/8/layout/venn3#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449272" cy="2841377"/>
        <a:chOff x="0" y="0"/>
        <a:chExt cx="11449272" cy="2841377"/>
      </a:xfrm>
    </dsp:grpSpPr>
    <dsp:sp modelId="{B1813ABA-D5C0-644C-8D12-670DE4894389}">
      <dsp:nvSpPr>
        <dsp:cNvPr id="3" name="椭圆 2"/>
        <dsp:cNvSpPr/>
      </dsp:nvSpPr>
      <dsp:spPr bwMode="white">
        <a:xfrm>
          <a:off x="894295" y="0"/>
          <a:ext cx="2841377" cy="2841377"/>
        </a:xfrm>
        <a:prstGeom prst="ellipse">
          <a:avLst/>
        </a:prstGeom>
        <a:solidFill>
          <a:srgbClr val="6F6EB2">
            <a:alpha val="50000"/>
          </a:srgbClr>
        </a:solidFill>
      </dsp:spPr>
      <dsp:style>
        <a:lnRef idx="2">
          <a:schemeClr val="lt1"/>
        </a:lnRef>
        <a:fillRef idx="1">
          <a:schemeClr val="accent2">
            <a:alpha val="50000"/>
          </a:schemeClr>
        </a:fillRef>
        <a:effectRef idx="0">
          <a:scrgbClr r="0" g="0" b="0"/>
        </a:effectRef>
        <a:fontRef idx="minor">
          <a:schemeClr val="tx1"/>
        </a:fontRef>
      </dsp:style>
      <dsp:txBody>
        <a:bodyPr lIns="156370" tIns="20320" rIns="15637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dirty="0"/>
        </a:p>
      </dsp:txBody>
      <dsp:txXfrm>
        <a:off x="894295" y="0"/>
        <a:ext cx="2841377" cy="2841377"/>
      </dsp:txXfrm>
    </dsp:sp>
    <dsp:sp modelId="{BBB67225-B5F1-8241-BF29-B0B83AE7BCF7}">
      <dsp:nvSpPr>
        <dsp:cNvPr id="4" name="椭圆 3"/>
        <dsp:cNvSpPr/>
      </dsp:nvSpPr>
      <dsp:spPr bwMode="white">
        <a:xfrm>
          <a:off x="3167397" y="0"/>
          <a:ext cx="2841377" cy="2841377"/>
        </a:xfrm>
        <a:prstGeom prst="ellipse">
          <a:avLst/>
        </a:prstGeom>
      </dsp:spPr>
      <dsp:style>
        <a:lnRef idx="2">
          <a:schemeClr val="lt1"/>
        </a:lnRef>
        <a:fillRef idx="1">
          <a:schemeClr val="accent3">
            <a:alpha val="50000"/>
          </a:schemeClr>
        </a:fillRef>
        <a:effectRef idx="0">
          <a:scrgbClr r="0" g="0" b="0"/>
        </a:effectRef>
        <a:fontRef idx="minor">
          <a:schemeClr val="tx1"/>
        </a:fontRef>
      </dsp:style>
      <dsp:txBody>
        <a:bodyPr vert="horz" wrap="square" lIns="156370" tIns="20320" rIns="15637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Wingdings" panose="05000000000000000000" charset="0"/>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与</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临床中常用于补磷的含磷注射液</a:t>
          </a:r>
          <a:r>
            <a:rPr lang="en-US" altLang="zh-CN" sz="16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sz="1600" b="1" dirty="0">
              <a:latin typeface="微软雅黑" panose="020B0503020204020204" pitchFamily="34" charset="-122"/>
              <a:ea typeface="微软雅黑" panose="020B0503020204020204" pitchFamily="34" charset="-122"/>
            </a:rPr>
            <a:t>，能</a:t>
          </a:r>
          <a:r>
            <a:rPr lang="zh-CN" altLang="en-US" sz="1600" b="1"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sz="1600" b="1" dirty="0">
              <a:latin typeface="微软雅黑" panose="020B0503020204020204" pitchFamily="34" charset="-122"/>
              <a:ea typeface="微软雅黑" panose="020B0503020204020204" pitchFamily="34" charset="-122"/>
            </a:rPr>
            <a:t>，安全性更高</a:t>
          </a:r>
          <a:endParaRPr lang="zh-CN" altLang="en-US" sz="1600" dirty="0"/>
        </a:p>
      </dsp:txBody>
      <dsp:txXfrm>
        <a:off x="3167397" y="0"/>
        <a:ext cx="2841377" cy="2841377"/>
      </dsp:txXfrm>
    </dsp:sp>
    <dsp:sp modelId="{0C75CB97-C5E2-7745-801E-263FBE86DCCB}">
      <dsp:nvSpPr>
        <dsp:cNvPr id="5" name="椭圆 4"/>
        <dsp:cNvSpPr/>
      </dsp:nvSpPr>
      <dsp:spPr bwMode="white">
        <a:xfrm>
          <a:off x="5440498" y="0"/>
          <a:ext cx="2841377" cy="2841377"/>
        </a:xfrm>
        <a:prstGeom prst="ellipse">
          <a:avLst/>
        </a:prstGeom>
        <a:solidFill>
          <a:srgbClr val="6F6EB2">
            <a:alpha val="50000"/>
          </a:srgbClr>
        </a:solidFill>
      </dsp:spPr>
      <dsp:style>
        <a:lnRef idx="2">
          <a:schemeClr val="lt1"/>
        </a:lnRef>
        <a:fillRef idx="1">
          <a:schemeClr val="accent4">
            <a:alpha val="50000"/>
          </a:schemeClr>
        </a:fillRef>
        <a:effectRef idx="0">
          <a:scrgbClr r="0" g="0" b="0"/>
        </a:effectRef>
        <a:fontRef idx="minor">
          <a:schemeClr val="tx1"/>
        </a:fontRef>
      </dsp:style>
      <dsp:txBody>
        <a:bodyPr vert="horz" wrap="square" lIns="156370" tIns="20320" rIns="15637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Wingdings" panose="05000000000000000000" charset="0"/>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独立包装，单包含量精准100mg磷，易于储存、携带，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endParaRPr sz="1900"/>
        </a:p>
      </dsp:txBody>
      <dsp:txXfrm>
        <a:off x="5440498" y="0"/>
        <a:ext cx="2841377" cy="2841377"/>
      </dsp:txXfrm>
    </dsp:sp>
    <dsp:sp modelId="{7FA26325-0715-B04E-959D-F941F875F490}">
      <dsp:nvSpPr>
        <dsp:cNvPr id="6" name="椭圆 5"/>
        <dsp:cNvSpPr/>
      </dsp:nvSpPr>
      <dsp:spPr bwMode="white">
        <a:xfrm>
          <a:off x="7713600" y="0"/>
          <a:ext cx="2841377" cy="2841377"/>
        </a:xfrm>
        <a:prstGeom prst="ellipse">
          <a:avLst/>
        </a:prstGeom>
        <a:solidFill>
          <a:schemeClr val="accent1">
            <a:alpha val="50000"/>
          </a:schemeClr>
        </a:solidFill>
      </dsp:spPr>
      <dsp:style>
        <a:lnRef idx="2">
          <a:schemeClr val="lt1"/>
        </a:lnRef>
        <a:fillRef idx="1">
          <a:schemeClr val="accent5">
            <a:alpha val="50000"/>
          </a:schemeClr>
        </a:fillRef>
        <a:effectRef idx="0">
          <a:scrgbClr r="0" g="0" b="0"/>
        </a:effectRef>
        <a:fontRef idx="minor">
          <a:schemeClr val="tx1"/>
        </a:fontRef>
      </dsp:style>
      <dsp:txBody>
        <a:bodyPr vert="horz" wrap="square" lIns="156370" tIns="20320" rIns="15637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buFont typeface="Wingdings" panose="05000000000000000000" charset="0"/>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产及小于胎龄儿可用</a:t>
          </a:r>
          <a:endParaRPr sz="1900"/>
        </a:p>
      </dsp:txBody>
      <dsp:txXfrm>
        <a:off x="7713600" y="0"/>
        <a:ext cx="2841377" cy="2841377"/>
      </dsp:txXfrm>
    </dsp:sp>
  </dsp:spTree>
</dsp:drawing>
</file>

<file path=ppt/diagrams/layout1.xml><?xml version="1.0" encoding="utf-8"?>
<dgm:layoutDef xmlns:dgm="http://schemas.openxmlformats.org/drawingml/2006/diagram" xmlns:a="http://schemas.openxmlformats.org/drawingml/2006/main" uniqueId="urn:microsoft.com/office/officeart/2005/8/layout/venn3#1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00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4" Type="http://schemas.openxmlformats.org/officeDocument/2006/relationships/notesSlide" Target="../notesSlides/notesSlide2.xml"/><Relationship Id="rId33" Type="http://schemas.openxmlformats.org/officeDocument/2006/relationships/slideLayout" Target="../slideLayouts/slideLayout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image" Target="../media/image2.png"/><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image" Target="../media/image1.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6" Type="http://schemas.openxmlformats.org/officeDocument/2006/relationships/slideLayout" Target="../slideLayouts/slideLayout2.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7712" r="5075"/>
          <a:stretch>
            <a:fillRect/>
          </a:stretch>
        </p:blipFill>
        <p:spPr>
          <a:xfrm>
            <a:off x="-411385" y="-416123"/>
            <a:ext cx="12387788" cy="8064896"/>
          </a:xfrm>
          <a:prstGeom prst="rect">
            <a:avLst/>
          </a:prstGeom>
          <a:effectLst>
            <a:softEdge rad="406400"/>
          </a:effectLst>
        </p:spPr>
      </p:pic>
      <p:sp>
        <p:nvSpPr>
          <p:cNvPr id="3" name="矩形 259"/>
          <p:cNvSpPr>
            <a:spLocks noChangeArrowheads="1"/>
          </p:cNvSpPr>
          <p:nvPr/>
        </p:nvSpPr>
        <p:spPr bwMode="auto">
          <a:xfrm>
            <a:off x="4917207" y="1960141"/>
            <a:ext cx="8571969" cy="207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rgbClr val="043A5D"/>
                </a:solidFill>
                <a:cs typeface="微软雅黑" panose="020B0503020204020204" pitchFamily="34" charset="-122"/>
              </a:rPr>
              <a:t>磷酸二氢钠磷酸氢二钠颗粒</a:t>
            </a:r>
            <a:endParaRPr lang="en-US" altLang="zh-CN" sz="4400" b="1" cap="all" dirty="0">
              <a:solidFill>
                <a:srgbClr val="043A5D"/>
              </a:solidFill>
              <a:cs typeface="微软雅黑" panose="020B0503020204020204" pitchFamily="34" charset="-122"/>
            </a:endParaRPr>
          </a:p>
          <a:p>
            <a:pPr algn="ctr">
              <a:buNone/>
            </a:pPr>
            <a:endParaRPr lang="en-US" altLang="zh-CN" sz="2000" b="1" cap="all" dirty="0">
              <a:solidFill>
                <a:srgbClr val="043A5D"/>
              </a:solidFill>
            </a:endParaRPr>
          </a:p>
          <a:p>
            <a:pPr algn="ctr">
              <a:buNone/>
            </a:pPr>
            <a:r>
              <a:rPr lang="zh-CN" altLang="en-US" sz="2000" b="1" cap="all" dirty="0">
                <a:solidFill>
                  <a:srgbClr val="043A5D"/>
                </a:solidFill>
              </a:rPr>
              <a:t>儿童</a:t>
            </a:r>
            <a:r>
              <a:rPr lang="zh-CN" altLang="en-US" sz="2000" b="1" cap="all" dirty="0">
                <a:solidFill>
                  <a:srgbClr val="043A5D"/>
                </a:solidFill>
              </a:rPr>
              <a:t>用药新品种，保障儿童（含早产儿）补磷需求</a:t>
            </a:r>
            <a:endParaRPr lang="en-US" altLang="zh-CN" sz="2000" b="1" cap="all" dirty="0">
              <a:solidFill>
                <a:srgbClr val="043A5D"/>
              </a:solidFill>
            </a:endParaRPr>
          </a:p>
          <a:p>
            <a:pPr algn="ctr">
              <a:buNone/>
            </a:pPr>
            <a:endParaRPr lang="en-US" altLang="zh-CN" sz="3600" b="1" cap="all" dirty="0">
              <a:solidFill>
                <a:srgbClr val="043A5D"/>
              </a:solidFill>
            </a:endParaRPr>
          </a:p>
        </p:txBody>
      </p:sp>
      <p:sp>
        <p:nvSpPr>
          <p:cNvPr id="7" name="矩形 6"/>
          <p:cNvSpPr/>
          <p:nvPr/>
        </p:nvSpPr>
        <p:spPr>
          <a:xfrm>
            <a:off x="7383736" y="3832349"/>
            <a:ext cx="3738880" cy="758190"/>
          </a:xfrm>
          <a:prstGeom prst="rect">
            <a:avLst/>
          </a:prstGeom>
        </p:spPr>
        <p:txBody>
          <a:bodyPr wrap="none">
            <a:spAutoFit/>
          </a:bodyPr>
          <a:lstStyle/>
          <a:p>
            <a:pPr algn="ctr">
              <a:lnSpc>
                <a:spcPts val="2600"/>
              </a:lnSpc>
            </a:pPr>
            <a:r>
              <a:rPr lang="zh-CN" altLang="en-US" sz="2000" b="1" dirty="0">
                <a:solidFill>
                  <a:schemeClr val="tx2"/>
                </a:solidFill>
                <a:latin typeface="微软雅黑" panose="020B0503020204020204" pitchFamily="34" charset="-122"/>
                <a:ea typeface="微软雅黑" panose="020B0503020204020204" pitchFamily="34" charset="-122"/>
              </a:rPr>
              <a:t>嘉实（湖南）医药科技有限公司</a:t>
            </a:r>
            <a:endParaRPr lang="en-US" altLang="zh-CN" sz="2000" b="1" dirty="0">
              <a:solidFill>
                <a:schemeClr val="tx2"/>
              </a:solidFill>
              <a:latin typeface="微软雅黑" panose="020B0503020204020204" pitchFamily="34" charset="-122"/>
              <a:ea typeface="微软雅黑" panose="020B0503020204020204" pitchFamily="34" charset="-122"/>
            </a:endParaRPr>
          </a:p>
          <a:p>
            <a:pPr algn="ctr">
              <a:lnSpc>
                <a:spcPts val="2600"/>
              </a:lnSpc>
            </a:pPr>
            <a:r>
              <a:rPr lang="en-US" altLang="zh-CN" sz="2000" b="1" dirty="0" smtClean="0">
                <a:solidFill>
                  <a:schemeClr val="tx2"/>
                </a:solidFill>
                <a:latin typeface="微软雅黑" panose="020B0503020204020204" pitchFamily="34" charset="-122"/>
                <a:ea typeface="微软雅黑" panose="020B0503020204020204" pitchFamily="34" charset="-122"/>
              </a:rPr>
              <a:t>2026</a:t>
            </a:r>
            <a:r>
              <a:rPr lang="zh-CN" altLang="en-US" sz="2000" b="1" dirty="0" smtClean="0">
                <a:solidFill>
                  <a:schemeClr val="tx2"/>
                </a:solidFill>
                <a:latin typeface="微软雅黑" panose="020B0503020204020204" pitchFamily="34" charset="-122"/>
                <a:ea typeface="微软雅黑" panose="020B0503020204020204" pitchFamily="34" charset="-122"/>
              </a:rPr>
              <a:t>年</a:t>
            </a:r>
            <a:r>
              <a:rPr lang="en-US" altLang="zh-CN" sz="2000" b="1" dirty="0">
                <a:solidFill>
                  <a:schemeClr val="tx2"/>
                </a:solidFill>
                <a:latin typeface="微软雅黑" panose="020B0503020204020204" pitchFamily="34" charset="-122"/>
                <a:ea typeface="微软雅黑" panose="020B0503020204020204" pitchFamily="34" charset="-122"/>
              </a:rPr>
              <a:t>6</a:t>
            </a:r>
            <a:r>
              <a:rPr lang="zh-CN" altLang="en-US" sz="2000" b="1" dirty="0">
                <a:solidFill>
                  <a:schemeClr val="tx2"/>
                </a:solidFill>
                <a:latin typeface="微软雅黑" panose="020B0503020204020204" pitchFamily="34" charset="-122"/>
                <a:ea typeface="微软雅黑" panose="020B0503020204020204" pitchFamily="34" charset="-122"/>
              </a:rPr>
              <a:t>月</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285359" y="3400301"/>
            <a:ext cx="5904656" cy="0"/>
            <a:chOff x="6429375" y="3400301"/>
            <a:chExt cx="5904656" cy="0"/>
          </a:xfrm>
        </p:grpSpPr>
        <p:cxnSp>
          <p:nvCxnSpPr>
            <p:cNvPr id="5" name="直接连接符 4"/>
            <p:cNvCxnSpPr/>
            <p:nvPr/>
          </p:nvCxnSpPr>
          <p:spPr>
            <a:xfrm>
              <a:off x="9381703"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429375"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Other_4"/>
          <p:cNvSpPr/>
          <p:nvPr>
            <p:custDataLst>
              <p:tags r:id="rId1"/>
            </p:custDataLst>
          </p:nvPr>
        </p:nvSpPr>
        <p:spPr bwMode="auto">
          <a:xfrm>
            <a:off x="7509495" y="5727762"/>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22" name="MH_Other_7"/>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5562027"/>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5"/>
          <p:cNvSpPr/>
          <p:nvPr>
            <p:custDataLst>
              <p:tags r:id="rId4"/>
            </p:custDataLst>
          </p:nvPr>
        </p:nvSpPr>
        <p:spPr bwMode="auto">
          <a:xfrm>
            <a:off x="7509495" y="4547932"/>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17" name="MH_Other_6"/>
          <p:cNvPicPr>
            <a:picLocks noChangeAspect="1"/>
          </p:cNvPicPr>
          <p:nvPr>
            <p:custDataLst>
              <p:tags r:id="rId5"/>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4378386"/>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844253" y="1466593"/>
            <a:ext cx="2897062" cy="1405495"/>
            <a:chOff x="2020145" y="1489589"/>
            <a:chExt cx="2897062" cy="1405495"/>
          </a:xfrm>
        </p:grpSpPr>
        <p:sp>
          <p:nvSpPr>
            <p:cNvPr id="36" name="MH_Others_1"/>
            <p:cNvSpPr txBox="1"/>
            <p:nvPr>
              <p:custDataLst>
                <p:tags r:id="rId6"/>
              </p:custDataLst>
            </p:nvPr>
          </p:nvSpPr>
          <p:spPr>
            <a:xfrm>
              <a:off x="2020145" y="1489589"/>
              <a:ext cx="2897062" cy="1015663"/>
            </a:xfrm>
            <a:prstGeom prst="rect">
              <a:avLst/>
            </a:prstGeom>
            <a:noFill/>
          </p:spPr>
          <p:txBody>
            <a:bodyPr vert="horz" wrap="square" lIns="0" tIns="0" rIns="0" bIns="0" rtlCol="0" anchor="ctr" anchorCtr="0">
              <a:spAutoFit/>
            </a:bodyPr>
            <a:lstStyle/>
            <a:p>
              <a:pPr algn="ctr"/>
              <a:r>
                <a:rPr lang="zh-CN" altLang="en-US" sz="6600" b="1" dirty="0">
                  <a:solidFill>
                    <a:srgbClr val="6F6EB2"/>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b="1" dirty="0">
                <a:solidFill>
                  <a:srgbClr val="6F6EB2"/>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s_2"/>
            <p:cNvSpPr txBox="1"/>
            <p:nvPr>
              <p:custDataLst>
                <p:tags r:id="rId7"/>
              </p:custDataLst>
            </p:nvPr>
          </p:nvSpPr>
          <p:spPr>
            <a:xfrm>
              <a:off x="2078202" y="2464197"/>
              <a:ext cx="2780948" cy="430887"/>
            </a:xfrm>
            <a:prstGeom prst="rect">
              <a:avLst/>
            </a:prstGeom>
            <a:noFill/>
          </p:spPr>
          <p:txBody>
            <a:bodyPr wrap="square" lIns="0" tIns="0" rIns="0" bIns="0">
              <a:spAutoFit/>
            </a:bodyPr>
            <a:lstStyle/>
            <a:p>
              <a:pPr algn="ctr">
                <a:defRPr/>
              </a:pP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MH_Other_17"/>
          <p:cNvSpPr txBox="1">
            <a:spLocks noChangeArrowheads="1"/>
          </p:cNvSpPr>
          <p:nvPr>
            <p:custDataLst>
              <p:tags r:id="rId8"/>
            </p:custDataLst>
          </p:nvPr>
        </p:nvSpPr>
        <p:spPr bwMode="auto">
          <a:xfrm>
            <a:off x="8762672" y="4768453"/>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MH_Other_16"/>
          <p:cNvSpPr>
            <a:spLocks noEditPoints="1"/>
          </p:cNvSpPr>
          <p:nvPr>
            <p:custDataLst>
              <p:tags r:id="rId9"/>
            </p:custDataLst>
          </p:nvPr>
        </p:nvSpPr>
        <p:spPr bwMode="auto">
          <a:xfrm>
            <a:off x="7725519" y="4789867"/>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2"/>
          <p:cNvSpPr txBox="1"/>
          <p:nvPr>
            <p:custDataLst>
              <p:tags r:id="rId10"/>
            </p:custDataLst>
          </p:nvPr>
        </p:nvSpPr>
        <p:spPr>
          <a:xfrm>
            <a:off x="9323377" y="4775531"/>
            <a:ext cx="1967865" cy="368935"/>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创新性</a:t>
            </a:r>
            <a:endParaRPr 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13"/>
          <p:cNvSpPr>
            <a:spLocks noEditPoints="1"/>
          </p:cNvSpPr>
          <p:nvPr>
            <p:custDataLst>
              <p:tags r:id="rId11"/>
            </p:custDataLst>
          </p:nvPr>
        </p:nvSpPr>
        <p:spPr bwMode="auto">
          <a:xfrm>
            <a:off x="7797527" y="5972237"/>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18"/>
          <p:cNvSpPr txBox="1"/>
          <p:nvPr>
            <p:custDataLst>
              <p:tags r:id="rId12"/>
            </p:custDataLst>
          </p:nvPr>
        </p:nvSpPr>
        <p:spPr>
          <a:xfrm>
            <a:off x="8719492" y="5968427"/>
            <a:ext cx="574040" cy="368935"/>
          </a:xfrm>
          <a:prstGeom prst="rect">
            <a:avLst/>
          </a:prstGeom>
          <a:noFill/>
        </p:spPr>
        <p:txBody>
          <a:bodyPr lIns="0" tIns="0" rIns="0" bIns="0">
            <a:spAutoFit/>
          </a:bodyPr>
          <a:lstStyle/>
          <a:p>
            <a:pPr algn="ctr">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Text_3"/>
          <p:cNvSpPr txBox="1"/>
          <p:nvPr>
            <p:custDataLst>
              <p:tags r:id="rId13"/>
            </p:custDataLst>
          </p:nvPr>
        </p:nvSpPr>
        <p:spPr>
          <a:xfrm>
            <a:off x="9306867" y="5930327"/>
            <a:ext cx="1967865" cy="368935"/>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公平性</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3" name="图片 32"/>
          <p:cNvPicPr>
            <a:picLocks noChangeAspect="1"/>
          </p:cNvPicPr>
          <p:nvPr/>
        </p:nvPicPr>
        <p:blipFill rotWithShape="1">
          <a:blip r:embed="rId14"/>
          <a:srcRect t="7712" r="5075"/>
          <a:stretch>
            <a:fillRect/>
          </a:stretch>
        </p:blipFill>
        <p:spPr>
          <a:xfrm>
            <a:off x="-43832" y="2972209"/>
            <a:ext cx="6673233" cy="4344515"/>
          </a:xfrm>
          <a:prstGeom prst="rect">
            <a:avLst/>
          </a:prstGeom>
          <a:effectLst>
            <a:softEdge rad="406400"/>
          </a:effectLst>
        </p:spPr>
      </p:pic>
      <p:sp>
        <p:nvSpPr>
          <p:cNvPr id="34" name="MH_Other_1"/>
          <p:cNvSpPr/>
          <p:nvPr>
            <p:custDataLst>
              <p:tags r:id="rId15"/>
            </p:custDataLst>
          </p:nvPr>
        </p:nvSpPr>
        <p:spPr bwMode="auto">
          <a:xfrm>
            <a:off x="7554850" y="1045756"/>
            <a:ext cx="3870960" cy="805180"/>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35" name="MH_Other_2"/>
          <p:cNvPicPr>
            <a:picLocks noChangeAspect="1"/>
          </p:cNvPicPr>
          <p:nvPr>
            <p:custDataLst>
              <p:tags r:id="rId16"/>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8800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custDataLst>
              <p:tags r:id="rId17"/>
            </p:custDataLst>
          </p:nvPr>
        </p:nvGrpSpPr>
        <p:grpSpPr>
          <a:xfrm>
            <a:off x="7719950" y="1293406"/>
            <a:ext cx="515620" cy="309880"/>
            <a:chOff x="5515929" y="2199931"/>
            <a:chExt cx="515662" cy="309732"/>
          </a:xfrm>
        </p:grpSpPr>
        <p:sp>
          <p:nvSpPr>
            <p:cNvPr id="39" name="MH_Other_11"/>
            <p:cNvSpPr>
              <a:spLocks noEditPoints="1"/>
            </p:cNvSpPr>
            <p:nvPr>
              <p:custDataLst>
                <p:tags r:id="rId18"/>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12"/>
            <p:cNvSpPr>
              <a:spLocks noEditPoints="1"/>
            </p:cNvSpPr>
            <p:nvPr>
              <p:custDataLst>
                <p:tags r:id="rId19"/>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MH_Other_17"/>
          <p:cNvSpPr txBox="1">
            <a:spLocks noChangeArrowheads="1"/>
          </p:cNvSpPr>
          <p:nvPr>
            <p:custDataLst>
              <p:tags r:id="rId20"/>
            </p:custDataLst>
          </p:nvPr>
        </p:nvSpPr>
        <p:spPr bwMode="auto">
          <a:xfrm>
            <a:off x="8694040" y="1286421"/>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MH_Text_1"/>
          <p:cNvSpPr txBox="1"/>
          <p:nvPr>
            <p:custDataLst>
              <p:tags r:id="rId21"/>
            </p:custDataLst>
          </p:nvPr>
        </p:nvSpPr>
        <p:spPr>
          <a:xfrm>
            <a:off x="9217915" y="1262926"/>
            <a:ext cx="1967865" cy="530860"/>
          </a:xfrm>
          <a:prstGeom prst="rect">
            <a:avLst/>
          </a:prstGeom>
          <a:noFill/>
        </p:spPr>
        <p:txBody>
          <a:bodyPr wrap="square" lIns="0" tIns="0" rIns="0" bIns="0" rtlCol="0" anchor="t" anchorCtr="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基本信息</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sz="10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MH_Other_5"/>
          <p:cNvSpPr/>
          <p:nvPr>
            <p:custDataLst>
              <p:tags r:id="rId22"/>
            </p:custDataLst>
          </p:nvPr>
        </p:nvSpPr>
        <p:spPr bwMode="auto">
          <a:xfrm>
            <a:off x="7554850" y="2228126"/>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4" name="MH_Other_6"/>
          <p:cNvPicPr>
            <a:picLocks noChangeAspect="1"/>
          </p:cNvPicPr>
          <p:nvPr>
            <p:custDataLst>
              <p:tags r:id="rId23"/>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20484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H_Other_16"/>
          <p:cNvSpPr>
            <a:spLocks noEditPoints="1"/>
          </p:cNvSpPr>
          <p:nvPr>
            <p:custDataLst>
              <p:tags r:id="rId24"/>
            </p:custDataLst>
          </p:nvPr>
        </p:nvSpPr>
        <p:spPr bwMode="auto">
          <a:xfrm>
            <a:off x="7755193" y="2470061"/>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_19"/>
          <p:cNvSpPr txBox="1">
            <a:spLocks noChangeArrowheads="1"/>
          </p:cNvSpPr>
          <p:nvPr>
            <p:custDataLst>
              <p:tags r:id="rId25"/>
            </p:custDataLst>
          </p:nvPr>
        </p:nvSpPr>
        <p:spPr bwMode="auto">
          <a:xfrm>
            <a:off x="8657210" y="2468156"/>
            <a:ext cx="56070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MH_Text_2"/>
          <p:cNvSpPr txBox="1"/>
          <p:nvPr>
            <p:custDataLst>
              <p:tags r:id="rId26"/>
            </p:custDataLst>
          </p:nvPr>
        </p:nvSpPr>
        <p:spPr>
          <a:xfrm>
            <a:off x="9238235" y="2422436"/>
            <a:ext cx="1967865" cy="530860"/>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安全性</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4"/>
          <p:cNvSpPr/>
          <p:nvPr>
            <p:custDataLst>
              <p:tags r:id="rId27"/>
            </p:custDataLst>
          </p:nvPr>
        </p:nvSpPr>
        <p:spPr bwMode="auto">
          <a:xfrm>
            <a:off x="7554850" y="3407956"/>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9" name="MH_Other_7"/>
          <p:cNvPicPr>
            <a:picLocks noChangeAspect="1"/>
          </p:cNvPicPr>
          <p:nvPr>
            <p:custDataLst>
              <p:tags r:id="rId28"/>
            </p:custDataLst>
          </p:nvPr>
        </p:nvPicPr>
        <p:blipFill>
          <a:blip r:embed="rId3">
            <a:extLst>
              <a:ext uri="{28A0092B-C50C-407E-A947-70E740481C1C}">
                <a14:useLocalDpi xmlns:a14="http://schemas.microsoft.com/office/drawing/2010/main" val="0"/>
              </a:ext>
            </a:extLst>
          </a:blip>
          <a:srcRect/>
          <a:stretch>
            <a:fillRect/>
          </a:stretch>
        </p:blipFill>
        <p:spPr bwMode="auto">
          <a:xfrm>
            <a:off x="7291688" y="32422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13"/>
          <p:cNvSpPr>
            <a:spLocks noEditPoints="1"/>
          </p:cNvSpPr>
          <p:nvPr>
            <p:custDataLst>
              <p:tags r:id="rId29"/>
            </p:custDataLst>
          </p:nvPr>
        </p:nvSpPr>
        <p:spPr bwMode="auto">
          <a:xfrm>
            <a:off x="7847903" y="3652431"/>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18"/>
          <p:cNvSpPr txBox="1"/>
          <p:nvPr>
            <p:custDataLst>
              <p:tags r:id="rId30"/>
            </p:custDataLst>
          </p:nvPr>
        </p:nvSpPr>
        <p:spPr>
          <a:xfrm>
            <a:off x="8794370" y="3648621"/>
            <a:ext cx="574040" cy="368935"/>
          </a:xfrm>
          <a:prstGeom prst="rect">
            <a:avLst/>
          </a:prstGeom>
          <a:noFill/>
        </p:spPr>
        <p:txBody>
          <a:bodyPr lIns="0" tIns="0" rIns="0" bIns="0">
            <a:spAutoFit/>
          </a:bodyPr>
          <a:lstStyle/>
          <a:p>
            <a:pPr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MH_Text_3"/>
          <p:cNvSpPr txBox="1"/>
          <p:nvPr>
            <p:custDataLst>
              <p:tags r:id="rId31"/>
            </p:custDataLst>
          </p:nvPr>
        </p:nvSpPr>
        <p:spPr>
          <a:xfrm>
            <a:off x="9296655" y="3606076"/>
            <a:ext cx="1967865" cy="530860"/>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有效性</a:t>
            </a:r>
            <a:endPar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2"/>
    </p:custDataLst>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6687" y="231949"/>
            <a:ext cx="12385376" cy="6768752"/>
            <a:chOff x="236687" y="231949"/>
            <a:chExt cx="12385376" cy="6768752"/>
          </a:xfrm>
        </p:grpSpPr>
        <p:sp>
          <p:nvSpPr>
            <p:cNvPr id="3" name="圆角矩形 2"/>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4" name="矩形 3"/>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 name="矩形 8"/>
          <p:cNvSpPr/>
          <p:nvPr/>
        </p:nvSpPr>
        <p:spPr>
          <a:xfrm>
            <a:off x="2380382" y="704757"/>
            <a:ext cx="7620997"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中国</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endParaRPr lang="zh-CN" altLang="en-US" sz="2800" dirty="0">
              <a:solidFill>
                <a:srgbClr val="F08200"/>
              </a:solidFill>
            </a:endParaRPr>
          </a:p>
        </p:txBody>
      </p:sp>
      <p:graphicFrame>
        <p:nvGraphicFramePr>
          <p:cNvPr id="11" name="表格 10"/>
          <p:cNvGraphicFramePr>
            <a:graphicFrameLocks noGrp="1"/>
          </p:cNvGraphicFramePr>
          <p:nvPr>
            <p:custDataLst>
              <p:tags r:id="rId1"/>
            </p:custDataLst>
          </p:nvPr>
        </p:nvGraphicFramePr>
        <p:xfrm>
          <a:off x="524510" y="1456055"/>
          <a:ext cx="6715760" cy="5445125"/>
        </p:xfrm>
        <a:graphic>
          <a:graphicData uri="http://schemas.openxmlformats.org/drawingml/2006/table">
            <a:tbl>
              <a:tblPr firstRow="1" bandRow="1">
                <a:tableStyleId>{5C22544A-7EE6-4342-B048-85BDC9FD1C3A}</a:tableStyleId>
              </a:tblPr>
              <a:tblGrid>
                <a:gridCol w="1588770"/>
                <a:gridCol w="5126990"/>
              </a:tblGrid>
              <a:tr h="520818">
                <a:tc gridSpan="2">
                  <a:txBody>
                    <a:bodyPr/>
                    <a:lstStyle/>
                    <a:p>
                      <a:pPr algn="ctr"/>
                      <a:r>
                        <a:rPr lang="zh-CN" altLang="en-US" dirty="0">
                          <a:latin typeface="微软雅黑" panose="020B0503020204020204" pitchFamily="34" charset="-122"/>
                          <a:ea typeface="微软雅黑" panose="020B0503020204020204" pitchFamily="34" charset="-122"/>
                        </a:rPr>
                        <a:t>药品基本信息</a:t>
                      </a:r>
                      <a:endParaRPr lang="zh-CN" altLang="en-US" dirty="0">
                        <a:latin typeface="微软雅黑" panose="020B0503020204020204" pitchFamily="34" charset="-122"/>
                        <a:ea typeface="微软雅黑" panose="020B0503020204020204" pitchFamily="34" charset="-122"/>
                      </a:endParaRPr>
                    </a:p>
                  </a:txBody>
                  <a:tcPr anchor="ctr">
                    <a:solidFill>
                      <a:srgbClr val="6F6EB2"/>
                    </a:solidFill>
                  </a:tcPr>
                </a:tc>
                <a:tc hMerge="1">
                  <a:tcPr/>
                </a:tc>
              </a:tr>
              <a:tr h="398786">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通用名</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磷酸二氢钠磷酸氢二钠颗粒</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solidFill>
                  </a:tcPr>
                </a:tc>
              </a:tr>
              <a:tr h="622762">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注册规格</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每袋含磷酸二氢钠(按 NaH</a:t>
                      </a:r>
                      <a:r>
                        <a:rPr lang="zh-CN" altLang="en-US" sz="14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PO</a:t>
                      </a:r>
                      <a:r>
                        <a:rPr lang="zh-CN" altLang="en-US" sz="14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·H</a:t>
                      </a:r>
                      <a:r>
                        <a:rPr lang="zh-CN" altLang="en-US" sz="14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O 计)330mg 与磷酸氢二钠(按 Na</a:t>
                      </a:r>
                      <a:r>
                        <a:rPr lang="zh-CN" altLang="en-US" sz="14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HPO</a:t>
                      </a:r>
                      <a:r>
                        <a:rPr lang="zh-CN" altLang="en-US" sz="14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 计)119mg，含磷(按 P 计)100mg</a:t>
                      </a:r>
                      <a:r>
                        <a:rPr lang="en-US" altLang="zh-CN" sz="1400" b="0" baseline="30000" dirty="0">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400" b="0"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398786">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说明书适应症</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r>
                        <a:rPr lang="zh-CN" altLang="en-US" sz="14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治疗低磷血症，用于低血磷性佝偻病/骨软化症患者</a:t>
                      </a:r>
                      <a:r>
                        <a:rPr lang="en-US" altLang="zh-CN" sz="1400" b="0" baseline="3000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400" b="0" baseline="3000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solidFill>
                      <a:schemeClr val="bg1"/>
                    </a:solidFill>
                  </a:tcPr>
                </a:tc>
              </a:tr>
              <a:tr h="884978">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用法用量</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口服</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，通常剂量为每天20～40mg/kg</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，分多次给药。之后根据患者情况适当增减。每日最大用量为3000mg</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400" b="0" baseline="300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tc>
              </a:tr>
              <a:tr h="557209">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中国大陆首次上市时间</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2024年6月4日</a:t>
                      </a:r>
                      <a:r>
                        <a:rPr lang="en-US" altLang="zh-CN" sz="1400" b="0" baseline="30000" dirty="0">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400" b="0" baseline="300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chemeClr val="bg1"/>
                    </a:solidFill>
                  </a:tcPr>
                </a:tc>
              </a:tr>
              <a:tr h="557209">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目前大陆地区同通用名药品上市情况</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0家</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r h="557209">
                <a:tc>
                  <a:txBody>
                    <a:bodyPr/>
                    <a:lstStyle/>
                    <a:p>
                      <a:r>
                        <a:rPr lang="zh-CN" altLang="en-US" sz="1200" b="0" i="0" kern="120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全球首个上市国家/地区及上市时间</a:t>
                      </a:r>
                      <a:endParaRPr lang="zh-CN" altLang="en-US" sz="1200" b="0" i="0" kern="120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日本，201</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chemeClr val="bg1"/>
                    </a:solidFill>
                  </a:tcPr>
                </a:tc>
              </a:tr>
              <a:tr h="398786">
                <a:tc>
                  <a:txBody>
                    <a:bodyPr/>
                    <a:lstStyle/>
                    <a:p>
                      <a:r>
                        <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是否为 OTC 药品</a:t>
                      </a:r>
                      <a:endParaRPr lang="zh-CN" altLang="en-US" sz="12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endParaRPr>
                    </a:p>
                  </a:txBody>
                  <a:tcPr anchor="ctr">
                    <a:solidFill>
                      <a:srgbClr val="6F6EB2">
                        <a:alpha val="21569"/>
                      </a:srgbClr>
                    </a:solidFill>
                  </a:tcPr>
                </a:tc>
                <a:tc>
                  <a:txBody>
                    <a:bodyPr/>
                    <a:lstStyle/>
                    <a:p>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否</a:t>
                      </a:r>
                      <a:endParaRPr lang="zh-CN" altLang="en-US" sz="14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tc>
              </a:tr>
            </a:tbl>
          </a:graphicData>
        </a:graphic>
      </p:graphicFrame>
      <p:sp>
        <p:nvSpPr>
          <p:cNvPr id="6" name="矩形 5"/>
          <p:cNvSpPr/>
          <p:nvPr/>
        </p:nvSpPr>
        <p:spPr>
          <a:xfrm>
            <a:off x="524719" y="6456120"/>
            <a:ext cx="9326880" cy="245110"/>
          </a:xfrm>
          <a:prstGeom prst="rect">
            <a:avLst/>
          </a:prstGeom>
        </p:spPr>
        <p:txBody>
          <a:bodyPr wrap="none">
            <a:spAutoFit/>
          </a:bodyPr>
          <a:lstStyle/>
          <a:p>
            <a:r>
              <a:rPr lang="en-US" altLang="zh-CN" sz="1000" i="1" dirty="0">
                <a:latin typeface="+mn-ea"/>
                <a:ea typeface="+mn-ea"/>
                <a:cs typeface="+mn-ea"/>
              </a:rPr>
              <a:t>1.</a:t>
            </a:r>
            <a:r>
              <a:rPr lang="zh-CN" altLang="en-US" sz="1000" i="1" dirty="0">
                <a:latin typeface="+mn-ea"/>
                <a:ea typeface="+mn-ea"/>
                <a:cs typeface="+mn-ea"/>
              </a:rPr>
              <a:t>统计截至</a:t>
            </a:r>
            <a:r>
              <a:rPr lang="en-US" altLang="zh-CN" sz="1000" i="1" dirty="0">
                <a:latin typeface="+mn-ea"/>
                <a:ea typeface="+mn-ea"/>
                <a:cs typeface="+mn-ea"/>
              </a:rPr>
              <a:t>2024</a:t>
            </a:r>
            <a:r>
              <a:rPr lang="zh-CN" altLang="en-US" sz="1000" i="1" dirty="0">
                <a:latin typeface="+mn-ea"/>
                <a:ea typeface="+mn-ea"/>
                <a:cs typeface="+mn-ea"/>
              </a:rPr>
              <a:t>年</a:t>
            </a:r>
            <a:r>
              <a:rPr lang="en-US" altLang="zh-CN" sz="1000" i="1" dirty="0">
                <a:latin typeface="+mn-ea"/>
                <a:ea typeface="+mn-ea"/>
                <a:cs typeface="+mn-ea"/>
              </a:rPr>
              <a:t>6</a:t>
            </a:r>
            <a:r>
              <a:rPr lang="zh-CN" altLang="en-US" sz="1000" i="1" dirty="0">
                <a:latin typeface="+mn-ea"/>
                <a:ea typeface="+mn-ea"/>
                <a:cs typeface="+mn-ea"/>
              </a:rPr>
              <a:t>月</a:t>
            </a:r>
            <a:r>
              <a:rPr lang="en-US" altLang="zh-CN" sz="1000" i="1" dirty="0">
                <a:latin typeface="+mn-ea"/>
                <a:ea typeface="+mn-ea"/>
                <a:cs typeface="+mn-ea"/>
              </a:rPr>
              <a:t>30</a:t>
            </a:r>
            <a:r>
              <a:rPr lang="zh-CN" altLang="en-US" sz="1000" i="1" dirty="0">
                <a:latin typeface="+mn-ea"/>
                <a:ea typeface="+mn-ea"/>
                <a:cs typeface="+mn-ea"/>
              </a:rPr>
              <a:t>日；</a:t>
            </a:r>
            <a:r>
              <a:rPr lang="en-US" altLang="zh-CN" sz="1000" i="1" dirty="0">
                <a:latin typeface="+mn-ea"/>
                <a:ea typeface="+mn-ea"/>
                <a:cs typeface="+mn-ea"/>
              </a:rPr>
              <a:t>2.</a:t>
            </a:r>
            <a:r>
              <a:rPr lang="zh-CN" altLang="en-US" sz="1000" i="1" dirty="0">
                <a:latin typeface="+mn-ea"/>
                <a:ea typeface="+mn-ea"/>
                <a:cs typeface="+mn-ea"/>
              </a:rPr>
              <a:t>磷酸二氢钠磷酸氢二钠颗粒说明书（核准日期：</a:t>
            </a:r>
            <a:r>
              <a:rPr lang="en-US" altLang="zh-CN" sz="1000" i="1" dirty="0">
                <a:latin typeface="+mn-ea"/>
                <a:ea typeface="+mn-ea"/>
                <a:cs typeface="+mn-ea"/>
              </a:rPr>
              <a:t>2024.06.04</a:t>
            </a:r>
            <a:r>
              <a:rPr lang="zh-CN" altLang="en-US" sz="1000" i="1" dirty="0">
                <a:latin typeface="+mn-ea"/>
                <a:ea typeface="+mn-ea"/>
                <a:cs typeface="+mn-ea"/>
              </a:rPr>
              <a:t>）；</a:t>
            </a:r>
            <a:r>
              <a:rPr lang="en-US" altLang="zh-CN" sz="1000" i="1" dirty="0">
                <a:latin typeface="+mn-ea"/>
                <a:ea typeface="+mn-ea"/>
                <a:cs typeface="+mn-ea"/>
              </a:rPr>
              <a:t>3. </a:t>
            </a:r>
            <a:r>
              <a:rPr lang="zh-CN" altLang="en-US" sz="1000" i="1" dirty="0">
                <a:latin typeface="+mn-ea"/>
                <a:ea typeface="+mn-ea"/>
                <a:cs typeface="+mn-ea"/>
              </a:rPr>
              <a:t>国家药品监督管理局药品注册证书；</a:t>
            </a:r>
            <a:r>
              <a:rPr lang="en-US" altLang="zh-CN" sz="1000" i="1" dirty="0">
                <a:latin typeface="+mn-ea"/>
                <a:ea typeface="+mn-ea"/>
                <a:cs typeface="+mn-ea"/>
              </a:rPr>
              <a:t>4.</a:t>
            </a:r>
            <a:r>
              <a:rPr lang="zh-CN" altLang="en-US" sz="1000" i="1" dirty="0">
                <a:latin typeface="+mn-ea"/>
                <a:ea typeface="+mn-ea"/>
                <a:cs typeface="+mn-ea"/>
              </a:rPr>
              <a:t>复合磷酸氢钾注射液说明书</a:t>
            </a:r>
            <a:endParaRPr lang="zh-CN" altLang="en-US" sz="1000" i="1" dirty="0">
              <a:latin typeface="+mn-ea"/>
              <a:ea typeface="+mn-ea"/>
              <a:cs typeface="+mn-ea"/>
            </a:endParaRPr>
          </a:p>
        </p:txBody>
      </p:sp>
      <p:graphicFrame>
        <p:nvGraphicFramePr>
          <p:cNvPr id="22" name="表格 21"/>
          <p:cNvGraphicFramePr/>
          <p:nvPr>
            <p:custDataLst>
              <p:tags r:id="rId2"/>
            </p:custDataLst>
          </p:nvPr>
        </p:nvGraphicFramePr>
        <p:xfrm>
          <a:off x="7353935" y="1456055"/>
          <a:ext cx="5215255" cy="4896485"/>
        </p:xfrm>
        <a:graphic>
          <a:graphicData uri="http://schemas.openxmlformats.org/drawingml/2006/table">
            <a:tbl>
              <a:tblPr/>
              <a:tblGrid>
                <a:gridCol w="1343025"/>
                <a:gridCol w="3872230"/>
              </a:tblGrid>
              <a:tr h="551815">
                <a:tc gridSpan="2">
                  <a:txBody>
                    <a:bodyPr/>
                    <a:p>
                      <a:pPr algn="ctr" fontAlgn="ctr"/>
                      <a:r>
                        <a:rPr lang="zh-CN" altLang="en-US" sz="1800" b="1" i="0">
                          <a:solidFill>
                            <a:schemeClr val="bg1"/>
                          </a:solidFill>
                          <a:latin typeface="微软雅黑" panose="020B0503020204020204" pitchFamily="34" charset="-122"/>
                          <a:ea typeface="微软雅黑" panose="020B0503020204020204" pitchFamily="34" charset="-122"/>
                        </a:rPr>
                        <a:t>参照药品信息</a:t>
                      </a:r>
                      <a:endParaRPr lang="zh-CN" altLang="en-US" sz="1800" b="1" i="0">
                        <a:solidFill>
                          <a:schemeClr val="bg1"/>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C000"/>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tcPr>
                </a:tc>
              </a:tr>
              <a:tr h="393700">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通用名</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zh-CN" altLang="en-US" sz="1400" b="0" i="0">
                          <a:solidFill>
                            <a:srgbClr val="000000"/>
                          </a:solidFill>
                          <a:latin typeface="微软雅黑" panose="020B0503020204020204" pitchFamily="34" charset="-122"/>
                          <a:ea typeface="微软雅黑" panose="020B0503020204020204" pitchFamily="34" charset="-122"/>
                        </a:rPr>
                        <a:t>复合磷酸氢钾注射液</a:t>
                      </a:r>
                      <a:endParaRPr lang="zh-CN" altLang="en-US" sz="14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a:noFill/>
                    </a:lnB>
                    <a:solidFill>
                      <a:srgbClr val="FFFFFF"/>
                    </a:solidFill>
                  </a:tcPr>
                </a:tc>
              </a:tr>
              <a:tr h="585470">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注册规格</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2ml</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5ml</a:t>
                      </a:r>
                      <a:endPar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a:noFill/>
                    </a:lnT>
                    <a:lnB w="12700" cap="flat" cmpd="sng">
                      <a:solidFill>
                        <a:srgbClr val="FFFFFF"/>
                      </a:solidFill>
                      <a:prstDash val="solid"/>
                      <a:headEnd type="none" w="med" len="med"/>
                      <a:tailEnd type="none" w="med" len="med"/>
                    </a:lnB>
                    <a:solidFill>
                      <a:srgbClr val="F2F1F1"/>
                    </a:solidFill>
                  </a:tcPr>
                </a:tc>
              </a:tr>
              <a:tr h="861060">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说明书适应症</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主要用于完全胃肠外营养疗法中作为磷的补充剂。如中等以上手术或其他创伤需禁食</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天以上的病人的磷的补充剂。本品亦可用于某些疾病所致低磷血症</a:t>
                      </a:r>
                      <a:r>
                        <a:rPr lang="en-US" altLang="zh-CN" sz="1400" b="0" i="0"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a:noFill/>
                    </a:lnB>
                    <a:solidFill>
                      <a:srgbClr val="FFFFFF"/>
                    </a:solidFill>
                  </a:tcPr>
                </a:tc>
              </a:tr>
              <a:tr h="1156335">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用法用量</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对长期不能进食的病人，根据病情、检测结果由医患决定用量。将本品稀释</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倍以上，供静脉点滴输注。一般在完全胃肠外营养疗法中，每</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大卡热量加入本品</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毫升（相当</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[PO</a:t>
                      </a:r>
                      <a:r>
                        <a:rPr lang="en-US" altLang="zh-CN" sz="1400" b="0" i="0" baseline="-25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i="0"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毫摩尔），并控制滴注速度</a:t>
                      </a:r>
                      <a:r>
                        <a:rPr lang="en-US" altLang="zh-CN" sz="1400" b="0" i="0" baseline="30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i="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a:noFill/>
                    </a:lnT>
                    <a:lnB w="12700" cap="flat" cmpd="sng">
                      <a:solidFill>
                        <a:srgbClr val="FFFFFF"/>
                      </a:solidFill>
                      <a:prstDash val="solid"/>
                      <a:headEnd type="none" w="med" len="med"/>
                      <a:tailEnd type="none" w="med" len="med"/>
                    </a:lnB>
                    <a:solidFill>
                      <a:srgbClr val="EFEEEE"/>
                    </a:solidFill>
                  </a:tcPr>
                </a:tc>
              </a:tr>
              <a:tr h="398145">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中国大陆首次上</a:t>
                      </a:r>
                      <a:endParaRPr lang="zh-CN" altLang="en-US" sz="1200" b="0" i="0">
                        <a:solidFill>
                          <a:srgbClr val="002060"/>
                        </a:solidFill>
                        <a:latin typeface="微软雅黑" panose="020B0503020204020204" pitchFamily="34" charset="-122"/>
                        <a:ea typeface="微软雅黑" panose="020B0503020204020204" pitchFamily="34" charset="-122"/>
                      </a:endParaRPr>
                    </a:p>
                    <a:p>
                      <a:pPr algn="l" fontAlgn="ctr"/>
                      <a:r>
                        <a:rPr lang="zh-CN" altLang="en-US" sz="1200" b="0" i="0">
                          <a:solidFill>
                            <a:srgbClr val="002060"/>
                          </a:solidFill>
                          <a:latin typeface="微软雅黑" panose="020B0503020204020204" pitchFamily="34" charset="-122"/>
                          <a:ea typeface="微软雅黑" panose="020B0503020204020204" pitchFamily="34" charset="-122"/>
                        </a:rPr>
                        <a:t> 市时间</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en-US" sz="1400" b="0" i="0">
                          <a:solidFill>
                            <a:srgbClr val="000000"/>
                          </a:solidFill>
                          <a:latin typeface="微软雅黑" panose="020B0503020204020204" pitchFamily="34" charset="-122"/>
                          <a:ea typeface="微软雅黑" panose="020B0503020204020204" pitchFamily="34" charset="-122"/>
                        </a:rPr>
                        <a:t>2009</a:t>
                      </a:r>
                      <a:r>
                        <a:rPr lang="zh-CN" altLang="en-US" sz="1400" b="0" i="0">
                          <a:solidFill>
                            <a:srgbClr val="000000"/>
                          </a:solidFill>
                          <a:latin typeface="微软雅黑" panose="020B0503020204020204" pitchFamily="34" charset="-122"/>
                          <a:ea typeface="微软雅黑" panose="020B0503020204020204" pitchFamily="34" charset="-122"/>
                        </a:rPr>
                        <a:t>年</a:t>
                      </a:r>
                      <a:r>
                        <a:rPr lang="en-US" altLang="zh-CN" sz="1400" b="0" i="0">
                          <a:solidFill>
                            <a:srgbClr val="000000"/>
                          </a:solidFill>
                          <a:latin typeface="微软雅黑" panose="020B0503020204020204" pitchFamily="34" charset="-122"/>
                          <a:ea typeface="微软雅黑" panose="020B0503020204020204" pitchFamily="34" charset="-122"/>
                        </a:rPr>
                        <a:t>1</a:t>
                      </a:r>
                      <a:r>
                        <a:rPr lang="zh-CN" altLang="en-US" sz="1400" b="0" i="0">
                          <a:solidFill>
                            <a:srgbClr val="000000"/>
                          </a:solidFill>
                          <a:latin typeface="微软雅黑" panose="020B0503020204020204" pitchFamily="34" charset="-122"/>
                          <a:ea typeface="微软雅黑" panose="020B0503020204020204" pitchFamily="34" charset="-122"/>
                        </a:rPr>
                        <a:t>月</a:t>
                      </a:r>
                      <a:endParaRPr lang="zh-CN" altLang="en-US" sz="14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a:noFill/>
                    </a:lnB>
                    <a:solidFill>
                      <a:srgbClr val="FFFFFF"/>
                    </a:solidFill>
                  </a:tcPr>
                </a:tc>
              </a:tr>
              <a:tr h="561975">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rPr>
                        <a:t>目前大陆地区同通</a:t>
                      </a:r>
                      <a:endParaRPr lang="zh-CN" altLang="en-US" sz="1200" b="0" i="0">
                        <a:solidFill>
                          <a:srgbClr val="002060"/>
                        </a:solidFill>
                        <a:latin typeface="微软雅黑" panose="020B0503020204020204" pitchFamily="34" charset="-122"/>
                        <a:ea typeface="微软雅黑" panose="020B0503020204020204" pitchFamily="34" charset="-122"/>
                      </a:endParaRPr>
                    </a:p>
                    <a:p>
                      <a:pPr algn="l" fontAlgn="ctr"/>
                      <a:r>
                        <a:rPr lang="zh-CN" altLang="en-US" sz="1200" b="0" i="0">
                          <a:solidFill>
                            <a:srgbClr val="002060"/>
                          </a:solidFill>
                          <a:latin typeface="微软雅黑" panose="020B0503020204020204" pitchFamily="34" charset="-122"/>
                          <a:ea typeface="微软雅黑" panose="020B0503020204020204" pitchFamily="34" charset="-122"/>
                        </a:rPr>
                        <a:t> 用名药品上市情况</a:t>
                      </a:r>
                      <a:endParaRPr lang="zh-CN" altLang="en-US" sz="1200" b="0" i="0">
                        <a:solidFill>
                          <a:srgbClr val="00206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en-US" sz="1400" b="0" i="0">
                          <a:solidFill>
                            <a:srgbClr val="000000"/>
                          </a:solidFill>
                          <a:latin typeface="微软雅黑" panose="020B0503020204020204" pitchFamily="34" charset="-122"/>
                          <a:ea typeface="微软雅黑" panose="020B0503020204020204" pitchFamily="34" charset="-122"/>
                        </a:rPr>
                        <a:t>35</a:t>
                      </a:r>
                      <a:r>
                        <a:rPr lang="zh-CN" altLang="en-US" sz="1400" b="0" i="0">
                          <a:solidFill>
                            <a:srgbClr val="000000"/>
                          </a:solidFill>
                          <a:latin typeface="微软雅黑" panose="020B0503020204020204" pitchFamily="34" charset="-122"/>
                          <a:ea typeface="微软雅黑" panose="020B0503020204020204" pitchFamily="34" charset="-122"/>
                        </a:rPr>
                        <a:t>家</a:t>
                      </a:r>
                      <a:endParaRPr lang="zh-CN" altLang="en-US" sz="14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a:noFill/>
                    </a:lnT>
                    <a:lnB w="12700" cap="flat" cmpd="sng">
                      <a:solidFill>
                        <a:srgbClr val="FFFFFF"/>
                      </a:solidFill>
                      <a:prstDash val="solid"/>
                      <a:headEnd type="none" w="med" len="med"/>
                      <a:tailEnd type="none" w="med" len="med"/>
                    </a:lnB>
                    <a:solidFill>
                      <a:srgbClr val="EFEEEE"/>
                    </a:solidFill>
                  </a:tcPr>
                </a:tc>
              </a:tr>
              <a:tr h="387985">
                <a:tc>
                  <a:txBody>
                    <a:bodyPr/>
                    <a:p>
                      <a:pPr algn="l" fontAlgn="ctr"/>
                      <a:r>
                        <a:rPr lang="en-US" altLang="zh-CN" sz="1200" b="0" i="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i="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是否为 </a:t>
                      </a:r>
                      <a:r>
                        <a:rPr lang="en-US" altLang="zh-CN" sz="1200" b="0" i="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OTC</a:t>
                      </a:r>
                      <a:r>
                        <a:rPr lang="zh-CN" altLang="en-US" sz="1200" b="0" i="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药 品</a:t>
                      </a:r>
                      <a:endParaRPr lang="zh-CN" altLang="en-US" sz="1200" b="0" i="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3CA"/>
                    </a:solidFill>
                  </a:tcPr>
                </a:tc>
                <a:tc>
                  <a:txBody>
                    <a:bodyPr/>
                    <a:p>
                      <a:pPr algn="l" fontAlgn="ctr"/>
                      <a:r>
                        <a:rPr lang="zh-CN" altLang="en-US" sz="1400" b="0" i="0">
                          <a:solidFill>
                            <a:srgbClr val="000000"/>
                          </a:solidFill>
                          <a:latin typeface="微软雅黑" panose="020B0503020204020204" pitchFamily="34" charset="-122"/>
                          <a:ea typeface="微软雅黑" panose="020B0503020204020204" pitchFamily="34" charset="-122"/>
                        </a:rPr>
                        <a:t>否</a:t>
                      </a:r>
                      <a:endParaRPr lang="zh-CN" altLang="en-US" sz="14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a:noFill/>
                    </a:lnB>
                    <a:solidFill>
                      <a:srgbClr val="FFFFFF"/>
                    </a:solidFill>
                  </a:tcPr>
                </a:tc>
              </a:tr>
            </a:tbl>
          </a:graphicData>
        </a:graphic>
      </p:graphicFrame>
      <p:graphicFrame>
        <p:nvGraphicFramePr>
          <p:cNvPr id="2" name="表格 1"/>
          <p:cNvGraphicFramePr/>
          <p:nvPr/>
        </p:nvGraphicFramePr>
        <p:xfrm>
          <a:off x="20955" y="9525"/>
          <a:ext cx="8811895" cy="534670"/>
        </p:xfrm>
        <a:graphic>
          <a:graphicData uri="http://schemas.openxmlformats.org/drawingml/2006/table">
            <a:tbl>
              <a:tblPr/>
              <a:tblGrid>
                <a:gridCol w="1713865"/>
                <a:gridCol w="1614170"/>
                <a:gridCol w="1370965"/>
                <a:gridCol w="1370965"/>
                <a:gridCol w="1370965"/>
                <a:gridCol w="1370965"/>
              </a:tblGrid>
              <a:tr h="534670">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基本信息</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有效性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380382" y="704757"/>
            <a:ext cx="7473521"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填补临床补磷口服制剂空白</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grpSp>
        <p:nvGrpSpPr>
          <p:cNvPr id="18" name="组合 17"/>
          <p:cNvGrpSpPr/>
          <p:nvPr>
            <p:custDataLst>
              <p:tags r:id="rId1"/>
            </p:custDataLst>
          </p:nvPr>
        </p:nvGrpSpPr>
        <p:grpSpPr>
          <a:xfrm>
            <a:off x="524527" y="1466398"/>
            <a:ext cx="3572652" cy="5026041"/>
            <a:chOff x="251514" y="1255868"/>
            <a:chExt cx="2880000" cy="4780545"/>
          </a:xfrm>
        </p:grpSpPr>
        <p:sp>
          <p:nvSpPr>
            <p:cNvPr id="19" name="圆角矩形 13"/>
            <p:cNvSpPr/>
            <p:nvPr>
              <p:custDataLst>
                <p:tags r:id="rId2"/>
              </p:custDataLst>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0" name="组合 19"/>
            <p:cNvGrpSpPr/>
            <p:nvPr/>
          </p:nvGrpSpPr>
          <p:grpSpPr>
            <a:xfrm>
              <a:off x="772598" y="1255868"/>
              <a:ext cx="1841500" cy="496794"/>
              <a:chOff x="1447668" y="1649696"/>
              <a:chExt cx="1969982" cy="496794"/>
            </a:xfrm>
          </p:grpSpPr>
          <p:sp>
            <p:nvSpPr>
              <p:cNvPr id="24" name="Pentagon 9@|1FFC:4308095|FBC:16777215|LFC:16777215|LBC:16777215"/>
              <p:cNvSpPr/>
              <p:nvPr>
                <p:custDataLst>
                  <p:tags r:id="rId3"/>
                </p:custDataLst>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22" name="文本框 11"/>
              <p:cNvSpPr txBox="1"/>
              <p:nvPr>
                <p:custDataLst>
                  <p:tags r:id="rId4"/>
                </p:custDataLst>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疾病情况</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grpSp>
        <p:nvGrpSpPr>
          <p:cNvPr id="26" name="组合 25"/>
          <p:cNvGrpSpPr/>
          <p:nvPr>
            <p:custDataLst>
              <p:tags r:id="rId5"/>
            </p:custDataLst>
          </p:nvPr>
        </p:nvGrpSpPr>
        <p:grpSpPr>
          <a:xfrm>
            <a:off x="4675689" y="1461963"/>
            <a:ext cx="3572652" cy="5026041"/>
            <a:chOff x="251514" y="1255868"/>
            <a:chExt cx="2880000" cy="4780545"/>
          </a:xfrm>
        </p:grpSpPr>
        <p:sp>
          <p:nvSpPr>
            <p:cNvPr id="27" name="圆角矩形 13"/>
            <p:cNvSpPr/>
            <p:nvPr>
              <p:custDataLst>
                <p:tags r:id="rId6"/>
              </p:custDataLst>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8" name="组合 27"/>
            <p:cNvGrpSpPr/>
            <p:nvPr/>
          </p:nvGrpSpPr>
          <p:grpSpPr>
            <a:xfrm>
              <a:off x="772598" y="1255868"/>
              <a:ext cx="1841500" cy="496794"/>
              <a:chOff x="1447668" y="1649696"/>
              <a:chExt cx="1969982" cy="496794"/>
            </a:xfrm>
          </p:grpSpPr>
          <p:sp>
            <p:nvSpPr>
              <p:cNvPr id="29" name="Pentagon 9@|1FFC:4308095|FBC:16777215|LFC:16777215|LBC:16777215"/>
              <p:cNvSpPr/>
              <p:nvPr>
                <p:custDataLst>
                  <p:tags r:id="rId7"/>
                </p:custDataLst>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0" name="文本框 11"/>
              <p:cNvSpPr txBox="1"/>
              <p:nvPr>
                <p:custDataLst>
                  <p:tags r:id="rId8"/>
                </p:custDataLst>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临床未满足需求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grpSp>
        <p:nvGrpSpPr>
          <p:cNvPr id="31" name="组合 30"/>
          <p:cNvGrpSpPr/>
          <p:nvPr>
            <p:custDataLst>
              <p:tags r:id="rId9"/>
            </p:custDataLst>
          </p:nvPr>
        </p:nvGrpSpPr>
        <p:grpSpPr>
          <a:xfrm>
            <a:off x="8877016" y="1344488"/>
            <a:ext cx="3581133" cy="5026041"/>
            <a:chOff x="251514" y="1255868"/>
            <a:chExt cx="2880000" cy="4780545"/>
          </a:xfrm>
        </p:grpSpPr>
        <p:sp>
          <p:nvSpPr>
            <p:cNvPr id="32" name="圆角矩形 13"/>
            <p:cNvSpPr/>
            <p:nvPr>
              <p:custDataLst>
                <p:tags r:id="rId10"/>
              </p:custDataLst>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33" name="组合 32"/>
            <p:cNvGrpSpPr/>
            <p:nvPr/>
          </p:nvGrpSpPr>
          <p:grpSpPr>
            <a:xfrm>
              <a:off x="772598" y="1255868"/>
              <a:ext cx="1841500" cy="496794"/>
              <a:chOff x="1447668" y="1649696"/>
              <a:chExt cx="1969982" cy="496794"/>
            </a:xfrm>
          </p:grpSpPr>
          <p:sp>
            <p:nvSpPr>
              <p:cNvPr id="34" name="Pentagon 9@|1FFC:4308095|FBC:16777215|LFC:16777215|LBC:16777215"/>
              <p:cNvSpPr/>
              <p:nvPr>
                <p:custDataLst>
                  <p:tags r:id="rId11"/>
                </p:custDataLst>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5" name="文本框 11"/>
              <p:cNvSpPr txBox="1"/>
              <p:nvPr>
                <p:custDataLst>
                  <p:tags r:id="rId12"/>
                </p:custDataLst>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spcBef>
                    <a:spcPts val="0"/>
                  </a:spcBef>
                  <a:spcAft>
                    <a:spcPts val="0"/>
                  </a:spcAft>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加扶宁</a:t>
                </a:r>
                <a:r>
                  <a:rPr lang="zh-CN" altLang="en-US" b="1" cap="all" baseline="30000" dirty="0">
                    <a:solidFill>
                      <a:schemeClr val="bg1"/>
                    </a:solidFill>
                    <a:sym typeface="+mn-ea"/>
                  </a:rPr>
                  <a:t>®</a:t>
                </a: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sp>
        <p:nvSpPr>
          <p:cNvPr id="42" name="文本框 41"/>
          <p:cNvSpPr txBox="1"/>
          <p:nvPr>
            <p:custDataLst>
              <p:tags r:id="rId13"/>
            </p:custDataLst>
          </p:nvPr>
        </p:nvSpPr>
        <p:spPr>
          <a:xfrm>
            <a:off x="812751" y="2027653"/>
            <a:ext cx="3168352" cy="4522470"/>
          </a:xfrm>
          <a:prstGeom prst="rect">
            <a:avLst/>
          </a:prstGeom>
          <a:noFill/>
        </p:spPr>
        <p:txBody>
          <a:bodyPr wrap="square" rtlCol="0">
            <a:spAutoFit/>
          </a:bodyPr>
          <a:lstStyle/>
          <a:p>
            <a:pPr marL="0" indent="0" eaLnBrk="1" latinLnBrk="0" hangingPunct="1">
              <a:lnSpc>
                <a:spcPct val="110000"/>
              </a:lnSpc>
            </a:pPr>
            <a:r>
              <a:rPr lang="zh-CN" altLang="en-US" sz="1400" b="1" dirty="0">
                <a:solidFill>
                  <a:srgbClr val="6F6EB2"/>
                </a:solidFill>
                <a:latin typeface="微软雅黑" panose="020B0503020204020204" pitchFamily="34" charset="-122"/>
                <a:ea typeface="微软雅黑" panose="020B0503020204020204" pitchFamily="34" charset="-122"/>
              </a:rPr>
              <a:t>低磷血症</a:t>
            </a:r>
            <a:r>
              <a:rPr lang="zh-CN" altLang="en-US" sz="1300" b="1" dirty="0">
                <a:latin typeface="微软雅黑" panose="020B0503020204020204" pitchFamily="34" charset="-122"/>
                <a:ea typeface="微软雅黑" panose="020B0503020204020204" pitchFamily="34" charset="-122"/>
              </a:rPr>
              <a:t>（血清磷浓度&lt;0.8</a:t>
            </a:r>
            <a:r>
              <a:rPr lang="en-US" altLang="zh-CN" sz="1300" b="1" dirty="0">
                <a:latin typeface="微软雅黑" panose="020B0503020204020204" pitchFamily="34" charset="-122"/>
                <a:ea typeface="微软雅黑" panose="020B0503020204020204" pitchFamily="34" charset="-122"/>
              </a:rPr>
              <a:t>mmol/L）</a:t>
            </a:r>
            <a:r>
              <a:rPr lang="zh-CN" altLang="en-US" sz="1300" b="1" dirty="0">
                <a:latin typeface="微软雅黑" panose="020B0503020204020204" pitchFamily="34" charset="-122"/>
                <a:ea typeface="微软雅黑" panose="020B0503020204020204" pitchFamily="34" charset="-122"/>
              </a:rPr>
              <a:t>是临床上常见的电解质紊乱。</a:t>
            </a:r>
            <a:endParaRPr lang="zh-CN" altLang="en-US" sz="13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en-US" altLang="zh-CN" sz="1300" dirty="0">
                <a:latin typeface="微软雅黑" panose="020B0503020204020204" pitchFamily="34" charset="-122"/>
                <a:ea typeface="微软雅黑" panose="020B0503020204020204" pitchFamily="34" charset="-122"/>
              </a:rPr>
              <a:t>《Nutrition Journal》</a:t>
            </a:r>
            <a:r>
              <a:rPr lang="zh-CN" altLang="en-US" sz="1300" dirty="0">
                <a:latin typeface="微软雅黑" panose="020B0503020204020204" pitchFamily="34" charset="-122"/>
                <a:ea typeface="微软雅黑" panose="020B0503020204020204" pitchFamily="34" charset="-122"/>
              </a:rPr>
              <a:t>报道了普通成年住院患者总体低磷血症发生率为 4.74%</a:t>
            </a:r>
            <a:r>
              <a:rPr lang="en-US" altLang="zh-CN" sz="1300" baseline="30000" dirty="0">
                <a:latin typeface="微软雅黑" panose="020B0503020204020204" pitchFamily="34" charset="-122"/>
                <a:ea typeface="微软雅黑" panose="020B0503020204020204" pitchFamily="34" charset="-122"/>
              </a:rPr>
              <a:t>1</a:t>
            </a:r>
            <a:r>
              <a:rPr lang="zh-CN" altLang="en-US" sz="1300" dirty="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a:p>
            <a:pPr marL="0" indent="0" eaLnBrk="1" latinLnBrk="0" hangingPunct="1">
              <a:lnSpc>
                <a:spcPct val="110000"/>
              </a:lnSpc>
            </a:pPr>
            <a:endParaRPr lang="zh-CN" altLang="en-US" sz="13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400" b="1" dirty="0">
                <a:solidFill>
                  <a:srgbClr val="6F6EB2"/>
                </a:solidFill>
                <a:latin typeface="微软雅黑" panose="020B0503020204020204" pitchFamily="34" charset="-122"/>
                <a:ea typeface="微软雅黑" panose="020B0503020204020204" pitchFamily="34" charset="-122"/>
              </a:rPr>
              <a:t>早产儿代谢性骨病</a:t>
            </a:r>
            <a:r>
              <a:rPr lang="zh-CN" altLang="en-US" sz="1300" b="1" dirty="0">
                <a:latin typeface="微软雅黑" panose="020B0503020204020204" pitchFamily="34" charset="-122"/>
                <a:ea typeface="微软雅黑" panose="020B0503020204020204" pitchFamily="34" charset="-122"/>
              </a:rPr>
              <a:t>是以低血磷为核心，钙及有机蛋白质基质含量不足或骨代谢紊乱所致，以骨矿物质含量减少、类骨质不完全矿化为特征的一类骨骼疾病。</a:t>
            </a:r>
            <a:endParaRPr lang="zh-CN" altLang="en-US" sz="13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300" dirty="0">
                <a:latin typeface="微软雅黑" panose="020B0503020204020204" pitchFamily="34" charset="-122"/>
                <a:ea typeface="微软雅黑" panose="020B0503020204020204" pitchFamily="34" charset="-122"/>
              </a:rPr>
              <a:t>国内报道，早产儿中代谢性骨病发生率为 21.4%，其中极低出生体重儿和超低出生体重儿发生率分别为19.5%和 38.5%</a:t>
            </a:r>
            <a:r>
              <a:rPr lang="en-US" altLang="zh-CN" sz="1300" baseline="300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a:t>
            </a:r>
            <a:endParaRPr lang="zh-CN" altLang="en-US" sz="1300" dirty="0">
              <a:latin typeface="微软雅黑" panose="020B0503020204020204" pitchFamily="34" charset="-122"/>
              <a:ea typeface="微软雅黑" panose="020B0503020204020204" pitchFamily="34" charset="-122"/>
            </a:endParaRPr>
          </a:p>
          <a:p>
            <a:pPr marL="0" indent="0" eaLnBrk="1" latinLnBrk="0" hangingPunct="1">
              <a:lnSpc>
                <a:spcPct val="110000"/>
              </a:lnSpc>
            </a:pPr>
            <a:endParaRPr lang="zh-CN" altLang="en-US" sz="12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400" b="1" dirty="0">
                <a:solidFill>
                  <a:srgbClr val="6F6EB2"/>
                </a:solidFill>
                <a:latin typeface="微软雅黑" panose="020B0503020204020204" pitchFamily="34" charset="-122"/>
                <a:ea typeface="微软雅黑" panose="020B0503020204020204" pitchFamily="34" charset="-122"/>
              </a:rPr>
              <a:t>低血磷性佝偻病／骨软化症</a:t>
            </a:r>
            <a:r>
              <a:rPr lang="zh-CN" altLang="en-US" sz="1300" b="1" dirty="0">
                <a:latin typeface="微软雅黑" panose="020B0503020204020204" pitchFamily="34" charset="-122"/>
                <a:ea typeface="微软雅黑" panose="020B0503020204020204" pitchFamily="34" charset="-122"/>
              </a:rPr>
              <a:t>是一组由于遗传性或获得性原因导致以低磷血症为主要特征的骨骼矿化障碍性疾病。</a:t>
            </a:r>
            <a:endParaRPr lang="zh-CN" altLang="en-US" sz="13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国外报道，发病率为 3.9/10 万名活产新生儿，患病率从</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10 万名儿童到4.8</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10万名儿童和成人不等</a:t>
            </a:r>
            <a:r>
              <a:rPr lang="en-US" altLang="zh-CN" sz="13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。此类疾病在我国的流行病学资料尚有待完善。</a:t>
            </a:r>
            <a:endParaRPr lang="zh-CN" altLang="en-US" sz="1300" dirty="0">
              <a:latin typeface="微软雅黑" panose="020B0503020204020204" pitchFamily="34" charset="-122"/>
              <a:ea typeface="微软雅黑" panose="020B0503020204020204" pitchFamily="34" charset="-122"/>
            </a:endParaRPr>
          </a:p>
        </p:txBody>
      </p:sp>
      <p:sp>
        <p:nvSpPr>
          <p:cNvPr id="44" name="矩形 43"/>
          <p:cNvSpPr/>
          <p:nvPr/>
        </p:nvSpPr>
        <p:spPr>
          <a:xfrm>
            <a:off x="309446" y="6712666"/>
            <a:ext cx="12253380" cy="398780"/>
          </a:xfrm>
          <a:prstGeom prst="rect">
            <a:avLst/>
          </a:prstGeom>
        </p:spPr>
        <p:txBody>
          <a:bodyPr wrap="square">
            <a:spAutoFit/>
          </a:bodyPr>
          <a:lstStyle/>
          <a:p>
            <a:r>
              <a:rPr lang="en-US" altLang="zh-CN" sz="1000" i="1" dirty="0">
                <a:solidFill>
                  <a:srgbClr val="333333"/>
                </a:solidFill>
                <a:highlight>
                  <a:srgbClr val="FFFFFF"/>
                </a:highlight>
                <a:latin typeface="+mn-ea"/>
                <a:ea typeface="+mn-ea"/>
                <a:cs typeface="+mn-ea"/>
              </a:rPr>
              <a:t>1.Yiquan, Zhou,Shuyi, Zhang et al. .Nutr J, 2024, 23: 81.</a:t>
            </a:r>
            <a:r>
              <a:rPr lang="zh-CN" altLang="en-US" sz="1000" i="1" dirty="0">
                <a:solidFill>
                  <a:srgbClr val="333333"/>
                </a:solidFill>
                <a:highlight>
                  <a:srgbClr val="FFFFFF"/>
                </a:highlight>
                <a:latin typeface="+mn-ea"/>
                <a:ea typeface="+mn-ea"/>
                <a:cs typeface="+mn-ea"/>
              </a:rPr>
              <a:t>；</a:t>
            </a:r>
            <a:r>
              <a:rPr lang="en-US" altLang="zh-CN" sz="1000" i="1" dirty="0">
                <a:solidFill>
                  <a:srgbClr val="333333"/>
                </a:solidFill>
                <a:highlight>
                  <a:srgbClr val="FFFFFF"/>
                </a:highlight>
                <a:latin typeface="+mn-ea"/>
                <a:ea typeface="+mn-ea"/>
                <a:cs typeface="+mn-ea"/>
              </a:rPr>
              <a:t>2.</a:t>
            </a:r>
            <a:r>
              <a:rPr lang="zh-CN" altLang="en-US" sz="1000" i="1" dirty="0">
                <a:solidFill>
                  <a:srgbClr val="333333"/>
                </a:solidFill>
                <a:highlight>
                  <a:srgbClr val="FFFFFF"/>
                </a:highlight>
                <a:latin typeface="+mn-ea"/>
                <a:ea typeface="+mn-ea"/>
                <a:cs typeface="+mn-ea"/>
              </a:rPr>
              <a:t>贺晓日,梁灿,俞元强等.极低/超低出生体重早产儿代谢性骨病危险因素的全国多中心调查[</a:t>
            </a:r>
            <a:r>
              <a:rPr lang="en-US" altLang="zh-CN" sz="1000" i="1" dirty="0">
                <a:solidFill>
                  <a:srgbClr val="333333"/>
                </a:solidFill>
                <a:highlight>
                  <a:srgbClr val="FFFFFF"/>
                </a:highlight>
                <a:latin typeface="+mn-ea"/>
                <a:ea typeface="+mn-ea"/>
                <a:cs typeface="+mn-ea"/>
              </a:rPr>
              <a:t>J].</a:t>
            </a:r>
            <a:r>
              <a:rPr lang="zh-CN" altLang="en-US" sz="1000" i="1" dirty="0">
                <a:solidFill>
                  <a:srgbClr val="333333"/>
                </a:solidFill>
                <a:highlight>
                  <a:srgbClr val="FFFFFF"/>
                </a:highlight>
                <a:latin typeface="+mn-ea"/>
                <a:ea typeface="+mn-ea"/>
                <a:cs typeface="+mn-ea"/>
              </a:rPr>
              <a:t>中国当代儿科杂志,2021,23(06):555-562；</a:t>
            </a:r>
            <a:r>
              <a:rPr lang="en-US" altLang="zh-CN" sz="1000" i="1" dirty="0">
                <a:solidFill>
                  <a:srgbClr val="333333"/>
                </a:solidFill>
                <a:highlight>
                  <a:srgbClr val="FFFFFF"/>
                </a:highlight>
                <a:latin typeface="+mn-ea"/>
                <a:ea typeface="+mn-ea"/>
                <a:cs typeface="+mn-ea"/>
              </a:rPr>
              <a:t>3.</a:t>
            </a:r>
            <a:r>
              <a:rPr lang="zh-CN" altLang="en-US" sz="1000" i="1" dirty="0">
                <a:solidFill>
                  <a:srgbClr val="333333"/>
                </a:solidFill>
                <a:highlight>
                  <a:srgbClr val="FFFFFF"/>
                </a:highlight>
                <a:latin typeface="+mn-ea"/>
                <a:ea typeface="+mn-ea"/>
                <a:cs typeface="+mn-ea"/>
              </a:rPr>
              <a:t>中国罕见病诊疗指南（2019 年版）；</a:t>
            </a:r>
            <a:r>
              <a:rPr lang="en-US" sz="1000" i="1" dirty="0">
                <a:solidFill>
                  <a:srgbClr val="333333"/>
                </a:solidFill>
                <a:highlight>
                  <a:srgbClr val="FFFFFF"/>
                </a:highlight>
                <a:latin typeface="+mn-ea"/>
                <a:ea typeface="+mn-ea"/>
                <a:cs typeface="+mn-ea"/>
              </a:rPr>
              <a:t>4</a:t>
            </a:r>
            <a:r>
              <a:rPr lang="en-US" altLang="zh-CN" sz="1000" i="1" dirty="0">
                <a:solidFill>
                  <a:srgbClr val="333333"/>
                </a:solidFill>
                <a:highlight>
                  <a:srgbClr val="FFFFFF"/>
                </a:highlight>
                <a:latin typeface="+mn-ea"/>
                <a:ea typeface="+mn-ea"/>
                <a:cs typeface="+mn-ea"/>
              </a:rPr>
              <a:t>.</a:t>
            </a:r>
            <a:r>
              <a:rPr lang="zh-CN" altLang="en-US" sz="1000" i="1" dirty="0">
                <a:solidFill>
                  <a:srgbClr val="333333"/>
                </a:solidFill>
                <a:highlight>
                  <a:srgbClr val="FFFFFF"/>
                </a:highlight>
                <a:latin typeface="+mn-ea"/>
                <a:ea typeface="+mn-ea"/>
                <a:cs typeface="+mn-ea"/>
              </a:rPr>
              <a:t>湖南省药品监督管理局</a:t>
            </a:r>
            <a:r>
              <a:rPr lang="en-US" altLang="zh-CN" sz="1000" i="1" dirty="0">
                <a:solidFill>
                  <a:srgbClr val="333333"/>
                </a:solidFill>
                <a:highlight>
                  <a:srgbClr val="FFFFFF"/>
                </a:highlight>
                <a:latin typeface="+mn-ea"/>
                <a:ea typeface="+mn-ea"/>
                <a:cs typeface="+mn-ea"/>
              </a:rPr>
              <a:t>.</a:t>
            </a:r>
            <a:r>
              <a:rPr lang="zh-CN" altLang="en-US" sz="1000" i="1" dirty="0">
                <a:solidFill>
                  <a:srgbClr val="333333"/>
                </a:solidFill>
                <a:highlight>
                  <a:srgbClr val="FFFFFF"/>
                </a:highlight>
                <a:latin typeface="+mn-ea"/>
                <a:ea typeface="+mn-ea"/>
                <a:cs typeface="+mn-ea"/>
              </a:rPr>
              <a:t>我国首款儿童口服补磷制剂磷酸二氢钠磷酸氢二钠颗粒获批上市；</a:t>
            </a:r>
            <a:r>
              <a:rPr lang="en-US" altLang="zh-CN" sz="1000" i="1" dirty="0">
                <a:solidFill>
                  <a:srgbClr val="333333"/>
                </a:solidFill>
                <a:highlight>
                  <a:srgbClr val="FFFFFF"/>
                </a:highlight>
                <a:latin typeface="+mn-ea"/>
                <a:ea typeface="+mn-ea"/>
                <a:cs typeface="+mn-ea"/>
              </a:rPr>
              <a:t>5.</a:t>
            </a:r>
            <a:r>
              <a:rPr lang="zh-CN" altLang="en-US" sz="1000" i="1" dirty="0">
                <a:solidFill>
                  <a:srgbClr val="333333"/>
                </a:solidFill>
                <a:highlight>
                  <a:srgbClr val="FFFFFF"/>
                </a:highlight>
                <a:latin typeface="+mn-ea"/>
                <a:ea typeface="+mn-ea"/>
                <a:cs typeface="+mn-ea"/>
                <a:sym typeface="+mn-ea"/>
              </a:rPr>
              <a:t>国家药品监督管理局药品审评中心优先审评公示详细信</a:t>
            </a:r>
            <a:endParaRPr lang="zh-CN" altLang="en-US" sz="1000" dirty="0">
              <a:latin typeface="+mn-ea"/>
              <a:ea typeface="+mn-ea"/>
              <a:cs typeface="+mn-ea"/>
            </a:endParaRPr>
          </a:p>
        </p:txBody>
      </p:sp>
      <p:sp>
        <p:nvSpPr>
          <p:cNvPr id="45" name="文本框 44"/>
          <p:cNvSpPr txBox="1"/>
          <p:nvPr>
            <p:custDataLst>
              <p:tags r:id="rId14"/>
            </p:custDataLst>
          </p:nvPr>
        </p:nvSpPr>
        <p:spPr>
          <a:xfrm>
            <a:off x="4949847" y="2067169"/>
            <a:ext cx="3024336" cy="4181475"/>
          </a:xfrm>
          <a:prstGeom prst="rect">
            <a:avLst/>
          </a:prstGeom>
          <a:noFill/>
        </p:spPr>
        <p:txBody>
          <a:bodyPr wrap="square" rtlCol="0">
            <a:spAutoFit/>
          </a:bodyPr>
          <a:lstStyle/>
          <a:p>
            <a:pPr marL="0" indent="0" eaLnBrk="1" latinLnBrk="0" hangingPunct="1">
              <a:lnSpc>
                <a:spcPct val="110000"/>
              </a:lnSpc>
            </a:pPr>
            <a:r>
              <a:rPr lang="zh-CN" altLang="en-US" sz="1400" b="1" dirty="0">
                <a:latin typeface="微软雅黑" panose="020B0503020204020204" pitchFamily="34" charset="-122"/>
                <a:ea typeface="微软雅黑" panose="020B0503020204020204" pitchFamily="34" charset="-122"/>
              </a:rPr>
              <a:t>国内外指南及专家共识均</a:t>
            </a:r>
            <a:r>
              <a:rPr lang="zh-CN" altLang="en-US" sz="1400" b="1" dirty="0">
                <a:solidFill>
                  <a:srgbClr val="6F6EB2"/>
                </a:solidFill>
                <a:latin typeface="微软雅黑" panose="020B0503020204020204" pitchFamily="34" charset="-122"/>
                <a:ea typeface="微软雅黑" panose="020B0503020204020204" pitchFamily="34" charset="-122"/>
              </a:rPr>
              <a:t>推荐口服磷酸盐</a:t>
            </a:r>
            <a:r>
              <a:rPr lang="zh-CN" altLang="en-US" sz="1400" b="1" dirty="0">
                <a:latin typeface="微软雅黑" panose="020B0503020204020204" pitchFamily="34" charset="-122"/>
                <a:ea typeface="微软雅黑" panose="020B0503020204020204" pitchFamily="34" charset="-122"/>
              </a:rPr>
              <a:t>制剂作为低磷血症、早产儿代谢性骨病及低血磷性佝偻病/骨软化症的一线治疗方案。</a:t>
            </a:r>
            <a:endParaRPr lang="zh-CN" altLang="en-US" sz="1400" b="1" dirty="0">
              <a:latin typeface="微软雅黑" panose="020B0503020204020204" pitchFamily="34" charset="-122"/>
              <a:ea typeface="微软雅黑" panose="020B0503020204020204" pitchFamily="34" charset="-122"/>
            </a:endParaRPr>
          </a:p>
          <a:p>
            <a:pPr marL="0" indent="0" eaLnBrk="1" latinLnBrk="0" hangingPunct="1">
              <a:lnSpc>
                <a:spcPct val="110000"/>
              </a:lnSpc>
            </a:pPr>
            <a:endParaRPr kumimoji="1" lang="en-US" altLang="zh-CN" dirty="0"/>
          </a:p>
          <a:p>
            <a:pPr marL="0" indent="0" eaLnBrk="1" latinLnBrk="0" hangingPunct="1">
              <a:lnSpc>
                <a:spcPct val="110000"/>
              </a:lnSpc>
            </a:pPr>
            <a:r>
              <a:rPr lang="zh-CN" altLang="en-US" sz="1400" b="1" dirty="0">
                <a:solidFill>
                  <a:srgbClr val="6F6EB2"/>
                </a:solidFill>
                <a:latin typeface="微软雅黑" panose="020B0503020204020204" pitchFamily="34" charset="-122"/>
                <a:ea typeface="微软雅黑" panose="020B0503020204020204" pitchFamily="34" charset="-122"/>
              </a:rPr>
              <a:t>但现状是口服磷酸盐仅有少量医院有院内制剂或患者自行网购相关组分进行调配。</a:t>
            </a:r>
            <a:endParaRPr lang="en-US" altLang="zh-CN" sz="1400" b="1" dirty="0">
              <a:solidFill>
                <a:srgbClr val="6F6EB2"/>
              </a:solidFill>
              <a:latin typeface="微软雅黑" panose="020B0503020204020204" pitchFamily="34" charset="-122"/>
              <a:ea typeface="微软雅黑" panose="020B0503020204020204" pitchFamily="34" charset="-122"/>
            </a:endParaRPr>
          </a:p>
          <a:p>
            <a:pPr marL="0" indent="0" eaLnBrk="1" latinLnBrk="0" hangingPunct="1">
              <a:lnSpc>
                <a:spcPct val="110000"/>
              </a:lnSpc>
            </a:pPr>
            <a:endParaRPr lang="en-US" altLang="zh-CN" sz="1400"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400" dirty="0">
                <a:latin typeface="微软雅黑" panose="020B0503020204020204" pitchFamily="34" charset="-122"/>
                <a:ea typeface="微软雅黑" panose="020B0503020204020204" pitchFamily="34" charset="-122"/>
              </a:rPr>
              <a:t>临床也会用无该适应症的含磷注射剂为患者进行补磷，但注射剂的固定日剂量使其并不能达到患者的补磷需求。</a:t>
            </a:r>
            <a:endParaRPr lang="en-US" altLang="zh-CN" sz="1400" dirty="0">
              <a:latin typeface="微软雅黑" panose="020B0503020204020204" pitchFamily="34" charset="-122"/>
              <a:ea typeface="微软雅黑" panose="020B0503020204020204" pitchFamily="34" charset="-122"/>
            </a:endParaRPr>
          </a:p>
          <a:p>
            <a:pPr marL="0" indent="0" eaLnBrk="1" latinLnBrk="0" hangingPunct="1">
              <a:lnSpc>
                <a:spcPct val="110000"/>
              </a:lnSpc>
            </a:pPr>
            <a:endParaRPr lang="en-US" altLang="zh-CN" sz="1400" dirty="0">
              <a:latin typeface="微软雅黑" panose="020B0503020204020204" pitchFamily="34" charset="-122"/>
              <a:ea typeface="微软雅黑" panose="020B0503020204020204" pitchFamily="34" charset="-122"/>
            </a:endParaRPr>
          </a:p>
          <a:p>
            <a:pPr marL="0" indent="0" eaLnBrk="1" latinLnBrk="0" hangingPunct="1">
              <a:lnSpc>
                <a:spcPct val="110000"/>
              </a:lnSpc>
            </a:pPr>
            <a:r>
              <a:rPr lang="zh-CN" altLang="en-US" sz="1400" b="1" dirty="0">
                <a:solidFill>
                  <a:srgbClr val="6F6EB2"/>
                </a:solidFill>
                <a:latin typeface="微软雅黑" panose="020B0503020204020204" pitchFamily="34" charset="-122"/>
                <a:ea typeface="微软雅黑" panose="020B0503020204020204" pitchFamily="34" charset="-122"/>
              </a:rPr>
              <a:t>中国患者尤其是患儿，急需一款安全、有效、经济、方便的药物来纠正低磷</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46" name="文本框 45"/>
          <p:cNvSpPr txBox="1"/>
          <p:nvPr>
            <p:custDataLst>
              <p:tags r:id="rId15"/>
            </p:custDataLst>
          </p:nvPr>
        </p:nvSpPr>
        <p:spPr>
          <a:xfrm>
            <a:off x="9229710" y="2101457"/>
            <a:ext cx="2875977" cy="4113530"/>
          </a:xfrm>
          <a:prstGeom prst="rect">
            <a:avLst/>
          </a:prstGeom>
          <a:noFill/>
        </p:spPr>
        <p:txBody>
          <a:bodyPr wrap="square" rtlCol="0">
            <a:spAutoFit/>
          </a:bodyPr>
          <a:lstStyle>
            <a:defPPr>
              <a:defRPr lang="zh-CN"/>
            </a:defPPr>
            <a:lvl1pPr>
              <a:defRPr sz="1200" b="1">
                <a:latin typeface="微软雅黑" panose="020B0503020204020204" pitchFamily="34" charset="-122"/>
                <a:ea typeface="微软雅黑" panose="020B0503020204020204" pitchFamily="34" charset="-122"/>
              </a:defRPr>
            </a:lvl1pPr>
          </a:lstStyle>
          <a:p>
            <a:pPr marL="0" indent="0" eaLnBrk="1" latinLnBrk="0" hangingPunct="1">
              <a:lnSpc>
                <a:spcPct val="110000"/>
              </a:lnSpc>
            </a:pPr>
            <a:r>
              <a:rPr lang="zh-CN" altLang="en-US" sz="1400" dirty="0"/>
              <a:t>是我国</a:t>
            </a:r>
            <a:r>
              <a:rPr lang="zh-CN" altLang="en-US" sz="1400" dirty="0">
                <a:solidFill>
                  <a:srgbClr val="6F6EB2"/>
                </a:solidFill>
              </a:rPr>
              <a:t>首款可用于口服的补磷制剂</a:t>
            </a:r>
            <a:r>
              <a:rPr lang="zh-CN" altLang="en-US" sz="1400" dirty="0"/>
              <a:t>，填补了国内临床需求空白。该药品的上市为我国低磷血症患者提供了新的治疗手段</a:t>
            </a:r>
            <a:r>
              <a:rPr lang="en-US" altLang="zh-CN" sz="1400" baseline="30000" dirty="0"/>
              <a:t>4</a:t>
            </a:r>
            <a:r>
              <a:rPr lang="zh-CN" altLang="en-US" sz="1400" dirty="0"/>
              <a:t>。</a:t>
            </a:r>
            <a:endParaRPr lang="en-US" altLang="zh-CN" sz="1400" baseline="30000" dirty="0"/>
          </a:p>
          <a:p>
            <a:pPr marL="0" indent="0" eaLnBrk="1" latinLnBrk="0" hangingPunct="1">
              <a:lnSpc>
                <a:spcPct val="110000"/>
              </a:lnSpc>
            </a:pPr>
            <a:endParaRPr lang="en-US" altLang="zh-CN" sz="1400" b="0" dirty="0"/>
          </a:p>
          <a:p>
            <a:pPr marL="0" indent="0" eaLnBrk="1" latinLnBrk="0" hangingPunct="1">
              <a:lnSpc>
                <a:spcPct val="110000"/>
              </a:lnSpc>
            </a:pPr>
            <a:r>
              <a:rPr lang="zh-CN" altLang="en-US" sz="1400" b="0" dirty="0"/>
              <a:t>国家药监局药品审评中心认定加扶宁</a:t>
            </a:r>
            <a:r>
              <a:rPr lang="zh-CN" altLang="en-US" sz="1400" cap="all" baseline="30000" dirty="0">
                <a:solidFill>
                  <a:schemeClr val="tx1"/>
                </a:solidFill>
                <a:sym typeface="+mn-ea"/>
              </a:rPr>
              <a:t>®</a:t>
            </a:r>
            <a:r>
              <a:rPr lang="zh-CN" altLang="en-US" sz="1400" b="0" dirty="0"/>
              <a:t>属于“符合儿童生理特征的儿童用药新品种”，并纳入优先审评审批程序</a:t>
            </a:r>
            <a:r>
              <a:rPr lang="en-US" altLang="zh-CN" sz="1400" b="0" baseline="30000" dirty="0"/>
              <a:t>5</a:t>
            </a:r>
            <a:r>
              <a:rPr lang="zh-CN" altLang="en-US" sz="1400" b="0" dirty="0"/>
              <a:t>，是</a:t>
            </a:r>
            <a:r>
              <a:rPr lang="zh-CN" altLang="en-US" sz="1400" dirty="0">
                <a:solidFill>
                  <a:srgbClr val="6F6EB2"/>
                </a:solidFill>
              </a:rPr>
              <a:t>儿童</a:t>
            </a:r>
            <a:r>
              <a:rPr lang="zh-CN" altLang="en-US" sz="1400" dirty="0">
                <a:solidFill>
                  <a:srgbClr val="6F6EB2"/>
                </a:solidFill>
                <a:sym typeface="+mn-ea"/>
              </a:rPr>
              <a:t>创新</a:t>
            </a:r>
            <a:r>
              <a:rPr lang="zh-CN" altLang="en-US" sz="1400" dirty="0">
                <a:solidFill>
                  <a:srgbClr val="6F6EB2"/>
                </a:solidFill>
              </a:rPr>
              <a:t>专用剂型。更适合儿童及新生儿长期管理。</a:t>
            </a:r>
            <a:br>
              <a:rPr lang="zh-CN" altLang="en-US" sz="1400" b="0" dirty="0">
                <a:solidFill>
                  <a:srgbClr val="FF0000"/>
                </a:solidFill>
              </a:rPr>
            </a:br>
            <a:endParaRPr lang="zh-CN" altLang="en-US" sz="1400" b="0" dirty="0">
              <a:solidFill>
                <a:srgbClr val="FF0000"/>
              </a:solidFill>
            </a:endParaRPr>
          </a:p>
          <a:p>
            <a:pPr marL="0" indent="0" eaLnBrk="1" latinLnBrk="0" hangingPunct="1">
              <a:lnSpc>
                <a:spcPct val="110000"/>
              </a:lnSpc>
            </a:pPr>
            <a:r>
              <a:rPr lang="zh-CN" altLang="en-US" sz="1400" dirty="0">
                <a:solidFill>
                  <a:srgbClr val="6F6EB2"/>
                </a:solidFill>
              </a:rPr>
              <a:t>适应症覆盖病因广：</a:t>
            </a:r>
            <a:r>
              <a:rPr lang="zh-CN" altLang="en-US" sz="1400" b="0" dirty="0">
                <a:sym typeface="+mn-ea"/>
              </a:rPr>
              <a:t>加扶宁</a:t>
            </a:r>
            <a:r>
              <a:rPr lang="zh-CN" altLang="en-US" sz="1400" cap="all" baseline="30000" dirty="0">
                <a:sym typeface="+mn-ea"/>
              </a:rPr>
              <a:t>®</a:t>
            </a:r>
            <a:r>
              <a:rPr lang="zh-CN" altLang="en-US" sz="1400" b="0" dirty="0">
                <a:solidFill>
                  <a:schemeClr val="tx1"/>
                </a:solidFill>
              </a:rPr>
              <a:t>不仅适用于低磷血症，还适用于早产儿代谢性骨病、遗传性低磷性佝偻病/骨软化症，也可覆盖范科尼综合征、肿瘤性骨软化症等多种低磷血症场景。</a:t>
            </a:r>
            <a:endParaRPr lang="zh-CN" altLang="en-US" sz="1400" b="0" dirty="0">
              <a:solidFill>
                <a:schemeClr val="tx1"/>
              </a:solidFill>
            </a:endParaRPr>
          </a:p>
        </p:txBody>
      </p:sp>
      <p:graphicFrame>
        <p:nvGraphicFramePr>
          <p:cNvPr id="2" name="表格 1"/>
          <p:cNvGraphicFramePr/>
          <p:nvPr/>
        </p:nvGraphicFramePr>
        <p:xfrm>
          <a:off x="20955" y="9525"/>
          <a:ext cx="8811895" cy="534670"/>
        </p:xfrm>
        <a:graphic>
          <a:graphicData uri="http://schemas.openxmlformats.org/drawingml/2006/table">
            <a:tbl>
              <a:tblPr/>
              <a:tblGrid>
                <a:gridCol w="1713865"/>
                <a:gridCol w="1614170"/>
                <a:gridCol w="1370965"/>
                <a:gridCol w="1370965"/>
                <a:gridCol w="1370965"/>
                <a:gridCol w="1370965"/>
              </a:tblGrid>
              <a:tr h="534670">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基本信息</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有效性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图示 34"/>
          <p:cNvGraphicFramePr/>
          <p:nvPr/>
        </p:nvGraphicFramePr>
        <p:xfrm>
          <a:off x="704739" y="3151212"/>
          <a:ext cx="11449272" cy="28413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矩形 5"/>
          <p:cNvSpPr/>
          <p:nvPr/>
        </p:nvSpPr>
        <p:spPr>
          <a:xfrm>
            <a:off x="4054359" y="699002"/>
            <a:ext cx="475482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02</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安全性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口服安全性更高</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704739" y="1350290"/>
            <a:ext cx="11449272" cy="178488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8" name="文本框 7"/>
          <p:cNvSpPr txBox="1"/>
          <p:nvPr/>
        </p:nvSpPr>
        <p:spPr>
          <a:xfrm>
            <a:off x="908773" y="992467"/>
            <a:ext cx="11245238" cy="1998689"/>
          </a:xfrm>
          <a:prstGeom prst="rect">
            <a:avLst/>
          </a:prstGeom>
          <a:noFill/>
        </p:spPr>
        <p:txBody>
          <a:bodyPr wrap="square" rtlCol="0" anchor="t">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不良反应与安全性信息</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不良反应：</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日本以16例原发性低血磷性佝偻病患者为受试者(3-14岁，平均8.1岁)进行的临床试验中，2例(12.5%)出现不良反应，其中腹痛1例(6.3%)2次，腹泻1例(6.3%)1次，以及过敏性皮炎1例(6.3%)1次。可能会出现过敏性皮炎、腹痛、腹泻等不良反应，应仔细观察并采取适当措施，包括在发现任何异常时停止给药。</a:t>
            </a: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禁忌：</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对本品中任何成分过敏者禁用。</a:t>
            </a: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包括肾功能损害、磷酸盐肾病、胃肠道功能障碍、肾脏钙化、甲状腺功能亢进症患者病情恶化、血清钠上升等方面的注意事项。</a:t>
            </a:r>
            <a:endPar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药物相互作用：</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与含铝制剂同时服用时需注意。铝在消化道内与磷结合，会阻碍磷的吸收。因此，二者合用可能降低本品的疗效。</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936272" y="3112269"/>
            <a:ext cx="1800493" cy="562783"/>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安全性优势</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980828" y="5973425"/>
            <a:ext cx="11137179"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由于服用磷酸盐后，血磷一过性升高会刺激PTH分泌，长期用药可能引起继发性甲状旁腺功能亢进，加重肾性失磷， 故口服磷酸盐制剂时，常同时使用活性维生素D。</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884759" y="5416525"/>
            <a:ext cx="1097280" cy="645160"/>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不足</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885394" y="6639897"/>
            <a:ext cx="1833880" cy="245110"/>
          </a:xfrm>
          <a:prstGeom prst="rect">
            <a:avLst/>
          </a:prstGeom>
        </p:spPr>
        <p:txBody>
          <a:bodyPr wrap="none">
            <a:spAutoFit/>
          </a:bodyPr>
          <a:lstStyle/>
          <a:p>
            <a:r>
              <a:rPr lang="en-US" altLang="zh-CN" sz="1000" i="1" dirty="0">
                <a:solidFill>
                  <a:srgbClr val="333333"/>
                </a:solidFill>
                <a:highlight>
                  <a:srgbClr val="FFFFFF"/>
                </a:highlight>
                <a:latin typeface="+mn-ea"/>
                <a:ea typeface="+mn-ea"/>
                <a:cs typeface="+mn-ea"/>
              </a:rPr>
              <a:t>1.</a:t>
            </a:r>
            <a:r>
              <a:rPr lang="zh-CN" altLang="en-US" sz="1000" i="1" dirty="0">
                <a:solidFill>
                  <a:srgbClr val="333333"/>
                </a:solidFill>
                <a:highlight>
                  <a:srgbClr val="FFFFFF"/>
                </a:highlight>
                <a:latin typeface="+mn-ea"/>
                <a:ea typeface="+mn-ea"/>
                <a:cs typeface="+mn-ea"/>
              </a:rPr>
              <a:t>复合磷酸氢钾注射液说明书</a:t>
            </a:r>
            <a:endParaRPr lang="zh-CN" altLang="en-US" sz="1000" dirty="0">
              <a:latin typeface="+mn-ea"/>
              <a:ea typeface="+mn-ea"/>
              <a:cs typeface="+mn-ea"/>
            </a:endParaRPr>
          </a:p>
        </p:txBody>
      </p:sp>
      <p:graphicFrame>
        <p:nvGraphicFramePr>
          <p:cNvPr id="10" name="表格 9"/>
          <p:cNvGraphicFramePr/>
          <p:nvPr>
            <p:custDataLst>
              <p:tags r:id="rId6"/>
            </p:custDataLst>
          </p:nvPr>
        </p:nvGraphicFramePr>
        <p:xfrm>
          <a:off x="0" y="-22225"/>
          <a:ext cx="8833485" cy="534670"/>
        </p:xfrm>
        <a:graphic>
          <a:graphicData uri="http://schemas.openxmlformats.org/drawingml/2006/table">
            <a:tbl>
              <a:tblPr/>
              <a:tblGrid>
                <a:gridCol w="1751330"/>
                <a:gridCol w="1584960"/>
                <a:gridCol w="1374140"/>
                <a:gridCol w="1374775"/>
                <a:gridCol w="1374140"/>
                <a:gridCol w="1374140"/>
              </a:tblGrid>
              <a:tr h="534670">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基本信息</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安全性</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有效性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矩形 6"/>
          <p:cNvSpPr/>
          <p:nvPr/>
        </p:nvSpPr>
        <p:spPr>
          <a:xfrm>
            <a:off x="3692887" y="520104"/>
            <a:ext cx="5472973"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国内外指南一线推荐</a:t>
            </a:r>
            <a:endParaRPr lang="zh-CN" altLang="en-US" sz="2800" b="1" dirty="0">
              <a:solidFill>
                <a:srgbClr val="F08200"/>
              </a:solidFill>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361950" y="1077595"/>
          <a:ext cx="12079605" cy="5777230"/>
        </p:xfrm>
        <a:graphic>
          <a:graphicData uri="http://schemas.openxmlformats.org/drawingml/2006/table">
            <a:tbl>
              <a:tblPr/>
              <a:tblGrid>
                <a:gridCol w="783590"/>
                <a:gridCol w="805815"/>
                <a:gridCol w="3416300"/>
                <a:gridCol w="7073900"/>
              </a:tblGrid>
              <a:tr h="360045">
                <a:tc>
                  <a:txBody>
                    <a:bodyPr/>
                    <a:p>
                      <a:pPr algn="ctr" fontAlgn="ctr"/>
                      <a:r>
                        <a:rPr lang="zh-CN" altLang="en-US" sz="1400" b="1" i="0">
                          <a:solidFill>
                            <a:srgbClr val="FFFFFF"/>
                          </a:solidFill>
                          <a:latin typeface="微软雅黑" panose="020B0503020204020204" pitchFamily="34" charset="-122"/>
                          <a:ea typeface="微软雅黑" panose="020B0503020204020204" pitchFamily="34" charset="-122"/>
                        </a:rPr>
                        <a:t>区域</a:t>
                      </a:r>
                      <a:endParaRPr lang="zh-CN" altLang="en-US" sz="14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400" b="1" i="0">
                          <a:solidFill>
                            <a:srgbClr val="FFFFFF"/>
                          </a:solidFill>
                          <a:latin typeface="微软雅黑" panose="020B0503020204020204" pitchFamily="34" charset="-122"/>
                          <a:ea typeface="微软雅黑" panose="020B0503020204020204" pitchFamily="34" charset="-122"/>
                        </a:rPr>
                        <a:t>发表时间</a:t>
                      </a:r>
                      <a:endParaRPr lang="zh-CN" altLang="en-US" sz="14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400" b="1" i="0">
                          <a:solidFill>
                            <a:srgbClr val="FFFFFF"/>
                          </a:solidFill>
                          <a:latin typeface="微软雅黑" panose="020B0503020204020204" pitchFamily="34" charset="-122"/>
                          <a:ea typeface="微软雅黑" panose="020B0503020204020204" pitchFamily="34" charset="-122"/>
                        </a:rPr>
                        <a:t>指南名称</a:t>
                      </a:r>
                      <a:endParaRPr lang="zh-CN" altLang="en-US" sz="14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400" b="1" i="0">
                          <a:solidFill>
                            <a:srgbClr val="FFFFFF"/>
                          </a:solidFill>
                          <a:latin typeface="微软雅黑" panose="020B0503020204020204" pitchFamily="34" charset="-122"/>
                          <a:ea typeface="微软雅黑" panose="020B0503020204020204" pitchFamily="34" charset="-122"/>
                        </a:rPr>
                        <a:t>推荐内容</a:t>
                      </a:r>
                      <a:endParaRPr lang="zh-CN" altLang="en-US" sz="14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r>
              <a:tr h="45085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英国</a:t>
                      </a:r>
                      <a:r>
                        <a:rPr lang="en-US" altLang="zh-CN" sz="1000" b="0" i="0">
                          <a:solidFill>
                            <a:srgbClr val="000000"/>
                          </a:solidFill>
                          <a:latin typeface="微软雅黑" panose="020B0503020204020204" pitchFamily="34" charset="-122"/>
                          <a:ea typeface="微软雅黑" panose="020B0503020204020204" pitchFamily="34" charset="-122"/>
                        </a:rPr>
                        <a:t>(NHS)</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2026</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Guideline for the treatment of Hypophosphataemia in </a:t>
                      </a:r>
                      <a:br>
                        <a:rPr lang="en-US" altLang="zh-CN" sz="1000" b="0" i="0">
                          <a:solidFill>
                            <a:srgbClr val="000000"/>
                          </a:solidFill>
                          <a:latin typeface="微软雅黑" panose="020B0503020204020204" pitchFamily="34" charset="-122"/>
                          <a:ea typeface="微软雅黑" panose="020B0503020204020204" pitchFamily="34" charset="-122"/>
                        </a:rPr>
                      </a:br>
                      <a:r>
                        <a:rPr lang="en-US" altLang="zh-CN" sz="1000" b="0" i="0">
                          <a:solidFill>
                            <a:srgbClr val="000000"/>
                          </a:solidFill>
                          <a:latin typeface="微软雅黑" panose="020B0503020204020204" pitchFamily="34" charset="-122"/>
                          <a:ea typeface="微软雅黑" panose="020B0503020204020204" pitchFamily="34" charset="-122"/>
                        </a:rPr>
                        <a:t>adults </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推荐轻中低磷血症虑口服磷酸盐治疗。</a:t>
                      </a:r>
                      <a:r>
                        <a:rPr lang="zh-CN" altLang="en-US" sz="1000" b="0" i="0">
                          <a:solidFill>
                            <a:srgbClr val="000000"/>
                          </a:solidFill>
                          <a:latin typeface="微软雅黑" panose="020B0503020204020204" pitchFamily="34" charset="-122"/>
                          <a:ea typeface="微软雅黑" panose="020B0503020204020204" pitchFamily="34" charset="-122"/>
                        </a:rPr>
                        <a:t>应每天检查剂量，并根据磷酸盐水平进行调整。对于不适合口服途径的患者，应使用静脉磷酸盐治疗。</a:t>
                      </a:r>
                      <a:endParaRPr lang="zh-CN" altLang="en-US" sz="1000" b="0" i="0">
                        <a:solidFill>
                          <a:srgbClr val="000000"/>
                        </a:solidFill>
                        <a:latin typeface="微软雅黑" panose="020B0503020204020204" pitchFamily="34" charset="-122"/>
                        <a:ea typeface="微软雅黑" panose="020B0503020204020204" pitchFamily="34" charset="-122"/>
                      </a:endParaRPr>
                    </a:p>
                    <a:p>
                      <a:pPr algn="just" fontAlgn="ctr"/>
                      <a:r>
                        <a:rPr lang="zh-CN" altLang="en-US" sz="1000" b="0" i="0">
                          <a:solidFill>
                            <a:srgbClr val="000000"/>
                          </a:solidFill>
                          <a:latin typeface="微软雅黑" panose="020B0503020204020204" pitchFamily="34" charset="-122"/>
                          <a:ea typeface="微软雅黑" panose="020B0503020204020204" pitchFamily="34" charset="-122"/>
                        </a:rPr>
                        <a:t>如有可能，</a:t>
                      </a:r>
                      <a:r>
                        <a:rPr lang="zh-CN" altLang="en-US" sz="1000" b="1" i="0">
                          <a:solidFill>
                            <a:srgbClr val="F08200"/>
                          </a:solidFill>
                          <a:latin typeface="微软雅黑" panose="020B0503020204020204" pitchFamily="34" charset="-122"/>
                          <a:ea typeface="微软雅黑" panose="020B0503020204020204" pitchFamily="34" charset="-122"/>
                        </a:rPr>
                        <a:t>应优先使用肠内途径</a:t>
                      </a:r>
                      <a:r>
                        <a:rPr lang="zh-CN" altLang="en-US" sz="1000" b="0" i="0">
                          <a:solidFill>
                            <a:srgbClr val="000000"/>
                          </a:solidFill>
                          <a:latin typeface="微软雅黑" panose="020B0503020204020204" pitchFamily="34" charset="-122"/>
                          <a:ea typeface="微软雅黑" panose="020B0503020204020204" pitchFamily="34" charset="-122"/>
                        </a:rPr>
                        <a:t>，</a:t>
                      </a:r>
                      <a:r>
                        <a:rPr lang="zh-CN" altLang="en-US" sz="1000" b="1" i="0">
                          <a:solidFill>
                            <a:srgbClr val="000000"/>
                          </a:solidFill>
                          <a:latin typeface="微软雅黑" panose="020B0503020204020204" pitchFamily="34" charset="-122"/>
                          <a:ea typeface="微软雅黑" panose="020B0503020204020204" pitchFamily="34" charset="-122"/>
                        </a:rPr>
                        <a:t>而不是静脉途径。</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37909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英国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2025</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Clinical practice recommendations for the diagnosis and management of X-linked hypophosphataemia</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推荐轻中度低磷血症使用</a:t>
                      </a:r>
                      <a:r>
                        <a:rPr lang="zh-CN" altLang="en-US" sz="1000" b="1" i="0">
                          <a:solidFill>
                            <a:srgbClr val="F08200"/>
                          </a:solidFill>
                          <a:latin typeface="微软雅黑" panose="020B0503020204020204" pitchFamily="34" charset="-122"/>
                          <a:ea typeface="微软雅黑" panose="020B0503020204020204" pitchFamily="34" charset="-122"/>
                        </a:rPr>
                        <a:t>口服磷制剂，一日三次，</a:t>
                      </a:r>
                      <a:r>
                        <a:rPr lang="zh-CN" altLang="en-US" sz="1000" b="0" i="0">
                          <a:solidFill>
                            <a:srgbClr val="000000"/>
                          </a:solidFill>
                          <a:latin typeface="微软雅黑" panose="020B0503020204020204" pitchFamily="34" charset="-122"/>
                          <a:ea typeface="微软雅黑" panose="020B0503020204020204" pitchFamily="34" charset="-122"/>
                        </a:rPr>
                        <a:t>一次</a:t>
                      </a:r>
                      <a:r>
                        <a:rPr lang="en-US" altLang="zh-CN" sz="1000" b="0" i="0">
                          <a:solidFill>
                            <a:srgbClr val="000000"/>
                          </a:solidFill>
                          <a:latin typeface="微软雅黑" panose="020B0503020204020204" pitchFamily="34" charset="-122"/>
                          <a:ea typeface="微软雅黑" panose="020B0503020204020204" pitchFamily="34" charset="-122"/>
                        </a:rPr>
                        <a:t>1~2</a:t>
                      </a:r>
                      <a:r>
                        <a:rPr lang="zh-CN" altLang="en-US" sz="1000" b="0" i="0">
                          <a:solidFill>
                            <a:srgbClr val="000000"/>
                          </a:solidFill>
                          <a:latin typeface="微软雅黑" panose="020B0503020204020204" pitchFamily="34" charset="-122"/>
                          <a:ea typeface="微软雅黑" panose="020B0503020204020204" pitchFamily="34" charset="-122"/>
                        </a:rPr>
                        <a:t>片。</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33845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英国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2025</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2025</a:t>
                      </a:r>
                      <a:r>
                        <a:rPr lang="zh-CN" altLang="en-US" sz="1000" b="0" i="0">
                          <a:solidFill>
                            <a:srgbClr val="000000"/>
                          </a:solidFill>
                          <a:latin typeface="微软雅黑" panose="020B0503020204020204" pitchFamily="34" charset="-122"/>
                          <a:ea typeface="微软雅黑" panose="020B0503020204020204" pitchFamily="34" charset="-122"/>
                        </a:rPr>
                        <a:t>国际工作组：成人</a:t>
                      </a:r>
                      <a:r>
                        <a:rPr lang="en-US" altLang="zh-CN" sz="1000" b="0" i="0">
                          <a:solidFill>
                            <a:srgbClr val="000000"/>
                          </a:solidFill>
                          <a:latin typeface="微软雅黑" panose="020B0503020204020204" pitchFamily="34" charset="-122"/>
                          <a:ea typeface="微软雅黑" panose="020B0503020204020204" pitchFamily="34" charset="-122"/>
                        </a:rPr>
                        <a:t>X </a:t>
                      </a:r>
                      <a:r>
                        <a:rPr lang="zh-CN" altLang="en-US" sz="1000" b="0" i="0">
                          <a:solidFill>
                            <a:srgbClr val="000000"/>
                          </a:solidFill>
                          <a:latin typeface="微软雅黑" panose="020B0503020204020204" pitchFamily="34" charset="-122"/>
                          <a:ea typeface="微软雅黑" panose="020B0503020204020204" pitchFamily="34" charset="-122"/>
                        </a:rPr>
                        <a:t>连锁低磷血症（</a:t>
                      </a:r>
                      <a:r>
                        <a:rPr lang="en-US" altLang="zh-CN" sz="1000" b="0" i="0">
                          <a:solidFill>
                            <a:srgbClr val="000000"/>
                          </a:solidFill>
                          <a:latin typeface="微软雅黑" panose="020B0503020204020204" pitchFamily="34" charset="-122"/>
                          <a:ea typeface="微软雅黑" panose="020B0503020204020204" pitchFamily="34" charset="-122"/>
                        </a:rPr>
                        <a:t>XL</a:t>
                      </a:r>
                      <a:r>
                        <a:rPr lang="zh-CN" altLang="en-US" sz="1000" b="0" i="0">
                          <a:solidFill>
                            <a:srgbClr val="000000"/>
                          </a:solidFill>
                          <a:latin typeface="微软雅黑" panose="020B0503020204020204" pitchFamily="34" charset="-122"/>
                          <a:ea typeface="微软雅黑" panose="020B0503020204020204" pitchFamily="34" charset="-122"/>
                        </a:rPr>
                        <a:t>）临床诊疗指南</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在</a:t>
                      </a:r>
                      <a:r>
                        <a:rPr lang="en-US" altLang="zh-CN" sz="1000" b="1" i="0">
                          <a:solidFill>
                            <a:srgbClr val="F08200"/>
                          </a:solidFill>
                          <a:latin typeface="微软雅黑" panose="020B0503020204020204" pitchFamily="34" charset="-122"/>
                          <a:ea typeface="微软雅黑" panose="020B0503020204020204" pitchFamily="34" charset="-122"/>
                        </a:rPr>
                        <a:t>XLH</a:t>
                      </a:r>
                      <a:r>
                        <a:rPr lang="zh-CN" altLang="en-US" sz="1000" b="1" i="0">
                          <a:solidFill>
                            <a:srgbClr val="F08200"/>
                          </a:solidFill>
                          <a:latin typeface="微软雅黑" panose="020B0503020204020204" pitchFamily="34" charset="-122"/>
                          <a:ea typeface="微软雅黑" panose="020B0503020204020204" pitchFamily="34" charset="-122"/>
                        </a:rPr>
                        <a:t>合并骨折或假性骨折的成人患者中推荐用磷酸盐</a:t>
                      </a:r>
                      <a:r>
                        <a:rPr lang="zh-CN" altLang="en-US" sz="1000" b="0" i="0">
                          <a:solidFill>
                            <a:srgbClr val="000000"/>
                          </a:solidFill>
                          <a:latin typeface="微软雅黑" panose="020B0503020204020204" pitchFamily="34" charset="-122"/>
                          <a:ea typeface="微软雅黑" panose="020B0503020204020204" pitchFamily="34" charset="-122"/>
                        </a:rPr>
                        <a:t>和活性维生素</a:t>
                      </a:r>
                      <a:r>
                        <a:rPr lang="en-US" altLang="zh-CN" sz="1000" b="0" i="0">
                          <a:solidFill>
                            <a:srgbClr val="000000"/>
                          </a:solidFill>
                          <a:latin typeface="微软雅黑" panose="020B0503020204020204" pitchFamily="34" charset="-122"/>
                          <a:ea typeface="微软雅黑" panose="020B0503020204020204" pitchFamily="34" charset="-122"/>
                        </a:rPr>
                        <a:t>D</a:t>
                      </a:r>
                      <a:r>
                        <a:rPr lang="zh-CN" altLang="en-US" sz="1000" b="0" i="0">
                          <a:solidFill>
                            <a:srgbClr val="000000"/>
                          </a:solidFill>
                          <a:latin typeface="微软雅黑" panose="020B0503020204020204" pitchFamily="34" charset="-122"/>
                          <a:ea typeface="微软雅黑" panose="020B0503020204020204" pitchFamily="34" charset="-122"/>
                        </a:rPr>
                        <a:t>治疗</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45529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2025</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口服中性磷酸盐溶液治疗低血磷性佝偻病 </a:t>
                      </a:r>
                      <a:r>
                        <a:rPr lang="en-US" altLang="zh-CN" sz="1000" b="0"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骨软化症的管理和使用专家共识</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1" i="0">
                          <a:solidFill>
                            <a:srgbClr val="EE822F"/>
                          </a:solidFill>
                          <a:latin typeface="微软雅黑" panose="020B0503020204020204" pitchFamily="34" charset="-122"/>
                          <a:ea typeface="微软雅黑" panose="020B0503020204020204" pitchFamily="34" charset="-122"/>
                        </a:rPr>
                        <a:t>明确口服中性磷酸盐溶液为低血磷性佝偻病 </a:t>
                      </a:r>
                      <a:r>
                        <a:rPr lang="en-US" altLang="zh-CN" sz="1000" b="1" i="0">
                          <a:solidFill>
                            <a:srgbClr val="EE822F"/>
                          </a:solidFill>
                          <a:latin typeface="微软雅黑" panose="020B0503020204020204" pitchFamily="34" charset="-122"/>
                          <a:ea typeface="微软雅黑" panose="020B0503020204020204" pitchFamily="34" charset="-122"/>
                        </a:rPr>
                        <a:t>/ </a:t>
                      </a:r>
                      <a:r>
                        <a:rPr lang="zh-CN" altLang="en-US" sz="1000" b="1" i="0">
                          <a:solidFill>
                            <a:srgbClr val="EE822F"/>
                          </a:solidFill>
                          <a:latin typeface="微软雅黑" panose="020B0503020204020204" pitchFamily="34" charset="-122"/>
                          <a:ea typeface="微软雅黑" panose="020B0503020204020204" pitchFamily="34" charset="-122"/>
                        </a:rPr>
                        <a:t>骨软化症的一线治疗制剂，</a:t>
                      </a:r>
                      <a:r>
                        <a:rPr lang="zh-CN" altLang="en-US" sz="1000" b="0" i="0">
                          <a:solidFill>
                            <a:srgbClr val="000000"/>
                          </a:solidFill>
                          <a:latin typeface="微软雅黑" panose="020B0503020204020204" pitchFamily="34" charset="-122"/>
                          <a:ea typeface="微软雅黑" panose="020B0503020204020204" pitchFamily="34" charset="-122"/>
                        </a:rPr>
                        <a:t>推荐优先选择磷含量明确、不含钾的中性磷酸盐；强调需与活性维生素 </a:t>
                      </a:r>
                      <a:r>
                        <a:rPr lang="en-US" altLang="zh-CN" sz="1000" b="0" i="0">
                          <a:solidFill>
                            <a:srgbClr val="000000"/>
                          </a:solidFill>
                          <a:latin typeface="微软雅黑" panose="020B0503020204020204" pitchFamily="34" charset="-122"/>
                          <a:ea typeface="微软雅黑" panose="020B0503020204020204" pitchFamily="34" charset="-122"/>
                        </a:rPr>
                        <a:t>D </a:t>
                      </a:r>
                      <a:r>
                        <a:rPr lang="zh-CN" altLang="en-US" sz="1000" b="0" i="0">
                          <a:solidFill>
                            <a:srgbClr val="000000"/>
                          </a:solidFill>
                          <a:latin typeface="微软雅黑" panose="020B0503020204020204" pitchFamily="34" charset="-122"/>
                          <a:ea typeface="微软雅黑" panose="020B0503020204020204" pitchFamily="34" charset="-122"/>
                        </a:rPr>
                        <a:t>联合使用，并分次给药以提升耐受性，同时监测血磷、血钙及甲状旁腺激素水平。</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57023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意大利</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SIEDP</a:t>
                      </a:r>
                      <a:r>
                        <a:rPr lang="zh-CN" altLang="en-US" sz="1000" b="0" i="0">
                          <a:solidFill>
                            <a:srgbClr val="000000"/>
                          </a:solidFill>
                          <a:latin typeface="微软雅黑" panose="020B0503020204020204" pitchFamily="34" charset="-122"/>
                          <a:ea typeface="微软雅黑" panose="020B0503020204020204" pitchFamily="34" charset="-122"/>
                        </a:rPr>
                        <a:t>立场声明：佝偻病的诊断、治疗和管理</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新生儿或出现佝偻病的临床体征或放射学征象之前的初始剂量：无机磷酸盐，</a:t>
                      </a:r>
                      <a:r>
                        <a:rPr lang="en-US" altLang="zh-CN" sz="1000" b="0" i="0">
                          <a:solidFill>
                            <a:srgbClr val="000000"/>
                          </a:solidFill>
                          <a:latin typeface="微软雅黑" panose="020B0503020204020204" pitchFamily="34" charset="-122"/>
                          <a:ea typeface="微软雅黑" panose="020B0503020204020204" pitchFamily="34" charset="-122"/>
                        </a:rPr>
                        <a:t>20-40mg /kg/</a:t>
                      </a:r>
                      <a:r>
                        <a:rPr lang="zh-CN" altLang="en-US" sz="1000" b="0" i="0">
                          <a:solidFill>
                            <a:srgbClr val="000000"/>
                          </a:solidFill>
                          <a:latin typeface="微软雅黑" panose="020B0503020204020204" pitchFamily="34" charset="-122"/>
                          <a:ea typeface="微软雅黑" panose="020B0503020204020204" pitchFamily="34" charset="-122"/>
                        </a:rPr>
                        <a:t>天，分</a:t>
                      </a:r>
                      <a:r>
                        <a:rPr lang="en-US" altLang="zh-CN" sz="1000" b="0" i="0">
                          <a:solidFill>
                            <a:srgbClr val="000000"/>
                          </a:solidFill>
                          <a:latin typeface="微软雅黑" panose="020B0503020204020204" pitchFamily="34" charset="-122"/>
                          <a:ea typeface="微软雅黑" panose="020B0503020204020204" pitchFamily="34" charset="-122"/>
                        </a:rPr>
                        <a:t>4-6</a:t>
                      </a:r>
                      <a:r>
                        <a:rPr lang="zh-CN" altLang="en-US" sz="1000" b="0" i="0">
                          <a:solidFill>
                            <a:srgbClr val="000000"/>
                          </a:solidFill>
                          <a:latin typeface="微软雅黑" panose="020B0503020204020204" pitchFamily="34" charset="-122"/>
                          <a:ea typeface="微软雅黑" panose="020B0503020204020204" pitchFamily="34" charset="-122"/>
                        </a:rPr>
                        <a:t>次</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天服用。</a:t>
                      </a:r>
                      <a:br>
                        <a:rPr lang="zh-CN" altLang="en-US" sz="1000" b="1" i="0">
                          <a:solidFill>
                            <a:srgbClr val="F08200"/>
                          </a:solidFill>
                          <a:latin typeface="微软雅黑" panose="020B0503020204020204" pitchFamily="34" charset="-122"/>
                          <a:ea typeface="微软雅黑" panose="020B0503020204020204" pitchFamily="34" charset="-122"/>
                        </a:rPr>
                      </a:br>
                      <a:r>
                        <a:rPr lang="zh-CN" altLang="en-US" sz="1000" b="0" i="0">
                          <a:solidFill>
                            <a:srgbClr val="000000"/>
                          </a:solidFill>
                          <a:latin typeface="微软雅黑" panose="020B0503020204020204" pitchFamily="34" charset="-122"/>
                          <a:ea typeface="微软雅黑" panose="020B0503020204020204" pitchFamily="34" charset="-122"/>
                        </a:rPr>
                        <a:t>出现佝偻病的临床体征或放射学征象的初始剂量：无机磷酸盐，</a:t>
                      </a:r>
                      <a:r>
                        <a:rPr lang="en-US" altLang="zh-CN" sz="1000" b="0" i="0">
                          <a:solidFill>
                            <a:srgbClr val="000000"/>
                          </a:solidFill>
                          <a:latin typeface="微软雅黑" panose="020B0503020204020204" pitchFamily="34" charset="-122"/>
                          <a:ea typeface="微软雅黑" panose="020B0503020204020204" pitchFamily="34" charset="-122"/>
                        </a:rPr>
                        <a:t>40-60mg /kg/</a:t>
                      </a:r>
                      <a:r>
                        <a:rPr lang="zh-CN" altLang="en-US" sz="1000" b="0" i="0">
                          <a:solidFill>
                            <a:srgbClr val="000000"/>
                          </a:solidFill>
                          <a:latin typeface="微软雅黑" panose="020B0503020204020204" pitchFamily="34" charset="-122"/>
                          <a:ea typeface="微软雅黑" panose="020B0503020204020204" pitchFamily="34" charset="-122"/>
                        </a:rPr>
                        <a:t>天，分</a:t>
                      </a:r>
                      <a:r>
                        <a:rPr lang="en-US" altLang="zh-CN" sz="1000" b="0" i="0">
                          <a:solidFill>
                            <a:srgbClr val="000000"/>
                          </a:solidFill>
                          <a:latin typeface="微软雅黑" panose="020B0503020204020204" pitchFamily="34" charset="-122"/>
                          <a:ea typeface="微软雅黑" panose="020B0503020204020204" pitchFamily="34" charset="-122"/>
                        </a:rPr>
                        <a:t>4-6</a:t>
                      </a:r>
                      <a:r>
                        <a:rPr lang="zh-CN" altLang="en-US" sz="1000" b="0" i="0">
                          <a:solidFill>
                            <a:srgbClr val="000000"/>
                          </a:solidFill>
                          <a:latin typeface="微软雅黑" panose="020B0503020204020204" pitchFamily="34" charset="-122"/>
                          <a:ea typeface="微软雅黑" panose="020B0503020204020204" pitchFamily="34" charset="-122"/>
                        </a:rPr>
                        <a:t>次</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天服用</a:t>
                      </a:r>
                      <a:br>
                        <a:rPr lang="zh-CN" altLang="en-US" sz="1000" b="1" i="0">
                          <a:solidFill>
                            <a:srgbClr val="F08200"/>
                          </a:solidFill>
                          <a:latin typeface="微软雅黑" panose="020B0503020204020204" pitchFamily="34" charset="-122"/>
                          <a:ea typeface="微软雅黑" panose="020B0503020204020204" pitchFamily="34" charset="-122"/>
                        </a:rPr>
                      </a:br>
                      <a:r>
                        <a:rPr lang="zh-CN" altLang="en-US" sz="1000" b="0" i="0">
                          <a:solidFill>
                            <a:srgbClr val="000000"/>
                          </a:solidFill>
                          <a:latin typeface="微软雅黑" panose="020B0503020204020204" pitchFamily="34" charset="-122"/>
                          <a:ea typeface="微软雅黑" panose="020B0503020204020204" pitchFamily="34" charset="-122"/>
                        </a:rPr>
                        <a:t>维持剂量：无机磷酸盐，</a:t>
                      </a:r>
                      <a:r>
                        <a:rPr lang="en-US" altLang="zh-CN" sz="1000" b="0" i="0">
                          <a:solidFill>
                            <a:srgbClr val="000000"/>
                          </a:solidFill>
                          <a:latin typeface="微软雅黑" panose="020B0503020204020204" pitchFamily="34" charset="-122"/>
                          <a:ea typeface="微软雅黑" panose="020B0503020204020204" pitchFamily="34" charset="-122"/>
                        </a:rPr>
                        <a:t>20-60mg /kg/</a:t>
                      </a:r>
                      <a:r>
                        <a:rPr lang="zh-CN" altLang="en-US" sz="1000" b="0" i="0">
                          <a:solidFill>
                            <a:srgbClr val="000000"/>
                          </a:solidFill>
                          <a:latin typeface="微软雅黑" panose="020B0503020204020204" pitchFamily="34" charset="-122"/>
                          <a:ea typeface="微软雅黑" panose="020B0503020204020204" pitchFamily="34" charset="-122"/>
                        </a:rPr>
                        <a:t>天，分</a:t>
                      </a:r>
                      <a:r>
                        <a:rPr lang="en-US" altLang="zh-CN" sz="1000" b="0" i="0">
                          <a:solidFill>
                            <a:srgbClr val="000000"/>
                          </a:solidFill>
                          <a:latin typeface="微软雅黑" panose="020B0503020204020204" pitchFamily="34" charset="-122"/>
                          <a:ea typeface="微软雅黑" panose="020B0503020204020204" pitchFamily="34" charset="-122"/>
                        </a:rPr>
                        <a:t>4-6</a:t>
                      </a:r>
                      <a:r>
                        <a:rPr lang="zh-CN" altLang="en-US" sz="1000" b="0" i="0">
                          <a:solidFill>
                            <a:srgbClr val="000000"/>
                          </a:solidFill>
                          <a:latin typeface="微软雅黑" panose="020B0503020204020204" pitchFamily="34" charset="-122"/>
                          <a:ea typeface="微软雅黑" panose="020B0503020204020204" pitchFamily="34" charset="-122"/>
                        </a:rPr>
                        <a:t>次</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天服用</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23241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2024</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低血磷性佝偻病</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骨软化症诊疗指南</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1" i="0">
                          <a:solidFill>
                            <a:srgbClr val="EE822F"/>
                          </a:solidFill>
                          <a:latin typeface="微软雅黑" panose="020B0503020204020204" pitchFamily="34" charset="-122"/>
                          <a:ea typeface="微软雅黑" panose="020B0503020204020204" pitchFamily="34" charset="-122"/>
                        </a:rPr>
                        <a:t>磷酸盐补充是低血磷性佝偻病</a:t>
                      </a:r>
                      <a:r>
                        <a:rPr lang="en-US" altLang="zh-CN" sz="1000" b="1" i="0">
                          <a:solidFill>
                            <a:srgbClr val="EE822F"/>
                          </a:solidFill>
                          <a:latin typeface="微软雅黑" panose="020B0503020204020204" pitchFamily="34" charset="-122"/>
                          <a:ea typeface="微软雅黑" panose="020B0503020204020204" pitchFamily="34" charset="-122"/>
                        </a:rPr>
                        <a:t>/</a:t>
                      </a:r>
                      <a:r>
                        <a:rPr lang="zh-CN" altLang="en-US" sz="1000" b="1" i="0">
                          <a:solidFill>
                            <a:srgbClr val="EE822F"/>
                          </a:solidFill>
                          <a:latin typeface="微软雅黑" panose="020B0503020204020204" pitchFamily="34" charset="-122"/>
                          <a:ea typeface="微软雅黑" panose="020B0503020204020204" pitchFamily="34" charset="-122"/>
                        </a:rPr>
                        <a:t>骨软化症的基本治疗，</a:t>
                      </a:r>
                      <a:r>
                        <a:rPr lang="zh-CN" altLang="en-US" sz="1000" b="0" i="0">
                          <a:solidFill>
                            <a:srgbClr val="000000"/>
                          </a:solidFill>
                          <a:latin typeface="微软雅黑" panose="020B0503020204020204" pitchFamily="34" charset="-122"/>
                          <a:ea typeface="微软雅黑" panose="020B0503020204020204" pitchFamily="34" charset="-122"/>
                        </a:rPr>
                        <a:t>推荐的口服磷酸盐起始剂量（以元素磷计算）为每天</a:t>
                      </a:r>
                      <a:r>
                        <a:rPr lang="en-US" altLang="zh-CN" sz="1000" b="0" i="0">
                          <a:solidFill>
                            <a:srgbClr val="000000"/>
                          </a:solidFill>
                          <a:latin typeface="微软雅黑" panose="020B0503020204020204" pitchFamily="34" charset="-122"/>
                          <a:ea typeface="微软雅黑" panose="020B0503020204020204" pitchFamily="34" charset="-122"/>
                        </a:rPr>
                        <a:t>20</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60 mg/kg/d,</a:t>
                      </a:r>
                      <a:r>
                        <a:rPr lang="zh-CN" altLang="en-US" sz="1000" b="0" i="0">
                          <a:solidFill>
                            <a:srgbClr val="000000"/>
                          </a:solidFill>
                          <a:latin typeface="微软雅黑" panose="020B0503020204020204" pitchFamily="34" charset="-122"/>
                          <a:ea typeface="微软雅黑" panose="020B0503020204020204" pitchFamily="34" charset="-122"/>
                        </a:rPr>
                        <a:t>早期治疗预后更佳。</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23876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欧洲</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2023</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ESPEN</a:t>
                      </a:r>
                      <a:r>
                        <a:rPr lang="zh-CN" altLang="en-US" sz="1000" b="0" i="0">
                          <a:solidFill>
                            <a:srgbClr val="000000"/>
                          </a:solidFill>
                          <a:latin typeface="微软雅黑" panose="020B0503020204020204" pitchFamily="34" charset="-122"/>
                          <a:ea typeface="微软雅黑" panose="020B0503020204020204" pitchFamily="34" charset="-122"/>
                        </a:rPr>
                        <a:t>重症监护室临床营养指南</a:t>
                      </a:r>
                      <a:r>
                        <a:rPr lang="en-US" altLang="zh-CN" sz="1000" b="0" i="0">
                          <a:solidFill>
                            <a:srgbClr val="000000"/>
                          </a:solidFill>
                          <a:latin typeface="微软雅黑" panose="020B0503020204020204" pitchFamily="34" charset="-122"/>
                          <a:ea typeface="微软雅黑" panose="020B0503020204020204" pitchFamily="34" charset="-122"/>
                        </a:rPr>
                        <a:t>(2023)</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推荐每日需测量电解质</a:t>
                      </a:r>
                      <a:r>
                        <a:rPr lang="en-US" altLang="zh-CN" sz="1000" b="1" i="0">
                          <a:solidFill>
                            <a:srgbClr val="F08200"/>
                          </a:solidFill>
                          <a:latin typeface="微软雅黑" panose="020B0503020204020204" pitchFamily="34" charset="-122"/>
                          <a:ea typeface="微软雅黑" panose="020B0503020204020204" pitchFamily="34" charset="-122"/>
                        </a:rPr>
                        <a:t>2-3</a:t>
                      </a:r>
                      <a:r>
                        <a:rPr lang="zh-CN" altLang="en-US" sz="1000" b="1" i="0">
                          <a:solidFill>
                            <a:srgbClr val="F08200"/>
                          </a:solidFill>
                          <a:latin typeface="微软雅黑" panose="020B0503020204020204" pitchFamily="34" charset="-122"/>
                          <a:ea typeface="微软雅黑" panose="020B0503020204020204" pitchFamily="34" charset="-122"/>
                        </a:rPr>
                        <a:t>次并按需补充。</a:t>
                      </a:r>
                      <a:r>
                        <a:rPr lang="zh-CN" altLang="en-US" sz="1000" b="0" i="0">
                          <a:solidFill>
                            <a:srgbClr val="000000"/>
                          </a:solidFill>
                          <a:latin typeface="微软雅黑" panose="020B0503020204020204" pitchFamily="34" charset="-122"/>
                          <a:ea typeface="微软雅黑" panose="020B0503020204020204" pitchFamily="34" charset="-122"/>
                        </a:rPr>
                        <a:t>并对</a:t>
                      </a:r>
                      <a:r>
                        <a:rPr lang="zh-CN" altLang="en-US" sz="1000" b="1" i="0">
                          <a:solidFill>
                            <a:srgbClr val="000000"/>
                          </a:solidFill>
                          <a:latin typeface="微软雅黑" panose="020B0503020204020204" pitchFamily="34" charset="-122"/>
                          <a:ea typeface="微软雅黑" panose="020B0503020204020204" pitchFamily="34" charset="-122"/>
                        </a:rPr>
                        <a:t>再喂养低磷血症患者的能量供应需限制在</a:t>
                      </a:r>
                      <a:r>
                        <a:rPr lang="en-US" altLang="zh-CN" sz="1000" b="1" i="0">
                          <a:solidFill>
                            <a:srgbClr val="000000"/>
                          </a:solidFill>
                          <a:latin typeface="微软雅黑" panose="020B0503020204020204" pitchFamily="34" charset="-122"/>
                          <a:ea typeface="微软雅黑" panose="020B0503020204020204" pitchFamily="34" charset="-122"/>
                        </a:rPr>
                        <a:t>48</a:t>
                      </a:r>
                      <a:r>
                        <a:rPr lang="zh-CN" altLang="en-US" sz="1000" b="1" i="0">
                          <a:solidFill>
                            <a:srgbClr val="000000"/>
                          </a:solidFill>
                          <a:latin typeface="微软雅黑" panose="020B0503020204020204" pitchFamily="34" charset="-122"/>
                          <a:ea typeface="微软雅黑" panose="020B0503020204020204" pitchFamily="34" charset="-122"/>
                        </a:rPr>
                        <a:t>小时</a:t>
                      </a:r>
                      <a:r>
                        <a:rPr lang="zh-CN" altLang="en-US" sz="1000" b="0" i="0">
                          <a:solidFill>
                            <a:srgbClr val="000000"/>
                          </a:solidFill>
                          <a:latin typeface="微软雅黑" panose="020B0503020204020204" pitchFamily="34" charset="-122"/>
                          <a:ea typeface="微软雅黑" panose="020B0503020204020204" pitchFamily="34" charset="-122"/>
                        </a:rPr>
                        <a:t>，然后逐渐增加。提示重症患者补充磷酸盐的重要。</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34417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2022</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中国低血磷性佝偻病</a:t>
                      </a:r>
                      <a:r>
                        <a:rPr lang="en-US" altLang="zh-CN" sz="1000" b="0"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骨软化症诊疗指南</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磷酸盐补充是低血磷性佝偻病</a:t>
                      </a:r>
                      <a:r>
                        <a:rPr lang="en-US" altLang="zh-CN" sz="1000" b="1" i="0">
                          <a:solidFill>
                            <a:srgbClr val="F08200"/>
                          </a:solidFill>
                          <a:latin typeface="微软雅黑" panose="020B0503020204020204" pitchFamily="34" charset="-122"/>
                          <a:ea typeface="微软雅黑" panose="020B0503020204020204" pitchFamily="34" charset="-122"/>
                        </a:rPr>
                        <a:t>/</a:t>
                      </a:r>
                      <a:r>
                        <a:rPr lang="zh-CN" altLang="en-US" sz="1000" b="1" i="0">
                          <a:solidFill>
                            <a:srgbClr val="F08200"/>
                          </a:solidFill>
                          <a:latin typeface="微软雅黑" panose="020B0503020204020204" pitchFamily="34" charset="-122"/>
                          <a:ea typeface="微软雅黑" panose="020B0503020204020204" pitchFamily="34" charset="-122"/>
                        </a:rPr>
                        <a:t>骨软化症的基本治疗</a:t>
                      </a:r>
                      <a:r>
                        <a:rPr lang="zh-CN" altLang="en-US" sz="1000" b="0" i="0">
                          <a:solidFill>
                            <a:srgbClr val="000000"/>
                          </a:solidFill>
                          <a:latin typeface="微软雅黑" panose="020B0503020204020204" pitchFamily="34" charset="-122"/>
                          <a:ea typeface="微软雅黑" panose="020B0503020204020204" pitchFamily="34" charset="-122"/>
                        </a:rPr>
                        <a:t>，推荐的口服磷酸盐起始剂量（以元素磷计算）为每天</a:t>
                      </a:r>
                      <a:r>
                        <a:rPr lang="en-US" altLang="zh-CN" sz="1000" b="0" i="0">
                          <a:solidFill>
                            <a:srgbClr val="000000"/>
                          </a:solidFill>
                          <a:latin typeface="微软雅黑" panose="020B0503020204020204" pitchFamily="34" charset="-122"/>
                          <a:ea typeface="微软雅黑" panose="020B0503020204020204" pitchFamily="34" charset="-122"/>
                        </a:rPr>
                        <a:t>20</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60</a:t>
                      </a:r>
                      <a:r>
                        <a:rPr lang="en-US" altLang="zh-CN" sz="1000" b="1" i="0">
                          <a:solidFill>
                            <a:srgbClr val="F082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mg/kg</a:t>
                      </a:r>
                      <a:r>
                        <a:rPr lang="zh-CN" altLang="en-US" sz="1000" b="0" i="0">
                          <a:solidFill>
                            <a:srgbClr val="000000"/>
                          </a:solidFill>
                          <a:latin typeface="微软雅黑" panose="020B0503020204020204" pitchFamily="34" charset="-122"/>
                          <a:ea typeface="微软雅黑" panose="020B0503020204020204" pitchFamily="34" charset="-122"/>
                        </a:rPr>
                        <a:t>体重（每天</a:t>
                      </a:r>
                      <a:r>
                        <a:rPr lang="en-US" altLang="zh-CN" sz="1000" b="0" i="0">
                          <a:solidFill>
                            <a:srgbClr val="000000"/>
                          </a:solidFill>
                          <a:latin typeface="微软雅黑" panose="020B0503020204020204" pitchFamily="34" charset="-122"/>
                          <a:ea typeface="微软雅黑" panose="020B0503020204020204" pitchFamily="34" charset="-122"/>
                        </a:rPr>
                        <a:t>0.7</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2.0</a:t>
                      </a:r>
                      <a:r>
                        <a:rPr lang="en-US" altLang="zh-CN" sz="1000" b="1" i="0">
                          <a:solidFill>
                            <a:srgbClr val="F082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mmol/kg</a:t>
                      </a:r>
                      <a:r>
                        <a:rPr lang="zh-CN" altLang="en-US" sz="1000" b="0" i="0">
                          <a:solidFill>
                            <a:srgbClr val="000000"/>
                          </a:solidFill>
                          <a:latin typeface="微软雅黑" panose="020B0503020204020204" pitchFamily="34" charset="-122"/>
                          <a:ea typeface="微软雅黑" panose="020B0503020204020204" pitchFamily="34" charset="-122"/>
                        </a:rPr>
                        <a:t>）。</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23749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2022</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儿童</a:t>
                      </a:r>
                      <a:r>
                        <a:rPr lang="en-US" altLang="zh-CN" sz="1000" b="0" i="0">
                          <a:solidFill>
                            <a:srgbClr val="000000"/>
                          </a:solidFill>
                          <a:latin typeface="微软雅黑" panose="020B0503020204020204" pitchFamily="34" charset="-122"/>
                          <a:ea typeface="微软雅黑" panose="020B0503020204020204" pitchFamily="34" charset="-122"/>
                        </a:rPr>
                        <a:t>X</a:t>
                      </a:r>
                      <a:r>
                        <a:rPr lang="zh-CN" altLang="en-US" sz="1000" b="0" i="0">
                          <a:solidFill>
                            <a:srgbClr val="000000"/>
                          </a:solidFill>
                          <a:latin typeface="微软雅黑" panose="020B0503020204020204" pitchFamily="34" charset="-122"/>
                          <a:ea typeface="微软雅黑" panose="020B0503020204020204" pitchFamily="34" charset="-122"/>
                        </a:rPr>
                        <a:t>连锁低磷性佝偻病诊治与管理专家共识</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传统治疗主要指磷酸盐制剂</a:t>
                      </a:r>
                      <a:r>
                        <a:rPr lang="zh-CN" altLang="en-US" sz="1000" b="0" i="0">
                          <a:solidFill>
                            <a:srgbClr val="000000"/>
                          </a:solidFill>
                          <a:latin typeface="微软雅黑" panose="020B0503020204020204" pitchFamily="34" charset="-122"/>
                          <a:ea typeface="微软雅黑" panose="020B0503020204020204" pitchFamily="34" charset="-122"/>
                        </a:rPr>
                        <a:t>和活性维生素</a:t>
                      </a:r>
                      <a:r>
                        <a:rPr lang="en-US" altLang="zh-CN" sz="1000" b="0" i="0">
                          <a:solidFill>
                            <a:srgbClr val="000000"/>
                          </a:solidFill>
                          <a:latin typeface="微软雅黑" panose="020B0503020204020204" pitchFamily="34" charset="-122"/>
                          <a:ea typeface="微软雅黑" panose="020B0503020204020204" pitchFamily="34" charset="-122"/>
                        </a:rPr>
                        <a:t>D</a:t>
                      </a:r>
                      <a:r>
                        <a:rPr lang="zh-CN" altLang="en-US" sz="1000" b="0" i="0">
                          <a:solidFill>
                            <a:srgbClr val="000000"/>
                          </a:solidFill>
                          <a:latin typeface="微软雅黑" panose="020B0503020204020204" pitchFamily="34" charset="-122"/>
                          <a:ea typeface="微软雅黑" panose="020B0503020204020204" pitchFamily="34" charset="-122"/>
                        </a:rPr>
                        <a:t>联合治疗。传统治疗应</a:t>
                      </a:r>
                      <a:r>
                        <a:rPr lang="zh-CN" altLang="en-US" sz="1000" b="1" i="0">
                          <a:solidFill>
                            <a:srgbClr val="000000"/>
                          </a:solidFill>
                          <a:latin typeface="微软雅黑" panose="020B0503020204020204" pitchFamily="34" charset="-122"/>
                          <a:ea typeface="微软雅黑" panose="020B0503020204020204" pitchFamily="34" charset="-122"/>
                        </a:rPr>
                        <a:t>持续至生长发育完成（骨骺闭合）。</a:t>
                      </a:r>
                      <a:endParaRPr lang="zh-CN" altLang="en-US" sz="1000" b="1"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23304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2022</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X</a:t>
                      </a:r>
                      <a:r>
                        <a:rPr lang="zh-CN" altLang="en-US" sz="1000" b="0" i="0">
                          <a:solidFill>
                            <a:srgbClr val="000000"/>
                          </a:solidFill>
                          <a:latin typeface="微软雅黑" panose="020B0503020204020204" pitchFamily="34" charset="-122"/>
                          <a:ea typeface="微软雅黑" panose="020B0503020204020204" pitchFamily="34" charset="-122"/>
                        </a:rPr>
                        <a:t>连锁显性遗传性低磷血症性佝偻病诊治专家共识</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传统疗法为磷酸盐联合骨化三醇，治疗越早效果越好</a:t>
                      </a:r>
                      <a:r>
                        <a:rPr lang="zh-CN" altLang="en-US" sz="1000" b="1" i="0">
                          <a:solidFill>
                            <a:srgbClr val="000000"/>
                          </a:solidFill>
                          <a:latin typeface="微软雅黑" panose="020B0503020204020204" pitchFamily="34" charset="-122"/>
                          <a:ea typeface="微软雅黑" panose="020B0503020204020204" pitchFamily="34" charset="-122"/>
                        </a:rPr>
                        <a:t>。</a:t>
                      </a:r>
                      <a:r>
                        <a:rPr lang="zh-CN" altLang="en-US" sz="1000" b="0" i="0">
                          <a:solidFill>
                            <a:srgbClr val="000000"/>
                          </a:solidFill>
                          <a:latin typeface="微软雅黑" panose="020B0503020204020204" pitchFamily="34" charset="-122"/>
                          <a:ea typeface="微软雅黑" panose="020B0503020204020204" pitchFamily="34" charset="-122"/>
                        </a:rPr>
                        <a:t>部分患者可恢复下肢生物力学轴和步态，改善生长发育、骨骼和牙齿矿化和肌肉功能。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34861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2019</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罕见病诊疗指南</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zh-CN" altLang="en-US" sz="1000" b="1" i="0">
                          <a:solidFill>
                            <a:srgbClr val="F08200"/>
                          </a:solidFill>
                          <a:latin typeface="微软雅黑" panose="020B0503020204020204" pitchFamily="34" charset="-122"/>
                          <a:ea typeface="微软雅黑" panose="020B0503020204020204" pitchFamily="34" charset="-122"/>
                        </a:rPr>
                        <a:t>针对无法解除病因或遗传性低磷佝偻病，通常建议给予中性磷</a:t>
                      </a:r>
                      <a:r>
                        <a:rPr lang="zh-CN" altLang="en-US" sz="1000" b="1" i="0">
                          <a:solidFill>
                            <a:srgbClr val="000000"/>
                          </a:solidFill>
                          <a:latin typeface="微软雅黑" panose="020B0503020204020204" pitchFamily="34" charset="-122"/>
                          <a:ea typeface="微软雅黑" panose="020B0503020204020204" pitchFamily="34" charset="-122"/>
                        </a:rPr>
                        <a:t>和活性维生素</a:t>
                      </a:r>
                      <a:r>
                        <a:rPr lang="en-US" altLang="zh-CN" sz="1000" b="1" i="0">
                          <a:solidFill>
                            <a:srgbClr val="000000"/>
                          </a:solidFill>
                          <a:latin typeface="微软雅黑" panose="020B0503020204020204" pitchFamily="34" charset="-122"/>
                          <a:ea typeface="微软雅黑" panose="020B0503020204020204" pitchFamily="34" charset="-122"/>
                        </a:rPr>
                        <a:t>D</a:t>
                      </a:r>
                      <a:r>
                        <a:rPr lang="zh-CN" altLang="en-US" sz="1000" b="1" i="0">
                          <a:solidFill>
                            <a:srgbClr val="000000"/>
                          </a:solidFill>
                          <a:latin typeface="微软雅黑" panose="020B0503020204020204" pitchFamily="34" charset="-122"/>
                          <a:ea typeface="微软雅黑" panose="020B0503020204020204" pitchFamily="34" charset="-122"/>
                        </a:rPr>
                        <a:t>的治疗</a:t>
                      </a:r>
                      <a:r>
                        <a:rPr lang="zh-CN" altLang="en-US" sz="1000" b="0" i="0">
                          <a:solidFill>
                            <a:srgbClr val="000000"/>
                          </a:solidFill>
                          <a:latin typeface="微软雅黑" panose="020B0503020204020204" pitchFamily="34" charset="-122"/>
                          <a:ea typeface="微软雅黑" panose="020B0503020204020204" pitchFamily="34" charset="-122"/>
                        </a:rPr>
                        <a:t>，一般给予骨化三醇</a:t>
                      </a:r>
                      <a:r>
                        <a:rPr lang="en-US" altLang="zh-CN" sz="1000" b="0" i="0">
                          <a:solidFill>
                            <a:srgbClr val="000000"/>
                          </a:solidFill>
                          <a:latin typeface="微软雅黑" panose="020B0503020204020204" pitchFamily="34" charset="-122"/>
                          <a:ea typeface="微软雅黑" panose="020B0503020204020204" pitchFamily="34" charset="-122"/>
                        </a:rPr>
                        <a:t>30</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60ng/</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kg·d</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0.5</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1.0µg</a:t>
                      </a:r>
                      <a:r>
                        <a:rPr lang="zh-CN" altLang="en-US" sz="1000" b="0" i="0">
                          <a:solidFill>
                            <a:srgbClr val="000000"/>
                          </a:solidFill>
                          <a:latin typeface="微软雅黑" panose="020B0503020204020204" pitchFamily="34" charset="-122"/>
                          <a:ea typeface="微软雅黑" panose="020B0503020204020204" pitchFamily="34" charset="-122"/>
                        </a:rPr>
                        <a:t>，分</a:t>
                      </a:r>
                      <a:r>
                        <a:rPr lang="en-US" altLang="zh-CN" sz="1000" b="0" i="0">
                          <a:solidFill>
                            <a:srgbClr val="000000"/>
                          </a:solidFill>
                          <a:latin typeface="微软雅黑" panose="020B0503020204020204" pitchFamily="34" charset="-122"/>
                          <a:ea typeface="微软雅黑" panose="020B0503020204020204" pitchFamily="34" charset="-122"/>
                        </a:rPr>
                        <a:t>2</a:t>
                      </a:r>
                      <a:r>
                        <a:rPr lang="zh-CN" altLang="en-US" sz="1000" b="0" i="0">
                          <a:solidFill>
                            <a:srgbClr val="000000"/>
                          </a:solidFill>
                          <a:latin typeface="微软雅黑" panose="020B0503020204020204" pitchFamily="34" charset="-122"/>
                          <a:ea typeface="微软雅黑" panose="020B0503020204020204" pitchFamily="34" charset="-122"/>
                        </a:rPr>
                        <a:t>次服用），磷元素</a:t>
                      </a:r>
                      <a:r>
                        <a:rPr lang="en-US" altLang="zh-CN" sz="1000" b="0" i="0">
                          <a:solidFill>
                            <a:srgbClr val="000000"/>
                          </a:solidFill>
                          <a:latin typeface="微软雅黑" panose="020B0503020204020204" pitchFamily="34" charset="-122"/>
                          <a:ea typeface="微软雅黑" panose="020B0503020204020204" pitchFamily="34" charset="-122"/>
                        </a:rPr>
                        <a:t>1</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4g/d</a:t>
                      </a:r>
                      <a:r>
                        <a:rPr lang="zh-CN" altLang="en-US" sz="1000" b="0" i="0">
                          <a:solidFill>
                            <a:srgbClr val="000000"/>
                          </a:solidFill>
                          <a:latin typeface="微软雅黑" panose="020B0503020204020204" pitchFamily="34" charset="-122"/>
                          <a:ea typeface="微软雅黑" panose="020B0503020204020204" pitchFamily="34" charset="-122"/>
                        </a:rPr>
                        <a:t>，分</a:t>
                      </a:r>
                      <a:r>
                        <a:rPr lang="en-US" altLang="zh-CN" sz="1000" b="0" i="0">
                          <a:solidFill>
                            <a:srgbClr val="000000"/>
                          </a:solidFill>
                          <a:latin typeface="微软雅黑" panose="020B0503020204020204" pitchFamily="34" charset="-122"/>
                          <a:ea typeface="微软雅黑" panose="020B0503020204020204" pitchFamily="34" charset="-122"/>
                        </a:rPr>
                        <a:t>5</a:t>
                      </a:r>
                      <a:r>
                        <a:rPr lang="zh-CN" altLang="en-US" sz="1000" b="0" i="0">
                          <a:solidFill>
                            <a:srgbClr val="000000"/>
                          </a:solidFill>
                          <a:latin typeface="微软雅黑" panose="020B0503020204020204" pitchFamily="34" charset="-122"/>
                          <a:ea typeface="微软雅黑" panose="020B0503020204020204" pitchFamily="34" charset="-122"/>
                        </a:rPr>
                        <a:t>～</a:t>
                      </a:r>
                      <a:r>
                        <a:rPr lang="en-US" altLang="zh-CN" sz="1000" b="0" i="0">
                          <a:solidFill>
                            <a:srgbClr val="000000"/>
                          </a:solidFill>
                          <a:latin typeface="微软雅黑" panose="020B0503020204020204" pitchFamily="34" charset="-122"/>
                          <a:ea typeface="微软雅黑" panose="020B0503020204020204" pitchFamily="34" charset="-122"/>
                        </a:rPr>
                        <a:t>6</a:t>
                      </a:r>
                      <a:r>
                        <a:rPr lang="zh-CN" altLang="en-US" sz="1000" b="0" i="0">
                          <a:solidFill>
                            <a:srgbClr val="000000"/>
                          </a:solidFill>
                          <a:latin typeface="微软雅黑" panose="020B0503020204020204" pitchFamily="34" charset="-122"/>
                          <a:ea typeface="微软雅黑" panose="020B0503020204020204" pitchFamily="34" charset="-122"/>
                        </a:rPr>
                        <a:t>次服用，一般不建议补充钙剂。</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23749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中国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2021</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早产儿代谢性骨病临床管理专家共识</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1" i="0">
                          <a:solidFill>
                            <a:srgbClr val="000000"/>
                          </a:solidFill>
                          <a:latin typeface="微软雅黑" panose="020B0503020204020204" pitchFamily="34" charset="-122"/>
                          <a:ea typeface="微软雅黑" panose="020B0503020204020204" pitchFamily="34" charset="-122"/>
                        </a:rPr>
                        <a:t>针对早产儿推荐通过强化母乳或早产儿配方奶补充钙磷摄入量</a:t>
                      </a:r>
                      <a:r>
                        <a:rPr lang="zh-CN" altLang="en-US" sz="1000" b="0" i="0">
                          <a:solidFill>
                            <a:srgbClr val="000000"/>
                          </a:solidFill>
                          <a:latin typeface="微软雅黑" panose="020B0503020204020204" pitchFamily="34" charset="-122"/>
                          <a:ea typeface="微软雅黑" panose="020B0503020204020204" pitchFamily="34" charset="-122"/>
                        </a:rPr>
                        <a:t>，可选择磷酸钠或磷酸钾的静脉剂型或</a:t>
                      </a:r>
                      <a:r>
                        <a:rPr lang="zh-CN" altLang="en-US" sz="1000" b="1" i="0">
                          <a:solidFill>
                            <a:srgbClr val="F08200"/>
                          </a:solidFill>
                          <a:latin typeface="微软雅黑" panose="020B0503020204020204" pitchFamily="34" charset="-122"/>
                          <a:ea typeface="微软雅黑" panose="020B0503020204020204" pitchFamily="34" charset="-122"/>
                        </a:rPr>
                        <a:t>口服磷酸盐复合制剂。</a:t>
                      </a:r>
                      <a:endParaRPr lang="zh-CN" altLang="en-US" sz="1000" b="1" i="0">
                        <a:solidFill>
                          <a:srgbClr val="F082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r h="432435">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英国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2019</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Clinical practice recommendations for the diagnosis and management of X-linked hypophosphataemia</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c>
                  <a:txBody>
                    <a:bodyPr/>
                    <a:p>
                      <a:pPr algn="l" fontAlgn="ctr"/>
                      <a:r>
                        <a:rPr lang="zh-CN" altLang="en-US" sz="1000" b="1" i="0">
                          <a:solidFill>
                            <a:srgbClr val="F08200"/>
                          </a:solidFill>
                          <a:latin typeface="微软雅黑" panose="020B0503020204020204" pitchFamily="34" charset="-122"/>
                          <a:ea typeface="微软雅黑" panose="020B0503020204020204" pitchFamily="34" charset="-122"/>
                        </a:rPr>
                        <a:t>推荐轻中度低磷血症使用口服磷制剂</a:t>
                      </a:r>
                      <a:r>
                        <a:rPr lang="zh-CN" altLang="en-US" sz="1000" b="0" i="0">
                          <a:solidFill>
                            <a:srgbClr val="000000"/>
                          </a:solidFill>
                          <a:latin typeface="微软雅黑" panose="020B0503020204020204" pitchFamily="34" charset="-122"/>
                          <a:ea typeface="微软雅黑" panose="020B0503020204020204" pitchFamily="34" charset="-122"/>
                        </a:rPr>
                        <a:t>，一日三次，一次</a:t>
                      </a:r>
                      <a:r>
                        <a:rPr lang="en-US" altLang="zh-CN" sz="1000" b="0" i="0">
                          <a:solidFill>
                            <a:srgbClr val="000000"/>
                          </a:solidFill>
                          <a:latin typeface="微软雅黑" panose="020B0503020204020204" pitchFamily="34" charset="-122"/>
                          <a:ea typeface="微软雅黑" panose="020B0503020204020204" pitchFamily="34" charset="-122"/>
                        </a:rPr>
                        <a:t>1~2</a:t>
                      </a:r>
                      <a:r>
                        <a:rPr lang="zh-CN" altLang="en-US" sz="1000" b="0" i="0">
                          <a:solidFill>
                            <a:srgbClr val="000000"/>
                          </a:solidFill>
                          <a:latin typeface="微软雅黑" panose="020B0503020204020204" pitchFamily="34" charset="-122"/>
                          <a:ea typeface="微软雅黑" panose="020B0503020204020204" pitchFamily="34" charset="-122"/>
                        </a:rPr>
                        <a:t>片。</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E7EFFC"/>
                    </a:solidFill>
                  </a:tcPr>
                </a:tc>
              </a:tr>
              <a:tr h="681990">
                <a:tc>
                  <a:txBody>
                    <a:bodyPr/>
                    <a:p>
                      <a:pPr algn="ctr" fontAlgn="ctr"/>
                      <a:r>
                        <a:rPr lang="zh-CN" altLang="en-US" sz="1000" b="0" i="0">
                          <a:solidFill>
                            <a:srgbClr val="000000"/>
                          </a:solidFill>
                          <a:latin typeface="微软雅黑" panose="020B0503020204020204" pitchFamily="34" charset="-122"/>
                          <a:ea typeface="微软雅黑" panose="020B0503020204020204" pitchFamily="34" charset="-122"/>
                        </a:rPr>
                        <a:t>美国</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ctr" fontAlgn="ctr"/>
                      <a:r>
                        <a:rPr lang="en-US" altLang="zh-CN" sz="1000" b="0" i="0">
                          <a:solidFill>
                            <a:srgbClr val="000000"/>
                          </a:solidFill>
                          <a:latin typeface="微软雅黑" panose="020B0503020204020204" pitchFamily="34" charset="-122"/>
                          <a:ea typeface="微软雅黑" panose="020B0503020204020204" pitchFamily="34" charset="-122"/>
                        </a:rPr>
                        <a:t>2011</a:t>
                      </a:r>
                      <a:r>
                        <a:rPr lang="zh-CN" altLang="en-US" sz="1000" b="0" i="0">
                          <a:solidFill>
                            <a:srgbClr val="000000"/>
                          </a:solidFill>
                          <a:latin typeface="微软雅黑" panose="020B0503020204020204" pitchFamily="34" charset="-122"/>
                          <a:ea typeface="微软雅黑" panose="020B0503020204020204" pitchFamily="34" charset="-122"/>
                        </a:rPr>
                        <a:t>年</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en-US" altLang="zh-CN" sz="1000" b="0" i="0">
                          <a:solidFill>
                            <a:srgbClr val="000000"/>
                          </a:solidFill>
                          <a:latin typeface="微软雅黑" panose="020B0503020204020204" pitchFamily="34" charset="-122"/>
                          <a:ea typeface="微软雅黑" panose="020B0503020204020204" pitchFamily="34" charset="-122"/>
                        </a:rPr>
                        <a:t>A clinician's guide to X-linked hypophosphatemia</a:t>
                      </a:r>
                      <a:endParaRPr lang="en-US" altLang="zh-CN"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c>
                  <a:txBody>
                    <a:bodyPr/>
                    <a:p>
                      <a:pPr algn="just" fontAlgn="ctr"/>
                      <a:r>
                        <a:rPr lang="zh-CN" altLang="en-US" sz="1000" b="0" i="0">
                          <a:solidFill>
                            <a:srgbClr val="000000"/>
                          </a:solidFill>
                          <a:latin typeface="微软雅黑" panose="020B0503020204020204" pitchFamily="34" charset="-122"/>
                          <a:ea typeface="微软雅黑" panose="020B0503020204020204" pitchFamily="34" charset="-122"/>
                        </a:rPr>
                        <a:t>大多数</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XLH</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患儿从诊断到生长完成都要接受治疗。推荐元素磷剂量为</a:t>
                      </a:r>
                      <a:r>
                        <a:rPr lang="en-US" altLang="zh-CN" sz="1000" b="0" i="0">
                          <a:solidFill>
                            <a:srgbClr val="000000"/>
                          </a:solidFill>
                          <a:latin typeface="微软雅黑" panose="020B0503020204020204" pitchFamily="34" charset="-122"/>
                          <a:ea typeface="微软雅黑" panose="020B0503020204020204" pitchFamily="34" charset="-122"/>
                        </a:rPr>
                        <a:t>20-40mg/kg/</a:t>
                      </a:r>
                      <a:r>
                        <a:rPr lang="zh-CN" altLang="en-US" sz="1000" b="0" i="0">
                          <a:solidFill>
                            <a:srgbClr val="000000"/>
                          </a:solidFill>
                          <a:latin typeface="微软雅黑" panose="020B0503020204020204" pitchFamily="34" charset="-122"/>
                          <a:ea typeface="微软雅黑" panose="020B0503020204020204" pitchFamily="34" charset="-122"/>
                        </a:rPr>
                        <a:t>天（分</a:t>
                      </a:r>
                      <a:r>
                        <a:rPr lang="en-US" altLang="zh-CN" sz="1000" b="0" i="0">
                          <a:solidFill>
                            <a:srgbClr val="000000"/>
                          </a:solidFill>
                          <a:latin typeface="微软雅黑" panose="020B0503020204020204" pitchFamily="34" charset="-122"/>
                          <a:ea typeface="微软雅黑" panose="020B0503020204020204" pitchFamily="34" charset="-122"/>
                        </a:rPr>
                        <a:t>3-5</a:t>
                      </a:r>
                      <a:r>
                        <a:rPr lang="zh-CN" altLang="en-US" sz="1000" b="0" i="0">
                          <a:solidFill>
                            <a:srgbClr val="000000"/>
                          </a:solidFill>
                          <a:latin typeface="微软雅黑" panose="020B0503020204020204" pitchFamily="34" charset="-122"/>
                          <a:ea typeface="微软雅黑" panose="020B0503020204020204" pitchFamily="34" charset="-122"/>
                        </a:rPr>
                        <a:t>次分次给药），</a:t>
                      </a:r>
                      <a:r>
                        <a:rPr lang="zh-CN" altLang="en-US" sz="1000" b="1" i="0">
                          <a:solidFill>
                            <a:srgbClr val="F08200"/>
                          </a:solidFill>
                          <a:latin typeface="微软雅黑" panose="020B0503020204020204" pitchFamily="34" charset="-122"/>
                          <a:ea typeface="微软雅黑" panose="020B0503020204020204" pitchFamily="34" charset="-122"/>
                        </a:rPr>
                        <a:t>与小儿</a:t>
                      </a:r>
                      <a:r>
                        <a:rPr lang="en-US" altLang="zh-CN" sz="1000" b="1" i="0">
                          <a:solidFill>
                            <a:srgbClr val="F08200"/>
                          </a:solidFill>
                          <a:latin typeface="微软雅黑" panose="020B0503020204020204" pitchFamily="34" charset="-122"/>
                          <a:ea typeface="微软雅黑" panose="020B0503020204020204" pitchFamily="34" charset="-122"/>
                        </a:rPr>
                        <a:t>XLH</a:t>
                      </a:r>
                      <a:r>
                        <a:rPr lang="zh-CN" altLang="en-US" sz="1000" b="1" i="0">
                          <a:solidFill>
                            <a:srgbClr val="F08200"/>
                          </a:solidFill>
                          <a:latin typeface="微软雅黑" panose="020B0503020204020204" pitchFamily="34" charset="-122"/>
                          <a:ea typeface="微软雅黑" panose="020B0503020204020204" pitchFamily="34" charset="-122"/>
                        </a:rPr>
                        <a:t>一样，成人也接受骨化三醇和磷酸盐治疗。</a:t>
                      </a:r>
                      <a:r>
                        <a:rPr lang="zh-CN" altLang="en-US" sz="1000" b="0" i="0">
                          <a:solidFill>
                            <a:srgbClr val="000000"/>
                          </a:solidFill>
                          <a:latin typeface="微软雅黑" panose="020B0503020204020204" pitchFamily="34" charset="-122"/>
                          <a:ea typeface="微软雅黑" panose="020B0503020204020204" pitchFamily="34" charset="-122"/>
                        </a:rPr>
                        <a:t>血清</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PTH</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正常或仅轻度升高的正常钙血症成年患者通常以</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0.50-0.75</a:t>
                      </a:r>
                      <a:r>
                        <a:rPr lang="en-US" altLang="zh-CN"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μg/d</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骨化三醇开始治疗，分</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2</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次给药。</a:t>
                      </a:r>
                      <a:r>
                        <a:rPr lang="en-US" altLang="zh-CN" sz="1000" b="0" i="0">
                          <a:solidFill>
                            <a:srgbClr val="000000"/>
                          </a:solidFill>
                          <a:latin typeface="微软雅黑" panose="020B0503020204020204" pitchFamily="34" charset="-122"/>
                          <a:ea typeface="微软雅黑" panose="020B0503020204020204" pitchFamily="34" charset="-122"/>
                        </a:rPr>
                        <a:t>1</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周后，开始每日磷酸盐（</a:t>
                      </a:r>
                      <a:r>
                        <a:rPr lang="en-US" altLang="zh-CN" sz="1000" b="0" i="0">
                          <a:solidFill>
                            <a:srgbClr val="000000"/>
                          </a:solidFill>
                          <a:latin typeface="微软雅黑" panose="020B0503020204020204" pitchFamily="34" charset="-122"/>
                          <a:ea typeface="微软雅黑" panose="020B0503020204020204" pitchFamily="34" charset="-122"/>
                        </a:rPr>
                        <a:t>250</a:t>
                      </a:r>
                      <a:r>
                        <a:rPr lang="en-US" altLang="zh-CN"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mg</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元素磷），每</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4</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天滴定一次至</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750</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至</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1000</a:t>
                      </a:r>
                      <a:r>
                        <a:rPr lang="en-US" altLang="zh-CN"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mg/d</a:t>
                      </a:r>
                      <a:r>
                        <a:rPr lang="zh-CN" altLang="en-US" sz="1000" b="0" i="0">
                          <a:solidFill>
                            <a:srgbClr val="000000"/>
                          </a:solidFill>
                          <a:latin typeface="微软雅黑" panose="020B0503020204020204" pitchFamily="34" charset="-122"/>
                          <a:ea typeface="微软雅黑" panose="020B0503020204020204" pitchFamily="34" charset="-122"/>
                        </a:rPr>
                        <a:t>，分</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3</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至</a:t>
                      </a:r>
                      <a:r>
                        <a:rPr lang="zh-CN" altLang="en-US" sz="1000" b="1" i="0">
                          <a:solidFill>
                            <a:srgbClr val="000000"/>
                          </a:solidFill>
                          <a:latin typeface="微软雅黑" panose="020B0503020204020204" pitchFamily="34" charset="-122"/>
                          <a:ea typeface="微软雅黑" panose="020B0503020204020204" pitchFamily="34" charset="-122"/>
                        </a:rPr>
                        <a:t> </a:t>
                      </a:r>
                      <a:r>
                        <a:rPr lang="en-US" altLang="zh-CN" sz="1000" b="0" i="0">
                          <a:solidFill>
                            <a:srgbClr val="000000"/>
                          </a:solidFill>
                          <a:latin typeface="微软雅黑" panose="020B0503020204020204" pitchFamily="34" charset="-122"/>
                          <a:ea typeface="微软雅黑" panose="020B0503020204020204" pitchFamily="34" charset="-122"/>
                        </a:rPr>
                        <a:t>4</a:t>
                      </a:r>
                      <a:r>
                        <a:rPr lang="en-US" altLang="zh-CN" sz="1000" b="1" i="0">
                          <a:solidFill>
                            <a:srgbClr val="000000"/>
                          </a:solidFill>
                          <a:latin typeface="微软雅黑" panose="020B0503020204020204" pitchFamily="34" charset="-122"/>
                          <a:ea typeface="微软雅黑" panose="020B0503020204020204" pitchFamily="34" charset="-122"/>
                        </a:rPr>
                        <a:t> </a:t>
                      </a:r>
                      <a:r>
                        <a:rPr lang="zh-CN" altLang="en-US" sz="1000" b="0" i="0">
                          <a:solidFill>
                            <a:srgbClr val="000000"/>
                          </a:solidFill>
                          <a:latin typeface="微软雅黑" panose="020B0503020204020204" pitchFamily="34" charset="-122"/>
                          <a:ea typeface="微软雅黑" panose="020B0503020204020204" pitchFamily="34" charset="-122"/>
                        </a:rPr>
                        <a:t>次。</a:t>
                      </a:r>
                      <a:endParaRPr lang="zh-CN" altLang="en-US" sz="1000" b="0" i="0">
                        <a:solidFill>
                          <a:srgbClr val="000000"/>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FFFFFF"/>
                    </a:solidFill>
                  </a:tcPr>
                </a:tc>
              </a:tr>
            </a:tbl>
          </a:graphicData>
        </a:graphic>
      </p:graphicFrame>
      <p:graphicFrame>
        <p:nvGraphicFramePr>
          <p:cNvPr id="13" name="表格 12"/>
          <p:cNvGraphicFramePr/>
          <p:nvPr/>
        </p:nvGraphicFramePr>
        <p:xfrm>
          <a:off x="0" y="19050"/>
          <a:ext cx="8809355" cy="534670"/>
        </p:xfrm>
        <a:graphic>
          <a:graphicData uri="http://schemas.openxmlformats.org/drawingml/2006/table">
            <a:tbl>
              <a:tblPr/>
              <a:tblGrid>
                <a:gridCol w="1758315"/>
                <a:gridCol w="1569085"/>
                <a:gridCol w="1370330"/>
                <a:gridCol w="1370330"/>
                <a:gridCol w="1370965"/>
                <a:gridCol w="1370330"/>
              </a:tblGrid>
              <a:tr h="534670">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基本信息</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有效性</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6" name="图片 5"/>
          <p:cNvPicPr>
            <a:picLocks noChangeAspect="1"/>
          </p:cNvPicPr>
          <p:nvPr/>
        </p:nvPicPr>
        <p:blipFill rotWithShape="1">
          <a:blip r:embed="rId1"/>
          <a:srcRect t="12481"/>
          <a:stretch>
            <a:fillRect/>
          </a:stretch>
        </p:blipFill>
        <p:spPr>
          <a:xfrm>
            <a:off x="730410" y="1744117"/>
            <a:ext cx="11397927" cy="4264354"/>
          </a:xfrm>
          <a:prstGeom prst="rect">
            <a:avLst/>
          </a:prstGeom>
        </p:spPr>
      </p:pic>
      <p:sp>
        <p:nvSpPr>
          <p:cNvPr id="7" name="矩形 6"/>
          <p:cNvSpPr/>
          <p:nvPr/>
        </p:nvSpPr>
        <p:spPr>
          <a:xfrm>
            <a:off x="3650408" y="736004"/>
            <a:ext cx="569418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快速有效、精准升磷</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sp>
        <p:nvSpPr>
          <p:cNvPr id="8" name="矩形 7"/>
          <p:cNvSpPr/>
          <p:nvPr/>
        </p:nvSpPr>
        <p:spPr>
          <a:xfrm>
            <a:off x="597486" y="6521237"/>
            <a:ext cx="11739880" cy="398780"/>
          </a:xfrm>
          <a:prstGeom prst="rect">
            <a:avLst/>
          </a:prstGeom>
        </p:spPr>
        <p:txBody>
          <a:bodyPr wrap="none">
            <a:spAutoFit/>
          </a:bodyPr>
          <a:lstStyle/>
          <a:p>
            <a:r>
              <a:rPr lang="en-US" altLang="zh-CN" sz="1000" i="1" dirty="0">
                <a:solidFill>
                  <a:srgbClr val="333333"/>
                </a:solidFill>
                <a:highlight>
                  <a:srgbClr val="FFFFFF"/>
                </a:highlight>
                <a:latin typeface="+mn-ea"/>
                <a:ea typeface="+mn-ea"/>
              </a:rPr>
              <a:t>1.</a:t>
            </a:r>
            <a:r>
              <a:rPr lang="en-GB" altLang="zh-CN" sz="1000" i="1" dirty="0">
                <a:solidFill>
                  <a:srgbClr val="333333"/>
                </a:solidFill>
                <a:highlight>
                  <a:srgbClr val="FFFFFF"/>
                </a:highlight>
                <a:latin typeface="+mn-ea"/>
                <a:ea typeface="+mn-ea"/>
              </a:rPr>
              <a:t>Keiichi </a:t>
            </a:r>
            <a:r>
              <a:rPr lang="en-GB" altLang="zh-CN" sz="1000" i="1" dirty="0" err="1">
                <a:solidFill>
                  <a:srgbClr val="333333"/>
                </a:solidFill>
                <a:highlight>
                  <a:srgbClr val="FFFFFF"/>
                </a:highlight>
                <a:latin typeface="+mn-ea"/>
                <a:ea typeface="+mn-ea"/>
              </a:rPr>
              <a:t>Ozono</a:t>
            </a:r>
            <a:r>
              <a:rPr lang="en-GB" altLang="zh-CN" sz="1000" i="1" dirty="0">
                <a:solidFill>
                  <a:srgbClr val="333333"/>
                </a:solidFill>
                <a:highlight>
                  <a:srgbClr val="FFFFFF"/>
                </a:highlight>
                <a:latin typeface="+mn-ea"/>
                <a:ea typeface="+mn-ea"/>
              </a:rPr>
              <a:t>, et al. Therapeutic Use of Oral Sodium Phosphate (</a:t>
            </a:r>
            <a:r>
              <a:rPr lang="en-GB" altLang="zh-CN" sz="1000" i="1" dirty="0" err="1">
                <a:solidFill>
                  <a:srgbClr val="333333"/>
                </a:solidFill>
                <a:highlight>
                  <a:srgbClr val="FFFFFF"/>
                </a:highlight>
                <a:latin typeface="+mn-ea"/>
                <a:ea typeface="+mn-ea"/>
              </a:rPr>
              <a:t>Phosribbon</a:t>
            </a:r>
            <a:r>
              <a:rPr lang="en-GB" altLang="zh-CN" sz="1000" i="1" dirty="0">
                <a:solidFill>
                  <a:srgbClr val="333333"/>
                </a:solidFill>
                <a:highlight>
                  <a:srgbClr val="FFFFFF"/>
                </a:highlight>
                <a:latin typeface="+mn-ea"/>
                <a:ea typeface="+mn-ea"/>
              </a:rPr>
              <a:t>® Combination Granules) in Hereditary </a:t>
            </a:r>
            <a:r>
              <a:rPr lang="en-GB" altLang="zh-CN" sz="1000" i="1" dirty="0" err="1">
                <a:solidFill>
                  <a:srgbClr val="333333"/>
                </a:solidFill>
                <a:highlight>
                  <a:srgbClr val="FFFFFF"/>
                </a:highlight>
                <a:latin typeface="+mn-ea"/>
                <a:ea typeface="+mn-ea"/>
              </a:rPr>
              <a:t>Hypophospha</a:t>
            </a:r>
            <a:r>
              <a:rPr lang="en-GB" altLang="zh-CN" sz="1000" i="1" dirty="0">
                <a:solidFill>
                  <a:srgbClr val="333333"/>
                </a:solidFill>
                <a:highlight>
                  <a:srgbClr val="FFFFFF"/>
                </a:highlight>
                <a:latin typeface="+mn-ea"/>
                <a:ea typeface="+mn-ea"/>
              </a:rPr>
              <a:t>- </a:t>
            </a:r>
            <a:r>
              <a:rPr lang="en-GB" altLang="zh-CN" sz="1000" i="1" dirty="0" err="1">
                <a:solidFill>
                  <a:srgbClr val="333333"/>
                </a:solidFill>
                <a:highlight>
                  <a:srgbClr val="FFFFFF"/>
                </a:highlight>
                <a:latin typeface="+mn-ea"/>
                <a:ea typeface="+mn-ea"/>
              </a:rPr>
              <a:t>temic</a:t>
            </a:r>
            <a:r>
              <a:rPr lang="en-GB" altLang="zh-CN" sz="1000" i="1" dirty="0">
                <a:solidFill>
                  <a:srgbClr val="333333"/>
                </a:solidFill>
                <a:highlight>
                  <a:srgbClr val="FFFFFF"/>
                </a:highlight>
                <a:latin typeface="+mn-ea"/>
                <a:ea typeface="+mn-ea"/>
              </a:rPr>
              <a:t> </a:t>
            </a:r>
            <a:r>
              <a:rPr lang="en-GB" altLang="zh-CN" sz="1000" i="1" dirty="0" err="1">
                <a:solidFill>
                  <a:srgbClr val="333333"/>
                </a:solidFill>
                <a:highlight>
                  <a:srgbClr val="FFFFFF"/>
                </a:highlight>
                <a:latin typeface="+mn-ea"/>
                <a:ea typeface="+mn-ea"/>
              </a:rPr>
              <a:t>Rickets.Clin</a:t>
            </a:r>
            <a:r>
              <a:rPr lang="en-GB" altLang="zh-CN" sz="1000" i="1" dirty="0">
                <a:solidFill>
                  <a:srgbClr val="333333"/>
                </a:solidFill>
                <a:highlight>
                  <a:srgbClr val="FFFFFF"/>
                </a:highlight>
                <a:latin typeface="+mn-ea"/>
                <a:ea typeface="+mn-ea"/>
              </a:rPr>
              <a:t> </a:t>
            </a:r>
            <a:r>
              <a:rPr lang="en-GB" altLang="zh-CN" sz="1000" i="1" dirty="0" err="1">
                <a:solidFill>
                  <a:srgbClr val="333333"/>
                </a:solidFill>
                <a:highlight>
                  <a:srgbClr val="FFFFFF"/>
                </a:highlight>
                <a:latin typeface="+mn-ea"/>
                <a:ea typeface="+mn-ea"/>
              </a:rPr>
              <a:t>Pediatr</a:t>
            </a:r>
            <a:r>
              <a:rPr lang="en-GB" altLang="zh-CN" sz="1000" i="1" dirty="0">
                <a:solidFill>
                  <a:srgbClr val="333333"/>
                </a:solidFill>
                <a:highlight>
                  <a:srgbClr val="FFFFFF"/>
                </a:highlight>
                <a:latin typeface="+mn-ea"/>
                <a:ea typeface="+mn-ea"/>
              </a:rPr>
              <a:t> Endocrinol. 2014;23(1):9-15.</a:t>
            </a:r>
            <a:br>
              <a:rPr lang="en-GB" altLang="zh-CN" sz="1000" i="1" dirty="0">
                <a:solidFill>
                  <a:srgbClr val="333333"/>
                </a:solidFill>
                <a:highlight>
                  <a:srgbClr val="FFFFFF"/>
                </a:highlight>
                <a:latin typeface="+mn-ea"/>
                <a:ea typeface="+mn-ea"/>
              </a:rPr>
            </a:br>
            <a:r>
              <a:rPr lang="en-US" altLang="zh-CN" sz="1000" i="1" dirty="0">
                <a:solidFill>
                  <a:srgbClr val="333333"/>
                </a:solidFill>
                <a:highlight>
                  <a:srgbClr val="FFFFFF"/>
                </a:highlight>
                <a:latin typeface="+mn-ea"/>
                <a:ea typeface="+mn-ea"/>
              </a:rPr>
              <a:t>2.</a:t>
            </a:r>
            <a:r>
              <a:rPr lang="en-GB" altLang="zh-CN" sz="1000" i="1" dirty="0">
                <a:solidFill>
                  <a:srgbClr val="333333"/>
                </a:solidFill>
                <a:highlight>
                  <a:srgbClr val="FFFFFF"/>
                </a:highlight>
                <a:latin typeface="+mn-ea"/>
                <a:ea typeface="+mn-ea"/>
              </a:rPr>
              <a:t>A Bettinelli, et </a:t>
            </a:r>
            <a:r>
              <a:rPr lang="en-GB" altLang="zh-CN" sz="1000" i="1" dirty="0" err="1">
                <a:solidFill>
                  <a:srgbClr val="333333"/>
                </a:solidFill>
                <a:highlight>
                  <a:srgbClr val="FFFFFF"/>
                </a:highlight>
                <a:latin typeface="+mn-ea"/>
                <a:ea typeface="+mn-ea"/>
              </a:rPr>
              <a:t>al.Acute</a:t>
            </a:r>
            <a:r>
              <a:rPr lang="en-GB" altLang="zh-CN" sz="1000" i="1" dirty="0">
                <a:solidFill>
                  <a:srgbClr val="333333"/>
                </a:solidFill>
                <a:highlight>
                  <a:srgbClr val="FFFFFF"/>
                </a:highlight>
                <a:latin typeface="+mn-ea"/>
                <a:ea typeface="+mn-ea"/>
              </a:rPr>
              <a:t> effects of calcitriol and phosphate salts on mineral metabolism in children with </a:t>
            </a:r>
            <a:r>
              <a:rPr lang="en-GB" altLang="zh-CN" sz="1000" i="1" dirty="0" err="1">
                <a:solidFill>
                  <a:srgbClr val="333333"/>
                </a:solidFill>
                <a:highlight>
                  <a:srgbClr val="FFFFFF"/>
                </a:highlight>
                <a:latin typeface="+mn-ea"/>
                <a:ea typeface="+mn-ea"/>
              </a:rPr>
              <a:t>hypophosphatemic</a:t>
            </a:r>
            <a:r>
              <a:rPr lang="en-GB" altLang="zh-CN" sz="1000" i="1" dirty="0">
                <a:solidFill>
                  <a:srgbClr val="333333"/>
                </a:solidFill>
                <a:highlight>
                  <a:srgbClr val="FFFFFF"/>
                </a:highlight>
                <a:latin typeface="+mn-ea"/>
                <a:ea typeface="+mn-ea"/>
              </a:rPr>
              <a:t> </a:t>
            </a:r>
            <a:r>
              <a:rPr lang="en-GB" altLang="zh-CN" sz="1000" i="1" dirty="0" err="1">
                <a:solidFill>
                  <a:srgbClr val="333333"/>
                </a:solidFill>
                <a:highlight>
                  <a:srgbClr val="FFFFFF"/>
                </a:highlight>
                <a:latin typeface="+mn-ea"/>
                <a:ea typeface="+mn-ea"/>
              </a:rPr>
              <a:t>rickets.J</a:t>
            </a:r>
            <a:r>
              <a:rPr lang="en-GB" altLang="zh-CN" sz="1000" i="1" dirty="0">
                <a:solidFill>
                  <a:srgbClr val="333333"/>
                </a:solidFill>
                <a:highlight>
                  <a:srgbClr val="FFFFFF"/>
                </a:highlight>
                <a:latin typeface="+mn-ea"/>
                <a:ea typeface="+mn-ea"/>
              </a:rPr>
              <a:t> </a:t>
            </a:r>
            <a:r>
              <a:rPr lang="en-GB" altLang="zh-CN" sz="1000" i="1" dirty="0" err="1">
                <a:solidFill>
                  <a:srgbClr val="333333"/>
                </a:solidFill>
                <a:highlight>
                  <a:srgbClr val="FFFFFF"/>
                </a:highlight>
                <a:latin typeface="+mn-ea"/>
                <a:ea typeface="+mn-ea"/>
              </a:rPr>
              <a:t>Pediatr</a:t>
            </a:r>
            <a:r>
              <a:rPr lang="en-GB" altLang="zh-CN" sz="1000" i="1" dirty="0">
                <a:solidFill>
                  <a:srgbClr val="333333"/>
                </a:solidFill>
                <a:highlight>
                  <a:srgbClr val="FFFFFF"/>
                </a:highlight>
                <a:latin typeface="+mn-ea"/>
                <a:ea typeface="+mn-ea"/>
              </a:rPr>
              <a:t>. 1991;118(3):372-6. </a:t>
            </a:r>
            <a:endParaRPr lang="en-GB" altLang="zh-CN" sz="1000" i="1" dirty="0">
              <a:solidFill>
                <a:srgbClr val="333333"/>
              </a:solidFill>
              <a:highlight>
                <a:srgbClr val="FFFFFF"/>
              </a:highlight>
              <a:latin typeface="+mn-ea"/>
              <a:ea typeface="+mn-ea"/>
            </a:endParaRPr>
          </a:p>
        </p:txBody>
      </p:sp>
      <p:sp>
        <p:nvSpPr>
          <p:cNvPr id="9" name="矩形 8"/>
          <p:cNvSpPr/>
          <p:nvPr/>
        </p:nvSpPr>
        <p:spPr>
          <a:xfrm>
            <a:off x="740743" y="1672109"/>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1901983" y="1600101"/>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8013551" y="5560541"/>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7993613" y="5489113"/>
            <a:ext cx="242374" cy="230832"/>
          </a:xfrm>
          <a:prstGeom prst="rect">
            <a:avLst/>
          </a:prstGeom>
          <a:noFill/>
        </p:spPr>
        <p:txBody>
          <a:bodyPr wrap="none" rtlCol="0">
            <a:spAutoFit/>
          </a:bodyPr>
          <a:lstStyle/>
          <a:p>
            <a:r>
              <a:rPr kumimoji="1" lang="en-US" altLang="zh-CN" sz="900" b="1" dirty="0">
                <a:solidFill>
                  <a:srgbClr val="6F6EB2"/>
                </a:solidFill>
              </a:rPr>
              <a:t>2</a:t>
            </a:r>
            <a:endParaRPr kumimoji="1" lang="zh-CN" altLang="en-US" sz="900" b="1" dirty="0">
              <a:solidFill>
                <a:srgbClr val="6F6EB2"/>
              </a:solidFill>
            </a:endParaRPr>
          </a:p>
        </p:txBody>
      </p:sp>
      <p:graphicFrame>
        <p:nvGraphicFramePr>
          <p:cNvPr id="14" name="表格 13"/>
          <p:cNvGraphicFramePr/>
          <p:nvPr/>
        </p:nvGraphicFramePr>
        <p:xfrm>
          <a:off x="0" y="19050"/>
          <a:ext cx="8809355" cy="534670"/>
        </p:xfrm>
        <a:graphic>
          <a:graphicData uri="http://schemas.openxmlformats.org/drawingml/2006/table">
            <a:tbl>
              <a:tblPr/>
              <a:tblGrid>
                <a:gridCol w="1758315"/>
                <a:gridCol w="1569085"/>
                <a:gridCol w="1370330"/>
                <a:gridCol w="1370330"/>
                <a:gridCol w="1370965"/>
                <a:gridCol w="1370330"/>
              </a:tblGrid>
              <a:tr h="534670">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基本信息</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有效性</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矩形 5"/>
          <p:cNvSpPr/>
          <p:nvPr/>
        </p:nvSpPr>
        <p:spPr>
          <a:xfrm>
            <a:off x="2325527" y="960612"/>
            <a:ext cx="8207696"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04</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创新性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sym typeface="+mn-ea"/>
              </a:rPr>
              <a:t>符合儿童生理特征的儿童用药新品种</a:t>
            </a:r>
            <a:r>
              <a:rPr lang="en-US" altLang="zh-CN" sz="2800" b="1" baseline="30000" dirty="0">
                <a:solidFill>
                  <a:srgbClr val="F08200"/>
                </a:solidFill>
                <a:latin typeface="微软雅黑" panose="020B0503020204020204" pitchFamily="34" charset="-122"/>
                <a:ea typeface="微软雅黑" panose="020B0503020204020204" pitchFamily="34" charset="-122"/>
                <a:sym typeface="+mn-ea"/>
              </a:rPr>
              <a:t>3</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0703" y="1888133"/>
            <a:ext cx="6912768" cy="4272544"/>
            <a:chOff x="524719" y="2019933"/>
            <a:chExt cx="6912768" cy="4272544"/>
          </a:xfrm>
        </p:grpSpPr>
        <p:pic>
          <p:nvPicPr>
            <p:cNvPr id="10" name="图片 9"/>
            <p:cNvPicPr>
              <a:picLocks noChangeAspect="1"/>
            </p:cNvPicPr>
            <p:nvPr/>
          </p:nvPicPr>
          <p:blipFill rotWithShape="1">
            <a:blip r:embed="rId1"/>
            <a:srcRect l="1893" r="7205"/>
            <a:stretch>
              <a:fillRect/>
            </a:stretch>
          </p:blipFill>
          <p:spPr>
            <a:xfrm>
              <a:off x="524719" y="2019933"/>
              <a:ext cx="6912768" cy="4272544"/>
            </a:xfrm>
            <a:prstGeom prst="roundRect">
              <a:avLst>
                <a:gd name="adj" fmla="val 69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直线连接符 13"/>
            <p:cNvCxnSpPr/>
            <p:nvPr/>
          </p:nvCxnSpPr>
          <p:spPr>
            <a:xfrm>
              <a:off x="5349255" y="5416525"/>
              <a:ext cx="122413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2540943" y="5560541"/>
              <a:ext cx="158417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7484951" y="1816125"/>
            <a:ext cx="4945632" cy="4154170"/>
          </a:xfrm>
          <a:prstGeom prst="rect">
            <a:avLst/>
          </a:prstGeom>
        </p:spPr>
        <p:txBody>
          <a:bodyPr wrap="square">
            <a:spAutoFit/>
          </a:bodyPr>
          <a:lstStyle/>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r>
              <a:rPr lang="zh-CN" altLang="zh-CN" sz="1600" b="1" dirty="0">
                <a:solidFill>
                  <a:schemeClr val="tx2"/>
                </a:solidFill>
                <a:latin typeface="微软雅黑" panose="020B0503020204020204" pitchFamily="34" charset="-122"/>
                <a:ea typeface="微软雅黑" panose="020B0503020204020204" pitchFamily="34" charset="-122"/>
              </a:rPr>
              <a:t>填补了国内临床需求空白</a:t>
            </a:r>
            <a:endParaRPr lang="en-US" altLang="zh-CN" sz="1600" b="1" dirty="0">
              <a:solidFill>
                <a:schemeClr val="tx2"/>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sz="1600" b="1" dirty="0">
                <a:solidFill>
                  <a:srgbClr val="F08200"/>
                </a:solidFill>
                <a:latin typeface="微软雅黑" panose="020B0503020204020204" pitchFamily="34" charset="-122"/>
                <a:ea typeface="微软雅黑" panose="020B0503020204020204" pitchFamily="34" charset="-122"/>
                <a:sym typeface="+mn-ea"/>
              </a:rPr>
              <a:t>符合儿童生理特征的</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儿童用药新品种</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，优先审评审批</a:t>
            </a:r>
            <a:endPar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与临床中常用于补磷的含磷注射液固定日剂量相比</a:t>
            </a:r>
            <a:r>
              <a:rPr lang="zh-CN" altLang="en-US" sz="1600" b="1" dirty="0">
                <a:solidFill>
                  <a:schemeClr val="tx2"/>
                </a:solidFill>
                <a:latin typeface="微软雅黑" panose="020B0503020204020204" pitchFamily="34" charset="-122"/>
                <a:ea typeface="微软雅黑" panose="020B0503020204020204" pitchFamily="34" charset="-122"/>
                <a:sym typeface="+mn-ea"/>
              </a:rPr>
              <a:t>，</a:t>
            </a:r>
            <a:r>
              <a:rPr lang="zh-CN" altLang="zh-CN" sz="1600" b="1" dirty="0">
                <a:solidFill>
                  <a:schemeClr val="tx2"/>
                </a:solidFill>
                <a:latin typeface="微软雅黑" panose="020B0503020204020204" pitchFamily="34" charset="-122"/>
                <a:ea typeface="微软雅黑" panose="020B0503020204020204" pitchFamily="34" charset="-122"/>
              </a:rPr>
              <a:t>可</a:t>
            </a:r>
            <a:r>
              <a:rPr lang="zh-CN" altLang="en-US" sz="1600" b="1" dirty="0">
                <a:solidFill>
                  <a:schemeClr val="tx2"/>
                </a:solidFill>
                <a:latin typeface="微软雅黑" panose="020B0503020204020204" pitchFamily="34" charset="-122"/>
                <a:ea typeface="微软雅黑" panose="020B0503020204020204" pitchFamily="34" charset="-122"/>
              </a:rPr>
              <a:t>根据患者个体化情况</a:t>
            </a:r>
            <a:r>
              <a:rPr lang="zh-CN" altLang="zh-CN" sz="1600" b="1" dirty="0">
                <a:solidFill>
                  <a:srgbClr val="F08200"/>
                </a:solidFill>
                <a:latin typeface="微软雅黑" panose="020B0503020204020204" pitchFamily="34" charset="-122"/>
                <a:ea typeface="微软雅黑" panose="020B0503020204020204" pitchFamily="34" charset="-122"/>
              </a:rPr>
              <a:t>精准计算剂量</a:t>
            </a:r>
            <a:r>
              <a:rPr lang="zh-CN" altLang="en-US" sz="1600" b="1" dirty="0">
                <a:solidFill>
                  <a:schemeClr val="tx2"/>
                </a:solidFill>
                <a:latin typeface="微软雅黑" panose="020B0503020204020204" pitchFamily="34" charset="-122"/>
                <a:ea typeface="微软雅黑" panose="020B0503020204020204" pitchFamily="34" charset="-122"/>
                <a:sym typeface="+mn-ea"/>
              </a:rPr>
              <a:t>，单包叠加在</a:t>
            </a:r>
            <a:r>
              <a:rPr lang="zh-CN" altLang="en-US" sz="1600" b="1" dirty="0">
                <a:solidFill>
                  <a:srgbClr val="F08200"/>
                </a:solidFill>
                <a:latin typeface="微软雅黑" panose="020B0503020204020204" pitchFamily="34" charset="-122"/>
                <a:ea typeface="微软雅黑" panose="020B0503020204020204" pitchFamily="34" charset="-122"/>
                <a:sym typeface="+mn-ea"/>
              </a:rPr>
              <a:t>达到补磷需求的同时亦不会造成浪费</a:t>
            </a:r>
            <a:endParaRPr lang="en-US" altLang="zh-CN" sz="1600" b="1" dirty="0">
              <a:solidFill>
                <a:srgbClr val="F0820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可与果汁糖水同时服用，口感佳；方便患儿携带去学校自行冲服，</a:t>
            </a:r>
            <a:r>
              <a:rPr lang="zh-CN" altLang="en-US" sz="1600" b="1" dirty="0">
                <a:solidFill>
                  <a:srgbClr val="F08200"/>
                </a:solidFill>
                <a:latin typeface="微软雅黑" panose="020B0503020204020204" pitchFamily="34" charset="-122"/>
                <a:ea typeface="微软雅黑" panose="020B0503020204020204" pitchFamily="34" charset="-122"/>
              </a:rPr>
              <a:t>依从性好 </a:t>
            </a:r>
            <a:endParaRPr lang="en-US" altLang="zh-CN" sz="1600" b="1" dirty="0">
              <a:solidFill>
                <a:srgbClr val="F08200"/>
              </a:solidFill>
              <a:latin typeface="微软雅黑" panose="020B0503020204020204" pitchFamily="34" charset="-122"/>
              <a:ea typeface="微软雅黑" panose="020B0503020204020204" pitchFamily="34" charset="-122"/>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采用创</a:t>
            </a:r>
            <a:r>
              <a:rPr lang="zh-CN" altLang="en-US" sz="1600" b="1" dirty="0" smtClean="0">
                <a:solidFill>
                  <a:schemeClr val="tx2"/>
                </a:solidFill>
                <a:latin typeface="微软雅黑" panose="020B0503020204020204" pitchFamily="34" charset="-122"/>
                <a:ea typeface="微软雅黑" panose="020B0503020204020204" pitchFamily="34" charset="-122"/>
              </a:rPr>
              <a:t>新专利技</a:t>
            </a:r>
            <a:r>
              <a:rPr lang="zh-CN" altLang="en-US" sz="1600" b="1" dirty="0">
                <a:solidFill>
                  <a:schemeClr val="tx2"/>
                </a:solidFill>
                <a:latin typeface="微软雅黑" panose="020B0503020204020204" pitchFamily="34" charset="-122"/>
                <a:ea typeface="微软雅黑" panose="020B0503020204020204" pitchFamily="34" charset="-122"/>
              </a:rPr>
              <a:t>术使得</a:t>
            </a:r>
            <a:r>
              <a:rPr lang="zh-CN" altLang="en-US" sz="1600" b="1" dirty="0">
                <a:solidFill>
                  <a:srgbClr val="F08200"/>
                </a:solidFill>
                <a:latin typeface="微软雅黑" panose="020B0503020204020204" pitchFamily="34" charset="-122"/>
                <a:ea typeface="微软雅黑" panose="020B0503020204020204" pitchFamily="34" charset="-122"/>
              </a:rPr>
              <a:t>药物溶解性、分装均匀性更佳</a:t>
            </a:r>
            <a:r>
              <a:rPr lang="en-US" altLang="zh-CN" sz="1600" b="1" baseline="30000" dirty="0">
                <a:solidFill>
                  <a:schemeClr val="tx2"/>
                </a:solidFill>
                <a:latin typeface="微软雅黑" panose="020B0503020204020204" pitchFamily="34" charset="-122"/>
                <a:ea typeface="微软雅黑" panose="020B0503020204020204" pitchFamily="34" charset="-122"/>
              </a:rPr>
              <a:t>4</a:t>
            </a:r>
            <a:r>
              <a:rPr lang="zh-CN" altLang="en-US" sz="1600" b="1" baseline="30000" dirty="0">
                <a:solidFill>
                  <a:schemeClr val="tx2"/>
                </a:solidFill>
                <a:latin typeface="微软雅黑" panose="020B0503020204020204" pitchFamily="34" charset="-122"/>
                <a:ea typeface="微软雅黑" panose="020B0503020204020204" pitchFamily="34" charset="-122"/>
              </a:rPr>
              <a:t>，</a:t>
            </a:r>
            <a:r>
              <a:rPr lang="en-US" altLang="zh-CN" sz="1600" b="1" baseline="30000" dirty="0">
                <a:solidFill>
                  <a:schemeClr val="tx2"/>
                </a:solidFill>
                <a:latin typeface="微软雅黑" panose="020B0503020204020204" pitchFamily="34" charset="-122"/>
                <a:ea typeface="微软雅黑" panose="020B0503020204020204" pitchFamily="34" charset="-122"/>
              </a:rPr>
              <a:t>5</a:t>
            </a:r>
            <a:endParaRPr lang="en-US" altLang="zh-CN" sz="1600" b="1" baseline="30000" dirty="0">
              <a:solidFill>
                <a:schemeClr val="tx2"/>
              </a:solidFill>
              <a:latin typeface="微软雅黑" panose="020B0503020204020204" pitchFamily="34" charset="-122"/>
              <a:ea typeface="微软雅黑" panose="020B0503020204020204" pitchFamily="34" charset="-122"/>
            </a:endParaRPr>
          </a:p>
        </p:txBody>
      </p:sp>
      <p:sp>
        <p:nvSpPr>
          <p:cNvPr id="19" name="矩形 18"/>
          <p:cNvSpPr/>
          <p:nvPr/>
        </p:nvSpPr>
        <p:spPr>
          <a:xfrm>
            <a:off x="596727" y="6590719"/>
            <a:ext cx="11665296" cy="245110"/>
          </a:xfrm>
          <a:prstGeom prst="rect">
            <a:avLst/>
          </a:prstGeom>
        </p:spPr>
        <p:txBody>
          <a:bodyPr wrap="square">
            <a:spAutoFit/>
          </a:bodyPr>
          <a:lstStyle/>
          <a:p>
            <a:r>
              <a:rPr lang="en-US" altLang="zh-CN" sz="1000" i="1" dirty="0">
                <a:solidFill>
                  <a:srgbClr val="333333"/>
                </a:solidFill>
                <a:highlight>
                  <a:srgbClr val="FFFFFF"/>
                </a:highlight>
                <a:latin typeface="+mn-ea"/>
                <a:ea typeface="+mn-ea"/>
                <a:cs typeface="+mn-ea"/>
              </a:rPr>
              <a:t>1.</a:t>
            </a:r>
            <a:r>
              <a:rPr lang="zh-CN" altLang="en-US" sz="1000" i="1" dirty="0">
                <a:solidFill>
                  <a:srgbClr val="333333"/>
                </a:solidFill>
                <a:highlight>
                  <a:srgbClr val="FFFFFF"/>
                </a:highlight>
                <a:latin typeface="+mn-ea"/>
                <a:ea typeface="+mn-ea"/>
                <a:cs typeface="+mn-ea"/>
              </a:rPr>
              <a:t>统计截至</a:t>
            </a:r>
            <a:r>
              <a:rPr lang="en-US" altLang="zh-CN" sz="1000" i="1" dirty="0">
                <a:solidFill>
                  <a:srgbClr val="333333"/>
                </a:solidFill>
                <a:highlight>
                  <a:srgbClr val="FFFFFF"/>
                </a:highlight>
                <a:latin typeface="+mn-ea"/>
                <a:ea typeface="+mn-ea"/>
                <a:cs typeface="+mn-ea"/>
              </a:rPr>
              <a:t>2024</a:t>
            </a:r>
            <a:r>
              <a:rPr lang="zh-CN" altLang="en-US" sz="1000" i="1" dirty="0">
                <a:solidFill>
                  <a:srgbClr val="333333"/>
                </a:solidFill>
                <a:highlight>
                  <a:srgbClr val="FFFFFF"/>
                </a:highlight>
                <a:latin typeface="+mn-ea"/>
                <a:ea typeface="+mn-ea"/>
                <a:cs typeface="+mn-ea"/>
              </a:rPr>
              <a:t>年</a:t>
            </a:r>
            <a:r>
              <a:rPr lang="en-US" altLang="zh-CN" sz="1000" i="1" dirty="0">
                <a:solidFill>
                  <a:srgbClr val="333333"/>
                </a:solidFill>
                <a:highlight>
                  <a:srgbClr val="FFFFFF"/>
                </a:highlight>
                <a:latin typeface="+mn-ea"/>
                <a:ea typeface="+mn-ea"/>
                <a:cs typeface="+mn-ea"/>
              </a:rPr>
              <a:t>6</a:t>
            </a:r>
            <a:r>
              <a:rPr lang="zh-CN" altLang="en-US" sz="1000" i="1" dirty="0">
                <a:solidFill>
                  <a:srgbClr val="333333"/>
                </a:solidFill>
                <a:highlight>
                  <a:srgbClr val="FFFFFF"/>
                </a:highlight>
                <a:latin typeface="+mn-ea"/>
                <a:ea typeface="+mn-ea"/>
                <a:cs typeface="+mn-ea"/>
              </a:rPr>
              <a:t>月</a:t>
            </a:r>
            <a:r>
              <a:rPr lang="en-US" altLang="zh-CN" sz="1000" i="1" dirty="0">
                <a:solidFill>
                  <a:srgbClr val="333333"/>
                </a:solidFill>
                <a:highlight>
                  <a:srgbClr val="FFFFFF"/>
                </a:highlight>
                <a:latin typeface="+mn-ea"/>
                <a:ea typeface="+mn-ea"/>
                <a:cs typeface="+mn-ea"/>
              </a:rPr>
              <a:t>30</a:t>
            </a:r>
            <a:r>
              <a:rPr lang="zh-CN" altLang="en-US" sz="1000" i="1" dirty="0">
                <a:solidFill>
                  <a:srgbClr val="333333"/>
                </a:solidFill>
                <a:highlight>
                  <a:srgbClr val="FFFFFF"/>
                </a:highlight>
                <a:latin typeface="+mn-ea"/>
                <a:ea typeface="+mn-ea"/>
                <a:cs typeface="+mn-ea"/>
              </a:rPr>
              <a:t>日；</a:t>
            </a:r>
            <a:r>
              <a:rPr lang="en-US" altLang="zh-CN" sz="1000" i="1" dirty="0">
                <a:solidFill>
                  <a:srgbClr val="333333"/>
                </a:solidFill>
                <a:highlight>
                  <a:srgbClr val="FFFFFF"/>
                </a:highlight>
                <a:latin typeface="+mn-ea"/>
                <a:ea typeface="+mn-ea"/>
                <a:cs typeface="+mn-ea"/>
              </a:rPr>
              <a:t>2. </a:t>
            </a:r>
            <a:r>
              <a:rPr lang="zh-CN" altLang="en-US" sz="1000" i="1" dirty="0">
                <a:solidFill>
                  <a:srgbClr val="333333"/>
                </a:solidFill>
                <a:highlight>
                  <a:srgbClr val="FFFFFF"/>
                </a:highlight>
                <a:latin typeface="+mn-ea"/>
                <a:ea typeface="+mn-ea"/>
                <a:cs typeface="+mn-ea"/>
              </a:rPr>
              <a:t>国家药品监督管理局药品审评中心优先审评公示详细信息；</a:t>
            </a:r>
            <a:r>
              <a:rPr lang="en-US" altLang="zh-CN" sz="1000" i="1" dirty="0">
                <a:solidFill>
                  <a:srgbClr val="333333"/>
                </a:solidFill>
                <a:highlight>
                  <a:srgbClr val="FFFFFF"/>
                </a:highlight>
                <a:latin typeface="+mn-ea"/>
                <a:ea typeface="+mn-ea"/>
                <a:cs typeface="+mn-ea"/>
              </a:rPr>
              <a:t>3. </a:t>
            </a:r>
            <a:r>
              <a:rPr lang="en-US" altLang="zh-CN" sz="1000" i="1" dirty="0" smtClean="0">
                <a:solidFill>
                  <a:srgbClr val="333333"/>
                </a:solidFill>
                <a:highlight>
                  <a:srgbClr val="FFFFFF"/>
                </a:highlight>
                <a:latin typeface="+mn-ea"/>
                <a:ea typeface="+mn-ea"/>
                <a:cs typeface="+mn-ea"/>
              </a:rPr>
              <a:t>ZL202211604817.0</a:t>
            </a:r>
            <a:r>
              <a:rPr lang="zh-CN" altLang="en-US" sz="1000" i="1" dirty="0" smtClean="0">
                <a:solidFill>
                  <a:srgbClr val="333333"/>
                </a:solidFill>
                <a:highlight>
                  <a:srgbClr val="FFFFFF"/>
                </a:highlight>
                <a:latin typeface="+mn-ea"/>
                <a:ea typeface="+mn-ea"/>
                <a:cs typeface="+mn-ea"/>
              </a:rPr>
              <a:t> </a:t>
            </a:r>
            <a:r>
              <a:rPr lang="en-US" altLang="zh-CN" sz="1000" i="1" dirty="0" smtClean="0">
                <a:solidFill>
                  <a:srgbClr val="333333"/>
                </a:solidFill>
                <a:highlight>
                  <a:srgbClr val="FFFFFF"/>
                </a:highlight>
                <a:latin typeface="+mn-ea"/>
                <a:ea typeface="+mn-ea"/>
                <a:cs typeface="+mn-ea"/>
              </a:rPr>
              <a:t> </a:t>
            </a:r>
            <a:r>
              <a:rPr lang="zh-CN" altLang="en-US" sz="1000" i="1" dirty="0">
                <a:solidFill>
                  <a:srgbClr val="333333"/>
                </a:solidFill>
                <a:highlight>
                  <a:srgbClr val="FFFFFF"/>
                </a:highlight>
                <a:latin typeface="+mn-ea"/>
                <a:ea typeface="+mn-ea"/>
                <a:cs typeface="+mn-ea"/>
              </a:rPr>
              <a:t>一种磷酸钠盐颗粒剂的制备方法；</a:t>
            </a:r>
            <a:r>
              <a:rPr lang="en-US" altLang="zh-CN" sz="1000" i="1" dirty="0">
                <a:solidFill>
                  <a:srgbClr val="333333"/>
                </a:solidFill>
                <a:highlight>
                  <a:srgbClr val="FFFFFF"/>
                </a:highlight>
                <a:latin typeface="+mn-ea"/>
                <a:ea typeface="+mn-ea"/>
                <a:cs typeface="+mn-ea"/>
              </a:rPr>
              <a:t>4</a:t>
            </a:r>
            <a:r>
              <a:rPr lang="en-US" altLang="zh-CN" sz="1000" i="1" dirty="0" smtClean="0">
                <a:solidFill>
                  <a:srgbClr val="333333"/>
                </a:solidFill>
                <a:highlight>
                  <a:srgbClr val="FFFFFF"/>
                </a:highlight>
                <a:latin typeface="+mn-ea"/>
                <a:ea typeface="+mn-ea"/>
                <a:cs typeface="+mn-ea"/>
              </a:rPr>
              <a:t>.ZL202211604808.1 </a:t>
            </a:r>
            <a:r>
              <a:rPr lang="zh-CN" altLang="en-US" sz="1000" i="1" dirty="0">
                <a:solidFill>
                  <a:srgbClr val="333333"/>
                </a:solidFill>
                <a:highlight>
                  <a:srgbClr val="FFFFFF"/>
                </a:highlight>
                <a:latin typeface="+mn-ea"/>
                <a:ea typeface="+mn-ea"/>
                <a:cs typeface="+mn-ea"/>
              </a:rPr>
              <a:t>一种复方磷酸盐颗粒的制备</a:t>
            </a:r>
            <a:r>
              <a:rPr lang="zh-CN" altLang="en-US" sz="1000" i="1" dirty="0">
                <a:highlight>
                  <a:srgbClr val="FFFFFF"/>
                </a:highlight>
                <a:latin typeface="+mn-ea"/>
                <a:ea typeface="+mn-ea"/>
                <a:cs typeface="+mn-ea"/>
              </a:rPr>
              <a:t>方法</a:t>
            </a:r>
            <a:endParaRPr lang="zh-CN" altLang="en-US" sz="1000" i="1" dirty="0">
              <a:latin typeface="+mn-ea"/>
              <a:ea typeface="+mn-ea"/>
              <a:cs typeface="+mn-ea"/>
            </a:endParaRPr>
          </a:p>
        </p:txBody>
      </p:sp>
      <p:graphicFrame>
        <p:nvGraphicFramePr>
          <p:cNvPr id="7" name="表格 6"/>
          <p:cNvGraphicFramePr/>
          <p:nvPr>
            <p:custDataLst>
              <p:tags r:id="rId2"/>
            </p:custDataLst>
          </p:nvPr>
        </p:nvGraphicFramePr>
        <p:xfrm>
          <a:off x="-50800" y="-1905"/>
          <a:ext cx="8859520" cy="538480"/>
        </p:xfrm>
        <a:graphic>
          <a:graphicData uri="http://schemas.openxmlformats.org/drawingml/2006/table">
            <a:tbl>
              <a:tblPr/>
              <a:tblGrid>
                <a:gridCol w="1767205"/>
                <a:gridCol w="1576705"/>
                <a:gridCol w="1377315"/>
                <a:gridCol w="1377950"/>
                <a:gridCol w="1377315"/>
                <a:gridCol w="1383030"/>
              </a:tblGrid>
              <a:tr h="538480">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基本信息</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有效性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创新性</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公平性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ïsļíḋe"/>
          <p:cNvSpPr/>
          <p:nvPr/>
        </p:nvSpPr>
        <p:spPr>
          <a:xfrm>
            <a:off x="471072" y="4033213"/>
            <a:ext cx="11467084" cy="913878"/>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rgbClr val="000000"/>
              </a:solidFill>
            </a:endParaRPr>
          </a:p>
        </p:txBody>
      </p:sp>
      <p:grpSp>
        <p:nvGrpSpPr>
          <p:cNvPr id="3" name="组合 2"/>
          <p:cNvGrpSpPr/>
          <p:nvPr/>
        </p:nvGrpSpPr>
        <p:grpSpPr>
          <a:xfrm>
            <a:off x="236855" y="200025"/>
            <a:ext cx="12385675" cy="6944361"/>
            <a:chOff x="236687" y="231949"/>
            <a:chExt cx="12385376" cy="6631704"/>
          </a:xfrm>
        </p:grpSpPr>
        <p:sp>
          <p:nvSpPr>
            <p:cNvPr id="4" name="圆角矩形 3"/>
            <p:cNvSpPr/>
            <p:nvPr/>
          </p:nvSpPr>
          <p:spPr>
            <a:xfrm flipV="1">
              <a:off x="236687" y="231950"/>
              <a:ext cx="12385376" cy="6631703"/>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 name="i$líďé"/>
          <p:cNvSpPr/>
          <p:nvPr/>
        </p:nvSpPr>
        <p:spPr>
          <a:xfrm>
            <a:off x="471170" y="1381760"/>
            <a:ext cx="11443335" cy="1561465"/>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rgbClr val="000000"/>
              </a:solidFill>
            </a:endParaRPr>
          </a:p>
        </p:txBody>
      </p:sp>
      <p:grpSp>
        <p:nvGrpSpPr>
          <p:cNvPr id="7" name="ïsľîḋé"/>
          <p:cNvGrpSpPr/>
          <p:nvPr/>
        </p:nvGrpSpPr>
        <p:grpSpPr>
          <a:xfrm>
            <a:off x="1210793" y="1410501"/>
            <a:ext cx="10727363" cy="1656314"/>
            <a:chOff x="7009301" y="2778666"/>
            <a:chExt cx="3290600" cy="1629588"/>
          </a:xfrm>
          <a:noFill/>
        </p:grpSpPr>
        <p:sp>
          <p:nvSpPr>
            <p:cNvPr id="8" name="ïşľiḍê"/>
            <p:cNvSpPr/>
            <p:nvPr/>
          </p:nvSpPr>
          <p:spPr>
            <a:xfrm>
              <a:off x="7013973" y="2778666"/>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fontAlgn="ctr"/>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所治疗疾病对公共健康的影响</a:t>
              </a:r>
              <a:endParaRPr lang="zh-CN" altLang="en-US" sz="2000" b="1" i="0" u="none" strike="noStrike" dirty="0">
                <a:solidFill>
                  <a:srgbClr val="001965"/>
                </a:solidFill>
                <a:effectLst/>
                <a:latin typeface="微软雅黑" panose="020B0503020204020204" pitchFamily="34" charset="-122"/>
                <a:ea typeface="微软雅黑" panose="020B0503020204020204" pitchFamily="34" charset="-122"/>
              </a:endParaRPr>
            </a:p>
          </p:txBody>
        </p:sp>
        <p:sp>
          <p:nvSpPr>
            <p:cNvPr id="9" name="íṣļïḍé"/>
            <p:cNvSpPr/>
            <p:nvPr/>
          </p:nvSpPr>
          <p:spPr>
            <a:xfrm>
              <a:off x="7009301" y="3106268"/>
              <a:ext cx="3290600" cy="1301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200" b="1" dirty="0">
                  <a:solidFill>
                    <a:srgbClr val="001965"/>
                  </a:solidFill>
                  <a:latin typeface="微软雅黑" panose="020B0503020204020204" pitchFamily="34" charset="-122"/>
                  <a:ea typeface="微软雅黑" panose="020B0503020204020204" pitchFamily="34" charset="-122"/>
                </a:rPr>
                <a:t>低磷血症</a:t>
              </a:r>
              <a:r>
                <a:rPr lang="zh-CN" altLang="en-US" sz="1200" dirty="0">
                  <a:solidFill>
                    <a:srgbClr val="001965"/>
                  </a:solidFill>
                  <a:latin typeface="微软雅黑" panose="020B0503020204020204" pitchFamily="34" charset="-122"/>
                  <a:ea typeface="微软雅黑" panose="020B0503020204020204" pitchFamily="34" charset="-122"/>
                </a:rPr>
                <a:t>是临床上常见的电解质紊乱，与患者的不良预后密切相关，可显著延长住院时间并增加病死风险。但由于医师对该病的认识和重视程度均不高，从而使许多患者不能得到及时诊断和治疗。</a:t>
              </a:r>
              <a:r>
                <a:rPr lang="zh-CN" altLang="en-US" sz="1200" b="1" dirty="0">
                  <a:solidFill>
                    <a:srgbClr val="001965"/>
                  </a:solidFill>
                  <a:latin typeface="微软雅黑" panose="020B0503020204020204" pitchFamily="34" charset="-122"/>
                  <a:ea typeface="微软雅黑" panose="020B0503020204020204" pitchFamily="34" charset="-122"/>
                </a:rPr>
                <a:t>早产儿代谢性骨病</a:t>
              </a:r>
              <a:r>
                <a:rPr lang="zh-CN" altLang="en-US" sz="1200" dirty="0">
                  <a:solidFill>
                    <a:srgbClr val="001965"/>
                  </a:solidFill>
                  <a:latin typeface="微软雅黑" panose="020B0503020204020204" pitchFamily="34" charset="-122"/>
                  <a:ea typeface="微软雅黑" panose="020B0503020204020204" pitchFamily="34" charset="-122"/>
                </a:rPr>
                <a:t>是以低血磷为核心，钙及有机蛋白质基质含量不足或骨代谢紊乱所致，以骨矿物质含量减少、类骨质不完全矿化为特征的一类骨骼疾病。早产儿胎龄越小、出生体重越低，危害越重，可贯穿新生儿期至成年期。</a:t>
              </a:r>
              <a:r>
                <a:rPr lang="zh-CN" altLang="en-US" sz="1200" b="1" dirty="0">
                  <a:solidFill>
                    <a:srgbClr val="001965"/>
                  </a:solidFill>
                  <a:latin typeface="微软雅黑" panose="020B0503020204020204" pitchFamily="34" charset="-122"/>
                  <a:ea typeface="微软雅黑" panose="020B0503020204020204" pitchFamily="34" charset="-122"/>
                  <a:sym typeface="+mn-ea"/>
                </a:rPr>
                <a:t>低血磷性佝偻病</a:t>
              </a:r>
              <a:r>
                <a:rPr lang="en-US" altLang="zh-CN" sz="1200" b="1" dirty="0">
                  <a:solidFill>
                    <a:srgbClr val="001965"/>
                  </a:solidFill>
                  <a:latin typeface="微软雅黑" panose="020B0503020204020204" pitchFamily="34" charset="-122"/>
                  <a:ea typeface="微软雅黑" panose="020B0503020204020204" pitchFamily="34" charset="-122"/>
                  <a:sym typeface="+mn-ea"/>
                </a:rPr>
                <a:t>/</a:t>
              </a:r>
              <a:r>
                <a:rPr lang="zh-CN" altLang="en-US" sz="1200" b="1" dirty="0">
                  <a:solidFill>
                    <a:srgbClr val="001965"/>
                  </a:solidFill>
                  <a:latin typeface="微软雅黑" panose="020B0503020204020204" pitchFamily="34" charset="-122"/>
                  <a:ea typeface="微软雅黑" panose="020B0503020204020204" pitchFamily="34" charset="-122"/>
                  <a:sym typeface="+mn-ea"/>
                </a:rPr>
                <a:t>骨软化症</a:t>
              </a:r>
              <a:r>
                <a:rPr lang="zh-CN" altLang="en-US" sz="1200" dirty="0">
                  <a:solidFill>
                    <a:srgbClr val="001965"/>
                  </a:solidFill>
                  <a:latin typeface="微软雅黑" panose="020B0503020204020204" pitchFamily="34" charset="-122"/>
                  <a:ea typeface="微软雅黑" panose="020B0503020204020204" pitchFamily="34" charset="-122"/>
                  <a:sym typeface="+mn-ea"/>
                </a:rPr>
                <a:t>是一大类罕见的慢性代谢性骨病。低血磷性佝偻病</a:t>
              </a:r>
              <a:r>
                <a:rPr lang="en-US" altLang="zh-CN" sz="1200" dirty="0">
                  <a:solidFill>
                    <a:srgbClr val="001965"/>
                  </a:solidFill>
                  <a:latin typeface="微软雅黑" panose="020B0503020204020204" pitchFamily="34" charset="-122"/>
                  <a:ea typeface="微软雅黑" panose="020B0503020204020204" pitchFamily="34" charset="-122"/>
                  <a:sym typeface="+mn-ea"/>
                </a:rPr>
                <a:t>/</a:t>
              </a:r>
              <a:r>
                <a:rPr lang="zh-CN" altLang="en-US" sz="1200" dirty="0">
                  <a:solidFill>
                    <a:srgbClr val="001965"/>
                  </a:solidFill>
                  <a:latin typeface="微软雅黑" panose="020B0503020204020204" pitchFamily="34" charset="-122"/>
                  <a:ea typeface="微软雅黑" panose="020B0503020204020204" pitchFamily="34" charset="-122"/>
                  <a:sym typeface="+mn-ea"/>
                </a:rPr>
                <a:t>骨软化症是一大类罕见的慢性代谢性骨病，给患者的生长、活动能力和生活质量均造成巨大的损害。</a:t>
              </a:r>
              <a:endParaRPr lang="zh-CN" altLang="en-US" sz="1200" dirty="0">
                <a:solidFill>
                  <a:srgbClr val="001965"/>
                </a:solidFill>
                <a:latin typeface="微软雅黑" panose="020B0503020204020204" pitchFamily="34" charset="-122"/>
                <a:ea typeface="微软雅黑" panose="020B0503020204020204" pitchFamily="34" charset="-122"/>
                <a:sym typeface="+mn-ea"/>
              </a:endParaRPr>
            </a:p>
          </p:txBody>
        </p:sp>
      </p:grpSp>
      <p:cxnSp>
        <p:nvCxnSpPr>
          <p:cNvPr id="11" name="işḻíḍê"/>
          <p:cNvCxnSpPr/>
          <p:nvPr/>
        </p:nvCxnSpPr>
        <p:spPr>
          <a:xfrm>
            <a:off x="471072" y="2964275"/>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íṥliďê"/>
          <p:cNvSpPr/>
          <p:nvPr/>
        </p:nvSpPr>
        <p:spPr>
          <a:xfrm>
            <a:off x="-45928" y="2897942"/>
            <a:ext cx="11443344" cy="12491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cxnSp>
        <p:nvCxnSpPr>
          <p:cNvPr id="17" name="iṥḷiḓê"/>
          <p:cNvCxnSpPr/>
          <p:nvPr/>
        </p:nvCxnSpPr>
        <p:spPr>
          <a:xfrm>
            <a:off x="471072" y="4033212"/>
            <a:ext cx="114433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îṡ1îďè"/>
          <p:cNvGrpSpPr/>
          <p:nvPr/>
        </p:nvGrpSpPr>
        <p:grpSpPr>
          <a:xfrm>
            <a:off x="1226023" y="2929586"/>
            <a:ext cx="10820441" cy="1176872"/>
            <a:chOff x="7014230" y="2926326"/>
            <a:chExt cx="3319151" cy="1157885"/>
          </a:xfrm>
          <a:noFill/>
        </p:grpSpPr>
        <p:sp>
          <p:nvSpPr>
            <p:cNvPr id="21" name="iṧḷíďè"/>
            <p:cNvSpPr/>
            <p:nvPr/>
          </p:nvSpPr>
          <p:spPr>
            <a:xfrm>
              <a:off x="7014230" y="3271190"/>
              <a:ext cx="3319151" cy="813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目前医保药品目录中补磷制剂仅有注射液，且并无治疗低磷性佝偻病的适应症。因此在医保目录中适用于治疗低磷性佝偻病的口服磷酸盐制剂尚属空白。磷酸二氢钠磷酸氢二钠颗粒的加入可以弥补目录空白，为低磷性佝偻病患者提供可供选择的治疗药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ïṧ1ïḑê"/>
            <p:cNvSpPr/>
            <p:nvPr/>
          </p:nvSpPr>
          <p:spPr>
            <a:xfrm>
              <a:off x="7014231" y="2926326"/>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弥补目录不足</a:t>
              </a:r>
              <a:endParaRPr kumimoji="1" lang="en-US" altLang="zh-CN" sz="2000" b="1" dirty="0">
                <a:solidFill>
                  <a:srgbClr val="001965"/>
                </a:solidFill>
              </a:endParaRPr>
            </a:p>
          </p:txBody>
        </p:sp>
      </p:grpSp>
      <p:cxnSp>
        <p:nvCxnSpPr>
          <p:cNvPr id="23" name="ïŝliḑè"/>
          <p:cNvCxnSpPr/>
          <p:nvPr/>
        </p:nvCxnSpPr>
        <p:spPr>
          <a:xfrm>
            <a:off x="471072" y="4911204"/>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íṩḻiḍé"/>
          <p:cNvSpPr/>
          <p:nvPr/>
        </p:nvSpPr>
        <p:spPr>
          <a:xfrm>
            <a:off x="481004" y="6227028"/>
            <a:ext cx="11433413" cy="12940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grpSp>
        <p:nvGrpSpPr>
          <p:cNvPr id="25" name="ïṣļïḑé"/>
          <p:cNvGrpSpPr/>
          <p:nvPr/>
        </p:nvGrpSpPr>
        <p:grpSpPr>
          <a:xfrm>
            <a:off x="1212661" y="4072222"/>
            <a:ext cx="10171399" cy="890998"/>
            <a:chOff x="7014231" y="3072645"/>
            <a:chExt cx="3120059" cy="876620"/>
          </a:xfrm>
          <a:noFill/>
        </p:grpSpPr>
        <p:sp>
          <p:nvSpPr>
            <p:cNvPr id="26" name="îṡḻïdê"/>
            <p:cNvSpPr/>
            <p:nvPr/>
          </p:nvSpPr>
          <p:spPr>
            <a:xfrm>
              <a:off x="7014231" y="3072645"/>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临床管理难度</a:t>
              </a:r>
              <a:endParaRPr kumimoji="1" lang="en-US" altLang="zh-CN" sz="2000" b="1" dirty="0">
                <a:solidFill>
                  <a:srgbClr val="001965"/>
                </a:solidFill>
              </a:endParaRPr>
            </a:p>
          </p:txBody>
        </p:sp>
        <p:sp>
          <p:nvSpPr>
            <p:cNvPr id="27" name="işļîďé"/>
            <p:cNvSpPr/>
            <p:nvPr/>
          </p:nvSpPr>
          <p:spPr>
            <a:xfrm>
              <a:off x="7014233" y="3485992"/>
              <a:ext cx="3120057" cy="46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3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具有明确的适应症和用法用量表述、临床诊断标准以及权威指南，临床路径推荐和指导使用，临床管理难度</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低</a:t>
              </a:r>
              <a:r>
                <a:rPr lang="zh-CN" altLang="en-US" sz="1400" dirty="0">
                  <a:solidFill>
                    <a:srgbClr val="001965"/>
                  </a:solidFill>
                  <a:latin typeface="微软雅黑" panose="020B0503020204020204" pitchFamily="34" charset="-122"/>
                  <a:ea typeface="微软雅黑" panose="020B0503020204020204" pitchFamily="34" charset="-122"/>
                </a:rPr>
                <a:t>。</a:t>
              </a:r>
              <a:endParaRPr lang="zh-CN" altLang="en-US" sz="1400" dirty="0">
                <a:solidFill>
                  <a:srgbClr val="001965"/>
                </a:solidFill>
                <a:latin typeface="微软雅黑" panose="020B0503020204020204" pitchFamily="34" charset="-122"/>
                <a:ea typeface="微软雅黑" panose="020B0503020204020204" pitchFamily="34" charset="-122"/>
              </a:endParaRPr>
            </a:p>
          </p:txBody>
        </p:sp>
      </p:grpSp>
      <p:grpSp>
        <p:nvGrpSpPr>
          <p:cNvPr id="29" name="组合 28"/>
          <p:cNvGrpSpPr>
            <a:grpSpLocks noChangeAspect="1"/>
          </p:cNvGrpSpPr>
          <p:nvPr/>
        </p:nvGrpSpPr>
        <p:grpSpPr>
          <a:xfrm>
            <a:off x="868746" y="1488402"/>
            <a:ext cx="386969" cy="344807"/>
            <a:chOff x="6721702" y="3704331"/>
            <a:chExt cx="256839" cy="364453"/>
          </a:xfrm>
          <a:solidFill>
            <a:srgbClr val="6F6EB2"/>
          </a:solidFill>
        </p:grpSpPr>
        <p:sp>
          <p:nvSpPr>
            <p:cNvPr id="30"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31"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grpSp>
        <p:nvGrpSpPr>
          <p:cNvPr id="55" name="组合 54"/>
          <p:cNvGrpSpPr>
            <a:grpSpLocks noChangeAspect="1"/>
          </p:cNvGrpSpPr>
          <p:nvPr/>
        </p:nvGrpSpPr>
        <p:grpSpPr>
          <a:xfrm>
            <a:off x="868747" y="3030609"/>
            <a:ext cx="386969" cy="344807"/>
            <a:chOff x="6721702" y="3704331"/>
            <a:chExt cx="256839" cy="364453"/>
          </a:xfrm>
          <a:solidFill>
            <a:srgbClr val="F08200"/>
          </a:solidFill>
        </p:grpSpPr>
        <p:sp>
          <p:nvSpPr>
            <p:cNvPr id="56"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57"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grpSp>
        <p:nvGrpSpPr>
          <p:cNvPr id="58" name="组合 57"/>
          <p:cNvGrpSpPr>
            <a:grpSpLocks noChangeAspect="1"/>
          </p:cNvGrpSpPr>
          <p:nvPr/>
        </p:nvGrpSpPr>
        <p:grpSpPr>
          <a:xfrm>
            <a:off x="868747" y="4186821"/>
            <a:ext cx="386969" cy="344807"/>
            <a:chOff x="6721702" y="3704331"/>
            <a:chExt cx="256839" cy="364453"/>
          </a:xfrm>
          <a:solidFill>
            <a:srgbClr val="6F6EB2"/>
          </a:solidFill>
        </p:grpSpPr>
        <p:sp>
          <p:nvSpPr>
            <p:cNvPr id="59"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0"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1" name="文本框 60"/>
          <p:cNvSpPr txBox="1"/>
          <p:nvPr/>
        </p:nvSpPr>
        <p:spPr>
          <a:xfrm>
            <a:off x="1226023" y="4901091"/>
            <a:ext cx="10712133" cy="1162241"/>
          </a:xfrm>
          <a:prstGeom prst="rect">
            <a:avLst/>
          </a:prstGeom>
          <a:noFill/>
        </p:spPr>
        <p:txBody>
          <a:bodyPr wrap="square" rtlCol="0" anchor="t">
            <a:spAutoFit/>
          </a:bodyPr>
          <a:lstStyle/>
          <a:p>
            <a:pPr>
              <a:lnSpc>
                <a:spcPct val="150000"/>
              </a:lnSpc>
            </a:pPr>
            <a:r>
              <a:rPr lang="zh-CN" altLang="en-US" sz="2000" b="1" dirty="0">
                <a:solidFill>
                  <a:srgbClr val="001965"/>
                </a:solidFill>
                <a:latin typeface="微软雅黑" panose="020B0503020204020204" pitchFamily="34" charset="-122"/>
                <a:ea typeface="微软雅黑" panose="020B0503020204020204" pitchFamily="34" charset="-122"/>
              </a:rPr>
              <a:t>提高医疗资源利用率</a:t>
            </a:r>
            <a:endParaRPr lang="en-US" altLang="zh-CN" sz="2000" b="1" dirty="0">
              <a:solidFill>
                <a:srgbClr val="001965"/>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400" dirty="0">
                <a:solidFill>
                  <a:srgbClr val="001965"/>
                </a:solidFill>
                <a:latin typeface="微软雅黑" panose="020B0503020204020204" pitchFamily="34" charset="-122"/>
                <a:ea typeface="微软雅黑" panose="020B0503020204020204" pitchFamily="34" charset="-122"/>
              </a:rPr>
              <a:t>相关研究证实，磷制剂的补充治疗可改善预后</a:t>
            </a:r>
            <a:r>
              <a:rPr lang="en-US" altLang="zh-CN" sz="1400" baseline="30000" dirty="0">
                <a:solidFill>
                  <a:srgbClr val="001965"/>
                </a:solidFill>
                <a:latin typeface="微软雅黑" panose="020B0503020204020204" pitchFamily="34" charset="-122"/>
                <a:ea typeface="微软雅黑" panose="020B0503020204020204" pitchFamily="34" charset="-122"/>
              </a:rPr>
              <a:t>1</a:t>
            </a:r>
            <a:r>
              <a:rPr lang="zh-CN" altLang="zh-CN" sz="1400" dirty="0">
                <a:solidFill>
                  <a:srgbClr val="001965"/>
                </a:solidFill>
                <a:latin typeface="微软雅黑" panose="020B0503020204020204" pitchFamily="34" charset="-122"/>
                <a:ea typeface="微软雅黑" panose="020B0503020204020204" pitchFamily="34" charset="-122"/>
              </a:rPr>
              <a:t>、改善患者不良临床表现</a:t>
            </a:r>
            <a:r>
              <a:rPr lang="en-US" altLang="zh-CN" sz="1400" baseline="30000" dirty="0">
                <a:solidFill>
                  <a:srgbClr val="001965"/>
                </a:solidFill>
                <a:latin typeface="微软雅黑" panose="020B0503020204020204" pitchFamily="34" charset="-122"/>
                <a:ea typeface="微软雅黑" panose="020B0503020204020204" pitchFamily="34" charset="-122"/>
              </a:rPr>
              <a:t>2</a:t>
            </a:r>
            <a:r>
              <a:rPr lang="zh-CN" altLang="zh-CN" sz="1400" dirty="0">
                <a:solidFill>
                  <a:srgbClr val="001965"/>
                </a:solidFill>
                <a:latin typeface="微软雅黑" panose="020B0503020204020204" pitchFamily="34" charset="-122"/>
                <a:ea typeface="微软雅黑" panose="020B0503020204020204" pitchFamily="34" charset="-122"/>
              </a:rPr>
              <a:t>，降低患者死亡率</a:t>
            </a:r>
            <a:r>
              <a:rPr lang="en-US" altLang="zh-CN" sz="1400" baseline="30000" dirty="0">
                <a:solidFill>
                  <a:srgbClr val="001965"/>
                </a:solidFill>
                <a:latin typeface="微软雅黑" panose="020B0503020204020204" pitchFamily="34" charset="-122"/>
                <a:ea typeface="微软雅黑" panose="020B0503020204020204" pitchFamily="34" charset="-122"/>
              </a:rPr>
              <a:t>3</a:t>
            </a:r>
            <a:r>
              <a:rPr lang="zh-CN" altLang="zh-CN" sz="1400" dirty="0">
                <a:solidFill>
                  <a:srgbClr val="001965"/>
                </a:solidFill>
                <a:latin typeface="微软雅黑" panose="020B0503020204020204" pitchFamily="34" charset="-122"/>
                <a:ea typeface="微软雅黑" panose="020B0503020204020204" pitchFamily="34" charset="-122"/>
              </a:rPr>
              <a:t>、降低严重不良反应发生</a:t>
            </a:r>
            <a:r>
              <a:rPr lang="en-US" altLang="zh-CN" sz="1400" baseline="30000" dirty="0">
                <a:solidFill>
                  <a:srgbClr val="001965"/>
                </a:solidFill>
                <a:latin typeface="微软雅黑" panose="020B0503020204020204" pitchFamily="34" charset="-122"/>
                <a:ea typeface="微软雅黑" panose="020B0503020204020204" pitchFamily="34" charset="-122"/>
              </a:rPr>
              <a:t>4</a:t>
            </a:r>
            <a:r>
              <a:rPr lang="zh-CN" altLang="zh-CN" sz="1400" dirty="0">
                <a:solidFill>
                  <a:srgbClr val="001965"/>
                </a:solidFill>
                <a:latin typeface="微软雅黑" panose="020B0503020204020204" pitchFamily="34" charset="-122"/>
                <a:ea typeface="微软雅黑" panose="020B0503020204020204" pitchFamily="34" charset="-122"/>
              </a:rPr>
              <a:t>等，减轻了患者的疾病负担，提升了病床周转率，促进医疗资源的有效利用。</a:t>
            </a:r>
            <a:endParaRPr lang="zh-CN" altLang="zh-CN" sz="1400" dirty="0">
              <a:solidFill>
                <a:srgbClr val="001965"/>
              </a:solidFill>
              <a:latin typeface="微软雅黑" panose="020B0503020204020204" pitchFamily="34" charset="-122"/>
              <a:ea typeface="微软雅黑" panose="020B0503020204020204" pitchFamily="34" charset="-122"/>
            </a:endParaRPr>
          </a:p>
        </p:txBody>
      </p:sp>
      <p:grpSp>
        <p:nvGrpSpPr>
          <p:cNvPr id="62" name="组合 61"/>
          <p:cNvGrpSpPr>
            <a:grpSpLocks noChangeAspect="1"/>
          </p:cNvGrpSpPr>
          <p:nvPr/>
        </p:nvGrpSpPr>
        <p:grpSpPr>
          <a:xfrm>
            <a:off x="839054" y="5055220"/>
            <a:ext cx="386969" cy="344807"/>
            <a:chOff x="6721702" y="3704331"/>
            <a:chExt cx="256839" cy="364453"/>
          </a:xfrm>
          <a:solidFill>
            <a:srgbClr val="F08200"/>
          </a:solidFill>
        </p:grpSpPr>
        <p:sp>
          <p:nvSpPr>
            <p:cNvPr id="63"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4"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5" name="矩形 64"/>
          <p:cNvSpPr/>
          <p:nvPr/>
        </p:nvSpPr>
        <p:spPr>
          <a:xfrm>
            <a:off x="550040" y="6518711"/>
            <a:ext cx="11603321" cy="553998"/>
          </a:xfrm>
          <a:prstGeom prst="rect">
            <a:avLst/>
          </a:prstGeom>
        </p:spPr>
        <p:txBody>
          <a:bodyPr wrap="square">
            <a:spAutoFit/>
          </a:bodyPr>
          <a:lstStyle/>
          <a:p>
            <a:r>
              <a:rPr lang="en-US" altLang="zh-CN" sz="1000" i="1" dirty="0"/>
              <a:t>1.</a:t>
            </a:r>
            <a:r>
              <a:rPr lang="zh-CN" altLang="zh-CN" sz="1000" i="1" dirty="0"/>
              <a:t>刘博，程玉梅，沈锋，等</a:t>
            </a:r>
            <a:r>
              <a:rPr lang="en-US" altLang="zh-CN" sz="1000" i="1" dirty="0"/>
              <a:t>.</a:t>
            </a:r>
            <a:r>
              <a:rPr lang="zh-CN" altLang="zh-CN" sz="1000" i="1" dirty="0"/>
              <a:t>低磷血症与重症患者不良预后有关：一 项</a:t>
            </a:r>
            <a:r>
              <a:rPr lang="en-US" altLang="zh-CN" sz="1000" i="1" dirty="0"/>
              <a:t>1555</a:t>
            </a:r>
            <a:r>
              <a:rPr lang="zh-CN" altLang="zh-CN" sz="1000" i="1" dirty="0"/>
              <a:t>例患者的</a:t>
            </a:r>
            <a:r>
              <a:rPr lang="en-US" altLang="zh-CN" sz="1000" i="1" dirty="0"/>
              <a:t>Meta</a:t>
            </a:r>
            <a:r>
              <a:rPr lang="zh-CN" altLang="zh-CN" sz="1000" i="1" dirty="0"/>
              <a:t>分析</a:t>
            </a:r>
            <a:r>
              <a:rPr lang="en-US" altLang="zh-CN" sz="1000" i="1" dirty="0"/>
              <a:t>[J].</a:t>
            </a:r>
            <a:r>
              <a:rPr lang="zh-CN" altLang="zh-CN" sz="1000" i="1" dirty="0"/>
              <a:t>中华危重病急救医学，</a:t>
            </a:r>
            <a:r>
              <a:rPr lang="en-US" altLang="zh-CN" sz="1000" i="1" dirty="0"/>
              <a:t>2018, 30(1):3440</a:t>
            </a:r>
            <a:r>
              <a:rPr lang="zh-CN" altLang="en-US" sz="1000" i="1" dirty="0"/>
              <a:t>；</a:t>
            </a:r>
            <a:r>
              <a:rPr lang="en-US" altLang="zh-CN" sz="1000" i="1" dirty="0"/>
              <a:t>2.</a:t>
            </a:r>
            <a:r>
              <a:rPr lang="zh-CN" altLang="zh-CN" sz="1000" i="1" dirty="0"/>
              <a:t>承韶晖</a:t>
            </a:r>
            <a:r>
              <a:rPr lang="en-US" altLang="zh-CN" sz="1000" i="1" dirty="0"/>
              <a:t>,</a:t>
            </a:r>
            <a:r>
              <a:rPr lang="zh-CN" altLang="zh-CN" sz="1000" i="1" dirty="0"/>
              <a:t>周树生</a:t>
            </a:r>
            <a:r>
              <a:rPr lang="en-US" altLang="zh-CN" sz="1000" i="1" dirty="0"/>
              <a:t>,</a:t>
            </a:r>
            <a:r>
              <a:rPr lang="zh-CN" altLang="zh-CN" sz="1000" i="1" dirty="0"/>
              <a:t>王锦权</a:t>
            </a:r>
            <a:r>
              <a:rPr lang="en-US" altLang="zh-CN" sz="1000" i="1" dirty="0"/>
              <a:t>,</a:t>
            </a:r>
            <a:r>
              <a:rPr lang="zh-CN" altLang="zh-CN" sz="1000" i="1" dirty="0"/>
              <a:t>等</a:t>
            </a:r>
            <a:r>
              <a:rPr lang="en-US" altLang="zh-CN" sz="1000" i="1" dirty="0"/>
              <a:t>.</a:t>
            </a:r>
            <a:r>
              <a:rPr lang="zh-CN" altLang="zh-CN" sz="1000" i="1" dirty="0"/>
              <a:t>连续性血液净化与危重病患者低磷血症的相关性研究</a:t>
            </a:r>
            <a:r>
              <a:rPr lang="en-US" altLang="zh-CN" sz="1000" i="1" dirty="0"/>
              <a:t>[J].</a:t>
            </a:r>
            <a:r>
              <a:rPr lang="zh-CN" altLang="zh-CN" sz="1000" i="1" dirty="0"/>
              <a:t>中国急救医学</a:t>
            </a:r>
            <a:r>
              <a:rPr lang="en-US" altLang="zh-CN" sz="1000" i="1" dirty="0"/>
              <a:t>, 2011, 31(2):125-127</a:t>
            </a:r>
            <a:r>
              <a:rPr lang="zh-CN" altLang="en-US" sz="1000" i="1" dirty="0"/>
              <a:t>；</a:t>
            </a:r>
            <a:r>
              <a:rPr lang="en-US" altLang="zh-CN" sz="1000" i="1" dirty="0"/>
              <a:t>3.Shor R, </a:t>
            </a:r>
            <a:r>
              <a:rPr lang="en-US" altLang="zh-CN" sz="1000" i="1" dirty="0" err="1"/>
              <a:t>Halabe</a:t>
            </a:r>
            <a:r>
              <a:rPr lang="en-US" altLang="zh-CN" sz="1000" i="1" dirty="0"/>
              <a:t> A, </a:t>
            </a:r>
            <a:r>
              <a:rPr lang="en-US" altLang="zh-CN" sz="1000" i="1" dirty="0" err="1"/>
              <a:t>Rishver</a:t>
            </a:r>
            <a:r>
              <a:rPr lang="en-US" altLang="zh-CN" sz="1000" i="1" dirty="0"/>
              <a:t> S, </a:t>
            </a:r>
            <a:r>
              <a:rPr lang="en-US" altLang="zh-CN" sz="1000" i="1" dirty="0" err="1"/>
              <a:t>Tilis</a:t>
            </a:r>
            <a:r>
              <a:rPr lang="en-US" altLang="zh-CN" sz="1000" i="1" dirty="0"/>
              <a:t> Y, </a:t>
            </a:r>
            <a:r>
              <a:rPr lang="en-US" altLang="zh-CN" sz="1000" i="1" dirty="0" err="1"/>
              <a:t>Matas</a:t>
            </a:r>
            <a:r>
              <a:rPr lang="en-US" altLang="zh-CN" sz="1000" i="1" dirty="0"/>
              <a:t> Z, </a:t>
            </a:r>
            <a:r>
              <a:rPr lang="en-US" altLang="zh-CN" sz="1000" i="1" dirty="0" err="1"/>
              <a:t>Fux</a:t>
            </a:r>
            <a:r>
              <a:rPr lang="en-US" altLang="zh-CN" sz="1000" i="1" dirty="0"/>
              <a:t> A, Boaz M, Weinstein J. Severe hypophosphatemia in sepsis as a mortality predictor. Ann Clin Lab Sci. 2006 Winter;36(1):67-72. PMID: 16501239.</a:t>
            </a:r>
            <a:r>
              <a:rPr lang="zh-CN" altLang="en-US" sz="1000" i="1" dirty="0"/>
              <a:t>；</a:t>
            </a:r>
            <a:r>
              <a:rPr lang="en-US" altLang="zh-CN" sz="1000" i="1" dirty="0"/>
              <a:t>4.</a:t>
            </a:r>
            <a:r>
              <a:rPr lang="zh-CN" altLang="zh-CN" sz="1000" i="1" dirty="0"/>
              <a:t>许莉莉</a:t>
            </a:r>
            <a:r>
              <a:rPr lang="en-US" altLang="zh-CN" sz="1000" i="1" dirty="0"/>
              <a:t>,</a:t>
            </a:r>
            <a:r>
              <a:rPr lang="zh-CN" altLang="zh-CN" sz="1000" i="1" dirty="0"/>
              <a:t>田月洁</a:t>
            </a:r>
            <a:r>
              <a:rPr lang="en-US" altLang="zh-CN" sz="1000" i="1" dirty="0"/>
              <a:t>,</a:t>
            </a:r>
            <a:r>
              <a:rPr lang="zh-CN" altLang="zh-CN" sz="1000" i="1" dirty="0"/>
              <a:t>谢彦军</a:t>
            </a:r>
            <a:r>
              <a:rPr lang="en-US" altLang="zh-CN" sz="1000" i="1" dirty="0"/>
              <a:t>,</a:t>
            </a:r>
            <a:r>
              <a:rPr lang="zh-CN" altLang="zh-CN" sz="1000" i="1" dirty="0"/>
              <a:t>等</a:t>
            </a:r>
            <a:r>
              <a:rPr lang="en-US" altLang="zh-CN" sz="1000" i="1" dirty="0"/>
              <a:t>.160</a:t>
            </a:r>
            <a:r>
              <a:rPr lang="zh-CN" altLang="zh-CN" sz="1000" i="1" dirty="0"/>
              <a:t>例阿德福韦酯不良反应特征及骨软化的风险因素分析</a:t>
            </a:r>
            <a:r>
              <a:rPr lang="en-US" altLang="zh-CN" sz="1000" i="1" dirty="0"/>
              <a:t>[J].</a:t>
            </a:r>
            <a:r>
              <a:rPr lang="zh-CN" altLang="zh-CN" sz="1000" i="1" dirty="0"/>
              <a:t>中国药物警戒</a:t>
            </a:r>
            <a:r>
              <a:rPr lang="en-US" altLang="zh-CN" sz="1000" i="1" dirty="0"/>
              <a:t>.2015,(8)</a:t>
            </a:r>
            <a:endParaRPr lang="zh-CN" altLang="zh-CN" sz="1000" i="1" dirty="0"/>
          </a:p>
        </p:txBody>
      </p:sp>
      <p:cxnSp>
        <p:nvCxnSpPr>
          <p:cNvPr id="66" name="iṥḷiḓê"/>
          <p:cNvCxnSpPr/>
          <p:nvPr/>
        </p:nvCxnSpPr>
        <p:spPr>
          <a:xfrm>
            <a:off x="550040" y="6131557"/>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42514" y="726765"/>
            <a:ext cx="11670665" cy="460375"/>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05</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公平性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08200"/>
                </a:solidFill>
                <a:latin typeface="微软雅黑" panose="020B0503020204020204" pitchFamily="34" charset="-122"/>
                <a:ea typeface="微软雅黑" panose="020B0503020204020204" pitchFamily="34" charset="-122"/>
                <a:sym typeface="+mn-ea"/>
              </a:rPr>
              <a:t>纠正低磷，提高生活质量，医生、患者及家庭急切期盼的口服补磷制剂</a:t>
            </a:r>
            <a:endParaRPr lang="zh-CN" altLang="en-US" sz="2400" b="1" baseline="30000" dirty="0">
              <a:solidFill>
                <a:srgbClr val="F08200"/>
              </a:solidFill>
              <a:latin typeface="微软雅黑" panose="020B0503020204020204" pitchFamily="34" charset="-122"/>
              <a:ea typeface="微软雅黑" panose="020B0503020204020204" pitchFamily="34" charset="-122"/>
            </a:endParaRPr>
          </a:p>
        </p:txBody>
      </p:sp>
      <p:graphicFrame>
        <p:nvGraphicFramePr>
          <p:cNvPr id="13" name="表格 12"/>
          <p:cNvGraphicFramePr/>
          <p:nvPr/>
        </p:nvGraphicFramePr>
        <p:xfrm>
          <a:off x="0" y="22860"/>
          <a:ext cx="8832850" cy="509270"/>
        </p:xfrm>
        <a:graphic>
          <a:graphicData uri="http://schemas.openxmlformats.org/drawingml/2006/table">
            <a:tbl>
              <a:tblPr/>
              <a:tblGrid>
                <a:gridCol w="1698625"/>
                <a:gridCol w="1637665"/>
                <a:gridCol w="1373505"/>
                <a:gridCol w="1374775"/>
                <a:gridCol w="1373505"/>
                <a:gridCol w="1374775"/>
              </a:tblGrid>
              <a:tr h="509270">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基本信息</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安全性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有效性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创新性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c>
                  <a:txBody>
                    <a:bodyPr/>
                    <a:p>
                      <a:pPr algn="ctr" fontAlgn="ctr"/>
                      <a:r>
                        <a:rPr lang="zh-CN" altLang="en-US" sz="1600" b="1" i="0">
                          <a:solidFill>
                            <a:srgbClr val="FFFFFF"/>
                          </a:solidFill>
                          <a:latin typeface="微软雅黑" panose="020B0503020204020204" pitchFamily="34" charset="-122"/>
                          <a:ea typeface="微软雅黑" panose="020B0503020204020204" pitchFamily="34" charset="-122"/>
                        </a:rPr>
                        <a:t>公平性</a:t>
                      </a:r>
                      <a:endParaRPr lang="zh-CN" altLang="en-US" sz="1600" b="1" i="0">
                        <a:solidFill>
                          <a:srgbClr val="FFFFFF"/>
                        </a:solidFill>
                        <a:latin typeface="微软雅黑" panose="020B0503020204020204" pitchFamily="34" charset="-122"/>
                        <a:ea typeface="微软雅黑" panose="020B0503020204020204"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6F6EB2"/>
                    </a:solidFill>
                  </a:tcPr>
                </a:tc>
                <a:tc>
                  <a:txBody>
                    <a:bodyPr/>
                    <a:p>
                      <a:pPr algn="ctr" fontAlgn="ctr"/>
                      <a:r>
                        <a:rPr lang="zh-CN" altLang="en-US" sz="1600" b="0" i="0">
                          <a:solidFill>
                            <a:srgbClr val="FFFFFF"/>
                          </a:solidFill>
                          <a:latin typeface="微软雅黑 Light" panose="020B0502040204020203" pitchFamily="34" charset="-122"/>
                          <a:ea typeface="微软雅黑 Light" panose="020B0502040204020203" pitchFamily="34" charset="-122"/>
                        </a:rPr>
                        <a:t>经济性</a:t>
                      </a:r>
                      <a:endParaRPr lang="zh-CN" altLang="en-US" sz="1600" b="0" i="0">
                        <a:solidFill>
                          <a:srgbClr val="FFFFFF"/>
                        </a:solidFill>
                        <a:latin typeface="微软雅黑 Light" panose="020B0502040204020203" pitchFamily="34" charset="-122"/>
                        <a:ea typeface="微软雅黑 Light" panose="020B0502040204020203" pitchFamily="34" charset="-122"/>
                      </a:endParaRPr>
                    </a:p>
                  </a:txBody>
                  <a:tcPr marL="5080" marR="5080" marT="5080" marB="0" anchor="ctr" anchorCtr="0">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solidFill>
                      <a:srgbClr val="A5A5A5"/>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00"/>
    </mc:Choice>
    <mc:Fallback>
      <p:transition spd="slow"/>
    </mc:Fallback>
  </mc:AlternateContent>
</p:sld>
</file>

<file path=ppt/tags/tag1.xml><?xml version="1.0" encoding="utf-8"?>
<p:tagLst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10.xml><?xml version="1.0" encoding="utf-8"?>
<p:tagLst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11.xml><?xml version="1.0" encoding="utf-8"?>
<p:tagLst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12.xml><?xml version="1.0" encoding="utf-8"?>
<p:tagLst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13.xml><?xml version="1.0" encoding="utf-8"?>
<p:tagLst xmlns:p="http://schemas.openxmlformats.org/presentationml/2006/main">
  <p:tag name="MH" val="20161022194333"/>
  <p:tag name="MH_LIBRARY" val="GRAPHIC"/>
  <p:tag name="MH_TYPE" val="Other"/>
  <p:tag name="MH_ORDER" val="1"/>
  <p:tag name="KSO_WM_DIAGRAM_VIRTUALLY_FRAME" val="{&quot;height&quot;:378.611968503937,&quot;left&quot;:279.4,&quot;top&quot;:117.94771653543307,&quot;width&quot;:692.45}"/>
</p:tagLst>
</file>

<file path=ppt/tags/tag14.xml><?xml version="1.0" encoding="utf-8"?>
<p:tagLst xmlns:p="http://schemas.openxmlformats.org/presentationml/2006/main">
  <p:tag name="MH" val="20161022194333"/>
  <p:tag name="MH_LIBRARY" val="GRAPHIC"/>
  <p:tag name="MH_TYPE" val="Other"/>
  <p:tag name="MH_ORDER" val="2"/>
  <p:tag name="KSO_WM_DIAGRAM_VIRTUALLY_FRAME" val="{&quot;height&quot;:378.611968503937,&quot;left&quot;:279.4,&quot;top&quot;:117.94771653543307,&quot;width&quot;:692.45}"/>
</p:tagLst>
</file>

<file path=ppt/tags/tag15.xml><?xml version="1.0" encoding="utf-8"?>
<p:tagLst xmlns:p="http://schemas.openxmlformats.org/presentationml/2006/main">
  <p:tag name="KSO_WM_DIAGRAM_VIRTUALLY_FRAME" val="{&quot;height&quot;:378.611968503937,&quot;left&quot;:279.4,&quot;top&quot;:117.94771653543307,&quot;width&quot;:692.45}"/>
</p:tagLst>
</file>

<file path=ppt/tags/tag16.xml><?xml version="1.0" encoding="utf-8"?>
<p:tagLst xmlns:p="http://schemas.openxmlformats.org/presentationml/2006/main">
  <p:tag name="MH" val="20161022194333"/>
  <p:tag name="MH_LIBRARY" val="GRAPHIC"/>
  <p:tag name="MH_TYPE" val="Other"/>
  <p:tag name="MH_ORDER" val="11"/>
  <p:tag name="KSO_WM_DIAGRAM_VIRTUALLY_FRAME" val="{&quot;height&quot;:378.611968503937,&quot;left&quot;:279.4,&quot;top&quot;:117.94771653543307,&quot;width&quot;:692.45}"/>
</p:tagLst>
</file>

<file path=ppt/tags/tag17.xml><?xml version="1.0" encoding="utf-8"?>
<p:tagLst xmlns:p="http://schemas.openxmlformats.org/presentationml/2006/main">
  <p:tag name="MH" val="20161022194333"/>
  <p:tag name="MH_LIBRARY" val="GRAPHIC"/>
  <p:tag name="MH_TYPE" val="Other"/>
  <p:tag name="MH_ORDER" val="12"/>
  <p:tag name="KSO_WM_DIAGRAM_VIRTUALLY_FRAME" val="{&quot;height&quot;:378.611968503937,&quot;left&quot;:279.4,&quot;top&quot;:117.94771653543307,&quot;width&quot;:692.45}"/>
</p:tagLst>
</file>

<file path=ppt/tags/tag18.xml><?xml version="1.0" encoding="utf-8"?>
<p:tagLst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19.xml><?xml version="1.0" encoding="utf-8"?>
<p:tagLst xmlns:p="http://schemas.openxmlformats.org/presentationml/2006/main">
  <p:tag name="MH" val="20161022194503"/>
  <p:tag name="MH_LIBRARY" val="GRAPHIC"/>
  <p:tag name="MH_TYPE" val="Text"/>
  <p:tag name="MH_ORDER" val="1"/>
  <p:tag name="KSO_WM_DIAGRAM_VIRTUALLY_FRAME" val="{&quot;height&quot;:378.611968503937,&quot;left&quot;:279.4,&quot;top&quot;:117.94771653543307,&quot;width&quot;:692.45}"/>
</p:tagLst>
</file>

<file path=ppt/tags/tag2.xml><?xml version="1.0" encoding="utf-8"?>
<p:tagLst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20.xml><?xml version="1.0" encoding="utf-8"?>
<p:tagLst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21.xml><?xml version="1.0" encoding="utf-8"?>
<p:tagLst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22.xml><?xml version="1.0" encoding="utf-8"?>
<p:tagLst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23.xml><?xml version="1.0" encoding="utf-8"?>
<p:tagLst xmlns:p="http://schemas.openxmlformats.org/presentationml/2006/main">
  <p:tag name="MH" val="20161022194333"/>
  <p:tag name="MH_LIBRARY" val="GRAPHIC"/>
  <p:tag name="MH_TYPE" val="Other"/>
  <p:tag name="MH_ORDER" val="19"/>
  <p:tag name="KSO_WM_DIAGRAM_VIRTUALLY_FRAME" val="{&quot;height&quot;:378.611968503937,&quot;left&quot;:279.4,&quot;top&quot;:117.94771653543307,&quot;width&quot;:692.45}"/>
</p:tagLst>
</file>

<file path=ppt/tags/tag24.xml><?xml version="1.0" encoding="utf-8"?>
<p:tagLst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ags/tag25.xml><?xml version="1.0" encoding="utf-8"?>
<p:tagLst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26.xml><?xml version="1.0" encoding="utf-8"?>
<p:tagLst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27.xml><?xml version="1.0" encoding="utf-8"?>
<p:tagLst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28.xml><?xml version="1.0" encoding="utf-8"?>
<p:tagLst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29.xml><?xml version="1.0" encoding="utf-8"?>
<p:tagLst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3.xml><?xml version="1.0" encoding="utf-8"?>
<p:tagLst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30.xml><?xml version="1.0" encoding="utf-8"?>
<p:tagLst xmlns:p="http://schemas.openxmlformats.org/presentationml/2006/main">
  <p:tag name="MH_TYPE" val="#NeiR#"/>
  <p:tag name="MH_NUMBER" val="4"/>
  <p:tag name="MH_CATEGORY" val="#BingLLB#"/>
  <p:tag name="MH_LAYOUT" val="SubTitle"/>
  <p:tag name="MH" val="20161022194333"/>
  <p:tag name="MH_LIBRARY" val="GRAPHIC"/>
</p:tagLst>
</file>

<file path=ppt/tags/tag31.xml><?xml version="1.0" encoding="utf-8"?>
<p:tagLst xmlns:p="http://schemas.openxmlformats.org/presentationml/2006/main">
  <p:tag name="TABLE_ENDDRAG_ORIGIN_RECT" val="528*385"/>
  <p:tag name="TABLE_ENDDRAG_RECT" val="41*114*528*385"/>
</p:tagLst>
</file>

<file path=ppt/tags/tag32.xml><?xml version="1.0" encoding="utf-8"?>
<p:tagLst xmlns:p="http://schemas.openxmlformats.org/presentationml/2006/main">
  <p:tag name="TABLE_ENDDRAG_ORIGIN_RECT" val="410*385"/>
  <p:tag name="TABLE_ENDDRAG_RECT" val="579*114*410*385"/>
</p:tagLst>
</file>

<file path=ppt/tags/tag33.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4.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5.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6.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7.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8.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39.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xml><?xml version="1.0" encoding="utf-8"?>
<p:tagLst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40.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1.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2.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3.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4.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5.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6.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7.xml><?xml version="1.0" encoding="utf-8"?>
<p:tagLst xmlns:p="http://schemas.openxmlformats.org/presentationml/2006/main">
  <p:tag name="KSO_WM_DIAGRAM_VIRTUALLY_FRAME" val="{&quot;height&quot;:486.69251968503943,&quot;left&quot;:41.30133858267716,&quot;top&quot;:105.86519685039369,&quot;width&quot;:939.6552755905514}"/>
</p:tagLst>
</file>

<file path=ppt/tags/tag48.xml><?xml version="1.0" encoding="utf-8"?>
<p:tagLst xmlns:p="http://schemas.openxmlformats.org/presentationml/2006/main">
  <p:tag name="TABLE_ENDDRAG_ORIGIN_RECT" val="695*42"/>
  <p:tag name="TABLE_ENDDRAG_RECT" val="0*-1*695*42"/>
</p:tagLst>
</file>

<file path=ppt/tags/tag49.xml><?xml version="1.0" encoding="utf-8"?>
<p:tagLst xmlns:p="http://schemas.openxmlformats.org/presentationml/2006/main">
  <p:tag name="TABLE_ENDDRAG_ORIGIN_RECT" val="693*42"/>
  <p:tag name="TABLE_ENDDRAG_RECT" val="0*1*693*42"/>
</p:tagLst>
</file>

<file path=ppt/tags/tag5.xml><?xml version="1.0" encoding="utf-8"?>
<p:tagLst xmlns:p="http://schemas.openxmlformats.org/presentationml/2006/main">
  <p:tag name="MH" val="20160830110146"/>
  <p:tag name="MH_LIBRARY" val="CONTENTS"/>
  <p:tag name="MH_TYPE" val="OTHERS"/>
  <p:tag name="ID" val="553512"/>
</p:tagLst>
</file>

<file path=ppt/tags/tag50.xml><?xml version="1.0" encoding="utf-8"?>
<p:tagLst xmlns:p="http://schemas.openxmlformats.org/presentationml/2006/main">
  <p:tag name="TABLE_ENDDRAG_ORIGIN_RECT" val="697*42"/>
  <p:tag name="TABLE_ENDDRAG_RECT" val="-4*0*697*42"/>
</p:tagLst>
</file>

<file path=ppt/tags/tag51.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蓝色药品生物科技医疗医药产品发布PPT"/>
  <p:tag name="COMMONDATA" val="eyJoZGlkIjoiNzJlZmI2OWYyMTYzNjBkMzMwNTE4MGVkNmMwOTg4M2IifQ=="/>
</p:tagLst>
</file>

<file path=ppt/tags/tag6.xml><?xml version="1.0" encoding="utf-8"?>
<p:tagLst xmlns:p="http://schemas.openxmlformats.org/presentationml/2006/main">
  <p:tag name="MH" val="20160830110146"/>
  <p:tag name="MH_LIBRARY" val="CONTENTS"/>
  <p:tag name="MH_TYPE" val="OTHERS"/>
  <p:tag name="ID" val="553512"/>
</p:tagLst>
</file>

<file path=ppt/tags/tag7.xml><?xml version="1.0" encoding="utf-8"?>
<p:tagLst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8.xml><?xml version="1.0" encoding="utf-8"?>
<p:tagLst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9.xml><?xml version="1.0" encoding="utf-8"?>
<p:tagLst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heme/theme1.xml><?xml version="1.0" encoding="utf-8"?>
<a:theme xmlns:a="http://schemas.openxmlformats.org/drawingml/2006/main" name="自定义设计方案">
  <a:themeElements>
    <a:clrScheme name="自定义 55">
      <a:dk1>
        <a:sysClr val="windowText" lastClr="000000"/>
      </a:dk1>
      <a:lt1>
        <a:sysClr val="window" lastClr="FFFFFF"/>
      </a:lt1>
      <a:dk2>
        <a:srgbClr val="44546A"/>
      </a:dk2>
      <a:lt2>
        <a:srgbClr val="E7E6E6"/>
      </a:lt2>
      <a:accent1>
        <a:srgbClr val="A5A5A5"/>
      </a:accent1>
      <a:accent2>
        <a:srgbClr val="0B97F1"/>
      </a:accent2>
      <a:accent3>
        <a:srgbClr val="A5A5A5"/>
      </a:accent3>
      <a:accent4>
        <a:srgbClr val="0B97F1"/>
      </a:accent4>
      <a:accent5>
        <a:srgbClr val="A5A5A5"/>
      </a:accent5>
      <a:accent6>
        <a:srgbClr val="0B97F1"/>
      </a:accent6>
      <a:hlink>
        <a:srgbClr val="A5A5A5"/>
      </a:hlink>
      <a:folHlink>
        <a:srgbClr val="0B97F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5724</Words>
  <Application>WPS 演示</Application>
  <PresentationFormat>自定义</PresentationFormat>
  <Paragraphs>399</Paragraphs>
  <Slides>9</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vt:i4>
      </vt:variant>
    </vt:vector>
  </HeadingPairs>
  <TitlesOfParts>
    <vt:vector size="25" baseType="lpstr">
      <vt:lpstr>Arial</vt:lpstr>
      <vt:lpstr>宋体</vt:lpstr>
      <vt:lpstr>Wingdings</vt:lpstr>
      <vt:lpstr>Calibri</vt:lpstr>
      <vt:lpstr>微软雅黑</vt:lpstr>
      <vt:lpstr>微软雅黑 Light</vt:lpstr>
      <vt:lpstr>Apis For Office (正文)</vt:lpstr>
      <vt:lpstr>Apis For Office</vt:lpstr>
      <vt:lpstr>Verdana</vt:lpstr>
      <vt:lpstr>Verdana</vt:lpstr>
      <vt:lpstr>Wingdings</vt:lpstr>
      <vt:lpstr>Arial</vt:lpstr>
      <vt:lpstr>Arial Unicode MS</vt:lpstr>
      <vt:lpstr>Calibri Light</vt:lpstr>
      <vt:lpstr>Segoe Print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蓝色药品生物科技医疗医药产品发布PPT</dc:title>
  <dc:creator/>
  <cp:lastModifiedBy>kangt</cp:lastModifiedBy>
  <cp:revision>21</cp:revision>
  <dcterms:created xsi:type="dcterms:W3CDTF">2016-11-14T17:46:00Z</dcterms:created>
  <dcterms:modified xsi:type="dcterms:W3CDTF">2026-06-10T06:27:38Z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2DBF7B20C0F9439DA662144B699B8009</vt:lpwstr>
  </property>
  <property fmtid="{D5CDD505-2E9C-101B-9397-08002B2CF9AE}" pid="3" name="KSOProductBuildVer">
    <vt:lpwstr>2052-11.8.2.12085</vt:lpwstr>
  </property>
</Properties>
</file>