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16"/>
  </p:handoutMasterIdLst>
  <p:sldIdLst>
    <p:sldId id="266" r:id="rId3"/>
    <p:sldId id="258" r:id="rId4"/>
    <p:sldId id="2223" r:id="rId5"/>
    <p:sldId id="2224" r:id="rId6"/>
    <p:sldId id="2225" r:id="rId7"/>
    <p:sldId id="2226" r:id="rId9"/>
    <p:sldId id="2220" r:id="rId10"/>
    <p:sldId id="2204" r:id="rId11"/>
    <p:sldId id="2211" r:id="rId12"/>
    <p:sldId id="2221" r:id="rId13"/>
    <p:sldId id="2222" r:id="rId14"/>
    <p:sldId id="2227"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50" autoAdjust="0"/>
    <p:restoredTop sz="84119" autoAdjust="0"/>
  </p:normalViewPr>
  <p:slideViewPr>
    <p:cSldViewPr snapToGrid="0" showGuides="1">
      <p:cViewPr varScale="1">
        <p:scale>
          <a:sx n="74" d="100"/>
          <a:sy n="74" d="100"/>
        </p:scale>
        <p:origin x="975" y="5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87.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52"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1048753"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54"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55"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56"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ltLang="zh-CN" b="0" i="0" dirty="0">
              <a:solidFill>
                <a:srgbClr val="666666"/>
              </a:solidFill>
              <a:effectLst/>
              <a:latin typeface="微软雅黑" panose="020B0503020204020204" charset="-122"/>
              <a:ea typeface="微软雅黑" panose="020B0503020204020204" charset="-122"/>
            </a:endParaRPr>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666666"/>
                </a:solidFill>
                <a:effectLst/>
                <a:latin typeface="微软雅黑" panose="020B0503020204020204" charset="-122"/>
                <a:ea typeface="微软雅黑" panose="020B0503020204020204" charset="-122"/>
              </a:rPr>
              <a:t>.</a:t>
            </a: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696"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697"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69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699" name="页脚占位符 4"/>
          <p:cNvSpPr>
            <a:spLocks noGrp="1"/>
          </p:cNvSpPr>
          <p:nvPr>
            <p:ph type="ftr" sz="quarter" idx="11"/>
          </p:nvPr>
        </p:nvSpPr>
        <p:spPr/>
        <p:txBody>
          <a:bodyPr/>
          <a:lstStyle/>
          <a:p>
            <a:endParaRPr lang="zh-CN" altLang="en-US"/>
          </a:p>
        </p:txBody>
      </p:sp>
      <p:sp>
        <p:nvSpPr>
          <p:cNvPr id="104870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721" name="标题 1"/>
          <p:cNvSpPr>
            <a:spLocks noGrp="1"/>
          </p:cNvSpPr>
          <p:nvPr>
            <p:ph type="title"/>
          </p:nvPr>
        </p:nvSpPr>
        <p:spPr/>
        <p:txBody>
          <a:bodyPr/>
          <a:lstStyle/>
          <a:p>
            <a:r>
              <a:rPr lang="zh-CN" altLang="en-US"/>
              <a:t>单击此处编辑母版标题样式</a:t>
            </a:r>
            <a:endParaRPr lang="zh-CN" altLang="en-US"/>
          </a:p>
        </p:txBody>
      </p:sp>
      <p:sp>
        <p:nvSpPr>
          <p:cNvPr id="1048722"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23"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24" name="页脚占位符 4"/>
          <p:cNvSpPr>
            <a:spLocks noGrp="1"/>
          </p:cNvSpPr>
          <p:nvPr>
            <p:ph type="ftr" sz="quarter" idx="11"/>
          </p:nvPr>
        </p:nvSpPr>
        <p:spPr/>
        <p:txBody>
          <a:bodyPr/>
          <a:lstStyle/>
          <a:p>
            <a:endParaRPr lang="zh-CN" altLang="en-US"/>
          </a:p>
        </p:txBody>
      </p:sp>
      <p:sp>
        <p:nvSpPr>
          <p:cNvPr id="1048725"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1048705"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1048706"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07"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8" name="页脚占位符 4"/>
          <p:cNvSpPr>
            <a:spLocks noGrp="1"/>
          </p:cNvSpPr>
          <p:nvPr>
            <p:ph type="ftr" sz="quarter" idx="11"/>
          </p:nvPr>
        </p:nvSpPr>
        <p:spPr/>
        <p:txBody>
          <a:bodyPr/>
          <a:lstStyle/>
          <a:p>
            <a:endParaRPr lang="zh-CN" altLang="en-US"/>
          </a:p>
        </p:txBody>
      </p:sp>
      <p:sp>
        <p:nvSpPr>
          <p:cNvPr id="1048709"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10" name="标题 1"/>
          <p:cNvSpPr>
            <a:spLocks noGrp="1"/>
          </p:cNvSpPr>
          <p:nvPr>
            <p:ph type="title"/>
          </p:nvPr>
        </p:nvSpPr>
        <p:spPr/>
        <p:txBody>
          <a:bodyPr/>
          <a:lstStyle/>
          <a:p>
            <a:r>
              <a:rPr lang="zh-CN" altLang="en-US"/>
              <a:t>单击此处编辑母版标题样式</a:t>
            </a:r>
            <a:endParaRPr lang="zh-CN" altLang="en-US"/>
          </a:p>
        </p:txBody>
      </p:sp>
      <p:sp>
        <p:nvSpPr>
          <p:cNvPr id="1048711"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12"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3" name="页脚占位符 4"/>
          <p:cNvSpPr>
            <a:spLocks noGrp="1"/>
          </p:cNvSpPr>
          <p:nvPr>
            <p:ph type="ftr" sz="quarter" idx="11"/>
          </p:nvPr>
        </p:nvSpPr>
        <p:spPr/>
        <p:txBody>
          <a:bodyPr/>
          <a:lstStyle/>
          <a:p>
            <a:endParaRPr lang="zh-CN" altLang="en-US"/>
          </a:p>
        </p:txBody>
      </p:sp>
      <p:sp>
        <p:nvSpPr>
          <p:cNvPr id="1048714"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26"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8727"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8728"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29" name="页脚占位符 4"/>
          <p:cNvSpPr>
            <a:spLocks noGrp="1"/>
          </p:cNvSpPr>
          <p:nvPr>
            <p:ph type="ftr" sz="quarter" idx="11"/>
          </p:nvPr>
        </p:nvSpPr>
        <p:spPr/>
        <p:txBody>
          <a:bodyPr/>
          <a:lstStyle/>
          <a:p>
            <a:endParaRPr lang="zh-CN" altLang="en-US"/>
          </a:p>
        </p:txBody>
      </p:sp>
      <p:sp>
        <p:nvSpPr>
          <p:cNvPr id="1048730"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31" name="标题 1"/>
          <p:cNvSpPr>
            <a:spLocks noGrp="1"/>
          </p:cNvSpPr>
          <p:nvPr>
            <p:ph type="title"/>
          </p:nvPr>
        </p:nvSpPr>
        <p:spPr/>
        <p:txBody>
          <a:bodyPr/>
          <a:lstStyle/>
          <a:p>
            <a:r>
              <a:rPr lang="zh-CN" altLang="en-US"/>
              <a:t>单击此处编辑母版标题样式</a:t>
            </a:r>
            <a:endParaRPr lang="zh-CN" altLang="en-US"/>
          </a:p>
        </p:txBody>
      </p:sp>
      <p:sp>
        <p:nvSpPr>
          <p:cNvPr id="1048732"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3"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34"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35" name="页脚占位符 5"/>
          <p:cNvSpPr>
            <a:spLocks noGrp="1"/>
          </p:cNvSpPr>
          <p:nvPr>
            <p:ph type="ftr" sz="quarter" idx="11"/>
          </p:nvPr>
        </p:nvSpPr>
        <p:spPr/>
        <p:txBody>
          <a:bodyPr/>
          <a:lstStyle/>
          <a:p>
            <a:endParaRPr lang="zh-CN" altLang="en-US"/>
          </a:p>
        </p:txBody>
      </p:sp>
      <p:sp>
        <p:nvSpPr>
          <p:cNvPr id="1048736"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37"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1048738"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39"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874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2"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3" name="页脚占位符 7"/>
          <p:cNvSpPr>
            <a:spLocks noGrp="1"/>
          </p:cNvSpPr>
          <p:nvPr>
            <p:ph type="ftr" sz="quarter" idx="11"/>
          </p:nvPr>
        </p:nvSpPr>
        <p:spPr/>
        <p:txBody>
          <a:bodyPr/>
          <a:lstStyle/>
          <a:p>
            <a:endParaRPr lang="zh-CN" altLang="en-US"/>
          </a:p>
        </p:txBody>
      </p:sp>
      <p:sp>
        <p:nvSpPr>
          <p:cNvPr id="1048744"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01" name="标题 1"/>
          <p:cNvSpPr>
            <a:spLocks noGrp="1"/>
          </p:cNvSpPr>
          <p:nvPr>
            <p:ph type="title"/>
          </p:nvPr>
        </p:nvSpPr>
        <p:spPr/>
        <p:txBody>
          <a:bodyPr/>
          <a:lstStyle/>
          <a:p>
            <a:r>
              <a:rPr lang="zh-CN" altLang="en-US"/>
              <a:t>单击此处编辑母版标题样式</a:t>
            </a:r>
            <a:endParaRPr lang="zh-CN" altLang="en-US"/>
          </a:p>
        </p:txBody>
      </p:sp>
      <p:sp>
        <p:nvSpPr>
          <p:cNvPr id="1048702"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03" name="页脚占位符 3"/>
          <p:cNvSpPr>
            <a:spLocks noGrp="1"/>
          </p:cNvSpPr>
          <p:nvPr>
            <p:ph type="ftr" sz="quarter" idx="11"/>
          </p:nvPr>
        </p:nvSpPr>
        <p:spPr/>
        <p:txBody>
          <a:bodyPr/>
          <a:lstStyle/>
          <a:p>
            <a:endParaRPr lang="zh-CN" altLang="en-US"/>
          </a:p>
        </p:txBody>
      </p:sp>
      <p:sp>
        <p:nvSpPr>
          <p:cNvPr id="1048704"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581"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582" name="页脚占位符 2"/>
          <p:cNvSpPr>
            <a:spLocks noGrp="1"/>
          </p:cNvSpPr>
          <p:nvPr>
            <p:ph type="ftr" sz="quarter" idx="11"/>
          </p:nvPr>
        </p:nvSpPr>
        <p:spPr/>
        <p:txBody>
          <a:bodyPr/>
          <a:lstStyle/>
          <a:p>
            <a:endParaRPr lang="zh-CN" altLang="en-US"/>
          </a:p>
        </p:txBody>
      </p:sp>
      <p:sp>
        <p:nvSpPr>
          <p:cNvPr id="1048583"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74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46"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74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4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49" name="页脚占位符 5"/>
          <p:cNvSpPr>
            <a:spLocks noGrp="1"/>
          </p:cNvSpPr>
          <p:nvPr>
            <p:ph type="ftr" sz="quarter" idx="11"/>
          </p:nvPr>
        </p:nvSpPr>
        <p:spPr/>
        <p:txBody>
          <a:bodyPr/>
          <a:lstStyle/>
          <a:p>
            <a:endParaRPr lang="zh-CN" altLang="en-US"/>
          </a:p>
        </p:txBody>
      </p:sp>
      <p:sp>
        <p:nvSpPr>
          <p:cNvPr id="104875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15"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8716"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717"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8718"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1048719" name="页脚占位符 5"/>
          <p:cNvSpPr>
            <a:spLocks noGrp="1"/>
          </p:cNvSpPr>
          <p:nvPr>
            <p:ph type="ftr" sz="quarter" idx="11"/>
          </p:nvPr>
        </p:nvSpPr>
        <p:spPr/>
        <p:txBody>
          <a:bodyPr/>
          <a:lstStyle/>
          <a:p>
            <a:endParaRPr lang="zh-CN" altLang="en-US"/>
          </a:p>
        </p:txBody>
      </p:sp>
      <p:sp>
        <p:nvSpPr>
          <p:cNvPr id="1048720"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7.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5" Type="http://schemas.openxmlformats.org/officeDocument/2006/relationships/notesSlide" Target="../notesSlides/notesSlide2.xml"/><Relationship Id="rId14" Type="http://schemas.openxmlformats.org/officeDocument/2006/relationships/slideLayout" Target="../slideLayouts/slideLayout7.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5" Type="http://schemas.openxmlformats.org/officeDocument/2006/relationships/notesSlide" Target="../notesSlides/notesSlide3.xml"/><Relationship Id="rId14" Type="http://schemas.openxmlformats.org/officeDocument/2006/relationships/slideLayout" Target="../slideLayouts/slideLayout7.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5" Type="http://schemas.openxmlformats.org/officeDocument/2006/relationships/slideLayout" Target="../slideLayouts/slideLayout7.xml"/><Relationship Id="rId24" Type="http://schemas.openxmlformats.org/officeDocument/2006/relationships/tags" Target="../tags/tag60.xml"/><Relationship Id="rId23" Type="http://schemas.openxmlformats.org/officeDocument/2006/relationships/tags" Target="../tags/tag59.xml"/><Relationship Id="rId22" Type="http://schemas.openxmlformats.org/officeDocument/2006/relationships/tags" Target="../tags/tag58.xml"/><Relationship Id="rId21" Type="http://schemas.openxmlformats.org/officeDocument/2006/relationships/tags" Target="../tags/tag57.xml"/><Relationship Id="rId20" Type="http://schemas.openxmlformats.org/officeDocument/2006/relationships/tags" Target="../tags/tag56.xml"/><Relationship Id="rId2" Type="http://schemas.openxmlformats.org/officeDocument/2006/relationships/tags" Target="../tags/tag38.xml"/><Relationship Id="rId19" Type="http://schemas.openxmlformats.org/officeDocument/2006/relationships/tags" Target="../tags/tag55.xml"/><Relationship Id="rId18" Type="http://schemas.openxmlformats.org/officeDocument/2006/relationships/tags" Target="../tags/tag54.xml"/><Relationship Id="rId17" Type="http://schemas.openxmlformats.org/officeDocument/2006/relationships/tags" Target="../tags/tag53.xml"/><Relationship Id="rId16" Type="http://schemas.openxmlformats.org/officeDocument/2006/relationships/tags" Target="../tags/tag52.xml"/><Relationship Id="rId15" Type="http://schemas.openxmlformats.org/officeDocument/2006/relationships/tags" Target="../tags/tag51.xml"/><Relationship Id="rId14" Type="http://schemas.openxmlformats.org/officeDocument/2006/relationships/tags" Target="../tags/tag50.xml"/><Relationship Id="rId13" Type="http://schemas.openxmlformats.org/officeDocument/2006/relationships/tags" Target="../tags/tag4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3.png"/><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4" name="矩形 3"/>
          <p:cNvSpPr/>
          <p:nvPr>
            <p:custDataLst>
              <p:tags r:id="rId1"/>
            </p:custDataLst>
          </p:nvPr>
        </p:nvSpPr>
        <p:spPr>
          <a:xfrm>
            <a:off x="0" y="3175"/>
            <a:ext cx="12192000" cy="6858000"/>
          </a:xfrm>
          <a:prstGeom prst="rect">
            <a:avLst/>
          </a:prstGeom>
          <a:blipFill dpi="0" rotWithShape="1">
            <a:blip r:embed="rId2"/>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8585" name="文本框 6"/>
          <p:cNvSpPr txBox="1"/>
          <p:nvPr/>
        </p:nvSpPr>
        <p:spPr>
          <a:xfrm>
            <a:off x="3037205" y="1106805"/>
            <a:ext cx="6468745" cy="1964055"/>
          </a:xfrm>
          <a:prstGeom prst="rect">
            <a:avLst/>
          </a:prstGeom>
          <a:noFill/>
        </p:spPr>
        <p:txBody>
          <a:bodyPr wrap="square" rtlCol="0">
            <a:noAutofit/>
          </a:bodyPr>
          <a:lstStyle/>
          <a:p>
            <a:pPr algn="ctr"/>
            <a:r>
              <a:rPr lang="zh-CN" altLang="en-US" sz="6600" b="1" spc="250" dirty="0">
                <a:solidFill>
                  <a:schemeClr val="accent5">
                    <a:lumMod val="50000"/>
                  </a:schemeClr>
                </a:solidFill>
                <a:latin typeface="思源黑体 CN Medium" panose="020B0600000000000000" charset="-122"/>
                <a:ea typeface="思源黑体 CN Medium" panose="020B0600000000000000" charset="-122"/>
                <a:sym typeface="+mn-ea"/>
              </a:rPr>
              <a:t>六味地黄苷糖片</a:t>
            </a:r>
            <a:endParaRPr lang="zh-CN" altLang="en-US" sz="6600" b="1" spc="250" dirty="0">
              <a:solidFill>
                <a:schemeClr val="accent5">
                  <a:lumMod val="50000"/>
                </a:schemeClr>
              </a:solidFill>
              <a:latin typeface="思源黑体 CN Medium" panose="020B0600000000000000" charset="-122"/>
              <a:ea typeface="思源黑体 CN Medium" panose="020B0600000000000000" charset="-122"/>
              <a:sym typeface="+mn-ea"/>
            </a:endParaRPr>
          </a:p>
          <a:p>
            <a:pPr algn="ctr"/>
            <a:r>
              <a:rPr lang="zh-CN" altLang="en-US" sz="4000" b="1" spc="250" dirty="0">
                <a:solidFill>
                  <a:schemeClr val="accent5">
                    <a:lumMod val="50000"/>
                  </a:schemeClr>
                </a:solidFill>
                <a:latin typeface="思源黑体 CN Medium" panose="020B0600000000000000" charset="-122"/>
                <a:ea typeface="思源黑体 CN Medium" panose="020B0600000000000000" charset="-122"/>
                <a:sym typeface="+mn-ea"/>
              </a:rPr>
              <a:t>（中药</a:t>
            </a:r>
            <a:r>
              <a:rPr lang="en-US" altLang="zh-CN" sz="4000" b="1" spc="250" dirty="0">
                <a:solidFill>
                  <a:schemeClr val="accent5">
                    <a:lumMod val="50000"/>
                  </a:schemeClr>
                </a:solidFill>
                <a:latin typeface="思源黑体 CN Medium" panose="020B0600000000000000" charset="-122"/>
                <a:ea typeface="思源黑体 CN Medium" panose="020B0600000000000000" charset="-122"/>
                <a:sym typeface="+mn-ea"/>
              </a:rPr>
              <a:t>1.1</a:t>
            </a:r>
            <a:r>
              <a:rPr lang="zh-CN" altLang="en-US" sz="4000" b="1" spc="250" dirty="0">
                <a:solidFill>
                  <a:schemeClr val="accent5">
                    <a:lumMod val="50000"/>
                  </a:schemeClr>
                </a:solidFill>
                <a:latin typeface="思源黑体 CN Medium" panose="020B0600000000000000" charset="-122"/>
                <a:ea typeface="思源黑体 CN Medium" panose="020B0600000000000000" charset="-122"/>
                <a:sym typeface="+mn-ea"/>
              </a:rPr>
              <a:t>类创新药）</a:t>
            </a:r>
            <a:endParaRPr kumimoji="0" lang="zh-CN" altLang="en-US" sz="6600" b="0" i="0" u="none" strike="noStrike" kern="1200" cap="none" normalizeH="0" baseline="0" dirty="0">
              <a:ln>
                <a:noFill/>
              </a:ln>
              <a:solidFill>
                <a:schemeClr val="tx1"/>
              </a:solidFill>
              <a:effectLst/>
              <a:latin typeface="微软雅黑" panose="020B0503020204020204" charset="-122"/>
              <a:ea typeface="微软雅黑" panose="020B0503020204020204" charset="-122"/>
              <a:cs typeface="Arial Unicode MS" panose="020B0604020202020204" charset="-122"/>
            </a:endParaRPr>
          </a:p>
          <a:p>
            <a:pPr algn="ctr"/>
            <a:endParaRPr kumimoji="1" lang="en-US" altLang="zh-CN" sz="6600" b="1" dirty="0">
              <a:solidFill>
                <a:srgbClr val="013E9F"/>
              </a:solidFill>
              <a:latin typeface="Times New Roman" panose="02020603050405020304" pitchFamily="18" charset="0"/>
              <a:ea typeface="微软雅黑" panose="020B0503020204020204" charset="-122"/>
              <a:cs typeface="Times New Roman" panose="02020603050405020304" pitchFamily="18" charset="0"/>
            </a:endParaRPr>
          </a:p>
          <a:p>
            <a:pPr algn="ctr"/>
            <a:endParaRPr lang="zh-CN" altLang="en-US" sz="6600" b="1" spc="600" dirty="0">
              <a:solidFill>
                <a:schemeClr val="accent5">
                  <a:lumMod val="50000"/>
                </a:schemeClr>
              </a:solidFill>
              <a:latin typeface="思源黑体 CN Normal" panose="020B0400000000000000" pitchFamily="34" charset="-122"/>
              <a:ea typeface="思源黑体 CN Normal" panose="020B0400000000000000" pitchFamily="34" charset="-122"/>
            </a:endParaRPr>
          </a:p>
        </p:txBody>
      </p:sp>
      <p:sp>
        <p:nvSpPr>
          <p:cNvPr id="1048586" name="文本框 8"/>
          <p:cNvSpPr txBox="1"/>
          <p:nvPr/>
        </p:nvSpPr>
        <p:spPr>
          <a:xfrm>
            <a:off x="3507105" y="3204845"/>
            <a:ext cx="5694680" cy="583565"/>
          </a:xfrm>
          <a:prstGeom prst="rect">
            <a:avLst/>
          </a:prstGeom>
          <a:noFill/>
        </p:spPr>
        <p:txBody>
          <a:bodyPr wrap="square" rtlCol="0">
            <a:spAutoFit/>
          </a:bodyPr>
          <a:lstStyle/>
          <a:p>
            <a:pPr algn="l"/>
            <a:r>
              <a:rPr lang="zh-CN" altLang="en-US" sz="3200" spc="250" dirty="0">
                <a:solidFill>
                  <a:schemeClr val="accent5">
                    <a:lumMod val="50000"/>
                  </a:schemeClr>
                </a:solidFill>
                <a:latin typeface="+mj-ea"/>
                <a:ea typeface="+mj-ea"/>
              </a:rPr>
              <a:t>江苏康缘药业股份有限公司</a:t>
            </a:r>
            <a:endParaRPr lang="zh-CN" altLang="en-US" sz="3200" spc="250" dirty="0">
              <a:solidFill>
                <a:schemeClr val="accent5">
                  <a:lumMod val="50000"/>
                </a:schemeClr>
              </a:solidFill>
              <a:latin typeface="+mj-ea"/>
              <a:ea typeface="+mj-ea"/>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0" y="-7287"/>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04</a:t>
            </a:r>
            <a:endParaRPr lang="en-US" altLang="zh-CN" sz="6600" spc="600" dirty="0">
              <a:solidFill>
                <a:srgbClr val="51B4E9"/>
              </a:solidFill>
              <a:latin typeface="微软雅黑" panose="020B0503020204020204" charset="-122"/>
              <a:ea typeface="微软雅黑" panose="020B0503020204020204" charset="-122"/>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创新性</a:t>
            </a:r>
            <a:endParaRPr lang="zh-CN" altLang="en-US" sz="4000" spc="300" dirty="0">
              <a:solidFill>
                <a:srgbClr val="002774"/>
              </a:solidFill>
              <a:latin typeface="微软雅黑" panose="020B0503020204020204" charset="-122"/>
              <a:ea typeface="微软雅黑" panose="020B0503020204020204" charset="-122"/>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66" name="文本框 60"/>
          <p:cNvSpPr txBox="1"/>
          <p:nvPr>
            <p:custDataLst>
              <p:tags r:id="rId2"/>
            </p:custDataLst>
          </p:nvPr>
        </p:nvSpPr>
        <p:spPr>
          <a:xfrm>
            <a:off x="543560" y="2094815"/>
            <a:ext cx="1833880" cy="398780"/>
          </a:xfrm>
          <a:prstGeom prst="rect">
            <a:avLst/>
          </a:prstGeom>
          <a:noFill/>
        </p:spPr>
        <p:txBody>
          <a:bodyPr wrap="square" rtlCol="0">
            <a:noAutofit/>
          </a:bodyPr>
          <a:lstStyle/>
          <a:p>
            <a:pPr algn="ctr"/>
            <a:r>
              <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rPr>
              <a:t>创新点</a:t>
            </a:r>
            <a:endParaRPr lang="zh-CN" altLang="en-US" sz="1600" baseline="30000" dirty="0">
              <a:solidFill>
                <a:srgbClr val="002060"/>
              </a:solidFill>
              <a:latin typeface="微软雅黑" panose="020B0503020204020204" charset="-122"/>
              <a:ea typeface="微软雅黑" panose="020B0503020204020204" charset="-122"/>
              <a:cs typeface="Times New Roman" panose="02020603050405020304" pitchFamily="18" charset="0"/>
            </a:endParaRPr>
          </a:p>
        </p:txBody>
      </p:sp>
      <p:sp>
        <p:nvSpPr>
          <p:cNvPr id="45" name="文本框 56"/>
          <p:cNvSpPr txBox="1"/>
          <p:nvPr>
            <p:custDataLst>
              <p:tags r:id="rId3"/>
            </p:custDataLst>
          </p:nvPr>
        </p:nvSpPr>
        <p:spPr>
          <a:xfrm>
            <a:off x="913765" y="1302335"/>
            <a:ext cx="1024255" cy="655955"/>
          </a:xfrm>
          <a:prstGeom prst="rect">
            <a:avLst/>
          </a:prstGeom>
          <a:noFill/>
        </p:spPr>
        <p:txBody>
          <a:bodyPr wrap="square" rtlCol="0">
            <a:noAutofit/>
          </a:bodyPr>
          <a:lstStyle/>
          <a:p>
            <a:pPr algn="ct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200" dirty="0">
                <a:solidFill>
                  <a:srgbClr val="002060"/>
                </a:solidFill>
                <a:latin typeface="微软雅黑" panose="020B0503020204020204" charset="-122"/>
                <a:ea typeface="微软雅黑" panose="020B0503020204020204" charset="-122"/>
                <a:cs typeface="微软雅黑" panose="020B0503020204020204" charset="-122"/>
              </a:rPr>
              <a:t>1</a:t>
            </a: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2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5" name="矩形 2"/>
          <p:cNvSpPr/>
          <p:nvPr>
            <p:custDataLst>
              <p:tags r:id="rId4"/>
            </p:custDataLst>
          </p:nvPr>
        </p:nvSpPr>
        <p:spPr>
          <a:xfrm>
            <a:off x="552450" y="194432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2" name="文本框 8" descr="7b0a202020202262756c6c6574223a20227b5c2263617465676f727949645c223a5c225c222c5c2274656d706c61746549645c223a32303233313634357d220a7d0a"/>
          <p:cNvSpPr txBox="1"/>
          <p:nvPr>
            <p:custDataLst>
              <p:tags r:id="rId5"/>
            </p:custDataLst>
          </p:nvPr>
        </p:nvSpPr>
        <p:spPr>
          <a:xfrm>
            <a:off x="2542540" y="1520825"/>
            <a:ext cx="9020175" cy="1022985"/>
          </a:xfrm>
          <a:prstGeom prst="rect">
            <a:avLst/>
          </a:prstGeom>
          <a:noFill/>
        </p:spPr>
        <p:txBody>
          <a:bodyPr wrap="square" rtlCol="0">
            <a:noAutofit/>
          </a:bodyPr>
          <a:lstStyle/>
          <a:p>
            <a:pPr marL="171450" lvl="1" indent="-171450" fontAlgn="auto">
              <a:lnSpc>
                <a:spcPct val="150000"/>
              </a:lnSpc>
              <a:buFont typeface="Wingdings" panose="05000000000000000000" charset="0"/>
              <a:buChar char="l"/>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工艺创新：</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六味地黄苷糖片是以六味地黄苷糖作为原料药制备得到的现代中药制剂，原料药是以六味地黄汤处方作为基础，</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经过“两次醇沉和两步层析”提取分离得到的三个有效部位的混合物</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，主要组成为水溶性多糖、苷糖（以甘露三糖为主要组成）以及糖苷（以莫诺苷、马钱苷和芍药苷为主要组成），物质基础明确。</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dirty="0" smtClean="0">
              <a:latin typeface="微软雅黑" panose="020B0503020204020204" charset="-122"/>
              <a:ea typeface="微软雅黑" panose="020B0503020204020204" charset="-122"/>
            </a:endParaRPr>
          </a:p>
        </p:txBody>
      </p:sp>
      <p:sp>
        <p:nvSpPr>
          <p:cNvPr id="1048667" name="文本框 62"/>
          <p:cNvSpPr txBox="1"/>
          <p:nvPr>
            <p:custDataLst>
              <p:tags r:id="rId6"/>
            </p:custDataLst>
          </p:nvPr>
        </p:nvSpPr>
        <p:spPr>
          <a:xfrm>
            <a:off x="523875" y="4421950"/>
            <a:ext cx="1824990" cy="33718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ea"/>
              </a:rPr>
              <a:t>优</a:t>
            </a:r>
            <a:r>
              <a:rPr lang="en-US" altLang="zh-CN" sz="1600" dirty="0">
                <a:solidFill>
                  <a:srgbClr val="002060"/>
                </a:solidFill>
                <a:latin typeface="微软雅黑" panose="020B0503020204020204" charset="-122"/>
                <a:ea typeface="微软雅黑" panose="020B0503020204020204" charset="-122"/>
                <a:cs typeface="微软雅黑" panose="020B0503020204020204" charset="-122"/>
                <a:sym typeface="+mn-ea"/>
              </a:rPr>
              <a:t>    </a:t>
            </a: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ea"/>
              </a:rPr>
              <a:t>势</a:t>
            </a:r>
            <a:endParaRPr lang="zh-CN" altLang="en-US" sz="1600" baseline="30000"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6" name="文本框 56"/>
          <p:cNvSpPr txBox="1"/>
          <p:nvPr>
            <p:custDataLst>
              <p:tags r:id="rId7"/>
            </p:custDataLst>
          </p:nvPr>
        </p:nvSpPr>
        <p:spPr>
          <a:xfrm>
            <a:off x="884555" y="3624390"/>
            <a:ext cx="1024255" cy="655955"/>
          </a:xfrm>
          <a:prstGeom prst="rect">
            <a:avLst/>
          </a:prstGeom>
          <a:noFill/>
        </p:spPr>
        <p:txBody>
          <a:bodyPr wrap="square" rtlCol="0">
            <a:noAutofit/>
          </a:bodyPr>
          <a:lstStyle/>
          <a:p>
            <a:pPr algn="ct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200" dirty="0">
                <a:solidFill>
                  <a:srgbClr val="002060"/>
                </a:solidFill>
                <a:latin typeface="微软雅黑" panose="020B0503020204020204" charset="-122"/>
                <a:ea typeface="微软雅黑" panose="020B0503020204020204" charset="-122"/>
                <a:cs typeface="微软雅黑" panose="020B0503020204020204" charset="-122"/>
              </a:rPr>
              <a:t>2</a:t>
            </a: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2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7" name="矩形 2"/>
          <p:cNvSpPr/>
          <p:nvPr>
            <p:custDataLst>
              <p:tags r:id="rId8"/>
            </p:custDataLst>
          </p:nvPr>
        </p:nvSpPr>
        <p:spPr>
          <a:xfrm>
            <a:off x="523240" y="4266375"/>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9" name="文本框 8" descr="7b0a202020202262756c6c6574223a20227b5c2263617465676f727949645c223a5c225c222c5c2274656d706c61746549645c223a32303233313637397d220a7d0a"/>
          <p:cNvSpPr txBox="1"/>
          <p:nvPr>
            <p:custDataLst>
              <p:tags r:id="rId9"/>
            </p:custDataLst>
          </p:nvPr>
        </p:nvSpPr>
        <p:spPr>
          <a:xfrm>
            <a:off x="2540000" y="2934970"/>
            <a:ext cx="9090660" cy="3226435"/>
          </a:xfrm>
          <a:prstGeom prst="rect">
            <a:avLst/>
          </a:prstGeom>
          <a:noFill/>
        </p:spPr>
        <p:txBody>
          <a:bodyPr wrap="square" rtlCol="0">
            <a:noAutofit/>
          </a:bodyPr>
          <a:lstStyle/>
          <a:p>
            <a:pPr marL="0" lvl="1" fontAlgn="auto">
              <a:lnSpc>
                <a:spcPct val="150000"/>
              </a:lnSpc>
            </a:pPr>
            <a:endParaRPr lang="en-US" altLang="zh-CN" sz="7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有效成分清晰：</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六味地黄苷糖片在原方的基础上，经</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工艺优化和质量控制后，提取分离得到多糖、寡糖及糖苷</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三个活性部位，实现“苷”类成分的定量提取，符合国家药品审评中心（</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CDE</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）鼓励的“中药创新药”标准</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病证结合，疗效确切：</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基于对</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苷</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与</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糖</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类活性成分的富集，六味地黄苷糖片有效改善妇女更年期症状评分、潮热汗出症状、中医证候疗效，用于女性年期综合征（肾阴虚证）患者临床疗效确切</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171450" lvl="1" indent="-171450" fontAlgn="auto">
              <a:lnSpc>
                <a:spcPct val="150000"/>
              </a:lnSpc>
              <a:buFont typeface="Wingdings" panose="05000000000000000000" charset="0"/>
              <a:buChar char="u"/>
            </a:pP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长期用药依从性好：</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更年期综合征治疗周期长（</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3-6</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个月），本品临床研究疗程达</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12</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周，可支持患者长期规范用药；一日服用量仅</a:t>
            </a:r>
            <a:r>
              <a:rPr lang="en-US" altLang="zh-CN"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2</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片，服药负担低，显著提升患者依从性。</a:t>
            </a:r>
            <a:endPar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0" y="63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latin typeface="微软雅黑" panose="020B0503020204020204" charset="-122"/>
              <a:ea typeface="微软雅黑" panose="020B0503020204020204" charset="-122"/>
              <a:cs typeface="微软雅黑" panose="020B0503020204020204" charset="-122"/>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04</a:t>
            </a:r>
            <a:endParaRPr lang="en-US" altLang="zh-CN" sz="6600" spc="600" dirty="0">
              <a:solidFill>
                <a:srgbClr val="51B4E9"/>
              </a:solidFill>
              <a:latin typeface="微软雅黑" panose="020B0503020204020204" charset="-122"/>
              <a:ea typeface="微软雅黑" panose="020B0503020204020204" charset="-122"/>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创新性</a:t>
            </a:r>
            <a:endParaRPr lang="zh-CN" altLang="en-US" sz="4000" spc="300" dirty="0">
              <a:solidFill>
                <a:srgbClr val="002774"/>
              </a:solidFill>
              <a:latin typeface="微软雅黑" panose="020B0503020204020204" charset="-122"/>
              <a:ea typeface="微软雅黑" panose="020B0503020204020204" charset="-122"/>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68" name="文本框 64"/>
          <p:cNvSpPr txBox="1"/>
          <p:nvPr>
            <p:custDataLst>
              <p:tags r:id="rId2"/>
            </p:custDataLst>
          </p:nvPr>
        </p:nvSpPr>
        <p:spPr>
          <a:xfrm>
            <a:off x="537845" y="2326005"/>
            <a:ext cx="1839595" cy="33718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sym typeface="+mn-ea"/>
              </a:rPr>
              <a:t>传承性</a:t>
            </a:r>
            <a:endParaRPr lang="zh-CN" altLang="en-US" sz="1600" dirty="0">
              <a:solidFill>
                <a:srgbClr val="002060"/>
              </a:solidFill>
              <a:latin typeface="微软雅黑" panose="020B0503020204020204" charset="-122"/>
              <a:ea typeface="微软雅黑" panose="020B0503020204020204" charset="-122"/>
              <a:sym typeface="+mn-ea"/>
            </a:endParaRPr>
          </a:p>
        </p:txBody>
      </p:sp>
      <p:sp>
        <p:nvSpPr>
          <p:cNvPr id="18" name="文本框 56"/>
          <p:cNvSpPr txBox="1"/>
          <p:nvPr>
            <p:custDataLst>
              <p:tags r:id="rId3"/>
            </p:custDataLst>
          </p:nvPr>
        </p:nvSpPr>
        <p:spPr>
          <a:xfrm>
            <a:off x="913765" y="1561465"/>
            <a:ext cx="1024255" cy="655955"/>
          </a:xfrm>
          <a:prstGeom prst="rect">
            <a:avLst/>
          </a:prstGeom>
          <a:noFill/>
        </p:spPr>
        <p:txBody>
          <a:bodyPr wrap="square" rtlCol="0">
            <a:noAutofit/>
          </a:bodyPr>
          <a:lstStyle/>
          <a:p>
            <a:pPr algn="ct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200" dirty="0">
                <a:solidFill>
                  <a:srgbClr val="002060"/>
                </a:solidFill>
                <a:latin typeface="微软雅黑" panose="020B0503020204020204" charset="-122"/>
                <a:ea typeface="微软雅黑" panose="020B0503020204020204" charset="-122"/>
                <a:cs typeface="微软雅黑" panose="020B0503020204020204" charset="-122"/>
              </a:rPr>
              <a:t>3</a:t>
            </a: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2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9" name="矩形 2"/>
          <p:cNvSpPr/>
          <p:nvPr>
            <p:custDataLst>
              <p:tags r:id="rId4"/>
            </p:custDataLst>
          </p:nvPr>
        </p:nvSpPr>
        <p:spPr>
          <a:xfrm>
            <a:off x="552450" y="220345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38" name="灯片编号占位符 2"/>
          <p:cNvSpPr>
            <a:spLocks noGrp="1"/>
          </p:cNvSpPr>
          <p:nvPr>
            <p:ph type="sldNum" sz="quarter" idx="12"/>
          </p:nvPr>
        </p:nvSpPr>
        <p:spPr>
          <a:xfrm>
            <a:off x="8610600" y="6356350"/>
            <a:ext cx="2743200" cy="365125"/>
          </a:xfrm>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dirty="0" smtClean="0">
              <a:latin typeface="微软雅黑" panose="020B0503020204020204" charset="-122"/>
              <a:ea typeface="微软雅黑" panose="020B0503020204020204" charset="-122"/>
            </a:endParaRPr>
          </a:p>
        </p:txBody>
      </p:sp>
      <p:sp>
        <p:nvSpPr>
          <p:cNvPr id="30" name="文本框 29"/>
          <p:cNvSpPr txBox="1"/>
          <p:nvPr/>
        </p:nvSpPr>
        <p:spPr>
          <a:xfrm>
            <a:off x="2712085" y="1797685"/>
            <a:ext cx="8220075" cy="1503045"/>
          </a:xfrm>
          <a:prstGeom prst="rect">
            <a:avLst/>
          </a:prstGeom>
          <a:noFill/>
        </p:spPr>
        <p:txBody>
          <a:bodyPr wrap="square">
            <a:noAutofit/>
          </a:bodyPr>
          <a:lstStyle/>
          <a:p>
            <a:pPr marL="171450" indent="-171450">
              <a:lnSpc>
                <a:spcPct val="150000"/>
              </a:lnSpc>
              <a:buFont typeface="Wingdings" panose="05000000000000000000" pitchFamily="2" charset="2"/>
              <a:buChar char="n"/>
            </a:pPr>
            <a:r>
              <a:rPr lang="zh-CN" altLang="en-US" sz="1200" dirty="0">
                <a:latin typeface="微软雅黑" panose="020B0503020204020204" charset="-122"/>
                <a:ea typeface="微软雅黑" panose="020B0503020204020204" charset="-122"/>
                <a:cs typeface="微软雅黑" panose="020B0503020204020204" charset="-122"/>
              </a:rPr>
              <a:t>六味地黄苷糖片处方</a:t>
            </a:r>
            <a:r>
              <a:rPr lang="zh-CN" altLang="en-US" sz="1200" dirty="0">
                <a:latin typeface="微软雅黑" panose="020B0503020204020204" charset="-122"/>
                <a:ea typeface="微软雅黑" panose="020B0503020204020204" charset="-122"/>
                <a:cs typeface="微软雅黑" panose="020B0503020204020204" charset="-122"/>
                <a:sym typeface="+mn-ea"/>
              </a:rPr>
              <a:t>源于《小儿药证直诀》，由宋朝名医钱乙根据《金匮要略》中的肾气</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化裁而来，用于</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滋补肾阴、填补肾精</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，是治疗</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rPr>
              <a:t>肾阴虚证的经典名方</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；继承其滋补肾阴的组方精髓，并经现代提取纯化获得有效部位群。</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a:p>
            <a:pPr marL="171450" indent="-171450">
              <a:lnSpc>
                <a:spcPct val="150000"/>
              </a:lnSpc>
              <a:buFont typeface="Wingdings" panose="05000000000000000000" pitchFamily="2" charset="2"/>
              <a:buChar char="n"/>
            </a:pP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5" name="文本框 64"/>
          <p:cNvSpPr txBox="1"/>
          <p:nvPr>
            <p:custDataLst>
              <p:tags r:id="rId5"/>
            </p:custDataLst>
          </p:nvPr>
        </p:nvSpPr>
        <p:spPr>
          <a:xfrm>
            <a:off x="537210" y="4544712"/>
            <a:ext cx="1839595" cy="583565"/>
          </a:xfrm>
          <a:prstGeom prst="rect">
            <a:avLst/>
          </a:prstGeom>
          <a:noFill/>
        </p:spPr>
        <p:txBody>
          <a:bodyPr wrap="square" rtlCol="0">
            <a:spAutoFit/>
          </a:bodyPr>
          <a:lstStyle/>
          <a:p>
            <a:pPr algn="ctr">
              <a:buClrTx/>
              <a:buSzTx/>
              <a:buNone/>
            </a:pPr>
            <a:r>
              <a:rPr lang="zh-CN" altLang="en-US" sz="1600" dirty="0">
                <a:solidFill>
                  <a:srgbClr val="002060"/>
                </a:solidFill>
                <a:latin typeface="微软雅黑" panose="020B0503020204020204" charset="-122"/>
                <a:ea typeface="微软雅黑" panose="020B0503020204020204" charset="-122"/>
                <a:sym typeface="+mn-ea"/>
              </a:rPr>
              <a:t>自主知识产权及</a:t>
            </a:r>
            <a:endParaRPr lang="zh-CN" altLang="en-US" sz="1600" dirty="0">
              <a:solidFill>
                <a:srgbClr val="002060"/>
              </a:solidFill>
              <a:latin typeface="微软雅黑" panose="020B0503020204020204" charset="-122"/>
              <a:ea typeface="微软雅黑" panose="020B0503020204020204" charset="-122"/>
              <a:sym typeface="+mn-ea"/>
            </a:endParaRPr>
          </a:p>
          <a:p>
            <a:pPr algn="ctr">
              <a:buClrTx/>
              <a:buSzTx/>
              <a:buNone/>
            </a:pPr>
            <a:r>
              <a:rPr lang="zh-CN" altLang="en-US" sz="1600" dirty="0">
                <a:solidFill>
                  <a:srgbClr val="002060"/>
                </a:solidFill>
                <a:latin typeface="微软雅黑" panose="020B0503020204020204" charset="-122"/>
                <a:ea typeface="微软雅黑" panose="020B0503020204020204" charset="-122"/>
                <a:sym typeface="+mn-ea"/>
              </a:rPr>
              <a:t>注册分类</a:t>
            </a:r>
            <a:endParaRPr lang="zh-CN" altLang="en-US" sz="1600" dirty="0">
              <a:solidFill>
                <a:srgbClr val="002060"/>
              </a:solidFill>
              <a:latin typeface="微软雅黑" panose="020B0503020204020204" charset="-122"/>
              <a:ea typeface="微软雅黑" panose="020B0503020204020204" charset="-122"/>
              <a:sym typeface="+mn-ea"/>
            </a:endParaRPr>
          </a:p>
        </p:txBody>
      </p:sp>
      <p:sp>
        <p:nvSpPr>
          <p:cNvPr id="17" name="文本框 56"/>
          <p:cNvSpPr txBox="1"/>
          <p:nvPr>
            <p:custDataLst>
              <p:tags r:id="rId6"/>
            </p:custDataLst>
          </p:nvPr>
        </p:nvSpPr>
        <p:spPr>
          <a:xfrm>
            <a:off x="913765" y="3789062"/>
            <a:ext cx="1024255" cy="655955"/>
          </a:xfrm>
          <a:prstGeom prst="rect">
            <a:avLst/>
          </a:prstGeom>
          <a:noFill/>
        </p:spPr>
        <p:txBody>
          <a:bodyPr wrap="square" rtlCol="0">
            <a:noAutofit/>
          </a:bodyPr>
          <a:lstStyle/>
          <a:p>
            <a:pPr algn="ct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200" dirty="0">
                <a:solidFill>
                  <a:srgbClr val="002060"/>
                </a:solidFill>
                <a:latin typeface="微软雅黑" panose="020B0503020204020204" charset="-122"/>
                <a:ea typeface="微软雅黑" panose="020B0503020204020204" charset="-122"/>
                <a:cs typeface="微软雅黑" panose="020B0503020204020204" charset="-122"/>
              </a:rPr>
              <a:t>4</a:t>
            </a: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2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20" name="矩形 2"/>
          <p:cNvSpPr/>
          <p:nvPr>
            <p:custDataLst>
              <p:tags r:id="rId7"/>
            </p:custDataLst>
          </p:nvPr>
        </p:nvSpPr>
        <p:spPr>
          <a:xfrm>
            <a:off x="552450" y="4431047"/>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2" name="文本框 1"/>
          <p:cNvSpPr txBox="1"/>
          <p:nvPr/>
        </p:nvSpPr>
        <p:spPr>
          <a:xfrm>
            <a:off x="2712720" y="4110990"/>
            <a:ext cx="8219440" cy="1101725"/>
          </a:xfrm>
          <a:prstGeom prst="rect">
            <a:avLst/>
          </a:prstGeom>
          <a:noFill/>
        </p:spPr>
        <p:txBody>
          <a:bodyPr wrap="square" rtlCol="0" anchor="t">
            <a:spAutoFit/>
          </a:bodyPr>
          <a:lstStyle/>
          <a:p>
            <a:pPr marL="0" lvl="1" indent="-171450" algn="l" fontAlgn="auto">
              <a:lnSpc>
                <a:spcPct val="150000"/>
              </a:lnSpc>
              <a:buClrTx/>
              <a:buSzTx/>
              <a:buFont typeface="Wingdings" panose="05000000000000000000" charset="0"/>
              <a:buChar char="l"/>
            </a:pP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注册分类：中药</a:t>
            </a:r>
            <a:r>
              <a:rPr lang="en-US" altLang="zh-CN"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1.1</a:t>
            </a:r>
            <a:r>
              <a:rPr lang="zh-CN" altLang="en-US"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类创新药。</a:t>
            </a:r>
            <a:endParaRPr lang="zh-CN" altLang="en-US" sz="1200" b="1" dirty="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0" lvl="1" indent="-171450" algn="l" fontAlgn="auto">
              <a:lnSpc>
                <a:spcPct val="150000"/>
              </a:lnSpc>
              <a:buClrTx/>
              <a:buSzTx/>
              <a:buFont typeface="Wingdings" panose="05000000000000000000" charset="0"/>
              <a:buChar char="l"/>
            </a:pP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六味地黄苷糖片是通过</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采用</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“两次醇沉和两步层析”工艺提取分离得到的</a:t>
            </a:r>
            <a:r>
              <a:rPr lang="zh-CN" altLang="en-US" sz="1200" dirty="0">
                <a:latin typeface="微软雅黑" panose="020B0503020204020204" charset="-122"/>
                <a:ea typeface="微软雅黑" panose="020B0503020204020204" charset="-122"/>
                <a:cs typeface="微软雅黑" panose="020B0503020204020204" charset="-122"/>
                <a:sym typeface="+mn-ea"/>
              </a:rPr>
              <a:t>多糖、寡糖、苷类提取物三个有效部位研制而成的中药创新药。</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lvl="1" indent="-171450" algn="l" fontAlgn="auto">
              <a:lnSpc>
                <a:spcPct val="150000"/>
              </a:lnSpc>
              <a:buClrTx/>
              <a:buSzTx/>
              <a:buFont typeface="Wingdings" panose="05000000000000000000" charset="0"/>
              <a:buChar char="l"/>
            </a:pPr>
            <a:endParaRPr lang="zh-CN" altLang="en-US" sz="1200" b="1" baseline="30000" dirty="0">
              <a:solidFill>
                <a:schemeClr val="tx1"/>
              </a:solidFill>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5080" y="0"/>
            <a:ext cx="12209145"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cs typeface="Times New Roman" panose="02020603050405020304" pitchFamily="18" charset="0"/>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05</a:t>
            </a:r>
            <a:endParaRPr lang="en-US" altLang="zh-CN" sz="6600" spc="600" dirty="0">
              <a:solidFill>
                <a:srgbClr val="51B4E9"/>
              </a:solidFill>
              <a:latin typeface="微软雅黑" panose="020B0503020204020204" charset="-122"/>
              <a:ea typeface="微软雅黑" panose="020B0503020204020204" charset="-122"/>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公平性</a:t>
            </a:r>
            <a:endParaRPr lang="zh-CN" altLang="en-US" sz="4000" spc="300" dirty="0">
              <a:solidFill>
                <a:srgbClr val="002774"/>
              </a:solidFill>
              <a:latin typeface="微软雅黑" panose="020B0503020204020204" charset="-122"/>
              <a:ea typeface="微软雅黑" panose="020B0503020204020204" charset="-122"/>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86" name="文本框 62"/>
          <p:cNvSpPr txBox="1"/>
          <p:nvPr/>
        </p:nvSpPr>
        <p:spPr>
          <a:xfrm>
            <a:off x="552450" y="2616200"/>
            <a:ext cx="1825625" cy="33718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sym typeface="+mn-ea"/>
              </a:rPr>
              <a:t>弥补药品目录短板</a:t>
            </a:r>
            <a:endParaRPr lang="zh-CN" altLang="en-US" sz="1600" dirty="0">
              <a:solidFill>
                <a:srgbClr val="002060"/>
              </a:solidFill>
              <a:latin typeface="微软雅黑" panose="020B0503020204020204" charset="-122"/>
              <a:ea typeface="微软雅黑" panose="020B0503020204020204" charset="-122"/>
              <a:sym typeface="+mn-ea"/>
            </a:endParaRPr>
          </a:p>
        </p:txBody>
      </p:sp>
      <p:sp>
        <p:nvSpPr>
          <p:cNvPr id="1048687" name="文本框 64"/>
          <p:cNvSpPr txBox="1"/>
          <p:nvPr/>
        </p:nvSpPr>
        <p:spPr>
          <a:xfrm>
            <a:off x="552450" y="4902835"/>
            <a:ext cx="1825625" cy="33718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sym typeface="+mn-ea"/>
              </a:rPr>
              <a:t>临床管理便利</a:t>
            </a:r>
            <a:endParaRPr lang="zh-CN" altLang="en-US" sz="1600" dirty="0">
              <a:solidFill>
                <a:srgbClr val="002060"/>
              </a:solidFill>
              <a:latin typeface="微软雅黑" panose="020B0503020204020204" charset="-122"/>
              <a:ea typeface="微软雅黑" panose="020B0503020204020204" charset="-122"/>
              <a:sym typeface="+mn-ea"/>
            </a:endParaRPr>
          </a:p>
        </p:txBody>
      </p:sp>
      <p:sp>
        <p:nvSpPr>
          <p:cNvPr id="1048693" name="矩形 30"/>
          <p:cNvSpPr/>
          <p:nvPr>
            <p:custDataLst>
              <p:tags r:id="rId2"/>
            </p:custDataLst>
          </p:nvPr>
        </p:nvSpPr>
        <p:spPr>
          <a:xfrm>
            <a:off x="2882900" y="4453255"/>
            <a:ext cx="7954645" cy="786765"/>
          </a:xfrm>
          <a:prstGeom prst="rect">
            <a:avLst/>
          </a:prstGeom>
        </p:spPr>
        <p:txBody>
          <a:bodyPr wrap="square" lIns="91440" tIns="45720" rIns="91440" bIns="45720">
            <a:noAutofit/>
          </a:bodyPr>
          <a:lstStyle/>
          <a:p>
            <a:pPr marL="284480" lvl="1" indent="-285750" fontAlgn="auto">
              <a:lnSpc>
                <a:spcPts val="2200"/>
              </a:lnSpc>
              <a:spcBef>
                <a:spcPts val="600"/>
              </a:spcBef>
              <a:buFont typeface="Wingdings" panose="05000000000000000000" charset="0"/>
              <a:buChar char="Ø"/>
            </a:pPr>
            <a:r>
              <a:rPr lang="zh-CN" altLang="en-US" sz="1200" dirty="0">
                <a:latin typeface="微软雅黑" panose="020B0503020204020204" charset="-122"/>
                <a:ea typeface="微软雅黑" panose="020B0503020204020204" charset="-122"/>
                <a:sym typeface="+mn-ea"/>
              </a:rPr>
              <a:t>六味地黄苷糖片属于处方药，不会出现临床滥用情况，</a:t>
            </a:r>
            <a:r>
              <a:rPr lang="zh-CN" altLang="en-US" sz="1200" dirty="0">
                <a:latin typeface="微软雅黑" panose="020B0503020204020204" charset="-122"/>
                <a:ea typeface="微软雅黑" panose="020B0503020204020204" charset="-122"/>
                <a:cs typeface="+mn-ea"/>
                <a:sym typeface="+mn-ea"/>
              </a:rPr>
              <a:t>无需特殊临床管理，不额外增加临床管理难度，密封贮藏即可。</a:t>
            </a:r>
            <a:endParaRPr lang="zh-CN" altLang="en-US" sz="1200" dirty="0">
              <a:latin typeface="微软雅黑" panose="020B0503020204020204" charset="-122"/>
              <a:ea typeface="微软雅黑" panose="020B0503020204020204" charset="-122"/>
              <a:sym typeface="+mn-ea"/>
            </a:endParaRPr>
          </a:p>
        </p:txBody>
      </p:sp>
      <p:sp>
        <p:nvSpPr>
          <p:cNvPr id="16" name="矩形 30" descr="7b0a202020202262756c6c6574223a20227b5c2263617465676f727949645c223a5c225c222c5c2274656d706c61746549645c223a32303233313731387d220a7d0a"/>
          <p:cNvSpPr/>
          <p:nvPr>
            <p:custDataLst>
              <p:tags r:id="rId3"/>
            </p:custDataLst>
          </p:nvPr>
        </p:nvSpPr>
        <p:spPr>
          <a:xfrm>
            <a:off x="2882900" y="1696085"/>
            <a:ext cx="8079740" cy="1851660"/>
          </a:xfrm>
          <a:prstGeom prst="rect">
            <a:avLst/>
          </a:prstGeom>
        </p:spPr>
        <p:txBody>
          <a:bodyPr wrap="square" lIns="91440" tIns="45720" rIns="91440" bIns="45720">
            <a:noAutofit/>
          </a:bodyPr>
          <a:lstStyle/>
          <a:p>
            <a:pPr marL="284480" lvl="1" indent="-285750">
              <a:lnSpc>
                <a:spcPts val="2200"/>
              </a:lnSpc>
              <a:spcBef>
                <a:spcPts val="600"/>
              </a:spcBef>
              <a:buFont typeface="Wingdings" panose="05000000000000000000" charset="0"/>
              <a:buChar char="Ø"/>
            </a:pPr>
            <a:r>
              <a:rPr lang="zh-CN" altLang="en-US" sz="1200" b="1" dirty="0">
                <a:latin typeface="微软雅黑" panose="020B0503020204020204" charset="-122"/>
                <a:ea typeface="微软雅黑" panose="020B0503020204020204" charset="-122"/>
                <a:cs typeface="微软雅黑" panose="020B0503020204020204" charset="-122"/>
                <a:sym typeface="+mn-ea"/>
              </a:rPr>
              <a:t>同类药品适应症中唯一治疗“阴道干涩”的药物</a:t>
            </a:r>
            <a:r>
              <a:rPr lang="zh-CN" altLang="en-US" sz="1200" dirty="0">
                <a:latin typeface="微软雅黑" panose="020B0503020204020204" charset="-122"/>
                <a:ea typeface="微软雅黑" panose="020B0503020204020204" charset="-122"/>
                <a:cs typeface="微软雅黑" panose="020B0503020204020204" charset="-122"/>
                <a:sym typeface="+mn-ea"/>
              </a:rPr>
              <a:t>：医保目录中治疗更年期综合征中成药多为针对潮热出汗、失眠多梦等症状，</a:t>
            </a:r>
            <a:r>
              <a:rPr lang="zh-CN" altLang="en-US" sz="12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六味地黄苷糖片</a:t>
            </a:r>
            <a:r>
              <a:rPr lang="zh-CN" altLang="en-US" sz="12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是基于</a:t>
            </a:r>
            <a:r>
              <a:rPr lang="zh-CN" altLang="en-US" sz="12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《小儿药证直诀》，由宋朝名医钱乙根据《金匮要略》中的肾气丸去桂附，为</a:t>
            </a:r>
            <a:r>
              <a:rPr lang="en-US" altLang="zh-CN" sz="12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2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滋补肾阴</a:t>
            </a:r>
            <a:r>
              <a:rPr lang="en-US" altLang="zh-CN" sz="12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2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的代表名方。</a:t>
            </a:r>
            <a:r>
              <a:rPr lang="zh-CN" altLang="en-US" sz="12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填补了医保目录中同类药品尚无“阴道干涩”适应症的空白。</a:t>
            </a:r>
            <a:endParaRPr lang="en-US" altLang="zh-CN" sz="1200"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284480" lvl="1" indent="-285750">
              <a:lnSpc>
                <a:spcPts val="2200"/>
              </a:lnSpc>
              <a:spcBef>
                <a:spcPts val="600"/>
              </a:spcBef>
              <a:buFont typeface="Wingdings" panose="05000000000000000000" charset="0"/>
              <a:buChar char="Ø"/>
            </a:pPr>
            <a:r>
              <a:rPr lang="zh-CN" altLang="en-US" sz="1200" b="1" dirty="0">
                <a:latin typeface="微软雅黑" panose="020B0503020204020204" charset="-122"/>
                <a:ea typeface="微软雅黑" panose="020B0503020204020204" charset="-122"/>
                <a:cs typeface="微软雅黑" panose="020B0503020204020204" charset="-122"/>
                <a:sym typeface="宋体" panose="02010600030101010101" pitchFamily="2" charset="-122"/>
              </a:rPr>
              <a:t>功效成分明确与质量工艺优异</a:t>
            </a:r>
            <a:r>
              <a:rPr lang="zh-CN" altLang="en-US" sz="12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六味地黄苷糖片作为苷糖片剂，通过“两次醇沉和两步层析”的方法提取分离了三个活性部位，较传统剂型服用更方便、物质基础更明确，弥补了医保目录中肾阴虚型更年期综合征用药在物质组成清晰度和质量工艺创新性方面的短板。</a:t>
            </a:r>
            <a:endParaRPr lang="zh-CN" altLang="en-US" sz="1200" dirty="0">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lvl="1" indent="-285750" algn="l">
              <a:lnSpc>
                <a:spcPct val="120000"/>
              </a:lnSpc>
              <a:buFont typeface="Wingdings" panose="05000000000000000000" charset="0"/>
            </a:pPr>
            <a:endParaRPr lang="zh-CN" altLang="en-US" sz="1200" spc="1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
        <p:nvSpPr>
          <p:cNvPr id="23" name="文本框 56"/>
          <p:cNvSpPr txBox="1"/>
          <p:nvPr>
            <p:custDataLst>
              <p:tags r:id="rId4"/>
            </p:custDataLst>
          </p:nvPr>
        </p:nvSpPr>
        <p:spPr>
          <a:xfrm>
            <a:off x="913765" y="1834515"/>
            <a:ext cx="1024255" cy="655955"/>
          </a:xfrm>
          <a:prstGeom prst="rect">
            <a:avLst/>
          </a:prstGeom>
          <a:noFill/>
        </p:spPr>
        <p:txBody>
          <a:bodyPr wrap="square" rtlCol="0">
            <a:noAutofit/>
          </a:bodyPr>
          <a:lstStyle/>
          <a:p>
            <a:pPr algn="ct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200" dirty="0">
                <a:solidFill>
                  <a:srgbClr val="002060"/>
                </a:solidFill>
                <a:latin typeface="微软雅黑" panose="020B0503020204020204" charset="-122"/>
                <a:ea typeface="微软雅黑" panose="020B0503020204020204" charset="-122"/>
                <a:cs typeface="微软雅黑" panose="020B0503020204020204" charset="-122"/>
              </a:rPr>
              <a:t>1</a:t>
            </a: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2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24" name="矩形 2"/>
          <p:cNvSpPr/>
          <p:nvPr>
            <p:custDataLst>
              <p:tags r:id="rId5"/>
            </p:custDataLst>
          </p:nvPr>
        </p:nvSpPr>
        <p:spPr>
          <a:xfrm>
            <a:off x="552450" y="247650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25" name="文本框 56"/>
          <p:cNvSpPr txBox="1"/>
          <p:nvPr>
            <p:custDataLst>
              <p:tags r:id="rId6"/>
            </p:custDataLst>
          </p:nvPr>
        </p:nvSpPr>
        <p:spPr>
          <a:xfrm>
            <a:off x="913765" y="4116705"/>
            <a:ext cx="1024255" cy="655955"/>
          </a:xfrm>
          <a:prstGeom prst="rect">
            <a:avLst/>
          </a:prstGeom>
          <a:noFill/>
        </p:spPr>
        <p:txBody>
          <a:bodyPr wrap="square" rtlCol="0">
            <a:noAutofit/>
          </a:bodyPr>
          <a:lstStyle/>
          <a:p>
            <a:pPr algn="ct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200" dirty="0">
                <a:solidFill>
                  <a:srgbClr val="002060"/>
                </a:solidFill>
                <a:latin typeface="微软雅黑" panose="020B0503020204020204" charset="-122"/>
                <a:ea typeface="微软雅黑" panose="020B0503020204020204" charset="-122"/>
                <a:cs typeface="微软雅黑" panose="020B0503020204020204" charset="-122"/>
              </a:rPr>
              <a:t>2</a:t>
            </a: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2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26" name="矩形 2"/>
          <p:cNvSpPr/>
          <p:nvPr>
            <p:custDataLst>
              <p:tags r:id="rId7"/>
            </p:custDataLst>
          </p:nvPr>
        </p:nvSpPr>
        <p:spPr>
          <a:xfrm>
            <a:off x="552450" y="4758690"/>
            <a:ext cx="1824990" cy="9000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矩形 3"/>
          <p:cNvSpPr/>
          <p:nvPr/>
        </p:nvSpPr>
        <p:spPr>
          <a:xfrm>
            <a:off x="635635" y="0"/>
            <a:ext cx="12192000" cy="6858000"/>
          </a:xfrm>
          <a:prstGeom prst="rect">
            <a:avLst/>
          </a:prstGeom>
          <a:blipFill dpi="0" rotWithShape="1">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88" name="矩形 34"/>
          <p:cNvSpPr/>
          <p:nvPr/>
        </p:nvSpPr>
        <p:spPr>
          <a:xfrm>
            <a:off x="0" y="0"/>
            <a:ext cx="12192000" cy="6858000"/>
          </a:xfrm>
          <a:prstGeom prst="rect">
            <a:avLst/>
          </a:prstGeom>
          <a:solidFill>
            <a:srgbClr val="51B4E9">
              <a:alpha val="4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89" name="矩形 1"/>
          <p:cNvSpPr/>
          <p:nvPr/>
        </p:nvSpPr>
        <p:spPr>
          <a:xfrm>
            <a:off x="558800" y="330200"/>
            <a:ext cx="11099800" cy="61849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48590" name="文本框 9"/>
          <p:cNvSpPr txBox="1"/>
          <p:nvPr/>
        </p:nvSpPr>
        <p:spPr>
          <a:xfrm>
            <a:off x="3932436" y="560813"/>
            <a:ext cx="4337269" cy="707886"/>
          </a:xfrm>
          <a:prstGeom prst="rect">
            <a:avLst/>
          </a:prstGeom>
          <a:noFill/>
        </p:spPr>
        <p:txBody>
          <a:bodyPr wrap="square" rtlCol="0">
            <a:spAutoFit/>
          </a:bodyPr>
          <a:lstStyle/>
          <a:p>
            <a:pPr algn="ctr"/>
            <a:r>
              <a:rPr lang="zh-CN" altLang="en-US" sz="4000" dirty="0">
                <a:solidFill>
                  <a:srgbClr val="002060"/>
                </a:solidFill>
                <a:latin typeface="+mn-ea"/>
              </a:rPr>
              <a:t>目    录</a:t>
            </a:r>
            <a:endParaRPr lang="zh-CN" altLang="en-US" sz="4000" dirty="0">
              <a:solidFill>
                <a:srgbClr val="002060"/>
              </a:solidFill>
              <a:latin typeface="+mn-ea"/>
            </a:endParaRPr>
          </a:p>
        </p:txBody>
      </p:sp>
      <p:sp>
        <p:nvSpPr>
          <p:cNvPr id="1048591" name="文本框 12"/>
          <p:cNvSpPr txBox="1"/>
          <p:nvPr/>
        </p:nvSpPr>
        <p:spPr>
          <a:xfrm>
            <a:off x="1802753" y="1917689"/>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01</a:t>
            </a:r>
            <a:endParaRPr lang="zh-CN" altLang="en-US" sz="4400" dirty="0">
              <a:solidFill>
                <a:srgbClr val="51B4E9"/>
              </a:solidFill>
              <a:latin typeface="+mn-ea"/>
              <a:cs typeface="Arial" panose="020B0604020202020204" pitchFamily="34" charset="0"/>
            </a:endParaRPr>
          </a:p>
        </p:txBody>
      </p:sp>
      <p:sp>
        <p:nvSpPr>
          <p:cNvPr id="1048592" name="文本框 13"/>
          <p:cNvSpPr txBox="1"/>
          <p:nvPr/>
        </p:nvSpPr>
        <p:spPr>
          <a:xfrm>
            <a:off x="4672378" y="1165936"/>
            <a:ext cx="2933585" cy="338554"/>
          </a:xfrm>
          <a:prstGeom prst="rect">
            <a:avLst/>
          </a:prstGeom>
          <a:noFill/>
        </p:spPr>
        <p:txBody>
          <a:bodyPr wrap="square" rtlCol="0">
            <a:spAutoFit/>
          </a:bodyPr>
          <a:lstStyle/>
          <a:p>
            <a:pPr algn="ctr"/>
            <a:r>
              <a:rPr lang="en-US" altLang="zh-CN" sz="1600" spc="600" dirty="0">
                <a:solidFill>
                  <a:srgbClr val="002060"/>
                </a:solidFill>
                <a:latin typeface="+mn-ea"/>
              </a:rPr>
              <a:t>COMPANY</a:t>
            </a:r>
            <a:endParaRPr lang="zh-CN" altLang="en-US" sz="1600" spc="600" dirty="0">
              <a:solidFill>
                <a:srgbClr val="002060"/>
              </a:solidFill>
              <a:latin typeface="+mn-ea"/>
            </a:endParaRPr>
          </a:p>
        </p:txBody>
      </p:sp>
      <p:sp>
        <p:nvSpPr>
          <p:cNvPr id="1048593" name="文本框 16"/>
          <p:cNvSpPr txBox="1"/>
          <p:nvPr/>
        </p:nvSpPr>
        <p:spPr>
          <a:xfrm>
            <a:off x="7373373" y="1912727"/>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02</a:t>
            </a:r>
            <a:endParaRPr lang="zh-CN" altLang="en-US" sz="4400" dirty="0">
              <a:solidFill>
                <a:srgbClr val="51B4E9"/>
              </a:solidFill>
              <a:latin typeface="+mn-ea"/>
              <a:cs typeface="Arial" panose="020B0604020202020204" pitchFamily="34" charset="0"/>
            </a:endParaRPr>
          </a:p>
        </p:txBody>
      </p:sp>
      <p:sp>
        <p:nvSpPr>
          <p:cNvPr id="1048594" name="文本框 19"/>
          <p:cNvSpPr txBox="1"/>
          <p:nvPr/>
        </p:nvSpPr>
        <p:spPr>
          <a:xfrm>
            <a:off x="1805490" y="3384600"/>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03</a:t>
            </a:r>
            <a:endParaRPr lang="zh-CN" altLang="en-US" sz="4400" dirty="0">
              <a:solidFill>
                <a:srgbClr val="51B4E9"/>
              </a:solidFill>
              <a:latin typeface="+mn-ea"/>
              <a:cs typeface="Arial" panose="020B0604020202020204" pitchFamily="34" charset="0"/>
            </a:endParaRPr>
          </a:p>
        </p:txBody>
      </p:sp>
      <p:sp>
        <p:nvSpPr>
          <p:cNvPr id="1048595" name="文本框 22"/>
          <p:cNvSpPr txBox="1"/>
          <p:nvPr/>
        </p:nvSpPr>
        <p:spPr>
          <a:xfrm>
            <a:off x="7363410" y="3379638"/>
            <a:ext cx="987998" cy="768350"/>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04</a:t>
            </a:r>
            <a:endParaRPr lang="zh-CN" altLang="en-US" sz="4400" dirty="0">
              <a:solidFill>
                <a:srgbClr val="51B4E9"/>
              </a:solidFill>
              <a:latin typeface="+mn-ea"/>
              <a:cs typeface="Arial" panose="020B0604020202020204" pitchFamily="34" charset="0"/>
            </a:endParaRPr>
          </a:p>
        </p:txBody>
      </p:sp>
      <p:sp>
        <p:nvSpPr>
          <p:cNvPr id="1048596" name="文本框 25"/>
          <p:cNvSpPr txBox="1"/>
          <p:nvPr/>
        </p:nvSpPr>
        <p:spPr>
          <a:xfrm>
            <a:off x="1795527" y="4775311"/>
            <a:ext cx="987998" cy="769441"/>
          </a:xfrm>
          <a:prstGeom prst="rect">
            <a:avLst/>
          </a:prstGeom>
          <a:noFill/>
        </p:spPr>
        <p:txBody>
          <a:bodyPr wrap="square" rtlCol="0">
            <a:spAutoFit/>
          </a:bodyPr>
          <a:lstStyle/>
          <a:p>
            <a:r>
              <a:rPr lang="en-US" altLang="zh-CN" sz="4400" dirty="0">
                <a:solidFill>
                  <a:srgbClr val="51B4E9"/>
                </a:solidFill>
                <a:latin typeface="+mn-ea"/>
                <a:cs typeface="Arial" panose="020B0604020202020204" pitchFamily="34" charset="0"/>
              </a:rPr>
              <a:t>05</a:t>
            </a:r>
            <a:endParaRPr lang="zh-CN" altLang="en-US" sz="4400" dirty="0">
              <a:solidFill>
                <a:srgbClr val="51B4E9"/>
              </a:solidFill>
              <a:latin typeface="+mn-ea"/>
              <a:cs typeface="Arial" panose="020B0604020202020204" pitchFamily="34" charset="0"/>
            </a:endParaRPr>
          </a:p>
        </p:txBody>
      </p:sp>
      <p:sp>
        <p:nvSpPr>
          <p:cNvPr id="1048597" name="文本框 18"/>
          <p:cNvSpPr txBox="1"/>
          <p:nvPr/>
        </p:nvSpPr>
        <p:spPr>
          <a:xfrm>
            <a:off x="2790752" y="2044102"/>
            <a:ext cx="2673410" cy="521970"/>
          </a:xfrm>
          <a:prstGeom prst="rect">
            <a:avLst/>
          </a:prstGeom>
          <a:noFill/>
        </p:spPr>
        <p:txBody>
          <a:bodyPr wrap="square" rtlCol="0">
            <a:spAutoFit/>
          </a:bodyPr>
          <a:lstStyle/>
          <a:p>
            <a:pPr lvl="0"/>
            <a:r>
              <a:rPr lang="zh-CN" altLang="en-US" sz="2800" spc="250" dirty="0">
                <a:solidFill>
                  <a:srgbClr val="002060"/>
                </a:solidFill>
                <a:latin typeface="+mn-ea"/>
              </a:rPr>
              <a:t>药品基本信息</a:t>
            </a:r>
            <a:endParaRPr lang="zh-CN" altLang="en-US" sz="2800" spc="250" dirty="0">
              <a:solidFill>
                <a:srgbClr val="002060"/>
              </a:solidFill>
              <a:latin typeface="+mn-ea"/>
            </a:endParaRPr>
          </a:p>
        </p:txBody>
      </p:sp>
      <p:sp>
        <p:nvSpPr>
          <p:cNvPr id="1048598" name="文本框 24"/>
          <p:cNvSpPr txBox="1"/>
          <p:nvPr/>
        </p:nvSpPr>
        <p:spPr>
          <a:xfrm>
            <a:off x="8518574" y="2107602"/>
            <a:ext cx="2673410" cy="521970"/>
          </a:xfrm>
          <a:prstGeom prst="rect">
            <a:avLst/>
          </a:prstGeom>
          <a:noFill/>
        </p:spPr>
        <p:txBody>
          <a:bodyPr wrap="square" rtlCol="0">
            <a:spAutoFit/>
          </a:bodyPr>
          <a:lstStyle/>
          <a:p>
            <a:pPr lvl="0"/>
            <a:r>
              <a:rPr lang="zh-CN" altLang="en-US" sz="2800" spc="250" dirty="0">
                <a:solidFill>
                  <a:srgbClr val="002060"/>
                </a:solidFill>
                <a:latin typeface="+mn-ea"/>
              </a:rPr>
              <a:t>安全性</a:t>
            </a:r>
            <a:endParaRPr lang="zh-CN" altLang="en-US" sz="2800" spc="250" dirty="0">
              <a:solidFill>
                <a:srgbClr val="002060"/>
              </a:solidFill>
              <a:latin typeface="+mn-ea"/>
            </a:endParaRPr>
          </a:p>
        </p:txBody>
      </p:sp>
      <p:sp>
        <p:nvSpPr>
          <p:cNvPr id="1048599" name="文本框 29"/>
          <p:cNvSpPr txBox="1"/>
          <p:nvPr/>
        </p:nvSpPr>
        <p:spPr>
          <a:xfrm>
            <a:off x="2800082" y="3550025"/>
            <a:ext cx="2673410" cy="521970"/>
          </a:xfrm>
          <a:prstGeom prst="rect">
            <a:avLst/>
          </a:prstGeom>
          <a:noFill/>
        </p:spPr>
        <p:txBody>
          <a:bodyPr wrap="square" rtlCol="0">
            <a:spAutoFit/>
          </a:bodyPr>
          <a:lstStyle/>
          <a:p>
            <a:pPr lvl="0"/>
            <a:r>
              <a:rPr lang="zh-CN" altLang="en-US" sz="2800" spc="250" dirty="0">
                <a:solidFill>
                  <a:srgbClr val="002060"/>
                </a:solidFill>
                <a:latin typeface="+mn-ea"/>
              </a:rPr>
              <a:t>有效性</a:t>
            </a:r>
            <a:endParaRPr lang="zh-CN" altLang="en-US" sz="2800" spc="250" dirty="0">
              <a:solidFill>
                <a:srgbClr val="002060"/>
              </a:solidFill>
              <a:latin typeface="+mn-ea"/>
            </a:endParaRPr>
          </a:p>
        </p:txBody>
      </p:sp>
      <p:sp>
        <p:nvSpPr>
          <p:cNvPr id="1048600" name="文本框 31"/>
          <p:cNvSpPr txBox="1"/>
          <p:nvPr/>
        </p:nvSpPr>
        <p:spPr>
          <a:xfrm>
            <a:off x="8517744" y="3528435"/>
            <a:ext cx="2673410" cy="521970"/>
          </a:xfrm>
          <a:prstGeom prst="rect">
            <a:avLst/>
          </a:prstGeom>
          <a:noFill/>
        </p:spPr>
        <p:txBody>
          <a:bodyPr wrap="square" rtlCol="0">
            <a:spAutoFit/>
          </a:bodyPr>
          <a:lstStyle/>
          <a:p>
            <a:pPr lvl="0"/>
            <a:r>
              <a:rPr lang="zh-CN" altLang="en-US" sz="2800" spc="250" dirty="0">
                <a:solidFill>
                  <a:srgbClr val="002060"/>
                </a:solidFill>
                <a:latin typeface="+mn-ea"/>
              </a:rPr>
              <a:t>创新性</a:t>
            </a:r>
            <a:endParaRPr lang="zh-CN" altLang="en-US" sz="2800" spc="250" dirty="0">
              <a:solidFill>
                <a:srgbClr val="002060"/>
              </a:solidFill>
              <a:latin typeface="+mn-ea"/>
            </a:endParaRPr>
          </a:p>
        </p:txBody>
      </p:sp>
      <p:sp>
        <p:nvSpPr>
          <p:cNvPr id="1048601" name="文本框 36"/>
          <p:cNvSpPr txBox="1"/>
          <p:nvPr/>
        </p:nvSpPr>
        <p:spPr>
          <a:xfrm>
            <a:off x="2800082" y="4949675"/>
            <a:ext cx="2673410" cy="521970"/>
          </a:xfrm>
          <a:prstGeom prst="rect">
            <a:avLst/>
          </a:prstGeom>
          <a:noFill/>
        </p:spPr>
        <p:txBody>
          <a:bodyPr wrap="square" rtlCol="0">
            <a:spAutoFit/>
          </a:bodyPr>
          <a:lstStyle/>
          <a:p>
            <a:pPr lvl="0"/>
            <a:r>
              <a:rPr lang="zh-CN" altLang="en-US" sz="2800" spc="250" dirty="0">
                <a:solidFill>
                  <a:srgbClr val="002060"/>
                </a:solidFill>
                <a:latin typeface="+mn-ea"/>
              </a:rPr>
              <a:t>公平性</a:t>
            </a:r>
            <a:endParaRPr lang="zh-CN" altLang="en-US" sz="2800" spc="250" dirty="0">
              <a:solidFill>
                <a:srgbClr val="002060"/>
              </a:solidFill>
              <a:latin typeface="+mn-ea"/>
            </a:endParaRPr>
          </a:p>
        </p:txBody>
      </p:sp>
      <p:cxnSp>
        <p:nvCxnSpPr>
          <p:cNvPr id="3145728" name="直接连接符 4"/>
          <p:cNvCxnSpPr/>
          <p:nvPr/>
        </p:nvCxnSpPr>
        <p:spPr>
          <a:xfrm>
            <a:off x="1923259"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29" name="直接连接符 38"/>
          <p:cNvCxnSpPr/>
          <p:nvPr/>
        </p:nvCxnSpPr>
        <p:spPr>
          <a:xfrm>
            <a:off x="1923259"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0" name="直接连接符 39"/>
          <p:cNvCxnSpPr/>
          <p:nvPr/>
        </p:nvCxnSpPr>
        <p:spPr>
          <a:xfrm>
            <a:off x="1923259" y="5472018"/>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1" name="直接连接符 40"/>
          <p:cNvCxnSpPr/>
          <p:nvPr/>
        </p:nvCxnSpPr>
        <p:spPr>
          <a:xfrm>
            <a:off x="7521627" y="2616851"/>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cxnSp>
        <p:nvCxnSpPr>
          <p:cNvPr id="3145732" name="直接连接符 41"/>
          <p:cNvCxnSpPr/>
          <p:nvPr/>
        </p:nvCxnSpPr>
        <p:spPr>
          <a:xfrm>
            <a:off x="7521627" y="4072426"/>
            <a:ext cx="597160" cy="0"/>
          </a:xfrm>
          <a:prstGeom prst="line">
            <a:avLst/>
          </a:prstGeom>
          <a:ln w="38100">
            <a:solidFill>
              <a:srgbClr val="51B4E9"/>
            </a:solidFill>
          </a:ln>
        </p:spPr>
        <p:style>
          <a:lnRef idx="1">
            <a:schemeClr val="accent1"/>
          </a:lnRef>
          <a:fillRef idx="0">
            <a:schemeClr val="accent1"/>
          </a:fillRef>
          <a:effectRef idx="0">
            <a:schemeClr val="accent1"/>
          </a:effectRef>
          <a:fontRef idx="minor">
            <a:schemeClr val="tx1"/>
          </a:fontRef>
        </p:style>
      </p:cxn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0" y="63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01</a:t>
            </a:r>
            <a:endParaRPr lang="en-US" altLang="zh-CN" sz="6600" spc="600" dirty="0">
              <a:solidFill>
                <a:srgbClr val="51B4E9"/>
              </a:solidFill>
              <a:latin typeface="微软雅黑" panose="020B0503020204020204" charset="-122"/>
              <a:ea typeface="微软雅黑" panose="020B0503020204020204" charset="-122"/>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药品基本信息</a:t>
            </a:r>
            <a:endParaRPr lang="zh-CN" altLang="en-US" sz="4000" spc="300" dirty="0">
              <a:solidFill>
                <a:srgbClr val="002774"/>
              </a:solidFill>
              <a:latin typeface="微软雅黑" panose="020B0503020204020204" charset="-122"/>
              <a:ea typeface="微软雅黑" panose="020B0503020204020204" charset="-122"/>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5" name="文本框 9"/>
          <p:cNvSpPr txBox="1"/>
          <p:nvPr/>
        </p:nvSpPr>
        <p:spPr>
          <a:xfrm>
            <a:off x="1004570" y="1431925"/>
            <a:ext cx="6632575" cy="5323205"/>
          </a:xfrm>
          <a:prstGeom prst="rect">
            <a:avLst/>
          </a:prstGeom>
          <a:noFill/>
        </p:spPr>
        <p:txBody>
          <a:bodyPr wrap="square" rtlCol="0">
            <a:spAutoFit/>
          </a:bodyPr>
          <a:lstStyle/>
          <a:p>
            <a:pPr marL="342900" indent="-342900">
              <a:lnSpc>
                <a:spcPct val="200000"/>
              </a:lnSpc>
              <a:spcBef>
                <a:spcPts val="600"/>
              </a:spcBef>
              <a:buFont typeface="Arial" panose="020B0604020202020204" pitchFamily="34" charset="0"/>
              <a:buChar char="•"/>
            </a:pPr>
            <a:r>
              <a:rPr lang="zh-CN" altLang="en-US" sz="1600" spc="50" dirty="0">
                <a:latin typeface="微软雅黑" panose="020B0503020204020204" charset="-122"/>
                <a:ea typeface="微软雅黑" panose="020B0503020204020204" charset="-122"/>
                <a:cs typeface="微软雅黑" panose="020B0503020204020204" charset="-122"/>
              </a:rPr>
              <a:t>申报目录类别：基本医保目录</a:t>
            </a:r>
            <a:endParaRPr lang="zh-CN" altLang="en-US" sz="1600" spc="50" dirty="0">
              <a:latin typeface="微软雅黑" panose="020B0503020204020204" charset="-122"/>
              <a:ea typeface="微软雅黑" panose="020B0503020204020204" charset="-122"/>
              <a:cs typeface="微软雅黑" panose="020B0503020204020204" charset="-122"/>
            </a:endParaRPr>
          </a:p>
          <a:p>
            <a:pPr marL="342900" indent="-342900">
              <a:lnSpc>
                <a:spcPct val="200000"/>
              </a:lnSpc>
              <a:spcBef>
                <a:spcPts val="600"/>
              </a:spcBef>
              <a:buFont typeface="Arial" panose="020B0604020202020204" pitchFamily="34" charset="0"/>
              <a:buChar char="•"/>
            </a:pPr>
            <a:r>
              <a:rPr lang="zh-CN" altLang="en-US" sz="1600" spc="50" dirty="0">
                <a:latin typeface="微软雅黑" panose="020B0503020204020204" charset="-122"/>
                <a:ea typeface="微软雅黑" panose="020B0503020204020204" charset="-122"/>
                <a:cs typeface="微软雅黑" panose="020B0503020204020204" charset="-122"/>
              </a:rPr>
              <a:t>通用名：</a:t>
            </a:r>
            <a:r>
              <a:rPr lang="zh-CN" altLang="en-US" sz="1600" spc="50" dirty="0">
                <a:latin typeface="微软雅黑" panose="020B0503020204020204" charset="-122"/>
                <a:ea typeface="微软雅黑" panose="020B0503020204020204" charset="-122"/>
                <a:cs typeface="微软雅黑" panose="020B0503020204020204" charset="-122"/>
                <a:sym typeface="+mn-ea"/>
              </a:rPr>
              <a:t>六味地黄苷糖片</a:t>
            </a:r>
            <a:endParaRPr lang="zh-CN" altLang="en-US" sz="1600" spc="50" dirty="0">
              <a:latin typeface="微软雅黑" panose="020B0503020204020204" charset="-122"/>
              <a:ea typeface="微软雅黑" panose="020B0503020204020204" charset="-122"/>
              <a:cs typeface="微软雅黑" panose="020B0503020204020204" charset="-122"/>
              <a:sym typeface="+mn-ea"/>
            </a:endParaRPr>
          </a:p>
          <a:p>
            <a:pPr marL="342900" indent="-342900">
              <a:lnSpc>
                <a:spcPct val="200000"/>
              </a:lnSpc>
              <a:spcBef>
                <a:spcPts val="600"/>
              </a:spcBef>
              <a:buFont typeface="Arial" panose="020B0604020202020204" pitchFamily="34" charset="0"/>
              <a:buChar char="•"/>
            </a:pPr>
            <a:r>
              <a:rPr lang="zh-CN" altLang="en-US" sz="1600" spc="50" dirty="0">
                <a:latin typeface="微软雅黑" panose="020B0503020204020204" charset="-122"/>
                <a:ea typeface="微软雅黑" panose="020B0503020204020204" charset="-122"/>
                <a:cs typeface="微软雅黑" panose="020B0503020204020204" charset="-122"/>
              </a:rPr>
              <a:t>注册规格：每片重</a:t>
            </a:r>
            <a:r>
              <a:rPr lang="en-US" altLang="zh-CN" sz="1600" spc="50" dirty="0">
                <a:latin typeface="微软雅黑" panose="020B0503020204020204" charset="-122"/>
                <a:ea typeface="微软雅黑" panose="020B0503020204020204" charset="-122"/>
                <a:cs typeface="微软雅黑" panose="020B0503020204020204" charset="-122"/>
              </a:rPr>
              <a:t> 0.62g</a:t>
            </a:r>
            <a:r>
              <a:rPr lang="zh-CN" altLang="en-US" sz="1600" spc="50" dirty="0">
                <a:latin typeface="微软雅黑" panose="020B0503020204020204" charset="-122"/>
                <a:ea typeface="微软雅黑" panose="020B0503020204020204" charset="-122"/>
                <a:cs typeface="微软雅黑" panose="020B0503020204020204" charset="-122"/>
              </a:rPr>
              <a:t>（含六味地黄苷糖</a:t>
            </a:r>
            <a:r>
              <a:rPr lang="en-US" altLang="zh-CN" sz="1600" spc="50" dirty="0">
                <a:latin typeface="微软雅黑" panose="020B0503020204020204" charset="-122"/>
                <a:ea typeface="微软雅黑" panose="020B0503020204020204" charset="-122"/>
                <a:cs typeface="微软雅黑" panose="020B0503020204020204" charset="-122"/>
              </a:rPr>
              <a:t> 500mg</a:t>
            </a:r>
            <a:r>
              <a:rPr lang="zh-CN" altLang="en-US" sz="1600" spc="50" dirty="0">
                <a:latin typeface="微软雅黑" panose="020B0503020204020204" charset="-122"/>
                <a:ea typeface="微软雅黑" panose="020B0503020204020204" charset="-122"/>
                <a:cs typeface="微软雅黑" panose="020B0503020204020204" charset="-122"/>
              </a:rPr>
              <a:t>） </a:t>
            </a:r>
            <a:endParaRPr lang="zh-CN" altLang="en-US" sz="1600" spc="50" dirty="0">
              <a:latin typeface="微软雅黑" panose="020B0503020204020204" charset="-122"/>
              <a:ea typeface="微软雅黑" panose="020B0503020204020204" charset="-122"/>
              <a:cs typeface="微软雅黑" panose="020B0503020204020204" charset="-122"/>
            </a:endParaRPr>
          </a:p>
          <a:p>
            <a:pPr marL="342900" indent="-342900">
              <a:lnSpc>
                <a:spcPct val="200000"/>
              </a:lnSpc>
              <a:spcBef>
                <a:spcPts val="600"/>
              </a:spcBef>
              <a:buFont typeface="Arial" panose="020B0604020202020204" pitchFamily="34" charset="0"/>
              <a:buChar char="•"/>
            </a:pPr>
            <a:r>
              <a:rPr lang="zh-CN" altLang="en-US" sz="1600" spc="50" dirty="0">
                <a:latin typeface="微软雅黑" panose="020B0503020204020204" charset="-122"/>
                <a:ea typeface="微软雅黑" panose="020B0503020204020204" charset="-122"/>
                <a:cs typeface="微软雅黑" panose="020B0503020204020204" charset="-122"/>
              </a:rPr>
              <a:t>中国大陆首次上市时间：待上市</a:t>
            </a:r>
            <a:endParaRPr lang="zh-CN" altLang="en-US" b="1" spc="50" dirty="0">
              <a:solidFill>
                <a:schemeClr val="tx1"/>
              </a:solidFill>
              <a:latin typeface="微软雅黑" panose="020B0503020204020204" charset="-122"/>
              <a:ea typeface="微软雅黑" panose="020B0503020204020204" charset="-122"/>
              <a:cs typeface="微软雅黑" panose="020B0503020204020204" charset="-122"/>
            </a:endParaRPr>
          </a:p>
          <a:p>
            <a:pPr marL="342900" indent="-342900">
              <a:lnSpc>
                <a:spcPct val="200000"/>
              </a:lnSpc>
              <a:spcBef>
                <a:spcPts val="600"/>
              </a:spcBef>
              <a:buFont typeface="Arial" panose="020B0604020202020204" pitchFamily="34" charset="0"/>
              <a:buChar char="•"/>
            </a:pPr>
            <a:r>
              <a:rPr lang="zh-CN" altLang="en-US" sz="1600" spc="50" dirty="0">
                <a:latin typeface="微软雅黑" panose="020B0503020204020204" charset="-122"/>
                <a:ea typeface="微软雅黑" panose="020B0503020204020204" charset="-122"/>
                <a:cs typeface="微软雅黑" panose="020B0503020204020204" charset="-122"/>
              </a:rPr>
              <a:t>目前大陆地区同通用名药品的上市情况：无</a:t>
            </a:r>
            <a:endParaRPr lang="zh-CN" altLang="en-US" sz="1600" spc="50" dirty="0">
              <a:latin typeface="微软雅黑" panose="020B0503020204020204" charset="-122"/>
              <a:ea typeface="微软雅黑" panose="020B0503020204020204" charset="-122"/>
              <a:cs typeface="微软雅黑" panose="020B0503020204020204" charset="-122"/>
            </a:endParaRPr>
          </a:p>
          <a:p>
            <a:pPr marL="342900" indent="-342900">
              <a:lnSpc>
                <a:spcPct val="200000"/>
              </a:lnSpc>
              <a:spcBef>
                <a:spcPts val="600"/>
              </a:spcBef>
              <a:buFont typeface="Arial" panose="020B0604020202020204" pitchFamily="34" charset="0"/>
              <a:buChar char="•"/>
            </a:pPr>
            <a:r>
              <a:rPr lang="zh-CN" altLang="en-US" sz="1600" spc="50" dirty="0">
                <a:latin typeface="微软雅黑" panose="020B0503020204020204" charset="-122"/>
                <a:ea typeface="微软雅黑" panose="020B0503020204020204" charset="-122"/>
                <a:cs typeface="微软雅黑" panose="020B0503020204020204" charset="-122"/>
              </a:rPr>
              <a:t>全球首个上市国家</a:t>
            </a:r>
            <a:r>
              <a:rPr lang="en-US" altLang="zh-CN" sz="1600" spc="50" dirty="0">
                <a:latin typeface="微软雅黑" panose="020B0503020204020204" charset="-122"/>
                <a:ea typeface="微软雅黑" panose="020B0503020204020204" charset="-122"/>
                <a:cs typeface="微软雅黑" panose="020B0503020204020204" charset="-122"/>
              </a:rPr>
              <a:t>/</a:t>
            </a:r>
            <a:r>
              <a:rPr lang="zh-CN" altLang="en-US" sz="1600" spc="50" dirty="0">
                <a:latin typeface="微软雅黑" panose="020B0503020204020204" charset="-122"/>
                <a:ea typeface="微软雅黑" panose="020B0503020204020204" charset="-122"/>
                <a:cs typeface="微软雅黑" panose="020B0503020204020204" charset="-122"/>
              </a:rPr>
              <a:t>地区及上市时间：中国</a:t>
            </a:r>
            <a:endParaRPr lang="zh-CN" altLang="en-US" sz="1600" spc="50" dirty="0">
              <a:latin typeface="微软雅黑" panose="020B0503020204020204" charset="-122"/>
              <a:ea typeface="微软雅黑" panose="020B0503020204020204" charset="-122"/>
              <a:cs typeface="微软雅黑" panose="020B0503020204020204" charset="-122"/>
            </a:endParaRPr>
          </a:p>
          <a:p>
            <a:pPr marL="342900" indent="-342900">
              <a:lnSpc>
                <a:spcPct val="200000"/>
              </a:lnSpc>
              <a:spcBef>
                <a:spcPts val="600"/>
              </a:spcBef>
              <a:buFont typeface="Arial" panose="020B0604020202020204" pitchFamily="34" charset="0"/>
              <a:buChar char="•"/>
            </a:pPr>
            <a:r>
              <a:rPr lang="zh-CN" altLang="en-US" sz="1600" spc="50" dirty="0">
                <a:latin typeface="微软雅黑" panose="020B0503020204020204" charset="-122"/>
                <a:ea typeface="微软雅黑" panose="020B0503020204020204" charset="-122"/>
                <a:cs typeface="微软雅黑" panose="020B0503020204020204" charset="-122"/>
              </a:rPr>
              <a:t>是否为</a:t>
            </a:r>
            <a:r>
              <a:rPr lang="en-US" altLang="zh-CN" sz="1600" spc="50" dirty="0">
                <a:latin typeface="微软雅黑" panose="020B0503020204020204" charset="-122"/>
                <a:ea typeface="微软雅黑" panose="020B0503020204020204" charset="-122"/>
                <a:cs typeface="微软雅黑" panose="020B0503020204020204" charset="-122"/>
              </a:rPr>
              <a:t>OTC</a:t>
            </a:r>
            <a:r>
              <a:rPr lang="zh-CN" altLang="en-US" sz="1600" spc="50" dirty="0">
                <a:latin typeface="微软雅黑" panose="020B0503020204020204" charset="-122"/>
                <a:ea typeface="微软雅黑" panose="020B0503020204020204" charset="-122"/>
                <a:cs typeface="微软雅黑" panose="020B0503020204020204" charset="-122"/>
              </a:rPr>
              <a:t>产品：否</a:t>
            </a:r>
            <a:endParaRPr lang="en-US" altLang="zh-CN" sz="1600" spc="50" dirty="0">
              <a:latin typeface="微软雅黑" panose="020B0503020204020204" charset="-122"/>
              <a:ea typeface="微软雅黑" panose="020B0503020204020204" charset="-122"/>
              <a:cs typeface="微软雅黑" panose="020B0503020204020204" charset="-122"/>
            </a:endParaRPr>
          </a:p>
          <a:p>
            <a:pPr marL="342900" indent="-342900">
              <a:lnSpc>
                <a:spcPct val="200000"/>
              </a:lnSpc>
              <a:spcBef>
                <a:spcPts val="600"/>
              </a:spcBef>
              <a:buFont typeface="Arial" panose="020B0604020202020204" pitchFamily="34" charset="0"/>
              <a:buChar char="•"/>
            </a:pPr>
            <a:r>
              <a:rPr lang="zh-CN" altLang="en-US" sz="1600" dirty="0">
                <a:latin typeface="微软雅黑" panose="020B0503020204020204" charset="-122"/>
                <a:ea typeface="微软雅黑" panose="020B0503020204020204" charset="-122"/>
                <a:cs typeface="微软雅黑" panose="020B0503020204020204" charset="-122"/>
                <a:sym typeface="Arial" panose="020B0604020202020204" pitchFamily="34" charset="0"/>
              </a:rPr>
              <a:t>注册分类：</a:t>
            </a: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中药</a:t>
            </a:r>
            <a:r>
              <a:rPr lang="en-US"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1.1</a:t>
            </a:r>
            <a:r>
              <a:rPr lang="zh-CN" altLang="en-US"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类</a:t>
            </a:r>
            <a:r>
              <a:rPr lang="zh-CN" altLang="en-US" b="1" dirty="0">
                <a:latin typeface="微软雅黑" panose="020B0503020204020204" charset="-122"/>
                <a:ea typeface="微软雅黑" panose="020B0503020204020204" charset="-122"/>
                <a:cs typeface="微软雅黑" panose="020B0503020204020204" charset="-122"/>
                <a:sym typeface="Arial" panose="020B0604020202020204" pitchFamily="34" charset="0"/>
              </a:rPr>
              <a:t>创新药</a:t>
            </a:r>
            <a:endParaRPr lang="zh-CN" altLang="en-US" sz="2000" dirty="0">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indent="0">
              <a:lnSpc>
                <a:spcPct val="200000"/>
              </a:lnSpc>
              <a:spcBef>
                <a:spcPts val="600"/>
              </a:spcBef>
              <a:buFont typeface="Arial" panose="020B0604020202020204" pitchFamily="34" charset="0"/>
              <a:buNone/>
            </a:pPr>
            <a:endParaRPr lang="zh-CN" altLang="en-US" sz="2000" spc="50" dirty="0">
              <a:highlight>
                <a:srgbClr val="FFFF00"/>
              </a:highlight>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 name="灯片编号占位符 1"/>
          <p:cNvSpPr>
            <a:spLocks noGrp="1"/>
          </p:cNvSpPr>
          <p:nvPr>
            <p:ph type="sldNum" sz="quarter" idx="12"/>
          </p:nvPr>
        </p:nvSpPr>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0" y="6350"/>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48609" name="文本框 61"/>
          <p:cNvSpPr txBox="1"/>
          <p:nvPr/>
        </p:nvSpPr>
        <p:spPr>
          <a:xfrm>
            <a:off x="3096577" y="2260041"/>
            <a:ext cx="7521864" cy="1313180"/>
          </a:xfrm>
          <a:prstGeom prst="rect">
            <a:avLst/>
          </a:prstGeom>
          <a:noFill/>
        </p:spPr>
        <p:txBody>
          <a:bodyPr wrap="square" rtlCol="0">
            <a:noAutofit/>
          </a:bodyPr>
          <a:lstStyle/>
          <a:p>
            <a:pPr marL="0" lvl="1" indent="0" algn="l" fontAlgn="auto">
              <a:lnSpc>
                <a:spcPct val="150000"/>
              </a:lnSpc>
              <a:buClrTx/>
              <a:buSzTx/>
              <a:buFont typeface="Arial" panose="020B0604020202020204" pitchFamily="34" charset="0"/>
              <a:buNone/>
            </a:pPr>
            <a:r>
              <a:rPr lang="zh-CN" altLang="en-US" sz="1600" dirty="0">
                <a:latin typeface="微软雅黑" panose="020B0503020204020204" charset="-122"/>
                <a:ea typeface="微软雅黑" panose="020B0503020204020204" charset="-122"/>
                <a:sym typeface="+mn-ea"/>
              </a:rPr>
              <a:t>滋补肾阴、填补肾精。用于</a:t>
            </a:r>
            <a:r>
              <a:rPr lang="zh-CN" altLang="en-US" sz="1600" b="1" dirty="0">
                <a:latin typeface="微软雅黑" panose="020B0503020204020204" charset="-122"/>
                <a:ea typeface="微软雅黑" panose="020B0503020204020204" charset="-122"/>
                <a:sym typeface="+mn-ea"/>
              </a:rPr>
              <a:t>治疗更年期综合征（肾阴虚证）</a:t>
            </a:r>
            <a:r>
              <a:rPr lang="zh-CN" altLang="en-US" sz="1600" dirty="0">
                <a:latin typeface="微软雅黑" panose="020B0503020204020204" charset="-122"/>
                <a:ea typeface="微软雅黑" panose="020B0503020204020204" charset="-122"/>
                <a:sym typeface="+mn-ea"/>
              </a:rPr>
              <a:t>，症见潮热汗出，腰膝酸软，头晕耳鸣，手足心发热，失眠多梦，阴道干涩，口干欲饮，舌红少苔，脉象细数等。</a:t>
            </a:r>
            <a:endParaRPr lang="zh-CN" altLang="en-US" sz="1600" dirty="0">
              <a:latin typeface="微软雅黑" panose="020B0503020204020204" charset="-122"/>
              <a:ea typeface="微软雅黑" panose="020B0503020204020204" charset="-122"/>
              <a:sym typeface="+mn-ea"/>
            </a:endParaRPr>
          </a:p>
        </p:txBody>
      </p:sp>
      <p:sp>
        <p:nvSpPr>
          <p:cNvPr id="1048612" name="文本框 65"/>
          <p:cNvSpPr txBox="1"/>
          <p:nvPr/>
        </p:nvSpPr>
        <p:spPr>
          <a:xfrm>
            <a:off x="3096577" y="4219016"/>
            <a:ext cx="6980555" cy="940435"/>
          </a:xfrm>
          <a:prstGeom prst="rect">
            <a:avLst/>
          </a:prstGeom>
          <a:noFill/>
        </p:spPr>
        <p:txBody>
          <a:bodyPr wrap="square" rtlCol="0">
            <a:noAutofit/>
          </a:bodyPr>
          <a:lstStyle/>
          <a:p>
            <a:pPr marR="0" lvl="0" indent="0" algn="just" defTabSz="914400" rtl="0" eaLnBrk="1" latinLnBrk="0" hangingPunct="1">
              <a:lnSpc>
                <a:spcPct val="150000"/>
              </a:lnSpc>
              <a:buClrTx/>
              <a:buSzTx/>
              <a:buFont typeface="Arial" panose="020B0604020202020204" pitchFamily="34" charset="0"/>
              <a:buNone/>
            </a:pPr>
            <a:r>
              <a:rPr lang="zh-CN" altLang="en-US" sz="1600" spc="50" dirty="0">
                <a:latin typeface="微软雅黑" panose="020B0503020204020204" charset="-122"/>
                <a:ea typeface="微软雅黑" panose="020B0503020204020204" charset="-122"/>
                <a:cs typeface="微软雅黑" panose="020B0503020204020204" charset="-122"/>
                <a:sym typeface="+mn-ea"/>
              </a:rPr>
              <a:t>口服。一次</a:t>
            </a:r>
            <a:r>
              <a:rPr lang="en-US" altLang="zh-CN" sz="1600" spc="50" dirty="0">
                <a:latin typeface="微软雅黑" panose="020B0503020204020204" charset="-122"/>
                <a:ea typeface="微软雅黑" panose="020B0503020204020204" charset="-122"/>
                <a:cs typeface="微软雅黑" panose="020B0503020204020204" charset="-122"/>
                <a:sym typeface="+mn-ea"/>
              </a:rPr>
              <a:t>1</a:t>
            </a:r>
            <a:r>
              <a:rPr lang="zh-CN" altLang="en-US" sz="1600" spc="50" dirty="0">
                <a:latin typeface="微软雅黑" panose="020B0503020204020204" charset="-122"/>
                <a:ea typeface="微软雅黑" panose="020B0503020204020204" charset="-122"/>
                <a:cs typeface="微软雅黑" panose="020B0503020204020204" charset="-122"/>
                <a:sym typeface="+mn-ea"/>
              </a:rPr>
              <a:t>片，一日</a:t>
            </a:r>
            <a:r>
              <a:rPr lang="en-US" altLang="zh-CN" sz="1600" spc="50" dirty="0">
                <a:latin typeface="微软雅黑" panose="020B0503020204020204" charset="-122"/>
                <a:ea typeface="微软雅黑" panose="020B0503020204020204" charset="-122"/>
                <a:cs typeface="微软雅黑" panose="020B0503020204020204" charset="-122"/>
                <a:sym typeface="+mn-ea"/>
              </a:rPr>
              <a:t>2</a:t>
            </a:r>
            <a:r>
              <a:rPr lang="zh-CN" altLang="en-US" sz="1600" spc="50" dirty="0">
                <a:latin typeface="微软雅黑" panose="020B0503020204020204" charset="-122"/>
                <a:ea typeface="微软雅黑" panose="020B0503020204020204" charset="-122"/>
                <a:cs typeface="微软雅黑" panose="020B0503020204020204" charset="-122"/>
                <a:sym typeface="+mn-ea"/>
              </a:rPr>
              <a:t>次。</a:t>
            </a:r>
            <a:endParaRPr lang="zh-CN" altLang="en-US" sz="1600" spc="50"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48614" name="文本框 32"/>
          <p:cNvSpPr txBox="1"/>
          <p:nvPr>
            <p:custDataLst>
              <p:tags r:id="rId2"/>
            </p:custDataLst>
          </p:nvPr>
        </p:nvSpPr>
        <p:spPr>
          <a:xfrm>
            <a:off x="1081929" y="2029536"/>
            <a:ext cx="1071245" cy="645160"/>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1</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048618" name="文本框 60"/>
          <p:cNvSpPr txBox="1"/>
          <p:nvPr>
            <p:custDataLst>
              <p:tags r:id="rId3"/>
            </p:custDataLst>
          </p:nvPr>
        </p:nvSpPr>
        <p:spPr>
          <a:xfrm>
            <a:off x="661151" y="2904566"/>
            <a:ext cx="1899575" cy="33718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rPr>
              <a:t>功能主治</a:t>
            </a:r>
            <a:endParaRPr lang="zh-CN" altLang="en-US" sz="1600" baseline="30000" dirty="0">
              <a:solidFill>
                <a:srgbClr val="002060"/>
              </a:solidFill>
              <a:latin typeface="微软雅黑" panose="020B0503020204020204" charset="-122"/>
              <a:ea typeface="微软雅黑" panose="020B0503020204020204" charset="-122"/>
            </a:endParaRPr>
          </a:p>
        </p:txBody>
      </p:sp>
      <p:sp>
        <p:nvSpPr>
          <p:cNvPr id="1048622" name="矩形 4"/>
          <p:cNvSpPr/>
          <p:nvPr>
            <p:custDataLst>
              <p:tags r:id="rId4"/>
            </p:custDataLst>
          </p:nvPr>
        </p:nvSpPr>
        <p:spPr>
          <a:xfrm>
            <a:off x="629602" y="2757881"/>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2" name="矩形 4"/>
          <p:cNvSpPr/>
          <p:nvPr>
            <p:custDataLst>
              <p:tags r:id="rId5"/>
            </p:custDataLst>
          </p:nvPr>
        </p:nvSpPr>
        <p:spPr>
          <a:xfrm>
            <a:off x="629602" y="4493336"/>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3" name="文本框 32"/>
          <p:cNvSpPr txBox="1"/>
          <p:nvPr>
            <p:custDataLst>
              <p:tags r:id="rId6"/>
            </p:custDataLst>
          </p:nvPr>
        </p:nvSpPr>
        <p:spPr>
          <a:xfrm>
            <a:off x="1081929" y="3785946"/>
            <a:ext cx="1071245" cy="645160"/>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2</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4" name="文本框 60"/>
          <p:cNvSpPr txBox="1"/>
          <p:nvPr>
            <p:custDataLst>
              <p:tags r:id="rId7"/>
            </p:custDataLst>
          </p:nvPr>
        </p:nvSpPr>
        <p:spPr>
          <a:xfrm>
            <a:off x="661151" y="4746066"/>
            <a:ext cx="1899575" cy="33718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rPr>
              <a:t>用法用量</a:t>
            </a:r>
            <a:endParaRPr lang="zh-CN" altLang="en-US" sz="1600" baseline="30000" dirty="0">
              <a:solidFill>
                <a:srgbClr val="002060"/>
              </a:solidFill>
              <a:latin typeface="微软雅黑" panose="020B0503020204020204" charset="-122"/>
              <a:ea typeface="微软雅黑" panose="020B0503020204020204" charset="-122"/>
            </a:endParaRPr>
          </a:p>
        </p:txBody>
      </p:sp>
      <p:sp>
        <p:nvSpPr>
          <p:cNvPr id="1048603"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01</a:t>
            </a:r>
            <a:endParaRPr lang="en-US" altLang="zh-CN" sz="6600" spc="600" dirty="0">
              <a:solidFill>
                <a:srgbClr val="51B4E9"/>
              </a:solidFill>
              <a:latin typeface="微软雅黑" panose="020B0503020204020204" charset="-122"/>
              <a:ea typeface="微软雅黑" panose="020B0503020204020204" charset="-122"/>
            </a:endParaRPr>
          </a:p>
        </p:txBody>
      </p:sp>
      <p:sp>
        <p:nvSpPr>
          <p:cNvPr id="1048604"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药品基本信息</a:t>
            </a:r>
            <a:endParaRPr lang="zh-CN" altLang="en-US" sz="4000" spc="300" dirty="0">
              <a:solidFill>
                <a:srgbClr val="002774"/>
              </a:solidFill>
              <a:latin typeface="微软雅黑" panose="020B0503020204020204" charset="-122"/>
              <a:ea typeface="微软雅黑" panose="020B0503020204020204" charset="-122"/>
            </a:endParaRPr>
          </a:p>
        </p:txBody>
      </p:sp>
      <p:sp>
        <p:nvSpPr>
          <p:cNvPr id="1048606"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0" y="698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01</a:t>
            </a:r>
            <a:endParaRPr lang="en-US" altLang="zh-CN" sz="6600" spc="600" dirty="0">
              <a:solidFill>
                <a:srgbClr val="51B4E9"/>
              </a:solidFill>
              <a:latin typeface="微软雅黑" panose="020B0503020204020204" charset="-122"/>
              <a:ea typeface="微软雅黑" panose="020B0503020204020204" charset="-122"/>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药品基本信息</a:t>
            </a:r>
            <a:endParaRPr lang="zh-CN" altLang="en-US" sz="4000" spc="300" dirty="0">
              <a:solidFill>
                <a:srgbClr val="002774"/>
              </a:solidFill>
              <a:latin typeface="微软雅黑" panose="020B0503020204020204" charset="-122"/>
              <a:ea typeface="微软雅黑" panose="020B0503020204020204" charset="-122"/>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14" name="文本框 32"/>
          <p:cNvSpPr txBox="1"/>
          <p:nvPr>
            <p:custDataLst>
              <p:tags r:id="rId2"/>
            </p:custDataLst>
          </p:nvPr>
        </p:nvSpPr>
        <p:spPr>
          <a:xfrm>
            <a:off x="967947" y="1856710"/>
            <a:ext cx="1071245" cy="645160"/>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3</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048617" name="文本框 56"/>
          <p:cNvSpPr txBox="1"/>
          <p:nvPr>
            <p:custDataLst>
              <p:tags r:id="rId3"/>
            </p:custDataLst>
          </p:nvPr>
        </p:nvSpPr>
        <p:spPr>
          <a:xfrm>
            <a:off x="959692" y="3985955"/>
            <a:ext cx="1130300" cy="645160"/>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4</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048618" name="文本框 60"/>
          <p:cNvSpPr txBox="1"/>
          <p:nvPr>
            <p:custDataLst>
              <p:tags r:id="rId4"/>
            </p:custDataLst>
          </p:nvPr>
        </p:nvSpPr>
        <p:spPr>
          <a:xfrm>
            <a:off x="481965" y="2748250"/>
            <a:ext cx="2136775" cy="33718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sym typeface="+mn-ea"/>
              </a:rPr>
              <a:t>所治疗疾病基本情况</a:t>
            </a:r>
            <a:endParaRPr lang="zh-CN" altLang="en-US" sz="1600" dirty="0">
              <a:solidFill>
                <a:srgbClr val="002060"/>
              </a:solidFill>
              <a:latin typeface="微软雅黑" panose="020B0503020204020204" charset="-122"/>
              <a:ea typeface="微软雅黑" panose="020B0503020204020204" charset="-122"/>
              <a:sym typeface="+mn-ea"/>
            </a:endParaRPr>
          </a:p>
        </p:txBody>
      </p:sp>
      <p:sp>
        <p:nvSpPr>
          <p:cNvPr id="1048620" name="文本框 64"/>
          <p:cNvSpPr txBox="1"/>
          <p:nvPr>
            <p:custDataLst>
              <p:tags r:id="rId5"/>
            </p:custDataLst>
          </p:nvPr>
        </p:nvSpPr>
        <p:spPr>
          <a:xfrm>
            <a:off x="580390" y="4885024"/>
            <a:ext cx="1982470" cy="58356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rPr>
              <a:t>大陆地区发病率</a:t>
            </a:r>
            <a:endParaRPr lang="zh-CN" altLang="en-US" sz="1600" dirty="0">
              <a:solidFill>
                <a:srgbClr val="002060"/>
              </a:solidFill>
              <a:latin typeface="微软雅黑" panose="020B0503020204020204" charset="-122"/>
              <a:ea typeface="微软雅黑" panose="020B0503020204020204" charset="-122"/>
            </a:endParaRPr>
          </a:p>
          <a:p>
            <a:pPr algn="ctr"/>
            <a:r>
              <a:rPr lang="zh-CN" altLang="en-US" sz="1600" dirty="0">
                <a:solidFill>
                  <a:srgbClr val="002060"/>
                </a:solidFill>
                <a:latin typeface="微软雅黑" panose="020B0503020204020204" charset="-122"/>
                <a:ea typeface="微软雅黑" panose="020B0503020204020204" charset="-122"/>
              </a:rPr>
              <a:t>年发病患者总数</a:t>
            </a:r>
            <a:endParaRPr lang="zh-CN" altLang="en-US" sz="1600" dirty="0">
              <a:solidFill>
                <a:srgbClr val="002060"/>
              </a:solidFill>
              <a:latin typeface="微软雅黑" panose="020B0503020204020204" charset="-122"/>
              <a:ea typeface="微软雅黑" panose="020B0503020204020204" charset="-122"/>
            </a:endParaRPr>
          </a:p>
        </p:txBody>
      </p:sp>
      <p:sp>
        <p:nvSpPr>
          <p:cNvPr id="1048621" name="矩形 2"/>
          <p:cNvSpPr/>
          <p:nvPr>
            <p:custDataLst>
              <p:tags r:id="rId6"/>
            </p:custDataLst>
          </p:nvPr>
        </p:nvSpPr>
        <p:spPr>
          <a:xfrm>
            <a:off x="556895" y="4701600"/>
            <a:ext cx="2014220" cy="1368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1048622" name="矩形 4"/>
          <p:cNvSpPr/>
          <p:nvPr>
            <p:custDataLst>
              <p:tags r:id="rId7"/>
            </p:custDataLst>
          </p:nvPr>
        </p:nvSpPr>
        <p:spPr>
          <a:xfrm>
            <a:off x="556895" y="258505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5" name="文本框 4"/>
          <p:cNvSpPr txBox="1"/>
          <p:nvPr/>
        </p:nvSpPr>
        <p:spPr>
          <a:xfrm>
            <a:off x="116205" y="6229985"/>
            <a:ext cx="9079230" cy="575945"/>
          </a:xfrm>
          <a:prstGeom prst="rect">
            <a:avLst/>
          </a:prstGeom>
          <a:noFill/>
        </p:spPr>
        <p:txBody>
          <a:bodyPr wrap="square">
            <a:noAutofit/>
          </a:bodyPr>
          <a:lstStyle/>
          <a:p>
            <a:r>
              <a:rPr lang="en-US" altLang="zh-CN" sz="900" b="0" i="0" dirty="0">
                <a:effectLst/>
                <a:latin typeface="微软雅黑" panose="020B0503020204020204" charset="-122"/>
                <a:ea typeface="微软雅黑" panose="020B0503020204020204" charset="-122"/>
                <a:cs typeface="微软雅黑" panose="020B0503020204020204" charset="-122"/>
              </a:rPr>
              <a:t>[1]</a:t>
            </a:r>
            <a:r>
              <a:rPr lang="zh-CN" altLang="en-US" sz="900" b="0" i="0" dirty="0">
                <a:effectLst/>
                <a:latin typeface="微软雅黑" panose="020B0503020204020204" charset="-122"/>
                <a:ea typeface="微软雅黑" panose="020B0503020204020204" charset="-122"/>
                <a:cs typeface="微软雅黑" panose="020B0503020204020204" charset="-122"/>
              </a:rPr>
              <a:t> 裴小静</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杨娜</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对于</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中药、天然药物治疗女性更年期综合征临床研究技术指导原则</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的考虑和分析</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en-GB" altLang="zh-CN" sz="900" b="0" i="0" dirty="0">
                <a:effectLst/>
                <a:latin typeface="微软雅黑" panose="020B0503020204020204" charset="-122"/>
                <a:ea typeface="微软雅黑" panose="020B0503020204020204" charset="-122"/>
                <a:cs typeface="微软雅黑" panose="020B0503020204020204" charset="-122"/>
              </a:rPr>
              <a:t>J].</a:t>
            </a:r>
            <a:r>
              <a:rPr lang="zh-CN" altLang="en-US" sz="900" b="0" i="0" dirty="0">
                <a:effectLst/>
                <a:latin typeface="微软雅黑" panose="020B0503020204020204" charset="-122"/>
                <a:ea typeface="微软雅黑" panose="020B0503020204020204" charset="-122"/>
                <a:cs typeface="微软雅黑" panose="020B0503020204020204" charset="-122"/>
              </a:rPr>
              <a:t>中国新药杂志</a:t>
            </a:r>
            <a:r>
              <a:rPr lang="en-US" altLang="zh-CN" sz="900" b="0" i="0" dirty="0">
                <a:effectLst/>
                <a:latin typeface="微软雅黑" panose="020B0503020204020204" charset="-122"/>
                <a:ea typeface="微软雅黑" panose="020B0503020204020204" charset="-122"/>
                <a:cs typeface="微软雅黑" panose="020B0503020204020204" charset="-122"/>
              </a:rPr>
              <a:t>,2017,26(18):2193-2195.</a:t>
            </a:r>
            <a:endParaRPr lang="en-US" altLang="zh-CN" sz="900" b="0" i="0" dirty="0">
              <a:effectLst/>
              <a:latin typeface="微软雅黑" panose="020B0503020204020204" charset="-122"/>
              <a:ea typeface="微软雅黑" panose="020B0503020204020204" charset="-122"/>
              <a:cs typeface="微软雅黑" panose="020B0503020204020204" charset="-122"/>
            </a:endParaRPr>
          </a:p>
          <a:p>
            <a:r>
              <a:rPr lang="en-US" altLang="zh-CN" sz="900" b="0" i="0" dirty="0">
                <a:effectLst/>
                <a:latin typeface="微软雅黑" panose="020B0503020204020204" charset="-122"/>
                <a:ea typeface="微软雅黑" panose="020B0503020204020204" charset="-122"/>
                <a:cs typeface="微软雅黑" panose="020B0503020204020204" charset="-122"/>
              </a:rPr>
              <a:t>[2]</a:t>
            </a:r>
            <a:r>
              <a:rPr lang="en-US" altLang="zh-CN" sz="900" dirty="0">
                <a:latin typeface="微软雅黑" panose="020B0503020204020204" charset="-122"/>
                <a:ea typeface="微软雅黑" panose="020B0503020204020204" charset="-122"/>
                <a:cs typeface="微软雅黑" panose="020B0503020204020204" charset="-122"/>
              </a:rPr>
              <a:t> </a:t>
            </a:r>
            <a:r>
              <a:rPr lang="zh-CN" altLang="en-US" sz="900" b="0" i="0" dirty="0">
                <a:effectLst/>
                <a:latin typeface="微软雅黑" panose="020B0503020204020204" charset="-122"/>
                <a:ea typeface="微软雅黑" panose="020B0503020204020204" charset="-122"/>
                <a:cs typeface="微软雅黑" panose="020B0503020204020204" charset="-122"/>
              </a:rPr>
              <a:t>王婷婷</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康佳</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赵素蕊</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等</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六味地黄丸联合结合雌激素治疗更年期综合征的临床研究</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en-GB" altLang="zh-CN" sz="900" b="0" i="0" dirty="0">
                <a:effectLst/>
                <a:latin typeface="微软雅黑" panose="020B0503020204020204" charset="-122"/>
                <a:ea typeface="微软雅黑" panose="020B0503020204020204" charset="-122"/>
                <a:cs typeface="微软雅黑" panose="020B0503020204020204" charset="-122"/>
              </a:rPr>
              <a:t>J].</a:t>
            </a:r>
            <a:r>
              <a:rPr lang="zh-CN" altLang="en-US" sz="900" b="0" i="0" dirty="0">
                <a:effectLst/>
                <a:latin typeface="微软雅黑" panose="020B0503020204020204" charset="-122"/>
                <a:ea typeface="微软雅黑" panose="020B0503020204020204" charset="-122"/>
                <a:cs typeface="微软雅黑" panose="020B0503020204020204" charset="-122"/>
              </a:rPr>
              <a:t>现代药物与临床</a:t>
            </a:r>
            <a:r>
              <a:rPr lang="en-US" altLang="zh-CN" sz="900" b="0" i="0" dirty="0">
                <a:effectLst/>
                <a:latin typeface="微软雅黑" panose="020B0503020204020204" charset="-122"/>
                <a:ea typeface="微软雅黑" panose="020B0503020204020204" charset="-122"/>
                <a:cs typeface="微软雅黑" panose="020B0503020204020204" charset="-122"/>
              </a:rPr>
              <a:t>,2026,41(5):1411-1416.</a:t>
            </a:r>
            <a:endParaRPr lang="en-US" altLang="zh-CN" sz="900" b="0" i="0" dirty="0">
              <a:effectLst/>
              <a:latin typeface="微软雅黑" panose="020B0503020204020204" charset="-122"/>
              <a:ea typeface="微软雅黑" panose="020B0503020204020204" charset="-122"/>
              <a:cs typeface="微软雅黑" panose="020B0503020204020204" charset="-122"/>
            </a:endParaRPr>
          </a:p>
          <a:p>
            <a:r>
              <a:rPr lang="en-US" altLang="zh-CN" sz="900" dirty="0">
                <a:latin typeface="微软雅黑" panose="020B0503020204020204" charset="-122"/>
                <a:ea typeface="微软雅黑" panose="020B0503020204020204" charset="-122"/>
                <a:cs typeface="微软雅黑" panose="020B0503020204020204" charset="-122"/>
              </a:rPr>
              <a:t>[3]</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中成药治疗优势病种临床应用指南</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标准化项目组</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zh-CN" altLang="en-US" sz="900" b="0" i="0" dirty="0">
                <a:effectLst/>
                <a:latin typeface="微软雅黑" panose="020B0503020204020204" charset="-122"/>
                <a:ea typeface="微软雅黑" panose="020B0503020204020204" charset="-122"/>
                <a:cs typeface="微软雅黑" panose="020B0503020204020204" charset="-122"/>
              </a:rPr>
              <a:t>中成药治疗更年期综合征临床应用指南</a:t>
            </a:r>
            <a:r>
              <a:rPr lang="en-US" altLang="zh-CN" sz="900" b="0" i="0" dirty="0">
                <a:effectLst/>
                <a:latin typeface="微软雅黑" panose="020B0503020204020204" charset="-122"/>
                <a:ea typeface="微软雅黑" panose="020B0503020204020204" charset="-122"/>
                <a:cs typeface="微软雅黑" panose="020B0503020204020204" charset="-122"/>
              </a:rPr>
              <a:t>(2020</a:t>
            </a:r>
            <a:r>
              <a:rPr lang="zh-CN" altLang="en-US" sz="900" b="0" i="0" dirty="0">
                <a:effectLst/>
                <a:latin typeface="微软雅黑" panose="020B0503020204020204" charset="-122"/>
                <a:ea typeface="微软雅黑" panose="020B0503020204020204" charset="-122"/>
                <a:cs typeface="微软雅黑" panose="020B0503020204020204" charset="-122"/>
              </a:rPr>
              <a:t>年</a:t>
            </a:r>
            <a:r>
              <a:rPr lang="en-US" altLang="zh-CN" sz="900" b="0" i="0" dirty="0">
                <a:effectLst/>
                <a:latin typeface="微软雅黑" panose="020B0503020204020204" charset="-122"/>
                <a:ea typeface="微软雅黑" panose="020B0503020204020204" charset="-122"/>
                <a:cs typeface="微软雅黑" panose="020B0503020204020204" charset="-122"/>
              </a:rPr>
              <a:t>)[</a:t>
            </a:r>
            <a:r>
              <a:rPr lang="en-GB" altLang="zh-CN" sz="900" b="0" i="0" dirty="0">
                <a:effectLst/>
                <a:latin typeface="微软雅黑" panose="020B0503020204020204" charset="-122"/>
                <a:ea typeface="微软雅黑" panose="020B0503020204020204" charset="-122"/>
                <a:cs typeface="微软雅黑" panose="020B0503020204020204" charset="-122"/>
              </a:rPr>
              <a:t>J].</a:t>
            </a:r>
            <a:r>
              <a:rPr lang="zh-CN" altLang="en-US" sz="900" b="0" i="0" dirty="0">
                <a:effectLst/>
                <a:latin typeface="微软雅黑" panose="020B0503020204020204" charset="-122"/>
                <a:ea typeface="微软雅黑" panose="020B0503020204020204" charset="-122"/>
                <a:cs typeface="微软雅黑" panose="020B0503020204020204" charset="-122"/>
              </a:rPr>
              <a:t>中国中西医结合杂志</a:t>
            </a:r>
            <a:r>
              <a:rPr lang="en-US" altLang="zh-CN" sz="900" b="0" i="0" dirty="0">
                <a:effectLst/>
                <a:latin typeface="微软雅黑" panose="020B0503020204020204" charset="-122"/>
                <a:ea typeface="微软雅黑" panose="020B0503020204020204" charset="-122"/>
                <a:cs typeface="微软雅黑" panose="020B0503020204020204" charset="-122"/>
              </a:rPr>
              <a:t>,2021,41(4):418-426.</a:t>
            </a:r>
            <a:endParaRPr lang="en-US" altLang="zh-CN" sz="900" b="0" i="0" dirty="0">
              <a:effectLst/>
              <a:latin typeface="微软雅黑" panose="020B0503020204020204" charset="-122"/>
              <a:ea typeface="微软雅黑" panose="020B0503020204020204" charset="-122"/>
              <a:cs typeface="微软雅黑" panose="020B0503020204020204" charset="-122"/>
            </a:endParaRPr>
          </a:p>
          <a:p>
            <a:r>
              <a:rPr lang="en-US" altLang="zh-CN" sz="900" dirty="0">
                <a:effectLst/>
                <a:latin typeface="微软雅黑" panose="020B0503020204020204" charset="-122"/>
                <a:ea typeface="微软雅黑" panose="020B0503020204020204" charset="-122"/>
                <a:cs typeface="微软雅黑" panose="020B0503020204020204" charset="-122"/>
                <a:sym typeface="+mn-ea"/>
              </a:rPr>
              <a:t>[4]</a:t>
            </a:r>
            <a:r>
              <a:rPr lang="zh-CN" altLang="en-US" sz="900" dirty="0">
                <a:effectLst/>
                <a:latin typeface="微软雅黑" panose="020B0503020204020204" charset="-122"/>
                <a:ea typeface="微软雅黑" panose="020B0503020204020204" charset="-122"/>
                <a:cs typeface="微软雅黑" panose="020B0503020204020204" charset="-122"/>
                <a:sym typeface="+mn-ea"/>
              </a:rPr>
              <a:t> 金志春</a:t>
            </a:r>
            <a:r>
              <a:rPr lang="en-US" altLang="zh-CN" sz="900" dirty="0">
                <a:effectLst/>
                <a:latin typeface="微软雅黑" panose="020B0503020204020204" charset="-122"/>
                <a:ea typeface="微软雅黑" panose="020B0503020204020204" charset="-122"/>
                <a:cs typeface="微软雅黑" panose="020B0503020204020204" charset="-122"/>
                <a:sym typeface="+mn-ea"/>
              </a:rPr>
              <a:t>,</a:t>
            </a:r>
            <a:r>
              <a:rPr lang="zh-CN" altLang="en-US" sz="900" dirty="0">
                <a:effectLst/>
                <a:latin typeface="微软雅黑" panose="020B0503020204020204" charset="-122"/>
                <a:ea typeface="微软雅黑" panose="020B0503020204020204" charset="-122"/>
                <a:cs typeface="微软雅黑" panose="020B0503020204020204" charset="-122"/>
                <a:sym typeface="+mn-ea"/>
              </a:rPr>
              <a:t>黄佳梅</a:t>
            </a:r>
            <a:r>
              <a:rPr lang="en-US" altLang="zh-CN" sz="900" dirty="0">
                <a:effectLst/>
                <a:latin typeface="微软雅黑" panose="020B0503020204020204" charset="-122"/>
                <a:ea typeface="微软雅黑" panose="020B0503020204020204" charset="-122"/>
                <a:cs typeface="微软雅黑" panose="020B0503020204020204" charset="-122"/>
                <a:sym typeface="+mn-ea"/>
              </a:rPr>
              <a:t>,</a:t>
            </a:r>
            <a:r>
              <a:rPr lang="zh-CN" altLang="en-US" sz="900" dirty="0">
                <a:effectLst/>
                <a:latin typeface="微软雅黑" panose="020B0503020204020204" charset="-122"/>
                <a:ea typeface="微软雅黑" panose="020B0503020204020204" charset="-122"/>
                <a:cs typeface="微软雅黑" panose="020B0503020204020204" charset="-122"/>
                <a:sym typeface="+mn-ea"/>
              </a:rPr>
              <a:t>蔡紫璨</a:t>
            </a:r>
            <a:r>
              <a:rPr lang="en-US" altLang="zh-CN" sz="900" dirty="0">
                <a:effectLst/>
                <a:latin typeface="微软雅黑" panose="020B0503020204020204" charset="-122"/>
                <a:ea typeface="微软雅黑" panose="020B0503020204020204" charset="-122"/>
                <a:cs typeface="微软雅黑" panose="020B0503020204020204" charset="-122"/>
                <a:sym typeface="+mn-ea"/>
              </a:rPr>
              <a:t>.</a:t>
            </a:r>
            <a:r>
              <a:rPr lang="zh-CN" altLang="en-US" sz="900" dirty="0">
                <a:effectLst/>
                <a:latin typeface="微软雅黑" panose="020B0503020204020204" charset="-122"/>
                <a:ea typeface="微软雅黑" panose="020B0503020204020204" charset="-122"/>
                <a:cs typeface="微软雅黑" panose="020B0503020204020204" charset="-122"/>
                <a:sym typeface="+mn-ea"/>
              </a:rPr>
              <a:t>更年期综合征中西医结合诊治指南（</a:t>
            </a:r>
            <a:r>
              <a:rPr lang="en-US" altLang="zh-CN" sz="900" dirty="0">
                <a:effectLst/>
                <a:latin typeface="微软雅黑" panose="020B0503020204020204" charset="-122"/>
                <a:ea typeface="微软雅黑" panose="020B0503020204020204" charset="-122"/>
                <a:cs typeface="微软雅黑" panose="020B0503020204020204" charset="-122"/>
                <a:sym typeface="+mn-ea"/>
              </a:rPr>
              <a:t>2023</a:t>
            </a:r>
            <a:r>
              <a:rPr lang="zh-CN" altLang="en-US" sz="900" dirty="0">
                <a:effectLst/>
                <a:latin typeface="微软雅黑" panose="020B0503020204020204" charset="-122"/>
                <a:ea typeface="微软雅黑" panose="020B0503020204020204" charset="-122"/>
                <a:cs typeface="微软雅黑" panose="020B0503020204020204" charset="-122"/>
                <a:sym typeface="+mn-ea"/>
              </a:rPr>
              <a:t>年版）</a:t>
            </a:r>
            <a:r>
              <a:rPr lang="en-US" altLang="zh-CN" sz="900" dirty="0">
                <a:effectLst/>
                <a:latin typeface="微软雅黑" panose="020B0503020204020204" charset="-122"/>
                <a:ea typeface="微软雅黑" panose="020B0503020204020204" charset="-122"/>
                <a:cs typeface="微软雅黑" panose="020B0503020204020204" charset="-122"/>
                <a:sym typeface="+mn-ea"/>
              </a:rPr>
              <a:t>[</a:t>
            </a:r>
            <a:r>
              <a:rPr lang="en-GB" altLang="zh-CN" sz="900" dirty="0">
                <a:effectLst/>
                <a:latin typeface="微软雅黑" panose="020B0503020204020204" charset="-122"/>
                <a:ea typeface="微软雅黑" panose="020B0503020204020204" charset="-122"/>
                <a:cs typeface="微软雅黑" panose="020B0503020204020204" charset="-122"/>
                <a:sym typeface="+mn-ea"/>
              </a:rPr>
              <a:t>J].</a:t>
            </a:r>
            <a:r>
              <a:rPr lang="zh-CN" altLang="en-US" sz="900" dirty="0">
                <a:effectLst/>
                <a:latin typeface="微软雅黑" panose="020B0503020204020204" charset="-122"/>
                <a:ea typeface="微软雅黑" panose="020B0503020204020204" charset="-122"/>
                <a:cs typeface="微软雅黑" panose="020B0503020204020204" charset="-122"/>
                <a:sym typeface="+mn-ea"/>
              </a:rPr>
              <a:t>中国实用妇科与产科杂志</a:t>
            </a:r>
            <a:r>
              <a:rPr lang="en-US" altLang="zh-CN" sz="900" dirty="0">
                <a:effectLst/>
                <a:latin typeface="微软雅黑" panose="020B0503020204020204" charset="-122"/>
                <a:ea typeface="微软雅黑" panose="020B0503020204020204" charset="-122"/>
                <a:cs typeface="微软雅黑" panose="020B0503020204020204" charset="-122"/>
                <a:sym typeface="+mn-ea"/>
              </a:rPr>
              <a:t>,2023,39(8):799-808.</a:t>
            </a:r>
            <a:endParaRPr lang="en-US" altLang="zh-CN" sz="900" b="0" i="0" dirty="0">
              <a:effectLst/>
              <a:latin typeface="微软雅黑" panose="020B0503020204020204" charset="-122"/>
              <a:ea typeface="微软雅黑" panose="020B0503020204020204" charset="-122"/>
              <a:cs typeface="微软雅黑" panose="020B0503020204020204" charset="-122"/>
            </a:endParaRPr>
          </a:p>
          <a:p>
            <a:endParaRPr lang="en-US" altLang="zh-CN" sz="900" b="0" i="0" dirty="0">
              <a:effectLst/>
              <a:latin typeface="微软雅黑" panose="020B0503020204020204" charset="-122"/>
              <a:ea typeface="微软雅黑" panose="020B0503020204020204" charset="-122"/>
              <a:cs typeface="微软雅黑" panose="020B0503020204020204" charset="-122"/>
            </a:endParaRPr>
          </a:p>
        </p:txBody>
      </p:sp>
      <p:sp>
        <p:nvSpPr>
          <p:cNvPr id="1048612" name="文本框 65"/>
          <p:cNvSpPr txBox="1"/>
          <p:nvPr/>
        </p:nvSpPr>
        <p:spPr>
          <a:xfrm>
            <a:off x="2778757" y="1304650"/>
            <a:ext cx="8372474" cy="2857338"/>
          </a:xfrm>
          <a:prstGeom prst="rect">
            <a:avLst/>
          </a:prstGeom>
          <a:noFill/>
        </p:spPr>
        <p:txBody>
          <a:bodyPr wrap="square" rtlCol="0">
            <a:noAutofit/>
          </a:bodyPr>
          <a:lstStyle/>
          <a:p>
            <a:pPr marL="171450" marR="0" lvl="0" indent="-171450" algn="just" defTabSz="914400" rtl="0" eaLnBrk="1" latinLnBrk="0" hangingPunct="1">
              <a:lnSpc>
                <a:spcPct val="150000"/>
              </a:lnSpc>
              <a:buClrTx/>
              <a:buSzTx/>
              <a:buFont typeface="Arial" panose="020B0604020202020204" pitchFamily="34" charset="0"/>
              <a:buChar char="•"/>
            </a:pPr>
            <a:r>
              <a:rPr lang="zh-CN" altLang="en-US" sz="1300" spc="50" dirty="0">
                <a:solidFill>
                  <a:schemeClr val="tx1"/>
                </a:solidFill>
                <a:latin typeface="微软雅黑" panose="020B0503020204020204" charset="-122"/>
                <a:ea typeface="微软雅黑" panose="020B0503020204020204" charset="-122"/>
                <a:cs typeface="微软雅黑" panose="020B0503020204020204" charset="-122"/>
                <a:sym typeface="+mn-ea"/>
              </a:rPr>
              <a:t>更年期综合征</a:t>
            </a:r>
            <a:r>
              <a:rPr lang="en-US" altLang="zh-CN" sz="1300" spc="50" dirty="0">
                <a:solidFill>
                  <a:schemeClr val="tx1"/>
                </a:solidFill>
                <a:latin typeface="微软雅黑" panose="020B0503020204020204" charset="-122"/>
                <a:ea typeface="微软雅黑" panose="020B0503020204020204" charset="-122"/>
                <a:cs typeface="微软雅黑" panose="020B0503020204020204" charset="-122"/>
                <a:sym typeface="+mn-ea"/>
              </a:rPr>
              <a:t>(CLS)</a:t>
            </a:r>
            <a:r>
              <a:rPr lang="zh-CN" altLang="en-US" sz="1300" spc="50" dirty="0">
                <a:solidFill>
                  <a:schemeClr val="tx1"/>
                </a:solidFill>
                <a:latin typeface="微软雅黑" panose="020B0503020204020204" charset="-122"/>
                <a:ea typeface="微软雅黑" panose="020B0503020204020204" charset="-122"/>
                <a:cs typeface="微软雅黑" panose="020B0503020204020204" charset="-122"/>
                <a:sym typeface="+mn-ea"/>
              </a:rPr>
              <a:t>又称绝经期综合征，是</a:t>
            </a:r>
            <a:r>
              <a:rPr lang="zh-CN" altLang="en-US" sz="1300" b="1" spc="50" dirty="0">
                <a:solidFill>
                  <a:schemeClr val="tx1"/>
                </a:solidFill>
                <a:latin typeface="微软雅黑" panose="020B0503020204020204" charset="-122"/>
                <a:ea typeface="微软雅黑" panose="020B0503020204020204" charset="-122"/>
                <a:cs typeface="微软雅黑" panose="020B0503020204020204" charset="-122"/>
                <a:sym typeface="+mn-ea"/>
              </a:rPr>
              <a:t>妇科常见病</a:t>
            </a:r>
            <a:r>
              <a:rPr lang="zh-CN" altLang="en-US" sz="1300" spc="50" dirty="0">
                <a:solidFill>
                  <a:schemeClr val="tx1"/>
                </a:solidFill>
                <a:latin typeface="微软雅黑" panose="020B0503020204020204" charset="-122"/>
                <a:ea typeface="微软雅黑" panose="020B0503020204020204" charset="-122"/>
                <a:cs typeface="微软雅黑" panose="020B0503020204020204" charset="-122"/>
                <a:sym typeface="+mn-ea"/>
              </a:rPr>
              <a:t>。在围绝经期和绝经后期，因卵巢内分泌功能的改变导致内环境变化，影响到各器官系统功能性变化，进而表现出如潮热、出汗、头痛、心悸、眩晕、失眠、皮肤感觉异常、抑郁、焦虑、多疑、自信心降低、注意力不集中、易激动、恐怖感甚至癔症发作样症状等症状</a:t>
            </a:r>
            <a:r>
              <a:rPr lang="en-US" altLang="zh-CN" sz="1300" spc="50" baseline="30000" dirty="0">
                <a:solidFill>
                  <a:schemeClr val="tx1"/>
                </a:solidFill>
                <a:latin typeface="微软雅黑" panose="020B0503020204020204" charset="-122"/>
                <a:ea typeface="微软雅黑" panose="020B0503020204020204" charset="-122"/>
                <a:cs typeface="微软雅黑" panose="020B0503020204020204" charset="-122"/>
                <a:sym typeface="+mn-ea"/>
              </a:rPr>
              <a:t>[1] </a:t>
            </a:r>
            <a:r>
              <a:rPr lang="zh-CN" altLang="en-US" sz="1300" spc="5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en-US" altLang="zh-CN" sz="13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indent="-171450" algn="just">
              <a:lnSpc>
                <a:spcPct val="150000"/>
              </a:lnSpc>
              <a:buFont typeface="Arial" panose="020B0604020202020204" pitchFamily="34" charset="0"/>
              <a:buChar char="•"/>
            </a:pPr>
            <a:r>
              <a:rPr lang="zh-CN" altLang="en-US" sz="1300" spc="50" dirty="0">
                <a:latin typeface="微软雅黑" panose="020B0503020204020204" charset="-122"/>
                <a:ea typeface="微软雅黑" panose="020B0503020204020204" charset="-122"/>
                <a:cs typeface="微软雅黑" panose="020B0503020204020204" charset="-122"/>
                <a:sym typeface="宋体" panose="02010600030101010101" pitchFamily="2" charset="-122"/>
              </a:rPr>
              <a:t>更年期综合征</a:t>
            </a:r>
            <a:r>
              <a:rPr lang="zh-CN" altLang="en-US" sz="1300" b="1" spc="50" dirty="0">
                <a:latin typeface="微软雅黑" panose="020B0503020204020204" charset="-122"/>
                <a:ea typeface="微软雅黑" panose="020B0503020204020204" charset="-122"/>
                <a:cs typeface="微软雅黑" panose="020B0503020204020204" charset="-122"/>
                <a:sym typeface="宋体" panose="02010600030101010101" pitchFamily="2" charset="-122"/>
              </a:rPr>
              <a:t>不仅会降低患者日常活动能力与睡眠质量，长期未干预还可能增加骨质疏松、心血管疾病及焦虑抑郁等并发症风险，加重家庭照护负担与社会医疗资源消耗</a:t>
            </a:r>
            <a:r>
              <a:rPr lang="en-US" altLang="zh-CN" sz="1300" spc="50" baseline="30000" dirty="0">
                <a:latin typeface="微软雅黑" panose="020B0503020204020204" charset="-122"/>
                <a:ea typeface="微软雅黑" panose="020B0503020204020204" charset="-122"/>
                <a:cs typeface="微软雅黑" panose="020B0503020204020204" charset="-122"/>
                <a:sym typeface="宋体" panose="02010600030101010101" pitchFamily="2" charset="-122"/>
              </a:rPr>
              <a:t>[2]</a:t>
            </a:r>
            <a:r>
              <a:rPr lang="zh-CN" altLang="en-US" sz="1300" spc="50" dirty="0">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300" b="1" spc="50" dirty="0">
                <a:latin typeface="微软雅黑" panose="020B0503020204020204" charset="-122"/>
                <a:ea typeface="微软雅黑" panose="020B0503020204020204" charset="-122"/>
                <a:cs typeface="微软雅黑" panose="020B0503020204020204" charset="-122"/>
                <a:sym typeface="+mn-ea"/>
              </a:rPr>
              <a:t>提高更年期妇女生活质量已被列入</a:t>
            </a:r>
            <a:r>
              <a:rPr lang="en-US" altLang="zh-CN" sz="1300" b="1" spc="50" dirty="0">
                <a:latin typeface="微软雅黑" panose="020B0503020204020204" charset="-122"/>
                <a:ea typeface="微软雅黑" panose="020B0503020204020204" charset="-122"/>
                <a:cs typeface="微软雅黑" panose="020B0503020204020204" charset="-122"/>
                <a:sym typeface="+mn-ea"/>
              </a:rPr>
              <a:t>21</a:t>
            </a:r>
            <a:r>
              <a:rPr lang="zh-CN" altLang="en-US" sz="1300" b="1" spc="50" dirty="0">
                <a:latin typeface="微软雅黑" panose="020B0503020204020204" charset="-122"/>
                <a:ea typeface="微软雅黑" panose="020B0503020204020204" charset="-122"/>
                <a:cs typeface="微软雅黑" panose="020B0503020204020204" charset="-122"/>
                <a:sym typeface="+mn-ea"/>
              </a:rPr>
              <a:t>世纪三大主要健康课题</a:t>
            </a:r>
            <a:r>
              <a:rPr lang="en-US" altLang="zh-CN" sz="1300" b="1" baseline="30000" dirty="0">
                <a:latin typeface="微软雅黑" panose="020B0503020204020204" charset="-122"/>
                <a:ea typeface="微软雅黑" panose="020B0503020204020204" charset="-122"/>
                <a:cs typeface="微软雅黑" panose="020B0503020204020204" charset="-122"/>
                <a:sym typeface="+mn-ea"/>
              </a:rPr>
              <a:t>[3]</a:t>
            </a:r>
            <a:r>
              <a:rPr lang="zh-CN" altLang="en-US" sz="1300" spc="50" dirty="0">
                <a:latin typeface="微软雅黑" panose="020B0503020204020204" charset="-122"/>
                <a:ea typeface="微软雅黑" panose="020B0503020204020204" charset="-122"/>
                <a:cs typeface="微软雅黑" panose="020B0503020204020204" charset="-122"/>
                <a:sym typeface="+mn-ea"/>
              </a:rPr>
              <a:t>。</a:t>
            </a:r>
            <a:endParaRPr lang="en-US" altLang="zh-CN" sz="1300" spc="50" dirty="0">
              <a:latin typeface="微软雅黑" panose="020B0503020204020204" charset="-122"/>
              <a:ea typeface="微软雅黑" panose="020B0503020204020204" charset="-122"/>
              <a:cs typeface="微软雅黑" panose="020B0503020204020204" charset="-122"/>
              <a:sym typeface="+mn-ea"/>
            </a:endParaRPr>
          </a:p>
          <a:p>
            <a:pPr marL="171450" indent="-171450" algn="just">
              <a:lnSpc>
                <a:spcPct val="150000"/>
              </a:lnSpc>
              <a:buFont typeface="Arial" panose="020B0604020202020204" pitchFamily="34" charset="0"/>
              <a:buChar char="•"/>
            </a:pPr>
            <a:r>
              <a:rPr lang="zh-CN" altLang="en-US" sz="1300" spc="50" dirty="0">
                <a:latin typeface="微软雅黑" panose="020B0503020204020204" charset="-122"/>
                <a:ea typeface="微软雅黑" panose="020B0503020204020204" charset="-122"/>
                <a:cs typeface="微软雅黑" panose="020B0503020204020204" charset="-122"/>
              </a:rPr>
              <a:t>更年期综合征主要辨证分型包括</a:t>
            </a:r>
            <a:r>
              <a:rPr lang="zh-CN" altLang="en-US" sz="1300" b="1" spc="50" dirty="0">
                <a:latin typeface="微软雅黑" panose="020B0503020204020204" charset="-122"/>
                <a:ea typeface="微软雅黑" panose="020B0503020204020204" charset="-122"/>
                <a:cs typeface="微软雅黑" panose="020B0503020204020204" charset="-122"/>
              </a:rPr>
              <a:t>肾阴虚证</a:t>
            </a:r>
            <a:r>
              <a:rPr lang="zh-CN" altLang="en-US" sz="1300" spc="50" dirty="0">
                <a:latin typeface="微软雅黑" panose="020B0503020204020204" charset="-122"/>
                <a:ea typeface="微软雅黑" panose="020B0503020204020204" charset="-122"/>
                <a:cs typeface="微软雅黑" panose="020B0503020204020204" charset="-122"/>
              </a:rPr>
              <a:t>、肾阳虚证、肾阴阳两虚证和心肾不交证，以及相关证型肾虚肝郁证和脾肾阳虚证 </a:t>
            </a:r>
            <a:r>
              <a:rPr lang="en-US" altLang="zh-CN" sz="1300" spc="50" baseline="30000" dirty="0">
                <a:latin typeface="微软雅黑" panose="020B0503020204020204" charset="-122"/>
                <a:ea typeface="微软雅黑" panose="020B0503020204020204" charset="-122"/>
                <a:cs typeface="微软雅黑" panose="020B0503020204020204" charset="-122"/>
              </a:rPr>
              <a:t>[4]</a:t>
            </a:r>
            <a:r>
              <a:rPr lang="zh-CN" altLang="en-US" sz="1300" spc="50" dirty="0">
                <a:latin typeface="微软雅黑" panose="020B0503020204020204" charset="-122"/>
                <a:ea typeface="微软雅黑" panose="020B0503020204020204" charset="-122"/>
                <a:cs typeface="微软雅黑" panose="020B0503020204020204" charset="-122"/>
              </a:rPr>
              <a:t>。 </a:t>
            </a:r>
            <a:endParaRPr lang="en-US" altLang="zh-CN" sz="1300" spc="50" dirty="0">
              <a:latin typeface="微软雅黑" panose="020B0503020204020204" charset="-122"/>
              <a:ea typeface="微软雅黑" panose="020B0503020204020204" charset="-122"/>
              <a:cs typeface="微软雅黑" panose="020B0503020204020204" charset="-122"/>
            </a:endParaRPr>
          </a:p>
        </p:txBody>
      </p:sp>
      <p:sp>
        <p:nvSpPr>
          <p:cNvPr id="2" name="文本框 65"/>
          <p:cNvSpPr txBox="1"/>
          <p:nvPr/>
        </p:nvSpPr>
        <p:spPr>
          <a:xfrm>
            <a:off x="2778756" y="4631115"/>
            <a:ext cx="8372475" cy="981075"/>
          </a:xfrm>
          <a:prstGeom prst="rect">
            <a:avLst/>
          </a:prstGeom>
          <a:noFill/>
        </p:spPr>
        <p:txBody>
          <a:bodyPr wrap="square" rtlCol="0">
            <a:noAutofit/>
          </a:bodyPr>
          <a:lstStyle/>
          <a:p>
            <a:pPr marL="0" lvl="1" indent="-171450" algn="just">
              <a:lnSpc>
                <a:spcPct val="150000"/>
              </a:lnSpc>
              <a:buFont typeface="Arial" panose="020B0604020202020204" pitchFamily="34" charset="0"/>
              <a:buChar char="•"/>
            </a:pPr>
            <a:r>
              <a:rPr lang="zh-CN" altLang="en-US" sz="1300" spc="50" dirty="0">
                <a:solidFill>
                  <a:schemeClr val="tx1"/>
                </a:solidFill>
                <a:latin typeface="微软雅黑" panose="020B0503020204020204" charset="-122"/>
                <a:ea typeface="微软雅黑" panose="020B0503020204020204" charset="-122"/>
                <a:cs typeface="微软雅黑" panose="020B0503020204020204" charset="-122"/>
                <a:sym typeface="+mn-ea"/>
              </a:rPr>
              <a:t>据推测，至</a:t>
            </a:r>
            <a:r>
              <a:rPr lang="en-US" altLang="zh-CN" sz="1300" spc="50" dirty="0">
                <a:solidFill>
                  <a:schemeClr val="tx1"/>
                </a:solidFill>
                <a:latin typeface="微软雅黑" panose="020B0503020204020204" charset="-122"/>
                <a:ea typeface="微软雅黑" panose="020B0503020204020204" charset="-122"/>
                <a:cs typeface="微软雅黑" panose="020B0503020204020204" charset="-122"/>
                <a:sym typeface="+mn-ea"/>
              </a:rPr>
              <a:t>2030</a:t>
            </a:r>
            <a:r>
              <a:rPr lang="zh-CN" altLang="en-US" sz="1300" spc="50" dirty="0">
                <a:solidFill>
                  <a:schemeClr val="tx1"/>
                </a:solidFill>
                <a:latin typeface="微软雅黑" panose="020B0503020204020204" charset="-122"/>
                <a:ea typeface="微软雅黑" panose="020B0503020204020204" charset="-122"/>
                <a:cs typeface="微软雅黑" panose="020B0503020204020204" charset="-122"/>
                <a:sym typeface="+mn-ea"/>
              </a:rPr>
              <a:t>年，我国的绝经期女性数量将达到</a:t>
            </a:r>
            <a:r>
              <a:rPr lang="en-US" altLang="zh-CN" sz="1300" spc="50" dirty="0">
                <a:solidFill>
                  <a:schemeClr val="tx1"/>
                </a:solidFill>
                <a:latin typeface="微软雅黑" panose="020B0503020204020204" charset="-122"/>
                <a:ea typeface="微软雅黑" panose="020B0503020204020204" charset="-122"/>
                <a:cs typeface="微软雅黑" panose="020B0503020204020204" charset="-122"/>
                <a:sym typeface="+mn-ea"/>
              </a:rPr>
              <a:t>2.1</a:t>
            </a:r>
            <a:r>
              <a:rPr lang="zh-CN" altLang="en-US" sz="1300" spc="50" dirty="0">
                <a:solidFill>
                  <a:schemeClr val="tx1"/>
                </a:solidFill>
                <a:latin typeface="微软雅黑" panose="020B0503020204020204" charset="-122"/>
                <a:ea typeface="微软雅黑" panose="020B0503020204020204" charset="-122"/>
                <a:cs typeface="微软雅黑" panose="020B0503020204020204" charset="-122"/>
                <a:sym typeface="+mn-ea"/>
              </a:rPr>
              <a:t>亿，约占全球更年期总人口的 </a:t>
            </a:r>
            <a:r>
              <a:rPr lang="en-US" altLang="zh-CN" sz="1300" spc="50" dirty="0">
                <a:solidFill>
                  <a:schemeClr val="tx1"/>
                </a:solidFill>
                <a:latin typeface="微软雅黑" panose="020B0503020204020204" charset="-122"/>
                <a:ea typeface="微软雅黑" panose="020B0503020204020204" charset="-122"/>
                <a:cs typeface="微软雅黑" panose="020B0503020204020204" charset="-122"/>
                <a:sym typeface="+mn-ea"/>
              </a:rPr>
              <a:t>1/7</a:t>
            </a:r>
            <a:r>
              <a:rPr lang="zh-CN" altLang="en-US" sz="1300" spc="50" dirty="0">
                <a:solidFill>
                  <a:schemeClr val="tx1"/>
                </a:solidFill>
                <a:latin typeface="微软雅黑" panose="020B0503020204020204" charset="-122"/>
                <a:ea typeface="微软雅黑" panose="020B0503020204020204" charset="-122"/>
                <a:cs typeface="微软雅黑" panose="020B0503020204020204" charset="-122"/>
                <a:sym typeface="+mn-ea"/>
              </a:rPr>
              <a:t>，其中超过</a:t>
            </a:r>
            <a:r>
              <a:rPr lang="en-US" altLang="zh-CN" sz="1300" spc="50" dirty="0">
                <a:solidFill>
                  <a:schemeClr val="tx1"/>
                </a:solidFill>
                <a:latin typeface="微软雅黑" panose="020B0503020204020204" charset="-122"/>
                <a:ea typeface="微软雅黑" panose="020B0503020204020204" charset="-122"/>
                <a:cs typeface="微软雅黑" panose="020B0503020204020204" charset="-122"/>
                <a:sym typeface="+mn-ea"/>
              </a:rPr>
              <a:t>85%</a:t>
            </a:r>
            <a:r>
              <a:rPr lang="zh-CN" altLang="en-US" sz="1300" spc="50" dirty="0">
                <a:solidFill>
                  <a:schemeClr val="tx1"/>
                </a:solidFill>
                <a:latin typeface="微软雅黑" panose="020B0503020204020204" charset="-122"/>
                <a:ea typeface="微软雅黑" panose="020B0503020204020204" charset="-122"/>
                <a:cs typeface="微软雅黑" panose="020B0503020204020204" charset="-122"/>
                <a:sym typeface="+mn-ea"/>
              </a:rPr>
              <a:t>的女性可能会出现不同程度的更年期症状</a:t>
            </a:r>
            <a:r>
              <a:rPr lang="en-US" altLang="zh-CN" sz="1300" spc="50" baseline="30000" dirty="0">
                <a:latin typeface="微软雅黑" panose="020B0503020204020204" charset="-122"/>
                <a:ea typeface="微软雅黑" panose="020B0503020204020204" charset="-122"/>
                <a:cs typeface="微软雅黑" panose="020B0503020204020204" charset="-122"/>
              </a:rPr>
              <a:t>[4]</a:t>
            </a:r>
            <a:r>
              <a:rPr lang="zh-CN" altLang="en-US" sz="1300" spc="50" dirty="0">
                <a:latin typeface="微软雅黑" panose="020B0503020204020204" charset="-122"/>
                <a:ea typeface="微软雅黑" panose="020B0503020204020204" charset="-122"/>
                <a:cs typeface="微软雅黑" panose="020B0503020204020204" charset="-122"/>
              </a:rPr>
              <a:t>。 </a:t>
            </a:r>
            <a:endParaRPr lang="en-US" altLang="zh-CN" sz="13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0" y="635"/>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48617" name="文本框 56"/>
          <p:cNvSpPr txBox="1"/>
          <p:nvPr>
            <p:custDataLst>
              <p:tags r:id="rId2"/>
            </p:custDataLst>
          </p:nvPr>
        </p:nvSpPr>
        <p:spPr>
          <a:xfrm>
            <a:off x="1009222" y="1388833"/>
            <a:ext cx="1130300" cy="645160"/>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5</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048621" name="矩形 2"/>
          <p:cNvSpPr/>
          <p:nvPr>
            <p:custDataLst>
              <p:tags r:id="rId3"/>
            </p:custDataLst>
          </p:nvPr>
        </p:nvSpPr>
        <p:spPr>
          <a:xfrm>
            <a:off x="556895" y="2117813"/>
            <a:ext cx="2014220" cy="1368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grpSp>
        <p:nvGrpSpPr>
          <p:cNvPr id="15" name="组合 14"/>
          <p:cNvGrpSpPr/>
          <p:nvPr>
            <p:custDataLst>
              <p:tags r:id="rId4"/>
            </p:custDataLst>
          </p:nvPr>
        </p:nvGrpSpPr>
        <p:grpSpPr>
          <a:xfrm>
            <a:off x="556895" y="3252676"/>
            <a:ext cx="2014220" cy="1493520"/>
            <a:chOff x="877" y="4632"/>
            <a:chExt cx="3172" cy="2352"/>
          </a:xfrm>
        </p:grpSpPr>
        <p:sp>
          <p:nvSpPr>
            <p:cNvPr id="1048620" name="文本框 64"/>
            <p:cNvSpPr txBox="1"/>
            <p:nvPr>
              <p:custDataLst>
                <p:tags r:id="rId5"/>
              </p:custDataLst>
            </p:nvPr>
          </p:nvSpPr>
          <p:spPr>
            <a:xfrm>
              <a:off x="1205" y="6066"/>
              <a:ext cx="2747" cy="919"/>
            </a:xfrm>
            <a:prstGeom prst="rect">
              <a:avLst/>
            </a:prstGeom>
            <a:noFill/>
          </p:spPr>
          <p:txBody>
            <a:bodyPr wrap="square" rtlCol="0">
              <a:spAutoFit/>
            </a:bodyPr>
            <a:lstStyle/>
            <a:p>
              <a:pPr algn="l"/>
              <a:r>
                <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sym typeface="+mn-ea"/>
                </a:rPr>
                <a:t>与同类药品疗效</a:t>
              </a:r>
              <a:endPar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sym typeface="+mn-ea"/>
              </a:endParaRPr>
            </a:p>
            <a:p>
              <a:pPr algn="l"/>
              <a:r>
                <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sym typeface="+mn-ea"/>
                </a:rPr>
                <a:t>方面优势和不足</a:t>
              </a:r>
              <a:endPar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7" name="文本框 38"/>
            <p:cNvSpPr txBox="1"/>
            <p:nvPr>
              <p:custDataLst>
                <p:tags r:id="rId6"/>
              </p:custDataLst>
            </p:nvPr>
          </p:nvSpPr>
          <p:spPr>
            <a:xfrm>
              <a:off x="1376" y="4632"/>
              <a:ext cx="2133" cy="1016"/>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6</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8" name="矩形 39"/>
            <p:cNvSpPr/>
            <p:nvPr>
              <p:custDataLst>
                <p:tags r:id="rId7"/>
              </p:custDataLst>
            </p:nvPr>
          </p:nvSpPr>
          <p:spPr>
            <a:xfrm>
              <a:off x="877" y="5854"/>
              <a:ext cx="3172" cy="212"/>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grpSp>
      <p:sp>
        <p:nvSpPr>
          <p:cNvPr id="9" name="文本框 62"/>
          <p:cNvSpPr txBox="1"/>
          <p:nvPr>
            <p:custDataLst>
              <p:tags r:id="rId8"/>
            </p:custDataLst>
          </p:nvPr>
        </p:nvSpPr>
        <p:spPr>
          <a:xfrm>
            <a:off x="765175" y="2338702"/>
            <a:ext cx="1744345" cy="583565"/>
          </a:xfrm>
          <a:prstGeom prst="rect">
            <a:avLst/>
          </a:prstGeom>
          <a:noFill/>
        </p:spPr>
        <p:txBody>
          <a:bodyPr wrap="square" rtlCol="0">
            <a:spAutoFit/>
          </a:bodyPr>
          <a:lstStyle/>
          <a:p>
            <a:pPr algn="l"/>
            <a:r>
              <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rPr>
              <a:t>弥补未满足的</a:t>
            </a:r>
            <a:endPar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endParaRPr>
          </a:p>
          <a:p>
            <a:pPr algn="l"/>
            <a:r>
              <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rPr>
              <a:t>治疗需求情况</a:t>
            </a:r>
            <a:endPar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01</a:t>
            </a:r>
            <a:endParaRPr lang="en-US" altLang="zh-CN" sz="6600" spc="600" dirty="0">
              <a:solidFill>
                <a:srgbClr val="51B4E9"/>
              </a:solidFill>
              <a:latin typeface="微软雅黑" panose="020B0503020204020204" charset="-122"/>
              <a:ea typeface="微软雅黑" panose="020B0503020204020204" charset="-122"/>
            </a:endParaRPr>
          </a:p>
        </p:txBody>
      </p:sp>
      <p:sp>
        <p:nvSpPr>
          <p:cNvPr id="12" name="文本框 8"/>
          <p:cNvSpPr txBox="1"/>
          <p:nvPr/>
        </p:nvSpPr>
        <p:spPr>
          <a:xfrm>
            <a:off x="2332990" y="291674"/>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药品基本信息</a:t>
            </a:r>
            <a:endParaRPr lang="zh-CN" altLang="en-US" sz="4000" spc="300" dirty="0">
              <a:solidFill>
                <a:srgbClr val="002774"/>
              </a:solidFill>
              <a:latin typeface="微软雅黑" panose="020B0503020204020204" charset="-122"/>
              <a:ea typeface="微软雅黑" panose="020B0503020204020204" charset="-122"/>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5" name="文本框 6"/>
          <p:cNvSpPr txBox="1"/>
          <p:nvPr>
            <p:custDataLst>
              <p:tags r:id="rId9"/>
            </p:custDataLst>
          </p:nvPr>
        </p:nvSpPr>
        <p:spPr>
          <a:xfrm>
            <a:off x="3008630" y="5447665"/>
            <a:ext cx="8112125" cy="916940"/>
          </a:xfrm>
          <a:prstGeom prst="rect">
            <a:avLst/>
          </a:prstGeom>
          <a:noFill/>
        </p:spPr>
        <p:txBody>
          <a:bodyPr wrap="square" rtlCol="0">
            <a:noAutofit/>
          </a:bodyPr>
          <a:lstStyle/>
          <a:p>
            <a:pPr indent="0" algn="l" fontAlgn="auto">
              <a:lnSpc>
                <a:spcPct val="150000"/>
              </a:lnSpc>
              <a:buFont typeface="Arial" panose="020B0604020202020204" pitchFamily="34" charset="0"/>
              <a:buNone/>
            </a:pPr>
            <a:r>
              <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mn-ea"/>
              </a:rPr>
              <a:t>空白对照</a:t>
            </a:r>
            <a:endPar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indent="-171450" algn="l" fontAlgn="auto">
              <a:lnSpc>
                <a:spcPct val="150000"/>
              </a:lnSpc>
              <a:buFont typeface="Arial" panose="020B0604020202020204" pitchFamily="34" charset="0"/>
              <a:buChar char="•"/>
            </a:pP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六味地黄苷糖片是适用于更年期综合征（肾阴虚证）的物质基础清晰的国家中药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1.1</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类创新药</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，医保目录内尚无此类药品。</a:t>
            </a:r>
            <a:endPar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4" name="组合 3"/>
          <p:cNvGrpSpPr/>
          <p:nvPr>
            <p:custDataLst>
              <p:tags r:id="rId10"/>
            </p:custDataLst>
          </p:nvPr>
        </p:nvGrpSpPr>
        <p:grpSpPr>
          <a:xfrm>
            <a:off x="556895" y="5130226"/>
            <a:ext cx="2014220" cy="1177925"/>
            <a:chOff x="904" y="7453"/>
            <a:chExt cx="3172" cy="1855"/>
          </a:xfrm>
        </p:grpSpPr>
        <p:sp>
          <p:nvSpPr>
            <p:cNvPr id="6" name="文本框 64"/>
            <p:cNvSpPr txBox="1"/>
            <p:nvPr>
              <p:custDataLst>
                <p:tags r:id="rId11"/>
              </p:custDataLst>
            </p:nvPr>
          </p:nvSpPr>
          <p:spPr>
            <a:xfrm>
              <a:off x="1132" y="8778"/>
              <a:ext cx="2874" cy="531"/>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sym typeface="+mn-ea"/>
                </a:rPr>
                <a:t>参照药品建议</a:t>
              </a:r>
              <a:endParaRPr lang="zh-CN" altLang="en-US" sz="1600" dirty="0">
                <a:solidFill>
                  <a:srgbClr val="002060"/>
                </a:solidFill>
                <a:latin typeface="微软雅黑" panose="020B0503020204020204" charset="-122"/>
                <a:ea typeface="微软雅黑" panose="020B0503020204020204" charset="-122"/>
                <a:sym typeface="+mn-ea"/>
              </a:endParaRPr>
            </a:p>
          </p:txBody>
        </p:sp>
        <p:sp>
          <p:nvSpPr>
            <p:cNvPr id="10" name="文本框 56"/>
            <p:cNvSpPr txBox="1"/>
            <p:nvPr>
              <p:custDataLst>
                <p:tags r:id="rId12"/>
              </p:custDataLst>
            </p:nvPr>
          </p:nvSpPr>
          <p:spPr>
            <a:xfrm>
              <a:off x="1506" y="7453"/>
              <a:ext cx="1780" cy="1016"/>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7</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4" name="矩形 2"/>
            <p:cNvSpPr/>
            <p:nvPr>
              <p:custDataLst>
                <p:tags r:id="rId13"/>
              </p:custDataLst>
            </p:nvPr>
          </p:nvSpPr>
          <p:spPr>
            <a:xfrm>
              <a:off x="904" y="8516"/>
              <a:ext cx="3172" cy="215"/>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grpSp>
      <p:sp>
        <p:nvSpPr>
          <p:cNvPr id="2" name="文本框 65"/>
          <p:cNvSpPr txBox="1"/>
          <p:nvPr/>
        </p:nvSpPr>
        <p:spPr>
          <a:xfrm>
            <a:off x="2879272" y="3428849"/>
            <a:ext cx="8241211" cy="1790570"/>
          </a:xfrm>
          <a:prstGeom prst="rect">
            <a:avLst/>
          </a:prstGeom>
          <a:noFill/>
        </p:spPr>
        <p:txBody>
          <a:bodyPr wrap="square" rtlCol="0">
            <a:noAutofit/>
          </a:bodyPr>
          <a:lstStyle/>
          <a:p>
            <a:pPr marL="171450" lvl="2" indent="-171450" fontAlgn="base">
              <a:lnSpc>
                <a:spcPct val="150000"/>
              </a:lnSpc>
              <a:spcBef>
                <a:spcPts val="600"/>
              </a:spcBef>
              <a:buFont typeface="Arial" panose="020B0604020202020204" pitchFamily="34" charset="0"/>
              <a:buChar char="•"/>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物质基础清晰：</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六味地黄苷糖片由多糖提取物（</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20.3%</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）、寡糖提取物（</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64.6%</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）和苷类提取物（</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15.1%</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）三种有效部位按明确比例组合而成，建立了多指标含量测定和指纹图谱质量标准，物质组成相对明确、质控体系</a:t>
            </a:r>
            <a:r>
              <a:rPr lang="zh-CN" altLang="en-US" sz="1200" spc="50" dirty="0">
                <a:latin typeface="微软雅黑" panose="020B0503020204020204" charset="-122"/>
                <a:ea typeface="微软雅黑" panose="020B0503020204020204" charset="-122"/>
                <a:cs typeface="微软雅黑" panose="020B0503020204020204" charset="-122"/>
                <a:sym typeface="+mn-ea"/>
              </a:rPr>
              <a:t>完善。</a:t>
            </a:r>
            <a:endPar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lvl="2" indent="-171450" fontAlgn="base">
              <a:lnSpc>
                <a:spcPct val="150000"/>
              </a:lnSpc>
              <a:spcBef>
                <a:spcPts val="600"/>
              </a:spcBef>
              <a:buFont typeface="Arial" panose="020B0604020202020204" pitchFamily="34" charset="0"/>
              <a:buChar char="•"/>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用药</a:t>
            </a:r>
            <a:r>
              <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rPr>
              <a:t>12</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周后症状明显改善：</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更年期综合征的治疗周期通常较长（</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mn-ea"/>
              </a:rPr>
              <a:t>3-6 </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个月），患者常需长期用药，六味地黄苷糖片临床研究</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mn-ea"/>
              </a:rPr>
              <a:t>12</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周，可支持患者的长期规范用药。</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lvl="2" indent="-171450" fontAlgn="base">
              <a:lnSpc>
                <a:spcPct val="150000"/>
              </a:lnSpc>
              <a:spcBef>
                <a:spcPts val="600"/>
              </a:spcBef>
              <a:buFont typeface="Arial" panose="020B0604020202020204" pitchFamily="34" charset="0"/>
              <a:buChar char="•"/>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rPr>
              <a:t>增加“阴道干涩”适应症：目前医保目录内用于治疗更年期综合征的产品尚无该适应症。</a:t>
            </a:r>
            <a:endParaRPr lang="en-US" altLang="zh-CN"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6" name="文本框 65"/>
          <p:cNvSpPr txBox="1"/>
          <p:nvPr/>
        </p:nvSpPr>
        <p:spPr>
          <a:xfrm>
            <a:off x="3008630" y="1280160"/>
            <a:ext cx="8251825" cy="1920817"/>
          </a:xfrm>
          <a:prstGeom prst="rect">
            <a:avLst/>
          </a:prstGeom>
          <a:noFill/>
        </p:spPr>
        <p:txBody>
          <a:bodyPr wrap="square" rtlCol="0">
            <a:noAutofit/>
          </a:bodyPr>
          <a:lstStyle/>
          <a:p>
            <a:pPr marL="171450" lvl="2" indent="-171450" fontAlgn="base">
              <a:lnSpc>
                <a:spcPct val="150000"/>
              </a:lnSpc>
              <a:spcBef>
                <a:spcPts val="600"/>
              </a:spcBef>
              <a:buFont typeface="Arial" panose="020B0604020202020204" pitchFamily="34" charset="0"/>
              <a:buChar char="•"/>
            </a:pP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六味地黄苷糖片</a:t>
            </a:r>
            <a:r>
              <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填补了肾阴虚型更年期综合征（伴焦虑及代谢紊乱）领域缺乏物质基础明确</a:t>
            </a:r>
            <a:r>
              <a:rPr lang="zh-CN" altLang="en-US" sz="1200" b="1" dirty="0">
                <a:latin typeface="微软雅黑" panose="020B0503020204020204" charset="-122"/>
                <a:ea typeface="微软雅黑" panose="020B0503020204020204" charset="-122"/>
                <a:cs typeface="微软雅黑" panose="020B0503020204020204" charset="-122"/>
                <a:sym typeface="宋体" panose="02010600030101010101" pitchFamily="2" charset="-122"/>
              </a:rPr>
              <a:t>、医保目录中同类药品尚无“阴道干涩”适应症</a:t>
            </a:r>
            <a:r>
              <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的空白</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。相比传统剂型，其通过</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“两次醇沉和两步层析”提取分离得到的三个有效部位</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研制而成，完成</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403</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例随机双盲</a:t>
            </a:r>
            <a:r>
              <a:rPr lang="en-US"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Ⅲ</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期临床试验，实现了从</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经验用药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到</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精准定量</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的升级。</a:t>
            </a:r>
            <a:endPar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171450" lvl="2" indent="-171450" fontAlgn="base">
              <a:lnSpc>
                <a:spcPct val="150000"/>
              </a:lnSpc>
              <a:spcBef>
                <a:spcPts val="600"/>
              </a:spcBef>
              <a:buFont typeface="Arial" panose="020B0604020202020204" pitchFamily="34" charset="0"/>
              <a:buChar char="•"/>
            </a:pPr>
            <a:r>
              <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该药为不愿或不适合使用激素替代疗法（</a:t>
            </a:r>
            <a:r>
              <a:rPr lang="en-US" altLang="zh-CN" sz="1200" b="1"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HRT</a:t>
            </a:r>
            <a:r>
              <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）的患者提供了安全的替代选择</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rPr>
              <a:t>，避免了激素相关的癌症与血栓风险，且多糖成分具有调节糖脂代谢的潜在优势。</a:t>
            </a:r>
            <a:endPar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a:p>
            <a:pPr marL="0" lvl="2" indent="0" fontAlgn="base">
              <a:lnSpc>
                <a:spcPct val="150000"/>
              </a:lnSpc>
              <a:spcBef>
                <a:spcPts val="600"/>
              </a:spcBef>
              <a:buFont typeface="Arial" panose="020B0604020202020204" pitchFamily="34" charset="0"/>
              <a:buNone/>
            </a:pPr>
            <a:endPar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0" y="1270"/>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02</a:t>
            </a:r>
            <a:endParaRPr lang="en-US" altLang="zh-CN" sz="6600" spc="600" dirty="0">
              <a:solidFill>
                <a:srgbClr val="51B4E9"/>
              </a:solidFill>
              <a:latin typeface="微软雅黑" panose="020B0503020204020204" charset="-122"/>
              <a:ea typeface="微软雅黑" panose="020B0503020204020204" charset="-122"/>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安全性</a:t>
            </a:r>
            <a:endParaRPr lang="zh-CN" altLang="en-US" sz="4000" spc="300" dirty="0">
              <a:solidFill>
                <a:srgbClr val="002774"/>
              </a:solidFill>
              <a:latin typeface="微软雅黑" panose="020B0503020204020204" charset="-122"/>
              <a:ea typeface="微软雅黑" panose="020B0503020204020204" charset="-122"/>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28" name="文本框 32"/>
          <p:cNvSpPr txBox="1"/>
          <p:nvPr>
            <p:custDataLst>
              <p:tags r:id="rId2"/>
            </p:custDataLst>
          </p:nvPr>
        </p:nvSpPr>
        <p:spPr>
          <a:xfrm>
            <a:off x="965258" y="1129030"/>
            <a:ext cx="1071245" cy="645160"/>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1</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048630" name="矩形 39"/>
          <p:cNvSpPr/>
          <p:nvPr>
            <p:custDataLst>
              <p:tags r:id="rId3"/>
            </p:custDataLst>
          </p:nvPr>
        </p:nvSpPr>
        <p:spPr>
          <a:xfrm>
            <a:off x="556895" y="3465197"/>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1048632" name="文本框 60"/>
          <p:cNvSpPr txBox="1"/>
          <p:nvPr>
            <p:custDataLst>
              <p:tags r:id="rId4"/>
            </p:custDataLst>
          </p:nvPr>
        </p:nvSpPr>
        <p:spPr>
          <a:xfrm>
            <a:off x="565150" y="1943100"/>
            <a:ext cx="2028190" cy="33718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cs typeface="微软雅黑" panose="020B0503020204020204" charset="-122"/>
              </a:rPr>
              <a:t>不良反应情况</a:t>
            </a:r>
            <a:r>
              <a:rPr lang="en-US" altLang="zh-CN" sz="1600" baseline="30000" dirty="0">
                <a:effectLst/>
                <a:latin typeface="微软雅黑" panose="020B0503020204020204" charset="-122"/>
                <a:ea typeface="微软雅黑" panose="020B0503020204020204" charset="-122"/>
                <a:cs typeface="微软雅黑" panose="020B0503020204020204" charset="-122"/>
                <a:sym typeface="+mn-ea"/>
              </a:rPr>
              <a:t>[1-2]</a:t>
            </a:r>
            <a:endParaRPr lang="zh-CN" altLang="en-US" sz="1600" baseline="300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048633" name="文本框 62"/>
          <p:cNvSpPr txBox="1"/>
          <p:nvPr>
            <p:custDataLst>
              <p:tags r:id="rId5"/>
            </p:custDataLst>
          </p:nvPr>
        </p:nvSpPr>
        <p:spPr>
          <a:xfrm>
            <a:off x="556895" y="3633497"/>
            <a:ext cx="2013585" cy="58356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ea"/>
              </a:rPr>
              <a:t>说明书收载的</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ct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ea"/>
              </a:rPr>
              <a:t>安全性信息描述</a:t>
            </a:r>
            <a:r>
              <a:rPr lang="en-US" altLang="zh-CN" sz="1600" baseline="30000" dirty="0">
                <a:effectLst/>
                <a:latin typeface="微软雅黑" panose="020B0503020204020204" charset="-122"/>
                <a:ea typeface="微软雅黑" panose="020B0503020204020204" charset="-122"/>
                <a:cs typeface="微软雅黑" panose="020B0503020204020204" charset="-122"/>
                <a:sym typeface="+mn-ea"/>
              </a:rPr>
              <a:t>[1]</a:t>
            </a:r>
            <a:endPar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048634" name="文本框 64"/>
          <p:cNvSpPr txBox="1"/>
          <p:nvPr>
            <p:custDataLst>
              <p:tags r:id="rId6"/>
            </p:custDataLst>
          </p:nvPr>
        </p:nvSpPr>
        <p:spPr>
          <a:xfrm>
            <a:off x="556895" y="5408680"/>
            <a:ext cx="2014220" cy="583565"/>
          </a:xfrm>
          <a:prstGeom prst="rect">
            <a:avLst/>
          </a:prstGeom>
          <a:noFill/>
        </p:spPr>
        <p:txBody>
          <a:bodyPr wrap="square" rtlCol="0">
            <a:spAutoFit/>
          </a:bodyPr>
          <a:lstStyle/>
          <a:p>
            <a:pPr algn="ct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ea"/>
              </a:rPr>
              <a:t>安全性方面</a:t>
            </a:r>
            <a:endParaRPr lang="en-US" altLang="zh-CN" sz="1600"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ctr"/>
            <a:r>
              <a:rPr lang="zh-CN" altLang="en-US" sz="1600" dirty="0">
                <a:solidFill>
                  <a:srgbClr val="002060"/>
                </a:solidFill>
                <a:latin typeface="微软雅黑" panose="020B0503020204020204" charset="-122"/>
                <a:ea typeface="微软雅黑" panose="020B0503020204020204" charset="-122"/>
                <a:cs typeface="微软雅黑" panose="020B0503020204020204" charset="-122"/>
                <a:sym typeface="+mn-ea"/>
              </a:rPr>
              <a:t>优势和不足</a:t>
            </a:r>
            <a:r>
              <a:rPr lang="en-US" altLang="zh-CN" sz="1600" baseline="30000" dirty="0">
                <a:latin typeface="微软雅黑" panose="020B0503020204020204" charset="-122"/>
                <a:ea typeface="微软雅黑" panose="020B0503020204020204" charset="-122"/>
                <a:cs typeface="微软雅黑" panose="020B0503020204020204" charset="-122"/>
                <a:sym typeface="+mn-ea"/>
              </a:rPr>
              <a:t>[2-5]</a:t>
            </a:r>
            <a:endParaRPr lang="en-US" altLang="zh-CN" sz="1600" baseline="30000"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p:sp>
        <p:nvSpPr>
          <p:cNvPr id="1048635" name="矩形 2"/>
          <p:cNvSpPr/>
          <p:nvPr>
            <p:custDataLst>
              <p:tags r:id="rId7"/>
            </p:custDataLst>
          </p:nvPr>
        </p:nvSpPr>
        <p:spPr>
          <a:xfrm>
            <a:off x="556895" y="5274060"/>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1048636" name="矩形 4"/>
          <p:cNvSpPr/>
          <p:nvPr>
            <p:custDataLst>
              <p:tags r:id="rId8"/>
            </p:custDataLst>
          </p:nvPr>
        </p:nvSpPr>
        <p:spPr>
          <a:xfrm>
            <a:off x="556895" y="1791335"/>
            <a:ext cx="2014220" cy="134620"/>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1048640" name="矩形 5"/>
          <p:cNvSpPr/>
          <p:nvPr>
            <p:custDataLst>
              <p:tags r:id="rId9"/>
            </p:custDataLst>
          </p:nvPr>
        </p:nvSpPr>
        <p:spPr>
          <a:xfrm>
            <a:off x="2914042" y="4653885"/>
            <a:ext cx="8789007" cy="1836174"/>
          </a:xfrm>
          <a:prstGeom prst="rect">
            <a:avLst/>
          </a:prstGeom>
          <a:noFill/>
        </p:spPr>
        <p:txBody>
          <a:bodyPr wrap="square" lIns="91440" tIns="45720" rIns="91440" bIns="45720"/>
          <a:lstStyle/>
          <a:p>
            <a:pPr marL="0" lvl="1" indent="-171450">
              <a:lnSpc>
                <a:spcPct val="120000"/>
              </a:lnSpc>
              <a:spcAft>
                <a:spcPts val="600"/>
              </a:spcAft>
              <a:buFont typeface="Arial" panose="020B0604020202020204" pitchFamily="34" charset="0"/>
              <a:buChar char="•"/>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rPr>
              <a:t>严格验证，安全可控，成分清晰：</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六味地黄苷糖片</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作为中药</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1.1</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类创新药</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，系统规范完成了</a:t>
            </a:r>
            <a:r>
              <a:rPr lang="en-US" altLang="en-US" sz="1200" dirty="0">
                <a:solidFill>
                  <a:schemeClr val="tx1"/>
                </a:solidFill>
                <a:latin typeface="微软雅黑" panose="020B0503020204020204" charset="-122"/>
                <a:ea typeface="微软雅黑" panose="020B0503020204020204" charset="-122"/>
                <a:cs typeface="微软雅黑" panose="020B0503020204020204" charset="-122"/>
              </a:rPr>
              <a:t>I</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a:t>
            </a:r>
            <a:r>
              <a:rPr lang="en-US" altLang="en-US" sz="1200" dirty="0">
                <a:latin typeface="微软雅黑" panose="020B0503020204020204" charset="-122"/>
                <a:ea typeface="微软雅黑" panose="020B0503020204020204" charset="-122"/>
                <a:cs typeface="微软雅黑" panose="020B0503020204020204" charset="-122"/>
              </a:rPr>
              <a:t> </a:t>
            </a:r>
            <a:r>
              <a:rPr lang="en-US" altLang="en-US" sz="1200" dirty="0" err="1">
                <a:latin typeface="微软雅黑" panose="020B0503020204020204" charset="-122"/>
                <a:ea typeface="微软雅黑" panose="020B0503020204020204" charset="-122"/>
                <a:cs typeface="微软雅黑" panose="020B0503020204020204" charset="-122"/>
              </a:rPr>
              <a:t>Ⅱ</a:t>
            </a:r>
            <a:r>
              <a:rPr lang="en-US" altLang="en-US" sz="1200" dirty="0" err="1">
                <a:solidFill>
                  <a:schemeClr val="tx1"/>
                </a:solidFill>
                <a:latin typeface="微软雅黑" panose="020B0503020204020204" charset="-122"/>
                <a:ea typeface="微软雅黑" panose="020B0503020204020204" charset="-122"/>
                <a:cs typeface="微软雅黑" panose="020B0503020204020204" charset="-122"/>
              </a:rPr>
              <a:t>a</a:t>
            </a:r>
            <a:r>
              <a:rPr lang="zh-CN" altLang="en-US" sz="1200" dirty="0">
                <a:latin typeface="微软雅黑" panose="020B0503020204020204" charset="-122"/>
                <a:ea typeface="微软雅黑" panose="020B0503020204020204" charset="-122"/>
                <a:cs typeface="微软雅黑" panose="020B0503020204020204" charset="-122"/>
              </a:rPr>
              <a:t>、</a:t>
            </a:r>
            <a:r>
              <a:rPr lang="en-US" altLang="en-US" sz="1200" dirty="0">
                <a:solidFill>
                  <a:schemeClr val="tx1"/>
                </a:solidFill>
                <a:latin typeface="微软雅黑" panose="020B0503020204020204" charset="-122"/>
                <a:ea typeface="微软雅黑" panose="020B0503020204020204" charset="-122"/>
                <a:cs typeface="微软雅黑" panose="020B0503020204020204" charset="-122"/>
              </a:rPr>
              <a:t> </a:t>
            </a:r>
            <a:r>
              <a:rPr lang="en-US" altLang="en-US" sz="1200" dirty="0" err="1">
                <a:solidFill>
                  <a:schemeClr val="tx1"/>
                </a:solidFill>
                <a:latin typeface="微软雅黑" panose="020B0503020204020204" charset="-122"/>
                <a:ea typeface="微软雅黑" panose="020B0503020204020204" charset="-122"/>
                <a:cs typeface="微软雅黑" panose="020B0503020204020204" charset="-122"/>
              </a:rPr>
              <a:t>Ⅱb</a:t>
            </a:r>
            <a:r>
              <a:rPr lang="zh-CN" altLang="en-US" sz="1200" dirty="0">
                <a:latin typeface="微软雅黑" panose="020B0503020204020204" charset="-122"/>
                <a:ea typeface="微软雅黑" panose="020B0503020204020204" charset="-122"/>
                <a:cs typeface="微软雅黑" panose="020B0503020204020204" charset="-122"/>
              </a:rPr>
              <a:t>、</a:t>
            </a:r>
            <a:r>
              <a:rPr lang="en-US" altLang="en-US" sz="1200" dirty="0">
                <a:solidFill>
                  <a:schemeClr val="tx1"/>
                </a:solidFill>
                <a:latin typeface="微软雅黑" panose="020B0503020204020204" charset="-122"/>
                <a:ea typeface="微软雅黑" panose="020B0503020204020204" charset="-122"/>
                <a:cs typeface="微软雅黑" panose="020B0503020204020204" charset="-122"/>
              </a:rPr>
              <a:t>III</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期共</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rPr>
              <a:t>项临床试验，</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显示良好的安全性和耐受性。</a:t>
            </a:r>
            <a:r>
              <a:rPr lang="zh-CN" altLang="en-US" sz="1200" dirty="0">
                <a:latin typeface="微软雅黑" panose="020B0503020204020204" charset="-122"/>
                <a:ea typeface="微软雅黑" panose="020B0503020204020204" charset="-122"/>
                <a:cs typeface="微软雅黑" panose="020B0503020204020204" charset="-122"/>
                <a:sym typeface="Arial" panose="020B0604020202020204" pitchFamily="34" charset="0"/>
              </a:rPr>
              <a:t>经“两次醇沉和两步层析”提取三个有效部位，物质成分清晰，</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减少了传统水煎煮中杂质、鞣质等，理论上降低胃肠道刺激和过敏风险。</a:t>
            </a:r>
            <a:endPar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0" lvl="1" indent="-171450">
              <a:lnSpc>
                <a:spcPct val="120000"/>
              </a:lnSpc>
              <a:spcAft>
                <a:spcPts val="600"/>
              </a:spcAft>
              <a:buFont typeface="Arial" panose="020B0604020202020204" pitchFamily="34" charset="0"/>
              <a:buChar char="•"/>
            </a:pP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无激素替代疗法（</a:t>
            </a:r>
            <a:r>
              <a:rPr lang="en-US" altLang="zh-CN" sz="1200" b="1" dirty="0">
                <a:latin typeface="微软雅黑" panose="020B0503020204020204" charset="-122"/>
                <a:ea typeface="微软雅黑" panose="020B0503020204020204" charset="-122"/>
                <a:cs typeface="微软雅黑" panose="020B0503020204020204" charset="-122"/>
                <a:sym typeface="Arial" panose="020B0604020202020204" pitchFamily="34" charset="0"/>
              </a:rPr>
              <a:t>HRT)</a:t>
            </a:r>
            <a:r>
              <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停药后风险：</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西医治疗更年期综合征患者多采用激素替代疗法，虽能暂时减轻症状，但停药后易复发，且会增加乳腺癌、子宫内膜癌的发生风险。六味地黄苷糖片滋补肾阴、填补肾精，临床研究显示在完成</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12</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周治疗后停药随访，未观察到潮热汗出、失眠等症状的复发或加重，说明该药具有更稳定的长期疗效和安全性。</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2" name="矩形 5"/>
          <p:cNvSpPr/>
          <p:nvPr>
            <p:custDataLst>
              <p:tags r:id="rId10"/>
            </p:custDataLst>
          </p:nvPr>
        </p:nvSpPr>
        <p:spPr>
          <a:xfrm>
            <a:off x="2914042" y="1335405"/>
            <a:ext cx="8712808" cy="944880"/>
          </a:xfrm>
          <a:prstGeom prst="rect">
            <a:avLst/>
          </a:prstGeom>
          <a:noFill/>
        </p:spPr>
        <p:txBody>
          <a:bodyPr wrap="square" lIns="91440" tIns="45720" rIns="91440" bIns="45720"/>
          <a:lstStyle/>
          <a:p>
            <a:pPr marL="107950" indent="0" fontAlgn="ctr">
              <a:lnSpc>
                <a:spcPct val="150000"/>
              </a:lnSpc>
            </a:pP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在六味地黄苷糖片的</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mn-ea"/>
              </a:rPr>
              <a:t> III </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期临床试验过程中未发生严重不良反应；试验组和安慰剂组研究期间各系统不良事件</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不良反应、严重不良事件、导致脱落的不良事件</a:t>
            </a:r>
            <a:r>
              <a:rPr lang="en-US" altLang="zh-CN" sz="1200"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不良反应的发生率相当。试验药物预期的肝功能指标异常、胃肠系统不良反应发生率未见明显高于安慰剂组，表明六味地黄苷糖片具有较好的临床安全性。</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32"/>
          <p:cNvSpPr txBox="1"/>
          <p:nvPr>
            <p:custDataLst>
              <p:tags r:id="rId11"/>
            </p:custDataLst>
          </p:nvPr>
        </p:nvSpPr>
        <p:spPr>
          <a:xfrm>
            <a:off x="965258" y="2696237"/>
            <a:ext cx="1071245" cy="645160"/>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2</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5" name="文本框 32"/>
          <p:cNvSpPr txBox="1"/>
          <p:nvPr>
            <p:custDataLst>
              <p:tags r:id="rId12"/>
            </p:custDataLst>
          </p:nvPr>
        </p:nvSpPr>
        <p:spPr>
          <a:xfrm>
            <a:off x="965258" y="4552700"/>
            <a:ext cx="1071245" cy="645160"/>
          </a:xfrm>
          <a:prstGeom prst="rect">
            <a:avLst/>
          </a:prstGeom>
          <a:noFill/>
        </p:spPr>
        <p:txBody>
          <a:bodyPr wrap="square" rtlCol="0">
            <a:sp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3</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graphicFrame>
        <p:nvGraphicFramePr>
          <p:cNvPr id="6" name="表格 7"/>
          <p:cNvGraphicFramePr>
            <a:graphicFrameLocks noGrp="1"/>
          </p:cNvGraphicFramePr>
          <p:nvPr>
            <p:custDataLst>
              <p:tags r:id="rId13"/>
            </p:custDataLst>
          </p:nvPr>
        </p:nvGraphicFramePr>
        <p:xfrm>
          <a:off x="3127375" y="2462530"/>
          <a:ext cx="8499475" cy="1798320"/>
        </p:xfrm>
        <a:graphic>
          <a:graphicData uri="http://schemas.openxmlformats.org/drawingml/2006/table">
            <a:tbl>
              <a:tblPr firstRow="1">
                <a:tableStyleId>{5C22544A-7EE6-4342-B048-85BDC9FD1C3A}</a:tableStyleId>
              </a:tblPr>
              <a:tblGrid>
                <a:gridCol w="1335405"/>
                <a:gridCol w="7164070"/>
              </a:tblGrid>
              <a:tr h="224790">
                <a:tc>
                  <a:txBody>
                    <a:bodyPr/>
                    <a:lstStyle/>
                    <a:p>
                      <a:pPr algn="ctr" fontAlgn="ctr"/>
                      <a:r>
                        <a:rPr lang="zh-CN" altLang="en-US" sz="1100" u="none" strike="noStrike" dirty="0">
                          <a:solidFill>
                            <a:schemeClr val="tx1"/>
                          </a:solidFill>
                          <a:effectLst/>
                          <a:latin typeface="微软雅黑" panose="020B0503020204020204" charset="-122"/>
                          <a:ea typeface="微软雅黑" panose="020B0503020204020204" charset="-122"/>
                        </a:rPr>
                        <a:t>项目名称</a:t>
                      </a:r>
                      <a:endParaRPr lang="zh-CN" altLang="en-US" sz="1100" b="1" i="0" u="none" strike="noStrike" dirty="0">
                        <a:solidFill>
                          <a:schemeClr val="tx1"/>
                        </a:solidFill>
                        <a:effectLst/>
                        <a:latin typeface="微软雅黑" panose="020B0503020204020204" charset="-122"/>
                        <a:ea typeface="微软雅黑" panose="020B0503020204020204" charset="-122"/>
                      </a:endParaRPr>
                    </a:p>
                  </a:txBody>
                  <a:tcPr marL="7620" marR="7620" marT="7620" marB="0" anchor="ctr">
                    <a:solidFill>
                      <a:schemeClr val="accent5">
                        <a:lumMod val="60000"/>
                        <a:lumOff val="40000"/>
                      </a:schemeClr>
                    </a:solidFill>
                  </a:tcPr>
                </a:tc>
                <a:tc>
                  <a:txBody>
                    <a:bodyPr/>
                    <a:lstStyle/>
                    <a:p>
                      <a:pPr algn="ctr" fontAlgn="ctr"/>
                      <a:r>
                        <a:rPr lang="zh-CN" altLang="en-US" sz="1100" u="none" strike="noStrike" dirty="0">
                          <a:solidFill>
                            <a:schemeClr val="tx1"/>
                          </a:solidFill>
                          <a:effectLst/>
                          <a:latin typeface="微软雅黑" panose="020B0503020204020204" charset="-122"/>
                          <a:ea typeface="微软雅黑" panose="020B0503020204020204" charset="-122"/>
                        </a:rPr>
                        <a:t>详细表述</a:t>
                      </a:r>
                      <a:endParaRPr lang="zh-CN" altLang="en-US" sz="1100" b="1" i="0" u="none" strike="noStrike" dirty="0">
                        <a:solidFill>
                          <a:schemeClr val="tx1"/>
                        </a:solidFill>
                        <a:effectLst/>
                        <a:latin typeface="微软雅黑" panose="020B0503020204020204" charset="-122"/>
                        <a:ea typeface="微软雅黑" panose="020B0503020204020204" charset="-122"/>
                      </a:endParaRPr>
                    </a:p>
                  </a:txBody>
                  <a:tcPr marL="7620" marR="7620" marT="7620" marB="0" anchor="ctr">
                    <a:solidFill>
                      <a:schemeClr val="accent5">
                        <a:lumMod val="60000"/>
                        <a:lumOff val="40000"/>
                      </a:schemeClr>
                    </a:solidFill>
                  </a:tcPr>
                </a:tc>
              </a:tr>
              <a:tr h="313690">
                <a:tc>
                  <a:txBody>
                    <a:bodyPr/>
                    <a:lstStyle/>
                    <a:p>
                      <a:pPr algn="ctr" fontAlgn="ctr"/>
                      <a:r>
                        <a:rPr lang="zh-CN" altLang="en-US" sz="1100" b="1" u="none" strike="noStrike" dirty="0">
                          <a:solidFill>
                            <a:schemeClr val="tx1"/>
                          </a:solidFill>
                          <a:effectLst/>
                          <a:latin typeface="微软雅黑" panose="020B0503020204020204" charset="-122"/>
                          <a:ea typeface="微软雅黑" panose="020B0503020204020204" charset="-122"/>
                        </a:rPr>
                        <a:t>不良反应</a:t>
                      </a:r>
                      <a:endParaRPr lang="zh-CN" altLang="en-US" sz="1100" b="1" i="0" u="none" strike="noStrike" dirty="0">
                        <a:solidFill>
                          <a:schemeClr val="tx1"/>
                        </a:solidFill>
                        <a:effectLst/>
                        <a:latin typeface="微软雅黑" panose="020B0503020204020204" charset="-122"/>
                        <a:ea typeface="微软雅黑" panose="020B0503020204020204" charset="-122"/>
                      </a:endParaRPr>
                    </a:p>
                  </a:txBody>
                  <a:tcPr marL="7620" marR="7620" marT="7620" marB="0" anchor="ctr">
                    <a:solidFill>
                      <a:schemeClr val="accent5">
                        <a:lumMod val="20000"/>
                        <a:lumOff val="80000"/>
                      </a:schemeClr>
                    </a:solidFill>
                  </a:tcPr>
                </a:tc>
                <a:tc>
                  <a:txBody>
                    <a:bodyPr/>
                    <a:lstStyle/>
                    <a:p>
                      <a:pPr marL="107950" algn="l" fontAlgn="ctr">
                        <a:lnSpc>
                          <a:spcPct val="100000"/>
                        </a:lnSpc>
                      </a:pPr>
                      <a:r>
                        <a:rPr lang="zh-CN" altLang="en-US"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rPr>
                        <a:t>临床试验期间受试者用药后出现</a:t>
                      </a:r>
                      <a:r>
                        <a:rPr lang="en-US" altLang="zh-CN"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rPr>
                        <a:t>ALT</a:t>
                      </a:r>
                      <a:r>
                        <a:rPr lang="zh-CN" altLang="en-US"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rPr>
                        <a:t>升高、</a:t>
                      </a:r>
                      <a:r>
                        <a:rPr lang="en-US" altLang="zh-CN"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rPr>
                        <a:t>AST</a:t>
                      </a:r>
                      <a:r>
                        <a:rPr lang="zh-CN" altLang="en-US"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rPr>
                        <a:t>升高、</a:t>
                      </a:r>
                      <a:r>
                        <a:rPr lang="en-US" altLang="zh-CN"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rPr>
                        <a:t>γ-GT</a:t>
                      </a:r>
                      <a:r>
                        <a:rPr lang="zh-CN" altLang="en-US"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rPr>
                        <a:t>升高、尿</a:t>
                      </a:r>
                      <a:r>
                        <a:rPr lang="en-US" altLang="zh-CN"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rPr>
                        <a:t>NAG</a:t>
                      </a:r>
                      <a:r>
                        <a:rPr lang="zh-CN" altLang="en-US"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rPr>
                        <a:t>酶升高、口腔溃疡、腹痛、腹胀、腹泻、消化不良等。</a:t>
                      </a:r>
                      <a:endParaRPr lang="zh-CN" altLang="en-US" sz="10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sym typeface="+mn-ea"/>
                      </a:endParaRPr>
                    </a:p>
                  </a:txBody>
                  <a:tcPr marL="7620" marR="7620" marT="7620" marB="0" anchor="ctr">
                    <a:solidFill>
                      <a:schemeClr val="accent5">
                        <a:lumMod val="20000"/>
                        <a:lumOff val="80000"/>
                      </a:schemeClr>
                    </a:solidFill>
                  </a:tcPr>
                </a:tc>
              </a:tr>
              <a:tr h="363220">
                <a:tc>
                  <a:txBody>
                    <a:bodyPr/>
                    <a:lstStyle/>
                    <a:p>
                      <a:pPr algn="ctr" fontAlgn="ctr"/>
                      <a:r>
                        <a:rPr lang="zh-CN" altLang="en-US" sz="1100" b="1" u="none" strike="noStrike" dirty="0">
                          <a:solidFill>
                            <a:schemeClr val="tx1"/>
                          </a:solidFill>
                          <a:effectLst/>
                          <a:latin typeface="微软雅黑" panose="020B0503020204020204" charset="-122"/>
                          <a:ea typeface="微软雅黑" panose="020B0503020204020204" charset="-122"/>
                          <a:cs typeface="微软雅黑" panose="020B0503020204020204" charset="-122"/>
                        </a:rPr>
                        <a:t>禁      忌</a:t>
                      </a:r>
                      <a:endParaRPr lang="zh-CN" altLang="en-US" sz="1100" b="1"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20" marR="7620" marT="7620" marB="0" anchor="ctr">
                    <a:solidFill>
                      <a:schemeClr val="accent5">
                        <a:lumMod val="20000"/>
                        <a:lumOff val="80000"/>
                      </a:schemeClr>
                    </a:solidFill>
                  </a:tcPr>
                </a:tc>
                <a:tc>
                  <a:txBody>
                    <a:bodyPr/>
                    <a:lstStyle/>
                    <a:p>
                      <a:pPr marL="107950" indent="0" algn="l" fontAlgn="ctr">
                        <a:lnSpc>
                          <a:spcPts val="1400"/>
                        </a:lnSpc>
                        <a:buClrTx/>
                        <a:buSzTx/>
                        <a:buNone/>
                      </a:pPr>
                      <a:r>
                        <a:rPr lang="en-US" altLang="zh-CN"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对本品及所含成份过敏者禁用。</a:t>
                      </a:r>
                      <a:endPar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p>
                      <a:pPr marL="107950" indent="0" algn="l" fontAlgn="ctr">
                        <a:lnSpc>
                          <a:spcPts val="1400"/>
                        </a:lnSpc>
                        <a:buClrTx/>
                        <a:buSzTx/>
                        <a:buNone/>
                      </a:pPr>
                      <a:r>
                        <a:rPr lang="en-US" altLang="zh-CN"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感冒发热病人不宜服用。</a:t>
                      </a:r>
                      <a:endPar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20" marR="7620" marT="7620" marB="0" anchor="ctr">
                    <a:solidFill>
                      <a:schemeClr val="accent5">
                        <a:lumMod val="20000"/>
                        <a:lumOff val="80000"/>
                      </a:schemeClr>
                    </a:solidFill>
                  </a:tcPr>
                </a:tc>
              </a:tr>
              <a:tr h="896620">
                <a:tc>
                  <a:txBody>
                    <a:bodyPr/>
                    <a:lstStyle/>
                    <a:p>
                      <a:pPr algn="ctr" fontAlgn="ctr"/>
                      <a:r>
                        <a:rPr lang="zh-CN" altLang="en-US" sz="1100" b="1" u="none" strike="noStrike" dirty="0">
                          <a:solidFill>
                            <a:schemeClr val="tx1"/>
                          </a:solidFill>
                          <a:effectLst/>
                          <a:latin typeface="微软雅黑" panose="020B0503020204020204" charset="-122"/>
                          <a:ea typeface="微软雅黑" panose="020B0503020204020204" charset="-122"/>
                        </a:rPr>
                        <a:t>注意事项</a:t>
                      </a:r>
                      <a:endParaRPr lang="zh-CN" altLang="en-US" sz="1100" b="1" i="0" u="none" strike="noStrike" dirty="0">
                        <a:solidFill>
                          <a:schemeClr val="tx1"/>
                        </a:solidFill>
                        <a:effectLst/>
                        <a:latin typeface="微软雅黑" panose="020B0503020204020204" charset="-122"/>
                        <a:ea typeface="微软雅黑" panose="020B0503020204020204" charset="-122"/>
                      </a:endParaRPr>
                    </a:p>
                  </a:txBody>
                  <a:tcPr marL="7620" marR="7620" marT="7620" marB="0" anchor="ctr">
                    <a:solidFill>
                      <a:schemeClr val="accent5">
                        <a:lumMod val="20000"/>
                        <a:lumOff val="80000"/>
                      </a:schemeClr>
                    </a:solidFill>
                  </a:tcPr>
                </a:tc>
                <a:tc>
                  <a:txBody>
                    <a:bodyPr/>
                    <a:lstStyle/>
                    <a:p>
                      <a:pPr marL="107950" indent="0" algn="l" fontAlgn="ctr">
                        <a:lnSpc>
                          <a:spcPts val="1400"/>
                        </a:lnSpc>
                        <a:buClrTx/>
                        <a:buSzTx/>
                        <a:buFontTx/>
                      </a:pPr>
                      <a:r>
                        <a:rPr lang="en-US" altLang="zh-CN"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有高血压、心脏病、肝病、糖尿病、肾病等慢性病严重者应在医师指导下服用。</a:t>
                      </a:r>
                      <a:endPar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p>
                      <a:pPr marL="107950" indent="0" algn="l" fontAlgn="ctr">
                        <a:lnSpc>
                          <a:spcPts val="1400"/>
                        </a:lnSpc>
                        <a:buClrTx/>
                        <a:buSzTx/>
                        <a:buFontTx/>
                      </a:pPr>
                      <a:r>
                        <a:rPr lang="en-US" altLang="zh-CN"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过敏体质者慎用。</a:t>
                      </a:r>
                      <a:endPar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p>
                      <a:pPr marL="107950" indent="0" algn="l" fontAlgn="ctr">
                        <a:lnSpc>
                          <a:spcPts val="1400"/>
                        </a:lnSpc>
                        <a:buClrTx/>
                        <a:buSzTx/>
                        <a:buFontTx/>
                      </a:pPr>
                      <a:r>
                        <a:rPr lang="en-US" altLang="zh-CN"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本品性状发生改变时禁止使用。</a:t>
                      </a:r>
                      <a:endPar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p>
                      <a:pPr marL="107950" indent="0" algn="l" fontAlgn="ctr">
                        <a:lnSpc>
                          <a:spcPts val="1400"/>
                        </a:lnSpc>
                        <a:buClrTx/>
                        <a:buSzTx/>
                        <a:buFontTx/>
                      </a:pPr>
                      <a:r>
                        <a:rPr lang="en-US" altLang="zh-CN"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服药期间需关注肝功能检查指标的监测。</a:t>
                      </a:r>
                      <a:endPar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p>
                      <a:pPr marL="107950" indent="0" algn="l" fontAlgn="ctr">
                        <a:lnSpc>
                          <a:spcPts val="1400"/>
                        </a:lnSpc>
                        <a:buClrTx/>
                        <a:buSzTx/>
                        <a:buFontTx/>
                      </a:pPr>
                      <a:r>
                        <a:rPr lang="en-US" altLang="zh-CN"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5.</a:t>
                      </a:r>
                      <a:r>
                        <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请将本品放在儿童不能接触的地方。</a:t>
                      </a:r>
                      <a:endParaRPr lang="zh-CN" altLang="en-US" sz="10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20" marR="7620" marT="7620" marB="0" anchor="ctr">
                    <a:solidFill>
                      <a:schemeClr val="accent5">
                        <a:lumMod val="20000"/>
                        <a:lumOff val="80000"/>
                      </a:schemeClr>
                    </a:solidFill>
                  </a:tcPr>
                </a:tc>
              </a:tr>
            </a:tbl>
          </a:graphicData>
        </a:graphic>
      </p:graphicFrame>
      <p:sp>
        <p:nvSpPr>
          <p:cNvPr id="7" name="灯片编号占位符 6"/>
          <p:cNvSpPr>
            <a:spLocks noGrp="1"/>
          </p:cNvSpPr>
          <p:nvPr>
            <p:ph type="sldNum" sz="quarter" idx="12"/>
          </p:nvPr>
        </p:nvSpPr>
        <p:spPr>
          <a:xfrm>
            <a:off x="10805160" y="6356350"/>
            <a:ext cx="548640" cy="365125"/>
          </a:xfrm>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dirty="0" smtClean="0">
              <a:latin typeface="微软雅黑" panose="020B0503020204020204" charset="-122"/>
              <a:ea typeface="微软雅黑" panose="020B0503020204020204" charset="-122"/>
            </a:endParaRPr>
          </a:p>
        </p:txBody>
      </p:sp>
      <p:sp>
        <p:nvSpPr>
          <p:cNvPr id="8" name="文本框 7"/>
          <p:cNvSpPr txBox="1"/>
          <p:nvPr/>
        </p:nvSpPr>
        <p:spPr>
          <a:xfrm>
            <a:off x="120650" y="6077585"/>
            <a:ext cx="9533890" cy="706755"/>
          </a:xfrm>
          <a:prstGeom prst="rect">
            <a:avLst/>
          </a:prstGeom>
          <a:noFill/>
        </p:spPr>
        <p:txBody>
          <a:bodyPr wrap="square">
            <a:spAutoFit/>
          </a:bodyPr>
          <a:lstStyle/>
          <a:p>
            <a:pPr>
              <a:defRPr/>
            </a:pPr>
            <a:r>
              <a:rPr lang="en-US" altLang="zh-CN" sz="800" dirty="0">
                <a:latin typeface="微软雅黑" panose="020B0503020204020204" charset="-122"/>
                <a:ea typeface="微软雅黑" panose="020B0503020204020204" charset="-122"/>
                <a:cs typeface="微软雅黑" panose="020B0503020204020204" charset="-122"/>
                <a:sym typeface="+mn-ea"/>
              </a:rPr>
              <a:t>[1]</a:t>
            </a:r>
            <a:r>
              <a:rPr lang="zh-CN" altLang="en-US" sz="800" dirty="0">
                <a:latin typeface="微软雅黑" panose="020B0503020204020204" charset="-122"/>
                <a:ea typeface="微软雅黑" panose="020B0503020204020204" charset="-122"/>
                <a:cs typeface="微软雅黑" panose="020B0503020204020204" charset="-122"/>
                <a:sym typeface="+mn-ea"/>
              </a:rPr>
              <a:t>六味地黄苷糖片产品说明书</a:t>
            </a:r>
            <a:r>
              <a:rPr lang="en-US" altLang="zh-CN" sz="800" dirty="0">
                <a:latin typeface="微软雅黑" panose="020B0503020204020204" charset="-122"/>
                <a:ea typeface="微软雅黑" panose="020B0503020204020204" charset="-122"/>
                <a:cs typeface="微软雅黑" panose="020B0503020204020204" charset="-122"/>
                <a:sym typeface="+mn-ea"/>
              </a:rPr>
              <a:t>.</a:t>
            </a:r>
            <a:endParaRPr lang="en-US" altLang="zh-CN" sz="800" dirty="0">
              <a:solidFill>
                <a:schemeClr val="tx1"/>
              </a:solidFill>
              <a:latin typeface="微软雅黑" panose="020B0503020204020204" charset="-122"/>
              <a:ea typeface="微软雅黑" panose="020B0503020204020204" charset="-122"/>
              <a:cs typeface="微软雅黑" panose="020B0503020204020204" charset="-122"/>
            </a:endParaRPr>
          </a:p>
          <a:p>
            <a:pPr>
              <a:defRPr/>
            </a:pPr>
            <a:r>
              <a:rPr lang="en-US" altLang="zh-CN" sz="800" dirty="0">
                <a:solidFill>
                  <a:schemeClr val="tx1"/>
                </a:solidFill>
                <a:latin typeface="微软雅黑" panose="020B0503020204020204" charset="-122"/>
                <a:ea typeface="微软雅黑" panose="020B0503020204020204" charset="-122"/>
                <a:cs typeface="微软雅黑" panose="020B0503020204020204" charset="-122"/>
              </a:rPr>
              <a:t>[2]</a:t>
            </a:r>
            <a:r>
              <a:rPr lang="zh-CN" altLang="en-US" sz="800" dirty="0">
                <a:latin typeface="微软雅黑" panose="020B0503020204020204" charset="-122"/>
                <a:ea typeface="微软雅黑" panose="020B0503020204020204" charset="-122"/>
                <a:cs typeface="微软雅黑" panose="020B0503020204020204" charset="-122"/>
              </a:rPr>
              <a:t>中华医学会科学普及分会</a:t>
            </a:r>
            <a:r>
              <a:rPr lang="en-US" altLang="zh-CN" sz="800" dirty="0">
                <a:latin typeface="微软雅黑" panose="020B0503020204020204" charset="-122"/>
                <a:ea typeface="微软雅黑" panose="020B0503020204020204" charset="-122"/>
                <a:cs typeface="微软雅黑" panose="020B0503020204020204" charset="-122"/>
              </a:rPr>
              <a:t>,</a:t>
            </a:r>
            <a:r>
              <a:rPr lang="zh-CN" altLang="en-US" sz="800" dirty="0">
                <a:latin typeface="微软雅黑" panose="020B0503020204020204" charset="-122"/>
                <a:ea typeface="微软雅黑" panose="020B0503020204020204" charset="-122"/>
                <a:cs typeface="微软雅黑" panose="020B0503020204020204" charset="-122"/>
              </a:rPr>
              <a:t> 等</a:t>
            </a:r>
            <a:r>
              <a:rPr lang="en-US" altLang="zh-CN" sz="800" dirty="0">
                <a:latin typeface="微软雅黑" panose="020B0503020204020204" charset="-122"/>
                <a:ea typeface="微软雅黑" panose="020B0503020204020204" charset="-122"/>
                <a:cs typeface="微软雅黑" panose="020B0503020204020204" charset="-122"/>
              </a:rPr>
              <a:t>.</a:t>
            </a:r>
            <a:r>
              <a:rPr lang="zh-CN" altLang="en-US" sz="800" dirty="0">
                <a:latin typeface="微软雅黑" panose="020B0503020204020204" charset="-122"/>
                <a:ea typeface="微软雅黑" panose="020B0503020204020204" charset="-122"/>
                <a:cs typeface="微软雅黑" panose="020B0503020204020204" charset="-122"/>
              </a:rPr>
              <a:t>更年期综合征自我管理专家共识</a:t>
            </a:r>
            <a:r>
              <a:rPr lang="en-US" altLang="zh-CN" sz="800" dirty="0">
                <a:latin typeface="微软雅黑" panose="020B0503020204020204" charset="-122"/>
                <a:ea typeface="微软雅黑" panose="020B0503020204020204" charset="-122"/>
                <a:cs typeface="微软雅黑" panose="020B0503020204020204" charset="-122"/>
              </a:rPr>
              <a:t>(2025</a:t>
            </a:r>
            <a:r>
              <a:rPr lang="zh-CN" altLang="en-US" sz="800" dirty="0">
                <a:latin typeface="微软雅黑" panose="020B0503020204020204" charset="-122"/>
                <a:ea typeface="微软雅黑" panose="020B0503020204020204" charset="-122"/>
                <a:cs typeface="微软雅黑" panose="020B0503020204020204" charset="-122"/>
              </a:rPr>
              <a:t>版</a:t>
            </a:r>
            <a:r>
              <a:rPr lang="en-US" altLang="zh-CN" sz="800" dirty="0">
                <a:latin typeface="微软雅黑" panose="020B0503020204020204" charset="-122"/>
                <a:ea typeface="微软雅黑" panose="020B0503020204020204" charset="-122"/>
                <a:cs typeface="微软雅黑" panose="020B0503020204020204" charset="-122"/>
              </a:rPr>
              <a:t>)[J].</a:t>
            </a:r>
            <a:r>
              <a:rPr lang="zh-CN" altLang="en-US" sz="800" dirty="0">
                <a:latin typeface="微软雅黑" panose="020B0503020204020204" charset="-122"/>
                <a:ea typeface="微软雅黑" panose="020B0503020204020204" charset="-122"/>
                <a:cs typeface="微软雅黑" panose="020B0503020204020204" charset="-122"/>
              </a:rPr>
              <a:t>健康世界</a:t>
            </a:r>
            <a:r>
              <a:rPr lang="en-US" altLang="zh-CN" sz="800" dirty="0">
                <a:latin typeface="微软雅黑" panose="020B0503020204020204" charset="-122"/>
                <a:ea typeface="微软雅黑" panose="020B0503020204020204" charset="-122"/>
                <a:cs typeface="微软雅黑" panose="020B0503020204020204" charset="-122"/>
              </a:rPr>
              <a:t>, 2025(7):8-13.</a:t>
            </a:r>
            <a:endParaRPr lang="en-US" altLang="zh-CN" sz="800" dirty="0">
              <a:latin typeface="微软雅黑" panose="020B0503020204020204" charset="-122"/>
              <a:ea typeface="微软雅黑" panose="020B0503020204020204" charset="-122"/>
              <a:cs typeface="微软雅黑" panose="020B0503020204020204" charset="-122"/>
            </a:endParaRPr>
          </a:p>
          <a:p>
            <a:pPr>
              <a:defRPr/>
            </a:pPr>
            <a:r>
              <a:rPr lang="en-US" altLang="zh-CN" sz="800" dirty="0">
                <a:latin typeface="微软雅黑" panose="020B0503020204020204" charset="-122"/>
                <a:ea typeface="微软雅黑" panose="020B0503020204020204" charset="-122"/>
                <a:cs typeface="微软雅黑" panose="020B0503020204020204" charset="-122"/>
              </a:rPr>
              <a:t>[3]</a:t>
            </a:r>
            <a:r>
              <a:rPr lang="zh-CN" altLang="en-US" sz="800" dirty="0">
                <a:latin typeface="微软雅黑" panose="020B0503020204020204" charset="-122"/>
                <a:ea typeface="微软雅黑" panose="020B0503020204020204" charset="-122"/>
                <a:cs typeface="微软雅黑" panose="020B0503020204020204" charset="-122"/>
              </a:rPr>
              <a:t>中华医学会妇产科学分会绝经学组</a:t>
            </a:r>
            <a:r>
              <a:rPr lang="en-US" altLang="zh-CN" sz="800" dirty="0">
                <a:latin typeface="微软雅黑" panose="020B0503020204020204" charset="-122"/>
                <a:ea typeface="微软雅黑" panose="020B0503020204020204" charset="-122"/>
                <a:cs typeface="微软雅黑" panose="020B0503020204020204" charset="-122"/>
              </a:rPr>
              <a:t>. </a:t>
            </a:r>
            <a:r>
              <a:rPr lang="zh-CN" altLang="en-US" sz="800" dirty="0">
                <a:latin typeface="微软雅黑" panose="020B0503020204020204" charset="-122"/>
                <a:ea typeface="微软雅黑" panose="020B0503020204020204" charset="-122"/>
                <a:cs typeface="微软雅黑" panose="020B0503020204020204" charset="-122"/>
              </a:rPr>
              <a:t>中国绝经管理与绝经激素治疗指南</a:t>
            </a:r>
            <a:r>
              <a:rPr lang="en-US" altLang="zh-CN" sz="800" dirty="0">
                <a:latin typeface="微软雅黑" panose="020B0503020204020204" charset="-122"/>
                <a:ea typeface="微软雅黑" panose="020B0503020204020204" charset="-122"/>
                <a:cs typeface="微软雅黑" panose="020B0503020204020204" charset="-122"/>
              </a:rPr>
              <a:t>2023</a:t>
            </a:r>
            <a:r>
              <a:rPr lang="zh-CN" altLang="en-US" sz="800" dirty="0">
                <a:latin typeface="微软雅黑" panose="020B0503020204020204" charset="-122"/>
                <a:ea typeface="微软雅黑" panose="020B0503020204020204" charset="-122"/>
                <a:cs typeface="微软雅黑" panose="020B0503020204020204" charset="-122"/>
              </a:rPr>
              <a:t>版</a:t>
            </a:r>
            <a:r>
              <a:rPr lang="en-US" altLang="zh-CN" sz="800" dirty="0">
                <a:latin typeface="微软雅黑" panose="020B0503020204020204" charset="-122"/>
                <a:ea typeface="微软雅黑" panose="020B0503020204020204" charset="-122"/>
                <a:cs typeface="微软雅黑" panose="020B0503020204020204" charset="-122"/>
              </a:rPr>
              <a:t>[J]. </a:t>
            </a:r>
            <a:r>
              <a:rPr lang="zh-CN" altLang="en-US" sz="800" dirty="0">
                <a:latin typeface="微软雅黑" panose="020B0503020204020204" charset="-122"/>
                <a:ea typeface="微软雅黑" panose="020B0503020204020204" charset="-122"/>
                <a:cs typeface="微软雅黑" panose="020B0503020204020204" charset="-122"/>
              </a:rPr>
              <a:t>中华妇产科杂志</a:t>
            </a:r>
            <a:r>
              <a:rPr lang="en-US" altLang="zh-CN" sz="800" dirty="0">
                <a:latin typeface="微软雅黑" panose="020B0503020204020204" charset="-122"/>
                <a:ea typeface="微软雅黑" panose="020B0503020204020204" charset="-122"/>
                <a:cs typeface="微软雅黑" panose="020B0503020204020204" charset="-122"/>
              </a:rPr>
              <a:t>, 2023, 58(1): 4-21.</a:t>
            </a:r>
            <a:endParaRPr lang="en-US" altLang="zh-CN" sz="800" dirty="0">
              <a:latin typeface="微软雅黑" panose="020B0503020204020204" charset="-122"/>
              <a:ea typeface="微软雅黑" panose="020B0503020204020204" charset="-122"/>
              <a:cs typeface="微软雅黑" panose="020B0503020204020204" charset="-122"/>
            </a:endParaRPr>
          </a:p>
          <a:p>
            <a:pPr>
              <a:defRPr/>
            </a:pPr>
            <a:r>
              <a:rPr lang="en-US" altLang="zh-CN" sz="800" dirty="0">
                <a:latin typeface="微软雅黑" panose="020B0503020204020204" charset="-122"/>
                <a:ea typeface="微软雅黑" panose="020B0503020204020204" charset="-122"/>
                <a:cs typeface="微软雅黑" panose="020B0503020204020204" charset="-122"/>
              </a:rPr>
              <a:t>[4]</a:t>
            </a:r>
            <a:r>
              <a:rPr lang="zh-CN" altLang="zh-CN" sz="800" dirty="0">
                <a:latin typeface="微软雅黑" panose="020B0503020204020204" charset="-122"/>
                <a:ea typeface="微软雅黑" panose="020B0503020204020204" charset="-122"/>
                <a:cs typeface="微软雅黑" panose="020B0503020204020204" charset="-122"/>
              </a:rPr>
              <a:t>中成药治疗更年期综合征临床应用指南(2020年)[J].中国中西医结合杂志, 2021, 41(4):9.</a:t>
            </a:r>
            <a:endParaRPr lang="en-US" altLang="zh-CN" sz="800" dirty="0">
              <a:latin typeface="微软雅黑" panose="020B0503020204020204" charset="-122"/>
              <a:ea typeface="微软雅黑" panose="020B0503020204020204" charset="-122"/>
              <a:cs typeface="微软雅黑" panose="020B0503020204020204" charset="-122"/>
            </a:endParaRPr>
          </a:p>
          <a:p>
            <a:pPr>
              <a:defRPr/>
            </a:pPr>
            <a:r>
              <a:rPr lang="en-US" altLang="zh-CN" sz="800" dirty="0">
                <a:latin typeface="微软雅黑" panose="020B0503020204020204" charset="-122"/>
                <a:ea typeface="微软雅黑" panose="020B0503020204020204" charset="-122"/>
                <a:cs typeface="微软雅黑" panose="020B0503020204020204" charset="-122"/>
              </a:rPr>
              <a:t>[5]</a:t>
            </a:r>
            <a:r>
              <a:rPr lang="zh-CN" altLang="en-US" sz="800" dirty="0">
                <a:latin typeface="微软雅黑" panose="020B0503020204020204" charset="-122"/>
                <a:ea typeface="微软雅黑" panose="020B0503020204020204" charset="-122"/>
                <a:cs typeface="微软雅黑" panose="020B0503020204020204" charset="-122"/>
              </a:rPr>
              <a:t>中国中西医结合学会妇产科专业委员会</a:t>
            </a:r>
            <a:r>
              <a:rPr lang="en-US" altLang="zh-CN" sz="800" dirty="0">
                <a:latin typeface="微软雅黑" panose="020B0503020204020204" charset="-122"/>
                <a:ea typeface="微软雅黑" panose="020B0503020204020204" charset="-122"/>
                <a:cs typeface="微软雅黑" panose="020B0503020204020204" charset="-122"/>
              </a:rPr>
              <a:t>.</a:t>
            </a:r>
            <a:r>
              <a:rPr lang="zh-CN" altLang="en-US" sz="800" dirty="0">
                <a:latin typeface="微软雅黑" panose="020B0503020204020204" charset="-122"/>
                <a:ea typeface="微软雅黑" panose="020B0503020204020204" charset="-122"/>
                <a:cs typeface="微软雅黑" panose="020B0503020204020204" charset="-122"/>
              </a:rPr>
              <a:t>更年期综合征中西医结合诊治指南</a:t>
            </a:r>
            <a:r>
              <a:rPr lang="en-US" altLang="zh-CN" sz="800" dirty="0">
                <a:latin typeface="微软雅黑" panose="020B0503020204020204" charset="-122"/>
                <a:ea typeface="微软雅黑" panose="020B0503020204020204" charset="-122"/>
                <a:cs typeface="微软雅黑" panose="020B0503020204020204" charset="-122"/>
              </a:rPr>
              <a:t>(2023</a:t>
            </a:r>
            <a:r>
              <a:rPr lang="zh-CN" altLang="en-US" sz="800" dirty="0">
                <a:latin typeface="微软雅黑" panose="020B0503020204020204" charset="-122"/>
                <a:ea typeface="微软雅黑" panose="020B0503020204020204" charset="-122"/>
                <a:cs typeface="微软雅黑" panose="020B0503020204020204" charset="-122"/>
              </a:rPr>
              <a:t>年版</a:t>
            </a:r>
            <a:r>
              <a:rPr lang="en-US" altLang="zh-CN" sz="800" dirty="0">
                <a:latin typeface="微软雅黑" panose="020B0503020204020204" charset="-122"/>
                <a:ea typeface="微软雅黑" panose="020B0503020204020204" charset="-122"/>
                <a:cs typeface="微软雅黑" panose="020B0503020204020204" charset="-122"/>
              </a:rPr>
              <a:t>)[J].</a:t>
            </a:r>
            <a:r>
              <a:rPr lang="zh-CN" altLang="en-US" sz="800" dirty="0">
                <a:latin typeface="微软雅黑" panose="020B0503020204020204" charset="-122"/>
                <a:ea typeface="微软雅黑" panose="020B0503020204020204" charset="-122"/>
                <a:cs typeface="微软雅黑" panose="020B0503020204020204" charset="-122"/>
              </a:rPr>
              <a:t>中国实用妇科与产科杂志</a:t>
            </a:r>
            <a:r>
              <a:rPr lang="en-US" altLang="zh-CN" sz="800" dirty="0">
                <a:latin typeface="微软雅黑" panose="020B0503020204020204" charset="-122"/>
                <a:ea typeface="微软雅黑" panose="020B0503020204020204" charset="-122"/>
                <a:cs typeface="微软雅黑" panose="020B0503020204020204" charset="-122"/>
              </a:rPr>
              <a:t>, 2023 , 39(8):799808.</a:t>
            </a:r>
            <a:endParaRPr lang="en-US" altLang="zh-CN" sz="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0" y="0"/>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03</a:t>
            </a:r>
            <a:endParaRPr lang="en-US" altLang="zh-CN" sz="6600" spc="600" dirty="0">
              <a:solidFill>
                <a:srgbClr val="51B4E9"/>
              </a:solidFill>
              <a:latin typeface="微软雅黑" panose="020B0503020204020204" charset="-122"/>
              <a:ea typeface="微软雅黑" panose="020B0503020204020204" charset="-122"/>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有效性</a:t>
            </a:r>
            <a:endParaRPr lang="zh-CN" altLang="en-US" sz="4000" spc="300" dirty="0">
              <a:solidFill>
                <a:srgbClr val="002774"/>
              </a:solidFill>
              <a:latin typeface="微软雅黑" panose="020B0503020204020204" charset="-122"/>
              <a:ea typeface="微软雅黑" panose="020B0503020204020204" charset="-122"/>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45" name="文本框 56"/>
          <p:cNvSpPr txBox="1"/>
          <p:nvPr>
            <p:custDataLst>
              <p:tags r:id="rId2"/>
            </p:custDataLst>
          </p:nvPr>
        </p:nvSpPr>
        <p:spPr>
          <a:xfrm>
            <a:off x="913765" y="2403475"/>
            <a:ext cx="1024255" cy="655955"/>
          </a:xfrm>
          <a:prstGeom prst="rect">
            <a:avLst/>
          </a:prstGeom>
          <a:noFill/>
        </p:spPr>
        <p:txBody>
          <a:bodyPr wrap="square" rtlCol="0">
            <a:noAutofit/>
          </a:bodyPr>
          <a:lstStyle/>
          <a:p>
            <a:pPr algn="ct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600" dirty="0">
                <a:solidFill>
                  <a:srgbClr val="002060"/>
                </a:solidFill>
                <a:latin typeface="微软雅黑" panose="020B0503020204020204" charset="-122"/>
                <a:ea typeface="微软雅黑" panose="020B0503020204020204" charset="-122"/>
                <a:cs typeface="微软雅黑" panose="020B0503020204020204" charset="-122"/>
              </a:rPr>
              <a:t>1</a:t>
            </a:r>
            <a:r>
              <a:rPr lang="zh-CN" altLang="en-US" sz="36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6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46" name="文本框 64"/>
          <p:cNvSpPr txBox="1"/>
          <p:nvPr>
            <p:custDataLst>
              <p:tags r:id="rId3"/>
            </p:custDataLst>
          </p:nvPr>
        </p:nvSpPr>
        <p:spPr>
          <a:xfrm>
            <a:off x="532130" y="3204845"/>
            <a:ext cx="1845945" cy="550545"/>
          </a:xfrm>
          <a:prstGeom prst="rect">
            <a:avLst/>
          </a:prstGeom>
          <a:noFill/>
        </p:spPr>
        <p:txBody>
          <a:bodyPr wrap="square" rtlCol="0">
            <a:noAutofit/>
          </a:bodyPr>
          <a:lstStyle/>
          <a:p>
            <a:pPr algn="ctr">
              <a:buClrTx/>
              <a:buSzTx/>
              <a:buNone/>
            </a:pPr>
            <a:r>
              <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sym typeface="+mn-ea"/>
              </a:rPr>
              <a:t>组方合理性和</a:t>
            </a:r>
            <a:endPar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sym typeface="+mn-ea"/>
            </a:endParaRPr>
          </a:p>
          <a:p>
            <a:pPr algn="ctr">
              <a:buClrTx/>
              <a:buSzTx/>
              <a:buNone/>
            </a:pPr>
            <a:r>
              <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sym typeface="+mn-ea"/>
              </a:rPr>
              <a:t>中成药治疗优势</a:t>
            </a:r>
            <a:endParaRPr lang="zh-CN" altLang="en-US" sz="1600" dirty="0">
              <a:solidFill>
                <a:srgbClr val="002060"/>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7" name="矩形 2"/>
          <p:cNvSpPr/>
          <p:nvPr>
            <p:custDataLst>
              <p:tags r:id="rId4"/>
            </p:custDataLst>
          </p:nvPr>
        </p:nvSpPr>
        <p:spPr>
          <a:xfrm>
            <a:off x="552450" y="3094990"/>
            <a:ext cx="1824990" cy="114935"/>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58" name="文本框 57"/>
          <p:cNvSpPr txBox="1"/>
          <p:nvPr/>
        </p:nvSpPr>
        <p:spPr>
          <a:xfrm>
            <a:off x="1503680" y="5510530"/>
            <a:ext cx="10326370" cy="1095375"/>
          </a:xfrm>
          <a:prstGeom prst="rect">
            <a:avLst/>
          </a:prstGeom>
          <a:noFill/>
        </p:spPr>
        <p:txBody>
          <a:bodyPr wrap="square">
            <a:noAutofit/>
          </a:bodyPr>
          <a:p>
            <a:pPr indent="0" algn="l" fontAlgn="auto">
              <a:lnSpc>
                <a:spcPct val="150000"/>
              </a:lnSpc>
              <a:spcBef>
                <a:spcPts val="0"/>
              </a:spcBef>
              <a:spcAft>
                <a:spcPts val="0"/>
              </a:spcAft>
            </a:pPr>
            <a:r>
              <a:rPr lang="en-US" altLang="zh-CN" sz="1400" spc="150" dirty="0">
                <a:latin typeface="微软雅黑" panose="020B0503020204020204" charset="-122"/>
                <a:ea typeface="微软雅黑" panose="020B0503020204020204" charset="-122"/>
                <a:cs typeface="微软雅黑" panose="020B0503020204020204" charset="-122"/>
                <a:sym typeface="Arial" panose="020B0604020202020204" pitchFamily="34" charset="0"/>
              </a:rPr>
              <a:t>      </a:t>
            </a:r>
            <a:r>
              <a:rPr lang="zh-CN" altLang="en-US" sz="1400" spc="150" dirty="0">
                <a:latin typeface="微软雅黑" panose="020B0503020204020204" charset="-122"/>
                <a:ea typeface="微软雅黑" panose="020B0503020204020204" charset="-122"/>
                <a:cs typeface="微软雅黑" panose="020B0503020204020204" charset="-122"/>
                <a:sym typeface="Arial" panose="020B0604020202020204" pitchFamily="34" charset="0"/>
              </a:rPr>
              <a:t>六味地黄苷糖片用于女性年期综合征肾阴虚证患者治疗效果好。能明显缓解女性更年期综合征患者的临床症状，尤其在改良 </a:t>
            </a:r>
            <a:r>
              <a:rPr lang="en-US" altLang="zh-CN" sz="1400" spc="150" dirty="0">
                <a:latin typeface="微软雅黑" panose="020B0503020204020204" charset="-122"/>
                <a:ea typeface="微软雅黑" panose="020B0503020204020204" charset="-122"/>
                <a:cs typeface="微软雅黑" panose="020B0503020204020204" charset="-122"/>
                <a:sym typeface="Arial" panose="020B0604020202020204" pitchFamily="34" charset="0"/>
              </a:rPr>
              <a:t>Kupperman </a:t>
            </a:r>
            <a:r>
              <a:rPr lang="zh-CN" altLang="en-US" sz="1400" spc="150" dirty="0">
                <a:latin typeface="微软雅黑" panose="020B0503020204020204" charset="-122"/>
                <a:ea typeface="微软雅黑" panose="020B0503020204020204" charset="-122"/>
                <a:cs typeface="微软雅黑" panose="020B0503020204020204" charset="-122"/>
                <a:sym typeface="Arial" panose="020B0604020202020204" pitchFamily="34" charset="0"/>
              </a:rPr>
              <a:t>量表总体及单项症状（潮热汗出、眩晕、骨关节肌肉痛）、中医证候等方面疗效优势明显。</a:t>
            </a:r>
            <a:endParaRPr lang="zh-CN" altLang="en-US" sz="1400" dirty="0">
              <a:latin typeface="微软雅黑" panose="020B0503020204020204" charset="-122"/>
              <a:ea typeface="微软雅黑" panose="020B0503020204020204" charset="-122"/>
              <a:cs typeface="微软雅黑" panose="020B0503020204020204" charset="-122"/>
            </a:endParaRPr>
          </a:p>
        </p:txBody>
      </p:sp>
      <p:sp>
        <p:nvSpPr>
          <p:cNvPr id="60" name="圆角矩形 59"/>
          <p:cNvSpPr/>
          <p:nvPr userDrawn="1"/>
        </p:nvSpPr>
        <p:spPr>
          <a:xfrm>
            <a:off x="2989605" y="1644304"/>
            <a:ext cx="8761128" cy="3671570"/>
          </a:xfrm>
          <a:prstGeom prst="roundRect">
            <a:avLst>
              <a:gd name="adj" fmla="val 10521"/>
            </a:avLst>
          </a:prstGeom>
          <a:solidFill>
            <a:schemeClr val="accent5">
              <a:lumMod val="20000"/>
              <a:lumOff val="80000"/>
              <a:alpha val="100000"/>
            </a:schemeClr>
          </a:solidFill>
          <a:ln w="12700"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endParaRPr lang="zh-CN" altLang="en-US">
              <a:solidFill>
                <a:srgbClr val="000000"/>
              </a:solidFill>
              <a:latin typeface="微软雅黑" panose="020B0503020204020204" charset="-122"/>
              <a:ea typeface="微软雅黑" panose="020B0503020204020204" charset="-122"/>
            </a:endParaRPr>
          </a:p>
        </p:txBody>
      </p:sp>
      <p:cxnSp>
        <p:nvCxnSpPr>
          <p:cNvPr id="62" name="连接符: 肘形 3"/>
          <p:cNvCxnSpPr/>
          <p:nvPr>
            <p:custDataLst>
              <p:tags r:id="rId5"/>
            </p:custDataLst>
          </p:nvPr>
        </p:nvCxnSpPr>
        <p:spPr>
          <a:xfrm rot="16200000" flipH="1">
            <a:off x="8724638" y="934590"/>
            <a:ext cx="579142" cy="3168335"/>
          </a:xfrm>
          <a:prstGeom prst="bentConnector2">
            <a:avLst/>
          </a:prstGeom>
          <a:ln w="25400">
            <a:solidFill>
              <a:srgbClr val="2E75B6">
                <a:alpha val="100000"/>
              </a:srgbClr>
            </a:solidFill>
            <a:prstDash val="dash"/>
          </a:ln>
        </p:spPr>
        <p:style>
          <a:lnRef idx="1">
            <a:srgbClr val="8590CA"/>
          </a:lnRef>
          <a:fillRef idx="0">
            <a:srgbClr val="8590CA"/>
          </a:fillRef>
          <a:effectRef idx="0">
            <a:srgbClr val="8590CA"/>
          </a:effectRef>
          <a:fontRef idx="minor">
            <a:sysClr val="windowText" lastClr="000000"/>
          </a:fontRef>
        </p:style>
      </p:cxnSp>
      <p:cxnSp>
        <p:nvCxnSpPr>
          <p:cNvPr id="71" name="连接符: 肘形 15"/>
          <p:cNvCxnSpPr/>
          <p:nvPr>
            <p:custDataLst>
              <p:tags r:id="rId6"/>
            </p:custDataLst>
          </p:nvPr>
        </p:nvCxnSpPr>
        <p:spPr>
          <a:xfrm rot="5400000">
            <a:off x="5559741" y="938520"/>
            <a:ext cx="571774" cy="3168335"/>
          </a:xfrm>
          <a:prstGeom prst="bentConnector2">
            <a:avLst/>
          </a:prstGeom>
          <a:ln w="25400">
            <a:solidFill>
              <a:schemeClr val="accent1">
                <a:lumMod val="75000"/>
                <a:alpha val="100000"/>
              </a:schemeClr>
            </a:solidFill>
            <a:prstDash val="dash"/>
          </a:ln>
        </p:spPr>
        <p:style>
          <a:lnRef idx="1">
            <a:srgbClr val="8590CA"/>
          </a:lnRef>
          <a:fillRef idx="0">
            <a:srgbClr val="8590CA"/>
          </a:fillRef>
          <a:effectRef idx="0">
            <a:srgbClr val="8590CA"/>
          </a:effectRef>
          <a:fontRef idx="minor">
            <a:sysClr val="windowText" lastClr="000000"/>
          </a:fontRef>
        </p:style>
      </p:cxnSp>
      <p:sp>
        <p:nvSpPr>
          <p:cNvPr id="72" name="文本框 71"/>
          <p:cNvSpPr txBox="1"/>
          <p:nvPr>
            <p:custDataLst>
              <p:tags r:id="rId7"/>
            </p:custDataLst>
          </p:nvPr>
        </p:nvSpPr>
        <p:spPr>
          <a:xfrm>
            <a:off x="3315581" y="3448688"/>
            <a:ext cx="1247194" cy="358842"/>
          </a:xfrm>
          <a:prstGeom prst="rect">
            <a:avLst/>
          </a:prstGeom>
          <a:noFill/>
        </p:spPr>
        <p:txBody>
          <a:bodyPr wrap="square" rtlCol="0">
            <a:normAutofit/>
          </a:bodyPr>
          <a:lstStyle/>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滋补肾阴</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p:txBody>
      </p:sp>
      <p:sp>
        <p:nvSpPr>
          <p:cNvPr id="73" name="椭圆 72"/>
          <p:cNvSpPr/>
          <p:nvPr>
            <p:custDataLst>
              <p:tags r:id="rId8"/>
            </p:custDataLst>
          </p:nvPr>
        </p:nvSpPr>
        <p:spPr>
          <a:xfrm>
            <a:off x="3616987" y="2486338"/>
            <a:ext cx="644474" cy="644474"/>
          </a:xfrm>
          <a:prstGeom prst="ellipse">
            <a:avLst/>
          </a:prstGeom>
          <a:solidFill>
            <a:schemeClr val="accent4">
              <a:lumMod val="40000"/>
              <a:lumOff val="60000"/>
              <a:alpha val="10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62500"/>
          </a:bodyPr>
          <a:lstStyle/>
          <a:p>
            <a:pPr algn="ctr">
              <a:lnSpc>
                <a:spcPct val="130000"/>
              </a:lnSpc>
            </a:pPr>
            <a:endParaRPr lang="zh-CN" altLang="en-US" sz="2800" b="1" dirty="0">
              <a:solidFill>
                <a:sysClr val="window" lastClr="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74" name="文本框 73"/>
          <p:cNvSpPr txBox="1"/>
          <p:nvPr>
            <p:custDataLst>
              <p:tags r:id="rId9"/>
            </p:custDataLst>
          </p:nvPr>
        </p:nvSpPr>
        <p:spPr>
          <a:xfrm>
            <a:off x="3523013" y="2648380"/>
            <a:ext cx="831955" cy="350280"/>
          </a:xfrm>
          <a:prstGeom prst="rect">
            <a:avLst/>
          </a:prstGeom>
          <a:noFill/>
        </p:spPr>
        <p:txBody>
          <a:bodyPr wrap="square" rtlCol="0">
            <a:noAutofit/>
          </a:bodyPr>
          <a:lstStyle/>
          <a:p>
            <a:pPr algn="ctr">
              <a:lnSpc>
                <a:spcPct val="120000"/>
              </a:lnSpc>
            </a:pPr>
            <a:r>
              <a:rPr lang="zh-CN" altLang="en-US" sz="1200" b="1" spc="15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熟地黄</a:t>
            </a:r>
            <a:endParaRPr lang="zh-CN" altLang="en-US" sz="1200" b="1" spc="15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75" name="椭圆 74"/>
          <p:cNvSpPr/>
          <p:nvPr>
            <p:custDataLst>
              <p:tags r:id="rId10"/>
            </p:custDataLst>
          </p:nvPr>
        </p:nvSpPr>
        <p:spPr>
          <a:xfrm>
            <a:off x="10598131" y="2486338"/>
            <a:ext cx="644474" cy="644474"/>
          </a:xfrm>
          <a:prstGeom prst="ellipse">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62500"/>
          </a:bodyPr>
          <a:lstStyle/>
          <a:p>
            <a:pPr algn="ctr">
              <a:lnSpc>
                <a:spcPct val="130000"/>
              </a:lnSpc>
            </a:pPr>
            <a:endParaRPr lang="zh-CN" altLang="en-US" sz="2800" b="1" dirty="0">
              <a:solidFill>
                <a:sysClr val="window" lastClr="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76" name="文本框 75"/>
          <p:cNvSpPr txBox="1"/>
          <p:nvPr>
            <p:custDataLst>
              <p:tags r:id="rId11"/>
            </p:custDataLst>
          </p:nvPr>
        </p:nvSpPr>
        <p:spPr>
          <a:xfrm>
            <a:off x="10613765" y="2656596"/>
            <a:ext cx="613151" cy="294632"/>
          </a:xfrm>
          <a:prstGeom prst="rect">
            <a:avLst/>
          </a:prstGeom>
          <a:noFill/>
        </p:spPr>
        <p:txBody>
          <a:bodyPr wrap="square" rtlCol="0">
            <a:noAutofit/>
          </a:bodyPr>
          <a:lstStyle/>
          <a:p>
            <a:pPr algn="ctr">
              <a:lnSpc>
                <a:spcPct val="120000"/>
              </a:lnSpc>
            </a:pPr>
            <a:r>
              <a:rPr lang="zh-CN" altLang="en-US" sz="1200" b="1" spc="15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泽泻</a:t>
            </a:r>
            <a:endParaRPr lang="zh-CN" altLang="en-US" sz="1200" b="1" spc="15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77" name="椭圆 76"/>
          <p:cNvSpPr/>
          <p:nvPr>
            <p:custDataLst>
              <p:tags r:id="rId12"/>
            </p:custDataLst>
          </p:nvPr>
        </p:nvSpPr>
        <p:spPr>
          <a:xfrm>
            <a:off x="5013019" y="2486338"/>
            <a:ext cx="644474" cy="644474"/>
          </a:xfrm>
          <a:prstGeom prst="ellipse">
            <a:avLst/>
          </a:prstGeom>
          <a:solidFill>
            <a:schemeClr val="accent6">
              <a:lumMod val="40000"/>
              <a:lumOff val="60000"/>
              <a:alpha val="10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62500"/>
          </a:bodyPr>
          <a:lstStyle/>
          <a:p>
            <a:pPr algn="ctr">
              <a:lnSpc>
                <a:spcPct val="130000"/>
              </a:lnSpc>
            </a:pPr>
            <a:endParaRPr lang="zh-CN" altLang="en-US" sz="2800" b="1" dirty="0">
              <a:solidFill>
                <a:sysClr val="window" lastClr="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78" name="文本框 77"/>
          <p:cNvSpPr txBox="1"/>
          <p:nvPr>
            <p:custDataLst>
              <p:tags r:id="rId13"/>
            </p:custDataLst>
          </p:nvPr>
        </p:nvSpPr>
        <p:spPr>
          <a:xfrm>
            <a:off x="4978514" y="2648344"/>
            <a:ext cx="750974" cy="202126"/>
          </a:xfrm>
          <a:prstGeom prst="rect">
            <a:avLst/>
          </a:prstGeom>
          <a:noFill/>
        </p:spPr>
        <p:txBody>
          <a:bodyPr wrap="square" rtlCol="0">
            <a:noAutofit/>
          </a:bodyPr>
          <a:lstStyle/>
          <a:p>
            <a:pPr algn="ctr">
              <a:lnSpc>
                <a:spcPct val="120000"/>
              </a:lnSpc>
            </a:pPr>
            <a:r>
              <a:rPr lang="zh-CN" altLang="en-US" sz="1200" b="1" spc="150" dirty="0">
                <a:solidFill>
                  <a:srgbClr val="00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酒萸肉</a:t>
            </a:r>
            <a:endParaRPr lang="zh-CN" altLang="en-US" sz="1200" b="1" spc="150" dirty="0">
              <a:solidFill>
                <a:srgbClr val="00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79" name="椭圆 78"/>
          <p:cNvSpPr/>
          <p:nvPr>
            <p:custDataLst>
              <p:tags r:id="rId14"/>
            </p:custDataLst>
          </p:nvPr>
        </p:nvSpPr>
        <p:spPr>
          <a:xfrm>
            <a:off x="7805575" y="2486338"/>
            <a:ext cx="644474" cy="644474"/>
          </a:xfrm>
          <a:prstGeom prst="ellipse">
            <a:avLst/>
          </a:prstGeom>
          <a:solidFill>
            <a:srgbClr val="6BC0A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62500"/>
          </a:bodyPr>
          <a:lstStyle/>
          <a:p>
            <a:pPr algn="ctr">
              <a:lnSpc>
                <a:spcPct val="130000"/>
              </a:lnSpc>
            </a:pPr>
            <a:endParaRPr lang="zh-CN" altLang="en-US" sz="2800" b="1" dirty="0">
              <a:solidFill>
                <a:sysClr val="window" lastClr="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80" name="文本框 79"/>
          <p:cNvSpPr txBox="1"/>
          <p:nvPr>
            <p:custDataLst>
              <p:tags r:id="rId15"/>
            </p:custDataLst>
          </p:nvPr>
        </p:nvSpPr>
        <p:spPr>
          <a:xfrm>
            <a:off x="7728356" y="2670993"/>
            <a:ext cx="798948" cy="274615"/>
          </a:xfrm>
          <a:prstGeom prst="rect">
            <a:avLst/>
          </a:prstGeom>
          <a:noFill/>
        </p:spPr>
        <p:txBody>
          <a:bodyPr wrap="square" rtlCol="0">
            <a:noAutofit/>
          </a:bodyPr>
          <a:lstStyle/>
          <a:p>
            <a:pPr algn="ctr">
              <a:lnSpc>
                <a:spcPct val="120000"/>
              </a:lnSpc>
            </a:pPr>
            <a:r>
              <a:rPr lang="zh-CN" altLang="en-US" sz="1200" b="1" spc="150" dirty="0">
                <a:solidFill>
                  <a:srgbClr val="00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牡丹皮</a:t>
            </a:r>
            <a:endParaRPr lang="zh-CN" altLang="en-US" sz="1200" b="1" spc="150" dirty="0">
              <a:solidFill>
                <a:srgbClr val="00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81" name="椭圆 80"/>
          <p:cNvSpPr/>
          <p:nvPr>
            <p:custDataLst>
              <p:tags r:id="rId16"/>
            </p:custDataLst>
          </p:nvPr>
        </p:nvSpPr>
        <p:spPr>
          <a:xfrm>
            <a:off x="9202099" y="2486338"/>
            <a:ext cx="644474" cy="644474"/>
          </a:xfrm>
          <a:prstGeom prst="ellipse">
            <a:avLst/>
          </a:prstGeom>
          <a:solidFill>
            <a:srgbClr val="79BB8F"/>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62500"/>
          </a:bodyPr>
          <a:lstStyle/>
          <a:p>
            <a:pPr algn="ctr">
              <a:lnSpc>
                <a:spcPct val="130000"/>
              </a:lnSpc>
            </a:pPr>
            <a:endParaRPr lang="zh-CN" altLang="en-US" sz="2800" b="1" dirty="0">
              <a:solidFill>
                <a:sysClr val="window" lastClr="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82" name="文本框 81"/>
          <p:cNvSpPr txBox="1"/>
          <p:nvPr>
            <p:custDataLst>
              <p:tags r:id="rId17"/>
            </p:custDataLst>
          </p:nvPr>
        </p:nvSpPr>
        <p:spPr>
          <a:xfrm>
            <a:off x="9233485" y="2656596"/>
            <a:ext cx="581650" cy="244274"/>
          </a:xfrm>
          <a:prstGeom prst="rect">
            <a:avLst/>
          </a:prstGeom>
          <a:noFill/>
        </p:spPr>
        <p:txBody>
          <a:bodyPr wrap="square" rtlCol="0">
            <a:noAutofit/>
          </a:bodyPr>
          <a:lstStyle/>
          <a:p>
            <a:pPr algn="ctr">
              <a:lnSpc>
                <a:spcPct val="120000"/>
              </a:lnSpc>
            </a:pPr>
            <a:r>
              <a:rPr lang="zh-CN" altLang="en-US" sz="1200" b="1" spc="15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茯苓</a:t>
            </a:r>
            <a:endParaRPr lang="zh-CN" altLang="en-US" sz="1200" b="1" spc="150" dirty="0">
              <a:solidFill>
                <a:schemeClr val="tx1"/>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83" name="椭圆 82"/>
          <p:cNvSpPr/>
          <p:nvPr>
            <p:custDataLst>
              <p:tags r:id="rId18"/>
            </p:custDataLst>
          </p:nvPr>
        </p:nvSpPr>
        <p:spPr>
          <a:xfrm>
            <a:off x="6409543" y="2486338"/>
            <a:ext cx="644474" cy="644474"/>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62500"/>
          </a:bodyPr>
          <a:lstStyle/>
          <a:p>
            <a:pPr algn="ctr">
              <a:lnSpc>
                <a:spcPct val="130000"/>
              </a:lnSpc>
            </a:pPr>
            <a:endParaRPr lang="zh-CN" altLang="en-US" sz="2800" b="1" dirty="0">
              <a:solidFill>
                <a:sysClr val="window" lastClr="FFFFFF"/>
              </a:solidFill>
              <a:latin typeface="微软雅黑" panose="020B0503020204020204" charset="-122"/>
              <a:ea typeface="微软雅黑" panose="020B0503020204020204" charset="-122"/>
              <a:cs typeface="+mn-ea"/>
              <a:sym typeface="Arial" panose="020B0604020202020204" pitchFamily="34" charset="0"/>
            </a:endParaRPr>
          </a:p>
        </p:txBody>
      </p:sp>
      <p:sp>
        <p:nvSpPr>
          <p:cNvPr id="84" name="文本框 83"/>
          <p:cNvSpPr txBox="1"/>
          <p:nvPr>
            <p:custDataLst>
              <p:tags r:id="rId19"/>
            </p:custDataLst>
          </p:nvPr>
        </p:nvSpPr>
        <p:spPr>
          <a:xfrm>
            <a:off x="6446378" y="2656574"/>
            <a:ext cx="570843" cy="384398"/>
          </a:xfrm>
          <a:prstGeom prst="rect">
            <a:avLst/>
          </a:prstGeom>
          <a:noFill/>
        </p:spPr>
        <p:txBody>
          <a:bodyPr wrap="square" rtlCol="0">
            <a:noAutofit/>
          </a:bodyPr>
          <a:lstStyle/>
          <a:p>
            <a:pPr algn="ctr">
              <a:lnSpc>
                <a:spcPct val="120000"/>
              </a:lnSpc>
            </a:pPr>
            <a:r>
              <a:rPr lang="zh-CN" altLang="en-US" sz="1200" b="1" spc="150" dirty="0">
                <a:solidFill>
                  <a:srgbClr val="00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rPr>
              <a:t>山药</a:t>
            </a:r>
            <a:endParaRPr lang="zh-CN" altLang="en-US" sz="1200" b="1" spc="150" dirty="0">
              <a:solidFill>
                <a:srgbClr val="000000"/>
              </a:solidFill>
              <a:latin typeface="微软雅黑" panose="020B0503020204020204" charset="-122"/>
              <a:ea typeface="微软雅黑" panose="020B0503020204020204" charset="-122"/>
              <a:cs typeface="Arial" panose="020B0604020202020204" pitchFamily="34" charset="0"/>
              <a:sym typeface="Arial" panose="020B0604020202020204" pitchFamily="34" charset="0"/>
            </a:endParaRPr>
          </a:p>
        </p:txBody>
      </p:sp>
      <p:sp>
        <p:nvSpPr>
          <p:cNvPr id="85" name="文本框 84"/>
          <p:cNvSpPr txBox="1"/>
          <p:nvPr>
            <p:custDataLst>
              <p:tags r:id="rId20"/>
            </p:custDataLst>
          </p:nvPr>
        </p:nvSpPr>
        <p:spPr>
          <a:xfrm>
            <a:off x="4730404" y="3336076"/>
            <a:ext cx="1247194" cy="584028"/>
          </a:xfrm>
          <a:prstGeom prst="rect">
            <a:avLst/>
          </a:prstGeom>
          <a:noFill/>
        </p:spPr>
        <p:txBody>
          <a:bodyPr wrap="square" rtlCol="0">
            <a:normAutofit/>
          </a:bodyPr>
          <a:lstStyle/>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养肝涩精、</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收敛固涩。</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p:txBody>
      </p:sp>
      <p:sp>
        <p:nvSpPr>
          <p:cNvPr id="86" name="文本框 85"/>
          <p:cNvSpPr txBox="1"/>
          <p:nvPr>
            <p:custDataLst>
              <p:tags r:id="rId21"/>
            </p:custDataLst>
          </p:nvPr>
        </p:nvSpPr>
        <p:spPr>
          <a:xfrm>
            <a:off x="6257266" y="3317310"/>
            <a:ext cx="1115836" cy="921806"/>
          </a:xfrm>
          <a:prstGeom prst="rect">
            <a:avLst/>
          </a:prstGeom>
          <a:noFill/>
        </p:spPr>
        <p:txBody>
          <a:bodyPr wrap="square" rtlCol="0">
            <a:noAutofit/>
          </a:bodyPr>
          <a:lstStyle/>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治虚劳羸瘦、充五脏、</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除烦热、</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健脾胃。</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p:txBody>
      </p:sp>
      <p:sp>
        <p:nvSpPr>
          <p:cNvPr id="87" name="文本框 86"/>
          <p:cNvSpPr txBox="1"/>
          <p:nvPr>
            <p:custDataLst>
              <p:tags r:id="rId22"/>
            </p:custDataLst>
          </p:nvPr>
        </p:nvSpPr>
        <p:spPr>
          <a:xfrm>
            <a:off x="10362205" y="3249496"/>
            <a:ext cx="1247194" cy="874893"/>
          </a:xfrm>
          <a:prstGeom prst="rect">
            <a:avLst/>
          </a:prstGeom>
          <a:noFill/>
        </p:spPr>
        <p:txBody>
          <a:bodyPr wrap="square" rtlCol="0">
            <a:normAutofit/>
          </a:bodyPr>
          <a:lstStyle/>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利水、</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渗湿、</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泄肾浊。</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p:txBody>
      </p:sp>
      <p:sp>
        <p:nvSpPr>
          <p:cNvPr id="88" name="文本框 87"/>
          <p:cNvSpPr txBox="1"/>
          <p:nvPr>
            <p:custDataLst>
              <p:tags r:id="rId23"/>
            </p:custDataLst>
          </p:nvPr>
        </p:nvSpPr>
        <p:spPr>
          <a:xfrm>
            <a:off x="9049351" y="3249496"/>
            <a:ext cx="1247194" cy="1053165"/>
          </a:xfrm>
          <a:prstGeom prst="rect">
            <a:avLst/>
          </a:prstGeom>
          <a:noFill/>
        </p:spPr>
        <p:txBody>
          <a:bodyPr wrap="square" rtlCol="0">
            <a:normAutofit fontScale="90000" lnSpcReduction="10000"/>
          </a:bodyPr>
          <a:lstStyle/>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渗湿利水、</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益脾胃、</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保肾、</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安神、</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生津。</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p:txBody>
      </p:sp>
      <p:sp>
        <p:nvSpPr>
          <p:cNvPr id="89" name="文本框 88"/>
          <p:cNvSpPr txBox="1"/>
          <p:nvPr>
            <p:custDataLst>
              <p:tags r:id="rId24"/>
            </p:custDataLst>
          </p:nvPr>
        </p:nvSpPr>
        <p:spPr>
          <a:xfrm>
            <a:off x="7598050" y="3249496"/>
            <a:ext cx="1247194" cy="1053165"/>
          </a:xfrm>
          <a:prstGeom prst="rect">
            <a:avLst/>
          </a:prstGeom>
          <a:noFill/>
        </p:spPr>
        <p:txBody>
          <a:bodyPr wrap="square" rtlCol="0">
            <a:normAutofit/>
          </a:bodyPr>
          <a:lstStyle/>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清热凉血、</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活血化瘀、</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退虚热、</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a:p>
            <a:pPr algn="ctr">
              <a:lnSpc>
                <a:spcPct val="120000"/>
              </a:lnSpc>
            </a:pPr>
            <a:r>
              <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rPr>
              <a:t>泻肝火。</a:t>
            </a:r>
            <a:endParaRPr lang="zh-CN" altLang="en-US" sz="1200" spc="150">
              <a:solidFill>
                <a:sysClr val="windowText" lastClr="000000">
                  <a:lumMod val="65000"/>
                  <a:lumOff val="35000"/>
                </a:sysClr>
              </a:solidFill>
              <a:latin typeface="微软雅黑" panose="020B0503020204020204" charset="-122"/>
              <a:ea typeface="微软雅黑" panose="020B0503020204020204" charset="-122"/>
              <a:sym typeface="Arial" panose="020B0604020202020204" pitchFamily="34" charset="0"/>
            </a:endParaRPr>
          </a:p>
        </p:txBody>
      </p:sp>
      <p:sp>
        <p:nvSpPr>
          <p:cNvPr id="90" name="圆角矩形 89"/>
          <p:cNvSpPr/>
          <p:nvPr userDrawn="1"/>
        </p:nvSpPr>
        <p:spPr>
          <a:xfrm>
            <a:off x="6409558" y="1851687"/>
            <a:ext cx="2331192" cy="377460"/>
          </a:xfrm>
          <a:prstGeom prst="roundRect">
            <a:avLst/>
          </a:prstGeom>
          <a:solidFill>
            <a:schemeClr val="accent5">
              <a:lumMod val="40000"/>
              <a:lumOff val="60000"/>
              <a:alpha val="100000"/>
            </a:schemeClr>
          </a:solidFill>
          <a:ln w="12700" cmpd="sng">
            <a:noFill/>
            <a:prstDash val="solid"/>
            <a:miter lim="800000"/>
          </a:ln>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ctr"/>
            <a:r>
              <a:rPr lang="zh-CN" altLang="en-US" sz="1400" b="1">
                <a:solidFill>
                  <a:srgbClr val="000000"/>
                </a:solidFill>
                <a:latin typeface="微软雅黑" panose="020B0503020204020204" charset="-122"/>
                <a:ea typeface="微软雅黑" panose="020B0503020204020204" charset="-122"/>
              </a:rPr>
              <a:t>诸药合用</a:t>
            </a:r>
            <a:r>
              <a:rPr lang="zh-CN" altLang="en-US" sz="1400" b="1">
                <a:solidFill>
                  <a:srgbClr val="000000"/>
                </a:solidFill>
                <a:latin typeface="微软雅黑" panose="020B0503020204020204" charset="-122"/>
                <a:ea typeface="微软雅黑" panose="020B0503020204020204" charset="-122"/>
                <a:cs typeface="Arial" panose="020B0604020202020204" pitchFamily="34" charset="0"/>
              </a:rPr>
              <a:t>滋肾益肝</a:t>
            </a:r>
            <a:endParaRPr lang="zh-CN" altLang="en-US" sz="1400" b="1">
              <a:solidFill>
                <a:srgbClr val="000000"/>
              </a:solidFill>
              <a:latin typeface="微软雅黑" panose="020B0503020204020204" charset="-122"/>
              <a:ea typeface="微软雅黑" panose="020B0503020204020204" charset="-122"/>
              <a:cs typeface="Arial" panose="020B0604020202020204" pitchFamily="34" charset="0"/>
            </a:endParaRPr>
          </a:p>
        </p:txBody>
      </p:sp>
      <p:sp>
        <p:nvSpPr>
          <p:cNvPr id="91" name="文本框 90"/>
          <p:cNvSpPr txBox="1"/>
          <p:nvPr userDrawn="1"/>
        </p:nvSpPr>
        <p:spPr>
          <a:xfrm>
            <a:off x="3315578" y="4423888"/>
            <a:ext cx="8182928" cy="655666"/>
          </a:xfrm>
          <a:prstGeom prst="rect">
            <a:avLst/>
          </a:prstGeom>
        </p:spPr>
        <p:txBody>
          <a:bodyPr wrap="square" rtlCol="0">
            <a:noAutofit/>
          </a:bodyPr>
          <a:p>
            <a:pPr>
              <a:lnSpc>
                <a:spcPct val="150000"/>
              </a:lnSpc>
            </a:pPr>
            <a:r>
              <a:rPr lang="zh-CN" altLang="en-US" sz="1200">
                <a:latin typeface="微软雅黑" panose="020B0503020204020204" charset="-122"/>
                <a:ea typeface="微软雅黑" panose="020B0503020204020204" charset="-122"/>
                <a:cs typeface="微软雅黑" panose="020B0503020204020204" charset="-122"/>
              </a:rPr>
              <a:t>     诸药合用滋肾益肝，起到“三补”，补肝脾肾三阴之不足，重在补肾；“三泻”，肝脾肾三阴虚火湿浊之有余，三补重于三泻，以补肾阴为主；达到补中有泻、寓泻于补，补而不滞腻的作用。</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92" name="文本框 91"/>
          <p:cNvSpPr txBox="1"/>
          <p:nvPr userDrawn="1"/>
        </p:nvSpPr>
        <p:spPr>
          <a:xfrm>
            <a:off x="2688590" y="1194435"/>
            <a:ext cx="9141460" cy="400050"/>
          </a:xfrm>
          <a:prstGeom prst="rect">
            <a:avLst/>
          </a:prstGeom>
        </p:spPr>
        <p:txBody>
          <a:bodyPr wrap="square" rtlCol="0">
            <a:noAutofit/>
          </a:bodyPr>
          <a:p>
            <a:pPr marL="171450" indent="-171450">
              <a:buFont typeface="Arial" panose="020B0604020202020204" pitchFamily="34" charset="0"/>
              <a:buChar char="•"/>
            </a:pPr>
            <a:r>
              <a:rPr lang="zh-CN" altLang="en-US" sz="1200">
                <a:latin typeface="微软雅黑" panose="020B0503020204020204" charset="-122"/>
                <a:ea typeface="微软雅黑" panose="020B0503020204020204" charset="-122"/>
                <a:cs typeface="微软雅黑" panose="020B0503020204020204" charset="-122"/>
              </a:rPr>
              <a:t>六味地黄苷糖片处方源于《小儿药证直诀》，由宋朝名医钱乙根据《金匮要略》中的肾气丸去桂附，为“滋补肾阴”的代表名方</a:t>
            </a:r>
            <a:r>
              <a:rPr lang="zh-CN" altLang="en-US" sz="120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2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矩形 3"/>
          <p:cNvSpPr/>
          <p:nvPr/>
        </p:nvSpPr>
        <p:spPr>
          <a:xfrm>
            <a:off x="0" y="-151"/>
            <a:ext cx="12192000" cy="6858000"/>
          </a:xfrm>
          <a:prstGeom prst="rect">
            <a:avLst/>
          </a:prstGeom>
          <a:blipFill dpi="0" rotWithShape="1">
            <a:blip r:embed="rId1"/>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048608" name="矩形 1"/>
          <p:cNvSpPr/>
          <p:nvPr/>
        </p:nvSpPr>
        <p:spPr>
          <a:xfrm>
            <a:off x="-2540" y="0"/>
            <a:ext cx="12192000" cy="685736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 name="文本框 13"/>
          <p:cNvSpPr txBox="1"/>
          <p:nvPr/>
        </p:nvSpPr>
        <p:spPr>
          <a:xfrm>
            <a:off x="473710" y="144145"/>
            <a:ext cx="1859280" cy="1106805"/>
          </a:xfrm>
          <a:prstGeom prst="rect">
            <a:avLst/>
          </a:prstGeom>
          <a:noFill/>
        </p:spPr>
        <p:txBody>
          <a:bodyPr wrap="square" rtlCol="0">
            <a:spAutoFit/>
          </a:bodyPr>
          <a:lstStyle/>
          <a:p>
            <a:r>
              <a:rPr lang="en-US" altLang="zh-CN" sz="6600" spc="600" dirty="0">
                <a:solidFill>
                  <a:srgbClr val="51B4E9"/>
                </a:solidFill>
                <a:latin typeface="微软雅黑" panose="020B0503020204020204" charset="-122"/>
                <a:ea typeface="微软雅黑" panose="020B0503020204020204" charset="-122"/>
              </a:rPr>
              <a:t>03</a:t>
            </a:r>
            <a:endParaRPr lang="en-US" altLang="zh-CN" sz="6600" spc="600" dirty="0">
              <a:solidFill>
                <a:srgbClr val="51B4E9"/>
              </a:solidFill>
              <a:latin typeface="微软雅黑" panose="020B0503020204020204" charset="-122"/>
              <a:ea typeface="微软雅黑" panose="020B0503020204020204" charset="-122"/>
            </a:endParaRPr>
          </a:p>
        </p:txBody>
      </p:sp>
      <p:sp>
        <p:nvSpPr>
          <p:cNvPr id="12" name="文本框 8"/>
          <p:cNvSpPr txBox="1"/>
          <p:nvPr/>
        </p:nvSpPr>
        <p:spPr>
          <a:xfrm>
            <a:off x="2332295" y="280422"/>
            <a:ext cx="4254560" cy="706755"/>
          </a:xfrm>
          <a:prstGeom prst="rect">
            <a:avLst/>
          </a:prstGeom>
          <a:noFill/>
        </p:spPr>
        <p:txBody>
          <a:bodyPr wrap="square" rtlCol="0">
            <a:spAutoFit/>
          </a:bodyPr>
          <a:lstStyle/>
          <a:p>
            <a:pPr lvl="0"/>
            <a:r>
              <a:rPr lang="zh-CN" altLang="en-US" sz="4000" spc="300" dirty="0">
                <a:solidFill>
                  <a:srgbClr val="002774"/>
                </a:solidFill>
                <a:latin typeface="微软雅黑" panose="020B0503020204020204" charset="-122"/>
                <a:ea typeface="微软雅黑" panose="020B0503020204020204" charset="-122"/>
              </a:rPr>
              <a:t>有效性</a:t>
            </a:r>
            <a:endParaRPr lang="zh-CN" altLang="en-US" sz="4000" spc="300" dirty="0">
              <a:solidFill>
                <a:srgbClr val="002774"/>
              </a:solidFill>
              <a:latin typeface="微软雅黑" panose="020B0503020204020204" charset="-122"/>
              <a:ea typeface="微软雅黑" panose="020B0503020204020204" charset="-122"/>
            </a:endParaRPr>
          </a:p>
        </p:txBody>
      </p:sp>
      <p:sp>
        <p:nvSpPr>
          <p:cNvPr id="13" name="矩形 6"/>
          <p:cNvSpPr/>
          <p:nvPr/>
        </p:nvSpPr>
        <p:spPr>
          <a:xfrm>
            <a:off x="0" y="0"/>
            <a:ext cx="342900" cy="1280160"/>
          </a:xfrm>
          <a:prstGeom prst="rect">
            <a:avLst/>
          </a:prstGeom>
          <a:solidFill>
            <a:srgbClr val="51B4E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grpSp>
        <p:nvGrpSpPr>
          <p:cNvPr id="2" name="组合 1"/>
          <p:cNvGrpSpPr/>
          <p:nvPr/>
        </p:nvGrpSpPr>
        <p:grpSpPr>
          <a:xfrm>
            <a:off x="556895" y="2222500"/>
            <a:ext cx="1946275" cy="1410970"/>
            <a:chOff x="877" y="2252"/>
            <a:chExt cx="3065" cy="2222"/>
          </a:xfrm>
        </p:grpSpPr>
        <p:sp>
          <p:nvSpPr>
            <p:cNvPr id="1048644" name="文本框 32"/>
            <p:cNvSpPr txBox="1"/>
            <p:nvPr>
              <p:custDataLst>
                <p:tags r:id="rId2"/>
              </p:custDataLst>
            </p:nvPr>
          </p:nvSpPr>
          <p:spPr>
            <a:xfrm>
              <a:off x="1446" y="2252"/>
              <a:ext cx="1860" cy="1033"/>
            </a:xfrm>
            <a:prstGeom prst="rect">
              <a:avLst/>
            </a:prstGeom>
            <a:noFill/>
          </p:spPr>
          <p:txBody>
            <a:bodyPr wrap="square" rtlCol="0">
              <a:noAutofit/>
            </a:bodyPr>
            <a:lstStyle/>
            <a:p>
              <a:pPr algn="ct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r>
                <a:rPr lang="en-US" altLang="zh-CN" sz="3200" dirty="0">
                  <a:solidFill>
                    <a:srgbClr val="002060"/>
                  </a:solidFill>
                  <a:latin typeface="微软雅黑" panose="020B0503020204020204" charset="-122"/>
                  <a:ea typeface="微软雅黑" panose="020B0503020204020204" charset="-122"/>
                  <a:cs typeface="微软雅黑" panose="020B0503020204020204" charset="-122"/>
                </a:rPr>
                <a:t>2</a:t>
              </a:r>
              <a:r>
                <a:rPr lang="zh-CN" altLang="en-US" sz="3200" dirty="0">
                  <a:solidFill>
                    <a:srgbClr val="002060"/>
                  </a:solidFill>
                  <a:latin typeface="微软雅黑" panose="020B0503020204020204" charset="-122"/>
                  <a:ea typeface="微软雅黑" panose="020B0503020204020204" charset="-122"/>
                  <a:cs typeface="微软雅黑" panose="020B0503020204020204" charset="-122"/>
                </a:rPr>
                <a:t>）</a:t>
              </a:r>
              <a:endParaRPr lang="zh-CN" altLang="en-US" sz="3200" dirty="0">
                <a:solidFill>
                  <a:srgbClr val="002060"/>
                </a:solidFill>
                <a:latin typeface="微软雅黑" panose="020B0503020204020204" charset="-122"/>
                <a:ea typeface="微软雅黑" panose="020B0503020204020204" charset="-122"/>
                <a:cs typeface="微软雅黑" panose="020B0503020204020204" charset="-122"/>
              </a:endParaRPr>
            </a:p>
          </p:txBody>
        </p:sp>
        <p:sp>
          <p:nvSpPr>
            <p:cNvPr id="1048652" name="矩形 4"/>
            <p:cNvSpPr/>
            <p:nvPr>
              <p:custDataLst>
                <p:tags r:id="rId3"/>
              </p:custDataLst>
            </p:nvPr>
          </p:nvSpPr>
          <p:spPr>
            <a:xfrm>
              <a:off x="877" y="3399"/>
              <a:ext cx="3065" cy="181"/>
            </a:xfrm>
            <a:prstGeom prst="rect">
              <a:avLst/>
            </a:prstGeom>
            <a:solidFill>
              <a:srgbClr val="51B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2060"/>
                </a:solidFill>
                <a:latin typeface="微软雅黑" panose="020B0503020204020204" charset="-122"/>
                <a:ea typeface="微软雅黑" panose="020B0503020204020204" charset="-122"/>
              </a:endParaRPr>
            </a:p>
          </p:txBody>
        </p:sp>
        <mc:AlternateContent xmlns:mc="http://schemas.openxmlformats.org/markup-compatibility/2006">
          <mc:Choice xmlns:a14="http://schemas.microsoft.com/office/drawing/2010/main" Requires="a14">
            <p:sp>
              <p:nvSpPr>
                <p:cNvPr id="3" name="文本框 62"/>
                <p:cNvSpPr txBox="1"/>
                <p:nvPr>
                  <p:custDataLst>
                    <p:tags r:id="rId4"/>
                  </p:custDataLst>
                </p:nvPr>
              </p:nvSpPr>
              <p:spPr>
                <a:xfrm>
                  <a:off x="877" y="3607"/>
                  <a:ext cx="3065" cy="867"/>
                </a:xfrm>
                <a:prstGeom prst="rect">
                  <a:avLst/>
                </a:prstGeom>
                <a:noFill/>
              </p:spPr>
              <p:txBody>
                <a:bodyPr wrap="square" rtlCol="0">
                  <a:noAutofit/>
                </a:bodyPr>
                <a:lstStyle/>
                <a:p>
                  <a:pPr algn="ctr"/>
                  <a:r>
                    <a:rPr lang="zh-CN" sz="1600" dirty="0">
                      <a:solidFill>
                        <a:srgbClr val="002060"/>
                      </a:solidFill>
                      <a:latin typeface="微软雅黑" panose="020B0503020204020204" charset="-122"/>
                      <a:ea typeface="微软雅黑" panose="020B0503020204020204" charset="-122"/>
                      <a:cs typeface="微软雅黑" panose="020B0503020204020204" charset="-122"/>
                      <a:sym typeface="+mn-ea"/>
                    </a:rPr>
                    <a:t>药品有效性信息</a:t>
                  </a:r>
                  <a14:m>
                    <m:oMath xmlns:m="http://schemas.openxmlformats.org/officeDocument/2006/math">
                      <m:r>
                        <a:rPr lang="en-US" altLang="zh-CN" sz="1600" b="0" baseline="30000">
                          <a:latin typeface="Cambria Math" panose="02040503050406030204" pitchFamily="18" charset="0"/>
                          <a:ea typeface="MS Mincho" charset="0"/>
                          <a:cs typeface="Cambria Math" panose="02040503050406030204" pitchFamily="18" charset="0"/>
                        </a:rPr>
                        <m:t>#</m:t>
                      </m:r>
                    </m:oMath>
                  </a14:m>
                  <a:endParaRPr lang="zh-CN" sz="1600" baseline="30000" dirty="0">
                    <a:solidFill>
                      <a:srgbClr val="002060"/>
                    </a:solidFill>
                    <a:latin typeface="Times New Roman" panose="02020603050405020304" pitchFamily="18" charset="0"/>
                    <a:cs typeface="Times New Roman" panose="02020603050405020304" pitchFamily="18" charset="0"/>
                    <a:sym typeface="+mn-ea"/>
                  </a:endParaRPr>
                </a:p>
                <a:p>
                  <a:pPr algn="ctr"/>
                  <a:endParaRPr lang="zh-CN" sz="1600" dirty="0">
                    <a:solidFill>
                      <a:srgbClr val="002060"/>
                    </a:solidFill>
                    <a:latin typeface="微软雅黑" panose="020B0503020204020204" charset="-122"/>
                    <a:ea typeface="微软雅黑" panose="020B0503020204020204" charset="-122"/>
                    <a:cs typeface="微软雅黑" panose="020B0503020204020204" charset="-122"/>
                    <a:sym typeface="+mn-ea"/>
                  </a:endParaRPr>
                </a:p>
                <a:p>
                  <a:pPr algn="ctr"/>
                  <a:endParaRPr lang="zh-CN" sz="1600" baseline="30000" dirty="0">
                    <a:solidFill>
                      <a:srgbClr val="002060"/>
                    </a:solidFill>
                    <a:latin typeface="微软雅黑" panose="020B0503020204020204" charset="-122"/>
                    <a:ea typeface="微软雅黑" panose="020B0503020204020204" charset="-122"/>
                    <a:cs typeface="微软雅黑" panose="020B0503020204020204" charset="-122"/>
                    <a:sym typeface="+mn-ea"/>
                  </a:endParaRPr>
                </a:p>
              </p:txBody>
            </p:sp>
          </mc:Choice>
          <mc:Fallback>
            <p:sp>
              <p:nvSpPr>
                <p:cNvPr id="3" name="文本框 62"/>
                <p:cNvSpPr txBox="1">
                  <a:spLocks noRot="1" noChangeAspect="1" noMove="1" noResize="1" noEditPoints="1" noAdjustHandles="1" noChangeArrowheads="1" noChangeShapeType="1" noTextEdit="1"/>
                </p:cNvSpPr>
                <p:nvPr>
                  <p:custDataLst>
                    <p:tags r:id="rId5"/>
                  </p:custDataLst>
                </p:nvPr>
              </p:nvSpPr>
              <p:spPr>
                <a:xfrm>
                  <a:off x="877" y="3607"/>
                  <a:ext cx="3065" cy="867"/>
                </a:xfrm>
                <a:prstGeom prst="rect">
                  <a:avLst/>
                </a:prstGeom>
                <a:blipFill rotWithShape="1">
                  <a:blip r:embed="rId6"/>
                </a:blipFill>
              </p:spPr>
              <p:txBody>
                <a:bodyPr/>
                <a:lstStyle/>
                <a:p>
                  <a:r>
                    <a:rPr lang="zh-CN" altLang="en-US">
                      <a:noFill/>
                    </a:rPr>
                    <a:t> </a:t>
                  </a:r>
                </a:p>
              </p:txBody>
            </p:sp>
          </mc:Fallback>
        </mc:AlternateContent>
      </p:grpSp>
      <p:sp>
        <p:nvSpPr>
          <p:cNvPr id="6" name="文本框 65"/>
          <p:cNvSpPr txBox="1"/>
          <p:nvPr>
            <p:custDataLst>
              <p:tags r:id="rId7"/>
            </p:custDataLst>
          </p:nvPr>
        </p:nvSpPr>
        <p:spPr>
          <a:xfrm>
            <a:off x="2814955" y="1411605"/>
            <a:ext cx="8863965" cy="4267835"/>
          </a:xfrm>
          <a:prstGeom prst="rect">
            <a:avLst/>
          </a:prstGeom>
          <a:noFill/>
        </p:spPr>
        <p:txBody>
          <a:bodyPr wrap="square" rtlCol="0">
            <a:noAutofit/>
          </a:bodyPr>
          <a:lstStyle/>
          <a:p>
            <a:pPr lvl="0" indent="0" algn="just" fontAlgn="auto">
              <a:lnSpc>
                <a:spcPct val="150000"/>
              </a:lnSpc>
              <a:buFont typeface="Arial" panose="020B0604020202020204" pitchFamily="34" charset="0"/>
              <a:buNone/>
            </a:pPr>
            <a:r>
              <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mn-ea"/>
              </a:rPr>
              <a:t>主要疗效指标：</a:t>
            </a:r>
            <a:endPar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lvl="0" indent="-171450" algn="just" fontAlgn="auto">
              <a:lnSpc>
                <a:spcPct val="150000"/>
              </a:lnSpc>
              <a:buFont typeface="Arial" panose="020B0604020202020204" pitchFamily="34" charset="0"/>
              <a:buChar char="•"/>
            </a:pP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用药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12</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周后改良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Kupperman</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量表评分复常率，试验组</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73.8%VS</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对照组</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40.6%</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，组间差异有统计学意义（</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P&lt;0.0001</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lvl="0" indent="-171450" algn="just" fontAlgn="auto">
              <a:lnSpc>
                <a:spcPct val="150000"/>
              </a:lnSpc>
              <a:buFont typeface="Arial" panose="020B0604020202020204" pitchFamily="34" charset="0"/>
              <a:buChar char="•"/>
            </a:pP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停经和月经紊乱人群亚组分析，停经患者复常率试验组</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76.8%</a:t>
            </a:r>
            <a:r>
              <a:rPr lang="en-US" altLang="zh-CN" sz="1200" spc="50" dirty="0">
                <a:latin typeface="微软雅黑" panose="020B0503020204020204" charset="-122"/>
                <a:ea typeface="微软雅黑" panose="020B0503020204020204" charset="-122"/>
                <a:cs typeface="微软雅黑" panose="020B0503020204020204" charset="-122"/>
                <a:sym typeface="+mn-ea"/>
              </a:rPr>
              <a:t>VS</a:t>
            </a:r>
            <a:r>
              <a:rPr lang="zh-CN" altLang="en-US" sz="1200" spc="50" dirty="0">
                <a:latin typeface="微软雅黑" panose="020B0503020204020204" charset="-122"/>
                <a:ea typeface="微软雅黑" panose="020B0503020204020204" charset="-122"/>
                <a:cs typeface="微软雅黑" panose="020B0503020204020204" charset="-122"/>
                <a:sym typeface="+mn-ea"/>
              </a:rPr>
              <a:t>对照</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组</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38.2%</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，组间差异有统计学意义（</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P&lt;0.0001</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indent="0" algn="just" fontAlgn="auto">
              <a:lnSpc>
                <a:spcPct val="150000"/>
              </a:lnSpc>
              <a:buFont typeface="Arial" panose="020B0604020202020204" pitchFamily="34" charset="0"/>
              <a:buNone/>
            </a:pP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月经紊乱患者人群复常率试验组</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70.3%</a:t>
            </a:r>
            <a:r>
              <a:rPr lang="en-US" altLang="zh-CN" sz="1200" spc="50" dirty="0">
                <a:latin typeface="微软雅黑" panose="020B0503020204020204" charset="-122"/>
                <a:ea typeface="微软雅黑" panose="020B0503020204020204" charset="-122"/>
                <a:cs typeface="微软雅黑" panose="020B0503020204020204" charset="-122"/>
                <a:sym typeface="+mn-ea"/>
              </a:rPr>
              <a:t>VS</a:t>
            </a:r>
            <a:r>
              <a:rPr lang="zh-CN" altLang="en-US" sz="1200" spc="50" dirty="0">
                <a:latin typeface="微软雅黑" panose="020B0503020204020204" charset="-122"/>
                <a:ea typeface="微软雅黑" panose="020B0503020204020204" charset="-122"/>
                <a:cs typeface="微软雅黑" panose="020B0503020204020204" charset="-122"/>
                <a:sym typeface="+mn-ea"/>
              </a:rPr>
              <a:t>对照</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组</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43.5%</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，组间差异有统计学意义（</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P=0.0011</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lvl="0" indent="-171450" algn="just" fontAlgn="auto">
              <a:lnSpc>
                <a:spcPct val="150000"/>
              </a:lnSpc>
              <a:buFont typeface="Arial" panose="020B0604020202020204" pitchFamily="34" charset="0"/>
              <a:buChar char="•"/>
            </a:pP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病情程度轻度和非轻度人群（改良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 Kupperman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量表基线评分</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≤20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分或是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≥21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分）的亚组分析，改良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 Kupperman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量表基线评分</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≤20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分患者，试验组</a:t>
            </a:r>
            <a:r>
              <a:rPr lang="zh-CN" altLang="en-US" sz="1200" spc="50" dirty="0">
                <a:latin typeface="微软雅黑" panose="020B0503020204020204" charset="-122"/>
                <a:ea typeface="微软雅黑" panose="020B0503020204020204" charset="-122"/>
                <a:cs typeface="微软雅黑" panose="020B0503020204020204" charset="-122"/>
                <a:sym typeface="+mn-ea"/>
              </a:rPr>
              <a:t>复常率</a:t>
            </a:r>
            <a:r>
              <a:rPr lang="en-US" altLang="zh-CN" sz="1200" spc="50" dirty="0">
                <a:latin typeface="微软雅黑" panose="020B0503020204020204" charset="-122"/>
                <a:ea typeface="微软雅黑" panose="020B0503020204020204" charset="-122"/>
                <a:cs typeface="微软雅黑" panose="020B0503020204020204" charset="-122"/>
                <a:sym typeface="+mn-ea"/>
              </a:rPr>
              <a:t> 77.5%VS</a:t>
            </a:r>
            <a:r>
              <a:rPr lang="zh-CN" altLang="en-US" sz="1200" spc="50" dirty="0">
                <a:latin typeface="微软雅黑" panose="020B0503020204020204" charset="-122"/>
                <a:ea typeface="微软雅黑" panose="020B0503020204020204" charset="-122"/>
                <a:cs typeface="微软雅黑" panose="020B0503020204020204" charset="-122"/>
                <a:sym typeface="+mn-ea"/>
              </a:rPr>
              <a:t>对照组</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43.5%</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，组间差异有统计学意义（</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P&lt;0.0001</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）；基线改良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 Kupperman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量表评分</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≥21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分的患者，试验组</a:t>
            </a:r>
            <a:r>
              <a:rPr lang="zh-CN" altLang="en-US" sz="1200" spc="50" dirty="0">
                <a:latin typeface="微软雅黑" panose="020B0503020204020204" charset="-122"/>
                <a:ea typeface="微软雅黑" panose="020B0503020204020204" charset="-122"/>
                <a:cs typeface="微软雅黑" panose="020B0503020204020204" charset="-122"/>
                <a:sym typeface="+mn-ea"/>
              </a:rPr>
              <a:t>复常率</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 69.0%</a:t>
            </a:r>
            <a:r>
              <a:rPr lang="en-US" altLang="zh-CN" sz="1200" spc="50" dirty="0">
                <a:latin typeface="微软雅黑" panose="020B0503020204020204" charset="-122"/>
                <a:ea typeface="微软雅黑" panose="020B0503020204020204" charset="-122"/>
                <a:cs typeface="微软雅黑" panose="020B0503020204020204" charset="-122"/>
                <a:sym typeface="+mn-ea"/>
              </a:rPr>
              <a:t>VS</a:t>
            </a:r>
            <a:r>
              <a:rPr lang="zh-CN" altLang="en-US" sz="1200" spc="50" dirty="0">
                <a:latin typeface="微软雅黑" panose="020B0503020204020204" charset="-122"/>
                <a:ea typeface="微软雅黑" panose="020B0503020204020204" charset="-122"/>
                <a:cs typeface="微软雅黑" panose="020B0503020204020204" charset="-122"/>
                <a:sym typeface="+mn-ea"/>
              </a:rPr>
              <a:t>对照组</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38.2%</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，组间差异有统计学意义（</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P&lt;0.0001</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），且差异均有统计学意义。</a:t>
            </a:r>
            <a:endPar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indent="0" algn="just" fontAlgn="auto">
              <a:lnSpc>
                <a:spcPct val="150000"/>
              </a:lnSpc>
              <a:buFont typeface="Arial" panose="020B0604020202020204" pitchFamily="34" charset="0"/>
              <a:buNone/>
            </a:pPr>
            <a:endPar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lvl="0" indent="0" algn="just" fontAlgn="auto">
              <a:lnSpc>
                <a:spcPct val="150000"/>
              </a:lnSpc>
              <a:buFont typeface="Arial" panose="020B0604020202020204" pitchFamily="34" charset="0"/>
              <a:buNone/>
            </a:pPr>
            <a:r>
              <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mn-ea"/>
              </a:rPr>
              <a:t>次要疗效指标：</a:t>
            </a:r>
            <a:endParaRPr lang="zh-CN" altLang="en-US" sz="1200" b="1" spc="5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marL="171450" lvl="0" indent="-171450" algn="just" fontAlgn="auto">
              <a:lnSpc>
                <a:spcPct val="150000"/>
              </a:lnSpc>
              <a:buFont typeface="Arial" panose="020B0604020202020204" pitchFamily="34" charset="0"/>
              <a:buChar char="•"/>
            </a:pP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用药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 12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周后改良</a:t>
            </a:r>
            <a:r>
              <a:rPr lang="en-US" altLang="zh-CN" sz="1200" spc="50" dirty="0">
                <a:solidFill>
                  <a:schemeClr val="tx1"/>
                </a:solidFill>
                <a:latin typeface="微软雅黑" panose="020B0503020204020204" charset="-122"/>
                <a:ea typeface="微软雅黑" panose="020B0503020204020204" charset="-122"/>
                <a:cs typeface="微软雅黑" panose="020B0503020204020204" charset="-122"/>
                <a:sym typeface="+mn-ea"/>
              </a:rPr>
              <a:t> Kupperman </a:t>
            </a:r>
            <a:r>
              <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rPr>
              <a:t>量表下降值、下降率、有效率，主要症状疗效等级（潮热汗出）和中医证候积分下降值、有效率方面，和安慰剂组比较试验组疗效均表现出临床优势。</a:t>
            </a:r>
            <a:endParaRPr lang="zh-CN" altLang="en-US" sz="1200" spc="5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latin typeface="微软雅黑" panose="020B0503020204020204" charset="-122"/>
                <a:ea typeface="微软雅黑" panose="020B0503020204020204" charset="-122"/>
              </a:rPr>
            </a:fld>
            <a:endParaRPr lang="zh-CN" altLang="en-US" dirty="0" smtClean="0">
              <a:latin typeface="微软雅黑" panose="020B0503020204020204" charset="-122"/>
              <a:ea typeface="微软雅黑" panose="020B0503020204020204" charset="-122"/>
            </a:endParaRPr>
          </a:p>
        </p:txBody>
      </p:sp>
      <p:sp>
        <p:nvSpPr>
          <p:cNvPr id="4" name="文本框 65"/>
          <p:cNvSpPr txBox="1"/>
          <p:nvPr>
            <p:custDataLst>
              <p:tags r:id="rId8"/>
            </p:custDataLst>
          </p:nvPr>
        </p:nvSpPr>
        <p:spPr>
          <a:xfrm>
            <a:off x="626110" y="6103620"/>
            <a:ext cx="7984490" cy="617855"/>
          </a:xfrm>
          <a:prstGeom prst="rect">
            <a:avLst/>
          </a:prstGeom>
          <a:noFill/>
        </p:spPr>
        <p:txBody>
          <a:bodyPr wrap="square" rtlCol="0">
            <a:noAutofit/>
          </a:bodyPr>
          <a:p>
            <a:pPr marR="0" lvl="0" indent="0" algn="just" defTabSz="914400" rtl="0" eaLnBrk="1" latinLnBrk="0" hangingPunct="1">
              <a:lnSpc>
                <a:spcPct val="150000"/>
              </a:lnSpc>
              <a:buClrTx/>
              <a:buSzTx/>
              <a:buFont typeface="Arial" panose="020B0604020202020204" pitchFamily="34" charset="0"/>
              <a:buNone/>
            </a:pPr>
            <a:r>
              <a:rPr lang="en-US" altLang="zh-CN" sz="1200" spc="5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rPr>
              <a:t>#</a:t>
            </a:r>
            <a:r>
              <a:rPr lang="zh-CN" sz="12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altLang="zh-CN" sz="10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CDE</a:t>
            </a:r>
            <a:r>
              <a:rPr lang="zh-CN" altLang="en-US" sz="10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官网尚未公布技术审评报告，有效性描述以</a:t>
            </a:r>
            <a:r>
              <a:rPr lang="zh-CN" sz="10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说明书</a:t>
            </a:r>
            <a:r>
              <a:rPr lang="zh-CN" altLang="en-US" sz="1000"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中信息做展示。</a:t>
            </a:r>
            <a:endParaRPr lang="zh-CN" altLang="en-US" sz="10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a:p>
            <a:pPr marL="171450" marR="0" lvl="0" indent="-171450" algn="just" defTabSz="914400" rtl="0" eaLnBrk="1" latinLnBrk="0" hangingPunct="1">
              <a:lnSpc>
                <a:spcPct val="150000"/>
              </a:lnSpc>
              <a:buClrTx/>
              <a:buSzTx/>
              <a:buFont typeface="Arial" panose="020B0604020202020204" pitchFamily="34" charset="0"/>
              <a:buChar char="•"/>
            </a:pPr>
            <a:endParaRPr lang="zh-CN" altLang="en-US" sz="1000" b="1" spc="50" dirty="0">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sld>
</file>

<file path=ppt/tags/tag1.xml><?xml version="1.0" encoding="utf-8"?>
<p:tagLst xmlns:p="http://schemas.openxmlformats.org/presentationml/2006/main">
  <p:tag name="KSO_WM_UNIT_PLACING_PICTURE_USER_VIEWPORT" val="{&quot;height&quot;:10800,&quot;width&quot;:19200}"/>
</p:tagLst>
</file>

<file path=ppt/tags/tag10.xml><?xml version="1.0" encoding="utf-8"?>
<p:tagLst xmlns:p="http://schemas.openxmlformats.org/presentationml/2006/main">
  <p:tag name="KSO_WM_DIAGRAM_VIRTUALLY_FRAME" val="{&quot;height&quot;:276.2,&quot;left&quot;:34.25,&quot;top&quot;:113.9,&quot;width&quot;:872.05}"/>
</p:tagLst>
</file>

<file path=ppt/tags/tag11.xml><?xml version="1.0" encoding="utf-8"?>
<p:tagLst xmlns:p="http://schemas.openxmlformats.org/presentationml/2006/main">
  <p:tag name="KSO_WM_DIAGRAM_VIRTUALLY_FRAME" val="{&quot;height&quot;:276.2,&quot;left&quot;:34.25,&quot;top&quot;:113.9,&quot;width&quot;:872.05}"/>
</p:tagLst>
</file>

<file path=ppt/tags/tag12.xml><?xml version="1.0" encoding="utf-8"?>
<p:tagLst xmlns:p="http://schemas.openxmlformats.org/presentationml/2006/main">
  <p:tag name="KSO_WM_DIAGRAM_VIRTUALLY_FRAME" val="{&quot;height&quot;:276.2,&quot;left&quot;:34.25,&quot;top&quot;:113.9,&quot;width&quot;:872.05}"/>
</p:tagLst>
</file>

<file path=ppt/tags/tag13.xml><?xml version="1.0" encoding="utf-8"?>
<p:tagLst xmlns:p="http://schemas.openxmlformats.org/presentationml/2006/main">
  <p:tag name="KSO_WM_DIAGRAM_VIRTUALLY_FRAME" val="{&quot;height&quot;:276.2,&quot;left&quot;:34.25,&quot;top&quot;:113.9,&quot;width&quot;:872.05}"/>
</p:tagLst>
</file>

<file path=ppt/tags/tag14.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15.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16.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17.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18.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19.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2.xml><?xml version="1.0" encoding="utf-8"?>
<p:tagLst xmlns:p="http://schemas.openxmlformats.org/presentationml/2006/main">
  <p:tag name="KSO_WM_DIAGRAM_VIRTUALLY_FRAME" val="{&quot;height&quot;:289.85,&quot;left&quot;:43.85,&quot;top&quot;:126.4,&quot;width&quot;:162.2}"/>
</p:tagLst>
</file>

<file path=ppt/tags/tag20.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23.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24.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25.xml><?xml version="1.0" encoding="utf-8"?>
<p:tagLst xmlns:p="http://schemas.openxmlformats.org/presentationml/2006/main">
  <p:tag name="KSO_WM_DIAGRAM_VIRTUALLY_FRAME" val="{&quot;height&quot;:396.1928346456693,&quot;left&quot;:43.635196850393704,&quot;top&quot;:109.3571653543307,&quot;width&quot;:160.16480314960629}"/>
</p:tagLst>
</file>

<file path=ppt/tags/tag26.xml><?xml version="1.0" encoding="utf-8"?>
<p:tagLst xmlns:p="http://schemas.openxmlformats.org/presentationml/2006/main">
  <p:tag name="KSO_WM_DIAGRAM_VIRTUALLY_FRAME" val="{&quot;height&quot;:422.45,&quot;left&quot;:41.55,&quot;top&quot;:88.9,&quot;width&quot;:162.65}"/>
</p:tagLst>
</file>

<file path=ppt/tags/tag27.xml><?xml version="1.0" encoding="utf-8"?>
<p:tagLst xmlns:p="http://schemas.openxmlformats.org/presentationml/2006/main">
  <p:tag name="KSO_WM_DIAGRAM_VIRTUALLY_FRAME" val="{&quot;height&quot;:422.45,&quot;left&quot;:41.55,&quot;top&quot;:88.9,&quot;width&quot;:162.65}"/>
</p:tagLst>
</file>

<file path=ppt/tags/tag28.xml><?xml version="1.0" encoding="utf-8"?>
<p:tagLst xmlns:p="http://schemas.openxmlformats.org/presentationml/2006/main">
  <p:tag name="KSO_WM_DIAGRAM_VIRTUALLY_FRAME" val="{&quot;height&quot;:422.45,&quot;left&quot;:41.55,&quot;top&quot;:88.9,&quot;width&quot;:162.65}"/>
</p:tagLst>
</file>

<file path=ppt/tags/tag29.xml><?xml version="1.0" encoding="utf-8"?>
<p:tagLst xmlns:p="http://schemas.openxmlformats.org/presentationml/2006/main">
  <p:tag name="KSO_WM_DIAGRAM_VIRTUALLY_FRAME" val="{&quot;height&quot;:422.45,&quot;left&quot;:41.55,&quot;top&quot;:88.9,&quot;width&quot;:162.65}"/>
</p:tagLst>
</file>

<file path=ppt/tags/tag3.xml><?xml version="1.0" encoding="utf-8"?>
<p:tagLst xmlns:p="http://schemas.openxmlformats.org/presentationml/2006/main">
  <p:tag name="KSO_WM_DIAGRAM_VIRTUALLY_FRAME" val="{&quot;height&quot;:289.85,&quot;left&quot;:43.85,&quot;top&quot;:126.4,&quot;width&quot;:162.2}"/>
</p:tagLst>
</file>

<file path=ppt/tags/tag30.xml><?xml version="1.0" encoding="utf-8"?>
<p:tagLst xmlns:p="http://schemas.openxmlformats.org/presentationml/2006/main">
  <p:tag name="KSO_WM_DIAGRAM_VIRTUALLY_FRAME" val="{&quot;height&quot;:422.45,&quot;left&quot;:41.55,&quot;top&quot;:88.9,&quot;width&quot;:162.65}"/>
</p:tagLst>
</file>

<file path=ppt/tags/tag31.xml><?xml version="1.0" encoding="utf-8"?>
<p:tagLst xmlns:p="http://schemas.openxmlformats.org/presentationml/2006/main">
  <p:tag name="KSO_WM_DIAGRAM_VIRTUALLY_FRAME" val="{&quot;height&quot;:422.45,&quot;left&quot;:41.55,&quot;top&quot;:88.9,&quot;width&quot;:162.65}"/>
</p:tagLst>
</file>

<file path=ppt/tags/tag32.xml><?xml version="1.0" encoding="utf-8"?>
<p:tagLst xmlns:p="http://schemas.openxmlformats.org/presentationml/2006/main">
  <p:tag name="KSO_WM_DIAGRAM_VIRTUALLY_FRAME" val="{&quot;height&quot;:422.45,&quot;left&quot;:41.55,&quot;top&quot;:88.9,&quot;width&quot;:162.65}"/>
</p:tagLst>
</file>

<file path=ppt/tags/tag33.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34.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UNIT_PRESET_TEXT" val="单击此处添加文本具体内容，简明扼要的阐述您的观点。"/>
  <p:tag name="KSO_WM_UNIT_TEXT_FILL_FORE_SCHEMECOLOR_INDEX" val="13"/>
  <p:tag name="KSO_WM_UNIT_TEXT_FILL_TYPE" val="1"/>
</p:tagLst>
</file>

<file path=ppt/tags/tag35.xml><?xml version="1.0" encoding="utf-8"?>
<p:tagLst xmlns:p="http://schemas.openxmlformats.org/presentationml/2006/main">
  <p:tag name="KSO_WM_DIAGRAM_VIRTUALLY_FRAME" val="{&quot;height&quot;:422.45,&quot;left&quot;:41.55,&quot;top&quot;:88.9,&quot;width&quot;:162.65}"/>
</p:tagLst>
</file>

<file path=ppt/tags/tag36.xml><?xml version="1.0" encoding="utf-8"?>
<p:tagLst xmlns:p="http://schemas.openxmlformats.org/presentationml/2006/main">
  <p:tag name="KSO_WM_DIAGRAM_VIRTUALLY_FRAME" val="{&quot;height&quot;:422.45,&quot;left&quot;:41.55,&quot;top&quot;:88.9,&quot;width&quot;:162.65}"/>
</p:tagLst>
</file>

<file path=ppt/tags/tag37.xml><?xml version="1.0" encoding="utf-8"?>
<p:tagLst xmlns:p="http://schemas.openxmlformats.org/presentationml/2006/main">
  <p:tag name="KSO_WM_UNIT_TABLE_BEAUTIFY" val="smartTable{3d452e61-e535-4991-96b2-e59efca6bc5a}"/>
  <p:tag name="TABLE_ENDDRAG_ORIGIN_RECT" val="669*139"/>
  <p:tag name="TABLE_ENDDRAG_RECT" val="246*189*669*139"/>
</p:tagLst>
</file>

<file path=ppt/tags/tag38.xml><?xml version="1.0" encoding="utf-8"?>
<p:tagLst xmlns:p="http://schemas.openxmlformats.org/presentationml/2006/main">
  <p:tag name="KSO_WM_DIAGRAM_VIRTUALLY_FRAME" val="{&quot;height&quot;:287.85,&quot;left&quot;:34.85,&quot;top&quot;:139.15,&quot;width&quot;:180.89992125984253}"/>
</p:tagLst>
</file>

<file path=ppt/tags/tag39.xml><?xml version="1.0" encoding="utf-8"?>
<p:tagLst xmlns:p="http://schemas.openxmlformats.org/presentationml/2006/main">
  <p:tag name="KSO_WM_DIAGRAM_VIRTUALLY_FRAME" val="{&quot;height&quot;:287.85,&quot;left&quot;:34.85,&quot;top&quot;:139.15,&quot;width&quot;:180.89992125984253}"/>
</p:tagLst>
</file>

<file path=ppt/tags/tag4.xml><?xml version="1.0" encoding="utf-8"?>
<p:tagLst xmlns:p="http://schemas.openxmlformats.org/presentationml/2006/main">
  <p:tag name="KSO_WM_DIAGRAM_VIRTUALLY_FRAME" val="{&quot;height&quot;:289.85,&quot;left&quot;:43.85,&quot;top&quot;:126.4,&quot;width&quot;:162.2}"/>
</p:tagLst>
</file>

<file path=ppt/tags/tag40.xml><?xml version="1.0" encoding="utf-8"?>
<p:tagLst xmlns:p="http://schemas.openxmlformats.org/presentationml/2006/main">
  <p:tag name="KSO_WM_DIAGRAM_VIRTUALLY_FRAME" val="{&quot;height&quot;:287.85,&quot;left&quot;:34.85,&quot;top&quot;:139.15,&quot;width&quot;:180.89992125984253}"/>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1182_5*n_i*1_1"/>
  <p:tag name="KSO_WM_TEMPLATE_CATEGORY" val="diagram"/>
  <p:tag name="KSO_WM_TEMPLATE_INDEX" val="20171182"/>
  <p:tag name="KSO_WM_UNIT_LAYERLEVEL" val="1_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71182_5*n_i*1_2"/>
  <p:tag name="KSO_WM_TEMPLATE_CATEGORY" val="diagram"/>
  <p:tag name="KSO_WM_TEMPLATE_INDEX" val="20171182"/>
  <p:tag name="KSO_WM_UNIT_LAYERLEVEL" val="1_1"/>
  <p:tag name="KSO_WM_TAG_VERSION" val="1.0"/>
  <p:tag name="KSO_WM_BEAUTIFY_FLAG" val="#wm#"/>
</p:tagLst>
</file>

<file path=ppt/tags/tag43.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171182_5*n_h_h_f*1_2_1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71182_5*n_h_h_i*1_2_1_1"/>
  <p:tag name="KSO_WM_TEMPLATE_CATEGORY" val="diagram"/>
  <p:tag name="KSO_WM_TEMPLATE_INDEX" val="20171182"/>
  <p:tag name="KSO_WM_UNIT_LAYERLEVEL" val="1_1_1_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2"/>
  <p:tag name="KSO_WM_UNIT_ID" val="diagram20171182_5*n_h_h_i*1_2_1_2"/>
  <p:tag name="KSO_WM_TEMPLATE_CATEGORY" val="diagram"/>
  <p:tag name="KSO_WM_TEMPLATE_INDEX" val="20171182"/>
  <p:tag name="KSO_WM_UNIT_LAYERLEVEL" val="1_1_1_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6_1"/>
  <p:tag name="KSO_WM_UNIT_ID" val="diagram20171182_5*n_h_h_i*1_2_6_1"/>
  <p:tag name="KSO_WM_TEMPLATE_CATEGORY" val="diagram"/>
  <p:tag name="KSO_WM_TEMPLATE_INDEX" val="20171182"/>
  <p:tag name="KSO_WM_UNIT_LAYERLEVEL" val="1_1_1_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6_2"/>
  <p:tag name="KSO_WM_UNIT_ID" val="diagram20171182_5*n_h_h_i*1_2_6_2"/>
  <p:tag name="KSO_WM_TEMPLATE_CATEGORY" val="diagram"/>
  <p:tag name="KSO_WM_TEMPLATE_INDEX" val="20171182"/>
  <p:tag name="KSO_WM_UNIT_LAYERLEVEL" val="1_1_1_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71182_5*n_h_h_i*1_2_2_1"/>
  <p:tag name="KSO_WM_TEMPLATE_CATEGORY" val="diagram"/>
  <p:tag name="KSO_WM_TEMPLATE_INDEX" val="20171182"/>
  <p:tag name="KSO_WM_UNIT_LAYERLEVEL" val="1_1_1_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2"/>
  <p:tag name="KSO_WM_UNIT_ID" val="diagram20171182_5*n_h_h_i*1_2_2_2"/>
  <p:tag name="KSO_WM_TEMPLATE_CATEGORY" val="diagram"/>
  <p:tag name="KSO_WM_TEMPLATE_INDEX" val="20171182"/>
  <p:tag name="KSO_WM_UNIT_LAYERLEVEL" val="1_1_1_1"/>
  <p:tag name="KSO_WM_TAG_VERSION" val="1.0"/>
  <p:tag name="KSO_WM_BEAUTIFY_FLAG" val="#wm#"/>
</p:tagLst>
</file>

<file path=ppt/tags/tag5.xml><?xml version="1.0" encoding="utf-8"?>
<p:tagLst xmlns:p="http://schemas.openxmlformats.org/presentationml/2006/main">
  <p:tag name="KSO_WM_DIAGRAM_VIRTUALLY_FRAME" val="{&quot;height&quot;:289.85,&quot;left&quot;:43.85,&quot;top&quot;:126.4,&quot;width&quot;:162.2}"/>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71182_5*n_h_h_i*1_2_4_1"/>
  <p:tag name="KSO_WM_TEMPLATE_CATEGORY" val="diagram"/>
  <p:tag name="KSO_WM_TEMPLATE_INDEX" val="20171182"/>
  <p:tag name="KSO_WM_UNIT_LAYERLEVEL" val="1_1_1_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4_2"/>
  <p:tag name="KSO_WM_UNIT_ID" val="diagram20171182_5*n_h_h_i*1_2_4_2"/>
  <p:tag name="KSO_WM_TEMPLATE_CATEGORY" val="diagram"/>
  <p:tag name="KSO_WM_TEMPLATE_INDEX" val="20171182"/>
  <p:tag name="KSO_WM_UNIT_LAYERLEVEL" val="1_1_1_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71182_5*n_h_h_i*1_2_5_1"/>
  <p:tag name="KSO_WM_TEMPLATE_CATEGORY" val="diagram"/>
  <p:tag name="KSO_WM_TEMPLATE_INDEX" val="20171182"/>
  <p:tag name="KSO_WM_UNIT_LAYERLEVEL" val="1_1_1_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5_2"/>
  <p:tag name="KSO_WM_UNIT_ID" val="diagram20171182_5*n_h_h_i*1_2_5_2"/>
  <p:tag name="KSO_WM_TEMPLATE_CATEGORY" val="diagram"/>
  <p:tag name="KSO_WM_TEMPLATE_INDEX" val="20171182"/>
  <p:tag name="KSO_WM_UNIT_LAYERLEVEL" val="1_1_1_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71182_5*n_h_h_i*1_2_3_1"/>
  <p:tag name="KSO_WM_TEMPLATE_CATEGORY" val="diagram"/>
  <p:tag name="KSO_WM_TEMPLATE_INDEX" val="20171182"/>
  <p:tag name="KSO_WM_UNIT_LAYERLEVEL" val="1_1_1_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2"/>
  <p:tag name="KSO_WM_UNIT_ID" val="diagram20171182_5*n_h_h_i*1_2_3_2"/>
  <p:tag name="KSO_WM_TEMPLATE_CATEGORY" val="diagram"/>
  <p:tag name="KSO_WM_TEMPLATE_INDEX" val="20171182"/>
  <p:tag name="KSO_WM_UNIT_LAYERLEVEL" val="1_1_1_1"/>
  <p:tag name="KSO_WM_TAG_VERSION" val="1.0"/>
  <p:tag name="KSO_WM_BEAUTIFY_FLAG" val="#wm#"/>
</p:tagLst>
</file>

<file path=ppt/tags/tag56.xml><?xml version="1.0" encoding="utf-8"?>
<p:tagLst xmlns:p="http://schemas.openxmlformats.org/presentationml/2006/main">
  <p:tag name="KSO_WM_UNIT_SUBTYPE" val="a"/>
  <p:tag name="KSO_WM_UNIT_NOCLEAR" val="0"/>
  <p:tag name="KSO_WM_UNIT_VALUE" val="4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171182_5*n_h_h_f*1_2_2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Lst>
</file>

<file path=ppt/tags/tag57.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171182_5*n_h_h_f*1_2_3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Lst>
</file>

<file path=ppt/tags/tag58.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6_1"/>
  <p:tag name="KSO_WM_UNIT_ID" val="diagram20171182_5*n_h_h_f*1_2_6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Lst>
</file>

<file path=ppt/tags/tag59.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5_1"/>
  <p:tag name="KSO_WM_UNIT_ID" val="diagram20171182_5*n_h_h_f*1_2_5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Lst>
</file>

<file path=ppt/tags/tag6.xml><?xml version="1.0" encoding="utf-8"?>
<p:tagLst xmlns:p="http://schemas.openxmlformats.org/presentationml/2006/main">
  <p:tag name="KSO_WM_DIAGRAM_VIRTUALLY_FRAME" val="{&quot;height&quot;:289.85,&quot;left&quot;:43.85,&quot;top&quot;:126.4,&quot;width&quot;:162.2}"/>
</p:tagLst>
</file>

<file path=ppt/tags/tag60.xml><?xml version="1.0" encoding="utf-8"?>
<p:tagLst xmlns:p="http://schemas.openxmlformats.org/presentationml/2006/main">
  <p:tag name="KSO_WM_UNIT_SUBTYPE" val="a"/>
  <p:tag name="KSO_WM_UNIT_NOCLEAR" val="0"/>
  <p:tag name="KSO_WM_UNIT_VALUE" val="45"/>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171182_5*n_h_h_f*1_2_4_1"/>
  <p:tag name="KSO_WM_TEMPLATE_CATEGORY" val="diagram"/>
  <p:tag name="KSO_WM_TEMPLATE_INDEX" val="20171182"/>
  <p:tag name="KSO_WM_UNIT_LAYERLEVEL" val="1_1_1_1"/>
  <p:tag name="KSO_WM_TAG_VERSION" val="1.0"/>
  <p:tag name="KSO_WM_BEAUTIFY_FLAG" val="#wm#"/>
  <p:tag name="KSO_WM_UNIT_PRESET_TEXT" val="点击添加正文，请您尽可能简单的阐述您的观点"/>
</p:tagLst>
</file>

<file path=ppt/tags/tag61.xml><?xml version="1.0" encoding="utf-8"?>
<p:tagLst xmlns:p="http://schemas.openxmlformats.org/presentationml/2006/main">
  <p:tag name="KSO_WM_DIAGRAM_VIRTUALLY_FRAME" val="{&quot;height&quot;:451.8,&quot;left&quot;:34.15,&quot;top&quot;:88.25,&quot;width&quot;:872.35}"/>
</p:tagLst>
</file>

<file path=ppt/tags/tag62.xml><?xml version="1.0" encoding="utf-8"?>
<p:tagLst xmlns:p="http://schemas.openxmlformats.org/presentationml/2006/main">
  <p:tag name="KSO_WM_DIAGRAM_VIRTUALLY_FRAME" val="{&quot;height&quot;:451.8,&quot;left&quot;:34.15,&quot;top&quot;:88.25,&quot;width&quot;:872.35}"/>
</p:tagLst>
</file>

<file path=ppt/tags/tag63.xml><?xml version="1.0" encoding="utf-8"?>
<p:tagLst xmlns:p="http://schemas.openxmlformats.org/presentationml/2006/main">
  <p:tag name="KSO_WM_DIAGRAM_VIRTUALLY_FRAME" val="{&quot;height&quot;:451.8,&quot;left&quot;:34.15,&quot;top&quot;:88.25,&quot;width&quot;:872.35}"/>
</p:tagLst>
</file>

<file path=ppt/tags/tag64.xml><?xml version="1.0" encoding="utf-8"?>
<p:tagLst xmlns:p="http://schemas.openxmlformats.org/presentationml/2006/main">
  <p:tag name="KSO_WM_DIAGRAM_VIRTUALLY_FRAME" val="{&quot;height&quot;:451.8,&quot;left&quot;:34.15,&quot;top&quot;:88.25,&quot;width&quot;:872.35}"/>
</p:tagLst>
</file>

<file path=ppt/tags/tag65.xml><?xml version="1.0" encoding="utf-8"?>
<p:tagLst xmlns:p="http://schemas.openxmlformats.org/presentationml/2006/main">
  <p:tag name="KSO_WM_DIAGRAM_VIRTUALLY_FRAME" val="{&quot;height&quot;:451.8,&quot;left&quot;:34.15,&quot;top&quot;:88.25,&quot;width&quot;:872.35}"/>
</p:tagLst>
</file>

<file path=ppt/tags/tag66.xml><?xml version="1.0" encoding="utf-8"?>
<p:tagLst xmlns:p="http://schemas.openxmlformats.org/presentationml/2006/main">
  <p:tag name="KSO_WM_DIAGRAM_VIRTUALLY_FRAME" val="{&quot;height&quot;:451.8,&quot;left&quot;:34.15,&quot;top&quot;:88.25,&quot;width&quot;:872.35}"/>
</p:tagLst>
</file>

<file path=ppt/tags/tag67.xml><?xml version="1.0" encoding="utf-8"?>
<p:tagLst xmlns:p="http://schemas.openxmlformats.org/presentationml/2006/main">
  <p:tag name="KSO_WM_DIAGRAM_VIRTUALLY_FRAME" val="{&quot;height&quot;:361.7,&quot;left&quot;:34.85,&quot;top&quot;:98.5,&quot;width&quot;:857.8}"/>
</p:tagLst>
</file>

<file path=ppt/tags/tag68.xml><?xml version="1.0" encoding="utf-8"?>
<p:tagLst xmlns:p="http://schemas.openxmlformats.org/presentationml/2006/main">
  <p:tag name="KSO_WM_DIAGRAM_VIRTUALLY_FRAME" val="{&quot;height&quot;:361.7,&quot;left&quot;:34.85,&quot;top&quot;:98.5,&quot;width&quot;:857.8}"/>
</p:tagLst>
</file>

<file path=ppt/tags/tag69.xml><?xml version="1.0" encoding="utf-8"?>
<p:tagLst xmlns:p="http://schemas.openxmlformats.org/presentationml/2006/main">
  <p:tag name="KSO_WM_DIAGRAM_VIRTUALLY_FRAME" val="{&quot;height&quot;:361.7,&quot;left&quot;:34.85,&quot;top&quot;:98.5,&quot;width&quot;:857.8}"/>
</p:tagLst>
</file>

<file path=ppt/tags/tag7.xml><?xml version="1.0" encoding="utf-8"?>
<p:tagLst xmlns:p="http://schemas.openxmlformats.org/presentationml/2006/main">
  <p:tag name="KSO_WM_DIAGRAM_VIRTUALLY_FRAME" val="{&quot;height&quot;:289.85,&quot;left&quot;:43.85,&quot;top&quot;:126.4,&quot;width&quot;:162.2}"/>
</p:tagLst>
</file>

<file path=ppt/tags/tag70.xml><?xml version="1.0" encoding="utf-8"?>
<p:tagLst xmlns:p="http://schemas.openxmlformats.org/presentationml/2006/main">
  <p:tag name="KSO_WM_DIAGRAM_VIRTUALLY_FRAME" val="{&quot;height&quot;:361.7,&quot;left&quot;:34.85,&quot;top&quot;:98.5,&quot;width&quot;:857.8}"/>
</p:tagLst>
</file>

<file path=ppt/tags/tag71.xml><?xml version="1.0" encoding="utf-8"?>
<p:tagLst xmlns:p="http://schemas.openxmlformats.org/presentationml/2006/main">
  <p:tag name="KSO_WM_DIAGRAM_VIRTUALLY_FRAME" val="{&quot;height&quot;:361.7,&quot;left&quot;:34.85,&quot;top&quot;:98.5,&quot;width&quot;:857.8}"/>
</p:tagLst>
</file>

<file path=ppt/tags/tag72.xml><?xml version="1.0" encoding="utf-8"?>
<p:tagLst xmlns:p="http://schemas.openxmlformats.org/presentationml/2006/main">
  <p:tag name="KSO_WM_DIAGRAM_VIRTUALLY_FRAME" val="{&quot;height&quot;:361.7,&quot;left&quot;:34.85,&quot;top&quot;:98.5,&quot;width&quot;:857.8}"/>
</p:tagLst>
</file>

<file path=ppt/tags/tag73.xml><?xml version="1.0" encoding="utf-8"?>
<p:tagLst xmlns:p="http://schemas.openxmlformats.org/presentationml/2006/main">
  <p:tag name="KSO_WM_DIAGRAM_VIRTUALLY_FRAME" val="{&quot;height&quot;:361.7,&quot;left&quot;:34.85,&quot;top&quot;:98.5,&quot;width&quot;:857.8}"/>
</p:tagLst>
</file>

<file path=ppt/tags/tag74.xml><?xml version="1.0" encoding="utf-8"?>
<p:tagLst xmlns:p="http://schemas.openxmlformats.org/presentationml/2006/main">
  <p:tag name="KSO_WM_DIAGRAM_VIRTUALLY_FRAME" val="{&quot;height&quot;:361.7,&quot;left&quot;:34.85,&quot;top&quot;:98.5,&quot;width&quot;:857.8}"/>
</p:tagLst>
</file>

<file path=ppt/tags/tag75.xml><?xml version="1.0" encoding="utf-8"?>
<p:tagLst xmlns:p="http://schemas.openxmlformats.org/presentationml/2006/main">
  <p:tag name="KSO_WM_DIAGRAM_VIRTUALLY_FRAME" val="{&quot;height&quot;:401.3088188976379,&quot;left&quot;:43.01275590551181,&quot;top&quot;:99.7,&quot;width&quot;:151.98724409448818}"/>
</p:tagLst>
</file>

<file path=ppt/tags/tag76.xml><?xml version="1.0" encoding="utf-8"?>
<p:tagLst xmlns:p="http://schemas.openxmlformats.org/presentationml/2006/main">
  <p:tag name="KSO_WM_DIAGRAM_VIRTUALLY_FRAME" val="{&quot;height&quot;:287.85,&quot;left&quot;:34.85,&quot;top&quot;:139.15,&quot;width&quot;:180.89992125984253}"/>
</p:tagLst>
</file>

<file path=ppt/tags/tag77.xml><?xml version="1.0" encoding="utf-8"?>
<p:tagLst xmlns:p="http://schemas.openxmlformats.org/presentationml/2006/main">
  <p:tag name="KSO_WM_DIAGRAM_VIRTUALLY_FRAME" val="{&quot;height&quot;:287.85,&quot;left&quot;:34.85,&quot;top&quot;:139.15,&quot;width&quot;:180.89992125984253}"/>
</p:tagLst>
</file>

<file path=ppt/tags/tag78.xml><?xml version="1.0" encoding="utf-8"?>
<p:tagLst xmlns:p="http://schemas.openxmlformats.org/presentationml/2006/main">
  <p:tag name="KSO_WM_DIAGRAM_VIRTUALLY_FRAME" val="{&quot;height&quot;:386.9425984251969,&quot;left&quot;:35.19992125984252,&quot;top&quot;:96.7,&quot;width&quot;:179.85000000000002}"/>
</p:tagLst>
</file>

<file path=ppt/tags/tag79.xml><?xml version="1.0" encoding="utf-8"?>
<p:tagLst xmlns:p="http://schemas.openxmlformats.org/presentationml/2006/main">
  <p:tag name="KSO_WM_DIAGRAM_VIRTUALLY_FRAME" val="{&quot;height&quot;:287.85,&quot;left&quot;:34.85,&quot;top&quot;:139.15,&quot;width&quot;:180.89992125984253}"/>
</p:tagLst>
</file>

<file path=ppt/tags/tag8.xml><?xml version="1.0" encoding="utf-8"?>
<p:tagLst xmlns:p="http://schemas.openxmlformats.org/presentationml/2006/main">
  <p:tag name="KSO_WM_DIAGRAM_VIRTUALLY_FRAME" val="{&quot;height&quot;:276.2,&quot;left&quot;:34.25,&quot;top&quot;:113.9,&quot;width&quot;:872.05}"/>
</p:tagLst>
</file>

<file path=ppt/tags/tag80.xml><?xml version="1.0" encoding="utf-8"?>
<p:tagLst xmlns:p="http://schemas.openxmlformats.org/presentationml/2006/main">
  <p:tag name="KSO_WM_DIAGRAM_VIRTUALLY_FRAME" val="{&quot;height&quot;:287.85,&quot;left&quot;:34.85,&quot;top&quot;:139.15,&quot;width&quot;:180.89992125984253}"/>
</p:tagLst>
</file>

<file path=ppt/tags/tag81.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82.xml><?xml version="1.0" encoding="utf-8"?>
<p:tagLst xmlns:p="http://schemas.openxmlformats.org/presentationml/2006/main">
  <p:tag name="KSO_WM_UNIT_SUBTYPE" val="a"/>
  <p:tag name="KSO_WM_UNIT_NOCLEAR" val="0"/>
  <p:tag name="KSO_WM_UNIT_VALUE" val="54"/>
  <p:tag name="KSO_WM_UNIT_HIGHLIGHT" val="0"/>
  <p:tag name="KSO_WM_UNIT_COMPATIBLE" val="0"/>
  <p:tag name="KSO_WM_UNIT_DIAGRAM_ISNUMVISUAL" val="0"/>
  <p:tag name="KSO_WM_UNIT_DIAGRAM_ISREFERUNIT" val="0"/>
  <p:tag name="KSO_WM_DIAGRAM_GROUP_CODE" val="l1-1"/>
  <p:tag name="KSO_WM_UNIT_TYPE" val="l_h_f"/>
  <p:tag name="KSO_WM_UNIT_INDEX" val="1076_3_1"/>
  <p:tag name="KSO_WM_UNIT_ID" val="diagram634_3*l_h_f*1076_3_1"/>
  <p:tag name="KSO_WM_TEMPLATE_CATEGORY" val="diagram"/>
  <p:tag name="KSO_WM_TEMPLATE_INDEX" val="634"/>
  <p:tag name="KSO_WM_UNIT_LAYERLEVEL" val="1_1_1"/>
  <p:tag name="KSO_WM_TAG_VERSION" val="1.0"/>
  <p:tag name="KSO_WM_BEAUTIFY_FLAG" val=""/>
  <p:tag name="KSO_WM_UNIT_PRESET_TEXT" val="单击此处添加文本具体内容，简明扼要的阐述您的观点。"/>
  <p:tag name="KSO_WM_UNIT_TEXT_FILL_FORE_SCHEMECOLOR_INDEX" val="13"/>
  <p:tag name="KSO_WM_UNIT_TEXT_FILL_TYPE" val="1"/>
</p:tagLst>
</file>

<file path=ppt/tags/tag83.xml><?xml version="1.0" encoding="utf-8"?>
<p:tagLst xmlns:p="http://schemas.openxmlformats.org/presentationml/2006/main">
  <p:tag name="KSO_WM_DIAGRAM_VIRTUALLY_FRAME" val="{&quot;height&quot;:287.85,&quot;left&quot;:34.85,&quot;top&quot;:139.15,&quot;width&quot;:180.89992125984253}"/>
</p:tagLst>
</file>

<file path=ppt/tags/tag84.xml><?xml version="1.0" encoding="utf-8"?>
<p:tagLst xmlns:p="http://schemas.openxmlformats.org/presentationml/2006/main">
  <p:tag name="KSO_WM_DIAGRAM_VIRTUALLY_FRAME" val="{&quot;height&quot;:287.85,&quot;left&quot;:34.85,&quot;top&quot;:139.15,&quot;width&quot;:180.89992125984253}"/>
</p:tagLst>
</file>

<file path=ppt/tags/tag85.xml><?xml version="1.0" encoding="utf-8"?>
<p:tagLst xmlns:p="http://schemas.openxmlformats.org/presentationml/2006/main">
  <p:tag name="KSO_WM_DIAGRAM_VIRTUALLY_FRAME" val="{&quot;height&quot;:287.85,&quot;left&quot;:34.85,&quot;top&quot;:139.15,&quot;width&quot;:180.89992125984253}"/>
</p:tagLst>
</file>

<file path=ppt/tags/tag86.xml><?xml version="1.0" encoding="utf-8"?>
<p:tagLst xmlns:p="http://schemas.openxmlformats.org/presentationml/2006/main">
  <p:tag name="KSO_WM_DIAGRAM_VIRTUALLY_FRAME" val="{&quot;height&quot;:287.85,&quot;left&quot;:34.85,&quot;top&quot;:139.15,&quot;width&quot;:180.89992125984253}"/>
</p:tagLst>
</file>

<file path=ppt/tags/tag87.xml><?xml version="1.0" encoding="utf-8"?>
<p:tagLst xmlns:p="http://schemas.openxmlformats.org/presentationml/2006/main">
  <p:tag name="KSO_WPP_MARK_KEY" val="60c7ed01-4153-49cb-b06c-0512adbc43a4"/>
  <p:tag name="COMMONDATA" val="eyJoZGlkIjoiYWU5NDVjMGRmOWJhOGRkZTQzMjM4MDMyZTM5YjU1MzMifQ=="/>
  <p:tag name="RESOURCE_RECORD_KEY" val="{&quot;29&quot;:[50053060,50053088,50053104,50053044]}"/>
</p:tagLst>
</file>

<file path=ppt/tags/tag9.xml><?xml version="1.0" encoding="utf-8"?>
<p:tagLst xmlns:p="http://schemas.openxmlformats.org/presentationml/2006/main">
  <p:tag name="KSO_WM_DIAGRAM_VIRTUALLY_FRAME" val="{&quot;height&quot;:276.2,&quot;left&quot;:34.25,&quot;top&quot;:113.9,&quot;width&quot;:872.0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4476</Words>
  <Application>WPS 演示</Application>
  <PresentationFormat>宽屏</PresentationFormat>
  <Paragraphs>322</Paragraphs>
  <Slides>12</Slides>
  <Notes>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vt:i4>
      </vt:variant>
    </vt:vector>
  </HeadingPairs>
  <TitlesOfParts>
    <vt:vector size="28" baseType="lpstr">
      <vt:lpstr>Arial</vt:lpstr>
      <vt:lpstr>宋体</vt:lpstr>
      <vt:lpstr>Wingdings</vt:lpstr>
      <vt:lpstr>思源黑体 CN Medium</vt:lpstr>
      <vt:lpstr>黑体</vt:lpstr>
      <vt:lpstr>微软雅黑</vt:lpstr>
      <vt:lpstr>Arial Unicode MS</vt:lpstr>
      <vt:lpstr>Times New Roman</vt:lpstr>
      <vt:lpstr>思源黑体 CN Normal</vt:lpstr>
      <vt:lpstr>Cambria Math</vt:lpstr>
      <vt:lpstr>MS Mincho</vt:lpstr>
      <vt:lpstr>Segoe Print</vt:lpstr>
      <vt:lpstr>Wingdings</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dc:creator>
  <cp:lastModifiedBy>薄菁华</cp:lastModifiedBy>
  <cp:revision>518</cp:revision>
  <dcterms:created xsi:type="dcterms:W3CDTF">2026-06-05T10:23:00Z</dcterms:created>
  <dcterms:modified xsi:type="dcterms:W3CDTF">2026-06-09T03:56:09Z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4C7644B7F4B645F7B6CEC0B002A0129C_12</vt:lpwstr>
  </property>
  <property fmtid="{D5CDD505-2E9C-101B-9397-08002B2CF9AE}" pid="3" name="KSOProductBuildVer">
    <vt:lpwstr>2052-12.1.0.18912</vt:lpwstr>
  </property>
</Properties>
</file>