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15"/>
  </p:handoutMasterIdLst>
  <p:sldIdLst>
    <p:sldId id="290" r:id="rId3"/>
    <p:sldId id="386" r:id="rId4"/>
    <p:sldId id="363" r:id="rId5"/>
    <p:sldId id="364" r:id="rId6"/>
    <p:sldId id="362" r:id="rId7"/>
    <p:sldId id="391" r:id="rId9"/>
    <p:sldId id="401" r:id="rId10"/>
    <p:sldId id="393" r:id="rId11"/>
    <p:sldId id="399" r:id="rId12"/>
    <p:sldId id="390" r:id="rId13"/>
    <p:sldId id="378" r:id="rId14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8" userDrawn="1">
          <p15:clr>
            <a:srgbClr val="A4A3A4"/>
          </p15:clr>
        </p15:guide>
        <p15:guide id="2" pos="387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李贝贝" initials="W用" lastIdx="0" clrIdx="0"/>
  <p:cmAuthor id="2" name="Windows 用户" initials="W用" lastIdx="0" clrIdx="1"/>
  <p:cmAuthor id="3" name="林兆存" initials="林兆存" lastIdx="0" clrIdx="2"/>
  <p:cmAuthor id="4" name="110773" initials="1" lastIdx="0" clrIdx="3"/>
  <p:cmAuthor id="5" name="102735" initials="1" lastIdx="0" clrIdx="4"/>
  <p:cmAuthor id="6" name="李梓晴" initials="李梓晴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000000"/>
    <a:srgbClr val="F4833D"/>
    <a:srgbClr val="C08377"/>
    <a:srgbClr val="BE8175"/>
    <a:srgbClr val="B87A6F"/>
    <a:srgbClr val="EEE4E2"/>
    <a:srgbClr val="DAB5AC"/>
    <a:srgbClr val="0057A6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28110E-8EC6-4715-AC78-469BD3C67047}" styleName="补充样式8 19">
    <a:wholeTbl>
      <a:tcTxStyle>
        <a:fontRef idx="none">
          <a:srgbClr val="000000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 w="9525" cmpd="sng">
              <a:solidFill>
                <a:schemeClr val="accent2">
                  <a:lumMod val="30000"/>
                  <a:lumOff val="7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rgbClr val="FFFFFF"/>
          </a:solidFill>
        </a:fill>
      </a:tcStyle>
    </a:wholeTbl>
    <a:band1H>
      <a:tcStyle>
        <a:tcBdr/>
        <a:fill>
          <a:solidFill>
            <a:schemeClr val="accent2">
              <a:lumMod val="10000"/>
              <a:lumOff val="90000"/>
            </a:schemeClr>
          </a:solidFill>
        </a:fill>
      </a:tcStyle>
    </a:band1H>
    <a:band1V>
      <a:tcStyle>
        <a:tcBdr/>
        <a:fill>
          <a:solidFill>
            <a:schemeClr val="accent2">
              <a:lumMod val="10000"/>
              <a:lumOff val="90000"/>
            </a:schemeClr>
          </a:solidFill>
        </a:fill>
      </a:tcStyle>
    </a:band1V>
    <a:firstCol>
      <a:tcTxStyle b="on">
        <a:fontRef idx="none">
          <a:srgbClr val="FFFFFF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 w="9525" cmpd="sng">
              <a:solidFill>
                <a:schemeClr val="bg1">
                  <a:lumMod val="92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Col>
  </a:tblStyle>
  <a:tblStyle styleId="{08991342-35EB-4EA5-8394-F5BBC4D51C40}" styleName="表样式 1 25">
    <a:wholeTbl>
      <a:tcTxStyle>
        <a:fontRef idx="none">
          <a:schemeClr val="tx1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insideH>
          <a:insideV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bg1">
              <a:alpha val="0"/>
            </a:schemeClr>
          </a:solidFill>
        </a:fill>
      </a:tcStyle>
    </a:wholeTbl>
    <a:band2H>
      <a:tcStyle>
        <a:tcBdr/>
        <a:fill>
          <a:solidFill>
            <a:schemeClr val="accent2">
              <a:lumMod val="40000"/>
              <a:lumOff val="60000"/>
              <a:alpha val="25000"/>
            </a:schemeClr>
          </a:solidFill>
        </a:fill>
      </a:tcStyle>
    </a:band2H>
    <a:band1V>
      <a:tcStyle>
        <a:tcBdr/>
        <a:fill>
          <a:solidFill>
            <a:schemeClr val="accent2">
              <a:lumMod val="40000"/>
              <a:lumOff val="60000"/>
              <a:alpha val="25000"/>
            </a:schemeClr>
          </a:solidFill>
        </a:fill>
      </a:tcStyle>
    </a:band1V>
    <a:band2V>
      <a:tcStyle>
        <a:tcBdr/>
        <a:fill>
          <a:solidFill>
            <a:schemeClr val="bg1">
              <a:alpha val="0"/>
            </a:schemeClr>
          </a:solidFill>
        </a:fill>
      </a:tcStyle>
    </a:band2V>
    <a:la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2">
              <a:lumMod val="40000"/>
              <a:lumOff val="60000"/>
              <a:alpha val="40000"/>
            </a:schemeClr>
          </a:solidFill>
        </a:fill>
      </a:tcStyle>
    </a:lastCol>
    <a:firstCol>
      <a:tcTxStyle b="on">
        <a:fontRef idx="none">
          <a:schemeClr val="tx1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insideH>
          <a:insideV>
            <a:ln>
              <a:noFill/>
            </a:ln>
          </a:insideV>
        </a:tcBdr>
        <a:fill>
          <a:solidFill>
            <a:schemeClr val="accent2">
              <a:lumMod val="40000"/>
              <a:lumOff val="60000"/>
              <a:alpha val="40000"/>
            </a:schemeClr>
          </a:solidFill>
        </a:fill>
      </a:tcStyle>
    </a:firstCol>
    <a:lastRow>
      <a:tcTxStyle b="on">
        <a:fontRef idx="none">
          <a:schemeClr val="accent2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lastRow>
    <a:seCell>
      <a:tcStyle>
        <a:tcBdr>
          <a:left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eCell>
    <a:swCell>
      <a:tcTxStyle b="on">
        <a:fontRef idx="none">
          <a:schemeClr val="accent2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bg1">
              <a:alpha val="0"/>
            </a:schemeClr>
          </a:solidFill>
        </a:fill>
      </a:tcStyle>
    </a:swCell>
    <a:firstRow>
      <a:tcTxStyle b="on">
        <a:fontRef idx="none">
          <a:schemeClr val="bg1"/>
        </a:fontRef>
      </a:tcTxStyle>
      <a:tcStyle>
        <a:tcBdr>
          <a:left>
            <a:ln w="9525" cmpd="sng">
              <a:solidFill>
                <a:schemeClr val="accent2"/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/>
              </a:solidFill>
              <a:prstDash val="solid"/>
            </a:ln>
          </a:bottom>
          <a:insideH>
            <a:ln>
              <a:noFill/>
            </a:ln>
          </a:insideH>
          <a:insideV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insideV>
        </a:tcBdr>
        <a:fill>
          <a:solidFill>
            <a:schemeClr val="accent2"/>
          </a:solidFill>
        </a:fill>
      </a:tcStyle>
    </a:firstRow>
    <a:neCell>
      <a:tcStyle>
        <a:tcBdr>
          <a:left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left>
          <a:right>
            <a:ln w="9525" cmpd="sng">
              <a:solidFill>
                <a:schemeClr val="accent2"/>
              </a:solidFill>
              <a:prstDash val="solid"/>
            </a:ln>
          </a:right>
          <a:top>
            <a:ln w="9525" cmpd="sng">
              <a:solidFill>
                <a:schemeClr val="accent2"/>
              </a:solidFill>
              <a:prstDash val="solid"/>
            </a:ln>
          </a:top>
          <a:bottom>
            <a:ln w="9525" cmpd="sng">
              <a:solidFill>
                <a:schemeClr val="accent2">
                  <a:lumMod val="40000"/>
                  <a:lumOff val="60000"/>
                </a:schemeClr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</a:tcStyle>
    </a:neCell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7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72" y="918"/>
      </p:cViewPr>
      <p:guideLst>
        <p:guide orient="horz" pos="2128"/>
        <p:guide pos="387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4" d="100"/>
        <a:sy n="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gs" Target="tags/tag66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D6BEFF-C490-41D5-9ABB-F773D36CF86E}" type="doc">
      <dgm:prSet loTypeId="urn:microsoft.com/office/officeart/2005/8/layout/pyramid1" loCatId="pyramid" qsTypeId="urn:microsoft.com/office/officeart/2005/8/quickstyle/simple5" qsCatId="simple" csTypeId="urn:microsoft.com/office/officeart/2005/8/colors/colorful2" csCatId="colorful" phldr="1"/>
      <dgm:spPr/>
    </dgm:pt>
    <dgm:pt modelId="{B4737DCC-A6D5-47A5-8E9C-51BA79045A90}">
      <dgm:prSet phldrT="[文本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zh-CN" altLang="en-US" sz="1200" dirty="0"/>
        </a:p>
      </dgm:t>
    </dgm:pt>
    <dgm:pt modelId="{CC59C9EC-C8EF-4B87-BB9B-9E57874062DE}" cxnId="{0B867D6B-5FFF-4C73-B732-68181E44F308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B3F00F6A-AC2A-49A7-9677-51014F456F10}" cxnId="{0B867D6B-5FFF-4C73-B732-68181E44F308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93B8259C-F70A-4050-8D7E-F532BEA283BF}">
      <dgm:prSet phldrT="[文本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zh-CN" altLang="en-US" sz="1200" dirty="0"/>
        </a:p>
      </dgm:t>
    </dgm:pt>
    <dgm:pt modelId="{E99C984C-A2B5-4C28-9999-B9A047A249C6}" cxnId="{FD67F92A-F630-439F-B725-5D3B6DC8DE9C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E88A42C4-A1D0-4560-BC8A-D6B884C8F29D}" cxnId="{FD67F92A-F630-439F-B725-5D3B6DC8DE9C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49CBC78C-9161-403E-B1D1-85B30EEFB37B}">
      <dgm:prSet phldrT="[文本]" custT="1"/>
      <dgm:spPr/>
      <dgm:t>
        <a:bodyPr/>
        <a:lstStyle/>
        <a:p>
          <a:pPr>
            <a:lnSpc>
              <a:spcPct val="100000"/>
            </a:lnSpc>
            <a:spcAft>
              <a:spcPct val="35000"/>
            </a:spcAft>
          </a:pPr>
          <a:endParaRPr lang="zh-CN" altLang="en-US" sz="1200" dirty="0"/>
        </a:p>
      </dgm:t>
    </dgm:pt>
    <dgm:pt modelId="{5829E65A-F4A4-4376-9C54-5D08EEEDBDFE}" cxnId="{73F8692E-E0F6-45C8-85C0-5CB1BD908651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624B1B84-F4CF-4FD6-B9AD-886504082566}" cxnId="{73F8692E-E0F6-45C8-85C0-5CB1BD908651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956123C2-F14E-4E91-9D60-8E30A1A4E9AF}">
      <dgm:prSet custT="1"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8F16DA8A-7083-414C-9C2E-764037933154}" cxnId="{2EC8DCA8-6E05-45F9-AB3E-16C557A35716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F6024072-A334-4203-95CF-A16D5BCDC704}" cxnId="{2EC8DCA8-6E05-45F9-AB3E-16C557A35716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730906CB-E368-4030-99FF-9AB48E557106}">
      <dgm:prSet custT="1"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4E0637E2-7E79-4680-BE90-98C9029409CD}" cxnId="{5EAEBD33-1A66-4C33-89EE-398DFF0BF583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83AFF1A9-FEC3-4562-B466-1113FD3F14A5}" cxnId="{5EAEBD33-1A66-4C33-89EE-398DFF0BF583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2CE80AFA-58DB-47C7-AA86-CAAE45925553}">
      <dgm:prSet custT="1"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A0CD2F11-EDD3-4AEE-9CB5-481792EF67DA}" cxnId="{73CAE643-2677-4DA8-8A1A-E8FE05277ABC}" type="par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71AF25E8-5A68-4C5C-BA03-A5E32339F461}" cxnId="{73CAE643-2677-4DA8-8A1A-E8FE05277ABC}" type="sibTrans">
      <dgm:prSet/>
      <dgm:spPr/>
      <dgm:t>
        <a:bodyPr/>
        <a:lstStyle/>
        <a:p>
          <a:pPr>
            <a:lnSpc>
              <a:spcPct val="100000"/>
            </a:lnSpc>
          </a:pPr>
          <a:endParaRPr lang="zh-CN" altLang="en-US" sz="1200"/>
        </a:p>
      </dgm:t>
    </dgm:pt>
    <dgm:pt modelId="{C7EF59D4-ED65-4948-8843-C06BB88BF0D2}" type="pres">
      <dgm:prSet presAssocID="{07D6BEFF-C490-41D5-9ABB-F773D36CF86E}" presName="Name0" presStyleCnt="0">
        <dgm:presLayoutVars>
          <dgm:dir/>
          <dgm:animLvl val="lvl"/>
          <dgm:resizeHandles val="exact"/>
        </dgm:presLayoutVars>
      </dgm:prSet>
      <dgm:spPr/>
    </dgm:pt>
    <dgm:pt modelId="{63826B18-0E1A-4BC8-9AFA-ED9B109077AB}" type="pres">
      <dgm:prSet presAssocID="{B4737DCC-A6D5-47A5-8E9C-51BA79045A90}" presName="Name8" presStyleCnt="0"/>
      <dgm:spPr/>
    </dgm:pt>
    <dgm:pt modelId="{AF7B9571-9D60-4709-9F36-8EA009560592}" type="pres">
      <dgm:prSet presAssocID="{B4737DCC-A6D5-47A5-8E9C-51BA79045A90}" presName="level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DFE324E-4F0A-42B5-9B48-3DC97F5BEBFC}" type="pres">
      <dgm:prSet presAssocID="{B4737DCC-A6D5-47A5-8E9C-51BA79045A9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7BD41104-4993-416C-8426-076DED10F741}" type="pres">
      <dgm:prSet presAssocID="{93B8259C-F70A-4050-8D7E-F532BEA283BF}" presName="Name8" presStyleCnt="0"/>
      <dgm:spPr/>
    </dgm:pt>
    <dgm:pt modelId="{38271A1A-E1DE-4010-9BC5-ACB42B0B417E}" type="pres">
      <dgm:prSet presAssocID="{93B8259C-F70A-4050-8D7E-F532BEA283BF}" presName="level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323E5B1-3C2D-4E10-8278-C88D20F7B2D8}" type="pres">
      <dgm:prSet presAssocID="{93B8259C-F70A-4050-8D7E-F532BEA283B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6EE0F3-59DF-473F-B1C3-DB33B8E3BF77}" type="pres">
      <dgm:prSet presAssocID="{49CBC78C-9161-403E-B1D1-85B30EEFB37B}" presName="Name8" presStyleCnt="0"/>
      <dgm:spPr/>
    </dgm:pt>
    <dgm:pt modelId="{2D930116-E093-42E6-9581-C42D7A4BA0E3}" type="pres">
      <dgm:prSet presAssocID="{49CBC78C-9161-403E-B1D1-85B30EEFB37B}" presName="level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8C6909-51BF-4777-AD29-47848E4E0B78}" type="pres">
      <dgm:prSet presAssocID="{49CBC78C-9161-403E-B1D1-85B30EEFB37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D2228B5-0BE6-4E7F-88DD-B5A47EA19727}" type="pres">
      <dgm:prSet presAssocID="{956123C2-F14E-4E91-9D60-8E30A1A4E9AF}" presName="Name8" presStyleCnt="0"/>
      <dgm:spPr/>
    </dgm:pt>
    <dgm:pt modelId="{27C8CBC5-3E97-49D9-A515-3CE9D0B7DA8C}" type="pres">
      <dgm:prSet presAssocID="{956123C2-F14E-4E91-9D60-8E30A1A4E9AF}" presName="level" presStyleLbl="node1" presStyleIdx="3" presStyleCnt="6">
        <dgm:presLayoutVars>
          <dgm:chMax val="1"/>
          <dgm:bulletEnabled val="1"/>
        </dgm:presLayoutVars>
      </dgm:prSet>
      <dgm:spPr/>
    </dgm:pt>
    <dgm:pt modelId="{55A72EBD-19D5-438F-B7B8-06CAB3BBD9F2}" type="pres">
      <dgm:prSet presAssocID="{956123C2-F14E-4E91-9D60-8E30A1A4E9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EED4D00-5F6E-434C-88D7-E8575368E2C6}" type="pres">
      <dgm:prSet presAssocID="{730906CB-E368-4030-99FF-9AB48E557106}" presName="Name8" presStyleCnt="0"/>
      <dgm:spPr/>
    </dgm:pt>
    <dgm:pt modelId="{4D6FFB96-0328-41EA-A1E7-399A51674621}" type="pres">
      <dgm:prSet presAssocID="{730906CB-E368-4030-99FF-9AB48E557106}" presName="level" presStyleLbl="node1" presStyleIdx="4" presStyleCnt="6">
        <dgm:presLayoutVars>
          <dgm:chMax val="1"/>
          <dgm:bulletEnabled val="1"/>
        </dgm:presLayoutVars>
      </dgm:prSet>
      <dgm:spPr/>
    </dgm:pt>
    <dgm:pt modelId="{8A8804E1-27F9-472D-99C9-3B0C75C4DCA6}" type="pres">
      <dgm:prSet presAssocID="{730906CB-E368-4030-99FF-9AB48E55710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74987A0B-DA65-470F-8328-53E251B2E56C}" type="pres">
      <dgm:prSet presAssocID="{2CE80AFA-58DB-47C7-AA86-CAAE45925553}" presName="Name8" presStyleCnt="0"/>
      <dgm:spPr/>
    </dgm:pt>
    <dgm:pt modelId="{FB319F42-C264-4191-A1B0-E531F3F2375C}" type="pres">
      <dgm:prSet presAssocID="{2CE80AFA-58DB-47C7-AA86-CAAE45925553}" presName="level" presStyleLbl="node1" presStyleIdx="5" presStyleCnt="6">
        <dgm:presLayoutVars>
          <dgm:chMax val="1"/>
          <dgm:bulletEnabled val="1"/>
        </dgm:presLayoutVars>
      </dgm:prSet>
      <dgm:spPr/>
    </dgm:pt>
    <dgm:pt modelId="{8D17E019-B9E4-4EAA-89DE-4B9E17600DC5}" type="pres">
      <dgm:prSet presAssocID="{2CE80AFA-58DB-47C7-AA86-CAAE4592555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8CB9007D-CA19-4D2E-9E42-29C786401DF3}" type="presOf" srcId="{2CE80AFA-58DB-47C7-AA86-CAAE45925553}" destId="{8D17E019-B9E4-4EAA-89DE-4B9E17600DC5}" srcOrd="1" destOrd="0" presId="urn:microsoft.com/office/officeart/2005/8/layout/pyramid1"/>
    <dgm:cxn modelId="{5EAEBD33-1A66-4C33-89EE-398DFF0BF583}" srcId="{07D6BEFF-C490-41D5-9ABB-F773D36CF86E}" destId="{730906CB-E368-4030-99FF-9AB48E557106}" srcOrd="4" destOrd="0" parTransId="{4E0637E2-7E79-4680-BE90-98C9029409CD}" sibTransId="{83AFF1A9-FEC3-4562-B466-1113FD3F14A5}"/>
    <dgm:cxn modelId="{0B867D6B-5FFF-4C73-B732-68181E44F308}" srcId="{07D6BEFF-C490-41D5-9ABB-F773D36CF86E}" destId="{B4737DCC-A6D5-47A5-8E9C-51BA79045A90}" srcOrd="0" destOrd="0" parTransId="{CC59C9EC-C8EF-4B87-BB9B-9E57874062DE}" sibTransId="{B3F00F6A-AC2A-49A7-9677-51014F456F10}"/>
    <dgm:cxn modelId="{909060D7-08EA-4C33-8164-55D93BC78A25}" type="presOf" srcId="{B4737DCC-A6D5-47A5-8E9C-51BA79045A90}" destId="{AF7B9571-9D60-4709-9F36-8EA009560592}" srcOrd="0" destOrd="0" presId="urn:microsoft.com/office/officeart/2005/8/layout/pyramid1"/>
    <dgm:cxn modelId="{E234357D-8A5A-4023-AC0E-0A08FB0BBC2C}" type="presOf" srcId="{956123C2-F14E-4E91-9D60-8E30A1A4E9AF}" destId="{27C8CBC5-3E97-49D9-A515-3CE9D0B7DA8C}" srcOrd="0" destOrd="0" presId="urn:microsoft.com/office/officeart/2005/8/layout/pyramid1"/>
    <dgm:cxn modelId="{4A81376F-91B5-4651-BD37-36DE982D1C17}" type="presOf" srcId="{07D6BEFF-C490-41D5-9ABB-F773D36CF86E}" destId="{C7EF59D4-ED65-4948-8843-C06BB88BF0D2}" srcOrd="0" destOrd="0" presId="urn:microsoft.com/office/officeart/2005/8/layout/pyramid1"/>
    <dgm:cxn modelId="{73CAE643-2677-4DA8-8A1A-E8FE05277ABC}" srcId="{07D6BEFF-C490-41D5-9ABB-F773D36CF86E}" destId="{2CE80AFA-58DB-47C7-AA86-CAAE45925553}" srcOrd="5" destOrd="0" parTransId="{A0CD2F11-EDD3-4AEE-9CB5-481792EF67DA}" sibTransId="{71AF25E8-5A68-4C5C-BA03-A5E32339F461}"/>
    <dgm:cxn modelId="{33C6A0CF-BF59-412E-B7BB-3D71169FB8D9}" type="presOf" srcId="{B4737DCC-A6D5-47A5-8E9C-51BA79045A90}" destId="{9DFE324E-4F0A-42B5-9B48-3DC97F5BEBFC}" srcOrd="1" destOrd="0" presId="urn:microsoft.com/office/officeart/2005/8/layout/pyramid1"/>
    <dgm:cxn modelId="{EB9C8E65-BD18-4C82-AE6F-2C92C7C81CB9}" type="presOf" srcId="{2CE80AFA-58DB-47C7-AA86-CAAE45925553}" destId="{FB319F42-C264-4191-A1B0-E531F3F2375C}" srcOrd="0" destOrd="0" presId="urn:microsoft.com/office/officeart/2005/8/layout/pyramid1"/>
    <dgm:cxn modelId="{6939628F-33CC-4CF7-8AED-85BF966198C9}" type="presOf" srcId="{730906CB-E368-4030-99FF-9AB48E557106}" destId="{8A8804E1-27F9-472D-99C9-3B0C75C4DCA6}" srcOrd="1" destOrd="0" presId="urn:microsoft.com/office/officeart/2005/8/layout/pyramid1"/>
    <dgm:cxn modelId="{6800BB9B-EE47-4466-85D1-430382C38A97}" type="presOf" srcId="{49CBC78C-9161-403E-B1D1-85B30EEFB37B}" destId="{2D930116-E093-42E6-9581-C42D7A4BA0E3}" srcOrd="0" destOrd="0" presId="urn:microsoft.com/office/officeart/2005/8/layout/pyramid1"/>
    <dgm:cxn modelId="{CE5E65FC-3EAB-4D40-8E1E-68ABC2039C50}" type="presOf" srcId="{93B8259C-F70A-4050-8D7E-F532BEA283BF}" destId="{1323E5B1-3C2D-4E10-8278-C88D20F7B2D8}" srcOrd="1" destOrd="0" presId="urn:microsoft.com/office/officeart/2005/8/layout/pyramid1"/>
    <dgm:cxn modelId="{BEA977FB-C0F2-4C77-A09B-A240AAF89144}" type="presOf" srcId="{49CBC78C-9161-403E-B1D1-85B30EEFB37B}" destId="{2E8C6909-51BF-4777-AD29-47848E4E0B78}" srcOrd="1" destOrd="0" presId="urn:microsoft.com/office/officeart/2005/8/layout/pyramid1"/>
    <dgm:cxn modelId="{0654B0DF-27E3-44EA-BA3C-602E8A5E5B88}" type="presOf" srcId="{93B8259C-F70A-4050-8D7E-F532BEA283BF}" destId="{38271A1A-E1DE-4010-9BC5-ACB42B0B417E}" srcOrd="0" destOrd="0" presId="urn:microsoft.com/office/officeart/2005/8/layout/pyramid1"/>
    <dgm:cxn modelId="{2EC8DCA8-6E05-45F9-AB3E-16C557A35716}" srcId="{07D6BEFF-C490-41D5-9ABB-F773D36CF86E}" destId="{956123C2-F14E-4E91-9D60-8E30A1A4E9AF}" srcOrd="3" destOrd="0" parTransId="{8F16DA8A-7083-414C-9C2E-764037933154}" sibTransId="{F6024072-A334-4203-95CF-A16D5BCDC704}"/>
    <dgm:cxn modelId="{73F8692E-E0F6-45C8-85C0-5CB1BD908651}" srcId="{07D6BEFF-C490-41D5-9ABB-F773D36CF86E}" destId="{49CBC78C-9161-403E-B1D1-85B30EEFB37B}" srcOrd="2" destOrd="0" parTransId="{5829E65A-F4A4-4376-9C54-5D08EEEDBDFE}" sibTransId="{624B1B84-F4CF-4FD6-B9AD-886504082566}"/>
    <dgm:cxn modelId="{442BD843-1693-400E-AB10-6AD6DC0FC665}" type="presOf" srcId="{730906CB-E368-4030-99FF-9AB48E557106}" destId="{4D6FFB96-0328-41EA-A1E7-399A51674621}" srcOrd="0" destOrd="0" presId="urn:microsoft.com/office/officeart/2005/8/layout/pyramid1"/>
    <dgm:cxn modelId="{FD67F92A-F630-439F-B725-5D3B6DC8DE9C}" srcId="{07D6BEFF-C490-41D5-9ABB-F773D36CF86E}" destId="{93B8259C-F70A-4050-8D7E-F532BEA283BF}" srcOrd="1" destOrd="0" parTransId="{E99C984C-A2B5-4C28-9999-B9A047A249C6}" sibTransId="{E88A42C4-A1D0-4560-BC8A-D6B884C8F29D}"/>
    <dgm:cxn modelId="{53A08B56-33C0-4E52-B00E-B1B23211FC85}" type="presOf" srcId="{956123C2-F14E-4E91-9D60-8E30A1A4E9AF}" destId="{55A72EBD-19D5-438F-B7B8-06CAB3BBD9F2}" srcOrd="1" destOrd="0" presId="urn:microsoft.com/office/officeart/2005/8/layout/pyramid1"/>
    <dgm:cxn modelId="{5479F34A-911F-4613-A0F4-206AA8DA5154}" type="presParOf" srcId="{C7EF59D4-ED65-4948-8843-C06BB88BF0D2}" destId="{63826B18-0E1A-4BC8-9AFA-ED9B109077AB}" srcOrd="0" destOrd="0" presId="urn:microsoft.com/office/officeart/2005/8/layout/pyramid1"/>
    <dgm:cxn modelId="{E08E049A-705D-4F1F-ADBA-D32D103D750C}" type="presParOf" srcId="{63826B18-0E1A-4BC8-9AFA-ED9B109077AB}" destId="{AF7B9571-9D60-4709-9F36-8EA009560592}" srcOrd="0" destOrd="0" presId="urn:microsoft.com/office/officeart/2005/8/layout/pyramid1"/>
    <dgm:cxn modelId="{895F8A86-2BE2-4293-A19C-037862CC0DD6}" type="presParOf" srcId="{63826B18-0E1A-4BC8-9AFA-ED9B109077AB}" destId="{9DFE324E-4F0A-42B5-9B48-3DC97F5BEBFC}" srcOrd="1" destOrd="0" presId="urn:microsoft.com/office/officeart/2005/8/layout/pyramid1"/>
    <dgm:cxn modelId="{4529A620-83AE-4BCD-9072-ECD62CF2556B}" type="presParOf" srcId="{C7EF59D4-ED65-4948-8843-C06BB88BF0D2}" destId="{7BD41104-4993-416C-8426-076DED10F741}" srcOrd="1" destOrd="0" presId="urn:microsoft.com/office/officeart/2005/8/layout/pyramid1"/>
    <dgm:cxn modelId="{81622680-0754-422F-BFFB-61DD1F5E5804}" type="presParOf" srcId="{7BD41104-4993-416C-8426-076DED10F741}" destId="{38271A1A-E1DE-4010-9BC5-ACB42B0B417E}" srcOrd="0" destOrd="0" presId="urn:microsoft.com/office/officeart/2005/8/layout/pyramid1"/>
    <dgm:cxn modelId="{9EE7E72C-D198-40A1-BEC3-01229742450E}" type="presParOf" srcId="{7BD41104-4993-416C-8426-076DED10F741}" destId="{1323E5B1-3C2D-4E10-8278-C88D20F7B2D8}" srcOrd="1" destOrd="0" presId="urn:microsoft.com/office/officeart/2005/8/layout/pyramid1"/>
    <dgm:cxn modelId="{F4144805-B806-4131-AC7F-C2E4E1407DA1}" type="presParOf" srcId="{C7EF59D4-ED65-4948-8843-C06BB88BF0D2}" destId="{C56EE0F3-59DF-473F-B1C3-DB33B8E3BF77}" srcOrd="2" destOrd="0" presId="urn:microsoft.com/office/officeart/2005/8/layout/pyramid1"/>
    <dgm:cxn modelId="{2A176F48-4087-4846-AB62-BF4A5B82EA69}" type="presParOf" srcId="{C56EE0F3-59DF-473F-B1C3-DB33B8E3BF77}" destId="{2D930116-E093-42E6-9581-C42D7A4BA0E3}" srcOrd="0" destOrd="0" presId="urn:microsoft.com/office/officeart/2005/8/layout/pyramid1"/>
    <dgm:cxn modelId="{96071AC6-AFBC-4DB3-A59B-43484810E244}" type="presParOf" srcId="{C56EE0F3-59DF-473F-B1C3-DB33B8E3BF77}" destId="{2E8C6909-51BF-4777-AD29-47848E4E0B78}" srcOrd="1" destOrd="0" presId="urn:microsoft.com/office/officeart/2005/8/layout/pyramid1"/>
    <dgm:cxn modelId="{A7E56926-1F1E-4ECA-A8EC-F792007731F8}" type="presParOf" srcId="{C7EF59D4-ED65-4948-8843-C06BB88BF0D2}" destId="{FD2228B5-0BE6-4E7F-88DD-B5A47EA19727}" srcOrd="3" destOrd="0" presId="urn:microsoft.com/office/officeart/2005/8/layout/pyramid1"/>
    <dgm:cxn modelId="{0E715EF7-7236-4C85-8FF6-C7D99DB0B384}" type="presParOf" srcId="{FD2228B5-0BE6-4E7F-88DD-B5A47EA19727}" destId="{27C8CBC5-3E97-49D9-A515-3CE9D0B7DA8C}" srcOrd="0" destOrd="0" presId="urn:microsoft.com/office/officeart/2005/8/layout/pyramid1"/>
    <dgm:cxn modelId="{5499237D-6AEA-4A67-8DD2-77C4F8C0999A}" type="presParOf" srcId="{FD2228B5-0BE6-4E7F-88DD-B5A47EA19727}" destId="{55A72EBD-19D5-438F-B7B8-06CAB3BBD9F2}" srcOrd="1" destOrd="0" presId="urn:microsoft.com/office/officeart/2005/8/layout/pyramid1"/>
    <dgm:cxn modelId="{BA39A5D7-8E2F-42DE-811E-E628549636E3}" type="presParOf" srcId="{C7EF59D4-ED65-4948-8843-C06BB88BF0D2}" destId="{1EED4D00-5F6E-434C-88D7-E8575368E2C6}" srcOrd="4" destOrd="0" presId="urn:microsoft.com/office/officeart/2005/8/layout/pyramid1"/>
    <dgm:cxn modelId="{2EFED1FB-52E7-453B-B379-70489D644833}" type="presParOf" srcId="{1EED4D00-5F6E-434C-88D7-E8575368E2C6}" destId="{4D6FFB96-0328-41EA-A1E7-399A51674621}" srcOrd="0" destOrd="0" presId="urn:microsoft.com/office/officeart/2005/8/layout/pyramid1"/>
    <dgm:cxn modelId="{6CF4A018-D01E-4766-A3DD-929CECE4FDCA}" type="presParOf" srcId="{1EED4D00-5F6E-434C-88D7-E8575368E2C6}" destId="{8A8804E1-27F9-472D-99C9-3B0C75C4DCA6}" srcOrd="1" destOrd="0" presId="urn:microsoft.com/office/officeart/2005/8/layout/pyramid1"/>
    <dgm:cxn modelId="{0A5742DB-85AF-483C-B28F-04A659B8C41C}" type="presParOf" srcId="{C7EF59D4-ED65-4948-8843-C06BB88BF0D2}" destId="{74987A0B-DA65-470F-8328-53E251B2E56C}" srcOrd="5" destOrd="0" presId="urn:microsoft.com/office/officeart/2005/8/layout/pyramid1"/>
    <dgm:cxn modelId="{E307C120-FCBC-446D-ACE8-11D9A153205C}" type="presParOf" srcId="{74987A0B-DA65-470F-8328-53E251B2E56C}" destId="{FB319F42-C264-4191-A1B0-E531F3F2375C}" srcOrd="0" destOrd="0" presId="urn:microsoft.com/office/officeart/2005/8/layout/pyramid1"/>
    <dgm:cxn modelId="{0D05F71F-09AE-420B-94E0-4CBCFCC2B58F}" type="presParOf" srcId="{74987A0B-DA65-470F-8328-53E251B2E56C}" destId="{8D17E019-B9E4-4EAA-89DE-4B9E17600DC5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4643618" cy="3932555"/>
        <a:chOff x="0" y="0"/>
        <a:chExt cx="4643618" cy="3932555"/>
      </a:xfrm>
    </dsp:grpSpPr>
    <dsp:sp modelId="{AF7B9571-9D60-4709-9F36-8EA009560592}">
      <dsp:nvSpPr>
        <dsp:cNvPr id="3" name="梯形 2"/>
        <dsp:cNvSpPr/>
      </dsp:nvSpPr>
      <dsp:spPr bwMode="white">
        <a:xfrm>
          <a:off x="1934841" y="0"/>
          <a:ext cx="773936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0"/>
            <a:satOff val="0"/>
            <a:lumOff val="0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zh-CN" altLang="en-US" sz="1200" dirty="0">
            <a:solidFill>
              <a:schemeClr val="tx1"/>
            </a:solidFill>
          </a:endParaRPr>
        </a:p>
      </dsp:txBody>
      <dsp:txXfrm>
        <a:off x="1934841" y="0"/>
        <a:ext cx="773936" cy="655426"/>
      </dsp:txXfrm>
    </dsp:sp>
    <dsp:sp modelId="{38271A1A-E1DE-4010-9BC5-ACB42B0B417E}">
      <dsp:nvSpPr>
        <dsp:cNvPr id="4" name="梯形 3"/>
        <dsp:cNvSpPr/>
      </dsp:nvSpPr>
      <dsp:spPr bwMode="white">
        <a:xfrm>
          <a:off x="1547873" y="655426"/>
          <a:ext cx="1547873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-300000"/>
            <a:satOff val="-16783"/>
            <a:lumOff val="1725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zh-CN" altLang="en-US" sz="1200" dirty="0">
            <a:solidFill>
              <a:schemeClr val="tx1"/>
            </a:solidFill>
          </a:endParaRPr>
        </a:p>
      </dsp:txBody>
      <dsp:txXfrm>
        <a:off x="1547873" y="655426"/>
        <a:ext cx="1547873" cy="655426"/>
      </dsp:txXfrm>
    </dsp:sp>
    <dsp:sp modelId="{2D930116-E093-42E6-9581-C42D7A4BA0E3}">
      <dsp:nvSpPr>
        <dsp:cNvPr id="5" name="梯形 4"/>
        <dsp:cNvSpPr/>
      </dsp:nvSpPr>
      <dsp:spPr bwMode="white">
        <a:xfrm>
          <a:off x="1160904" y="1310852"/>
          <a:ext cx="2321809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-600000"/>
            <a:satOff val="-33568"/>
            <a:lumOff val="3451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1200" dirty="0">
            <a:solidFill>
              <a:schemeClr val="tx1"/>
            </a:solidFill>
          </a:endParaRPr>
        </a:p>
      </dsp:txBody>
      <dsp:txXfrm>
        <a:off x="1160904" y="1310852"/>
        <a:ext cx="2321809" cy="655426"/>
      </dsp:txXfrm>
    </dsp:sp>
    <dsp:sp modelId="{27C8CBC5-3E97-49D9-A515-3CE9D0B7DA8C}">
      <dsp:nvSpPr>
        <dsp:cNvPr id="6" name="梯形 5"/>
        <dsp:cNvSpPr/>
      </dsp:nvSpPr>
      <dsp:spPr bwMode="white">
        <a:xfrm>
          <a:off x="773936" y="1966277"/>
          <a:ext cx="3095745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-900000"/>
            <a:satOff val="-50352"/>
            <a:lumOff val="5176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1200">
            <a:solidFill>
              <a:schemeClr val="tx1"/>
            </a:solidFill>
          </a:endParaRPr>
        </a:p>
      </dsp:txBody>
      <dsp:txXfrm>
        <a:off x="773936" y="1966277"/>
        <a:ext cx="3095745" cy="655426"/>
      </dsp:txXfrm>
    </dsp:sp>
    <dsp:sp modelId="{4D6FFB96-0328-41EA-A1E7-399A51674621}">
      <dsp:nvSpPr>
        <dsp:cNvPr id="7" name="梯形 6"/>
        <dsp:cNvSpPr/>
      </dsp:nvSpPr>
      <dsp:spPr bwMode="white">
        <a:xfrm>
          <a:off x="386968" y="2621703"/>
          <a:ext cx="3869682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-1200000"/>
            <a:satOff val="-67136"/>
            <a:lumOff val="6902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1200">
            <a:solidFill>
              <a:schemeClr val="tx1"/>
            </a:solidFill>
          </a:endParaRPr>
        </a:p>
      </dsp:txBody>
      <dsp:txXfrm>
        <a:off x="386968" y="2621703"/>
        <a:ext cx="3869682" cy="655426"/>
      </dsp:txXfrm>
    </dsp:sp>
    <dsp:sp modelId="{FB319F42-C264-4191-A1B0-E531F3F2375C}">
      <dsp:nvSpPr>
        <dsp:cNvPr id="8" name="梯形 7"/>
        <dsp:cNvSpPr/>
      </dsp:nvSpPr>
      <dsp:spPr bwMode="white">
        <a:xfrm>
          <a:off x="0" y="3277129"/>
          <a:ext cx="4643618" cy="655426"/>
        </a:xfrm>
        <a:prstGeom prst="trapezoid">
          <a:avLst>
            <a:gd name="adj" fmla="val 59040"/>
          </a:avLst>
        </a:prstGeom>
      </dsp:spPr>
      <dsp:style>
        <a:lnRef idx="0">
          <a:schemeClr val="lt1"/>
        </a:lnRef>
        <a:fillRef idx="3">
          <a:schemeClr val="accent2">
            <a:hueOff val="-1500000"/>
            <a:satOff val="-83921"/>
            <a:lumOff val="8627"/>
            <a:alpha val="100000"/>
          </a:schemeClr>
        </a:fillRef>
        <a:effectRef idx="3">
          <a:scrgbClr r="0" g="0" b="0"/>
        </a:effectRef>
        <a:fontRef idx="minor">
          <a:schemeClr val="lt1"/>
        </a:fontRef>
      </dsp:style>
      <dsp:txBody>
        <a:bodyPr anchor="ctr"/>
        <a:lstStyle>
          <a:lvl1pPr algn="ctr"/>
          <a:lvl2pPr algn="ctr"/>
          <a:lvl3pPr algn="ctr"/>
          <a:lvl4pPr algn="ctr"/>
          <a:lvl5pPr algn="ctr"/>
          <a:lvl6pPr algn="ctr"/>
          <a:lvl7pPr algn="ctr"/>
          <a:lvl8pPr algn="ctr"/>
          <a:lvl9pPr algn="ctr"/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sz="1200">
            <a:solidFill>
              <a:schemeClr val="tx1"/>
            </a:solidFill>
          </a:endParaRPr>
        </a:p>
      </dsp:txBody>
      <dsp:txXfrm>
        <a:off x="0" y="3277129"/>
        <a:ext cx="4643618" cy="655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pyraLvlNode" val="level"/>
          <dgm:param type="pyraAcctTxNode" val="acctTx"/>
          <dgm:param type="pyraAcctBkgdNode" val="acctBkgd"/>
          <dgm:param type="linDir" val="fromB"/>
          <dgm:param type="txDir" val="fromT"/>
          <dgm:param type="pyraAcctPos" val="aft"/>
          <dgm:param type="pyraAcctTxMar" val="step"/>
        </dgm:alg>
      </dgm:if>
      <dgm:else name="Name3">
        <dgm:alg type="pyra">
          <dgm:param type="pyraLvlNode" val="level"/>
          <dgm:param type="pyraAcctTxNode" val="acctTx"/>
          <dgm:param type="pyraAcctBkgdNode" val="acctBkgd"/>
          <dgm:param type="linDir" val="fromB"/>
          <dgm:param type="txDir" val="fromT"/>
          <dgm:param type="pyraAcctPos" val="bef"/>
          <dgm:param type="pyraAcctTxMar" val="step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FD38FF-209A-4F51-9700-BA9E992FC46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1BA68-79A1-484B-A3FE-748FF7EF02A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3234" y="691082"/>
            <a:ext cx="3820277" cy="428322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 sz="2400" b="1">
                <a:solidFill>
                  <a:srgbClr val="C00000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4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98106" y="356497"/>
            <a:ext cx="897499" cy="936645"/>
            <a:chOff x="480963" y="180574"/>
            <a:chExt cx="897499" cy="936645"/>
          </a:xfrm>
        </p:grpSpPr>
        <p:grpSp>
          <p:nvGrpSpPr>
            <p:cNvPr id="8" name="组合 7"/>
            <p:cNvGrpSpPr/>
            <p:nvPr/>
          </p:nvGrpSpPr>
          <p:grpSpPr>
            <a:xfrm>
              <a:off x="480963" y="180574"/>
              <a:ext cx="730050" cy="645943"/>
              <a:chOff x="2383479" y="2055916"/>
              <a:chExt cx="3094484" cy="2737974"/>
            </a:xfrm>
          </p:grpSpPr>
          <p:sp>
            <p:nvSpPr>
              <p:cNvPr id="20" name="Freeform 5"/>
              <p:cNvSpPr/>
              <p:nvPr/>
            </p:nvSpPr>
            <p:spPr bwMode="auto">
              <a:xfrm rot="16200000">
                <a:off x="2558947" y="2211577"/>
                <a:ext cx="2737974" cy="24266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rgbClr val="7DA1DA"/>
                  </a:gs>
                  <a:gs pos="100000">
                    <a:srgbClr val="2D65C0"/>
                  </a:gs>
                </a:gsLst>
                <a:lin ang="7800000" scaled="0"/>
              </a:gradFill>
              <a:ln w="25400">
                <a:noFill/>
              </a:ln>
              <a:effectLst>
                <a:outerShdw blurRad="101600" dist="38100" dir="2700000" algn="tl" rotWithShape="0">
                  <a:srgbClr val="2D65C0">
                    <a:alpha val="2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200" dirty="0">
                  <a:solidFill>
                    <a:prstClr val="black"/>
                  </a:solidFill>
                  <a:ea typeface="思源黑体" panose="020B0500000000000000" pitchFamily="34" charset="-122"/>
                </a:endParaRPr>
              </a:p>
            </p:txBody>
          </p:sp>
          <p:sp>
            <p:nvSpPr>
              <p:cNvPr id="18" name="文本框 32"/>
              <p:cNvSpPr txBox="1"/>
              <p:nvPr/>
            </p:nvSpPr>
            <p:spPr>
              <a:xfrm>
                <a:off x="2383479" y="2579125"/>
                <a:ext cx="3094484" cy="1695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algn="ctr">
                  <a:defRPr sz="2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  <a:cs typeface="Aparajita" panose="020B0604020202020204" pitchFamily="34" charset="0"/>
                  </a:defRPr>
                </a:lvl1pPr>
              </a:lstStyle>
              <a:p>
                <a:pPr lvl="0"/>
                <a:r>
                  <a:rPr lang="en-US" altLang="zh-CN" dirty="0"/>
                  <a:t>02</a:t>
                </a:r>
                <a:endParaRPr lang="zh-CN" altLang="en-US" dirty="0"/>
              </a:p>
            </p:txBody>
          </p:sp>
        </p:grpSp>
        <p:sp>
          <p:nvSpPr>
            <p:cNvPr id="15" name="Freeform 5"/>
            <p:cNvSpPr/>
            <p:nvPr/>
          </p:nvSpPr>
          <p:spPr bwMode="auto">
            <a:xfrm rot="16200000">
              <a:off x="471079" y="920387"/>
              <a:ext cx="173846" cy="15407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14" name="Freeform 5"/>
            <p:cNvSpPr/>
            <p:nvPr/>
          </p:nvSpPr>
          <p:spPr bwMode="auto">
            <a:xfrm rot="16200000">
              <a:off x="1200274" y="939032"/>
              <a:ext cx="188927" cy="16744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0">
                  <a:srgbClr val="A5A5A5"/>
                </a:gs>
                <a:gs pos="77000">
                  <a:srgbClr val="3D3F41"/>
                </a:gs>
              </a:gsLst>
              <a:lin ang="8400000" scaled="0"/>
            </a:gra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24" name="Freeform 5"/>
            <p:cNvSpPr/>
            <p:nvPr userDrawn="1"/>
          </p:nvSpPr>
          <p:spPr bwMode="auto">
            <a:xfrm rot="16200000">
              <a:off x="1275239" y="487245"/>
              <a:ext cx="109445" cy="9700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</p:grpSp>
      <p:sp>
        <p:nvSpPr>
          <p:cNvPr id="22" name="矩形 21"/>
          <p:cNvSpPr/>
          <p:nvPr userDrawn="1"/>
        </p:nvSpPr>
        <p:spPr>
          <a:xfrm>
            <a:off x="3664371" y="756219"/>
            <a:ext cx="256993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Microsome annual work summary plan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98106" y="356497"/>
            <a:ext cx="897499" cy="936645"/>
            <a:chOff x="480963" y="180574"/>
            <a:chExt cx="897499" cy="936645"/>
          </a:xfrm>
        </p:grpSpPr>
        <p:grpSp>
          <p:nvGrpSpPr>
            <p:cNvPr id="8" name="组合 7"/>
            <p:cNvGrpSpPr/>
            <p:nvPr/>
          </p:nvGrpSpPr>
          <p:grpSpPr>
            <a:xfrm>
              <a:off x="480963" y="180574"/>
              <a:ext cx="730050" cy="645943"/>
              <a:chOff x="2383479" y="2055916"/>
              <a:chExt cx="3094484" cy="2737974"/>
            </a:xfrm>
          </p:grpSpPr>
          <p:sp>
            <p:nvSpPr>
              <p:cNvPr id="20" name="Freeform 5"/>
              <p:cNvSpPr/>
              <p:nvPr/>
            </p:nvSpPr>
            <p:spPr bwMode="auto">
              <a:xfrm rot="16200000">
                <a:off x="2558947" y="2211577"/>
                <a:ext cx="2737974" cy="24266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rgbClr val="7DA1DA"/>
                  </a:gs>
                  <a:gs pos="100000">
                    <a:srgbClr val="2D65C0"/>
                  </a:gs>
                </a:gsLst>
                <a:lin ang="7800000" scaled="0"/>
              </a:gradFill>
              <a:ln w="25400">
                <a:noFill/>
              </a:ln>
              <a:effectLst>
                <a:outerShdw blurRad="101600" dist="38100" dir="2700000" algn="tl" rotWithShape="0">
                  <a:srgbClr val="2D65C0">
                    <a:alpha val="2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200" dirty="0">
                  <a:solidFill>
                    <a:prstClr val="black"/>
                  </a:solidFill>
                  <a:ea typeface="思源黑体" panose="020B0500000000000000" pitchFamily="34" charset="-122"/>
                </a:endParaRPr>
              </a:p>
            </p:txBody>
          </p:sp>
          <p:sp>
            <p:nvSpPr>
              <p:cNvPr id="18" name="文本框 32"/>
              <p:cNvSpPr txBox="1"/>
              <p:nvPr/>
            </p:nvSpPr>
            <p:spPr>
              <a:xfrm>
                <a:off x="2383479" y="2579125"/>
                <a:ext cx="3094484" cy="1695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algn="ctr">
                  <a:defRPr sz="2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  <a:cs typeface="Aparajita" panose="020B0604020202020204" pitchFamily="34" charset="0"/>
                  </a:defRPr>
                </a:lvl1pPr>
              </a:lstStyle>
              <a:p>
                <a:pPr lvl="0"/>
                <a:r>
                  <a:rPr lang="en-US" altLang="zh-CN" dirty="0"/>
                  <a:t>03</a:t>
                </a:r>
                <a:endParaRPr lang="zh-CN" altLang="en-US" dirty="0"/>
              </a:p>
            </p:txBody>
          </p:sp>
        </p:grpSp>
        <p:sp>
          <p:nvSpPr>
            <p:cNvPr id="15" name="Freeform 5"/>
            <p:cNvSpPr/>
            <p:nvPr/>
          </p:nvSpPr>
          <p:spPr bwMode="auto">
            <a:xfrm rot="16200000">
              <a:off x="471079" y="920387"/>
              <a:ext cx="173846" cy="15407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14" name="Freeform 5"/>
            <p:cNvSpPr/>
            <p:nvPr/>
          </p:nvSpPr>
          <p:spPr bwMode="auto">
            <a:xfrm rot="16200000">
              <a:off x="1200274" y="939032"/>
              <a:ext cx="188927" cy="16744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0">
                  <a:srgbClr val="A5A5A5"/>
                </a:gs>
                <a:gs pos="77000">
                  <a:srgbClr val="3D3F41"/>
                </a:gs>
              </a:gsLst>
              <a:lin ang="8400000" scaled="0"/>
            </a:gra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24" name="Freeform 5"/>
            <p:cNvSpPr/>
            <p:nvPr userDrawn="1"/>
          </p:nvSpPr>
          <p:spPr bwMode="auto">
            <a:xfrm rot="16200000">
              <a:off x="1275239" y="487245"/>
              <a:ext cx="109445" cy="9700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</p:grpSp>
      <p:sp>
        <p:nvSpPr>
          <p:cNvPr id="22" name="矩形 21"/>
          <p:cNvSpPr/>
          <p:nvPr userDrawn="1"/>
        </p:nvSpPr>
        <p:spPr>
          <a:xfrm>
            <a:off x="3474366" y="756219"/>
            <a:ext cx="256993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Microsome annual work summary plan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98106" y="356497"/>
            <a:ext cx="897499" cy="936645"/>
            <a:chOff x="480963" y="180574"/>
            <a:chExt cx="897499" cy="936645"/>
          </a:xfrm>
        </p:grpSpPr>
        <p:grpSp>
          <p:nvGrpSpPr>
            <p:cNvPr id="8" name="组合 7"/>
            <p:cNvGrpSpPr/>
            <p:nvPr/>
          </p:nvGrpSpPr>
          <p:grpSpPr>
            <a:xfrm>
              <a:off x="480963" y="180574"/>
              <a:ext cx="730050" cy="645943"/>
              <a:chOff x="2383479" y="2055916"/>
              <a:chExt cx="3094484" cy="2737974"/>
            </a:xfrm>
          </p:grpSpPr>
          <p:sp>
            <p:nvSpPr>
              <p:cNvPr id="20" name="Freeform 5"/>
              <p:cNvSpPr/>
              <p:nvPr/>
            </p:nvSpPr>
            <p:spPr bwMode="auto">
              <a:xfrm rot="16200000">
                <a:off x="2558947" y="2211577"/>
                <a:ext cx="2737974" cy="24266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rgbClr val="7DA1DA"/>
                  </a:gs>
                  <a:gs pos="100000">
                    <a:srgbClr val="2D65C0"/>
                  </a:gs>
                </a:gsLst>
                <a:lin ang="7800000" scaled="0"/>
              </a:gradFill>
              <a:ln w="25400">
                <a:noFill/>
              </a:ln>
              <a:effectLst>
                <a:outerShdw blurRad="101600" dist="38100" dir="2700000" algn="tl" rotWithShape="0">
                  <a:srgbClr val="2D65C0">
                    <a:alpha val="2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200" dirty="0">
                  <a:solidFill>
                    <a:prstClr val="black"/>
                  </a:solidFill>
                  <a:ea typeface="思源黑体" panose="020B0500000000000000" pitchFamily="34" charset="-122"/>
                </a:endParaRPr>
              </a:p>
            </p:txBody>
          </p:sp>
          <p:sp>
            <p:nvSpPr>
              <p:cNvPr id="18" name="文本框 32"/>
              <p:cNvSpPr txBox="1"/>
              <p:nvPr/>
            </p:nvSpPr>
            <p:spPr>
              <a:xfrm>
                <a:off x="2383479" y="2579125"/>
                <a:ext cx="3094484" cy="1695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algn="ctr">
                  <a:defRPr sz="200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  <a:cs typeface="Aparajita" panose="020B0604020202020204" pitchFamily="34" charset="0"/>
                  </a:defRPr>
                </a:lvl1pPr>
              </a:lstStyle>
              <a:p>
                <a:pPr lvl="0"/>
                <a:r>
                  <a:rPr lang="en-US" altLang="zh-CN" dirty="0"/>
                  <a:t>04</a:t>
                </a:r>
                <a:endParaRPr lang="zh-CN" altLang="en-US" dirty="0"/>
              </a:p>
            </p:txBody>
          </p:sp>
        </p:grpSp>
        <p:sp>
          <p:nvSpPr>
            <p:cNvPr id="15" name="Freeform 5"/>
            <p:cNvSpPr/>
            <p:nvPr/>
          </p:nvSpPr>
          <p:spPr bwMode="auto">
            <a:xfrm rot="16200000">
              <a:off x="471079" y="920387"/>
              <a:ext cx="173846" cy="15407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14" name="Freeform 5"/>
            <p:cNvSpPr/>
            <p:nvPr/>
          </p:nvSpPr>
          <p:spPr bwMode="auto">
            <a:xfrm rot="16200000">
              <a:off x="1200274" y="939032"/>
              <a:ext cx="188927" cy="16744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0">
                  <a:srgbClr val="A5A5A5"/>
                </a:gs>
                <a:gs pos="77000">
                  <a:srgbClr val="3D3F41"/>
                </a:gs>
              </a:gsLst>
              <a:lin ang="8400000" scaled="0"/>
            </a:gra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24" name="Freeform 5"/>
            <p:cNvSpPr/>
            <p:nvPr userDrawn="1"/>
          </p:nvSpPr>
          <p:spPr bwMode="auto">
            <a:xfrm rot="16200000">
              <a:off x="1275239" y="487245"/>
              <a:ext cx="109445" cy="9700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</p:grpSp>
      <p:sp>
        <p:nvSpPr>
          <p:cNvPr id="22" name="矩形 21"/>
          <p:cNvSpPr/>
          <p:nvPr userDrawn="1"/>
        </p:nvSpPr>
        <p:spPr>
          <a:xfrm>
            <a:off x="3355613" y="756219"/>
            <a:ext cx="256993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Microsome annual work summary plan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498106" y="356497"/>
            <a:ext cx="897499" cy="936645"/>
            <a:chOff x="480963" y="180574"/>
            <a:chExt cx="897499" cy="936645"/>
          </a:xfrm>
        </p:grpSpPr>
        <p:grpSp>
          <p:nvGrpSpPr>
            <p:cNvPr id="8" name="组合 7"/>
            <p:cNvGrpSpPr/>
            <p:nvPr/>
          </p:nvGrpSpPr>
          <p:grpSpPr>
            <a:xfrm>
              <a:off x="480963" y="180574"/>
              <a:ext cx="730050" cy="645943"/>
              <a:chOff x="2383479" y="2055916"/>
              <a:chExt cx="3094484" cy="2737974"/>
            </a:xfrm>
          </p:grpSpPr>
          <p:sp>
            <p:nvSpPr>
              <p:cNvPr id="20" name="Freeform 5"/>
              <p:cNvSpPr/>
              <p:nvPr/>
            </p:nvSpPr>
            <p:spPr bwMode="auto">
              <a:xfrm rot="16200000">
                <a:off x="2558947" y="2211577"/>
                <a:ext cx="2737974" cy="24266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gradFill>
                <a:gsLst>
                  <a:gs pos="0">
                    <a:srgbClr val="7DA1DA"/>
                  </a:gs>
                  <a:gs pos="100000">
                    <a:srgbClr val="2D65C0"/>
                  </a:gs>
                </a:gsLst>
                <a:lin ang="7800000" scaled="0"/>
              </a:gradFill>
              <a:ln w="25400">
                <a:noFill/>
              </a:ln>
              <a:effectLst>
                <a:outerShdw blurRad="101600" dist="38100" dir="2700000" algn="tl" rotWithShape="0">
                  <a:srgbClr val="2D65C0">
                    <a:alpha val="2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200" dirty="0">
                  <a:solidFill>
                    <a:prstClr val="black"/>
                  </a:solidFill>
                  <a:ea typeface="思源黑体" panose="020B0500000000000000" pitchFamily="34" charset="-122"/>
                </a:endParaRPr>
              </a:p>
            </p:txBody>
          </p:sp>
          <p:sp>
            <p:nvSpPr>
              <p:cNvPr id="18" name="文本框 32"/>
              <p:cNvSpPr txBox="1"/>
              <p:nvPr/>
            </p:nvSpPr>
            <p:spPr>
              <a:xfrm>
                <a:off x="2383479" y="2579125"/>
                <a:ext cx="3094484" cy="1695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2000" dirty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微软雅黑" panose="020B0503020204020204" pitchFamily="34" charset="-122"/>
                    <a:ea typeface="微软雅黑" panose="020B0503020204020204" pitchFamily="34" charset="-122"/>
                    <a:cs typeface="Aparajita" panose="020B0604020202020204" pitchFamily="34" charset="0"/>
                  </a:rPr>
                  <a:t>05</a:t>
                </a:r>
                <a:endParaRPr lang="zh-CN" altLang="en-US" sz="20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  <a:cs typeface="Aparajita" panose="020B0604020202020204" pitchFamily="34" charset="0"/>
                </a:endParaRPr>
              </a:p>
            </p:txBody>
          </p:sp>
        </p:grpSp>
        <p:sp>
          <p:nvSpPr>
            <p:cNvPr id="15" name="Freeform 5"/>
            <p:cNvSpPr/>
            <p:nvPr/>
          </p:nvSpPr>
          <p:spPr bwMode="auto">
            <a:xfrm rot="16200000">
              <a:off x="471079" y="920387"/>
              <a:ext cx="173846" cy="15407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14" name="Freeform 5"/>
            <p:cNvSpPr/>
            <p:nvPr/>
          </p:nvSpPr>
          <p:spPr bwMode="auto">
            <a:xfrm rot="16200000">
              <a:off x="1200274" y="939032"/>
              <a:ext cx="188927" cy="167448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>
              <a:gsLst>
                <a:gs pos="0">
                  <a:srgbClr val="A5A5A5"/>
                </a:gs>
                <a:gs pos="77000">
                  <a:srgbClr val="3D3F41"/>
                </a:gs>
              </a:gsLst>
              <a:lin ang="8400000" scaled="0"/>
            </a:gra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  <p:sp>
          <p:nvSpPr>
            <p:cNvPr id="24" name="Freeform 5"/>
            <p:cNvSpPr/>
            <p:nvPr userDrawn="1"/>
          </p:nvSpPr>
          <p:spPr bwMode="auto">
            <a:xfrm rot="16200000">
              <a:off x="1275239" y="487245"/>
              <a:ext cx="109445" cy="97000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D5D6DA"/>
            </a:solidFill>
            <a:ln w="25400">
              <a:noFill/>
            </a:ln>
            <a:effectLst>
              <a:outerShdw blurRad="101600" dist="381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200" dirty="0">
                <a:solidFill>
                  <a:prstClr val="black"/>
                </a:solidFill>
                <a:ea typeface="思源黑体" panose="020B0500000000000000" pitchFamily="34" charset="-122"/>
              </a:endParaRPr>
            </a:p>
          </p:txBody>
        </p:sp>
      </p:grpSp>
      <p:sp>
        <p:nvSpPr>
          <p:cNvPr id="22" name="矩形 21"/>
          <p:cNvSpPr/>
          <p:nvPr userDrawn="1"/>
        </p:nvSpPr>
        <p:spPr>
          <a:xfrm>
            <a:off x="5315042" y="756219"/>
            <a:ext cx="256993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Microsome annual work summary plan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7" Type="http://schemas.openxmlformats.org/officeDocument/2006/relationships/theme" Target="../theme/theme1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</p:sldLayoutIdLst>
  <mc:AlternateContent xmlns:mc="http://schemas.openxmlformats.org/markup-compatibility/2006">
    <mc:Choice xmlns:p14="http://schemas.microsoft.com/office/powerpoint/2010/main" Requires="p14">
      <p:transition p14:dur="10">
        <p:fade/>
      </p:transition>
    </mc:Choice>
    <mc:Fallback>
      <p:transition>
        <p:fade/>
      </p:transition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2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37.xml"/><Relationship Id="rId8" Type="http://schemas.openxmlformats.org/officeDocument/2006/relationships/tags" Target="../tags/tag36.xml"/><Relationship Id="rId7" Type="http://schemas.openxmlformats.org/officeDocument/2006/relationships/tags" Target="../tags/tag35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4" Type="http://schemas.openxmlformats.org/officeDocument/2006/relationships/slideLayout" Target="../slideLayouts/slideLayout42.xml"/><Relationship Id="rId13" Type="http://schemas.openxmlformats.org/officeDocument/2006/relationships/tags" Target="../tags/tag41.xml"/><Relationship Id="rId12" Type="http://schemas.openxmlformats.org/officeDocument/2006/relationships/tags" Target="../tags/tag40.xml"/><Relationship Id="rId11" Type="http://schemas.openxmlformats.org/officeDocument/2006/relationships/tags" Target="../tags/tag39.xml"/><Relationship Id="rId10" Type="http://schemas.openxmlformats.org/officeDocument/2006/relationships/tags" Target="../tags/tag38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tags" Target="../tags/tag46.xml"/><Relationship Id="rId5" Type="http://schemas.openxmlformats.org/officeDocument/2006/relationships/tags" Target="../tags/tag45.xml"/><Relationship Id="rId4" Type="http://schemas.openxmlformats.org/officeDocument/2006/relationships/tags" Target="../tags/tag44.xml"/><Relationship Id="rId3" Type="http://schemas.openxmlformats.org/officeDocument/2006/relationships/tags" Target="../tags/tag43.xml"/><Relationship Id="rId26" Type="http://schemas.openxmlformats.org/officeDocument/2006/relationships/slideLayout" Target="../slideLayouts/slideLayout42.xml"/><Relationship Id="rId25" Type="http://schemas.openxmlformats.org/officeDocument/2006/relationships/tags" Target="../tags/tag65.xml"/><Relationship Id="rId24" Type="http://schemas.openxmlformats.org/officeDocument/2006/relationships/tags" Target="../tags/tag64.xml"/><Relationship Id="rId23" Type="http://schemas.openxmlformats.org/officeDocument/2006/relationships/tags" Target="../tags/tag63.xml"/><Relationship Id="rId22" Type="http://schemas.openxmlformats.org/officeDocument/2006/relationships/tags" Target="../tags/tag62.xml"/><Relationship Id="rId21" Type="http://schemas.openxmlformats.org/officeDocument/2006/relationships/tags" Target="../tags/tag61.xml"/><Relationship Id="rId20" Type="http://schemas.openxmlformats.org/officeDocument/2006/relationships/tags" Target="../tags/tag60.xml"/><Relationship Id="rId2" Type="http://schemas.openxmlformats.org/officeDocument/2006/relationships/tags" Target="../tags/tag42.xml"/><Relationship Id="rId19" Type="http://schemas.openxmlformats.org/officeDocument/2006/relationships/tags" Target="../tags/tag59.xml"/><Relationship Id="rId18" Type="http://schemas.openxmlformats.org/officeDocument/2006/relationships/tags" Target="../tags/tag58.xml"/><Relationship Id="rId17" Type="http://schemas.openxmlformats.org/officeDocument/2006/relationships/tags" Target="../tags/tag57.xml"/><Relationship Id="rId16" Type="http://schemas.openxmlformats.org/officeDocument/2006/relationships/tags" Target="../tags/tag56.xml"/><Relationship Id="rId15" Type="http://schemas.openxmlformats.org/officeDocument/2006/relationships/tags" Target="../tags/tag55.xml"/><Relationship Id="rId14" Type="http://schemas.openxmlformats.org/officeDocument/2006/relationships/tags" Target="../tags/tag54.xml"/><Relationship Id="rId13" Type="http://schemas.openxmlformats.org/officeDocument/2006/relationships/tags" Target="../tags/tag53.xml"/><Relationship Id="rId12" Type="http://schemas.openxmlformats.org/officeDocument/2006/relationships/tags" Target="../tags/tag52.xml"/><Relationship Id="rId11" Type="http://schemas.openxmlformats.org/officeDocument/2006/relationships/tags" Target="../tags/tag51.xml"/><Relationship Id="rId10" Type="http://schemas.openxmlformats.org/officeDocument/2006/relationships/tags" Target="../tags/tag50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3" Type="http://schemas.openxmlformats.org/officeDocument/2006/relationships/slideLayout" Target="../slideLayouts/slideLayout42.xml"/><Relationship Id="rId22" Type="http://schemas.openxmlformats.org/officeDocument/2006/relationships/hyperlink" Target="https://vizhub.healthdata.org/gbd-results/" TargetMode="External"/><Relationship Id="rId21" Type="http://schemas.openxmlformats.org/officeDocument/2006/relationships/tags" Target="../tags/tag21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42.xml"/><Relationship Id="rId2" Type="http://schemas.openxmlformats.org/officeDocument/2006/relationships/tags" Target="../tags/tag22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tags" Target="../tags/tag23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tags" Target="../tags/tag24.xml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tags" Target="../tags/tag25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diagramLayout" Target="../diagrams/layout1.xml"/><Relationship Id="rId8" Type="http://schemas.openxmlformats.org/officeDocument/2006/relationships/diagramData" Target="../diagrams/data1.xml"/><Relationship Id="rId7" Type="http://schemas.openxmlformats.org/officeDocument/2006/relationships/tags" Target="../tags/tag2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3" Type="http://schemas.openxmlformats.org/officeDocument/2006/relationships/slideLayout" Target="../slideLayouts/slideLayout42.xml"/><Relationship Id="rId12" Type="http://schemas.microsoft.com/office/2007/relationships/diagramDrawing" Target="../diagrams/drawing1.xml"/><Relationship Id="rId11" Type="http://schemas.openxmlformats.org/officeDocument/2006/relationships/diagramColors" Target="../diagrams/colors1.xml"/><Relationship Id="rId10" Type="http://schemas.openxmlformats.org/officeDocument/2006/relationships/diagramQuickStyle" Target="../diagrams/quickStyle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文本框 480"/>
          <p:cNvSpPr txBox="1"/>
          <p:nvPr/>
        </p:nvSpPr>
        <p:spPr>
          <a:xfrm>
            <a:off x="0" y="1564005"/>
            <a:ext cx="1219263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6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盐酸卡立哌嗪胶囊</a:t>
            </a:r>
            <a:endParaRPr kumimoji="0" lang="zh-CN" altLang="en-US" sz="66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82" name="文本框 481"/>
          <p:cNvSpPr txBox="1"/>
          <p:nvPr/>
        </p:nvSpPr>
        <p:spPr>
          <a:xfrm>
            <a:off x="3872865" y="3047365"/>
            <a:ext cx="4690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浙江京新</a:t>
            </a:r>
            <a:r>
              <a:rPr kumimoji="0" 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药业股份有限公司</a:t>
            </a:r>
            <a:endParaRPr kumimoji="0" 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503295" y="4104005"/>
            <a:ext cx="77012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342900" indent="-3429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2000" b="1"/>
              <a:t>全球</a:t>
            </a:r>
            <a:r>
              <a:rPr lang="en-US" altLang="zh-CN" sz="2000" b="1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altLang="zh-CN" sz="2000" b="1" baseline="-25000">
                <a:solidFill>
                  <a:schemeClr val="accent2">
                    <a:lumMod val="75000"/>
                  </a:schemeClr>
                </a:solidFill>
                <a:uFillTx/>
              </a:rPr>
              <a:t>3</a:t>
            </a: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</a:rPr>
              <a:t>受体亲和力最高</a:t>
            </a:r>
            <a:r>
              <a:rPr lang="zh-CN" altLang="en-US" sz="2000" b="1"/>
              <a:t>的非典型抗精神病药</a:t>
            </a:r>
            <a:r>
              <a:rPr lang="en-US" altLang="zh-CN" sz="2000" b="1"/>
              <a:t> </a:t>
            </a:r>
            <a:endParaRPr lang="en-US" altLang="zh-CN" sz="2000" b="1"/>
          </a:p>
          <a:p>
            <a:pPr marL="342900" indent="-3429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2000" b="1">
                <a:solidFill>
                  <a:schemeClr val="accent2">
                    <a:lumMod val="75000"/>
                  </a:schemeClr>
                </a:solidFill>
              </a:rPr>
              <a:t>唯一</a:t>
            </a:r>
            <a:r>
              <a:rPr lang="zh-CN" altLang="en-US" sz="2000" b="1"/>
              <a:t>国际头对头</a:t>
            </a:r>
            <a:r>
              <a:rPr lang="en-US" altLang="zh-CN" sz="2000" b="1"/>
              <a:t>RCT</a:t>
            </a:r>
            <a:r>
              <a:rPr lang="zh-CN" altLang="en-US" sz="2000" b="1"/>
              <a:t>，</a:t>
            </a:r>
            <a:r>
              <a:rPr lang="zh-CN" sz="2000" b="1">
                <a:solidFill>
                  <a:schemeClr val="accent2">
                    <a:lumMod val="75000"/>
                  </a:schemeClr>
                </a:solidFill>
              </a:rPr>
              <a:t>显著改善阴性症状</a:t>
            </a:r>
            <a:endParaRPr lang="zh-CN" sz="2000" b="1"/>
          </a:p>
          <a:p>
            <a:pPr marL="342900" indent="-3429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2000" b="1"/>
              <a:t>总活性成分半衰期最长，</a:t>
            </a:r>
            <a:r>
              <a:rPr lang="zh-CN" sz="2000" b="1">
                <a:solidFill>
                  <a:schemeClr val="accent2">
                    <a:lumMod val="75000"/>
                  </a:schemeClr>
                </a:solidFill>
              </a:rPr>
              <a:t>复发率最低</a:t>
            </a:r>
            <a:endParaRPr lang="zh-CN" sz="2000" b="1"/>
          </a:p>
          <a:p>
            <a:pPr marL="342900" indent="-34290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2000" b="1"/>
              <a:t>代谢、催乳素副作用风险均</a:t>
            </a:r>
            <a:r>
              <a:rPr lang="zh-CN" sz="2000" b="1">
                <a:solidFill>
                  <a:schemeClr val="accent2">
                    <a:lumMod val="75000"/>
                  </a:schemeClr>
                </a:solidFill>
              </a:rPr>
              <a:t>与安慰剂无显著差异</a:t>
            </a:r>
            <a:endParaRPr lang="zh-CN" sz="2000" b="1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1540" y="6302375"/>
            <a:ext cx="10508615" cy="3683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p>
            <a:endParaRPr lang="zh-CN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创新性（</a:t>
            </a:r>
            <a:r>
              <a:rPr lang="en-US" alt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2/2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）</a:t>
            </a:r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：优选人群：</a:t>
            </a:r>
            <a:r>
              <a:rPr lang="zh-CN" altLang="en-US" sz="2100" b="1">
                <a:latin typeface="微软雅黑" panose="020B0503020204020204" pitchFamily="34" charset="-122"/>
                <a:sym typeface="+mn-ea"/>
              </a:rPr>
              <a:t>阴性症状突出者、</a:t>
            </a:r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代谢高危患者、催乳素敏感人群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grpSp>
        <p:nvGrpSpPr>
          <p:cNvPr id="5" name="组合 4"/>
          <p:cNvGrpSpPr/>
          <p:nvPr>
            <p:custDataLst>
              <p:tags r:id="rId2"/>
            </p:custDataLst>
          </p:nvPr>
        </p:nvGrpSpPr>
        <p:grpSpPr>
          <a:xfrm>
            <a:off x="435610" y="1416050"/>
            <a:ext cx="11376660" cy="4303395"/>
            <a:chOff x="595" y="2003"/>
            <a:chExt cx="17916" cy="6777"/>
          </a:xfrm>
        </p:grpSpPr>
        <p:sp>
          <p:nvSpPr>
            <p:cNvPr id="32" name="五边形 31"/>
            <p:cNvSpPr/>
            <p:nvPr>
              <p:custDataLst>
                <p:tags r:id="rId3"/>
              </p:custDataLst>
            </p:nvPr>
          </p:nvSpPr>
          <p:spPr>
            <a:xfrm>
              <a:off x="7220" y="3170"/>
              <a:ext cx="3681" cy="356"/>
            </a:xfrm>
            <a:prstGeom prst="homePlate">
              <a:avLst/>
            </a:prstGeom>
            <a:gradFill>
              <a:gsLst>
                <a:gs pos="28000">
                  <a:srgbClr val="ED7D31">
                    <a:alpha val="100000"/>
                  </a:srgbClr>
                </a:gs>
                <a:gs pos="100000">
                  <a:srgbClr val="ED7D31">
                    <a:lumMod val="60000"/>
                    <a:lumOff val="40000"/>
                    <a:alpha val="100000"/>
                  </a:srgbClr>
                </a:gs>
              </a:gsLst>
              <a:lin ang="13500000" scaled="0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zh-CN" altLang="en-US" sz="1600" b="1">
                <a:solidFill>
                  <a:schemeClr val="bg1">
                    <a:alpha val="5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33" name="燕尾形 32"/>
            <p:cNvSpPr/>
            <p:nvPr>
              <p:custDataLst>
                <p:tags r:id="rId4"/>
              </p:custDataLst>
            </p:nvPr>
          </p:nvSpPr>
          <p:spPr>
            <a:xfrm>
              <a:off x="10901" y="3170"/>
              <a:ext cx="3681" cy="356"/>
            </a:xfrm>
            <a:prstGeom prst="chevron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altLang="zh-CN" sz="1600" b="1">
                <a:solidFill>
                  <a:srgbClr val="FFFFFF">
                    <a:alpha val="5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34" name="燕尾形 33"/>
            <p:cNvSpPr/>
            <p:nvPr>
              <p:custDataLst>
                <p:tags r:id="rId5"/>
              </p:custDataLst>
            </p:nvPr>
          </p:nvSpPr>
          <p:spPr>
            <a:xfrm>
              <a:off x="14594" y="3170"/>
              <a:ext cx="3681" cy="356"/>
            </a:xfrm>
            <a:prstGeom prst="chevron">
              <a:avLst/>
            </a:prstGeom>
            <a:gradFill>
              <a:gsLst>
                <a:gs pos="28000">
                  <a:srgbClr val="ED7D31">
                    <a:alpha val="100000"/>
                  </a:srgbClr>
                </a:gs>
                <a:gs pos="100000">
                  <a:srgbClr val="ED7D31">
                    <a:lumMod val="60000"/>
                    <a:lumOff val="40000"/>
                    <a:alpha val="100000"/>
                  </a:srgbClr>
                </a:gs>
              </a:gsLst>
              <a:lin ang="13500000" scaled="0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0" tIns="0" rIns="0" bIns="0" rtlCol="0" anchor="ctr"/>
            <a:lstStyle/>
            <a:p>
              <a:pPr algn="ctr"/>
              <a:endParaRPr lang="en-US" altLang="zh-CN" sz="1600" b="1">
                <a:solidFill>
                  <a:srgbClr val="FFFFFF">
                    <a:alpha val="55000"/>
                  </a:srgbClr>
                </a:solidFill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cxnSp>
          <p:nvCxnSpPr>
            <p:cNvPr id="41" name="直接连接符 40"/>
            <p:cNvCxnSpPr/>
            <p:nvPr>
              <p:custDataLst>
                <p:tags r:id="rId6"/>
              </p:custDataLst>
            </p:nvPr>
          </p:nvCxnSpPr>
          <p:spPr>
            <a:xfrm>
              <a:off x="10876" y="3805"/>
              <a:ext cx="0" cy="2596"/>
            </a:xfrm>
            <a:prstGeom prst="line">
              <a:avLst/>
            </a:prstGeom>
            <a:noFill/>
            <a:ln w="12700" cap="flat" cmpd="sng" algn="ctr">
              <a:solidFill>
                <a:srgbClr val="000000">
                  <a:lumMod val="50000"/>
                  <a:lumOff val="50000"/>
                  <a:alpha val="25000"/>
                </a:srgbClr>
              </a:solidFill>
              <a:prstDash val="lgDash"/>
              <a:miter lim="800000"/>
            </a:ln>
            <a:effectLst/>
          </p:spPr>
        </p:cxnSp>
        <p:cxnSp>
          <p:nvCxnSpPr>
            <p:cNvPr id="42" name="直接连接符 41"/>
            <p:cNvCxnSpPr/>
            <p:nvPr>
              <p:custDataLst>
                <p:tags r:id="rId7"/>
              </p:custDataLst>
            </p:nvPr>
          </p:nvCxnSpPr>
          <p:spPr>
            <a:xfrm>
              <a:off x="14576" y="3805"/>
              <a:ext cx="0" cy="2596"/>
            </a:xfrm>
            <a:prstGeom prst="line">
              <a:avLst/>
            </a:prstGeom>
            <a:noFill/>
            <a:ln w="12700" cap="flat" cmpd="sng" algn="ctr">
              <a:solidFill>
                <a:srgbClr val="000000">
                  <a:lumMod val="50000"/>
                  <a:lumOff val="50000"/>
                  <a:alpha val="25000"/>
                </a:srgbClr>
              </a:solidFill>
              <a:prstDash val="lgDash"/>
              <a:miter lim="800000"/>
            </a:ln>
            <a:effectLst/>
          </p:spPr>
        </p:cxnSp>
        <p:sp>
          <p:nvSpPr>
            <p:cNvPr id="38" name="正文"/>
            <p:cNvSpPr txBox="1"/>
            <p:nvPr>
              <p:custDataLst>
                <p:tags r:id="rId8"/>
              </p:custDataLst>
            </p:nvPr>
          </p:nvSpPr>
          <p:spPr>
            <a:xfrm>
              <a:off x="11353" y="4174"/>
              <a:ext cx="3074" cy="2632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0" algn="just" fontAlgn="auto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>
                      <a:lumMod val="85000"/>
                      <a:lumOff val="15000"/>
                    </a:srgbClr>
                  </a:solidFill>
                  <a:uFillTx/>
                  <a:latin typeface="微软雅黑" panose="020B0503020204020204" pitchFamily="34" charset="-122"/>
                  <a:sym typeface="微软雅黑" panose="020B0503020204020204" pitchFamily="34" charset="-122"/>
                </a:rPr>
                <a:t>肥胖、糖脂代谢异常或心血管风险较高，需避免代谢负担</a:t>
              </a:r>
              <a:endParaRPr lang="zh-CN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49" name="标题"/>
            <p:cNvSpPr txBox="1"/>
            <p:nvPr>
              <p:custDataLst>
                <p:tags r:id="rId9"/>
              </p:custDataLst>
            </p:nvPr>
          </p:nvSpPr>
          <p:spPr>
            <a:xfrm>
              <a:off x="11072" y="3779"/>
              <a:ext cx="3074" cy="318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ctr"/>
              <a:r>
                <a:rPr lang="zh-CN" altLang="en-US" sz="2000" b="1" dirty="0">
                  <a:solidFill>
                    <a:srgbClr val="ED7D31"/>
                  </a:solidFill>
                  <a:latin typeface="微软雅黑" panose="020B0503020204020204" pitchFamily="34" charset="-122"/>
                </a:rPr>
                <a:t>代谢高危者</a:t>
              </a:r>
              <a:endParaRPr lang="zh-CN" altLang="en-US" sz="2000" b="1" dirty="0">
                <a:solidFill>
                  <a:srgbClr val="A5A5A5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52" name="正文"/>
            <p:cNvSpPr txBox="1"/>
            <p:nvPr>
              <p:custDataLst>
                <p:tags r:id="rId10"/>
              </p:custDataLst>
            </p:nvPr>
          </p:nvSpPr>
          <p:spPr>
            <a:xfrm>
              <a:off x="14901" y="4193"/>
              <a:ext cx="3074" cy="2632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0" algn="just" fontAlgn="auto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>
                      <a:lumMod val="85000"/>
                      <a:lumOff val="15000"/>
                    </a:srgbClr>
                  </a:solidFill>
                  <a:uFillTx/>
                  <a:latin typeface="微软雅黑" panose="020B0503020204020204" pitchFamily="34" charset="-122"/>
                  <a:sym typeface="微软雅黑" panose="020B0503020204020204" pitchFamily="34" charset="-122"/>
                </a:rPr>
                <a:t>育龄期女性及性功能/泌乳素相关不良反应敏感者</a:t>
              </a:r>
              <a:endParaRPr lang="zh-CN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53" name="标题"/>
            <p:cNvSpPr txBox="1"/>
            <p:nvPr>
              <p:custDataLst>
                <p:tags r:id="rId11"/>
              </p:custDataLst>
            </p:nvPr>
          </p:nvSpPr>
          <p:spPr>
            <a:xfrm>
              <a:off x="14931" y="3789"/>
              <a:ext cx="3074" cy="318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ctr"/>
              <a:r>
                <a:rPr lang="zh-CN" altLang="en-US" sz="2000" b="1" dirty="0">
                  <a:solidFill>
                    <a:srgbClr val="ED7D31"/>
                  </a:solidFill>
                  <a:latin typeface="微软雅黑" panose="020B0503020204020204" pitchFamily="34" charset="-122"/>
                </a:rPr>
                <a:t>催乳素敏感人群</a:t>
              </a:r>
              <a:endParaRPr lang="zh-CN" altLang="en-US" sz="2000" b="1" dirty="0">
                <a:solidFill>
                  <a:srgbClr val="A5A5A5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54" name="正文"/>
            <p:cNvSpPr txBox="1"/>
            <p:nvPr>
              <p:custDataLst>
                <p:tags r:id="rId12"/>
              </p:custDataLst>
            </p:nvPr>
          </p:nvSpPr>
          <p:spPr>
            <a:xfrm>
              <a:off x="7322" y="4181"/>
              <a:ext cx="3074" cy="2632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0" algn="just" fontAlgn="auto">
                <a:lnSpc>
                  <a:spcPct val="150000"/>
                </a:lnSpc>
              </a:pPr>
              <a:r>
                <a:rPr lang="zh-CN" altLang="en-US" sz="1600" dirty="0">
                  <a:solidFill>
                    <a:srgbClr val="000000">
                      <a:lumMod val="85000"/>
                      <a:lumOff val="15000"/>
                    </a:srgbClr>
                  </a:solidFill>
                  <a:uFillTx/>
                  <a:latin typeface="微软雅黑" panose="020B0503020204020204" pitchFamily="34" charset="-122"/>
                  <a:sym typeface="微软雅黑" panose="020B0503020204020204" pitchFamily="34" charset="-122"/>
                </a:rPr>
                <a:t>动机缺乏、情感淡漠、社会退缩，需重视功能恢复</a:t>
              </a:r>
              <a:endParaRPr lang="zh-CN" altLang="en-US" sz="1600" dirty="0">
                <a:solidFill>
                  <a:srgbClr val="000000">
                    <a:lumMod val="85000"/>
                    <a:lumOff val="15000"/>
                  </a:srgbClr>
                </a:solidFill>
                <a:uFillTx/>
                <a:latin typeface="微软雅黑" panose="020B0503020204020204" pitchFamily="34" charset="-122"/>
                <a:sym typeface="微软雅黑" panose="020B0503020204020204" pitchFamily="34" charset="-122"/>
              </a:endParaRPr>
            </a:p>
          </p:txBody>
        </p:sp>
        <p:sp>
          <p:nvSpPr>
            <p:cNvPr id="55" name="标题"/>
            <p:cNvSpPr txBox="1"/>
            <p:nvPr>
              <p:custDataLst>
                <p:tags r:id="rId13"/>
              </p:custDataLst>
            </p:nvPr>
          </p:nvSpPr>
          <p:spPr>
            <a:xfrm>
              <a:off x="7400" y="3805"/>
              <a:ext cx="3074" cy="318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noAutofit/>
            </a:bodyPr>
            <a:lstStyle/>
            <a:p>
              <a:pPr algn="ctr"/>
              <a:r>
                <a:rPr lang="zh-CN" altLang="en-US" sz="2000" b="1" dirty="0">
                  <a:solidFill>
                    <a:srgbClr val="ED7D31"/>
                  </a:solidFill>
                  <a:latin typeface="微软雅黑" panose="020B0503020204020204" pitchFamily="34" charset="-122"/>
                </a:rPr>
                <a:t>阴性症状突出者</a:t>
              </a:r>
              <a:endParaRPr lang="zh-CN" altLang="en-US" sz="2000" b="1" dirty="0">
                <a:solidFill>
                  <a:srgbClr val="ED7D31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5" y="2003"/>
              <a:ext cx="6403" cy="666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CDDCEB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7406" y="7468"/>
              <a:ext cx="11105" cy="628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pPr algn="ctr"/>
              <a:r>
                <a:rPr lang="zh-CN" altLang="en-US" sz="2000" b="1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  <a:sym typeface="+mn-ea"/>
                </a:rPr>
                <a:t>优选人群：</a:t>
              </a:r>
              <a:r>
                <a:rPr lang="zh-CN" altLang="en-US" sz="2000" b="1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  <a:sym typeface="+mn-ea"/>
                </a:rPr>
                <a:t>阴性症状突出者、</a:t>
              </a:r>
              <a:r>
                <a:rPr lang="zh-CN" altLang="en-US" sz="2000" b="1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  <a:sym typeface="+mn-ea"/>
                </a:rPr>
                <a:t>代谢高危患者、催乳素敏感人群</a:t>
              </a:r>
              <a:endParaRPr lang="zh-CN" altLang="en-US" sz="2000" b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784" y="2230"/>
              <a:ext cx="4000" cy="484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algn="ctr"/>
              <a:r>
                <a:rPr sz="2000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创新带来的安全性机制</a:t>
              </a:r>
              <a:endParaRPr sz="2000" b="1" dirty="0" err="1">
                <a:solidFill>
                  <a:srgbClr val="003480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86" y="3106"/>
              <a:ext cx="6135" cy="5674"/>
            </a:xfrm>
            <a:prstGeom prst="rect">
              <a:avLst/>
            </a:prstGeom>
            <a:noFill/>
          </p:spPr>
          <p:txBody>
            <a:bodyPr wrap="square" lIns="25400" tIns="0" rIns="25400" bIns="0">
              <a:noAutofit/>
            </a:bodyPr>
            <a:lstStyle/>
            <a:p>
              <a:pPr marL="285750" indent="-285750" algn="just">
                <a:lnSpc>
                  <a:spcPct val="150000"/>
                </a:lnSpc>
                <a:spcAft>
                  <a:spcPts val="500"/>
                </a:spcAft>
                <a:buFont typeface="Wingdings" panose="05000000000000000000" charset="0"/>
                <a:buChar char="ü"/>
                <a:defRPr sz="1100">
                  <a:solidFill>
                    <a:srgbClr val="232D3C"/>
                  </a:solidFill>
                  <a:latin typeface="微软雅黑" panose="020B0503020204020204" pitchFamily="34" charset="-122"/>
                </a:defRPr>
              </a:pPr>
              <a:r>
                <a:rPr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对</a:t>
              </a:r>
              <a:r>
                <a:rPr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5-HT</a:t>
              </a:r>
              <a:r>
                <a:rPr sz="1600" baseline="-250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2C</a:t>
              </a:r>
              <a:r>
                <a:rPr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、H</a:t>
              </a:r>
              <a:r>
                <a:rPr sz="1600" baseline="-250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1</a:t>
              </a:r>
              <a:r>
                <a:rPr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、M</a:t>
              </a:r>
              <a:r>
                <a:rPr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受体亲和力低</a:t>
              </a:r>
              <a:r>
                <a:rPr 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,</a:t>
              </a:r>
              <a:r>
                <a:rPr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 </a:t>
              </a:r>
              <a:r>
                <a:rPr sz="1600" dirty="0" err="1">
                  <a:ea typeface="微软雅黑" panose="020B0503020204020204" pitchFamily="34" charset="-122"/>
                  <a:cs typeface="微软雅黑" panose="020B0503020204020204" pitchFamily="34" charset="-122"/>
                </a:rPr>
                <a:t>从源头减少代谢异常、镇静、</a:t>
              </a:r>
              <a:r>
                <a:rPr sz="1600" dirty="0" err="1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抗胆碱能负担</a:t>
              </a:r>
              <a:endParaRPr lang="en-US" sz="1600" dirty="0" smtClean="0"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marL="285750" indent="-285750" algn="just">
                <a:lnSpc>
                  <a:spcPct val="150000"/>
                </a:lnSpc>
                <a:spcAft>
                  <a:spcPts val="1200"/>
                </a:spcAft>
                <a:buFont typeface="Wingdings" panose="05000000000000000000" pitchFamily="2" charset="2"/>
                <a:buChar char="ü"/>
                <a:defRPr sz="1100">
                  <a:solidFill>
                    <a:srgbClr val="232D3C"/>
                  </a:solidFill>
                  <a:latin typeface="微软雅黑" panose="020B0503020204020204" pitchFamily="34" charset="-122"/>
                </a:defRPr>
              </a:pPr>
              <a:r>
                <a:rPr lang="en-US" altLang="zh-CN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Meta</a:t>
              </a:r>
              <a:r>
                <a:rPr lang="zh-CN" altLang="en-US"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分析和指南共识均认可对体重、总胆固醇、血糖影响呈</a:t>
              </a:r>
              <a:r>
                <a:rPr lang="zh-CN" alt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中性，较</a:t>
              </a:r>
              <a:r>
                <a:rPr lang="zh-CN" altLang="en-US"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奥氮平、喹硫平等代谢副作用</a:t>
              </a:r>
              <a:r>
                <a:rPr lang="zh-CN" alt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表现优</a:t>
              </a:r>
              <a:r>
                <a:rPr lang="en-US" altLang="zh-CN" sz="1600" baseline="30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[1-2]</a:t>
              </a:r>
              <a:endParaRPr lang="en-US" sz="1600" baseline="30000" dirty="0" smtClean="0"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marL="285750" indent="-285750" algn="just">
                <a:lnSpc>
                  <a:spcPct val="150000"/>
                </a:lnSpc>
                <a:spcAft>
                  <a:spcPts val="1200"/>
                </a:spcAft>
                <a:buFont typeface="Wingdings" panose="05000000000000000000" pitchFamily="2" charset="2"/>
                <a:buChar char="ü"/>
                <a:defRPr sz="1100">
                  <a:solidFill>
                    <a:srgbClr val="232D3C"/>
                  </a:solidFill>
                  <a:latin typeface="微软雅黑" panose="020B0503020204020204" pitchFamily="34" charset="-122"/>
                </a:defRPr>
              </a:pPr>
              <a:r>
                <a:rPr sz="1600" dirty="0" err="1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不升高催乳素</a:t>
              </a:r>
              <a:r>
                <a:rPr sz="1600" dirty="0" err="1">
                  <a:ea typeface="微软雅黑" panose="020B0503020204020204" pitchFamily="34" charset="-122"/>
                  <a:cs typeface="微软雅黑" panose="020B0503020204020204" pitchFamily="34" charset="-122"/>
                </a:rPr>
                <a:t>，</a:t>
              </a:r>
              <a:r>
                <a:rPr sz="1600" dirty="0" err="1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较利培酮更友好</a:t>
              </a:r>
              <a:r>
                <a:rPr lang="en-US" sz="1600" baseline="30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[1-3]</a:t>
              </a:r>
              <a:endParaRPr lang="en-US" sz="1600" baseline="30000" dirty="0" smtClean="0"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  <a:p>
              <a:pPr marL="285750" indent="-285750" algn="just">
                <a:lnSpc>
                  <a:spcPct val="150000"/>
                </a:lnSpc>
                <a:spcAft>
                  <a:spcPts val="500"/>
                </a:spcAft>
                <a:buFont typeface="Wingdings" panose="05000000000000000000" pitchFamily="2" charset="2"/>
                <a:buChar char="ü"/>
                <a:defRPr sz="1100">
                  <a:solidFill>
                    <a:srgbClr val="232D3C"/>
                  </a:solidFill>
                  <a:latin typeface="微软雅黑" panose="020B0503020204020204" pitchFamily="34" charset="-122"/>
                </a:defRPr>
              </a:pPr>
              <a:r>
                <a:rPr lang="en-US" altLang="zh-CN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D</a:t>
              </a:r>
              <a:r>
                <a:rPr lang="en-US" altLang="zh-CN" sz="1600" baseline="-25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3</a:t>
              </a:r>
              <a:r>
                <a:rPr lang="zh-CN" alt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受体最高亲和力</a:t>
              </a:r>
              <a:r>
                <a:rPr lang="zh-CN" altLang="en-US" sz="1600" dirty="0">
                  <a:ea typeface="微软雅黑" panose="020B0503020204020204" pitchFamily="34" charset="-122"/>
                  <a:cs typeface="微软雅黑" panose="020B0503020204020204" pitchFamily="34" charset="-122"/>
                </a:rPr>
                <a:t>→</a:t>
              </a:r>
              <a:r>
                <a:rPr lang="zh-CN" alt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国际头对头</a:t>
              </a:r>
              <a:r>
                <a:rPr lang="en-US" altLang="zh-CN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Ⅲ</a:t>
              </a:r>
              <a:r>
                <a:rPr lang="zh-CN" altLang="en-US" sz="16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期和共识均证明其对阴性症状突出者的疗效</a:t>
              </a:r>
              <a:r>
                <a:rPr lang="en-US" altLang="zh-CN" sz="1600" baseline="30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[2</a:t>
              </a:r>
              <a:r>
                <a:rPr lang="zh-CN" altLang="en-US" sz="1600" baseline="30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，</a:t>
              </a:r>
              <a:r>
                <a:rPr lang="en-US" altLang="zh-CN" sz="1600" baseline="30000" dirty="0" smtClean="0">
                  <a:ea typeface="微软雅黑" panose="020B0503020204020204" pitchFamily="34" charset="-122"/>
                  <a:cs typeface="微软雅黑" panose="020B0503020204020204" pitchFamily="34" charset="-122"/>
                </a:rPr>
                <a:t>4-7]</a:t>
              </a:r>
              <a:endParaRPr lang="en-US" altLang="zh-CN" sz="1600" baseline="30000" dirty="0" smtClean="0"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406" y="2230"/>
              <a:ext cx="2800" cy="484"/>
            </a:xfrm>
            <a:prstGeom prst="rect">
              <a:avLst/>
            </a:prstGeom>
            <a:noFill/>
          </p:spPr>
          <p:txBody>
            <a:bodyPr wrap="none" lIns="0" tIns="0" rIns="0" bIns="0" anchor="t">
              <a:spAutoFit/>
            </a:bodyPr>
            <a:lstStyle/>
            <a:p>
              <a:pPr lvl="0" algn="ctr">
                <a:buClrTx/>
                <a:buSzTx/>
                <a:buFontTx/>
              </a:pPr>
              <a:r>
                <a:rPr sz="2000" b="1" dirty="0" err="1">
                  <a:solidFill>
                    <a:srgbClr val="003480"/>
                  </a:solidFill>
                  <a:latin typeface="微软雅黑" panose="020B0503020204020204" pitchFamily="34" charset="-122"/>
                  <a:sym typeface="+mn-ea"/>
                </a:rPr>
                <a:t>适用优选人群：</a:t>
              </a:r>
              <a:endParaRPr sz="2000" b="1" dirty="0" err="1">
                <a:solidFill>
                  <a:srgbClr val="003480"/>
                </a:solidFill>
                <a:latin typeface="微软雅黑" panose="020B0503020204020204" pitchFamily="34" charset="-122"/>
                <a:sym typeface="+mn-ea"/>
              </a:endParaRPr>
            </a:p>
          </p:txBody>
        </p:sp>
      </p:grpSp>
      <p:sp>
        <p:nvSpPr>
          <p:cNvPr id="36" name="矩形 35"/>
          <p:cNvSpPr/>
          <p:nvPr/>
        </p:nvSpPr>
        <p:spPr>
          <a:xfrm>
            <a:off x="435610" y="6185535"/>
            <a:ext cx="11226800" cy="3987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参考文献：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[1]</a:t>
            </a:r>
            <a:r>
              <a:rPr lang="hu-HU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Huhn, M. et al. </a:t>
            </a:r>
            <a:r>
              <a:rPr lang="pl-P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Lancet 2019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2]Cuomo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A, et al. Annals of General Psychiatry. 2025.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[3]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Durgam </a:t>
            </a:r>
            <a:r>
              <a:rPr lang="nl-NL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S, et al. Schizophr Res. 2014. 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[4]</a:t>
            </a:r>
            <a:r>
              <a:rPr lang="en-US" altLang="zh-CN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Németh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et al., The Lancet, 2017.  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[5]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精神分裂症防治指南（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</a:t>
            </a:r>
            <a:r>
              <a:rPr lang="nl-NL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欧洲精神病学协会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EPA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[7]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波兰精神病学协会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药物治疗规范（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zh-CN" alt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7030" y="363220"/>
            <a:ext cx="10117455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公平性与医保价值：精准补足目录内短板，让特定患者有更合适的治疗选择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 useBgFill="1">
        <p:nvSpPr>
          <p:cNvPr id="17" name="单圆角矩形 5"/>
          <p:cNvSpPr/>
          <p:nvPr>
            <p:custDataLst>
              <p:tags r:id="rId2"/>
            </p:custDataLst>
          </p:nvPr>
        </p:nvSpPr>
        <p:spPr>
          <a:xfrm>
            <a:off x="6278881" y="3313748"/>
            <a:ext cx="5126990" cy="2182495"/>
          </a:xfrm>
          <a:prstGeom prst="round1Rect">
            <a:avLst>
              <a:gd name="adj" fmla="val 0"/>
            </a:avLst>
          </a:prstGeom>
          <a:ln>
            <a:noFill/>
          </a:ln>
          <a:effectLst>
            <a:outerShdw blurRad="203200" dist="76200" dir="8100000" algn="tr" rotWithShape="0">
              <a:schemeClr val="accent2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18" name="单圆角矩形 5"/>
          <p:cNvSpPr/>
          <p:nvPr>
            <p:custDataLst>
              <p:tags r:id="rId3"/>
            </p:custDataLst>
          </p:nvPr>
        </p:nvSpPr>
        <p:spPr>
          <a:xfrm>
            <a:off x="6221731" y="3313748"/>
            <a:ext cx="5126990" cy="2182495"/>
          </a:xfrm>
          <a:prstGeom prst="round1Rect">
            <a:avLst>
              <a:gd name="adj" fmla="val 0"/>
            </a:avLst>
          </a:prstGeom>
          <a:solidFill>
            <a:schemeClr val="lt1">
              <a:lumMod val="100000"/>
              <a:alpha val="20000"/>
            </a:schemeClr>
          </a:solidFill>
          <a:ln>
            <a:solidFill>
              <a:schemeClr val="accent2">
                <a:lumMod val="60000"/>
                <a:lumOff val="40000"/>
                <a:alpha val="3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85" name="单圆角矩形 5"/>
          <p:cNvSpPr/>
          <p:nvPr>
            <p:custDataLst>
              <p:tags r:id="rId4"/>
            </p:custDataLst>
          </p:nvPr>
        </p:nvSpPr>
        <p:spPr>
          <a:xfrm>
            <a:off x="596265" y="3313748"/>
            <a:ext cx="5126990" cy="2182495"/>
          </a:xfrm>
          <a:prstGeom prst="round1Rect">
            <a:avLst>
              <a:gd name="adj" fmla="val 0"/>
            </a:avLst>
          </a:prstGeom>
          <a:ln>
            <a:noFill/>
          </a:ln>
          <a:effectLst>
            <a:outerShdw blurRad="203200" dist="76200" dir="8100000" algn="tr" rotWithShape="0">
              <a:schemeClr val="accent2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19" name="单圆角矩形 18"/>
          <p:cNvSpPr/>
          <p:nvPr>
            <p:custDataLst>
              <p:tags r:id="rId5"/>
            </p:custDataLst>
          </p:nvPr>
        </p:nvSpPr>
        <p:spPr>
          <a:xfrm>
            <a:off x="596265" y="3313748"/>
            <a:ext cx="5126990" cy="2182495"/>
          </a:xfrm>
          <a:prstGeom prst="round1Rect">
            <a:avLst>
              <a:gd name="adj" fmla="val 0"/>
            </a:avLst>
          </a:prstGeom>
          <a:solidFill>
            <a:schemeClr val="lt1">
              <a:lumMod val="100000"/>
              <a:alpha val="20000"/>
            </a:schemeClr>
          </a:solidFill>
          <a:ln>
            <a:solidFill>
              <a:schemeClr val="accent2">
                <a:lumMod val="60000"/>
                <a:lumOff val="40000"/>
                <a:alpha val="3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71" name="单圆角矩形 5"/>
          <p:cNvSpPr/>
          <p:nvPr>
            <p:custDataLst>
              <p:tags r:id="rId6"/>
            </p:custDataLst>
          </p:nvPr>
        </p:nvSpPr>
        <p:spPr>
          <a:xfrm>
            <a:off x="6278881" y="894398"/>
            <a:ext cx="5126990" cy="2182495"/>
          </a:xfrm>
          <a:prstGeom prst="round1Rect">
            <a:avLst>
              <a:gd name="adj" fmla="val 0"/>
            </a:avLst>
          </a:prstGeom>
          <a:ln>
            <a:noFill/>
          </a:ln>
          <a:effectLst>
            <a:outerShdw blurRad="203200" dist="76200" dir="8100000" algn="t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20" name="单圆角矩形 5"/>
          <p:cNvSpPr/>
          <p:nvPr>
            <p:custDataLst>
              <p:tags r:id="rId7"/>
            </p:custDataLst>
          </p:nvPr>
        </p:nvSpPr>
        <p:spPr>
          <a:xfrm>
            <a:off x="6278881" y="894398"/>
            <a:ext cx="5126990" cy="2182495"/>
          </a:xfrm>
          <a:prstGeom prst="round1Rect">
            <a:avLst>
              <a:gd name="adj" fmla="val 0"/>
            </a:avLst>
          </a:prstGeom>
          <a:solidFill>
            <a:schemeClr val="lt1">
              <a:lumMod val="100000"/>
              <a:alpha val="20000"/>
            </a:schemeClr>
          </a:solidFill>
          <a:ln>
            <a:solidFill>
              <a:schemeClr val="accent1">
                <a:lumMod val="60000"/>
                <a:lumOff val="40000"/>
                <a:alpha val="3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25" name="单圆角矩形 5"/>
          <p:cNvSpPr/>
          <p:nvPr>
            <p:custDataLst>
              <p:tags r:id="rId8"/>
            </p:custDataLst>
          </p:nvPr>
        </p:nvSpPr>
        <p:spPr>
          <a:xfrm>
            <a:off x="596265" y="894398"/>
            <a:ext cx="5126990" cy="2182495"/>
          </a:xfrm>
          <a:prstGeom prst="round1Rect">
            <a:avLst>
              <a:gd name="adj" fmla="val 0"/>
            </a:avLst>
          </a:prstGeom>
          <a:ln>
            <a:noFill/>
          </a:ln>
          <a:effectLst>
            <a:outerShdw blurRad="203200" dist="76200" dir="8100000" algn="t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 useBgFill="1">
        <p:nvSpPr>
          <p:cNvPr id="21" name="单圆角矩形 5"/>
          <p:cNvSpPr/>
          <p:nvPr>
            <p:custDataLst>
              <p:tags r:id="rId9"/>
            </p:custDataLst>
          </p:nvPr>
        </p:nvSpPr>
        <p:spPr>
          <a:xfrm>
            <a:off x="596265" y="894398"/>
            <a:ext cx="5126990" cy="2182495"/>
          </a:xfrm>
          <a:prstGeom prst="round1Rect">
            <a:avLst>
              <a:gd name="adj" fmla="val 0"/>
            </a:avLst>
          </a:prstGeom>
          <a:solidFill>
            <a:schemeClr val="lt1">
              <a:lumMod val="100000"/>
              <a:alpha val="20000"/>
            </a:schemeClr>
          </a:solidFill>
          <a:ln>
            <a:solidFill>
              <a:schemeClr val="accent1">
                <a:lumMod val="60000"/>
                <a:lumOff val="40000"/>
                <a:alpha val="35000"/>
              </a:schemeClr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2" name="矩形 21"/>
          <p:cNvSpPr/>
          <p:nvPr>
            <p:custDataLst>
              <p:tags r:id="rId10"/>
            </p:custDataLst>
          </p:nvPr>
        </p:nvSpPr>
        <p:spPr>
          <a:xfrm>
            <a:off x="1250950" y="1155383"/>
            <a:ext cx="4225925" cy="43561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>
                <a:solidFill>
                  <a:schemeClr val="accent2"/>
                </a:solidFill>
                <a:latin typeface="+mn-ea"/>
                <a:cs typeface="+mn-ea"/>
              </a:rPr>
              <a:t>临床公平：弥补目录短板</a:t>
            </a:r>
            <a:endParaRPr lang="zh-CN" altLang="en-US" sz="2000" b="1">
              <a:solidFill>
                <a:schemeClr val="accent2"/>
              </a:solidFill>
              <a:latin typeface="+mn-ea"/>
              <a:cs typeface="+mn-ea"/>
            </a:endParaRPr>
          </a:p>
        </p:txBody>
      </p:sp>
      <p:sp>
        <p:nvSpPr>
          <p:cNvPr id="26" name="矩形 25"/>
          <p:cNvSpPr/>
          <p:nvPr>
            <p:custDataLst>
              <p:tags r:id="rId11"/>
            </p:custDataLst>
          </p:nvPr>
        </p:nvSpPr>
        <p:spPr>
          <a:xfrm>
            <a:off x="1251585" y="1646555"/>
            <a:ext cx="4224655" cy="143002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更好的阴性症状疗效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更低的复发率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代谢高危患者的优选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不影响催乳素水平，育龄期女性优选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1" name="圆角矩形 19"/>
          <p:cNvSpPr/>
          <p:nvPr>
            <p:custDataLst>
              <p:tags r:id="rId12"/>
            </p:custDataLst>
          </p:nvPr>
        </p:nvSpPr>
        <p:spPr>
          <a:xfrm rot="5400000">
            <a:off x="598806" y="1195388"/>
            <a:ext cx="434186" cy="438785"/>
          </a:xfrm>
          <a:prstGeom prst="roundRect">
            <a:avLst>
              <a:gd name="adj" fmla="val 0"/>
            </a:avLst>
          </a:prstGeom>
          <a:gradFill flip="none" rotWithShape="1">
            <a:gsLst>
              <a:gs pos="100000">
                <a:schemeClr val="accent1">
                  <a:alpha val="100000"/>
                </a:schemeClr>
              </a:gs>
              <a:gs pos="0">
                <a:schemeClr val="accent1">
                  <a:lumMod val="70000"/>
                  <a:lumOff val="30000"/>
                  <a:alpha val="100000"/>
                </a:schemeClr>
              </a:gs>
            </a:gsLst>
            <a:lin ang="13200000" scaled="0"/>
            <a:tileRect/>
          </a:gradFill>
          <a:ln>
            <a:noFill/>
          </a:ln>
          <a:effectLst>
            <a:outerShdw blurRad="203200" dist="76200" dir="8100000" algn="t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5" name="燕尾形 20"/>
          <p:cNvSpPr/>
          <p:nvPr>
            <p:custDataLst>
              <p:tags r:id="rId13"/>
            </p:custDataLst>
          </p:nvPr>
        </p:nvSpPr>
        <p:spPr>
          <a:xfrm>
            <a:off x="758826" y="1330643"/>
            <a:ext cx="113748" cy="169218"/>
          </a:xfrm>
          <a:prstGeom prst="chevron">
            <a:avLst>
              <a:gd name="adj" fmla="val 64013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36" name="矩形 35"/>
          <p:cNvSpPr/>
          <p:nvPr>
            <p:custDataLst>
              <p:tags r:id="rId14"/>
            </p:custDataLst>
          </p:nvPr>
        </p:nvSpPr>
        <p:spPr>
          <a:xfrm>
            <a:off x="6933566" y="1155383"/>
            <a:ext cx="4225925" cy="43561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>
                <a:solidFill>
                  <a:schemeClr val="accent2"/>
                </a:solidFill>
                <a:latin typeface="+mn-ea"/>
                <a:cs typeface="+mn-ea"/>
              </a:rPr>
              <a:t>医保公平</a:t>
            </a:r>
            <a:endParaRPr lang="zh-CN" altLang="en-US" sz="2000" b="1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37" name="矩形 36"/>
          <p:cNvSpPr/>
          <p:nvPr>
            <p:custDataLst>
              <p:tags r:id="rId15"/>
            </p:custDataLst>
          </p:nvPr>
        </p:nvSpPr>
        <p:spPr>
          <a:xfrm>
            <a:off x="6934201" y="1646238"/>
            <a:ext cx="4224655" cy="115697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indent="0"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较目录内同类药物，可改善阴性症状，</a:t>
            </a:r>
            <a:r>
              <a:rPr lang="zh-CN" altLang="en-US" sz="1600">
                <a:solidFill>
                  <a:srgbClr val="C00000"/>
                </a:solidFill>
                <a:latin typeface="+mn-ea"/>
                <a:cs typeface="+mn-ea"/>
              </a:rPr>
              <a:t>减少因长期代谢并发症和反复发作住院带来的医保支出，对医保基金有积极的影响</a:t>
            </a:r>
            <a:endParaRPr lang="zh-CN" altLang="en-US" sz="1600">
              <a:solidFill>
                <a:srgbClr val="C00000"/>
              </a:solidFill>
              <a:latin typeface="+mn-ea"/>
              <a:cs typeface="+mn-ea"/>
            </a:endParaRPr>
          </a:p>
        </p:txBody>
      </p:sp>
      <p:sp>
        <p:nvSpPr>
          <p:cNvPr id="74" name="圆角矩形 19"/>
          <p:cNvSpPr/>
          <p:nvPr>
            <p:custDataLst>
              <p:tags r:id="rId16"/>
            </p:custDataLst>
          </p:nvPr>
        </p:nvSpPr>
        <p:spPr>
          <a:xfrm rot="5400000">
            <a:off x="6280786" y="1195388"/>
            <a:ext cx="434340" cy="438785"/>
          </a:xfrm>
          <a:prstGeom prst="roundRect">
            <a:avLst>
              <a:gd name="adj" fmla="val 0"/>
            </a:avLst>
          </a:prstGeom>
          <a:gradFill flip="none" rotWithShape="1">
            <a:gsLst>
              <a:gs pos="100000">
                <a:schemeClr val="accent1">
                  <a:alpha val="100000"/>
                </a:schemeClr>
              </a:gs>
              <a:gs pos="0">
                <a:schemeClr val="accent1">
                  <a:lumMod val="70000"/>
                  <a:lumOff val="30000"/>
                  <a:alpha val="100000"/>
                </a:schemeClr>
              </a:gs>
            </a:gsLst>
            <a:lin ang="13200000" scaled="0"/>
            <a:tileRect/>
          </a:gradFill>
          <a:ln>
            <a:noFill/>
          </a:ln>
          <a:effectLst>
            <a:outerShdw blurRad="203200" dist="76200" dir="8100000" algn="tr" rotWithShape="0">
              <a:schemeClr val="accent1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75" name="燕尾形 20"/>
          <p:cNvSpPr/>
          <p:nvPr>
            <p:custDataLst>
              <p:tags r:id="rId17"/>
            </p:custDataLst>
          </p:nvPr>
        </p:nvSpPr>
        <p:spPr>
          <a:xfrm>
            <a:off x="6441441" y="1330643"/>
            <a:ext cx="113665" cy="168910"/>
          </a:xfrm>
          <a:prstGeom prst="chevron">
            <a:avLst>
              <a:gd name="adj" fmla="val 64013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6" name="矩形 45"/>
          <p:cNvSpPr/>
          <p:nvPr>
            <p:custDataLst>
              <p:tags r:id="rId18"/>
            </p:custDataLst>
          </p:nvPr>
        </p:nvSpPr>
        <p:spPr>
          <a:xfrm>
            <a:off x="1250950" y="3671253"/>
            <a:ext cx="4225925" cy="43561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>
                <a:solidFill>
                  <a:schemeClr val="accent2"/>
                </a:solidFill>
                <a:latin typeface="+mn-ea"/>
                <a:cs typeface="+mn-ea"/>
              </a:rPr>
              <a:t>公共卫生公平</a:t>
            </a:r>
            <a:endParaRPr lang="zh-CN" altLang="en-US" sz="2000" b="1">
              <a:solidFill>
                <a:schemeClr val="accent2"/>
              </a:solidFill>
              <a:latin typeface="+mn-ea"/>
              <a:cs typeface="+mn-ea"/>
            </a:endParaRPr>
          </a:p>
        </p:txBody>
      </p:sp>
      <p:sp>
        <p:nvSpPr>
          <p:cNvPr id="47" name="矩形 46"/>
          <p:cNvSpPr/>
          <p:nvPr>
            <p:custDataLst>
              <p:tags r:id="rId19"/>
            </p:custDataLst>
          </p:nvPr>
        </p:nvSpPr>
        <p:spPr>
          <a:xfrm>
            <a:off x="1251585" y="4162425"/>
            <a:ext cx="4472305" cy="133350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较同类药物改善阴性症状，</a:t>
            </a:r>
            <a:r>
              <a:rPr lang="zh-CN" altLang="en-US" sz="1600">
                <a:solidFill>
                  <a:srgbClr val="C00000"/>
                </a:solidFill>
                <a:latin typeface="+mn-ea"/>
                <a:cs typeface="+mn-ea"/>
                <a:sym typeface="+mn-ea"/>
              </a:rPr>
              <a:t>有助于患者回归社会</a:t>
            </a:r>
            <a:r>
              <a:rPr lang="zh-CN" altLang="en-US" sz="1600" baseline="30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[1]</a:t>
            </a:r>
            <a:endParaRPr lang="zh-CN" altLang="en-US" sz="16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  <a:p>
            <a:pPr lvl="0" indent="0" algn="l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较同类药降低代谢副作用和复发率，</a:t>
            </a:r>
            <a:r>
              <a:rPr lang="zh-CN" altLang="en-US" sz="1600">
                <a:solidFill>
                  <a:srgbClr val="C00000"/>
                </a:solidFill>
                <a:latin typeface="+mn-ea"/>
                <a:cs typeface="+mn-ea"/>
                <a:sym typeface="+mn-ea"/>
              </a:rPr>
              <a:t>提高患者生活质量，降低疾病负担和经济负担</a:t>
            </a:r>
            <a:endParaRPr lang="zh-CN" altLang="en-US" sz="1600">
              <a:solidFill>
                <a:srgbClr val="C0000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88" name="圆角矩形 19"/>
          <p:cNvSpPr/>
          <p:nvPr>
            <p:custDataLst>
              <p:tags r:id="rId20"/>
            </p:custDataLst>
          </p:nvPr>
        </p:nvSpPr>
        <p:spPr>
          <a:xfrm rot="5400000">
            <a:off x="598806" y="3711258"/>
            <a:ext cx="434340" cy="438785"/>
          </a:xfrm>
          <a:prstGeom prst="roundRect">
            <a:avLst>
              <a:gd name="adj" fmla="val 0"/>
            </a:avLst>
          </a:prstGeom>
          <a:gradFill flip="none" rotWithShape="1">
            <a:gsLst>
              <a:gs pos="100000">
                <a:schemeClr val="accent2">
                  <a:alpha val="100000"/>
                </a:schemeClr>
              </a:gs>
              <a:gs pos="0">
                <a:schemeClr val="accent2">
                  <a:lumMod val="70000"/>
                  <a:lumOff val="30000"/>
                  <a:alpha val="100000"/>
                </a:schemeClr>
              </a:gs>
            </a:gsLst>
            <a:lin ang="13200000" scaled="0"/>
            <a:tileRect/>
          </a:gradFill>
          <a:ln>
            <a:noFill/>
          </a:ln>
          <a:effectLst>
            <a:outerShdw blurRad="203200" dist="76200" dir="8100000" algn="tr" rotWithShape="0">
              <a:schemeClr val="accent2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89" name="燕尾形 20"/>
          <p:cNvSpPr/>
          <p:nvPr>
            <p:custDataLst>
              <p:tags r:id="rId21"/>
            </p:custDataLst>
          </p:nvPr>
        </p:nvSpPr>
        <p:spPr>
          <a:xfrm>
            <a:off x="758826" y="3846513"/>
            <a:ext cx="113665" cy="168910"/>
          </a:xfrm>
          <a:prstGeom prst="chevron">
            <a:avLst>
              <a:gd name="adj" fmla="val 64013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8" name="矩形 47"/>
          <p:cNvSpPr/>
          <p:nvPr>
            <p:custDataLst>
              <p:tags r:id="rId22"/>
            </p:custDataLst>
          </p:nvPr>
        </p:nvSpPr>
        <p:spPr>
          <a:xfrm>
            <a:off x="6933566" y="3574733"/>
            <a:ext cx="4225925" cy="435610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>
                <a:solidFill>
                  <a:schemeClr val="accent2"/>
                </a:solidFill>
                <a:latin typeface="+mn-ea"/>
                <a:cs typeface="+mn-ea"/>
              </a:rPr>
              <a:t>药学管理公平</a:t>
            </a:r>
            <a:endParaRPr lang="zh-CN" altLang="en-US" sz="2000" b="1">
              <a:solidFill>
                <a:schemeClr val="accent2"/>
              </a:solidFill>
              <a:latin typeface="+mn-ea"/>
              <a:cs typeface="+mn-ea"/>
            </a:endParaRPr>
          </a:p>
        </p:txBody>
      </p:sp>
      <p:sp>
        <p:nvSpPr>
          <p:cNvPr id="50" name="矩形 49"/>
          <p:cNvSpPr/>
          <p:nvPr>
            <p:custDataLst>
              <p:tags r:id="rId23"/>
            </p:custDataLst>
          </p:nvPr>
        </p:nvSpPr>
        <p:spPr>
          <a:xfrm>
            <a:off x="6934201" y="4065588"/>
            <a:ext cx="4224655" cy="115697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indent="0" algn="just" fontAlgn="auto">
              <a:lnSpc>
                <a:spcPct val="140000"/>
              </a:lnSpc>
              <a:buClrTx/>
              <a:buSzTx/>
              <a:buFontTx/>
            </a:pPr>
            <a:r>
              <a:rPr lang="zh-CN" altLang="en-US" sz="16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剂型简单，稳定性好，无需冷链或复杂配制；精分患者标准给药模式→</a:t>
            </a:r>
            <a:r>
              <a:rPr lang="zh-CN" altLang="en-US" sz="1600">
                <a:solidFill>
                  <a:srgbClr val="C00000"/>
                </a:solidFill>
                <a:latin typeface="+mn-ea"/>
                <a:cs typeface="+mn-ea"/>
                <a:sym typeface="+mn-ea"/>
              </a:rPr>
              <a:t>与目录内口服精分药物高度同质化，不增加临床管理难度</a:t>
            </a:r>
            <a:endParaRPr lang="zh-CN" altLang="en-US" sz="1600">
              <a:solidFill>
                <a:srgbClr val="C00000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51" name="圆角矩形 19"/>
          <p:cNvSpPr/>
          <p:nvPr>
            <p:custDataLst>
              <p:tags r:id="rId24"/>
            </p:custDataLst>
          </p:nvPr>
        </p:nvSpPr>
        <p:spPr>
          <a:xfrm rot="5400000">
            <a:off x="6281421" y="3614738"/>
            <a:ext cx="434340" cy="438785"/>
          </a:xfrm>
          <a:prstGeom prst="roundRect">
            <a:avLst>
              <a:gd name="adj" fmla="val 0"/>
            </a:avLst>
          </a:prstGeom>
          <a:gradFill flip="none" rotWithShape="1">
            <a:gsLst>
              <a:gs pos="100000">
                <a:schemeClr val="accent2">
                  <a:alpha val="100000"/>
                </a:schemeClr>
              </a:gs>
              <a:gs pos="0">
                <a:schemeClr val="accent2">
                  <a:lumMod val="70000"/>
                  <a:lumOff val="30000"/>
                  <a:alpha val="100000"/>
                </a:schemeClr>
              </a:gs>
            </a:gsLst>
            <a:lin ang="13200000" scaled="0"/>
            <a:tileRect/>
          </a:gradFill>
          <a:ln>
            <a:noFill/>
          </a:ln>
          <a:effectLst>
            <a:outerShdw blurRad="203200" dist="76200" dir="8100000" algn="tr" rotWithShape="0">
              <a:schemeClr val="accent2">
                <a:lumMod val="75000"/>
                <a:alpha val="20000"/>
              </a:scheme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 b="1" spc="300">
              <a:solidFill>
                <a:schemeClr val="lt1">
                  <a:lumMod val="10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56" name="燕尾形 20"/>
          <p:cNvSpPr/>
          <p:nvPr>
            <p:custDataLst>
              <p:tags r:id="rId25"/>
            </p:custDataLst>
          </p:nvPr>
        </p:nvSpPr>
        <p:spPr>
          <a:xfrm>
            <a:off x="6441441" y="3749993"/>
            <a:ext cx="113665" cy="168910"/>
          </a:xfrm>
          <a:prstGeom prst="chevron">
            <a:avLst>
              <a:gd name="adj" fmla="val 64013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57" name="矩形 56"/>
          <p:cNvSpPr/>
          <p:nvPr/>
        </p:nvSpPr>
        <p:spPr>
          <a:xfrm>
            <a:off x="872490" y="6278245"/>
            <a:ext cx="10191115" cy="3219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参考文献：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1] 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中国精神分裂症防治指南（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版）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8" name="TextBox 26"/>
          <p:cNvSpPr txBox="1"/>
          <p:nvPr/>
        </p:nvSpPr>
        <p:spPr>
          <a:xfrm>
            <a:off x="587375" y="5733415"/>
            <a:ext cx="10988040" cy="41529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b="1">
                <a:solidFill>
                  <a:schemeClr val="accent2">
                    <a:lumMod val="75000"/>
                  </a:schemeClr>
                </a:solidFill>
                <a:sym typeface="+mn-ea"/>
              </a:rPr>
              <a:t>D</a:t>
            </a:r>
            <a:r>
              <a:rPr lang="en-US" altLang="zh-CN" b="1" baseline="-25000">
                <a:solidFill>
                  <a:schemeClr val="accent2">
                    <a:lumMod val="75000"/>
                  </a:schemeClr>
                </a:solidFill>
                <a:uFillTx/>
                <a:sym typeface="+mn-ea"/>
              </a:rPr>
              <a:t>3</a:t>
            </a:r>
            <a:r>
              <a:rPr lang="zh-CN" altLang="en-US" b="1">
                <a:solidFill>
                  <a:schemeClr val="accent2">
                    <a:lumMod val="75000"/>
                  </a:schemeClr>
                </a:solidFill>
                <a:sym typeface="+mn-ea"/>
              </a:rPr>
              <a:t>受体亲和力最高</a:t>
            </a:r>
            <a:r>
              <a:rPr lang="zh-CN" altLang="en-US" b="1">
                <a:sym typeface="+mn-ea"/>
              </a:rPr>
              <a:t>的非典型抗精神病药</a:t>
            </a:r>
            <a:r>
              <a:rPr b="1" dirty="0" err="1">
                <a:solidFill>
                  <a:srgbClr val="232D3C"/>
                </a:solidFill>
                <a:latin typeface="微软雅黑" panose="020B0503020204020204" pitchFamily="34" charset="-122"/>
              </a:rPr>
              <a:t>，重点服务阴性症状突出、代谢高危及催乳素敏感患者</a:t>
            </a:r>
            <a:endParaRPr b="1" dirty="0" err="1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文本框 19"/>
          <p:cNvSpPr txBox="1"/>
          <p:nvPr/>
        </p:nvSpPr>
        <p:spPr>
          <a:xfrm>
            <a:off x="1806867" y="2074460"/>
            <a:ext cx="2843182" cy="1990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cs typeface="+mn-ea"/>
                <a:sym typeface="+mn-lt"/>
              </a:rPr>
              <a:t>目录</a:t>
            </a:r>
            <a:endParaRPr lang="en-US" altLang="zh-CN" sz="54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25400" dist="25400" dir="2700000" algn="tl">
                  <a:srgbClr val="000000">
                    <a:alpha val="25000"/>
                  </a:srgbClr>
                </a:outerShdw>
              </a:effectLst>
              <a:cs typeface="+mn-ea"/>
              <a:sym typeface="+mn-lt"/>
            </a:endParaRPr>
          </a:p>
          <a:p>
            <a:pPr algn="ctr">
              <a:lnSpc>
                <a:spcPct val="150000"/>
              </a:lnSpc>
            </a:pPr>
            <a:r>
              <a:rPr lang="en-US" altLang="zh-CN" sz="32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zh-CN" altLang="en-US" sz="32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25400" dist="25400" dir="2700000" algn="tl">
                  <a:srgbClr val="000000">
                    <a:alpha val="25000"/>
                  </a:srgbClr>
                </a:outerShdw>
              </a:effectLst>
              <a:cs typeface="+mn-ea"/>
              <a:sym typeface="+mn-lt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6776085" y="1282065"/>
            <a:ext cx="2964180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药品基本信息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grpSp>
        <p:nvGrpSpPr>
          <p:cNvPr id="24" name="组合 23"/>
          <p:cNvGrpSpPr/>
          <p:nvPr/>
        </p:nvGrpSpPr>
        <p:grpSpPr>
          <a:xfrm rot="0">
            <a:off x="5467350" y="1292860"/>
            <a:ext cx="1030605" cy="573054"/>
            <a:chOff x="1095365" y="3450825"/>
            <a:chExt cx="1030732" cy="469281"/>
          </a:xfrm>
          <a:solidFill>
            <a:schemeClr val="accent2"/>
          </a:solidFill>
        </p:grpSpPr>
        <p:sp>
          <p:nvSpPr>
            <p:cNvPr id="23" name="圆角矩形 22"/>
            <p:cNvSpPr/>
            <p:nvPr/>
          </p:nvSpPr>
          <p:spPr>
            <a:xfrm>
              <a:off x="1107193" y="3475026"/>
              <a:ext cx="1007076" cy="39283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90500" dist="63500" dir="2700000" algn="tl" rotWithShape="0">
                <a:srgbClr val="2D65C0">
                  <a:alpha val="3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095365" y="3450825"/>
              <a:ext cx="1030732" cy="46928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bg1"/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01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</p:grpSp>
      <p:cxnSp>
        <p:nvCxnSpPr>
          <p:cNvPr id="4" name="直接连接符 3"/>
          <p:cNvCxnSpPr/>
          <p:nvPr/>
        </p:nvCxnSpPr>
        <p:spPr>
          <a:xfrm>
            <a:off x="5467470" y="2058450"/>
            <a:ext cx="439782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5467470" y="3004881"/>
            <a:ext cx="439782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5467470" y="3902291"/>
            <a:ext cx="439782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5467470" y="4871451"/>
            <a:ext cx="439782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5467470" y="5867722"/>
            <a:ext cx="4397829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文本框 55"/>
          <p:cNvSpPr txBox="1"/>
          <p:nvPr/>
        </p:nvSpPr>
        <p:spPr>
          <a:xfrm>
            <a:off x="6776085" y="2294255"/>
            <a:ext cx="2964180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安全性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grpSp>
        <p:nvGrpSpPr>
          <p:cNvPr id="57" name="组合 56"/>
          <p:cNvGrpSpPr/>
          <p:nvPr/>
        </p:nvGrpSpPr>
        <p:grpSpPr>
          <a:xfrm rot="0">
            <a:off x="5467350" y="2275205"/>
            <a:ext cx="1030605" cy="573054"/>
            <a:chOff x="1107193" y="3454135"/>
            <a:chExt cx="1030732" cy="469281"/>
          </a:xfrm>
          <a:solidFill>
            <a:schemeClr val="accent2"/>
          </a:solidFill>
        </p:grpSpPr>
        <p:sp>
          <p:nvSpPr>
            <p:cNvPr id="58" name="圆角矩形 57"/>
            <p:cNvSpPr/>
            <p:nvPr/>
          </p:nvSpPr>
          <p:spPr>
            <a:xfrm>
              <a:off x="1107193" y="3475026"/>
              <a:ext cx="1007076" cy="39283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90500" dist="63500" dir="2700000" algn="tl" rotWithShape="0">
                <a:srgbClr val="2D65C0">
                  <a:alpha val="3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1107193" y="3454135"/>
              <a:ext cx="1030732" cy="46928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bg1"/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02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</p:grpSp>
      <p:sp>
        <p:nvSpPr>
          <p:cNvPr id="61" name="文本框 60"/>
          <p:cNvSpPr txBox="1"/>
          <p:nvPr/>
        </p:nvSpPr>
        <p:spPr>
          <a:xfrm>
            <a:off x="6776085" y="3227705"/>
            <a:ext cx="2964180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有效性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grpSp>
        <p:nvGrpSpPr>
          <p:cNvPr id="62" name="组合 61"/>
          <p:cNvGrpSpPr/>
          <p:nvPr/>
        </p:nvGrpSpPr>
        <p:grpSpPr>
          <a:xfrm rot="0">
            <a:off x="5455920" y="3241040"/>
            <a:ext cx="1030605" cy="573054"/>
            <a:chOff x="1095365" y="3466683"/>
            <a:chExt cx="1030732" cy="469281"/>
          </a:xfrm>
          <a:solidFill>
            <a:schemeClr val="accent2"/>
          </a:solidFill>
        </p:grpSpPr>
        <p:sp>
          <p:nvSpPr>
            <p:cNvPr id="63" name="圆角矩形 62"/>
            <p:cNvSpPr/>
            <p:nvPr/>
          </p:nvSpPr>
          <p:spPr>
            <a:xfrm>
              <a:off x="1107193" y="3475026"/>
              <a:ext cx="1007076" cy="39283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90500" dist="63500" dir="2700000" algn="tl" rotWithShape="0">
                <a:srgbClr val="2D65C0">
                  <a:alpha val="3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1095365" y="3466683"/>
              <a:ext cx="1030732" cy="46928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bg1"/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03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</p:grpSp>
      <p:sp>
        <p:nvSpPr>
          <p:cNvPr id="66" name="文本框 65"/>
          <p:cNvSpPr txBox="1"/>
          <p:nvPr/>
        </p:nvSpPr>
        <p:spPr>
          <a:xfrm>
            <a:off x="6769735" y="4138295"/>
            <a:ext cx="2964180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创新性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grpSp>
        <p:nvGrpSpPr>
          <p:cNvPr id="67" name="组合 66"/>
          <p:cNvGrpSpPr/>
          <p:nvPr/>
        </p:nvGrpSpPr>
        <p:grpSpPr>
          <a:xfrm rot="0">
            <a:off x="5479415" y="4138295"/>
            <a:ext cx="1030605" cy="573054"/>
            <a:chOff x="1107193" y="3452896"/>
            <a:chExt cx="1030732" cy="469281"/>
          </a:xfrm>
          <a:solidFill>
            <a:schemeClr val="accent2"/>
          </a:solidFill>
        </p:grpSpPr>
        <p:sp>
          <p:nvSpPr>
            <p:cNvPr id="68" name="圆角矩形 67"/>
            <p:cNvSpPr/>
            <p:nvPr/>
          </p:nvSpPr>
          <p:spPr>
            <a:xfrm>
              <a:off x="1107193" y="3475026"/>
              <a:ext cx="1007076" cy="39283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90500" dist="63500" dir="2700000" algn="tl" rotWithShape="0">
                <a:srgbClr val="2D65C0">
                  <a:alpha val="3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69" name="文本框 68"/>
            <p:cNvSpPr txBox="1"/>
            <p:nvPr/>
          </p:nvSpPr>
          <p:spPr>
            <a:xfrm>
              <a:off x="1107193" y="3452896"/>
              <a:ext cx="1030732" cy="46928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bg1"/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04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</p:grpSp>
      <p:sp>
        <p:nvSpPr>
          <p:cNvPr id="71" name="文本框 70"/>
          <p:cNvSpPr txBox="1"/>
          <p:nvPr/>
        </p:nvSpPr>
        <p:spPr>
          <a:xfrm>
            <a:off x="6769735" y="5062220"/>
            <a:ext cx="2964180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公平性</a:t>
            </a:r>
            <a:endParaRPr lang="en-US" altLang="zh-CN" sz="2800" b="1" dirty="0">
              <a:latin typeface="微软雅黑" panose="020B0503020204020204" pitchFamily="34" charset="-122"/>
              <a:ea typeface="微软雅黑" panose="020B0503020204020204" pitchFamily="34" charset="-122"/>
              <a:sym typeface="+mn-lt"/>
            </a:endParaRPr>
          </a:p>
        </p:txBody>
      </p:sp>
      <p:grpSp>
        <p:nvGrpSpPr>
          <p:cNvPr id="72" name="组合 71"/>
          <p:cNvGrpSpPr/>
          <p:nvPr/>
        </p:nvGrpSpPr>
        <p:grpSpPr>
          <a:xfrm rot="0">
            <a:off x="5473700" y="5062220"/>
            <a:ext cx="1030605" cy="573054"/>
            <a:chOff x="1083537" y="3441488"/>
            <a:chExt cx="1030732" cy="469281"/>
          </a:xfrm>
          <a:solidFill>
            <a:schemeClr val="accent2"/>
          </a:solidFill>
        </p:grpSpPr>
        <p:sp>
          <p:nvSpPr>
            <p:cNvPr id="73" name="圆角矩形 72"/>
            <p:cNvSpPr/>
            <p:nvPr/>
          </p:nvSpPr>
          <p:spPr>
            <a:xfrm>
              <a:off x="1107193" y="3475026"/>
              <a:ext cx="1007076" cy="39283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>
              <a:outerShdw blurRad="190500" dist="63500" dir="2700000" algn="tl" rotWithShape="0">
                <a:srgbClr val="2D65C0">
                  <a:alpha val="35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800" b="1"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  <p:sp>
          <p:nvSpPr>
            <p:cNvPr id="91" name="文本框 90"/>
            <p:cNvSpPr txBox="1"/>
            <p:nvPr/>
          </p:nvSpPr>
          <p:spPr>
            <a:xfrm>
              <a:off x="1083537" y="3441488"/>
              <a:ext cx="1030732" cy="469281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b="1" dirty="0" smtClean="0">
                  <a:solidFill>
                    <a:schemeClr val="bg1"/>
                  </a:solidFill>
                  <a:effectLst>
                    <a:outerShdw blurRad="25400" dist="25400" dir="2700000" algn="tl">
                      <a:srgbClr val="000000">
                        <a:alpha val="25000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  <a:sym typeface="+mn-lt"/>
                </a:rPr>
                <a:t>05</a:t>
              </a:r>
              <a:endParaRPr lang="zh-CN" altLang="en-US" sz="2800" b="1" dirty="0">
                <a:solidFill>
                  <a:schemeClr val="bg1"/>
                </a:solidFill>
                <a:effectLst>
                  <a:outerShdw blurRad="25400" dist="25400" dir="2700000" algn="tl">
                    <a:srgbClr val="000000">
                      <a:alpha val="2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+mn-lt"/>
              </a:endParaRPr>
            </a:p>
          </p:txBody>
        </p:sp>
      </p:grpSp>
      <p:sp>
        <p:nvSpPr>
          <p:cNvPr id="2" name="矩形 1"/>
          <p:cNvSpPr/>
          <p:nvPr/>
        </p:nvSpPr>
        <p:spPr>
          <a:xfrm>
            <a:off x="872490" y="6278245"/>
            <a:ext cx="10191115" cy="3219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07035" y="363220"/>
            <a:ext cx="942975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基本</a:t>
            </a:r>
            <a:r>
              <a:rPr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信息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（</a:t>
            </a:r>
            <a:r>
              <a:rPr lang="en-US" alt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1/3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）：新一代多巴胺</a:t>
            </a:r>
            <a:r>
              <a:rPr lang="en-US" altLang="zh-CN" sz="2100" b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D</a:t>
            </a:r>
            <a:r>
              <a:rPr lang="en-US" altLang="zh-CN" sz="2100" b="1" baseline="-2500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3</a:t>
            </a:r>
            <a:r>
              <a:rPr lang="zh-CN" altLang="en-US" sz="2100" b="1">
                <a:solidFill>
                  <a:schemeClr val="accent2">
                    <a:lumMod val="75000"/>
                  </a:schemeClr>
                </a:solidFill>
                <a:uFillTx/>
                <a:latin typeface="微软雅黑" panose="020B0503020204020204" pitchFamily="34" charset="-122"/>
                <a:sym typeface="+mn-ea"/>
              </a:rPr>
              <a:t>亲和力最强</a:t>
            </a:r>
            <a:r>
              <a:rPr lang="zh-CN" altLang="en-US" sz="2100" b="1">
                <a:uFillTx/>
                <a:latin typeface="微软雅黑" panose="020B0503020204020204" pitchFamily="34" charset="-122"/>
                <a:sym typeface="+mn-ea"/>
              </a:rPr>
              <a:t>的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非典型抗精神分裂症药物</a:t>
            </a:r>
            <a:endParaRPr lang="en-US" altLang="zh-CN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8" name="表格 7"/>
          <p:cNvGraphicFramePr/>
          <p:nvPr>
            <p:custDataLst>
              <p:tags r:id="rId2"/>
            </p:custDataLst>
          </p:nvPr>
        </p:nvGraphicFramePr>
        <p:xfrm>
          <a:off x="606425" y="1303655"/>
          <a:ext cx="10905490" cy="4547870"/>
        </p:xfrm>
        <a:graphic>
          <a:graphicData uri="http://schemas.openxmlformats.org/drawingml/2006/table">
            <a:tbl>
              <a:tblPr firstCol="1">
                <a:tableStyleId>{F528110E-8EC6-4715-AC78-469BD3C67047}</a:tableStyleId>
              </a:tblPr>
              <a:tblGrid>
                <a:gridCol w="2416810"/>
                <a:gridCol w="2593340"/>
                <a:gridCol w="2947670"/>
                <a:gridCol w="2947670"/>
              </a:tblGrid>
              <a:tr h="5492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 dirty="0" err="1"/>
                        <a:t>通用名</a:t>
                      </a:r>
                      <a:endParaRPr lang="zh-CN" sz="1600" spc="120" dirty="0" err="1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6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盐酸卡立哌嗪胶囊</a:t>
                      </a:r>
                      <a:endParaRPr lang="zh-CN" altLang="en-US" sz="1600" b="1" dirty="0" err="1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</a:rPr>
                        <a:t>其他名称</a:t>
                      </a:r>
                      <a:endParaRPr lang="zh-CN" altLang="en-US" sz="1600" b="1" spc="120">
                        <a:solidFill>
                          <a:srgbClr val="FFFFFF"/>
                        </a:solidFill>
                      </a:endParaRPr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dirty="0" err="1"/>
                        <a:t>卡利拉嗪</a:t>
                      </a:r>
                      <a:endParaRPr lang="zh-CN" altLang="en-US" sz="1600" dirty="0" err="1"/>
                    </a:p>
                  </a:txBody>
                  <a:tcPr marL="254000" marR="254000" marT="76200" marB="76200" anchor="ctr"/>
                </a:tc>
              </a:tr>
              <a:tr h="5492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spc="120" dirty="0" err="1"/>
                        <a:t>注册分类</a:t>
                      </a:r>
                      <a:endParaRPr lang="zh-CN" altLang="en-US" sz="1600" spc="120" dirty="0" err="1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dirty="0" err="1"/>
                        <a:t>化学药品</a:t>
                      </a:r>
                      <a:r>
                        <a:rPr lang="en-US" altLang="zh-CN" sz="1600" dirty="0" err="1"/>
                        <a:t>3</a:t>
                      </a:r>
                      <a:r>
                        <a:rPr lang="zh-CN" altLang="en-US" sz="1600" dirty="0" err="1"/>
                        <a:t>类</a:t>
                      </a:r>
                      <a:endParaRPr lang="zh-CN" altLang="en-US" sz="1600" dirty="0" err="1"/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</a:rPr>
                        <a:t>申报目录类别</a:t>
                      </a:r>
                      <a:endParaRPr lang="zh-CN" altLang="en-US" sz="1600" b="1" spc="120">
                        <a:solidFill>
                          <a:srgbClr val="FFFFFF"/>
                        </a:solidFill>
                      </a:endParaRPr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dirty="0" err="1"/>
                        <a:t>基本医保目录</a:t>
                      </a:r>
                      <a:endParaRPr lang="zh-CN" altLang="en-US" sz="1600" dirty="0" err="1"/>
                    </a:p>
                  </a:txBody>
                  <a:tcPr marL="254000" marR="254000" marT="76200" marB="76200" anchor="ctr"/>
                </a:tc>
              </a:tr>
              <a:tr h="5492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/>
                        <a:t>规格</a:t>
                      </a:r>
                      <a:endParaRPr lang="zh-CN" sz="1600" spc="120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600" dirty="0"/>
                        <a:t>1.5mg、3mg</a:t>
                      </a:r>
                      <a:endParaRPr lang="zh-CN" altLang="en-US" sz="1600" dirty="0"/>
                    </a:p>
                  </a:txBody>
                  <a:tcPr marL="254000" marR="254000" marT="76200" marB="76200" anchor="ctr"/>
                </a:tc>
                <a:tc hMerge="1"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hMerge="1">
                  <a:tcPr marL="254000" marR="254000" marT="76200" marB="76200" anchor="ctr"/>
                </a:tc>
              </a:tr>
              <a:tr h="5499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 dirty="0" err="1"/>
                        <a:t>适应症</a:t>
                      </a:r>
                      <a:endParaRPr lang="zh-CN" sz="1600" spc="120" dirty="0" err="1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600" b="1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成人精神分裂症</a:t>
                      </a:r>
                      <a:endParaRPr lang="zh-CN" altLang="en-US" sz="1600" b="1" dirty="0" err="1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4000" marR="254000" marT="76200" marB="76200" anchor="ctr"/>
                </a:tc>
                <a:tc hMerge="1"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hMerge="1">
                  <a:tcPr marL="254000" marR="254000" marT="76200" marB="76200" anchor="ctr"/>
                </a:tc>
              </a:tr>
              <a:tr h="5486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/>
                        <a:t>用法</a:t>
                      </a:r>
                      <a:endParaRPr lang="zh-CN" sz="1600" spc="120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dirty="0" err="1"/>
                        <a:t>本品推荐起始剂量为1.5</a:t>
                      </a:r>
                      <a:r>
                        <a:rPr lang="en-US" altLang="zh-CN" sz="1600" dirty="0" err="1"/>
                        <a:t>mg，</a:t>
                      </a:r>
                      <a:r>
                        <a:rPr lang="zh-CN" altLang="en-US" sz="1600" dirty="0" err="1"/>
                        <a:t>每日一次。本品推荐剂量范围为1.5</a:t>
                      </a:r>
                      <a:r>
                        <a:rPr lang="en-US" altLang="zh-CN" sz="1600" dirty="0" err="1"/>
                        <a:t>mg ~ 6mg，</a:t>
                      </a:r>
                      <a:r>
                        <a:rPr lang="zh-CN" altLang="en-US" sz="1600" dirty="0" err="1"/>
                        <a:t>每日一次。剂量可以在服药第2天增加到3</a:t>
                      </a:r>
                      <a:r>
                        <a:rPr lang="en-US" altLang="zh-CN" sz="1600" dirty="0" err="1"/>
                        <a:t>mg。</a:t>
                      </a:r>
                      <a:r>
                        <a:rPr lang="zh-CN" altLang="en-US" sz="1600" dirty="0" err="1"/>
                        <a:t>根据临床反应和耐受性，以1.5</a:t>
                      </a:r>
                      <a:r>
                        <a:rPr lang="en-US" altLang="zh-CN" sz="1600" dirty="0" err="1"/>
                        <a:t>mg</a:t>
                      </a:r>
                      <a:r>
                        <a:rPr lang="zh-CN" altLang="en-US" sz="1600" dirty="0" err="1"/>
                        <a:t>或3</a:t>
                      </a:r>
                      <a:r>
                        <a:rPr lang="en-US" altLang="zh-CN" sz="1600" dirty="0" err="1"/>
                        <a:t>mg</a:t>
                      </a:r>
                      <a:r>
                        <a:rPr lang="zh-CN" altLang="en-US" sz="1600" dirty="0" err="1"/>
                        <a:t>的剂量幅度进一步进行调整。本品推荐的最大剂量为6</a:t>
                      </a:r>
                      <a:r>
                        <a:rPr lang="en-US" altLang="zh-CN" sz="1600" dirty="0" err="1"/>
                        <a:t>mg，</a:t>
                      </a:r>
                      <a:r>
                        <a:rPr lang="zh-CN" altLang="en-US" sz="1600" dirty="0" err="1"/>
                        <a:t>每日一次。</a:t>
                      </a:r>
                      <a:endParaRPr lang="zh-CN" altLang="en-US" sz="1600" dirty="0" err="1"/>
                    </a:p>
                  </a:txBody>
                  <a:tcPr marL="254000" marR="254000" marT="76200" marB="76200" anchor="ctr"/>
                </a:tc>
                <a:tc hMerge="1"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 hMerge="1">
                  <a:tcPr marL="254000" marR="254000" marT="76200" marB="76200" anchor="ctr"/>
                </a:tc>
              </a:tr>
              <a:tr h="55118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 dirty="0" err="1"/>
                        <a:t>中国大陆首上市</a:t>
                      </a:r>
                      <a:endParaRPr lang="zh-CN" sz="1600" spc="120" dirty="0" err="1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en-US" altLang="zh-CN" sz="1600"/>
                        <a:t>/</a:t>
                      </a:r>
                      <a:endParaRPr lang="en-US" altLang="zh-CN" sz="1600"/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  <a:buNone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</a:rPr>
                        <a:t>大陆同通用名</a:t>
                      </a:r>
                      <a:endParaRPr lang="zh-CN" altLang="en-US" sz="1600" b="1" spc="120">
                        <a:solidFill>
                          <a:srgbClr val="FFFFFF"/>
                        </a:solidFill>
                      </a:endParaRPr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b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无</a:t>
                      </a:r>
                      <a:endParaRPr lang="zh-CN" sz="1600" b="1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 marL="254000" marR="254000" marT="76200" marB="76200" anchor="ctr"/>
                </a:tc>
              </a:tr>
              <a:tr h="54927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600" spc="120"/>
                        <a:t>全球首上市</a:t>
                      </a:r>
                      <a:endParaRPr lang="zh-CN" sz="1600" spc="120"/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600"/>
                        <a:t>美国，2015年9月</a:t>
                      </a:r>
                      <a:endParaRPr lang="zh-CN" altLang="en-US" sz="1600"/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ClrTx/>
                        <a:buSzTx/>
                        <a:buFontTx/>
                      </a:pPr>
                      <a:r>
                        <a:rPr lang="zh-CN" altLang="en-US" sz="1600" b="1" spc="120">
                          <a:solidFill>
                            <a:srgbClr val="FFFFFF"/>
                          </a:solidFill>
                        </a:rPr>
                        <a:t>OTC</a:t>
                      </a:r>
                      <a:endParaRPr lang="zh-CN" altLang="en-US" sz="1600" b="1" spc="120">
                        <a:solidFill>
                          <a:srgbClr val="FFFFFF"/>
                        </a:solidFill>
                      </a:endParaRPr>
                    </a:p>
                  </a:txBody>
                  <a:tcPr marL="254000" marR="254000" marT="76200" marB="762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sz="1600" dirty="0"/>
                        <a:t>否</a:t>
                      </a:r>
                      <a:endParaRPr lang="zh-CN" altLang="en-US" sz="1600" dirty="0"/>
                    </a:p>
                  </a:txBody>
                  <a:tcPr marL="254000" marR="254000" marT="76200" marB="76200" anchor="ctr"/>
                </a:tc>
              </a:tr>
            </a:tbl>
          </a:graphicData>
        </a:graphic>
      </p:graphicFrame>
      <p:sp>
        <p:nvSpPr>
          <p:cNvPr id="57" name="矩形 56"/>
          <p:cNvSpPr/>
          <p:nvPr/>
        </p:nvSpPr>
        <p:spPr>
          <a:xfrm>
            <a:off x="872490" y="6278245"/>
            <a:ext cx="10191115" cy="3219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基本信息（</a:t>
            </a:r>
            <a:r>
              <a:rPr lang="en-US" alt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2/3</a:t>
            </a:r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）：精神分裂症临床痛点来自阴性症状、复发和安全性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7" name="Rounded Rectangle 6"/>
          <p:cNvSpPr/>
          <p:nvPr>
            <p:custDataLst>
              <p:tags r:id="rId2"/>
            </p:custDataLst>
          </p:nvPr>
        </p:nvSpPr>
        <p:spPr>
          <a:xfrm>
            <a:off x="660379" y="1503358"/>
            <a:ext cx="1965960" cy="1417320"/>
          </a:xfrm>
          <a:prstGeom prst="round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>
            <p:custDataLst>
              <p:tags r:id="rId3"/>
            </p:custDataLst>
          </p:nvPr>
        </p:nvSpPr>
        <p:spPr>
          <a:xfrm>
            <a:off x="770107" y="1613086"/>
            <a:ext cx="174650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 dirty="0">
                <a:solidFill>
                  <a:srgbClr val="0057A6"/>
                </a:solidFill>
                <a:latin typeface="微软雅黑" panose="020B0503020204020204" pitchFamily="34" charset="-122"/>
              </a:rPr>
              <a:t>800万+</a:t>
            </a:r>
            <a:endParaRPr sz="2400" b="1" dirty="0">
              <a:solidFill>
                <a:srgbClr val="0057A6"/>
              </a:solidFill>
              <a:latin typeface="微软雅黑" panose="020B0503020204020204" pitchFamily="34" charset="-122"/>
            </a:endParaRPr>
          </a:p>
        </p:txBody>
      </p:sp>
      <p:sp>
        <p:nvSpPr>
          <p:cNvPr id="13" name="TextBox 8"/>
          <p:cNvSpPr txBox="1"/>
          <p:nvPr>
            <p:custDataLst>
              <p:tags r:id="rId4"/>
            </p:custDataLst>
          </p:nvPr>
        </p:nvSpPr>
        <p:spPr>
          <a:xfrm>
            <a:off x="1021395" y="2314608"/>
            <a:ext cx="1243930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中国患者规模</a:t>
            </a:r>
            <a:r>
              <a:rPr lang="en-US" sz="1400" b="1" baseline="30000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[1]</a:t>
            </a:r>
            <a:endParaRPr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16" name="TextBox 9"/>
          <p:cNvSpPr txBox="1"/>
          <p:nvPr>
            <p:custDataLst>
              <p:tags r:id="rId5"/>
            </p:custDataLst>
          </p:nvPr>
        </p:nvSpPr>
        <p:spPr>
          <a:xfrm>
            <a:off x="1111161" y="2582350"/>
            <a:ext cx="1064395" cy="15388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终生患病率约0.6%</a:t>
            </a:r>
            <a:endParaRPr sz="1000" b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17" name="Rounded Rectangle 10"/>
          <p:cNvSpPr/>
          <p:nvPr>
            <p:custDataLst>
              <p:tags r:id="rId6"/>
            </p:custDataLst>
          </p:nvPr>
        </p:nvSpPr>
        <p:spPr>
          <a:xfrm>
            <a:off x="2809219" y="1503358"/>
            <a:ext cx="1965960" cy="1417320"/>
          </a:xfrm>
          <a:prstGeom prst="round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1"/>
          <p:cNvSpPr txBox="1"/>
          <p:nvPr>
            <p:custDataLst>
              <p:tags r:id="rId7"/>
            </p:custDataLst>
          </p:nvPr>
        </p:nvSpPr>
        <p:spPr>
          <a:xfrm>
            <a:off x="2918947" y="1613086"/>
            <a:ext cx="174650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E6782D"/>
                </a:solidFill>
                <a:latin typeface="微软雅黑" panose="020B0503020204020204" pitchFamily="34" charset="-122"/>
              </a:rPr>
              <a:t>15–20年</a:t>
            </a:r>
            <a:endParaRPr sz="2400" b="1">
              <a:solidFill>
                <a:srgbClr val="E6782D"/>
              </a:solidFill>
              <a:latin typeface="微软雅黑" panose="020B0503020204020204" pitchFamily="34" charset="-122"/>
            </a:endParaRPr>
          </a:p>
        </p:txBody>
      </p:sp>
      <p:sp>
        <p:nvSpPr>
          <p:cNvPr id="19" name="TextBox 12"/>
          <p:cNvSpPr txBox="1"/>
          <p:nvPr>
            <p:custDataLst>
              <p:tags r:id="rId8"/>
            </p:custDataLst>
          </p:nvPr>
        </p:nvSpPr>
        <p:spPr>
          <a:xfrm>
            <a:off x="3170234" y="2314608"/>
            <a:ext cx="1243931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预期寿命缩短</a:t>
            </a:r>
            <a:r>
              <a:rPr lang="en-US" altLang="zh-CN" sz="1400" b="1" baseline="30000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[2]</a:t>
            </a:r>
            <a:endParaRPr lang="en-US" altLang="zh-CN"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23" name="TextBox 13"/>
          <p:cNvSpPr txBox="1"/>
          <p:nvPr>
            <p:custDataLst>
              <p:tags r:id="rId9"/>
            </p:custDataLst>
          </p:nvPr>
        </p:nvSpPr>
        <p:spPr>
          <a:xfrm>
            <a:off x="2912952" y="2582350"/>
            <a:ext cx="1758495" cy="15388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全因死亡率约为一般人群2–3倍</a:t>
            </a:r>
            <a:endParaRPr sz="1000" b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25" name="Rounded Rectangle 14"/>
          <p:cNvSpPr/>
          <p:nvPr>
            <p:custDataLst>
              <p:tags r:id="rId10"/>
            </p:custDataLst>
          </p:nvPr>
        </p:nvSpPr>
        <p:spPr>
          <a:xfrm>
            <a:off x="4958059" y="1503358"/>
            <a:ext cx="1965960" cy="1417320"/>
          </a:xfrm>
          <a:prstGeom prst="round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15"/>
          <p:cNvSpPr txBox="1"/>
          <p:nvPr>
            <p:custDataLst>
              <p:tags r:id="rId11"/>
            </p:custDataLst>
          </p:nvPr>
        </p:nvSpPr>
        <p:spPr>
          <a:xfrm>
            <a:off x="5067787" y="1613086"/>
            <a:ext cx="174650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009DC4"/>
                </a:solidFill>
                <a:latin typeface="微软雅黑" panose="020B0503020204020204" pitchFamily="34" charset="-122"/>
              </a:rPr>
              <a:t>20–30万/年</a:t>
            </a:r>
            <a:endParaRPr sz="2400" b="1">
              <a:solidFill>
                <a:srgbClr val="009DC4"/>
              </a:solidFill>
              <a:latin typeface="微软雅黑" panose="020B0503020204020204" pitchFamily="34" charset="-122"/>
            </a:endParaRPr>
          </a:p>
        </p:txBody>
      </p:sp>
      <p:sp>
        <p:nvSpPr>
          <p:cNvPr id="34" name="TextBox 16"/>
          <p:cNvSpPr txBox="1"/>
          <p:nvPr>
            <p:custDataLst>
              <p:tags r:id="rId12"/>
            </p:custDataLst>
          </p:nvPr>
        </p:nvSpPr>
        <p:spPr>
          <a:xfrm>
            <a:off x="5319074" y="2314608"/>
            <a:ext cx="1243931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新增发病患者</a:t>
            </a:r>
            <a:r>
              <a:rPr lang="en-US" altLang="zh-CN" sz="1400" b="1" baseline="30000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[3]</a:t>
            </a:r>
            <a:endParaRPr lang="en-US" altLang="zh-CN"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35" name="TextBox 17"/>
          <p:cNvSpPr txBox="1"/>
          <p:nvPr>
            <p:custDataLst>
              <p:tags r:id="rId13"/>
            </p:custDataLst>
          </p:nvPr>
        </p:nvSpPr>
        <p:spPr>
          <a:xfrm>
            <a:off x="5291823" y="2582350"/>
            <a:ext cx="1298432" cy="15388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GBD估算中国新增病例</a:t>
            </a:r>
            <a:endParaRPr sz="1000" b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36" name="Rounded Rectangle 18"/>
          <p:cNvSpPr/>
          <p:nvPr>
            <p:custDataLst>
              <p:tags r:id="rId14"/>
            </p:custDataLst>
          </p:nvPr>
        </p:nvSpPr>
        <p:spPr>
          <a:xfrm>
            <a:off x="7106899" y="1503358"/>
            <a:ext cx="1965960" cy="1417320"/>
          </a:xfrm>
          <a:prstGeom prst="round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19"/>
          <p:cNvSpPr txBox="1"/>
          <p:nvPr>
            <p:custDataLst>
              <p:tags r:id="rId15"/>
            </p:custDataLst>
          </p:nvPr>
        </p:nvSpPr>
        <p:spPr>
          <a:xfrm>
            <a:off x="7216627" y="1613086"/>
            <a:ext cx="174650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C42B2B"/>
                </a:solidFill>
                <a:latin typeface="微软雅黑" panose="020B0503020204020204" pitchFamily="34" charset="-122"/>
              </a:rPr>
              <a:t>35–70%</a:t>
            </a:r>
            <a:endParaRPr sz="2400" b="1">
              <a:solidFill>
                <a:srgbClr val="C42B2B"/>
              </a:solidFill>
              <a:latin typeface="微软雅黑" panose="020B0503020204020204" pitchFamily="34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16"/>
            </p:custDataLst>
          </p:nvPr>
        </p:nvSpPr>
        <p:spPr>
          <a:xfrm>
            <a:off x="7467914" y="2314608"/>
            <a:ext cx="1243931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持续阴性症状</a:t>
            </a:r>
            <a:r>
              <a:rPr lang="en-US" altLang="zh-CN" sz="1400" b="1" baseline="30000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[4]</a:t>
            </a:r>
            <a:endParaRPr lang="en-US" altLang="zh-CN"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40" name="TextBox 21"/>
          <p:cNvSpPr txBox="1"/>
          <p:nvPr>
            <p:custDataLst>
              <p:tags r:id="rId17"/>
            </p:custDataLst>
          </p:nvPr>
        </p:nvSpPr>
        <p:spPr>
          <a:xfrm>
            <a:off x="7384558" y="2582350"/>
            <a:ext cx="1410643" cy="15388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治疗后仍有显著阴性症状</a:t>
            </a:r>
            <a:endParaRPr sz="1000" b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41" name="Rounded Rectangle 22"/>
          <p:cNvSpPr/>
          <p:nvPr>
            <p:custDataLst>
              <p:tags r:id="rId18"/>
            </p:custDataLst>
          </p:nvPr>
        </p:nvSpPr>
        <p:spPr>
          <a:xfrm>
            <a:off x="9255739" y="1503358"/>
            <a:ext cx="1965960" cy="1417320"/>
          </a:xfrm>
          <a:prstGeom prst="round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23"/>
          <p:cNvSpPr txBox="1"/>
          <p:nvPr>
            <p:custDataLst>
              <p:tags r:id="rId19"/>
            </p:custDataLst>
          </p:nvPr>
        </p:nvSpPr>
        <p:spPr>
          <a:xfrm>
            <a:off x="9365466" y="1613086"/>
            <a:ext cx="174650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288C6E"/>
                </a:solidFill>
                <a:latin typeface="微软雅黑" panose="020B0503020204020204" pitchFamily="34" charset="-122"/>
              </a:rPr>
              <a:t>26–45%</a:t>
            </a:r>
            <a:endParaRPr sz="2400" b="1">
              <a:solidFill>
                <a:srgbClr val="288C6E"/>
              </a:solidFill>
              <a:latin typeface="微软雅黑" panose="020B0503020204020204" pitchFamily="34" charset="-122"/>
            </a:endParaRPr>
          </a:p>
        </p:txBody>
      </p:sp>
      <p:sp>
        <p:nvSpPr>
          <p:cNvPr id="43" name="TextBox 24"/>
          <p:cNvSpPr txBox="1"/>
          <p:nvPr>
            <p:custDataLst>
              <p:tags r:id="rId20"/>
            </p:custDataLst>
          </p:nvPr>
        </p:nvSpPr>
        <p:spPr>
          <a:xfrm>
            <a:off x="9740986" y="2314608"/>
            <a:ext cx="995465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2</a:t>
            </a:r>
            <a:r>
              <a:rPr sz="1400" b="1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年复发率</a:t>
            </a:r>
            <a:r>
              <a:rPr lang="en-US" altLang="zh-CN" sz="1400" b="1" baseline="30000" dirty="0" smtClean="0">
                <a:solidFill>
                  <a:srgbClr val="232D3C"/>
                </a:solidFill>
                <a:latin typeface="微软雅黑" panose="020B0503020204020204" pitchFamily="34" charset="-122"/>
              </a:rPr>
              <a:t>[4]</a:t>
            </a:r>
            <a:endParaRPr lang="en-US" altLang="zh-CN"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45" name="TextBox 25"/>
          <p:cNvSpPr txBox="1"/>
          <p:nvPr>
            <p:custDataLst>
              <p:tags r:id="rId21"/>
            </p:custDataLst>
          </p:nvPr>
        </p:nvSpPr>
        <p:spPr>
          <a:xfrm>
            <a:off x="9469277" y="2582350"/>
            <a:ext cx="1538883" cy="153888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000" b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复发住院带来长期费用负担</a:t>
            </a:r>
            <a:endParaRPr sz="1000" b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46" name="TextBox 26"/>
          <p:cNvSpPr txBox="1"/>
          <p:nvPr/>
        </p:nvSpPr>
        <p:spPr>
          <a:xfrm>
            <a:off x="667757" y="3387022"/>
            <a:ext cx="3670300" cy="26098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700" b="1">
                <a:solidFill>
                  <a:srgbClr val="003480"/>
                </a:solidFill>
                <a:latin typeface="微软雅黑" panose="020B0503020204020204" pitchFamily="34" charset="-122"/>
              </a:rPr>
              <a:t>当前目录内</a:t>
            </a:r>
            <a:r>
              <a:rPr lang="zh-CN" sz="1700" b="1">
                <a:solidFill>
                  <a:srgbClr val="003480"/>
                </a:solidFill>
                <a:latin typeface="微软雅黑" panose="020B0503020204020204" pitchFamily="34" charset="-122"/>
              </a:rPr>
              <a:t>药物</a:t>
            </a:r>
            <a:r>
              <a:rPr sz="1700" b="1">
                <a:solidFill>
                  <a:srgbClr val="003480"/>
                </a:solidFill>
                <a:latin typeface="微软雅黑" panose="020B0503020204020204" pitchFamily="34" charset="-122"/>
              </a:rPr>
              <a:t>治疗的三类未满足需求</a:t>
            </a:r>
            <a:endParaRPr sz="1700" b="1">
              <a:solidFill>
                <a:srgbClr val="003480"/>
              </a:solidFill>
              <a:latin typeface="微软雅黑" panose="020B0503020204020204" pitchFamily="34" charset="-122"/>
            </a:endParaRPr>
          </a:p>
        </p:txBody>
      </p:sp>
      <p:sp>
        <p:nvSpPr>
          <p:cNvPr id="47" name="Rounded Rectangle 27"/>
          <p:cNvSpPr/>
          <p:nvPr/>
        </p:nvSpPr>
        <p:spPr>
          <a:xfrm>
            <a:off x="667757" y="3935662"/>
            <a:ext cx="333756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28"/>
          <p:cNvSpPr/>
          <p:nvPr/>
        </p:nvSpPr>
        <p:spPr>
          <a:xfrm>
            <a:off x="667757" y="3935662"/>
            <a:ext cx="73152" cy="1600200"/>
          </a:xfrm>
          <a:prstGeom prst="rect">
            <a:avLst/>
          </a:prstGeom>
          <a:solidFill>
            <a:srgbClr val="0057A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29"/>
          <p:cNvSpPr txBox="1"/>
          <p:nvPr/>
        </p:nvSpPr>
        <p:spPr>
          <a:xfrm>
            <a:off x="896357" y="4054534"/>
            <a:ext cx="1599797" cy="215444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400" b="1" dirty="0">
                <a:solidFill>
                  <a:srgbClr val="0057A6"/>
                </a:solidFill>
                <a:latin typeface="微软雅黑" panose="020B0503020204020204" pitchFamily="34" charset="-122"/>
              </a:rPr>
              <a:t>1 </a:t>
            </a:r>
            <a:r>
              <a:rPr sz="1400" b="1" dirty="0" err="1">
                <a:solidFill>
                  <a:srgbClr val="0057A6"/>
                </a:solidFill>
                <a:latin typeface="微软雅黑" panose="020B0503020204020204" pitchFamily="34" charset="-122"/>
              </a:rPr>
              <a:t>阴性症状疗效不足</a:t>
            </a:r>
            <a:endParaRPr sz="1400" b="1" dirty="0">
              <a:solidFill>
                <a:srgbClr val="0057A6"/>
              </a:solidFill>
              <a:latin typeface="微软雅黑" panose="020B0503020204020204" pitchFamily="34" charset="-122"/>
            </a:endParaRPr>
          </a:p>
        </p:txBody>
      </p:sp>
      <p:sp>
        <p:nvSpPr>
          <p:cNvPr id="50" name="TextBox 30"/>
          <p:cNvSpPr txBox="1"/>
          <p:nvPr/>
        </p:nvSpPr>
        <p:spPr>
          <a:xfrm>
            <a:off x="740909" y="4447726"/>
            <a:ext cx="3264408" cy="8305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阴性症状</a:t>
            </a:r>
            <a:r>
              <a:rPr lang="zh-CN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（情感淡漠、社交退缩、快感缺失等）</a:t>
            </a:r>
            <a:r>
              <a:rPr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影响</a:t>
            </a:r>
            <a:r>
              <a:rPr lang="zh-CN" altLang="en-US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功能恢复、社会回归，增加照护负担。</a:t>
            </a:r>
            <a:endParaRPr lang="zh-CN" altLang="en-US" sz="1200" b="0" dirty="0" err="1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治疗后仍有</a:t>
            </a:r>
            <a:r>
              <a:rPr lang="en-US" altLang="zh-CN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35-70%</a:t>
            </a:r>
            <a:r>
              <a:rPr lang="zh-CN" altLang="en-US"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的患者具有阴性症状</a:t>
            </a:r>
            <a:r>
              <a:rPr lang="en-US" altLang="zh-CN" sz="1200" baseline="30000" dirty="0" smtClean="0">
                <a:solidFill>
                  <a:srgbClr val="232D3C"/>
                </a:solidFill>
                <a:latin typeface="微软雅黑" panose="020B0503020204020204" pitchFamily="34" charset="-122"/>
                <a:sym typeface="+mn-ea"/>
              </a:rPr>
              <a:t>[4]</a:t>
            </a:r>
            <a:r>
              <a:rPr sz="1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。</a:t>
            </a: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51" name="Rounded Rectangle 31"/>
          <p:cNvSpPr/>
          <p:nvPr/>
        </p:nvSpPr>
        <p:spPr>
          <a:xfrm>
            <a:off x="4416797" y="3935662"/>
            <a:ext cx="333756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32"/>
          <p:cNvSpPr/>
          <p:nvPr/>
        </p:nvSpPr>
        <p:spPr>
          <a:xfrm>
            <a:off x="4416797" y="3935662"/>
            <a:ext cx="73152" cy="1600200"/>
          </a:xfrm>
          <a:prstGeom prst="rect">
            <a:avLst/>
          </a:prstGeom>
          <a:solidFill>
            <a:srgbClr val="E678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33"/>
          <p:cNvSpPr txBox="1"/>
          <p:nvPr/>
        </p:nvSpPr>
        <p:spPr>
          <a:xfrm>
            <a:off x="4645397" y="4054534"/>
            <a:ext cx="1954530" cy="215265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E6782D"/>
                </a:solidFill>
                <a:latin typeface="微软雅黑" panose="020B0503020204020204" pitchFamily="34" charset="-122"/>
              </a:rPr>
              <a:t>2 复发</a:t>
            </a:r>
            <a:r>
              <a:rPr lang="zh-CN" sz="1400" b="1">
                <a:solidFill>
                  <a:srgbClr val="E6782D"/>
                </a:solidFill>
                <a:latin typeface="微软雅黑" panose="020B0503020204020204" pitchFamily="34" charset="-122"/>
              </a:rPr>
              <a:t>率高</a:t>
            </a:r>
            <a:r>
              <a:rPr sz="1400" b="1">
                <a:solidFill>
                  <a:srgbClr val="E6782D"/>
                </a:solidFill>
                <a:latin typeface="微软雅黑" panose="020B0503020204020204" pitchFamily="34" charset="-122"/>
              </a:rPr>
              <a:t>—再住院循环</a:t>
            </a:r>
            <a:endParaRPr sz="1400" b="1">
              <a:solidFill>
                <a:srgbClr val="E6782D"/>
              </a:solidFill>
              <a:latin typeface="微软雅黑" panose="020B0503020204020204" pitchFamily="34" charset="-122"/>
            </a:endParaRPr>
          </a:p>
        </p:txBody>
      </p:sp>
      <p:sp>
        <p:nvSpPr>
          <p:cNvPr id="54" name="TextBox 34"/>
          <p:cNvSpPr txBox="1"/>
          <p:nvPr/>
        </p:nvSpPr>
        <p:spPr>
          <a:xfrm>
            <a:off x="4645397" y="4447726"/>
            <a:ext cx="2926079" cy="8305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依从性差</a:t>
            </a:r>
            <a:r>
              <a:rPr lang="zh-CN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（</a:t>
            </a:r>
            <a:r>
              <a:rPr lang="zh-CN" altLang="en-US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3年依从率40.87%</a:t>
            </a:r>
            <a:r>
              <a:rPr lang="en-US" altLang="zh-CN" sz="1200" b="1" baseline="30000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[5]</a:t>
            </a:r>
            <a:r>
              <a:rPr lang="zh-CN" altLang="en-US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）</a:t>
            </a:r>
            <a:r>
              <a:rPr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和停药导致复发</a:t>
            </a:r>
            <a:r>
              <a:rPr lang="en-US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(2</a:t>
            </a:r>
            <a:r>
              <a:rPr lang="zh-CN" altLang="en-US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年复发率</a:t>
            </a:r>
            <a:r>
              <a:rPr lang="en-US" altLang="zh-CN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26-45%</a:t>
            </a:r>
            <a:r>
              <a:rPr lang="en-US" altLang="zh-CN" sz="1200" b="1" baseline="30000" dirty="0" smtClean="0">
                <a:solidFill>
                  <a:srgbClr val="C00000"/>
                </a:solidFill>
                <a:latin typeface="微软雅黑" panose="020B0503020204020204" pitchFamily="34" charset="-122"/>
                <a:sym typeface="+mn-ea"/>
              </a:rPr>
              <a:t>[4]</a:t>
            </a:r>
            <a:r>
              <a:rPr lang="zh-CN" altLang="en-US" sz="1200" b="1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）</a:t>
            </a:r>
            <a:r>
              <a:rPr sz="1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；</a:t>
            </a:r>
            <a:endParaRPr lang="en-US" sz="1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sz="1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复发住院是医保与家庭负担的重要来源</a:t>
            </a:r>
            <a:r>
              <a:rPr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。</a:t>
            </a: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55" name="Rounded Rectangle 35"/>
          <p:cNvSpPr/>
          <p:nvPr/>
        </p:nvSpPr>
        <p:spPr>
          <a:xfrm>
            <a:off x="8165836" y="3935662"/>
            <a:ext cx="3337560" cy="1600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36"/>
          <p:cNvSpPr/>
          <p:nvPr/>
        </p:nvSpPr>
        <p:spPr>
          <a:xfrm>
            <a:off x="8165836" y="3935662"/>
            <a:ext cx="73152" cy="1600200"/>
          </a:xfrm>
          <a:prstGeom prst="rect">
            <a:avLst/>
          </a:prstGeom>
          <a:solidFill>
            <a:srgbClr val="C42B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37"/>
          <p:cNvSpPr txBox="1"/>
          <p:nvPr/>
        </p:nvSpPr>
        <p:spPr>
          <a:xfrm>
            <a:off x="8394437" y="4054534"/>
            <a:ext cx="2043829" cy="215444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400" b="1">
                <a:solidFill>
                  <a:srgbClr val="C42B2B"/>
                </a:solidFill>
                <a:latin typeface="微软雅黑" panose="020B0503020204020204" pitchFamily="34" charset="-122"/>
              </a:rPr>
              <a:t>3 代谢/催乳素安全性限制</a:t>
            </a:r>
            <a:endParaRPr sz="1400" b="1">
              <a:solidFill>
                <a:srgbClr val="C42B2B"/>
              </a:solidFill>
              <a:latin typeface="微软雅黑" panose="020B0503020204020204" pitchFamily="34" charset="-122"/>
            </a:endParaRPr>
          </a:p>
        </p:txBody>
      </p:sp>
      <p:sp>
        <p:nvSpPr>
          <p:cNvPr id="58" name="TextBox 38"/>
          <p:cNvSpPr txBox="1"/>
          <p:nvPr/>
        </p:nvSpPr>
        <p:spPr>
          <a:xfrm>
            <a:off x="8394437" y="4447726"/>
            <a:ext cx="2926079" cy="83058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200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奥氮平、喹硫平代谢负担较高</a:t>
            </a:r>
            <a:r>
              <a:rPr sz="12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；</a:t>
            </a:r>
            <a:endParaRPr lang="en-US" sz="1200" b="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1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利培酮高催乳素风险影响长期使用</a:t>
            </a:r>
            <a:r>
              <a:rPr lang="zh-CN" sz="1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；</a:t>
            </a:r>
            <a:endParaRPr lang="zh-CN" sz="1200" b="0" dirty="0" err="1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sz="1200" b="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代谢并发症导致医保支出增加</a:t>
            </a:r>
            <a:r>
              <a:rPr sz="1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</a:rPr>
              <a:t>。</a:t>
            </a: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59" name="矩形 58"/>
          <p:cNvSpPr/>
          <p:nvPr/>
        </p:nvSpPr>
        <p:spPr>
          <a:xfrm>
            <a:off x="635595" y="6185782"/>
            <a:ext cx="11023005" cy="55308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参考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文献：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[1]Huang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Y Q,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Times New Roman" panose="02020603050405020304"/>
              </a:rPr>
              <a:t>et al.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The Lancet Psychiatry,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2019.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[2]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Times New Roman" panose="02020603050405020304"/>
              </a:rPr>
              <a:t>Wu J, et al. Front Psychiatry. 2023.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[3]Global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Burden of Disease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Study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，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Seattle: Institute for Health Metrics and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Evaluation.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2"/>
              </a:rPr>
              <a:t>https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hlinkClick r:id="rId22"/>
              </a:rPr>
              <a:t>://vizhub.healthdata.org/gbd-results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hlinkClick r:id="rId22"/>
              </a:rPr>
              <a:t>/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4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中国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精神分裂症防治指南（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版）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[5]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杨浩明, 马培栋, 丁红运. 精神分裂症患者服药依从性和恢复期复发的影响因素及预防[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J]. 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中国健康心理学杂志, 2021, 29 (06): 816-821.2.</a:t>
            </a:r>
            <a:endParaRPr lang="zh-CN" altLang="en-US" sz="1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07035" y="363220"/>
            <a:ext cx="923925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基本</a:t>
            </a:r>
            <a:r>
              <a:rPr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信息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（</a:t>
            </a:r>
            <a:r>
              <a:rPr lang="en-US" alt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3/3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）：参照药：阿立哌唑片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1" name="表格 40"/>
          <p:cNvGraphicFramePr/>
          <p:nvPr>
            <p:custDataLst>
              <p:tags r:id="rId2"/>
            </p:custDataLst>
          </p:nvPr>
        </p:nvGraphicFramePr>
        <p:xfrm>
          <a:off x="788035" y="1171575"/>
          <a:ext cx="10544175" cy="4197985"/>
        </p:xfrm>
        <a:graphic>
          <a:graphicData uri="http://schemas.openxmlformats.org/drawingml/2006/table">
            <a:tbl>
              <a:tblPr firstRow="1" bandRow="1">
                <a:effectLst/>
                <a:tableStyleId>{08991342-35EB-4EA5-8394-F5BBC4D51C40}</a:tableStyleId>
              </a:tblPr>
              <a:tblGrid>
                <a:gridCol w="1915795"/>
                <a:gridCol w="8628380"/>
              </a:tblGrid>
              <a:tr h="67945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sz="1800" spc="12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参照药：阿立哌唑片</a:t>
                      </a:r>
                      <a:endParaRPr lang="zh-CN" sz="1800" spc="12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  <a:tc hMerge="1">
                  <a:tcPr marL="254000" marR="254000" marT="76200" marB="76200" anchor="ctr"/>
                </a:tc>
              </a:tr>
              <a:tr h="61976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b="1" spc="12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相似程度高</a:t>
                      </a:r>
                      <a:endParaRPr lang="zh-CN" altLang="en-US" sz="1600" b="1" spc="12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Font typeface="Wingdings" panose="05000000000000000000" charset="0"/>
                        <a:buChar char="n"/>
                      </a:pP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适应症及给药途径一致：均用于治疗精神分裂症，为口服常释剂型</a:t>
                      </a:r>
                      <a:endParaRPr lang="zh-CN" altLang="en-US" sz="160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</a:tr>
              <a:tr h="619760">
                <a:tc vMerge="1"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Font typeface="Wingdings" panose="05000000000000000000" charset="0"/>
                        <a:buChar char="n"/>
                      </a:pP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作用机制相似：主要作用机制均包括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</a:t>
                      </a:r>
                      <a:r>
                        <a:rPr lang="en-US" altLang="zh-CN" sz="1600" baseline="-25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</a:t>
                      </a:r>
                      <a:r>
                        <a:rPr lang="en-US" altLang="zh-CN" sz="1600" baseline="-25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及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5-HT</a:t>
                      </a:r>
                      <a:r>
                        <a:rPr lang="en-US" altLang="zh-CN" sz="1600" baseline="-25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1A</a:t>
                      </a:r>
                      <a:r>
                        <a:rPr lang="en-US" altLang="zh-CN" sz="1600" baseline="300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[1,2</a:t>
                      </a:r>
                      <a:r>
                        <a:rPr lang="en-US" altLang="zh-CN" sz="1600" baseline="30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]</a:t>
                      </a:r>
                      <a:endParaRPr lang="en-US" altLang="zh-CN" sz="1600" baseline="30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</a:tr>
              <a:tr h="619760">
                <a:tc vMerge="1"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Font typeface="Wingdings" panose="05000000000000000000" charset="0"/>
                        <a:buChar char="n"/>
                      </a:pP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国内验证性临床头对头参照药物</a:t>
                      </a:r>
                      <a:endParaRPr lang="zh-CN" altLang="en-US" sz="160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</a:tr>
              <a:tr h="10394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b="1" spc="12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治疗金标准</a:t>
                      </a:r>
                      <a:endParaRPr lang="zh-CN" altLang="en-US" sz="1600" b="1" spc="12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50000"/>
                        </a:lnSpc>
                        <a:buFont typeface="Wingdings" panose="05000000000000000000" charset="0"/>
                        <a:buNone/>
                      </a:pP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阿立哌唑被收录于《中国精神分裂症防治指南》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2025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版</a:t>
                      </a:r>
                      <a:r>
                        <a:rPr lang="en-US" altLang="zh-CN" sz="1600" baseline="30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[3]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、《精神分裂症阴性症状管理中国专家共识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2026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》</a:t>
                      </a:r>
                      <a:r>
                        <a:rPr lang="en-US" altLang="zh-CN" sz="1600" baseline="30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[4]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、《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精神分裂症</a:t>
                      </a:r>
                      <a:r>
                        <a:rPr lang="zh-CN" altLang="en-US" sz="16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维持治疗中国专家共识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2024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》</a:t>
                      </a:r>
                      <a:r>
                        <a:rPr lang="en-US" altLang="zh-CN" sz="1600" baseline="30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[5]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、《难治性精神分裂症中国专家共识</a:t>
                      </a:r>
                      <a:r>
                        <a:rPr lang="en-US" altLang="zh-CN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2025</a:t>
                      </a: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》</a:t>
                      </a:r>
                      <a:r>
                        <a:rPr lang="en-US" altLang="zh-CN" sz="1600" baseline="300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[6]</a:t>
                      </a:r>
                      <a:endParaRPr lang="en-US" altLang="zh-CN" sz="1600" baseline="3000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</a:tr>
              <a:tr h="6197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buNone/>
                      </a:pPr>
                      <a:r>
                        <a:rPr lang="zh-CN" altLang="en-US" sz="1600" b="1" spc="12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应用广泛</a:t>
                      </a:r>
                      <a:endParaRPr lang="zh-CN" altLang="en-US" sz="1600" b="1" spc="12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buFont typeface="Wingdings" panose="05000000000000000000" charset="0"/>
                        <a:buChar char="n"/>
                      </a:pPr>
                      <a:r>
                        <a:rPr lang="zh-CN" altLang="en-US" sz="1600" dirty="0" err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医保甲类、一线常用</a:t>
                      </a:r>
                      <a:endParaRPr lang="zh-CN" altLang="en-US" sz="1600" dirty="0" err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254000" marR="254000" marT="76200" marB="76200" anchor="ctr"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207010" y="6226175"/>
            <a:ext cx="11777980" cy="39878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algn="just"/>
            <a:r>
              <a:rPr lang="zh-CN" altLang="en-US" sz="1000" dirty="0"/>
              <a:t>参考文献：</a:t>
            </a:r>
            <a:r>
              <a:rPr lang="en-US" altLang="zh-CN" sz="1000" dirty="0"/>
              <a:t>[1]</a:t>
            </a:r>
            <a:r>
              <a:rPr lang="zh-CN" altLang="en-US" sz="1000" dirty="0"/>
              <a:t>卡立哌嗪原研说明书</a:t>
            </a:r>
            <a:r>
              <a:rPr lang="en-US" altLang="zh-CN" sz="1000" dirty="0"/>
              <a:t>  [2]</a:t>
            </a:r>
            <a:r>
              <a:rPr lang="zh-CN" altLang="en-US" sz="1000" dirty="0"/>
              <a:t>阿立哌唑原研说明书</a:t>
            </a:r>
            <a:r>
              <a:rPr lang="en-US" altLang="zh-CN" sz="1000" dirty="0"/>
              <a:t>  [3]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《中国精神分裂症防治指南》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2025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版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[4]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《精神分裂症阴性症状管理中国专家共识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2026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》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[5]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《精神分类症维持治疗中国专家共识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2024</a:t>
            </a:r>
            <a:r>
              <a: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》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</a:t>
            </a:r>
            <a:endParaRPr lang="en-US" altLang="zh-CN" sz="1000" dirty="0" smtClean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just"/>
            <a:r>
              <a:rPr lang="en-US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</a:t>
            </a:r>
            <a:r>
              <a:rPr lang="en-US" altLang="zh-CN" sz="10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6]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《难治性精神分裂症中国专家共识</a:t>
            </a:r>
            <a:r>
              <a:rPr lang="en-US" altLang="zh-CN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2025</a:t>
            </a:r>
            <a:r>
              <a:rPr lang="zh-CN" altLang="en-US" sz="10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》</a:t>
            </a:r>
            <a:endParaRPr lang="en-US" altLang="zh-CN" sz="1000"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安全性：</a:t>
            </a:r>
            <a:r>
              <a:rPr lang="zh-CN" altLang="en-US" sz="2100" b="1">
                <a:latin typeface="微软雅黑" panose="020B0503020204020204" pitchFamily="34" charset="-122"/>
                <a:sym typeface="+mn-ea"/>
              </a:rPr>
              <a:t>无新的主要不良反应；代谢、催乳素副作用风险均与安慰剂无显著差异</a:t>
            </a:r>
            <a:endParaRPr lang="zh-CN" altLang="en-US" sz="2100" b="1"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71" name="Rounded Rectangle 7"/>
          <p:cNvSpPr/>
          <p:nvPr/>
        </p:nvSpPr>
        <p:spPr>
          <a:xfrm>
            <a:off x="703153" y="1253732"/>
            <a:ext cx="2468880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8"/>
          <p:cNvSpPr txBox="1"/>
          <p:nvPr/>
        </p:nvSpPr>
        <p:spPr>
          <a:xfrm>
            <a:off x="1117808" y="1430453"/>
            <a:ext cx="1639570" cy="368935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0057A6"/>
                </a:solidFill>
                <a:latin typeface="微软雅黑" panose="020B0503020204020204" pitchFamily="34" charset="-122"/>
              </a:rPr>
              <a:t>8% vs 14%</a:t>
            </a:r>
            <a:endParaRPr sz="2400" b="1">
              <a:solidFill>
                <a:srgbClr val="0057A6"/>
              </a:solidFill>
              <a:latin typeface="微软雅黑" panose="020B0503020204020204" pitchFamily="34" charset="-122"/>
            </a:endParaRPr>
          </a:p>
        </p:txBody>
      </p:sp>
      <p:sp>
        <p:nvSpPr>
          <p:cNvPr id="73" name="TextBox 9"/>
          <p:cNvSpPr txBox="1"/>
          <p:nvPr/>
        </p:nvSpPr>
        <p:spPr>
          <a:xfrm>
            <a:off x="1178424" y="2040845"/>
            <a:ext cx="1436291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体重增加风险更低</a:t>
            </a:r>
            <a:endParaRPr sz="1400" b="1" baseline="30000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74" name="TextBox 10"/>
          <p:cNvSpPr txBox="1"/>
          <p:nvPr/>
        </p:nvSpPr>
        <p:spPr>
          <a:xfrm>
            <a:off x="1144161" y="2337343"/>
            <a:ext cx="1647887" cy="184666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200" b="0" dirty="0" err="1">
                <a:solidFill>
                  <a:srgbClr val="5F6978"/>
                </a:solidFill>
                <a:latin typeface="微软雅黑" panose="020B0503020204020204" pitchFamily="34" charset="-122"/>
              </a:rPr>
              <a:t>国内III期：</a:t>
            </a:r>
            <a:r>
              <a:rPr sz="1200" b="0" dirty="0" err="1" smtClean="0">
                <a:solidFill>
                  <a:srgbClr val="5F6978"/>
                </a:solidFill>
                <a:latin typeface="微软雅黑" panose="020B0503020204020204" pitchFamily="34" charset="-122"/>
              </a:rPr>
              <a:t>较阿立哌唑</a:t>
            </a:r>
            <a:r>
              <a:rPr lang="en-US" altLang="zh-CN" sz="1200" baseline="30000" dirty="0">
                <a:solidFill>
                  <a:srgbClr val="5F6978"/>
                </a:solidFill>
                <a:latin typeface="微软雅黑" panose="020B0503020204020204" pitchFamily="34" charset="-122"/>
              </a:rPr>
              <a:t>[1</a:t>
            </a:r>
            <a:r>
              <a:rPr lang="en-US" altLang="zh-CN" sz="1200" baseline="30000" dirty="0" smtClean="0">
                <a:solidFill>
                  <a:srgbClr val="5F6978"/>
                </a:solidFill>
                <a:latin typeface="微软雅黑" panose="020B0503020204020204" pitchFamily="34" charset="-122"/>
              </a:rPr>
              <a:t>]</a:t>
            </a:r>
            <a:endParaRPr lang="en-US" altLang="zh-CN" sz="1200" baseline="30000" dirty="0">
              <a:solidFill>
                <a:srgbClr val="5F6978"/>
              </a:solidFill>
              <a:latin typeface="微软雅黑" panose="020B0503020204020204" pitchFamily="34" charset="-122"/>
            </a:endParaRPr>
          </a:p>
        </p:txBody>
      </p:sp>
      <p:sp>
        <p:nvSpPr>
          <p:cNvPr id="75" name="Rounded Rectangle 11"/>
          <p:cNvSpPr/>
          <p:nvPr/>
        </p:nvSpPr>
        <p:spPr>
          <a:xfrm>
            <a:off x="3446353" y="1253732"/>
            <a:ext cx="2468880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12"/>
          <p:cNvSpPr txBox="1"/>
          <p:nvPr/>
        </p:nvSpPr>
        <p:spPr>
          <a:xfrm>
            <a:off x="4223593" y="1430453"/>
            <a:ext cx="914400" cy="368935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E6782D"/>
                </a:solidFill>
                <a:latin typeface="微软雅黑" panose="020B0503020204020204" pitchFamily="34" charset="-122"/>
              </a:rPr>
              <a:t>不升高</a:t>
            </a:r>
            <a:endParaRPr sz="2400" b="1">
              <a:solidFill>
                <a:srgbClr val="009DC4"/>
              </a:solidFill>
              <a:latin typeface="微软雅黑" panose="020B0503020204020204" pitchFamily="34" charset="-122"/>
            </a:endParaRPr>
          </a:p>
        </p:txBody>
      </p:sp>
      <p:sp>
        <p:nvSpPr>
          <p:cNvPr id="77" name="TextBox 13"/>
          <p:cNvSpPr txBox="1"/>
          <p:nvPr/>
        </p:nvSpPr>
        <p:spPr>
          <a:xfrm>
            <a:off x="4101159" y="2040845"/>
            <a:ext cx="1077218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 dirty="0" err="1" smtClean="0">
                <a:solidFill>
                  <a:srgbClr val="232D3C"/>
                </a:solidFill>
                <a:latin typeface="微软雅黑" panose="020B0503020204020204" pitchFamily="34" charset="-122"/>
              </a:rPr>
              <a:t>催乳素影响低</a:t>
            </a:r>
            <a:endParaRPr sz="1400" b="1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78" name="TextBox 14"/>
          <p:cNvSpPr txBox="1"/>
          <p:nvPr/>
        </p:nvSpPr>
        <p:spPr>
          <a:xfrm>
            <a:off x="3755915" y="2337343"/>
            <a:ext cx="1910779" cy="184666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200" b="0" dirty="0" err="1">
                <a:solidFill>
                  <a:srgbClr val="5F6978"/>
                </a:solidFill>
                <a:latin typeface="微软雅黑" panose="020B0503020204020204" pitchFamily="34" charset="-122"/>
              </a:rPr>
              <a:t>国际II期：</a:t>
            </a:r>
            <a:r>
              <a:rPr sz="1200" b="0" dirty="0" err="1" smtClean="0">
                <a:solidFill>
                  <a:srgbClr val="5F6978"/>
                </a:solidFill>
                <a:latin typeface="微软雅黑" panose="020B0503020204020204" pitchFamily="34" charset="-122"/>
              </a:rPr>
              <a:t>显著优于利培酮</a:t>
            </a:r>
            <a:r>
              <a:rPr lang="en-US" altLang="zh-CN" sz="1200" baseline="30000" dirty="0" smtClean="0">
                <a:solidFill>
                  <a:srgbClr val="5F6978"/>
                </a:solidFill>
                <a:latin typeface="微软雅黑" panose="020B0503020204020204" pitchFamily="34" charset="-122"/>
              </a:rPr>
              <a:t>[2]</a:t>
            </a:r>
            <a:endParaRPr lang="en-US" altLang="zh-CN" sz="1200" baseline="30000" dirty="0">
              <a:solidFill>
                <a:srgbClr val="5F6978"/>
              </a:solidFill>
              <a:latin typeface="微软雅黑" panose="020B0503020204020204" pitchFamily="34" charset="-122"/>
            </a:endParaRPr>
          </a:p>
        </p:txBody>
      </p:sp>
      <p:sp>
        <p:nvSpPr>
          <p:cNvPr id="79" name="Rounded Rectangle 15"/>
          <p:cNvSpPr/>
          <p:nvPr/>
        </p:nvSpPr>
        <p:spPr>
          <a:xfrm>
            <a:off x="6189553" y="1253732"/>
            <a:ext cx="2468880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16"/>
          <p:cNvSpPr txBox="1"/>
          <p:nvPr/>
        </p:nvSpPr>
        <p:spPr>
          <a:xfrm>
            <a:off x="6299281" y="1363460"/>
            <a:ext cx="224942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0057A6"/>
                </a:solidFill>
                <a:latin typeface="微软雅黑" panose="020B0503020204020204" pitchFamily="34" charset="-122"/>
              </a:rPr>
              <a:t>中性</a:t>
            </a:r>
            <a:endParaRPr sz="2400" b="1">
              <a:solidFill>
                <a:srgbClr val="0057A6"/>
              </a:solidFill>
              <a:latin typeface="微软雅黑" panose="020B0503020204020204" pitchFamily="34" charset="-122"/>
            </a:endParaRPr>
          </a:p>
        </p:txBody>
      </p:sp>
      <p:sp>
        <p:nvSpPr>
          <p:cNvPr id="81" name="TextBox 17"/>
          <p:cNvSpPr txBox="1"/>
          <p:nvPr/>
        </p:nvSpPr>
        <p:spPr>
          <a:xfrm>
            <a:off x="6759400" y="2040845"/>
            <a:ext cx="1247137" cy="215444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>
                <a:solidFill>
                  <a:srgbClr val="232D3C"/>
                </a:solidFill>
                <a:latin typeface="微软雅黑" panose="020B0503020204020204" pitchFamily="34" charset="-122"/>
              </a:rPr>
              <a:t>体重/血糖/血脂</a:t>
            </a:r>
            <a:endParaRPr sz="1400" b="1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82" name="TextBox 18"/>
          <p:cNvSpPr txBox="1"/>
          <p:nvPr/>
        </p:nvSpPr>
        <p:spPr>
          <a:xfrm>
            <a:off x="6491099" y="2337343"/>
            <a:ext cx="1926811" cy="184666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200" b="0" dirty="0" err="1" smtClean="0">
                <a:solidFill>
                  <a:srgbClr val="5F6978"/>
                </a:solidFill>
                <a:latin typeface="微软雅黑" panose="020B0503020204020204" pitchFamily="34" charset="-122"/>
              </a:rPr>
              <a:t>指南与共识支持代谢友好</a:t>
            </a:r>
            <a:r>
              <a:rPr lang="en-US" altLang="zh-CN" sz="1200" baseline="30000" dirty="0" smtClean="0">
                <a:solidFill>
                  <a:srgbClr val="5F6978"/>
                </a:solidFill>
                <a:latin typeface="微软雅黑" panose="020B0503020204020204" pitchFamily="34" charset="-122"/>
              </a:rPr>
              <a:t>[3-5]</a:t>
            </a:r>
            <a:endParaRPr lang="en-US" altLang="zh-CN" sz="1200" baseline="30000" dirty="0">
              <a:solidFill>
                <a:srgbClr val="5F6978"/>
              </a:solidFill>
              <a:latin typeface="微软雅黑" panose="020B0503020204020204" pitchFamily="34" charset="-122"/>
            </a:endParaRPr>
          </a:p>
        </p:txBody>
      </p:sp>
      <p:sp>
        <p:nvSpPr>
          <p:cNvPr id="83" name="Rounded Rectangle 19"/>
          <p:cNvSpPr/>
          <p:nvPr/>
        </p:nvSpPr>
        <p:spPr>
          <a:xfrm>
            <a:off x="8932753" y="1253732"/>
            <a:ext cx="2468880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20"/>
          <p:cNvSpPr txBox="1"/>
          <p:nvPr/>
        </p:nvSpPr>
        <p:spPr>
          <a:xfrm>
            <a:off x="9042481" y="1363460"/>
            <a:ext cx="2249424" cy="502920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2400" b="1">
                <a:solidFill>
                  <a:srgbClr val="E6782D"/>
                </a:solidFill>
                <a:latin typeface="微软雅黑" panose="020B0503020204020204" pitchFamily="34" charset="-122"/>
              </a:rPr>
              <a:t>低亲和力</a:t>
            </a:r>
            <a:endParaRPr sz="2400" b="1">
              <a:solidFill>
                <a:srgbClr val="E6782D"/>
              </a:solidFill>
              <a:latin typeface="微软雅黑" panose="020B0503020204020204" pitchFamily="34" charset="-122"/>
            </a:endParaRPr>
          </a:p>
        </p:txBody>
      </p:sp>
      <p:sp>
        <p:nvSpPr>
          <p:cNvPr id="85" name="TextBox 21"/>
          <p:cNvSpPr txBox="1"/>
          <p:nvPr/>
        </p:nvSpPr>
        <p:spPr>
          <a:xfrm>
            <a:off x="9545461" y="2040935"/>
            <a:ext cx="1161415" cy="215265"/>
          </a:xfrm>
          <a:prstGeom prst="rect">
            <a:avLst/>
          </a:prstGeom>
          <a:noFill/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sz="1400" b="1">
                <a:solidFill>
                  <a:srgbClr val="232D3C"/>
                </a:solidFill>
                <a:latin typeface="微软雅黑" panose="020B0503020204020204" pitchFamily="34" charset="-122"/>
              </a:rPr>
              <a:t>H</a:t>
            </a:r>
            <a:r>
              <a:rPr sz="1400" b="1" baseline="-25000">
                <a:solidFill>
                  <a:srgbClr val="232D3C"/>
                </a:solidFill>
                <a:latin typeface="微软雅黑" panose="020B0503020204020204" pitchFamily="34" charset="-122"/>
              </a:rPr>
              <a:t>1</a:t>
            </a:r>
            <a:r>
              <a:rPr sz="1400" b="1">
                <a:solidFill>
                  <a:srgbClr val="232D3C"/>
                </a:solidFill>
                <a:latin typeface="微软雅黑" panose="020B0503020204020204" pitchFamily="34" charset="-122"/>
              </a:rPr>
              <a:t>/M/5-HT</a:t>
            </a:r>
            <a:r>
              <a:rPr sz="1400" b="1" baseline="-25000">
                <a:solidFill>
                  <a:srgbClr val="232D3C"/>
                </a:solidFill>
                <a:latin typeface="微软雅黑" panose="020B0503020204020204" pitchFamily="34" charset="-122"/>
              </a:rPr>
              <a:t>2C</a:t>
            </a:r>
            <a:endParaRPr sz="1400" b="1" baseline="-2500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86" name="TextBox 22"/>
          <p:cNvSpPr txBox="1"/>
          <p:nvPr/>
        </p:nvSpPr>
        <p:spPr>
          <a:xfrm>
            <a:off x="9197431" y="2337343"/>
            <a:ext cx="2000548" cy="184666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ctr"/>
            <a:r>
              <a:rPr sz="1200" b="0">
                <a:solidFill>
                  <a:srgbClr val="5F6978"/>
                </a:solidFill>
                <a:latin typeface="微软雅黑" panose="020B0503020204020204" pitchFamily="34" charset="-122"/>
              </a:rPr>
              <a:t>减少代谢异常与镇静机制基础</a:t>
            </a:r>
            <a:endParaRPr sz="1200" b="0">
              <a:solidFill>
                <a:srgbClr val="5F6978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4" name="矩形 103"/>
          <p:cNvSpPr/>
          <p:nvPr/>
        </p:nvSpPr>
        <p:spPr>
          <a:xfrm>
            <a:off x="702945" y="6318885"/>
            <a:ext cx="10698480" cy="3987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参考文献：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[1]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盐酸卡立哌嗪胶囊三期临床试验临床总结报告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[2]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Durgam </a:t>
            </a:r>
            <a:r>
              <a:rPr lang="nl-NL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S, et al. Schizophr Res. 2014. 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[3]Cuomo A, et al. Annals of General Psychiatry. 2025.  [4]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精神分裂症防治指南（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[5] </a:t>
            </a:r>
            <a:r>
              <a:rPr lang="nl-NL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Kane JM, et al. J Clin Psychopharmacol. 2015</a:t>
            </a:r>
            <a:r>
              <a:rPr lang="nl-NL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[6]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pt-BR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FDA</a:t>
            </a:r>
            <a:r>
              <a:rPr lang="pt-B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 2015, NDA 204370</a:t>
            </a:r>
            <a:r>
              <a:rPr lang="en-US" altLang="pt-B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pt-B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</a:t>
            </a:r>
            <a:r>
              <a:rPr lang="en-US" altLang="pt-B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7</a:t>
            </a:r>
            <a:r>
              <a:rPr lang="pt-BR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盐酸卡立哌嗪原研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说明书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[8]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阿立哌唑原研说明书（中文版）</a:t>
            </a:r>
            <a:endParaRPr lang="zh-CN" altLang="en-US" sz="10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TextBox 7"/>
          <p:cNvSpPr txBox="1"/>
          <p:nvPr/>
        </p:nvSpPr>
        <p:spPr>
          <a:xfrm>
            <a:off x="702945" y="2948940"/>
            <a:ext cx="10870565" cy="2457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zh-CN" sz="1600" b="1" dirty="0" err="1" smtClean="0">
                <a:solidFill>
                  <a:srgbClr val="003480"/>
                </a:solidFill>
                <a:latin typeface="微软雅黑" panose="020B0503020204020204" pitchFamily="34" charset="-122"/>
              </a:rPr>
              <a:t>说明书主要不良反应</a:t>
            </a:r>
            <a:r>
              <a:rPr lang="zh-CN" sz="1600" b="1" dirty="0" err="1" smtClean="0">
                <a:solidFill>
                  <a:srgbClr val="003480"/>
                </a:solidFill>
                <a:latin typeface="微软雅黑" panose="020B0503020204020204" pitchFamily="34" charset="-122"/>
                <a:sym typeface="+mn-ea"/>
              </a:rPr>
              <a:t>（≥5%）：</a:t>
            </a:r>
            <a:r>
              <a:rPr lang="zh-CN" sz="1600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严重程度</a:t>
            </a:r>
            <a:r>
              <a:rPr sz="1600" b="1" dirty="0" err="1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为轻至中度</a:t>
            </a:r>
            <a:r>
              <a:rPr lang="zh-CN" sz="1600" b="1" dirty="0" err="1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。</a:t>
            </a:r>
            <a:r>
              <a:rPr sz="1600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FDA</a:t>
            </a:r>
            <a:r>
              <a:rPr sz="1600" b="1" dirty="0" err="1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审评</a:t>
            </a:r>
            <a:r>
              <a:rPr lang="en-US" altLang="zh-CN" sz="1600" b="1" baseline="30000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[6] </a:t>
            </a:r>
            <a:r>
              <a:rPr sz="16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：</a:t>
            </a:r>
            <a:r>
              <a:rPr sz="1600" b="1" dirty="0" err="1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较其他非典型抗精神病药无新的主要不良反应</a:t>
            </a:r>
            <a:r>
              <a:rPr sz="16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  <a:sym typeface="+mn-ea"/>
              </a:rPr>
              <a:t>。</a:t>
            </a:r>
            <a:endParaRPr sz="1600" b="1" baseline="30000" dirty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2"/>
            </p:custDataLst>
          </p:nvPr>
        </p:nvGraphicFramePr>
        <p:xfrm>
          <a:off x="702945" y="3293110"/>
          <a:ext cx="10698480" cy="2306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6160"/>
                <a:gridCol w="3566160"/>
                <a:gridCol w="3566160"/>
              </a:tblGrid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不良反应类型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卡立哌嗪</a:t>
                      </a: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1.5mg-6mg/</a:t>
                      </a: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天</a:t>
                      </a:r>
                      <a:r>
                        <a:rPr lang="en-US" altLang="zh-CN" sz="1400" baseline="30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[7]</a:t>
                      </a:r>
                      <a:endParaRPr lang="en-US" altLang="zh-CN" sz="1400" baseline="30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阿立哌唑</a:t>
                      </a:r>
                      <a:r>
                        <a:rPr lang="en-US" altLang="zh-CN" sz="1400" b="0" baseline="30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[8]</a:t>
                      </a:r>
                      <a:endParaRPr lang="en-US" altLang="zh-CN" sz="1400" b="0" baseline="30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便秘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恶心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静坐不能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锥体外系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6%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头痛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31%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  <a:tr h="32956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嗜睡</a:t>
                      </a:r>
                      <a:endParaRPr lang="zh-CN" altLang="en-US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5%</a:t>
                      </a:r>
                      <a:endParaRPr lang="en-US" altLang="zh-CN" sz="14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 sz="140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12%</a:t>
                      </a:r>
                      <a:endParaRPr lang="en-US" altLang="zh-CN" sz="1400">
                        <a:solidFill>
                          <a:schemeClr val="accent2">
                            <a:lumMod val="75000"/>
                          </a:schemeClr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702945" y="5600065"/>
            <a:ext cx="1073848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en-US" altLang="zh-CN" sz="1200" b="1"/>
              <a:t>EPS</a:t>
            </a:r>
            <a:r>
              <a:rPr lang="zh-CN" altLang="en-US" sz="1200" b="1"/>
              <a:t>管理：</a:t>
            </a:r>
            <a:r>
              <a:rPr lang="zh-CN" altLang="en-US" sz="1200"/>
              <a:t>在患者开始使用卡立哌嗪以及每次增加剂量后的几周内，需监测不良反应，包括锥体外系症状（</a:t>
            </a:r>
            <a:r>
              <a:rPr lang="en-US" altLang="zh-CN" sz="1200"/>
              <a:t>EPS）</a:t>
            </a:r>
            <a:r>
              <a:rPr lang="zh-CN" altLang="en-US" sz="1200"/>
              <a:t>或静坐不能。临床上可通过起始低剂量、缓慢滴定、随访评估对静坐不能/锥体外系副作用实现良好的管理。</a:t>
            </a:r>
            <a:endParaRPr lang="zh-CN" altLang="en-US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有效性：显著改善阴性症状，显著降低复发率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644525" y="6325235"/>
            <a:ext cx="10808335" cy="3892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noAutofit/>
          </a:bodyPr>
          <a:lstStyle/>
          <a:p>
            <a:pPr algn="just"/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参考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文献：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[1]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盐酸卡立哌嗪胶囊三期临床试验临床总结报告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[2]</a:t>
            </a:r>
            <a:r>
              <a:rPr lang="pt-BR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FDA</a:t>
            </a:r>
            <a:r>
              <a:rPr lang="pt-B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 2015, NDA 204370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[3]</a:t>
            </a:r>
            <a:r>
              <a:rPr lang="fr-FR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Németh </a:t>
            </a:r>
            <a:r>
              <a:rPr lang="fr-F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et al.,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The Lancet, </a:t>
            </a:r>
            <a:r>
              <a:rPr lang="fr-F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2017.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 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[4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]</a:t>
            </a:r>
            <a:r>
              <a:rPr lang="en-US" altLang="zh-CN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Correll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CU,</a:t>
            </a:r>
            <a:r>
              <a:rPr lang="fr-F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Times New Roman" panose="02020603050405020304"/>
              </a:rPr>
              <a:t> et al.,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Neuropsychiatr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Dis Treat. 2019. 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grpSp>
        <p:nvGrpSpPr>
          <p:cNvPr id="49" name="组合 48"/>
          <p:cNvGrpSpPr/>
          <p:nvPr/>
        </p:nvGrpSpPr>
        <p:grpSpPr>
          <a:xfrm>
            <a:off x="461650" y="3409950"/>
            <a:ext cx="5255260" cy="2716040"/>
            <a:chOff x="1067228" y="1182379"/>
            <a:chExt cx="4522400" cy="2715932"/>
          </a:xfrm>
        </p:grpSpPr>
        <p:sp>
          <p:nvSpPr>
            <p:cNvPr id="8" name="TextBox 7"/>
            <p:cNvSpPr txBox="1"/>
            <p:nvPr/>
          </p:nvSpPr>
          <p:spPr>
            <a:xfrm>
              <a:off x="1067228" y="1182379"/>
              <a:ext cx="4522400" cy="276849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algn="ctr"/>
              <a:r>
                <a:rPr lang="zh-CN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国际</a:t>
              </a:r>
              <a:r>
                <a:rPr lang="en-US" altLang="en-US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Ⅲ</a:t>
              </a:r>
              <a:r>
                <a:rPr lang="zh-CN" altLang="en-US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期：</a:t>
              </a:r>
              <a:r>
                <a:rPr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阴性症状</a:t>
              </a:r>
              <a:r>
                <a:rPr lang="zh-CN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较利培酮优效</a:t>
              </a:r>
              <a:r>
                <a:rPr lang="en-US" altLang="zh-CN" b="1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（n=461）</a:t>
              </a:r>
              <a:r>
                <a:rPr lang="en-US" altLang="zh-CN" b="1" baseline="30000" dirty="0" err="1">
                  <a:solidFill>
                    <a:srgbClr val="003480"/>
                  </a:solidFill>
                  <a:latin typeface="微软雅黑" panose="020B0503020204020204" pitchFamily="34" charset="-122"/>
                </a:rPr>
                <a:t>[3]</a:t>
              </a:r>
              <a:endParaRPr lang="en-US" altLang="zh-CN" sz="1400" b="1" baseline="30000" dirty="0" err="1">
                <a:solidFill>
                  <a:srgbClr val="003480"/>
                </a:solidFill>
                <a:latin typeface="微软雅黑" panose="020B0503020204020204" pitchFamily="34" charset="-122"/>
              </a:endParaRPr>
            </a:p>
          </p:txBody>
        </p:sp>
        <p:sp>
          <p:nvSpPr>
            <p:cNvPr id="31" name="TextBox 25"/>
            <p:cNvSpPr txBox="1"/>
            <p:nvPr/>
          </p:nvSpPr>
          <p:spPr>
            <a:xfrm>
              <a:off x="1247512" y="3652576"/>
              <a:ext cx="4308872" cy="245735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algn="ctr"/>
              <a:r>
                <a:rPr sz="1600" b="1" dirty="0" err="1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不仅</a:t>
              </a:r>
              <a:r>
                <a:rPr lang="zh-CN" altLang="en-US" sz="1600" b="1" dirty="0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显著改善阴性</a:t>
              </a:r>
              <a:r>
                <a:rPr sz="1600" b="1" dirty="0" err="1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症状，更</a:t>
              </a:r>
              <a:r>
                <a:rPr lang="zh-CN" altLang="en-US" sz="1600" b="1" dirty="0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有利于</a:t>
              </a:r>
              <a:r>
                <a:rPr sz="1600" b="1" dirty="0" err="1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社会功能恢复</a:t>
              </a:r>
              <a:endParaRPr sz="1600" b="1" dirty="0" err="1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71" name="Rounded Rectangle 7"/>
          <p:cNvSpPr/>
          <p:nvPr/>
        </p:nvSpPr>
        <p:spPr>
          <a:xfrm>
            <a:off x="809625" y="1514475"/>
            <a:ext cx="3644900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grpSp>
        <p:nvGrpSpPr>
          <p:cNvPr id="50" name="组合 49"/>
          <p:cNvGrpSpPr/>
          <p:nvPr>
            <p:custDataLst>
              <p:tags r:id="rId2"/>
            </p:custDataLst>
          </p:nvPr>
        </p:nvGrpSpPr>
        <p:grpSpPr>
          <a:xfrm>
            <a:off x="6154301" y="3377757"/>
            <a:ext cx="5195570" cy="2748915"/>
            <a:chOff x="6569221" y="1322897"/>
            <a:chExt cx="4428413" cy="2748915"/>
          </a:xfrm>
        </p:grpSpPr>
        <p:sp>
          <p:nvSpPr>
            <p:cNvPr id="33" name="TextBox 27"/>
            <p:cNvSpPr txBox="1"/>
            <p:nvPr/>
          </p:nvSpPr>
          <p:spPr>
            <a:xfrm>
              <a:off x="6569221" y="1322897"/>
              <a:ext cx="4413258" cy="377190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noAutofit/>
            </a:bodyPr>
            <a:lstStyle/>
            <a:p>
              <a:pPr algn="ctr"/>
              <a:r>
                <a:rPr lang="en-US" altLang="zh-CN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  </a:t>
              </a:r>
              <a:r>
                <a:rPr lang="zh-CN" altLang="en-US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半衰期最长</a:t>
              </a:r>
              <a:r>
                <a:rPr lang="zh-CN" altLang="en-US" sz="1400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（总活性成分</a:t>
              </a:r>
              <a:r>
                <a:rPr lang="en-US" altLang="zh-CN" sz="1400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t</a:t>
              </a:r>
              <a:r>
                <a:rPr lang="en-US" altLang="zh-CN" sz="1400" b="1" baseline="-25000" dirty="0" smtClean="0">
                  <a:solidFill>
                    <a:srgbClr val="003480"/>
                  </a:solidFill>
                  <a:uFillTx/>
                  <a:latin typeface="微软雅黑" panose="020B0503020204020204" pitchFamily="34" charset="-122"/>
                </a:rPr>
                <a:t>1/2</a:t>
              </a:r>
              <a:r>
                <a:rPr lang="en-US" altLang="zh-CN" sz="1400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=168h</a:t>
              </a:r>
              <a:r>
                <a:rPr lang="zh-CN" altLang="en-US" sz="1400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）</a:t>
              </a:r>
              <a:r>
                <a:rPr lang="zh-CN" altLang="en-US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，</a:t>
              </a:r>
              <a:r>
                <a:rPr lang="zh-CN" b="1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复发率低</a:t>
              </a:r>
              <a:r>
                <a:rPr lang="en-US" altLang="zh-CN" b="1" baseline="30000" dirty="0" smtClean="0">
                  <a:solidFill>
                    <a:srgbClr val="003480"/>
                  </a:solidFill>
                  <a:latin typeface="微软雅黑" panose="020B0503020204020204" pitchFamily="34" charset="-122"/>
                </a:rPr>
                <a:t>[4]</a:t>
              </a:r>
              <a:endParaRPr lang="en-US" altLang="zh-CN" sz="1400" b="1" baseline="30000" dirty="0" smtClean="0">
                <a:solidFill>
                  <a:srgbClr val="003480"/>
                </a:solidFill>
                <a:latin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54" name="TextBox 45"/>
            <p:cNvSpPr txBox="1"/>
            <p:nvPr/>
          </p:nvSpPr>
          <p:spPr>
            <a:xfrm>
              <a:off x="6648783" y="3826067"/>
              <a:ext cx="4348851" cy="245745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algn="ctr"/>
              <a:r>
                <a:rPr lang="zh-CN" altLang="en-US" sz="1600" b="1" dirty="0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较同类药复发率低，降低</a:t>
              </a:r>
              <a:r>
                <a:rPr sz="1600" b="1" dirty="0" err="1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复发住院</a:t>
              </a:r>
              <a:r>
                <a:rPr lang="zh-CN" altLang="en-US" sz="1600" b="1" dirty="0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率</a:t>
              </a:r>
              <a:r>
                <a:rPr sz="1600" b="1" dirty="0" err="1" smtClean="0">
                  <a:solidFill>
                    <a:schemeClr val="accent2">
                      <a:lumMod val="75000"/>
                    </a:schemeClr>
                  </a:solidFill>
                  <a:latin typeface="微软雅黑" panose="020B0503020204020204" pitchFamily="34" charset="-122"/>
                </a:rPr>
                <a:t>与医保成本</a:t>
              </a:r>
              <a:endParaRPr sz="1600" b="1" dirty="0" err="1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endParaRPr>
            </a:p>
          </p:txBody>
        </p:sp>
      </p:grpSp>
      <p:sp>
        <p:nvSpPr>
          <p:cNvPr id="3" name="TextBox 7"/>
          <p:cNvSpPr txBox="1"/>
          <p:nvPr/>
        </p:nvSpPr>
        <p:spPr>
          <a:xfrm>
            <a:off x="454660" y="1002030"/>
            <a:ext cx="5048885" cy="2768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国内</a:t>
            </a:r>
            <a:r>
              <a:rPr lang="en-US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Ⅲ</a:t>
            </a:r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期：阿立哌唑头对头研究（</a:t>
            </a:r>
            <a:r>
              <a:rPr lang="en-US" altLang="zh-CN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n=400</a:t>
            </a:r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）</a:t>
            </a:r>
            <a:r>
              <a:rPr lang="zh-CN" altLang="en-US" b="1" baseline="30000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[1</a:t>
            </a:r>
            <a:r>
              <a:rPr lang="en-US" altLang="zh-CN" b="1" baseline="30000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]</a:t>
            </a:r>
            <a:endParaRPr lang="zh-CN" sz="1400" b="1" baseline="30000" dirty="0" err="1">
              <a:solidFill>
                <a:srgbClr val="003480"/>
              </a:solidFill>
              <a:latin typeface="微软雅黑" panose="020B0503020204020204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1513204" y="1794821"/>
            <a:ext cx="2265680" cy="36893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-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28.6</a:t>
            </a:r>
            <a:r>
              <a:rPr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0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微软雅黑" panose="020B0503020204020204" pitchFamily="34" charset="-122"/>
              </a:rPr>
              <a:t>vs -30.32</a:t>
            </a:r>
            <a:endParaRPr lang="en-US" sz="2000" b="1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13" name="TextBox 11"/>
          <p:cNvSpPr txBox="1"/>
          <p:nvPr/>
        </p:nvSpPr>
        <p:spPr>
          <a:xfrm>
            <a:off x="1337945" y="2498725"/>
            <a:ext cx="2575560" cy="249555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PANSS</a:t>
            </a:r>
            <a:r>
              <a:rPr lang="zh-CN"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总分较基线</a:t>
            </a:r>
            <a:r>
              <a:rPr sz="1400" b="1" dirty="0" err="1">
                <a:solidFill>
                  <a:srgbClr val="232D3C"/>
                </a:solidFill>
                <a:latin typeface="微软雅黑" panose="020B0503020204020204" pitchFamily="34" charset="-122"/>
              </a:rPr>
              <a:t>变化</a:t>
            </a:r>
            <a:endParaRPr sz="1400" b="1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377825" y="3874770"/>
            <a:ext cx="5655310" cy="1844040"/>
            <a:chOff x="595" y="6447"/>
            <a:chExt cx="8906" cy="2904"/>
          </a:xfrm>
        </p:grpSpPr>
        <p:grpSp>
          <p:nvGrpSpPr>
            <p:cNvPr id="10" name="组合 9"/>
            <p:cNvGrpSpPr/>
            <p:nvPr/>
          </p:nvGrpSpPr>
          <p:grpSpPr>
            <a:xfrm>
              <a:off x="595" y="6447"/>
              <a:ext cx="4416" cy="2904"/>
              <a:chOff x="777" y="6607"/>
              <a:chExt cx="4416" cy="2904"/>
            </a:xfrm>
          </p:grpSpPr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7" y="6607"/>
                <a:ext cx="4416" cy="2904"/>
              </a:xfrm>
              <a:prstGeom prst="rect">
                <a:avLst/>
              </a:prstGeom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</p:pic>
          <p:sp>
            <p:nvSpPr>
              <p:cNvPr id="6" name="TextBox 18"/>
              <p:cNvSpPr txBox="1"/>
              <p:nvPr/>
            </p:nvSpPr>
            <p:spPr>
              <a:xfrm>
                <a:off x="2294" y="7122"/>
                <a:ext cx="2848" cy="630"/>
              </a:xfrm>
              <a:prstGeom prst="rect">
                <a:avLst/>
              </a:prstGeom>
              <a:noFill/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en-US" altLang="zh-CN" sz="1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-8.90</a:t>
                </a:r>
                <a:r>
                  <a:rPr lang="en-US" altLang="zh-CN" sz="1400" b="1" dirty="0" smtClean="0"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 vs -7.44</a:t>
                </a:r>
                <a:endParaRPr lang="en-US" altLang="zh-CN" sz="1400" b="1" dirty="0" smtClean="0">
                  <a:latin typeface="Arial" panose="020B0604020202020204" pitchFamily="34" charset="0"/>
                  <a:cs typeface="Arial" panose="020B0604020202020204" pitchFamily="34" charset="0"/>
                  <a:sym typeface="+mn-ea"/>
                </a:endParaRPr>
              </a:p>
              <a:p>
                <a:pPr algn="ctr"/>
                <a:r>
                  <a:rPr lang="en-US" altLang="zh-CN" sz="12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sym typeface="+mn-ea"/>
                  </a:rPr>
                  <a:t>P=0.0022</a:t>
                </a:r>
                <a:endParaRPr lang="en-US" altLang="zh-CN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sym typeface="+mn-ea"/>
                </a:endParaRPr>
              </a:p>
            </p:txBody>
          </p:sp>
        </p:grpSp>
        <p:grpSp>
          <p:nvGrpSpPr>
            <p:cNvPr id="17" name="组合 16"/>
            <p:cNvGrpSpPr/>
            <p:nvPr/>
          </p:nvGrpSpPr>
          <p:grpSpPr>
            <a:xfrm>
              <a:off x="5085" y="6447"/>
              <a:ext cx="4416" cy="2888"/>
              <a:chOff x="5085" y="6417"/>
              <a:chExt cx="4416" cy="2888"/>
            </a:xfrm>
          </p:grpSpPr>
          <p:pic>
            <p:nvPicPr>
              <p:cNvPr id="7" name="图片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085" y="6417"/>
                <a:ext cx="4416" cy="2889"/>
              </a:xfrm>
              <a:prstGeom prst="rect">
                <a:avLst/>
              </a:prstGeom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</p:pic>
          <p:sp>
            <p:nvSpPr>
              <p:cNvPr id="16" name="TextBox 18"/>
              <p:cNvSpPr txBox="1"/>
              <p:nvPr/>
            </p:nvSpPr>
            <p:spPr>
              <a:xfrm>
                <a:off x="6796" y="8260"/>
                <a:ext cx="2553" cy="630"/>
              </a:xfrm>
              <a:prstGeom prst="rect">
                <a:avLst/>
              </a:prstGeom>
              <a:noFill/>
            </p:spPr>
            <p:txBody>
              <a:bodyPr wrap="square" lIns="0" tIns="0" rIns="0" bIns="0" anchor="ctr">
                <a:spAutoFit/>
              </a:bodyPr>
              <a:lstStyle/>
              <a:p>
                <a:pPr algn="ctr"/>
                <a:r>
                  <a:rPr lang="en-US" altLang="zh-CN" sz="14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14.30</a:t>
                </a:r>
                <a:r>
                  <a:rPr lang="en-US" altLang="zh-CN" sz="1400" b="1" dirty="0" smtClean="0"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 vs 9.66</a:t>
                </a:r>
                <a:endParaRPr lang="en-US" altLang="zh-CN" sz="1400" b="1" dirty="0" smtClean="0">
                  <a:latin typeface="Arial" panose="020B0604020202020204" pitchFamily="34" charset="0"/>
                  <a:cs typeface="Arial" panose="020B0604020202020204" pitchFamily="34" charset="0"/>
                  <a:sym typeface="+mn-ea"/>
                </a:endParaRPr>
              </a:p>
              <a:p>
                <a:pPr algn="ctr"/>
                <a:r>
                  <a:rPr lang="en-US" altLang="zh-CN" sz="1200" dirty="0" smtClean="0">
                    <a:latin typeface="Arial" panose="020B0604020202020204" pitchFamily="34" charset="0"/>
                    <a:cs typeface="Arial" panose="020B0604020202020204" pitchFamily="34" charset="0"/>
                    <a:sym typeface="+mn-ea"/>
                  </a:rPr>
                  <a:t>p&lt;0.0001</a:t>
                </a:r>
                <a:endParaRPr lang="en-US" altLang="zh-CN" sz="1200" dirty="0" smtClean="0">
                  <a:latin typeface="Arial" panose="020B0604020202020204" pitchFamily="34" charset="0"/>
                  <a:cs typeface="Arial" panose="020B0604020202020204" pitchFamily="34" charset="0"/>
                  <a:sym typeface="+mn-ea"/>
                </a:endParaRPr>
              </a:p>
            </p:txBody>
          </p:sp>
        </p:grpSp>
      </p:grpSp>
      <p:pic>
        <p:nvPicPr>
          <p:cNvPr id="32" name="图片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350" y="3866515"/>
            <a:ext cx="2769235" cy="1840865"/>
          </a:xfrm>
          <a:prstGeom prst="rect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grpSp>
        <p:nvGrpSpPr>
          <p:cNvPr id="40" name="组合 39"/>
          <p:cNvGrpSpPr/>
          <p:nvPr/>
        </p:nvGrpSpPr>
        <p:grpSpPr>
          <a:xfrm>
            <a:off x="6315710" y="3872230"/>
            <a:ext cx="2105025" cy="1846580"/>
            <a:chOff x="10108" y="6134"/>
            <a:chExt cx="2826" cy="3117"/>
          </a:xfrm>
        </p:grpSpPr>
        <p:pic>
          <p:nvPicPr>
            <p:cNvPr id="30" name="图片 2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08" y="6134"/>
              <a:ext cx="2826" cy="3117"/>
            </a:xfrm>
            <a:prstGeom prst="rect">
              <a:avLst/>
            </a:prstGeom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</p:pic>
        <p:sp>
          <p:nvSpPr>
            <p:cNvPr id="35" name="TextBox 18"/>
            <p:cNvSpPr txBox="1"/>
            <p:nvPr/>
          </p:nvSpPr>
          <p:spPr>
            <a:xfrm>
              <a:off x="11121" y="7698"/>
              <a:ext cx="1770" cy="402"/>
            </a:xfrm>
            <a:prstGeom prst="rect">
              <a:avLst/>
            </a:prstGeom>
            <a:noFill/>
          </p:spPr>
          <p:txBody>
            <a:bodyPr wrap="square" lIns="0" tIns="0" rIns="0" bIns="0" anchor="ctr">
              <a:noAutofit/>
            </a:bodyPr>
            <a:lstStyle/>
            <a:p>
              <a:pPr algn="ctr"/>
              <a:r>
                <a:rPr lang="en-US" altLang="zh-CN" sz="12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6.6</a:t>
              </a:r>
              <a:r>
                <a:rPr lang="zh-CN" altLang="en-US" sz="1200" b="1" dirty="0" smtClean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周</a:t>
              </a:r>
              <a:r>
                <a:rPr lang="en-US" altLang="zh-CN" sz="1200" b="1" dirty="0" smtClean="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vs1-4</a:t>
              </a:r>
              <a:r>
                <a:rPr lang="zh-CN" altLang="en-US" sz="1200" b="1" dirty="0" smtClean="0">
                  <a:latin typeface="Arial" panose="020B0604020202020204" pitchFamily="34" charset="0"/>
                  <a:cs typeface="Arial" panose="020B0604020202020204" pitchFamily="34" charset="0"/>
                  <a:sym typeface="+mn-ea"/>
                </a:rPr>
                <a:t>周</a:t>
              </a:r>
              <a:endParaRPr lang="zh-CN" altLang="en-US" sz="1200" b="1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endParaRPr>
            </a:p>
          </p:txBody>
        </p:sp>
      </p:grpSp>
      <p:sp>
        <p:nvSpPr>
          <p:cNvPr id="39" name="TextBox 18"/>
          <p:cNvSpPr txBox="1"/>
          <p:nvPr/>
        </p:nvSpPr>
        <p:spPr>
          <a:xfrm>
            <a:off x="9566275" y="4396105"/>
            <a:ext cx="1430020" cy="25527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altLang="zh-CN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5%</a:t>
            </a:r>
            <a:r>
              <a:rPr lang="en-US" altLang="zh-CN" sz="1400" b="1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vs 8%-34%</a:t>
            </a:r>
            <a:endParaRPr lang="en-US" altLang="zh-CN" sz="1200" dirty="0" smtClean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41" name="TextBox 7"/>
          <p:cNvSpPr txBox="1"/>
          <p:nvPr/>
        </p:nvSpPr>
        <p:spPr>
          <a:xfrm>
            <a:off x="6247765" y="1002030"/>
            <a:ext cx="5085080" cy="65151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pPr algn="ctr"/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国际</a:t>
            </a:r>
            <a:r>
              <a:rPr lang="en-US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Ⅲ</a:t>
            </a:r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期：安慰剂对照研究（</a:t>
            </a:r>
            <a:r>
              <a:rPr lang="en-US" altLang="zh-CN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n=604</a:t>
            </a:r>
            <a:r>
              <a:rPr lang="zh-CN" altLang="en-US" b="1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）</a:t>
            </a:r>
            <a:r>
              <a:rPr lang="zh-CN" altLang="en-US" b="1" baseline="30000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[</a:t>
            </a:r>
            <a:r>
              <a:rPr lang="en-US" altLang="zh-CN" b="1" baseline="30000" dirty="0" err="1">
                <a:solidFill>
                  <a:srgbClr val="003480"/>
                </a:solidFill>
                <a:latin typeface="微软雅黑" panose="020B0503020204020204" pitchFamily="34" charset="-122"/>
              </a:rPr>
              <a:t>2]</a:t>
            </a:r>
            <a:endParaRPr lang="zh-CN" sz="1400" b="1" baseline="30000" dirty="0" err="1">
              <a:solidFill>
                <a:srgbClr val="003480"/>
              </a:solidFill>
              <a:latin typeface="微软雅黑" panose="020B0503020204020204" pitchFamily="34" charset="-122"/>
            </a:endParaRPr>
          </a:p>
        </p:txBody>
      </p:sp>
      <p:sp>
        <p:nvSpPr>
          <p:cNvPr id="42" name="Rounded Rectangle 7"/>
          <p:cNvSpPr/>
          <p:nvPr/>
        </p:nvSpPr>
        <p:spPr>
          <a:xfrm>
            <a:off x="5939155" y="1548765"/>
            <a:ext cx="2615565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10"/>
          <p:cNvSpPr txBox="1"/>
          <p:nvPr/>
        </p:nvSpPr>
        <p:spPr>
          <a:xfrm>
            <a:off x="6154419" y="1690364"/>
            <a:ext cx="2265680" cy="61531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-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20.2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微软雅黑" panose="020B0503020204020204" pitchFamily="34" charset="-122"/>
              </a:rPr>
              <a:t>vs -14.3</a:t>
            </a:r>
            <a:endParaRPr lang="en-US" sz="2000" b="1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P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＜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0.01</a:t>
            </a:r>
            <a:r>
              <a:rPr lang="en-US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 </a:t>
            </a:r>
            <a:endParaRPr lang="en-US" sz="1600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44" name="TextBox 11"/>
          <p:cNvSpPr txBox="1"/>
          <p:nvPr/>
        </p:nvSpPr>
        <p:spPr>
          <a:xfrm>
            <a:off x="5939155" y="2619375"/>
            <a:ext cx="2619375" cy="21526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PANSS</a:t>
            </a:r>
            <a:r>
              <a:rPr lang="zh-CN"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总分</a:t>
            </a:r>
            <a:r>
              <a:rPr lang="zh-CN" sz="1400" b="1" dirty="0">
                <a:solidFill>
                  <a:srgbClr val="232D3C"/>
                </a:solidFill>
                <a:latin typeface="微软雅黑" panose="020B0503020204020204" pitchFamily="34" charset="-122"/>
                <a:sym typeface="+mn-ea"/>
              </a:rPr>
              <a:t>较基线</a:t>
            </a:r>
            <a:r>
              <a:rPr sz="1400" b="1" dirty="0" err="1">
                <a:solidFill>
                  <a:srgbClr val="232D3C"/>
                </a:solidFill>
                <a:latin typeface="微软雅黑" panose="020B0503020204020204" pitchFamily="34" charset="-122"/>
              </a:rPr>
              <a:t>变化</a:t>
            </a:r>
            <a:r>
              <a:rPr lang="zh-CN" sz="1400" b="1" dirty="0" err="1">
                <a:solidFill>
                  <a:srgbClr val="232D3C"/>
                </a:solidFill>
                <a:latin typeface="微软雅黑" panose="020B0503020204020204" pitchFamily="34" charset="-122"/>
              </a:rPr>
              <a:t>（</a:t>
            </a:r>
            <a:r>
              <a:rPr lang="en-US" altLang="zh-CN" sz="1400" b="1">
                <a:sym typeface="+mn-ea"/>
              </a:rPr>
              <a:t>3mg</a:t>
            </a:r>
            <a:r>
              <a:rPr lang="zh-CN" altLang="en-US" sz="1400" b="1">
                <a:sym typeface="+mn-ea"/>
              </a:rPr>
              <a:t>）</a:t>
            </a:r>
            <a:endParaRPr lang="zh-CN" altLang="en-US" sz="1400" b="1" dirty="0" err="1">
              <a:solidFill>
                <a:srgbClr val="232D3C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45" name="Rounded Rectangle 7"/>
          <p:cNvSpPr/>
          <p:nvPr/>
        </p:nvSpPr>
        <p:spPr>
          <a:xfrm>
            <a:off x="8716645" y="1564005"/>
            <a:ext cx="2615565" cy="1417320"/>
          </a:xfrm>
          <a:prstGeom prst="rect">
            <a:avLst/>
          </a:prstGeom>
          <a:solidFill>
            <a:srgbClr val="F6FAFD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10"/>
          <p:cNvSpPr txBox="1"/>
          <p:nvPr/>
        </p:nvSpPr>
        <p:spPr>
          <a:xfrm>
            <a:off x="8931909" y="1629404"/>
            <a:ext cx="2265680" cy="676910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-23.</a:t>
            </a:r>
            <a:r>
              <a:rPr sz="2400" b="1" dirty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0</a:t>
            </a:r>
            <a:r>
              <a:rPr lang="en-US" sz="2400" b="1" dirty="0">
                <a:solidFill>
                  <a:srgbClr val="C00000"/>
                </a:solidFill>
                <a:latin typeface="微软雅黑" panose="020B0503020204020204" pitchFamily="34" charset="-122"/>
              </a:rPr>
              <a:t> </a:t>
            </a:r>
            <a:r>
              <a:rPr lang="en-US" sz="2000" b="1" dirty="0">
                <a:solidFill>
                  <a:schemeClr val="tx1"/>
                </a:solidFill>
                <a:latin typeface="微软雅黑" panose="020B0503020204020204" pitchFamily="34" charset="-122"/>
              </a:rPr>
              <a:t>vs -14.3</a:t>
            </a:r>
            <a:endParaRPr lang="en-US" sz="2000" b="1" dirty="0">
              <a:solidFill>
                <a:schemeClr val="tx1"/>
              </a:solidFill>
              <a:latin typeface="微软雅黑" panose="020B0503020204020204" pitchFamily="34" charset="-122"/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P</a:t>
            </a:r>
            <a:r>
              <a:rPr lang="zh-CN" altLang="en-US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＜</a:t>
            </a:r>
            <a:r>
              <a:rPr lang="en-US" altLang="zh-CN" sz="1600" dirty="0">
                <a:solidFill>
                  <a:schemeClr val="tx1"/>
                </a:solidFill>
                <a:latin typeface="微软雅黑" panose="020B0503020204020204" pitchFamily="34" charset="-122"/>
              </a:rPr>
              <a:t>0.001</a:t>
            </a:r>
            <a:r>
              <a:rPr lang="en-US" sz="2000" b="1" dirty="0">
                <a:solidFill>
                  <a:schemeClr val="tx1"/>
                </a:solidFill>
                <a:latin typeface="微软雅黑" panose="020B0503020204020204" pitchFamily="34" charset="-122"/>
              </a:rPr>
              <a:t> </a:t>
            </a:r>
            <a:endParaRPr lang="en-US" sz="2000" b="1" dirty="0">
              <a:solidFill>
                <a:schemeClr val="tx1"/>
              </a:solidFill>
              <a:latin typeface="微软雅黑" panose="020B0503020204020204" pitchFamily="34" charset="-122"/>
            </a:endParaRPr>
          </a:p>
        </p:txBody>
      </p:sp>
      <p:sp>
        <p:nvSpPr>
          <p:cNvPr id="47" name="TextBox 11"/>
          <p:cNvSpPr txBox="1"/>
          <p:nvPr/>
        </p:nvSpPr>
        <p:spPr>
          <a:xfrm>
            <a:off x="8717280" y="2639695"/>
            <a:ext cx="2566670" cy="215265"/>
          </a:xfrm>
          <a:prstGeom prst="rect">
            <a:avLst/>
          </a:prstGeom>
          <a:noFill/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PANSS</a:t>
            </a:r>
            <a:r>
              <a:rPr lang="zh-CN" sz="1400" b="1" dirty="0">
                <a:solidFill>
                  <a:srgbClr val="232D3C"/>
                </a:solidFill>
                <a:latin typeface="微软雅黑" panose="020B0503020204020204" pitchFamily="34" charset="-122"/>
              </a:rPr>
              <a:t>总分</a:t>
            </a:r>
            <a:r>
              <a:rPr lang="zh-CN" sz="1400" b="1" dirty="0">
                <a:solidFill>
                  <a:srgbClr val="232D3C"/>
                </a:solidFill>
                <a:latin typeface="微软雅黑" panose="020B0503020204020204" pitchFamily="34" charset="-122"/>
                <a:sym typeface="+mn-ea"/>
              </a:rPr>
              <a:t>较基线</a:t>
            </a:r>
            <a:r>
              <a:rPr sz="1400" b="1" dirty="0" err="1">
                <a:solidFill>
                  <a:srgbClr val="232D3C"/>
                </a:solidFill>
                <a:latin typeface="微软雅黑" panose="020B0503020204020204" pitchFamily="34" charset="-122"/>
              </a:rPr>
              <a:t>变化</a:t>
            </a:r>
            <a:r>
              <a:rPr lang="zh-CN" sz="1400" b="1" dirty="0" err="1">
                <a:solidFill>
                  <a:srgbClr val="232D3C"/>
                </a:solidFill>
                <a:latin typeface="微软雅黑" panose="020B0503020204020204" pitchFamily="34" charset="-122"/>
                <a:sym typeface="+mn-ea"/>
              </a:rPr>
              <a:t>（</a:t>
            </a:r>
            <a:r>
              <a:rPr lang="en-US" altLang="zh-CN" sz="1400" b="1" dirty="0" err="1">
                <a:solidFill>
                  <a:srgbClr val="232D3C"/>
                </a:solidFill>
                <a:latin typeface="微软雅黑" panose="020B0503020204020204" pitchFamily="34" charset="-122"/>
                <a:sym typeface="+mn-ea"/>
              </a:rPr>
              <a:t>6</a:t>
            </a:r>
            <a:r>
              <a:rPr lang="en-US" altLang="zh-CN" sz="1400" b="1">
                <a:sym typeface="+mn-ea"/>
              </a:rPr>
              <a:t>mg</a:t>
            </a:r>
            <a:r>
              <a:rPr lang="zh-CN" altLang="en-US" sz="1400" b="1">
                <a:sym typeface="+mn-ea"/>
              </a:rPr>
              <a:t>）</a:t>
            </a:r>
            <a:endParaRPr sz="1400" b="1" dirty="0">
              <a:solidFill>
                <a:srgbClr val="232D3C"/>
              </a:solidFill>
              <a:latin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643380" y="2091055"/>
            <a:ext cx="1245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chemeClr val="tx1"/>
                </a:solidFill>
              </a:rPr>
              <a:t>卡立哌嗪</a:t>
            </a:r>
            <a:r>
              <a:rPr lang="en-US" altLang="zh-CN"/>
              <a:t>      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2901315" y="2160905"/>
            <a:ext cx="1245870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latin typeface="+mj-lt"/>
                <a:ea typeface="+mj-lt"/>
                <a:cs typeface="+mj-lt"/>
              </a:rPr>
              <a:t>阿立哌唑</a:t>
            </a:r>
            <a:r>
              <a:rPr lang="en-US" altLang="zh-CN" sz="1200">
                <a:latin typeface="+mj-lt"/>
                <a:ea typeface="+mj-lt"/>
                <a:cs typeface="+mj-lt"/>
              </a:rPr>
              <a:t>      </a:t>
            </a:r>
            <a:endParaRPr lang="en-US" altLang="zh-CN" sz="1200">
              <a:latin typeface="+mj-lt"/>
              <a:ea typeface="+mj-lt"/>
              <a:cs typeface="+mj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349365" y="2182495"/>
            <a:ext cx="1245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chemeClr val="tx1"/>
                </a:solidFill>
              </a:rPr>
              <a:t>卡立哌嗪</a:t>
            </a:r>
            <a:r>
              <a:rPr lang="en-US" altLang="zh-CN"/>
              <a:t>      </a:t>
            </a:r>
            <a:endParaRPr lang="zh-CN" altLang="en-US"/>
          </a:p>
        </p:txBody>
      </p:sp>
      <p:sp>
        <p:nvSpPr>
          <p:cNvPr id="14" name="文本框 13"/>
          <p:cNvSpPr txBox="1"/>
          <p:nvPr/>
        </p:nvSpPr>
        <p:spPr>
          <a:xfrm>
            <a:off x="7589520" y="2182495"/>
            <a:ext cx="1245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200">
                <a:solidFill>
                  <a:schemeClr val="tx1"/>
                </a:solidFill>
              </a:rPr>
              <a:t>安慰剂</a:t>
            </a:r>
            <a:r>
              <a:rPr lang="en-US" altLang="zh-CN"/>
              <a:t>    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9055100" y="2190115"/>
            <a:ext cx="1245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200">
                <a:solidFill>
                  <a:schemeClr val="tx1"/>
                </a:solidFill>
              </a:rPr>
              <a:t>卡立哌嗪</a:t>
            </a:r>
            <a:r>
              <a:rPr lang="en-US" altLang="zh-CN"/>
              <a:t>      </a:t>
            </a:r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10346690" y="2179955"/>
            <a:ext cx="12458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sz="1200">
                <a:solidFill>
                  <a:schemeClr val="tx1"/>
                </a:solidFill>
              </a:rPr>
              <a:t>安慰剂</a:t>
            </a:r>
            <a:r>
              <a:rPr lang="en-US" altLang="zh-CN"/>
              <a:t>    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有效性：丰富的循证医学证据，受到各国指南强烈推荐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38" name="矩形 37"/>
          <p:cNvSpPr/>
          <p:nvPr/>
        </p:nvSpPr>
        <p:spPr>
          <a:xfrm>
            <a:off x="644525" y="6325235"/>
            <a:ext cx="10808335" cy="3892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noAutofit/>
          </a:bodyPr>
          <a:lstStyle/>
          <a:p>
            <a:pPr algn="just"/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参考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文献：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[1]</a:t>
            </a:r>
            <a:r>
              <a:rPr lang="pt-BR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FDA</a:t>
            </a:r>
            <a:r>
              <a:rPr lang="pt-BR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, 2015, NDA 204370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 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[2]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中国精神分裂症防治指南（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2025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版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）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[3]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美国精神病学会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APA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指南（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2020</a:t>
            </a: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）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[4]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欧洲精神病学协会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EPA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2021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）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[5]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Cuomo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A, et al. Annals of General Psychiatry. 2025.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[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6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]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波兰精神病学协会药物治疗规范（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2019</a:t>
            </a:r>
            <a:r>
              <a:rPr lang="zh-CN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sym typeface="+mn-ea"/>
              </a:rPr>
              <a:t>）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Rounded Rectangle 19"/>
          <p:cNvSpPr/>
          <p:nvPr/>
        </p:nvSpPr>
        <p:spPr>
          <a:xfrm>
            <a:off x="6280785" y="1200785"/>
            <a:ext cx="5257800" cy="47167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CDDC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20"/>
          <p:cNvSpPr txBox="1"/>
          <p:nvPr/>
        </p:nvSpPr>
        <p:spPr>
          <a:xfrm>
            <a:off x="6636853" y="1400023"/>
            <a:ext cx="2286000" cy="276860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lang="zh-CN" altLang="en-US" b="1" dirty="0">
                <a:solidFill>
                  <a:srgbClr val="003480"/>
                </a:solidFill>
                <a:latin typeface="微软雅黑" panose="020B0503020204020204" pitchFamily="34" charset="-122"/>
              </a:rPr>
              <a:t>各国权威指南强烈推荐</a:t>
            </a:r>
            <a:endParaRPr lang="zh-CN" altLang="en-US" b="1" dirty="0">
              <a:solidFill>
                <a:srgbClr val="003480"/>
              </a:solidFill>
              <a:latin typeface="微软雅黑" panose="020B0503020204020204" pitchFamily="34" charset="-122"/>
            </a:endParaRPr>
          </a:p>
        </p:txBody>
      </p:sp>
      <p:sp>
        <p:nvSpPr>
          <p:cNvPr id="7" name="TextBox 21"/>
          <p:cNvSpPr txBox="1"/>
          <p:nvPr/>
        </p:nvSpPr>
        <p:spPr>
          <a:xfrm>
            <a:off x="6339205" y="1854200"/>
            <a:ext cx="5113655" cy="3939540"/>
          </a:xfrm>
          <a:prstGeom prst="rect">
            <a:avLst/>
          </a:prstGeom>
          <a:noFill/>
        </p:spPr>
        <p:txBody>
          <a:bodyPr wrap="square" lIns="25400" tIns="0" rIns="25400" bIns="0">
            <a:spAutoFit/>
          </a:bodyPr>
          <a:lstStyle/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sz="1400" b="1" dirty="0" err="1" smtClean="0">
                <a:latin typeface="微软雅黑" panose="020B0503020204020204" pitchFamily="34" charset="-122"/>
              </a:rPr>
              <a:t>中国指南</a:t>
            </a:r>
            <a:r>
              <a:rPr lang="en-US" altLang="zh-CN" sz="1400" b="1" baseline="30000" dirty="0" smtClean="0">
                <a:latin typeface="微软雅黑" panose="020B0503020204020204" pitchFamily="34" charset="-122"/>
              </a:rPr>
              <a:t>[2]</a:t>
            </a:r>
            <a:r>
              <a:rPr sz="1400" dirty="0" smtClean="0">
                <a:latin typeface="微软雅黑" panose="020B0503020204020204" pitchFamily="34" charset="-122"/>
              </a:rPr>
              <a:t>：</a:t>
            </a:r>
            <a:r>
              <a:rPr lang="zh-CN" sz="1400" dirty="0" smtClean="0">
                <a:solidFill>
                  <a:srgbClr val="C00000"/>
                </a:solidFill>
                <a:latin typeface="微软雅黑" panose="020B0503020204020204" pitchFamily="34" charset="-122"/>
              </a:rPr>
              <a:t>未上市，已列入中国指南：</a:t>
            </a:r>
            <a:r>
              <a:rPr sz="1400" dirty="0" err="1" smtClean="0">
                <a:solidFill>
                  <a:srgbClr val="C00000"/>
                </a:solidFill>
                <a:latin typeface="微软雅黑" panose="020B0503020204020204" pitchFamily="34" charset="-122"/>
              </a:rPr>
              <a:t>改善阳性症状和阴性症状</a:t>
            </a:r>
            <a:r>
              <a:rPr lang="zh-CN" altLang="en-US" sz="1400" dirty="0" smtClean="0">
                <a:solidFill>
                  <a:srgbClr val="C00000"/>
                </a:solidFill>
                <a:latin typeface="微软雅黑" panose="020B0503020204020204" pitchFamily="34" charset="-122"/>
              </a:rPr>
              <a:t>方面显著优于安慰剂或其他药物</a:t>
            </a:r>
            <a:r>
              <a:rPr sz="1400" dirty="0" smtClean="0">
                <a:latin typeface="微软雅黑" panose="020B0503020204020204" pitchFamily="34" charset="-122"/>
              </a:rPr>
              <a:t>；</a:t>
            </a:r>
            <a:r>
              <a:rPr sz="1400" dirty="0" err="1">
                <a:latin typeface="微软雅黑" panose="020B0503020204020204" pitchFamily="34" charset="-122"/>
              </a:rPr>
              <a:t>多数不良事件为轻至中度</a:t>
            </a:r>
            <a:r>
              <a:rPr sz="1400" dirty="0">
                <a:latin typeface="微软雅黑" panose="020B0503020204020204" pitchFamily="34" charset="-122"/>
              </a:rPr>
              <a:t>。</a:t>
            </a:r>
            <a:endParaRPr sz="1400" dirty="0">
              <a:latin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lang="en-US" altLang="zh-CN" sz="1400" b="1" dirty="0" smtClean="0">
                <a:latin typeface="微软雅黑" panose="020B0503020204020204" pitchFamily="34" charset="-122"/>
              </a:rPr>
              <a:t>APA</a:t>
            </a:r>
            <a:r>
              <a:rPr lang="zh-CN" altLang="en-US" sz="1400" b="1" dirty="0" smtClean="0">
                <a:latin typeface="微软雅黑" panose="020B0503020204020204" pitchFamily="34" charset="-122"/>
              </a:rPr>
              <a:t> </a:t>
            </a:r>
            <a:r>
              <a:rPr lang="en-US" altLang="zh-CN" sz="1400" b="1" dirty="0" smtClean="0">
                <a:latin typeface="微软雅黑" panose="020B0503020204020204" pitchFamily="34" charset="-122"/>
              </a:rPr>
              <a:t>2020</a:t>
            </a:r>
            <a:r>
              <a:rPr lang="en-US" altLang="zh-CN" sz="1400" b="1" baseline="30000" dirty="0" smtClean="0">
                <a:latin typeface="微软雅黑" panose="020B0503020204020204" pitchFamily="34" charset="-122"/>
              </a:rPr>
              <a:t>[3]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</a:rPr>
              <a:t>推荐为精神分裂症常用药物。</a:t>
            </a:r>
            <a:endParaRPr lang="en-US" altLang="zh-CN" sz="1400" dirty="0">
              <a:latin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sz="1400" b="1" dirty="0" smtClean="0">
                <a:latin typeface="微软雅黑" panose="020B0503020204020204" pitchFamily="34" charset="-122"/>
              </a:rPr>
              <a:t>EPA</a:t>
            </a:r>
            <a:r>
              <a:rPr lang="zh-CN" altLang="en-US" sz="1400" b="1" dirty="0">
                <a:solidFill>
                  <a:prstClr val="black"/>
                </a:solidFill>
                <a:latin typeface="微软雅黑" panose="020B0503020204020204" pitchFamily="34" charset="-122"/>
              </a:rPr>
              <a:t> </a:t>
            </a:r>
            <a:r>
              <a:rPr sz="1400" b="1" dirty="0" smtClean="0">
                <a:latin typeface="微软雅黑" panose="020B0503020204020204" pitchFamily="34" charset="-122"/>
              </a:rPr>
              <a:t>2021</a:t>
            </a:r>
            <a:r>
              <a:rPr lang="en-US" altLang="zh-CN" sz="1400" b="1" baseline="30000" dirty="0" smtClean="0">
                <a:latin typeface="微软雅黑" panose="020B0503020204020204" pitchFamily="34" charset="-122"/>
              </a:rPr>
              <a:t>[4]</a:t>
            </a:r>
            <a:r>
              <a:rPr sz="1400" dirty="0" smtClean="0">
                <a:latin typeface="微软雅黑" panose="020B0503020204020204" pitchFamily="34" charset="-122"/>
              </a:rPr>
              <a:t>：</a:t>
            </a:r>
            <a:r>
              <a:rPr sz="1400" dirty="0" err="1" smtClean="0">
                <a:latin typeface="微软雅黑" panose="020B0503020204020204" pitchFamily="34" charset="-122"/>
              </a:rPr>
              <a:t>具有治疗</a:t>
            </a:r>
            <a:r>
              <a:rPr sz="1400" dirty="0" err="1" smtClean="0">
                <a:solidFill>
                  <a:srgbClr val="C00000"/>
                </a:solidFill>
                <a:latin typeface="微软雅黑" panose="020B0503020204020204" pitchFamily="34" charset="-122"/>
              </a:rPr>
              <a:t>阴性症状为主和持续阴性症状</a:t>
            </a:r>
            <a:r>
              <a:rPr sz="1400" dirty="0" err="1" smtClean="0">
                <a:latin typeface="微软雅黑" panose="020B0503020204020204" pitchFamily="34" charset="-122"/>
              </a:rPr>
              <a:t>的潜力</a:t>
            </a:r>
            <a:endParaRPr lang="en-US" sz="1400" dirty="0" smtClean="0">
              <a:latin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lang="zh-CN" altLang="en-US" sz="1400" b="1" dirty="0" smtClean="0">
                <a:latin typeface="微软雅黑" panose="020B0503020204020204" pitchFamily="34" charset="-122"/>
              </a:rPr>
              <a:t>精神分裂症</a:t>
            </a:r>
            <a:r>
              <a:rPr lang="zh-CN" altLang="en-US" sz="1400" b="1" dirty="0">
                <a:latin typeface="微软雅黑" panose="020B0503020204020204" pitchFamily="34" charset="-122"/>
              </a:rPr>
              <a:t>躯体疾病与耐受性专家</a:t>
            </a:r>
            <a:r>
              <a:rPr lang="zh-CN" altLang="en-US" sz="1400" b="1" dirty="0" smtClean="0">
                <a:latin typeface="微软雅黑" panose="020B0503020204020204" pitchFamily="34" charset="-122"/>
              </a:rPr>
              <a:t>共识</a:t>
            </a:r>
            <a:r>
              <a:rPr lang="en-US" altLang="zh-CN" sz="1400" b="1" baseline="30000" dirty="0" smtClean="0">
                <a:latin typeface="微软雅黑" panose="020B0503020204020204" pitchFamily="34" charset="-122"/>
              </a:rPr>
              <a:t>[5]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：</a:t>
            </a:r>
            <a:r>
              <a:rPr lang="zh-CN" altLang="en-US" sz="1400" dirty="0">
                <a:latin typeface="微软雅黑" panose="020B0503020204020204" pitchFamily="34" charset="-122"/>
              </a:rPr>
              <a:t>在急性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期，对于主要</a:t>
            </a:r>
            <a:r>
              <a:rPr lang="zh-CN" altLang="en-US" sz="1400" dirty="0">
                <a:latin typeface="微软雅黑" panose="020B0503020204020204" pitchFamily="34" charset="-122"/>
              </a:rPr>
              <a:t>表现为</a:t>
            </a:r>
            <a:r>
              <a:rPr lang="zh-CN" altLang="en-US" sz="1400" dirty="0">
                <a:solidFill>
                  <a:srgbClr val="C00000"/>
                </a:solidFill>
                <a:latin typeface="微软雅黑" panose="020B0503020204020204" pitchFamily="34" charset="-122"/>
              </a:rPr>
              <a:t>阴性或认知症状的</a:t>
            </a:r>
            <a:r>
              <a:rPr lang="zh-CN" altLang="en-US" sz="1400" dirty="0" smtClean="0">
                <a:solidFill>
                  <a:srgbClr val="C00000"/>
                </a:solidFill>
                <a:latin typeface="微软雅黑" panose="020B0503020204020204" pitchFamily="34" charset="-122"/>
              </a:rPr>
              <a:t>患者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以及双重障碍患者特别</a:t>
            </a:r>
            <a:r>
              <a:rPr lang="zh-CN" altLang="en-US" sz="1400" dirty="0">
                <a:latin typeface="微软雅黑" panose="020B0503020204020204" pitchFamily="34" charset="-122"/>
              </a:rPr>
              <a:t>有益；在维持阶段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，代谢</a:t>
            </a:r>
            <a:r>
              <a:rPr lang="zh-CN" altLang="en-US" sz="1400" dirty="0">
                <a:latin typeface="微软雅黑" panose="020B0503020204020204" pitchFamily="34" charset="-122"/>
              </a:rPr>
              <a:t>副作用、镇静和性功能障碍发生率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低。</a:t>
            </a:r>
            <a:endParaRPr lang="en-US" altLang="zh-CN" sz="1400" dirty="0" smtClean="0">
              <a:latin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sz="1400" b="1" dirty="0" err="1" smtClean="0">
                <a:latin typeface="微软雅黑" panose="020B0503020204020204" pitchFamily="34" charset="-122"/>
              </a:rPr>
              <a:t>波兰药物治疗规范</a:t>
            </a:r>
            <a:r>
              <a:rPr lang="en-US" altLang="zh-CN" sz="1400" b="1" baseline="30000" dirty="0" smtClean="0">
                <a:latin typeface="微软雅黑" panose="020B0503020204020204" pitchFamily="34" charset="-122"/>
              </a:rPr>
              <a:t>[6]</a:t>
            </a:r>
            <a:r>
              <a:rPr lang="en-US" altLang="zh-CN" sz="1400" baseline="30000" dirty="0" smtClean="0">
                <a:latin typeface="微软雅黑" panose="020B0503020204020204" pitchFamily="34" charset="-122"/>
              </a:rPr>
              <a:t> </a:t>
            </a:r>
            <a:r>
              <a:rPr sz="1400" dirty="0" smtClean="0">
                <a:latin typeface="微软雅黑" panose="020B0503020204020204" pitchFamily="34" charset="-122"/>
              </a:rPr>
              <a:t>：</a:t>
            </a:r>
            <a:r>
              <a:rPr sz="1400" dirty="0" err="1">
                <a:latin typeface="微软雅黑" panose="020B0503020204020204" pitchFamily="34" charset="-122"/>
              </a:rPr>
              <a:t>建议用于</a:t>
            </a:r>
            <a:r>
              <a:rPr sz="1400" dirty="0" err="1">
                <a:solidFill>
                  <a:srgbClr val="C00000"/>
                </a:solidFill>
                <a:latin typeface="微软雅黑" panose="020B0503020204020204" pitchFamily="34" charset="-122"/>
              </a:rPr>
              <a:t>显著和持续阴性症状</a:t>
            </a:r>
            <a:r>
              <a:rPr sz="1400" dirty="0" err="1">
                <a:latin typeface="微软雅黑" panose="020B0503020204020204" pitchFamily="34" charset="-122"/>
              </a:rPr>
              <a:t>患者</a:t>
            </a:r>
            <a:r>
              <a:rPr sz="1400" dirty="0" smtClean="0">
                <a:latin typeface="微软雅黑" panose="020B0503020204020204" pitchFamily="34" charset="-122"/>
              </a:rPr>
              <a:t>。</a:t>
            </a:r>
            <a:endParaRPr sz="1400" dirty="0" smtClean="0">
              <a:latin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232D3C"/>
                </a:solidFill>
                <a:latin typeface="微软雅黑" panose="020B0503020204020204" pitchFamily="34" charset="-122"/>
              </a:defRPr>
            </a:pPr>
            <a:r>
              <a:rPr lang="en-US" sz="1400" b="1" dirty="0" smtClean="0">
                <a:latin typeface="微软雅黑" panose="020B0503020204020204" pitchFamily="34" charset="-122"/>
              </a:rPr>
              <a:t>FDA</a:t>
            </a:r>
            <a:r>
              <a:rPr lang="zh-CN" altLang="en-US" sz="1400" b="1" dirty="0" smtClean="0">
                <a:latin typeface="微软雅黑" panose="020B0503020204020204" pitchFamily="34" charset="-122"/>
              </a:rPr>
              <a:t>已批准适应症</a:t>
            </a:r>
            <a:r>
              <a:rPr lang="zh-CN" altLang="en-US" sz="1400" dirty="0">
                <a:latin typeface="微软雅黑" panose="020B0503020204020204" pitchFamily="34" charset="-122"/>
              </a:rPr>
              <a:t>：成人精神分裂症、成人双相</a:t>
            </a:r>
            <a:r>
              <a:rPr lang="en-US" altLang="zh-CN" sz="1400" dirty="0">
                <a:latin typeface="微软雅黑" panose="020B0503020204020204" pitchFamily="34" charset="-122"/>
              </a:rPr>
              <a:t>Ⅰ</a:t>
            </a:r>
            <a:r>
              <a:rPr lang="zh-CN" altLang="en-US" sz="1400" dirty="0">
                <a:latin typeface="微软雅黑" panose="020B0503020204020204" pitchFamily="34" charset="-122"/>
              </a:rPr>
              <a:t>型的躁狂或混合发作、成人双相抑郁症、成人</a:t>
            </a:r>
            <a:r>
              <a:rPr lang="en-US" altLang="zh-CN" sz="1400" dirty="0">
                <a:latin typeface="微软雅黑" panose="020B0503020204020204" pitchFamily="34" charset="-122"/>
              </a:rPr>
              <a:t>MDD</a:t>
            </a:r>
            <a:r>
              <a:rPr lang="zh-CN" altLang="en-US" sz="1400" dirty="0">
                <a:latin typeface="微软雅黑" panose="020B0503020204020204" pitchFamily="34" charset="-122"/>
              </a:rPr>
              <a:t>辅助</a:t>
            </a:r>
            <a:r>
              <a:rPr lang="zh-CN" altLang="en-US" sz="1400" dirty="0" smtClean="0">
                <a:latin typeface="微软雅黑" panose="020B0503020204020204" pitchFamily="34" charset="-122"/>
              </a:rPr>
              <a:t>治疗。</a:t>
            </a:r>
            <a:endParaRPr lang="zh-CN" altLang="en-US" sz="1400" dirty="0" smtClean="0">
              <a:latin typeface="微软雅黑" panose="020B0503020204020204" pitchFamily="34" charset="-122"/>
            </a:endParaRPr>
          </a:p>
        </p:txBody>
      </p:sp>
      <p:graphicFrame>
        <p:nvGraphicFramePr>
          <p:cNvPr id="18" name="表格 17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09905" y="1561465"/>
          <a:ext cx="5539105" cy="435610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026795"/>
                <a:gridCol w="977900"/>
                <a:gridCol w="3534410"/>
              </a:tblGrid>
              <a:tr h="41021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国际实验</a:t>
                      </a:r>
                      <a:r>
                        <a:rPr lang="en-US" altLang="zh-CN" sz="1400" baseline="30000" dirty="0" smtClean="0"/>
                        <a:t>[1]</a:t>
                      </a:r>
                      <a:endParaRPr lang="en-US" altLang="zh-CN" sz="1400" baseline="300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 smtClean="0"/>
                        <a:t>实验目的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 smtClean="0"/>
                        <a:t>实验结果</a:t>
                      </a:r>
                      <a:endParaRPr lang="zh-CN" altLang="en-US" sz="1400" dirty="0" smtClean="0"/>
                    </a:p>
                  </a:txBody>
                  <a:tcPr anchor="ctr"/>
                </a:tc>
              </a:tr>
              <a:tr h="506095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200" kern="1200" cap="none" spc="0" normalizeH="0" baseline="0" noProof="0" dirty="0" err="1" smtClean="0">
                          <a:sym typeface="+mn-lt"/>
                        </a:rPr>
                        <a:t>Ⅱb</a:t>
                      </a:r>
                      <a:r>
                        <a:rPr kumimoji="0" lang="zh-CN" altLang="en-US" sz="1200" kern="1200" cap="none" spc="0" normalizeH="0" baseline="0" noProof="0" dirty="0" smtClean="0">
                          <a:sym typeface="+mn-lt"/>
                        </a:rPr>
                        <a:t>期</a:t>
                      </a:r>
                      <a:endParaRPr kumimoji="0" lang="en-US" altLang="zh-CN" sz="1200" kern="1200" cap="none" spc="0" normalizeH="0" baseline="0" noProof="0" dirty="0" smtClean="0">
                        <a:sym typeface="+mn-lt"/>
                      </a:endParaRPr>
                    </a:p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RGH-MD-16</a:t>
                      </a:r>
                      <a:r>
                        <a:rPr kumimoji="0" lang="en-US" altLang="zh-CN" sz="1200" kern="1200" cap="none" spc="0" normalizeH="0" baseline="0" noProof="0" dirty="0" smtClean="0">
                          <a:sym typeface="+mn-lt"/>
                        </a:rPr>
                        <a:t> </a:t>
                      </a:r>
                      <a:endParaRPr lang="zh-CN" alt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sz="1200" dirty="0" smtClean="0"/>
                        <a:t>安全有效性</a:t>
                      </a:r>
                      <a:endParaRPr lang="zh-CN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/>
                        <a:t>6</a:t>
                      </a:r>
                      <a:r>
                        <a:rPr lang="zh-CN" altLang="en-US" sz="1200" dirty="0" smtClean="0"/>
                        <a:t>周：</a:t>
                      </a:r>
                      <a:r>
                        <a:rPr lang="en-US" altLang="zh-CN" sz="1200" dirty="0" smtClean="0">
                          <a:sym typeface="+mn-ea"/>
                        </a:rPr>
                        <a:t>PANSS</a:t>
                      </a:r>
                      <a:r>
                        <a:rPr lang="zh-CN" altLang="en-US" sz="1200" dirty="0" smtClean="0">
                          <a:sym typeface="+mn-ea"/>
                        </a:rPr>
                        <a:t>总分较基线分别降低</a:t>
                      </a:r>
                      <a:r>
                        <a:rPr lang="en-US" altLang="zh-CN" sz="1200" dirty="0" smtClean="0">
                          <a:sym typeface="+mn-ea"/>
                        </a:rPr>
                        <a:t>19.4</a:t>
                      </a:r>
                      <a:r>
                        <a:rPr lang="zh-CN" altLang="en-US" sz="1200" dirty="0" smtClean="0">
                          <a:sym typeface="+mn-ea"/>
                        </a:rPr>
                        <a:t>、</a:t>
                      </a:r>
                      <a:r>
                        <a:rPr lang="en-US" altLang="zh-CN" sz="1200" dirty="0" smtClean="0">
                          <a:sym typeface="+mn-ea"/>
                        </a:rPr>
                        <a:t>20.7</a:t>
                      </a:r>
                      <a:r>
                        <a:rPr lang="zh-CN" altLang="en-US" sz="1200" dirty="0" smtClean="0">
                          <a:sym typeface="+mn-ea"/>
                        </a:rPr>
                        <a:t>和</a:t>
                      </a:r>
                      <a:r>
                        <a:rPr lang="en-US" altLang="zh-CN" sz="1200" dirty="0" smtClean="0">
                          <a:sym typeface="+mn-ea"/>
                        </a:rPr>
                        <a:t>22.3</a:t>
                      </a:r>
                      <a:r>
                        <a:rPr lang="zh-CN" altLang="en-US" sz="1200" dirty="0" smtClean="0">
                          <a:sym typeface="+mn-ea"/>
                        </a:rPr>
                        <a:t>分</a:t>
                      </a:r>
                      <a:r>
                        <a:rPr lang="zh-CN" altLang="en-US" sz="1200" dirty="0" smtClean="0"/>
                        <a:t>，显著优于安慰剂（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P≤0.001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，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n=711</a:t>
                      </a:r>
                      <a:r>
                        <a:rPr lang="zh-CN" altLang="en-US" sz="1200" dirty="0" smtClean="0"/>
                        <a:t>）</a:t>
                      </a:r>
                      <a:endParaRPr lang="en-US" altLang="zh-CN" sz="1200" dirty="0" smtClean="0"/>
                    </a:p>
                  </a:txBody>
                  <a:tcPr anchor="ctr"/>
                </a:tc>
              </a:tr>
              <a:tr h="5054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/>
                        <a:t>Ⅲ</a:t>
                      </a:r>
                      <a:r>
                        <a:rPr kumimoji="0" lang="zh-CN" altLang="en-US" sz="1200" kern="1200" cap="none" spc="0" normalizeH="0" baseline="0" noProof="0" dirty="0" smtClean="0">
                          <a:sym typeface="+mn-lt"/>
                        </a:rPr>
                        <a:t>期</a:t>
                      </a:r>
                      <a:endParaRPr kumimoji="0" lang="en-US" altLang="zh-CN" sz="1200" kern="1200" cap="none" spc="0" normalizeH="0" baseline="0" noProof="0" dirty="0" smtClean="0">
                        <a:sym typeface="+mn-lt"/>
                      </a:endParaRPr>
                    </a:p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RGH-MD-04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安全有效性</a:t>
                      </a:r>
                      <a:endParaRPr lang="zh-CN" altLang="en-US" sz="12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6</a:t>
                      </a:r>
                      <a:r>
                        <a:rPr lang="zh-CN" altLang="en-US" sz="1200" dirty="0" smtClean="0">
                          <a:sym typeface="+mn-ea"/>
                        </a:rPr>
                        <a:t>周：</a:t>
                      </a:r>
                      <a:r>
                        <a:rPr lang="en-US" altLang="zh-CN" sz="1200" dirty="0" smtClean="0">
                          <a:sym typeface="+mn-ea"/>
                        </a:rPr>
                        <a:t>PANSS</a:t>
                      </a:r>
                      <a:r>
                        <a:rPr lang="zh-CN" altLang="en-US" sz="1200" dirty="0" smtClean="0">
                          <a:sym typeface="+mn-ea"/>
                        </a:rPr>
                        <a:t>总分较基线分别降低</a:t>
                      </a:r>
                      <a:r>
                        <a:rPr lang="en-US" altLang="zh-CN" sz="1200" dirty="0" smtClean="0">
                          <a:sym typeface="+mn-ea"/>
                        </a:rPr>
                        <a:t>20.2</a:t>
                      </a:r>
                      <a:r>
                        <a:rPr lang="zh-CN" altLang="en-US" sz="1200" dirty="0" smtClean="0">
                          <a:sym typeface="+mn-ea"/>
                        </a:rPr>
                        <a:t>和</a:t>
                      </a:r>
                      <a:r>
                        <a:rPr lang="en-US" altLang="zh-CN" sz="1200" dirty="0" smtClean="0">
                          <a:sym typeface="+mn-ea"/>
                        </a:rPr>
                        <a:t>23.0</a:t>
                      </a:r>
                      <a:r>
                        <a:rPr lang="zh-CN" altLang="en-US" sz="1200" dirty="0" smtClean="0">
                          <a:sym typeface="+mn-ea"/>
                        </a:rPr>
                        <a:t>分，显著优于安慰剂（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P&lt;0.01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、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P&lt;0.001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，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n=604</a:t>
                      </a:r>
                      <a:r>
                        <a:rPr lang="zh-CN" altLang="en-US" sz="1200" dirty="0" smtClean="0">
                          <a:sym typeface="+mn-ea"/>
                        </a:rPr>
                        <a:t>）</a:t>
                      </a:r>
                      <a:endParaRPr lang="zh-CN" alt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054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/>
                        <a:t>Ⅲ</a:t>
                      </a:r>
                      <a:r>
                        <a:rPr kumimoji="0" lang="zh-CN" altLang="en-US" sz="1200" kern="1200" cap="none" spc="0" normalizeH="0" baseline="0" noProof="0" dirty="0" smtClean="0">
                          <a:sym typeface="+mn-lt"/>
                        </a:rPr>
                        <a:t>期</a:t>
                      </a:r>
                      <a:endParaRPr kumimoji="0" lang="en-US" altLang="zh-CN" sz="1200" kern="1200" cap="none" spc="0" normalizeH="0" baseline="0" noProof="0" dirty="0" smtClean="0">
                        <a:sym typeface="+mn-lt"/>
                      </a:endParaRPr>
                    </a:p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RGH-MD-05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200" dirty="0"/>
                        <a:t>安全</a:t>
                      </a:r>
                      <a:r>
                        <a:rPr lang="zh-CN" altLang="en-US" sz="1200" dirty="0" smtClean="0"/>
                        <a:t>有效性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>
                          <a:sym typeface="+mn-ea"/>
                        </a:rPr>
                        <a:t>6</a:t>
                      </a:r>
                      <a:r>
                        <a:rPr lang="zh-CN" altLang="en-US" sz="1200" dirty="0" smtClean="0">
                          <a:sym typeface="+mn-ea"/>
                        </a:rPr>
                        <a:t>周：</a:t>
                      </a:r>
                      <a:r>
                        <a:rPr lang="en-US" altLang="zh-CN" sz="1200" dirty="0" smtClean="0">
                          <a:sym typeface="+mn-ea"/>
                        </a:rPr>
                        <a:t>PANSS</a:t>
                      </a:r>
                      <a:r>
                        <a:rPr lang="zh-CN" altLang="en-US" sz="1200" dirty="0" smtClean="0">
                          <a:sym typeface="+mn-ea"/>
                        </a:rPr>
                        <a:t>总分较基线分别降低</a:t>
                      </a:r>
                      <a:r>
                        <a:rPr lang="en-US" altLang="zh-CN" sz="1200" dirty="0" smtClean="0">
                          <a:sym typeface="+mn-ea"/>
                        </a:rPr>
                        <a:t>22.8</a:t>
                      </a:r>
                      <a:r>
                        <a:rPr lang="zh-CN" altLang="en-US" sz="1200" dirty="0" smtClean="0">
                          <a:sym typeface="+mn-ea"/>
                        </a:rPr>
                        <a:t>和</a:t>
                      </a:r>
                      <a:r>
                        <a:rPr lang="en-US" altLang="zh-CN" sz="1200" dirty="0" smtClean="0">
                          <a:sym typeface="+mn-ea"/>
                        </a:rPr>
                        <a:t>25.9</a:t>
                      </a:r>
                      <a:r>
                        <a:rPr lang="zh-CN" altLang="en-US" sz="1200" dirty="0" smtClean="0">
                          <a:sym typeface="+mn-ea"/>
                        </a:rPr>
                        <a:t>分，显著优于安慰剂（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P&lt;0.01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、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P&lt;0.001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，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n=439</a:t>
                      </a:r>
                      <a:r>
                        <a:rPr lang="zh-CN" altLang="en-US" sz="1200" dirty="0" smtClean="0">
                          <a:sym typeface="+mn-ea"/>
                        </a:rPr>
                        <a:t>）</a:t>
                      </a:r>
                      <a:endParaRPr lang="zh-CN" altLang="en-US" sz="1200" dirty="0"/>
                    </a:p>
                  </a:txBody>
                  <a:tcPr anchor="ctr"/>
                </a:tc>
              </a:tr>
              <a:tr h="7092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200" dirty="0" smtClean="0"/>
                        <a:t>Ⅲ</a:t>
                      </a:r>
                      <a:r>
                        <a:rPr kumimoji="0" lang="zh-CN" altLang="en-US" sz="1200" kern="1200" cap="none" spc="0" normalizeH="0" baseline="0" noProof="0" dirty="0" smtClean="0">
                          <a:sym typeface="+mn-lt"/>
                        </a:rPr>
                        <a:t>期</a:t>
                      </a:r>
                      <a:endParaRPr kumimoji="0" lang="en-US" altLang="zh-CN" sz="1200" kern="1200" cap="none" spc="0" normalizeH="0" baseline="0" noProof="0" dirty="0" smtClean="0">
                        <a:sym typeface="+mn-lt"/>
                      </a:endParaRPr>
                    </a:p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RGH-MD-06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复发</a:t>
                      </a:r>
                      <a:endParaRPr lang="zh-CN" alt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97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周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：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与安慰剂相比，试验组复发时间显著延长（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P=0.001,n=200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），复发率显著降低（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24.8% vs 47.5%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），复发风险更低（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HR=0.45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</a:rPr>
                        <a:t>）</a:t>
                      </a:r>
                      <a:endParaRPr lang="zh-CN" alt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70802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dirty="0" smtClean="0"/>
                        <a:t>头对头</a:t>
                      </a:r>
                      <a:r>
                        <a:rPr lang="en-US" altLang="zh-CN" sz="1200" dirty="0" err="1" smtClean="0"/>
                        <a:t>Ⅲb</a:t>
                      </a:r>
                      <a:endParaRPr lang="en-US" altLang="zh-CN" sz="12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RGH-188-005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sz="1200" dirty="0" smtClean="0">
                          <a:solidFill>
                            <a:srgbClr val="C00000"/>
                          </a:solidFill>
                        </a:rPr>
                        <a:t>阴性症状</a:t>
                      </a:r>
                      <a:endParaRPr lang="zh-CN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26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周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,n=461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：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PANSS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阴性症状评分较基线降低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8.9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分，显著优于利培酮（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P=0.0022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）；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PSP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增加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14.3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分，显著优于利培酮（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p&lt;0.0001</a:t>
                      </a:r>
                      <a:r>
                        <a:rPr lang="zh-CN" altLang="en-US" sz="1200" dirty="0" smtClean="0">
                          <a:solidFill>
                            <a:srgbClr val="C00000"/>
                          </a:solidFill>
                          <a:sym typeface="+mn-ea"/>
                        </a:rPr>
                        <a:t>）</a:t>
                      </a:r>
                      <a:endParaRPr lang="zh-CN" altLang="en-US" sz="1200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505460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RGH-MD-11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长期安全性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0" algn="just">
                        <a:buFont typeface="Arial" panose="020B0604020202020204" pitchFamily="34" charset="0"/>
                        <a:buNone/>
                      </a:pPr>
                      <a:r>
                        <a:rPr lang="en-US" altLang="zh-CN" sz="1200" dirty="0" smtClean="0"/>
                        <a:t>48</a:t>
                      </a:r>
                      <a:r>
                        <a:rPr lang="zh-CN" altLang="en-US" sz="1200" dirty="0" smtClean="0"/>
                        <a:t>周：长期经卡立哌嗪</a:t>
                      </a:r>
                      <a:r>
                        <a:rPr lang="en-US" altLang="zh-CN" sz="1200" dirty="0" smtClean="0"/>
                        <a:t>1.5~4.5mg/</a:t>
                      </a:r>
                      <a:r>
                        <a:rPr lang="zh-CN" altLang="en-US" sz="1200" dirty="0" smtClean="0"/>
                        <a:t>天治疗，总体安全且耐受良好，</a:t>
                      </a:r>
                      <a:r>
                        <a:rPr lang="en-US" altLang="zh-CN" sz="1200" dirty="0" smtClean="0">
                          <a:solidFill>
                            <a:srgbClr val="C00000"/>
                          </a:solidFill>
                        </a:rPr>
                        <a:t>无长期治疗相关的新安全风险。</a:t>
                      </a:r>
                      <a:endParaRPr lang="zh-CN" altLang="en-US" sz="1200" dirty="0"/>
                    </a:p>
                  </a:txBody>
                  <a:tcPr anchor="ctr"/>
                </a:tc>
              </a:tr>
              <a:tr h="506095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CN" sz="1000" kern="1200" cap="none" spc="0" normalizeH="0" baseline="0" noProof="0" dirty="0" smtClean="0">
                          <a:sym typeface="+mn-lt"/>
                        </a:rPr>
                        <a:t>RGH-MD-17</a:t>
                      </a:r>
                      <a:endParaRPr kumimoji="0" lang="en-US" altLang="zh-CN" sz="1000" b="1" kern="1200" cap="none" spc="0" normalizeH="0" baseline="0" noProof="0" dirty="0" smtClean="0">
                        <a:sym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1200" dirty="0" smtClean="0"/>
                        <a:t>长期安全性</a:t>
                      </a:r>
                      <a:endParaRPr lang="zh-CN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en-US" altLang="zh-CN" sz="1200" dirty="0" smtClean="0"/>
                        <a:t>48</a:t>
                      </a:r>
                      <a:r>
                        <a:rPr lang="zh-CN" altLang="en-US" sz="1200" dirty="0" smtClean="0"/>
                        <a:t>周：长期经卡立哌嗪</a:t>
                      </a:r>
                      <a:r>
                        <a:rPr lang="en-US" altLang="zh-CN" sz="1200" dirty="0" smtClean="0"/>
                        <a:t>3~9mg/</a:t>
                      </a:r>
                      <a:r>
                        <a:rPr lang="zh-CN" altLang="en-US" sz="1200" dirty="0" smtClean="0"/>
                        <a:t>天治疗，总体安全且耐受良好。</a:t>
                      </a:r>
                      <a:endParaRPr lang="zh-CN" altLang="en-US" sz="12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extBox 20"/>
          <p:cNvSpPr txBox="1"/>
          <p:nvPr/>
        </p:nvSpPr>
        <p:spPr>
          <a:xfrm>
            <a:off x="509905" y="1162050"/>
            <a:ext cx="5539105" cy="2768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altLang="zh-CN" b="1" dirty="0">
                <a:solidFill>
                  <a:srgbClr val="003480"/>
                </a:solidFill>
                <a:latin typeface="微软雅黑" panose="020B0503020204020204" pitchFamily="34" charset="-122"/>
                <a:sym typeface="+mn-ea"/>
              </a:rPr>
              <a:t>2015</a:t>
            </a:r>
            <a:r>
              <a:rPr lang="zh-CN" altLang="en-US" b="1" dirty="0">
                <a:solidFill>
                  <a:srgbClr val="003480"/>
                </a:solidFill>
                <a:latin typeface="微软雅黑" panose="020B0503020204020204" pitchFamily="34" charset="-122"/>
                <a:sym typeface="+mn-ea"/>
              </a:rPr>
              <a:t>年上市，</a:t>
            </a:r>
            <a:r>
              <a:rPr lang="en-US" altLang="zh-CN" b="1" dirty="0">
                <a:solidFill>
                  <a:srgbClr val="003480"/>
                </a:solidFill>
                <a:latin typeface="微软雅黑" panose="020B0503020204020204" pitchFamily="34" charset="-122"/>
              </a:rPr>
              <a:t>7</a:t>
            </a:r>
            <a:r>
              <a:rPr lang="zh-CN" altLang="en-US" b="1" dirty="0">
                <a:solidFill>
                  <a:srgbClr val="003480"/>
                </a:solidFill>
                <a:latin typeface="微软雅黑" panose="020B0503020204020204" pitchFamily="34" charset="-122"/>
              </a:rPr>
              <a:t>项关键性临床，丰富的循证医学数据</a:t>
            </a:r>
            <a:endParaRPr lang="zh-CN" altLang="en-US" b="1" dirty="0">
              <a:solidFill>
                <a:srgbClr val="003480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683414" y="6273389"/>
            <a:ext cx="10766271" cy="3219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参考文献：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[1]  Stahl S. CNS Spectrums (2017), 22, 375–384.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[2]</a:t>
            </a:r>
            <a:r>
              <a:rPr lang="en-US" altLang="zh-CN" sz="1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Howes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J </a:t>
            </a:r>
            <a:r>
              <a:rPr lang="en-US" altLang="zh-CN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Psychopharmacol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 2015 February; 29(2): 97–115.; 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[3]Stahl  </a:t>
            </a:r>
            <a:r>
              <a:rPr lang="en-US" altLang="zh-CN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SM. CNS Spectrums (2017), 22, 375–384</a:t>
            </a:r>
            <a:r>
              <a:rPr lang="en-US" altLang="zh-CN" sz="1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</a:t>
            </a:r>
            <a:endParaRPr lang="en-US" altLang="zh-CN" sz="10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377825" y="363220"/>
            <a:ext cx="9733280" cy="414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创新性（</a:t>
            </a:r>
            <a:r>
              <a:rPr lang="en-US" alt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1/2</a:t>
            </a:r>
            <a:r>
              <a:rPr lang="zh-CN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）</a:t>
            </a:r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：</a:t>
            </a:r>
            <a:r>
              <a:rPr lang="en-US" altLang="zh-CN" sz="2100" b="1">
                <a:solidFill>
                  <a:schemeClr val="accent2">
                    <a:lumMod val="75000"/>
                  </a:schemeClr>
                </a:solidFill>
                <a:sym typeface="+mn-ea"/>
              </a:rPr>
              <a:t>D</a:t>
            </a:r>
            <a:r>
              <a:rPr lang="en-US" altLang="zh-CN" sz="2100" b="1" baseline="-25000">
                <a:solidFill>
                  <a:schemeClr val="accent2">
                    <a:lumMod val="75000"/>
                  </a:schemeClr>
                </a:solidFill>
                <a:uFillTx/>
                <a:sym typeface="+mn-ea"/>
              </a:rPr>
              <a:t>3</a:t>
            </a:r>
            <a:r>
              <a:rPr lang="zh-CN" altLang="en-US" sz="2100" b="1">
                <a:solidFill>
                  <a:schemeClr val="accent2">
                    <a:lumMod val="75000"/>
                  </a:schemeClr>
                </a:solidFill>
                <a:sym typeface="+mn-ea"/>
              </a:rPr>
              <a:t>受体亲和力最高</a:t>
            </a:r>
            <a:r>
              <a:rPr lang="zh-CN" altLang="en-US" sz="2100" b="1">
                <a:solidFill>
                  <a:schemeClr val="tx1"/>
                </a:solidFill>
                <a:latin typeface="微软雅黑" panose="020B0503020204020204" pitchFamily="34" charset="-122"/>
                <a:sym typeface="+mn-ea"/>
              </a:rPr>
              <a:t>，较同类药具有更好的阴性症状疗效</a:t>
            </a:r>
            <a:endParaRPr lang="zh-CN" altLang="en-US" sz="2100" b="1">
              <a:solidFill>
                <a:schemeClr val="tx1"/>
              </a:solidFill>
              <a:latin typeface="微软雅黑" panose="020B0503020204020204" pitchFamily="34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88365" y="5245735"/>
            <a:ext cx="5763895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0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D</a:t>
            </a:r>
            <a:r>
              <a:rPr lang="en-US" altLang="zh-CN" sz="2000" b="1" baseline="-25000" dirty="0" smtClean="0">
                <a:solidFill>
                  <a:schemeClr val="accent2">
                    <a:lumMod val="75000"/>
                  </a:schemeClr>
                </a:solidFill>
                <a:uFillTx/>
                <a:latin typeface="微软雅黑" panose="020B0503020204020204" pitchFamily="34" charset="-122"/>
              </a:rPr>
              <a:t>3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亲和力最高</a:t>
            </a:r>
            <a:r>
              <a:rPr lang="en-US" altLang="zh-CN" sz="2000" b="1" baseline="30000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[1]</a:t>
            </a:r>
            <a:r>
              <a:rPr lang="zh-CN" altLang="en-US" sz="2000" b="1" dirty="0" smtClean="0">
                <a:solidFill>
                  <a:schemeClr val="accent2">
                    <a:lumMod val="75000"/>
                  </a:schemeClr>
                </a:solidFill>
                <a:latin typeface="微软雅黑" panose="020B0503020204020204" pitchFamily="34" charset="-122"/>
              </a:rPr>
              <a:t>→更好的阴性症状疗效</a:t>
            </a:r>
            <a:endParaRPr lang="zh-CN" altLang="en-US" sz="2000" b="1" dirty="0" smtClean="0">
              <a:solidFill>
                <a:schemeClr val="accent2">
                  <a:lumMod val="75000"/>
                </a:schemeClr>
              </a:solidFill>
              <a:latin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6523681" y="1487957"/>
            <a:ext cx="4756150" cy="4037330"/>
            <a:chOff x="9356" y="1900"/>
            <a:chExt cx="7490" cy="6358"/>
          </a:xfrm>
        </p:grpSpPr>
        <p:sp>
          <p:nvSpPr>
            <p:cNvPr id="11" name="Téglalap: lekerekített 4"/>
            <p:cNvSpPr/>
            <p:nvPr>
              <p:custDataLst>
                <p:tags r:id="rId2"/>
              </p:custDataLst>
            </p:nvPr>
          </p:nvSpPr>
          <p:spPr>
            <a:xfrm>
              <a:off x="9356" y="1900"/>
              <a:ext cx="7490" cy="867"/>
            </a:xfrm>
            <a:prstGeom prst="roundRect">
              <a:avLst/>
            </a:prstGeom>
            <a:solidFill>
              <a:srgbClr val="F4833D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>
                <a:defRPr/>
              </a:pPr>
              <a:r>
                <a:rPr lang="en-US" altLang="zh-CN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D</a:t>
              </a:r>
              <a:r>
                <a:rPr lang="en-US" altLang="zh-CN" b="1" baseline="-25000" dirty="0">
                  <a:solidFill>
                    <a:schemeClr val="bg1"/>
                  </a:solidFill>
                  <a:uFillTx/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3</a:t>
              </a:r>
              <a:r>
                <a:rPr lang="en-US" altLang="zh-CN" b="1" baseline="-250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 </a:t>
              </a:r>
              <a:r>
                <a:rPr lang="zh-CN" altLang="en-US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受体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作用</a:t>
              </a:r>
              <a:r>
                <a:rPr lang="en-US" altLang="zh-CN" b="1" baseline="30000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[2-3]</a:t>
              </a:r>
              <a:r>
                <a:rPr lang="zh-CN" altLang="en-US" b="1" dirty="0" smtClean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（亲和力最</a:t>
              </a:r>
              <a:r>
                <a:rPr lang="zh-CN" altLang="en-US" b="1" dirty="0">
                  <a:solidFill>
                    <a:schemeClr val="bg1"/>
                  </a:solidFill>
                  <a:latin typeface="Arial" panose="020B0604020202020204" pitchFamily="34" charset="0"/>
                  <a:ea typeface="微软雅黑" panose="020B0503020204020204" pitchFamily="34" charset="-122"/>
                  <a:cs typeface="Arial" panose="020B0604020202020204" pitchFamily="34" charset="0"/>
                </a:rPr>
                <a:t>高）</a:t>
              </a:r>
              <a:endPara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grpSp>
          <p:nvGrpSpPr>
            <p:cNvPr id="12" name="Csoportba foglalás 5"/>
            <p:cNvGrpSpPr/>
            <p:nvPr>
              <p:custDataLst>
                <p:tags r:id="rId3"/>
              </p:custDataLst>
            </p:nvPr>
          </p:nvGrpSpPr>
          <p:grpSpPr>
            <a:xfrm>
              <a:off x="9356" y="3337"/>
              <a:ext cx="6991" cy="1323"/>
              <a:chOff x="7878912" y="3612080"/>
              <a:chExt cx="4081397" cy="840319"/>
            </a:xfrm>
          </p:grpSpPr>
          <p:pic>
            <p:nvPicPr>
              <p:cNvPr id="13" name="Kép 6"/>
              <p:cNvPicPr>
                <a:picLocks noChangeAspect="1"/>
              </p:cNvPicPr>
              <p:nvPr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>
                <a:off x="7878912" y="3612166"/>
                <a:ext cx="3057184" cy="840233"/>
              </a:xfrm>
              <a:prstGeom prst="rect">
                <a:avLst/>
              </a:prstGeom>
            </p:spPr>
          </p:pic>
          <p:pic>
            <p:nvPicPr>
              <p:cNvPr id="14" name="Kép 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029770" y="3612080"/>
                <a:ext cx="930539" cy="840234"/>
              </a:xfrm>
              <a:prstGeom prst="rect">
                <a:avLst/>
              </a:prstGeom>
            </p:spPr>
          </p:pic>
        </p:grpSp>
        <p:sp>
          <p:nvSpPr>
            <p:cNvPr id="16" name="Szövegdoboz 19"/>
            <p:cNvSpPr txBox="1"/>
            <p:nvPr>
              <p:custDataLst>
                <p:tags r:id="rId7"/>
              </p:custDataLst>
            </p:nvPr>
          </p:nvSpPr>
          <p:spPr>
            <a:xfrm>
              <a:off x="9662" y="5014"/>
              <a:ext cx="6684" cy="32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t">
              <a:spAutoFit/>
            </a:bodyPr>
            <a:lstStyle/>
            <a:p>
              <a:pPr marL="285750" lvl="0" indent="-285750" hangingPunct="0">
                <a:lnSpc>
                  <a:spcPct val="200000"/>
                </a:lnSpc>
                <a:buClr>
                  <a:schemeClr val="tx1"/>
                </a:buClr>
                <a:buFont typeface="Arial" panose="020B0604020202020204" pitchFamily="34" charset="0"/>
                <a:buChar char="•"/>
                <a:defRPr/>
              </a:pPr>
              <a:r>
                <a:rPr lang="zh-CN" altLang="en-US" sz="1600" dirty="0" smtClean="0"/>
                <a:t>改善</a:t>
              </a:r>
              <a:r>
                <a:rPr lang="zh-CN" altLang="en-US" sz="1600" dirty="0"/>
                <a:t>阴性症状及快感缺失</a:t>
              </a:r>
              <a:endParaRPr kumimoji="0" lang="en-AU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Verdana" panose="020B0604030504040204"/>
              </a:endParaRPr>
            </a:p>
            <a:p>
              <a:pPr marL="285750" lvl="0" indent="-285750" hangingPunct="0">
                <a:lnSpc>
                  <a:spcPct val="200000"/>
                </a:lnSpc>
                <a:buClr>
                  <a:schemeClr val="tx1"/>
                </a:buClr>
                <a:buFont typeface="Arial" panose="020B0604020202020204" pitchFamily="34" charset="0"/>
                <a:buChar char="•"/>
                <a:defRPr/>
              </a:pPr>
              <a:r>
                <a:rPr lang="zh-CN" altLang="en-US" sz="1600" dirty="0"/>
                <a:t>改善认知功能缺损</a:t>
              </a:r>
              <a:endParaRPr kumimoji="0" lang="en-AU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Verdana" panose="020B0604030504040204"/>
              </a:endParaRPr>
            </a:p>
            <a:p>
              <a:pPr marL="285750" lvl="0" indent="-285750" hangingPunct="0">
                <a:lnSpc>
                  <a:spcPct val="200000"/>
                </a:lnSpc>
                <a:buClr>
                  <a:schemeClr val="tx1"/>
                </a:buClr>
                <a:buFont typeface="Arial" panose="020B0604020202020204" pitchFamily="34" charset="0"/>
                <a:buChar char="•"/>
                <a:defRPr/>
              </a:pPr>
              <a:r>
                <a:rPr lang="zh-CN" altLang="en-US" sz="1600" dirty="0" smtClean="0"/>
                <a:t>改善共病物质成瘾</a:t>
              </a:r>
              <a:endParaRPr lang="en-US" altLang="zh-CN" sz="1600" dirty="0" smtClean="0"/>
            </a:p>
            <a:p>
              <a:pPr marL="285750" lvl="0" indent="-285750" hangingPunct="0">
                <a:lnSpc>
                  <a:spcPct val="200000"/>
                </a:lnSpc>
                <a:buClr>
                  <a:schemeClr val="tx1"/>
                </a:buClr>
                <a:buFont typeface="Arial" panose="020B0604020202020204" pitchFamily="34" charset="0"/>
                <a:buChar char="•"/>
                <a:defRPr/>
              </a:pPr>
              <a:r>
                <a:rPr lang="zh-CN" altLang="en-US" sz="1600" dirty="0"/>
                <a:t>改善情感症状</a:t>
              </a:r>
              <a:endParaRPr kumimoji="0" lang="zh-CN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Verdana" panose="020B0604030504040204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889116" y="1313815"/>
            <a:ext cx="5207000" cy="3932599"/>
            <a:chOff x="1443587" y="719666"/>
            <a:chExt cx="5439473" cy="4194480"/>
          </a:xfrm>
        </p:grpSpPr>
        <p:graphicFrame>
          <p:nvGraphicFramePr>
            <p:cNvPr id="25" name="图示 24"/>
            <p:cNvGraphicFramePr/>
            <p:nvPr/>
          </p:nvGraphicFramePr>
          <p:xfrm>
            <a:off x="2032000" y="719666"/>
            <a:ext cx="4850938" cy="419443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8" r:lo="rId9" r:qs="rId10" r:cs="rId11"/>
            </a:graphicData>
          </a:graphic>
        </p:graphicFrame>
        <p:cxnSp>
          <p:nvCxnSpPr>
            <p:cNvPr id="3" name="直接箭头连接符 2"/>
            <p:cNvCxnSpPr/>
            <p:nvPr/>
          </p:nvCxnSpPr>
          <p:spPr>
            <a:xfrm flipV="1">
              <a:off x="1804388" y="1064256"/>
              <a:ext cx="19237" cy="16911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4" name="文本框 3"/>
            <p:cNvSpPr txBox="1"/>
            <p:nvPr/>
          </p:nvSpPr>
          <p:spPr>
            <a:xfrm>
              <a:off x="1443587" y="1094205"/>
              <a:ext cx="514097" cy="1706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/>
                <a:t>D</a:t>
              </a:r>
              <a:r>
                <a:rPr lang="en-US" altLang="zh-CN" sz="1400" baseline="-25000" dirty="0" smtClean="0"/>
                <a:t>3</a:t>
              </a:r>
              <a:r>
                <a:rPr lang="zh-CN" altLang="en-US" sz="1400" dirty="0" smtClean="0"/>
                <a:t>受体高亲和力</a:t>
              </a:r>
              <a:endParaRPr lang="zh-CN" altLang="en-US" sz="1400" dirty="0" smtClean="0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443587" y="3207340"/>
              <a:ext cx="514097" cy="1706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1400" dirty="0" smtClean="0"/>
                <a:t>D</a:t>
              </a:r>
              <a:r>
                <a:rPr lang="en-US" altLang="zh-CN" sz="1400" baseline="-25000" dirty="0" smtClean="0"/>
                <a:t>3</a:t>
              </a:r>
              <a:r>
                <a:rPr lang="zh-CN" altLang="en-US" sz="1400" dirty="0" smtClean="0"/>
                <a:t>受体低亲和力</a:t>
              </a:r>
              <a:endParaRPr lang="zh-CN" altLang="en-US" sz="1400" dirty="0" smtClean="0"/>
            </a:p>
          </p:txBody>
        </p:sp>
        <p:cxnSp>
          <p:nvCxnSpPr>
            <p:cNvPr id="31" name="直接箭头连接符 30"/>
            <p:cNvCxnSpPr/>
            <p:nvPr/>
          </p:nvCxnSpPr>
          <p:spPr>
            <a:xfrm>
              <a:off x="1835807" y="3157943"/>
              <a:ext cx="5307" cy="175620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" name="矩形 6"/>
            <p:cNvSpPr/>
            <p:nvPr/>
          </p:nvSpPr>
          <p:spPr>
            <a:xfrm>
              <a:off x="3019729" y="2903511"/>
              <a:ext cx="2867833" cy="470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1000" dirty="0"/>
                <a:t>1/1 DA</a:t>
              </a:r>
              <a:endParaRPr lang="en-US" altLang="zh-CN" sz="1000" dirty="0"/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00" dirty="0"/>
                <a:t>伊潘立酮、鲁拉西酮、奥氮平</a:t>
              </a:r>
              <a:endParaRPr lang="en-US" altLang="zh-CN" sz="1000" dirty="0"/>
            </a:p>
          </p:txBody>
        </p:sp>
        <p:sp>
          <p:nvSpPr>
            <p:cNvPr id="33" name="矩形 32"/>
            <p:cNvSpPr/>
            <p:nvPr/>
          </p:nvSpPr>
          <p:spPr>
            <a:xfrm>
              <a:off x="3516956" y="3595080"/>
              <a:ext cx="1873378" cy="470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1000" dirty="0"/>
                <a:t>1/10 DA</a:t>
              </a:r>
              <a:endParaRPr lang="en-US" altLang="zh-CN" sz="1000" dirty="0"/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00" dirty="0">
                  <a:sym typeface="+mn-ea"/>
                </a:rPr>
                <a:t>氯氮平</a:t>
              </a:r>
              <a:r>
                <a:rPr lang="zh-CN" altLang="en-US" sz="1000" dirty="0"/>
                <a:t>、喹硫平</a:t>
              </a:r>
              <a:endParaRPr lang="zh-CN" altLang="en-US" sz="1000" dirty="0"/>
            </a:p>
          </p:txBody>
        </p:sp>
        <p:sp>
          <p:nvSpPr>
            <p:cNvPr id="34" name="矩形 33"/>
            <p:cNvSpPr/>
            <p:nvPr/>
          </p:nvSpPr>
          <p:spPr>
            <a:xfrm>
              <a:off x="3953973" y="4395929"/>
              <a:ext cx="999344" cy="2837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1000" dirty="0"/>
                <a:t>1/100 DA</a:t>
              </a:r>
              <a:endParaRPr lang="zh-CN" altLang="en-US" sz="1000" dirty="0"/>
            </a:p>
          </p:txBody>
        </p:sp>
        <p:sp>
          <p:nvSpPr>
            <p:cNvPr id="8" name="矩形 7"/>
            <p:cNvSpPr/>
            <p:nvPr/>
          </p:nvSpPr>
          <p:spPr>
            <a:xfrm>
              <a:off x="3019729" y="2088904"/>
              <a:ext cx="2867833" cy="6576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1000" dirty="0" smtClean="0"/>
                <a:t>10*DA</a:t>
              </a:r>
              <a:endParaRPr lang="en-US" altLang="zh-CN" sz="1000" dirty="0"/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00" dirty="0"/>
                <a:t>布瑞哌</a:t>
              </a:r>
              <a:r>
                <a:rPr lang="zh-CN" altLang="en-US" sz="1000" dirty="0" smtClean="0"/>
                <a:t>唑、阿塞那平</a:t>
              </a:r>
              <a:r>
                <a:rPr lang="zh-CN" altLang="en-US" sz="1000" dirty="0"/>
                <a:t>、帕利哌酮</a:t>
              </a:r>
              <a:endParaRPr lang="en-US" altLang="zh-CN" sz="1000" dirty="0" smtClean="0"/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00" dirty="0" smtClean="0"/>
                <a:t>阿立</a:t>
              </a:r>
              <a:r>
                <a:rPr lang="zh-CN" altLang="en-US" sz="1000" dirty="0"/>
                <a:t>哌唑、利培酮、齐拉西酮</a:t>
              </a:r>
              <a:endParaRPr lang="en-US" altLang="zh-CN" sz="1000" dirty="0"/>
            </a:p>
          </p:txBody>
        </p:sp>
        <p:sp>
          <p:nvSpPr>
            <p:cNvPr id="36" name="矩形 35"/>
            <p:cNvSpPr/>
            <p:nvPr/>
          </p:nvSpPr>
          <p:spPr>
            <a:xfrm>
              <a:off x="3019729" y="1474379"/>
              <a:ext cx="2867833" cy="4707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1000" dirty="0" smtClean="0"/>
                <a:t>100*DA</a:t>
              </a:r>
              <a:endParaRPr lang="en-US" altLang="zh-CN" sz="1000" dirty="0"/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00" dirty="0"/>
                <a:t>布南色林</a:t>
              </a:r>
              <a:endParaRPr lang="en-US" altLang="zh-CN" sz="1000" dirty="0"/>
            </a:p>
          </p:txBody>
        </p:sp>
        <p:sp>
          <p:nvSpPr>
            <p:cNvPr id="37" name="矩形 36"/>
            <p:cNvSpPr/>
            <p:nvPr/>
          </p:nvSpPr>
          <p:spPr>
            <a:xfrm>
              <a:off x="3019729" y="977528"/>
              <a:ext cx="2867833" cy="4422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en-US" altLang="zh-CN" sz="800" b="1" dirty="0" smtClean="0">
                  <a:solidFill>
                    <a:schemeClr val="bg1"/>
                  </a:solidFill>
                </a:rPr>
                <a:t>1000*DA</a:t>
              </a:r>
              <a:endParaRPr lang="en-US" altLang="zh-CN" sz="800" b="1" dirty="0">
                <a:solidFill>
                  <a:schemeClr val="bg1"/>
                </a:solidFill>
              </a:endParaRPr>
            </a:p>
            <a:p>
              <a:pPr lvl="0" algn="ctr">
                <a:lnSpc>
                  <a:spcPct val="114000"/>
                </a:lnSpc>
                <a:spcAft>
                  <a:spcPts val="0"/>
                </a:spcAft>
              </a:pPr>
              <a:r>
                <a:rPr lang="zh-CN" altLang="en-US" sz="1050" b="1" dirty="0">
                  <a:solidFill>
                    <a:schemeClr val="bg1"/>
                  </a:solidFill>
                </a:rPr>
                <a:t>卡立哌嗪</a:t>
              </a:r>
              <a:endParaRPr lang="en-US" altLang="zh-CN" sz="1050" b="1" dirty="0">
                <a:solidFill>
                  <a:schemeClr val="bg1"/>
                </a:solidFill>
              </a:endParaRPr>
            </a:p>
          </p:txBody>
        </p:sp>
        <p:cxnSp>
          <p:nvCxnSpPr>
            <p:cNvPr id="38" name="直接连接符 37"/>
            <p:cNvCxnSpPr/>
            <p:nvPr/>
          </p:nvCxnSpPr>
          <p:spPr>
            <a:xfrm>
              <a:off x="5887562" y="3125110"/>
              <a:ext cx="355296" cy="0"/>
            </a:xfrm>
            <a:prstGeom prst="line">
              <a:avLst/>
            </a:prstGeom>
            <a:ln>
              <a:solidFill>
                <a:srgbClr val="B87A6F"/>
              </a:solidFill>
              <a:prstDash val="sysDash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9" name="圆角矩形 8"/>
            <p:cNvSpPr/>
            <p:nvPr/>
          </p:nvSpPr>
          <p:spPr>
            <a:xfrm>
              <a:off x="6078416" y="2963515"/>
              <a:ext cx="804644" cy="410435"/>
            </a:xfrm>
            <a:prstGeom prst="roundRect">
              <a:avLst/>
            </a:prstGeom>
            <a:solidFill>
              <a:srgbClr val="C08377"/>
            </a:solidFill>
            <a:ln>
              <a:solidFill>
                <a:srgbClr val="BE81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dirty="0" smtClean="0"/>
                <a:t>DA</a:t>
              </a:r>
              <a:endParaRPr lang="en-US" altLang="zh-CN" sz="1200" dirty="0" smtClean="0"/>
            </a:p>
            <a:p>
              <a:pPr algn="ctr"/>
              <a:r>
                <a:rPr lang="zh-CN" altLang="en-US" sz="1200" dirty="0" smtClean="0"/>
                <a:t>多巴胺</a:t>
              </a:r>
              <a:endParaRPr lang="zh-CN" altLang="en-US" sz="1200" dirty="0" smtClean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847*287"/>
  <p:tag name="TABLE_ENDDRAG_RECT" val="53*127*847*287"/>
</p:tagLst>
</file>

<file path=ppt/tags/tag10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1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2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3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4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5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6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7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8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19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2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20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21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22.xml><?xml version="1.0" encoding="utf-8"?>
<p:tagLst xmlns:p="http://schemas.openxmlformats.org/presentationml/2006/main">
  <p:tag name="TABLE_ENDDRAG_ORIGIN_RECT" val="830*330"/>
  <p:tag name="TABLE_ENDDRAG_RECT" val="62*92*830*330"/>
</p:tagLst>
</file>

<file path=ppt/tags/tag23.xml><?xml version="1.0" encoding="utf-8"?>
<p:tagLst xmlns:p="http://schemas.openxmlformats.org/presentationml/2006/main">
  <p:tag name="TABLE_ENDDRAG_ORIGIN_RECT" val="842*181"/>
  <p:tag name="TABLE_ENDDRAG_RECT" val="55*259*842*181"/>
</p:tagLst>
</file>

<file path=ppt/tags/tag24.xml><?xml version="1.0" encoding="utf-8"?>
<p:tagLst xmlns:p="http://schemas.openxmlformats.org/presentationml/2006/main">
  <p:tag name="KSO_WM_DIAGRAM_VIRTUALLY_FRAME" val="{&quot;height&quot;:314.55,&quot;left&quot;:502.95,&quot;top&quot;:107.7,&quot;width&quot;:436.8120094944037}"/>
</p:tagLst>
</file>

<file path=ppt/tags/tag25.xml><?xml version="1.0" encoding="utf-8"?>
<p:tagLst xmlns:p="http://schemas.openxmlformats.org/presentationml/2006/main">
  <p:tag name="TABLE_ENDDRAG_ORIGIN_RECT" val="436*343"/>
  <p:tag name="TABLE_ENDDRAG_RECT" val="40*122*436*343"/>
</p:tagLst>
</file>

<file path=ppt/tags/tag26.xml><?xml version="1.0" encoding="utf-8"?>
<p:tagLst xmlns:p="http://schemas.openxmlformats.org/presentationml/2006/main">
  <p:tag name="KSO_WM_DIAGRAM_VIRTUALLY_FRAME" val="{&quot;height&quot;:437.0375590551181,&quot;left&quot;:25.2,&quot;top&quot;:40.22771653543307,&quot;width&quot;:913.1081102362205}"/>
</p:tagLst>
</file>

<file path=ppt/tags/tag27.xml><?xml version="1.0" encoding="utf-8"?>
<p:tagLst xmlns:p="http://schemas.openxmlformats.org/presentationml/2006/main">
  <p:tag name="KSO_WM_DIAGRAM_VIRTUALLY_FRAME" val="{&quot;height&quot;:437.0375590551181,&quot;left&quot;:25.2,&quot;top&quot;:40.22771653543307,&quot;width&quot;:913.1081102362205}"/>
</p:tagLst>
</file>

<file path=ppt/tags/tag28.xml><?xml version="1.0" encoding="utf-8"?>
<p:tagLst xmlns:p="http://schemas.openxmlformats.org/presentationml/2006/main">
  <p:tag name="KSO_WM_DIAGRAM_VIRTUALLY_FRAME" val="{&quot;height&quot;:437.0375590551181,&quot;left&quot;:25.2,&quot;top&quot;:40.22771653543307,&quot;width&quot;:913.1081102362205}"/>
</p:tagLst>
</file>

<file path=ppt/tags/tag29.xml><?xml version="1.0" encoding="utf-8"?>
<p:tagLst xmlns:p="http://schemas.openxmlformats.org/presentationml/2006/main">
  <p:tag name="KSO_WM_DIAGRAM_VIRTUALLY_FRAME" val="{&quot;height&quot;:437.0375590551181,&quot;left&quot;:25.2,&quot;top&quot;:40.22771653543307,&quot;width&quot;:913.1081102362205}"/>
</p:tagLst>
</file>

<file path=ppt/tags/tag3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30.xml><?xml version="1.0" encoding="utf-8"?>
<p:tagLst xmlns:p="http://schemas.openxmlformats.org/presentationml/2006/main">
  <p:tag name="KSO_WM_DIAGRAM_VIRTUALLY_FRAME" val="{&quot;height&quot;:368.25,&quot;left&quot;:34.3,&quot;top&quot;:111.5,&quot;width&quot;:895.8}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1_1"/>
  <p:tag name="KSO_WM_UNIT_ID" val="diagram20235395_1*m_h_i*1_1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SUBTYPE" val="nb"/>
  <p:tag name="KSO_WM_DIAGRAM_VERSION" val="3"/>
  <p:tag name="KSO_WM_DIAGRAM_COLOR_TRICK" val="2"/>
  <p:tag name="KSO_WM_DIAGRAM_COLOR_TEXT_CAN_REMOVE" val="n"/>
  <p:tag name="KSO_WM_UNIT_FILL_TYPE" val="3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gradient&quot;:[{&quot;brightness&quot;:0,&quot;colorType&quot;:1,&quot;foreColorIndex&quot;:5,&quot;pos&quot;:0.2800000011920929,&quot;transparency&quot;:0},{&quot;brightness&quot;:0.4000000059604645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.44999998807907104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2_1"/>
  <p:tag name="KSO_WM_UNIT_ID" val="diagram20235395_1*m_h_i*1_2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SUBTYPE" val="nb"/>
  <p:tag name="KSO_WM_DIAGRAM_VERSION" val="3"/>
  <p:tag name="KSO_WM_DIAGRAM_COLOR_TRICK" val="2"/>
  <p:tag name="KSO_WM_DIAGRAM_COLOR_TEXT_CAN_REMOVE" val="n"/>
  <p:tag name="KSO_WM_UNIT_FILL_TYPE" val="3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gradient&quot;:[{&quot;brightness&quot;:0,&quot;colorType&quot;:1,&quot;foreColorIndex&quot;:8,&quot;pos&quot;:0.5899999737739563,&quot;transparency&quot;:0},{&quot;brightness&quot;:0.4000000059604645,&quot;colorType&quot;:1,&quot;foreColorIndex&quot;:8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.44999998807907104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h_i"/>
  <p:tag name="KSO_WM_UNIT_INDEX" val="1_3_1"/>
  <p:tag name="KSO_WM_UNIT_ID" val="diagram20235395_1*m_h_i*1_3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SUBTYPE" val="nb"/>
  <p:tag name="KSO_WM_DIAGRAM_VERSION" val="3"/>
  <p:tag name="KSO_WM_DIAGRAM_COLOR_TRICK" val="2"/>
  <p:tag name="KSO_WM_DIAGRAM_COLOR_TEXT_CAN_REMOVE" val="n"/>
  <p:tag name="KSO_WM_UNIT_FILL_TYPE" val="3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gradient&quot;:[{&quot;brightness&quot;:0,&quot;colorType&quot;:1,&quot;foreColorIndex&quot;:5,&quot;pos&quot;:0.2800000011920929,&quot;transparency&quot;:0},{&quot;brightness&quot;:0.4000000059604645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.44999998807907104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1"/>
  <p:tag name="KSO_WM_UNIT_ID" val="diagram20235395_1*m_i*1_1"/>
  <p:tag name="KSO_WM_TEMPLATE_CATEGORY" val="diagram"/>
  <p:tag name="KSO_WM_TEMPLATE_INDEX" val="20235395"/>
  <p:tag name="KSO_WM_UNIT_LAYERLEVEL" val="1_1"/>
  <p:tag name="KSO_WM_TAG_VERSION" val="3.0"/>
  <p:tag name="KSO_WM_BEAUTIFY_FLAG" val="#wm#"/>
  <p:tag name="KSO_WM_DIAGRAM_VERSION" val="3"/>
  <p:tag name="KSO_WM_DIAGRAM_COLOR_TRICK" val="2"/>
  <p:tag name="KSO_WM_DIAGRAM_COLOR_TEXT_CAN_REMOVE" val="n"/>
  <p:tag name="KSO_WM_UNIT_LINE_FORE_SCHEMECOLOR_INDEX" val="13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solidLine&quot;:{&quot;brightness&quot;:0.5,&quot;colorType&quot;:1,&quot;foreColorIndex&quot;:13,&quot;transparency&quot;:0.7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m1-1"/>
  <p:tag name="KSO_WM_UNIT_TYPE" val="m_i"/>
  <p:tag name="KSO_WM_UNIT_INDEX" val="1_2"/>
  <p:tag name="KSO_WM_UNIT_ID" val="diagram20235395_1*m_i*1_2"/>
  <p:tag name="KSO_WM_TEMPLATE_CATEGORY" val="diagram"/>
  <p:tag name="KSO_WM_TEMPLATE_INDEX" val="20235395"/>
  <p:tag name="KSO_WM_UNIT_LAYERLEVEL" val="1_1"/>
  <p:tag name="KSO_WM_TAG_VERSION" val="3.0"/>
  <p:tag name="KSO_WM_BEAUTIFY_FLAG" val="#wm#"/>
  <p:tag name="KSO_WM_DIAGRAM_VERSION" val="3"/>
  <p:tag name="KSO_WM_DIAGRAM_COLOR_TRICK" val="2"/>
  <p:tag name="KSO_WM_DIAGRAM_COLOR_TEXT_CAN_REMOVE" val="n"/>
  <p:tag name="KSO_WM_UNIT_LINE_FORE_SCHEMECOLOR_INDEX" val="13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solidLine&quot;:{&quot;brightness&quot;:0.5,&quot;colorType&quot;:1,&quot;foreColorIndex&quot;:13,&quot;transparency&quot;:0.75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1_1"/>
  <p:tag name="KSO_WM_UNIT_ID" val="diagram20235395_1*m_h_f*1_1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TEXT_LAYER_COUNT" val="1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单击此处输入你的正文具体内容文字是您思想的提炼，为了最终演示发布的良好效果，请尽量言简意赅的阐述内容观点。单击此处输入你的正文具体内容。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1_1"/>
  <p:tag name="KSO_WM_UNIT_ID" val="diagram20235395_1*m_h_a*1_1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添加标题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2_1"/>
  <p:tag name="KSO_WM_UNIT_ID" val="diagram20235395_1*m_h_f*1_2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TEXT_LAYER_COUNT" val="1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单击此处输入你的正文内容，文字是您思想的提炼，为了最终演示发布的良好效果，请尽量言简意赅的阐述观点。单击此处输入你的正文具体内容。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3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2_1"/>
  <p:tag name="KSO_WM_UNIT_ID" val="diagram20235395_1*m_h_a*1_2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添加标题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8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4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40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m_h_f"/>
  <p:tag name="KSO_WM_UNIT_INDEX" val="1_3_1"/>
  <p:tag name="KSO_WM_UNIT_ID" val="diagram20235395_1*m_h_f*1_3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UNIT_TEXT_LAYER_COUNT" val="1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单击此处输入你的正文具体内容文字是您思想的提炼，为了最终演示发布的良好效果，请尽量言简意赅的阐述内容观点。单击此处输入你的正文具体内容。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m_h_a"/>
  <p:tag name="KSO_WM_UNIT_INDEX" val="1_3_1"/>
  <p:tag name="KSO_WM_UNIT_ID" val="diagram20235395_1*m_h_a*1_3_1"/>
  <p:tag name="KSO_WM_TEMPLATE_CATEGORY" val="diagram"/>
  <p:tag name="KSO_WM_TEMPLATE_INDEX" val="20235395"/>
  <p:tag name="KSO_WM_UNIT_LAYERLEVEL" val="1_1_1"/>
  <p:tag name="KSO_WM_TAG_VERSION" val="3.0"/>
  <p:tag name="KSO_WM_BEAUTIFY_FLAG" val="#wm#"/>
  <p:tag name="KSO_WM_DIAGRAM_GROUP_CODE" val="m1-1"/>
  <p:tag name="KSO_WM_DIAGRAM_VERSION" val="3"/>
  <p:tag name="KSO_WM_DIAGRAM_COLOR_TRICK" val="2"/>
  <p:tag name="KSO_WM_DIAGRAM_COLOR_TEXT_CAN_REMOVE" val="n"/>
  <p:tag name="KSO_WM_UNIT_TEXT_TYPE" val="1"/>
  <p:tag name="KSO_WM_UNIT_PRESET_TEXT" val="添加标题"/>
  <p:tag name="KSO_WM_UNIT_TEXT_FILL_FORE_SCHEMECOLOR_INDEX" val="1"/>
  <p:tag name="KSO_WM_UNIT_TEXT_FILL_TYPE" val="1"/>
  <p:tag name="KSO_WM_DIAGRAM_MAX_ITEMCNT" val="6"/>
  <p:tag name="KSO_WM_DIAGRAM_MIN_ITEMCNT" val="3"/>
  <p:tag name="KSO_WM_DIAGRAM_VIRTUALLY_FRAME" val="{&quot;height&quot;:368.25,&quot;left&quot;:34.3,&quot;top&quot;:111.5,&quot;width&quot;:895.8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DIAGRAM_USE_COLOR_VALUE" val="{&quot;color_scheme&quot;:1,&quot;theme_color_indexes&quot;:[6,7,6,7,6,7],&quot;theme_colors&quot;:[&quot;#000000&quot;,&quot;#ffffff&quot;,&quot;#44546a&quot;,&quot;#e7e6e6&quot;,&quot;#5b9bd5&quot;,&quot;#ed7d31&quot;,&quot;#a5a5a5&quot;,&quot;#ffc000&quot;,&quot;#4472c4&quot;,&quot;#70ad47&quot;,&quot;#0563c1&quot;,&quot;#954f72&quot;]}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4_3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4_3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4_4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4_4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49999976158142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UNIT_LINE_FORE_SCHEMECOLOR_INDEX" val="5"/>
  <p:tag name="KSO_WM_DIAGRAM_USE_COLOR_VALUE" val="{&quot;color_scheme&quot;:1,&quot;color_type&quot;:1,&quot;theme_color_indexes&quot;:[5,6,5,6,5,6]}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2_3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2_3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2_4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2_4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49999976158142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UNIT_LINE_FORE_SCHEMECOLOR_INDEX" val="5"/>
  <p:tag name="KSO_WM_DIAGRAM_USE_COLOR_VALUE" val="{&quot;color_scheme&quot;:1,&quot;color_type&quot;:1,&quot;theme_color_indexes&quot;:[5,6,5,6,5,6]}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3_3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3_3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3_4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3_4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49999976158142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UNIT_LINE_FORE_SCHEMECOLOR_INDEX" val="5"/>
  <p:tag name="KSO_WM_DIAGRAM_USE_COLOR_VALUE" val="{&quot;color_scheme&quot;:1,&quot;color_type&quot;:1,&quot;theme_color_indexes&quot;:[5,6,5,6,5,6]}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1_3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1_3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1_4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1_4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solidLine&quot;:{&quot;brightness&quot;:0.4000000059604645,&quot;colorType&quot;:1,&quot;foreColorIndex&quot;:5,&quot;transparency&quot;:0.6499999761581421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UNIT_LINE_FORE_SCHEMECOLOR_INDEX" val="5"/>
  <p:tag name="KSO_WM_DIAGRAM_USE_COLOR_VALUE" val="{&quot;color_scheme&quot;:1,&quot;color_type&quot;:1,&quot;theme_color_indexes&quot;:[5,6,5,6,5,6]}"/>
</p:tagLst>
</file>

<file path=ppt/tags/tag5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5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1976_2*l_h_a*1_1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1_1"/>
  <p:tag name="KSO_WM_UNIT_ID" val="diagram20231976_2*l_h_f*1_1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请单击此处输入你的正文具体内容，文字是您思想的提炼，为了最终演示发布的良好效果，可酌情增减你的文字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1_2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1_2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gradient&quot;:[{&quot;brightness&quot;:0,&quot;colorType&quot;:1,&quot;foreColorIndex&quot;:5,&quot;pos&quot;:1,&quot;transparency&quot;:0},{&quot;brightness&quot;:0.30000001192092896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1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1_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5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3_1"/>
  <p:tag name="KSO_WM_UNIT_ID" val="diagram20231976_2*l_h_a*1_3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3_1"/>
  <p:tag name="KSO_WM_UNIT_ID" val="diagram20231976_2*l_h_f*1_3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请单击此处输入你的正文具体内容，文字是您思想的提炼，为了最终演示发布的良好效果，根据需要可酌情增减你的文字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3_2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3_2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gradient&quot;:[{&quot;brightness&quot;:0,&quot;colorType&quot;:1,&quot;foreColorIndex&quot;:5,&quot;pos&quot;:1,&quot;transparency&quot;:0},{&quot;brightness&quot;:0.30000001192092896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3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3_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5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1976_2*l_h_a*1_2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59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2_1"/>
  <p:tag name="KSO_WM_UNIT_ID" val="diagram20231976_2*l_h_f*1_2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请单击此处输入你的正文具体内容，文字是您思想的提炼，为了最终演示发布的良好效果，根据需要可酌情增减你的文字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6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2_2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2_2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gradient&quot;:[{&quot;brightness&quot;:0,&quot;colorType&quot;:1,&quot;foreColorIndex&quot;:5,&quot;pos&quot;:1,&quot;transparency&quot;:0},{&quot;brightness&quot;:0.30000001192092896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2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2_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4_1"/>
  <p:tag name="KSO_WM_UNIT_ID" val="diagram20231976_2*l_h_a*1_4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BEAUTIFY_FLAG" val="#wm#"/>
  <p:tag name="KSO_WM_UNIT_PRESET_TEXT" val="添加标题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63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l_h_f"/>
  <p:tag name="KSO_WM_UNIT_INDEX" val="1_4_1"/>
  <p:tag name="KSO_WM_UNIT_ID" val="diagram20231976_2*l_h_f*1_4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TYPE" val="1"/>
  <p:tag name="KSO_WM_UNIT_TEXT_LAYER_COUNT" val="1"/>
  <p:tag name="KSO_WM_BEAUTIFY_FLAG" val="#wm#"/>
  <p:tag name="KSO_WM_UNIT_PRESET_TEXT" val="请单击此处输入你的正文具体内容，文字是您思想的提炼，为了最终演示发布的良好效果，可酌情增减你的文字。"/>
  <p:tag name="KSO_WM_UNIT_TEXT_FILL_FORE_SCHEMECOLOR_INDEX" val="1"/>
  <p:tag name="KSO_WM_UNIT_TEXT_FILL_TYPE" val="1"/>
  <p:tag name="KSO_WM_DIAGRAM_USE_COLOR_VALUE" val="{&quot;color_scheme&quot;:1,&quot;color_type&quot;:1,&quot;theme_color_indexes&quot;:[5,6,5,6,5,6]}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4_2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4_2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gradient&quot;:[{&quot;brightness&quot;:0,&quot;colorType&quot;:1,&quot;foreColorIndex&quot;:5,&quot;pos&quot;:1,&quot;transparency&quot;:0},{&quot;brightness&quot;:0.30000001192092896,&quot;colorType&quot;:1,&quot;foreColorIndex&quot;:5,&quot;pos&quot;:0,&quot;transparency&quot;:0}],&quot;type&quot;:3},&quot;glow&quot;:{&quot;colorType&quot;:0},&quot;line&quot;:{&quot;type&quot;:0},&quot;shadow&quot;:{&quot;brightness&quot;:-0.25,&quot;colorType&quot;:1,&quot;foreColorIndex&quot;:5,&quot;transparency&quot;:0.800000011920929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FILL_TYPE" val="3"/>
  <p:tag name="KSO_WM_DIAGRAM_USE_COLOR_VALUE" val="{&quot;color_scheme&quot;:1,&quot;color_type&quot;:1,&quot;theme_color_indexes&quot;:[5,6,5,6,5,6]}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1976_2*l_h_i*1_4_1"/>
  <p:tag name="KSO_WM_TEMPLATE_CATEGORY" val="diagram"/>
  <p:tag name="KSO_WM_TEMPLATE_INDEX" val="20231976"/>
  <p:tag name="KSO_WM_UNIT_LAYERLEVEL" val="1_1_1"/>
  <p:tag name="KSO_WM_TAG_VERSION" val="3.0"/>
  <p:tag name="KSO_WM_DIAGRAM_VERSION" val="3"/>
  <p:tag name="KSO_WM_DIAGRAM_COLOR_TRICK" val="1"/>
  <p:tag name="KSO_WM_DIAGRAM_COLOR_TEXT_CAN_REMOVE" val="n"/>
  <p:tag name="KSO_WM_DIAGRAM_GROUP_CODE" val="l1-1"/>
  <p:tag name="KSO_WM_UNIT_TYPE" val="l_h_i"/>
  <p:tag name="KSO_WM_UNIT_INDEX" val="1_4_1"/>
  <p:tag name="KSO_WM_DIAGRAM_MAX_ITEMCNT" val="6"/>
  <p:tag name="KSO_WM_DIAGRAM_MIN_ITEMCNT" val="3"/>
  <p:tag name="KSO_WM_DIAGRAM_VIRTUALLY_FRAME" val="{&quot;height&quot;:372.95001220703125,&quot;left&quot;:46.925,&quot;top&quot;:70.37499389648437,&quot;width&quot;:851.25}"/>
  <p:tag name="KSO_WM_DIAGRAM_COLOR_MATCH_VALUE" val="{&quot;shape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FORE_SCHEMECOLOR_INDEX" val="14"/>
  <p:tag name="KSO_WM_UNIT_FILL_FORE_SCHEMECOLOR_INDEX_BRIGHTNESS" val="0"/>
  <p:tag name="KSO_WM_BEAUTIFY_FLAG" val="#wm#"/>
  <p:tag name="KSO_WM_DIAGRAM_USE_COLOR_VALUE" val="{&quot;color_scheme&quot;:1,&quot;color_type&quot;:1,&quot;theme_color_indexes&quot;:[5,6,5,6,5,6]}"/>
</p:tagLst>
</file>

<file path=ppt/tags/tag66.xml><?xml version="1.0" encoding="utf-8"?>
<p:tagLst xmlns:p="http://schemas.openxmlformats.org/presentationml/2006/main">
  <p:tag name="KSO_WPP_MARK_KEY" val="721b8326-0575-42d7-a2b7-6bf6cc974334"/>
  <p:tag name="COMMONDATA" val="eyJoZGlkIjoiYjNkNDYxMmIwNmM5NTY2OTdkODYxNGM2OGY2YmI2OGYifQ=="/>
  <p:tag name="RESOURCE_RECORD_KEY" val="{&quot;10&quot;:[50059175],&quot;29&quot;:[50053052,50000269,50052423,50053376,50000047,50000099,50000033,50000069],&quot;70&quot;:[3325124,3331588,3402734,3318299,3318295,3333605,3315855,3321864,3403264,3319076,3321504,3331502,3332402,3331480,3332404,3429060,3404578]}"/>
</p:tagLst>
</file>

<file path=ppt/tags/tag7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8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ags/tag9.xml><?xml version="1.0" encoding="utf-8"?>
<p:tagLst xmlns:p="http://schemas.openxmlformats.org/presentationml/2006/main">
  <p:tag name="KSO_WM_DIAGRAM_VIRTUALLY_FRAME" val="{&quot;height&quot;:111.6,&quot;left&quot;:51.998346456692914,&quot;top&quot;:118.37464566929134,&quot;width&quot;:831.6}"/>
</p:tagLst>
</file>

<file path=ppt/theme/theme1.xml><?xml version="1.0" encoding="utf-8"?>
<a:theme xmlns:a="http://schemas.openxmlformats.org/drawingml/2006/main" name="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zqgxohka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5252</Words>
  <Application>WPS 演示</Application>
  <PresentationFormat>宽屏</PresentationFormat>
  <Paragraphs>460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思源黑体</vt:lpstr>
      <vt:lpstr>微软雅黑</vt:lpstr>
      <vt:lpstr>Aparajita</vt:lpstr>
      <vt:lpstr>Nirmala UI</vt:lpstr>
      <vt:lpstr>Wingdings</vt:lpstr>
      <vt:lpstr>Times New Roman</vt:lpstr>
      <vt:lpstr>Verdana</vt:lpstr>
      <vt:lpstr>Arial Unicode MS</vt:lpstr>
      <vt:lpstr>Calibri</vt:lpstr>
      <vt:lpstr>黑体</vt:lpstr>
      <vt:lpstr>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杨雅丽</dc:creator>
  <cp:lastModifiedBy>陈丹</cp:lastModifiedBy>
  <cp:revision>659</cp:revision>
  <dcterms:created xsi:type="dcterms:W3CDTF">2025-05-20T06:15:00Z</dcterms:created>
  <dcterms:modified xsi:type="dcterms:W3CDTF">2026-06-10T07:18:28Z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B28775B4241648E98DE6C15677544254_13</vt:lpwstr>
  </property>
  <property fmtid="{D5CDD505-2E9C-101B-9397-08002B2CF9AE}" pid="3" name="KSOProductBuildVer">
    <vt:lpwstr>2052-12.1.0.26375</vt:lpwstr>
  </property>
</Properties>
</file>