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3" r:id="rId4"/>
  </p:sldMasterIdLst>
  <p:notesMasterIdLst>
    <p:notesMasterId r:id="rId6"/>
  </p:notesMasterIdLst>
  <p:sldIdLst>
    <p:sldId id="262" r:id="rId5"/>
    <p:sldId id="271" r:id="rId7"/>
    <p:sldId id="257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1" userDrawn="1">
          <p15:clr>
            <a:srgbClr val="A4A3A4"/>
          </p15:clr>
        </p15:guide>
        <p15:guide id="2" pos="38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04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-174" y="-96"/>
      </p:cViewPr>
      <p:guideLst>
        <p:guide orient="horz" pos="2191"/>
        <p:guide pos="38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slide" Target="slides/slide3.xml"/><Relationship Id="rId7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0" Type="http://schemas.openxmlformats.org/officeDocument/2006/relationships/tags" Target="tags/tag18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4" Type="http://schemas.microsoft.com/office/2011/relationships/chartColorStyle" Target="colors1.xml"/><Relationship Id="rId3" Type="http://schemas.microsoft.com/office/2011/relationships/chartStyle" Target="style1.xml"/><Relationship Id="rId2" Type="http://schemas.openxmlformats.org/officeDocument/2006/relationships/themeOverride" Target="../theme/themeOverride1.xml"/><Relationship Id="rId1" Type="http://schemas.openxmlformats.org/officeDocument/2006/relationships/oleObject" Target="file:///F:\&#24037;&#20316;&#35760;&#24405;1\0000&#24180;&#24230;&#24037;&#20316;\2015&#20043;&#21518;&#24037;&#20316;\2021&#24180;&#24037;&#20316;\000000&#30899;&#37240;&#38247;&#39063;&#31890;20210125\20250309&#22269;&#35848;&#36164;&#26009;\&#9733;&#30899;&#37240;&#38247;&#39063;&#31890;&#30003;&#25253;&#36827;&#21307;&#20445;\&#25991;&#29486;1\&#30899;&#37240;&#38247;&#25955;&#21058;&#39063;&#31890;&#25991;&#29486;\&#26032;&#24314;%20XLSX%20&#24037;&#20316;&#34920;.xlsx" TargetMode="External"/></Relationships>
</file>

<file path=ppt/charts/_rels/chart2.xml.rels><?xml version="1.0" encoding="UTF-8" standalone="yes"?>
<Relationships xmlns="http://schemas.openxmlformats.org/package/2006/relationships"><Relationship Id="rId4" Type="http://schemas.microsoft.com/office/2011/relationships/chartColorStyle" Target="colors2.xml"/><Relationship Id="rId3" Type="http://schemas.microsoft.com/office/2011/relationships/chartStyle" Target="style2.xml"/><Relationship Id="rId2" Type="http://schemas.openxmlformats.org/officeDocument/2006/relationships/themeOverride" Target="../theme/themeOverride2.xml"/><Relationship Id="rId1" Type="http://schemas.openxmlformats.org/officeDocument/2006/relationships/oleObject" Target="file:///F:\&#24037;&#20316;&#35760;&#24405;1\0000&#24180;&#24230;&#24037;&#20316;\2015&#20043;&#21518;&#24037;&#20316;\2021&#24180;&#24037;&#20316;\000000&#30899;&#37240;&#38247;&#39063;&#31890;20210125\20250309&#22269;&#35848;&#36164;&#26009;\&#9733;&#30899;&#37240;&#38247;&#39063;&#31890;&#30003;&#25253;&#36827;&#21307;&#20445;\&#25991;&#29486;1\&#30899;&#37240;&#38247;&#25955;&#21058;&#39063;&#31890;&#25991;&#29486;\&#26032;&#24314;%20XLSX%20&#24037;&#20316;&#34920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F:\&#24037;&#20316;&#35760;&#24405;1\0000&#24180;&#24230;&#24037;&#20316;\2015&#20043;&#21518;&#24037;&#20316;\2021&#24180;&#24037;&#20316;\000000&#30899;&#37240;&#38247;&#39063;&#31890;20210125\20250309&#22269;&#35848;&#36164;&#26009;\&#9733;&#30899;&#37240;&#38247;&#39063;&#31890;&#30003;&#25253;&#36827;&#21307;&#20445;\&#25991;&#29486;1\&#30899;&#37240;&#38247;&#25955;&#21058;&#39063;&#31890;&#25991;&#29486;\&#26032;&#24314;%20XLSX%20&#24037;&#20316;&#34920;.xlsx" TargetMode="External"/></Relationships>
</file>

<file path=ppt/charts/_rels/chart4.xml.rels><?xml version="1.0" encoding="UTF-8" standalone="yes"?>
<Relationships xmlns="http://schemas.openxmlformats.org/package/2006/relationships"><Relationship Id="rId4" Type="http://schemas.microsoft.com/office/2011/relationships/chartColorStyle" Target="colors4.xml"/><Relationship Id="rId3" Type="http://schemas.microsoft.com/office/2011/relationships/chartStyle" Target="style4.xml"/><Relationship Id="rId2" Type="http://schemas.openxmlformats.org/officeDocument/2006/relationships/themeOverride" Target="../theme/themeOverride3.xml"/><Relationship Id="rId1" Type="http://schemas.openxmlformats.org/officeDocument/2006/relationships/oleObject" Target="file:///F:\&#24037;&#20316;&#35760;&#24405;1\0000&#24180;&#24230;&#24037;&#20316;\2015&#20043;&#21518;&#24037;&#20316;\2021&#24180;&#24037;&#20316;\000000&#30899;&#37240;&#38247;&#39063;&#31890;20210125\20250309&#22269;&#35848;&#36164;&#26009;\&#9733;&#30899;&#37240;&#38247;&#39063;&#31890;&#30003;&#25253;&#36827;&#21307;&#20445;\&#25991;&#29486;1\&#30899;&#37240;&#38247;&#25955;&#21058;&#39063;&#31890;&#25991;&#29486;\&#26032;&#24314;%20XLSX%20&#24037;&#20316;&#3492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328160632152404"/>
          <c:y val="0.027088552041744"/>
          <c:w val="0.933053076622123"/>
          <c:h val="0.8769334893333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'[新建 XLSX 工作表.xlsx]Sheet1'!$D$78</c:f>
              <c:strCache>
                <c:ptCount val="1"/>
                <c:pt idx="0">
                  <c:v>血磷水平（mg/dL）</c:v>
                </c:pt>
              </c:strCache>
            </c:strRef>
          </c:tx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90000">
                  <a:schemeClr val="accent1"/>
                </a:gs>
              </a:gsLst>
              <a:lin ang="5400000" scaled="0"/>
            </a:gradFill>
            <a:ln>
              <a:gradFill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1"/>
              </a:gradFill>
            </a:ln>
            <a:effectLst>
              <a:outerShdw blurRad="76200" dist="25400" dir="2700000" algn="tl" rotWithShape="0">
                <a:schemeClr val="accent1">
                  <a:lumMod val="50000"/>
                  <a:alpha val="3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rgbClr val="A5A5A5">
                      <a:lumMod val="67000"/>
                    </a:srgbClr>
                  </a:gs>
                  <a:gs pos="48000">
                    <a:srgbClr val="A5A5A5">
                      <a:lumMod val="97000"/>
                      <a:lumOff val="3000"/>
                    </a:srgbClr>
                  </a:gs>
                  <a:gs pos="100000">
                    <a:srgbClr val="A5A5A5">
                      <a:lumMod val="60000"/>
                      <a:lumOff val="40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4472C4">
                      <a:lumMod val="67000"/>
                    </a:srgbClr>
                  </a:gs>
                  <a:gs pos="48000">
                    <a:srgbClr val="4472C4">
                      <a:lumMod val="97000"/>
                      <a:lumOff val="3000"/>
                    </a:srgbClr>
                  </a:gs>
                  <a:gs pos="100000">
                    <a:srgbClr val="4472C4">
                      <a:lumMod val="60000"/>
                      <a:lumOff val="40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</c:dPt>
          <c:dLbls>
            <c:dLbl>
              <c:idx val="0"/>
              <c:layout/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微软雅黑" panose="020B0503020204020204" pitchFamily="34" charset="-122"/>
                      <a:cs typeface="微软雅黑" panose="020B0503020204020204" pitchFamily="34" charset="-122"/>
                      <a:sym typeface="Times New Roman" panose="02020603050405020304" pitchFamily="18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zh-CN" sz="2400" b="1" i="0" u="none" strike="noStrike" kern="1200" baseline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defRPr>
                    </a:pPr>
                    <a:r>
                      <a:t>4.9</a:t>
                    </a:r>
                    <a:r>
                      <a:rPr lang="en-US" altLang="zh-CN"/>
                      <a:t> *</a:t>
                    </a:r>
                    <a:endParaRPr lang="en-US" altLang="zh-CN"/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2400" b="1" i="0" u="none" strike="noStrike" kern="1200" baseline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微软雅黑" panose="020B0503020204020204" pitchFamily="34" charset="-122"/>
                      <a:cs typeface="微软雅黑" panose="020B0503020204020204" pitchFamily="34" charset="-122"/>
                      <a:sym typeface="Times New Roman" panose="02020603050405020304" pitchFamily="18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微软雅黑" panose="020B0503020204020204" pitchFamily="34" charset="-122"/>
                    <a:sym typeface="Times New Roman" panose="02020603050405020304" pitchFamily="18" charset="0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'[新建 XLSX 工作表.xlsx]Sheet1'!$C$79:$C$80</c:f>
              <c:strCache>
                <c:ptCount val="2"/>
                <c:pt idx="0">
                  <c:v>咀嚼片（基线值）</c:v>
                </c:pt>
                <c:pt idx="1">
                  <c:v>颗粒剂（1个月后）</c:v>
                </c:pt>
              </c:strCache>
            </c:strRef>
          </c:cat>
          <c:val>
            <c:numRef>
              <c:f>'[新建 XLSX 工作表.xlsx]Sheet1'!$D$79:$D$80</c:f>
              <c:numCache>
                <c:formatCode>General</c:formatCode>
                <c:ptCount val="2"/>
                <c:pt idx="0">
                  <c:v>5.3</c:v>
                </c:pt>
                <c:pt idx="1">
                  <c:v>4.9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6"/>
        <c:overlap val="-28"/>
        <c:axId val="97909760"/>
        <c:axId val="99160832"/>
      </c:barChart>
      <c:catAx>
        <c:axId val="9790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50000"/>
                <a:lumOff val="50000"/>
                <a:alpha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defRPr>
            </a:pPr>
          </a:p>
        </c:txPr>
        <c:crossAx val="99160832"/>
        <c:crosses val="autoZero"/>
        <c:auto val="1"/>
        <c:lblAlgn val="ctr"/>
        <c:lblOffset val="100"/>
        <c:noMultiLvlLbl val="0"/>
      </c:catAx>
      <c:valAx>
        <c:axId val="99160832"/>
        <c:scaling>
          <c:orientation val="minMax"/>
          <c:max val="6"/>
          <c:min val="1"/>
        </c:scaling>
        <c:delete val="1"/>
        <c:axPos val="l"/>
        <c:numFmt formatCode="General" sourceLinked="1"/>
        <c:majorTickMark val="out"/>
        <c:minorTickMark val="none"/>
        <c:tickLblPos val="none"/>
        <c:txPr>
          <a:bodyPr rot="-60000000" spcFirstLastPara="0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defRPr>
            </a:pPr>
          </a:p>
        </c:txPr>
        <c:crossAx val="97909760"/>
        <c:crosses val="autoZero"/>
        <c:crossBetween val="between"/>
        <c:majorUnit val="1"/>
        <c:minorUnit val="0.00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5c81d606-284e-49fc-b4e9-78b72a31bd33}"/>
      </c:ext>
    </c:extLst>
  </c:chart>
  <c:spPr>
    <a:solidFill>
      <a:schemeClr val="bg1"/>
    </a:solidFill>
    <a:ln w="6350" cap="flat" cmpd="sng" algn="ctr">
      <a:noFill/>
      <a:round/>
    </a:ln>
    <a:effectLst/>
  </c:spPr>
  <c:txPr>
    <a:bodyPr/>
    <a:lstStyle/>
    <a:p>
      <a:pPr>
        <a:defRPr lang="zh-CN" sz="1200">
          <a:solidFill>
            <a:schemeClr val="tx1">
              <a:lumMod val="75000"/>
              <a:lumOff val="25000"/>
            </a:schemeClr>
          </a:solidFill>
          <a:latin typeface="Times New Roman" panose="02020603050405020304" pitchFamily="18" charset="0"/>
          <a:ea typeface="微软雅黑" panose="020B0503020204020204" pitchFamily="34" charset="-122"/>
          <a:cs typeface="微软雅黑" panose="020B0503020204020204" pitchFamily="34" charset="-122"/>
          <a:sym typeface="Times New Roman" panose="02020603050405020304" pitchFamily="18" charset="0"/>
        </a:defRPr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215207954774884"/>
          <c:y val="0.0251915880171581"/>
          <c:w val="0.918382293559459"/>
          <c:h val="0.8838333469598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'[新建 XLSX 工作表.xlsx]Sheet1'!$D$98</c:f>
              <c:strCache>
                <c:ptCount val="1"/>
                <c:pt idx="0">
                  <c:v>血磷水平（mg/dL）</c:v>
                </c:pt>
              </c:strCache>
            </c:strRef>
          </c:tx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90000">
                  <a:schemeClr val="accent1"/>
                </a:gs>
              </a:gsLst>
              <a:lin ang="5400000" scaled="0"/>
            </a:gradFill>
            <a:ln>
              <a:gradFill>
                <a:gsLst>
                  <a:gs pos="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1"/>
              </a:gradFill>
            </a:ln>
            <a:effectLst>
              <a:outerShdw blurRad="76200" dist="25400" dir="2700000" algn="tl" rotWithShape="0">
                <a:schemeClr val="accent1">
                  <a:lumMod val="50000"/>
                  <a:alpha val="3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A5A5A5">
                      <a:lumOff val="17500"/>
                    </a:srgbClr>
                  </a:gs>
                  <a:gs pos="100000">
                    <a:srgbClr val="A5A5A5"/>
                  </a:gs>
                </a:gsLst>
                <a:lin ang="2700000" scaled="0"/>
              </a:gradFill>
              <a:ln w="12700" cap="flat" cmpd="sng" algn="ctr">
                <a:solidFill>
                  <a:srgbClr val="A5A5A5"/>
                </a:solidFill>
                <a:prstDash val="solid"/>
                <a:miter lim="800000"/>
              </a:ln>
              <a:effectLst>
                <a:outerShdw blurRad="101600" dist="50800" dir="5400000" algn="ctr" rotWithShape="0">
                  <a:srgbClr val="A5A5A5">
                    <a:alpha val="60000"/>
                  </a:srgbClr>
                </a:outerShdw>
              </a:effectLst>
            </c:spPr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rgbClr val="4472C4">
                      <a:lumMod val="67000"/>
                    </a:srgbClr>
                  </a:gs>
                  <a:gs pos="48000">
                    <a:srgbClr val="4472C4">
                      <a:lumMod val="97000"/>
                      <a:lumOff val="3000"/>
                    </a:srgbClr>
                  </a:gs>
                  <a:gs pos="100000">
                    <a:srgbClr val="4472C4">
                      <a:lumMod val="60000"/>
                      <a:lumOff val="4000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</c:dPt>
          <c:dLbls>
            <c:dLbl>
              <c:idx val="0"/>
              <c:layout/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微软雅黑" panose="020B0503020204020204" pitchFamily="34" charset="-122"/>
                      <a:cs typeface="微软雅黑" panose="020B0503020204020204" pitchFamily="34" charset="-122"/>
                      <a:sym typeface="Times New Roman" panose="02020603050405020304" pitchFamily="18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zh-CN"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defRPr>
                    </a:pPr>
                    <a:r>
                      <a:rPr>
                        <a:solidFill>
                          <a:srgbClr val="FF0000"/>
                        </a:solidFill>
                      </a:rPr>
                      <a:t>4.99</a:t>
                    </a:r>
                    <a:r>
                      <a:rPr lang="en-US" altLang="zh-CN">
                        <a:solidFill>
                          <a:srgbClr val="FF0000"/>
                        </a:solidFill>
                      </a:rPr>
                      <a:t> *</a:t>
                    </a:r>
                    <a:endParaRPr lang="en-US" altLang="zh-CN" sz="2400" b="1">
                      <a:solidFill>
                        <a:srgbClr val="FF0000"/>
                      </a:solidFill>
                    </a:endParaRP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微软雅黑" panose="020B0503020204020204" pitchFamily="34" charset="-122"/>
                      <a:cs typeface="微软雅黑" panose="020B0503020204020204" pitchFamily="34" charset="-122"/>
                      <a:sym typeface="Times New Roman" panose="02020603050405020304" pitchFamily="18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698717948718"/>
                      <c:h val="0.101145038167939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微软雅黑" panose="020B0503020204020204" pitchFamily="34" charset="-122"/>
                    <a:sym typeface="Times New Roman" panose="02020603050405020304" pitchFamily="18" charset="0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'[新建 XLSX 工作表.xlsx]Sheet1'!$C$99:$C$100</c:f>
              <c:strCache>
                <c:ptCount val="2"/>
                <c:pt idx="0">
                  <c:v>咀嚼片</c:v>
                </c:pt>
                <c:pt idx="1">
                  <c:v>颗粒剂（2个月后）</c:v>
                </c:pt>
              </c:strCache>
            </c:strRef>
          </c:cat>
          <c:val>
            <c:numRef>
              <c:f>'[新建 XLSX 工作表.xlsx]Sheet1'!$D$99:$D$100</c:f>
              <c:numCache>
                <c:formatCode>General</c:formatCode>
                <c:ptCount val="2"/>
                <c:pt idx="0">
                  <c:v>5.48</c:v>
                </c:pt>
                <c:pt idx="1">
                  <c:v>4.99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6"/>
        <c:overlap val="-28"/>
        <c:axId val="103822080"/>
        <c:axId val="103823616"/>
      </c:barChart>
      <c:catAx>
        <c:axId val="10382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50000"/>
                <a:lumOff val="50000"/>
                <a:alpha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defRPr>
            </a:pPr>
          </a:p>
        </c:txPr>
        <c:crossAx val="103823616"/>
        <c:crosses val="autoZero"/>
        <c:auto val="1"/>
        <c:lblAlgn val="ctr"/>
        <c:lblOffset val="100"/>
        <c:noMultiLvlLbl val="0"/>
      </c:catAx>
      <c:valAx>
        <c:axId val="103823616"/>
        <c:scaling>
          <c:orientation val="minMax"/>
          <c:max val="6"/>
          <c:min val="1"/>
        </c:scaling>
        <c:delete val="1"/>
        <c:axPos val="l"/>
        <c:numFmt formatCode="General" sourceLinked="1"/>
        <c:majorTickMark val="out"/>
        <c:minorTickMark val="none"/>
        <c:tickLblPos val="none"/>
        <c:txPr>
          <a:bodyPr rot="-60000000" spcFirstLastPara="0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defRPr>
            </a:pPr>
          </a:p>
        </c:txPr>
        <c:crossAx val="103822080"/>
        <c:crosses val="autoZero"/>
        <c:crossBetween val="between"/>
        <c:majorUnit val="1"/>
        <c:minorUnit val="0.00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1a07e8ac-4410-4999-9a05-116a775c06df}"/>
      </c:ext>
    </c:extLst>
  </c:chart>
  <c:spPr>
    <a:solidFill>
      <a:schemeClr val="bg1"/>
    </a:solidFill>
    <a:ln w="6350" cap="flat" cmpd="sng" algn="ctr">
      <a:noFill/>
      <a:round/>
    </a:ln>
    <a:effectLst/>
  </c:spPr>
  <c:txPr>
    <a:bodyPr/>
    <a:lstStyle/>
    <a:p>
      <a:pPr>
        <a:defRPr lang="zh-CN" sz="1400">
          <a:solidFill>
            <a:schemeClr val="tx1">
              <a:lumMod val="75000"/>
              <a:lumOff val="25000"/>
            </a:schemeClr>
          </a:solidFill>
          <a:latin typeface="Times New Roman" panose="02020603050405020304" pitchFamily="18" charset="0"/>
          <a:ea typeface="微软雅黑" panose="020B0503020204020204" pitchFamily="34" charset="-122"/>
          <a:cs typeface="微软雅黑" panose="020B0503020204020204" pitchFamily="34" charset="-122"/>
          <a:sym typeface="Times New Roman" panose="02020603050405020304" pitchFamily="18" charset="0"/>
        </a:defRPr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68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defRPr>
            </a:pPr>
            <a:r>
              <a:rPr lang="zh-CN"/>
              <a:t>服用咀嚼片</a:t>
            </a:r>
            <a:r>
              <a:rPr lang="en-US"/>
              <a:t>3</a:t>
            </a:r>
            <a:r>
              <a:rPr lang="zh-CN"/>
              <a:t>个月转换为颗粒剂</a:t>
            </a:r>
            <a:r>
              <a:rPr lang="en-US"/>
              <a:t>3</a:t>
            </a:r>
            <a:r>
              <a:rPr lang="zh-CN"/>
              <a:t>个月后血磷变化情况</a:t>
            </a:r>
            <a:endParaRPr lang="zh-CN"/>
          </a:p>
        </c:rich>
      </c:tx>
      <c:layout>
        <c:manualLayout>
          <c:xMode val="edge"/>
          <c:yMode val="edge"/>
          <c:x val="0.106986444212722"/>
          <c:y val="0.00820111613716858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918385073792006"/>
          <c:y val="0.115475125869882"/>
          <c:w val="0.818390721139366"/>
          <c:h val="0.7847995811149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'[新建 XLSX 工作表.xlsx]Sheet1'!$D$39</c:f>
              <c:strCache>
                <c:ptCount val="1"/>
                <c:pt idx="0">
                  <c:v>血磷水平（mg/dL）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chemeClr val="accent3">
                      <a:lumMod val="67000"/>
                    </a:schemeClr>
                  </a:gs>
                  <a:gs pos="48000">
                    <a:schemeClr val="accent3">
                      <a:lumMod val="97000"/>
                      <a:lumOff val="3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5">
                      <a:lumMod val="97000"/>
                      <a:lumOff val="3000"/>
                    </a:schemeClr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</c:dPt>
          <c:dLbls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 defTabSz="914400">
                      <a:defRPr lang="zh-CN" sz="2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+mn-cs"/>
                        <a:sym typeface="Times New Roman" panose="02020603050405020304" pitchFamily="18" charset="0"/>
                      </a:defRPr>
                    </a:pPr>
                    <a:r>
                      <a:rPr>
                        <a:solidFill>
                          <a:srgbClr val="FF0000"/>
                        </a:solidFill>
                      </a:rPr>
                      <a:t>6.4</a:t>
                    </a:r>
                    <a:r>
                      <a:rPr lang="en-US" altLang="zh-CN">
                        <a:solidFill>
                          <a:srgbClr val="FF0000"/>
                        </a:solidFill>
                      </a:rPr>
                      <a:t> *</a:t>
                    </a:r>
                    <a:endParaRPr lang="en-US" altLang="zh-CN" sz="2400" b="1">
                      <a:solidFill>
                        <a:srgbClr val="FF0000"/>
                      </a:solidFill>
                    </a:endParaRP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2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微软雅黑" panose="020B0503020204020204" pitchFamily="34" charset="-122"/>
                      <a:cs typeface="+mn-cs"/>
                      <a:sym typeface="Times New Roman" panose="02020603050405020304" pitchFamily="18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5963114754098"/>
                      <c:h val="0.10624349559147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+mn-cs"/>
                    <a:sym typeface="Times New Roman" panose="02020603050405020304" pitchFamily="18" charset="0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'[新建 XLSX 工作表.xlsx]Sheet1'!$C$40:$C$41</c:f>
              <c:strCache>
                <c:ptCount val="2"/>
                <c:pt idx="0">
                  <c:v>咀嚼片</c:v>
                </c:pt>
                <c:pt idx="1">
                  <c:v>颗粒剂</c:v>
                </c:pt>
              </c:strCache>
            </c:strRef>
          </c:cat>
          <c:val>
            <c:numRef>
              <c:f>'[新建 XLSX 工作表.xlsx]Sheet1'!$D$40:$D$41</c:f>
              <c:numCache>
                <c:formatCode>General</c:formatCode>
                <c:ptCount val="2"/>
                <c:pt idx="0">
                  <c:v>6.7</c:v>
                </c:pt>
                <c:pt idx="1">
                  <c:v>6.4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6"/>
        <c:overlap val="-28"/>
        <c:axId val="99219712"/>
        <c:axId val="103854080"/>
      </c:barChart>
      <c:catAx>
        <c:axId val="99219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defRPr>
            </a:pPr>
          </a:p>
        </c:txPr>
        <c:crossAx val="103854080"/>
        <c:crosses val="autoZero"/>
        <c:auto val="1"/>
        <c:lblAlgn val="ctr"/>
        <c:lblOffset val="100"/>
        <c:noMultiLvlLbl val="0"/>
      </c:catAx>
      <c:valAx>
        <c:axId val="103854080"/>
        <c:scaling>
          <c:orientation val="minMax"/>
          <c:max val="8"/>
          <c:min val="3"/>
        </c:scaling>
        <c:delete val="1"/>
        <c:axPos val="l"/>
        <c:numFmt formatCode="General" sourceLinked="1"/>
        <c:majorTickMark val="out"/>
        <c:minorTickMark val="none"/>
        <c:tickLblPos val="none"/>
        <c:txPr>
          <a:bodyPr rot="-60000000" spcFirstLastPara="0" vertOverflow="ellipsis" vert="horz" wrap="square" anchor="ctr" anchorCtr="1"/>
          <a:lstStyle/>
          <a:p>
            <a:pPr>
              <a:defRPr lang="zh-CN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+mn-cs"/>
                <a:sym typeface="Times New Roman" panose="02020603050405020304" pitchFamily="18" charset="0"/>
              </a:defRPr>
            </a:pPr>
          </a:p>
        </c:txPr>
        <c:crossAx val="99219712"/>
        <c:crosses val="autoZero"/>
        <c:crossBetween val="between"/>
        <c:majorUnit val="1"/>
        <c:minorUnit val="0.00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2ac12834-879d-40ba-bf67-712be7e150d5}"/>
      </c:ext>
    </c:extLst>
  </c:chart>
  <c:spPr>
    <a:solidFill>
      <a:schemeClr val="bg1"/>
    </a:solidFill>
    <a:ln w="22225" cap="flat" cmpd="sng" algn="ctr">
      <a:solidFill>
        <a:srgbClr val="0070C0"/>
      </a:solidFill>
      <a:prstDash val="sysDot"/>
      <a:round/>
    </a:ln>
    <a:effectLst/>
  </c:spPr>
  <c:txPr>
    <a:bodyPr/>
    <a:lstStyle/>
    <a:p>
      <a:pPr>
        <a:defRPr lang="zh-CN" sz="1400">
          <a:latin typeface="Times New Roman" panose="02020603050405020304" pitchFamily="18" charset="0"/>
          <a:ea typeface="微软雅黑" panose="020B0503020204020204" pitchFamily="34" charset="-122"/>
          <a:sym typeface="Times New Roman" panose="02020603050405020304" pitchFamily="18" charset="0"/>
        </a:defRPr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32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defRPr>
            </a:pPr>
            <a:r>
              <a:rPr lang="zh-CN"/>
              <a:t>服用咀嚼片</a:t>
            </a:r>
            <a:r>
              <a:rPr lang="en-US"/>
              <a:t>3</a:t>
            </a:r>
            <a:r>
              <a:rPr lang="zh-CN"/>
              <a:t>个月转换为服用颗粒剂</a:t>
            </a:r>
            <a:r>
              <a:rPr lang="en-US"/>
              <a:t>3</a:t>
            </a:r>
            <a:r>
              <a:rPr lang="zh-CN"/>
              <a:t>个月后实验室参数变化</a:t>
            </a:r>
            <a:endParaRPr lang="zh-CN"/>
          </a:p>
        </c:rich>
      </c:tx>
      <c:layout>
        <c:manualLayout>
          <c:xMode val="edge"/>
          <c:yMode val="edge"/>
          <c:x val="0.0993726291740905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779759619715761"/>
          <c:y val="0.102696784336174"/>
          <c:w val="0.894193548387097"/>
          <c:h val="0.71950307108049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'[新建 XLSX 工作表.xlsx]Sheet1'!$D$64</c:f>
              <c:strCache>
                <c:ptCount val="1"/>
                <c:pt idx="0">
                  <c:v>咀嚼片</c:v>
                </c:pt>
              </c:strCache>
            </c:strRef>
          </c:tx>
          <c:spPr>
            <a:gradFill flip="none" rotWithShape="1">
              <a:gsLst>
                <a:gs pos="0">
                  <a:srgbClr val="A5A5A5">
                    <a:lumMod val="67000"/>
                  </a:srgbClr>
                </a:gs>
                <a:gs pos="48000">
                  <a:srgbClr val="A5A5A5">
                    <a:lumMod val="97000"/>
                    <a:lumOff val="3000"/>
                  </a:srgbClr>
                </a:gs>
                <a:gs pos="100000">
                  <a:srgbClr val="A5A5A5">
                    <a:lumMod val="60000"/>
                    <a:lumOff val="40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微软雅黑" panose="020B0503020204020204" pitchFamily="34" charset="-122"/>
                    <a:sym typeface="Times New Roman" panose="02020603050405020304" pitchFamily="18" charset="0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'[新建 XLSX 工作表.xlsx]Sheet1'!$C$65:$C$67</c:f>
              <c:strCache>
                <c:ptCount val="3"/>
                <c:pt idx="0">
                  <c:v>血清甲旁腺激素(pg/mL)</c:v>
                </c:pt>
                <c:pt idx="1">
                  <c:v>老年营养风险指数GNRI</c:v>
                </c:pt>
                <c:pt idx="2">
                  <c:v>血清白蛋白（(mg/mL)）</c:v>
                </c:pt>
              </c:strCache>
            </c:strRef>
          </c:cat>
          <c:val>
            <c:numRef>
              <c:f>'[新建 XLSX 工作表.xlsx]Sheet1'!$D$65:$D$67</c:f>
              <c:numCache>
                <c:formatCode>General</c:formatCode>
                <c:ptCount val="3"/>
                <c:pt idx="0">
                  <c:v>278</c:v>
                </c:pt>
                <c:pt idx="1">
                  <c:v>90.9</c:v>
                </c:pt>
                <c:pt idx="2">
                  <c:v>3.5</c:v>
                </c:pt>
              </c:numCache>
            </c:numRef>
          </c:val>
        </c:ser>
        <c:ser>
          <c:idx val="1"/>
          <c:order val="1"/>
          <c:tx>
            <c:strRef>
              <c:f>'[新建 XLSX 工作表.xlsx]Sheet1'!$E$64</c:f>
              <c:strCache>
                <c:ptCount val="1"/>
                <c:pt idx="0">
                  <c:v>颗粒剂</c:v>
                </c:pt>
              </c:strCache>
            </c:strRef>
          </c:tx>
          <c:spPr>
            <a:gradFill flip="none" rotWithShape="1">
              <a:gsLst>
                <a:gs pos="0">
                  <a:srgbClr val="ED7D31">
                    <a:lumMod val="67000"/>
                  </a:srgbClr>
                </a:gs>
                <a:gs pos="48000">
                  <a:srgbClr val="ED7D31">
                    <a:lumMod val="97000"/>
                    <a:lumOff val="3000"/>
                  </a:srgbClr>
                </a:gs>
                <a:gs pos="100000">
                  <a:srgbClr val="ED7D31">
                    <a:lumMod val="60000"/>
                    <a:lumOff val="40000"/>
                  </a:srgbClr>
                </a:gs>
              </a:gsLst>
              <a:lin ang="16200000" scaled="1"/>
              <a:tileRect/>
            </a:gra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defRPr>
                    </a:pPr>
                    <a:r>
                      <a:rPr lang="en-US" altLang="zh-CN" sz="1600">
                        <a:solidFill>
                          <a:srgbClr val="FF0000"/>
                        </a:solidFill>
                      </a:rPr>
                      <a:t>227</a:t>
                    </a:r>
                    <a:r>
                      <a:rPr lang="en-US" altLang="zh-CN" sz="1600" b="1">
                        <a:solidFill>
                          <a:srgbClr val="FF0000"/>
                        </a:solidFill>
                      </a:rPr>
                      <a:t> *</a:t>
                    </a:r>
                    <a:endParaRPr lang="en-US" altLang="zh-CN" sz="1600" b="1">
                      <a:solidFill>
                        <a:srgbClr val="FF0000"/>
                      </a:solidFill>
                    </a:endParaRP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微软雅黑" panose="020B0503020204020204" pitchFamily="34" charset="-122"/>
                      <a:cs typeface="微软雅黑" panose="020B0503020204020204" pitchFamily="34" charset="-122"/>
                      <a:sym typeface="Times New Roman" panose="02020603050405020304" pitchFamily="18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defRPr>
                    </a:pPr>
                    <a:r>
                      <a:rPr lang="en-US" altLang="zh-CN" sz="1600">
                        <a:solidFill>
                          <a:srgbClr val="FF0000"/>
                        </a:solidFill>
                      </a:rPr>
                      <a:t>91.9</a:t>
                    </a:r>
                    <a:r>
                      <a:rPr lang="en-US" altLang="zh-CN" sz="1600" b="1">
                        <a:solidFill>
                          <a:srgbClr val="FF0000"/>
                        </a:solidFill>
                      </a:rPr>
                      <a:t> *</a:t>
                    </a:r>
                    <a:endParaRPr lang="en-US" altLang="zh-CN" sz="1600" b="1">
                      <a:solidFill>
                        <a:srgbClr val="FF0000"/>
                      </a:solidFill>
                    </a:endParaRP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微软雅黑" panose="020B0503020204020204" pitchFamily="34" charset="-122"/>
                      <a:cs typeface="微软雅黑" panose="020B0503020204020204" pitchFamily="34" charset="-122"/>
                      <a:sym typeface="Times New Roman" panose="02020603050405020304" pitchFamily="18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/>
              <c:tx>
                <c:rich>
                  <a:bodyPr rot="0" spcFirstLastPara="1" vertOverflow="ellipsis" vert="horz" wrap="square" lIns="38100" tIns="19050" rIns="38100" bIns="19050" anchor="ctr" anchorCtr="1"/>
                  <a:lstStyle/>
                  <a:p>
                    <a:pPr>
                      <a:defRPr lang="zh-CN"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defRPr>
                    </a:pPr>
                    <a:r>
                      <a:rPr lang="en-US" altLang="zh-CN" sz="1600">
                        <a:solidFill>
                          <a:srgbClr val="FF0000"/>
                        </a:solidFill>
                      </a:rPr>
                      <a:t>3.6</a:t>
                    </a:r>
                    <a:r>
                      <a:rPr lang="en-US" altLang="zh-CN" sz="1600" b="1">
                        <a:solidFill>
                          <a:srgbClr val="FF0000"/>
                        </a:solidFill>
                      </a:rPr>
                      <a:t> *</a:t>
                    </a:r>
                    <a:endParaRPr lang="en-US" altLang="zh-CN" sz="1600" b="1">
                      <a:solidFill>
                        <a:srgbClr val="FF0000"/>
                      </a:solidFill>
                    </a:endParaRPr>
                  </a:p>
                </c:rich>
              </c:tx>
              <c:numFmt formatCode="General" sourceLinked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/>
                <a:lstStyle/>
                <a:p>
                  <a:pPr>
                    <a:defRPr lang="zh-CN"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微软雅黑" panose="020B0503020204020204" pitchFamily="34" charset="-122"/>
                      <a:cs typeface="微软雅黑" panose="020B0503020204020204" pitchFamily="34" charset="-122"/>
                      <a:sym typeface="Times New Roman" panose="02020603050405020304" pitchFamily="18" charset="0"/>
                    </a:defRPr>
                  </a:pPr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16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微软雅黑" panose="020B0503020204020204" pitchFamily="34" charset="-122"/>
                    <a:cs typeface="微软雅黑" panose="020B0503020204020204" pitchFamily="34" charset="-122"/>
                    <a:sym typeface="Times New Roman" panose="02020603050405020304" pitchFamily="18" charset="0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'[新建 XLSX 工作表.xlsx]Sheet1'!$C$65:$C$67</c:f>
              <c:strCache>
                <c:ptCount val="3"/>
                <c:pt idx="0">
                  <c:v>血清甲旁腺激素(pg/mL)</c:v>
                </c:pt>
                <c:pt idx="1">
                  <c:v>老年营养风险指数GNRI</c:v>
                </c:pt>
                <c:pt idx="2">
                  <c:v>血清白蛋白（(mg/mL)）</c:v>
                </c:pt>
              </c:strCache>
            </c:strRef>
          </c:cat>
          <c:val>
            <c:numRef>
              <c:f>'[新建 XLSX 工作表.xlsx]Sheet1'!$E$65:$E$67</c:f>
              <c:numCache>
                <c:formatCode>General</c:formatCode>
                <c:ptCount val="3"/>
                <c:pt idx="0">
                  <c:v>227</c:v>
                </c:pt>
                <c:pt idx="1">
                  <c:v>91.9</c:v>
                </c:pt>
                <c:pt idx="2">
                  <c:v>3.6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6"/>
        <c:overlap val="-28"/>
        <c:axId val="104039552"/>
        <c:axId val="104041088"/>
      </c:barChart>
      <c:catAx>
        <c:axId val="104039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50000"/>
                <a:lumOff val="50000"/>
                <a:alpha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defRPr>
            </a:pPr>
          </a:p>
        </c:txPr>
        <c:crossAx val="104041088"/>
        <c:crosses val="autoZero"/>
        <c:auto val="1"/>
        <c:lblAlgn val="ctr"/>
        <c:lblOffset val="100"/>
        <c:noMultiLvlLbl val="0"/>
      </c:catAx>
      <c:valAx>
        <c:axId val="1040410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txPr>
          <a:bodyPr rot="-60000000" spcFirstLastPara="0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defRPr>
            </a:pPr>
          </a:p>
        </c:txPr>
        <c:crossAx val="10403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284698623766"/>
          <c:y val="0.93048635350099"/>
          <c:w val="0.227922355658611"/>
          <c:h val="0.06807175921297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100" b="0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微软雅黑" panose="020B0503020204020204" pitchFamily="34" charset="-122"/>
              <a:sym typeface="Times New Roman" panose="02020603050405020304" pitchFamily="18" charset="0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1a4247fc-dd12-4ff2-9eb2-39717e85201b}"/>
      </c:ext>
    </c:extLst>
  </c:chart>
  <c:spPr>
    <a:solidFill>
      <a:schemeClr val="bg1"/>
    </a:solidFill>
    <a:ln w="22225" cap="flat" cmpd="sng" algn="ctr">
      <a:solidFill>
        <a:srgbClr val="0070C0"/>
      </a:solidFill>
      <a:prstDash val="sysDot"/>
      <a:round/>
    </a:ln>
    <a:effectLst/>
  </c:spPr>
  <c:txPr>
    <a:bodyPr/>
    <a:lstStyle/>
    <a:p>
      <a:pPr>
        <a:defRPr lang="zh-CN" sz="1100">
          <a:solidFill>
            <a:schemeClr val="tx1">
              <a:lumMod val="75000"/>
              <a:lumOff val="25000"/>
            </a:schemeClr>
          </a:solidFill>
          <a:latin typeface="Times New Roman" panose="02020603050405020304" pitchFamily="18" charset="0"/>
          <a:ea typeface="微软雅黑" panose="020B0503020204020204" pitchFamily="34" charset="-122"/>
          <a:cs typeface="微软雅黑" panose="020B0503020204020204" pitchFamily="34" charset="-122"/>
          <a:sym typeface="Times New Roman" panose="02020603050405020304" pitchFamily="18" charset="0"/>
        </a:defRPr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00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gradFill>
        <a:gsLst>
          <a:gs pos="0">
            <a:schemeClr val="phClr">
              <a:lumMod val="40000"/>
              <a:lumOff val="60000"/>
            </a:schemeClr>
          </a:gs>
          <a:gs pos="90000">
            <a:schemeClr val="phClr"/>
          </a:gs>
        </a:gsLst>
        <a:lin ang="5400000" scaled="0"/>
      </a:gradFill>
      <a:ln>
        <a:gradFill>
          <a:gsLst>
            <a:gs pos="0">
              <a:schemeClr val="phClr"/>
            </a:gs>
            <a:gs pos="100000">
              <a:schemeClr val="phClr">
                <a:lumMod val="75000"/>
              </a:schemeClr>
            </a:gs>
          </a:gsLst>
          <a:lin ang="5400000" scaled="1"/>
        </a:gradFill>
      </a:ln>
      <a:effectLst>
        <a:outerShdw blurRad="76200" dist="25400" dir="2700000" algn="tl" rotWithShape="0">
          <a:schemeClr val="phClr">
            <a:lumMod val="50000"/>
            <a:alpha val="30000"/>
          </a:schemeClr>
        </a:outerShdw>
      </a:effectLst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00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gradFill>
        <a:gsLst>
          <a:gs pos="0">
            <a:schemeClr val="phClr">
              <a:lumMod val="40000"/>
              <a:lumOff val="60000"/>
            </a:schemeClr>
          </a:gs>
          <a:gs pos="90000">
            <a:schemeClr val="phClr"/>
          </a:gs>
        </a:gsLst>
        <a:lin ang="5400000" scaled="0"/>
      </a:gradFill>
      <a:ln>
        <a:gradFill>
          <a:gsLst>
            <a:gs pos="0">
              <a:schemeClr val="phClr"/>
            </a:gs>
            <a:gs pos="100000">
              <a:schemeClr val="phClr">
                <a:lumMod val="75000"/>
              </a:schemeClr>
            </a:gs>
          </a:gsLst>
          <a:lin ang="5400000" scaled="1"/>
        </a:gradFill>
      </a:ln>
      <a:effectLst>
        <a:outerShdw blurRad="76200" dist="25400" dir="2700000" algn="tl" rotWithShape="0">
          <a:schemeClr val="phClr">
            <a:lumMod val="50000"/>
            <a:alpha val="30000"/>
          </a:schemeClr>
        </a:outerShdw>
      </a:effectLst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1000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gradFill>
        <a:gsLst>
          <a:gs pos="0">
            <a:schemeClr val="phClr">
              <a:lumMod val="40000"/>
              <a:lumOff val="60000"/>
            </a:schemeClr>
          </a:gs>
          <a:gs pos="90000">
            <a:schemeClr val="phClr"/>
          </a:gs>
        </a:gsLst>
        <a:lin ang="5400000" scaled="0"/>
      </a:gradFill>
      <a:ln>
        <a:gradFill>
          <a:gsLst>
            <a:gs pos="0">
              <a:schemeClr val="phClr"/>
            </a:gs>
            <a:gs pos="100000">
              <a:schemeClr val="phClr">
                <a:lumMod val="75000"/>
              </a:schemeClr>
            </a:gs>
          </a:gsLst>
          <a:lin ang="5400000" scaled="1"/>
        </a:gradFill>
      </a:ln>
      <a:effectLst>
        <a:outerShdw blurRad="76200" dist="25400" dir="2700000" algn="tl" rotWithShape="0">
          <a:schemeClr val="phClr">
            <a:lumMod val="50000"/>
            <a:alpha val="30000"/>
          </a:schemeClr>
        </a:outerShdw>
      </a:effectLst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7ED09-3E0E-4A26-B181-98BBF674CE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E564F-BEC3-4056-BC6A-7867EB1B4AF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56CC9A-E26A-410E-8EEB-608F75DBA4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2.xml"/><Relationship Id="rId8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0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FA646-0F29-45B1-B4E6-6F11A94C484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38104-6BE0-438C-BCCE-94F57AA0DBA9}" type="slidenum">
              <a:rPr lang="zh-CN" altLang="en-US" smtClean="0"/>
            </a:fld>
            <a:endParaRPr lang="zh-CN" altLang="en-US"/>
          </a:p>
        </p:txBody>
      </p:sp>
      <p:cxnSp>
        <p:nvCxnSpPr>
          <p:cNvPr id="15" name="直接连接符 14"/>
          <p:cNvCxnSpPr/>
          <p:nvPr userDrawn="1"/>
        </p:nvCxnSpPr>
        <p:spPr>
          <a:xfrm>
            <a:off x="351811" y="876386"/>
            <a:ext cx="11488377" cy="0"/>
          </a:xfrm>
          <a:prstGeom prst="line">
            <a:avLst/>
          </a:prstGeom>
          <a:ln w="539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50120E5-73C6-456D-B885-CE60FB58CFC0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40D7398-5BA8-4CF7-AFF0-31DD0E1DE1E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8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7.xml"/><Relationship Id="rId8" Type="http://schemas.openxmlformats.org/officeDocument/2006/relationships/tags" Target="../tags/tag16.xml"/><Relationship Id="rId7" Type="http://schemas.openxmlformats.org/officeDocument/2006/relationships/tags" Target="../tags/tag15.xml"/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openxmlformats.org/officeDocument/2006/relationships/chart" Target="../charts/chart2.xml"/><Relationship Id="rId1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hart" Target="../charts/chart4.xml"/><Relationship Id="rId1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57"/>
          <a:stretch>
            <a:fillRect/>
          </a:stretch>
        </p:blipFill>
        <p:spPr>
          <a:xfrm>
            <a:off x="0" y="5384799"/>
            <a:ext cx="12204191" cy="1496465"/>
          </a:xfrm>
          <a:prstGeom prst="rect">
            <a:avLst/>
          </a:prstGeom>
          <a:effectLst>
            <a:softEdge rad="12700"/>
          </a:effectLst>
        </p:spPr>
      </p:pic>
      <p:sp>
        <p:nvSpPr>
          <p:cNvPr id="2" name="矩形 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75640" y="754380"/>
            <a:ext cx="10725150" cy="5588635"/>
          </a:xfrm>
          <a:prstGeom prst="rect">
            <a:avLst/>
          </a:prstGeom>
          <a:noFill/>
          <a:ln w="38100" cmpd="sng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 w="28575" cmpd="sng">
                <a:solidFill>
                  <a:srgbClr val="5B9BD5">
                    <a:shade val="50000"/>
                  </a:srgbClr>
                </a:solidFill>
                <a:prstDash val="solid"/>
              </a:ln>
              <a:gradFill>
                <a:gsLst>
                  <a:gs pos="0">
                    <a:srgbClr val="5B9BD5">
                      <a:lumMod val="5000"/>
                      <a:lumOff val="95000"/>
                    </a:srgbClr>
                  </a:gs>
                  <a:gs pos="74000">
                    <a:srgbClr val="5B9BD5">
                      <a:lumMod val="45000"/>
                      <a:lumOff val="55000"/>
                    </a:srgbClr>
                  </a:gs>
                  <a:gs pos="83000">
                    <a:srgbClr val="5B9BD5">
                      <a:lumMod val="45000"/>
                      <a:lumOff val="55000"/>
                    </a:srgbClr>
                  </a:gs>
                  <a:gs pos="100000">
                    <a:srgbClr val="5B9BD5">
                      <a:lumMod val="30000"/>
                      <a:lumOff val="70000"/>
                    </a:srgbClr>
                  </a:gs>
                </a:gsLst>
                <a:lin ang="5400000" scaled="0"/>
              </a:gra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5" name="文本框 4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36690" y="1446979"/>
            <a:ext cx="5629835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5400" b="1" i="0" u="none" strike="noStrike" kern="1200" normalizeH="0" baseline="0" noProof="0" dirty="0">
                <a:ln w="0"/>
                <a:solidFill>
                  <a:srgbClr val="FF0000"/>
                </a:solidFill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碳酸镧颗粒</a:t>
            </a:r>
            <a:endParaRPr kumimoji="0" lang="zh-CN" altLang="en-US" sz="5400" b="1" i="0" u="none" strike="noStrike" kern="1200" normalizeH="0" baseline="0" noProof="0" dirty="0">
              <a:ln w="0"/>
              <a:solidFill>
                <a:srgbClr val="FF0000"/>
              </a:solidFill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8" name="文本框 7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7963" y="4659679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zh-CN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湖南明瑞制药股份有限公司</a:t>
            </a:r>
            <a:endParaRPr kumimoji="0" lang="zh-CN" altLang="zh-CN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6419"/>
          <a:stretch>
            <a:fillRect/>
          </a:stretch>
        </p:blipFill>
        <p:spPr>
          <a:xfrm>
            <a:off x="237420" y="158789"/>
            <a:ext cx="3698352" cy="70531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516025" y="2426845"/>
            <a:ext cx="8997316" cy="157172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√ 全新剂型，更强降磷效果，提高用药依从性</a:t>
            </a:r>
            <a:endParaRPr lang="en-US" altLang="zh-CN" sz="2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√ 完美解决碳酸镧咀嚼片咀嚼不充分、咀嚼困难等问题</a:t>
            </a:r>
            <a:endParaRPr lang="zh-CN" altLang="en-US" sz="2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8628"/>
    </mc:Choice>
    <mc:Fallback>
      <p:transition spd="slow" advTm="3862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86080" y="101600"/>
            <a:ext cx="1064768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05 </a:t>
            </a:r>
            <a:r>
              <a:rPr lang="zh-CN" altLang="en-US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公平性</a:t>
            </a:r>
            <a:endParaRPr lang="zh-CN" altLang="en-US" sz="2800" b="1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>
            <p:custDataLst>
              <p:tags r:id="rId1"/>
            </p:custDataLst>
          </p:nvPr>
        </p:nvSpPr>
        <p:spPr>
          <a:xfrm>
            <a:off x="599440" y="1168399"/>
            <a:ext cx="5181600" cy="58798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公共健康影响显著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>
            <p:custDataLst>
              <p:tags r:id="rId2"/>
            </p:custDataLst>
          </p:nvPr>
        </p:nvSpPr>
        <p:spPr>
          <a:xfrm>
            <a:off x="599439" y="1756387"/>
            <a:ext cx="5181601" cy="1891053"/>
          </a:xfrm>
          <a:prstGeom prst="rect">
            <a:avLst/>
          </a:prstGeom>
          <a:noFill/>
          <a:ln w="22225" cap="flat" cmpd="sng" algn="ctr">
            <a:solidFill>
              <a:srgbClr val="4472C4">
                <a:shade val="5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我国</a:t>
            </a:r>
            <a:r>
              <a:rPr lang="en-US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CKD</a:t>
            </a:r>
            <a:r>
              <a:rPr lang="zh-CN" altLang="en-US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患病率已超过</a:t>
            </a:r>
            <a:r>
              <a:rPr lang="en-US" altLang="zh-CN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10%</a:t>
            </a:r>
            <a:r>
              <a:rPr lang="zh-CN" altLang="en-US" sz="16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，血磷管理是改善</a:t>
            </a:r>
            <a:r>
              <a:rPr lang="en-US" altLang="zh-CN" sz="16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CKD</a:t>
            </a:r>
            <a:r>
              <a:rPr lang="zh-CN" altLang="en-US" sz="16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患者预后的重要环节，而当前我国血磷控制达标率仅</a:t>
            </a:r>
            <a:r>
              <a:rPr lang="en-US" altLang="zh-CN" sz="16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22.5%</a:t>
            </a:r>
            <a:r>
              <a:rPr lang="zh-CN" altLang="en-US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，磷结合剂用药依从性差是重要原因。</a:t>
            </a:r>
            <a:endParaRPr lang="en-US" altLang="zh-CN" sz="1600" kern="0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使用依从性更高、疗效更高的磷结合剂，可</a:t>
            </a:r>
            <a:r>
              <a:rPr lang="zh-CN" altLang="en-US" sz="16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提高血磷控制磷达标率，减少并发症的发生</a:t>
            </a:r>
            <a:r>
              <a:rPr lang="zh-CN" altLang="en-US" sz="1600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。</a:t>
            </a:r>
            <a:endParaRPr lang="zh-CN" altLang="en-US" sz="1600" kern="0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>
            <p:custDataLst>
              <p:tags r:id="rId3"/>
            </p:custDataLst>
          </p:nvPr>
        </p:nvSpPr>
        <p:spPr>
          <a:xfrm>
            <a:off x="6398456" y="1168399"/>
            <a:ext cx="5133145" cy="5879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kern="0" noProof="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优化医保目录结构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>
            <p:custDataLst>
              <p:tags r:id="rId4"/>
            </p:custDataLst>
          </p:nvPr>
        </p:nvSpPr>
        <p:spPr>
          <a:xfrm>
            <a:off x="6398457" y="1756387"/>
            <a:ext cx="5133144" cy="1891053"/>
          </a:xfrm>
          <a:prstGeom prst="rect">
            <a:avLst/>
          </a:prstGeom>
          <a:noFill/>
          <a:ln w="22225" cap="flat" cmpd="sng" algn="ctr">
            <a:solidFill>
              <a:srgbClr val="4472C4">
                <a:shade val="5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本品可以</a:t>
            </a:r>
            <a:r>
              <a:rPr lang="zh-CN" altLang="en-US" sz="16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填补目录内无适合咀嚼困难的高磷血症患者的磷结合剂的空白</a:t>
            </a:r>
            <a:r>
              <a:rPr lang="zh-CN" altLang="en-US" sz="1600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，</a:t>
            </a:r>
            <a:r>
              <a:rPr lang="zh-CN" altLang="en-US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从而提高用药依从性，提高血磷控制达标率。</a:t>
            </a:r>
            <a:endParaRPr lang="zh-CN" altLang="en-US" sz="1600" kern="0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>
            <p:custDataLst>
              <p:tags r:id="rId5"/>
            </p:custDataLst>
          </p:nvPr>
        </p:nvSpPr>
        <p:spPr>
          <a:xfrm>
            <a:off x="599440" y="3906613"/>
            <a:ext cx="5181600" cy="586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kern="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符合保基本原则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28" name="矩形 27"/>
          <p:cNvSpPr/>
          <p:nvPr>
            <p:custDataLst>
              <p:tags r:id="rId6"/>
            </p:custDataLst>
          </p:nvPr>
        </p:nvSpPr>
        <p:spPr>
          <a:xfrm>
            <a:off x="599438" y="4493413"/>
            <a:ext cx="5181601" cy="1892241"/>
          </a:xfrm>
          <a:prstGeom prst="rect">
            <a:avLst/>
          </a:prstGeom>
          <a:noFill/>
          <a:ln w="22225" cap="flat" cmpd="sng" algn="ctr">
            <a:solidFill>
              <a:srgbClr val="4472C4">
                <a:shade val="5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若将本品纳入医保，可有效替代同类药品，不会造成额外医保基金支出。</a:t>
            </a:r>
            <a:endParaRPr lang="en-US" altLang="zh-CN" sz="1600" kern="0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本品可提高患者用药依从性，从而</a:t>
            </a:r>
            <a:r>
              <a:rPr lang="zh-CN" altLang="en-US" sz="16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提高血磷控制达标率，降低患者住院风险，</a:t>
            </a:r>
            <a:r>
              <a:rPr lang="zh-CN" altLang="en-US" sz="16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减少总医疗支出，减轻患者经济负担。</a:t>
            </a:r>
            <a:endParaRPr lang="zh-CN" altLang="en-US" sz="1600" b="1" kern="0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>
            <p:custDataLst>
              <p:tags r:id="rId7"/>
            </p:custDataLst>
          </p:nvPr>
        </p:nvSpPr>
        <p:spPr>
          <a:xfrm>
            <a:off x="6398456" y="3906613"/>
            <a:ext cx="5133145" cy="5879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000" b="1" kern="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临床易于管理</a:t>
            </a:r>
            <a:endParaRPr kumimoji="0" lang="zh-CN" altLang="en-US" sz="20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30" name="矩形 29"/>
          <p:cNvSpPr/>
          <p:nvPr>
            <p:custDataLst>
              <p:tags r:id="rId8"/>
            </p:custDataLst>
          </p:nvPr>
        </p:nvSpPr>
        <p:spPr>
          <a:xfrm>
            <a:off x="6398457" y="4494601"/>
            <a:ext cx="5133144" cy="1891053"/>
          </a:xfrm>
          <a:prstGeom prst="rect">
            <a:avLst/>
          </a:prstGeom>
          <a:noFill/>
          <a:ln w="22225" cap="flat" cmpd="sng" algn="ctr">
            <a:solidFill>
              <a:srgbClr val="4472C4">
                <a:shade val="50000"/>
              </a:srgbClr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本品说明书中明确了适应症和用法用量，不存在经办审核难度大、临床滥用风险或潜在超说明书用药的可能性，可保障患者的用药安全和有效。</a:t>
            </a:r>
            <a:endParaRPr lang="zh-CN" altLang="en-US" sz="1600" kern="0" dirty="0">
              <a:solidFill>
                <a:srgbClr val="00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285750" lvl="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600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本品为</a:t>
            </a:r>
            <a:r>
              <a:rPr lang="zh-CN" altLang="en-US" sz="16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颗粒剂，</a:t>
            </a:r>
            <a:r>
              <a:rPr lang="zh-CN" altLang="en-US" sz="1600" b="1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服用简单方便，减轻管理难度，便于基层医疗机构使用</a:t>
            </a:r>
            <a:r>
              <a:rPr lang="zh-CN" altLang="en-US" sz="1600" kern="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。</a:t>
            </a:r>
            <a:endParaRPr lang="zh-CN" altLang="en-US" sz="1600" kern="0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22"/>
          <p:cNvSpPr/>
          <p:nvPr/>
        </p:nvSpPr>
        <p:spPr>
          <a:xfrm>
            <a:off x="-212983" y="2493255"/>
            <a:ext cx="12544941" cy="32674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33655" marR="0" lvl="0" indent="0" algn="ctr" defTabSz="914400" rtl="0" eaLnBrk="0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54000" algn="l"/>
              </a:tabLst>
              <a:defRPr/>
            </a:pPr>
            <a:r>
              <a:rPr kumimoji="0" lang="zh-CN" altLang="en-US" sz="4400" b="1" i="0" u="none" strike="noStrike" kern="0" cap="none" spc="80" normalizeH="0" baseline="0" noProof="0" dirty="0">
                <a:ln>
                  <a:noFill/>
                </a:ln>
                <a:solidFill>
                  <a:srgbClr val="000000">
                    <a:alpha val="10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恳请支持</a:t>
            </a:r>
            <a:r>
              <a:rPr kumimoji="0" lang="zh-CN" altLang="en-US" sz="4800" b="1" i="0" u="none" strike="noStrike" kern="0" cap="none" spc="8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碳酸镧颗粒</a:t>
            </a:r>
            <a:r>
              <a:rPr kumimoji="0" lang="zh-CN" altLang="en-US" sz="4400" b="1" i="0" u="none" strike="noStrike" kern="0" cap="none" spc="80" normalizeH="0" baseline="0" noProof="0" dirty="0">
                <a:ln>
                  <a:noFill/>
                </a:ln>
                <a:solidFill>
                  <a:srgbClr val="000000">
                    <a:alpha val="100000"/>
                  </a:srgb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纳入医保</a:t>
            </a:r>
            <a:endParaRPr kumimoji="0" lang="en-US" altLang="zh-CN" sz="4400" b="1" i="0" u="none" strike="noStrike" kern="0" cap="none" spc="80" normalizeH="0" baseline="0" noProof="0" dirty="0">
              <a:ln>
                <a:noFill/>
              </a:ln>
              <a:solidFill>
                <a:srgbClr val="000000">
                  <a:alpha val="100000"/>
                </a:srgb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3655" lvl="0" algn="ctr" eaLnBrk="0">
              <a:lnSpc>
                <a:spcPct val="150000"/>
              </a:lnSpc>
              <a:tabLst>
                <a:tab pos="254000" algn="l"/>
              </a:tabLst>
            </a:pPr>
            <a:r>
              <a:rPr lang="zh-CN" altLang="en-US" sz="40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惠及更多高磷血症患者，</a:t>
            </a:r>
            <a:endParaRPr lang="en-US" altLang="zh-CN" sz="4000" b="1" kern="0" spc="80" dirty="0">
              <a:solidFill>
                <a:srgbClr val="000000">
                  <a:alpha val="100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3655" lvl="0" algn="ctr" eaLnBrk="0">
              <a:lnSpc>
                <a:spcPct val="150000"/>
              </a:lnSpc>
              <a:tabLst>
                <a:tab pos="254000" algn="l"/>
              </a:tabLst>
            </a:pPr>
            <a:r>
              <a:rPr lang="zh-CN" altLang="en-US" sz="40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提高患者</a:t>
            </a:r>
            <a:r>
              <a:rPr lang="zh-CN" altLang="en-US" sz="4000" b="1" kern="0" dirty="0">
                <a:solidFill>
                  <a:srgbClr val="00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血磷控制达标率</a:t>
            </a:r>
            <a:endParaRPr kumimoji="0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843788" y="1385259"/>
            <a:ext cx="4240263" cy="110799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33655" lvl="0" algn="ctr" eaLnBrk="0">
              <a:lnSpc>
                <a:spcPct val="150000"/>
              </a:lnSpc>
              <a:tabLst>
                <a:tab pos="254000" algn="l"/>
              </a:tabLst>
              <a:defRPr/>
            </a:pPr>
            <a:r>
              <a:rPr lang="zh-CN" altLang="en-US" sz="4400" b="1" i="1" kern="0" spc="8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感谢专家评审！</a:t>
            </a:r>
            <a:endParaRPr lang="en-US" altLang="zh-CN" sz="4400" b="1" i="1" kern="0" spc="80" dirty="0">
              <a:solidFill>
                <a:srgbClr val="0070C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6419"/>
          <a:stretch>
            <a:fillRect/>
          </a:stretch>
        </p:blipFill>
        <p:spPr>
          <a:xfrm>
            <a:off x="237420" y="158789"/>
            <a:ext cx="3698352" cy="7053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标题 1"/>
          <p:cNvSpPr txBox="1"/>
          <p:nvPr/>
        </p:nvSpPr>
        <p:spPr>
          <a:xfrm rot="16200000">
            <a:off x="-1099022" y="1099024"/>
            <a:ext cx="6858000" cy="4659955"/>
          </a:xfrm>
          <a:custGeom>
            <a:avLst/>
            <a:gdLst>
              <a:gd name="connsiteX0" fmla="*/ 6858000 w 6858000"/>
              <a:gd name="connsiteY0" fmla="*/ 4876797 h 5569290"/>
              <a:gd name="connsiteX1" fmla="*/ 6858000 w 6858000"/>
              <a:gd name="connsiteY1" fmla="*/ 5569290 h 5569290"/>
              <a:gd name="connsiteX2" fmla="*/ 6805667 w 6858000"/>
              <a:gd name="connsiteY2" fmla="*/ 5564277 h 5569290"/>
              <a:gd name="connsiteX3" fmla="*/ 3530057 w 6858000"/>
              <a:gd name="connsiteY3" fmla="*/ 4871282 h 5569290"/>
              <a:gd name="connsiteX4" fmla="*/ 169758 w 6858000"/>
              <a:gd name="connsiteY4" fmla="*/ 5346929 h 5569290"/>
              <a:gd name="connsiteX5" fmla="*/ 0 w 6858000"/>
              <a:gd name="connsiteY5" fmla="*/ 5357506 h 5569290"/>
              <a:gd name="connsiteX6" fmla="*/ 0 w 6858000"/>
              <a:gd name="connsiteY6" fmla="*/ 4832305 h 5569290"/>
              <a:gd name="connsiteX7" fmla="*/ 6858000 w 6858000"/>
              <a:gd name="connsiteY7" fmla="*/ 0 h 5569290"/>
              <a:gd name="connsiteX8" fmla="*/ 6858000 w 6858000"/>
              <a:gd name="connsiteY8" fmla="*/ 4876796 h 5569290"/>
              <a:gd name="connsiteX9" fmla="*/ 0 w 6858000"/>
              <a:gd name="connsiteY9" fmla="*/ 4832304 h 5569290"/>
              <a:gd name="connsiteX10" fmla="*/ 1 w 6858000"/>
              <a:gd name="connsiteY10" fmla="*/ 0 h 5569290"/>
            </a:gdLst>
            <a:ahLst/>
            <a:cxnLst/>
            <a:rect l="l" t="t" r="r" b="b"/>
            <a:pathLst>
              <a:path w="6858000" h="5569290">
                <a:moveTo>
                  <a:pt x="6858000" y="4876797"/>
                </a:moveTo>
                <a:lnTo>
                  <a:pt x="6858000" y="5569290"/>
                </a:lnTo>
                <a:lnTo>
                  <a:pt x="6805667" y="5564277"/>
                </a:lnTo>
                <a:cubicBezTo>
                  <a:pt x="5710974" y="5429878"/>
                  <a:pt x="4635571" y="4904881"/>
                  <a:pt x="3530057" y="4871282"/>
                </a:cubicBezTo>
                <a:cubicBezTo>
                  <a:pt x="2424542" y="4837682"/>
                  <a:pt x="1281389" y="5253479"/>
                  <a:pt x="169758" y="5346929"/>
                </a:cubicBezTo>
                <a:lnTo>
                  <a:pt x="0" y="5357506"/>
                </a:lnTo>
                <a:lnTo>
                  <a:pt x="0" y="4832305"/>
                </a:lnTo>
                <a:close/>
                <a:moveTo>
                  <a:pt x="6858000" y="0"/>
                </a:moveTo>
                <a:lnTo>
                  <a:pt x="6858000" y="4876796"/>
                </a:lnTo>
                <a:lnTo>
                  <a:pt x="0" y="4832304"/>
                </a:lnTo>
                <a:lnTo>
                  <a:pt x="1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 cap="flat">
            <a:noFill/>
            <a:miter/>
          </a:ln>
          <a:effectLst>
            <a:outerShdw blurRad="152400" dist="38100" dir="5400000" sx="102000" sy="102000" algn="t" rotWithShape="0">
              <a:schemeClr val="accent2">
                <a:lumMod val="50000"/>
                <a:alpha val="16000"/>
              </a:schemeClr>
            </a:outerShdw>
          </a:effectLst>
        </p:spPr>
        <p:txBody>
          <a:bodyPr vert="horz"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36" name="标题 1"/>
          <p:cNvSpPr txBox="1"/>
          <p:nvPr/>
        </p:nvSpPr>
        <p:spPr>
          <a:xfrm rot="16200000">
            <a:off x="-1175160" y="1175160"/>
            <a:ext cx="6858002" cy="4507682"/>
          </a:xfrm>
          <a:custGeom>
            <a:avLst/>
            <a:gdLst>
              <a:gd name="connsiteX0" fmla="*/ 6857999 w 6857999"/>
              <a:gd name="connsiteY0" fmla="*/ 0 h 5397967"/>
              <a:gd name="connsiteX1" fmla="*/ 6857999 w 6857999"/>
              <a:gd name="connsiteY1" fmla="*/ 5391073 h 5397967"/>
              <a:gd name="connsiteX2" fmla="*/ 6774870 w 6857999"/>
              <a:gd name="connsiteY2" fmla="*/ 5394872 h 5397967"/>
              <a:gd name="connsiteX3" fmla="*/ 6538727 w 6857999"/>
              <a:gd name="connsiteY3" fmla="*/ 5397904 h 5397967"/>
              <a:gd name="connsiteX4" fmla="*/ 2792637 w 6857999"/>
              <a:gd name="connsiteY4" fmla="*/ 4673795 h 5397967"/>
              <a:gd name="connsiteX5" fmla="*/ 391271 w 6857999"/>
              <a:gd name="connsiteY5" fmla="*/ 5008399 h 5397967"/>
              <a:gd name="connsiteX6" fmla="*/ 0 w 6857999"/>
              <a:gd name="connsiteY6" fmla="*/ 5076357 h 5397967"/>
              <a:gd name="connsiteX7" fmla="*/ 0 w 6857999"/>
              <a:gd name="connsiteY7" fmla="*/ 0 h 5397967"/>
            </a:gdLst>
            <a:ahLst/>
            <a:cxnLst/>
            <a:rect l="l" t="t" r="r" b="b"/>
            <a:pathLst>
              <a:path w="6857999" h="5397967">
                <a:moveTo>
                  <a:pt x="6857999" y="0"/>
                </a:moveTo>
                <a:lnTo>
                  <a:pt x="6857999" y="5391073"/>
                </a:lnTo>
                <a:lnTo>
                  <a:pt x="6774870" y="5394872"/>
                </a:lnTo>
                <a:cubicBezTo>
                  <a:pt x="6696100" y="5397207"/>
                  <a:pt x="6617385" y="5398247"/>
                  <a:pt x="6538727" y="5397904"/>
                </a:cubicBezTo>
                <a:cubicBezTo>
                  <a:pt x="5280198" y="5392418"/>
                  <a:pt x="4056082" y="4712194"/>
                  <a:pt x="2792637" y="4673795"/>
                </a:cubicBezTo>
                <a:cubicBezTo>
                  <a:pt x="2002984" y="4649795"/>
                  <a:pt x="1194127" y="4855079"/>
                  <a:pt x="391271" y="5008399"/>
                </a:cubicBezTo>
                <a:lnTo>
                  <a:pt x="0" y="5076357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12700" cap="flat">
            <a:gradFill>
              <a:gsLst>
                <a:gs pos="0">
                  <a:schemeClr val="accent1">
                    <a:alpha val="0"/>
                  </a:schemeClr>
                </a:gs>
                <a:gs pos="100000">
                  <a:schemeClr val="accent1"/>
                </a:gs>
              </a:gsLst>
              <a:lin ang="0" scaled="0"/>
            </a:gradFill>
            <a:miter/>
          </a:ln>
          <a:effectLst/>
        </p:spPr>
        <p:txBody>
          <a:bodyPr vert="horz" wrap="square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grpSp>
        <p:nvGrpSpPr>
          <p:cNvPr id="37" name="组合 36"/>
          <p:cNvGrpSpPr/>
          <p:nvPr/>
        </p:nvGrpSpPr>
        <p:grpSpPr>
          <a:xfrm>
            <a:off x="5027669" y="1605458"/>
            <a:ext cx="6354204" cy="4261123"/>
            <a:chOff x="4799069" y="1161359"/>
            <a:chExt cx="6354204" cy="4261123"/>
          </a:xfrm>
        </p:grpSpPr>
        <p:cxnSp>
          <p:nvCxnSpPr>
            <p:cNvPr id="38" name="标题 1"/>
            <p:cNvCxnSpPr/>
            <p:nvPr/>
          </p:nvCxnSpPr>
          <p:spPr>
            <a:xfrm flipH="1">
              <a:off x="6005516" y="1290592"/>
              <a:ext cx="116114" cy="203200"/>
            </a:xfrm>
            <a:prstGeom prst="line">
              <a:avLst/>
            </a:prstGeom>
            <a:noFill/>
            <a:ln w="25400" cap="sq">
              <a:solidFill>
                <a:schemeClr val="accent1"/>
              </a:solidFill>
              <a:miter/>
            </a:ln>
          </p:spPr>
        </p:cxnSp>
        <p:cxnSp>
          <p:nvCxnSpPr>
            <p:cNvPr id="39" name="标题 1"/>
            <p:cNvCxnSpPr/>
            <p:nvPr/>
          </p:nvCxnSpPr>
          <p:spPr>
            <a:xfrm flipH="1">
              <a:off x="6005516" y="2248996"/>
              <a:ext cx="116114" cy="203200"/>
            </a:xfrm>
            <a:prstGeom prst="line">
              <a:avLst/>
            </a:prstGeom>
            <a:noFill/>
            <a:ln w="25400" cap="sq">
              <a:solidFill>
                <a:schemeClr val="accent1"/>
              </a:solidFill>
              <a:miter/>
            </a:ln>
          </p:spPr>
        </p:cxnSp>
        <p:cxnSp>
          <p:nvCxnSpPr>
            <p:cNvPr id="40" name="标题 1"/>
            <p:cNvCxnSpPr/>
            <p:nvPr/>
          </p:nvCxnSpPr>
          <p:spPr>
            <a:xfrm flipH="1">
              <a:off x="6005516" y="3207400"/>
              <a:ext cx="116114" cy="203200"/>
            </a:xfrm>
            <a:prstGeom prst="line">
              <a:avLst/>
            </a:prstGeom>
            <a:noFill/>
            <a:ln w="25400" cap="sq">
              <a:solidFill>
                <a:schemeClr val="accent1"/>
              </a:solidFill>
              <a:miter/>
            </a:ln>
          </p:spPr>
        </p:cxnSp>
        <p:cxnSp>
          <p:nvCxnSpPr>
            <p:cNvPr id="41" name="标题 1"/>
            <p:cNvCxnSpPr/>
            <p:nvPr/>
          </p:nvCxnSpPr>
          <p:spPr>
            <a:xfrm flipH="1">
              <a:off x="6005516" y="4165804"/>
              <a:ext cx="116114" cy="203200"/>
            </a:xfrm>
            <a:prstGeom prst="line">
              <a:avLst/>
            </a:prstGeom>
            <a:noFill/>
            <a:ln w="25400" cap="sq">
              <a:solidFill>
                <a:schemeClr val="accent1"/>
              </a:solidFill>
              <a:miter/>
            </a:ln>
          </p:spPr>
        </p:cxnSp>
        <p:sp>
          <p:nvSpPr>
            <p:cNvPr id="42" name="标题 1"/>
            <p:cNvSpPr txBox="1"/>
            <p:nvPr/>
          </p:nvSpPr>
          <p:spPr>
            <a:xfrm>
              <a:off x="6369647" y="1224395"/>
              <a:ext cx="4783625" cy="826137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1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rPr>
                <a:t>药品基本信息</a:t>
              </a:r>
              <a:endParaRPr kumimoji="1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  <p:sp>
          <p:nvSpPr>
            <p:cNvPr id="43" name="标题 1"/>
            <p:cNvSpPr txBox="1"/>
            <p:nvPr/>
          </p:nvSpPr>
          <p:spPr>
            <a:xfrm>
              <a:off x="6369648" y="2134202"/>
              <a:ext cx="4783625" cy="826137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1" lang="zh-CN" altLang="en-US" sz="24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rPr>
                <a:t>有效</a:t>
              </a:r>
              <a:r>
                <a:rPr kumimoji="1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rPr>
                <a:t>性</a:t>
              </a:r>
              <a:endParaRPr kumimoji="1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  <p:sp>
          <p:nvSpPr>
            <p:cNvPr id="44" name="标题 1"/>
            <p:cNvSpPr txBox="1"/>
            <p:nvPr/>
          </p:nvSpPr>
          <p:spPr>
            <a:xfrm>
              <a:off x="6369647" y="3106591"/>
              <a:ext cx="4783625" cy="826137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1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rPr>
                <a:t>安全性</a:t>
              </a:r>
              <a:endParaRPr kumimoji="1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  <p:sp>
          <p:nvSpPr>
            <p:cNvPr id="45" name="标题 1"/>
            <p:cNvSpPr txBox="1"/>
            <p:nvPr/>
          </p:nvSpPr>
          <p:spPr>
            <a:xfrm>
              <a:off x="6369648" y="4051010"/>
              <a:ext cx="4783625" cy="826137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1" lang="zh-CN" altLang="en-US" sz="24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rPr>
                <a:t>创新</a:t>
              </a:r>
              <a:r>
                <a:rPr kumimoji="1" lang="zh-CN" alt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rPr>
                <a:t>性</a:t>
              </a:r>
              <a:endParaRPr kumimoji="1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  <p:grpSp>
          <p:nvGrpSpPr>
            <p:cNvPr id="46" name="组合 45"/>
            <p:cNvGrpSpPr/>
            <p:nvPr/>
          </p:nvGrpSpPr>
          <p:grpSpPr>
            <a:xfrm>
              <a:off x="4799069" y="1161359"/>
              <a:ext cx="1153788" cy="4261123"/>
              <a:chOff x="4799069" y="1161359"/>
              <a:chExt cx="1153788" cy="4261123"/>
            </a:xfrm>
          </p:grpSpPr>
          <p:sp>
            <p:nvSpPr>
              <p:cNvPr id="47" name="标题 1"/>
              <p:cNvSpPr txBox="1"/>
              <p:nvPr/>
            </p:nvSpPr>
            <p:spPr>
              <a:xfrm>
                <a:off x="4799069" y="1161359"/>
                <a:ext cx="1148922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1" lang="en-US" altLang="zh-CN" sz="2800" b="1" i="0" u="none" strike="noStrike" kern="1200" cap="none" spc="0" normalizeH="0" baseline="0" noProof="0" dirty="0">
                    <a:ln w="12700"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OPPOSans H"/>
                    <a:sym typeface="Times New Roman" panose="02020603050405020304" pitchFamily="18" charset="0"/>
                  </a:rPr>
                  <a:t>01</a:t>
                </a:r>
                <a:endParaRPr kumimoji="1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endParaRPr>
              </a:p>
            </p:txBody>
          </p:sp>
          <p:sp>
            <p:nvSpPr>
              <p:cNvPr id="48" name="标题 1"/>
              <p:cNvSpPr txBox="1"/>
              <p:nvPr/>
            </p:nvSpPr>
            <p:spPr>
              <a:xfrm>
                <a:off x="4803935" y="2119763"/>
                <a:ext cx="1148922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1" lang="en-US" altLang="zh-CN" sz="2800" b="1" i="0" u="none" strike="noStrike" kern="1200" cap="none" spc="0" normalizeH="0" baseline="0" noProof="0" dirty="0">
                    <a:ln w="12700"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OPPOSans H"/>
                    <a:sym typeface="Times New Roman" panose="02020603050405020304" pitchFamily="18" charset="0"/>
                  </a:rPr>
                  <a:t>02</a:t>
                </a:r>
                <a:endParaRPr kumimoji="1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endParaRPr>
              </a:p>
            </p:txBody>
          </p:sp>
          <p:sp>
            <p:nvSpPr>
              <p:cNvPr id="49" name="标题 1"/>
              <p:cNvSpPr txBox="1"/>
              <p:nvPr/>
            </p:nvSpPr>
            <p:spPr>
              <a:xfrm>
                <a:off x="4799069" y="3044009"/>
                <a:ext cx="1148922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1" lang="en-US" altLang="zh-CN" sz="2800" b="1" i="0" u="none" strike="noStrike" kern="1200" cap="none" spc="0" normalizeH="0" baseline="0" noProof="0" dirty="0">
                    <a:ln w="12700"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OPPOSans H"/>
                    <a:sym typeface="Times New Roman" panose="02020603050405020304" pitchFamily="18" charset="0"/>
                  </a:rPr>
                  <a:t>03</a:t>
                </a:r>
                <a:endParaRPr kumimoji="1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endParaRPr>
              </a:p>
            </p:txBody>
          </p:sp>
          <p:sp>
            <p:nvSpPr>
              <p:cNvPr id="50" name="标题 1"/>
              <p:cNvSpPr txBox="1"/>
              <p:nvPr/>
            </p:nvSpPr>
            <p:spPr>
              <a:xfrm>
                <a:off x="4799069" y="4036571"/>
                <a:ext cx="1148922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1" lang="en-US" altLang="zh-CN" sz="2800" b="1" i="0" u="none" strike="noStrike" kern="1200" cap="none" spc="0" normalizeH="0" baseline="0" noProof="0" dirty="0">
                    <a:ln w="12700"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微软雅黑" panose="020B0503020204020204" pitchFamily="34" charset="-122"/>
                    <a:cs typeface="OPPOSans H"/>
                    <a:sym typeface="Times New Roman" panose="02020603050405020304" pitchFamily="18" charset="0"/>
                  </a:rPr>
                  <a:t>04</a:t>
                </a:r>
                <a:endParaRPr kumimoji="1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endParaRPr>
              </a:p>
            </p:txBody>
          </p:sp>
          <p:sp>
            <p:nvSpPr>
              <p:cNvPr id="51" name="标题 1"/>
              <p:cNvSpPr txBox="1"/>
              <p:nvPr/>
            </p:nvSpPr>
            <p:spPr>
              <a:xfrm>
                <a:off x="4803935" y="4960817"/>
                <a:ext cx="1148922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endParaRPr>
              </a:p>
            </p:txBody>
          </p:sp>
        </p:grpSp>
      </p:grpSp>
      <p:sp>
        <p:nvSpPr>
          <p:cNvPr id="52" name="标题 1"/>
          <p:cNvSpPr txBox="1"/>
          <p:nvPr/>
        </p:nvSpPr>
        <p:spPr>
          <a:xfrm>
            <a:off x="6369648" y="4991847"/>
            <a:ext cx="4783625" cy="8261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53" name="标题 1"/>
          <p:cNvSpPr txBox="1"/>
          <p:nvPr/>
        </p:nvSpPr>
        <p:spPr>
          <a:xfrm>
            <a:off x="4799069" y="5635749"/>
            <a:ext cx="1148922" cy="46166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54" name="标题 1"/>
          <p:cNvSpPr txBox="1"/>
          <p:nvPr/>
        </p:nvSpPr>
        <p:spPr>
          <a:xfrm>
            <a:off x="644685" y="2115723"/>
            <a:ext cx="2437493" cy="30469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en-US" altLang="zh-CN" sz="8800" b="0" i="0" u="none" strike="noStrike" kern="1200" cap="none" spc="0" normalizeH="0" baseline="0" noProof="0" dirty="0">
                <a:ln w="12700">
                  <a:noFill/>
                </a:ln>
                <a:solidFill>
                  <a:srgbClr val="FFFFFF">
                    <a:alpha val="10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OPPOSans H"/>
                <a:sym typeface="Times New Roman" panose="02020603050405020304" pitchFamily="18" charset="0"/>
              </a:rPr>
              <a:t>目
录</a:t>
            </a:r>
            <a:endParaRPr kumimoji="1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5323734" y="5356319"/>
            <a:ext cx="5567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en-US" altLang="zh-CN" sz="2800" b="1" i="0" u="none" strike="noStrike" kern="1200" cap="none" spc="0" normalizeH="0" baseline="0" noProof="0" dirty="0">
                <a:ln w="12700"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05</a:t>
            </a:r>
            <a:endParaRPr kumimoji="1" lang="zh-CN" altLang="en-US" sz="2800" b="1" i="0" u="none" strike="noStrike" kern="1200" cap="none" spc="0" normalizeH="0" baseline="0" noProof="0" dirty="0">
              <a:ln w="12700"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cxnSp>
        <p:nvCxnSpPr>
          <p:cNvPr id="56" name="标题 1"/>
          <p:cNvCxnSpPr/>
          <p:nvPr/>
        </p:nvCxnSpPr>
        <p:spPr>
          <a:xfrm flipH="1">
            <a:off x="6292173" y="5428123"/>
            <a:ext cx="116114" cy="203200"/>
          </a:xfrm>
          <a:prstGeom prst="line">
            <a:avLst/>
          </a:prstGeom>
          <a:noFill/>
          <a:ln w="25400" cap="sq">
            <a:solidFill>
              <a:schemeClr val="accent1"/>
            </a:solidFill>
            <a:miter/>
          </a:ln>
        </p:spPr>
      </p:cxnSp>
      <p:sp>
        <p:nvSpPr>
          <p:cNvPr id="57" name="矩形 56"/>
          <p:cNvSpPr/>
          <p:nvPr/>
        </p:nvSpPr>
        <p:spPr>
          <a:xfrm>
            <a:off x="6511487" y="5306461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1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公平性</a:t>
            </a:r>
            <a:endParaRPr kumimoji="1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86080" y="101600"/>
            <a:ext cx="106476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01 </a:t>
            </a:r>
            <a:r>
              <a:rPr lang="zh-CN" altLang="en-US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药品基本信息：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全新剂型，更强降磷效果，提高用药依从性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267335" y="1146175"/>
          <a:ext cx="6734175" cy="56286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964180"/>
                <a:gridCol w="3769995"/>
              </a:tblGrid>
              <a:tr h="59753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【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通用名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】</a:t>
                      </a:r>
                      <a:r>
                        <a:rPr lang="zh-CN" altLang="en-US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碳酸镧颗粒</a:t>
                      </a:r>
                      <a:endParaRPr lang="zh-CN" altLang="en-US" sz="20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Arial" panose="020B0604020202020204" pitchFamily="34" charset="0"/>
                        <a:sym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【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注册规格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】</a:t>
                      </a:r>
                      <a:r>
                        <a:rPr lang="en-US" altLang="zh-CN" sz="1800" b="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0.5g</a:t>
                      </a:r>
                      <a:r>
                        <a:rPr lang="zh-CN" altLang="en-US" sz="1800" b="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（以镧计）</a:t>
                      </a:r>
                      <a:endParaRPr lang="zh-CN" altLang="en-US" sz="18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Arial" panose="020B0604020202020204" pitchFamily="34" charset="0"/>
                        <a:sym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89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zh-CN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【</a:t>
                      </a:r>
                      <a:r>
                        <a:rPr lang="zh-CN" altLang="en-US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上市时间</a:t>
                      </a:r>
                      <a:r>
                        <a:rPr lang="en-US" altLang="zh-CN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】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2024/12/25</a:t>
                      </a:r>
                      <a:endParaRPr lang="zh-CN" altLang="en-US" sz="18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Arial" panose="020B0604020202020204" pitchFamily="34" charset="0"/>
                        <a:sym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altLang="zh-CN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【</a:t>
                      </a:r>
                      <a:r>
                        <a:rPr lang="zh-CN" alt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是否独家</a:t>
                      </a:r>
                      <a:r>
                        <a:rPr lang="en-US" altLang="zh-CN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】</a:t>
                      </a:r>
                      <a:r>
                        <a:rPr lang="zh-CN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国内首仿，已上市</a:t>
                      </a:r>
                      <a:r>
                        <a:rPr lang="en-US" altLang="zh-CN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2</a:t>
                      </a:r>
                      <a:r>
                        <a:rPr lang="zh-CN" altLang="en-US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家</a:t>
                      </a:r>
                      <a:endParaRPr lang="zh-CN" altLang="en-US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Arial" panose="020B0604020202020204" pitchFamily="34" charset="0"/>
                        <a:sym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alpha val="20000"/>
                      </a:schemeClr>
                    </a:solidFill>
                  </a:tcPr>
                </a:tc>
              </a:tr>
              <a:tr h="559435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【</a:t>
                      </a:r>
                      <a:r>
                        <a:rPr lang="zh-CN" altLang="en-US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全球首个上市国家及上市时间</a:t>
                      </a:r>
                      <a:r>
                        <a:rPr lang="en-US" altLang="zh-CN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】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日本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, 2008/12/26</a:t>
                      </a:r>
                      <a:endParaRPr lang="en-US" altLang="zh-CN" sz="18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anchor="ctr">
                    <a:lnT w="12700" cap="flat" cmpd="sng" algn="ctr">
                      <a:solidFill>
                        <a:srgbClr val="093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930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【</a:t>
                      </a:r>
                      <a:r>
                        <a:rPr lang="zh-CN" altLang="en-US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注册分类</a:t>
                      </a:r>
                      <a:r>
                        <a:rPr lang="en-US" altLang="zh-CN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】</a:t>
                      </a:r>
                      <a:r>
                        <a:rPr lang="zh-CN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化学药品</a:t>
                      </a:r>
                      <a:r>
                        <a:rPr lang="en-US" altLang="zh-CN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类</a:t>
                      </a:r>
                      <a:endParaRPr lang="en-US" altLang="zh-CN" sz="18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【</a:t>
                      </a:r>
                      <a:r>
                        <a:rPr lang="zh-CN" altLang="en-US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是否为</a:t>
                      </a:r>
                      <a:r>
                        <a:rPr lang="en-US" altLang="zh-CN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OTC </a:t>
                      </a:r>
                      <a:r>
                        <a:rPr lang="zh-CN" altLang="en-US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药品</a:t>
                      </a:r>
                      <a:r>
                        <a:rPr lang="en-US" altLang="zh-CN" sz="18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】</a:t>
                      </a:r>
                      <a:r>
                        <a:rPr lang="zh-CN" altLang="en-US" sz="18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Times New Roman" panose="02020603050405020304" pitchFamily="18" charset="0"/>
                        </a:rPr>
                        <a:t>否</a:t>
                      </a:r>
                      <a:endParaRPr lang="en-US" altLang="zh-CN" sz="18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alpha val="20000"/>
                      </a:schemeClr>
                    </a:solidFill>
                  </a:tcPr>
                </a:tc>
              </a:tr>
              <a:tr h="1351915">
                <a:tc gridSpan="2">
                  <a:txBody>
                    <a:bodyPr/>
                    <a:lstStyle/>
                    <a:p>
                      <a:pPr marL="0" indent="0" algn="l" eaLnBrk="1" fontAlgn="auto" hangingPunct="1">
                        <a:lnSpc>
                          <a:spcPct val="150000"/>
                        </a:lnSpc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US" altLang="zh-CN" sz="1800" b="1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【</a:t>
                      </a:r>
                      <a:r>
                        <a:rPr lang="zh-CN" altLang="en-US" sz="1800" b="1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适应症</a:t>
                      </a:r>
                      <a:r>
                        <a:rPr lang="en-US" altLang="zh-CN" sz="1800" b="1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】</a:t>
                      </a:r>
                      <a:r>
                        <a:rPr lang="zh-CN" altLang="en-US" sz="1800" b="1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高磷血症。</a:t>
                      </a:r>
                      <a:r>
                        <a:rPr lang="zh-CN" altLang="en-US" sz="1800" b="0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本品为磷结合剂，用于血液透析或持续非卧床腹膜透析（</a:t>
                      </a:r>
                      <a:r>
                        <a:rPr lang="en-US" altLang="zh-CN" sz="1800" b="0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CAPD</a:t>
                      </a:r>
                      <a:r>
                        <a:rPr lang="zh-CN" altLang="en-US" sz="1800" b="0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）的慢性肾功能衰竭患者高磷血症的治疗。</a:t>
                      </a:r>
                      <a:endParaRPr lang="zh-CN" altLang="en-US" sz="1800" b="0" kern="12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Arial" panose="020B0604020202020204" pitchFamily="34" charset="0"/>
                        <a:sym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cPr/>
                </a:tc>
              </a:tr>
              <a:tr h="20040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800" b="1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【</a:t>
                      </a:r>
                      <a:r>
                        <a:rPr lang="zh-CN" altLang="en-US" sz="1800" b="1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用法用量</a:t>
                      </a:r>
                      <a:r>
                        <a:rPr lang="en-US" altLang="zh-CN" sz="1800" b="1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】</a:t>
                      </a:r>
                      <a:r>
                        <a:rPr lang="zh-CN" altLang="en-US" sz="1600" b="0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本品应撒在少量苹果酱或其他类似食物上后立即食用。本品应与食物同服或餐后立即服用，每次服用的剂量为每日剂量除以用餐次数。本品的起效剂量为每日 </a:t>
                      </a:r>
                      <a:r>
                        <a:rPr lang="en-US" altLang="zh-CN" sz="1600" b="0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0.75g</a:t>
                      </a:r>
                      <a:r>
                        <a:rPr lang="zh-CN" altLang="en-US" sz="1600" b="0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，临床研究中少数患者的最大剂量可达每日</a:t>
                      </a:r>
                      <a:r>
                        <a:rPr lang="en-US" altLang="zh-CN" sz="1600" b="0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3.75g</a:t>
                      </a:r>
                      <a:r>
                        <a:rPr lang="zh-CN" altLang="en-US" sz="1600" b="0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。</a:t>
                      </a:r>
                      <a:r>
                        <a:rPr lang="zh-CN" altLang="en-US" sz="1600" b="1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多数患者每日服用 </a:t>
                      </a:r>
                      <a:r>
                        <a:rPr lang="en-US" altLang="zh-CN" sz="1600" b="1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1.5~3.0g </a:t>
                      </a:r>
                      <a:r>
                        <a:rPr lang="zh-CN" altLang="en-US" sz="1600" b="1" kern="12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Arial" panose="020B0604020202020204" pitchFamily="34" charset="0"/>
                          <a:sym typeface="Times New Roman" panose="02020603050405020304" pitchFamily="18" charset="0"/>
                        </a:rPr>
                        <a:t>可将血磷控制在可接受的水平。</a:t>
                      </a:r>
                      <a:endParaRPr lang="zh-CN" altLang="en-US" sz="1600" b="1" kern="1200" dirty="0"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Arial" panose="020B0604020202020204" pitchFamily="34" charset="0"/>
                        <a:sym typeface="Times New Roman" panose="02020603050405020304" pitchFamily="18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alpha val="20000"/>
                      </a:schemeClr>
                    </a:solidFill>
                  </a:tcPr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7243525" y="1239514"/>
            <a:ext cx="4780675" cy="4957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lvl="0">
              <a:lnSpc>
                <a:spcPct val="140000"/>
              </a:lnSpc>
              <a:defRPr/>
            </a:pPr>
            <a:r>
              <a:rPr lang="zh-C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参照药品建议：</a:t>
            </a:r>
            <a:r>
              <a:rPr lang="zh-CN" altLang="zh-CN" sz="2400" b="1" dirty="0">
                <a:solidFill>
                  <a:srgbClr val="0070C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碳酸镧咀嚼片</a:t>
            </a:r>
            <a:endParaRPr lang="en-US" altLang="zh-CN" sz="2400" b="1" dirty="0">
              <a:solidFill>
                <a:srgbClr val="0070C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355600" lvl="0" indent="-342900">
              <a:lnSpc>
                <a:spcPct val="14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参照药为医保目录乙类品种，且为第九批国家集采品种，安全性有效性确切、经济性适宜。</a:t>
            </a:r>
            <a:endParaRPr lang="en-US" altLang="zh-CN" sz="2000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355600" lvl="0" indent="-342900">
              <a:lnSpc>
                <a:spcPct val="14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两者主要化学成分一致，药理作用、适应症、临床用药方案均一致。</a:t>
            </a:r>
            <a:endParaRPr lang="en-US" altLang="zh-CN" sz="2000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12700" lvl="0">
              <a:lnSpc>
                <a:spcPct val="140000"/>
              </a:lnSpc>
              <a:defRPr/>
            </a:pPr>
            <a:r>
              <a:rPr lang="zh-CN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相比于参照药的优势：</a:t>
            </a:r>
            <a:endParaRPr lang="en-US" altLang="zh-CN" sz="2400" b="1" dirty="0">
              <a:solidFill>
                <a:srgbClr val="0070C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355600" indent="-342900">
              <a:lnSpc>
                <a:spcPct val="140000"/>
              </a:lnSpc>
              <a:buFont typeface="Wingdings" panose="05000000000000000000" pitchFamily="2" charset="2"/>
              <a:buChar char="Ø"/>
              <a:defRPr/>
            </a:pPr>
            <a:r>
              <a:rPr lang="zh-CN" altLang="en-US" sz="2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咀嚼片若咀嚼不充分会影响降磷效果。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碳酸镧颗粒药效更强、无需咀嚼、服用更方便</a:t>
            </a:r>
            <a:r>
              <a:rPr lang="zh-CN" alt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，</a:t>
            </a: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可提高患者血磷达标率和服药依从性</a:t>
            </a:r>
            <a:r>
              <a:rPr lang="zh-CN" alt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。</a:t>
            </a:r>
            <a:endParaRPr lang="zh-CN" altLang="en-US" sz="2000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86080" y="101600"/>
            <a:ext cx="106476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01 </a:t>
            </a:r>
            <a:r>
              <a:rPr lang="zh-CN" altLang="en-US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药品基本信息：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当前血磷控制达标率低，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用药依从性亟待提高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466806" y="1090118"/>
            <a:ext cx="5212634" cy="5036362"/>
            <a:chOff x="466806" y="1090118"/>
            <a:chExt cx="5212634" cy="5036362"/>
          </a:xfrm>
        </p:grpSpPr>
        <p:sp>
          <p:nvSpPr>
            <p:cNvPr id="4" name="矩形 3"/>
            <p:cNvSpPr/>
            <p:nvPr/>
          </p:nvSpPr>
          <p:spPr>
            <a:xfrm>
              <a:off x="466806" y="1412240"/>
              <a:ext cx="5212634" cy="4714240"/>
            </a:xfrm>
            <a:prstGeom prst="rect">
              <a:avLst/>
            </a:prstGeom>
            <a:noFill/>
            <a:ln w="2222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466806" y="1090118"/>
              <a:ext cx="5212634" cy="488371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zh-CN" altLang="en-US" sz="20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rPr>
                <a:t>当前高磷血症患者</a:t>
              </a:r>
              <a:r>
                <a:rPr lang="zh-CN" altLang="en-US" sz="20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血磷达标率低</a:t>
              </a:r>
              <a:endParaRPr lang="en-US" altLang="zh-CN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466806" y="1757223"/>
              <a:ext cx="5212634" cy="4338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p"/>
              </a:pP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我国慢性肾病（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CKD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）患病率为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10.8%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，患病总人数达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1.2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亿</a:t>
              </a:r>
              <a:r>
                <a:rPr lang="en-US" altLang="zh-CN" baseline="30000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1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。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高磷血症是CKD最常见的并发症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，是肾病进展、继发性甲状旁腺功能亢进、心血管事件和全因死亡的独立危险因素。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血磷水平每升高1mg/dl，患者全因死亡风险增加1</a:t>
              </a:r>
              <a:r>
                <a:rPr lang="en-US" altLang="zh-CN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3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%，心血管死亡风险增加</a:t>
              </a:r>
              <a:r>
                <a:rPr lang="en-US" altLang="zh-CN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24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%</a:t>
              </a:r>
              <a:r>
                <a:rPr lang="en-US" altLang="zh-CN" baseline="30000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2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。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p"/>
              </a:pP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当前我国高磷血症透析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CKD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患者</a:t>
              </a:r>
              <a:r>
                <a:rPr lang="zh-CN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血磷控制达标率仅为</a:t>
              </a:r>
              <a:r>
                <a:rPr lang="en-US" altLang="zh-CN" sz="20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22.5%</a:t>
              </a:r>
              <a:r>
                <a:rPr lang="en-US" altLang="zh-CN" baseline="30000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3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，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因服用不当造成</a:t>
              </a:r>
              <a:r>
                <a:rPr lang="zh-CN" altLang="en-US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磷结合剂不能充分发挥降磷效果及用药依从性差是重要原因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，</a:t>
              </a:r>
              <a:r>
                <a:rPr lang="zh-CN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患者服用磷结合剂不依从率约为</a:t>
              </a:r>
              <a:r>
                <a:rPr lang="en-US" altLang="zh-CN" sz="20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51%</a:t>
              </a:r>
              <a:r>
                <a:rPr lang="en-US" altLang="zh-CN" baseline="30000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4</a:t>
              </a:r>
              <a:r>
                <a:rPr lang="zh-CN" altLang="en-US" dirty="0">
                  <a:solidFill>
                    <a:schemeClr val="tx1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。</a:t>
              </a:r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6309360" y="1090118"/>
            <a:ext cx="5364480" cy="5036362"/>
            <a:chOff x="314960" y="1090118"/>
            <a:chExt cx="5364480" cy="5264988"/>
          </a:xfrm>
        </p:grpSpPr>
        <p:sp>
          <p:nvSpPr>
            <p:cNvPr id="10" name="矩形 9"/>
            <p:cNvSpPr/>
            <p:nvPr/>
          </p:nvSpPr>
          <p:spPr>
            <a:xfrm>
              <a:off x="314960" y="1412240"/>
              <a:ext cx="5364480" cy="4942866"/>
            </a:xfrm>
            <a:prstGeom prst="rect">
              <a:avLst/>
            </a:prstGeom>
            <a:noFill/>
            <a:ln w="2222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314960" y="1090118"/>
              <a:ext cx="5364480" cy="488371"/>
            </a:xfrm>
            <a:prstGeom prst="round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zh-CN" altLang="en-US" sz="20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sym typeface="Times New Roman" panose="02020603050405020304" pitchFamily="18" charset="0"/>
                </a:rPr>
                <a:t>医保目录内磷结合剂不能充分满足临床需求</a:t>
              </a:r>
              <a:endParaRPr lang="en-US" altLang="zh-CN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14960" y="1480897"/>
              <a:ext cx="5364480" cy="48731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p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碳酸镧咀嚼片、蔗糖羟基氧化铁咀嚼片：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硬度高，需经充分咀嚼才能充分发挥降磷效果，</a:t>
              </a:r>
              <a:r>
                <a:rPr lang="zh-CN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大部分患者因咀嚼不充分而影响降磷效果</a:t>
              </a:r>
              <a:r>
                <a:rPr lang="zh-CN" altLang="en-US" dirty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。</a:t>
              </a:r>
              <a:r>
                <a:rPr lang="zh-CN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牙齿松动或脱落的患者难以嚼碎服用或者无法充分咀嚼后服用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，</a:t>
              </a:r>
              <a:r>
                <a:rPr lang="zh-CN" altLang="en-US" b="1" dirty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严重影响用药依从性</a:t>
              </a:r>
              <a:r>
                <a:rPr lang="zh-CN" altLang="en-US" dirty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。</a:t>
              </a:r>
              <a:endPara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p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碳酸司维拉姆片：规格大片型较大，需用水送服，吞咽困难的老年患者难以吞服用药，且会带额外的水的摄入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（</a:t>
              </a:r>
              <a:r>
                <a:rPr lang="en-US" altLang="zh-CN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CKD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患者要严格限制水的摄入），以上问题均影响用药依从性。</a:t>
              </a:r>
              <a:endPara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p"/>
              </a:pP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醋酸钙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：</a:t>
              </a:r>
              <a:r>
                <a:rPr lang="zh-CN" altLang="en-US" b="1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会显著增加高钙血症、血管钙化和心血管事件的发生风险</a:t>
              </a:r>
              <a:r>
                <a:rPr lang="zh-CN" altLang="en-US" dirty="0">
                  <a:latin typeface="Times New Roman" panose="02020603050405020304" pitchFamily="18" charset="0"/>
                  <a:ea typeface="微软雅黑" panose="020B0503020204020204" pitchFamily="34" charset="-122"/>
                  <a:cs typeface="微软雅黑" panose="020B0503020204020204" pitchFamily="34" charset="-122"/>
                  <a:sym typeface="Times New Roman" panose="02020603050405020304" pitchFamily="18" charset="0"/>
                </a:rPr>
                <a:t>，临床上有使用限制。</a:t>
              </a:r>
              <a:endParaRPr lang="en-US" altLang="zh-CN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endParaRPr>
            </a:p>
          </p:txBody>
        </p:sp>
      </p:grpSp>
      <p:sp>
        <p:nvSpPr>
          <p:cNvPr id="13" name="文本框 12"/>
          <p:cNvSpPr txBox="1"/>
          <p:nvPr/>
        </p:nvSpPr>
        <p:spPr>
          <a:xfrm>
            <a:off x="307975" y="6243320"/>
            <a:ext cx="5638800" cy="44513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en-US" altLang="zh-CN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1.</a:t>
            </a:r>
            <a:r>
              <a:rPr lang="zh-CN" altLang="en-US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中国围透析期慢性肾脏病管理规范</a:t>
            </a:r>
            <a:r>
              <a:rPr lang="en-US" altLang="zh-CN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[J].</a:t>
            </a:r>
            <a:r>
              <a:rPr lang="zh-CN" altLang="en-US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中华肾脏病杂志</a:t>
            </a:r>
            <a:r>
              <a:rPr lang="en-US" altLang="zh-CN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, 2021, 37(8):690-704. </a:t>
            </a:r>
            <a:endParaRPr lang="en-US" altLang="zh-CN" sz="800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r>
              <a:rPr lang="en-US" altLang="zh-CN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2.Fan Z, Li R, Pan M, Jiang Y, Li Y, Liu L, Li Y. Relationship between serum phosphorus and mortality in non-dialysis chronic kidney disease patients: evidence from NHANES 2001-2018. BMC Nephrol. 2024 Mar 6;25(1):89.</a:t>
            </a:r>
            <a:endParaRPr lang="en-US" altLang="zh-CN" sz="800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r>
              <a:rPr lang="en-US" altLang="zh-CN" sz="1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. </a:t>
            </a:r>
            <a:endParaRPr lang="en-US" altLang="zh-CN" sz="1000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5628640" y="6274088"/>
            <a:ext cx="7081520" cy="33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3.Objectively measured and self-reported </a:t>
            </a:r>
            <a:r>
              <a:rPr lang="en-US" altLang="zh-CN" sz="800" dirty="0" err="1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nonadherence</a:t>
            </a:r>
            <a:r>
              <a:rPr lang="en-US" altLang="zh-CN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 among Jordanian patients receiving hemodialysis[J].Hemodialysis International,2014,18(1):95-103</a:t>
            </a:r>
            <a:endParaRPr lang="en-US" altLang="zh-CN" sz="800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r>
              <a:rPr lang="en-US" altLang="zh-CN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4.</a:t>
            </a:r>
            <a:r>
              <a:rPr lang="zh-CN" altLang="en-US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维持性血液透析患者磷结合剂用药依从性影响因素研究与药学干预，中国药房，</a:t>
            </a:r>
            <a:r>
              <a:rPr lang="en-US" altLang="zh-CN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2021</a:t>
            </a:r>
            <a:r>
              <a:rPr lang="zh-CN" altLang="en-US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，</a:t>
            </a:r>
            <a:r>
              <a:rPr lang="en-US" altLang="zh-CN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32</a:t>
            </a:r>
            <a:r>
              <a:rPr lang="zh-CN" altLang="en-US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（</a:t>
            </a:r>
            <a:r>
              <a:rPr lang="en-US" altLang="zh-CN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8</a:t>
            </a:r>
            <a:r>
              <a:rPr lang="zh-CN" altLang="en-US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）：</a:t>
            </a:r>
            <a:r>
              <a:rPr lang="en-US" altLang="zh-CN" sz="8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1003-1008.</a:t>
            </a:r>
            <a:endParaRPr lang="zh-CN" altLang="en-US" sz="800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86080" y="101600"/>
            <a:ext cx="1064768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02 </a:t>
            </a:r>
            <a:r>
              <a:rPr lang="zh-CN" altLang="en-US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有效性：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剂型改良，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降磷效果更强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graphicFrame>
        <p:nvGraphicFramePr>
          <p:cNvPr id="4" name="图表 3" descr="7b0a202020202263686172745265734964223a202234353536333835220a7d0a"/>
          <p:cNvGraphicFramePr/>
          <p:nvPr>
            <p:custDataLst>
              <p:tags r:id="rId3"/>
            </p:custDataLst>
          </p:nvPr>
        </p:nvGraphicFramePr>
        <p:xfrm>
          <a:off x="1513841" y="2074354"/>
          <a:ext cx="3657599" cy="4123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8" name="图表 7" descr="7b0a202020202263686172745265734964223a202234353536333835220a7d0a"/>
          <p:cNvGraphicFramePr/>
          <p:nvPr>
            <p:custDataLst>
              <p:tags r:id="rId4"/>
            </p:custDataLst>
          </p:nvPr>
        </p:nvGraphicFramePr>
        <p:xfrm>
          <a:off x="7071360" y="2082800"/>
          <a:ext cx="3962400" cy="3992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矩形 8"/>
          <p:cNvSpPr/>
          <p:nvPr>
            <p:custDataLst>
              <p:tags r:id="rId5"/>
            </p:custDataLst>
          </p:nvPr>
        </p:nvSpPr>
        <p:spPr>
          <a:xfrm>
            <a:off x="1016000" y="1149796"/>
            <a:ext cx="4653280" cy="92455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zh-CN" altLang="zh-CN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碳酸镧咀嚼片转换为颗粒剂</a:t>
            </a:r>
            <a:r>
              <a:rPr lang="en-US" altLang="zh-CN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1</a:t>
            </a: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个月，血磷水平显著降低</a:t>
            </a:r>
            <a:r>
              <a:rPr lang="en-US" altLang="zh-CN" sz="2000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1</a:t>
            </a:r>
            <a:endParaRPr lang="zh-CN" altLang="en-US" sz="2000" baseline="30000" dirty="0">
              <a:solidFill>
                <a:srgbClr val="FFFF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1016000" y="2082800"/>
            <a:ext cx="4653280" cy="4196080"/>
          </a:xfrm>
          <a:prstGeom prst="rect">
            <a:avLst/>
          </a:prstGeom>
          <a:noFill/>
          <a:ln w="22225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>
            <p:custDataLst>
              <p:tags r:id="rId7"/>
            </p:custDataLst>
          </p:nvPr>
        </p:nvSpPr>
        <p:spPr>
          <a:xfrm>
            <a:off x="6786880" y="1149795"/>
            <a:ext cx="4653280" cy="92455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碳酸镧咀嚼片</a:t>
            </a:r>
            <a:r>
              <a:rPr lang="en-US" altLang="zh-CN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2</a:t>
            </a: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个月转换为颗粒剂</a:t>
            </a:r>
            <a:r>
              <a:rPr lang="en-US" altLang="zh-CN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2</a:t>
            </a: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个月后，血磷水平显著降低</a:t>
            </a:r>
            <a:r>
              <a:rPr lang="en-US" altLang="zh-CN" sz="2000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2</a:t>
            </a:r>
            <a:endParaRPr lang="zh-CN" altLang="en-US" sz="2000" baseline="30000" dirty="0">
              <a:solidFill>
                <a:srgbClr val="FFFF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>
            <p:custDataLst>
              <p:tags r:id="rId8"/>
            </p:custDataLst>
          </p:nvPr>
        </p:nvSpPr>
        <p:spPr>
          <a:xfrm>
            <a:off x="6786880" y="2082800"/>
            <a:ext cx="4653280" cy="4196080"/>
          </a:xfrm>
          <a:prstGeom prst="rect">
            <a:avLst/>
          </a:prstGeom>
          <a:noFill/>
          <a:ln w="22225">
            <a:solidFill>
              <a:srgbClr val="0070C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880110" y="6402515"/>
            <a:ext cx="10255250" cy="45548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noAutofit/>
          </a:bodyPr>
          <a:lstStyle/>
          <a:p>
            <a:pPr indent="0">
              <a:buFont typeface="Wingdings" panose="05000000000000000000" pitchFamily="2" charset="2"/>
              <a:buNone/>
            </a:pPr>
            <a:r>
              <a:rPr lang="en-US" altLang="zh-CN" sz="1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1. Sakurada T, et al. Efficacy of oral powder compared with chewable tablets for lanthanum carbonate administration in hemodialysis patients. Hemodial Int. 2013 Oct;17 Suppl 1:S2-6.</a:t>
            </a:r>
            <a:endParaRPr lang="en-US" altLang="zh-CN" sz="1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  <a:p>
            <a:pPr indent="0">
              <a:buFont typeface="Wingdings" panose="05000000000000000000" pitchFamily="2" charset="2"/>
              <a:buNone/>
            </a:pPr>
            <a:r>
              <a:rPr lang="en-US" altLang="zh-CN" sz="1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Times New Roman" panose="02020603050405020304" pitchFamily="18" charset="0"/>
              </a:rPr>
              <a:t>2.Okamoto H, et al. Is granular formulation of lanthanum carbonate more effective than chewable tablets? Ther Apher Dial. 2014 Jun;18 Suppl 1:23-7. </a:t>
            </a:r>
            <a:endParaRPr lang="en-US" altLang="zh-CN" sz="1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86080" y="101600"/>
            <a:ext cx="1064768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02 </a:t>
            </a:r>
            <a:r>
              <a:rPr lang="zh-CN" altLang="en-US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有效性：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剂型改良，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降磷效果更强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graphicFrame>
        <p:nvGraphicFramePr>
          <p:cNvPr id="4" name="图表 3"/>
          <p:cNvGraphicFramePr/>
          <p:nvPr/>
        </p:nvGraphicFramePr>
        <p:xfrm>
          <a:off x="1151774" y="2621280"/>
          <a:ext cx="3718560" cy="3801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5" name="图表 4" descr="7b0a202020202263686172745265734964223a202234353536333835220a7d0a"/>
          <p:cNvGraphicFramePr/>
          <p:nvPr/>
        </p:nvGraphicFramePr>
        <p:xfrm>
          <a:off x="5416202" y="2621280"/>
          <a:ext cx="6160655" cy="3801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矩形 6"/>
          <p:cNvSpPr/>
          <p:nvPr/>
        </p:nvSpPr>
        <p:spPr>
          <a:xfrm>
            <a:off x="616066" y="1031399"/>
            <a:ext cx="11149214" cy="150082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服用碳酸镧咀嚼片</a:t>
            </a:r>
            <a:r>
              <a:rPr lang="en-US" altLang="zh-CN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3</a:t>
            </a: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个月后转换为服用颗粒剂</a:t>
            </a:r>
            <a:r>
              <a:rPr lang="en-US" altLang="zh-CN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3</a:t>
            </a: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个月</a:t>
            </a:r>
            <a:r>
              <a:rPr lang="en-US" altLang="zh-CN" sz="2000" baseline="3000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1 </a:t>
            </a: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：</a:t>
            </a:r>
            <a:endParaRPr lang="en-US" altLang="zh-CN" sz="2000" b="1" dirty="0">
              <a:solidFill>
                <a:srgbClr val="FFFF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p"/>
            </a:pP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平均血磷水平显著降低</a:t>
            </a:r>
            <a:r>
              <a:rPr lang="zh-CN" alt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。患者满意度调查显示，</a:t>
            </a: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颗粒剂较咀嚼片更易服用</a:t>
            </a:r>
            <a:r>
              <a:rPr lang="zh-CN" alt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。</a:t>
            </a:r>
            <a:endParaRPr lang="zh-CN" altLang="en-US" sz="2000" dirty="0">
              <a:solidFill>
                <a:srgbClr val="FFFF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p"/>
            </a:pPr>
            <a:r>
              <a:rPr lang="zh-CN" alt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甲状旁腺激素（</a:t>
            </a:r>
            <a:r>
              <a:rPr lang="en-US" altLang="zh-CN" sz="200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PTH</a:t>
            </a:r>
            <a:r>
              <a:rPr lang="zh-CN" alt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）水平显著降低，老年营养风险指数（</a:t>
            </a:r>
            <a:r>
              <a:rPr lang="en-US" altLang="zh-CN" sz="200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GNRI</a:t>
            </a:r>
            <a:r>
              <a:rPr lang="zh-CN" alt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）显著提高，血清白蛋白显著升高，预示</a:t>
            </a: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碳酸镧颗粒更能显著改善</a:t>
            </a:r>
            <a:r>
              <a:rPr lang="en-US" altLang="zh-CN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CKD</a:t>
            </a:r>
            <a:r>
              <a:rPr lang="zh-CN" altLang="en-US" sz="20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患者的不良结局</a:t>
            </a:r>
            <a:r>
              <a:rPr lang="zh-CN" alt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。</a:t>
            </a:r>
            <a:endParaRPr lang="zh-CN" altLang="en-US" sz="2000" dirty="0">
              <a:solidFill>
                <a:srgbClr val="FFFF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96767" y="6521767"/>
            <a:ext cx="11195050" cy="4267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noAutofit/>
          </a:bodyPr>
          <a:lstStyle/>
          <a:p>
            <a:pPr indent="0">
              <a:buFont typeface="Wingdings" panose="05000000000000000000" pitchFamily="2" charset="2"/>
              <a:buNone/>
            </a:pPr>
            <a:r>
              <a:rPr lang="en-US" altLang="zh-CN" sz="1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1. </a:t>
            </a:r>
            <a:r>
              <a:rPr lang="en-US" altLang="zh-CN" sz="1000" dirty="0" err="1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Takita</a:t>
            </a:r>
            <a:r>
              <a:rPr lang="en-US" altLang="zh-CN" sz="1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, </a:t>
            </a:r>
            <a:r>
              <a:rPr lang="en-US" altLang="zh-CN" sz="1000" dirty="0" err="1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Takako</a:t>
            </a:r>
            <a:r>
              <a:rPr lang="en-US" altLang="zh-CN" sz="1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 , et al. "Effects of Change in the Formulation of Lanthanum Carbonate on Laboratory Parameters." Therapeutic Apheresis and Dialysis (2014)..</a:t>
            </a:r>
            <a:endParaRPr lang="en-US" altLang="zh-CN" sz="1000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86080" y="101600"/>
            <a:ext cx="1064768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02 </a:t>
            </a:r>
            <a:r>
              <a:rPr lang="zh-CN" altLang="en-US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有效性：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国内外权威指南一致推荐，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一线降磷药物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429260" y="1117600"/>
          <a:ext cx="11333480" cy="53492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019425"/>
                <a:gridCol w="1753870"/>
                <a:gridCol w="6560185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指南和共识名称</a:t>
                      </a:r>
                      <a:endParaRPr lang="zh-CN" altLang="en-US" sz="15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编制单位</a:t>
                      </a:r>
                      <a:endParaRPr lang="zh-CN" altLang="en-US" sz="15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推荐内容</a:t>
                      </a:r>
                      <a:endParaRPr lang="zh-CN" altLang="en-US" sz="15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7724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日本慢性肾脏病循证临床实践指南（</a:t>
                      </a:r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2023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年）</a:t>
                      </a:r>
                      <a:endParaRPr lang="zh-CN" altLang="en-US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日本肾脏病学会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建议在高磷血症患者中使用磷酸盐结合剂，因为它可以降低进展为肾衰竭的风险。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建议使用无钙磷酸盐结合剂治疗透析前</a:t>
                      </a:r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CKD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患者的高磷血症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，因为与含钙磷酸盐结合剂相比，它可以降低死亡，肾衰竭和血管钙化进展的风险。</a:t>
                      </a:r>
                      <a:endParaRPr lang="zh-CN" altLang="en-US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77240"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NICE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指南：慢性肾脏疾病：评估和管理（</a:t>
                      </a:r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2021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年）</a:t>
                      </a:r>
                      <a:endParaRPr lang="zh-CN" altLang="en-US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英国国家健康与护理卓越研究所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CN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4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期或</a:t>
                      </a:r>
                      <a:r>
                        <a:rPr lang="en-US" altLang="zh-CN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5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期慢性肾脏病成人使用</a:t>
                      </a:r>
                      <a:r>
                        <a:rPr lang="zh-CN" altLang="en-US" sz="15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碳酸镧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。</a:t>
                      </a:r>
                      <a:endParaRPr lang="zh-CN" altLang="en-US" sz="15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77240">
                <a:tc>
                  <a:txBody>
                    <a:bodyPr/>
                    <a:lstStyle/>
                    <a:p>
                      <a:pPr marL="0" marR="0" lvl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中国围透析期慢性肾脏病管理规范（2021年）</a:t>
                      </a:r>
                      <a:endParaRPr lang="zh-CN" altLang="en-US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500" kern="12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《中国围透析期慢性肾脏病管理规范》专家组</a:t>
                      </a:r>
                      <a:endParaRPr lang="zh-CN" altLang="en-US" sz="15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+mn-cs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500" kern="12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含钙磷结合剂显著增加高钙血症、血管钙化和心血管事件的发生风险，应限制含钙磷结合剂的使用，推荐不含钙磷结合剂作为一线磷结合剂。</a:t>
                      </a:r>
                      <a:r>
                        <a:rPr lang="zh-CN" altLang="en-US" sz="1500" b="1" kern="12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目前常用的不含钙磷结合剂主要有司维拉姆和</a:t>
                      </a:r>
                      <a:r>
                        <a:rPr lang="zh-CN" altLang="en-US" sz="15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碳酸镧</a:t>
                      </a:r>
                      <a:r>
                        <a:rPr lang="zh-CN" altLang="en-US" sz="1500" kern="1200" dirty="0">
                          <a:effectLst/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。</a:t>
                      </a:r>
                      <a:endParaRPr lang="zh-CN" altLang="en-US" sz="1500" b="1" kern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+mn-cs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772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中国慢性肾脏病矿物质和骨异常诊治指南（</a:t>
                      </a:r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2019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年）</a:t>
                      </a:r>
                      <a:endParaRPr lang="zh-CN" altLang="en-US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中国国家肾脏疾病临床医学研究中心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CKD G3a~G5D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期患者，应当在血磷进行性、持续性升高时，开始降磷治疗。不再将含钙磷结合剂作为优先选择，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推荐非钙磷结合剂为一线降磷药物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。</a:t>
                      </a:r>
                      <a:endParaRPr lang="zh-CN" altLang="en-US" sz="15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772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KDIGO 2017 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临床实践指南更新：慢性肾脏病</a:t>
                      </a:r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-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矿物质和骨紊乱（</a:t>
                      </a:r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CKD-MBD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）（</a:t>
                      </a:r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2017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年）</a:t>
                      </a:r>
                      <a:endParaRPr lang="zh-CN" altLang="en-US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美国全球肾脏病预后组织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建议将</a:t>
                      </a:r>
                      <a:r>
                        <a:rPr lang="en-US" altLang="zh-CN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 CKD3a~5D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期患者升高的血磷降至接近正常范围。对</a:t>
                      </a:r>
                      <a:r>
                        <a:rPr lang="en-US" altLang="zh-CN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CKD3a~5D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期患者，降磷治疗应基于持续升高的血磷，将血磷降至接近正常范围。建议限制</a:t>
                      </a:r>
                      <a:r>
                        <a:rPr lang="en-US" altLang="zh-CN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 CKD3a~5D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期患者含钙磷结合剂的使用剂量。与含钙磷结合剂相比，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不含钙的磷结合剂在治疗高磷血症方面具有潜在获益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。</a:t>
                      </a:r>
                      <a:endParaRPr lang="zh-CN" altLang="en-US" sz="15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98805">
                <a:tc>
                  <a:txBody>
                    <a:bodyPr/>
                    <a:lstStyle/>
                    <a:p>
                      <a:pPr marL="2794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KDIGO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关于</a:t>
                      </a:r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CKD-MBD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的诊断、评估及防治临床实践指南（</a:t>
                      </a:r>
                      <a:r>
                        <a:rPr lang="en-US" altLang="zh-CN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2009</a:t>
                      </a:r>
                      <a:r>
                        <a:rPr lang="zh-CN" altLang="en-US" sz="1500" b="1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年）</a:t>
                      </a:r>
                      <a:endParaRPr lang="zh-CN" altLang="en-US" sz="15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美国全球肾脏病预后组织</a:t>
                      </a:r>
                      <a:endParaRPr lang="zh-CN" altLang="en-US" sz="15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强烈推荐对于持续或复发性高钙血症的患者</a:t>
                      </a:r>
                      <a:r>
                        <a:rPr lang="en-US" altLang="zh-CN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 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，减量或完全停用含钙的药物或维生素</a:t>
                      </a:r>
                      <a:r>
                        <a:rPr lang="en-US" altLang="zh-CN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D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类似物</a:t>
                      </a:r>
                      <a:r>
                        <a:rPr lang="en-US" altLang="zh-CN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 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，可以应用盐酸司维拉姆或</a:t>
                      </a:r>
                      <a:r>
                        <a:rPr lang="zh-CN" altLang="en-US" sz="15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碳酸镧</a:t>
                      </a:r>
                      <a:r>
                        <a:rPr lang="zh-CN" altLang="en-US" sz="1500" dirty="0">
                          <a:latin typeface="Times New Roman" panose="02020603050405020304" pitchFamily="18" charset="0"/>
                          <a:ea typeface="微软雅黑" panose="020B0503020204020204" pitchFamily="34" charset="-122"/>
                          <a:sym typeface="Times New Roman" panose="02020603050405020304" pitchFamily="18" charset="0"/>
                        </a:rPr>
                        <a:t>。</a:t>
                      </a:r>
                      <a:endParaRPr lang="zh-CN" altLang="en-US" sz="15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微软雅黑" panose="020B0503020204020204" pitchFamily="34" charset="-122"/>
                        <a:cs typeface="微软雅黑" panose="020B0503020204020204" pitchFamily="34" charset="-122"/>
                        <a:sym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485278" y="3606258"/>
            <a:ext cx="1815038" cy="228523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真实世界</a:t>
            </a:r>
            <a:endParaRPr lang="en-US" altLang="zh-CN" sz="2400" b="1" dirty="0">
              <a:solidFill>
                <a:srgbClr val="FFFF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 algn="ctr"/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安全性证据充分</a:t>
            </a:r>
            <a:endParaRPr lang="en-US" altLang="zh-CN" sz="2400" baseline="30000" dirty="0">
              <a:solidFill>
                <a:srgbClr val="FFFF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2300315" y="3628805"/>
            <a:ext cx="9095817" cy="2252924"/>
          </a:xfrm>
          <a:prstGeom prst="rect">
            <a:avLst/>
          </a:prstGeom>
          <a:noFill/>
          <a:ln w="22225" cmpd="sng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>
            <a:defPPr>
              <a:defRPr lang="zh-CN"/>
            </a:defPPr>
            <a:lvl1pPr marL="285750" indent="-285750">
              <a:lnSpc>
                <a:spcPct val="130000"/>
              </a:lnSpc>
              <a:buFont typeface="Wingdings" panose="05000000000000000000" pitchFamily="2" charset="2"/>
              <a:buChar char="Ø"/>
              <a:defRPr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r>
              <a:rPr lang="zh-CN" altLang="en-US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在超过</a:t>
            </a:r>
            <a:r>
              <a:rPr lang="en-US" altLang="zh-CN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10</a:t>
            </a:r>
            <a:r>
              <a:rPr lang="zh-CN" altLang="en-US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年的持续上市后安全性监测以及全球超过</a:t>
            </a:r>
            <a:r>
              <a:rPr lang="en-US" altLang="zh-CN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85</a:t>
            </a:r>
            <a:r>
              <a:rPr lang="zh-CN" altLang="en-US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万人年使用数据的支持下，尚无证据表明碳酸镧与终末期肾脏病患者的不良安全性结局相关，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sym typeface="Times New Roman" panose="02020603050405020304" pitchFamily="18" charset="0"/>
              </a:rPr>
              <a:t>未发现碳酸镧存在类似铝的蓄积、毒性或矿化缺陷</a:t>
            </a:r>
            <a:r>
              <a:rPr lang="en-US" altLang="zh-CN" baseline="30000" dirty="0">
                <a:latin typeface="Times New Roman" panose="02020603050405020304" pitchFamily="18" charset="0"/>
                <a:sym typeface="Times New Roman" panose="02020603050405020304" pitchFamily="18" charset="0"/>
              </a:rPr>
              <a:t>1</a:t>
            </a:r>
            <a:r>
              <a:rPr lang="zh-CN" altLang="en-US" dirty="0">
                <a:latin typeface="Times New Roman" panose="02020603050405020304" pitchFamily="18" charset="0"/>
                <a:sym typeface="Times New Roman" panose="02020603050405020304" pitchFamily="18" charset="0"/>
              </a:rPr>
              <a:t>。</a:t>
            </a:r>
            <a:endParaRPr lang="zh-CN" altLang="en-US" dirty="0">
              <a:latin typeface="Times New Roman" panose="02020603050405020304" pitchFamily="18" charset="0"/>
              <a:sym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在接受长达</a:t>
            </a:r>
            <a:r>
              <a:rPr lang="en-US" altLang="zh-CN" dirty="0">
                <a:latin typeface="Times New Roman" panose="02020603050405020304" pitchFamily="18" charset="0"/>
                <a:sym typeface="Times New Roman" panose="02020603050405020304" pitchFamily="18" charset="0"/>
              </a:rPr>
              <a:t>6</a:t>
            </a:r>
            <a:r>
              <a:rPr lang="zh-CN" altLang="en-US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年的碳酸镧治疗患者中，肝酶或胆红素水平未见临床相关变化，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sym typeface="Times New Roman" panose="02020603050405020304" pitchFamily="18" charset="0"/>
              </a:rPr>
              <a:t>与肝脏相关的不良事件发生率未增加</a:t>
            </a:r>
            <a:r>
              <a:rPr lang="en-US" altLang="zh-CN" baseline="30000" dirty="0">
                <a:latin typeface="Times New Roman" panose="02020603050405020304" pitchFamily="18" charset="0"/>
                <a:sym typeface="Times New Roman" panose="02020603050405020304" pitchFamily="18" charset="0"/>
              </a:rPr>
              <a:t>1 </a:t>
            </a:r>
            <a:r>
              <a:rPr lang="zh-CN" altLang="en-US" dirty="0">
                <a:latin typeface="Times New Roman" panose="02020603050405020304" pitchFamily="18" charset="0"/>
                <a:sym typeface="Times New Roman" panose="02020603050405020304" pitchFamily="18" charset="0"/>
              </a:rPr>
              <a:t>。</a:t>
            </a:r>
            <a:endParaRPr lang="en-US" altLang="zh-CN" dirty="0">
              <a:latin typeface="Times New Roman" panose="02020603050405020304" pitchFamily="18" charset="0"/>
              <a:sym typeface="Times New Roman" panose="02020603050405020304" pitchFamily="18" charset="0"/>
            </a:endParaRPr>
          </a:p>
          <a:p>
            <a:r>
              <a:rPr lang="zh-CN" altLang="en-US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在服用碳酸镧长达 </a:t>
            </a:r>
            <a:r>
              <a:rPr lang="en-US" altLang="zh-CN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6 </a:t>
            </a:r>
            <a:r>
              <a:rPr lang="zh-CN" altLang="en-US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年的受试者中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sym typeface="Times New Roman" panose="02020603050405020304" pitchFamily="18" charset="0"/>
              </a:rPr>
              <a:t>未发现风险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sym typeface="Times New Roman" panose="02020603050405020304" pitchFamily="18" charset="0"/>
              </a:rPr>
              <a:t>/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sym typeface="Times New Roman" panose="02020603050405020304" pitchFamily="18" charset="0"/>
              </a:rPr>
              <a:t>受益比的变化</a:t>
            </a:r>
            <a:r>
              <a:rPr lang="en-US" altLang="zh-CN" baseline="30000" dirty="0">
                <a:latin typeface="Times New Roman" panose="02020603050405020304" pitchFamily="18" charset="0"/>
                <a:sym typeface="Times New Roman" panose="02020603050405020304" pitchFamily="18" charset="0"/>
              </a:rPr>
              <a:t>2</a:t>
            </a:r>
            <a:r>
              <a:rPr lang="zh-CN" altLang="en-US" dirty="0">
                <a:latin typeface="Times New Roman" panose="02020603050405020304" pitchFamily="18" charset="0"/>
                <a:sym typeface="Times New Roman" panose="02020603050405020304" pitchFamily="18" charset="0"/>
              </a:rPr>
              <a:t>。</a:t>
            </a:r>
            <a:endParaRPr lang="zh-CN" altLang="en-US" dirty="0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2300316" y="1066009"/>
            <a:ext cx="9095816" cy="2252924"/>
          </a:xfrm>
          <a:prstGeom prst="rect">
            <a:avLst/>
          </a:prstGeom>
          <a:noFill/>
          <a:ln w="22225" cmpd="sng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不含钙和铝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：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传统磷结合剂（如含钙或铝制剂）可能引发高钙血症或铝中毒，而碳酸镧避免了这些问题，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尤其适用于需严格控钙、心血管风险患者、长期透析的患者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。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低全身吸收与肝肾负担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：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镧主要通过肝脏代谢并经胆汁排泄，而非肾脏，因此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对肾功能不全或透析患者更为安全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。</a:t>
            </a: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cs typeface="微软雅黑" panose="020B0503020204020204" pitchFamily="34" charset="-122"/>
              <a:sym typeface="Times New Roman" panose="02020603050405020304" pitchFamily="18" charset="0"/>
            </a:endParaRPr>
          </a:p>
          <a:p>
            <a:pPr marL="285750" indent="-285750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不良反应可控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：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最常见的药物不良反应为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胃肠道反应（如腹痛、恶心），可通过随餐服用或调整剂量缓解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cs typeface="微软雅黑" panose="020B0503020204020204" pitchFamily="34" charset="-122"/>
                <a:sym typeface="Times New Roman" panose="02020603050405020304" pitchFamily="18" charset="0"/>
              </a:rPr>
              <a:t>，长期使用耐受性较好。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485278" y="1066009"/>
            <a:ext cx="1815038" cy="225292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适用于特殊状态患者</a:t>
            </a:r>
            <a:endParaRPr lang="en-US" altLang="zh-CN" sz="2400" b="1" dirty="0">
              <a:solidFill>
                <a:srgbClr val="FFFF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86080" y="101600"/>
            <a:ext cx="106476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03 </a:t>
            </a:r>
            <a:r>
              <a:rPr lang="zh-CN" altLang="en-US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安全性：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更适合肝肾功能不全、透析患者、心血管风险患者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85278" y="6333440"/>
            <a:ext cx="11706722" cy="4514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1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1.Hutchison AJ, Wilson RJ, Garafola S, Copley JB. Lanthanum carbonate: safety data after 10 years. Nephrology (Carlton). 2016 Dec;21(12):987-994. </a:t>
            </a:r>
            <a:endParaRPr lang="en-US" altLang="zh-CN" sz="1000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r>
              <a:rPr lang="en-US" altLang="zh-CN" sz="1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2.</a:t>
            </a:r>
            <a:r>
              <a:rPr lang="zh-CN" altLang="en-US" sz="1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碳酸镧颗粒说明书</a:t>
            </a:r>
            <a:r>
              <a:rPr lang="en-US" altLang="zh-CN" sz="1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.</a:t>
            </a:r>
            <a:endParaRPr lang="en-US" altLang="zh-CN" sz="1000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86080" y="101600"/>
            <a:ext cx="10647680" cy="66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04 </a:t>
            </a:r>
            <a:r>
              <a:rPr lang="zh-CN" altLang="en-US" sz="2800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创新性：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剂型改良，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提高患者用药依从性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49494" y="1417101"/>
            <a:ext cx="10193866" cy="4431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无需咀嚼</a:t>
            </a:r>
            <a:r>
              <a:rPr lang="zh-CN" alt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：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只需撒在软质食物（如酸奶、果酱等）上随食物同服，尤其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适用于牙齿状况不佳、咀嚼能力受限或不喜欢咀嚼的患者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。</a:t>
            </a: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用药方式灵活、口感佳</a:t>
            </a:r>
            <a:r>
              <a:rPr lang="zh-CN" altLang="en-US" sz="2000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：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患者可以在进餐时或餐后服用，可通过调味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改善口感，有助于减少因药物口感不佳或服用不便而导致的漏服或停药现象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。</a:t>
            </a: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便于剂量控制：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对于需要精确控制药物剂量的患者来说，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颗粒剂相比于咀嚼片可以更容易地调整剂量，以满足患者的个性化需求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。 </a:t>
            </a: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避免过多液体摄入</a:t>
            </a:r>
            <a:r>
              <a:rPr lang="zh-CN" altLang="en-US" sz="2000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：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随餐服用，</a:t>
            </a:r>
            <a:r>
              <a:rPr lang="zh-CN" altLang="en-US" b="1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无需用水送服，适合液体摄入受限的透析患者</a:t>
            </a:r>
            <a:r>
              <a:rPr lang="zh-CN" altLang="en-US" dirty="0">
                <a:latin typeface="Times New Roman" panose="02020603050405020304" pitchFamily="18" charset="0"/>
                <a:ea typeface="微软雅黑" panose="020B0503020204020204" pitchFamily="34" charset="-122"/>
                <a:sym typeface="Times New Roman" panose="02020603050405020304" pitchFamily="18" charset="0"/>
              </a:rPr>
              <a:t>。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sym typeface="Times New Roman" panose="02020603050405020304" pitchFamily="18" charset="0"/>
            </a:endParaRPr>
          </a:p>
        </p:txBody>
      </p:sp>
      <p:sp>
        <p:nvSpPr>
          <p:cNvPr id="8" name="frozen-yogurt_154776"/>
          <p:cNvSpPr/>
          <p:nvPr/>
        </p:nvSpPr>
        <p:spPr>
          <a:xfrm>
            <a:off x="681037" y="1529038"/>
            <a:ext cx="507365" cy="609685"/>
          </a:xfrm>
          <a:custGeom>
            <a:avLst/>
            <a:gdLst>
              <a:gd name="T0" fmla="*/ 5554 w 5705"/>
              <a:gd name="T1" fmla="*/ 151 h 6865"/>
              <a:gd name="T2" fmla="*/ 5007 w 5705"/>
              <a:gd name="T3" fmla="*/ 151 h 6865"/>
              <a:gd name="T4" fmla="*/ 3446 w 5705"/>
              <a:gd name="T5" fmla="*/ 1712 h 6865"/>
              <a:gd name="T6" fmla="*/ 644 w 5705"/>
              <a:gd name="T7" fmla="*/ 1712 h 6865"/>
              <a:gd name="T8" fmla="*/ 386 w 5705"/>
              <a:gd name="T9" fmla="*/ 1712 h 6865"/>
              <a:gd name="T10" fmla="*/ 0 w 5705"/>
              <a:gd name="T11" fmla="*/ 2099 h 6865"/>
              <a:gd name="T12" fmla="*/ 386 w 5705"/>
              <a:gd name="T13" fmla="*/ 2485 h 6865"/>
              <a:gd name="T14" fmla="*/ 644 w 5705"/>
              <a:gd name="T15" fmla="*/ 2485 h 6865"/>
              <a:gd name="T16" fmla="*/ 644 w 5705"/>
              <a:gd name="T17" fmla="*/ 5989 h 6865"/>
              <a:gd name="T18" fmla="*/ 1520 w 5705"/>
              <a:gd name="T19" fmla="*/ 6865 h 6865"/>
              <a:gd name="T20" fmla="*/ 3632 w 5705"/>
              <a:gd name="T21" fmla="*/ 6865 h 6865"/>
              <a:gd name="T22" fmla="*/ 4508 w 5705"/>
              <a:gd name="T23" fmla="*/ 5989 h 6865"/>
              <a:gd name="T24" fmla="*/ 4508 w 5705"/>
              <a:gd name="T25" fmla="*/ 2485 h 6865"/>
              <a:gd name="T26" fmla="*/ 4765 w 5705"/>
              <a:gd name="T27" fmla="*/ 2485 h 6865"/>
              <a:gd name="T28" fmla="*/ 5152 w 5705"/>
              <a:gd name="T29" fmla="*/ 2099 h 6865"/>
              <a:gd name="T30" fmla="*/ 4765 w 5705"/>
              <a:gd name="T31" fmla="*/ 1712 h 6865"/>
              <a:gd name="T32" fmla="*/ 4539 w 5705"/>
              <a:gd name="T33" fmla="*/ 1712 h 6865"/>
              <a:gd name="T34" fmla="*/ 5554 w 5705"/>
              <a:gd name="T35" fmla="*/ 698 h 6865"/>
              <a:gd name="T36" fmla="*/ 5554 w 5705"/>
              <a:gd name="T37" fmla="*/ 151 h 6865"/>
              <a:gd name="T38" fmla="*/ 3864 w 5705"/>
              <a:gd name="T39" fmla="*/ 5061 h 6865"/>
              <a:gd name="T40" fmla="*/ 1288 w 5705"/>
              <a:gd name="T41" fmla="*/ 5061 h 6865"/>
              <a:gd name="T42" fmla="*/ 1288 w 5705"/>
              <a:gd name="T43" fmla="*/ 4289 h 6865"/>
              <a:gd name="T44" fmla="*/ 1545 w 5705"/>
              <a:gd name="T45" fmla="*/ 4289 h 6865"/>
              <a:gd name="T46" fmla="*/ 2576 w 5705"/>
              <a:gd name="T47" fmla="*/ 3258 h 6865"/>
              <a:gd name="T48" fmla="*/ 3606 w 5705"/>
              <a:gd name="T49" fmla="*/ 4289 h 6865"/>
              <a:gd name="T50" fmla="*/ 3864 w 5705"/>
              <a:gd name="T51" fmla="*/ 4289 h 6865"/>
              <a:gd name="T52" fmla="*/ 3864 w 5705"/>
              <a:gd name="T53" fmla="*/ 5061 h 68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5705" h="6865">
                <a:moveTo>
                  <a:pt x="5554" y="151"/>
                </a:moveTo>
                <a:cubicBezTo>
                  <a:pt x="5403" y="0"/>
                  <a:pt x="5158" y="0"/>
                  <a:pt x="5007" y="151"/>
                </a:cubicBezTo>
                <a:lnTo>
                  <a:pt x="3446" y="1712"/>
                </a:lnTo>
                <a:lnTo>
                  <a:pt x="644" y="1712"/>
                </a:lnTo>
                <a:lnTo>
                  <a:pt x="386" y="1712"/>
                </a:lnTo>
                <a:cubicBezTo>
                  <a:pt x="173" y="1712"/>
                  <a:pt x="0" y="1885"/>
                  <a:pt x="0" y="2099"/>
                </a:cubicBezTo>
                <a:cubicBezTo>
                  <a:pt x="0" y="2312"/>
                  <a:pt x="173" y="2485"/>
                  <a:pt x="386" y="2485"/>
                </a:cubicBezTo>
                <a:lnTo>
                  <a:pt x="644" y="2485"/>
                </a:lnTo>
                <a:lnTo>
                  <a:pt x="644" y="5989"/>
                </a:lnTo>
                <a:cubicBezTo>
                  <a:pt x="644" y="6473"/>
                  <a:pt x="1036" y="6865"/>
                  <a:pt x="1520" y="6865"/>
                </a:cubicBezTo>
                <a:lnTo>
                  <a:pt x="3632" y="6865"/>
                </a:lnTo>
                <a:cubicBezTo>
                  <a:pt x="4116" y="6865"/>
                  <a:pt x="4508" y="6473"/>
                  <a:pt x="4508" y="5989"/>
                </a:cubicBezTo>
                <a:lnTo>
                  <a:pt x="4508" y="2485"/>
                </a:lnTo>
                <a:lnTo>
                  <a:pt x="4765" y="2485"/>
                </a:lnTo>
                <a:cubicBezTo>
                  <a:pt x="4979" y="2485"/>
                  <a:pt x="5152" y="2312"/>
                  <a:pt x="5152" y="2099"/>
                </a:cubicBezTo>
                <a:cubicBezTo>
                  <a:pt x="5152" y="1885"/>
                  <a:pt x="4979" y="1712"/>
                  <a:pt x="4765" y="1712"/>
                </a:cubicBezTo>
                <a:lnTo>
                  <a:pt x="4539" y="1712"/>
                </a:lnTo>
                <a:lnTo>
                  <a:pt x="5554" y="698"/>
                </a:lnTo>
                <a:cubicBezTo>
                  <a:pt x="5705" y="547"/>
                  <a:pt x="5705" y="302"/>
                  <a:pt x="5554" y="151"/>
                </a:cubicBezTo>
                <a:close/>
                <a:moveTo>
                  <a:pt x="3864" y="5061"/>
                </a:moveTo>
                <a:lnTo>
                  <a:pt x="1288" y="5061"/>
                </a:lnTo>
                <a:lnTo>
                  <a:pt x="1288" y="4289"/>
                </a:lnTo>
                <a:lnTo>
                  <a:pt x="1545" y="4289"/>
                </a:lnTo>
                <a:cubicBezTo>
                  <a:pt x="1545" y="3719"/>
                  <a:pt x="2007" y="3258"/>
                  <a:pt x="2576" y="3258"/>
                </a:cubicBezTo>
                <a:cubicBezTo>
                  <a:pt x="3145" y="3258"/>
                  <a:pt x="3606" y="3719"/>
                  <a:pt x="3606" y="4289"/>
                </a:cubicBezTo>
                <a:lnTo>
                  <a:pt x="3864" y="4289"/>
                </a:lnTo>
                <a:lnTo>
                  <a:pt x="3864" y="5061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apple-with-big-bite_33851"/>
          <p:cNvSpPr/>
          <p:nvPr/>
        </p:nvSpPr>
        <p:spPr>
          <a:xfrm>
            <a:off x="681037" y="2952002"/>
            <a:ext cx="566896" cy="609684"/>
          </a:xfrm>
          <a:custGeom>
            <a:avLst/>
            <a:gdLst>
              <a:gd name="T0" fmla="*/ 563 w 897"/>
              <a:gd name="T1" fmla="*/ 136 h 966"/>
              <a:gd name="T2" fmla="*/ 439 w 897"/>
              <a:gd name="T3" fmla="*/ 165 h 966"/>
              <a:gd name="T4" fmla="*/ 482 w 897"/>
              <a:gd name="T5" fmla="*/ 89 h 966"/>
              <a:gd name="T6" fmla="*/ 608 w 897"/>
              <a:gd name="T7" fmla="*/ 62 h 966"/>
              <a:gd name="T8" fmla="*/ 616 w 897"/>
              <a:gd name="T9" fmla="*/ 11 h 966"/>
              <a:gd name="T10" fmla="*/ 447 w 897"/>
              <a:gd name="T11" fmla="*/ 51 h 966"/>
              <a:gd name="T12" fmla="*/ 383 w 897"/>
              <a:gd name="T13" fmla="*/ 173 h 966"/>
              <a:gd name="T14" fmla="*/ 244 w 897"/>
              <a:gd name="T15" fmla="*/ 136 h 966"/>
              <a:gd name="T16" fmla="*/ 0 w 897"/>
              <a:gd name="T17" fmla="*/ 238 h 966"/>
              <a:gd name="T18" fmla="*/ 43 w 897"/>
              <a:gd name="T19" fmla="*/ 254 h 966"/>
              <a:gd name="T20" fmla="*/ 101 w 897"/>
              <a:gd name="T21" fmla="*/ 233 h 966"/>
              <a:gd name="T22" fmla="*/ 97 w 897"/>
              <a:gd name="T23" fmla="*/ 293 h 966"/>
              <a:gd name="T24" fmla="*/ 171 w 897"/>
              <a:gd name="T25" fmla="*/ 463 h 966"/>
              <a:gd name="T26" fmla="*/ 147 w 897"/>
              <a:gd name="T27" fmla="*/ 566 h 966"/>
              <a:gd name="T28" fmla="*/ 171 w 897"/>
              <a:gd name="T29" fmla="*/ 658 h 966"/>
              <a:gd name="T30" fmla="*/ 33 w 897"/>
              <a:gd name="T31" fmla="*/ 836 h 966"/>
              <a:gd name="T32" fmla="*/ 244 w 897"/>
              <a:gd name="T33" fmla="*/ 949 h 966"/>
              <a:gd name="T34" fmla="*/ 403 w 897"/>
              <a:gd name="T35" fmla="*/ 935 h 966"/>
              <a:gd name="T36" fmla="*/ 563 w 897"/>
              <a:gd name="T37" fmla="*/ 949 h 966"/>
              <a:gd name="T38" fmla="*/ 897 w 897"/>
              <a:gd name="T39" fmla="*/ 490 h 966"/>
              <a:gd name="T40" fmla="*/ 563 w 897"/>
              <a:gd name="T41" fmla="*/ 136 h 966"/>
              <a:gd name="T42" fmla="*/ 813 w 897"/>
              <a:gd name="T43" fmla="*/ 555 h 966"/>
              <a:gd name="T44" fmla="*/ 787 w 897"/>
              <a:gd name="T45" fmla="*/ 529 h 966"/>
              <a:gd name="T46" fmla="*/ 549 w 897"/>
              <a:gd name="T47" fmla="*/ 241 h 966"/>
              <a:gd name="T48" fmla="*/ 522 w 897"/>
              <a:gd name="T49" fmla="*/ 215 h 966"/>
              <a:gd name="T50" fmla="*/ 549 w 897"/>
              <a:gd name="T51" fmla="*/ 189 h 966"/>
              <a:gd name="T52" fmla="*/ 839 w 897"/>
              <a:gd name="T53" fmla="*/ 529 h 966"/>
              <a:gd name="T54" fmla="*/ 813 w 897"/>
              <a:gd name="T55" fmla="*/ 555 h 9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897" h="966">
                <a:moveTo>
                  <a:pt x="563" y="136"/>
                </a:moveTo>
                <a:cubicBezTo>
                  <a:pt x="519" y="136"/>
                  <a:pt x="477" y="147"/>
                  <a:pt x="439" y="165"/>
                </a:cubicBezTo>
                <a:cubicBezTo>
                  <a:pt x="446" y="139"/>
                  <a:pt x="459" y="110"/>
                  <a:pt x="482" y="89"/>
                </a:cubicBezTo>
                <a:cubicBezTo>
                  <a:pt x="511" y="63"/>
                  <a:pt x="554" y="54"/>
                  <a:pt x="608" y="62"/>
                </a:cubicBezTo>
                <a:lnTo>
                  <a:pt x="616" y="11"/>
                </a:lnTo>
                <a:cubicBezTo>
                  <a:pt x="546" y="0"/>
                  <a:pt x="489" y="13"/>
                  <a:pt x="447" y="51"/>
                </a:cubicBezTo>
                <a:cubicBezTo>
                  <a:pt x="408" y="85"/>
                  <a:pt x="391" y="134"/>
                  <a:pt x="383" y="173"/>
                </a:cubicBezTo>
                <a:cubicBezTo>
                  <a:pt x="341" y="150"/>
                  <a:pt x="294" y="136"/>
                  <a:pt x="244" y="136"/>
                </a:cubicBezTo>
                <a:cubicBezTo>
                  <a:pt x="148" y="136"/>
                  <a:pt x="61" y="172"/>
                  <a:pt x="0" y="238"/>
                </a:cubicBezTo>
                <a:cubicBezTo>
                  <a:pt x="15" y="242"/>
                  <a:pt x="29" y="248"/>
                  <a:pt x="43" y="254"/>
                </a:cubicBezTo>
                <a:cubicBezTo>
                  <a:pt x="66" y="233"/>
                  <a:pt x="89" y="224"/>
                  <a:pt x="101" y="233"/>
                </a:cubicBezTo>
                <a:cubicBezTo>
                  <a:pt x="113" y="242"/>
                  <a:pt x="111" y="266"/>
                  <a:pt x="97" y="293"/>
                </a:cubicBezTo>
                <a:cubicBezTo>
                  <a:pt x="143" y="335"/>
                  <a:pt x="171" y="396"/>
                  <a:pt x="171" y="463"/>
                </a:cubicBezTo>
                <a:cubicBezTo>
                  <a:pt x="171" y="500"/>
                  <a:pt x="162" y="535"/>
                  <a:pt x="147" y="566"/>
                </a:cubicBezTo>
                <a:cubicBezTo>
                  <a:pt x="162" y="593"/>
                  <a:pt x="171" y="625"/>
                  <a:pt x="171" y="658"/>
                </a:cubicBezTo>
                <a:cubicBezTo>
                  <a:pt x="171" y="744"/>
                  <a:pt x="112" y="816"/>
                  <a:pt x="33" y="836"/>
                </a:cubicBezTo>
                <a:cubicBezTo>
                  <a:pt x="91" y="905"/>
                  <a:pt x="164" y="949"/>
                  <a:pt x="244" y="949"/>
                </a:cubicBezTo>
                <a:cubicBezTo>
                  <a:pt x="302" y="949"/>
                  <a:pt x="356" y="966"/>
                  <a:pt x="403" y="935"/>
                </a:cubicBezTo>
                <a:cubicBezTo>
                  <a:pt x="451" y="966"/>
                  <a:pt x="505" y="949"/>
                  <a:pt x="563" y="949"/>
                </a:cubicBezTo>
                <a:cubicBezTo>
                  <a:pt x="747" y="949"/>
                  <a:pt x="897" y="715"/>
                  <a:pt x="897" y="490"/>
                </a:cubicBezTo>
                <a:cubicBezTo>
                  <a:pt x="897" y="266"/>
                  <a:pt x="747" y="136"/>
                  <a:pt x="563" y="136"/>
                </a:cubicBezTo>
                <a:close/>
                <a:moveTo>
                  <a:pt x="813" y="555"/>
                </a:moveTo>
                <a:cubicBezTo>
                  <a:pt x="798" y="555"/>
                  <a:pt x="787" y="543"/>
                  <a:pt x="787" y="529"/>
                </a:cubicBezTo>
                <a:cubicBezTo>
                  <a:pt x="787" y="370"/>
                  <a:pt x="680" y="241"/>
                  <a:pt x="549" y="241"/>
                </a:cubicBezTo>
                <a:cubicBezTo>
                  <a:pt x="534" y="241"/>
                  <a:pt x="522" y="230"/>
                  <a:pt x="522" y="215"/>
                </a:cubicBezTo>
                <a:cubicBezTo>
                  <a:pt x="522" y="201"/>
                  <a:pt x="534" y="189"/>
                  <a:pt x="549" y="189"/>
                </a:cubicBezTo>
                <a:cubicBezTo>
                  <a:pt x="709" y="189"/>
                  <a:pt x="839" y="342"/>
                  <a:pt x="839" y="529"/>
                </a:cubicBezTo>
                <a:cubicBezTo>
                  <a:pt x="839" y="543"/>
                  <a:pt x="827" y="555"/>
                  <a:pt x="813" y="555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1d90d89-96ff-48d0-961a-5fdb35762d97"/>
          <p:cNvSpPr/>
          <p:nvPr/>
        </p:nvSpPr>
        <p:spPr>
          <a:xfrm>
            <a:off x="649915" y="4223094"/>
            <a:ext cx="600168" cy="609685"/>
          </a:xfrm>
          <a:custGeom>
            <a:avLst/>
            <a:gdLst>
              <a:gd name="connsiteX0" fmla="*/ 801897 w 6736089"/>
              <a:gd name="connsiteY0" fmla="*/ 4356936 h 6842920"/>
              <a:gd name="connsiteX1" fmla="*/ 2298862 w 6736089"/>
              <a:gd name="connsiteY1" fmla="*/ 4356936 h 6842920"/>
              <a:gd name="connsiteX2" fmla="*/ 2298862 w 6736089"/>
              <a:gd name="connsiteY2" fmla="*/ 4784676 h 6842920"/>
              <a:gd name="connsiteX3" fmla="*/ 801897 w 6736089"/>
              <a:gd name="connsiteY3" fmla="*/ 4784676 h 6842920"/>
              <a:gd name="connsiteX4" fmla="*/ 213743 w 6736089"/>
              <a:gd name="connsiteY4" fmla="*/ 3421418 h 6842920"/>
              <a:gd name="connsiteX5" fmla="*/ 534569 w 6736089"/>
              <a:gd name="connsiteY5" fmla="*/ 3421418 h 6842920"/>
              <a:gd name="connsiteX6" fmla="*/ 534569 w 6736089"/>
              <a:gd name="connsiteY6" fmla="*/ 3715452 h 6842920"/>
              <a:gd name="connsiteX7" fmla="*/ 2298861 w 6736089"/>
              <a:gd name="connsiteY7" fmla="*/ 3715452 h 6842920"/>
              <a:gd name="connsiteX8" fmla="*/ 2298861 w 6736089"/>
              <a:gd name="connsiteY8" fmla="*/ 4036194 h 6842920"/>
              <a:gd name="connsiteX9" fmla="*/ 534569 w 6736089"/>
              <a:gd name="connsiteY9" fmla="*/ 4036194 h 6842920"/>
              <a:gd name="connsiteX10" fmla="*/ 534569 w 6736089"/>
              <a:gd name="connsiteY10" fmla="*/ 5372662 h 6842920"/>
              <a:gd name="connsiteX11" fmla="*/ 2298861 w 6736089"/>
              <a:gd name="connsiteY11" fmla="*/ 5372662 h 6842920"/>
              <a:gd name="connsiteX12" fmla="*/ 2298861 w 6736089"/>
              <a:gd name="connsiteY12" fmla="*/ 5693404 h 6842920"/>
              <a:gd name="connsiteX13" fmla="*/ 534569 w 6736089"/>
              <a:gd name="connsiteY13" fmla="*/ 5693404 h 6842920"/>
              <a:gd name="connsiteX14" fmla="*/ 534569 w 6736089"/>
              <a:gd name="connsiteY14" fmla="*/ 6522009 h 6842920"/>
              <a:gd name="connsiteX15" fmla="*/ 2726518 w 6736089"/>
              <a:gd name="connsiteY15" fmla="*/ 6522009 h 6842920"/>
              <a:gd name="connsiteX16" fmla="*/ 2726518 w 6736089"/>
              <a:gd name="connsiteY16" fmla="*/ 3421418 h 6842920"/>
              <a:gd name="connsiteX17" fmla="*/ 3047344 w 6736089"/>
              <a:gd name="connsiteY17" fmla="*/ 3421418 h 6842920"/>
              <a:gd name="connsiteX18" fmla="*/ 3047344 w 6736089"/>
              <a:gd name="connsiteY18" fmla="*/ 3421502 h 6842920"/>
              <a:gd name="connsiteX19" fmla="*/ 3047344 w 6736089"/>
              <a:gd name="connsiteY19" fmla="*/ 6575592 h 6842920"/>
              <a:gd name="connsiteX20" fmla="*/ 2968907 w 6736089"/>
              <a:gd name="connsiteY20" fmla="*/ 6764567 h 6842920"/>
              <a:gd name="connsiteX21" fmla="*/ 2780101 w 6736089"/>
              <a:gd name="connsiteY21" fmla="*/ 6842920 h 6842920"/>
              <a:gd name="connsiteX22" fmla="*/ 481070 w 6736089"/>
              <a:gd name="connsiteY22" fmla="*/ 6842920 h 6842920"/>
              <a:gd name="connsiteX23" fmla="*/ 292180 w 6736089"/>
              <a:gd name="connsiteY23" fmla="*/ 6764567 h 6842920"/>
              <a:gd name="connsiteX24" fmla="*/ 280048 w 6736089"/>
              <a:gd name="connsiteY24" fmla="*/ 6750917 h 6842920"/>
              <a:gd name="connsiteX25" fmla="*/ 213743 w 6736089"/>
              <a:gd name="connsiteY25" fmla="*/ 6575592 h 6842920"/>
              <a:gd name="connsiteX26" fmla="*/ 4570933 w 6736089"/>
              <a:gd name="connsiteY26" fmla="*/ 3180882 h 6842920"/>
              <a:gd name="connsiteX27" fmla="*/ 4570933 w 6736089"/>
              <a:gd name="connsiteY27" fmla="*/ 3715452 h 6842920"/>
              <a:gd name="connsiteX28" fmla="*/ 4036278 w 6736089"/>
              <a:gd name="connsiteY28" fmla="*/ 3715452 h 6842920"/>
              <a:gd name="connsiteX29" fmla="*/ 4036278 w 6736089"/>
              <a:gd name="connsiteY29" fmla="*/ 4250022 h 6842920"/>
              <a:gd name="connsiteX30" fmla="*/ 4570933 w 6736089"/>
              <a:gd name="connsiteY30" fmla="*/ 4250022 h 6842920"/>
              <a:gd name="connsiteX31" fmla="*/ 4570933 w 6736089"/>
              <a:gd name="connsiteY31" fmla="*/ 4784592 h 6842920"/>
              <a:gd name="connsiteX32" fmla="*/ 5105503 w 6736089"/>
              <a:gd name="connsiteY32" fmla="*/ 4784592 h 6842920"/>
              <a:gd name="connsiteX33" fmla="*/ 5105503 w 6736089"/>
              <a:gd name="connsiteY33" fmla="*/ 4250022 h 6842920"/>
              <a:gd name="connsiteX34" fmla="*/ 5640158 w 6736089"/>
              <a:gd name="connsiteY34" fmla="*/ 4250022 h 6842920"/>
              <a:gd name="connsiteX35" fmla="*/ 5640158 w 6736089"/>
              <a:gd name="connsiteY35" fmla="*/ 3715452 h 6842920"/>
              <a:gd name="connsiteX36" fmla="*/ 5105503 w 6736089"/>
              <a:gd name="connsiteY36" fmla="*/ 3715452 h 6842920"/>
              <a:gd name="connsiteX37" fmla="*/ 5105503 w 6736089"/>
              <a:gd name="connsiteY37" fmla="*/ 3180882 h 6842920"/>
              <a:gd name="connsiteX38" fmla="*/ 4037711 w 6736089"/>
              <a:gd name="connsiteY38" fmla="*/ 2438044 h 6842920"/>
              <a:gd name="connsiteX39" fmla="*/ 4037795 w 6736089"/>
              <a:gd name="connsiteY39" fmla="*/ 2438044 h 6842920"/>
              <a:gd name="connsiteX40" fmla="*/ 4838428 w 6736089"/>
              <a:gd name="connsiteY40" fmla="*/ 2485898 h 6842920"/>
              <a:gd name="connsiteX41" fmla="*/ 5638894 w 6736089"/>
              <a:gd name="connsiteY41" fmla="*/ 2438044 h 6842920"/>
              <a:gd name="connsiteX42" fmla="*/ 5739320 w 6736089"/>
              <a:gd name="connsiteY42" fmla="*/ 2518756 h 6842920"/>
              <a:gd name="connsiteX43" fmla="*/ 6172537 w 6736089"/>
              <a:gd name="connsiteY43" fmla="*/ 2807736 h 6842920"/>
              <a:gd name="connsiteX44" fmla="*/ 6201604 w 6736089"/>
              <a:gd name="connsiteY44" fmla="*/ 2868649 h 6842920"/>
              <a:gd name="connsiteX45" fmla="*/ 6201604 w 6736089"/>
              <a:gd name="connsiteY45" fmla="*/ 5273583 h 6842920"/>
              <a:gd name="connsiteX46" fmla="*/ 6128558 w 6736089"/>
              <a:gd name="connsiteY46" fmla="*/ 5430710 h 6842920"/>
              <a:gd name="connsiteX47" fmla="*/ 5961321 w 6736089"/>
              <a:gd name="connsiteY47" fmla="*/ 5476458 h 6842920"/>
              <a:gd name="connsiteX48" fmla="*/ 5484210 w 6736089"/>
              <a:gd name="connsiteY48" fmla="*/ 5395493 h 6842920"/>
              <a:gd name="connsiteX49" fmla="*/ 4192311 w 6736089"/>
              <a:gd name="connsiteY49" fmla="*/ 5395493 h 6842920"/>
              <a:gd name="connsiteX50" fmla="*/ 3715284 w 6736089"/>
              <a:gd name="connsiteY50" fmla="*/ 5476458 h 6842920"/>
              <a:gd name="connsiteX51" fmla="*/ 3548046 w 6736089"/>
              <a:gd name="connsiteY51" fmla="*/ 5430710 h 6842920"/>
              <a:gd name="connsiteX52" fmla="*/ 3475085 w 6736089"/>
              <a:gd name="connsiteY52" fmla="*/ 5273583 h 6842920"/>
              <a:gd name="connsiteX53" fmla="*/ 3475085 w 6736089"/>
              <a:gd name="connsiteY53" fmla="*/ 2868649 h 6842920"/>
              <a:gd name="connsiteX54" fmla="*/ 3502130 w 6736089"/>
              <a:gd name="connsiteY54" fmla="*/ 2809336 h 6842920"/>
              <a:gd name="connsiteX55" fmla="*/ 3937368 w 6736089"/>
              <a:gd name="connsiteY55" fmla="*/ 2519009 h 6842920"/>
              <a:gd name="connsiteX56" fmla="*/ 3952618 w 6736089"/>
              <a:gd name="connsiteY56" fmla="*/ 2508309 h 6842920"/>
              <a:gd name="connsiteX57" fmla="*/ 4037711 w 6736089"/>
              <a:gd name="connsiteY57" fmla="*/ 2438044 h 6842920"/>
              <a:gd name="connsiteX58" fmla="*/ 160413 w 6736089"/>
              <a:gd name="connsiteY58" fmla="*/ 1844414 h 6842920"/>
              <a:gd name="connsiteX59" fmla="*/ 3100760 w 6736089"/>
              <a:gd name="connsiteY59" fmla="*/ 1844414 h 6842920"/>
              <a:gd name="connsiteX60" fmla="*/ 3261089 w 6736089"/>
              <a:gd name="connsiteY60" fmla="*/ 2004743 h 6842920"/>
              <a:gd name="connsiteX61" fmla="*/ 3261089 w 6736089"/>
              <a:gd name="connsiteY61" fmla="*/ 3099832 h 6842920"/>
              <a:gd name="connsiteX62" fmla="*/ 3261089 w 6736089"/>
              <a:gd name="connsiteY62" fmla="*/ 3099917 h 6842920"/>
              <a:gd name="connsiteX63" fmla="*/ 0 w 6736089"/>
              <a:gd name="connsiteY63" fmla="*/ 3099917 h 6842920"/>
              <a:gd name="connsiteX64" fmla="*/ 0 w 6736089"/>
              <a:gd name="connsiteY64" fmla="*/ 2004743 h 6842920"/>
              <a:gd name="connsiteX65" fmla="*/ 160413 w 6736089"/>
              <a:gd name="connsiteY65" fmla="*/ 1844414 h 6842920"/>
              <a:gd name="connsiteX66" fmla="*/ 3661952 w 6736089"/>
              <a:gd name="connsiteY66" fmla="*/ 0 h 6842920"/>
              <a:gd name="connsiteX67" fmla="*/ 6014229 w 6736089"/>
              <a:gd name="connsiteY67" fmla="*/ 0 h 6842920"/>
              <a:gd name="connsiteX68" fmla="*/ 6174474 w 6736089"/>
              <a:gd name="connsiteY68" fmla="*/ 160413 h 6842920"/>
              <a:gd name="connsiteX69" fmla="*/ 6174474 w 6736089"/>
              <a:gd name="connsiteY69" fmla="*/ 1336552 h 6842920"/>
              <a:gd name="connsiteX70" fmla="*/ 5934191 w 6736089"/>
              <a:gd name="connsiteY70" fmla="*/ 1336552 h 6842920"/>
              <a:gd name="connsiteX71" fmla="*/ 5934191 w 6736089"/>
              <a:gd name="connsiteY71" fmla="*/ 1817117 h 6842920"/>
              <a:gd name="connsiteX72" fmla="*/ 5960899 w 6736089"/>
              <a:gd name="connsiteY72" fmla="*/ 1931782 h 6842920"/>
              <a:gd name="connsiteX73" fmla="*/ 6040600 w 6736089"/>
              <a:gd name="connsiteY73" fmla="*/ 2017297 h 6842920"/>
              <a:gd name="connsiteX74" fmla="*/ 6041105 w 6736089"/>
              <a:gd name="connsiteY74" fmla="*/ 2017549 h 6842920"/>
              <a:gd name="connsiteX75" fmla="*/ 6041105 w 6736089"/>
              <a:gd name="connsiteY75" fmla="*/ 2017297 h 6842920"/>
              <a:gd name="connsiteX76" fmla="*/ 6486117 w 6736089"/>
              <a:gd name="connsiteY76" fmla="*/ 2313690 h 6842920"/>
              <a:gd name="connsiteX77" fmla="*/ 6496396 w 6736089"/>
              <a:gd name="connsiteY77" fmla="*/ 2321189 h 6842920"/>
              <a:gd name="connsiteX78" fmla="*/ 6670457 w 6736089"/>
              <a:gd name="connsiteY78" fmla="*/ 2515808 h 6842920"/>
              <a:gd name="connsiteX79" fmla="*/ 6736089 w 6736089"/>
              <a:gd name="connsiteY79" fmla="*/ 2780692 h 6842920"/>
              <a:gd name="connsiteX80" fmla="*/ 6736089 w 6736089"/>
              <a:gd name="connsiteY80" fmla="*/ 5586490 h 6842920"/>
              <a:gd name="connsiteX81" fmla="*/ 6610555 w 6736089"/>
              <a:gd name="connsiteY81" fmla="*/ 5888781 h 6842920"/>
              <a:gd name="connsiteX82" fmla="*/ 6308433 w 6736089"/>
              <a:gd name="connsiteY82" fmla="*/ 6014146 h 6842920"/>
              <a:gd name="connsiteX83" fmla="*/ 3368086 w 6736089"/>
              <a:gd name="connsiteY83" fmla="*/ 6014146 h 6842920"/>
              <a:gd name="connsiteX84" fmla="*/ 3314503 w 6736089"/>
              <a:gd name="connsiteY84" fmla="*/ 6010945 h 6842920"/>
              <a:gd name="connsiteX85" fmla="*/ 3314503 w 6736089"/>
              <a:gd name="connsiteY85" fmla="*/ 5678997 h 6842920"/>
              <a:gd name="connsiteX86" fmla="*/ 3368002 w 6736089"/>
              <a:gd name="connsiteY86" fmla="*/ 5693404 h 6842920"/>
              <a:gd name="connsiteX87" fmla="*/ 6308264 w 6736089"/>
              <a:gd name="connsiteY87" fmla="*/ 5693404 h 6842920"/>
              <a:gd name="connsiteX88" fmla="*/ 6383584 w 6736089"/>
              <a:gd name="connsiteY88" fmla="*/ 5661894 h 6842920"/>
              <a:gd name="connsiteX89" fmla="*/ 6415178 w 6736089"/>
              <a:gd name="connsiteY89" fmla="*/ 5586490 h 6842920"/>
              <a:gd name="connsiteX90" fmla="*/ 6415178 w 6736089"/>
              <a:gd name="connsiteY90" fmla="*/ 2780692 h 6842920"/>
              <a:gd name="connsiteX91" fmla="*/ 6388471 w 6736089"/>
              <a:gd name="connsiteY91" fmla="*/ 2666027 h 6842920"/>
              <a:gd name="connsiteX92" fmla="*/ 6315341 w 6736089"/>
              <a:gd name="connsiteY92" fmla="*/ 2585315 h 6842920"/>
              <a:gd name="connsiteX93" fmla="*/ 6308095 w 6736089"/>
              <a:gd name="connsiteY93" fmla="*/ 2580512 h 6842920"/>
              <a:gd name="connsiteX94" fmla="*/ 5863252 w 6736089"/>
              <a:gd name="connsiteY94" fmla="*/ 2284119 h 6842920"/>
              <a:gd name="connsiteX95" fmla="*/ 5863421 w 6736089"/>
              <a:gd name="connsiteY95" fmla="*/ 2283866 h 6842920"/>
              <a:gd name="connsiteX96" fmla="*/ 5678828 w 6736089"/>
              <a:gd name="connsiteY96" fmla="*/ 2082085 h 6842920"/>
              <a:gd name="connsiteX97" fmla="*/ 5613281 w 6736089"/>
              <a:gd name="connsiteY97" fmla="*/ 1817117 h 6842920"/>
              <a:gd name="connsiteX98" fmla="*/ 5613281 w 6736089"/>
              <a:gd name="connsiteY98" fmla="*/ 1336552 h 6842920"/>
              <a:gd name="connsiteX99" fmla="*/ 4062901 w 6736089"/>
              <a:gd name="connsiteY99" fmla="*/ 1336552 h 6842920"/>
              <a:gd name="connsiteX100" fmla="*/ 4062901 w 6736089"/>
              <a:gd name="connsiteY100" fmla="*/ 1817117 h 6842920"/>
              <a:gd name="connsiteX101" fmla="*/ 3997270 w 6736089"/>
              <a:gd name="connsiteY101" fmla="*/ 2082085 h 6842920"/>
              <a:gd name="connsiteX102" fmla="*/ 3824977 w 6736089"/>
              <a:gd name="connsiteY102" fmla="*/ 2275356 h 6842920"/>
              <a:gd name="connsiteX103" fmla="*/ 3812929 w 6736089"/>
              <a:gd name="connsiteY103" fmla="*/ 2284203 h 6842920"/>
              <a:gd name="connsiteX104" fmla="*/ 3448040 w 6736089"/>
              <a:gd name="connsiteY104" fmla="*/ 2527434 h 6842920"/>
              <a:gd name="connsiteX105" fmla="*/ 3448040 w 6736089"/>
              <a:gd name="connsiteY105" fmla="*/ 2141988 h 6842920"/>
              <a:gd name="connsiteX106" fmla="*/ 3635076 w 6736089"/>
              <a:gd name="connsiteY106" fmla="*/ 2017381 h 6842920"/>
              <a:gd name="connsiteX107" fmla="*/ 3643670 w 6736089"/>
              <a:gd name="connsiteY107" fmla="*/ 2012073 h 6842920"/>
              <a:gd name="connsiteX108" fmla="*/ 3715451 w 6736089"/>
              <a:gd name="connsiteY108" fmla="*/ 1931867 h 6842920"/>
              <a:gd name="connsiteX109" fmla="*/ 3742159 w 6736089"/>
              <a:gd name="connsiteY109" fmla="*/ 1817117 h 6842920"/>
              <a:gd name="connsiteX110" fmla="*/ 3742159 w 6736089"/>
              <a:gd name="connsiteY110" fmla="*/ 1336552 h 6842920"/>
              <a:gd name="connsiteX111" fmla="*/ 3501708 w 6736089"/>
              <a:gd name="connsiteY111" fmla="*/ 1336552 h 6842920"/>
              <a:gd name="connsiteX112" fmla="*/ 3501708 w 6736089"/>
              <a:gd name="connsiteY112" fmla="*/ 160413 h 6842920"/>
              <a:gd name="connsiteX113" fmla="*/ 3661952 w 6736089"/>
              <a:gd name="connsiteY113" fmla="*/ 0 h 6842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</a:cxnLst>
            <a:rect l="l" t="t" r="r" b="b"/>
            <a:pathLst>
              <a:path w="6736089" h="6842920">
                <a:moveTo>
                  <a:pt x="801897" y="4356936"/>
                </a:moveTo>
                <a:lnTo>
                  <a:pt x="2298862" y="4356936"/>
                </a:lnTo>
                <a:lnTo>
                  <a:pt x="2298862" y="4784676"/>
                </a:lnTo>
                <a:lnTo>
                  <a:pt x="801897" y="4784676"/>
                </a:lnTo>
                <a:close/>
                <a:moveTo>
                  <a:pt x="213743" y="3421418"/>
                </a:moveTo>
                <a:lnTo>
                  <a:pt x="534569" y="3421418"/>
                </a:lnTo>
                <a:lnTo>
                  <a:pt x="534569" y="3715452"/>
                </a:lnTo>
                <a:lnTo>
                  <a:pt x="2298861" y="3715452"/>
                </a:lnTo>
                <a:lnTo>
                  <a:pt x="2298861" y="4036194"/>
                </a:lnTo>
                <a:lnTo>
                  <a:pt x="534569" y="4036194"/>
                </a:lnTo>
                <a:lnTo>
                  <a:pt x="534569" y="5372662"/>
                </a:lnTo>
                <a:lnTo>
                  <a:pt x="2298861" y="5372662"/>
                </a:lnTo>
                <a:lnTo>
                  <a:pt x="2298861" y="5693404"/>
                </a:lnTo>
                <a:lnTo>
                  <a:pt x="534569" y="5693404"/>
                </a:lnTo>
                <a:lnTo>
                  <a:pt x="534569" y="6522009"/>
                </a:lnTo>
                <a:lnTo>
                  <a:pt x="2726518" y="6522009"/>
                </a:lnTo>
                <a:lnTo>
                  <a:pt x="2726518" y="3421418"/>
                </a:lnTo>
                <a:lnTo>
                  <a:pt x="3047344" y="3421418"/>
                </a:lnTo>
                <a:lnTo>
                  <a:pt x="3047344" y="3421502"/>
                </a:lnTo>
                <a:lnTo>
                  <a:pt x="3047344" y="6575592"/>
                </a:lnTo>
                <a:cubicBezTo>
                  <a:pt x="3047344" y="6649396"/>
                  <a:pt x="3017267" y="6716206"/>
                  <a:pt x="2968907" y="6764567"/>
                </a:cubicBezTo>
                <a:cubicBezTo>
                  <a:pt x="2920547" y="6812926"/>
                  <a:pt x="2853652" y="6842920"/>
                  <a:pt x="2780101" y="6842920"/>
                </a:cubicBezTo>
                <a:lnTo>
                  <a:pt x="481070" y="6842920"/>
                </a:lnTo>
                <a:cubicBezTo>
                  <a:pt x="407435" y="6842920"/>
                  <a:pt x="340540" y="6813011"/>
                  <a:pt x="292180" y="6764567"/>
                </a:cubicBezTo>
                <a:cubicBezTo>
                  <a:pt x="287799" y="6760270"/>
                  <a:pt x="283755" y="6755720"/>
                  <a:pt x="280048" y="6750917"/>
                </a:cubicBezTo>
                <a:cubicBezTo>
                  <a:pt x="238850" y="6703906"/>
                  <a:pt x="213743" y="6642656"/>
                  <a:pt x="213743" y="6575592"/>
                </a:cubicBezTo>
                <a:close/>
                <a:moveTo>
                  <a:pt x="4570933" y="3180882"/>
                </a:moveTo>
                <a:lnTo>
                  <a:pt x="4570933" y="3715452"/>
                </a:lnTo>
                <a:lnTo>
                  <a:pt x="4036278" y="3715452"/>
                </a:lnTo>
                <a:lnTo>
                  <a:pt x="4036278" y="4250022"/>
                </a:lnTo>
                <a:lnTo>
                  <a:pt x="4570933" y="4250022"/>
                </a:lnTo>
                <a:lnTo>
                  <a:pt x="4570933" y="4784592"/>
                </a:lnTo>
                <a:lnTo>
                  <a:pt x="5105503" y="4784592"/>
                </a:lnTo>
                <a:lnTo>
                  <a:pt x="5105503" y="4250022"/>
                </a:lnTo>
                <a:lnTo>
                  <a:pt x="5640158" y="4250022"/>
                </a:lnTo>
                <a:lnTo>
                  <a:pt x="5640158" y="3715452"/>
                </a:lnTo>
                <a:lnTo>
                  <a:pt x="5105503" y="3715452"/>
                </a:lnTo>
                <a:lnTo>
                  <a:pt x="5105503" y="3180882"/>
                </a:lnTo>
                <a:close/>
                <a:moveTo>
                  <a:pt x="4037711" y="2438044"/>
                </a:moveTo>
                <a:lnTo>
                  <a:pt x="4037795" y="2438044"/>
                </a:lnTo>
                <a:cubicBezTo>
                  <a:pt x="4304701" y="2460202"/>
                  <a:pt x="4571607" y="2485898"/>
                  <a:pt x="4838428" y="2485898"/>
                </a:cubicBezTo>
                <a:cubicBezTo>
                  <a:pt x="5105251" y="2485898"/>
                  <a:pt x="5372072" y="2460202"/>
                  <a:pt x="5638894" y="2438044"/>
                </a:cubicBezTo>
                <a:cubicBezTo>
                  <a:pt x="5669645" y="2467784"/>
                  <a:pt x="5703261" y="2494745"/>
                  <a:pt x="5739320" y="2518756"/>
                </a:cubicBezTo>
                <a:lnTo>
                  <a:pt x="6172537" y="2807736"/>
                </a:lnTo>
                <a:cubicBezTo>
                  <a:pt x="6195369" y="2823238"/>
                  <a:pt x="6201604" y="2841436"/>
                  <a:pt x="6201604" y="2868649"/>
                </a:cubicBezTo>
                <a:lnTo>
                  <a:pt x="6201604" y="5273583"/>
                </a:lnTo>
                <a:cubicBezTo>
                  <a:pt x="6201604" y="5336096"/>
                  <a:pt x="6176497" y="5390354"/>
                  <a:pt x="6128558" y="5430710"/>
                </a:cubicBezTo>
                <a:cubicBezTo>
                  <a:pt x="6080620" y="5471150"/>
                  <a:pt x="6023161" y="5486905"/>
                  <a:pt x="5961321" y="5476458"/>
                </a:cubicBezTo>
                <a:lnTo>
                  <a:pt x="5484210" y="5395493"/>
                </a:lnTo>
                <a:cubicBezTo>
                  <a:pt x="5035491" y="5319331"/>
                  <a:pt x="4641029" y="5319331"/>
                  <a:pt x="4192311" y="5395493"/>
                </a:cubicBezTo>
                <a:lnTo>
                  <a:pt x="3715284" y="5476458"/>
                </a:lnTo>
                <a:cubicBezTo>
                  <a:pt x="3653359" y="5486821"/>
                  <a:pt x="3595985" y="5471066"/>
                  <a:pt x="3548046" y="5430710"/>
                </a:cubicBezTo>
                <a:cubicBezTo>
                  <a:pt x="3500108" y="5390354"/>
                  <a:pt x="3475085" y="5336096"/>
                  <a:pt x="3475085" y="5273583"/>
                </a:cubicBezTo>
                <a:lnTo>
                  <a:pt x="3475085" y="2868649"/>
                </a:lnTo>
                <a:cubicBezTo>
                  <a:pt x="3475085" y="2842447"/>
                  <a:pt x="3480393" y="2823996"/>
                  <a:pt x="3502130" y="2809336"/>
                </a:cubicBezTo>
                <a:cubicBezTo>
                  <a:pt x="3646282" y="2710932"/>
                  <a:pt x="3792373" y="2615728"/>
                  <a:pt x="3937368" y="2519009"/>
                </a:cubicBezTo>
                <a:cubicBezTo>
                  <a:pt x="3942592" y="2515470"/>
                  <a:pt x="3947647" y="2512016"/>
                  <a:pt x="3952618" y="2508309"/>
                </a:cubicBezTo>
                <a:cubicBezTo>
                  <a:pt x="3982863" y="2486909"/>
                  <a:pt x="4011340" y="2463403"/>
                  <a:pt x="4037711" y="2438044"/>
                </a:cubicBezTo>
                <a:close/>
                <a:moveTo>
                  <a:pt x="160413" y="1844414"/>
                </a:moveTo>
                <a:lnTo>
                  <a:pt x="3100760" y="1844414"/>
                </a:lnTo>
                <a:cubicBezTo>
                  <a:pt x="3188886" y="1844414"/>
                  <a:pt x="3261089" y="1916617"/>
                  <a:pt x="3261089" y="2004743"/>
                </a:cubicBezTo>
                <a:lnTo>
                  <a:pt x="3261089" y="3099832"/>
                </a:lnTo>
                <a:lnTo>
                  <a:pt x="3261089" y="3099917"/>
                </a:lnTo>
                <a:lnTo>
                  <a:pt x="0" y="3099917"/>
                </a:lnTo>
                <a:lnTo>
                  <a:pt x="0" y="2004743"/>
                </a:lnTo>
                <a:cubicBezTo>
                  <a:pt x="0" y="1916533"/>
                  <a:pt x="72203" y="1844414"/>
                  <a:pt x="160413" y="1844414"/>
                </a:cubicBezTo>
                <a:close/>
                <a:moveTo>
                  <a:pt x="3661952" y="0"/>
                </a:moveTo>
                <a:lnTo>
                  <a:pt x="6014229" y="0"/>
                </a:lnTo>
                <a:cubicBezTo>
                  <a:pt x="6102440" y="0"/>
                  <a:pt x="6174474" y="72456"/>
                  <a:pt x="6174474" y="160413"/>
                </a:cubicBezTo>
                <a:lnTo>
                  <a:pt x="6174474" y="1336552"/>
                </a:lnTo>
                <a:lnTo>
                  <a:pt x="5934191" y="1336552"/>
                </a:lnTo>
                <a:lnTo>
                  <a:pt x="5934191" y="1817117"/>
                </a:lnTo>
                <a:cubicBezTo>
                  <a:pt x="5934191" y="1860169"/>
                  <a:pt x="5943375" y="1898925"/>
                  <a:pt x="5960899" y="1931782"/>
                </a:cubicBezTo>
                <a:cubicBezTo>
                  <a:pt x="5978507" y="1964640"/>
                  <a:pt x="6005383" y="1993791"/>
                  <a:pt x="6040600" y="2017297"/>
                </a:cubicBezTo>
                <a:lnTo>
                  <a:pt x="6041105" y="2017549"/>
                </a:lnTo>
                <a:lnTo>
                  <a:pt x="6041105" y="2017297"/>
                </a:lnTo>
                <a:cubicBezTo>
                  <a:pt x="6041105" y="2017297"/>
                  <a:pt x="6486117" y="2313690"/>
                  <a:pt x="6486117" y="2313690"/>
                </a:cubicBezTo>
                <a:cubicBezTo>
                  <a:pt x="6489656" y="2316134"/>
                  <a:pt x="6493110" y="2318493"/>
                  <a:pt x="6496396" y="2321189"/>
                </a:cubicBezTo>
                <a:cubicBezTo>
                  <a:pt x="6570873" y="2373340"/>
                  <a:pt x="6629512" y="2439055"/>
                  <a:pt x="6670457" y="2515808"/>
                </a:cubicBezTo>
                <a:cubicBezTo>
                  <a:pt x="6713509" y="2596014"/>
                  <a:pt x="6736089" y="2685825"/>
                  <a:pt x="6736089" y="2780692"/>
                </a:cubicBezTo>
                <a:lnTo>
                  <a:pt x="6736089" y="5586490"/>
                </a:lnTo>
                <a:cubicBezTo>
                  <a:pt x="6736089" y="5704357"/>
                  <a:pt x="6687982" y="5811271"/>
                  <a:pt x="6610555" y="5888781"/>
                </a:cubicBezTo>
                <a:cubicBezTo>
                  <a:pt x="6533129" y="5966039"/>
                  <a:pt x="6426131" y="6014146"/>
                  <a:pt x="6308433" y="6014146"/>
                </a:cubicBezTo>
                <a:lnTo>
                  <a:pt x="3368086" y="6014146"/>
                </a:lnTo>
                <a:cubicBezTo>
                  <a:pt x="3349888" y="6014146"/>
                  <a:pt x="3332111" y="6013051"/>
                  <a:pt x="3314503" y="6010945"/>
                </a:cubicBezTo>
                <a:lnTo>
                  <a:pt x="3314503" y="5678997"/>
                </a:lnTo>
                <a:cubicBezTo>
                  <a:pt x="3330342" y="5688349"/>
                  <a:pt x="3348624" y="5693404"/>
                  <a:pt x="3368002" y="5693404"/>
                </a:cubicBezTo>
                <a:lnTo>
                  <a:pt x="6308264" y="5693404"/>
                </a:lnTo>
                <a:cubicBezTo>
                  <a:pt x="6337499" y="5693404"/>
                  <a:pt x="6364207" y="5681356"/>
                  <a:pt x="6383584" y="5661894"/>
                </a:cubicBezTo>
                <a:cubicBezTo>
                  <a:pt x="6403046" y="5642685"/>
                  <a:pt x="6415178" y="5615893"/>
                  <a:pt x="6415178" y="5586490"/>
                </a:cubicBezTo>
                <a:lnTo>
                  <a:pt x="6415178" y="2780692"/>
                </a:lnTo>
                <a:cubicBezTo>
                  <a:pt x="6415178" y="2737640"/>
                  <a:pt x="6405911" y="2698884"/>
                  <a:pt x="6388471" y="2666027"/>
                </a:cubicBezTo>
                <a:cubicBezTo>
                  <a:pt x="6371957" y="2635275"/>
                  <a:pt x="6347272" y="2607725"/>
                  <a:pt x="6315341" y="2585315"/>
                </a:cubicBezTo>
                <a:cubicBezTo>
                  <a:pt x="6312898" y="2583714"/>
                  <a:pt x="6310455" y="2582113"/>
                  <a:pt x="6308095" y="2580512"/>
                </a:cubicBezTo>
                <a:lnTo>
                  <a:pt x="5863252" y="2284119"/>
                </a:lnTo>
                <a:lnTo>
                  <a:pt x="5863421" y="2283866"/>
                </a:lnTo>
                <a:cubicBezTo>
                  <a:pt x="5783973" y="2230704"/>
                  <a:pt x="5721627" y="2162208"/>
                  <a:pt x="5678828" y="2082085"/>
                </a:cubicBezTo>
                <a:cubicBezTo>
                  <a:pt x="5635776" y="2001879"/>
                  <a:pt x="5613281" y="1912068"/>
                  <a:pt x="5613281" y="1817117"/>
                </a:cubicBezTo>
                <a:lnTo>
                  <a:pt x="5613281" y="1336552"/>
                </a:lnTo>
                <a:lnTo>
                  <a:pt x="4062901" y="1336552"/>
                </a:lnTo>
                <a:lnTo>
                  <a:pt x="4062901" y="1817117"/>
                </a:lnTo>
                <a:cubicBezTo>
                  <a:pt x="4062901" y="1912068"/>
                  <a:pt x="4040322" y="2001879"/>
                  <a:pt x="3997270" y="2082085"/>
                </a:cubicBezTo>
                <a:cubicBezTo>
                  <a:pt x="3956745" y="2157995"/>
                  <a:pt x="3898696" y="2223458"/>
                  <a:pt x="3824977" y="2275356"/>
                </a:cubicBezTo>
                <a:cubicBezTo>
                  <a:pt x="3821102" y="2278305"/>
                  <a:pt x="3817058" y="2281507"/>
                  <a:pt x="3812929" y="2284203"/>
                </a:cubicBezTo>
                <a:lnTo>
                  <a:pt x="3448040" y="2527434"/>
                </a:lnTo>
                <a:lnTo>
                  <a:pt x="3448040" y="2141988"/>
                </a:lnTo>
                <a:lnTo>
                  <a:pt x="3635076" y="2017381"/>
                </a:lnTo>
                <a:cubicBezTo>
                  <a:pt x="3637857" y="2015275"/>
                  <a:pt x="3640721" y="2013590"/>
                  <a:pt x="3643670" y="2012073"/>
                </a:cubicBezTo>
                <a:cubicBezTo>
                  <a:pt x="3675011" y="1989326"/>
                  <a:pt x="3699191" y="1962365"/>
                  <a:pt x="3715451" y="1931867"/>
                </a:cubicBezTo>
                <a:cubicBezTo>
                  <a:pt x="3733060" y="1898925"/>
                  <a:pt x="3742159" y="1860169"/>
                  <a:pt x="3742159" y="1817117"/>
                </a:cubicBezTo>
                <a:lnTo>
                  <a:pt x="3742159" y="1336552"/>
                </a:lnTo>
                <a:lnTo>
                  <a:pt x="3501708" y="1336552"/>
                </a:lnTo>
                <a:lnTo>
                  <a:pt x="3501708" y="160413"/>
                </a:lnTo>
                <a:cubicBezTo>
                  <a:pt x="3501708" y="72203"/>
                  <a:pt x="3573826" y="0"/>
                  <a:pt x="3661952" y="0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iquids_121369"/>
          <p:cNvSpPr/>
          <p:nvPr/>
        </p:nvSpPr>
        <p:spPr>
          <a:xfrm>
            <a:off x="681037" y="5273351"/>
            <a:ext cx="609685" cy="608835"/>
          </a:xfrm>
          <a:custGeom>
            <a:avLst/>
            <a:gdLst>
              <a:gd name="connsiteX0" fmla="*/ 236119 w 606933"/>
              <a:gd name="connsiteY0" fmla="*/ 263915 h 606087"/>
              <a:gd name="connsiteX1" fmla="*/ 381476 w 606933"/>
              <a:gd name="connsiteY1" fmla="*/ 409184 h 606087"/>
              <a:gd name="connsiteX2" fmla="*/ 303445 w 606933"/>
              <a:gd name="connsiteY2" fmla="*/ 445551 h 606087"/>
              <a:gd name="connsiteX3" fmla="*/ 201605 w 606933"/>
              <a:gd name="connsiteY3" fmla="*/ 343843 h 606087"/>
              <a:gd name="connsiteX4" fmla="*/ 221713 w 606933"/>
              <a:gd name="connsiteY4" fmla="*/ 283198 h 606087"/>
              <a:gd name="connsiteX5" fmla="*/ 303428 w 606933"/>
              <a:gd name="connsiteY5" fmla="*/ 173944 h 606087"/>
              <a:gd name="connsiteX6" fmla="*/ 385151 w 606933"/>
              <a:gd name="connsiteY6" fmla="*/ 283135 h 606087"/>
              <a:gd name="connsiteX7" fmla="*/ 405257 w 606933"/>
              <a:gd name="connsiteY7" fmla="*/ 343874 h 606087"/>
              <a:gd name="connsiteX8" fmla="*/ 401156 w 606933"/>
              <a:gd name="connsiteY8" fmla="*/ 372445 h 606087"/>
              <a:gd name="connsiteX9" fmla="*/ 260316 w 606933"/>
              <a:gd name="connsiteY9" fmla="*/ 231686 h 606087"/>
              <a:gd name="connsiteX10" fmla="*/ 75232 w 606933"/>
              <a:gd name="connsiteY10" fmla="*/ 103378 h 606087"/>
              <a:gd name="connsiteX11" fmla="*/ 207488 w 606933"/>
              <a:gd name="connsiteY11" fmla="*/ 235449 h 606087"/>
              <a:gd name="connsiteX12" fmla="*/ 189581 w 606933"/>
              <a:gd name="connsiteY12" fmla="*/ 259226 h 606087"/>
              <a:gd name="connsiteX13" fmla="*/ 161569 w 606933"/>
              <a:gd name="connsiteY13" fmla="*/ 343843 h 606087"/>
              <a:gd name="connsiteX14" fmla="*/ 303429 w 606933"/>
              <a:gd name="connsiteY14" fmla="*/ 485505 h 606087"/>
              <a:gd name="connsiteX15" fmla="*/ 409774 w 606933"/>
              <a:gd name="connsiteY15" fmla="*/ 437452 h 606087"/>
              <a:gd name="connsiteX16" fmla="*/ 503414 w 606933"/>
              <a:gd name="connsiteY16" fmla="*/ 530960 h 606087"/>
              <a:gd name="connsiteX17" fmla="*/ 303429 w 606933"/>
              <a:gd name="connsiteY17" fmla="*/ 606087 h 606087"/>
              <a:gd name="connsiteX18" fmla="*/ 0 w 606933"/>
              <a:gd name="connsiteY18" fmla="*/ 302983 h 606087"/>
              <a:gd name="connsiteX19" fmla="*/ 75232 w 606933"/>
              <a:gd name="connsiteY19" fmla="*/ 103378 h 606087"/>
              <a:gd name="connsiteX20" fmla="*/ 303404 w 606933"/>
              <a:gd name="connsiteY20" fmla="*/ 0 h 606087"/>
              <a:gd name="connsiteX21" fmla="*/ 606933 w 606933"/>
              <a:gd name="connsiteY21" fmla="*/ 303004 h 606087"/>
              <a:gd name="connsiteX22" fmla="*/ 531701 w 606933"/>
              <a:gd name="connsiteY22" fmla="*/ 502709 h 606087"/>
              <a:gd name="connsiteX23" fmla="*/ 432159 w 606933"/>
              <a:gd name="connsiteY23" fmla="*/ 403306 h 606087"/>
              <a:gd name="connsiteX24" fmla="*/ 445264 w 606933"/>
              <a:gd name="connsiteY24" fmla="*/ 343864 h 606087"/>
              <a:gd name="connsiteX25" fmla="*/ 417252 w 606933"/>
              <a:gd name="connsiteY25" fmla="*/ 259247 h 606087"/>
              <a:gd name="connsiteX26" fmla="*/ 303404 w 606933"/>
              <a:gd name="connsiteY26" fmla="*/ 107195 h 606087"/>
              <a:gd name="connsiteX27" fmla="*/ 231673 w 606933"/>
              <a:gd name="connsiteY27" fmla="*/ 203102 h 606087"/>
              <a:gd name="connsiteX28" fmla="*/ 103519 w 606933"/>
              <a:gd name="connsiteY28" fmla="*/ 75127 h 606087"/>
              <a:gd name="connsiteX29" fmla="*/ 303404 w 606933"/>
              <a:gd name="connsiteY29" fmla="*/ 0 h 606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606933" h="606087">
                <a:moveTo>
                  <a:pt x="236119" y="263915"/>
                </a:moveTo>
                <a:lnTo>
                  <a:pt x="381476" y="409184"/>
                </a:lnTo>
                <a:cubicBezTo>
                  <a:pt x="362769" y="431364"/>
                  <a:pt x="334758" y="445551"/>
                  <a:pt x="303445" y="445551"/>
                </a:cubicBezTo>
                <a:cubicBezTo>
                  <a:pt x="247323" y="445551"/>
                  <a:pt x="201605" y="399892"/>
                  <a:pt x="201605" y="343843"/>
                </a:cubicBezTo>
                <a:cubicBezTo>
                  <a:pt x="201605" y="321763"/>
                  <a:pt x="208608" y="300782"/>
                  <a:pt x="221713" y="283198"/>
                </a:cubicBezTo>
                <a:close/>
                <a:moveTo>
                  <a:pt x="303428" y="173944"/>
                </a:moveTo>
                <a:lnTo>
                  <a:pt x="385151" y="283135"/>
                </a:lnTo>
                <a:cubicBezTo>
                  <a:pt x="398355" y="300817"/>
                  <a:pt x="405257" y="321796"/>
                  <a:pt x="405257" y="343874"/>
                </a:cubicBezTo>
                <a:cubicBezTo>
                  <a:pt x="405257" y="353764"/>
                  <a:pt x="403857" y="363354"/>
                  <a:pt x="401156" y="372445"/>
                </a:cubicBezTo>
                <a:lnTo>
                  <a:pt x="260316" y="231686"/>
                </a:lnTo>
                <a:close/>
                <a:moveTo>
                  <a:pt x="75232" y="103378"/>
                </a:moveTo>
                <a:lnTo>
                  <a:pt x="207488" y="235449"/>
                </a:lnTo>
                <a:lnTo>
                  <a:pt x="189581" y="259226"/>
                </a:lnTo>
                <a:cubicBezTo>
                  <a:pt x="171273" y="283902"/>
                  <a:pt x="161569" y="313073"/>
                  <a:pt x="161569" y="343843"/>
                </a:cubicBezTo>
                <a:cubicBezTo>
                  <a:pt x="161569" y="421967"/>
                  <a:pt x="225196" y="485505"/>
                  <a:pt x="303429" y="485505"/>
                </a:cubicBezTo>
                <a:cubicBezTo>
                  <a:pt x="345747" y="485505"/>
                  <a:pt x="383763" y="466923"/>
                  <a:pt x="409774" y="437452"/>
                </a:cubicBezTo>
                <a:lnTo>
                  <a:pt x="503414" y="530960"/>
                </a:lnTo>
                <a:cubicBezTo>
                  <a:pt x="449991" y="577715"/>
                  <a:pt x="380062" y="606087"/>
                  <a:pt x="303429" y="606087"/>
                </a:cubicBezTo>
                <a:cubicBezTo>
                  <a:pt x="135858" y="606087"/>
                  <a:pt x="0" y="470419"/>
                  <a:pt x="0" y="302983"/>
                </a:cubicBezTo>
                <a:cubicBezTo>
                  <a:pt x="0" y="226558"/>
                  <a:pt x="28412" y="156626"/>
                  <a:pt x="75232" y="103378"/>
                </a:cubicBezTo>
                <a:close/>
                <a:moveTo>
                  <a:pt x="303404" y="0"/>
                </a:moveTo>
                <a:cubicBezTo>
                  <a:pt x="471075" y="0"/>
                  <a:pt x="606933" y="135667"/>
                  <a:pt x="606933" y="303004"/>
                </a:cubicBezTo>
                <a:cubicBezTo>
                  <a:pt x="606933" y="379529"/>
                  <a:pt x="578521" y="449361"/>
                  <a:pt x="531701" y="502709"/>
                </a:cubicBezTo>
                <a:lnTo>
                  <a:pt x="432159" y="403306"/>
                </a:lnTo>
                <a:cubicBezTo>
                  <a:pt x="440562" y="385224"/>
                  <a:pt x="445264" y="365043"/>
                  <a:pt x="445264" y="343864"/>
                </a:cubicBezTo>
                <a:cubicBezTo>
                  <a:pt x="445264" y="313094"/>
                  <a:pt x="435660" y="283923"/>
                  <a:pt x="417252" y="259247"/>
                </a:cubicBezTo>
                <a:lnTo>
                  <a:pt x="303404" y="107195"/>
                </a:lnTo>
                <a:lnTo>
                  <a:pt x="231673" y="203102"/>
                </a:lnTo>
                <a:lnTo>
                  <a:pt x="103519" y="75127"/>
                </a:lnTo>
                <a:cubicBezTo>
                  <a:pt x="156842" y="28372"/>
                  <a:pt x="226871" y="0"/>
                  <a:pt x="303404" y="0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437.8,&quot;left&quot;:80,&quot;top&quot;:81.15,&quot;width&quot;:830.8}"/>
</p:tagLst>
</file>

<file path=ppt/tags/tag10.xml><?xml version="1.0" encoding="utf-8"?>
<p:tagLst xmlns:p="http://schemas.openxmlformats.org/presentationml/2006/main">
  <p:tag name="KSO_WM_DIAGRAM_VIRTUALLY_FRAME" val="{&quot;height&quot;:410.80748031496057,&quot;left&quot;:47.19984251968504,&quot;top&quot;:91.99992125984252,&quot;width&quot;:860.8002362204725}"/>
</p:tagLst>
</file>

<file path=ppt/tags/tag11.xml><?xml version="1.0" encoding="utf-8"?>
<p:tagLst xmlns:p="http://schemas.openxmlformats.org/presentationml/2006/main">
  <p:tag name="KSO_WM_DIAGRAM_VIRTUALLY_FRAME" val="{&quot;height&quot;:410.80748031496057,&quot;left&quot;:47.19984251968504,&quot;top&quot;:91.99992125984252,&quot;width&quot;:860.8002362204725}"/>
</p:tagLst>
</file>

<file path=ppt/tags/tag12.xml><?xml version="1.0" encoding="utf-8"?>
<p:tagLst xmlns:p="http://schemas.openxmlformats.org/presentationml/2006/main">
  <p:tag name="KSO_WM_DIAGRAM_VIRTUALLY_FRAME" val="{&quot;height&quot;:410.80748031496057,&quot;left&quot;:47.19984251968504,&quot;top&quot;:91.99992125984252,&quot;width&quot;:860.8002362204725}"/>
</p:tagLst>
</file>

<file path=ppt/tags/tag13.xml><?xml version="1.0" encoding="utf-8"?>
<p:tagLst xmlns:p="http://schemas.openxmlformats.org/presentationml/2006/main">
  <p:tag name="KSO_WM_DIAGRAM_VIRTUALLY_FRAME" val="{&quot;height&quot;:410.80748031496057,&quot;left&quot;:47.19984251968504,&quot;top&quot;:91.99992125984252,&quot;width&quot;:860.8002362204725}"/>
</p:tagLst>
</file>

<file path=ppt/tags/tag14.xml><?xml version="1.0" encoding="utf-8"?>
<p:tagLst xmlns:p="http://schemas.openxmlformats.org/presentationml/2006/main">
  <p:tag name="KSO_WM_DIAGRAM_VIRTUALLY_FRAME" val="{&quot;height&quot;:410.80748031496057,&quot;left&quot;:47.19984251968504,&quot;top&quot;:91.99992125984252,&quot;width&quot;:860.8002362204725}"/>
</p:tagLst>
</file>

<file path=ppt/tags/tag15.xml><?xml version="1.0" encoding="utf-8"?>
<p:tagLst xmlns:p="http://schemas.openxmlformats.org/presentationml/2006/main">
  <p:tag name="KSO_WM_DIAGRAM_VIRTUALLY_FRAME" val="{&quot;height&quot;:410.80748031496057,&quot;left&quot;:47.19984251968504,&quot;top&quot;:91.99992125984252,&quot;width&quot;:860.8002362204725}"/>
</p:tagLst>
</file>

<file path=ppt/tags/tag16.xml><?xml version="1.0" encoding="utf-8"?>
<p:tagLst xmlns:p="http://schemas.openxmlformats.org/presentationml/2006/main">
  <p:tag name="KSO_WM_DIAGRAM_VIRTUALLY_FRAME" val="{&quot;height&quot;:410.80748031496057,&quot;left&quot;:47.19984251968504,&quot;top&quot;:91.99992125984252,&quot;width&quot;:860.8002362204725}"/>
</p:tagLst>
</file>

<file path=ppt/tags/tag17.xml><?xml version="1.0" encoding="utf-8"?>
<p:tagLst xmlns:p="http://schemas.openxmlformats.org/presentationml/2006/main">
  <p:tag name="ISLIDE.ICON" val="#46323;#59918;"/>
</p:tagLst>
</file>

<file path=ppt/tags/tag18.xml><?xml version="1.0" encoding="utf-8"?>
<p:tagLst xmlns:p="http://schemas.openxmlformats.org/presentationml/2006/main">
  <p:tag name="resource_record_key" val="{&quot;29&quot;:[50000159,50000097,50000108,50000062]}"/>
</p:tagLst>
</file>

<file path=ppt/tags/tag2.xml><?xml version="1.0" encoding="utf-8"?>
<p:tagLst xmlns:p="http://schemas.openxmlformats.org/presentationml/2006/main">
  <p:tag name="KSO_WM_DIAGRAM_VIRTUALLY_FRAME" val="{&quot;height&quot;:437.8,&quot;left&quot;:80,&quot;top&quot;:81.15,&quot;width&quot;:830.8}"/>
</p:tagLst>
</file>

<file path=ppt/tags/tag3.xml><?xml version="1.0" encoding="utf-8"?>
<p:tagLst xmlns:p="http://schemas.openxmlformats.org/presentationml/2006/main">
  <p:tag name="KSO_WM_DIAGRAM_VIRTUALLY_FRAME" val="{&quot;height&quot;:437.8,&quot;left&quot;:80,&quot;top&quot;:81.15,&quot;width&quot;:830.8}"/>
</p:tagLst>
</file>

<file path=ppt/tags/tag4.xml><?xml version="1.0" encoding="utf-8"?>
<p:tagLst xmlns:p="http://schemas.openxmlformats.org/presentationml/2006/main">
  <p:tag name="KSO_WM_DIAGRAM_VIRTUALLY_FRAME" val="{&quot;height&quot;:437.8,&quot;left&quot;:80,&quot;top&quot;:81.15,&quot;width&quot;:830.8}"/>
</p:tagLst>
</file>

<file path=ppt/tags/tag5.xml><?xml version="1.0" encoding="utf-8"?>
<p:tagLst xmlns:p="http://schemas.openxmlformats.org/presentationml/2006/main">
  <p:tag name="KSO_WM_DIAGRAM_VIRTUALLY_FRAME" val="{&quot;height&quot;:437.8,&quot;left&quot;:80,&quot;top&quot;:81.15,&quot;width&quot;:830.8}"/>
</p:tagLst>
</file>

<file path=ppt/tags/tag6.xml><?xml version="1.0" encoding="utf-8"?>
<p:tagLst xmlns:p="http://schemas.openxmlformats.org/presentationml/2006/main">
  <p:tag name="KSO_WM_DIAGRAM_VIRTUALLY_FRAME" val="{&quot;height&quot;:437.8,&quot;left&quot;:80,&quot;top&quot;:81.15,&quot;width&quot;:830.8}"/>
</p:tagLst>
</file>

<file path=ppt/tags/tag7.xml><?xml version="1.0" encoding="utf-8"?>
<p:tagLst xmlns:p="http://schemas.openxmlformats.org/presentationml/2006/main">
  <p:tag name="KSO_WM_UNIT_TABLE_BEAUTIFY" val="smartTable{33b32b84-9e01-4956-8b29-52c61e97d83b}"/>
  <p:tag name="TABLE_ENDDRAG_ORIGIN_RECT" val="892*349"/>
  <p:tag name="TABLE_ENDDRAG_RECT" val="27*221*892*349"/>
</p:tagLst>
</file>

<file path=ppt/tags/tag8.xml><?xml version="1.0" encoding="utf-8"?>
<p:tagLst xmlns:p="http://schemas.openxmlformats.org/presentationml/2006/main">
  <p:tag name="ISLIDE.ICON" val="#27748;#171688;#9006;#1797801;#25894;"/>
</p:tagLst>
</file>

<file path=ppt/tags/tag9.xml><?xml version="1.0" encoding="utf-8"?>
<p:tagLst xmlns:p="http://schemas.openxmlformats.org/presentationml/2006/main">
  <p:tag name="KSO_WM_DIAGRAM_VIRTUALLY_FRAME" val="{&quot;height&quot;:410.80748031496057,&quot;left&quot;:47.19984251968504,&quot;top&quot;:91.99992125984252,&quot;width&quot;:860.8002362204725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lnSpc>
            <a:spcPct val="150000"/>
          </a:lnSpc>
          <a:defRPr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solidFill>
            <a:schemeClr val="accent1">
              <a:lumMod val="20000"/>
              <a:lumOff val="80000"/>
            </a:schemeClr>
          </a:solidFill>
        </a:ln>
      </a:spPr>
      <a:bodyPr wrap="square" rtlCol="0">
        <a:noAutofit/>
      </a:bodyPr>
      <a:lstStyle>
        <a:defPPr marL="285750" indent="-285750">
          <a:buFont typeface="Wingdings" panose="05000000000000000000" pitchFamily="2" charset="2"/>
          <a:buChar char="Ø"/>
          <a:defRPr lang="zh-CN" altLang="en-US" sz="1500" b="1" dirty="0">
            <a:latin typeface="+mn-ea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solidFill>
            <a:schemeClr val="accent1">
              <a:lumMod val="20000"/>
              <a:lumOff val="80000"/>
            </a:schemeClr>
          </a:solidFill>
        </a:ln>
      </a:spPr>
      <a:bodyPr wrap="square" rtlCol="0">
        <a:noAutofit/>
      </a:bodyPr>
      <a:lstStyle>
        <a:defPPr marL="285750" indent="-285750">
          <a:buFont typeface="Wingdings" panose="05000000000000000000" pitchFamily="2" charset="2"/>
          <a:buChar char="Ø"/>
          <a:defRPr lang="zh-CN" altLang="en-US" sz="1500" b="1" dirty="0">
            <a:latin typeface="+mn-ea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WP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874CB"/>
    </a:accent1>
    <a:accent2>
      <a:srgbClr val="EE822F"/>
    </a:accent2>
    <a:accent3>
      <a:srgbClr val="F2BA02"/>
    </a:accent3>
    <a:accent4>
      <a:srgbClr val="75BD42"/>
    </a:accent4>
    <a:accent5>
      <a:srgbClr val="30C0B4"/>
    </a:accent5>
    <a:accent6>
      <a:srgbClr val="E54C5E"/>
    </a:accent6>
    <a:hlink>
      <a:srgbClr val="0026E5"/>
    </a:hlink>
    <a:folHlink>
      <a:srgbClr val="7E1FAD"/>
    </a:folHlink>
  </a:clrScheme>
  <a:fontScheme name="WPS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WPS">
    <a:fillStyleLst>
      <a:solidFill>
        <a:schemeClr val="phClr"/>
      </a:solidFill>
      <a:gradFill>
        <a:gsLst>
          <a:gs pos="0">
            <a:schemeClr val="phClr">
              <a:lumOff val="17500"/>
            </a:schemeClr>
          </a:gs>
          <a:gs pos="100000">
            <a:schemeClr val="phClr"/>
          </a:gs>
        </a:gsLst>
        <a:lin ang="2700000" scaled="0"/>
      </a:gradFill>
      <a:gradFill>
        <a:gsLst>
          <a:gs pos="0">
            <a:schemeClr val="phClr">
              <a:hueOff val="-2520000"/>
            </a:schemeClr>
          </a:gs>
          <a:gs pos="100000">
            <a:schemeClr val="phClr"/>
          </a:gs>
        </a:gsLst>
        <a:lin ang="27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2700" cap="flat" cmpd="sng" algn="ctr">
        <a:gradFill>
          <a:gsLst>
            <a:gs pos="0">
              <a:schemeClr val="phClr">
                <a:hueOff val="-4200000"/>
              </a:schemeClr>
            </a:gs>
            <a:gs pos="100000">
              <a:schemeClr val="phClr"/>
            </a:gs>
          </a:gsLst>
          <a:lin ang="2700000" scaled="1"/>
        </a:gradFill>
        <a:prstDash val="solid"/>
        <a:miter lim="800000"/>
      </a:ln>
    </a:lnStyleLst>
    <a:effectStyleLst>
      <a:effectStyle>
        <a:effectLst>
          <a:outerShdw blurRad="101600" dist="50800" dir="5400000" algn="ctr" rotWithShape="0">
            <a:schemeClr val="phClr">
              <a:alpha val="60000"/>
            </a:schemeClr>
          </a:outerShdw>
        </a:effectLst>
      </a:effectStyle>
      <a:effectStyle>
        <a:effectLst>
          <a:reflection stA="50000" endA="300" endPos="40000" dist="25400" dir="5400000" sy="-100000" algn="bl" rotWithShape="0"/>
        </a:effectLst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WP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874CB"/>
    </a:accent1>
    <a:accent2>
      <a:srgbClr val="EE822F"/>
    </a:accent2>
    <a:accent3>
      <a:srgbClr val="F2BA02"/>
    </a:accent3>
    <a:accent4>
      <a:srgbClr val="75BD42"/>
    </a:accent4>
    <a:accent5>
      <a:srgbClr val="30C0B4"/>
    </a:accent5>
    <a:accent6>
      <a:srgbClr val="E54C5E"/>
    </a:accent6>
    <a:hlink>
      <a:srgbClr val="0026E5"/>
    </a:hlink>
    <a:folHlink>
      <a:srgbClr val="7E1FAD"/>
    </a:folHlink>
  </a:clrScheme>
  <a:fontScheme name="WPS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WPS">
    <a:fillStyleLst>
      <a:solidFill>
        <a:schemeClr val="phClr"/>
      </a:solidFill>
      <a:gradFill>
        <a:gsLst>
          <a:gs pos="0">
            <a:schemeClr val="phClr">
              <a:lumOff val="17500"/>
            </a:schemeClr>
          </a:gs>
          <a:gs pos="100000">
            <a:schemeClr val="phClr"/>
          </a:gs>
        </a:gsLst>
        <a:lin ang="2700000" scaled="0"/>
      </a:gradFill>
      <a:gradFill>
        <a:gsLst>
          <a:gs pos="0">
            <a:schemeClr val="phClr">
              <a:hueOff val="-2520000"/>
            </a:schemeClr>
          </a:gs>
          <a:gs pos="100000">
            <a:schemeClr val="phClr"/>
          </a:gs>
        </a:gsLst>
        <a:lin ang="27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2700" cap="flat" cmpd="sng" algn="ctr">
        <a:gradFill>
          <a:gsLst>
            <a:gs pos="0">
              <a:schemeClr val="phClr">
                <a:hueOff val="-4200000"/>
              </a:schemeClr>
            </a:gs>
            <a:gs pos="100000">
              <a:schemeClr val="phClr"/>
            </a:gs>
          </a:gsLst>
          <a:lin ang="2700000" scaled="1"/>
        </a:gradFill>
        <a:prstDash val="solid"/>
        <a:miter lim="800000"/>
      </a:ln>
    </a:lnStyleLst>
    <a:effectStyleLst>
      <a:effectStyle>
        <a:effectLst>
          <a:outerShdw blurRad="101600" dist="50800" dir="5400000" algn="ctr" rotWithShape="0">
            <a:schemeClr val="phClr">
              <a:alpha val="60000"/>
            </a:schemeClr>
          </a:outerShdw>
        </a:effectLst>
      </a:effectStyle>
      <a:effectStyle>
        <a:effectLst>
          <a:reflection stA="50000" endA="300" endPos="40000" dist="25400" dir="5400000" sy="-100000" algn="bl" rotWithShape="0"/>
        </a:effectLst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WPS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874CB"/>
    </a:accent1>
    <a:accent2>
      <a:srgbClr val="EE822F"/>
    </a:accent2>
    <a:accent3>
      <a:srgbClr val="F2BA02"/>
    </a:accent3>
    <a:accent4>
      <a:srgbClr val="75BD42"/>
    </a:accent4>
    <a:accent5>
      <a:srgbClr val="30C0B4"/>
    </a:accent5>
    <a:accent6>
      <a:srgbClr val="E54C5E"/>
    </a:accent6>
    <a:hlink>
      <a:srgbClr val="0026E5"/>
    </a:hlink>
    <a:folHlink>
      <a:srgbClr val="7E1FAD"/>
    </a:folHlink>
  </a:clrScheme>
  <a:fontScheme name="WPS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WPS">
    <a:fillStyleLst>
      <a:solidFill>
        <a:schemeClr val="phClr"/>
      </a:solidFill>
      <a:gradFill>
        <a:gsLst>
          <a:gs pos="0">
            <a:schemeClr val="phClr">
              <a:lumOff val="17500"/>
            </a:schemeClr>
          </a:gs>
          <a:gs pos="100000">
            <a:schemeClr val="phClr"/>
          </a:gs>
        </a:gsLst>
        <a:lin ang="2700000" scaled="0"/>
      </a:gradFill>
      <a:gradFill>
        <a:gsLst>
          <a:gs pos="0">
            <a:schemeClr val="phClr">
              <a:hueOff val="-2520000"/>
            </a:schemeClr>
          </a:gs>
          <a:gs pos="100000">
            <a:schemeClr val="phClr"/>
          </a:gs>
        </a:gsLst>
        <a:lin ang="27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2700" cap="flat" cmpd="sng" algn="ctr">
        <a:gradFill>
          <a:gsLst>
            <a:gs pos="0">
              <a:schemeClr val="phClr">
                <a:hueOff val="-4200000"/>
              </a:schemeClr>
            </a:gs>
            <a:gs pos="100000">
              <a:schemeClr val="phClr"/>
            </a:gs>
          </a:gsLst>
          <a:lin ang="2700000" scaled="1"/>
        </a:gradFill>
        <a:prstDash val="solid"/>
        <a:miter lim="800000"/>
      </a:ln>
    </a:lnStyleLst>
    <a:effectStyleLst>
      <a:effectStyle>
        <a:effectLst>
          <a:outerShdw blurRad="101600" dist="50800" dir="5400000" algn="ctr" rotWithShape="0">
            <a:schemeClr val="phClr">
              <a:alpha val="60000"/>
            </a:schemeClr>
          </a:outerShdw>
        </a:effectLst>
      </a:effectStyle>
      <a:effectStyle>
        <a:effectLst>
          <a:reflection stA="50000" endA="300" endPos="40000" dist="25400" dir="5400000" sy="-100000" algn="bl" rotWithShape="0"/>
        </a:effectLst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4445</Words>
  <Application>WPS 演示</Application>
  <PresentationFormat>自定义</PresentationFormat>
  <Paragraphs>197</Paragraphs>
  <Slides>11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11</vt:i4>
      </vt:variant>
    </vt:vector>
  </HeadingPairs>
  <TitlesOfParts>
    <vt:vector size="25" baseType="lpstr">
      <vt:lpstr>Arial</vt:lpstr>
      <vt:lpstr>宋体</vt:lpstr>
      <vt:lpstr>Wingdings</vt:lpstr>
      <vt:lpstr>微软雅黑</vt:lpstr>
      <vt:lpstr>Calibri</vt:lpstr>
      <vt:lpstr>Times New Roman</vt:lpstr>
      <vt:lpstr>OPPOSans H</vt:lpstr>
      <vt:lpstr>Segoe Print</vt:lpstr>
      <vt:lpstr>Arial Unicode MS</vt:lpstr>
      <vt:lpstr>Calibri Light</vt:lpstr>
      <vt:lpstr>等线</vt:lpstr>
      <vt:lpstr>Office 主题​​</vt:lpstr>
      <vt:lpstr>自定义设计方案</vt:lpstr>
      <vt:lpstr>1_自定义设计方案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lxc</dc:creator>
  <cp:lastModifiedBy>梧桐雨</cp:lastModifiedBy>
  <cp:revision>100</cp:revision>
  <dcterms:created xsi:type="dcterms:W3CDTF">2025-04-16T07:13:00Z</dcterms:created>
  <dcterms:modified xsi:type="dcterms:W3CDTF">2026-06-10T02:19:38Z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2CFB223F323E4D0A952952AA77AEF5B1_13</vt:lpwstr>
  </property>
  <property fmtid="{D5CDD505-2E9C-101B-9397-08002B2CF9AE}" pid="3" name="KSOProductBuildVer">
    <vt:lpwstr>2052-12.1.0.26895</vt:lpwstr>
  </property>
</Properties>
</file>