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notesSlides/notesSlide1.xml" ContentType="application/vnd.openxmlformats-officedocument.presentationml.notesSlide+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9" r:id="rId2"/>
    <p:sldMasterId id="2147483673" r:id="rId3"/>
    <p:sldMasterId id="2147483675" r:id="rId4"/>
  </p:sldMasterIdLst>
  <p:notesMasterIdLst>
    <p:notesMasterId r:id="rId15"/>
  </p:notesMasterIdLst>
  <p:handoutMasterIdLst>
    <p:handoutMasterId r:id="rId16"/>
  </p:handoutMasterIdLst>
  <p:sldIdLst>
    <p:sldId id="934" r:id="rId5"/>
    <p:sldId id="942" r:id="rId6"/>
    <p:sldId id="931" r:id="rId7"/>
    <p:sldId id="953" r:id="rId8"/>
    <p:sldId id="940" r:id="rId9"/>
    <p:sldId id="925" r:id="rId10"/>
    <p:sldId id="956" r:id="rId11"/>
    <p:sldId id="954" r:id="rId12"/>
    <p:sldId id="952" r:id="rId13"/>
    <p:sldId id="920" r:id="rId14"/>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418988331@qq.com" initials="" lastIdx="0" clrIdx="1"/>
  <p:cmAuthor id="3" name="未知用户1" initials="未知用户1" lastIdx="0" clrIdx="2"/>
  <p:cmAuthor id="4" name="lenovo" initials="l" lastIdx="0" clrIdx="3"/>
  <p:cmAuthor id="5" name="zxn" initials="z" lastIdx="0" clrIdx="4"/>
  <p:cmAuthor id="6" name="yichenbaby" initials="y" lastIdx="0" clrIdx="5"/>
  <p:cmAuthor id="7" name="Administrator" initials="A" lastIdx="0" clrIdx="6"/>
  <p:cmAuthor id="8" name="1206988966@qq.com" initials="1" lastIdx="0" clrIdx="7"/>
  <p:cmAuthor id="9" name="姜伟光" initials="姜" lastIdx="0" clrIdx="8"/>
  <p:cmAuthor id="10" name="宋洁然" initials="宋" lastIdx="0" clrIdx="9"/>
  <p:cmAuthor id="11" name="ming qiu" initials="m" lastIdx="0" clrIdx="10"/>
  <p:cmAuthor id="12" name="Instinct." initials="I" lastIdx="0" clrIdx="11"/>
  <p:cmAuthor id="13" name="admin" initials="a" lastIdx="0" clrIdx="12"/>
  <p:cmAuthor id="14" name="WPS" initials="W" lastIdx="0" clrIdx="13"/>
  <p:cmAuthor id="15" name="WPS_1679281038" initials="W" lastIdx="0" clrIdx="14"/>
  <p:cmAuthor id="16" name="123" initials="1" lastIdx="0" clrIdx="15"/>
  <p:cmAuthor id="17" name="子锋 林" initials="子锋" lastIdx="0" clrIdx="16"/>
  <p:cmAuthor id="18" name="苏 勤勇" initials="苏" lastIdx="0" clrIdx="17"/>
  <p:cmAuthor id="19" name="Tian Wenjuan / 田文娟 (医学部 )" initials="TW/田()" lastIdx="0" clrIdx="1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88D2"/>
    <a:srgbClr val="16A3E0"/>
    <a:srgbClr val="ED344C"/>
    <a:srgbClr val="E46D1C"/>
    <a:srgbClr val="FF9900"/>
    <a:srgbClr val="F7E5D9"/>
    <a:srgbClr val="E57122"/>
    <a:srgbClr val="F6D2B9"/>
    <a:srgbClr val="F4CDA6"/>
    <a:srgbClr val="F98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2" d="100"/>
          <a:sy n="82" d="100"/>
        </p:scale>
        <p:origin x="44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2026-6-10</a:t>
            </a:fld>
            <a:endParaRPr lang="zh-CN" altLang="en-US"/>
          </a:p>
        </p:txBody>
      </p:sp>
      <p:sp>
        <p:nvSpPr>
          <p:cNvPr id="4" name="页脚占位符 3"/>
          <p:cNvSpPr>
            <a:spLocks noGrp="1"/>
          </p:cNvSpPr>
          <p:nvPr>
            <p:ph type="ftr" sz="quarter" idx="2"/>
          </p:nvPr>
        </p:nvSpPr>
        <p:spPr>
          <a:xfrm>
            <a:off x="0" y="8685214"/>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4"/>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思源黑体 CN Regular" panose="020B0500000000000000" pitchFamily="34" charset="-122"/>
                <a:ea typeface="思源黑体 CN Regular" panose="020B0500000000000000" pitchFamily="34"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思源黑体 CN Regular" panose="020B0500000000000000" pitchFamily="34" charset="-122"/>
                <a:ea typeface="思源黑体 CN Regular" panose="020B0500000000000000" pitchFamily="34" charset="-122"/>
              </a:defRPr>
            </a:lvl1pPr>
          </a:lstStyle>
          <a:p>
            <a:fld id="{C3DDD086-15EE-4A45-AC03-9982B59FC935}" type="datetimeFigureOut">
              <a:rPr lang="zh-CN" altLang="en-US" smtClean="0"/>
              <a:t>2026-6-10</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8685214"/>
            <a:ext cx="2971800" cy="458787"/>
          </a:xfrm>
          <a:prstGeom prst="rect">
            <a:avLst/>
          </a:prstGeom>
        </p:spPr>
        <p:txBody>
          <a:bodyPr vert="horz" lIns="91440" tIns="45720" rIns="91440" bIns="45720" rtlCol="0" anchor="b"/>
          <a:lstStyle>
            <a:lvl1pPr algn="l">
              <a:defRPr sz="1200">
                <a:latin typeface="思源黑体 CN Regular" panose="020B0500000000000000" pitchFamily="34" charset="-122"/>
                <a:ea typeface="思源黑体 CN Regular" panose="020B0500000000000000" pitchFamily="34" charset="-122"/>
              </a:defRPr>
            </a:lvl1pPr>
          </a:lstStyle>
          <a:p>
            <a:endParaRPr lang="zh-CN" altLang="en-US" dirty="0"/>
          </a:p>
        </p:txBody>
      </p:sp>
      <p:sp>
        <p:nvSpPr>
          <p:cNvPr id="7" name="灯片编号占位符 6"/>
          <p:cNvSpPr>
            <a:spLocks noGrp="1"/>
          </p:cNvSpPr>
          <p:nvPr>
            <p:ph type="sldNum" sz="quarter" idx="5"/>
          </p:nvPr>
        </p:nvSpPr>
        <p:spPr>
          <a:xfrm>
            <a:off x="3884613" y="8685214"/>
            <a:ext cx="2971800" cy="458787"/>
          </a:xfrm>
          <a:prstGeom prst="rect">
            <a:avLst/>
          </a:prstGeom>
        </p:spPr>
        <p:txBody>
          <a:bodyPr vert="horz" lIns="91440" tIns="45720" rIns="91440" bIns="45720" rtlCol="0" anchor="b"/>
          <a:lstStyle>
            <a:lvl1pPr algn="r">
              <a:defRPr sz="1200">
                <a:latin typeface="思源黑体 CN Regular" panose="020B0500000000000000" pitchFamily="34" charset="-122"/>
                <a:ea typeface="思源黑体 CN Regular" panose="020B0500000000000000" pitchFamily="34" charset="-122"/>
              </a:defRPr>
            </a:lvl1pPr>
          </a:lstStyle>
          <a:p>
            <a:fld id="{845A9E4D-0D4C-4C57-BEC4-FC4F576D0859}" type="slidenum">
              <a:rPr lang="zh-CN" altLang="en-US" smtClean="0"/>
              <a:t>‹#›</a:t>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1pPr>
    <a:lvl2pPr marL="45720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2pPr>
    <a:lvl3pPr marL="91440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3pPr>
    <a:lvl4pPr marL="137160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4pPr>
    <a:lvl5pPr marL="1828800" algn="l" defTabSz="914400" rtl="0" eaLnBrk="1" latinLnBrk="0" hangingPunct="1">
      <a:defRPr sz="1200" kern="1200">
        <a:solidFill>
          <a:schemeClr val="tx1"/>
        </a:solidFill>
        <a:latin typeface="思源黑体 CN Regular" panose="020B0500000000000000" pitchFamily="34" charset="-122"/>
        <a:ea typeface="思源黑体 CN Regular" panose="020B0500000000000000"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354BAF2A-B706-447D-B949-457F7B61B2FD}" type="slidenum">
              <a:rPr lang="zh-CN" altLang="en-US" smtClean="0"/>
              <a:t>7</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10.xml"/><Relationship Id="rId7"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5" Type="http://schemas.openxmlformats.org/officeDocument/2006/relationships/slideMaster" Target="../slideMasters/slideMaster1.xml"/><Relationship Id="rId4" Type="http://schemas.openxmlformats.org/officeDocument/2006/relationships/tags" Target="../tags/tag59.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62.xml"/><Relationship Id="rId7" Type="http://schemas.openxmlformats.org/officeDocument/2006/relationships/slideMaster" Target="../slideMasters/slideMaster1.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73.xml"/><Relationship Id="rId3" Type="http://schemas.openxmlformats.org/officeDocument/2006/relationships/tags" Target="../tags/tag68.xml"/><Relationship Id="rId7" Type="http://schemas.openxmlformats.org/officeDocument/2006/relationships/tags" Target="../tags/tag72.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slideMaster" Target="../slideMasters/slideMaster1.xml"/><Relationship Id="rId5" Type="http://schemas.openxmlformats.org/officeDocument/2006/relationships/tags" Target="../tags/tag70.xml"/><Relationship Id="rId10" Type="http://schemas.openxmlformats.org/officeDocument/2006/relationships/tags" Target="../tags/tag75.xml"/><Relationship Id="rId4" Type="http://schemas.openxmlformats.org/officeDocument/2006/relationships/tags" Target="../tags/tag69.xml"/><Relationship Id="rId9" Type="http://schemas.openxmlformats.org/officeDocument/2006/relationships/tags" Target="../tags/tag74.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83.xml"/><Relationship Id="rId3" Type="http://schemas.openxmlformats.org/officeDocument/2006/relationships/tags" Target="../tags/tag78.xml"/><Relationship Id="rId7" Type="http://schemas.openxmlformats.org/officeDocument/2006/relationships/tags" Target="../tags/tag82.xml"/><Relationship Id="rId12" Type="http://schemas.openxmlformats.org/officeDocument/2006/relationships/slideMaster" Target="../slideMasters/slideMaster1.xml"/><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tags" Target="../tags/tag81.xml"/><Relationship Id="rId11" Type="http://schemas.openxmlformats.org/officeDocument/2006/relationships/tags" Target="../tags/tag86.xml"/><Relationship Id="rId5" Type="http://schemas.openxmlformats.org/officeDocument/2006/relationships/tags" Target="../tags/tag80.xml"/><Relationship Id="rId10" Type="http://schemas.openxmlformats.org/officeDocument/2006/relationships/tags" Target="../tags/tag85.xml"/><Relationship Id="rId4" Type="http://schemas.openxmlformats.org/officeDocument/2006/relationships/tags" Target="../tags/tag79.xml"/><Relationship Id="rId9" Type="http://schemas.openxmlformats.org/officeDocument/2006/relationships/tags" Target="../tags/tag84.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4.xml"/><Relationship Id="rId13" Type="http://schemas.openxmlformats.org/officeDocument/2006/relationships/slideMaster" Target="../slideMasters/slideMaster1.xml"/><Relationship Id="rId3" Type="http://schemas.openxmlformats.org/officeDocument/2006/relationships/tags" Target="../tags/tag89.xml"/><Relationship Id="rId7" Type="http://schemas.openxmlformats.org/officeDocument/2006/relationships/tags" Target="../tags/tag93.xml"/><Relationship Id="rId12" Type="http://schemas.openxmlformats.org/officeDocument/2006/relationships/tags" Target="../tags/tag98.xml"/><Relationship Id="rId2" Type="http://schemas.openxmlformats.org/officeDocument/2006/relationships/tags" Target="../tags/tag88.xml"/><Relationship Id="rId1" Type="http://schemas.openxmlformats.org/officeDocument/2006/relationships/tags" Target="../tags/tag87.xml"/><Relationship Id="rId6" Type="http://schemas.openxmlformats.org/officeDocument/2006/relationships/tags" Target="../tags/tag92.xml"/><Relationship Id="rId11" Type="http://schemas.openxmlformats.org/officeDocument/2006/relationships/tags" Target="../tags/tag97.xml"/><Relationship Id="rId5" Type="http://schemas.openxmlformats.org/officeDocument/2006/relationships/tags" Target="../tags/tag91.xml"/><Relationship Id="rId10" Type="http://schemas.openxmlformats.org/officeDocument/2006/relationships/tags" Target="../tags/tag96.xml"/><Relationship Id="rId4" Type="http://schemas.openxmlformats.org/officeDocument/2006/relationships/tags" Target="../tags/tag90.xml"/><Relationship Id="rId9" Type="http://schemas.openxmlformats.org/officeDocument/2006/relationships/tags" Target="../tags/tag95.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106.xml"/><Relationship Id="rId13" Type="http://schemas.openxmlformats.org/officeDocument/2006/relationships/tags" Target="../tags/tag111.xml"/><Relationship Id="rId3" Type="http://schemas.openxmlformats.org/officeDocument/2006/relationships/tags" Target="../tags/tag101.xml"/><Relationship Id="rId7" Type="http://schemas.openxmlformats.org/officeDocument/2006/relationships/tags" Target="../tags/tag105.xml"/><Relationship Id="rId12" Type="http://schemas.openxmlformats.org/officeDocument/2006/relationships/tags" Target="../tags/tag110.xml"/><Relationship Id="rId2" Type="http://schemas.openxmlformats.org/officeDocument/2006/relationships/tags" Target="../tags/tag100.xml"/><Relationship Id="rId16" Type="http://schemas.openxmlformats.org/officeDocument/2006/relationships/slideMaster" Target="../slideMasters/slideMaster1.xml"/><Relationship Id="rId1" Type="http://schemas.openxmlformats.org/officeDocument/2006/relationships/tags" Target="../tags/tag99.xml"/><Relationship Id="rId6" Type="http://schemas.openxmlformats.org/officeDocument/2006/relationships/tags" Target="../tags/tag104.xml"/><Relationship Id="rId11" Type="http://schemas.openxmlformats.org/officeDocument/2006/relationships/tags" Target="../tags/tag109.xml"/><Relationship Id="rId5" Type="http://schemas.openxmlformats.org/officeDocument/2006/relationships/tags" Target="../tags/tag103.xml"/><Relationship Id="rId15" Type="http://schemas.openxmlformats.org/officeDocument/2006/relationships/tags" Target="../tags/tag113.xml"/><Relationship Id="rId10" Type="http://schemas.openxmlformats.org/officeDocument/2006/relationships/tags" Target="../tags/tag108.xml"/><Relationship Id="rId4" Type="http://schemas.openxmlformats.org/officeDocument/2006/relationships/tags" Target="../tags/tag102.xml"/><Relationship Id="rId9" Type="http://schemas.openxmlformats.org/officeDocument/2006/relationships/tags" Target="../tags/tag107.xml"/><Relationship Id="rId14" Type="http://schemas.openxmlformats.org/officeDocument/2006/relationships/tags" Target="../tags/tag112.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121.xml"/><Relationship Id="rId13" Type="http://schemas.openxmlformats.org/officeDocument/2006/relationships/tags" Target="../tags/tag126.xml"/><Relationship Id="rId18" Type="http://schemas.openxmlformats.org/officeDocument/2006/relationships/slideMaster" Target="../slideMasters/slideMaster1.xml"/><Relationship Id="rId3" Type="http://schemas.openxmlformats.org/officeDocument/2006/relationships/tags" Target="../tags/tag116.xml"/><Relationship Id="rId7" Type="http://schemas.openxmlformats.org/officeDocument/2006/relationships/tags" Target="../tags/tag120.xml"/><Relationship Id="rId12" Type="http://schemas.openxmlformats.org/officeDocument/2006/relationships/tags" Target="../tags/tag125.xml"/><Relationship Id="rId17" Type="http://schemas.openxmlformats.org/officeDocument/2006/relationships/tags" Target="../tags/tag130.xml"/><Relationship Id="rId2" Type="http://schemas.openxmlformats.org/officeDocument/2006/relationships/tags" Target="../tags/tag115.xml"/><Relationship Id="rId16" Type="http://schemas.openxmlformats.org/officeDocument/2006/relationships/tags" Target="../tags/tag129.xml"/><Relationship Id="rId1" Type="http://schemas.openxmlformats.org/officeDocument/2006/relationships/tags" Target="../tags/tag114.xml"/><Relationship Id="rId6" Type="http://schemas.openxmlformats.org/officeDocument/2006/relationships/tags" Target="../tags/tag119.xml"/><Relationship Id="rId11" Type="http://schemas.openxmlformats.org/officeDocument/2006/relationships/tags" Target="../tags/tag124.xml"/><Relationship Id="rId5" Type="http://schemas.openxmlformats.org/officeDocument/2006/relationships/tags" Target="../tags/tag118.xml"/><Relationship Id="rId15" Type="http://schemas.openxmlformats.org/officeDocument/2006/relationships/tags" Target="../tags/tag128.xml"/><Relationship Id="rId10" Type="http://schemas.openxmlformats.org/officeDocument/2006/relationships/tags" Target="../tags/tag123.xml"/><Relationship Id="rId4" Type="http://schemas.openxmlformats.org/officeDocument/2006/relationships/tags" Target="../tags/tag117.xml"/><Relationship Id="rId9" Type="http://schemas.openxmlformats.org/officeDocument/2006/relationships/tags" Target="../tags/tag122.xml"/><Relationship Id="rId14" Type="http://schemas.openxmlformats.org/officeDocument/2006/relationships/tags" Target="../tags/tag127.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138.xml"/><Relationship Id="rId13" Type="http://schemas.openxmlformats.org/officeDocument/2006/relationships/tags" Target="../tags/tag143.xml"/><Relationship Id="rId3" Type="http://schemas.openxmlformats.org/officeDocument/2006/relationships/tags" Target="../tags/tag133.xml"/><Relationship Id="rId7" Type="http://schemas.openxmlformats.org/officeDocument/2006/relationships/tags" Target="../tags/tag137.xml"/><Relationship Id="rId12" Type="http://schemas.openxmlformats.org/officeDocument/2006/relationships/tags" Target="../tags/tag142.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tags" Target="../tags/tag136.xml"/><Relationship Id="rId11" Type="http://schemas.openxmlformats.org/officeDocument/2006/relationships/tags" Target="../tags/tag141.xml"/><Relationship Id="rId5" Type="http://schemas.openxmlformats.org/officeDocument/2006/relationships/tags" Target="../tags/tag135.xml"/><Relationship Id="rId15" Type="http://schemas.openxmlformats.org/officeDocument/2006/relationships/slideMaster" Target="../slideMasters/slideMaster1.xml"/><Relationship Id="rId10" Type="http://schemas.openxmlformats.org/officeDocument/2006/relationships/tags" Target="../tags/tag140.xml"/><Relationship Id="rId4" Type="http://schemas.openxmlformats.org/officeDocument/2006/relationships/tags" Target="../tags/tag134.xml"/><Relationship Id="rId9" Type="http://schemas.openxmlformats.org/officeDocument/2006/relationships/tags" Target="../tags/tag139.xml"/><Relationship Id="rId14" Type="http://schemas.openxmlformats.org/officeDocument/2006/relationships/tags" Target="../tags/tag144.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152.xml"/><Relationship Id="rId13" Type="http://schemas.openxmlformats.org/officeDocument/2006/relationships/tags" Target="../tags/tag157.xml"/><Relationship Id="rId18" Type="http://schemas.openxmlformats.org/officeDocument/2006/relationships/tags" Target="../tags/tag162.xml"/><Relationship Id="rId3" Type="http://schemas.openxmlformats.org/officeDocument/2006/relationships/tags" Target="../tags/tag147.xml"/><Relationship Id="rId7" Type="http://schemas.openxmlformats.org/officeDocument/2006/relationships/tags" Target="../tags/tag151.xml"/><Relationship Id="rId12" Type="http://schemas.openxmlformats.org/officeDocument/2006/relationships/tags" Target="../tags/tag156.xml"/><Relationship Id="rId17" Type="http://schemas.openxmlformats.org/officeDocument/2006/relationships/tags" Target="../tags/tag161.xml"/><Relationship Id="rId2" Type="http://schemas.openxmlformats.org/officeDocument/2006/relationships/tags" Target="../tags/tag146.xml"/><Relationship Id="rId16" Type="http://schemas.openxmlformats.org/officeDocument/2006/relationships/tags" Target="../tags/tag160.xml"/><Relationship Id="rId1" Type="http://schemas.openxmlformats.org/officeDocument/2006/relationships/tags" Target="../tags/tag145.xml"/><Relationship Id="rId6" Type="http://schemas.openxmlformats.org/officeDocument/2006/relationships/tags" Target="../tags/tag150.xml"/><Relationship Id="rId11" Type="http://schemas.openxmlformats.org/officeDocument/2006/relationships/tags" Target="../tags/tag155.xml"/><Relationship Id="rId5" Type="http://schemas.openxmlformats.org/officeDocument/2006/relationships/tags" Target="../tags/tag149.xml"/><Relationship Id="rId15" Type="http://schemas.openxmlformats.org/officeDocument/2006/relationships/tags" Target="../tags/tag159.xml"/><Relationship Id="rId10" Type="http://schemas.openxmlformats.org/officeDocument/2006/relationships/tags" Target="../tags/tag154.xml"/><Relationship Id="rId19" Type="http://schemas.openxmlformats.org/officeDocument/2006/relationships/slideMaster" Target="../slideMasters/slideMaster1.xml"/><Relationship Id="rId4" Type="http://schemas.openxmlformats.org/officeDocument/2006/relationships/tags" Target="../tags/tag148.xml"/><Relationship Id="rId9" Type="http://schemas.openxmlformats.org/officeDocument/2006/relationships/tags" Target="../tags/tag153.xml"/><Relationship Id="rId14" Type="http://schemas.openxmlformats.org/officeDocument/2006/relationships/tags" Target="../tags/tag15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slideMaster" Target="../slideMasters/slideMaster1.xml"/><Relationship Id="rId5" Type="http://schemas.openxmlformats.org/officeDocument/2006/relationships/tags" Target="../tags/tag18.xml"/><Relationship Id="rId4" Type="http://schemas.openxmlformats.org/officeDocument/2006/relationships/tags" Target="../tags/tag17.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170.xml"/><Relationship Id="rId3" Type="http://schemas.openxmlformats.org/officeDocument/2006/relationships/tags" Target="../tags/tag165.xml"/><Relationship Id="rId7" Type="http://schemas.openxmlformats.org/officeDocument/2006/relationships/tags" Target="../tags/tag169.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slideMaster" Target="../slideMasters/slideMaster1.xml"/><Relationship Id="rId5" Type="http://schemas.openxmlformats.org/officeDocument/2006/relationships/tags" Target="../tags/tag167.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7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1.xml"/><Relationship Id="rId7" Type="http://schemas.openxmlformats.org/officeDocument/2006/relationships/image" Target="../media/image1.jpeg"/><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1.xml"/><Relationship Id="rId5" Type="http://schemas.openxmlformats.org/officeDocument/2006/relationships/tags" Target="../tags/tag23.xml"/><Relationship Id="rId4"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6.xml"/><Relationship Id="rId7"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slideMaster" Target="../slideMasters/slideMaster1.xml"/><Relationship Id="rId4" Type="http://schemas.openxmlformats.org/officeDocument/2006/relationships/tags" Target="../tags/tag4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slideMaster" Target="../slideMasters/slideMaster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slideMaster" Target="../slideMasters/slideMaster1.xml"/><Relationship Id="rId5" Type="http://schemas.openxmlformats.org/officeDocument/2006/relationships/tags" Target="../tags/tag55.xml"/><Relationship Id="rId4" Type="http://schemas.openxmlformats.org/officeDocument/2006/relationships/tags" Target="../tags/tag5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927099" y="1852975"/>
            <a:ext cx="6903108" cy="1164666"/>
          </a:xfrm>
        </p:spPr>
        <p:txBody>
          <a:bodyPr lIns="90000" tIns="46800" rIns="90000" bIns="46800" anchor="b" anchorCtr="0">
            <a:normAutofit/>
          </a:bodyPr>
          <a:lstStyle>
            <a:lvl1pPr algn="l">
              <a:defRPr sz="5400" spc="600" baseline="0">
                <a:solidFill>
                  <a:schemeClr val="accent1"/>
                </a:solidFill>
                <a:latin typeface="Arial" panose="020B0604020202020204" pitchFamily="34" charset="0"/>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927099" y="3085841"/>
            <a:ext cx="6903108" cy="795632"/>
          </a:xfrm>
        </p:spPr>
        <p:txBody>
          <a:bodyPr lIns="90000" tIns="46800" rIns="90000" bIns="46800">
            <a:normAutofit/>
          </a:bodyPr>
          <a:lstStyle>
            <a:lvl1pPr marL="0" indent="0" algn="l" eaLnBrk="1" fontAlgn="auto" latinLnBrk="0" hangingPunct="1">
              <a:lnSpc>
                <a:spcPct val="100000"/>
              </a:lnSpc>
              <a:buNone/>
              <a:defRPr sz="1600" u="none" strike="noStrike" kern="1200" cap="none" spc="200" normalizeH="0" baseline="0">
                <a:solidFill>
                  <a:schemeClr val="accent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5" name="文本占位符 4"/>
          <p:cNvSpPr>
            <a:spLocks noGrp="1"/>
          </p:cNvSpPr>
          <p:nvPr>
            <p:ph type="body" sz="quarter" idx="13" hasCustomPrompt="1"/>
            <p:custDataLst>
              <p:tags r:id="rId6"/>
            </p:custDataLst>
          </p:nvPr>
        </p:nvSpPr>
        <p:spPr>
          <a:xfrm>
            <a:off x="927099" y="4203090"/>
            <a:ext cx="2122981" cy="472965"/>
          </a:xfrm>
        </p:spPr>
        <p:txBody>
          <a:bodyPr lIns="90000" tIns="46800" rIns="90000" bIns="46800" anchor="ctr" anchorCtr="0">
            <a:normAutofit/>
          </a:bodyPr>
          <a:lstStyle>
            <a:lvl1pPr marL="0" indent="0" algn="l">
              <a:lnSpc>
                <a:spcPct val="100000"/>
              </a:lnSpc>
              <a:buNone/>
              <a:defRPr sz="2000" baseline="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69930" y="952508"/>
            <a:ext cx="10852237" cy="5388907"/>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054100" y="1995170"/>
            <a:ext cx="5966460" cy="1011555"/>
          </a:xfrm>
        </p:spPr>
        <p:txBody>
          <a:bodyPr vert="horz" lIns="90000" tIns="46800" rIns="90000" bIns="0" rtlCol="0" anchor="b" anchorCtr="0">
            <a:normAutofit/>
          </a:bodyPr>
          <a:lstStyle>
            <a:lvl1pPr marL="0" marR="0" algn="l" defTabSz="914400" rtl="0" eaLnBrk="1" fontAlgn="auto" latinLnBrk="0" hangingPunct="1">
              <a:lnSpc>
                <a:spcPct val="100000"/>
              </a:lnSpc>
              <a:buNone/>
              <a:defRPr kumimoji="0" lang="zh-CN" altLang="en-US" sz="4800" b="1" i="0" u="none" strike="noStrike" kern="1200" cap="none" spc="600" normalizeH="0" baseline="0" noProof="1" dirty="0">
                <a:solidFill>
                  <a:schemeClr val="accent1"/>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
        <p:nvSpPr>
          <p:cNvPr id="11" name="文本占位符 10"/>
          <p:cNvSpPr>
            <a:spLocks noGrp="1"/>
          </p:cNvSpPr>
          <p:nvPr>
            <p:ph type="body" sz="quarter" idx="13"/>
            <p:custDataLst>
              <p:tags r:id="rId5"/>
            </p:custDataLst>
          </p:nvPr>
        </p:nvSpPr>
        <p:spPr>
          <a:xfrm>
            <a:off x="1054100" y="3045460"/>
            <a:ext cx="5966460" cy="1176020"/>
          </a:xfrm>
        </p:spPr>
        <p:txBody>
          <a:bodyPr lIns="90000" tIns="46800" rIns="90000" bIns="46800">
            <a:normAutofit/>
          </a:bodyPr>
          <a:lstStyle>
            <a:lvl1pPr marL="0" indent="0" algn="l">
              <a:buNone/>
              <a:defRPr sz="200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单击此处编辑母版文本样式</a:t>
            </a:r>
          </a:p>
        </p:txBody>
      </p:sp>
      <p:sp>
        <p:nvSpPr>
          <p:cNvPr id="13" name="文本占位符 12"/>
          <p:cNvSpPr>
            <a:spLocks noGrp="1"/>
          </p:cNvSpPr>
          <p:nvPr>
            <p:ph type="body" sz="quarter" idx="14" hasCustomPrompt="1"/>
            <p:custDataLst>
              <p:tags r:id="rId6"/>
            </p:custDataLst>
          </p:nvPr>
        </p:nvSpPr>
        <p:spPr>
          <a:xfrm>
            <a:off x="1054099" y="4393052"/>
            <a:ext cx="2151380" cy="473239"/>
          </a:xfrm>
        </p:spPr>
        <p:txBody>
          <a:bodyPr lIns="90000" tIns="46800" rIns="90000" bIns="46800" anchor="ctr" anchorCtr="0">
            <a:normAutofit/>
          </a:bodyPr>
          <a:lstStyle>
            <a:lvl1pPr marL="0" indent="0" algn="l">
              <a:lnSpc>
                <a:spcPct val="100000"/>
              </a:lnSpc>
              <a:buNone/>
              <a:defRPr sz="180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tx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lvl1pPr>
              <a:defRPr baseline="0">
                <a:latin typeface="微软雅黑" panose="020B0503020204020204" charset="-122"/>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dirty="0"/>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dirty="0"/>
          </a:p>
        </p:txBody>
      </p:sp>
      <p:grpSp>
        <p:nvGrpSpPr>
          <p:cNvPr id="15" name="组合 14"/>
          <p:cNvGrpSpPr/>
          <p:nvPr userDrawn="1">
            <p:custDataLst>
              <p:tags r:id="rId5"/>
            </p:custDataLst>
          </p:nvPr>
        </p:nvGrpSpPr>
        <p:grpSpPr>
          <a:xfrm>
            <a:off x="10262235" y="541655"/>
            <a:ext cx="1503680" cy="243840"/>
            <a:chOff x="532" y="680"/>
            <a:chExt cx="2368" cy="384"/>
          </a:xfrm>
        </p:grpSpPr>
        <p:sp>
          <p:nvSpPr>
            <p:cNvPr id="16" name="椭圆 15"/>
            <p:cNvSpPr/>
            <p:nvPr userDrawn="1">
              <p:custDataLst>
                <p:tags r:id="rId6"/>
              </p:custDataLst>
            </p:nvPr>
          </p:nvSpPr>
          <p:spPr>
            <a:xfrm>
              <a:off x="532"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7"/>
              </p:custDataLst>
            </p:nvPr>
          </p:nvSpPr>
          <p:spPr>
            <a:xfrm>
              <a:off x="1028" y="680"/>
              <a:ext cx="385" cy="38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8"/>
              </p:custDataLst>
            </p:nvPr>
          </p:nvSpPr>
          <p:spPr>
            <a:xfrm>
              <a:off x="1524" y="680"/>
              <a:ext cx="385" cy="38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9"/>
              </p:custDataLst>
            </p:nvPr>
          </p:nvSpPr>
          <p:spPr>
            <a:xfrm>
              <a:off x="2020" y="680"/>
              <a:ext cx="385" cy="38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userDrawn="1">
              <p:custDataLst>
                <p:tags r:id="rId10"/>
              </p:custDataLst>
            </p:nvPr>
          </p:nvSpPr>
          <p:spPr>
            <a:xfrm>
              <a:off x="2516" y="680"/>
              <a:ext cx="385" cy="38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2"/>
            </p:custDataLst>
          </p:nvPr>
        </p:nvSpPr>
        <p:spPr>
          <a:xfrm>
            <a:off x="1281600" y="1249200"/>
            <a:ext cx="9626400" cy="723600"/>
          </a:xfrm>
        </p:spPr>
        <p:txBody>
          <a:bodyPr anchor="ctr"/>
          <a:lstStyle>
            <a:lvl1pPr>
              <a:defRPr sz="3200" baseline="0">
                <a:solidFill>
                  <a:schemeClr val="accent1"/>
                </a:solidFill>
                <a:latin typeface="微软雅黑" panose="020B0503020204020204" charset="-122"/>
                <a:ea typeface="微软雅黑" panose="020B0503020204020204" charset="-122"/>
              </a:defRPr>
            </a:lvl1pPr>
          </a:lstStyle>
          <a:p>
            <a:r>
              <a:rPr lang="zh-CN" altLang="en-US" dirty="0"/>
              <a:t>单击此处编辑标题</a:t>
            </a:r>
          </a:p>
        </p:txBody>
      </p:sp>
      <p:sp>
        <p:nvSpPr>
          <p:cNvPr id="7" name="内容占位符 6"/>
          <p:cNvSpPr>
            <a:spLocks noGrp="1"/>
          </p:cNvSpPr>
          <p:nvPr>
            <p:ph sz="quarter" idx="13"/>
            <p:custDataLst>
              <p:tags r:id="rId3"/>
            </p:custDataLst>
          </p:nvPr>
        </p:nvSpPr>
        <p:spPr>
          <a:xfrm>
            <a:off x="1281113" y="2163600"/>
            <a:ext cx="9626600" cy="3445200"/>
          </a:xfrm>
        </p:spPr>
        <p:txBody>
          <a:bodyPr/>
          <a:lstStyle>
            <a:lvl1pPr>
              <a:defRPr baseline="0">
                <a:solidFill>
                  <a:schemeClr val="tx1"/>
                </a:solidFill>
                <a:latin typeface="微软雅黑" panose="020B0503020204020204" charset="-122"/>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dirty="0"/>
          </a:p>
        </p:txBody>
      </p:sp>
      <p:grpSp>
        <p:nvGrpSpPr>
          <p:cNvPr id="21" name="组合 20"/>
          <p:cNvGrpSpPr/>
          <p:nvPr userDrawn="1">
            <p:custDataLst>
              <p:tags r:id="rId7"/>
            </p:custDataLst>
          </p:nvPr>
        </p:nvGrpSpPr>
        <p:grpSpPr>
          <a:xfrm>
            <a:off x="10709910" y="6224270"/>
            <a:ext cx="1189355" cy="244475"/>
            <a:chOff x="1028" y="680"/>
            <a:chExt cx="1873" cy="385"/>
          </a:xfrm>
        </p:grpSpPr>
        <p:sp>
          <p:nvSpPr>
            <p:cNvPr id="22" name="椭圆 21"/>
            <p:cNvSpPr/>
            <p:nvPr userDrawn="1">
              <p:custDataLst>
                <p:tags r:id="rId8"/>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p:cNvSpPr/>
            <p:nvPr userDrawn="1">
              <p:custDataLst>
                <p:tags r:id="rId9"/>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userDrawn="1">
              <p:custDataLst>
                <p:tags r:id="rId10"/>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userDrawn="1">
              <p:custDataLst>
                <p:tags r:id="rId11"/>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2" name="标题 1"/>
          <p:cNvSpPr>
            <a:spLocks noGrp="1"/>
          </p:cNvSpPr>
          <p:nvPr>
            <p:ph type="title" hasCustomPrompt="1"/>
            <p:custDataLst>
              <p:tags r:id="rId2"/>
            </p:custDataLst>
          </p:nvPr>
        </p:nvSpPr>
        <p:spPr>
          <a:xfrm>
            <a:off x="583200" y="770400"/>
            <a:ext cx="3960000" cy="882000"/>
          </a:xfrm>
        </p:spPr>
        <p:txBody>
          <a:bodyPr anchor="ctr"/>
          <a:lstStyle>
            <a:lvl1pPr>
              <a:defRPr sz="3600" baseline="0">
                <a:solidFill>
                  <a:schemeClr val="accent1"/>
                </a:solidFill>
                <a:latin typeface="微软雅黑" panose="020B0503020204020204" charset="-122"/>
                <a:ea typeface="微软雅黑" panose="020B0503020204020204" charset="-122"/>
              </a:defRPr>
            </a:lvl1pPr>
          </a:lstStyle>
          <a:p>
            <a:r>
              <a:rPr lang="zh-CN" altLang="en-US" dirty="0"/>
              <a:t>单击编辑标题</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6"/>
            </p:custDataLst>
          </p:nvPr>
        </p:nvSpPr>
        <p:spPr>
          <a:xfrm>
            <a:off x="586800" y="1764000"/>
            <a:ext cx="3956400" cy="4093200"/>
          </a:xfrm>
        </p:spPr>
        <p:txBody>
          <a:bodyPr/>
          <a:lstStyle>
            <a:lvl1pPr>
              <a:defRPr baseline="0">
                <a:solidFill>
                  <a:schemeClr val="tx1"/>
                </a:solidFill>
                <a:latin typeface="微软雅黑" panose="020B0503020204020204" charset="-122"/>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p:ph sz="quarter" idx="14"/>
            <p:custDataLst>
              <p:tags r:id="rId7"/>
            </p:custDataLst>
          </p:nvPr>
        </p:nvSpPr>
        <p:spPr>
          <a:xfrm>
            <a:off x="5101200" y="769938"/>
            <a:ext cx="6480000" cy="5087937"/>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grpSp>
        <p:nvGrpSpPr>
          <p:cNvPr id="10" name="组合 9"/>
          <p:cNvGrpSpPr/>
          <p:nvPr userDrawn="1">
            <p:custDataLst>
              <p:tags r:id="rId8"/>
            </p:custDataLst>
          </p:nvPr>
        </p:nvGrpSpPr>
        <p:grpSpPr>
          <a:xfrm flipH="1">
            <a:off x="562610" y="6105525"/>
            <a:ext cx="1189355" cy="244475"/>
            <a:chOff x="1028" y="680"/>
            <a:chExt cx="1873" cy="385"/>
          </a:xfrm>
        </p:grpSpPr>
        <p:sp>
          <p:nvSpPr>
            <p:cNvPr id="11" name="椭圆 10"/>
            <p:cNvSpPr/>
            <p:nvPr userDrawn="1">
              <p:custDataLst>
                <p:tags r:id="rId9"/>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userDrawn="1">
              <p:custDataLst>
                <p:tags r:id="rId10"/>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11"/>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12"/>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2"/>
            </p:custDataLst>
          </p:nvPr>
        </p:nvSpPr>
        <p:spPr>
          <a:xfrm>
            <a:off x="612000" y="781200"/>
            <a:ext cx="10976400" cy="626400"/>
          </a:xfrm>
        </p:spPr>
        <p:txBody>
          <a:bodyPr anchor="ctr"/>
          <a:lstStyle>
            <a:lvl1pPr algn="ctr">
              <a:defRPr sz="3600" baseline="0">
                <a:solidFill>
                  <a:schemeClr val="accent1"/>
                </a:solidFill>
                <a:latin typeface="微软雅黑" panose="020B0503020204020204" charset="-122"/>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6"/>
            </p:custDataLst>
          </p:nvPr>
        </p:nvSpPr>
        <p:spPr>
          <a:xfrm>
            <a:off x="612000" y="1659600"/>
            <a:ext cx="10975975" cy="828000"/>
          </a:xfrm>
        </p:spPr>
        <p:txBody>
          <a:bodyPr/>
          <a:lstStyle>
            <a:lvl1pPr algn="ctr">
              <a:defRPr baseline="0">
                <a:solidFill>
                  <a:schemeClr val="tx1"/>
                </a:solidFill>
                <a:latin typeface="微软雅黑" panose="020B0503020204020204" charset="-122"/>
                <a:ea typeface="微软雅黑" panose="020B0503020204020204" charset="-122"/>
              </a:defRPr>
            </a:lvl1pPr>
          </a:lstStyle>
          <a:p>
            <a:pPr lvl="0"/>
            <a:r>
              <a:rPr lang="zh-CN" altLang="en-US" dirty="0"/>
              <a:t>单击此处编辑母版文本样式</a:t>
            </a:r>
          </a:p>
        </p:txBody>
      </p:sp>
      <p:sp>
        <p:nvSpPr>
          <p:cNvPr id="9" name="内容占位符 8"/>
          <p:cNvSpPr>
            <a:spLocks noGrp="1"/>
          </p:cNvSpPr>
          <p:nvPr>
            <p:ph sz="quarter" idx="14"/>
            <p:custDataLst>
              <p:tags r:id="rId7"/>
            </p:custDataLst>
          </p:nvPr>
        </p:nvSpPr>
        <p:spPr>
          <a:xfrm>
            <a:off x="612775" y="2808000"/>
            <a:ext cx="10965600" cy="3430800"/>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2" name="椭圆 11"/>
          <p:cNvSpPr/>
          <p:nvPr userDrawn="1">
            <p:custDataLst>
              <p:tags r:id="rId8"/>
            </p:custDataLst>
          </p:nvPr>
        </p:nvSpPr>
        <p:spPr>
          <a:xfrm>
            <a:off x="10405745" y="829945"/>
            <a:ext cx="244475" cy="24447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userDrawn="1">
            <p:custDataLst>
              <p:tags r:id="rId9"/>
            </p:custDataLst>
          </p:nvPr>
        </p:nvSpPr>
        <p:spPr>
          <a:xfrm>
            <a:off x="10720705" y="829945"/>
            <a:ext cx="244475" cy="244475"/>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userDrawn="1">
            <p:custDataLst>
              <p:tags r:id="rId10"/>
            </p:custDataLst>
          </p:nvPr>
        </p:nvSpPr>
        <p:spPr>
          <a:xfrm>
            <a:off x="11035665" y="829945"/>
            <a:ext cx="244475" cy="244475"/>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11"/>
            </p:custDataLst>
          </p:nvPr>
        </p:nvSpPr>
        <p:spPr>
          <a:xfrm>
            <a:off x="11350625" y="829945"/>
            <a:ext cx="244475" cy="244475"/>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userDrawn="1">
            <p:custDataLst>
              <p:tags r:id="rId12"/>
            </p:custDataLst>
          </p:nvPr>
        </p:nvSpPr>
        <p:spPr>
          <a:xfrm flipH="1">
            <a:off x="1544955" y="829945"/>
            <a:ext cx="244475" cy="24447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userDrawn="1">
            <p:custDataLst>
              <p:tags r:id="rId13"/>
            </p:custDataLst>
          </p:nvPr>
        </p:nvSpPr>
        <p:spPr>
          <a:xfrm flipH="1">
            <a:off x="1229995" y="829945"/>
            <a:ext cx="244475" cy="244475"/>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14"/>
            </p:custDataLst>
          </p:nvPr>
        </p:nvSpPr>
        <p:spPr>
          <a:xfrm flipH="1">
            <a:off x="915035" y="829945"/>
            <a:ext cx="244475" cy="244475"/>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15"/>
            </p:custDataLst>
          </p:nvPr>
        </p:nvSpPr>
        <p:spPr>
          <a:xfrm flipH="1">
            <a:off x="600075" y="829945"/>
            <a:ext cx="244475" cy="244475"/>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8" name="矩形 7"/>
          <p:cNvSpPr/>
          <p:nvPr userDrawn="1">
            <p:custDataLst>
              <p:tags r:id="rId1"/>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2"/>
            </p:custDataLst>
          </p:nvPr>
        </p:nvSpPr>
        <p:spPr>
          <a:xfrm>
            <a:off x="604800" y="669600"/>
            <a:ext cx="10976400" cy="565200"/>
          </a:xfrm>
        </p:spPr>
        <p:txBody>
          <a:bodyPr anchor="ctr"/>
          <a:lstStyle>
            <a:lvl1pPr algn="ctr">
              <a:defRPr sz="3200" baseline="0">
                <a:latin typeface="微软雅黑" panose="020B0503020204020204" charset="-122"/>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内容占位符 6"/>
          <p:cNvSpPr>
            <a:spLocks noGrp="1"/>
          </p:cNvSpPr>
          <p:nvPr>
            <p:ph sz="quarter" idx="13"/>
            <p:custDataLst>
              <p:tags r:id="rId6"/>
            </p:custDataLst>
          </p:nvPr>
        </p:nvSpPr>
        <p:spPr>
          <a:xfrm>
            <a:off x="604837" y="1681200"/>
            <a:ext cx="10990800" cy="3211200"/>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文本占位符 8"/>
          <p:cNvSpPr>
            <a:spLocks noGrp="1"/>
          </p:cNvSpPr>
          <p:nvPr>
            <p:ph type="body" sz="quarter" idx="14"/>
            <p:custDataLst>
              <p:tags r:id="rId7"/>
            </p:custDataLst>
          </p:nvPr>
        </p:nvSpPr>
        <p:spPr>
          <a:xfrm>
            <a:off x="594000" y="5180400"/>
            <a:ext cx="11001600" cy="1011600"/>
          </a:xfrm>
        </p:spPr>
        <p:txBody>
          <a:bodyPr/>
          <a:lstStyle>
            <a:lvl1pPr>
              <a:defRPr baseline="0">
                <a:solidFill>
                  <a:schemeClr val="tx1"/>
                </a:solidFill>
                <a:latin typeface="微软雅黑" panose="020B0503020204020204" charset="-122"/>
                <a:ea typeface="微软雅黑" panose="020B0503020204020204" charset="-122"/>
              </a:defRPr>
            </a:lvl1pPr>
          </a:lstStyle>
          <a:p>
            <a:pPr lvl="0"/>
            <a:r>
              <a:rPr lang="zh-CN" altLang="en-US" dirty="0"/>
              <a:t>单击此处编辑母版文本样式</a:t>
            </a:r>
          </a:p>
        </p:txBody>
      </p:sp>
      <p:grpSp>
        <p:nvGrpSpPr>
          <p:cNvPr id="14" name="组合 13"/>
          <p:cNvGrpSpPr/>
          <p:nvPr userDrawn="1">
            <p:custDataLst>
              <p:tags r:id="rId8"/>
            </p:custDataLst>
          </p:nvPr>
        </p:nvGrpSpPr>
        <p:grpSpPr>
          <a:xfrm>
            <a:off x="10405745" y="829945"/>
            <a:ext cx="1189355" cy="244475"/>
            <a:chOff x="1028" y="680"/>
            <a:chExt cx="1873" cy="385"/>
          </a:xfrm>
        </p:grpSpPr>
        <p:sp>
          <p:nvSpPr>
            <p:cNvPr id="12" name="椭圆 11"/>
            <p:cNvSpPr/>
            <p:nvPr userDrawn="1">
              <p:custDataLst>
                <p:tags r:id="rId14"/>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userDrawn="1">
              <p:custDataLst>
                <p:tags r:id="rId15"/>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userDrawn="1">
              <p:custDataLst>
                <p:tags r:id="rId16"/>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17"/>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0" name="组合 9"/>
          <p:cNvGrpSpPr/>
          <p:nvPr userDrawn="1">
            <p:custDataLst>
              <p:tags r:id="rId9"/>
            </p:custDataLst>
          </p:nvPr>
        </p:nvGrpSpPr>
        <p:grpSpPr>
          <a:xfrm flipH="1">
            <a:off x="600075" y="829945"/>
            <a:ext cx="1189355" cy="244475"/>
            <a:chOff x="1028" y="680"/>
            <a:chExt cx="1873" cy="385"/>
          </a:xfrm>
        </p:grpSpPr>
        <p:sp>
          <p:nvSpPr>
            <p:cNvPr id="11" name="椭圆 10"/>
            <p:cNvSpPr/>
            <p:nvPr userDrawn="1">
              <p:custDataLst>
                <p:tags r:id="rId10"/>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userDrawn="1">
              <p:custDataLst>
                <p:tags r:id="rId11"/>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12"/>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13"/>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2"/>
            </p:custDataLst>
          </p:nvPr>
        </p:nvSpPr>
        <p:spPr>
          <a:xfrm>
            <a:off x="579600" y="237600"/>
            <a:ext cx="11037600" cy="441964"/>
          </a:xfrm>
        </p:spPr>
        <p:txBody>
          <a:bodyPr/>
          <a:lstStyle>
            <a:lvl1pPr>
              <a:defRPr baseline="0">
                <a:solidFill>
                  <a:schemeClr val="accent1"/>
                </a:solidFill>
                <a:latin typeface="微软雅黑" panose="020B0503020204020204" charset="-122"/>
                <a:ea typeface="微软雅黑" panose="020B0503020204020204" charset="-122"/>
              </a:defRPr>
            </a:lvl1pPr>
          </a:lstStyle>
          <a:p>
            <a:r>
              <a:rPr lang="zh-CN" altLang="en-US" dirty="0"/>
              <a:t>单击此处编辑母版标题样式</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内容占位符 6"/>
          <p:cNvSpPr>
            <a:spLocks noGrp="1"/>
          </p:cNvSpPr>
          <p:nvPr>
            <p:ph sz="quarter" idx="13"/>
            <p:custDataLst>
              <p:tags r:id="rId6"/>
            </p:custDataLst>
          </p:nvPr>
        </p:nvSpPr>
        <p:spPr>
          <a:xfrm>
            <a:off x="579600" y="1663200"/>
            <a:ext cx="5342400" cy="2894400"/>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9" name="内容占位符 8"/>
          <p:cNvSpPr>
            <a:spLocks noGrp="1"/>
          </p:cNvSpPr>
          <p:nvPr>
            <p:ph sz="quarter" idx="14"/>
            <p:custDataLst>
              <p:tags r:id="rId7"/>
            </p:custDataLst>
          </p:nvPr>
        </p:nvSpPr>
        <p:spPr>
          <a:xfrm>
            <a:off x="6242400" y="1663200"/>
            <a:ext cx="5367600" cy="2894400"/>
          </a:xfrm>
        </p:spPr>
        <p:txBody>
          <a:bodyPr/>
          <a:lstStyle>
            <a:lvl1pPr>
              <a:defRPr baseline="0">
                <a:latin typeface="微软雅黑" panose="020B0503020204020204" charset="-122"/>
                <a:ea typeface="微软雅黑" panose="020B0503020204020204" charset="-122"/>
              </a:defRPr>
            </a:lvl1pPr>
            <a:lvl2pPr>
              <a:defRPr baseline="0">
                <a:latin typeface="微软雅黑" panose="020B0503020204020204" charset="-122"/>
                <a:ea typeface="微软雅黑" panose="020B0503020204020204" charset="-122"/>
              </a:defRPr>
            </a:lvl2pPr>
            <a:lvl3pPr>
              <a:defRPr baseline="0">
                <a:latin typeface="微软雅黑" panose="020B0503020204020204" charset="-122"/>
                <a:ea typeface="微软雅黑" panose="020B0503020204020204" charset="-122"/>
              </a:defRPr>
            </a:lvl3pPr>
            <a:lvl4pPr>
              <a:defRPr baseline="0">
                <a:latin typeface="微软雅黑" panose="020B0503020204020204" charset="-122"/>
                <a:ea typeface="微软雅黑" panose="020B0503020204020204" charset="-122"/>
              </a:defRPr>
            </a:lvl4pPr>
            <a:lvl5pPr>
              <a:defRPr baseline="0">
                <a:latin typeface="微软雅黑" panose="020B0503020204020204" charset="-122"/>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1" name="文本占位符 10"/>
          <p:cNvSpPr>
            <a:spLocks noGrp="1"/>
          </p:cNvSpPr>
          <p:nvPr>
            <p:ph type="body" sz="quarter" idx="15"/>
            <p:custDataLst>
              <p:tags r:id="rId8"/>
            </p:custDataLst>
          </p:nvPr>
        </p:nvSpPr>
        <p:spPr>
          <a:xfrm>
            <a:off x="572400" y="4816800"/>
            <a:ext cx="5342400" cy="781200"/>
          </a:xfrm>
        </p:spPr>
        <p:txBody>
          <a:bodyPr/>
          <a:lstStyle>
            <a:lvl1pPr>
              <a:defRPr baseline="0">
                <a:latin typeface="微软雅黑" panose="020B0503020204020204" charset="-122"/>
                <a:ea typeface="微软雅黑" panose="020B0503020204020204" charset="-122"/>
              </a:defRPr>
            </a:lvl1pPr>
          </a:lstStyle>
          <a:p>
            <a:pPr lvl="0"/>
            <a:r>
              <a:rPr lang="zh-CN" altLang="en-US" dirty="0"/>
              <a:t>单击此处编辑母版文本样式</a:t>
            </a:r>
          </a:p>
        </p:txBody>
      </p:sp>
      <p:sp>
        <p:nvSpPr>
          <p:cNvPr id="13" name="文本占位符 12"/>
          <p:cNvSpPr>
            <a:spLocks noGrp="1"/>
          </p:cNvSpPr>
          <p:nvPr>
            <p:ph type="body" sz="quarter" idx="16"/>
            <p:custDataLst>
              <p:tags r:id="rId9"/>
            </p:custDataLst>
          </p:nvPr>
        </p:nvSpPr>
        <p:spPr>
          <a:xfrm>
            <a:off x="6253200" y="4813200"/>
            <a:ext cx="5367600" cy="781200"/>
          </a:xfrm>
        </p:spPr>
        <p:txBody>
          <a:bodyPr/>
          <a:lstStyle>
            <a:lvl1pPr>
              <a:defRPr baseline="0">
                <a:latin typeface="微软雅黑" panose="020B0503020204020204" charset="-122"/>
                <a:ea typeface="微软雅黑" panose="020B0503020204020204" charset="-122"/>
              </a:defRPr>
            </a:lvl1pPr>
          </a:lstStyle>
          <a:p>
            <a:pPr lvl="0"/>
            <a:r>
              <a:rPr lang="zh-CN" altLang="en-US" dirty="0"/>
              <a:t>单击此处编辑母版文本样式</a:t>
            </a:r>
          </a:p>
        </p:txBody>
      </p:sp>
      <p:grpSp>
        <p:nvGrpSpPr>
          <p:cNvPr id="14" name="组合 13"/>
          <p:cNvGrpSpPr/>
          <p:nvPr userDrawn="1">
            <p:custDataLst>
              <p:tags r:id="rId10"/>
            </p:custDataLst>
          </p:nvPr>
        </p:nvGrpSpPr>
        <p:grpSpPr>
          <a:xfrm>
            <a:off x="10665460" y="434975"/>
            <a:ext cx="1189355" cy="244475"/>
            <a:chOff x="1028" y="680"/>
            <a:chExt cx="1873" cy="385"/>
          </a:xfrm>
        </p:grpSpPr>
        <p:sp>
          <p:nvSpPr>
            <p:cNvPr id="12" name="椭圆 11"/>
            <p:cNvSpPr/>
            <p:nvPr userDrawn="1">
              <p:custDataLst>
                <p:tags r:id="rId11"/>
              </p:custDataLst>
            </p:nvPr>
          </p:nvSpPr>
          <p:spPr>
            <a:xfrm>
              <a:off x="1028" y="680"/>
              <a:ext cx="385" cy="385"/>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userDrawn="1">
              <p:custDataLst>
                <p:tags r:id="rId12"/>
              </p:custDataLst>
            </p:nvPr>
          </p:nvSpPr>
          <p:spPr>
            <a:xfrm>
              <a:off x="1524" y="680"/>
              <a:ext cx="385" cy="385"/>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userDrawn="1">
              <p:custDataLst>
                <p:tags r:id="rId13"/>
              </p:custDataLst>
            </p:nvPr>
          </p:nvSpPr>
          <p:spPr>
            <a:xfrm>
              <a:off x="2020" y="680"/>
              <a:ext cx="385" cy="38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14"/>
              </p:custDataLst>
            </p:nvPr>
          </p:nvSpPr>
          <p:spPr>
            <a:xfrm>
              <a:off x="2516"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userDrawn="1">
            <p:custDataLst>
              <p:tags r:id="rId1"/>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hasCustomPrompt="1"/>
            <p:custDataLst>
              <p:tags r:id="rId2"/>
            </p:custDataLst>
          </p:nvPr>
        </p:nvSpPr>
        <p:spPr>
          <a:xfrm>
            <a:off x="1522800" y="1339200"/>
            <a:ext cx="9144000" cy="2386800"/>
          </a:xfrm>
        </p:spPr>
        <p:txBody>
          <a:bodyPr anchor="b"/>
          <a:lstStyle>
            <a:lvl1pPr algn="ctr">
              <a:defRPr sz="6000" baseline="0">
                <a:solidFill>
                  <a:schemeClr val="accent1"/>
                </a:solidFill>
                <a:latin typeface="汉仪旗黑-85S" panose="00020600040101010101" pitchFamily="18" charset="-122"/>
                <a:ea typeface="汉仪旗黑-85S" panose="00020600040101010101" pitchFamily="18" charset="-122"/>
              </a:defRPr>
            </a:lvl1pPr>
          </a:lstStyle>
          <a:p>
            <a:r>
              <a:rPr lang="zh-CN" altLang="en-US" dirty="0"/>
              <a:t>单击此处编辑标题</a:t>
            </a: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dirty="0"/>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
        <p:nvSpPr>
          <p:cNvPr id="7" name="文本占位符 6"/>
          <p:cNvSpPr>
            <a:spLocks noGrp="1"/>
          </p:cNvSpPr>
          <p:nvPr>
            <p:ph type="body" sz="quarter" idx="13"/>
            <p:custDataLst>
              <p:tags r:id="rId6"/>
            </p:custDataLst>
          </p:nvPr>
        </p:nvSpPr>
        <p:spPr>
          <a:xfrm>
            <a:off x="1522413" y="3862800"/>
            <a:ext cx="9144000" cy="1656000"/>
          </a:xfrm>
        </p:spPr>
        <p:txBody>
          <a:bodyPr/>
          <a:lstStyle>
            <a:lvl1pPr algn="ctr">
              <a:defRPr baseline="0">
                <a:solidFill>
                  <a:schemeClr val="tx1"/>
                </a:solidFill>
                <a:latin typeface="微软雅黑" panose="020B0503020204020204" charset="-122"/>
                <a:ea typeface="微软雅黑" panose="020B0503020204020204" charset="-122"/>
              </a:defRPr>
            </a:lvl1pPr>
          </a:lstStyle>
          <a:p>
            <a:pPr lvl="0"/>
            <a:r>
              <a:rPr lang="zh-CN" altLang="en-US" dirty="0"/>
              <a:t>单击此处编辑母版文本样式</a:t>
            </a:r>
          </a:p>
        </p:txBody>
      </p:sp>
      <p:grpSp>
        <p:nvGrpSpPr>
          <p:cNvPr id="14" name="组合 13"/>
          <p:cNvGrpSpPr/>
          <p:nvPr userDrawn="1">
            <p:custDataLst>
              <p:tags r:id="rId7"/>
            </p:custDataLst>
          </p:nvPr>
        </p:nvGrpSpPr>
        <p:grpSpPr>
          <a:xfrm>
            <a:off x="320040" y="431800"/>
            <a:ext cx="1503680" cy="243840"/>
            <a:chOff x="532" y="680"/>
            <a:chExt cx="2368" cy="384"/>
          </a:xfrm>
        </p:grpSpPr>
        <p:sp>
          <p:nvSpPr>
            <p:cNvPr id="8" name="椭圆 7"/>
            <p:cNvSpPr/>
            <p:nvPr userDrawn="1">
              <p:custDataLst>
                <p:tags r:id="rId14"/>
              </p:custDataLst>
            </p:nvPr>
          </p:nvSpPr>
          <p:spPr>
            <a:xfrm>
              <a:off x="532"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userDrawn="1">
              <p:custDataLst>
                <p:tags r:id="rId15"/>
              </p:custDataLst>
            </p:nvPr>
          </p:nvSpPr>
          <p:spPr>
            <a:xfrm>
              <a:off x="1028" y="680"/>
              <a:ext cx="385" cy="38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userDrawn="1">
              <p:custDataLst>
                <p:tags r:id="rId16"/>
              </p:custDataLst>
            </p:nvPr>
          </p:nvSpPr>
          <p:spPr>
            <a:xfrm>
              <a:off x="1524" y="680"/>
              <a:ext cx="385" cy="38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userDrawn="1">
              <p:custDataLst>
                <p:tags r:id="rId17"/>
              </p:custDataLst>
            </p:nvPr>
          </p:nvSpPr>
          <p:spPr>
            <a:xfrm>
              <a:off x="2020" y="680"/>
              <a:ext cx="385" cy="38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userDrawn="1">
              <p:custDataLst>
                <p:tags r:id="rId18"/>
              </p:custDataLst>
            </p:nvPr>
          </p:nvSpPr>
          <p:spPr>
            <a:xfrm>
              <a:off x="2516" y="680"/>
              <a:ext cx="385" cy="38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5" name="组合 14"/>
          <p:cNvGrpSpPr/>
          <p:nvPr userDrawn="1">
            <p:custDataLst>
              <p:tags r:id="rId8"/>
            </p:custDataLst>
          </p:nvPr>
        </p:nvGrpSpPr>
        <p:grpSpPr>
          <a:xfrm>
            <a:off x="10361295" y="6196330"/>
            <a:ext cx="1503680" cy="243840"/>
            <a:chOff x="532" y="680"/>
            <a:chExt cx="2368" cy="384"/>
          </a:xfrm>
        </p:grpSpPr>
        <p:sp>
          <p:nvSpPr>
            <p:cNvPr id="16" name="椭圆 15"/>
            <p:cNvSpPr/>
            <p:nvPr userDrawn="1">
              <p:custDataLst>
                <p:tags r:id="rId9"/>
              </p:custDataLst>
            </p:nvPr>
          </p:nvSpPr>
          <p:spPr>
            <a:xfrm>
              <a:off x="532" y="680"/>
              <a:ext cx="385" cy="38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userDrawn="1">
              <p:custDataLst>
                <p:tags r:id="rId10"/>
              </p:custDataLst>
            </p:nvPr>
          </p:nvSpPr>
          <p:spPr>
            <a:xfrm>
              <a:off x="1028" y="680"/>
              <a:ext cx="385" cy="38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userDrawn="1">
              <p:custDataLst>
                <p:tags r:id="rId11"/>
              </p:custDataLst>
            </p:nvPr>
          </p:nvSpPr>
          <p:spPr>
            <a:xfrm>
              <a:off x="1524" y="680"/>
              <a:ext cx="385" cy="38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userDrawn="1">
              <p:custDataLst>
                <p:tags r:id="rId12"/>
              </p:custDataLst>
            </p:nvPr>
          </p:nvSpPr>
          <p:spPr>
            <a:xfrm>
              <a:off x="2020" y="680"/>
              <a:ext cx="385" cy="38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userDrawn="1">
              <p:custDataLst>
                <p:tags r:id="rId13"/>
              </p:custDataLst>
            </p:nvPr>
          </p:nvSpPr>
          <p:spPr>
            <a:xfrm>
              <a:off x="2516" y="680"/>
              <a:ext cx="385" cy="38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多行文本_3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838200" y="6356350"/>
            <a:ext cx="2743200" cy="365125"/>
          </a:xfrm>
        </p:spPr>
        <p:txBody>
          <a:bodyPr/>
          <a:lstStyle/>
          <a:p>
            <a:fld id="{263DB197-84B0-484E-9C0F-88358ECCB797}" type="datetimeFigureOut">
              <a:rPr lang="zh-CN" altLang="en-US" smtClean="0"/>
              <a:t>2026-6-10</a:t>
            </a:fld>
            <a:endParaRPr lang="zh-CN" altLang="en-US"/>
          </a:p>
        </p:txBody>
      </p:sp>
      <p:sp>
        <p:nvSpPr>
          <p:cNvPr id="4" name="页脚占位符 3"/>
          <p:cNvSpPr>
            <a:spLocks noGrp="1"/>
          </p:cNvSpPr>
          <p:nvPr>
            <p:ph type="ftr" sz="quarter" idx="11"/>
          </p:nvPr>
        </p:nvSpPr>
        <p:spPr>
          <a:xfrm>
            <a:off x="4038600" y="6356350"/>
            <a:ext cx="4114800" cy="365125"/>
          </a:xfr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p:spPr>
        <p:txBody>
          <a:bodyPr/>
          <a:lstStyle/>
          <a:p>
            <a:fld id="{E077DA78-E013-4A8C-AD75-63A150561B10}" type="slidenum">
              <a:rPr lang="zh-CN" altLang="en-US" smtClean="0"/>
              <a:t>‹#›</a:t>
            </a:fld>
            <a:endParaRPr lang="zh-CN" altLang="en-US"/>
          </a:p>
        </p:txBody>
      </p:sp>
      <p:sp>
        <p:nvSpPr>
          <p:cNvPr id="6" name="标题 5"/>
          <p:cNvSpPr>
            <a:spLocks noGrp="1"/>
          </p:cNvSpPr>
          <p:nvPr>
            <p:ph type="ctrTitle" idx="16385" hasCustomPrompt="1"/>
            <p:custDataLst>
              <p:tags r:id="rId1"/>
            </p:custDataLst>
          </p:nvPr>
        </p:nvSpPr>
        <p:spPr>
          <a:xfrm>
            <a:off x="609600" y="533400"/>
            <a:ext cx="10972800" cy="609600"/>
          </a:xfrm>
          <a:prstGeom prst="rect">
            <a:avLst/>
          </a:prstGeom>
          <a:noFill/>
        </p:spPr>
        <p:txBody>
          <a:bodyPr lIns="0" tIns="0" rIns="0" bIns="0" anchor="t">
            <a:normAutofit/>
          </a:bodyPr>
          <a:lstStyle>
            <a:lvl1pPr marL="0" indent="0" algn="l">
              <a:lnSpc>
                <a:spcPct val="111000"/>
              </a:lnSpc>
              <a:spcBef>
                <a:spcPct val="0"/>
              </a:spcBef>
              <a:spcAft>
                <a:spcPct val="0"/>
              </a:spcAft>
              <a:buNone/>
              <a:defRPr sz="3600" b="0" spc="0">
                <a:solidFill>
                  <a:schemeClr val="tx1"/>
                </a:solidFill>
              </a:defRPr>
            </a:lvl1pPr>
          </a:lstStyle>
          <a:p>
            <a:r>
              <a:rPr lang="zh-CN" altLang="en-US"/>
              <a:t>单击此处添加标题</a:t>
            </a:r>
          </a:p>
        </p:txBody>
      </p:sp>
      <p:sp>
        <p:nvSpPr>
          <p:cNvPr id="7" name="装饰  6"/>
          <p:cNvSpPr>
            <a:spLocks noGrp="1"/>
          </p:cNvSpPr>
          <p:nvPr>
            <p:ph type="body" idx="16392" hasCustomPrompt="1"/>
            <p:custDataLst>
              <p:tags r:id="rId2"/>
            </p:custDataLst>
          </p:nvPr>
        </p:nvSpPr>
        <p:spPr>
          <a:xfrm>
            <a:off x="609600" y="1524000"/>
            <a:ext cx="10972800" cy="1473200"/>
          </a:xfrm>
          <a:custGeom>
            <a:avLst/>
            <a:gdLst>
              <a:gd name="connisteX0" fmla="*/ 0 w 10972800"/>
              <a:gd name="connsiteY0" fmla="*/ 203200 h 1473200"/>
              <a:gd name="connisteX1" fmla="*/ 203200 w 10972800"/>
              <a:gd name="connsiteY1" fmla="*/ 0 h 1473200"/>
              <a:gd name="connisteX2" fmla="*/ 10769600 w 10972800"/>
              <a:gd name="connsiteY2" fmla="*/ 0 h 1473200"/>
              <a:gd name="connisteX3" fmla="*/ 10972800 w 10972800"/>
              <a:gd name="connsiteY3" fmla="*/ 203200 h 1473200"/>
              <a:gd name="connisteX4" fmla="*/ 10972800 w 10972800"/>
              <a:gd name="connsiteY4" fmla="*/ 1270000 h 1473200"/>
              <a:gd name="connisteX5" fmla="*/ 10769600 w 10972800"/>
              <a:gd name="connsiteY5" fmla="*/ 1473200 h 1473200"/>
              <a:gd name="connisteX6" fmla="*/ 203200 w 10972800"/>
              <a:gd name="connsiteY6" fmla="*/ 1473200 h 1473200"/>
              <a:gd name="connisteX7" fmla="*/ 0 w 10972800"/>
              <a:gd name="connsiteY7" fmla="*/ 1270000 h 1473200"/>
              <a:gd name="connisteX8" fmla="*/ 0 w 10972800"/>
              <a:gd name="connsiteY8" fmla="*/ 203200 h 1473200"/>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Lst>
            <a:rect l="0" t="0" r="0" b="0"/>
            <a:pathLst>
              <a:path w="10972800" h="1473200">
                <a:moveTo>
                  <a:pt x="0" y="203200"/>
                </a:moveTo>
                <a:cubicBezTo>
                  <a:pt x="0" y="90976"/>
                  <a:pt x="90976" y="0"/>
                  <a:pt x="203200" y="0"/>
                </a:cubicBezTo>
                <a:lnTo>
                  <a:pt x="10769600" y="0"/>
                </a:lnTo>
                <a:cubicBezTo>
                  <a:pt x="10881824" y="0"/>
                  <a:pt x="10972800" y="90976"/>
                  <a:pt x="10972800" y="203200"/>
                </a:cubicBezTo>
                <a:lnTo>
                  <a:pt x="10972800" y="1270000"/>
                </a:lnTo>
                <a:cubicBezTo>
                  <a:pt x="10972800" y="1382224"/>
                  <a:pt x="10881824" y="1473200"/>
                  <a:pt x="10769600" y="1473200"/>
                </a:cubicBezTo>
                <a:lnTo>
                  <a:pt x="203200" y="1473200"/>
                </a:lnTo>
                <a:cubicBezTo>
                  <a:pt x="90976" y="1473200"/>
                  <a:pt x="0" y="1382224"/>
                  <a:pt x="0" y="1270000"/>
                </a:cubicBezTo>
                <a:lnTo>
                  <a:pt x="0" y="203200"/>
                </a:lnTo>
                <a:close/>
              </a:path>
            </a:pathLst>
          </a:custGeom>
          <a:gradFill>
            <a:gsLst>
              <a:gs pos="0">
                <a:schemeClr val="accent1">
                  <a:lumMod val="10000"/>
                  <a:lumOff val="90000"/>
                </a:schemeClr>
              </a:gs>
              <a:gs pos="100000">
                <a:schemeClr val="accent1">
                  <a:lumMod val="10000"/>
                  <a:lumOff val="90000"/>
                </a:schemeClr>
              </a:gs>
            </a:gsLst>
            <a:lin ang="5400000"/>
          </a:gradFill>
          <a:ln>
            <a:solidFill>
              <a:prstClr val="black">
                <a:alpha val="0"/>
              </a:prstClr>
            </a:solidFill>
            <a:prstDash val="solid"/>
          </a:ln>
        </p:spPr>
        <p:txBody>
          <a:bodyPr>
            <a:noAutofit/>
          </a:bodyPr>
          <a:lstStyle>
            <a:lvl1pPr>
              <a:buNone/>
              <a:defRPr/>
            </a:lvl1pPr>
            <a:lvl2pPr>
              <a:buNone/>
              <a:defRPr/>
            </a:lvl2pPr>
            <a:lvl3pPr>
              <a:buNone/>
              <a:defRPr/>
            </a:lvl3pPr>
            <a:lvl4pPr>
              <a:buNone/>
              <a:defRPr/>
            </a:lvl4pPr>
            <a:lvl5pPr>
              <a:buNone/>
              <a:defRPr/>
            </a:lvl5pPr>
          </a:lstStyle>
          <a:p>
            <a:pPr lvl="0"/>
            <a:r>
              <a:rPr lang="zh-CN" altLang="en-US"/>
              <a:t> </a:t>
            </a:r>
          </a:p>
        </p:txBody>
      </p:sp>
      <p:sp>
        <p:nvSpPr>
          <p:cNvPr id="8" name="文本占位符 7"/>
          <p:cNvSpPr>
            <a:spLocks noGrp="1"/>
          </p:cNvSpPr>
          <p:nvPr>
            <p:ph type="body" idx="16387" hasCustomPrompt="1"/>
            <p:custDataLst>
              <p:tags r:id="rId3"/>
            </p:custDataLst>
          </p:nvPr>
        </p:nvSpPr>
        <p:spPr>
          <a:xfrm>
            <a:off x="933450" y="1892300"/>
            <a:ext cx="876300" cy="736600"/>
          </a:xfrm>
          <a:prstGeom prst="rect">
            <a:avLst/>
          </a:prstGeom>
          <a:noFill/>
        </p:spPr>
        <p:txBody>
          <a:bodyPr wrap="none" lIns="0" tIns="0" rIns="0" bIns="0" anchor="ctr">
            <a:noAutofit/>
          </a:bodyPr>
          <a:lstStyle>
            <a:lvl1pPr marL="0" indent="0" algn="ctr">
              <a:lnSpc>
                <a:spcPct val="109000"/>
              </a:lnSpc>
              <a:spcBef>
                <a:spcPct val="0"/>
              </a:spcBef>
              <a:spcAft>
                <a:spcPct val="0"/>
              </a:spcAft>
              <a:buNone/>
              <a:defRPr sz="5800" b="0" spc="0">
                <a:solidFill>
                  <a:schemeClr val="accent1"/>
                </a:solidFill>
              </a:defRPr>
            </a:lvl1pPr>
          </a:lstStyle>
          <a:p>
            <a:pPr lvl="0"/>
            <a:r>
              <a:rPr lang="zh-CN" altLang="en-US"/>
              <a:t>01</a:t>
            </a:r>
          </a:p>
        </p:txBody>
      </p:sp>
      <p:sp>
        <p:nvSpPr>
          <p:cNvPr id="9" name="文本占位符 8"/>
          <p:cNvSpPr>
            <a:spLocks noGrp="1"/>
          </p:cNvSpPr>
          <p:nvPr>
            <p:ph type="body" idx="16386" hasCustomPrompt="1"/>
            <p:custDataLst>
              <p:tags r:id="rId4"/>
            </p:custDataLst>
          </p:nvPr>
        </p:nvSpPr>
        <p:spPr>
          <a:xfrm>
            <a:off x="2082800" y="1955800"/>
            <a:ext cx="9194800" cy="609600"/>
          </a:xfrm>
          <a:prstGeom prst="rect">
            <a:avLst/>
          </a:prstGeom>
          <a:noFill/>
        </p:spPr>
        <p:txBody>
          <a:bodyPr lIns="0" tIns="0" rIns="0" bIns="0" anchor="t">
            <a:normAutofit/>
          </a:bodyPr>
          <a:lstStyle>
            <a:lvl1pPr marL="0" indent="0" algn="l">
              <a:lnSpc>
                <a:spcPct val="125000"/>
              </a:lnSpc>
              <a:spcBef>
                <a:spcPct val="0"/>
              </a:spcBef>
              <a:spcAft>
                <a:spcPct val="0"/>
              </a:spcAft>
              <a:buNone/>
              <a:defRPr sz="1600" b="0" spc="0">
                <a:solidFill>
                  <a:schemeClr val="tx1"/>
                </a:solidFill>
              </a:defRPr>
            </a:lvl1pPr>
          </a:lstStyle>
          <a:p>
            <a:pPr lvl="0"/>
            <a:r>
              <a:rPr lang="zh-CN" altLang="en-US"/>
              <a:t>单击此处添加项正文</a:t>
            </a:r>
          </a:p>
        </p:txBody>
      </p:sp>
      <p:sp>
        <p:nvSpPr>
          <p:cNvPr id="10" name="装饰  9"/>
          <p:cNvSpPr>
            <a:spLocks noGrp="1"/>
          </p:cNvSpPr>
          <p:nvPr>
            <p:ph type="body" idx="16393" hasCustomPrompt="1"/>
            <p:custDataLst>
              <p:tags r:id="rId5"/>
            </p:custDataLst>
          </p:nvPr>
        </p:nvSpPr>
        <p:spPr>
          <a:xfrm>
            <a:off x="609600" y="3149600"/>
            <a:ext cx="10972800" cy="1473200"/>
          </a:xfrm>
          <a:custGeom>
            <a:avLst/>
            <a:gdLst>
              <a:gd name="connisteX0" fmla="*/ 0 w 10972800"/>
              <a:gd name="connsiteY0" fmla="*/ 203200 h 1473200"/>
              <a:gd name="connisteX1" fmla="*/ 203200 w 10972800"/>
              <a:gd name="connsiteY1" fmla="*/ 0 h 1473200"/>
              <a:gd name="connisteX2" fmla="*/ 10769600 w 10972800"/>
              <a:gd name="connsiteY2" fmla="*/ 0 h 1473200"/>
              <a:gd name="connisteX3" fmla="*/ 10972800 w 10972800"/>
              <a:gd name="connsiteY3" fmla="*/ 203200 h 1473200"/>
              <a:gd name="connisteX4" fmla="*/ 10972800 w 10972800"/>
              <a:gd name="connsiteY4" fmla="*/ 1270000 h 1473200"/>
              <a:gd name="connisteX5" fmla="*/ 10769600 w 10972800"/>
              <a:gd name="connsiteY5" fmla="*/ 1473200 h 1473200"/>
              <a:gd name="connisteX6" fmla="*/ 203200 w 10972800"/>
              <a:gd name="connsiteY6" fmla="*/ 1473200 h 1473200"/>
              <a:gd name="connisteX7" fmla="*/ 0 w 10972800"/>
              <a:gd name="connsiteY7" fmla="*/ 1270000 h 1473200"/>
              <a:gd name="connisteX8" fmla="*/ 0 w 10972800"/>
              <a:gd name="connsiteY8" fmla="*/ 203200 h 1473200"/>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Lst>
            <a:rect l="0" t="0" r="0" b="0"/>
            <a:pathLst>
              <a:path w="10972800" h="1473200">
                <a:moveTo>
                  <a:pt x="0" y="203200"/>
                </a:moveTo>
                <a:cubicBezTo>
                  <a:pt x="0" y="90976"/>
                  <a:pt x="90976" y="0"/>
                  <a:pt x="203200" y="0"/>
                </a:cubicBezTo>
                <a:lnTo>
                  <a:pt x="10769600" y="0"/>
                </a:lnTo>
                <a:cubicBezTo>
                  <a:pt x="10881824" y="0"/>
                  <a:pt x="10972800" y="90976"/>
                  <a:pt x="10972800" y="203200"/>
                </a:cubicBezTo>
                <a:lnTo>
                  <a:pt x="10972800" y="1270000"/>
                </a:lnTo>
                <a:cubicBezTo>
                  <a:pt x="10972800" y="1382224"/>
                  <a:pt x="10881824" y="1473200"/>
                  <a:pt x="10769600" y="1473200"/>
                </a:cubicBezTo>
                <a:lnTo>
                  <a:pt x="203200" y="1473200"/>
                </a:lnTo>
                <a:cubicBezTo>
                  <a:pt x="90976" y="1473200"/>
                  <a:pt x="0" y="1382224"/>
                  <a:pt x="0" y="1270000"/>
                </a:cubicBezTo>
                <a:lnTo>
                  <a:pt x="0" y="203200"/>
                </a:lnTo>
                <a:close/>
              </a:path>
            </a:pathLst>
          </a:custGeom>
          <a:gradFill>
            <a:gsLst>
              <a:gs pos="0">
                <a:schemeClr val="accent1">
                  <a:lumMod val="10000"/>
                  <a:lumOff val="90000"/>
                </a:schemeClr>
              </a:gs>
              <a:gs pos="100000">
                <a:schemeClr val="accent1">
                  <a:lumMod val="10000"/>
                  <a:lumOff val="90000"/>
                </a:schemeClr>
              </a:gs>
            </a:gsLst>
            <a:lin ang="5400000"/>
          </a:gradFill>
          <a:ln>
            <a:solidFill>
              <a:prstClr val="black">
                <a:alpha val="0"/>
              </a:prstClr>
            </a:solidFill>
            <a:prstDash val="solid"/>
          </a:ln>
        </p:spPr>
        <p:txBody>
          <a:bodyPr>
            <a:noAutofit/>
          </a:bodyPr>
          <a:lstStyle>
            <a:lvl1pPr>
              <a:buNone/>
              <a:defRPr/>
            </a:lvl1pPr>
            <a:lvl2pPr>
              <a:buNone/>
              <a:defRPr/>
            </a:lvl2pPr>
            <a:lvl3pPr>
              <a:buNone/>
              <a:defRPr/>
            </a:lvl3pPr>
            <a:lvl4pPr>
              <a:buNone/>
              <a:defRPr/>
            </a:lvl4pPr>
            <a:lvl5pPr>
              <a:buNone/>
              <a:defRPr/>
            </a:lvl5pPr>
          </a:lstStyle>
          <a:p>
            <a:pPr lvl="0"/>
            <a:r>
              <a:rPr lang="zh-CN" altLang="en-US"/>
              <a:t> </a:t>
            </a:r>
          </a:p>
        </p:txBody>
      </p:sp>
      <p:sp>
        <p:nvSpPr>
          <p:cNvPr id="11" name="文本占位符 10"/>
          <p:cNvSpPr>
            <a:spLocks noGrp="1"/>
          </p:cNvSpPr>
          <p:nvPr>
            <p:ph type="body" idx="16389" hasCustomPrompt="1"/>
            <p:custDataLst>
              <p:tags r:id="rId6"/>
            </p:custDataLst>
          </p:nvPr>
        </p:nvSpPr>
        <p:spPr>
          <a:xfrm>
            <a:off x="933450" y="3517900"/>
            <a:ext cx="876300" cy="736600"/>
          </a:xfrm>
          <a:prstGeom prst="rect">
            <a:avLst/>
          </a:prstGeom>
          <a:noFill/>
        </p:spPr>
        <p:txBody>
          <a:bodyPr wrap="none" lIns="0" tIns="0" rIns="0" bIns="0" anchor="ctr">
            <a:noAutofit/>
          </a:bodyPr>
          <a:lstStyle>
            <a:lvl1pPr marL="0" indent="0" algn="ctr">
              <a:lnSpc>
                <a:spcPct val="109000"/>
              </a:lnSpc>
              <a:spcBef>
                <a:spcPct val="0"/>
              </a:spcBef>
              <a:spcAft>
                <a:spcPct val="0"/>
              </a:spcAft>
              <a:buNone/>
              <a:defRPr sz="5800" b="0" spc="0">
                <a:solidFill>
                  <a:schemeClr val="accent1"/>
                </a:solidFill>
              </a:defRPr>
            </a:lvl1pPr>
          </a:lstStyle>
          <a:p>
            <a:pPr lvl="0"/>
            <a:r>
              <a:rPr lang="zh-CN" altLang="en-US"/>
              <a:t>02</a:t>
            </a:r>
          </a:p>
        </p:txBody>
      </p:sp>
      <p:sp>
        <p:nvSpPr>
          <p:cNvPr id="12" name="文本占位符 11"/>
          <p:cNvSpPr>
            <a:spLocks noGrp="1"/>
          </p:cNvSpPr>
          <p:nvPr>
            <p:ph type="body" idx="16388" hasCustomPrompt="1"/>
            <p:custDataLst>
              <p:tags r:id="rId7"/>
            </p:custDataLst>
          </p:nvPr>
        </p:nvSpPr>
        <p:spPr>
          <a:xfrm>
            <a:off x="2082800" y="3581400"/>
            <a:ext cx="9194800" cy="609600"/>
          </a:xfrm>
          <a:prstGeom prst="rect">
            <a:avLst/>
          </a:prstGeom>
          <a:noFill/>
        </p:spPr>
        <p:txBody>
          <a:bodyPr lIns="0" tIns="0" rIns="0" bIns="0" anchor="t">
            <a:normAutofit/>
          </a:bodyPr>
          <a:lstStyle>
            <a:lvl1pPr marL="0" indent="0" algn="l">
              <a:lnSpc>
                <a:spcPct val="125000"/>
              </a:lnSpc>
              <a:spcBef>
                <a:spcPct val="0"/>
              </a:spcBef>
              <a:spcAft>
                <a:spcPct val="0"/>
              </a:spcAft>
              <a:buNone/>
              <a:defRPr sz="1600" b="0" spc="0">
                <a:solidFill>
                  <a:schemeClr val="tx1"/>
                </a:solidFill>
              </a:defRPr>
            </a:lvl1pPr>
          </a:lstStyle>
          <a:p>
            <a:pPr lvl="0"/>
            <a:r>
              <a:rPr lang="zh-CN" altLang="en-US"/>
              <a:t>单击此处添加项正文</a:t>
            </a:r>
          </a:p>
        </p:txBody>
      </p:sp>
      <p:sp>
        <p:nvSpPr>
          <p:cNvPr id="13" name="装饰  2"/>
          <p:cNvSpPr>
            <a:spLocks noGrp="1"/>
          </p:cNvSpPr>
          <p:nvPr>
            <p:ph type="body" idx="16394" hasCustomPrompt="1"/>
            <p:custDataLst>
              <p:tags r:id="rId8"/>
            </p:custDataLst>
          </p:nvPr>
        </p:nvSpPr>
        <p:spPr>
          <a:xfrm>
            <a:off x="609600" y="4775200"/>
            <a:ext cx="10972800" cy="1473200"/>
          </a:xfrm>
          <a:custGeom>
            <a:avLst/>
            <a:gdLst>
              <a:gd name="connisteX0" fmla="*/ 0 w 10972800"/>
              <a:gd name="connsiteY0" fmla="*/ 203200 h 1473200"/>
              <a:gd name="connisteX1" fmla="*/ 203200 w 10972800"/>
              <a:gd name="connsiteY1" fmla="*/ 0 h 1473200"/>
              <a:gd name="connisteX2" fmla="*/ 10769600 w 10972800"/>
              <a:gd name="connsiteY2" fmla="*/ 0 h 1473200"/>
              <a:gd name="connisteX3" fmla="*/ 10972800 w 10972800"/>
              <a:gd name="connsiteY3" fmla="*/ 203200 h 1473200"/>
              <a:gd name="connisteX4" fmla="*/ 10972800 w 10972800"/>
              <a:gd name="connsiteY4" fmla="*/ 1270000 h 1473200"/>
              <a:gd name="connisteX5" fmla="*/ 10769600 w 10972800"/>
              <a:gd name="connsiteY5" fmla="*/ 1473200 h 1473200"/>
              <a:gd name="connisteX6" fmla="*/ 203200 w 10972800"/>
              <a:gd name="connsiteY6" fmla="*/ 1473200 h 1473200"/>
              <a:gd name="connisteX7" fmla="*/ 0 w 10972800"/>
              <a:gd name="connsiteY7" fmla="*/ 1270000 h 1473200"/>
              <a:gd name="connisteX8" fmla="*/ 0 w 10972800"/>
              <a:gd name="connsiteY8" fmla="*/ 203200 h 1473200"/>
            </a:gdLst>
            <a:ahLst/>
            <a:cxnLst>
              <a:cxn ang="0">
                <a:pos x="connisteX0" y="connsiteY0"/>
              </a:cxn>
              <a:cxn ang="0">
                <a:pos x="connisteX1" y="connsiteY1"/>
              </a:cxn>
              <a:cxn ang="0">
                <a:pos x="connisteX2" y="connsiteY2"/>
              </a:cxn>
              <a:cxn ang="0">
                <a:pos x="connisteX3" y="connsiteY3"/>
              </a:cxn>
              <a:cxn ang="0">
                <a:pos x="connisteX4" y="connsiteY4"/>
              </a:cxn>
              <a:cxn ang="0">
                <a:pos x="connisteX5" y="connsiteY5"/>
              </a:cxn>
              <a:cxn ang="0">
                <a:pos x="connisteX6" y="connsiteY6"/>
              </a:cxn>
              <a:cxn ang="0">
                <a:pos x="connisteX7" y="connsiteY7"/>
              </a:cxn>
              <a:cxn ang="0">
                <a:pos x="connisteX8" y="connsiteY8"/>
              </a:cxn>
            </a:cxnLst>
            <a:rect l="0" t="0" r="0" b="0"/>
            <a:pathLst>
              <a:path w="10972800" h="1473200">
                <a:moveTo>
                  <a:pt x="0" y="203200"/>
                </a:moveTo>
                <a:cubicBezTo>
                  <a:pt x="0" y="90976"/>
                  <a:pt x="90976" y="0"/>
                  <a:pt x="203200" y="0"/>
                </a:cubicBezTo>
                <a:lnTo>
                  <a:pt x="10769600" y="0"/>
                </a:lnTo>
                <a:cubicBezTo>
                  <a:pt x="10881824" y="0"/>
                  <a:pt x="10972800" y="90976"/>
                  <a:pt x="10972800" y="203200"/>
                </a:cubicBezTo>
                <a:lnTo>
                  <a:pt x="10972800" y="1270000"/>
                </a:lnTo>
                <a:cubicBezTo>
                  <a:pt x="10972800" y="1382224"/>
                  <a:pt x="10881824" y="1473200"/>
                  <a:pt x="10769600" y="1473200"/>
                </a:cubicBezTo>
                <a:lnTo>
                  <a:pt x="203200" y="1473200"/>
                </a:lnTo>
                <a:cubicBezTo>
                  <a:pt x="90976" y="1473200"/>
                  <a:pt x="0" y="1382224"/>
                  <a:pt x="0" y="1270000"/>
                </a:cubicBezTo>
                <a:lnTo>
                  <a:pt x="0" y="203200"/>
                </a:lnTo>
                <a:close/>
              </a:path>
            </a:pathLst>
          </a:custGeom>
          <a:gradFill>
            <a:gsLst>
              <a:gs pos="0">
                <a:schemeClr val="accent1">
                  <a:lumMod val="10000"/>
                  <a:lumOff val="90000"/>
                </a:schemeClr>
              </a:gs>
              <a:gs pos="100000">
                <a:schemeClr val="accent1">
                  <a:lumMod val="10000"/>
                  <a:lumOff val="90000"/>
                </a:schemeClr>
              </a:gs>
            </a:gsLst>
            <a:lin ang="5400000"/>
          </a:gradFill>
          <a:ln>
            <a:solidFill>
              <a:prstClr val="black">
                <a:alpha val="0"/>
              </a:prstClr>
            </a:solidFill>
            <a:prstDash val="solid"/>
          </a:ln>
        </p:spPr>
        <p:txBody>
          <a:bodyPr>
            <a:noAutofit/>
          </a:bodyPr>
          <a:lstStyle>
            <a:lvl1pPr>
              <a:buNone/>
              <a:defRPr/>
            </a:lvl1pPr>
            <a:lvl2pPr>
              <a:buNone/>
              <a:defRPr/>
            </a:lvl2pPr>
            <a:lvl3pPr>
              <a:buNone/>
              <a:defRPr/>
            </a:lvl3pPr>
            <a:lvl4pPr>
              <a:buNone/>
              <a:defRPr/>
            </a:lvl4pPr>
            <a:lvl5pPr>
              <a:buNone/>
              <a:defRPr/>
            </a:lvl5pPr>
          </a:lstStyle>
          <a:p>
            <a:pPr lvl="0"/>
            <a:r>
              <a:rPr lang="zh-CN" altLang="en-US"/>
              <a:t> </a:t>
            </a:r>
          </a:p>
        </p:txBody>
      </p:sp>
      <p:sp>
        <p:nvSpPr>
          <p:cNvPr id="14" name="文本占位符 13"/>
          <p:cNvSpPr>
            <a:spLocks noGrp="1"/>
          </p:cNvSpPr>
          <p:nvPr>
            <p:ph type="body" idx="16391" hasCustomPrompt="1"/>
            <p:custDataLst>
              <p:tags r:id="rId9"/>
            </p:custDataLst>
          </p:nvPr>
        </p:nvSpPr>
        <p:spPr>
          <a:xfrm>
            <a:off x="933450" y="5143500"/>
            <a:ext cx="876300" cy="736600"/>
          </a:xfrm>
          <a:prstGeom prst="rect">
            <a:avLst/>
          </a:prstGeom>
          <a:noFill/>
        </p:spPr>
        <p:txBody>
          <a:bodyPr wrap="none" lIns="0" tIns="0" rIns="0" bIns="0" anchor="ctr">
            <a:noAutofit/>
          </a:bodyPr>
          <a:lstStyle>
            <a:lvl1pPr marL="0" indent="0" algn="ctr">
              <a:lnSpc>
                <a:spcPct val="109000"/>
              </a:lnSpc>
              <a:spcBef>
                <a:spcPct val="0"/>
              </a:spcBef>
              <a:spcAft>
                <a:spcPct val="0"/>
              </a:spcAft>
              <a:buNone/>
              <a:defRPr sz="5800" b="0" spc="0">
                <a:solidFill>
                  <a:schemeClr val="accent1"/>
                </a:solidFill>
              </a:defRPr>
            </a:lvl1pPr>
          </a:lstStyle>
          <a:p>
            <a:pPr lvl="0"/>
            <a:r>
              <a:rPr lang="zh-CN" altLang="en-US"/>
              <a:t>03</a:t>
            </a:r>
          </a:p>
        </p:txBody>
      </p:sp>
      <p:sp>
        <p:nvSpPr>
          <p:cNvPr id="15" name="文本占位符 14"/>
          <p:cNvSpPr>
            <a:spLocks noGrp="1"/>
          </p:cNvSpPr>
          <p:nvPr>
            <p:ph type="body" idx="16390" hasCustomPrompt="1"/>
            <p:custDataLst>
              <p:tags r:id="rId10"/>
            </p:custDataLst>
          </p:nvPr>
        </p:nvSpPr>
        <p:spPr>
          <a:xfrm>
            <a:off x="2082800" y="5207000"/>
            <a:ext cx="9194800" cy="609600"/>
          </a:xfrm>
          <a:prstGeom prst="rect">
            <a:avLst/>
          </a:prstGeom>
          <a:noFill/>
        </p:spPr>
        <p:txBody>
          <a:bodyPr lIns="0" tIns="0" rIns="0" bIns="0" anchor="t">
            <a:normAutofit/>
          </a:bodyPr>
          <a:lstStyle>
            <a:lvl1pPr marL="0" indent="0" algn="l">
              <a:lnSpc>
                <a:spcPct val="125000"/>
              </a:lnSpc>
              <a:spcBef>
                <a:spcPct val="0"/>
              </a:spcBef>
              <a:spcAft>
                <a:spcPct val="0"/>
              </a:spcAft>
              <a:buNone/>
              <a:defRPr sz="1600" b="0" spc="0">
                <a:solidFill>
                  <a:schemeClr val="tx1"/>
                </a:solidFill>
              </a:defRPr>
            </a:lvl1pPr>
          </a:lstStyle>
          <a:p>
            <a:pPr lvl="0"/>
            <a:r>
              <a:rPr lang="zh-CN" altLang="en-US"/>
              <a:t>单击此处添加项正文</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552450" y="621030"/>
            <a:ext cx="5928360" cy="551815"/>
          </a:xfrm>
        </p:spPr>
        <p:txBody>
          <a:bodyPr/>
          <a:lstStyle>
            <a:lvl1pPr>
              <a:defRPr sz="2800" b="1"/>
            </a:lvl1pPr>
          </a:lstStyle>
          <a:p>
            <a:r>
              <a:rPr lang="zh-CN" altLang="en-US"/>
              <a:t>单击此处编辑母版标题样式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竖排标题与文本">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291590" y="3251835"/>
            <a:ext cx="4819015" cy="735965"/>
          </a:xfrm>
        </p:spPr>
        <p:txBody>
          <a:bodyPr lIns="90000" tIns="46800" rIns="90000" bIns="46800" anchor="ctr" anchorCtr="0">
            <a:normAutofit/>
          </a:bodyPr>
          <a:lstStyle>
            <a:lvl1pPr algn="ctr">
              <a:defRPr sz="3600" u="none" strike="noStrike" kern="1200" cap="none" spc="300" normalizeH="0" baseline="0">
                <a:solidFill>
                  <a:schemeClr val="accent1"/>
                </a:solidFill>
                <a:uFillTx/>
                <a:latin typeface="Arial" panose="020B0604020202020204" pitchFamily="34" charset="0"/>
                <a:ea typeface="汉仪旗黑-85S" panose="00020600040101010101" pitchFamily="18" charset="-122"/>
              </a:defRPr>
            </a:lvl1pPr>
          </a:lstStyle>
          <a:p>
            <a:r>
              <a:rPr lang="zh-CN" altLang="en-US" dirty="0"/>
              <a:t>单击此处编辑标题</a:t>
            </a:r>
          </a:p>
        </p:txBody>
      </p:sp>
      <p:sp>
        <p:nvSpPr>
          <p:cNvPr id="4" name="日期占位符 3"/>
          <p:cNvSpPr>
            <a:spLocks noGrp="1"/>
          </p:cNvSpPr>
          <p:nvPr>
            <p:ph type="dt" sz="half" idx="10"/>
            <p:custDataLst>
              <p:tags r:id="rId2"/>
            </p:custDataLst>
          </p:nvPr>
        </p:nvSpPr>
        <p:spPr/>
        <p:txBody>
          <a:bodyPr/>
          <a:lstStyle/>
          <a:p>
            <a:fld id="{760FBDFE-C587-4B4C-A407-44438C67B59E}" type="datetimeFigureOut">
              <a:rPr lang="zh-CN" altLang="en-US" smtClean="0"/>
              <a:t>2026-6-10</a:t>
            </a:fld>
            <a:endParaRPr lang="zh-CN" altLang="en-US"/>
          </a:p>
        </p:txBody>
      </p:sp>
      <p:sp>
        <p:nvSpPr>
          <p:cNvPr id="5" name="页脚占位符 4"/>
          <p:cNvSpPr>
            <a:spLocks noGrp="1"/>
          </p:cNvSpPr>
          <p:nvPr>
            <p:ph type="ftr" sz="quarter" idx="11"/>
            <p:custDataLst>
              <p:tags r:id="rId3"/>
            </p:custDataLst>
          </p:nvPr>
        </p:nvSpPr>
        <p:spPr/>
        <p:txBody>
          <a:bodyPr/>
          <a:lstStyle/>
          <a:p>
            <a:endParaRPr lang="zh-CN" altLang="en-US"/>
          </a:p>
        </p:txBody>
      </p:sp>
      <p:sp>
        <p:nvSpPr>
          <p:cNvPr id="6" name="灯片编号占位符 5"/>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
        <p:nvSpPr>
          <p:cNvPr id="8" name="文本占位符 7"/>
          <p:cNvSpPr>
            <a:spLocks noGrp="1"/>
          </p:cNvSpPr>
          <p:nvPr>
            <p:ph type="body" sz="quarter" idx="13" hasCustomPrompt="1"/>
            <p:custDataLst>
              <p:tags r:id="rId5"/>
            </p:custDataLst>
          </p:nvPr>
        </p:nvSpPr>
        <p:spPr>
          <a:xfrm>
            <a:off x="1292431" y="4020820"/>
            <a:ext cx="4818380" cy="914400"/>
          </a:xfrm>
        </p:spPr>
        <p:txBody>
          <a:bodyPr lIns="90000" tIns="0" rIns="90000" bIns="46800"/>
          <a:lstStyle>
            <a:lvl1pPr marL="0" indent="0" algn="ctr">
              <a:buNone/>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单击此处编辑副标题</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238877" y="952508"/>
            <a:ext cx="5283242" cy="5388907"/>
          </a:xfrm>
        </p:spPr>
        <p:txBody>
          <a:bodyPr>
            <a:no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sz="1600" baseline="0">
                <a:solidFill>
                  <a:schemeClr val="tx1">
                    <a:lumMod val="85000"/>
                    <a:lumOff val="15000"/>
                  </a:schemeClr>
                </a:solidFill>
                <a:latin typeface="Arial" panose="020B0604020202020204" pitchFamily="34" charset="0"/>
                <a:ea typeface="微软雅黑" panose="020B0503020204020204" charset="-122"/>
              </a:defRPr>
            </a:lvl2pPr>
            <a:lvl3pPr>
              <a:defRPr sz="1600" baseline="0">
                <a:solidFill>
                  <a:schemeClr val="tx1">
                    <a:lumMod val="85000"/>
                    <a:lumOff val="15000"/>
                  </a:schemeClr>
                </a:solidFill>
                <a:latin typeface="Arial" panose="020B0604020202020204" pitchFamily="34" charset="0"/>
                <a:ea typeface="微软雅黑" panose="020B0503020204020204" charset="-122"/>
              </a:defRPr>
            </a:lvl3pPr>
            <a:lvl4pPr>
              <a:defRPr sz="1600" baseline="0">
                <a:solidFill>
                  <a:schemeClr val="tx1">
                    <a:lumMod val="85000"/>
                    <a:lumOff val="15000"/>
                  </a:schemeClr>
                </a:solidFill>
                <a:latin typeface="Arial" panose="020B0604020202020204" pitchFamily="34" charset="0"/>
                <a:ea typeface="微软雅黑" panose="020B0503020204020204" charset="-122"/>
              </a:defRPr>
            </a:lvl4pPr>
            <a:lvl5pPr>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2026-6-10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2026-6-10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tx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2026-6-10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tx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2026-6-10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图片占位符 2"/>
          <p:cNvSpPr>
            <a:spLocks noGrp="1"/>
          </p:cNvSpPr>
          <p:nvPr>
            <p:ph type="pic" idx="1"/>
            <p:custDataLst>
              <p:tags r:id="rId2"/>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t>2026-6-10</a:t>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p>
        </p:txBody>
      </p:sp>
      <p:sp>
        <p:nvSpPr>
          <p:cNvPr id="3" name="竖排文字占位符 2"/>
          <p:cNvSpPr>
            <a:spLocks noGrp="1"/>
          </p:cNvSpPr>
          <p:nvPr>
            <p:ph type="body" orient="vert" idx="1"/>
            <p:custDataLst>
              <p:tags r:id="rId2"/>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2026-6-10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6.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2.xml"/><Relationship Id="rId27" Type="http://schemas.openxmlformats.org/officeDocument/2006/relationships/tags" Target="../tags/tag7.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23.xml"/><Relationship Id="rId7" Type="http://schemas.openxmlformats.org/officeDocument/2006/relationships/image" Target="../media/image2.pn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tags" Target="../tags/tag174.xml"/><Relationship Id="rId5" Type="http://schemas.openxmlformats.org/officeDocument/2006/relationships/tags" Target="../tags/tag17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22"/>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p>
        </p:txBody>
      </p:sp>
      <p:sp>
        <p:nvSpPr>
          <p:cNvPr id="3" name="文本占位符 2"/>
          <p:cNvSpPr>
            <a:spLocks noGrp="1"/>
          </p:cNvSpPr>
          <p:nvPr>
            <p:ph type="body" idx="1"/>
            <p:custDataLst>
              <p:tags r:id="rId23"/>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2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t>2026-6-10</a:t>
            </a:fld>
            <a:endParaRPr lang="zh-CN" altLang="en-US"/>
          </a:p>
        </p:txBody>
      </p:sp>
      <p:sp>
        <p:nvSpPr>
          <p:cNvPr id="5" name="页脚占位符 4"/>
          <p:cNvSpPr>
            <a:spLocks noGrp="1"/>
          </p:cNvSpPr>
          <p:nvPr>
            <p:ph type="ftr" sz="quarter" idx="3"/>
            <p:custDataLst>
              <p:tags r:id="rId2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t>‹#›</a:t>
            </a:fld>
            <a:endParaRPr lang="zh-CN" altLang="en-US" dirty="0"/>
          </a:p>
        </p:txBody>
      </p:sp>
      <p:sp>
        <p:nvSpPr>
          <p:cNvPr id="7" name="KSO_TEMPLATE" hidden="1"/>
          <p:cNvSpPr/>
          <p:nvPr userDrawn="1">
            <p:custDataLst>
              <p:tags r:id="rId27"/>
            </p:custDataLst>
          </p:nvPr>
        </p:nvSpPr>
        <p:spPr>
          <a:xfrm>
            <a:off x="0" y="0"/>
            <a:ext cx="0" cy="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lumMod val="85000"/>
              <a:lumOff val="15000"/>
            </a:schemeClr>
          </a:solidFill>
          <a:uFillTx/>
          <a:latin typeface="微软雅黑" panose="020B0503020204020204" charset="-122"/>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pic>
        <p:nvPicPr>
          <p:cNvPr id="6" name="图片 5" descr="封面-01"/>
          <p:cNvPicPr>
            <a:picLocks noChangeAspect="1"/>
          </p:cNvPicPr>
          <p:nvPr userDrawn="1">
            <p:custDataLst>
              <p:tags r:id="rId6"/>
            </p:custDataLst>
          </p:nvPr>
        </p:nvPicPr>
        <p:blipFill>
          <a:blip r:embed="rId7" cstate="print"/>
          <a:stretch>
            <a:fillRect/>
          </a:stretch>
        </p:blipFill>
        <p:spPr>
          <a:xfrm>
            <a:off x="1270" y="0"/>
            <a:ext cx="12189460" cy="6858000"/>
          </a:xfrm>
          <a:prstGeom prst="rect">
            <a:avLst/>
          </a:prstGeom>
        </p:spPr>
      </p:pic>
      <p:pic>
        <p:nvPicPr>
          <p:cNvPr id="5" name="Picture 3" descr="H:\Q-齐都药业\齐都定稿logo_画板 1.png"/>
          <p:cNvPicPr>
            <a:picLocks noChangeAspect="1" noChangeArrowheads="1"/>
          </p:cNvPicPr>
          <p:nvPr userDrawn="1"/>
        </p:nvPicPr>
        <p:blipFill>
          <a:blip r:embed="rId8" cstate="print"/>
          <a:srcRect/>
          <a:stretch>
            <a:fillRect/>
          </a:stretch>
        </p:blipFill>
        <p:spPr bwMode="auto">
          <a:xfrm>
            <a:off x="9408368" y="620688"/>
            <a:ext cx="2160240" cy="750442"/>
          </a:xfrm>
          <a:prstGeom prst="rect">
            <a:avLst/>
          </a:prstGeom>
          <a:noFill/>
        </p:spPr>
      </p:pic>
    </p:spTree>
    <p:custDataLst>
      <p:tags r:id="rId5"/>
    </p:custData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3" descr="H:\Q-齐都药业\齐都定稿logo_画板 1.png"/>
          <p:cNvPicPr>
            <a:picLocks noChangeAspect="1" noChangeArrowheads="1"/>
          </p:cNvPicPr>
          <p:nvPr userDrawn="1"/>
        </p:nvPicPr>
        <p:blipFill>
          <a:blip r:embed="rId3" cstate="print"/>
          <a:srcRect/>
          <a:stretch>
            <a:fillRect/>
          </a:stretch>
        </p:blipFill>
        <p:spPr bwMode="auto">
          <a:xfrm>
            <a:off x="10017647" y="400463"/>
            <a:ext cx="1728192" cy="600354"/>
          </a:xfrm>
          <a:prstGeom prst="rect">
            <a:avLst/>
          </a:prstGeom>
          <a:noFill/>
        </p:spPr>
      </p:pic>
    </p:spTree>
  </p:cSld>
  <p:clrMap bg1="lt1" tx1="dk1" bg2="lt2" tx2="dk2" accent1="accent1" accent2="accent2" accent3="accent3" accent4="accent4" accent5="accent5" accent6="accent6" hlink="hlink" folHlink="folHlink"/>
  <p:sldLayoutIdLst>
    <p:sldLayoutId id="214748367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8" Type="http://schemas.openxmlformats.org/officeDocument/2006/relationships/tags" Target="../tags/tag195.xml"/><Relationship Id="rId13" Type="http://schemas.openxmlformats.org/officeDocument/2006/relationships/tags" Target="../tags/tag200.xml"/><Relationship Id="rId18" Type="http://schemas.openxmlformats.org/officeDocument/2006/relationships/tags" Target="../tags/tag205.xml"/><Relationship Id="rId3" Type="http://schemas.openxmlformats.org/officeDocument/2006/relationships/tags" Target="../tags/tag190.xml"/><Relationship Id="rId7" Type="http://schemas.openxmlformats.org/officeDocument/2006/relationships/tags" Target="../tags/tag194.xml"/><Relationship Id="rId12" Type="http://schemas.openxmlformats.org/officeDocument/2006/relationships/tags" Target="../tags/tag199.xml"/><Relationship Id="rId17" Type="http://schemas.openxmlformats.org/officeDocument/2006/relationships/tags" Target="../tags/tag204.xml"/><Relationship Id="rId2" Type="http://schemas.openxmlformats.org/officeDocument/2006/relationships/tags" Target="../tags/tag189.xml"/><Relationship Id="rId16" Type="http://schemas.openxmlformats.org/officeDocument/2006/relationships/tags" Target="../tags/tag203.xml"/><Relationship Id="rId1" Type="http://schemas.openxmlformats.org/officeDocument/2006/relationships/tags" Target="../tags/tag188.xml"/><Relationship Id="rId6" Type="http://schemas.openxmlformats.org/officeDocument/2006/relationships/tags" Target="../tags/tag193.xml"/><Relationship Id="rId11" Type="http://schemas.openxmlformats.org/officeDocument/2006/relationships/tags" Target="../tags/tag198.xml"/><Relationship Id="rId5" Type="http://schemas.openxmlformats.org/officeDocument/2006/relationships/tags" Target="../tags/tag192.xml"/><Relationship Id="rId15" Type="http://schemas.openxmlformats.org/officeDocument/2006/relationships/tags" Target="../tags/tag202.xml"/><Relationship Id="rId10" Type="http://schemas.openxmlformats.org/officeDocument/2006/relationships/tags" Target="../tags/tag197.xml"/><Relationship Id="rId19" Type="http://schemas.openxmlformats.org/officeDocument/2006/relationships/slideLayout" Target="../slideLayouts/slideLayout7.xml"/><Relationship Id="rId4" Type="http://schemas.openxmlformats.org/officeDocument/2006/relationships/tags" Target="../tags/tag191.xml"/><Relationship Id="rId9" Type="http://schemas.openxmlformats.org/officeDocument/2006/relationships/tags" Target="../tags/tag196.xml"/><Relationship Id="rId14" Type="http://schemas.openxmlformats.org/officeDocument/2006/relationships/tags" Target="../tags/tag20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7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tags" Target="../tags/tag179.xml"/><Relationship Id="rId7" Type="http://schemas.openxmlformats.org/officeDocument/2006/relationships/slideLayout" Target="../slideLayouts/slideLayout7.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5" Type="http://schemas.openxmlformats.org/officeDocument/2006/relationships/tags" Target="../tags/tag181.xml"/><Relationship Id="rId4" Type="http://schemas.openxmlformats.org/officeDocument/2006/relationships/tags" Target="../tags/tag18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8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185.xml"/><Relationship Id="rId1" Type="http://schemas.openxmlformats.org/officeDocument/2006/relationships/tags" Target="../tags/tag184.xml"/><Relationship Id="rId4"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87.xml"/><Relationship Id="rId1" Type="http://schemas.openxmlformats.org/officeDocument/2006/relationships/tags" Target="../tags/tag18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文本框 32"/>
          <p:cNvSpPr txBox="1"/>
          <p:nvPr/>
        </p:nvSpPr>
        <p:spPr>
          <a:xfrm>
            <a:off x="10212705" y="372110"/>
            <a:ext cx="1715770" cy="275590"/>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cs typeface="+mn-ea"/>
                <a:sym typeface="Arial" panose="020B0604020202020204" pitchFamily="34" charset="0"/>
              </a:rPr>
              <a:t>齐心守护健康中国</a:t>
            </a:r>
          </a:p>
        </p:txBody>
      </p:sp>
      <p:grpSp>
        <p:nvGrpSpPr>
          <p:cNvPr id="4" name="组合 3"/>
          <p:cNvGrpSpPr/>
          <p:nvPr/>
        </p:nvGrpSpPr>
        <p:grpSpPr>
          <a:xfrm>
            <a:off x="3875564" y="4279105"/>
            <a:ext cx="4440872" cy="438150"/>
            <a:chOff x="4771708" y="4279105"/>
            <a:chExt cx="4440872" cy="438150"/>
          </a:xfrm>
        </p:grpSpPr>
        <p:sp>
          <p:nvSpPr>
            <p:cNvPr id="5" name="矩形: 圆角 25"/>
            <p:cNvSpPr/>
            <p:nvPr/>
          </p:nvSpPr>
          <p:spPr>
            <a:xfrm>
              <a:off x="4771708" y="4279105"/>
              <a:ext cx="4440872" cy="438150"/>
            </a:xfrm>
            <a:prstGeom prst="roundRect">
              <a:avLst>
                <a:gd name="adj" fmla="val 50000"/>
              </a:avLst>
            </a:prstGeom>
            <a:solidFill>
              <a:schemeClr val="bg1"/>
            </a:solidFill>
            <a:ln w="3175">
              <a:noFill/>
            </a:ln>
            <a:effectLst>
              <a:innerShdw blurRad="114300">
                <a:schemeClr val="tx2">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600" b="0" i="0" u="none" strike="noStrike" kern="1200" cap="none" spc="0" normalizeH="0" baseline="0" noProof="0" dirty="0">
                <a:ln>
                  <a:noFill/>
                </a:ln>
                <a:solidFill>
                  <a:prstClr val="black">
                    <a:lumMod val="90000"/>
                    <a:lumOff val="10000"/>
                  </a:prstClr>
                </a:solidFill>
                <a:effectLst/>
                <a:uLnTx/>
                <a:uFillTx/>
                <a:latin typeface="Arial" panose="020B0604020202020204" pitchFamily="34" charset="0"/>
                <a:ea typeface="微软雅黑" panose="020B0503020204020204" charset="-122"/>
                <a:cs typeface="+mn-ea"/>
                <a:sym typeface="Arial" panose="020B0604020202020204" pitchFamily="34" charset="0"/>
              </a:endParaRPr>
            </a:p>
          </p:txBody>
        </p:sp>
        <p:sp>
          <p:nvSpPr>
            <p:cNvPr id="27" name="矩形: 圆角 26"/>
            <p:cNvSpPr/>
            <p:nvPr/>
          </p:nvSpPr>
          <p:spPr>
            <a:xfrm>
              <a:off x="4771708" y="4279105"/>
              <a:ext cx="1422288" cy="438150"/>
            </a:xfrm>
            <a:prstGeom prst="roundRect">
              <a:avLst>
                <a:gd name="adj" fmla="val 50000"/>
              </a:avLst>
            </a:prstGeom>
            <a:solidFill>
              <a:srgbClr val="0890D6"/>
            </a:solidFill>
            <a:ln w="3175">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panose="020B0604020202020204" pitchFamily="34" charset="0"/>
                  <a:ea typeface="微软雅黑" panose="020B0503020204020204" charset="-122"/>
                  <a:cs typeface="+mn-ea"/>
                  <a:sym typeface="Arial" panose="020B0604020202020204" pitchFamily="34" charset="0"/>
                </a:rPr>
                <a:t>公司</a:t>
              </a:r>
            </a:p>
          </p:txBody>
        </p:sp>
        <p:sp>
          <p:nvSpPr>
            <p:cNvPr id="3" name="文本框 2"/>
            <p:cNvSpPr txBox="1"/>
            <p:nvPr/>
          </p:nvSpPr>
          <p:spPr>
            <a:xfrm>
              <a:off x="6313312" y="4298125"/>
              <a:ext cx="2749471"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20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mn-cs"/>
                  <a:sym typeface="Arial" panose="020B0604020202020204" pitchFamily="34" charset="0"/>
                </a:rPr>
                <a:t>山东齐都药业有限公司</a:t>
              </a:r>
              <a:endParaRPr kumimoji="0" lang="en-US" altLang="zh-CN" sz="2000" b="1" i="0" u="none" strike="noStrike" kern="1200" cap="none" spc="0" normalizeH="0" baseline="0" noProof="0" dirty="0">
                <a:ln>
                  <a:noFill/>
                </a:ln>
                <a:solidFill>
                  <a:prstClr val="black"/>
                </a:solidFill>
                <a:effectLst/>
                <a:uLnTx/>
                <a:uFillTx/>
                <a:latin typeface="Arial" panose="020B0604020202020204" pitchFamily="34" charset="0"/>
                <a:ea typeface="微软雅黑" panose="020B0503020204020204" charset="-122"/>
                <a:cs typeface="+mn-cs"/>
                <a:sym typeface="Arial" panose="020B0604020202020204" pitchFamily="34" charset="0"/>
              </a:endParaRPr>
            </a:p>
          </p:txBody>
        </p:sp>
      </p:grpSp>
      <p:sp>
        <p:nvSpPr>
          <p:cNvPr id="7" name="文本框 6"/>
          <p:cNvSpPr txBox="1"/>
          <p:nvPr/>
        </p:nvSpPr>
        <p:spPr>
          <a:xfrm>
            <a:off x="3604260" y="1973354"/>
            <a:ext cx="4983480" cy="922020"/>
          </a:xfrm>
          <a:prstGeom prst="rect">
            <a:avLst/>
          </a:prstGeom>
          <a:noFill/>
        </p:spPr>
        <p:txBody>
          <a:bodyPr wrap="none" rtlCol="0">
            <a:spAutoFit/>
          </a:bodyPr>
          <a:lstStyle/>
          <a:p>
            <a:pPr lvl="0" algn="ctr"/>
            <a:r>
              <a:rPr lang="zh-CN" sz="5400" b="1" dirty="0">
                <a:solidFill>
                  <a:srgbClr val="058BD3"/>
                </a:solidFill>
                <a:latin typeface="Arial" panose="020B0604020202020204" pitchFamily="34" charset="0"/>
                <a:ea typeface="微软雅黑" panose="020B0503020204020204" charset="-122"/>
                <a:sym typeface="Arial" panose="020B0604020202020204" pitchFamily="34" charset="0"/>
              </a:rPr>
              <a:t>清金化痰汤颗粒</a:t>
            </a:r>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组合 14"/>
          <p:cNvGrpSpPr/>
          <p:nvPr/>
        </p:nvGrpSpPr>
        <p:grpSpPr>
          <a:xfrm>
            <a:off x="-344488" y="-5976"/>
            <a:ext cx="12880975" cy="375920"/>
            <a:chOff x="-344488" y="-5976"/>
            <a:chExt cx="12880975" cy="375920"/>
          </a:xfrm>
        </p:grpSpPr>
        <p:sp>
          <p:nvSpPr>
            <p:cNvPr id="3" name="平行四边形 2"/>
            <p:cNvSpPr/>
            <p:nvPr/>
          </p:nvSpPr>
          <p:spPr>
            <a:xfrm>
              <a:off x="9619932" y="-3436"/>
              <a:ext cx="2916555" cy="370840"/>
            </a:xfrm>
            <a:prstGeom prst="parallelogram">
              <a:avLst>
                <a:gd name="adj" fmla="val 94857"/>
              </a:avLst>
            </a:prstGeom>
            <a:solidFill>
              <a:srgbClr val="0288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公平性</a:t>
              </a:r>
              <a:r>
                <a:rPr lang="en-US" altLang="zh-CN" sz="1400" b="1" dirty="0"/>
                <a:t>1</a:t>
              </a:r>
              <a:endParaRPr lang="zh-CN" altLang="en-US" sz="1400" b="1" dirty="0"/>
            </a:p>
          </p:txBody>
        </p:sp>
        <p:sp>
          <p:nvSpPr>
            <p:cNvPr id="5" name="平行四边形 4"/>
            <p:cNvSpPr/>
            <p:nvPr/>
          </p:nvSpPr>
          <p:spPr>
            <a:xfrm>
              <a:off x="7107395" y="-896"/>
              <a:ext cx="2832735" cy="370205"/>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创新性</a:t>
              </a:r>
            </a:p>
          </p:txBody>
        </p:sp>
        <p:sp>
          <p:nvSpPr>
            <p:cNvPr id="6" name="平行四边形 5"/>
            <p:cNvSpPr/>
            <p:nvPr/>
          </p:nvSpPr>
          <p:spPr>
            <a:xfrm>
              <a:off x="4623434" y="-597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有效性</a:t>
              </a:r>
            </a:p>
          </p:txBody>
        </p:sp>
        <p:sp>
          <p:nvSpPr>
            <p:cNvPr id="8" name="平行四边形 7"/>
            <p:cNvSpPr/>
            <p:nvPr/>
          </p:nvSpPr>
          <p:spPr>
            <a:xfrm>
              <a:off x="2139473" y="-89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安全性</a:t>
              </a:r>
            </a:p>
          </p:txBody>
        </p:sp>
        <p:sp>
          <p:nvSpPr>
            <p:cNvPr id="9" name="平行四边形 8"/>
            <p:cNvSpPr/>
            <p:nvPr/>
          </p:nvSpPr>
          <p:spPr>
            <a:xfrm>
              <a:off x="-344488" y="-216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基本信息</a:t>
              </a:r>
            </a:p>
          </p:txBody>
        </p:sp>
      </p:grpSp>
      <p:grpSp>
        <p:nvGrpSpPr>
          <p:cNvPr id="27" name="组合 26"/>
          <p:cNvGrpSpPr/>
          <p:nvPr>
            <p:custDataLst>
              <p:tags r:id="rId2"/>
            </p:custDataLst>
          </p:nvPr>
        </p:nvGrpSpPr>
        <p:grpSpPr>
          <a:xfrm>
            <a:off x="584748" y="858130"/>
            <a:ext cx="10768579" cy="1028851"/>
            <a:chOff x="773430" y="858130"/>
            <a:chExt cx="10768579" cy="1028851"/>
          </a:xfrm>
        </p:grpSpPr>
        <p:sp>
          <p:nvSpPr>
            <p:cNvPr id="10" name="矩形 64"/>
            <p:cNvSpPr/>
            <p:nvPr>
              <p:custDataLst>
                <p:tags r:id="rId15"/>
              </p:custDataLst>
            </p:nvPr>
          </p:nvSpPr>
          <p:spPr>
            <a:xfrm>
              <a:off x="773430" y="1313246"/>
              <a:ext cx="184785" cy="276860"/>
            </a:xfrm>
            <a:prstGeom prst="rect">
              <a:avLst/>
            </a:prstGeom>
          </p:spPr>
          <p:txBody>
            <a:bodyPr wrap="none">
              <a:spAutoFit/>
            </a:bodyPr>
            <a:lstStyle/>
            <a:p>
              <a:endParaRPr lang="zh-CN" altLang="en-US" sz="1200" dirty="0">
                <a:solidFill>
                  <a:prstClr val="black">
                    <a:lumMod val="85000"/>
                    <a:lumOff val="15000"/>
                  </a:prstClr>
                </a:solidFill>
                <a:latin typeface="微软雅黑" panose="020B0503020204020204" charset="-122"/>
                <a:ea typeface="微软雅黑" panose="020B0503020204020204" charset="-122"/>
              </a:endParaRPr>
            </a:p>
          </p:txBody>
        </p:sp>
        <p:sp>
          <p:nvSpPr>
            <p:cNvPr id="12" name="圆角矩形 34"/>
            <p:cNvSpPr/>
            <p:nvPr>
              <p:custDataLst>
                <p:tags r:id="rId16"/>
              </p:custDataLst>
            </p:nvPr>
          </p:nvSpPr>
          <p:spPr>
            <a:xfrm>
              <a:off x="3859031" y="858130"/>
              <a:ext cx="7682978" cy="1022502"/>
            </a:xfrm>
            <a:prstGeom prst="roundRect">
              <a:avLst>
                <a:gd name="adj" fmla="val 6000"/>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285750" indent="-285750">
                <a:lnSpc>
                  <a:spcPct val="150000"/>
                </a:lnSpc>
                <a:buFont typeface="Arial" panose="020B0604020202020204" pitchFamily="34" charset="0"/>
                <a:buChar char="•"/>
              </a:pPr>
              <a:r>
                <a:rPr lang="zh-CN" altLang="en-US" sz="1600" dirty="0">
                  <a:solidFill>
                    <a:schemeClr val="dk1"/>
                  </a:solidFill>
                  <a:latin typeface="+mn-ea"/>
                  <a:sym typeface="+mn-ea"/>
                </a:rPr>
                <a:t>清金化痰汤颗粒为</a:t>
              </a:r>
              <a:r>
                <a:rPr lang="en-US" altLang="zh-CN" sz="1600" b="1" dirty="0">
                  <a:solidFill>
                    <a:srgbClr val="0288D2"/>
                  </a:solidFill>
                  <a:latin typeface="+mn-ea"/>
                  <a:sym typeface="+mn-ea"/>
                </a:rPr>
                <a:t>《</a:t>
              </a:r>
              <a:r>
                <a:rPr lang="zh-CN" altLang="en-US" sz="1600" b="1" dirty="0">
                  <a:solidFill>
                    <a:srgbClr val="0288D2"/>
                  </a:solidFill>
                  <a:latin typeface="+mn-ea"/>
                  <a:sym typeface="+mn-ea"/>
                </a:rPr>
                <a:t>中华人民共和国中医药法</a:t>
              </a:r>
              <a:r>
                <a:rPr lang="en-US" altLang="zh-CN" sz="1600" b="1" dirty="0">
                  <a:solidFill>
                    <a:srgbClr val="0288D2"/>
                  </a:solidFill>
                  <a:latin typeface="+mn-ea"/>
                  <a:sym typeface="+mn-ea"/>
                </a:rPr>
                <a:t>》</a:t>
              </a:r>
              <a:r>
                <a:rPr lang="zh-CN" altLang="en-US" sz="1600" dirty="0">
                  <a:solidFill>
                    <a:schemeClr val="dk1"/>
                  </a:solidFill>
                  <a:latin typeface="+mn-ea"/>
                  <a:sym typeface="+mn-ea"/>
                </a:rPr>
                <a:t>规定的，至今仍广泛应用、疗效确切、具有明显特色与优势的</a:t>
              </a:r>
              <a:r>
                <a:rPr lang="zh-CN" altLang="en-US" sz="1600" b="1" dirty="0">
                  <a:solidFill>
                    <a:srgbClr val="0288D2"/>
                  </a:solidFill>
                  <a:latin typeface="+mn-ea"/>
                  <a:sym typeface="+mn-ea"/>
                </a:rPr>
                <a:t>古代中医典籍</a:t>
              </a:r>
              <a:r>
                <a:rPr lang="zh-CN" altLang="en-US" sz="1600" dirty="0">
                  <a:solidFill>
                    <a:schemeClr val="dk1"/>
                  </a:solidFill>
                  <a:latin typeface="+mn-ea"/>
                  <a:sym typeface="+mn-ea"/>
                </a:rPr>
                <a:t>所记载的方剂。</a:t>
              </a:r>
              <a:endParaRPr lang="zh-CN" altLang="en-US" sz="1600" b="1" dirty="0">
                <a:solidFill>
                  <a:schemeClr val="tx1">
                    <a:lumMod val="65000"/>
                    <a:lumOff val="35000"/>
                  </a:schemeClr>
                </a:solidFill>
                <a:sym typeface="+mn-ea"/>
              </a:endParaRPr>
            </a:p>
          </p:txBody>
        </p:sp>
        <p:sp>
          <p:nvSpPr>
            <p:cNvPr id="14" name="矩形 13"/>
            <p:cNvSpPr/>
            <p:nvPr>
              <p:custDataLst>
                <p:tags r:id="rId17"/>
              </p:custDataLst>
            </p:nvPr>
          </p:nvSpPr>
          <p:spPr>
            <a:xfrm>
              <a:off x="1824355" y="858130"/>
              <a:ext cx="1934845" cy="1028851"/>
            </a:xfrm>
            <a:prstGeom prst="rect">
              <a:avLst/>
            </a:prstGeom>
            <a:solidFill>
              <a:srgbClr val="028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charset="-122"/>
                  <a:ea typeface="微软雅黑" panose="020B0503020204020204" charset="-122"/>
                </a:rPr>
                <a:t>对公共健康的</a:t>
              </a:r>
              <a:endParaRPr lang="en-US" altLang="zh-CN" b="1" dirty="0">
                <a:latin typeface="微软雅黑" panose="020B0503020204020204" charset="-122"/>
                <a:ea typeface="微软雅黑" panose="020B0503020204020204" charset="-122"/>
              </a:endParaRPr>
            </a:p>
            <a:p>
              <a:pPr algn="ctr"/>
              <a:r>
                <a:rPr lang="zh-CN" altLang="en-US" b="1" dirty="0">
                  <a:latin typeface="微软雅黑" panose="020B0503020204020204" charset="-122"/>
                  <a:ea typeface="微软雅黑" panose="020B0503020204020204" charset="-122"/>
                </a:rPr>
                <a:t>影响</a:t>
              </a:r>
            </a:p>
          </p:txBody>
        </p:sp>
        <p:sp>
          <p:nvSpPr>
            <p:cNvPr id="16" name="矩形 15"/>
            <p:cNvSpPr/>
            <p:nvPr>
              <p:custDataLst>
                <p:tags r:id="rId18"/>
              </p:custDataLst>
            </p:nvPr>
          </p:nvSpPr>
          <p:spPr>
            <a:xfrm>
              <a:off x="773430" y="957057"/>
              <a:ext cx="870751" cy="830997"/>
            </a:xfrm>
            <a:prstGeom prst="rect">
              <a:avLst/>
            </a:prstGeom>
            <a:noFill/>
            <a:ln>
              <a:noFill/>
            </a:ln>
          </p:spPr>
          <p:txBody>
            <a:bodyPr wrap="none" rtlCol="0" anchor="t">
              <a:spAutoFit/>
            </a:bodyPr>
            <a:lstStyle/>
            <a:p>
              <a:pPr algn="ctr"/>
              <a:r>
                <a:rPr lang="en-US" altLang="zh-CN" sz="4800" b="1" dirty="0">
                  <a:solidFill>
                    <a:srgbClr val="0288D2"/>
                  </a:solidFill>
                  <a:effectLst>
                    <a:outerShdw blurRad="38100" dist="25400" dir="5400000" algn="ctr" rotWithShape="0">
                      <a:srgbClr val="6E747A">
                        <a:alpha val="43000"/>
                      </a:srgbClr>
                    </a:outerShdw>
                  </a:effectLst>
                </a:rPr>
                <a:t>01</a:t>
              </a:r>
            </a:p>
          </p:txBody>
        </p:sp>
      </p:grpSp>
      <p:grpSp>
        <p:nvGrpSpPr>
          <p:cNvPr id="29" name="组合 28"/>
          <p:cNvGrpSpPr/>
          <p:nvPr>
            <p:custDataLst>
              <p:tags r:id="rId3"/>
            </p:custDataLst>
          </p:nvPr>
        </p:nvGrpSpPr>
        <p:grpSpPr>
          <a:xfrm>
            <a:off x="584748" y="3247647"/>
            <a:ext cx="10768577" cy="1171954"/>
            <a:chOff x="773430" y="3557799"/>
            <a:chExt cx="10768577" cy="1037590"/>
          </a:xfrm>
        </p:grpSpPr>
        <p:sp>
          <p:nvSpPr>
            <p:cNvPr id="11" name="圆角矩形 34"/>
            <p:cNvSpPr/>
            <p:nvPr>
              <p:custDataLst>
                <p:tags r:id="rId12"/>
              </p:custDataLst>
            </p:nvPr>
          </p:nvSpPr>
          <p:spPr>
            <a:xfrm>
              <a:off x="3859031" y="3568594"/>
              <a:ext cx="7682976" cy="1016000"/>
            </a:xfrm>
            <a:prstGeom prst="roundRect">
              <a:avLst>
                <a:gd name="adj" fmla="val 6000"/>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285750" indent="-285750">
                <a:lnSpc>
                  <a:spcPct val="150000"/>
                </a:lnSpc>
                <a:buFont typeface="Arial" panose="020B0604020202020204" pitchFamily="34" charset="0"/>
                <a:buChar char="•"/>
              </a:pPr>
              <a:r>
                <a:rPr lang="zh-CN" altLang="en-US" sz="1600" dirty="0">
                  <a:solidFill>
                    <a:schemeClr val="dk1"/>
                  </a:solidFill>
                  <a:latin typeface="+mn-ea"/>
                  <a:sym typeface="+mn-ea"/>
                </a:rPr>
                <a:t>清金化痰汤颗粒为古代经典名方中药</a:t>
              </a:r>
              <a:r>
                <a:rPr lang="en-US" altLang="zh-CN" sz="1600" dirty="0">
                  <a:solidFill>
                    <a:schemeClr val="dk1"/>
                  </a:solidFill>
                  <a:latin typeface="+mn-ea"/>
                  <a:sym typeface="+mn-ea"/>
                </a:rPr>
                <a:t>3.1</a:t>
              </a:r>
              <a:r>
                <a:rPr lang="zh-CN" altLang="en-US" sz="1600" dirty="0">
                  <a:solidFill>
                    <a:schemeClr val="dk1"/>
                  </a:solidFill>
                  <a:latin typeface="+mn-ea"/>
                  <a:sym typeface="+mn-ea"/>
                </a:rPr>
                <a:t>类新药，可</a:t>
              </a:r>
              <a:r>
                <a:rPr lang="zh-CN" altLang="en-US" sz="1600" b="1" dirty="0">
                  <a:solidFill>
                    <a:srgbClr val="0288D2"/>
                  </a:solidFill>
                  <a:latin typeface="+mn-ea"/>
                  <a:sym typeface="+mn-ea"/>
                </a:rPr>
                <a:t>丰富经典名方医保目录内容</a:t>
              </a:r>
              <a:r>
                <a:rPr lang="zh-CN" altLang="en-US" sz="1600" dirty="0">
                  <a:solidFill>
                    <a:schemeClr val="dk1"/>
                  </a:solidFill>
                  <a:latin typeface="+mn-ea"/>
                  <a:sym typeface="+mn-ea"/>
                </a:rPr>
                <a:t>，</a:t>
              </a:r>
              <a:r>
                <a:rPr lang="en-US" altLang="zh-CN" sz="1600" dirty="0">
                  <a:solidFill>
                    <a:schemeClr val="dk1"/>
                  </a:solidFill>
                  <a:latin typeface="+mn-ea"/>
                  <a:sym typeface="+mn-ea"/>
                </a:rPr>
                <a:t>《</a:t>
              </a:r>
              <a:r>
                <a:rPr lang="zh-CN" altLang="en-US" sz="1600" dirty="0">
                  <a:solidFill>
                    <a:schemeClr val="dk1"/>
                  </a:solidFill>
                  <a:latin typeface="+mn-ea"/>
                  <a:sym typeface="+mn-ea"/>
                </a:rPr>
                <a:t>国家基本医疗保险、工伤保险和生育保险药品目录（</a:t>
              </a:r>
              <a:r>
                <a:rPr lang="en-US" altLang="zh-CN" sz="1600" dirty="0">
                  <a:solidFill>
                    <a:schemeClr val="dk1"/>
                  </a:solidFill>
                  <a:latin typeface="+mn-ea"/>
                  <a:sym typeface="+mn-ea"/>
                </a:rPr>
                <a:t>2025</a:t>
              </a:r>
              <a:r>
                <a:rPr lang="zh-CN" altLang="en-US" sz="1600" dirty="0">
                  <a:solidFill>
                    <a:schemeClr val="dk1"/>
                  </a:solidFill>
                  <a:latin typeface="+mn-ea"/>
                  <a:sym typeface="+mn-ea"/>
                </a:rPr>
                <a:t>年）</a:t>
              </a:r>
              <a:r>
                <a:rPr lang="en-US" altLang="zh-CN" sz="1600" dirty="0">
                  <a:solidFill>
                    <a:schemeClr val="dk1"/>
                  </a:solidFill>
                  <a:latin typeface="+mn-ea"/>
                  <a:sym typeface="+mn-ea"/>
                </a:rPr>
                <a:t>》</a:t>
              </a:r>
              <a:r>
                <a:rPr lang="zh-CN" altLang="en-US" sz="1600" dirty="0">
                  <a:solidFill>
                    <a:schemeClr val="dk1"/>
                  </a:solidFill>
                  <a:latin typeface="+mn-ea"/>
                  <a:sym typeface="+mn-ea"/>
                </a:rPr>
                <a:t>中成药分类：无</a:t>
              </a:r>
              <a:r>
                <a:rPr lang="zh-CN" altLang="en-US" sz="1600" b="1" dirty="0">
                  <a:solidFill>
                    <a:srgbClr val="0288D2"/>
                  </a:solidFill>
                  <a:latin typeface="+mn-ea"/>
                  <a:sym typeface="+mn-ea"/>
                </a:rPr>
                <a:t>“痰热郁肺”</a:t>
              </a:r>
              <a:r>
                <a:rPr lang="zh-CN" altLang="en-US" sz="1600" dirty="0">
                  <a:solidFill>
                    <a:schemeClr val="dk1"/>
                  </a:solidFill>
                  <a:latin typeface="+mn-ea"/>
                  <a:sym typeface="+mn-ea"/>
                </a:rPr>
                <a:t>中成药，可填补医保目录空白。</a:t>
              </a:r>
              <a:endParaRPr lang="zh-CN" altLang="en-US" sz="1600" b="1" dirty="0">
                <a:solidFill>
                  <a:schemeClr val="tx1">
                    <a:lumMod val="65000"/>
                    <a:lumOff val="35000"/>
                  </a:schemeClr>
                </a:solidFill>
                <a:sym typeface="+mn-ea"/>
              </a:endParaRPr>
            </a:p>
          </p:txBody>
        </p:sp>
        <p:sp>
          <p:nvSpPr>
            <p:cNvPr id="18" name="矩形 17"/>
            <p:cNvSpPr/>
            <p:nvPr>
              <p:custDataLst>
                <p:tags r:id="rId13"/>
              </p:custDataLst>
            </p:nvPr>
          </p:nvSpPr>
          <p:spPr>
            <a:xfrm>
              <a:off x="1824355" y="3557799"/>
              <a:ext cx="1934845" cy="1037590"/>
            </a:xfrm>
            <a:prstGeom prst="rect">
              <a:avLst/>
            </a:prstGeom>
            <a:solidFill>
              <a:srgbClr val="028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charset="-122"/>
                  <a:ea typeface="微软雅黑" panose="020B0503020204020204" charset="-122"/>
                  <a:sym typeface="+mn-ea"/>
                </a:rPr>
                <a:t>弥补药品</a:t>
              </a:r>
              <a:endParaRPr lang="en-US" altLang="zh-CN" b="1" dirty="0">
                <a:latin typeface="微软雅黑" panose="020B0503020204020204" charset="-122"/>
                <a:ea typeface="微软雅黑" panose="020B0503020204020204" charset="-122"/>
                <a:sym typeface="+mn-ea"/>
              </a:endParaRPr>
            </a:p>
            <a:p>
              <a:pPr algn="ctr"/>
              <a:r>
                <a:rPr lang="zh-CN" altLang="en-US" b="1" dirty="0">
                  <a:latin typeface="微软雅黑" panose="020B0503020204020204" charset="-122"/>
                  <a:ea typeface="微软雅黑" panose="020B0503020204020204" charset="-122"/>
                  <a:sym typeface="+mn-ea"/>
                </a:rPr>
                <a:t>目录短板</a:t>
              </a:r>
              <a:endParaRPr lang="zh-CN" altLang="en-US" b="1" dirty="0">
                <a:latin typeface="微软雅黑" panose="020B0503020204020204" charset="-122"/>
                <a:ea typeface="微软雅黑" panose="020B0503020204020204" charset="-122"/>
              </a:endParaRPr>
            </a:p>
          </p:txBody>
        </p:sp>
        <p:sp>
          <p:nvSpPr>
            <p:cNvPr id="23" name="矩形 22"/>
            <p:cNvSpPr/>
            <p:nvPr>
              <p:custDataLst>
                <p:tags r:id="rId14"/>
              </p:custDataLst>
            </p:nvPr>
          </p:nvSpPr>
          <p:spPr>
            <a:xfrm>
              <a:off x="773430" y="3661096"/>
              <a:ext cx="870751" cy="830997"/>
            </a:xfrm>
            <a:prstGeom prst="rect">
              <a:avLst/>
            </a:prstGeom>
            <a:noFill/>
            <a:ln>
              <a:noFill/>
            </a:ln>
          </p:spPr>
          <p:txBody>
            <a:bodyPr wrap="none" rtlCol="0" anchor="t">
              <a:spAutoFit/>
            </a:bodyPr>
            <a:lstStyle/>
            <a:p>
              <a:pPr algn="ctr"/>
              <a:r>
                <a:rPr lang="en-US" altLang="zh-CN" sz="4800" b="1" dirty="0">
                  <a:solidFill>
                    <a:srgbClr val="0288D2"/>
                  </a:solidFill>
                  <a:effectLst>
                    <a:outerShdw blurRad="38100" dist="25400" dir="5400000" algn="ctr" rotWithShape="0">
                      <a:srgbClr val="6E747A">
                        <a:alpha val="43000"/>
                      </a:srgbClr>
                    </a:outerShdw>
                  </a:effectLst>
                </a:rPr>
                <a:t>03</a:t>
              </a:r>
            </a:p>
          </p:txBody>
        </p:sp>
      </p:grpSp>
      <p:grpSp>
        <p:nvGrpSpPr>
          <p:cNvPr id="28" name="组合 27"/>
          <p:cNvGrpSpPr/>
          <p:nvPr>
            <p:custDataLst>
              <p:tags r:id="rId4"/>
            </p:custDataLst>
          </p:nvPr>
        </p:nvGrpSpPr>
        <p:grpSpPr>
          <a:xfrm>
            <a:off x="584748" y="2157935"/>
            <a:ext cx="10768578" cy="838636"/>
            <a:chOff x="773430" y="2153564"/>
            <a:chExt cx="10768578" cy="838636"/>
          </a:xfrm>
        </p:grpSpPr>
        <p:sp>
          <p:nvSpPr>
            <p:cNvPr id="19" name="矩形 18"/>
            <p:cNvSpPr/>
            <p:nvPr>
              <p:custDataLst>
                <p:tags r:id="rId9"/>
              </p:custDataLst>
            </p:nvPr>
          </p:nvSpPr>
          <p:spPr>
            <a:xfrm>
              <a:off x="773430" y="2157384"/>
              <a:ext cx="870751" cy="830997"/>
            </a:xfrm>
            <a:prstGeom prst="rect">
              <a:avLst/>
            </a:prstGeom>
            <a:noFill/>
            <a:ln>
              <a:noFill/>
            </a:ln>
          </p:spPr>
          <p:txBody>
            <a:bodyPr wrap="none" rtlCol="0" anchor="t">
              <a:spAutoFit/>
            </a:bodyPr>
            <a:lstStyle/>
            <a:p>
              <a:pPr algn="ctr"/>
              <a:r>
                <a:rPr lang="en-US" altLang="zh-CN" sz="4800" b="1" dirty="0">
                  <a:solidFill>
                    <a:srgbClr val="0288D2"/>
                  </a:solidFill>
                  <a:effectLst>
                    <a:outerShdw blurRad="38100" dist="25400" dir="5400000" algn="ctr" rotWithShape="0">
                      <a:srgbClr val="6E747A">
                        <a:alpha val="43000"/>
                      </a:srgbClr>
                    </a:outerShdw>
                  </a:effectLst>
                </a:rPr>
                <a:t>02</a:t>
              </a:r>
            </a:p>
          </p:txBody>
        </p:sp>
        <p:sp>
          <p:nvSpPr>
            <p:cNvPr id="24" name="矩形 10"/>
            <p:cNvSpPr/>
            <p:nvPr>
              <p:custDataLst>
                <p:tags r:id="rId10"/>
              </p:custDataLst>
            </p:nvPr>
          </p:nvSpPr>
          <p:spPr>
            <a:xfrm>
              <a:off x="3859030" y="2153564"/>
              <a:ext cx="7682978" cy="83863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lvl="1" indent="-285750">
                <a:lnSpc>
                  <a:spcPct val="150000"/>
                </a:lnSpc>
                <a:buFont typeface="Arial" panose="020B0604020202020204" pitchFamily="34" charset="0"/>
                <a:buChar char="•"/>
              </a:pPr>
              <a:r>
                <a:rPr lang="zh-CN" altLang="en-US" sz="1600" dirty="0">
                  <a:solidFill>
                    <a:schemeClr val="dk1"/>
                  </a:solidFill>
                  <a:latin typeface="+mn-ea"/>
                  <a:sym typeface="+mn-ea"/>
                </a:rPr>
                <a:t>符合</a:t>
              </a:r>
              <a:r>
                <a:rPr lang="zh-CN" altLang="en-US" sz="1600" b="1" dirty="0">
                  <a:solidFill>
                    <a:srgbClr val="0288D2"/>
                  </a:solidFill>
                  <a:latin typeface="+mn-ea"/>
                  <a:sym typeface="+mn-ea"/>
                </a:rPr>
                <a:t>“保基本”</a:t>
              </a:r>
              <a:r>
                <a:rPr lang="zh-CN" altLang="en-US" sz="1600" dirty="0">
                  <a:solidFill>
                    <a:schemeClr val="dk1"/>
                  </a:solidFill>
                  <a:latin typeface="+mn-ea"/>
                  <a:sym typeface="+mn-ea"/>
                </a:rPr>
                <a:t>原则；药品费用在参保人员承受范围内，未占用过多医保基金。</a:t>
              </a:r>
              <a:r>
                <a:rPr lang="zh-CN" altLang="en-US" sz="1600" b="1" dirty="0">
                  <a:solidFill>
                    <a:schemeClr val="tx1">
                      <a:lumMod val="65000"/>
                      <a:lumOff val="35000"/>
                    </a:schemeClr>
                  </a:solidFill>
                </a:rPr>
                <a:t> </a:t>
              </a:r>
            </a:p>
          </p:txBody>
        </p:sp>
        <p:sp>
          <p:nvSpPr>
            <p:cNvPr id="25" name="文本框 5"/>
            <p:cNvSpPr txBox="1"/>
            <p:nvPr>
              <p:custDataLst>
                <p:tags r:id="rId11"/>
              </p:custDataLst>
            </p:nvPr>
          </p:nvSpPr>
          <p:spPr>
            <a:xfrm>
              <a:off x="1827530" y="2157910"/>
              <a:ext cx="1928495" cy="829945"/>
            </a:xfrm>
            <a:prstGeom prst="rect">
              <a:avLst/>
            </a:prstGeom>
            <a:solidFill>
              <a:srgbClr val="0288D2"/>
            </a:solidFill>
            <a:ln w="28575">
              <a:noFill/>
            </a:ln>
          </p:spPr>
          <p:txBody>
            <a:bodyPr wrap="square" rtlCol="0" anchor="ctr" anchorCtr="0">
              <a:noAutofit/>
            </a:bodyPr>
            <a:lstStyle/>
            <a:p>
              <a:pPr algn="ctr"/>
              <a:r>
                <a:rPr lang="zh-CN" altLang="en-US" b="1" dirty="0">
                  <a:solidFill>
                    <a:schemeClr val="bg1"/>
                  </a:solidFill>
                  <a:latin typeface="微软雅黑" panose="020B0503020204020204" charset="-122"/>
                  <a:ea typeface="微软雅黑" panose="020B0503020204020204" charset="-122"/>
                </a:rPr>
                <a:t>符合“保基本”原则</a:t>
              </a:r>
            </a:p>
          </p:txBody>
        </p:sp>
      </p:grpSp>
      <p:grpSp>
        <p:nvGrpSpPr>
          <p:cNvPr id="30" name="组合 29"/>
          <p:cNvGrpSpPr/>
          <p:nvPr>
            <p:custDataLst>
              <p:tags r:id="rId5"/>
            </p:custDataLst>
          </p:nvPr>
        </p:nvGrpSpPr>
        <p:grpSpPr>
          <a:xfrm>
            <a:off x="584748" y="4682086"/>
            <a:ext cx="10768577" cy="1377786"/>
            <a:chOff x="773430" y="4655582"/>
            <a:chExt cx="10768577" cy="1377786"/>
          </a:xfrm>
        </p:grpSpPr>
        <p:sp>
          <p:nvSpPr>
            <p:cNvPr id="21" name="矩形 20"/>
            <p:cNvSpPr/>
            <p:nvPr>
              <p:custDataLst>
                <p:tags r:id="rId6"/>
              </p:custDataLst>
            </p:nvPr>
          </p:nvSpPr>
          <p:spPr>
            <a:xfrm>
              <a:off x="3859030" y="4655582"/>
              <a:ext cx="7682977" cy="137778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285750" lvl="1" indent="-285750">
                <a:lnSpc>
                  <a:spcPct val="150000"/>
                </a:lnSpc>
                <a:spcBef>
                  <a:spcPct val="0"/>
                </a:spcBef>
                <a:spcAft>
                  <a:spcPct val="15000"/>
                </a:spcAft>
                <a:buFont typeface="Arial" panose="020B0604020202020204" pitchFamily="34" charset="0"/>
                <a:buChar char="•"/>
              </a:pPr>
              <a:r>
                <a:rPr lang="zh-CN" altLang="en-US" sz="1600" dirty="0">
                  <a:solidFill>
                    <a:schemeClr val="dk1"/>
                  </a:solidFill>
                  <a:latin typeface="+mn-ea"/>
                  <a:sym typeface="+mn-ea"/>
                </a:rPr>
                <a:t>清金化痰汤颗粒属于颗粒剂，处方药，</a:t>
              </a:r>
              <a:r>
                <a:rPr lang="zh-CN" altLang="en-US" sz="1600" b="1" dirty="0">
                  <a:solidFill>
                    <a:srgbClr val="0288D2"/>
                  </a:solidFill>
                  <a:latin typeface="+mn-ea"/>
                  <a:sym typeface="+mn-ea"/>
                </a:rPr>
                <a:t>不会出现临床滥用情况。</a:t>
              </a:r>
            </a:p>
            <a:p>
              <a:pPr marL="285750" lvl="1" indent="-285750">
                <a:lnSpc>
                  <a:spcPct val="150000"/>
                </a:lnSpc>
                <a:spcBef>
                  <a:spcPct val="0"/>
                </a:spcBef>
                <a:spcAft>
                  <a:spcPct val="15000"/>
                </a:spcAft>
                <a:buFont typeface="Arial" panose="020B0604020202020204" pitchFamily="34" charset="0"/>
                <a:buChar char="•"/>
              </a:pPr>
              <a:r>
                <a:rPr lang="zh-CN" altLang="en-US" sz="1600" b="1" dirty="0">
                  <a:solidFill>
                    <a:srgbClr val="0288D2"/>
                  </a:solidFill>
                  <a:latin typeface="+mn-ea"/>
                  <a:sym typeface="+mn-ea"/>
                </a:rPr>
                <a:t>无需特殊临床管理，不额外增加临床管理难度。</a:t>
              </a:r>
            </a:p>
            <a:p>
              <a:pPr marL="285750" lvl="1" indent="-285750">
                <a:lnSpc>
                  <a:spcPct val="150000"/>
                </a:lnSpc>
                <a:spcBef>
                  <a:spcPct val="0"/>
                </a:spcBef>
                <a:spcAft>
                  <a:spcPct val="15000"/>
                </a:spcAft>
                <a:buFont typeface="Arial" panose="020B0604020202020204" pitchFamily="34" charset="0"/>
                <a:buChar char="•"/>
              </a:pPr>
              <a:r>
                <a:rPr lang="zh-CN" altLang="en-US" sz="1600" dirty="0">
                  <a:solidFill>
                    <a:schemeClr val="dk1"/>
                  </a:solidFill>
                  <a:latin typeface="+mn-ea"/>
                  <a:sym typeface="+mn-ea"/>
                </a:rPr>
                <a:t>密封贮藏即可。</a:t>
              </a:r>
            </a:p>
          </p:txBody>
        </p:sp>
        <p:sp>
          <p:nvSpPr>
            <p:cNvPr id="22" name="矩形 21"/>
            <p:cNvSpPr/>
            <p:nvPr>
              <p:custDataLst>
                <p:tags r:id="rId7"/>
              </p:custDataLst>
            </p:nvPr>
          </p:nvSpPr>
          <p:spPr>
            <a:xfrm>
              <a:off x="1824355" y="4655582"/>
              <a:ext cx="1934845" cy="1377786"/>
            </a:xfrm>
            <a:prstGeom prst="rect">
              <a:avLst/>
            </a:prstGeom>
            <a:solidFill>
              <a:srgbClr val="028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微软雅黑" panose="020B0503020204020204" charset="-122"/>
                  <a:ea typeface="微软雅黑" panose="020B0503020204020204" charset="-122"/>
                </a:rPr>
                <a:t>临床</a:t>
              </a:r>
              <a:r>
                <a:rPr lang="zh-CN" altLang="en-US" b="1" dirty="0">
                  <a:latin typeface="微软雅黑" panose="020B0503020204020204" charset="-122"/>
                  <a:ea typeface="微软雅黑" panose="020B0503020204020204" charset="-122"/>
                  <a:sym typeface="+mn-ea"/>
                </a:rPr>
                <a:t>管理便利</a:t>
              </a:r>
              <a:endParaRPr lang="zh-CN" altLang="en-US" b="1" dirty="0">
                <a:solidFill>
                  <a:schemeClr val="bg1"/>
                </a:solidFill>
                <a:latin typeface="微软雅黑" panose="020B0503020204020204" charset="-122"/>
                <a:ea typeface="微软雅黑" panose="020B0503020204020204" charset="-122"/>
                <a:sym typeface="+mn-ea"/>
              </a:endParaRPr>
            </a:p>
          </p:txBody>
        </p:sp>
        <p:sp>
          <p:nvSpPr>
            <p:cNvPr id="26" name="矩形 25"/>
            <p:cNvSpPr/>
            <p:nvPr>
              <p:custDataLst>
                <p:tags r:id="rId8"/>
              </p:custDataLst>
            </p:nvPr>
          </p:nvSpPr>
          <p:spPr>
            <a:xfrm>
              <a:off x="773430" y="4928977"/>
              <a:ext cx="870752" cy="830997"/>
            </a:xfrm>
            <a:prstGeom prst="rect">
              <a:avLst/>
            </a:prstGeom>
            <a:noFill/>
            <a:ln>
              <a:noFill/>
            </a:ln>
          </p:spPr>
          <p:txBody>
            <a:bodyPr wrap="none" rtlCol="0" anchor="t">
              <a:spAutoFit/>
            </a:bodyPr>
            <a:lstStyle/>
            <a:p>
              <a:pPr algn="ctr"/>
              <a:r>
                <a:rPr lang="en-US" altLang="zh-CN" sz="4800" b="1" dirty="0">
                  <a:solidFill>
                    <a:srgbClr val="0288D2"/>
                  </a:solidFill>
                  <a:effectLst>
                    <a:outerShdw blurRad="38100" dist="25400" dir="5400000" algn="ctr" rotWithShape="0">
                      <a:srgbClr val="6E747A">
                        <a:alpha val="43000"/>
                      </a:srgbClr>
                    </a:outerShdw>
                  </a:effectLst>
                </a:rPr>
                <a:t>04</a:t>
              </a:r>
            </a:p>
          </p:txBody>
        </p:sp>
      </p:gr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文本框 32"/>
          <p:cNvSpPr txBox="1"/>
          <p:nvPr/>
        </p:nvSpPr>
        <p:spPr>
          <a:xfrm>
            <a:off x="10212705" y="372110"/>
            <a:ext cx="1715770" cy="275590"/>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dirty="0">
                <a:ln>
                  <a:noFill/>
                </a:ln>
                <a:solidFill>
                  <a:prstClr val="white"/>
                </a:solidFill>
                <a:effectLst/>
                <a:uLnTx/>
                <a:uFillTx/>
                <a:latin typeface="Arial" panose="020B0604020202020204" pitchFamily="34" charset="0"/>
                <a:ea typeface="微软雅黑" panose="020B0503020204020204" charset="-122"/>
                <a:cs typeface="+mn-ea"/>
                <a:sym typeface="Arial" panose="020B0604020202020204" pitchFamily="34" charset="0"/>
              </a:rPr>
              <a:t>齐心守护健康中国</a:t>
            </a:r>
          </a:p>
        </p:txBody>
      </p:sp>
      <p:grpSp>
        <p:nvGrpSpPr>
          <p:cNvPr id="2" name="组合 1"/>
          <p:cNvGrpSpPr/>
          <p:nvPr/>
        </p:nvGrpSpPr>
        <p:grpSpPr>
          <a:xfrm>
            <a:off x="5170170" y="463592"/>
            <a:ext cx="1851660" cy="1028762"/>
            <a:chOff x="5017267" y="514216"/>
            <a:chExt cx="1851660" cy="1028762"/>
          </a:xfrm>
        </p:grpSpPr>
        <p:sp>
          <p:nvSpPr>
            <p:cNvPr id="14" name="文本框 13"/>
            <p:cNvSpPr txBox="1"/>
            <p:nvPr/>
          </p:nvSpPr>
          <p:spPr>
            <a:xfrm>
              <a:off x="5017267" y="514216"/>
              <a:ext cx="1851660" cy="768350"/>
            </a:xfrm>
            <a:prstGeom prst="rect">
              <a:avLst/>
            </a:prstGeom>
            <a:noFill/>
          </p:spPr>
          <p:txBody>
            <a:bodyPr wrap="square" rtlCol="0">
              <a:normAutofit fontScale="95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dist"/>
              <a:r>
                <a:rPr lang="zh-CN" altLang="en-US" sz="4400" b="1" spc="300" dirty="0">
                  <a:solidFill>
                    <a:srgbClr val="0288D2"/>
                  </a:solidFill>
                  <a:latin typeface="Arial" panose="020B0604020202020204" pitchFamily="34" charset="0"/>
                  <a:ea typeface="微软雅黑" panose="020B0503020204020204" charset="-122"/>
                  <a:sym typeface="Arial" panose="020B0604020202020204" pitchFamily="34" charset="0"/>
                </a:rPr>
                <a:t>目录</a:t>
              </a:r>
            </a:p>
          </p:txBody>
        </p:sp>
        <p:sp>
          <p:nvSpPr>
            <p:cNvPr id="15" name="文本框 14"/>
            <p:cNvSpPr txBox="1"/>
            <p:nvPr/>
          </p:nvSpPr>
          <p:spPr>
            <a:xfrm>
              <a:off x="5017267" y="1174678"/>
              <a:ext cx="1851660" cy="368300"/>
            </a:xfrm>
            <a:prstGeom prst="rect">
              <a:avLst/>
            </a:prstGeom>
            <a:noFill/>
          </p:spPr>
          <p:txBody>
            <a:bodyPr wrap="square" rtlCol="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zh-CN" spc="300" dirty="0">
                  <a:solidFill>
                    <a:srgbClr val="0288D2"/>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CONTENTS</a:t>
              </a:r>
            </a:p>
          </p:txBody>
        </p:sp>
      </p:grpSp>
      <p:grpSp>
        <p:nvGrpSpPr>
          <p:cNvPr id="4" name="组合 3"/>
          <p:cNvGrpSpPr/>
          <p:nvPr/>
        </p:nvGrpSpPr>
        <p:grpSpPr>
          <a:xfrm>
            <a:off x="1100742" y="2619531"/>
            <a:ext cx="9990517" cy="914400"/>
            <a:chOff x="1080073" y="2395410"/>
            <a:chExt cx="9990517" cy="914400"/>
          </a:xfrm>
          <a:solidFill>
            <a:srgbClr val="0288D2"/>
          </a:solidFill>
        </p:grpSpPr>
        <p:grpSp>
          <p:nvGrpSpPr>
            <p:cNvPr id="10" name="组合 9"/>
            <p:cNvGrpSpPr/>
            <p:nvPr/>
          </p:nvGrpSpPr>
          <p:grpSpPr>
            <a:xfrm>
              <a:off x="1080073" y="2395410"/>
              <a:ext cx="2366645" cy="914400"/>
              <a:chOff x="3099195" y="2101019"/>
              <a:chExt cx="2366645" cy="914400"/>
            </a:xfrm>
            <a:grpFill/>
          </p:grpSpPr>
          <p:sp>
            <p:nvSpPr>
              <p:cNvPr id="18" name="矩形: 圆角 2"/>
              <p:cNvSpPr/>
              <p:nvPr/>
            </p:nvSpPr>
            <p:spPr>
              <a:xfrm>
                <a:off x="3099195" y="2101019"/>
                <a:ext cx="2366645" cy="914400"/>
              </a:xfrm>
              <a:prstGeom prst="roundRect">
                <a:avLst>
                  <a:gd name="adj" fmla="val 50000"/>
                </a:avLst>
              </a:prstGeom>
              <a:grpFill/>
              <a:ln>
                <a:noFill/>
              </a:ln>
            </p:spPr>
            <p:style>
              <a:lnRef idx="0">
                <a:schemeClr val="accent1"/>
              </a:lnRef>
              <a:fillRef idx="3">
                <a:schemeClr val="accent1"/>
              </a:fillRef>
              <a:effectRef idx="3">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b="1" dirty="0">
                  <a:latin typeface="微软雅黑" panose="020B0503020204020204" charset="-122"/>
                  <a:ea typeface="微软雅黑" panose="020B0503020204020204" charset="-122"/>
                </a:endParaRPr>
              </a:p>
            </p:txBody>
          </p:sp>
          <p:sp>
            <p:nvSpPr>
              <p:cNvPr id="9" name="矩形 8"/>
              <p:cNvSpPr/>
              <p:nvPr/>
            </p:nvSpPr>
            <p:spPr>
              <a:xfrm>
                <a:off x="3185101" y="2373553"/>
                <a:ext cx="2194832" cy="400110"/>
              </a:xfrm>
              <a:prstGeom prst="rect">
                <a:avLst/>
              </a:prstGeom>
              <a:grpFill/>
            </p:spPr>
            <p:txBody>
              <a:bodyPr wrap="none">
                <a:spAutoFit/>
              </a:bodyPr>
              <a:lstStyle/>
              <a:p>
                <a:pPr algn="ctr"/>
                <a:r>
                  <a:rPr lang="en-US" altLang="zh-CN" sz="2000" b="1" dirty="0">
                    <a:solidFill>
                      <a:schemeClr val="bg1"/>
                    </a:solidFill>
                    <a:latin typeface="微软雅黑" panose="020B0503020204020204" charset="-122"/>
                    <a:ea typeface="微软雅黑" panose="020B0503020204020204" charset="-122"/>
                  </a:rPr>
                  <a:t>01  </a:t>
                </a:r>
                <a:r>
                  <a:rPr lang="zh-CN" altLang="en-US" sz="2000" b="1" dirty="0">
                    <a:solidFill>
                      <a:schemeClr val="bg1"/>
                    </a:solidFill>
                    <a:latin typeface="微软雅黑" panose="020B0503020204020204" charset="-122"/>
                    <a:ea typeface="微软雅黑" panose="020B0503020204020204" charset="-122"/>
                  </a:rPr>
                  <a:t>药品基本信息</a:t>
                </a:r>
              </a:p>
            </p:txBody>
          </p:sp>
        </p:grpSp>
        <p:grpSp>
          <p:nvGrpSpPr>
            <p:cNvPr id="24" name="组合 23"/>
            <p:cNvGrpSpPr/>
            <p:nvPr/>
          </p:nvGrpSpPr>
          <p:grpSpPr>
            <a:xfrm>
              <a:off x="4892009" y="2395410"/>
              <a:ext cx="2366645" cy="914400"/>
              <a:chOff x="3099195" y="2101019"/>
              <a:chExt cx="2366645" cy="914400"/>
            </a:xfrm>
            <a:grpFill/>
          </p:grpSpPr>
          <p:sp>
            <p:nvSpPr>
              <p:cNvPr id="25" name="矩形: 圆角 2"/>
              <p:cNvSpPr/>
              <p:nvPr/>
            </p:nvSpPr>
            <p:spPr>
              <a:xfrm>
                <a:off x="3099195" y="2101019"/>
                <a:ext cx="2366645" cy="914400"/>
              </a:xfrm>
              <a:prstGeom prst="roundRect">
                <a:avLst>
                  <a:gd name="adj" fmla="val 50000"/>
                </a:avLst>
              </a:prstGeom>
              <a:grpFill/>
              <a:ln>
                <a:noFill/>
              </a:ln>
            </p:spPr>
            <p:style>
              <a:lnRef idx="0">
                <a:schemeClr val="accent1"/>
              </a:lnRef>
              <a:fillRef idx="3">
                <a:schemeClr val="accent1"/>
              </a:fillRef>
              <a:effectRef idx="3">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b="1" dirty="0">
                  <a:latin typeface="微软雅黑" panose="020B0503020204020204" charset="-122"/>
                  <a:ea typeface="微软雅黑" panose="020B0503020204020204" charset="-122"/>
                </a:endParaRPr>
              </a:p>
            </p:txBody>
          </p:sp>
          <p:sp>
            <p:nvSpPr>
              <p:cNvPr id="26" name="矩形 25"/>
              <p:cNvSpPr/>
              <p:nvPr/>
            </p:nvSpPr>
            <p:spPr>
              <a:xfrm>
                <a:off x="3569825" y="2373553"/>
                <a:ext cx="1425390" cy="400110"/>
              </a:xfrm>
              <a:prstGeom prst="rect">
                <a:avLst/>
              </a:prstGeom>
              <a:grpFill/>
            </p:spPr>
            <p:txBody>
              <a:bodyPr wrap="none">
                <a:spAutoFit/>
              </a:bodyPr>
              <a:lstStyle/>
              <a:p>
                <a:pPr algn="ctr"/>
                <a:r>
                  <a:rPr lang="en-US" altLang="zh-CN" sz="2000" b="1" dirty="0">
                    <a:solidFill>
                      <a:schemeClr val="bg1"/>
                    </a:solidFill>
                    <a:latin typeface="微软雅黑" panose="020B0503020204020204" charset="-122"/>
                    <a:ea typeface="微软雅黑" panose="020B0503020204020204" charset="-122"/>
                  </a:rPr>
                  <a:t>02  </a:t>
                </a:r>
                <a:r>
                  <a:rPr lang="zh-CN" altLang="en-US" sz="2000" b="1" dirty="0">
                    <a:solidFill>
                      <a:schemeClr val="bg1"/>
                    </a:solidFill>
                    <a:latin typeface="微软雅黑" panose="020B0503020204020204" charset="-122"/>
                    <a:ea typeface="微软雅黑" panose="020B0503020204020204" charset="-122"/>
                  </a:rPr>
                  <a:t>安全性</a:t>
                </a:r>
              </a:p>
            </p:txBody>
          </p:sp>
        </p:grpSp>
        <p:grpSp>
          <p:nvGrpSpPr>
            <p:cNvPr id="28" name="组合 27"/>
            <p:cNvGrpSpPr/>
            <p:nvPr/>
          </p:nvGrpSpPr>
          <p:grpSpPr>
            <a:xfrm>
              <a:off x="8703945" y="2395410"/>
              <a:ext cx="2366645" cy="914400"/>
              <a:chOff x="3099195" y="2101019"/>
              <a:chExt cx="2366645" cy="914400"/>
            </a:xfrm>
            <a:grpFill/>
          </p:grpSpPr>
          <p:sp>
            <p:nvSpPr>
              <p:cNvPr id="30" name="矩形: 圆角 2"/>
              <p:cNvSpPr/>
              <p:nvPr/>
            </p:nvSpPr>
            <p:spPr>
              <a:xfrm>
                <a:off x="3099195" y="2101019"/>
                <a:ext cx="2366645" cy="914400"/>
              </a:xfrm>
              <a:prstGeom prst="roundRect">
                <a:avLst>
                  <a:gd name="adj" fmla="val 50000"/>
                </a:avLst>
              </a:prstGeom>
              <a:grpFill/>
              <a:ln>
                <a:noFill/>
              </a:ln>
            </p:spPr>
            <p:style>
              <a:lnRef idx="0">
                <a:schemeClr val="accent1"/>
              </a:lnRef>
              <a:fillRef idx="3">
                <a:schemeClr val="accent1"/>
              </a:fillRef>
              <a:effectRef idx="3">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b="1" dirty="0">
                  <a:latin typeface="微软雅黑" panose="020B0503020204020204" charset="-122"/>
                  <a:ea typeface="微软雅黑" panose="020B0503020204020204" charset="-122"/>
                </a:endParaRPr>
              </a:p>
            </p:txBody>
          </p:sp>
          <p:sp>
            <p:nvSpPr>
              <p:cNvPr id="31" name="矩形 30"/>
              <p:cNvSpPr/>
              <p:nvPr/>
            </p:nvSpPr>
            <p:spPr>
              <a:xfrm>
                <a:off x="3569826" y="2373553"/>
                <a:ext cx="1425390" cy="400110"/>
              </a:xfrm>
              <a:prstGeom prst="rect">
                <a:avLst/>
              </a:prstGeom>
              <a:grpFill/>
            </p:spPr>
            <p:txBody>
              <a:bodyPr wrap="none">
                <a:spAutoFit/>
              </a:bodyPr>
              <a:lstStyle/>
              <a:p>
                <a:pPr algn="ctr"/>
                <a:r>
                  <a:rPr lang="en-US" altLang="zh-CN" sz="2000" b="1" dirty="0">
                    <a:solidFill>
                      <a:schemeClr val="bg1"/>
                    </a:solidFill>
                    <a:latin typeface="微软雅黑" panose="020B0503020204020204" charset="-122"/>
                    <a:ea typeface="微软雅黑" panose="020B0503020204020204" charset="-122"/>
                  </a:rPr>
                  <a:t>03  </a:t>
                </a:r>
                <a:r>
                  <a:rPr lang="zh-CN" altLang="en-US" sz="2000" b="1" dirty="0">
                    <a:solidFill>
                      <a:schemeClr val="bg1"/>
                    </a:solidFill>
                    <a:latin typeface="微软雅黑" panose="020B0503020204020204" charset="-122"/>
                    <a:ea typeface="微软雅黑" panose="020B0503020204020204" charset="-122"/>
                  </a:rPr>
                  <a:t>有效性</a:t>
                </a:r>
              </a:p>
            </p:txBody>
          </p:sp>
        </p:grpSp>
      </p:grpSp>
      <p:grpSp>
        <p:nvGrpSpPr>
          <p:cNvPr id="3" name="组合 2"/>
          <p:cNvGrpSpPr/>
          <p:nvPr/>
        </p:nvGrpSpPr>
        <p:grpSpPr>
          <a:xfrm>
            <a:off x="3006710" y="4054755"/>
            <a:ext cx="6178580" cy="914400"/>
            <a:chOff x="1080073" y="3801606"/>
            <a:chExt cx="6178580" cy="914400"/>
          </a:xfrm>
          <a:solidFill>
            <a:srgbClr val="0288D2"/>
          </a:solidFill>
        </p:grpSpPr>
        <p:grpSp>
          <p:nvGrpSpPr>
            <p:cNvPr id="32" name="组合 31"/>
            <p:cNvGrpSpPr/>
            <p:nvPr/>
          </p:nvGrpSpPr>
          <p:grpSpPr>
            <a:xfrm>
              <a:off x="1080073" y="3801606"/>
              <a:ext cx="2366645" cy="914400"/>
              <a:chOff x="3099195" y="2101019"/>
              <a:chExt cx="2366645" cy="914400"/>
            </a:xfrm>
            <a:grpFill/>
          </p:grpSpPr>
          <p:sp>
            <p:nvSpPr>
              <p:cNvPr id="34" name="矩形: 圆角 2"/>
              <p:cNvSpPr/>
              <p:nvPr/>
            </p:nvSpPr>
            <p:spPr>
              <a:xfrm>
                <a:off x="3099195" y="2101019"/>
                <a:ext cx="2366645" cy="914400"/>
              </a:xfrm>
              <a:prstGeom prst="roundRect">
                <a:avLst>
                  <a:gd name="adj" fmla="val 50000"/>
                </a:avLst>
              </a:prstGeom>
              <a:grpFill/>
              <a:ln>
                <a:noFill/>
              </a:ln>
            </p:spPr>
            <p:style>
              <a:lnRef idx="0">
                <a:schemeClr val="accent1"/>
              </a:lnRef>
              <a:fillRef idx="3">
                <a:schemeClr val="accent1"/>
              </a:fillRef>
              <a:effectRef idx="3">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b="1" dirty="0">
                  <a:latin typeface="微软雅黑" panose="020B0503020204020204" charset="-122"/>
                  <a:ea typeface="微软雅黑" panose="020B0503020204020204" charset="-122"/>
                </a:endParaRPr>
              </a:p>
            </p:txBody>
          </p:sp>
          <p:sp>
            <p:nvSpPr>
              <p:cNvPr id="35" name="矩形 34"/>
              <p:cNvSpPr/>
              <p:nvPr/>
            </p:nvSpPr>
            <p:spPr>
              <a:xfrm>
                <a:off x="3569827" y="2373553"/>
                <a:ext cx="1425390" cy="400110"/>
              </a:xfrm>
              <a:prstGeom prst="rect">
                <a:avLst/>
              </a:prstGeom>
              <a:grpFill/>
            </p:spPr>
            <p:txBody>
              <a:bodyPr wrap="none">
                <a:spAutoFit/>
              </a:bodyPr>
              <a:lstStyle/>
              <a:p>
                <a:pPr algn="ctr"/>
                <a:r>
                  <a:rPr lang="en-US" altLang="zh-CN" sz="2000" b="1" dirty="0">
                    <a:solidFill>
                      <a:schemeClr val="bg1"/>
                    </a:solidFill>
                    <a:latin typeface="微软雅黑" panose="020B0503020204020204" charset="-122"/>
                    <a:ea typeface="微软雅黑" panose="020B0503020204020204" charset="-122"/>
                  </a:rPr>
                  <a:t>04  </a:t>
                </a:r>
                <a:r>
                  <a:rPr lang="zh-CN" altLang="en-US" sz="2000" b="1" dirty="0">
                    <a:solidFill>
                      <a:schemeClr val="bg1"/>
                    </a:solidFill>
                    <a:latin typeface="微软雅黑" panose="020B0503020204020204" charset="-122"/>
                    <a:ea typeface="微软雅黑" panose="020B0503020204020204" charset="-122"/>
                  </a:rPr>
                  <a:t>创新性</a:t>
                </a:r>
              </a:p>
            </p:txBody>
          </p:sp>
        </p:grpSp>
        <p:grpSp>
          <p:nvGrpSpPr>
            <p:cNvPr id="36" name="组合 35"/>
            <p:cNvGrpSpPr/>
            <p:nvPr/>
          </p:nvGrpSpPr>
          <p:grpSpPr>
            <a:xfrm>
              <a:off x="4892008" y="3801606"/>
              <a:ext cx="2366645" cy="914400"/>
              <a:chOff x="3099195" y="2101019"/>
              <a:chExt cx="2366645" cy="914400"/>
            </a:xfrm>
            <a:grpFill/>
          </p:grpSpPr>
          <p:sp>
            <p:nvSpPr>
              <p:cNvPr id="37" name="矩形: 圆角 2"/>
              <p:cNvSpPr/>
              <p:nvPr/>
            </p:nvSpPr>
            <p:spPr>
              <a:xfrm>
                <a:off x="3099195" y="2101019"/>
                <a:ext cx="2366645" cy="914400"/>
              </a:xfrm>
              <a:prstGeom prst="roundRect">
                <a:avLst>
                  <a:gd name="adj" fmla="val 50000"/>
                </a:avLst>
              </a:prstGeom>
              <a:grpFill/>
              <a:ln>
                <a:noFill/>
              </a:ln>
            </p:spPr>
            <p:style>
              <a:lnRef idx="0">
                <a:schemeClr val="accent1"/>
              </a:lnRef>
              <a:fillRef idx="3">
                <a:schemeClr val="accent1"/>
              </a:fillRef>
              <a:effectRef idx="3">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2000" b="1" dirty="0">
                  <a:latin typeface="微软雅黑" panose="020B0503020204020204" charset="-122"/>
                  <a:ea typeface="微软雅黑" panose="020B0503020204020204" charset="-122"/>
                </a:endParaRPr>
              </a:p>
            </p:txBody>
          </p:sp>
          <p:sp>
            <p:nvSpPr>
              <p:cNvPr id="38" name="矩形 37"/>
              <p:cNvSpPr/>
              <p:nvPr/>
            </p:nvSpPr>
            <p:spPr>
              <a:xfrm>
                <a:off x="3569828" y="2373553"/>
                <a:ext cx="1425390" cy="400110"/>
              </a:xfrm>
              <a:prstGeom prst="rect">
                <a:avLst/>
              </a:prstGeom>
              <a:grpFill/>
            </p:spPr>
            <p:txBody>
              <a:bodyPr wrap="none">
                <a:spAutoFit/>
              </a:bodyPr>
              <a:lstStyle/>
              <a:p>
                <a:pPr algn="ctr"/>
                <a:r>
                  <a:rPr lang="en-US" altLang="zh-CN" sz="2000" b="1" dirty="0">
                    <a:solidFill>
                      <a:schemeClr val="bg1"/>
                    </a:solidFill>
                    <a:latin typeface="微软雅黑" panose="020B0503020204020204" charset="-122"/>
                    <a:ea typeface="微软雅黑" panose="020B0503020204020204" charset="-122"/>
                  </a:rPr>
                  <a:t>05  </a:t>
                </a:r>
                <a:r>
                  <a:rPr lang="zh-CN" altLang="en-US" sz="2000" b="1" dirty="0">
                    <a:solidFill>
                      <a:schemeClr val="bg1"/>
                    </a:solidFill>
                    <a:latin typeface="微软雅黑" panose="020B0503020204020204" charset="-122"/>
                    <a:ea typeface="微软雅黑" panose="020B0503020204020204" charset="-122"/>
                  </a:rPr>
                  <a:t>公平性</a:t>
                </a:r>
              </a:p>
            </p:txBody>
          </p:sp>
        </p:grpSp>
      </p:grpSp>
      <p:cxnSp>
        <p:nvCxnSpPr>
          <p:cNvPr id="6" name="直接连接符 5"/>
          <p:cNvCxnSpPr/>
          <p:nvPr/>
        </p:nvCxnSpPr>
        <p:spPr>
          <a:xfrm>
            <a:off x="5307994" y="1550410"/>
            <a:ext cx="1576011" cy="0"/>
          </a:xfrm>
          <a:prstGeom prst="line">
            <a:avLst/>
          </a:prstGeom>
          <a:ln w="571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8"/>
          <p:cNvGraphicFramePr>
            <a:graphicFrameLocks noGrp="1"/>
          </p:cNvGraphicFramePr>
          <p:nvPr>
            <p:custDataLst>
              <p:tags r:id="rId1"/>
            </p:custDataLst>
            <p:extLst>
              <p:ext uri="{D42A27DB-BD31-4B8C-83A1-F6EECF244321}">
                <p14:modId xmlns:p14="http://schemas.microsoft.com/office/powerpoint/2010/main" val="845429824"/>
              </p:ext>
            </p:extLst>
          </p:nvPr>
        </p:nvGraphicFramePr>
        <p:xfrm>
          <a:off x="594995" y="1133077"/>
          <a:ext cx="11002010" cy="4830159"/>
        </p:xfrm>
        <a:graphic>
          <a:graphicData uri="http://schemas.openxmlformats.org/drawingml/2006/table">
            <a:tbl>
              <a:tblPr firstRow="1" bandRow="1"/>
              <a:tblGrid>
                <a:gridCol w="1273810">
                  <a:extLst>
                    <a:ext uri="{9D8B030D-6E8A-4147-A177-3AD203B41FA5}">
                      <a16:colId xmlns:a16="http://schemas.microsoft.com/office/drawing/2014/main" val="20000"/>
                    </a:ext>
                  </a:extLst>
                </a:gridCol>
                <a:gridCol w="2467610">
                  <a:extLst>
                    <a:ext uri="{9D8B030D-6E8A-4147-A177-3AD203B41FA5}">
                      <a16:colId xmlns:a16="http://schemas.microsoft.com/office/drawing/2014/main" val="20001"/>
                    </a:ext>
                  </a:extLst>
                </a:gridCol>
                <a:gridCol w="4187825">
                  <a:extLst>
                    <a:ext uri="{9D8B030D-6E8A-4147-A177-3AD203B41FA5}">
                      <a16:colId xmlns:a16="http://schemas.microsoft.com/office/drawing/2014/main" val="20002"/>
                    </a:ext>
                  </a:extLst>
                </a:gridCol>
                <a:gridCol w="3072765">
                  <a:extLst>
                    <a:ext uri="{9D8B030D-6E8A-4147-A177-3AD203B41FA5}">
                      <a16:colId xmlns:a16="http://schemas.microsoft.com/office/drawing/2014/main" val="20003"/>
                    </a:ext>
                  </a:extLst>
                </a:gridCol>
              </a:tblGrid>
              <a:tr h="379600">
                <a:tc gridSpan="4">
                  <a:txBody>
                    <a:bodyPr/>
                    <a:lstStyle/>
                    <a:p>
                      <a:r>
                        <a:rPr lang="zh-CN" altLang="en-US" sz="1800" b="1" dirty="0">
                          <a:solidFill>
                            <a:schemeClr val="bg1"/>
                          </a:solidFill>
                          <a:latin typeface="+mn-ea"/>
                          <a:ea typeface="+mn-ea"/>
                        </a:rPr>
                        <a:t>产品基本信息</a:t>
                      </a:r>
                      <a:r>
                        <a:rPr lang="en-US" altLang="zh-CN" sz="1800" b="1" baseline="30000" dirty="0">
                          <a:solidFill>
                            <a:schemeClr val="bg1"/>
                          </a:solidFill>
                          <a:latin typeface="+mn-ea"/>
                          <a:ea typeface="+mn-ea"/>
                        </a:rPr>
                        <a:t>1</a:t>
                      </a:r>
                      <a:endParaRPr lang="zh-CN" altLang="en-US" sz="1800" b="1" baseline="30000" dirty="0">
                        <a:solidFill>
                          <a:schemeClr val="bg1"/>
                        </a:solidFill>
                        <a:latin typeface="+mn-ea"/>
                        <a:ea typeface="+mn-ea"/>
                      </a:endParaRPr>
                    </a:p>
                  </a:txBody>
                  <a:tcPr anchor="ctr">
                    <a:lnL w="2500" cmpd="sng">
                      <a:noFill/>
                    </a:lnL>
                    <a:lnR w="2500" cmpd="sng">
                      <a:noFill/>
                    </a:lnR>
                    <a:lnT w="25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288D2"/>
                    </a:solidFill>
                  </a:tcPr>
                </a:tc>
                <a:tc hMerge="1">
                  <a:txBody>
                    <a:bodyPr/>
                    <a:lstStyle/>
                    <a:p>
                      <a:endParaRPr lang="zh-CN"/>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xBody>
                    <a:bodyPr/>
                    <a:lstStyle/>
                    <a:p>
                      <a:endParaRPr lang="zh-CN"/>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xBody>
                    <a:bodyPr/>
                    <a:lstStyle/>
                    <a:p>
                      <a:endParaRPr lang="zh-CN"/>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extLst>
                  <a:ext uri="{0D108BD9-81ED-4DB2-BD59-A6C34878D82A}">
                    <a16:rowId xmlns:a16="http://schemas.microsoft.com/office/drawing/2014/main" val="10000"/>
                  </a:ext>
                </a:extLst>
              </a:tr>
              <a:tr h="388167">
                <a:tc rowSpan="2">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dirty="0">
                          <a:latin typeface="+mn-ea"/>
                          <a:ea typeface="+mn-ea"/>
                        </a:rPr>
                        <a:t>通用名称</a:t>
                      </a:r>
                      <a:endParaRPr lang="zh-CN" altLang="en-US" sz="1600" b="1" dirty="0">
                        <a:solidFill>
                          <a:srgbClr val="E46D1C"/>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dirty="0">
                          <a:solidFill>
                            <a:schemeClr val="tx1"/>
                          </a:solidFill>
                          <a:latin typeface="+mn-ea"/>
                          <a:sym typeface="+mn-ea"/>
                        </a:rPr>
                        <a:t>清金化痰汤颗粒</a:t>
                      </a:r>
                      <a:endParaRPr lang="zh-CN" altLang="en-US" sz="16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CN" altLang="en-US" sz="1600" b="1" dirty="0">
                          <a:solidFill>
                            <a:schemeClr val="tx1"/>
                          </a:solidFill>
                          <a:latin typeface="+mn-ea"/>
                          <a:ea typeface="+mn-ea"/>
                        </a:rPr>
                        <a:t>中国大陆首次上市时间（预计）</a:t>
                      </a:r>
                      <a:endParaRPr lang="en-US" altLang="zh-CN" sz="16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600" b="1" kern="1200" dirty="0">
                          <a:solidFill>
                            <a:srgbClr val="0288D2"/>
                          </a:solidFill>
                          <a:latin typeface="+mn-ea"/>
                          <a:ea typeface="+mn-ea"/>
                          <a:cs typeface="+mn-cs"/>
                        </a:rPr>
                        <a:t>2026</a:t>
                      </a:r>
                      <a:r>
                        <a:rPr lang="zh-CN" altLang="en-US" sz="1600" b="1" kern="1200" dirty="0">
                          <a:solidFill>
                            <a:srgbClr val="0288D2"/>
                          </a:solidFill>
                          <a:latin typeface="+mn-ea"/>
                          <a:ea typeface="+mn-ea"/>
                          <a:cs typeface="+mn-cs"/>
                        </a:rPr>
                        <a:t>年</a:t>
                      </a:r>
                      <a:r>
                        <a:rPr lang="en-US" altLang="zh-CN" sz="1600" b="1" kern="1200" dirty="0">
                          <a:solidFill>
                            <a:srgbClr val="0288D2"/>
                          </a:solidFill>
                          <a:latin typeface="+mn-ea"/>
                          <a:ea typeface="+mn-ea"/>
                          <a:cs typeface="+mn-cs"/>
                        </a:rPr>
                        <a:t>6</a:t>
                      </a:r>
                      <a:r>
                        <a:rPr lang="zh-CN" altLang="en-US" sz="1600" b="1" kern="1200" dirty="0">
                          <a:solidFill>
                            <a:srgbClr val="0288D2"/>
                          </a:solidFill>
                          <a:latin typeface="+mn-ea"/>
                          <a:ea typeface="+mn-ea"/>
                          <a:cs typeface="+mn-cs"/>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931906376"/>
                  </a:ext>
                </a:extLst>
              </a:tr>
              <a:tr h="374817">
                <a:tc vMerge="1">
                  <a:txBody>
                    <a:bodyPr/>
                    <a:lstStyle/>
                    <a:p>
                      <a:endParaRPr dirty="0"/>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dirty="0">
                          <a:solidFill>
                            <a:schemeClr val="tx1"/>
                          </a:solidFill>
                          <a:latin typeface="+mn-ea"/>
                          <a:sym typeface="+mn-ea"/>
                        </a:rPr>
                        <a:t>完成技术审评时间</a:t>
                      </a:r>
                      <a:endParaRPr lang="zh-CN" altLang="en-US" sz="16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600" b="1" kern="1200" dirty="0">
                          <a:solidFill>
                            <a:srgbClr val="0288D2"/>
                          </a:solidFill>
                          <a:latin typeface="+mn-ea"/>
                          <a:ea typeface="+mn-ea"/>
                          <a:cs typeface="+mn-cs"/>
                        </a:rPr>
                        <a:t>2026</a:t>
                      </a:r>
                      <a:r>
                        <a:rPr lang="zh-CN" altLang="en-US" sz="1600" b="1" kern="1200" dirty="0">
                          <a:solidFill>
                            <a:srgbClr val="0288D2"/>
                          </a:solidFill>
                          <a:latin typeface="+mn-ea"/>
                          <a:ea typeface="+mn-ea"/>
                          <a:cs typeface="+mn-cs"/>
                        </a:rPr>
                        <a:t>年</a:t>
                      </a:r>
                      <a:r>
                        <a:rPr lang="en-US" altLang="zh-CN" sz="1600" b="1" kern="1200" dirty="0">
                          <a:solidFill>
                            <a:srgbClr val="0288D2"/>
                          </a:solidFill>
                          <a:latin typeface="+mn-ea"/>
                          <a:ea typeface="+mn-ea"/>
                          <a:cs typeface="+mn-cs"/>
                        </a:rPr>
                        <a:t>06</a:t>
                      </a:r>
                      <a:r>
                        <a:rPr lang="zh-CN" altLang="en-US" sz="1600" b="1" kern="1200" dirty="0">
                          <a:solidFill>
                            <a:srgbClr val="0288D2"/>
                          </a:solidFill>
                          <a:latin typeface="+mn-ea"/>
                          <a:ea typeface="+mn-ea"/>
                          <a:cs typeface="+mn-cs"/>
                        </a:rPr>
                        <a:t>月</a:t>
                      </a:r>
                      <a:r>
                        <a:rPr lang="en-US" altLang="zh-CN" sz="1600" b="1" kern="1200" dirty="0">
                          <a:solidFill>
                            <a:srgbClr val="0288D2"/>
                          </a:solidFill>
                          <a:latin typeface="+mn-ea"/>
                          <a:ea typeface="+mn-ea"/>
                          <a:cs typeface="+mn-cs"/>
                        </a:rPr>
                        <a:t>02</a:t>
                      </a:r>
                      <a:r>
                        <a:rPr lang="zh-CN" altLang="en-US" sz="1600" b="1" kern="1200" dirty="0">
                          <a:solidFill>
                            <a:srgbClr val="0288D2"/>
                          </a:solidFill>
                          <a:latin typeface="+mn-ea"/>
                          <a:ea typeface="+mn-ea"/>
                          <a:cs typeface="+mn-cs"/>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485410">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dirty="0">
                          <a:latin typeface="+mn-ea"/>
                          <a:ea typeface="+mn-ea"/>
                        </a:rPr>
                        <a:t>注册</a:t>
                      </a:r>
                      <a:r>
                        <a:rPr lang="zh-CN" altLang="en-US" sz="1600" b="1" dirty="0">
                          <a:solidFill>
                            <a:schemeClr val="tx1"/>
                          </a:solidFill>
                          <a:latin typeface="+mn-ea"/>
                          <a:ea typeface="+mn-ea"/>
                        </a:rPr>
                        <a:t>规格</a:t>
                      </a:r>
                      <a:endParaRPr lang="en-US" altLang="zh-CN" sz="1600" b="1" kern="1200" dirty="0">
                        <a:solidFill>
                          <a:srgbClr val="E57122"/>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dirty="0">
                          <a:solidFill>
                            <a:srgbClr val="0288D2"/>
                          </a:solidFill>
                          <a:latin typeface="+mn-ea"/>
                          <a:sym typeface="+mn-ea"/>
                        </a:rPr>
                        <a:t>每袋相当于饮片</a:t>
                      </a:r>
                      <a:r>
                        <a:rPr lang="en-US" sz="1600" b="1" dirty="0">
                          <a:solidFill>
                            <a:srgbClr val="0288D2"/>
                          </a:solidFill>
                          <a:latin typeface="+mn-ea"/>
                          <a:sym typeface="+mn-ea"/>
                        </a:rPr>
                        <a:t>23.13g</a:t>
                      </a:r>
                      <a:endParaRPr lang="en-US" altLang="zh-CN" sz="1600" b="0" kern="1200" dirty="0">
                        <a:solidFill>
                          <a:srgbClr val="0288D2"/>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dirty="0">
                          <a:solidFill>
                            <a:schemeClr val="tx1"/>
                          </a:solidFill>
                          <a:latin typeface="+mn-ea"/>
                          <a:ea typeface="+mn-ea"/>
                        </a:rPr>
                        <a:t>目前大陆同通用名药品的上市情况</a:t>
                      </a:r>
                      <a:endParaRPr lang="en-US" altLang="zh-CN" sz="1600" b="1" kern="1200" dirty="0">
                        <a:solidFill>
                          <a:srgbClr val="E57122"/>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dirty="0">
                          <a:solidFill>
                            <a:srgbClr val="0288D2"/>
                          </a:solidFill>
                          <a:latin typeface="+mn-ea"/>
                          <a:sym typeface="+mn-ea"/>
                        </a:rPr>
                        <a:t>山东齐都药业有限公司首家上市</a:t>
                      </a:r>
                      <a:endParaRPr lang="en-US" altLang="zh-CN" sz="1600" b="0" kern="1200" dirty="0">
                        <a:solidFill>
                          <a:srgbClr val="0288D2"/>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04707">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kern="1200" dirty="0">
                          <a:solidFill>
                            <a:schemeClr val="tx1"/>
                          </a:solidFill>
                          <a:latin typeface="+mn-ea"/>
                          <a:ea typeface="+mn-ea"/>
                          <a:cs typeface="+mn-cs"/>
                        </a:rPr>
                        <a:t>注册分类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kern="1200" dirty="0">
                          <a:solidFill>
                            <a:srgbClr val="0288D2"/>
                          </a:solidFill>
                          <a:latin typeface="+mn-ea"/>
                          <a:ea typeface="+mn-ea"/>
                          <a:cs typeface="+mn-cs"/>
                        </a:rPr>
                        <a:t>中药</a:t>
                      </a:r>
                      <a:r>
                        <a:rPr lang="en-US" altLang="zh-CN" sz="1600" b="1" kern="1200" dirty="0">
                          <a:solidFill>
                            <a:srgbClr val="0288D2"/>
                          </a:solidFill>
                          <a:latin typeface="+mn-ea"/>
                          <a:ea typeface="+mn-ea"/>
                          <a:cs typeface="+mn-cs"/>
                        </a:rPr>
                        <a:t>3.1</a:t>
                      </a:r>
                      <a:r>
                        <a:rPr lang="zh-CN" altLang="en-US" sz="1600" b="1" kern="1200" dirty="0">
                          <a:solidFill>
                            <a:srgbClr val="0288D2"/>
                          </a:solidFill>
                          <a:latin typeface="+mn-ea"/>
                          <a:ea typeface="+mn-ea"/>
                          <a:cs typeface="+mn-cs"/>
                        </a:rPr>
                        <a:t>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dirty="0">
                          <a:solidFill>
                            <a:schemeClr val="tx1"/>
                          </a:solidFill>
                          <a:latin typeface="+mn-ea"/>
                          <a:ea typeface="+mn-ea"/>
                        </a:rPr>
                        <a:t>全球首个上市国家</a:t>
                      </a:r>
                      <a:r>
                        <a:rPr lang="en-US" altLang="zh-CN" sz="1600" b="1" dirty="0">
                          <a:solidFill>
                            <a:schemeClr val="tx1"/>
                          </a:solidFill>
                          <a:latin typeface="+mn-ea"/>
                          <a:ea typeface="+mn-ea"/>
                        </a:rPr>
                        <a:t>/</a:t>
                      </a:r>
                      <a:r>
                        <a:rPr lang="zh-CN" altLang="en-US" sz="1600" b="1" dirty="0">
                          <a:solidFill>
                            <a:schemeClr val="tx1"/>
                          </a:solidFill>
                          <a:latin typeface="+mn-ea"/>
                          <a:ea typeface="+mn-ea"/>
                        </a:rPr>
                        <a:t>地区以及上市时间</a:t>
                      </a:r>
                      <a:endParaRPr lang="zh-CN" altLang="en-US" sz="1600" b="1" kern="1200" dirty="0">
                        <a:solidFill>
                          <a:srgbClr val="ED7D31"/>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sz="1600" b="1" kern="1200" dirty="0">
                          <a:solidFill>
                            <a:srgbClr val="0288D2"/>
                          </a:solidFill>
                          <a:latin typeface="+mn-ea"/>
                          <a:ea typeface="+mn-ea"/>
                          <a:cs typeface="+mn-cs"/>
                        </a:rPr>
                        <a:t>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436644">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kern="1200" dirty="0">
                          <a:solidFill>
                            <a:schemeClr val="tx1"/>
                          </a:solidFill>
                          <a:latin typeface="+mn-ea"/>
                          <a:ea typeface="+mn-ea"/>
                          <a:cs typeface="+mn-cs"/>
                        </a:rPr>
                        <a:t>是否为</a:t>
                      </a:r>
                      <a:r>
                        <a:rPr lang="en-US" altLang="zh-CN" sz="1600" b="1" kern="1200" dirty="0">
                          <a:solidFill>
                            <a:schemeClr val="tx1"/>
                          </a:solidFill>
                          <a:latin typeface="+mn-ea"/>
                          <a:ea typeface="+mn-ea"/>
                          <a:cs typeface="+mn-cs"/>
                        </a:rPr>
                        <a:t>OTC</a:t>
                      </a:r>
                      <a:endParaRPr lang="zh-CN" altLang="en-US" sz="1600" b="1" kern="1200" dirty="0">
                        <a:solidFill>
                          <a:srgbClr val="0288D2"/>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kern="1200" dirty="0">
                          <a:solidFill>
                            <a:srgbClr val="0288D2"/>
                          </a:solidFill>
                          <a:latin typeface="+mn-ea"/>
                          <a:ea typeface="+mn-ea"/>
                          <a:cs typeface="+mn-cs"/>
                        </a:rPr>
                        <a:t>否</a:t>
                      </a:r>
                      <a:endParaRPr lang="zh-CN" altLang="en-US" sz="1600" kern="1200" dirty="0">
                        <a:solidFill>
                          <a:srgbClr val="0288D2"/>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zh-CN" altLang="en-US" sz="1600" b="1" kern="1200" dirty="0">
                        <a:solidFill>
                          <a:srgbClr val="ED7D31"/>
                        </a:solidFill>
                        <a:latin typeface="+mn-ea"/>
                        <a:ea typeface="+mn-ea"/>
                        <a:cs typeface="+mn-cs"/>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zh-CN" sz="1600" b="1" kern="1200" dirty="0">
                        <a:solidFill>
                          <a:srgbClr val="0288D2"/>
                        </a:solidFill>
                        <a:latin typeface="+mn-ea"/>
                        <a:ea typeface="+mn-ea"/>
                        <a:cs typeface="+mn-cs"/>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840486441"/>
                  </a:ext>
                </a:extLst>
              </a:tr>
              <a:tr h="669879">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kern="1200" dirty="0">
                          <a:solidFill>
                            <a:schemeClr val="tx1"/>
                          </a:solidFill>
                          <a:latin typeface="+mn-ea"/>
                          <a:ea typeface="+mn-ea"/>
                          <a:cs typeface="+mn-cs"/>
                        </a:rPr>
                        <a:t>处方组成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3">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kern="1200" dirty="0">
                          <a:solidFill>
                            <a:schemeClr val="tx1"/>
                          </a:solidFill>
                          <a:latin typeface="+mn-ea"/>
                          <a:ea typeface="+mn-ea"/>
                          <a:cs typeface="+mn-cs"/>
                        </a:rPr>
                        <a:t>黄芩</a:t>
                      </a:r>
                      <a:r>
                        <a:rPr lang="en-US" altLang="zh-CN" sz="1600" kern="1200" dirty="0">
                          <a:solidFill>
                            <a:schemeClr val="tx1"/>
                          </a:solidFill>
                          <a:latin typeface="+mn-ea"/>
                          <a:ea typeface="+mn-ea"/>
                          <a:cs typeface="+mn-cs"/>
                        </a:rPr>
                        <a:t>5.60g</a:t>
                      </a:r>
                      <a:r>
                        <a:rPr lang="zh-CN" altLang="en-US" sz="1600" kern="1200" dirty="0">
                          <a:solidFill>
                            <a:schemeClr val="tx1"/>
                          </a:solidFill>
                          <a:latin typeface="+mn-ea"/>
                          <a:ea typeface="+mn-ea"/>
                          <a:cs typeface="+mn-cs"/>
                        </a:rPr>
                        <a:t>、栀子</a:t>
                      </a:r>
                      <a:r>
                        <a:rPr lang="en-US" altLang="zh-CN" sz="1600" kern="1200" dirty="0">
                          <a:solidFill>
                            <a:schemeClr val="tx1"/>
                          </a:solidFill>
                          <a:latin typeface="+mn-ea"/>
                          <a:ea typeface="+mn-ea"/>
                          <a:cs typeface="+mn-cs"/>
                        </a:rPr>
                        <a:t>5.60g</a:t>
                      </a:r>
                      <a:r>
                        <a:rPr lang="zh-CN" altLang="en-US" sz="1600" kern="1200" dirty="0">
                          <a:solidFill>
                            <a:schemeClr val="tx1"/>
                          </a:solidFill>
                          <a:latin typeface="+mn-ea"/>
                          <a:ea typeface="+mn-ea"/>
                          <a:cs typeface="+mn-cs"/>
                        </a:rPr>
                        <a:t>、桑白皮</a:t>
                      </a:r>
                      <a:r>
                        <a:rPr lang="en-US" altLang="zh-CN" sz="1600" kern="1200" dirty="0">
                          <a:solidFill>
                            <a:schemeClr val="tx1"/>
                          </a:solidFill>
                          <a:latin typeface="+mn-ea"/>
                          <a:ea typeface="+mn-ea"/>
                          <a:cs typeface="+mn-cs"/>
                        </a:rPr>
                        <a:t>3.73g</a:t>
                      </a:r>
                      <a:r>
                        <a:rPr lang="zh-CN" altLang="en-US" sz="1600" kern="1200" dirty="0">
                          <a:solidFill>
                            <a:schemeClr val="tx1"/>
                          </a:solidFill>
                          <a:latin typeface="+mn-ea"/>
                          <a:ea typeface="+mn-ea"/>
                          <a:cs typeface="+mn-cs"/>
                        </a:rPr>
                        <a:t>、炒瓜蒌子</a:t>
                      </a:r>
                      <a:r>
                        <a:rPr lang="en-US" altLang="zh-CN" sz="1600" kern="1200" dirty="0">
                          <a:solidFill>
                            <a:schemeClr val="tx1"/>
                          </a:solidFill>
                          <a:latin typeface="+mn-ea"/>
                          <a:ea typeface="+mn-ea"/>
                          <a:cs typeface="+mn-cs"/>
                        </a:rPr>
                        <a:t>3.73g</a:t>
                      </a:r>
                      <a:r>
                        <a:rPr lang="zh-CN" altLang="en-US" sz="1600" kern="1200" dirty="0">
                          <a:solidFill>
                            <a:schemeClr val="tx1"/>
                          </a:solidFill>
                          <a:latin typeface="+mn-ea"/>
                          <a:ea typeface="+mn-ea"/>
                          <a:cs typeface="+mn-cs"/>
                        </a:rPr>
                        <a:t>、浙贝母</a:t>
                      </a:r>
                      <a:r>
                        <a:rPr lang="en-US" altLang="zh-CN" sz="1600" kern="1200" dirty="0">
                          <a:solidFill>
                            <a:schemeClr val="tx1"/>
                          </a:solidFill>
                          <a:latin typeface="+mn-ea"/>
                          <a:ea typeface="+mn-ea"/>
                          <a:cs typeface="+mn-cs"/>
                        </a:rPr>
                        <a:t>3.73g</a:t>
                      </a:r>
                      <a:r>
                        <a:rPr lang="zh-CN" altLang="en-US" sz="1600" kern="1200" dirty="0">
                          <a:solidFill>
                            <a:schemeClr val="tx1"/>
                          </a:solidFill>
                          <a:latin typeface="+mn-ea"/>
                          <a:ea typeface="+mn-ea"/>
                          <a:cs typeface="+mn-cs"/>
                        </a:rPr>
                        <a:t>、橘红</a:t>
                      </a:r>
                      <a:r>
                        <a:rPr lang="en-US" altLang="zh-CN" sz="1600" kern="1200" dirty="0">
                          <a:solidFill>
                            <a:schemeClr val="tx1"/>
                          </a:solidFill>
                          <a:latin typeface="+mn-ea"/>
                          <a:ea typeface="+mn-ea"/>
                          <a:cs typeface="+mn-cs"/>
                        </a:rPr>
                        <a:t>3.73g</a:t>
                      </a:r>
                      <a:r>
                        <a:rPr lang="zh-CN" altLang="en-US" sz="1600" kern="1200" dirty="0">
                          <a:solidFill>
                            <a:schemeClr val="tx1"/>
                          </a:solidFill>
                          <a:latin typeface="+mn-ea"/>
                          <a:ea typeface="+mn-ea"/>
                          <a:cs typeface="+mn-cs"/>
                        </a:rPr>
                        <a:t>、桔梗</a:t>
                      </a:r>
                      <a:r>
                        <a:rPr lang="en-US" altLang="zh-CN" sz="1600" kern="1200" dirty="0">
                          <a:solidFill>
                            <a:schemeClr val="tx1"/>
                          </a:solidFill>
                          <a:latin typeface="+mn-ea"/>
                          <a:ea typeface="+mn-ea"/>
                          <a:cs typeface="+mn-cs"/>
                        </a:rPr>
                        <a:t>7.46g</a:t>
                      </a:r>
                      <a:r>
                        <a:rPr lang="zh-CN" altLang="en-US" sz="1600" kern="1200" dirty="0">
                          <a:solidFill>
                            <a:schemeClr val="tx1"/>
                          </a:solidFill>
                          <a:latin typeface="+mn-ea"/>
                          <a:ea typeface="+mn-ea"/>
                          <a:cs typeface="+mn-cs"/>
                        </a:rPr>
                        <a:t>、知母</a:t>
                      </a:r>
                      <a:r>
                        <a:rPr lang="en-US" altLang="zh-CN" sz="1600" kern="1200" dirty="0">
                          <a:solidFill>
                            <a:schemeClr val="tx1"/>
                          </a:solidFill>
                          <a:latin typeface="+mn-ea"/>
                          <a:ea typeface="+mn-ea"/>
                          <a:cs typeface="+mn-cs"/>
                        </a:rPr>
                        <a:t>3.73g</a:t>
                      </a:r>
                      <a:r>
                        <a:rPr lang="zh-CN" altLang="en-US" sz="1600" kern="1200" dirty="0">
                          <a:solidFill>
                            <a:schemeClr val="tx1"/>
                          </a:solidFill>
                          <a:latin typeface="+mn-ea"/>
                          <a:ea typeface="+mn-ea"/>
                          <a:cs typeface="+mn-cs"/>
                        </a:rPr>
                        <a:t>、麦冬</a:t>
                      </a:r>
                      <a:r>
                        <a:rPr lang="en-US" altLang="zh-CN" sz="1600" kern="1200" dirty="0">
                          <a:solidFill>
                            <a:schemeClr val="tx1"/>
                          </a:solidFill>
                          <a:latin typeface="+mn-ea"/>
                          <a:ea typeface="+mn-ea"/>
                          <a:cs typeface="+mn-cs"/>
                        </a:rPr>
                        <a:t>3.73g</a:t>
                      </a:r>
                      <a:r>
                        <a:rPr lang="zh-CN" altLang="en-US" sz="1600" kern="1200" dirty="0">
                          <a:solidFill>
                            <a:schemeClr val="tx1"/>
                          </a:solidFill>
                          <a:latin typeface="+mn-ea"/>
                          <a:ea typeface="+mn-ea"/>
                          <a:cs typeface="+mn-cs"/>
                        </a:rPr>
                        <a:t>、茯苓</a:t>
                      </a:r>
                      <a:r>
                        <a:rPr lang="en-US" altLang="zh-CN" sz="1600" kern="1200" dirty="0">
                          <a:solidFill>
                            <a:schemeClr val="tx1"/>
                          </a:solidFill>
                          <a:latin typeface="+mn-ea"/>
                          <a:ea typeface="+mn-ea"/>
                          <a:cs typeface="+mn-cs"/>
                        </a:rPr>
                        <a:t>3.73g</a:t>
                      </a:r>
                      <a:r>
                        <a:rPr lang="zh-CN" altLang="en-US" sz="1600" kern="1200" dirty="0">
                          <a:solidFill>
                            <a:schemeClr val="tx1"/>
                          </a:solidFill>
                          <a:latin typeface="+mn-ea"/>
                          <a:ea typeface="+mn-ea"/>
                          <a:cs typeface="+mn-cs"/>
                        </a:rPr>
                        <a:t>、甘草</a:t>
                      </a:r>
                      <a:r>
                        <a:rPr lang="en-US" altLang="zh-CN" sz="1600" kern="1200" dirty="0">
                          <a:solidFill>
                            <a:schemeClr val="tx1"/>
                          </a:solidFill>
                          <a:latin typeface="+mn-ea"/>
                          <a:ea typeface="+mn-ea"/>
                          <a:cs typeface="+mn-cs"/>
                        </a:rPr>
                        <a:t>1.49g </a:t>
                      </a:r>
                      <a:endParaRPr lang="zh-CN" altLang="en-US" sz="1600" kern="1200" dirty="0">
                        <a:solidFill>
                          <a:schemeClr val="tx1"/>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zh-CN" altLang="en-US" sz="1600" b="1" kern="1200" dirty="0">
                        <a:solidFill>
                          <a:srgbClr val="ED7D31"/>
                        </a:solidFill>
                        <a:latin typeface="+mn-ea"/>
                        <a:ea typeface="+mn-ea"/>
                        <a:cs typeface="+mn-cs"/>
                      </a:endParaRPr>
                    </a:p>
                  </a:txBody>
                  <a:tcPr anchor="ctr"/>
                </a:tc>
                <a:tc hMerge="1">
                  <a:txBody>
                    <a:bodyPr/>
                    <a:lstStyle/>
                    <a:p>
                      <a:pPr marL="0" marR="0" lvl="0" indent="0" algn="l" defTabSz="685800" rtl="0" eaLnBrk="1" fontAlgn="auto" latinLnBrk="0" hangingPunct="1">
                        <a:lnSpc>
                          <a:spcPct val="100000"/>
                        </a:lnSpc>
                        <a:spcBef>
                          <a:spcPts val="0"/>
                        </a:spcBef>
                        <a:spcAft>
                          <a:spcPts val="0"/>
                        </a:spcAft>
                        <a:buClrTx/>
                        <a:buSzTx/>
                        <a:buFontTx/>
                        <a:buNone/>
                        <a:defRPr/>
                      </a:pPr>
                      <a:endParaRPr lang="zh-CN" sz="1600" b="1" kern="1200" dirty="0">
                        <a:solidFill>
                          <a:srgbClr val="0288D2"/>
                        </a:solidFill>
                        <a:latin typeface="+mn-ea"/>
                        <a:ea typeface="+mn-ea"/>
                        <a:cs typeface="+mn-cs"/>
                      </a:endParaRPr>
                    </a:p>
                  </a:txBody>
                  <a:tcPr anchor="ctr"/>
                </a:tc>
                <a:extLst>
                  <a:ext uri="{0D108BD9-81ED-4DB2-BD59-A6C34878D82A}">
                    <a16:rowId xmlns:a16="http://schemas.microsoft.com/office/drawing/2014/main" val="494957420"/>
                  </a:ext>
                </a:extLst>
              </a:tr>
              <a:tr h="1125670">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kern="1200" dirty="0">
                          <a:solidFill>
                            <a:schemeClr val="tx1"/>
                          </a:solidFill>
                          <a:latin typeface="+mn-ea"/>
                          <a:ea typeface="+mn-ea"/>
                          <a:cs typeface="+mn-cs"/>
                        </a:rPr>
                        <a:t>适应症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dirty="0">
                          <a:latin typeface="+mn-ea"/>
                          <a:sym typeface="+mn-ea"/>
                        </a:rPr>
                        <a:t>清热润肺，化痰止咳。用于痰热郁肺证，症见咳嗽气息粗促，或喉中有痰声，痰多、质粘厚或稠黄，咯吐不爽，咽喉干痛，或有热腥味，或吐血痰，胸胁胀满，咳时引痛，面赤，鼻出热气，或有身热，口干欲饮，舌红，舌苔薄黄腻，脉滑数。</a:t>
                      </a:r>
                      <a:endParaRPr lang="zh-CN" altLang="en-US" sz="1600" b="0" kern="1200" dirty="0">
                        <a:solidFill>
                          <a:schemeClr val="tx1"/>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CN"/>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tc hMerge="1">
                  <a:txBody>
                    <a:bodyPr/>
                    <a:lstStyle/>
                    <a:p>
                      <a:endParaRPr lang="zh-CN"/>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565265">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b="1" kern="1200" dirty="0">
                          <a:solidFill>
                            <a:schemeClr val="tx1"/>
                          </a:solidFill>
                          <a:latin typeface="微软雅黑" panose="020B0503020204020204" charset="-122"/>
                          <a:ea typeface="微软雅黑" panose="020B0503020204020204" charset="-122"/>
                          <a:cs typeface="微软雅黑" panose="020B0503020204020204" charset="-122"/>
                        </a:rPr>
                        <a:t>用法用量</a:t>
                      </a:r>
                      <a:endParaRPr lang="zh-CN" altLang="en-US" sz="1600" b="1" kern="1200" dirty="0">
                        <a:solidFill>
                          <a:schemeClr val="tx1"/>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3">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600" kern="1200" dirty="0">
                          <a:solidFill>
                            <a:schemeClr val="tx1"/>
                          </a:solidFill>
                          <a:latin typeface="+mn-ea"/>
                          <a:ea typeface="+mn-ea"/>
                          <a:cs typeface="+mn-cs"/>
                          <a:sym typeface="+mn-ea"/>
                        </a:rPr>
                        <a:t>饭后冲服。一次1袋，一日2次。或遵医嘱。</a:t>
                      </a:r>
                      <a:endParaRPr lang="zh-CN" altLang="en-US" sz="1600" kern="1200" dirty="0">
                        <a:solidFill>
                          <a:schemeClr val="tx1"/>
                        </a:solidFill>
                        <a:latin typeface="+mn-ea"/>
                        <a:ea typeface="+mn-ea"/>
                        <a:cs typeface="+mn-cs"/>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xBody>
                    <a:bodyPr/>
                    <a:lstStyle/>
                    <a:p>
                      <a:endParaRPr lang="zh-CN"/>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6"/>
                  </a:ext>
                </a:extLst>
              </a:tr>
            </a:tbl>
          </a:graphicData>
        </a:graphic>
      </p:graphicFrame>
      <p:grpSp>
        <p:nvGrpSpPr>
          <p:cNvPr id="24" name="组合 23"/>
          <p:cNvGrpSpPr/>
          <p:nvPr/>
        </p:nvGrpSpPr>
        <p:grpSpPr>
          <a:xfrm>
            <a:off x="-344488" y="-5976"/>
            <a:ext cx="12880975" cy="375920"/>
            <a:chOff x="-344488" y="-5976"/>
            <a:chExt cx="12880975" cy="375920"/>
          </a:xfrm>
        </p:grpSpPr>
        <p:sp>
          <p:nvSpPr>
            <p:cNvPr id="5" name="平行四边形 4"/>
            <p:cNvSpPr/>
            <p:nvPr/>
          </p:nvSpPr>
          <p:spPr>
            <a:xfrm>
              <a:off x="9619932" y="-3436"/>
              <a:ext cx="2916555"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公平性</a:t>
              </a:r>
            </a:p>
          </p:txBody>
        </p:sp>
        <p:sp>
          <p:nvSpPr>
            <p:cNvPr id="6" name="平行四边形 5"/>
            <p:cNvSpPr/>
            <p:nvPr/>
          </p:nvSpPr>
          <p:spPr>
            <a:xfrm>
              <a:off x="7107395" y="-896"/>
              <a:ext cx="2832735" cy="370205"/>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创新性</a:t>
              </a:r>
            </a:p>
          </p:txBody>
        </p:sp>
        <p:sp>
          <p:nvSpPr>
            <p:cNvPr id="7" name="平行四边形 6"/>
            <p:cNvSpPr/>
            <p:nvPr/>
          </p:nvSpPr>
          <p:spPr>
            <a:xfrm>
              <a:off x="4623434" y="-597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有效性</a:t>
              </a:r>
            </a:p>
          </p:txBody>
        </p:sp>
        <p:sp>
          <p:nvSpPr>
            <p:cNvPr id="8" name="平行四边形 7"/>
            <p:cNvSpPr/>
            <p:nvPr/>
          </p:nvSpPr>
          <p:spPr>
            <a:xfrm>
              <a:off x="2139473" y="-89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安全性</a:t>
              </a:r>
            </a:p>
          </p:txBody>
        </p:sp>
        <p:sp>
          <p:nvSpPr>
            <p:cNvPr id="9" name="平行四边形 8"/>
            <p:cNvSpPr/>
            <p:nvPr/>
          </p:nvSpPr>
          <p:spPr>
            <a:xfrm>
              <a:off x="-344488" y="-2166"/>
              <a:ext cx="2804160" cy="370840"/>
            </a:xfrm>
            <a:prstGeom prst="parallelogram">
              <a:avLst>
                <a:gd name="adj" fmla="val 94857"/>
              </a:avLst>
            </a:prstGeom>
            <a:solidFill>
              <a:srgbClr val="0288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基本信息</a:t>
              </a:r>
              <a:r>
                <a:rPr lang="en-US" altLang="zh-CN" sz="1400" b="1" dirty="0"/>
                <a:t>1</a:t>
              </a:r>
              <a:endParaRPr lang="zh-CN" altLang="en-US" sz="1400" b="1" dirty="0"/>
            </a:p>
          </p:txBody>
        </p:sp>
      </p:grpSp>
      <p:sp>
        <p:nvSpPr>
          <p:cNvPr id="15" name="文本框 14"/>
          <p:cNvSpPr txBox="1"/>
          <p:nvPr/>
        </p:nvSpPr>
        <p:spPr>
          <a:xfrm>
            <a:off x="585470" y="6393180"/>
            <a:ext cx="1980029" cy="198755"/>
          </a:xfrm>
          <a:prstGeom prst="rect">
            <a:avLst/>
          </a:prstGeom>
          <a:noFill/>
        </p:spPr>
        <p:txBody>
          <a:bodyPr wrap="square" rtlCol="0">
            <a:spAutoFit/>
          </a:bodyPr>
          <a:lstStyle>
            <a:defPPr>
              <a:defRPr lang="zh-CN"/>
            </a:defPPr>
            <a:lvl1pPr>
              <a:defRPr sz="700" i="1">
                <a:latin typeface="宋体" panose="02010600030101010101" pitchFamily="2" charset="-122"/>
                <a:ea typeface="宋体" panose="02010600030101010101" pitchFamily="2" charset="-122"/>
                <a:cs typeface="宋体" panose="02010600030101010101" pitchFamily="2" charset="-122"/>
              </a:defRPr>
            </a:lvl1pPr>
          </a:lstStyle>
          <a:p>
            <a:r>
              <a:rPr lang="en-US" altLang="zh-CN" i="0" dirty="0"/>
              <a:t>[1]</a:t>
            </a:r>
            <a:r>
              <a:rPr lang="zh-CN" i="0" dirty="0"/>
              <a:t>清金化痰汤颗粒</a:t>
            </a:r>
            <a:r>
              <a:rPr lang="zh-CN" altLang="en-US" i="0" dirty="0"/>
              <a:t>说明书</a:t>
            </a:r>
          </a:p>
        </p:txBody>
      </p:sp>
      <p:sp>
        <p:nvSpPr>
          <p:cNvPr id="22" name="文本框 21"/>
          <p:cNvSpPr txBox="1"/>
          <p:nvPr/>
        </p:nvSpPr>
        <p:spPr>
          <a:xfrm>
            <a:off x="594995" y="6020038"/>
            <a:ext cx="4028439" cy="369332"/>
          </a:xfrm>
          <a:prstGeom prst="rect">
            <a:avLst/>
          </a:prstGeom>
          <a:noFill/>
        </p:spPr>
        <p:txBody>
          <a:bodyPr wrap="square" rtlCol="0">
            <a:spAutoFit/>
          </a:bodyPr>
          <a:lstStyle/>
          <a:p>
            <a:r>
              <a:rPr lang="zh-CN" altLang="en-US" b="1" dirty="0"/>
              <a:t>参照药品：</a:t>
            </a:r>
            <a:r>
              <a:rPr lang="zh-CN" altLang="en-US" dirty="0">
                <a:latin typeface="+mj-ea"/>
                <a:ea typeface="+mj-ea"/>
              </a:rPr>
              <a:t>急支颗粒</a:t>
            </a:r>
            <a:endParaRPr lang="zh-CN" altLang="en-US" b="1" spc="50" dirty="0">
              <a:latin typeface="+mj-ea"/>
              <a:ea typeface="+mj-ea"/>
              <a:cs typeface="微软雅黑" panose="020B0503020204020204" charset="-122"/>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 name="组合 55"/>
          <p:cNvGrpSpPr/>
          <p:nvPr/>
        </p:nvGrpSpPr>
        <p:grpSpPr>
          <a:xfrm>
            <a:off x="-344488" y="-5976"/>
            <a:ext cx="12880975" cy="375920"/>
            <a:chOff x="-344488" y="-5976"/>
            <a:chExt cx="12880975" cy="375920"/>
          </a:xfrm>
        </p:grpSpPr>
        <p:sp>
          <p:nvSpPr>
            <p:cNvPr id="12" name="平行四边形 11"/>
            <p:cNvSpPr/>
            <p:nvPr/>
          </p:nvSpPr>
          <p:spPr>
            <a:xfrm>
              <a:off x="9619932" y="-3436"/>
              <a:ext cx="2916555"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公平性</a:t>
              </a:r>
            </a:p>
          </p:txBody>
        </p:sp>
        <p:sp>
          <p:nvSpPr>
            <p:cNvPr id="13" name="平行四边形 12"/>
            <p:cNvSpPr/>
            <p:nvPr/>
          </p:nvSpPr>
          <p:spPr>
            <a:xfrm>
              <a:off x="7107395" y="-896"/>
              <a:ext cx="2832735" cy="370205"/>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创新性</a:t>
              </a:r>
            </a:p>
          </p:txBody>
        </p:sp>
        <p:sp>
          <p:nvSpPr>
            <p:cNvPr id="15" name="平行四边形 14"/>
            <p:cNvSpPr/>
            <p:nvPr/>
          </p:nvSpPr>
          <p:spPr>
            <a:xfrm>
              <a:off x="4623434" y="-597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有效性</a:t>
              </a:r>
            </a:p>
          </p:txBody>
        </p:sp>
        <p:sp>
          <p:nvSpPr>
            <p:cNvPr id="16" name="平行四边形 15"/>
            <p:cNvSpPr/>
            <p:nvPr/>
          </p:nvSpPr>
          <p:spPr>
            <a:xfrm>
              <a:off x="2139473" y="-89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安全性</a:t>
              </a:r>
            </a:p>
          </p:txBody>
        </p:sp>
        <p:sp>
          <p:nvSpPr>
            <p:cNvPr id="19" name="平行四边形 18"/>
            <p:cNvSpPr/>
            <p:nvPr/>
          </p:nvSpPr>
          <p:spPr>
            <a:xfrm>
              <a:off x="-344488" y="-2166"/>
              <a:ext cx="2804160" cy="370840"/>
            </a:xfrm>
            <a:prstGeom prst="parallelogram">
              <a:avLst>
                <a:gd name="adj" fmla="val 94857"/>
              </a:avLst>
            </a:prstGeom>
            <a:solidFill>
              <a:srgbClr val="0288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基本信息</a:t>
              </a:r>
              <a:r>
                <a:rPr lang="en-US" altLang="zh-CN" sz="1400" b="1" dirty="0"/>
                <a:t>2</a:t>
              </a:r>
              <a:endParaRPr lang="zh-CN" altLang="en-US" sz="1400" b="1" dirty="0"/>
            </a:p>
          </p:txBody>
        </p:sp>
      </p:grpSp>
      <p:grpSp>
        <p:nvGrpSpPr>
          <p:cNvPr id="6" name="组合 5"/>
          <p:cNvGrpSpPr/>
          <p:nvPr/>
        </p:nvGrpSpPr>
        <p:grpSpPr>
          <a:xfrm>
            <a:off x="121590" y="712562"/>
            <a:ext cx="11970881" cy="5151120"/>
            <a:chOff x="96257" y="712562"/>
            <a:chExt cx="11740564" cy="5151120"/>
          </a:xfrm>
        </p:grpSpPr>
        <p:grpSp>
          <p:nvGrpSpPr>
            <p:cNvPr id="2" name="组合 1"/>
            <p:cNvGrpSpPr/>
            <p:nvPr/>
          </p:nvGrpSpPr>
          <p:grpSpPr>
            <a:xfrm>
              <a:off x="96257" y="712562"/>
              <a:ext cx="6092595" cy="5151120"/>
              <a:chOff x="96257" y="712562"/>
              <a:chExt cx="6092595" cy="5151120"/>
            </a:xfrm>
          </p:grpSpPr>
          <p:sp>
            <p:nvSpPr>
              <p:cNvPr id="3" name="圆角矩形 13"/>
              <p:cNvSpPr/>
              <p:nvPr/>
            </p:nvSpPr>
            <p:spPr>
              <a:xfrm>
                <a:off x="96257" y="830672"/>
                <a:ext cx="6092595" cy="5033010"/>
              </a:xfrm>
              <a:prstGeom prst="roundRect">
                <a:avLst>
                  <a:gd name="adj" fmla="val 3792"/>
                </a:avLst>
              </a:prstGeom>
              <a:solidFill>
                <a:schemeClr val="bg1"/>
              </a:solidFill>
              <a:ln>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lvl="0" indent="-285750" fontAlgn="base">
                  <a:spcBef>
                    <a:spcPct val="0"/>
                  </a:spcBef>
                  <a:spcAft>
                    <a:spcPts val="300"/>
                  </a:spcAft>
                  <a:buClr>
                    <a:srgbClr val="0288D2"/>
                  </a:buClr>
                  <a:buFont typeface="Wingdings" panose="05000000000000000000" pitchFamily="2" charset="2"/>
                  <a:buChar char="l"/>
                  <a:defRPr/>
                </a:pPr>
                <a:endParaRPr lang="en-US" altLang="zh-CN" sz="1100" kern="0" dirty="0">
                  <a:solidFill>
                    <a:schemeClr val="tx1"/>
                  </a:solidFill>
                  <a:latin typeface="+mn-ea"/>
                  <a:sym typeface="+mn-lt"/>
                </a:endParaRPr>
              </a:p>
              <a:p>
                <a:pPr marL="285750" lvl="0" indent="-285750" fontAlgn="base">
                  <a:spcBef>
                    <a:spcPct val="0"/>
                  </a:spcBef>
                  <a:spcAft>
                    <a:spcPts val="300"/>
                  </a:spcAft>
                  <a:buClr>
                    <a:srgbClr val="0288D2"/>
                  </a:buClr>
                  <a:buFont typeface="Wingdings" panose="05000000000000000000" pitchFamily="2" charset="2"/>
                  <a:buChar char="l"/>
                  <a:defRPr/>
                </a:pPr>
                <a:endParaRPr lang="en-US" altLang="zh-CN" sz="1100" kern="0" dirty="0">
                  <a:solidFill>
                    <a:schemeClr val="tx1"/>
                  </a:solidFill>
                  <a:latin typeface="+mn-ea"/>
                  <a:sym typeface="+mn-lt"/>
                </a:endParaRPr>
              </a:p>
              <a:p>
                <a:pPr marL="285750" indent="-285750" algn="just" fontAlgn="base">
                  <a:lnSpc>
                    <a:spcPct val="165000"/>
                  </a:lnSpc>
                  <a:spcBef>
                    <a:spcPct val="0"/>
                  </a:spcBef>
                  <a:spcAft>
                    <a:spcPts val="300"/>
                  </a:spcAft>
                  <a:buClr>
                    <a:srgbClr val="0288D2"/>
                  </a:buClr>
                  <a:buFont typeface="Wingdings" panose="05000000000000000000" pitchFamily="2" charset="2"/>
                  <a:buChar char="l"/>
                  <a:defRPr/>
                </a:pPr>
                <a:r>
                  <a:rPr lang="zh-CN" altLang="en-US" sz="1400" kern="0" dirty="0">
                    <a:solidFill>
                      <a:schemeClr val="tx1"/>
                    </a:solidFill>
                    <a:latin typeface="+mn-ea"/>
                    <a:cs typeface="微软雅黑" panose="020B0503020204020204" charset="-122"/>
                    <a:sym typeface="+mn-ea"/>
                  </a:rPr>
                  <a:t>清金化痰汤出自明代叶文龄《</a:t>
                </a:r>
                <a:r>
                  <a:rPr lang="zh-CN" altLang="en-US" sz="1400" b="1" kern="0" dirty="0">
                    <a:solidFill>
                      <a:srgbClr val="0288D2"/>
                    </a:solidFill>
                    <a:latin typeface="+mn-ea"/>
                    <a:cs typeface="微软雅黑" panose="020B0503020204020204" charset="-122"/>
                    <a:sym typeface="+mn-ea"/>
                  </a:rPr>
                  <a:t>医学统旨</a:t>
                </a:r>
                <a:r>
                  <a:rPr lang="zh-CN" altLang="en-US" sz="1400" kern="0" dirty="0">
                    <a:solidFill>
                      <a:schemeClr val="tx1"/>
                    </a:solidFill>
                    <a:latin typeface="+mn-ea"/>
                    <a:cs typeface="微软雅黑" panose="020B0503020204020204" charset="-122"/>
                    <a:sym typeface="+mn-ea"/>
                  </a:rPr>
                  <a:t>》，已列入《</a:t>
                </a:r>
                <a:r>
                  <a:rPr lang="zh-CN" altLang="en-US" sz="1400" b="1" kern="0" dirty="0">
                    <a:solidFill>
                      <a:srgbClr val="0288D2"/>
                    </a:solidFill>
                    <a:latin typeface="+mn-ea"/>
                    <a:sym typeface="+mn-ea"/>
                  </a:rPr>
                  <a:t>古代经典名方目录（第一批）</a:t>
                </a:r>
                <a:r>
                  <a:rPr lang="zh-CN" altLang="en-US" sz="1400" kern="0" dirty="0">
                    <a:solidFill>
                      <a:schemeClr val="tx1"/>
                    </a:solidFill>
                    <a:latin typeface="+mn-ea"/>
                    <a:cs typeface="微软雅黑" panose="020B0503020204020204" charset="-122"/>
                    <a:sym typeface="+mn-ea"/>
                  </a:rPr>
                  <a:t>》：“清金化痰汤，因火者，咽喉干痛，面赤，鼻出热气，其痰嗽而难出，色黄且浓，或带血丝，</a:t>
                </a:r>
                <a:r>
                  <a:rPr lang="zh-CN" altLang="en-US" sz="1400" kern="0" dirty="0">
                    <a:solidFill>
                      <a:schemeClr val="tx1"/>
                    </a:solidFill>
                    <a:latin typeface="+mn-ea"/>
                    <a:sym typeface="+mn-ea"/>
                  </a:rPr>
                  <a:t>或出腥臭“。</a:t>
                </a:r>
                <a:endParaRPr lang="en-US" altLang="zh-CN" sz="1400" kern="0" dirty="0">
                  <a:solidFill>
                    <a:schemeClr val="tx1"/>
                  </a:solidFill>
                  <a:latin typeface="+mn-ea"/>
                  <a:sym typeface="+mn-ea"/>
                </a:endParaRPr>
              </a:p>
              <a:p>
                <a:pPr marL="285750" indent="-285750" algn="just" fontAlgn="base">
                  <a:lnSpc>
                    <a:spcPct val="165000"/>
                  </a:lnSpc>
                  <a:spcBef>
                    <a:spcPct val="0"/>
                  </a:spcBef>
                  <a:spcAft>
                    <a:spcPts val="300"/>
                  </a:spcAft>
                  <a:buClr>
                    <a:srgbClr val="0288D2"/>
                  </a:buClr>
                  <a:buFont typeface="Wingdings" panose="05000000000000000000" pitchFamily="2" charset="2"/>
                  <a:buChar char="l"/>
                  <a:defRPr/>
                </a:pPr>
                <a:r>
                  <a:rPr lang="zh-CN" altLang="en-US" sz="1400" kern="0" dirty="0">
                    <a:solidFill>
                      <a:schemeClr val="tx1"/>
                    </a:solidFill>
                    <a:latin typeface="+mn-ea"/>
                    <a:cs typeface="微软雅黑" panose="020B0503020204020204" charset="-122"/>
                    <a:sym typeface="+mn-ea"/>
                  </a:rPr>
                  <a:t>本品清热润肺，化痰止咳，用于</a:t>
                </a:r>
                <a:r>
                  <a:rPr lang="zh-CN" altLang="en-US" sz="1400" b="1" kern="0" dirty="0">
                    <a:solidFill>
                      <a:srgbClr val="0288D2"/>
                    </a:solidFill>
                    <a:latin typeface="+mn-ea"/>
                    <a:sym typeface="+mn-ea"/>
                  </a:rPr>
                  <a:t>痰热郁肺证。</a:t>
                </a:r>
                <a:r>
                  <a:rPr lang="zh-CN" altLang="zh-CN" sz="1400" kern="0" dirty="0">
                    <a:solidFill>
                      <a:schemeClr val="tx1"/>
                    </a:solidFill>
                    <a:latin typeface="+mn-ea"/>
                  </a:rPr>
                  <a:t>肺为华盖，司清肃，喜润而恶燥，外合皮毛，上通咽喉。热邪犯肺，炼津为痰，痰火交结，津亏失润，则肺失宣降，故见咳嗽频作、痰黄黏稠、咯吐不爽，甚则咽痛喉痹、胸闷气促，舌红苔黄，脉滑而数。</a:t>
                </a:r>
                <a:r>
                  <a:rPr lang="zh-CN" altLang="zh-CN" sz="1400" b="1" kern="0" dirty="0">
                    <a:solidFill>
                      <a:srgbClr val="0288D2"/>
                    </a:solidFill>
                    <a:latin typeface="+mn-ea"/>
                  </a:rPr>
                  <a:t>治以清热润肺，化痰止咳之法</a:t>
                </a:r>
                <a:r>
                  <a:rPr lang="zh-CN" altLang="en-US" sz="1400" b="1" kern="0" dirty="0">
                    <a:solidFill>
                      <a:srgbClr val="0288D2"/>
                    </a:solidFill>
                    <a:latin typeface="+mn-ea"/>
                  </a:rPr>
                  <a:t>。</a:t>
                </a:r>
                <a:endParaRPr lang="zh-CN" altLang="en-US" sz="1400" b="1" kern="0" dirty="0">
                  <a:solidFill>
                    <a:srgbClr val="0288D2"/>
                  </a:solidFill>
                  <a:latin typeface="+mn-ea"/>
                  <a:sym typeface="+mn-ea"/>
                </a:endParaRPr>
              </a:p>
              <a:p>
                <a:pPr marL="285750" indent="-285750" algn="just" fontAlgn="base">
                  <a:lnSpc>
                    <a:spcPct val="165000"/>
                  </a:lnSpc>
                  <a:spcBef>
                    <a:spcPct val="0"/>
                  </a:spcBef>
                  <a:spcAft>
                    <a:spcPts val="300"/>
                  </a:spcAft>
                  <a:buClr>
                    <a:srgbClr val="0288D2"/>
                  </a:buClr>
                  <a:buFont typeface="Wingdings" panose="05000000000000000000" pitchFamily="2" charset="2"/>
                  <a:buChar char="l"/>
                  <a:defRPr/>
                </a:pPr>
                <a:r>
                  <a:rPr lang="zh-CN" altLang="en-US" sz="1400" kern="0" dirty="0">
                    <a:solidFill>
                      <a:schemeClr val="tx1"/>
                    </a:solidFill>
                    <a:latin typeface="+mn-ea"/>
                    <a:cs typeface="微软雅黑" panose="020B0503020204020204" charset="-122"/>
                    <a:sym typeface="+mn-ea"/>
                  </a:rPr>
                  <a:t>本品</a:t>
                </a:r>
                <a:r>
                  <a:rPr lang="zh-CN" altLang="en-US" sz="1400" kern="0" dirty="0">
                    <a:solidFill>
                      <a:schemeClr val="tx1"/>
                    </a:solidFill>
                    <a:latin typeface="+mn-ea"/>
                    <a:sym typeface="+mn-ea"/>
                  </a:rPr>
                  <a:t>临床上多用于治疗</a:t>
                </a:r>
                <a:r>
                  <a:rPr lang="zh-CN" altLang="en-US" sz="1400" b="1" kern="0" dirty="0">
                    <a:solidFill>
                      <a:srgbClr val="0288D2"/>
                    </a:solidFill>
                    <a:latin typeface="+mn-ea"/>
                    <a:sym typeface="+mn-lt"/>
                  </a:rPr>
                  <a:t>社区获得性肺炎（</a:t>
                </a:r>
                <a:r>
                  <a:rPr lang="en-US" altLang="zh-CN" sz="1400" b="1" kern="0" dirty="0">
                    <a:solidFill>
                      <a:srgbClr val="0288D2"/>
                    </a:solidFill>
                    <a:latin typeface="+mn-ea"/>
                    <a:sym typeface="+mn-lt"/>
                  </a:rPr>
                  <a:t>CAP</a:t>
                </a:r>
                <a:r>
                  <a:rPr lang="zh-CN" altLang="en-US" sz="1400" b="1" kern="0" dirty="0">
                    <a:solidFill>
                      <a:srgbClr val="0288D2"/>
                    </a:solidFill>
                    <a:latin typeface="+mn-ea"/>
                    <a:sym typeface="+mn-lt"/>
                  </a:rPr>
                  <a:t>）、感染后咳嗽（</a:t>
                </a:r>
                <a:r>
                  <a:rPr lang="en-US" altLang="zh-CN" sz="1400" b="1" kern="0" dirty="0">
                    <a:solidFill>
                      <a:srgbClr val="0288D2"/>
                    </a:solidFill>
                    <a:latin typeface="+mn-ea"/>
                    <a:sym typeface="+mn-lt"/>
                  </a:rPr>
                  <a:t>PIC</a:t>
                </a:r>
                <a:r>
                  <a:rPr lang="zh-CN" altLang="en-US" sz="1400" b="1" kern="0" dirty="0">
                    <a:solidFill>
                      <a:srgbClr val="0288D2"/>
                    </a:solidFill>
                    <a:latin typeface="+mn-ea"/>
                    <a:sym typeface="+mn-lt"/>
                  </a:rPr>
                  <a:t>）、慢性阻塞性肺疾病（</a:t>
                </a:r>
                <a:r>
                  <a:rPr lang="en-US" altLang="zh-CN" sz="1400" b="1" kern="0" dirty="0">
                    <a:solidFill>
                      <a:srgbClr val="0288D2"/>
                    </a:solidFill>
                    <a:latin typeface="+mn-ea"/>
                    <a:sym typeface="+mn-lt"/>
                  </a:rPr>
                  <a:t>COPD</a:t>
                </a:r>
                <a:r>
                  <a:rPr lang="zh-CN" altLang="en-US" sz="1400" b="1" kern="0" dirty="0">
                    <a:solidFill>
                      <a:srgbClr val="0288D2"/>
                    </a:solidFill>
                    <a:latin typeface="+mn-ea"/>
                    <a:sym typeface="+mn-lt"/>
                  </a:rPr>
                  <a:t>）</a:t>
                </a:r>
                <a:r>
                  <a:rPr kumimoji="0" lang="zh-CN" altLang="en-US" sz="1400" i="0" u="none" strike="noStrike" kern="0" cap="none" spc="0" normalizeH="0" baseline="0" noProof="0" dirty="0">
                    <a:ln>
                      <a:noFill/>
                    </a:ln>
                    <a:solidFill>
                      <a:schemeClr val="tx1"/>
                    </a:solidFill>
                    <a:effectLst/>
                    <a:uLnTx/>
                    <a:uFillTx/>
                    <a:latin typeface="+mn-ea"/>
                    <a:sym typeface="+mn-lt"/>
                  </a:rPr>
                  <a:t>。其中社区获得性肺炎（</a:t>
                </a:r>
                <a:r>
                  <a:rPr kumimoji="0" lang="en-US" altLang="zh-CN" sz="1400" i="0" u="none" strike="noStrike" kern="0" cap="none" spc="0" normalizeH="0" baseline="0" noProof="0" dirty="0">
                    <a:ln>
                      <a:noFill/>
                    </a:ln>
                    <a:solidFill>
                      <a:schemeClr val="tx1"/>
                    </a:solidFill>
                    <a:effectLst/>
                    <a:uLnTx/>
                    <a:uFillTx/>
                    <a:latin typeface="+mn-ea"/>
                    <a:sym typeface="+mn-lt"/>
                  </a:rPr>
                  <a:t>CAP</a:t>
                </a:r>
                <a:r>
                  <a:rPr kumimoji="0" lang="zh-CN" altLang="en-US" sz="1400" i="0" u="none" strike="noStrike" kern="0" cap="none" spc="0" normalizeH="0" baseline="0" noProof="0" dirty="0">
                    <a:ln>
                      <a:noFill/>
                    </a:ln>
                    <a:solidFill>
                      <a:schemeClr val="tx1"/>
                    </a:solidFill>
                    <a:effectLst/>
                    <a:uLnTx/>
                    <a:uFillTx/>
                    <a:latin typeface="+mn-ea"/>
                    <a:sym typeface="+mn-lt"/>
                  </a:rPr>
                  <a:t>）在我国年发病率约为</a:t>
                </a:r>
                <a:r>
                  <a:rPr kumimoji="0" lang="en-US" altLang="zh-CN" sz="1400" i="0" u="none" strike="noStrike" kern="0" cap="none" spc="0" normalizeH="0" baseline="0" noProof="0" dirty="0">
                    <a:ln>
                      <a:noFill/>
                    </a:ln>
                    <a:solidFill>
                      <a:schemeClr val="tx1"/>
                    </a:solidFill>
                    <a:effectLst/>
                    <a:uLnTx/>
                    <a:uFillTx/>
                    <a:latin typeface="+mn-ea"/>
                    <a:sym typeface="+mn-lt"/>
                  </a:rPr>
                  <a:t>7.13/1000</a:t>
                </a:r>
                <a:r>
                  <a:rPr kumimoji="0" lang="zh-CN" altLang="en-US" sz="1400" i="0" u="none" strike="noStrike" kern="0" cap="none" spc="0" normalizeH="0" baseline="0" noProof="0" dirty="0">
                    <a:ln>
                      <a:noFill/>
                    </a:ln>
                    <a:solidFill>
                      <a:schemeClr val="tx1"/>
                    </a:solidFill>
                    <a:effectLst/>
                    <a:uLnTx/>
                    <a:uFillTx/>
                    <a:latin typeface="+mn-ea"/>
                    <a:sym typeface="+mn-lt"/>
                  </a:rPr>
                  <a:t>人年</a:t>
                </a:r>
                <a:r>
                  <a:rPr lang="zh-CN" altLang="en-US" sz="1400" baseline="30000" dirty="0">
                    <a:solidFill>
                      <a:schemeClr val="dk1"/>
                    </a:solidFill>
                    <a:latin typeface="+mn-ea"/>
                    <a:cs typeface="微软雅黑" panose="020B0503020204020204" charset="-122"/>
                    <a:sym typeface="+mn-ea"/>
                  </a:rPr>
                  <a:t>[1]</a:t>
                </a:r>
                <a:r>
                  <a:rPr lang="zh-CN" altLang="en-US" sz="1400" kern="0" dirty="0">
                    <a:solidFill>
                      <a:schemeClr val="tx1"/>
                    </a:solidFill>
                    <a:latin typeface="+mn-ea"/>
                    <a:cs typeface="微软雅黑" panose="020B0503020204020204" charset="-122"/>
                    <a:sym typeface="+mn-lt"/>
                  </a:rPr>
                  <a:t>，</a:t>
                </a:r>
                <a:r>
                  <a:rPr kumimoji="0" lang="zh-CN" altLang="en-US" sz="1400" i="0" u="none" strike="noStrike" kern="0" cap="none" spc="0" normalizeH="0" baseline="0" noProof="0" dirty="0">
                    <a:ln>
                      <a:noFill/>
                    </a:ln>
                    <a:solidFill>
                      <a:schemeClr val="tx1"/>
                    </a:solidFill>
                    <a:effectLst/>
                    <a:uLnTx/>
                    <a:uFillTx/>
                    <a:latin typeface="+mn-ea"/>
                    <a:sym typeface="+mn-lt"/>
                  </a:rPr>
                  <a:t>感染后咳嗽（</a:t>
                </a:r>
                <a:r>
                  <a:rPr kumimoji="0" lang="en-US" altLang="zh-CN" sz="1400" i="0" u="none" strike="noStrike" kern="0" cap="none" spc="0" normalizeH="0" baseline="0" noProof="0" dirty="0">
                    <a:ln>
                      <a:noFill/>
                    </a:ln>
                    <a:solidFill>
                      <a:schemeClr val="tx1"/>
                    </a:solidFill>
                    <a:effectLst/>
                    <a:uLnTx/>
                    <a:uFillTx/>
                    <a:latin typeface="+mn-ea"/>
                    <a:sym typeface="+mn-lt"/>
                  </a:rPr>
                  <a:t>PIC</a:t>
                </a:r>
                <a:r>
                  <a:rPr kumimoji="0" lang="zh-CN" altLang="en-US" sz="1400" i="0" u="none" strike="noStrike" kern="0" cap="none" spc="0" normalizeH="0" baseline="0" noProof="0" dirty="0">
                    <a:ln>
                      <a:noFill/>
                    </a:ln>
                    <a:solidFill>
                      <a:schemeClr val="tx1"/>
                    </a:solidFill>
                    <a:effectLst/>
                    <a:uLnTx/>
                    <a:uFillTx/>
                    <a:latin typeface="+mn-ea"/>
                    <a:sym typeface="+mn-lt"/>
                  </a:rPr>
                  <a:t>）在全球范围内的上呼吸道感染患者中的发生率为</a:t>
                </a:r>
                <a:r>
                  <a:rPr kumimoji="0" lang="en-US" altLang="zh-CN" sz="1400" i="0" u="none" strike="noStrike" kern="0" cap="none" spc="0" normalizeH="0" baseline="0" noProof="0" dirty="0">
                    <a:ln>
                      <a:noFill/>
                    </a:ln>
                    <a:solidFill>
                      <a:schemeClr val="tx1"/>
                    </a:solidFill>
                    <a:effectLst/>
                    <a:uLnTx/>
                    <a:uFillTx/>
                    <a:latin typeface="+mn-ea"/>
                    <a:sym typeface="+mn-lt"/>
                  </a:rPr>
                  <a:t>11%-25%</a:t>
                </a:r>
                <a:r>
                  <a:rPr lang="zh-CN" altLang="en-US" sz="1400" baseline="30000" dirty="0">
                    <a:solidFill>
                      <a:schemeClr val="dk1"/>
                    </a:solidFill>
                    <a:latin typeface="+mn-ea"/>
                    <a:cs typeface="微软雅黑" panose="020B0503020204020204" charset="-122"/>
                    <a:sym typeface="+mn-ea"/>
                  </a:rPr>
                  <a:t>[</a:t>
                </a:r>
                <a:r>
                  <a:rPr lang="en-US" altLang="zh-CN" sz="1400" baseline="30000" dirty="0">
                    <a:solidFill>
                      <a:schemeClr val="dk1"/>
                    </a:solidFill>
                    <a:latin typeface="+mn-ea"/>
                    <a:cs typeface="微软雅黑" panose="020B0503020204020204" charset="-122"/>
                    <a:sym typeface="+mn-ea"/>
                  </a:rPr>
                  <a:t>2</a:t>
                </a:r>
                <a:r>
                  <a:rPr lang="zh-CN" altLang="en-US" sz="1400" baseline="30000" dirty="0">
                    <a:solidFill>
                      <a:schemeClr val="dk1"/>
                    </a:solidFill>
                    <a:latin typeface="+mn-ea"/>
                    <a:cs typeface="微软雅黑" panose="020B0503020204020204" charset="-122"/>
                    <a:sym typeface="+mn-ea"/>
                  </a:rPr>
                  <a:t>]</a:t>
                </a:r>
                <a:r>
                  <a:rPr kumimoji="0" lang="zh-CN" altLang="en-US" sz="1400" i="0" u="none" strike="noStrike" kern="0" cap="none" spc="0" normalizeH="0" baseline="0" noProof="0" dirty="0">
                    <a:ln>
                      <a:noFill/>
                    </a:ln>
                    <a:solidFill>
                      <a:schemeClr val="tx1"/>
                    </a:solidFill>
                    <a:effectLst/>
                    <a:uLnTx/>
                    <a:uFillTx/>
                    <a:latin typeface="+mn-ea"/>
                    <a:sym typeface="+mn-lt"/>
                  </a:rPr>
                  <a:t>，慢性阻塞性肺疾病（</a:t>
                </a:r>
                <a:r>
                  <a:rPr kumimoji="0" lang="en-US" altLang="zh-CN" sz="1400" i="0" u="none" strike="noStrike" kern="0" cap="none" spc="0" normalizeH="0" baseline="0" noProof="0" dirty="0">
                    <a:ln>
                      <a:noFill/>
                    </a:ln>
                    <a:solidFill>
                      <a:schemeClr val="tx1"/>
                    </a:solidFill>
                    <a:effectLst/>
                    <a:uLnTx/>
                    <a:uFillTx/>
                    <a:latin typeface="+mn-ea"/>
                    <a:sym typeface="+mn-lt"/>
                  </a:rPr>
                  <a:t>COPD</a:t>
                </a:r>
                <a:r>
                  <a:rPr kumimoji="0" lang="zh-CN" altLang="en-US" sz="1400" i="0" u="none" strike="noStrike" kern="0" cap="none" spc="0" normalizeH="0" baseline="0" noProof="0" dirty="0">
                    <a:ln>
                      <a:noFill/>
                    </a:ln>
                    <a:solidFill>
                      <a:schemeClr val="tx1"/>
                    </a:solidFill>
                    <a:effectLst/>
                    <a:uLnTx/>
                    <a:uFillTx/>
                    <a:latin typeface="+mn-ea"/>
                    <a:sym typeface="+mn-lt"/>
                  </a:rPr>
                  <a:t>）总体患病率为</a:t>
                </a:r>
                <a:r>
                  <a:rPr kumimoji="0" lang="en-US" altLang="zh-CN" sz="1400" i="0" u="none" strike="noStrike" kern="0" cap="none" spc="0" normalizeH="0" baseline="0" noProof="0" dirty="0">
                    <a:ln>
                      <a:noFill/>
                    </a:ln>
                    <a:solidFill>
                      <a:schemeClr val="tx1"/>
                    </a:solidFill>
                    <a:effectLst/>
                    <a:uLnTx/>
                    <a:uFillTx/>
                    <a:latin typeface="+mn-ea"/>
                    <a:sym typeface="+mn-lt"/>
                  </a:rPr>
                  <a:t>8.6%</a:t>
                </a:r>
                <a:r>
                  <a:rPr kumimoji="0" lang="en-US" altLang="zh-CN" sz="1400" i="0" u="none" strike="noStrike" kern="0" cap="none" spc="0" normalizeH="0" baseline="30000" noProof="0" dirty="0">
                    <a:ln>
                      <a:noFill/>
                    </a:ln>
                    <a:solidFill>
                      <a:schemeClr val="tx1"/>
                    </a:solidFill>
                    <a:effectLst/>
                    <a:uLnTx/>
                    <a:uFillTx/>
                    <a:latin typeface="+mn-ea"/>
                    <a:sym typeface="+mn-lt"/>
                  </a:rPr>
                  <a:t>[3]</a:t>
                </a:r>
                <a:r>
                  <a:rPr kumimoji="0" lang="zh-CN" altLang="en-US" sz="1400" i="0" u="none" strike="noStrike" kern="0" cap="none" spc="0" normalizeH="0" baseline="0" noProof="0" dirty="0">
                    <a:ln>
                      <a:noFill/>
                    </a:ln>
                    <a:solidFill>
                      <a:schemeClr val="tx1"/>
                    </a:solidFill>
                    <a:effectLst/>
                    <a:uLnTx/>
                    <a:uFillTx/>
                    <a:latin typeface="+mn-ea"/>
                    <a:sym typeface="+mn-lt"/>
                  </a:rPr>
                  <a:t>。</a:t>
                </a:r>
                <a:endParaRPr kumimoji="0" lang="zh-CN" altLang="en-US" sz="1100" i="0" u="none" strike="noStrike" kern="0" cap="none" spc="0" normalizeH="0" baseline="0" noProof="0" dirty="0">
                  <a:ln>
                    <a:noFill/>
                  </a:ln>
                  <a:solidFill>
                    <a:schemeClr val="tx1"/>
                  </a:solidFill>
                  <a:effectLst/>
                  <a:uLnTx/>
                  <a:uFillTx/>
                  <a:latin typeface="+mn-ea"/>
                  <a:sym typeface="+mn-lt"/>
                </a:endParaRPr>
              </a:p>
            </p:txBody>
          </p:sp>
          <p:sp>
            <p:nvSpPr>
              <p:cNvPr id="43" name="圆角矩形 42"/>
              <p:cNvSpPr/>
              <p:nvPr/>
            </p:nvSpPr>
            <p:spPr>
              <a:xfrm>
                <a:off x="1836268" y="712562"/>
                <a:ext cx="2454936" cy="443618"/>
              </a:xfrm>
              <a:prstGeom prst="roundRect">
                <a:avLst>
                  <a:gd name="adj" fmla="val 50000"/>
                </a:avLst>
              </a:prstGeom>
              <a:solidFill>
                <a:srgbClr val="028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t>疾病治疗情况</a:t>
                </a:r>
              </a:p>
            </p:txBody>
          </p:sp>
        </p:grpSp>
        <p:grpSp>
          <p:nvGrpSpPr>
            <p:cNvPr id="5" name="组合 4"/>
            <p:cNvGrpSpPr/>
            <p:nvPr/>
          </p:nvGrpSpPr>
          <p:grpSpPr>
            <a:xfrm>
              <a:off x="6282109" y="712562"/>
              <a:ext cx="5554712" cy="5151120"/>
              <a:chOff x="6282109" y="712562"/>
              <a:chExt cx="5554712" cy="5151120"/>
            </a:xfrm>
          </p:grpSpPr>
          <p:sp>
            <p:nvSpPr>
              <p:cNvPr id="49" name="圆角矩形 13"/>
              <p:cNvSpPr/>
              <p:nvPr/>
            </p:nvSpPr>
            <p:spPr>
              <a:xfrm>
                <a:off x="6282109" y="830672"/>
                <a:ext cx="5554712" cy="5033010"/>
              </a:xfrm>
              <a:prstGeom prst="roundRect">
                <a:avLst>
                  <a:gd name="adj" fmla="val 3792"/>
                </a:avLst>
              </a:prstGeom>
              <a:solidFill>
                <a:schemeClr val="bg1"/>
              </a:solidFill>
              <a:ln>
                <a:solidFill>
                  <a:schemeClr val="bg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lvl="0" indent="-285750" fontAlgn="base">
                  <a:spcBef>
                    <a:spcPct val="0"/>
                  </a:spcBef>
                  <a:spcAft>
                    <a:spcPts val="300"/>
                  </a:spcAft>
                  <a:buClr>
                    <a:srgbClr val="0288D2"/>
                  </a:buClr>
                  <a:buFont typeface="Wingdings" panose="05000000000000000000" pitchFamily="2" charset="2"/>
                  <a:buChar char="l"/>
                  <a:defRPr/>
                </a:pPr>
                <a:endParaRPr lang="en-US" altLang="zh-CN" sz="1200" b="1" kern="0" dirty="0">
                  <a:solidFill>
                    <a:srgbClr val="000000"/>
                  </a:solidFill>
                  <a:sym typeface="+mn-lt"/>
                </a:endParaRPr>
              </a:p>
              <a:p>
                <a:pPr marL="285750" lvl="0" indent="-285750" fontAlgn="base">
                  <a:spcBef>
                    <a:spcPct val="0"/>
                  </a:spcBef>
                  <a:spcAft>
                    <a:spcPts val="300"/>
                  </a:spcAft>
                  <a:buClr>
                    <a:srgbClr val="0288D2"/>
                  </a:buClr>
                  <a:buFont typeface="Wingdings" panose="05000000000000000000" pitchFamily="2" charset="2"/>
                  <a:buChar char="l"/>
                  <a:defRPr/>
                </a:pPr>
                <a:endParaRPr lang="en-US" altLang="zh-CN" sz="1200" b="1" kern="0" dirty="0">
                  <a:solidFill>
                    <a:srgbClr val="000000"/>
                  </a:solidFill>
                  <a:sym typeface="+mn-lt"/>
                </a:endParaRPr>
              </a:p>
              <a:p>
                <a:pPr marL="285750" lvl="1" indent="-285750" algn="just" fontAlgn="base">
                  <a:lnSpc>
                    <a:spcPct val="165000"/>
                  </a:lnSpc>
                  <a:spcBef>
                    <a:spcPct val="0"/>
                  </a:spcBef>
                  <a:spcAft>
                    <a:spcPts val="300"/>
                  </a:spcAft>
                  <a:buClr>
                    <a:srgbClr val="0288D2"/>
                  </a:buClr>
                  <a:buFont typeface="Wingdings" panose="05000000000000000000" pitchFamily="2" charset="2"/>
                  <a:buChar char="l"/>
                  <a:defRPr/>
                </a:pPr>
                <a:r>
                  <a:rPr lang="zh-CN" altLang="en-US" sz="1400" kern="0" dirty="0">
                    <a:solidFill>
                      <a:schemeClr val="tx1"/>
                    </a:solidFill>
                    <a:latin typeface="+mn-ea"/>
                    <a:sym typeface="+mn-lt"/>
                  </a:rPr>
                  <a:t>本品为</a:t>
                </a:r>
                <a:r>
                  <a:rPr lang="zh-CN" altLang="en-US" sz="1400" b="1" kern="0" dirty="0">
                    <a:solidFill>
                      <a:srgbClr val="0288D2"/>
                    </a:solidFill>
                    <a:latin typeface="+mn-ea"/>
                    <a:sym typeface="+mn-lt"/>
                  </a:rPr>
                  <a:t>首个</a:t>
                </a:r>
                <a:r>
                  <a:rPr lang="zh-CN" altLang="en-US" sz="1400" kern="0" dirty="0">
                    <a:solidFill>
                      <a:schemeClr val="tx1"/>
                    </a:solidFill>
                    <a:latin typeface="+mn-ea"/>
                    <a:sym typeface="+mn-lt"/>
                  </a:rPr>
                  <a:t>通过技术审评治疗痰热郁肺证的古代经典名方，诸药相伍，标本兼治，正邪并调，清中有润，宣降相因，使火清痰化，肺复清肃，咳喘自平。</a:t>
                </a:r>
                <a:endParaRPr lang="en-US" altLang="zh-CN" sz="1400" kern="0" dirty="0">
                  <a:solidFill>
                    <a:schemeClr val="tx1"/>
                  </a:solidFill>
                  <a:latin typeface="+mn-ea"/>
                  <a:sym typeface="+mn-lt"/>
                </a:endParaRPr>
              </a:p>
              <a:p>
                <a:pPr marL="285750" lvl="1" indent="-285750" algn="just" fontAlgn="base">
                  <a:lnSpc>
                    <a:spcPct val="165000"/>
                  </a:lnSpc>
                  <a:spcBef>
                    <a:spcPct val="0"/>
                  </a:spcBef>
                  <a:spcAft>
                    <a:spcPts val="300"/>
                  </a:spcAft>
                  <a:buClr>
                    <a:srgbClr val="0288D2"/>
                  </a:buClr>
                  <a:buFont typeface="Wingdings" panose="05000000000000000000" pitchFamily="2" charset="2"/>
                  <a:buChar char="l"/>
                  <a:defRPr/>
                </a:pPr>
                <a:r>
                  <a:rPr lang="zh-CN" altLang="en-US" sz="1400" kern="0" dirty="0">
                    <a:solidFill>
                      <a:schemeClr val="tx1"/>
                    </a:solidFill>
                    <a:latin typeface="+mn-ea"/>
                    <a:sym typeface="+mn-ea"/>
                  </a:rPr>
                  <a:t>本品采用水提工艺，按照</a:t>
                </a:r>
                <a:r>
                  <a:rPr lang="zh-CN" altLang="en-US" sz="1400" b="1" kern="0" dirty="0">
                    <a:solidFill>
                      <a:srgbClr val="0288D2"/>
                    </a:solidFill>
                    <a:latin typeface="+mn-ea"/>
                    <a:sym typeface="+mn-ea"/>
                  </a:rPr>
                  <a:t>“遵古原则”</a:t>
                </a:r>
                <a:r>
                  <a:rPr lang="zh-CN" altLang="en-US" sz="1400" kern="0" dirty="0">
                    <a:solidFill>
                      <a:schemeClr val="tx1"/>
                    </a:solidFill>
                    <a:latin typeface="+mn-ea"/>
                    <a:sym typeface="+mn-ea"/>
                  </a:rPr>
                  <a:t>，高质量还原</a:t>
                </a:r>
                <a:r>
                  <a:rPr lang="zh-CN" altLang="en-US" sz="1400" b="1" kern="0" dirty="0">
                    <a:solidFill>
                      <a:srgbClr val="0288D2"/>
                    </a:solidFill>
                    <a:latin typeface="+mn-ea"/>
                    <a:sym typeface="+mn-ea"/>
                  </a:rPr>
                  <a:t>“一碗汤”</a:t>
                </a:r>
                <a:r>
                  <a:rPr lang="zh-CN" altLang="en-US" sz="1400" kern="0" dirty="0">
                    <a:solidFill>
                      <a:schemeClr val="tx1"/>
                    </a:solidFill>
                    <a:latin typeface="+mn-ea"/>
                    <a:sym typeface="+mn-ea"/>
                  </a:rPr>
                  <a:t>。</a:t>
                </a:r>
                <a:endParaRPr lang="en-US" altLang="zh-CN" sz="1400" kern="0" dirty="0">
                  <a:solidFill>
                    <a:schemeClr val="tx1"/>
                  </a:solidFill>
                  <a:latin typeface="+mn-ea"/>
                  <a:sym typeface="+mn-ea"/>
                </a:endParaRPr>
              </a:p>
              <a:p>
                <a:pPr marL="285750" lvl="1" indent="-285750" algn="just" fontAlgn="base">
                  <a:lnSpc>
                    <a:spcPct val="165000"/>
                  </a:lnSpc>
                  <a:spcBef>
                    <a:spcPct val="0"/>
                  </a:spcBef>
                  <a:spcAft>
                    <a:spcPts val="300"/>
                  </a:spcAft>
                  <a:buClr>
                    <a:srgbClr val="0288D2"/>
                  </a:buClr>
                  <a:buFont typeface="Wingdings" panose="05000000000000000000" pitchFamily="2" charset="2"/>
                  <a:buChar char="l"/>
                  <a:defRPr/>
                </a:pPr>
                <a:r>
                  <a:rPr lang="zh-CN" altLang="en-US" sz="1400" kern="0" dirty="0">
                    <a:solidFill>
                      <a:schemeClr val="tx1"/>
                    </a:solidFill>
                    <a:latin typeface="+mn-ea"/>
                  </a:rPr>
                  <a:t>清金化痰汤具有清热化痰止咳</a:t>
                </a:r>
                <a:r>
                  <a:rPr lang="en-US" altLang="zh-CN" sz="1400" kern="0" dirty="0">
                    <a:solidFill>
                      <a:schemeClr val="tx1"/>
                    </a:solidFill>
                    <a:latin typeface="+mn-ea"/>
                  </a:rPr>
                  <a:t>､</a:t>
                </a:r>
                <a:r>
                  <a:rPr lang="zh-CN" altLang="en-US" sz="1400" kern="0" dirty="0">
                    <a:solidFill>
                      <a:schemeClr val="tx1"/>
                    </a:solidFill>
                    <a:latin typeface="+mn-ea"/>
                  </a:rPr>
                  <a:t>清肺养阴润燥的功效，是治疗咳嗽属热郁证的</a:t>
                </a:r>
                <a:r>
                  <a:rPr lang="zh-CN" altLang="en-US" sz="1400" b="1" kern="0" dirty="0">
                    <a:solidFill>
                      <a:srgbClr val="0288D2"/>
                    </a:solidFill>
                    <a:latin typeface="+mn-ea"/>
                  </a:rPr>
                  <a:t>首选方剂</a:t>
                </a:r>
                <a:r>
                  <a:rPr lang="zh-CN" altLang="en-US" sz="1400" kern="0" baseline="30000" dirty="0">
                    <a:solidFill>
                      <a:schemeClr val="tx1"/>
                    </a:solidFill>
                    <a:latin typeface="+mn-ea"/>
                    <a:sym typeface="+mn-ea"/>
                  </a:rPr>
                  <a:t>[</a:t>
                </a:r>
                <a:r>
                  <a:rPr lang="en-US" altLang="zh-CN" sz="1400" kern="0" baseline="30000" dirty="0">
                    <a:solidFill>
                      <a:schemeClr val="tx1"/>
                    </a:solidFill>
                    <a:latin typeface="+mn-ea"/>
                    <a:sym typeface="+mn-ea"/>
                  </a:rPr>
                  <a:t>4</a:t>
                </a:r>
                <a:r>
                  <a:rPr lang="zh-CN" altLang="en-US" sz="1400" kern="0" baseline="30000" dirty="0">
                    <a:solidFill>
                      <a:schemeClr val="tx1"/>
                    </a:solidFill>
                    <a:latin typeface="+mn-ea"/>
                    <a:sym typeface="+mn-ea"/>
                  </a:rPr>
                  <a:t>]</a:t>
                </a:r>
                <a:r>
                  <a:rPr lang="zh-CN" altLang="en-US" sz="1400" kern="0" dirty="0">
                    <a:solidFill>
                      <a:schemeClr val="tx1"/>
                    </a:solidFill>
                    <a:latin typeface="+mn-ea"/>
                  </a:rPr>
                  <a:t>。</a:t>
                </a:r>
                <a:endParaRPr lang="en-US" altLang="zh-CN" sz="1400" kern="0" dirty="0">
                  <a:solidFill>
                    <a:schemeClr val="tx1"/>
                  </a:solidFill>
                  <a:latin typeface="+mn-ea"/>
                </a:endParaRPr>
              </a:p>
              <a:p>
                <a:pPr marL="285750" lvl="1" indent="-285750" algn="just" fontAlgn="base">
                  <a:lnSpc>
                    <a:spcPct val="165000"/>
                  </a:lnSpc>
                  <a:spcBef>
                    <a:spcPct val="0"/>
                  </a:spcBef>
                  <a:spcAft>
                    <a:spcPts val="300"/>
                  </a:spcAft>
                  <a:buClr>
                    <a:srgbClr val="0288D2"/>
                  </a:buClr>
                  <a:buFont typeface="Wingdings" panose="05000000000000000000" pitchFamily="2" charset="2"/>
                  <a:buChar char="l"/>
                  <a:defRPr/>
                </a:pPr>
                <a:r>
                  <a:rPr lang="zh-CN" altLang="en-US" sz="1400" kern="0" dirty="0">
                    <a:solidFill>
                      <a:schemeClr val="tx1"/>
                    </a:solidFill>
                    <a:latin typeface="+mn-ea"/>
                  </a:rPr>
                  <a:t>清金化痰汤具有消炎</a:t>
                </a:r>
                <a:r>
                  <a:rPr lang="en-US" altLang="zh-CN" sz="1400" kern="0" dirty="0">
                    <a:solidFill>
                      <a:schemeClr val="tx1"/>
                    </a:solidFill>
                    <a:latin typeface="+mn-ea"/>
                  </a:rPr>
                  <a:t>､</a:t>
                </a:r>
                <a:r>
                  <a:rPr lang="zh-CN" altLang="en-US" sz="1400" kern="0" dirty="0">
                    <a:solidFill>
                      <a:schemeClr val="tx1"/>
                    </a:solidFill>
                    <a:latin typeface="+mn-ea"/>
                  </a:rPr>
                  <a:t>镇咳祛痰</a:t>
                </a:r>
                <a:r>
                  <a:rPr lang="en-US" altLang="zh-CN" sz="1400" kern="0" dirty="0">
                    <a:solidFill>
                      <a:schemeClr val="tx1"/>
                    </a:solidFill>
                    <a:latin typeface="+mn-ea"/>
                  </a:rPr>
                  <a:t>､</a:t>
                </a:r>
                <a:r>
                  <a:rPr lang="zh-CN" altLang="en-US" sz="1400" kern="0" dirty="0">
                    <a:solidFill>
                      <a:schemeClr val="tx1"/>
                    </a:solidFill>
                    <a:latin typeface="+mn-ea"/>
                  </a:rPr>
                  <a:t>增强机体免疫力等作用，在治疗感染性肺系疾病中表现出</a:t>
                </a:r>
                <a:r>
                  <a:rPr lang="zh-CN" altLang="en-US" sz="1400" b="1" kern="0" dirty="0">
                    <a:solidFill>
                      <a:srgbClr val="0288D2"/>
                    </a:solidFill>
                    <a:latin typeface="+mn-ea"/>
                  </a:rPr>
                  <a:t>多因</a:t>
                </a:r>
                <a:r>
                  <a:rPr lang="en-US" altLang="zh-CN" sz="1400" b="1" kern="0" dirty="0">
                    <a:solidFill>
                      <a:srgbClr val="0288D2"/>
                    </a:solidFill>
                    <a:latin typeface="+mn-ea"/>
                  </a:rPr>
                  <a:t>､</a:t>
                </a:r>
                <a:r>
                  <a:rPr lang="zh-CN" altLang="en-US" sz="1400" b="1" kern="0" dirty="0">
                    <a:solidFill>
                      <a:srgbClr val="0288D2"/>
                    </a:solidFill>
                    <a:latin typeface="+mn-ea"/>
                  </a:rPr>
                  <a:t>多效</a:t>
                </a:r>
                <a:r>
                  <a:rPr lang="en-US" altLang="zh-CN" sz="1400" b="1" kern="0" dirty="0">
                    <a:solidFill>
                      <a:srgbClr val="0288D2"/>
                    </a:solidFill>
                    <a:latin typeface="+mn-ea"/>
                  </a:rPr>
                  <a:t>､</a:t>
                </a:r>
                <a:r>
                  <a:rPr lang="zh-CN" altLang="en-US" sz="1400" b="1" kern="0" dirty="0">
                    <a:solidFill>
                      <a:srgbClr val="0288D2"/>
                    </a:solidFill>
                    <a:latin typeface="+mn-ea"/>
                  </a:rPr>
                  <a:t>多靶点</a:t>
                </a:r>
                <a:r>
                  <a:rPr lang="zh-CN" altLang="en-US" sz="1400" kern="0" dirty="0">
                    <a:solidFill>
                      <a:schemeClr val="tx1"/>
                    </a:solidFill>
                    <a:latin typeface="+mn-ea"/>
                  </a:rPr>
                  <a:t>的作用特点，充分体现了中医药的优势和特色</a:t>
                </a:r>
                <a:r>
                  <a:rPr lang="en-US" altLang="zh-CN" sz="1400" kern="0" baseline="30000" dirty="0">
                    <a:solidFill>
                      <a:schemeClr val="tx1"/>
                    </a:solidFill>
                    <a:latin typeface="+mn-ea"/>
                  </a:rPr>
                  <a:t>[4]</a:t>
                </a:r>
                <a:r>
                  <a:rPr lang="zh-CN" altLang="en-US" sz="1400" kern="0" dirty="0">
                    <a:solidFill>
                      <a:schemeClr val="tx1"/>
                    </a:solidFill>
                    <a:latin typeface="+mn-ea"/>
                  </a:rPr>
                  <a:t>。</a:t>
                </a:r>
                <a:endParaRPr lang="en-US" altLang="zh-CN" sz="1400" kern="0" dirty="0">
                  <a:solidFill>
                    <a:schemeClr val="tx1"/>
                  </a:solidFill>
                  <a:latin typeface="+mn-ea"/>
                </a:endParaRPr>
              </a:p>
              <a:p>
                <a:pPr marL="285750" lvl="1" indent="-285750" algn="just" fontAlgn="base">
                  <a:lnSpc>
                    <a:spcPct val="165000"/>
                  </a:lnSpc>
                  <a:spcBef>
                    <a:spcPct val="0"/>
                  </a:spcBef>
                  <a:spcAft>
                    <a:spcPts val="300"/>
                  </a:spcAft>
                  <a:buClr>
                    <a:srgbClr val="0288D2"/>
                  </a:buClr>
                  <a:buFont typeface="Wingdings" panose="05000000000000000000" pitchFamily="2" charset="2"/>
                  <a:buChar char="l"/>
                  <a:defRPr/>
                </a:pPr>
                <a:r>
                  <a:rPr lang="zh-CN" altLang="en-US" sz="1400" kern="0" dirty="0">
                    <a:solidFill>
                      <a:schemeClr val="tx1"/>
                    </a:solidFill>
                    <a:latin typeface="+mn-ea"/>
                    <a:sym typeface="+mn-ea"/>
                  </a:rPr>
                  <a:t>颗粒剂型提高了</a:t>
                </a:r>
                <a:r>
                  <a:rPr lang="zh-CN" altLang="en-US" sz="1400" b="1" kern="0" dirty="0">
                    <a:solidFill>
                      <a:srgbClr val="0288D2"/>
                    </a:solidFill>
                    <a:latin typeface="+mn-ea"/>
                    <a:sym typeface="+mn-ea"/>
                  </a:rPr>
                  <a:t>可及性、便易性</a:t>
                </a:r>
                <a:r>
                  <a:rPr lang="zh-CN" altLang="en-US" sz="1400" b="1" kern="0" dirty="0">
                    <a:solidFill>
                      <a:srgbClr val="16A3E0"/>
                    </a:solidFill>
                    <a:latin typeface="+mn-ea"/>
                    <a:sym typeface="+mn-ea"/>
                  </a:rPr>
                  <a:t>，</a:t>
                </a:r>
                <a:r>
                  <a:rPr lang="zh-CN" altLang="en-US" sz="1400" kern="0" dirty="0">
                    <a:solidFill>
                      <a:schemeClr val="tx1"/>
                    </a:solidFill>
                    <a:latin typeface="+mn-ea"/>
                    <a:sym typeface="+mn-ea"/>
                  </a:rPr>
                  <a:t>相较于片剂、胶囊剂</a:t>
                </a:r>
                <a:r>
                  <a:rPr lang="zh-CN" altLang="en-US" sz="1400" b="1" kern="0" dirty="0">
                    <a:solidFill>
                      <a:srgbClr val="0288D2"/>
                    </a:solidFill>
                    <a:latin typeface="+mn-ea"/>
                    <a:sym typeface="+mn-ea"/>
                  </a:rPr>
                  <a:t>更易服用，吞咽简单。</a:t>
                </a:r>
                <a:endParaRPr lang="zh-CN" altLang="en-US" sz="1400" b="1" kern="0" dirty="0">
                  <a:solidFill>
                    <a:srgbClr val="0288D2"/>
                  </a:solidFill>
                  <a:latin typeface="+mn-ea"/>
                  <a:sym typeface="+mn-lt"/>
                </a:endParaRPr>
              </a:p>
              <a:p>
                <a:pPr marL="0" lvl="1" indent="-285750" algn="just" fontAlgn="base">
                  <a:lnSpc>
                    <a:spcPct val="165000"/>
                  </a:lnSpc>
                  <a:spcBef>
                    <a:spcPct val="0"/>
                  </a:spcBef>
                  <a:spcAft>
                    <a:spcPts val="300"/>
                  </a:spcAft>
                  <a:buClr>
                    <a:srgbClr val="0288D2"/>
                  </a:buClr>
                  <a:buFont typeface="Wingdings" panose="05000000000000000000" pitchFamily="2" charset="2"/>
                  <a:buChar char="l"/>
                  <a:defRPr/>
                </a:pPr>
                <a:endParaRPr lang="en-US" altLang="zh-CN" sz="1400" kern="0" dirty="0">
                  <a:solidFill>
                    <a:srgbClr val="000000"/>
                  </a:solidFill>
                  <a:latin typeface="微软雅黑" panose="020B0503020204020204" charset="-122"/>
                  <a:ea typeface="微软雅黑" panose="020B0503020204020204" charset="-122"/>
                  <a:cs typeface="微软雅黑" panose="020B0503020204020204" charset="-122"/>
                  <a:sym typeface="+mn-lt"/>
                </a:endParaRPr>
              </a:p>
            </p:txBody>
          </p:sp>
          <p:sp>
            <p:nvSpPr>
              <p:cNvPr id="50" name="圆角矩形 49"/>
              <p:cNvSpPr/>
              <p:nvPr/>
            </p:nvSpPr>
            <p:spPr>
              <a:xfrm>
                <a:off x="7956042" y="712562"/>
                <a:ext cx="2454936" cy="443618"/>
              </a:xfrm>
              <a:prstGeom prst="roundRect">
                <a:avLst>
                  <a:gd name="adj" fmla="val 50000"/>
                </a:avLst>
              </a:prstGeom>
              <a:solidFill>
                <a:srgbClr val="0288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t>本品优势</a:t>
                </a:r>
              </a:p>
            </p:txBody>
          </p:sp>
        </p:grpSp>
      </p:grpSp>
      <p:sp>
        <p:nvSpPr>
          <p:cNvPr id="17" name="文本框 16"/>
          <p:cNvSpPr txBox="1"/>
          <p:nvPr/>
        </p:nvSpPr>
        <p:spPr>
          <a:xfrm>
            <a:off x="298873" y="6176403"/>
            <a:ext cx="11341633" cy="523220"/>
          </a:xfrm>
          <a:prstGeom prst="rect">
            <a:avLst/>
          </a:prstGeom>
          <a:noFill/>
        </p:spPr>
        <p:txBody>
          <a:bodyPr wrap="square" rtlCol="0">
            <a:spAutoFit/>
          </a:bodyPr>
          <a:lstStyle/>
          <a:p>
            <a:pPr lvl="0"/>
            <a:r>
              <a:rPr lang="en-US" altLang="zh-CN" sz="700" kern="0" dirty="0">
                <a:effectLst/>
                <a:latin typeface="+mn-ea"/>
                <a:cs typeface="宋体" panose="02010600030101010101" pitchFamily="2" charset="-122"/>
              </a:rPr>
              <a:t>[1]</a:t>
            </a:r>
            <a:r>
              <a:rPr lang="zh-CN" altLang="zh-CN" sz="700" kern="0" dirty="0">
                <a:effectLst/>
                <a:latin typeface="+mn-ea"/>
                <a:cs typeface="宋体" panose="02010600030101010101" pitchFamily="2" charset="-122"/>
              </a:rPr>
              <a:t>杨江</a:t>
            </a:r>
            <a:r>
              <a:rPr lang="en-US" altLang="zh-CN" sz="700" kern="0" dirty="0">
                <a:effectLst/>
                <a:latin typeface="+mn-ea"/>
                <a:cs typeface="宋体" panose="02010600030101010101" pitchFamily="2" charset="-122"/>
              </a:rPr>
              <a:t>,</a:t>
            </a:r>
            <a:r>
              <a:rPr lang="zh-CN" altLang="zh-CN" sz="700" kern="0" dirty="0">
                <a:effectLst/>
                <a:latin typeface="+mn-ea"/>
                <a:cs typeface="宋体" panose="02010600030101010101" pitchFamily="2" charset="-122"/>
              </a:rPr>
              <a:t>李建生</a:t>
            </a:r>
            <a:r>
              <a:rPr lang="en-US" altLang="zh-CN" sz="700" kern="0" dirty="0">
                <a:effectLst/>
                <a:latin typeface="+mn-ea"/>
                <a:cs typeface="宋体" panose="02010600030101010101" pitchFamily="2" charset="-122"/>
              </a:rPr>
              <a:t>,</a:t>
            </a:r>
            <a:r>
              <a:rPr lang="zh-CN" altLang="zh-CN" sz="700" kern="0" dirty="0">
                <a:effectLst/>
                <a:latin typeface="+mn-ea"/>
                <a:cs typeface="宋体" panose="02010600030101010101" pitchFamily="2" charset="-122"/>
              </a:rPr>
              <a:t>陈耀龙</a:t>
            </a:r>
            <a:r>
              <a:rPr lang="en-US" altLang="zh-CN" sz="700" kern="0" dirty="0">
                <a:effectLst/>
                <a:latin typeface="+mn-ea"/>
                <a:cs typeface="宋体" panose="02010600030101010101" pitchFamily="2" charset="-122"/>
              </a:rPr>
              <a:t>,</a:t>
            </a:r>
            <a:r>
              <a:rPr lang="zh-CN" altLang="zh-CN" sz="700" kern="0" dirty="0">
                <a:effectLst/>
                <a:latin typeface="+mn-ea"/>
                <a:cs typeface="宋体" panose="02010600030101010101" pitchFamily="2" charset="-122"/>
              </a:rPr>
              <a:t>等</a:t>
            </a:r>
            <a:r>
              <a:rPr lang="en-US" altLang="zh-CN" sz="700" kern="0" dirty="0">
                <a:effectLst/>
                <a:latin typeface="+mn-ea"/>
                <a:cs typeface="宋体" panose="02010600030101010101" pitchFamily="2" charset="-122"/>
              </a:rPr>
              <a:t>.</a:t>
            </a:r>
            <a:r>
              <a:rPr lang="zh-CN" altLang="zh-CN" sz="700" kern="0" dirty="0">
                <a:effectLst/>
                <a:latin typeface="+mn-ea"/>
                <a:cs typeface="宋体" panose="02010600030101010101" pitchFamily="2" charset="-122"/>
              </a:rPr>
              <a:t>中成药治疗成人社区获得性肺炎临床应用指南（</a:t>
            </a:r>
            <a:r>
              <a:rPr lang="en-US" altLang="zh-CN" sz="700" kern="0" dirty="0">
                <a:effectLst/>
                <a:latin typeface="+mn-ea"/>
                <a:cs typeface="宋体" panose="02010600030101010101" pitchFamily="2" charset="-122"/>
              </a:rPr>
              <a:t>2025</a:t>
            </a:r>
            <a:r>
              <a:rPr lang="zh-CN" altLang="zh-CN" sz="700" kern="0" dirty="0">
                <a:effectLst/>
                <a:latin typeface="+mn-ea"/>
                <a:cs typeface="宋体" panose="02010600030101010101" pitchFamily="2" charset="-122"/>
              </a:rPr>
              <a:t>版）</a:t>
            </a:r>
            <a:r>
              <a:rPr lang="en-US" altLang="zh-CN" sz="700" kern="0" dirty="0">
                <a:effectLst/>
                <a:latin typeface="+mn-ea"/>
                <a:cs typeface="宋体" panose="02010600030101010101" pitchFamily="2" charset="-122"/>
              </a:rPr>
              <a:t>[J].</a:t>
            </a:r>
            <a:r>
              <a:rPr lang="zh-CN" altLang="zh-CN" sz="700" kern="0" dirty="0">
                <a:effectLst/>
                <a:latin typeface="+mn-ea"/>
                <a:cs typeface="宋体" panose="02010600030101010101" pitchFamily="2" charset="-122"/>
              </a:rPr>
              <a:t>中国全科医学</a:t>
            </a:r>
            <a:r>
              <a:rPr lang="en-US" altLang="zh-CN" sz="700" kern="0" dirty="0">
                <a:effectLst/>
                <a:latin typeface="+mn-ea"/>
                <a:cs typeface="宋体" panose="02010600030101010101" pitchFamily="2" charset="-122"/>
              </a:rPr>
              <a:t>,2025,28(20):2464-2480. </a:t>
            </a:r>
            <a:endParaRPr lang="en-US" altLang="zh-CN" sz="700" kern="100" dirty="0">
              <a:latin typeface="+mn-ea"/>
              <a:cs typeface="Times New Roman" panose="02020603050405020304" pitchFamily="18" charset="0"/>
            </a:endParaRPr>
          </a:p>
          <a:p>
            <a:pPr lvl="0"/>
            <a:r>
              <a:rPr lang="en-US" altLang="zh-CN" sz="700" kern="0" dirty="0">
                <a:effectLst/>
                <a:latin typeface="+mn-ea"/>
                <a:cs typeface="宋体" panose="02010600030101010101" pitchFamily="2" charset="-122"/>
              </a:rPr>
              <a:t>[2]</a:t>
            </a:r>
            <a:r>
              <a:rPr lang="zh-CN" altLang="zh-CN" sz="700" kern="0" dirty="0">
                <a:effectLst/>
                <a:latin typeface="+mn-ea"/>
                <a:cs typeface="宋体" panose="02010600030101010101" pitchFamily="2" charset="-122"/>
              </a:rPr>
              <a:t>范雨薇</a:t>
            </a:r>
            <a:r>
              <a:rPr lang="en-US" altLang="zh-CN" sz="700" kern="0" dirty="0">
                <a:effectLst/>
                <a:latin typeface="+mn-ea"/>
                <a:cs typeface="宋体" panose="02010600030101010101" pitchFamily="2" charset="-122"/>
              </a:rPr>
              <a:t>,</a:t>
            </a:r>
            <a:r>
              <a:rPr lang="zh-CN" altLang="zh-CN" sz="700" kern="0" dirty="0">
                <a:effectLst/>
                <a:latin typeface="+mn-ea"/>
                <a:cs typeface="宋体" panose="02010600030101010101" pitchFamily="2" charset="-122"/>
              </a:rPr>
              <a:t>张纪程</a:t>
            </a:r>
            <a:r>
              <a:rPr lang="en-US" altLang="zh-CN" sz="700" kern="0" dirty="0">
                <a:effectLst/>
                <a:latin typeface="+mn-ea"/>
                <a:cs typeface="宋体" panose="02010600030101010101" pitchFamily="2" charset="-122"/>
              </a:rPr>
              <a:t>,</a:t>
            </a:r>
            <a:r>
              <a:rPr lang="zh-CN" altLang="zh-CN" sz="700" kern="0" dirty="0">
                <a:effectLst/>
                <a:latin typeface="+mn-ea"/>
                <a:cs typeface="宋体" panose="02010600030101010101" pitchFamily="2" charset="-122"/>
              </a:rPr>
              <a:t>肖玮</a:t>
            </a:r>
            <a:r>
              <a:rPr lang="en-US" altLang="zh-CN" sz="700" kern="0" dirty="0">
                <a:effectLst/>
                <a:latin typeface="+mn-ea"/>
                <a:cs typeface="宋体" panose="02010600030101010101" pitchFamily="2" charset="-122"/>
              </a:rPr>
              <a:t>,</a:t>
            </a:r>
            <a:r>
              <a:rPr lang="zh-CN" altLang="zh-CN" sz="700" kern="0" dirty="0">
                <a:effectLst/>
                <a:latin typeface="+mn-ea"/>
                <a:cs typeface="宋体" panose="02010600030101010101" pitchFamily="2" charset="-122"/>
              </a:rPr>
              <a:t>等</a:t>
            </a:r>
            <a:r>
              <a:rPr lang="en-US" altLang="zh-CN" sz="700" kern="0" dirty="0">
                <a:effectLst/>
                <a:latin typeface="+mn-ea"/>
                <a:cs typeface="宋体" panose="02010600030101010101" pitchFamily="2" charset="-122"/>
              </a:rPr>
              <a:t>.</a:t>
            </a:r>
            <a:r>
              <a:rPr lang="zh-CN" altLang="zh-CN" sz="700" kern="0" dirty="0">
                <a:effectLst/>
                <a:latin typeface="+mn-ea"/>
                <a:cs typeface="宋体" panose="02010600030101010101" pitchFamily="2" charset="-122"/>
              </a:rPr>
              <a:t>感染后咳嗽中西医诊疗研究概述</a:t>
            </a:r>
            <a:r>
              <a:rPr lang="en-US" altLang="zh-CN" sz="700" kern="0" dirty="0">
                <a:effectLst/>
                <a:latin typeface="+mn-ea"/>
                <a:cs typeface="宋体" panose="02010600030101010101" pitchFamily="2" charset="-122"/>
              </a:rPr>
              <a:t>[J].</a:t>
            </a:r>
            <a:r>
              <a:rPr lang="zh-CN" altLang="zh-CN" sz="700" kern="0" dirty="0">
                <a:effectLst/>
                <a:latin typeface="+mn-ea"/>
                <a:cs typeface="宋体" panose="02010600030101010101" pitchFamily="2" charset="-122"/>
              </a:rPr>
              <a:t>山东中医药大学学报</a:t>
            </a:r>
            <a:r>
              <a:rPr lang="en-US" altLang="zh-CN" sz="700" kern="0" dirty="0">
                <a:effectLst/>
                <a:latin typeface="+mn-ea"/>
                <a:cs typeface="宋体" panose="02010600030101010101" pitchFamily="2" charset="-122"/>
              </a:rPr>
              <a:t>,2026,50(2):257-264. </a:t>
            </a:r>
            <a:endParaRPr lang="en-US" altLang="zh-CN" sz="700" kern="100" dirty="0">
              <a:latin typeface="+mn-ea"/>
              <a:cs typeface="Times New Roman" panose="02020603050405020304" pitchFamily="18" charset="0"/>
            </a:endParaRPr>
          </a:p>
          <a:p>
            <a:pPr lvl="0"/>
            <a:r>
              <a:rPr lang="en-US" altLang="zh-CN" sz="700" kern="0" dirty="0">
                <a:effectLst/>
                <a:latin typeface="+mn-ea"/>
                <a:cs typeface="宋体" panose="02010600030101010101" pitchFamily="2" charset="-122"/>
              </a:rPr>
              <a:t>[3]</a:t>
            </a:r>
            <a:r>
              <a:rPr lang="zh-CN" altLang="zh-CN" sz="700" kern="0" dirty="0">
                <a:effectLst/>
                <a:latin typeface="+mn-ea"/>
                <a:cs typeface="宋体" panose="02010600030101010101" pitchFamily="2" charset="-122"/>
              </a:rPr>
              <a:t>申永春</a:t>
            </a:r>
            <a:r>
              <a:rPr lang="en-US" altLang="zh-CN" sz="700" kern="0" dirty="0">
                <a:effectLst/>
                <a:latin typeface="+mn-ea"/>
                <a:cs typeface="宋体" panose="02010600030101010101" pitchFamily="2" charset="-122"/>
              </a:rPr>
              <a:t>,</a:t>
            </a:r>
            <a:r>
              <a:rPr lang="zh-CN" altLang="zh-CN" sz="700" kern="0" dirty="0">
                <a:effectLst/>
                <a:latin typeface="+mn-ea"/>
                <a:cs typeface="宋体" panose="02010600030101010101" pitchFamily="2" charset="-122"/>
              </a:rPr>
              <a:t>高丽娟</a:t>
            </a:r>
            <a:r>
              <a:rPr lang="en-US" altLang="zh-CN" sz="700" kern="0" dirty="0">
                <a:effectLst/>
                <a:latin typeface="+mn-ea"/>
                <a:cs typeface="宋体" panose="02010600030101010101" pitchFamily="2" charset="-122"/>
              </a:rPr>
              <a:t>.2026</a:t>
            </a:r>
            <a:r>
              <a:rPr lang="zh-CN" altLang="zh-CN" sz="700" kern="0" dirty="0">
                <a:effectLst/>
                <a:latin typeface="+mn-ea"/>
                <a:cs typeface="宋体" panose="02010600030101010101" pitchFamily="2" charset="-122"/>
              </a:rPr>
              <a:t>年慢性阻塞性肺疾病全球倡议更新解读</a:t>
            </a:r>
            <a:r>
              <a:rPr lang="en-US" altLang="zh-CN" sz="700" kern="0" dirty="0">
                <a:effectLst/>
                <a:latin typeface="+mn-ea"/>
                <a:cs typeface="宋体" panose="02010600030101010101" pitchFamily="2" charset="-122"/>
              </a:rPr>
              <a:t>[J].</a:t>
            </a:r>
            <a:r>
              <a:rPr lang="zh-CN" altLang="zh-CN" sz="700" kern="0" dirty="0">
                <a:effectLst/>
                <a:latin typeface="+mn-ea"/>
                <a:cs typeface="宋体" panose="02010600030101010101" pitchFamily="2" charset="-122"/>
              </a:rPr>
              <a:t>西部医学</a:t>
            </a:r>
            <a:r>
              <a:rPr lang="en-US" altLang="zh-CN" sz="700" kern="0" dirty="0">
                <a:effectLst/>
                <a:latin typeface="+mn-ea"/>
                <a:cs typeface="宋体" panose="02010600030101010101" pitchFamily="2" charset="-122"/>
              </a:rPr>
              <a:t>,2026,38(1):1-5.</a:t>
            </a:r>
          </a:p>
          <a:p>
            <a:pPr lvl="0"/>
            <a:r>
              <a:rPr lang="en-US" altLang="zh-CN" sz="700" kern="0" dirty="0">
                <a:effectLst/>
                <a:latin typeface="+mn-ea"/>
                <a:cs typeface="宋体" panose="02010600030101010101" pitchFamily="2" charset="-122"/>
              </a:rPr>
              <a:t>[4]</a:t>
            </a:r>
            <a:r>
              <a:rPr lang="zh-CN" altLang="en-US" sz="700" kern="0" dirty="0">
                <a:effectLst/>
                <a:latin typeface="+mn-ea"/>
                <a:cs typeface="宋体" panose="02010600030101010101" pitchFamily="2" charset="-122"/>
              </a:rPr>
              <a:t>蒋雨琦</a:t>
            </a:r>
            <a:r>
              <a:rPr lang="en-US" altLang="zh-CN" sz="700" kern="0" dirty="0">
                <a:effectLst/>
                <a:latin typeface="+mn-ea"/>
                <a:cs typeface="宋体" panose="02010600030101010101" pitchFamily="2" charset="-122"/>
              </a:rPr>
              <a:t>,</a:t>
            </a:r>
            <a:r>
              <a:rPr lang="zh-CN" altLang="en-US" sz="700" kern="0" dirty="0">
                <a:effectLst/>
                <a:latin typeface="+mn-ea"/>
                <a:cs typeface="宋体" panose="02010600030101010101" pitchFamily="2" charset="-122"/>
              </a:rPr>
              <a:t>等</a:t>
            </a:r>
            <a:r>
              <a:rPr lang="en-US" altLang="zh-CN" sz="700" kern="0" dirty="0">
                <a:effectLst/>
                <a:latin typeface="+mn-ea"/>
                <a:cs typeface="宋体" panose="02010600030101010101" pitchFamily="2" charset="-122"/>
              </a:rPr>
              <a:t>.</a:t>
            </a:r>
            <a:r>
              <a:rPr lang="zh-CN" altLang="en-US" sz="700" kern="0" dirty="0">
                <a:effectLst/>
                <a:latin typeface="+mn-ea"/>
                <a:cs typeface="宋体" panose="02010600030101010101" pitchFamily="2" charset="-122"/>
              </a:rPr>
              <a:t>古代经典名方制剂免药效及临床研究的合理性探讨</a:t>
            </a:r>
            <a:r>
              <a:rPr lang="en-US" altLang="zh-CN" sz="700" kern="0" dirty="0">
                <a:latin typeface="+mn-ea"/>
                <a:cs typeface="宋体" panose="02010600030101010101" pitchFamily="2" charset="-122"/>
              </a:rPr>
              <a:t>[J].</a:t>
            </a:r>
            <a:r>
              <a:rPr lang="zh-CN" altLang="en-US" sz="700" kern="0" dirty="0">
                <a:latin typeface="+mn-ea"/>
                <a:cs typeface="宋体" panose="02010600030101010101" pitchFamily="2" charset="-122"/>
              </a:rPr>
              <a:t>南京中医药大学学报</a:t>
            </a:r>
            <a:r>
              <a:rPr lang="en-US" altLang="zh-CN" sz="700" kern="0" dirty="0">
                <a:latin typeface="+mn-ea"/>
                <a:cs typeface="宋体" panose="02010600030101010101" pitchFamily="2" charset="-122"/>
              </a:rPr>
              <a:t>,2020,36(5):710-714.</a:t>
            </a:r>
            <a:endParaRPr lang="zh-CN" altLang="zh-CN" sz="700" kern="100" dirty="0">
              <a:effectLst/>
              <a:latin typeface="+mn-ea"/>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标题"/>
          <p:cNvSpPr txBox="1"/>
          <p:nvPr>
            <p:custDataLst>
              <p:tags r:id="rId2"/>
            </p:custDataLst>
          </p:nvPr>
        </p:nvSpPr>
        <p:spPr>
          <a:xfrm>
            <a:off x="725483" y="1325592"/>
            <a:ext cx="5819140" cy="457835"/>
          </a:xfrm>
          <a:prstGeom prst="rect">
            <a:avLst/>
          </a:prstGeom>
          <a:noFill/>
        </p:spPr>
        <p:txBody>
          <a:bodyPr wrap="square" lIns="90170" tIns="46990" rIns="90170" bIns="0" rtlCol="0" anchor="ctr" anchorCtr="0"/>
          <a:lstStyle/>
          <a:p>
            <a:pPr lvl="0">
              <a:lnSpc>
                <a:spcPct val="100000"/>
              </a:lnSpc>
              <a:spcBef>
                <a:spcPct val="0"/>
              </a:spcBef>
              <a:spcAft>
                <a:spcPct val="35000"/>
              </a:spcAft>
            </a:pPr>
            <a:r>
              <a:rPr lang="zh-CN" altLang="en-US" b="1" spc="300" dirty="0">
                <a:solidFill>
                  <a:srgbClr val="0288D2"/>
                </a:solidFill>
                <a:latin typeface="Arial" panose="020B0604020202020204" pitchFamily="34" charset="0"/>
                <a:ea typeface="微软雅黑" panose="020B0503020204020204" charset="-122"/>
                <a:sym typeface="+mn-ea"/>
              </a:rPr>
              <a:t>药品说明书收载的安全性信息</a:t>
            </a:r>
            <a:endParaRPr lang="zh-CN" altLang="en-US" b="1" spc="300" dirty="0">
              <a:solidFill>
                <a:srgbClr val="0288D2"/>
              </a:solidFill>
              <a:latin typeface="Arial" panose="020B0604020202020204" pitchFamily="34" charset="0"/>
              <a:ea typeface="微软雅黑" panose="020B0503020204020204" charset="-122"/>
            </a:endParaRPr>
          </a:p>
        </p:txBody>
      </p:sp>
      <p:sp>
        <p:nvSpPr>
          <p:cNvPr id="29" name="文本框 28"/>
          <p:cNvSpPr txBox="1"/>
          <p:nvPr>
            <p:custDataLst>
              <p:tags r:id="rId3"/>
            </p:custDataLst>
          </p:nvPr>
        </p:nvSpPr>
        <p:spPr>
          <a:xfrm flipH="1">
            <a:off x="392495" y="637387"/>
            <a:ext cx="10499726" cy="461665"/>
          </a:xfrm>
          <a:prstGeom prst="rect">
            <a:avLst/>
          </a:prstGeom>
          <a:noFill/>
          <a:ln>
            <a:noFill/>
          </a:ln>
        </p:spPr>
        <p:txBody>
          <a:bodyPr wrap="square" rtlCol="0">
            <a:spAutoFit/>
          </a:bodyPr>
          <a:lstStyle>
            <a:defPPr>
              <a:defRPr lang="zh-CN"/>
            </a:defPPr>
            <a:lvl1pPr algn="ctr">
              <a:defRPr sz="2800" b="1">
                <a:ln w="15875">
                  <a:noFill/>
                </a:ln>
                <a:gradFill flip="none" rotWithShape="1">
                  <a:gsLst>
                    <a:gs pos="14000">
                      <a:srgbClr val="435B98"/>
                    </a:gs>
                    <a:gs pos="100000">
                      <a:srgbClr val="172D72"/>
                    </a:gs>
                  </a:gsLst>
                  <a:lin ang="5400000" scaled="1"/>
                  <a:tileRect/>
                </a:gradFill>
                <a:effectLst>
                  <a:outerShdw blurRad="76200" dist="38100" dir="2700000" algn="tl" rotWithShape="0">
                    <a:srgbClr val="172D72">
                      <a:alpha val="21000"/>
                    </a:srgbClr>
                  </a:outerShdw>
                  <a:reflection blurRad="127000" stA="24000" endPos="28000" dist="29997" dir="5400000" sy="-100000" algn="bl" rotWithShape="0"/>
                </a:effectLst>
                <a:latin typeface="字魂45号-冰宇雅宋" panose="00000500000000000000" pitchFamily="2" charset="-122"/>
                <a:ea typeface="字魂45号-冰宇雅宋" panose="00000500000000000000" pitchFamily="2" charset="-122"/>
              </a:defRPr>
            </a:lvl1pPr>
          </a:lstStyle>
          <a:p>
            <a:pPr algn="l"/>
            <a:r>
              <a:rPr lang="zh-CN" altLang="en-US" sz="2400" kern="0" dirty="0">
                <a:solidFill>
                  <a:srgbClr val="C00000"/>
                </a:solidFill>
                <a:effectLst>
                  <a:reflection blurRad="127000" stA="24000" endPos="28000" dist="29997" dir="5400000" sy="-100000" algn="bl" rotWithShape="0"/>
                </a:effectLst>
                <a:latin typeface="微软雅黑" panose="020B0503020204020204" charset="-122"/>
                <a:ea typeface="微软雅黑" panose="020B0503020204020204" charset="-122"/>
                <a:cs typeface="微软雅黑" panose="020B0503020204020204" charset="-122"/>
                <a:sym typeface="+mn-ea"/>
              </a:rPr>
              <a:t>安全性：本品整体耐受性强，安全性良好。</a:t>
            </a:r>
            <a:endParaRPr lang="zh-CN" altLang="en-US" sz="2400" dirty="0">
              <a:solidFill>
                <a:srgbClr val="C00000"/>
              </a:solidFill>
              <a:effectLst>
                <a:reflection blurRad="127000" stA="24000" endPos="28000" dist="29997" dir="5400000" sy="-100000" algn="bl" rotWithShape="0"/>
              </a:effectLst>
              <a:latin typeface="微软雅黑" panose="020B0503020204020204" charset="-122"/>
              <a:ea typeface="微软雅黑" panose="020B0503020204020204" charset="-122"/>
              <a:cs typeface="思源黑体 CN Medium" panose="020B0600000000000000" pitchFamily="34" charset="-122"/>
              <a:sym typeface="思源黑体 CN Medium" panose="020B0600000000000000" pitchFamily="34" charset="-122"/>
            </a:endParaRPr>
          </a:p>
        </p:txBody>
      </p:sp>
      <p:sp>
        <p:nvSpPr>
          <p:cNvPr id="10" name="标题"/>
          <p:cNvSpPr txBox="1"/>
          <p:nvPr>
            <p:custDataLst>
              <p:tags r:id="rId4"/>
            </p:custDataLst>
          </p:nvPr>
        </p:nvSpPr>
        <p:spPr>
          <a:xfrm>
            <a:off x="7000575" y="2807999"/>
            <a:ext cx="3319780" cy="461010"/>
          </a:xfrm>
          <a:prstGeom prst="rect">
            <a:avLst/>
          </a:prstGeom>
          <a:noFill/>
        </p:spPr>
        <p:txBody>
          <a:bodyPr wrap="square" lIns="90170" tIns="46990" rIns="90170" bIns="0" rtlCol="0" anchor="ctr" anchorCtr="0"/>
          <a:lstStyle/>
          <a:p>
            <a:r>
              <a:rPr lang="zh-CN" altLang="en-US" b="1" spc="300" dirty="0">
                <a:solidFill>
                  <a:srgbClr val="0288D2"/>
                </a:solidFill>
                <a:latin typeface="Arial" panose="020B0604020202020204" pitchFamily="34" charset="0"/>
                <a:ea typeface="微软雅黑" panose="020B0503020204020204" charset="-122"/>
                <a:sym typeface="+mn-ea"/>
              </a:rPr>
              <a:t>药品安全性研究结果</a:t>
            </a:r>
            <a:endParaRPr lang="zh-CN" altLang="en-US" b="1" spc="300" dirty="0">
              <a:solidFill>
                <a:srgbClr val="0288D2"/>
              </a:solidFill>
              <a:latin typeface="Arial" panose="020B0604020202020204" pitchFamily="34" charset="0"/>
              <a:ea typeface="微软雅黑" panose="020B0503020204020204" charset="-122"/>
            </a:endParaRPr>
          </a:p>
        </p:txBody>
      </p:sp>
      <p:sp>
        <p:nvSpPr>
          <p:cNvPr id="50" name="îṣ1ïḑe"/>
          <p:cNvSpPr/>
          <p:nvPr/>
        </p:nvSpPr>
        <p:spPr>
          <a:xfrm>
            <a:off x="429896" y="1435787"/>
            <a:ext cx="268046" cy="268047"/>
          </a:xfrm>
          <a:prstGeom prst="ellipse">
            <a:avLst/>
          </a:prstGeom>
          <a:solidFill>
            <a:srgbClr val="0288D2"/>
          </a:solidFill>
          <a:ln w="1270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fontScale="35000" lnSpcReduction="20000"/>
          </a:bodyPr>
          <a:lstStyle/>
          <a:p>
            <a:pPr algn="ctr" defTabSz="913765"/>
            <a:endParaRPr lang="zh-CN" altLang="en-US" sz="2000" b="1" dirty="0">
              <a:solidFill>
                <a:schemeClr val="bg1"/>
              </a:solidFill>
            </a:endParaRPr>
          </a:p>
        </p:txBody>
      </p:sp>
      <p:sp>
        <p:nvSpPr>
          <p:cNvPr id="3" name="文本框 2"/>
          <p:cNvSpPr txBox="1"/>
          <p:nvPr/>
        </p:nvSpPr>
        <p:spPr>
          <a:xfrm>
            <a:off x="392495" y="1865226"/>
            <a:ext cx="5945091" cy="4277709"/>
          </a:xfrm>
          <a:prstGeom prst="rect">
            <a:avLst/>
          </a:prstGeom>
          <a:noFill/>
        </p:spPr>
        <p:txBody>
          <a:bodyPr wrap="square">
            <a:spAutoFit/>
          </a:bodyPr>
          <a:lstStyle/>
          <a:p>
            <a:pPr algn="just">
              <a:lnSpc>
                <a:spcPct val="120000"/>
              </a:lnSpc>
            </a:pPr>
            <a:r>
              <a:rPr lang="zh-CN" altLang="en-US" sz="1600" b="1" dirty="0">
                <a:solidFill>
                  <a:srgbClr val="0288D2"/>
                </a:solidFill>
                <a:latin typeface="+mj-ea"/>
              </a:rPr>
              <a:t>不良反应：</a:t>
            </a:r>
            <a:r>
              <a:rPr lang="zh-CN" altLang="en-US" sz="1600" dirty="0">
                <a:solidFill>
                  <a:schemeClr val="dk1"/>
                </a:solidFill>
                <a:sym typeface="+mn-ea"/>
              </a:rPr>
              <a:t>本品可见恶心、</a:t>
            </a:r>
            <a:r>
              <a:rPr lang="zh-CN" altLang="en-US" sz="1600" dirty="0">
                <a:solidFill>
                  <a:schemeClr val="dk1"/>
                </a:solidFill>
              </a:rPr>
              <a:t>呕吐、腹泻</a:t>
            </a:r>
            <a:r>
              <a:rPr lang="zh-CN" altLang="en-US" sz="1600" dirty="0">
                <a:solidFill>
                  <a:schemeClr val="dk1"/>
                </a:solidFill>
                <a:sym typeface="+mn-ea"/>
              </a:rPr>
              <a:t>等胃肠道不良反应。</a:t>
            </a:r>
            <a:endParaRPr lang="en-US" altLang="zh-CN" sz="1600" b="1" dirty="0">
              <a:solidFill>
                <a:srgbClr val="ED344C"/>
              </a:solidFill>
              <a:latin typeface="+mj-ea"/>
              <a:sym typeface="+mn-ea"/>
            </a:endParaRPr>
          </a:p>
          <a:p>
            <a:pPr algn="just">
              <a:lnSpc>
                <a:spcPct val="120000"/>
              </a:lnSpc>
            </a:pPr>
            <a:r>
              <a:rPr lang="zh-CN" altLang="en-US" sz="1600" b="1" dirty="0">
                <a:solidFill>
                  <a:srgbClr val="0288D2"/>
                </a:solidFill>
                <a:latin typeface="+mj-ea"/>
              </a:rPr>
              <a:t>禁忌：</a:t>
            </a:r>
            <a:r>
              <a:rPr lang="zh-CN" altLang="en-US" sz="1600" dirty="0">
                <a:solidFill>
                  <a:schemeClr val="dk1"/>
                </a:solidFill>
                <a:effectLst/>
                <a:sym typeface="+mn-ea"/>
              </a:rPr>
              <a:t>曾经对本品所含药物过敏者禁用。</a:t>
            </a:r>
          </a:p>
          <a:p>
            <a:pPr marL="0" lvl="1">
              <a:lnSpc>
                <a:spcPct val="150000"/>
              </a:lnSpc>
            </a:pPr>
            <a:r>
              <a:rPr lang="zh-CN" altLang="en-US" sz="1600" b="1" dirty="0">
                <a:solidFill>
                  <a:srgbClr val="0288D2"/>
                </a:solidFill>
                <a:latin typeface="+mj-ea"/>
              </a:rPr>
              <a:t>注意事项：</a:t>
            </a:r>
          </a:p>
          <a:p>
            <a:pPr marL="0" lvl="1" indent="0">
              <a:lnSpc>
                <a:spcPct val="120000"/>
              </a:lnSpc>
              <a:buNone/>
            </a:pPr>
            <a:r>
              <a:rPr lang="zh-CN" altLang="en-US" sz="1600" dirty="0">
                <a:solidFill>
                  <a:schemeClr val="dk1"/>
                </a:solidFill>
                <a:effectLst/>
                <a:latin typeface="+mj-ea"/>
                <a:ea typeface="+mj-ea"/>
                <a:sym typeface="+mn-ea"/>
              </a:rPr>
              <a:t>1.服药期间，忌烟、酒及辛辣、生冷、油腻食物。</a:t>
            </a:r>
            <a:endParaRPr lang="zh-CN" altLang="en-US" sz="1600" u="none" strike="noStrike" dirty="0">
              <a:solidFill>
                <a:schemeClr val="dk1"/>
              </a:solidFill>
              <a:effectLst/>
              <a:latin typeface="+mj-ea"/>
              <a:ea typeface="+mj-ea"/>
            </a:endParaRPr>
          </a:p>
          <a:p>
            <a:pPr marL="0" lvl="1" indent="0">
              <a:lnSpc>
                <a:spcPct val="120000"/>
              </a:lnSpc>
              <a:buNone/>
            </a:pPr>
            <a:r>
              <a:rPr lang="zh-CN" altLang="en-US" sz="1600" dirty="0">
                <a:solidFill>
                  <a:schemeClr val="dk1"/>
                </a:solidFill>
                <a:effectLst/>
                <a:latin typeface="+mj-ea"/>
                <a:ea typeface="+mj-ea"/>
                <a:sym typeface="+mn-ea"/>
              </a:rPr>
              <a:t>2.本品非临床安全性研究结果仅支持不超过1个月的临床用药，不宜久服。</a:t>
            </a:r>
            <a:endParaRPr lang="zh-CN" altLang="en-US" sz="1600" u="none" strike="noStrike" dirty="0">
              <a:solidFill>
                <a:schemeClr val="dk1"/>
              </a:solidFill>
              <a:effectLst/>
              <a:latin typeface="+mj-ea"/>
              <a:ea typeface="+mj-ea"/>
            </a:endParaRPr>
          </a:p>
          <a:p>
            <a:pPr marL="0" lvl="1" indent="0">
              <a:lnSpc>
                <a:spcPct val="120000"/>
              </a:lnSpc>
              <a:buNone/>
            </a:pPr>
            <a:r>
              <a:rPr lang="zh-CN" altLang="en-US" sz="1600" dirty="0">
                <a:solidFill>
                  <a:schemeClr val="dk1"/>
                </a:solidFill>
                <a:effectLst/>
                <a:latin typeface="+mj-ea"/>
                <a:ea typeface="+mj-ea"/>
                <a:sym typeface="+mn-ea"/>
              </a:rPr>
              <a:t>3.孕妇、哺乳期妇女不宜使用。</a:t>
            </a:r>
            <a:endParaRPr lang="zh-CN" altLang="en-US" sz="1600" u="none" strike="noStrike" dirty="0">
              <a:solidFill>
                <a:schemeClr val="dk1"/>
              </a:solidFill>
              <a:effectLst/>
              <a:latin typeface="+mj-ea"/>
              <a:ea typeface="+mj-ea"/>
            </a:endParaRPr>
          </a:p>
          <a:p>
            <a:pPr marL="0" lvl="1" indent="0">
              <a:lnSpc>
                <a:spcPct val="120000"/>
              </a:lnSpc>
              <a:buNone/>
            </a:pPr>
            <a:r>
              <a:rPr lang="zh-CN" altLang="en-US" sz="1600" dirty="0">
                <a:solidFill>
                  <a:schemeClr val="dk1"/>
                </a:solidFill>
                <a:effectLst/>
                <a:latin typeface="+mj-ea"/>
                <a:ea typeface="+mj-ea"/>
                <a:sym typeface="+mn-ea"/>
              </a:rPr>
              <a:t>4.尚无用于儿童的有效性安全性数据，新生儿、婴幼儿不宜使用。</a:t>
            </a:r>
            <a:endParaRPr lang="zh-CN" altLang="en-US" sz="1600" u="none" strike="noStrike" dirty="0">
              <a:solidFill>
                <a:schemeClr val="dk1"/>
              </a:solidFill>
              <a:effectLst/>
              <a:latin typeface="+mj-ea"/>
              <a:ea typeface="+mj-ea"/>
            </a:endParaRPr>
          </a:p>
          <a:p>
            <a:pPr marL="0" lvl="1" indent="0">
              <a:lnSpc>
                <a:spcPct val="120000"/>
              </a:lnSpc>
              <a:buNone/>
            </a:pPr>
            <a:r>
              <a:rPr lang="zh-CN" altLang="en-US" sz="1600" dirty="0">
                <a:solidFill>
                  <a:schemeClr val="dk1"/>
                </a:solidFill>
                <a:effectLst/>
                <a:latin typeface="+mj-ea"/>
                <a:ea typeface="+mj-ea"/>
                <a:sym typeface="+mn-ea"/>
              </a:rPr>
              <a:t>5.脾胃虚寒者慎用，大便溏稀者不宜使用。</a:t>
            </a:r>
            <a:endParaRPr lang="zh-CN" altLang="en-US" sz="1600" u="none" strike="noStrike" dirty="0">
              <a:solidFill>
                <a:schemeClr val="dk1"/>
              </a:solidFill>
              <a:effectLst/>
              <a:latin typeface="+mj-ea"/>
              <a:ea typeface="+mj-ea"/>
            </a:endParaRPr>
          </a:p>
          <a:p>
            <a:pPr marL="0" lvl="1" indent="0">
              <a:lnSpc>
                <a:spcPct val="120000"/>
              </a:lnSpc>
              <a:buNone/>
            </a:pPr>
            <a:r>
              <a:rPr lang="zh-CN" altLang="en-US" sz="1600" dirty="0">
                <a:solidFill>
                  <a:schemeClr val="dk1"/>
                </a:solidFill>
                <a:effectLst/>
                <a:latin typeface="+mj-ea"/>
                <a:ea typeface="+mj-ea"/>
                <a:sym typeface="+mn-ea"/>
              </a:rPr>
              <a:t>6.过敏体质者慎用。</a:t>
            </a:r>
            <a:endParaRPr lang="zh-CN" altLang="en-US" sz="1600" u="none" strike="noStrike" dirty="0">
              <a:solidFill>
                <a:schemeClr val="dk1"/>
              </a:solidFill>
              <a:effectLst/>
              <a:latin typeface="+mj-ea"/>
              <a:ea typeface="+mj-ea"/>
            </a:endParaRPr>
          </a:p>
          <a:p>
            <a:pPr marL="0" lvl="1" indent="0">
              <a:lnSpc>
                <a:spcPct val="120000"/>
              </a:lnSpc>
              <a:buNone/>
            </a:pPr>
            <a:r>
              <a:rPr lang="zh-CN" altLang="en-US" sz="1600" dirty="0">
                <a:solidFill>
                  <a:schemeClr val="dk1"/>
                </a:solidFill>
                <a:effectLst/>
                <a:latin typeface="+mj-ea"/>
                <a:ea typeface="+mj-ea"/>
                <a:sym typeface="+mn-ea"/>
              </a:rPr>
              <a:t>7.不宜在服药期间同时服用滋补性中药方剂或成药。</a:t>
            </a:r>
            <a:endParaRPr lang="zh-CN" altLang="en-US" sz="1600" u="none" strike="noStrike" dirty="0">
              <a:solidFill>
                <a:schemeClr val="dk1"/>
              </a:solidFill>
              <a:effectLst/>
              <a:latin typeface="+mj-ea"/>
              <a:ea typeface="+mj-ea"/>
            </a:endParaRPr>
          </a:p>
          <a:p>
            <a:pPr marL="0" lvl="1" indent="0">
              <a:lnSpc>
                <a:spcPct val="120000"/>
              </a:lnSpc>
              <a:buNone/>
            </a:pPr>
            <a:r>
              <a:rPr lang="zh-CN" altLang="en-US" sz="1600" dirty="0">
                <a:solidFill>
                  <a:schemeClr val="dk1"/>
                </a:solidFill>
                <a:effectLst/>
                <a:latin typeface="+mj-ea"/>
                <a:ea typeface="+mj-ea"/>
                <a:sym typeface="+mn-ea"/>
              </a:rPr>
              <a:t>8.本品含炒瓜蒌子、浙贝母、甘草，不宜与川乌、制川乌、草乌、制草乌、附子、海藻、京大戟、红大戟、甘遂、芫花的中药方剂或成药同时服用。</a:t>
            </a:r>
            <a:endParaRPr lang="zh-CN" altLang="en-US" sz="1600" b="1" dirty="0">
              <a:solidFill>
                <a:srgbClr val="ED344C"/>
              </a:solidFill>
              <a:latin typeface="+mj-ea"/>
            </a:endParaRPr>
          </a:p>
        </p:txBody>
      </p:sp>
      <p:sp>
        <p:nvSpPr>
          <p:cNvPr id="4" name="平行四边形 3"/>
          <p:cNvSpPr/>
          <p:nvPr/>
        </p:nvSpPr>
        <p:spPr>
          <a:xfrm>
            <a:off x="9619615" y="-3175"/>
            <a:ext cx="2916555"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dirty="0"/>
              <a:t>公平性</a:t>
            </a:r>
          </a:p>
        </p:txBody>
      </p:sp>
      <p:sp>
        <p:nvSpPr>
          <p:cNvPr id="5" name="平行四边形 4"/>
          <p:cNvSpPr/>
          <p:nvPr/>
        </p:nvSpPr>
        <p:spPr>
          <a:xfrm>
            <a:off x="7107555" y="-635"/>
            <a:ext cx="2832735" cy="370205"/>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创新性</a:t>
            </a:r>
          </a:p>
        </p:txBody>
      </p:sp>
      <p:sp>
        <p:nvSpPr>
          <p:cNvPr id="6" name="平行四边形 5"/>
          <p:cNvSpPr/>
          <p:nvPr/>
        </p:nvSpPr>
        <p:spPr>
          <a:xfrm>
            <a:off x="4623435" y="-5715"/>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有效性</a:t>
            </a:r>
          </a:p>
        </p:txBody>
      </p:sp>
      <p:sp>
        <p:nvSpPr>
          <p:cNvPr id="9" name="平行四边形 8"/>
          <p:cNvSpPr/>
          <p:nvPr/>
        </p:nvSpPr>
        <p:spPr>
          <a:xfrm>
            <a:off x="2139315" y="-635"/>
            <a:ext cx="2804160" cy="370840"/>
          </a:xfrm>
          <a:prstGeom prst="parallelogram">
            <a:avLst>
              <a:gd name="adj" fmla="val 94857"/>
            </a:avLst>
          </a:prstGeom>
          <a:solidFill>
            <a:srgbClr val="0288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安全性</a:t>
            </a:r>
          </a:p>
        </p:txBody>
      </p:sp>
      <p:sp>
        <p:nvSpPr>
          <p:cNvPr id="12" name="平行四边形 11"/>
          <p:cNvSpPr/>
          <p:nvPr/>
        </p:nvSpPr>
        <p:spPr>
          <a:xfrm>
            <a:off x="-344805" y="-1905"/>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基本信息</a:t>
            </a:r>
          </a:p>
        </p:txBody>
      </p:sp>
      <p:sp>
        <p:nvSpPr>
          <p:cNvPr id="15" name="文本框 14"/>
          <p:cNvSpPr txBox="1"/>
          <p:nvPr/>
        </p:nvSpPr>
        <p:spPr>
          <a:xfrm>
            <a:off x="6676040" y="3215162"/>
            <a:ext cx="5427287" cy="3822753"/>
          </a:xfrm>
          <a:prstGeom prst="rect">
            <a:avLst/>
          </a:prstGeom>
          <a:noFill/>
        </p:spPr>
        <p:txBody>
          <a:bodyPr wrap="square" rtlCol="0">
            <a:noAutofit/>
          </a:bodyPr>
          <a:lstStyle/>
          <a:p>
            <a:pPr marL="0" lvl="1" indent="0" algn="l" fontAlgn="auto">
              <a:lnSpc>
                <a:spcPct val="150000"/>
              </a:lnSpc>
              <a:spcAft>
                <a:spcPts val="0"/>
              </a:spcAft>
              <a:buClrTx/>
              <a:buSzTx/>
              <a:buNone/>
            </a:pPr>
            <a:r>
              <a:rPr lang="zh-CN" sz="1600" b="1" dirty="0">
                <a:solidFill>
                  <a:srgbClr val="0288D2"/>
                </a:solidFill>
                <a:latin typeface="+mj-ea"/>
                <a:sym typeface="+mn-ea"/>
              </a:rPr>
              <a:t>单次给药毒性实验：</a:t>
            </a:r>
            <a:endParaRPr lang="zh-CN" sz="1600" b="1" dirty="0">
              <a:solidFill>
                <a:srgbClr val="0288D2"/>
              </a:solidFill>
              <a:latin typeface="+mj-ea"/>
            </a:endParaRPr>
          </a:p>
          <a:p>
            <a:pPr marL="0" lvl="1">
              <a:lnSpc>
                <a:spcPct val="150000"/>
              </a:lnSpc>
            </a:pPr>
            <a:r>
              <a:rPr lang="zh-CN" altLang="en-US" sz="1600" dirty="0">
                <a:solidFill>
                  <a:schemeClr val="dk1"/>
                </a:solidFill>
                <a:effectLst/>
                <a:latin typeface="+mj-ea"/>
                <a:ea typeface="+mj-ea"/>
                <a:sym typeface="+mn-ea"/>
              </a:rPr>
              <a:t>单次给药毒性试验结果显示：</a:t>
            </a:r>
            <a:r>
              <a:rPr lang="en-US" altLang="zh-CN" sz="1600" dirty="0">
                <a:solidFill>
                  <a:schemeClr val="dk1"/>
                </a:solidFill>
                <a:effectLst/>
                <a:latin typeface="+mj-ea"/>
                <a:ea typeface="+mj-ea"/>
                <a:sym typeface="+mn-ea"/>
              </a:rPr>
              <a:t>SD</a:t>
            </a:r>
            <a:r>
              <a:rPr lang="zh-CN" altLang="en-US" sz="1600" dirty="0">
                <a:solidFill>
                  <a:schemeClr val="dk1"/>
                </a:solidFill>
                <a:effectLst/>
                <a:latin typeface="+mj-ea"/>
                <a:ea typeface="+mj-ea"/>
                <a:sym typeface="+mn-ea"/>
              </a:rPr>
              <a:t>大鼠最大耐受剂量（M</a:t>
            </a:r>
            <a:r>
              <a:rPr lang="en-US" altLang="zh-CN" sz="1600" dirty="0">
                <a:solidFill>
                  <a:schemeClr val="dk1"/>
                </a:solidFill>
                <a:effectLst/>
                <a:latin typeface="+mj-ea"/>
                <a:ea typeface="+mj-ea"/>
                <a:sym typeface="+mn-ea"/>
              </a:rPr>
              <a:t>T</a:t>
            </a:r>
            <a:r>
              <a:rPr lang="zh-CN" altLang="en-US" sz="1600" dirty="0">
                <a:solidFill>
                  <a:schemeClr val="dk1"/>
                </a:solidFill>
                <a:effectLst/>
                <a:latin typeface="+mj-ea"/>
                <a:ea typeface="+mj-ea"/>
                <a:sym typeface="+mn-ea"/>
              </a:rPr>
              <a:t>D）&gt;86.85g饮片/kg（相当于临床拟用剂量的112.6倍）。</a:t>
            </a:r>
            <a:endParaRPr lang="zh-CN" altLang="en-US" sz="1600" dirty="0">
              <a:solidFill>
                <a:schemeClr val="dk1"/>
              </a:solidFill>
              <a:effectLst/>
              <a:latin typeface="+mj-ea"/>
              <a:ea typeface="+mj-ea"/>
            </a:endParaRPr>
          </a:p>
          <a:p>
            <a:pPr marL="0" lvl="1">
              <a:lnSpc>
                <a:spcPct val="150000"/>
              </a:lnSpc>
            </a:pPr>
            <a:r>
              <a:rPr lang="zh-CN" altLang="en-US" sz="1600" b="1" dirty="0">
                <a:solidFill>
                  <a:srgbClr val="0288D2"/>
                </a:solidFill>
                <a:latin typeface="+mj-ea"/>
                <a:sym typeface="+mn-ea"/>
              </a:rPr>
              <a:t>重复给药毒性试验：</a:t>
            </a:r>
            <a:endParaRPr lang="zh-CN" altLang="en-US" sz="1600" b="1" dirty="0">
              <a:solidFill>
                <a:srgbClr val="0288D2"/>
              </a:solidFill>
              <a:latin typeface="+mj-ea"/>
            </a:endParaRPr>
          </a:p>
          <a:p>
            <a:pPr marL="0" lvl="1">
              <a:lnSpc>
                <a:spcPct val="150000"/>
              </a:lnSpc>
            </a:pPr>
            <a:r>
              <a:rPr lang="zh-CN" altLang="en-US" sz="1600" dirty="0">
                <a:solidFill>
                  <a:schemeClr val="dk1"/>
                </a:solidFill>
                <a:latin typeface="+mj-ea"/>
                <a:ea typeface="+mj-ea"/>
                <a:sym typeface="+mn-ea"/>
              </a:rPr>
              <a:t>重复给药</a:t>
            </a:r>
            <a:r>
              <a:rPr lang="zh-CN" altLang="en-US" sz="1600" dirty="0">
                <a:solidFill>
                  <a:schemeClr val="dk1"/>
                </a:solidFill>
                <a:latin typeface="+mj-ea"/>
                <a:sym typeface="+mn-ea"/>
              </a:rPr>
              <a:t>毒性试验结果显示：</a:t>
            </a:r>
            <a:r>
              <a:rPr lang="en-US" altLang="zh-CN" sz="1600" dirty="0">
                <a:solidFill>
                  <a:schemeClr val="dk1"/>
                </a:solidFill>
                <a:latin typeface="+mj-ea"/>
                <a:ea typeface="+mj-ea"/>
                <a:sym typeface="+mn-ea"/>
              </a:rPr>
              <a:t>SD </a:t>
            </a:r>
            <a:r>
              <a:rPr lang="zh-CN" altLang="en-US" sz="1600" dirty="0">
                <a:solidFill>
                  <a:schemeClr val="dk1"/>
                </a:solidFill>
                <a:latin typeface="+mj-ea"/>
                <a:ea typeface="+mj-ea"/>
                <a:sym typeface="+mn-ea"/>
              </a:rPr>
              <a:t>大鼠的未见不良反应剂量</a:t>
            </a:r>
            <a:r>
              <a:rPr lang="en-US" altLang="zh-CN" sz="1600" dirty="0">
                <a:solidFill>
                  <a:schemeClr val="dk1"/>
                </a:solidFill>
                <a:latin typeface="+mj-ea"/>
                <a:ea typeface="+mj-ea"/>
                <a:sym typeface="+mn-ea"/>
              </a:rPr>
              <a:t>(NOAEL)</a:t>
            </a:r>
            <a:r>
              <a:rPr lang="zh-CN" altLang="en-US" sz="1600" dirty="0">
                <a:solidFill>
                  <a:schemeClr val="dk1"/>
                </a:solidFill>
                <a:latin typeface="+mj-ea"/>
                <a:ea typeface="+mj-ea"/>
                <a:sym typeface="+mn-ea"/>
              </a:rPr>
              <a:t>为 </a:t>
            </a:r>
            <a:r>
              <a:rPr lang="en-US" altLang="zh-CN" sz="1600" dirty="0">
                <a:solidFill>
                  <a:schemeClr val="dk1"/>
                </a:solidFill>
                <a:latin typeface="+mj-ea"/>
                <a:ea typeface="+mj-ea"/>
                <a:sym typeface="+mn-ea"/>
              </a:rPr>
              <a:t>8.7g </a:t>
            </a:r>
            <a:r>
              <a:rPr lang="zh-CN" altLang="en-US" sz="1600" dirty="0">
                <a:solidFill>
                  <a:schemeClr val="dk1"/>
                </a:solidFill>
                <a:latin typeface="+mj-ea"/>
                <a:ea typeface="+mj-ea"/>
                <a:sym typeface="+mn-ea"/>
              </a:rPr>
              <a:t>饮片</a:t>
            </a:r>
            <a:r>
              <a:rPr lang="en-US" altLang="zh-CN" sz="1600" dirty="0">
                <a:solidFill>
                  <a:schemeClr val="dk1"/>
                </a:solidFill>
                <a:latin typeface="+mj-ea"/>
                <a:ea typeface="+mj-ea"/>
                <a:sym typeface="+mn-ea"/>
              </a:rPr>
              <a:t>/kg</a:t>
            </a:r>
            <a:r>
              <a:rPr lang="zh-CN" altLang="en-US" sz="1600" dirty="0">
                <a:solidFill>
                  <a:schemeClr val="dk1"/>
                </a:solidFill>
                <a:latin typeface="+mj-ea"/>
                <a:ea typeface="+mj-ea"/>
                <a:sym typeface="+mn-ea"/>
              </a:rPr>
              <a:t>（相当于临床拟用剂量的</a:t>
            </a:r>
            <a:r>
              <a:rPr lang="en-US" altLang="zh-CN" sz="1600" dirty="0">
                <a:solidFill>
                  <a:schemeClr val="dk1"/>
                </a:solidFill>
                <a:latin typeface="+mj-ea"/>
                <a:ea typeface="+mj-ea"/>
                <a:sym typeface="+mn-ea"/>
              </a:rPr>
              <a:t>11.3 </a:t>
            </a:r>
            <a:r>
              <a:rPr lang="zh-CN" altLang="en-US" sz="1600" dirty="0">
                <a:solidFill>
                  <a:schemeClr val="dk1"/>
                </a:solidFill>
                <a:latin typeface="+mj-ea"/>
                <a:ea typeface="+mj-ea"/>
                <a:sym typeface="+mn-ea"/>
              </a:rPr>
              <a:t>倍）。</a:t>
            </a:r>
            <a:endParaRPr lang="en-US" altLang="zh-CN" sz="1600" dirty="0">
              <a:solidFill>
                <a:schemeClr val="dk1"/>
              </a:solidFill>
              <a:latin typeface="+mj-ea"/>
              <a:ea typeface="+mj-ea"/>
              <a:sym typeface="+mn-ea"/>
            </a:endParaRPr>
          </a:p>
          <a:p>
            <a:pPr marL="0" lvl="1">
              <a:lnSpc>
                <a:spcPct val="150000"/>
              </a:lnSpc>
            </a:pPr>
            <a:r>
              <a:rPr lang="zh-CN" altLang="en-US" sz="1600" dirty="0">
                <a:solidFill>
                  <a:schemeClr val="dk1"/>
                </a:solidFill>
                <a:latin typeface="+mj-ea"/>
                <a:ea typeface="+mj-ea"/>
              </a:rPr>
              <a:t>毒理试验结果表明，本品</a:t>
            </a:r>
            <a:r>
              <a:rPr lang="zh-CN" altLang="en-US" sz="1600" b="1" dirty="0">
                <a:solidFill>
                  <a:srgbClr val="0288D2"/>
                </a:solidFill>
                <a:latin typeface="+mj-ea"/>
              </a:rPr>
              <a:t>整体耐受性强、安全可控。</a:t>
            </a:r>
          </a:p>
        </p:txBody>
      </p:sp>
      <p:sp>
        <p:nvSpPr>
          <p:cNvPr id="11" name="文本框 10"/>
          <p:cNvSpPr txBox="1"/>
          <p:nvPr/>
        </p:nvSpPr>
        <p:spPr>
          <a:xfrm>
            <a:off x="392495" y="6090041"/>
            <a:ext cx="6862618" cy="461665"/>
          </a:xfrm>
          <a:prstGeom prst="rect">
            <a:avLst/>
          </a:prstGeom>
          <a:noFill/>
        </p:spPr>
        <p:txBody>
          <a:bodyPr wrap="square">
            <a:spAutoFit/>
          </a:bodyPr>
          <a:lstStyle/>
          <a:p>
            <a:r>
              <a:rPr lang="en-US" altLang="zh-CN" sz="800" dirty="0">
                <a:latin typeface="+mn-ea"/>
              </a:rPr>
              <a:t>[1]</a:t>
            </a:r>
            <a:r>
              <a:rPr lang="zh-CN" altLang="en-US" sz="700" dirty="0">
                <a:latin typeface="+mn-ea"/>
              </a:rPr>
              <a:t>陈韵, 张星星, 高志凌等. 清金化痰汤加减辅助抗生素治疗老年重症肺炎疗效及对患者炎症反应递质的影响[J]. 陕西中医, 2022, 43(05):580-583.</a:t>
            </a:r>
          </a:p>
          <a:p>
            <a:r>
              <a:rPr lang="en-US" altLang="zh-CN" sz="800" dirty="0">
                <a:latin typeface="+mn-ea"/>
              </a:rPr>
              <a:t>[2]</a:t>
            </a:r>
            <a:r>
              <a:rPr lang="zh-CN" altLang="en-US" sz="700" dirty="0">
                <a:latin typeface="+mn-ea"/>
              </a:rPr>
              <a:t>王清, 刘敏, 卢田甜. 麻杏石甘汤合清金化痰汤加减辅助西药治疗小儿肺炎支原体肺炎(痰热闭肺证)疗效观察[J]. 四川中医, 2023, 41(08):101-104.</a:t>
            </a:r>
          </a:p>
          <a:p>
            <a:r>
              <a:rPr lang="en-US" altLang="zh-CN" sz="800" dirty="0">
                <a:latin typeface="+mn-ea"/>
              </a:rPr>
              <a:t>[3]</a:t>
            </a:r>
            <a:r>
              <a:rPr lang="zh-CN" altLang="en-US" sz="700" dirty="0">
                <a:latin typeface="+mn-ea"/>
              </a:rPr>
              <a:t>耿丹, 李洪波, 伍树友. 清金化痰汤联合powerbreathe 呼吸训练器在卒中相关性肺炎患者中的应用[J]. 反射疗法与康复医学, 2022, 3(10):38-41.</a:t>
            </a:r>
          </a:p>
        </p:txBody>
      </p:sp>
      <p:sp>
        <p:nvSpPr>
          <p:cNvPr id="2" name="文本框 1"/>
          <p:cNvSpPr txBox="1"/>
          <p:nvPr/>
        </p:nvSpPr>
        <p:spPr>
          <a:xfrm>
            <a:off x="6676041" y="1095127"/>
            <a:ext cx="5399405" cy="1526187"/>
          </a:xfrm>
          <a:prstGeom prst="rect">
            <a:avLst/>
          </a:prstGeom>
          <a:noFill/>
        </p:spPr>
        <p:txBody>
          <a:bodyPr wrap="square" rtlCol="0" anchor="t">
            <a:spAutoFit/>
          </a:bodyPr>
          <a:lstStyle/>
          <a:p>
            <a:pPr marL="0" lvl="1">
              <a:lnSpc>
                <a:spcPct val="150000"/>
              </a:lnSpc>
            </a:pPr>
            <a:r>
              <a:rPr lang="zh-CN" altLang="en-US" sz="1600" dirty="0">
                <a:solidFill>
                  <a:schemeClr val="dk1"/>
                </a:solidFill>
                <a:effectLst/>
                <a:latin typeface="+mj-ea"/>
                <a:ea typeface="+mj-ea"/>
                <a:sym typeface="+mn-ea"/>
              </a:rPr>
              <a:t>临床研究文献报道，偶见恶心、呕吐、腹泻等胃肠道不良反应，</a:t>
            </a:r>
            <a:r>
              <a:rPr lang="zh-CN" altLang="en-US" sz="1600" dirty="0">
                <a:solidFill>
                  <a:schemeClr val="dk1"/>
                </a:solidFill>
                <a:latin typeface="+mj-ea"/>
                <a:ea typeface="+mj-ea"/>
                <a:sym typeface="+mn-ea"/>
              </a:rPr>
              <a:t>大部分不良反应发生率对照组与观察组无统计学意义（</a:t>
            </a:r>
            <a:r>
              <a:rPr lang="en-US" altLang="zh-CN" sz="1600" i="1" dirty="0">
                <a:solidFill>
                  <a:schemeClr val="dk1"/>
                </a:solidFill>
                <a:latin typeface="+mj-ea"/>
                <a:ea typeface="+mj-ea"/>
                <a:sym typeface="+mn-ea"/>
              </a:rPr>
              <a:t>P</a:t>
            </a:r>
            <a:r>
              <a:rPr lang="zh-CN" altLang="en-US" sz="1600" dirty="0">
                <a:solidFill>
                  <a:schemeClr val="dk1"/>
                </a:solidFill>
                <a:latin typeface="+mj-ea"/>
                <a:ea typeface="+mj-ea"/>
                <a:sym typeface="+mn-ea"/>
              </a:rPr>
              <a:t>＞</a:t>
            </a:r>
            <a:r>
              <a:rPr lang="en-US" altLang="zh-CN" sz="1600" dirty="0">
                <a:solidFill>
                  <a:schemeClr val="dk1"/>
                </a:solidFill>
                <a:latin typeface="+mj-ea"/>
                <a:ea typeface="+mj-ea"/>
                <a:sym typeface="+mn-ea"/>
              </a:rPr>
              <a:t>0.05</a:t>
            </a:r>
            <a:r>
              <a:rPr lang="zh-CN" altLang="en-US" sz="1600" dirty="0">
                <a:solidFill>
                  <a:schemeClr val="dk1"/>
                </a:solidFill>
                <a:latin typeface="+mj-ea"/>
                <a:ea typeface="+mj-ea"/>
                <a:sym typeface="+mn-ea"/>
              </a:rPr>
              <a:t>）</a:t>
            </a:r>
            <a:r>
              <a:rPr lang="en-US" altLang="zh-CN" sz="1600" b="1" baseline="30000" dirty="0">
                <a:sym typeface="+mn-ea"/>
              </a:rPr>
              <a:t> [1-3] </a:t>
            </a:r>
            <a:r>
              <a:rPr lang="zh-CN" altLang="en-US" sz="1600" dirty="0">
                <a:solidFill>
                  <a:schemeClr val="dk1"/>
                </a:solidFill>
                <a:latin typeface="+mj-ea"/>
                <a:ea typeface="+mj-ea"/>
                <a:sym typeface="+mn-ea"/>
              </a:rPr>
              <a:t>。</a:t>
            </a:r>
            <a:endParaRPr lang="en-US" altLang="zh-CN" sz="1600" dirty="0">
              <a:solidFill>
                <a:schemeClr val="dk1"/>
              </a:solidFill>
              <a:latin typeface="+mj-ea"/>
              <a:ea typeface="+mj-ea"/>
              <a:sym typeface="+mn-ea"/>
            </a:endParaRPr>
          </a:p>
          <a:p>
            <a:pPr marL="0" lvl="1">
              <a:lnSpc>
                <a:spcPct val="150000"/>
              </a:lnSpc>
            </a:pPr>
            <a:r>
              <a:rPr lang="zh-CN" altLang="en-US" sz="1600" b="1" dirty="0">
                <a:solidFill>
                  <a:srgbClr val="0288D2"/>
                </a:solidFill>
                <a:effectLst/>
                <a:latin typeface="+mj-ea"/>
                <a:ea typeface="+mj-ea"/>
                <a:sym typeface="+mn-ea"/>
              </a:rPr>
              <a:t>本品不良反应发生率低于对照组水平，</a:t>
            </a:r>
            <a:r>
              <a:rPr lang="zh-CN" altLang="en-US" sz="1600" b="1" dirty="0">
                <a:solidFill>
                  <a:srgbClr val="0288D2"/>
                </a:solidFill>
                <a:latin typeface="+mj-ea"/>
                <a:ea typeface="+mj-ea"/>
                <a:sym typeface="+mn-ea"/>
              </a:rPr>
              <a:t>安全性</a:t>
            </a:r>
            <a:r>
              <a:rPr lang="zh-CN" altLang="en-US" sz="1600" b="1" dirty="0">
                <a:solidFill>
                  <a:srgbClr val="0288D2"/>
                </a:solidFill>
                <a:latin typeface="+mj-ea"/>
                <a:sym typeface="+mn-ea"/>
              </a:rPr>
              <a:t>良好。</a:t>
            </a:r>
            <a:endParaRPr lang="en-US" altLang="zh-CN" sz="1600" b="1" dirty="0">
              <a:solidFill>
                <a:srgbClr val="0288D2"/>
              </a:solidFill>
              <a:latin typeface="+mj-ea"/>
              <a:sym typeface="+mn-ea"/>
            </a:endParaRPr>
          </a:p>
        </p:txBody>
      </p:sp>
      <p:grpSp>
        <p:nvGrpSpPr>
          <p:cNvPr id="13" name="组合 12"/>
          <p:cNvGrpSpPr/>
          <p:nvPr>
            <p:custDataLst>
              <p:tags r:id="rId5"/>
            </p:custDataLst>
          </p:nvPr>
        </p:nvGrpSpPr>
        <p:grpSpPr>
          <a:xfrm>
            <a:off x="6680215" y="644651"/>
            <a:ext cx="3640140" cy="461010"/>
            <a:chOff x="6151153" y="1430872"/>
            <a:chExt cx="3640140" cy="461010"/>
          </a:xfrm>
        </p:grpSpPr>
        <p:sp>
          <p:nvSpPr>
            <p:cNvPr id="14" name="标题"/>
            <p:cNvSpPr txBox="1"/>
            <p:nvPr>
              <p:custDataLst>
                <p:tags r:id="rId6"/>
              </p:custDataLst>
            </p:nvPr>
          </p:nvSpPr>
          <p:spPr>
            <a:xfrm>
              <a:off x="6471513" y="1430872"/>
              <a:ext cx="3319780" cy="461010"/>
            </a:xfrm>
            <a:prstGeom prst="rect">
              <a:avLst/>
            </a:prstGeom>
            <a:noFill/>
          </p:spPr>
          <p:txBody>
            <a:bodyPr wrap="square" lIns="90170" tIns="46990" rIns="90170" bIns="0" rtlCol="0" anchor="ctr" anchorCtr="0"/>
            <a:lstStyle/>
            <a:p>
              <a:r>
                <a:rPr lang="zh-CN" altLang="en-US" b="1" spc="300" dirty="0">
                  <a:solidFill>
                    <a:srgbClr val="0288D2"/>
                  </a:solidFill>
                  <a:latin typeface="Arial" panose="020B0604020202020204" pitchFamily="34" charset="0"/>
                  <a:ea typeface="微软雅黑" panose="020B0503020204020204" charset="-122"/>
                  <a:sym typeface="+mn-ea"/>
                </a:rPr>
                <a:t>国内外不良反应发生情况</a:t>
              </a:r>
            </a:p>
          </p:txBody>
        </p:sp>
        <p:sp>
          <p:nvSpPr>
            <p:cNvPr id="17" name="iSļíďê"/>
            <p:cNvSpPr/>
            <p:nvPr/>
          </p:nvSpPr>
          <p:spPr>
            <a:xfrm rot="1800000">
              <a:off x="6151153" y="1528502"/>
              <a:ext cx="270800" cy="270800"/>
            </a:xfrm>
            <a:prstGeom prst="ellipse">
              <a:avLst/>
            </a:prstGeom>
            <a:solidFill>
              <a:srgbClr val="0288D2"/>
            </a:solidFill>
            <a:ln w="1270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fontScale="37500" lnSpcReduction="20000"/>
            </a:bodyPr>
            <a:lstStyle/>
            <a:p>
              <a:pPr algn="ctr" defTabSz="913765"/>
              <a:endParaRPr lang="zh-CN" altLang="en-US" sz="2000" b="1" dirty="0">
                <a:solidFill>
                  <a:schemeClr val="bg1"/>
                </a:solidFill>
              </a:endParaRPr>
            </a:p>
          </p:txBody>
        </p:sp>
      </p:grpSp>
      <p:sp>
        <p:nvSpPr>
          <p:cNvPr id="8" name="iSļíďê">
            <a:extLst>
              <a:ext uri="{FF2B5EF4-FFF2-40B4-BE49-F238E27FC236}">
                <a16:creationId xmlns:a16="http://schemas.microsoft.com/office/drawing/2014/main" id="{27902807-78DE-3430-85AE-F758A755F4C5}"/>
              </a:ext>
            </a:extLst>
          </p:cNvPr>
          <p:cNvSpPr/>
          <p:nvPr/>
        </p:nvSpPr>
        <p:spPr>
          <a:xfrm rot="1800000">
            <a:off x="6712547" y="2947001"/>
            <a:ext cx="270800" cy="270800"/>
          </a:xfrm>
          <a:prstGeom prst="ellipse">
            <a:avLst/>
          </a:prstGeom>
          <a:solidFill>
            <a:srgbClr val="0288D2"/>
          </a:solidFill>
          <a:ln w="12700" cap="rnd">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fontScale="37500" lnSpcReduction="20000"/>
          </a:bodyPr>
          <a:lstStyle/>
          <a:p>
            <a:pPr algn="ctr" defTabSz="913765"/>
            <a:endParaRPr lang="zh-CN" altLang="en-US" sz="2000" b="1" dirty="0">
              <a:solidFill>
                <a:schemeClr val="bg1"/>
              </a:solidFill>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344488" y="-5976"/>
            <a:ext cx="12880975" cy="375920"/>
            <a:chOff x="-344488" y="-5976"/>
            <a:chExt cx="12880975" cy="375920"/>
          </a:xfrm>
        </p:grpSpPr>
        <p:sp>
          <p:nvSpPr>
            <p:cNvPr id="3" name="平行四边形 2"/>
            <p:cNvSpPr/>
            <p:nvPr/>
          </p:nvSpPr>
          <p:spPr>
            <a:xfrm>
              <a:off x="9619932" y="-3436"/>
              <a:ext cx="2916555"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公平性</a:t>
              </a:r>
            </a:p>
          </p:txBody>
        </p:sp>
        <p:sp>
          <p:nvSpPr>
            <p:cNvPr id="13" name="平行四边形 12"/>
            <p:cNvSpPr/>
            <p:nvPr/>
          </p:nvSpPr>
          <p:spPr>
            <a:xfrm>
              <a:off x="7107395" y="-896"/>
              <a:ext cx="2832735" cy="370205"/>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创新性</a:t>
              </a:r>
            </a:p>
          </p:txBody>
        </p:sp>
        <p:sp>
          <p:nvSpPr>
            <p:cNvPr id="15" name="平行四边形 14"/>
            <p:cNvSpPr/>
            <p:nvPr/>
          </p:nvSpPr>
          <p:spPr>
            <a:xfrm>
              <a:off x="4623434" y="-5976"/>
              <a:ext cx="2804160" cy="370840"/>
            </a:xfrm>
            <a:prstGeom prst="parallelogram">
              <a:avLst>
                <a:gd name="adj" fmla="val 94857"/>
              </a:avLst>
            </a:prstGeom>
            <a:solidFill>
              <a:srgbClr val="0288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有效性</a:t>
              </a:r>
              <a:r>
                <a:rPr lang="en-US" altLang="zh-CN" sz="1400" b="1" dirty="0"/>
                <a:t>1</a:t>
              </a:r>
              <a:endParaRPr lang="zh-CN" altLang="en-US" sz="1400" b="1" dirty="0"/>
            </a:p>
          </p:txBody>
        </p:sp>
        <p:sp>
          <p:nvSpPr>
            <p:cNvPr id="16" name="平行四边形 15"/>
            <p:cNvSpPr/>
            <p:nvPr/>
          </p:nvSpPr>
          <p:spPr>
            <a:xfrm>
              <a:off x="2139473" y="-89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安全性</a:t>
              </a:r>
            </a:p>
          </p:txBody>
        </p:sp>
        <p:sp>
          <p:nvSpPr>
            <p:cNvPr id="17" name="平行四边形 16"/>
            <p:cNvSpPr/>
            <p:nvPr/>
          </p:nvSpPr>
          <p:spPr>
            <a:xfrm>
              <a:off x="-344488" y="-216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基本信息</a:t>
              </a:r>
            </a:p>
          </p:txBody>
        </p:sp>
      </p:grpSp>
      <p:sp>
        <p:nvSpPr>
          <p:cNvPr id="21" name="文本框 20"/>
          <p:cNvSpPr txBox="1"/>
          <p:nvPr>
            <p:custDataLst>
              <p:tags r:id="rId1"/>
            </p:custDataLst>
          </p:nvPr>
        </p:nvSpPr>
        <p:spPr>
          <a:xfrm flipH="1">
            <a:off x="525425" y="450234"/>
            <a:ext cx="10499726" cy="460375"/>
          </a:xfrm>
          <a:prstGeom prst="rect">
            <a:avLst/>
          </a:prstGeom>
          <a:noFill/>
          <a:ln>
            <a:noFill/>
          </a:ln>
        </p:spPr>
        <p:txBody>
          <a:bodyPr wrap="square" rtlCol="0">
            <a:spAutoFit/>
          </a:bodyPr>
          <a:lstStyle>
            <a:defPPr>
              <a:defRPr lang="zh-CN"/>
            </a:defPPr>
            <a:lvl1pPr>
              <a:defRPr sz="2400" b="1" kern="0">
                <a:ln w="15875">
                  <a:noFill/>
                </a:ln>
                <a:solidFill>
                  <a:srgbClr val="C00000"/>
                </a:solidFill>
                <a:effectLst>
                  <a:reflection blurRad="127000" stA="24000" endPos="28000" dist="29997" dir="5400000" sy="-100000" algn="bl" rotWithShape="0"/>
                </a:effectLst>
                <a:latin typeface="微软雅黑" panose="020B0503020204020204" charset="-122"/>
                <a:ea typeface="微软雅黑" panose="020B0503020204020204" charset="-122"/>
                <a:cs typeface="微软雅黑" panose="020B0503020204020204" charset="-122"/>
              </a:defRPr>
            </a:lvl1pPr>
          </a:lstStyle>
          <a:p>
            <a:r>
              <a:rPr lang="zh-CN" altLang="en-US" dirty="0">
                <a:sym typeface="+mn-ea"/>
              </a:rPr>
              <a:t>有效性：临床总有效率</a:t>
            </a:r>
            <a:r>
              <a:rPr lang="en-US" altLang="zh-CN" dirty="0">
                <a:sym typeface="+mn-ea"/>
              </a:rPr>
              <a:t>90%</a:t>
            </a:r>
            <a:r>
              <a:rPr lang="zh-CN" altLang="en-US" dirty="0">
                <a:sym typeface="+mn-ea"/>
              </a:rPr>
              <a:t>以上。</a:t>
            </a:r>
            <a:endParaRPr lang="zh-CN" altLang="en-US" dirty="0">
              <a:sym typeface="思源黑体 CN Medium" panose="020B0600000000000000" pitchFamily="34" charset="-122"/>
            </a:endParaRPr>
          </a:p>
        </p:txBody>
      </p:sp>
      <p:sp>
        <p:nvSpPr>
          <p:cNvPr id="4" name="文本框 3"/>
          <p:cNvSpPr txBox="1"/>
          <p:nvPr/>
        </p:nvSpPr>
        <p:spPr>
          <a:xfrm>
            <a:off x="525425" y="976830"/>
            <a:ext cx="11591926" cy="1021433"/>
          </a:xfrm>
          <a:prstGeom prst="rect">
            <a:avLst/>
          </a:prstGeom>
          <a:solidFill>
            <a:schemeClr val="bg1"/>
          </a:solidFill>
          <a:ln>
            <a:noFill/>
          </a:ln>
        </p:spPr>
        <p:txBody>
          <a:bodyPr wrap="square" anchor="ctr">
            <a:spAutoFit/>
          </a:bodyPr>
          <a:lstStyle/>
          <a:p>
            <a:pPr marL="0" lvl="1">
              <a:lnSpc>
                <a:spcPct val="130000"/>
              </a:lnSpc>
            </a:pPr>
            <a:r>
              <a:rPr lang="zh-CN" altLang="en-US" sz="1600" dirty="0">
                <a:latin typeface="+mj-ea"/>
                <a:ea typeface="+mj-ea"/>
                <a:sym typeface="+mn-ea"/>
              </a:rPr>
              <a:t>检索知网</a:t>
            </a:r>
            <a:r>
              <a:rPr lang="en-US" altLang="zh-CN" sz="1600" dirty="0">
                <a:latin typeface="+mj-ea"/>
                <a:ea typeface="+mj-ea"/>
                <a:sym typeface="+mn-ea"/>
              </a:rPr>
              <a:t>(CNKI)</a:t>
            </a:r>
            <a:r>
              <a:rPr lang="zh-CN" altLang="en-US" sz="1600" dirty="0">
                <a:latin typeface="+mj-ea"/>
                <a:ea typeface="+mj-ea"/>
                <a:sym typeface="+mn-ea"/>
              </a:rPr>
              <a:t>、万方</a:t>
            </a:r>
            <a:r>
              <a:rPr lang="en-US" altLang="zh-CN" sz="1600" dirty="0">
                <a:latin typeface="+mj-ea"/>
                <a:ea typeface="+mj-ea"/>
                <a:sym typeface="+mn-ea"/>
              </a:rPr>
              <a:t>(Wanfang Data)</a:t>
            </a:r>
            <a:r>
              <a:rPr lang="zh-CN" altLang="en-US" sz="1600" dirty="0">
                <a:latin typeface="+mj-ea"/>
                <a:ea typeface="+mj-ea"/>
                <a:sym typeface="+mn-ea"/>
              </a:rPr>
              <a:t>、维普</a:t>
            </a:r>
            <a:r>
              <a:rPr lang="en-US" altLang="zh-CN" sz="1600" dirty="0">
                <a:latin typeface="+mj-ea"/>
                <a:ea typeface="+mj-ea"/>
                <a:sym typeface="+mn-ea"/>
              </a:rPr>
              <a:t>(VIP)</a:t>
            </a:r>
            <a:r>
              <a:rPr lang="zh-CN" altLang="en-US" sz="1600" dirty="0">
                <a:latin typeface="+mj-ea"/>
                <a:ea typeface="+mj-ea"/>
                <a:sym typeface="+mn-ea"/>
              </a:rPr>
              <a:t>等数据库，累计</a:t>
            </a:r>
            <a:r>
              <a:rPr lang="en-US" altLang="zh-CN" sz="1600" b="1" dirty="0">
                <a:solidFill>
                  <a:srgbClr val="0288D2"/>
                </a:solidFill>
                <a:latin typeface="+mj-ea"/>
                <a:ea typeface="+mj-ea"/>
                <a:sym typeface="+mn-ea"/>
              </a:rPr>
              <a:t>215</a:t>
            </a:r>
            <a:r>
              <a:rPr lang="zh-CN" altLang="en-US" sz="1600" dirty="0">
                <a:latin typeface="+mj-ea"/>
                <a:ea typeface="+mj-ea"/>
                <a:sym typeface="+mn-ea"/>
              </a:rPr>
              <a:t>篇</a:t>
            </a:r>
            <a:r>
              <a:rPr lang="en-US" altLang="zh-CN" sz="1600" dirty="0">
                <a:latin typeface="+mj-ea"/>
                <a:ea typeface="+mj-ea"/>
                <a:sym typeface="+mn-ea"/>
              </a:rPr>
              <a:t>“</a:t>
            </a:r>
            <a:r>
              <a:rPr lang="zh-CN" altLang="en-US" sz="1600" dirty="0">
                <a:latin typeface="+mj-ea"/>
                <a:ea typeface="+mj-ea"/>
                <a:sym typeface="+mn-ea"/>
              </a:rPr>
              <a:t>清金化痰汤</a:t>
            </a:r>
            <a:r>
              <a:rPr lang="en-US" altLang="zh-CN" sz="1600" dirty="0">
                <a:latin typeface="+mj-ea"/>
                <a:ea typeface="+mj-ea"/>
                <a:sym typeface="+mn-ea"/>
              </a:rPr>
              <a:t>”</a:t>
            </a:r>
            <a:r>
              <a:rPr lang="zh-CN" altLang="en-US" sz="1600" dirty="0">
                <a:latin typeface="+mj-ea"/>
                <a:ea typeface="+mj-ea"/>
                <a:sym typeface="+mn-ea"/>
              </a:rPr>
              <a:t> 相关</a:t>
            </a:r>
            <a:r>
              <a:rPr lang="zh-CN" altLang="en-US" sz="1600" dirty="0">
                <a:latin typeface="+mj-ea"/>
                <a:sym typeface="+mn-ea"/>
              </a:rPr>
              <a:t>临床</a:t>
            </a:r>
            <a:r>
              <a:rPr lang="zh-CN" altLang="en-US" sz="1600" dirty="0">
                <a:latin typeface="+mj-ea"/>
                <a:ea typeface="+mj-ea"/>
                <a:sym typeface="+mn-ea"/>
              </a:rPr>
              <a:t>文献，涉及总病例数</a:t>
            </a:r>
            <a:r>
              <a:rPr lang="en-US" altLang="zh-CN" sz="1600" dirty="0">
                <a:solidFill>
                  <a:schemeClr val="tx1"/>
                </a:solidFill>
                <a:latin typeface="+mj-ea"/>
                <a:ea typeface="+mj-ea"/>
                <a:sym typeface="+mn-ea"/>
              </a:rPr>
              <a:t>8944</a:t>
            </a:r>
            <a:r>
              <a:rPr lang="zh-CN" altLang="en-US" sz="1600" dirty="0">
                <a:latin typeface="+mj-ea"/>
                <a:ea typeface="+mj-ea"/>
                <a:sym typeface="+mn-ea"/>
              </a:rPr>
              <a:t>例。</a:t>
            </a:r>
            <a:r>
              <a:rPr lang="zh-CN" altLang="en-US" sz="1600" dirty="0">
                <a:latin typeface="+mj-ea"/>
                <a:ea typeface="+mj-ea"/>
              </a:rPr>
              <a:t>清金化痰汤可治疗各种因实热症导致的呼吸系统疾病，如</a:t>
            </a:r>
            <a:r>
              <a:rPr lang="zh-CN" altLang="zh-CN" sz="1600" dirty="0">
                <a:solidFill>
                  <a:srgbClr val="000000"/>
                </a:solidFill>
                <a:latin typeface="Calibri" charset="0"/>
                <a:cs typeface="Arial" panose="020B0604020202020204" pitchFamily="34" charset="0"/>
              </a:rPr>
              <a:t>慢性阻塞性肺疾病</a:t>
            </a:r>
            <a:r>
              <a:rPr lang="zh-CN" altLang="en-US" sz="1600" dirty="0">
                <a:solidFill>
                  <a:srgbClr val="000000"/>
                </a:solidFill>
                <a:latin typeface="Calibri" charset="0"/>
                <a:cs typeface="Arial" panose="020B0604020202020204" pitchFamily="34" charset="0"/>
              </a:rPr>
              <a:t>、</a:t>
            </a:r>
            <a:r>
              <a:rPr lang="zh-CN" altLang="en-US" sz="1600" dirty="0">
                <a:latin typeface="+mj-ea"/>
                <a:ea typeface="+mj-ea"/>
              </a:rPr>
              <a:t>社区获得性肺炎、咳嗽等</a:t>
            </a:r>
            <a:r>
              <a:rPr lang="en-US" altLang="zh-CN" sz="1600" baseline="30000" dirty="0">
                <a:latin typeface="+mj-ea"/>
                <a:ea typeface="+mj-ea"/>
              </a:rPr>
              <a:t>[1-6]</a:t>
            </a:r>
            <a:r>
              <a:rPr lang="zh-CN" altLang="en-US" sz="1600" dirty="0">
                <a:latin typeface="+mj-ea"/>
                <a:ea typeface="+mj-ea"/>
              </a:rPr>
              <a:t>。</a:t>
            </a:r>
            <a:endParaRPr lang="en-US" altLang="zh-CN" sz="1600" dirty="0">
              <a:latin typeface="+mj-ea"/>
              <a:ea typeface="+mj-ea"/>
            </a:endParaRPr>
          </a:p>
          <a:p>
            <a:pPr marL="0" lvl="1">
              <a:lnSpc>
                <a:spcPct val="130000"/>
              </a:lnSpc>
            </a:pPr>
            <a:r>
              <a:rPr lang="zh-CN" altLang="en-US" sz="1600" b="1" dirty="0">
                <a:solidFill>
                  <a:srgbClr val="0288D2"/>
                </a:solidFill>
                <a:latin typeface="+mj-ea"/>
                <a:ea typeface="+mj-ea"/>
              </a:rPr>
              <a:t>清金化痰汤临床疗效确切，平均总有效率</a:t>
            </a:r>
            <a:r>
              <a:rPr lang="en-US" altLang="zh-CN" sz="1600" b="1" dirty="0">
                <a:solidFill>
                  <a:srgbClr val="0288D2"/>
                </a:solidFill>
                <a:latin typeface="+mj-ea"/>
                <a:ea typeface="+mj-ea"/>
              </a:rPr>
              <a:t>90%</a:t>
            </a:r>
            <a:r>
              <a:rPr lang="zh-CN" altLang="en-US" sz="1600" b="1" dirty="0">
                <a:solidFill>
                  <a:srgbClr val="0288D2"/>
                </a:solidFill>
                <a:latin typeface="+mj-ea"/>
                <a:ea typeface="+mj-ea"/>
              </a:rPr>
              <a:t>以上。</a:t>
            </a:r>
            <a:endParaRPr lang="en-US" altLang="zh-CN" sz="1600" baseline="30000" dirty="0">
              <a:solidFill>
                <a:srgbClr val="0288D2"/>
              </a:solidFill>
              <a:latin typeface="+mj-ea"/>
              <a:ea typeface="+mj-ea"/>
            </a:endParaRPr>
          </a:p>
        </p:txBody>
      </p:sp>
      <p:graphicFrame>
        <p:nvGraphicFramePr>
          <p:cNvPr id="5" name="表格 4"/>
          <p:cNvGraphicFramePr/>
          <p:nvPr>
            <p:extLst>
              <p:ext uri="{D42A27DB-BD31-4B8C-83A1-F6EECF244321}">
                <p14:modId xmlns:p14="http://schemas.microsoft.com/office/powerpoint/2010/main" val="2470636896"/>
              </p:ext>
            </p:extLst>
          </p:nvPr>
        </p:nvGraphicFramePr>
        <p:xfrm>
          <a:off x="625730" y="2091957"/>
          <a:ext cx="10627509" cy="3830807"/>
        </p:xfrm>
        <a:graphic>
          <a:graphicData uri="http://schemas.openxmlformats.org/drawingml/2006/table">
            <a:tbl>
              <a:tblPr/>
              <a:tblGrid>
                <a:gridCol w="703580">
                  <a:extLst>
                    <a:ext uri="{9D8B030D-6E8A-4147-A177-3AD203B41FA5}">
                      <a16:colId xmlns:a16="http://schemas.microsoft.com/office/drawing/2014/main" val="2738028747"/>
                    </a:ext>
                  </a:extLst>
                </a:gridCol>
                <a:gridCol w="8242965">
                  <a:extLst>
                    <a:ext uri="{9D8B030D-6E8A-4147-A177-3AD203B41FA5}">
                      <a16:colId xmlns:a16="http://schemas.microsoft.com/office/drawing/2014/main" val="20000"/>
                    </a:ext>
                  </a:extLst>
                </a:gridCol>
                <a:gridCol w="1680964">
                  <a:extLst>
                    <a:ext uri="{9D8B030D-6E8A-4147-A177-3AD203B41FA5}">
                      <a16:colId xmlns:a16="http://schemas.microsoft.com/office/drawing/2014/main" val="20001"/>
                    </a:ext>
                  </a:extLst>
                </a:gridCol>
              </a:tblGrid>
              <a:tr h="453341">
                <a:tc>
                  <a:txBody>
                    <a:bodyPr/>
                    <a:lstStyle/>
                    <a:p>
                      <a:pPr indent="0" algn="ctr">
                        <a:buNone/>
                      </a:pPr>
                      <a:r>
                        <a:rPr lang="zh-CN" altLang="en-US" sz="1800" b="1" dirty="0">
                          <a:solidFill>
                            <a:schemeClr val="bg1"/>
                          </a:solidFill>
                        </a:rPr>
                        <a:t>序号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288D2"/>
                    </a:solidFill>
                  </a:tcPr>
                </a:tc>
                <a:tc>
                  <a:txBody>
                    <a:bodyPr/>
                    <a:lstStyle/>
                    <a:p>
                      <a:pPr indent="0" algn="ctr">
                        <a:buNone/>
                      </a:pPr>
                      <a:r>
                        <a:rPr lang="zh-CN" sz="1800" b="1" dirty="0">
                          <a:solidFill>
                            <a:schemeClr val="bg1"/>
                          </a:solidFill>
                          <a:latin typeface="Calibri" charset="0"/>
                          <a:cs typeface="微软雅黑" charset="0"/>
                        </a:rPr>
                        <a:t>文献来源</a:t>
                      </a:r>
                      <a:endParaRPr lang="zh-CN" altLang="en-US" sz="18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288D2"/>
                    </a:solidFill>
                  </a:tcPr>
                </a:tc>
                <a:tc>
                  <a:txBody>
                    <a:bodyPr/>
                    <a:lstStyle/>
                    <a:p>
                      <a:pPr indent="0" algn="ctr">
                        <a:buNone/>
                      </a:pPr>
                      <a:r>
                        <a:rPr lang="zh-CN" sz="1800" b="1" dirty="0">
                          <a:solidFill>
                            <a:schemeClr val="bg1"/>
                          </a:solidFill>
                          <a:latin typeface="Calibri" charset="0"/>
                          <a:cs typeface="微软雅黑" charset="0"/>
                        </a:rPr>
                        <a:t>总有效率</a:t>
                      </a:r>
                      <a:r>
                        <a:rPr lang="zh-CN" altLang="en-US" sz="1800" b="1" dirty="0">
                          <a:solidFill>
                            <a:schemeClr val="bg1"/>
                          </a:solidFill>
                          <a:latin typeface="Calibri" charset="0"/>
                        </a:rPr>
                        <a:t>（</a:t>
                      </a:r>
                      <a:r>
                        <a:rPr lang="en-US" altLang="zh-CN" sz="1800" b="1" dirty="0">
                          <a:solidFill>
                            <a:schemeClr val="bg1"/>
                          </a:solidFill>
                          <a:latin typeface="Calibri" charset="0"/>
                        </a:rPr>
                        <a:t>%</a:t>
                      </a:r>
                      <a:r>
                        <a:rPr lang="zh-CN" altLang="en-US" sz="1800" b="1" dirty="0">
                          <a:solidFill>
                            <a:schemeClr val="bg1"/>
                          </a:solidFill>
                          <a:latin typeface="Calibri" charset="0"/>
                        </a:rPr>
                        <a:t>）</a:t>
                      </a:r>
                      <a:endParaRPr lang="zh-CN" altLang="en-US" sz="18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288D2"/>
                    </a:solidFill>
                  </a:tcPr>
                </a:tc>
                <a:extLst>
                  <a:ext uri="{0D108BD9-81ED-4DB2-BD59-A6C34878D82A}">
                    <a16:rowId xmlns:a16="http://schemas.microsoft.com/office/drawing/2014/main" val="10000"/>
                  </a:ext>
                </a:extLst>
              </a:tr>
              <a:tr h="562911">
                <a:tc>
                  <a:txBody>
                    <a:bodyPr/>
                    <a:lstStyle/>
                    <a:p>
                      <a:pPr indent="0" algn="ctr">
                        <a:buNone/>
                      </a:pPr>
                      <a:r>
                        <a:rPr lang="en-US" altLang="zh-CN" sz="1600" dirty="0"/>
                        <a:t>1</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r>
                        <a:rPr lang="zh-CN" sz="1600" b="0" dirty="0">
                          <a:solidFill>
                            <a:srgbClr val="000000"/>
                          </a:solidFill>
                          <a:latin typeface="Calibri" charset="0"/>
                          <a:cs typeface="Arial" panose="020B0604020202020204" pitchFamily="34" charset="0"/>
                        </a:rPr>
                        <a:t>清金化痰汤治疗慢性阻塞性肺病急性加重的疗效及对外周血 </a:t>
                      </a:r>
                      <a:r>
                        <a:rPr lang="en-US" sz="1600" b="0" dirty="0">
                          <a:solidFill>
                            <a:srgbClr val="000000"/>
                          </a:solidFill>
                          <a:latin typeface="Calibri" charset="0"/>
                        </a:rPr>
                        <a:t>JAK/STAT</a:t>
                      </a:r>
                      <a:r>
                        <a:rPr lang="zh-CN" sz="1600" b="0" dirty="0">
                          <a:solidFill>
                            <a:srgbClr val="000000"/>
                          </a:solidFill>
                          <a:latin typeface="Calibri" charset="0"/>
                          <a:cs typeface="Arial" panose="020B0604020202020204" pitchFamily="34" charset="0"/>
                        </a:rPr>
                        <a:t>信号通路的影响</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[1]</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Calibri" charset="0"/>
                        </a:rPr>
                        <a:t>98.46</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2911">
                <a:tc>
                  <a:txBody>
                    <a:bodyPr/>
                    <a:lstStyle/>
                    <a:p>
                      <a:pPr indent="0" algn="ctr">
                        <a:buNone/>
                      </a:pPr>
                      <a:r>
                        <a:rPr lang="en-US" altLang="zh-CN" sz="1600" dirty="0"/>
                        <a:t>2</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r>
                        <a:rPr lang="zh-CN" sz="1600" b="0" dirty="0">
                          <a:solidFill>
                            <a:srgbClr val="000000"/>
                          </a:solidFill>
                          <a:latin typeface="Calibri" charset="0"/>
                          <a:cs typeface="Arial" panose="020B0604020202020204" pitchFamily="34" charset="0"/>
                        </a:rPr>
                        <a:t>清金化痰汤用于慢性阻塞性肺疾病急性加重期的效果研究</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r>
                        <a:rPr lang="en-US" altLang="zh-CN"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2</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Calibri" charset="0"/>
                          <a:cs typeface="微软雅黑" charset="0"/>
                        </a:rPr>
                        <a:t>95.35</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2911">
                <a:tc>
                  <a:txBody>
                    <a:bodyPr/>
                    <a:lstStyle/>
                    <a:p>
                      <a:pPr indent="0" algn="ctr">
                        <a:buNone/>
                      </a:pPr>
                      <a:r>
                        <a:rPr lang="en-US" altLang="zh-CN" sz="1600" dirty="0"/>
                        <a:t>3</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r>
                        <a:rPr lang="zh-CN" sz="1600" b="0" dirty="0">
                          <a:solidFill>
                            <a:srgbClr val="000000"/>
                          </a:solidFill>
                          <a:latin typeface="Calibri" charset="0"/>
                          <a:cs typeface="微软雅黑" charset="0"/>
                        </a:rPr>
                        <a:t>清金化痰汤治疗社区获得性肺炎(痰热壅肺证)延迟吸收的疗效观察</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r>
                        <a:rPr lang="en-US" altLang="zh-CN"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3</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Calibri" charset="0"/>
                          <a:cs typeface="微软雅黑" charset="0"/>
                        </a:rPr>
                        <a:t>93.02</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2911">
                <a:tc>
                  <a:txBody>
                    <a:bodyPr/>
                    <a:lstStyle/>
                    <a:p>
                      <a:pPr indent="0" algn="ctr">
                        <a:buNone/>
                      </a:pPr>
                      <a:r>
                        <a:rPr lang="en-US" altLang="zh-CN" sz="1600" dirty="0"/>
                        <a:t>4</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r>
                        <a:rPr lang="zh-CN" sz="1600" b="0" dirty="0">
                          <a:solidFill>
                            <a:srgbClr val="000000"/>
                          </a:solidFill>
                          <a:latin typeface="Calibri" charset="0"/>
                          <a:cs typeface="微软雅黑" charset="0"/>
                        </a:rPr>
                        <a:t>清金化痰汤治疗重症肺炎临床观察</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r>
                        <a:rPr lang="en-US" altLang="zh-CN"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4</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Calibri" charset="0"/>
                          <a:cs typeface="微软雅黑" charset="0"/>
                        </a:rPr>
                        <a:t>97.06</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2911">
                <a:tc>
                  <a:txBody>
                    <a:bodyPr/>
                    <a:lstStyle/>
                    <a:p>
                      <a:pPr indent="0" algn="ctr">
                        <a:buNone/>
                      </a:pPr>
                      <a:r>
                        <a:rPr lang="en-US" altLang="zh-CN" sz="1600" dirty="0"/>
                        <a:t>5</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r>
                        <a:rPr lang="zh-CN" sz="1600" b="0" dirty="0">
                          <a:solidFill>
                            <a:srgbClr val="000000"/>
                          </a:solidFill>
                          <a:latin typeface="Calibri" charset="0"/>
                          <a:cs typeface="微软雅黑" charset="0"/>
                        </a:rPr>
                        <a:t>清金化痰汤用于小儿痰热咳嗽的临床疗效探究</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r>
                        <a:rPr lang="en-US" altLang="zh-CN"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5</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Calibri" charset="0"/>
                          <a:cs typeface="微软雅黑" charset="0"/>
                        </a:rPr>
                        <a:t>93.02</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2911">
                <a:tc>
                  <a:txBody>
                    <a:bodyPr/>
                    <a:lstStyle/>
                    <a:p>
                      <a:pPr indent="0" algn="ctr">
                        <a:buNone/>
                      </a:pPr>
                      <a:r>
                        <a:rPr lang="en-US" altLang="zh-CN" sz="1600" dirty="0"/>
                        <a:t>6</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buNone/>
                      </a:pPr>
                      <a:r>
                        <a:rPr lang="zh-CN" sz="1600" b="0" dirty="0">
                          <a:solidFill>
                            <a:srgbClr val="000000"/>
                          </a:solidFill>
                          <a:latin typeface="Calibri" charset="0"/>
                          <a:cs typeface="微软雅黑" charset="0"/>
                        </a:rPr>
                        <a:t>清金化痰汤治疗痰热郁肺型咳嗽的效果观察</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r>
                        <a:rPr lang="en-US" altLang="zh-CN"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6</a:t>
                      </a:r>
                      <a:r>
                        <a:rPr lang="zh-CN" altLang="en-US" sz="1600" baseline="30000" dirty="0">
                          <a:solidFill>
                            <a:schemeClr val="dk1"/>
                          </a:solidFill>
                          <a:latin typeface="微软雅黑" panose="020B0503020204020204" charset="-122"/>
                          <a:ea typeface="微软雅黑" panose="020B0503020204020204" charset="-122"/>
                          <a:cs typeface="微软雅黑" panose="020B0503020204020204" charset="-122"/>
                          <a:sym typeface="+mn-ea"/>
                        </a:rPr>
                        <a:t>]</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indent="0" algn="ctr">
                        <a:buNone/>
                      </a:pPr>
                      <a:r>
                        <a:rPr lang="en-US" sz="1600" b="0" dirty="0">
                          <a:solidFill>
                            <a:srgbClr val="000000"/>
                          </a:solidFill>
                          <a:latin typeface="Calibri" charset="0"/>
                          <a:cs typeface="微软雅黑" charset="0"/>
                        </a:rPr>
                        <a:t>97.14</a:t>
                      </a:r>
                      <a:endParaRPr lang="zh-CN"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7" name="文本框 6"/>
          <p:cNvSpPr txBox="1"/>
          <p:nvPr/>
        </p:nvSpPr>
        <p:spPr>
          <a:xfrm>
            <a:off x="731748" y="6016459"/>
            <a:ext cx="11305080" cy="1049745"/>
          </a:xfrm>
          <a:prstGeom prst="rect">
            <a:avLst/>
          </a:prstGeom>
          <a:noFill/>
        </p:spPr>
        <p:txBody>
          <a:bodyPr wrap="square" rtlCol="0" anchor="t">
            <a:noAutofit/>
          </a:bodyPr>
          <a:lstStyle/>
          <a:p>
            <a:r>
              <a:rPr lang="zh-CN" altLang="en-US" sz="700" dirty="0">
                <a:latin typeface="+mn-ea"/>
              </a:rPr>
              <a:t>[1]秦泗森.清金化痰汤治疗慢性阻塞性肺病急性加重的疗效及对外周血</a:t>
            </a:r>
            <a:r>
              <a:rPr lang="en-US" altLang="zh-CN" sz="700" dirty="0">
                <a:latin typeface="+mn-ea"/>
              </a:rPr>
              <a:t>JAK/STAT </a:t>
            </a:r>
            <a:r>
              <a:rPr lang="zh-CN" altLang="en-US" sz="700" dirty="0">
                <a:latin typeface="+mn-ea"/>
              </a:rPr>
              <a:t>信号通路的影响[</a:t>
            </a:r>
            <a:r>
              <a:rPr lang="en-US" altLang="zh-CN" sz="700" dirty="0">
                <a:latin typeface="+mn-ea"/>
              </a:rPr>
              <a:t>J].</a:t>
            </a:r>
            <a:r>
              <a:rPr lang="zh-CN" altLang="en-US" sz="700" dirty="0">
                <a:latin typeface="+mn-ea"/>
              </a:rPr>
              <a:t>中国冶金工业医学杂志,2022,39(06):630-632.</a:t>
            </a:r>
          </a:p>
          <a:p>
            <a:r>
              <a:rPr lang="zh-CN" altLang="en-US" sz="700" dirty="0">
                <a:latin typeface="+mn-ea"/>
              </a:rPr>
              <a:t>[2]王志光.清金化痰汤用于慢性阻塞性肺疾病急性加重期的效果研究[</a:t>
            </a:r>
            <a:r>
              <a:rPr lang="en-US" altLang="zh-CN" sz="700" dirty="0">
                <a:latin typeface="+mn-ea"/>
              </a:rPr>
              <a:t>J].</a:t>
            </a:r>
            <a:r>
              <a:rPr lang="zh-CN" altLang="en-US" sz="700" dirty="0">
                <a:latin typeface="+mn-ea"/>
              </a:rPr>
              <a:t>大医生,2024,9(03):99-102.</a:t>
            </a:r>
          </a:p>
          <a:p>
            <a:r>
              <a:rPr lang="zh-CN" altLang="en-US" sz="700" dirty="0">
                <a:latin typeface="+mn-ea"/>
              </a:rPr>
              <a:t>[3]陈笛笛,周棉勇,葛正行,等.清金化痰汤治疗社区获得性肺炎(痰热壅肺证)延迟吸收的疗效观察[</a:t>
            </a:r>
            <a:r>
              <a:rPr lang="en-US" altLang="zh-CN" sz="700" dirty="0">
                <a:latin typeface="+mn-ea"/>
              </a:rPr>
              <a:t>J].</a:t>
            </a:r>
            <a:r>
              <a:rPr lang="zh-CN" altLang="en-US" sz="700" dirty="0">
                <a:latin typeface="+mn-ea"/>
              </a:rPr>
              <a:t>贵州医药,2025,49(04):597-599.</a:t>
            </a:r>
          </a:p>
          <a:p>
            <a:r>
              <a:rPr lang="zh-CN" altLang="en-US" sz="700" dirty="0">
                <a:latin typeface="+mn-ea"/>
              </a:rPr>
              <a:t>[4]姚舜禹,于子木,毛信心,等.清金化痰汤治疗重症肺炎临床观察[</a:t>
            </a:r>
            <a:r>
              <a:rPr lang="en-US" altLang="zh-CN" sz="700" dirty="0">
                <a:latin typeface="+mn-ea"/>
              </a:rPr>
              <a:t>J].</a:t>
            </a:r>
            <a:r>
              <a:rPr lang="zh-CN" altLang="en-US" sz="700" dirty="0">
                <a:latin typeface="+mn-ea"/>
              </a:rPr>
              <a:t>中国中医药现代远程教育,2022,20(21):107-109.</a:t>
            </a:r>
          </a:p>
          <a:p>
            <a:r>
              <a:rPr lang="zh-CN" altLang="en-US" sz="700" dirty="0">
                <a:latin typeface="+mn-ea"/>
              </a:rPr>
              <a:t>[5]赵丽红.清金化痰汤用于小儿痰热咳嗽的临床疗效探究[</a:t>
            </a:r>
            <a:r>
              <a:rPr lang="en-US" altLang="zh-CN" sz="700" dirty="0">
                <a:latin typeface="+mn-ea"/>
              </a:rPr>
              <a:t>J].</a:t>
            </a:r>
            <a:r>
              <a:rPr lang="zh-CN" altLang="en-US" sz="700" dirty="0">
                <a:latin typeface="+mn-ea"/>
              </a:rPr>
              <a:t>甘肃科技,2022,38(22):103-105.</a:t>
            </a:r>
          </a:p>
          <a:p>
            <a:r>
              <a:rPr lang="zh-CN" altLang="en-US" sz="700" dirty="0">
                <a:latin typeface="+mn-ea"/>
              </a:rPr>
              <a:t>[6]覃丹,翁亚彬,冯好彬. 清金化痰汤治疗痰热郁肺型咳嗽的效果观察[</a:t>
            </a:r>
            <a:r>
              <a:rPr lang="en-US" altLang="zh-CN" sz="700" dirty="0">
                <a:latin typeface="+mn-ea"/>
              </a:rPr>
              <a:t>J]. </a:t>
            </a:r>
            <a:r>
              <a:rPr lang="zh-CN" altLang="en-US" sz="700" dirty="0">
                <a:latin typeface="+mn-ea"/>
              </a:rPr>
              <a:t>黑龙江医药,2020,33(2):315-317.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îṥḻîḓê"/>
        <p:cNvGrpSpPr/>
        <p:nvPr/>
      </p:nvGrpSpPr>
      <p:grpSpPr>
        <a:xfrm>
          <a:off x="0" y="0"/>
          <a:ext cx="0" cy="0"/>
          <a:chOff x="0" y="0"/>
          <a:chExt cx="0" cy="0"/>
        </a:xfrm>
      </p:grpSpPr>
      <p:sp>
        <p:nvSpPr>
          <p:cNvPr id="3" name="标题 2"/>
          <p:cNvSpPr>
            <a:spLocks noGrp="1"/>
          </p:cNvSpPr>
          <p:nvPr>
            <p:ph type="title"/>
            <p:custDataLst>
              <p:tags r:id="rId2"/>
            </p:custDataLst>
          </p:nvPr>
        </p:nvSpPr>
        <p:spPr>
          <a:xfrm>
            <a:off x="599394" y="658383"/>
            <a:ext cx="10852237" cy="441964"/>
          </a:xfrm>
          <a:noFill/>
          <a:ln>
            <a:noFill/>
          </a:ln>
        </p:spPr>
        <p:txBody>
          <a:bodyPr wrap="square" rtlCol="0">
            <a:spAutoFit/>
          </a:bodyPr>
          <a:lstStyle/>
          <a:p>
            <a:r>
              <a:rPr lang="zh-CN" altLang="en-US" kern="0" dirty="0">
                <a:ln w="15875">
                  <a:noFill/>
                </a:ln>
                <a:solidFill>
                  <a:srgbClr val="C00000"/>
                </a:solidFill>
                <a:effectLst>
                  <a:reflection blurRad="127000" stA="24000" endPos="28000" dist="29997" dir="5400000" sy="-100000" algn="bl" rotWithShape="0"/>
                </a:effectLst>
                <a:latin typeface="微软雅黑" panose="020B0503020204020204" charset="-122"/>
              </a:rPr>
              <a:t>清金化痰汤获得多部国内</a:t>
            </a:r>
            <a:r>
              <a:rPr lang="zh-CN" altLang="en-US" kern="0">
                <a:ln w="15875">
                  <a:noFill/>
                </a:ln>
                <a:solidFill>
                  <a:srgbClr val="C00000"/>
                </a:solidFill>
                <a:effectLst>
                  <a:reflection blurRad="127000" stA="24000" endPos="28000" dist="29997" dir="5400000" sy="-100000" algn="bl" rotWithShape="0"/>
                </a:effectLst>
                <a:latin typeface="微软雅黑" panose="020B0503020204020204" charset="-122"/>
              </a:rPr>
              <a:t>权威指南</a:t>
            </a:r>
            <a:r>
              <a:rPr lang="en-US" altLang="zh-CN" kern="0" dirty="0">
                <a:ln w="15875">
                  <a:noFill/>
                </a:ln>
                <a:solidFill>
                  <a:srgbClr val="C00000"/>
                </a:solidFill>
                <a:effectLst>
                  <a:reflection blurRad="127000" stA="24000" endPos="28000" dist="29997" dir="5400000" sy="-100000" algn="bl" rotWithShape="0"/>
                </a:effectLst>
                <a:latin typeface="微软雅黑" panose="020B0503020204020204" charset="-122"/>
              </a:rPr>
              <a:t>/</a:t>
            </a:r>
            <a:r>
              <a:rPr lang="zh-CN" altLang="en-US" kern="0" dirty="0">
                <a:ln w="15875">
                  <a:noFill/>
                </a:ln>
                <a:solidFill>
                  <a:srgbClr val="C00000"/>
                </a:solidFill>
                <a:effectLst>
                  <a:reflection blurRad="127000" stA="24000" endPos="28000" dist="29997" dir="5400000" sy="-100000" algn="bl" rotWithShape="0"/>
                </a:effectLst>
                <a:latin typeface="微软雅黑" panose="020B0503020204020204" charset="-122"/>
              </a:rPr>
              <a:t>专家共识一致推荐。</a:t>
            </a:r>
          </a:p>
        </p:txBody>
      </p:sp>
      <p:grpSp>
        <p:nvGrpSpPr>
          <p:cNvPr id="4" name="组合 3">
            <a:extLst>
              <a:ext uri="{FF2B5EF4-FFF2-40B4-BE49-F238E27FC236}">
                <a16:creationId xmlns:a16="http://schemas.microsoft.com/office/drawing/2014/main" id="{42F4D5D8-2E4A-60BB-F494-455FA13E6BB4}"/>
              </a:ext>
            </a:extLst>
          </p:cNvPr>
          <p:cNvGrpSpPr/>
          <p:nvPr/>
        </p:nvGrpSpPr>
        <p:grpSpPr>
          <a:xfrm>
            <a:off x="-344488" y="-5976"/>
            <a:ext cx="12880975" cy="375920"/>
            <a:chOff x="-344488" y="-5976"/>
            <a:chExt cx="12880975" cy="375920"/>
          </a:xfrm>
        </p:grpSpPr>
        <p:sp>
          <p:nvSpPr>
            <p:cNvPr id="5" name="平行四边形 4">
              <a:extLst>
                <a:ext uri="{FF2B5EF4-FFF2-40B4-BE49-F238E27FC236}">
                  <a16:creationId xmlns:a16="http://schemas.microsoft.com/office/drawing/2014/main" id="{E565301B-C58D-150C-145C-112640CD8DE2}"/>
                </a:ext>
              </a:extLst>
            </p:cNvPr>
            <p:cNvSpPr/>
            <p:nvPr/>
          </p:nvSpPr>
          <p:spPr>
            <a:xfrm>
              <a:off x="9619932" y="-3436"/>
              <a:ext cx="2916555"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公平性</a:t>
              </a:r>
            </a:p>
          </p:txBody>
        </p:sp>
        <p:sp>
          <p:nvSpPr>
            <p:cNvPr id="7" name="平行四边形 6">
              <a:extLst>
                <a:ext uri="{FF2B5EF4-FFF2-40B4-BE49-F238E27FC236}">
                  <a16:creationId xmlns:a16="http://schemas.microsoft.com/office/drawing/2014/main" id="{43789CE9-E036-2149-AC7F-1556BAB07660}"/>
                </a:ext>
              </a:extLst>
            </p:cNvPr>
            <p:cNvSpPr/>
            <p:nvPr/>
          </p:nvSpPr>
          <p:spPr>
            <a:xfrm>
              <a:off x="7107395" y="-896"/>
              <a:ext cx="2832735" cy="370205"/>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创新性</a:t>
              </a:r>
            </a:p>
          </p:txBody>
        </p:sp>
        <p:sp>
          <p:nvSpPr>
            <p:cNvPr id="8" name="平行四边形 7">
              <a:extLst>
                <a:ext uri="{FF2B5EF4-FFF2-40B4-BE49-F238E27FC236}">
                  <a16:creationId xmlns:a16="http://schemas.microsoft.com/office/drawing/2014/main" id="{D269D7F9-6889-A853-FBD0-F5C64E308486}"/>
                </a:ext>
              </a:extLst>
            </p:cNvPr>
            <p:cNvSpPr/>
            <p:nvPr/>
          </p:nvSpPr>
          <p:spPr>
            <a:xfrm>
              <a:off x="4623434" y="-5976"/>
              <a:ext cx="2804160" cy="370840"/>
            </a:xfrm>
            <a:prstGeom prst="parallelogram">
              <a:avLst>
                <a:gd name="adj" fmla="val 94857"/>
              </a:avLst>
            </a:prstGeom>
            <a:solidFill>
              <a:srgbClr val="0288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有效性</a:t>
              </a:r>
              <a:r>
                <a:rPr lang="en-US" altLang="zh-CN" sz="1400" b="1" dirty="0"/>
                <a:t>2</a:t>
              </a:r>
            </a:p>
          </p:txBody>
        </p:sp>
        <p:sp>
          <p:nvSpPr>
            <p:cNvPr id="9" name="平行四边形 8">
              <a:extLst>
                <a:ext uri="{FF2B5EF4-FFF2-40B4-BE49-F238E27FC236}">
                  <a16:creationId xmlns:a16="http://schemas.microsoft.com/office/drawing/2014/main" id="{08CFF66A-23D7-357D-58B1-E209ABA15856}"/>
                </a:ext>
              </a:extLst>
            </p:cNvPr>
            <p:cNvSpPr/>
            <p:nvPr/>
          </p:nvSpPr>
          <p:spPr>
            <a:xfrm>
              <a:off x="2139473" y="-89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安全性</a:t>
              </a:r>
            </a:p>
          </p:txBody>
        </p:sp>
        <p:sp>
          <p:nvSpPr>
            <p:cNvPr id="10" name="平行四边形 9">
              <a:extLst>
                <a:ext uri="{FF2B5EF4-FFF2-40B4-BE49-F238E27FC236}">
                  <a16:creationId xmlns:a16="http://schemas.microsoft.com/office/drawing/2014/main" id="{F87332C5-4972-CFA7-55D2-B789A1F1E234}"/>
                </a:ext>
              </a:extLst>
            </p:cNvPr>
            <p:cNvSpPr/>
            <p:nvPr/>
          </p:nvSpPr>
          <p:spPr>
            <a:xfrm>
              <a:off x="-344488" y="-216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基本信息</a:t>
              </a:r>
            </a:p>
          </p:txBody>
        </p:sp>
      </p:grpSp>
      <p:graphicFrame>
        <p:nvGraphicFramePr>
          <p:cNvPr id="13" name="表格 12">
            <a:extLst>
              <a:ext uri="{FF2B5EF4-FFF2-40B4-BE49-F238E27FC236}">
                <a16:creationId xmlns:a16="http://schemas.microsoft.com/office/drawing/2014/main" id="{BD804812-2247-AC9E-3D9C-E6B2E64D6C39}"/>
              </a:ext>
            </a:extLst>
          </p:cNvPr>
          <p:cNvGraphicFramePr>
            <a:graphicFrameLocks noGrp="1"/>
          </p:cNvGraphicFramePr>
          <p:nvPr>
            <p:extLst>
              <p:ext uri="{D42A27DB-BD31-4B8C-83A1-F6EECF244321}">
                <p14:modId xmlns:p14="http://schemas.microsoft.com/office/powerpoint/2010/main" val="1593240681"/>
              </p:ext>
            </p:extLst>
          </p:nvPr>
        </p:nvGraphicFramePr>
        <p:xfrm>
          <a:off x="343592" y="1320301"/>
          <a:ext cx="11654444" cy="4721334"/>
        </p:xfrm>
        <a:graphic>
          <a:graphicData uri="http://schemas.openxmlformats.org/drawingml/2006/table">
            <a:tbl>
              <a:tblPr firstRow="1" bandRow="1">
                <a:tableStyleId>{5C22544A-7EE6-4342-B048-85BDC9FD1C3A}</a:tableStyleId>
              </a:tblPr>
              <a:tblGrid>
                <a:gridCol w="3408593">
                  <a:extLst>
                    <a:ext uri="{9D8B030D-6E8A-4147-A177-3AD203B41FA5}">
                      <a16:colId xmlns:a16="http://schemas.microsoft.com/office/drawing/2014/main" val="2180213559"/>
                    </a:ext>
                  </a:extLst>
                </a:gridCol>
                <a:gridCol w="1560597">
                  <a:extLst>
                    <a:ext uri="{9D8B030D-6E8A-4147-A177-3AD203B41FA5}">
                      <a16:colId xmlns:a16="http://schemas.microsoft.com/office/drawing/2014/main" val="516002852"/>
                    </a:ext>
                  </a:extLst>
                </a:gridCol>
                <a:gridCol w="6685254">
                  <a:extLst>
                    <a:ext uri="{9D8B030D-6E8A-4147-A177-3AD203B41FA5}">
                      <a16:colId xmlns:a16="http://schemas.microsoft.com/office/drawing/2014/main" val="130826757"/>
                    </a:ext>
                  </a:extLst>
                </a:gridCol>
              </a:tblGrid>
              <a:tr h="536491">
                <a:tc>
                  <a:txBody>
                    <a:bodyPr/>
                    <a:lstStyle/>
                    <a:p>
                      <a:pPr indent="0" algn="ctr">
                        <a:buNone/>
                      </a:pPr>
                      <a:r>
                        <a:rPr lang="zh-CN" sz="2000" b="1" dirty="0">
                          <a:solidFill>
                            <a:srgbClr val="FFFFFF"/>
                          </a:solidFill>
                          <a:latin typeface="Arial" panose="020B0604020202020204" pitchFamily="34" charset="0"/>
                          <a:cs typeface="微软雅黑" charset="0"/>
                        </a:rPr>
                        <a:t>指南名称</a:t>
                      </a:r>
                      <a:endParaRPr lang="zh-CN" altLang="en-US" sz="2400" dirty="0"/>
                    </a:p>
                  </a:txBody>
                  <a:tcPr marL="3175" marR="3175" marT="3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288D2"/>
                    </a:solidFill>
                  </a:tcPr>
                </a:tc>
                <a:tc>
                  <a:txBody>
                    <a:bodyPr/>
                    <a:lstStyle/>
                    <a:p>
                      <a:pPr marL="0" indent="0" algn="ctr" defTabSz="914400" rtl="0" eaLnBrk="1" latinLnBrk="0" hangingPunct="1">
                        <a:buNone/>
                      </a:pPr>
                      <a:r>
                        <a:rPr lang="zh-CN" altLang="en-US" sz="2000" b="1" kern="1200" dirty="0">
                          <a:solidFill>
                            <a:srgbClr val="FFFFFF"/>
                          </a:solidFill>
                          <a:latin typeface="Arial" panose="020B0604020202020204" pitchFamily="34" charset="0"/>
                          <a:ea typeface="+mn-ea"/>
                        </a:rPr>
                        <a:t>起草单位</a:t>
                      </a:r>
                    </a:p>
                  </a:txBody>
                  <a:tcPr marL="3175" marR="3175" marT="3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288D2"/>
                    </a:solidFill>
                  </a:tcPr>
                </a:tc>
                <a:tc>
                  <a:txBody>
                    <a:bodyPr/>
                    <a:lstStyle/>
                    <a:p>
                      <a:pPr marL="0" indent="0" algn="ctr" defTabSz="914400" rtl="0" eaLnBrk="1" latinLnBrk="0" hangingPunct="1">
                        <a:buNone/>
                      </a:pPr>
                      <a:r>
                        <a:rPr lang="zh-CN" altLang="en-US" sz="2000" b="1" kern="1200" dirty="0">
                          <a:solidFill>
                            <a:srgbClr val="FFFFFF"/>
                          </a:solidFill>
                          <a:latin typeface="Arial" panose="020B0604020202020204" pitchFamily="34" charset="0"/>
                          <a:ea typeface="+mn-ea"/>
                          <a:cs typeface="微软雅黑" charset="0"/>
                        </a:rPr>
                        <a:t>推荐内容</a:t>
                      </a:r>
                      <a:endParaRPr lang="zh-CN" altLang="en-US" sz="2000" b="1" kern="1200" dirty="0">
                        <a:solidFill>
                          <a:srgbClr val="FFFFFF"/>
                        </a:solidFill>
                        <a:latin typeface="Arial" panose="020B0604020202020204" pitchFamily="34" charset="0"/>
                        <a:ea typeface="+mn-ea"/>
                      </a:endParaRPr>
                    </a:p>
                  </a:txBody>
                  <a:tcPr marL="3175" marR="3175" marT="3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288D2"/>
                    </a:solidFill>
                  </a:tcPr>
                </a:tc>
                <a:extLst>
                  <a:ext uri="{0D108BD9-81ED-4DB2-BD59-A6C34878D82A}">
                    <a16:rowId xmlns:a16="http://schemas.microsoft.com/office/drawing/2014/main" val="1281207041"/>
                  </a:ext>
                </a:extLst>
              </a:tr>
              <a:tr h="1180124">
                <a:tc>
                  <a:txBody>
                    <a:bodyPr/>
                    <a:lstStyle/>
                    <a:p>
                      <a:pPr indent="0" algn="ctr">
                        <a:buNone/>
                      </a:pPr>
                      <a:r>
                        <a:rPr lang="zh-CN" sz="1400" b="1" dirty="0">
                          <a:solidFill>
                            <a:srgbClr val="000000"/>
                          </a:solidFill>
                          <a:latin typeface="+mn-ea"/>
                          <a:ea typeface="+mn-ea"/>
                          <a:cs typeface="微软雅黑" charset="0"/>
                        </a:rPr>
                        <a:t>《社区获得性肺炎中医诊疗指南</a:t>
                      </a:r>
                      <a:r>
                        <a:rPr lang="en-US" sz="1400" b="0" dirty="0">
                          <a:solidFill>
                            <a:srgbClr val="000000"/>
                          </a:solidFill>
                          <a:latin typeface="+mn-ea"/>
                          <a:ea typeface="+mn-ea"/>
                        </a:rPr>
                        <a:t> </a:t>
                      </a:r>
                      <a:r>
                        <a:rPr lang="en-US" sz="1400" b="1" dirty="0">
                          <a:solidFill>
                            <a:srgbClr val="000000"/>
                          </a:solidFill>
                          <a:latin typeface="+mn-ea"/>
                          <a:ea typeface="+mn-ea"/>
                          <a:cs typeface="微软雅黑" charset="0"/>
                        </a:rPr>
                        <a:t>( 2018 </a:t>
                      </a:r>
                      <a:r>
                        <a:rPr lang="zh-CN" sz="1400" b="1" dirty="0">
                          <a:solidFill>
                            <a:srgbClr val="000000"/>
                          </a:solidFill>
                          <a:latin typeface="+mn-ea"/>
                          <a:ea typeface="+mn-ea"/>
                          <a:cs typeface="微软雅黑" charset="0"/>
                        </a:rPr>
                        <a:t>修订版</a:t>
                      </a:r>
                      <a:r>
                        <a:rPr lang="en-US" sz="1400" b="1" dirty="0">
                          <a:solidFill>
                            <a:srgbClr val="000000"/>
                          </a:solidFill>
                          <a:latin typeface="+mn-ea"/>
                          <a:ea typeface="+mn-ea"/>
                          <a:cs typeface="微软雅黑" charset="0"/>
                        </a:rPr>
                        <a:t>)</a:t>
                      </a:r>
                      <a:r>
                        <a:rPr lang="zh-CN" sz="1400" b="1" dirty="0">
                          <a:solidFill>
                            <a:srgbClr val="000000"/>
                          </a:solidFill>
                          <a:latin typeface="+mn-ea"/>
                          <a:ea typeface="+mn-ea"/>
                          <a:cs typeface="微软雅黑" charset="0"/>
                        </a:rPr>
                        <a:t>》</a:t>
                      </a:r>
                      <a:endParaRPr lang="zh-CN" altLang="en-US" sz="1400" dirty="0">
                        <a:latin typeface="+mn-ea"/>
                        <a:ea typeface="+mn-ea"/>
                      </a:endParaRPr>
                    </a:p>
                  </a:txBody>
                  <a:tcPr marL="3175" marR="3175" marT="3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lvl="1" algn="ctr">
                        <a:lnSpc>
                          <a:spcPct val="100000"/>
                        </a:lnSpc>
                        <a:spcBef>
                          <a:spcPct val="0"/>
                        </a:spcBef>
                        <a:spcAft>
                          <a:spcPts val="0"/>
                        </a:spcAft>
                        <a:buNone/>
                      </a:pPr>
                      <a:r>
                        <a:rPr lang="zh-CN" altLang="en-US" sz="1400" b="0" kern="1200" dirty="0">
                          <a:solidFill>
                            <a:srgbClr val="000000"/>
                          </a:solidFill>
                          <a:latin typeface="+mn-ea"/>
                          <a:ea typeface="+mn-ea"/>
                          <a:sym typeface="+mn-ea"/>
                        </a:rPr>
                        <a:t>中</a:t>
                      </a:r>
                      <a:r>
                        <a:rPr lang="zh-CN" altLang="en-US" sz="1400" b="0" kern="1200" dirty="0">
                          <a:solidFill>
                            <a:srgbClr val="000000"/>
                          </a:solidFill>
                          <a:latin typeface="+mn-ea"/>
                          <a:ea typeface="+mn-ea"/>
                          <a:cs typeface="微软雅黑" panose="020B0503020204020204" charset="-122"/>
                          <a:sym typeface="+mn-ea"/>
                        </a:rPr>
                        <a:t>华中医药学会</a:t>
                      </a:r>
                      <a:endParaRPr lang="zh-CN" altLang="en-US" sz="1400" b="0" kern="1200" dirty="0">
                        <a:solidFill>
                          <a:srgbClr val="000000"/>
                        </a:solidFill>
                        <a:latin typeface="+mn-ea"/>
                        <a:ea typeface="+mn-ea"/>
                        <a:cs typeface="微软雅黑" panose="020B0503020204020204" charset="-122"/>
                      </a:endParaRPr>
                    </a:p>
                  </a:txBody>
                  <a:tcPr marL="3175" marR="3175" marT="3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3663" indent="0" algn="l">
                        <a:buNone/>
                      </a:pPr>
                      <a:r>
                        <a:rPr lang="zh-CN" altLang="zh-CN" sz="1000" kern="1200" dirty="0">
                          <a:solidFill>
                            <a:schemeClr val="dk1"/>
                          </a:solidFill>
                          <a:latin typeface="+mn-ea"/>
                          <a:ea typeface="+mn-ea"/>
                          <a:cs typeface="+mn-cs"/>
                        </a:rPr>
                        <a:t>外寒内热</a:t>
                      </a:r>
                    </a:p>
                    <a:p>
                      <a:pPr marL="93663" indent="0" algn="l">
                        <a:buNone/>
                      </a:pPr>
                      <a:r>
                        <a:rPr lang="zh-CN" altLang="zh-CN" sz="1000" kern="1200" dirty="0">
                          <a:solidFill>
                            <a:schemeClr val="dk1"/>
                          </a:solidFill>
                          <a:latin typeface="+mn-ea"/>
                          <a:ea typeface="+mn-ea"/>
                          <a:cs typeface="+mn-cs"/>
                        </a:rPr>
                        <a:t>症状</a:t>
                      </a:r>
                      <a:r>
                        <a:rPr lang="zh-CN" altLang="en-US" sz="1000" kern="1200" dirty="0">
                          <a:solidFill>
                            <a:schemeClr val="dk1"/>
                          </a:solidFill>
                          <a:latin typeface="+mn-ea"/>
                          <a:ea typeface="+mn-ea"/>
                          <a:cs typeface="+mn-cs"/>
                        </a:rPr>
                        <a:t>：</a:t>
                      </a:r>
                      <a:r>
                        <a:rPr lang="zh-CN" altLang="zh-CN" sz="1000" kern="1200" dirty="0">
                          <a:solidFill>
                            <a:schemeClr val="dk1"/>
                          </a:solidFill>
                          <a:latin typeface="+mn-ea"/>
                          <a:ea typeface="+mn-ea"/>
                          <a:cs typeface="+mn-cs"/>
                        </a:rPr>
                        <a:t>主症</a:t>
                      </a:r>
                      <a:r>
                        <a:rPr lang="zh-CN" altLang="en-US" sz="1000" kern="1200" dirty="0">
                          <a:solidFill>
                            <a:schemeClr val="dk1"/>
                          </a:solidFill>
                          <a:latin typeface="+mn-ea"/>
                          <a:ea typeface="+mn-ea"/>
                          <a:cs typeface="+mn-cs"/>
                        </a:rPr>
                        <a:t>：</a:t>
                      </a:r>
                      <a:r>
                        <a:rPr lang="zh-CN" altLang="zh-CN" sz="1000" kern="1200" dirty="0">
                          <a:solidFill>
                            <a:schemeClr val="dk1"/>
                          </a:solidFill>
                          <a:latin typeface="+mn-ea"/>
                          <a:ea typeface="+mn-ea"/>
                          <a:cs typeface="+mn-cs"/>
                        </a:rPr>
                        <a:t>发热，恶寒，无汗，咳嗽，舌质红，舌苔黄、黄腻，脉数。次症</a:t>
                      </a:r>
                      <a:r>
                        <a:rPr lang="en-US" altLang="zh-CN" sz="1000" kern="1200" dirty="0">
                          <a:solidFill>
                            <a:schemeClr val="dk1"/>
                          </a:solidFill>
                          <a:latin typeface="+mn-ea"/>
                          <a:ea typeface="+mn-ea"/>
                          <a:cs typeface="+mn-cs"/>
                        </a:rPr>
                        <a:t>: </a:t>
                      </a:r>
                      <a:r>
                        <a:rPr lang="zh-CN" altLang="zh-CN" sz="1000" kern="1200" dirty="0">
                          <a:solidFill>
                            <a:schemeClr val="dk1"/>
                          </a:solidFill>
                          <a:latin typeface="+mn-ea"/>
                          <a:ea typeface="+mn-ea"/>
                          <a:cs typeface="+mn-cs"/>
                        </a:rPr>
                        <a:t>痰黄，痰白干黏，咯痰不爽，咽干，咽痛，肢体酸痛，脉浮。</a:t>
                      </a:r>
                    </a:p>
                    <a:p>
                      <a:pPr marL="93663" indent="0" algn="l">
                        <a:buNone/>
                      </a:pPr>
                      <a:r>
                        <a:rPr lang="zh-CN" altLang="zh-CN" sz="1000" kern="1200" dirty="0">
                          <a:solidFill>
                            <a:schemeClr val="dk1"/>
                          </a:solidFill>
                          <a:latin typeface="+mn-ea"/>
                          <a:ea typeface="+mn-ea"/>
                          <a:cs typeface="+mn-cs"/>
                        </a:rPr>
                        <a:t>诊断</a:t>
                      </a:r>
                      <a:r>
                        <a:rPr lang="zh-CN" altLang="en-US" sz="1000" kern="1200" dirty="0">
                          <a:solidFill>
                            <a:schemeClr val="dk1"/>
                          </a:solidFill>
                          <a:latin typeface="+mn-ea"/>
                          <a:ea typeface="+mn-ea"/>
                          <a:cs typeface="+mn-cs"/>
                        </a:rPr>
                        <a:t>：</a:t>
                      </a:r>
                      <a:r>
                        <a:rPr lang="en-US" altLang="zh-CN" sz="1000" kern="1200" dirty="0">
                          <a:solidFill>
                            <a:schemeClr val="dk1"/>
                          </a:solidFill>
                          <a:latin typeface="+mn-ea"/>
                          <a:ea typeface="+mn-ea"/>
                          <a:cs typeface="+mn-cs"/>
                        </a:rPr>
                        <a:t>1) </a:t>
                      </a:r>
                      <a:r>
                        <a:rPr lang="zh-CN" altLang="zh-CN" sz="1000" kern="1200" dirty="0">
                          <a:solidFill>
                            <a:schemeClr val="dk1"/>
                          </a:solidFill>
                          <a:latin typeface="+mn-ea"/>
                          <a:ea typeface="+mn-ea"/>
                          <a:cs typeface="+mn-cs"/>
                        </a:rPr>
                        <a:t>发热，恶寒，无汗，或肢体酸痛</a:t>
                      </a:r>
                      <a:r>
                        <a:rPr lang="zh-CN" altLang="en-US" sz="1000" kern="1200" dirty="0">
                          <a:solidFill>
                            <a:schemeClr val="dk1"/>
                          </a:solidFill>
                          <a:latin typeface="+mn-ea"/>
                          <a:ea typeface="+mn-ea"/>
                          <a:cs typeface="+mn-cs"/>
                        </a:rPr>
                        <a:t>；</a:t>
                      </a:r>
                      <a:r>
                        <a:rPr lang="en-US" altLang="zh-CN" sz="1000" kern="1200" dirty="0">
                          <a:solidFill>
                            <a:schemeClr val="dk1"/>
                          </a:solidFill>
                          <a:latin typeface="+mn-ea"/>
                          <a:ea typeface="+mn-ea"/>
                          <a:cs typeface="+mn-cs"/>
                        </a:rPr>
                        <a:t>2) </a:t>
                      </a:r>
                      <a:r>
                        <a:rPr lang="zh-CN" altLang="zh-CN" sz="1000" kern="1200" dirty="0">
                          <a:solidFill>
                            <a:schemeClr val="dk1"/>
                          </a:solidFill>
                          <a:latin typeface="+mn-ea"/>
                          <a:ea typeface="+mn-ea"/>
                          <a:cs typeface="+mn-cs"/>
                        </a:rPr>
                        <a:t>咳嗽</a:t>
                      </a:r>
                      <a:r>
                        <a:rPr lang="zh-CN" altLang="en-US" sz="1000" kern="1200" dirty="0">
                          <a:solidFill>
                            <a:schemeClr val="dk1"/>
                          </a:solidFill>
                          <a:latin typeface="+mn-ea"/>
                          <a:ea typeface="+mn-ea"/>
                          <a:cs typeface="+mn-cs"/>
                        </a:rPr>
                        <a:t>；</a:t>
                      </a:r>
                      <a:r>
                        <a:rPr lang="en-US" altLang="zh-CN" sz="1000" kern="1200" dirty="0">
                          <a:solidFill>
                            <a:schemeClr val="dk1"/>
                          </a:solidFill>
                          <a:latin typeface="+mn-ea"/>
                          <a:ea typeface="+mn-ea"/>
                          <a:cs typeface="+mn-cs"/>
                        </a:rPr>
                        <a:t> 3) </a:t>
                      </a:r>
                      <a:r>
                        <a:rPr lang="zh-CN" altLang="zh-CN" sz="1000" kern="1200" dirty="0">
                          <a:solidFill>
                            <a:schemeClr val="dk1"/>
                          </a:solidFill>
                          <a:latin typeface="+mn-ea"/>
                          <a:ea typeface="+mn-ea"/>
                          <a:cs typeface="+mn-cs"/>
                        </a:rPr>
                        <a:t>痰白干黏或黄，咯痰不爽</a:t>
                      </a:r>
                      <a:r>
                        <a:rPr lang="zh-CN" altLang="en-US" sz="1000" kern="1200" dirty="0">
                          <a:solidFill>
                            <a:schemeClr val="dk1"/>
                          </a:solidFill>
                          <a:latin typeface="+mn-ea"/>
                          <a:ea typeface="+mn-ea"/>
                          <a:cs typeface="+mn-cs"/>
                        </a:rPr>
                        <a:t>；</a:t>
                      </a:r>
                      <a:r>
                        <a:rPr lang="en-US" altLang="zh-CN" sz="1000" kern="1200" dirty="0">
                          <a:solidFill>
                            <a:schemeClr val="dk1"/>
                          </a:solidFill>
                          <a:latin typeface="+mn-ea"/>
                          <a:ea typeface="+mn-ea"/>
                          <a:cs typeface="+mn-cs"/>
                        </a:rPr>
                        <a:t> 4) </a:t>
                      </a:r>
                      <a:r>
                        <a:rPr lang="zh-CN" altLang="zh-CN" sz="1000" kern="1200" dirty="0">
                          <a:solidFill>
                            <a:schemeClr val="dk1"/>
                          </a:solidFill>
                          <a:latin typeface="+mn-ea"/>
                          <a:ea typeface="+mn-ea"/>
                          <a:cs typeface="+mn-cs"/>
                        </a:rPr>
                        <a:t>口渴或咽干甚至咽痛</a:t>
                      </a:r>
                      <a:r>
                        <a:rPr lang="zh-CN" altLang="en-US" sz="1000" kern="1200" dirty="0">
                          <a:solidFill>
                            <a:schemeClr val="dk1"/>
                          </a:solidFill>
                          <a:latin typeface="+mn-ea"/>
                          <a:ea typeface="+mn-ea"/>
                          <a:cs typeface="+mn-cs"/>
                        </a:rPr>
                        <a:t>；</a:t>
                      </a:r>
                      <a:r>
                        <a:rPr lang="en-US" altLang="zh-CN" sz="1000" kern="1200" dirty="0">
                          <a:solidFill>
                            <a:schemeClr val="dk1"/>
                          </a:solidFill>
                          <a:latin typeface="+mn-ea"/>
                          <a:ea typeface="+mn-ea"/>
                          <a:cs typeface="+mn-cs"/>
                        </a:rPr>
                        <a:t> 5) </a:t>
                      </a:r>
                      <a:r>
                        <a:rPr lang="zh-CN" altLang="zh-CN" sz="1000" kern="1200" dirty="0">
                          <a:solidFill>
                            <a:schemeClr val="dk1"/>
                          </a:solidFill>
                          <a:latin typeface="+mn-ea"/>
                          <a:ea typeface="+mn-ea"/>
                          <a:cs typeface="+mn-cs"/>
                        </a:rPr>
                        <a:t>舌质红、舌苔黄或黄腻，脉数或浮数。具备</a:t>
                      </a:r>
                      <a:r>
                        <a:rPr lang="en-US" altLang="zh-CN" sz="1000" kern="1200" dirty="0">
                          <a:solidFill>
                            <a:schemeClr val="dk1"/>
                          </a:solidFill>
                          <a:latin typeface="+mn-ea"/>
                          <a:ea typeface="+mn-ea"/>
                          <a:cs typeface="+mn-cs"/>
                        </a:rPr>
                        <a:t>1) </a:t>
                      </a:r>
                      <a:r>
                        <a:rPr lang="zh-CN" altLang="zh-CN" sz="1000" kern="1200" dirty="0">
                          <a:solidFill>
                            <a:schemeClr val="dk1"/>
                          </a:solidFill>
                          <a:latin typeface="+mn-ea"/>
                          <a:ea typeface="+mn-ea"/>
                          <a:cs typeface="+mn-cs"/>
                        </a:rPr>
                        <a:t>、</a:t>
                      </a:r>
                      <a:r>
                        <a:rPr lang="en-US" altLang="zh-CN" sz="1000" kern="1200" dirty="0">
                          <a:solidFill>
                            <a:schemeClr val="dk1"/>
                          </a:solidFill>
                          <a:latin typeface="+mn-ea"/>
                          <a:ea typeface="+mn-ea"/>
                          <a:cs typeface="+mn-cs"/>
                        </a:rPr>
                        <a:t>2) 2 </a:t>
                      </a:r>
                      <a:r>
                        <a:rPr lang="zh-CN" altLang="zh-CN" sz="1000" kern="1200" dirty="0">
                          <a:solidFill>
                            <a:schemeClr val="dk1"/>
                          </a:solidFill>
                          <a:latin typeface="+mn-ea"/>
                          <a:ea typeface="+mn-ea"/>
                          <a:cs typeface="+mn-cs"/>
                        </a:rPr>
                        <a:t>项，加</a:t>
                      </a:r>
                      <a:r>
                        <a:rPr lang="en-US" altLang="zh-CN" sz="1000" kern="1200" dirty="0">
                          <a:solidFill>
                            <a:schemeClr val="dk1"/>
                          </a:solidFill>
                          <a:latin typeface="+mn-ea"/>
                          <a:ea typeface="+mn-ea"/>
                          <a:cs typeface="+mn-cs"/>
                        </a:rPr>
                        <a:t>3) </a:t>
                      </a:r>
                      <a:r>
                        <a:rPr lang="zh-CN" altLang="zh-CN" sz="1000" kern="1200" dirty="0">
                          <a:solidFill>
                            <a:schemeClr val="dk1"/>
                          </a:solidFill>
                          <a:latin typeface="+mn-ea"/>
                          <a:ea typeface="+mn-ea"/>
                          <a:cs typeface="+mn-cs"/>
                        </a:rPr>
                        <a:t>、</a:t>
                      </a:r>
                      <a:r>
                        <a:rPr lang="en-US" altLang="zh-CN" sz="1000" kern="1200" dirty="0">
                          <a:solidFill>
                            <a:schemeClr val="dk1"/>
                          </a:solidFill>
                          <a:latin typeface="+mn-ea"/>
                          <a:ea typeface="+mn-ea"/>
                          <a:cs typeface="+mn-cs"/>
                        </a:rPr>
                        <a:t>4) </a:t>
                      </a:r>
                      <a:r>
                        <a:rPr lang="zh-CN" altLang="zh-CN" sz="1000" kern="1200" dirty="0">
                          <a:solidFill>
                            <a:schemeClr val="dk1"/>
                          </a:solidFill>
                          <a:latin typeface="+mn-ea"/>
                          <a:ea typeface="+mn-ea"/>
                          <a:cs typeface="+mn-cs"/>
                        </a:rPr>
                        <a:t>、</a:t>
                      </a:r>
                      <a:r>
                        <a:rPr lang="en-US" altLang="zh-CN" sz="1000" kern="1200" dirty="0">
                          <a:solidFill>
                            <a:schemeClr val="dk1"/>
                          </a:solidFill>
                          <a:latin typeface="+mn-ea"/>
                          <a:ea typeface="+mn-ea"/>
                          <a:cs typeface="+mn-cs"/>
                        </a:rPr>
                        <a:t>5) </a:t>
                      </a:r>
                      <a:r>
                        <a:rPr lang="zh-CN" altLang="zh-CN" sz="1000" kern="1200" dirty="0">
                          <a:solidFill>
                            <a:schemeClr val="dk1"/>
                          </a:solidFill>
                          <a:latin typeface="+mn-ea"/>
                          <a:ea typeface="+mn-ea"/>
                          <a:cs typeface="+mn-cs"/>
                        </a:rPr>
                        <a:t>中的</a:t>
                      </a:r>
                      <a:r>
                        <a:rPr lang="en-US" altLang="zh-CN" sz="1000" kern="1200" dirty="0">
                          <a:solidFill>
                            <a:schemeClr val="dk1"/>
                          </a:solidFill>
                          <a:latin typeface="+mn-ea"/>
                          <a:ea typeface="+mn-ea"/>
                          <a:cs typeface="+mn-cs"/>
                        </a:rPr>
                        <a:t>2 </a:t>
                      </a:r>
                      <a:r>
                        <a:rPr lang="zh-CN" altLang="zh-CN" sz="1000" kern="1200" dirty="0">
                          <a:solidFill>
                            <a:schemeClr val="dk1"/>
                          </a:solidFill>
                          <a:latin typeface="+mn-ea"/>
                          <a:ea typeface="+mn-ea"/>
                          <a:cs typeface="+mn-cs"/>
                        </a:rPr>
                        <a:t>项。</a:t>
                      </a:r>
                    </a:p>
                    <a:p>
                      <a:pPr marL="93663" indent="0" algn="l">
                        <a:buNone/>
                      </a:pPr>
                      <a:r>
                        <a:rPr lang="zh-CN" altLang="zh-CN" sz="1000" kern="1200" dirty="0">
                          <a:solidFill>
                            <a:schemeClr val="dk1"/>
                          </a:solidFill>
                          <a:latin typeface="+mn-ea"/>
                          <a:ea typeface="+mn-ea"/>
                          <a:cs typeface="+mn-cs"/>
                        </a:rPr>
                        <a:t>治法</a:t>
                      </a:r>
                      <a:r>
                        <a:rPr lang="en-US" altLang="zh-CN" sz="1000" kern="1200" dirty="0">
                          <a:solidFill>
                            <a:schemeClr val="dk1"/>
                          </a:solidFill>
                          <a:latin typeface="+mn-ea"/>
                          <a:ea typeface="+mn-ea"/>
                          <a:cs typeface="+mn-cs"/>
                        </a:rPr>
                        <a:t>: </a:t>
                      </a:r>
                      <a:r>
                        <a:rPr lang="zh-CN" altLang="zh-CN" sz="1000" kern="1200" dirty="0">
                          <a:solidFill>
                            <a:schemeClr val="dk1"/>
                          </a:solidFill>
                          <a:latin typeface="+mn-ea"/>
                          <a:ea typeface="+mn-ea"/>
                          <a:cs typeface="+mn-cs"/>
                        </a:rPr>
                        <a:t>疏风散寒，清肺化痰。</a:t>
                      </a:r>
                    </a:p>
                    <a:p>
                      <a:pPr marL="93663" indent="0" algn="l">
                        <a:buNone/>
                      </a:pPr>
                      <a:r>
                        <a:rPr lang="zh-CN" altLang="zh-CN" sz="1000" kern="1200" dirty="0">
                          <a:solidFill>
                            <a:schemeClr val="dk1"/>
                          </a:solidFill>
                          <a:latin typeface="+mn-ea"/>
                          <a:ea typeface="+mn-ea"/>
                          <a:cs typeface="+mn-cs"/>
                        </a:rPr>
                        <a:t>方药</a:t>
                      </a:r>
                      <a:r>
                        <a:rPr lang="en-US" altLang="zh-CN" sz="1000" kern="1200" dirty="0">
                          <a:solidFill>
                            <a:schemeClr val="dk1"/>
                          </a:solidFill>
                          <a:latin typeface="+mn-ea"/>
                          <a:ea typeface="+mn-ea"/>
                          <a:cs typeface="+mn-cs"/>
                        </a:rPr>
                        <a:t>: </a:t>
                      </a:r>
                      <a:r>
                        <a:rPr lang="zh-CN" altLang="zh-CN" sz="1000" kern="1200" dirty="0">
                          <a:solidFill>
                            <a:schemeClr val="dk1"/>
                          </a:solidFill>
                          <a:latin typeface="+mn-ea"/>
                          <a:ea typeface="+mn-ea"/>
                          <a:cs typeface="+mn-cs"/>
                        </a:rPr>
                        <a:t>麻杏石甘汤( 《伤寒论》</a:t>
                      </a:r>
                      <a:r>
                        <a:rPr lang="en-US" altLang="zh-CN" sz="1000" kern="1200" dirty="0">
                          <a:solidFill>
                            <a:schemeClr val="dk1"/>
                          </a:solidFill>
                          <a:latin typeface="+mn-ea"/>
                          <a:ea typeface="+mn-ea"/>
                          <a:cs typeface="+mn-cs"/>
                        </a:rPr>
                        <a:t>) </a:t>
                      </a:r>
                      <a:r>
                        <a:rPr lang="zh-CN" altLang="zh-CN" sz="1000" kern="1200" dirty="0">
                          <a:solidFill>
                            <a:schemeClr val="dk1"/>
                          </a:solidFill>
                          <a:latin typeface="+mn-ea"/>
                          <a:ea typeface="+mn-ea"/>
                          <a:cs typeface="+mn-cs"/>
                        </a:rPr>
                        <a:t>合</a:t>
                      </a:r>
                      <a:r>
                        <a:rPr lang="zh-CN" altLang="zh-CN" sz="1000" b="1" kern="1200" dirty="0">
                          <a:solidFill>
                            <a:srgbClr val="0288D2"/>
                          </a:solidFill>
                          <a:latin typeface="+mn-ea"/>
                          <a:ea typeface="+mn-ea"/>
                          <a:cs typeface="+mn-cs"/>
                        </a:rPr>
                        <a:t>清金化痰汤</a:t>
                      </a:r>
                      <a:r>
                        <a:rPr lang="zh-CN" altLang="zh-CN" sz="1000" kern="1200" dirty="0">
                          <a:solidFill>
                            <a:schemeClr val="dk1"/>
                          </a:solidFill>
                          <a:latin typeface="+mn-ea"/>
                          <a:ea typeface="+mn-ea"/>
                          <a:cs typeface="+mn-cs"/>
                        </a:rPr>
                        <a:t>( 《医学统旨》) 加减</a:t>
                      </a:r>
                      <a:r>
                        <a:rPr lang="zh-CN" altLang="en-US" sz="1000" kern="1200" dirty="0">
                          <a:solidFill>
                            <a:schemeClr val="dk1"/>
                          </a:solidFill>
                          <a:latin typeface="+mn-ea"/>
                          <a:ea typeface="+mn-ea"/>
                          <a:cs typeface="+mn-cs"/>
                        </a:rPr>
                        <a:t>。</a:t>
                      </a:r>
                      <a:endParaRPr lang="en-US" altLang="zh-CN" sz="1000" kern="1200" dirty="0">
                        <a:solidFill>
                          <a:schemeClr val="dk1"/>
                        </a:solidFill>
                        <a:latin typeface="+mn-ea"/>
                        <a:ea typeface="+mn-ea"/>
                        <a:cs typeface="+mn-cs"/>
                      </a:endParaRPr>
                    </a:p>
                  </a:txBody>
                  <a:tcPr marL="3175" marR="3175" marT="31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1269542"/>
                  </a:ext>
                </a:extLst>
              </a:tr>
              <a:tr h="8478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zh-CN" sz="1400" b="1" kern="1200" dirty="0">
                          <a:solidFill>
                            <a:srgbClr val="000000"/>
                          </a:solidFill>
                          <a:latin typeface="+mn-ea"/>
                          <a:ea typeface="+mn-ea"/>
                          <a:cs typeface="微软雅黑" charset="0"/>
                        </a:rPr>
                        <a:t>《咳嗽中医诊疗专家共识意见</a:t>
                      </a:r>
                      <a:r>
                        <a:rPr lang="en-US" altLang="zh-CN" sz="1400" b="1" kern="1200" dirty="0">
                          <a:solidFill>
                            <a:srgbClr val="000000"/>
                          </a:solidFill>
                          <a:latin typeface="+mn-ea"/>
                          <a:ea typeface="+mn-ea"/>
                        </a:rPr>
                        <a:t> </a:t>
                      </a:r>
                      <a:r>
                        <a:rPr lang="en-US" altLang="zh-CN" sz="1400" b="1" kern="1200" dirty="0">
                          <a:solidFill>
                            <a:srgbClr val="000000"/>
                          </a:solidFill>
                          <a:latin typeface="+mn-ea"/>
                          <a:ea typeface="+mn-ea"/>
                          <a:cs typeface="微软雅黑" charset="0"/>
                        </a:rPr>
                        <a:t>( 2021)</a:t>
                      </a:r>
                      <a:r>
                        <a:rPr lang="zh-CN" altLang="zh-CN" sz="1400" b="1" kern="1200" dirty="0">
                          <a:solidFill>
                            <a:srgbClr val="000000"/>
                          </a:solidFill>
                          <a:latin typeface="+mn-ea"/>
                          <a:ea typeface="+mn-ea"/>
                          <a:cs typeface="微软雅黑" charset="0"/>
                        </a:rPr>
                        <a:t>》</a:t>
                      </a:r>
                      <a:endParaRPr lang="zh-CN" altLang="en-US" sz="1400" b="1" kern="1200" dirty="0">
                        <a:solidFill>
                          <a:srgbClr val="000000"/>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1" indent="0" algn="ctr" defTabSz="914400" rtl="0" eaLnBrk="1" fontAlgn="auto" latinLnBrk="0" hangingPunct="1">
                        <a:lnSpc>
                          <a:spcPct val="100000"/>
                        </a:lnSpc>
                        <a:spcBef>
                          <a:spcPct val="0"/>
                        </a:spcBef>
                        <a:spcAft>
                          <a:spcPts val="0"/>
                        </a:spcAft>
                        <a:buClrTx/>
                        <a:buSzTx/>
                        <a:buFontTx/>
                        <a:buNone/>
                        <a:tabLst/>
                        <a:defRPr/>
                      </a:pPr>
                      <a:r>
                        <a:rPr lang="zh-CN" altLang="en-US" sz="1400" b="0" kern="1200" dirty="0">
                          <a:solidFill>
                            <a:srgbClr val="000000"/>
                          </a:solidFill>
                          <a:latin typeface="+mn-ea"/>
                          <a:ea typeface="+mn-ea"/>
                          <a:cs typeface="+mn-cs"/>
                          <a:sym typeface="+mn-ea"/>
                        </a:rPr>
                        <a:t>中华中医药学会</a:t>
                      </a:r>
                      <a:endParaRPr lang="zh-CN" altLang="en-US" sz="1400" b="0" kern="1200" dirty="0">
                        <a:solidFill>
                          <a:srgbClr val="000000"/>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zh-CN" sz="1000" b="0" dirty="0">
                          <a:solidFill>
                            <a:srgbClr val="000000"/>
                          </a:solidFill>
                          <a:latin typeface="+mn-ea"/>
                          <a:ea typeface="+mn-ea"/>
                          <a:cs typeface="微软雅黑" charset="0"/>
                        </a:rPr>
                        <a:t>痰热郁肺证</a:t>
                      </a:r>
                      <a:r>
                        <a:rPr lang="zh-CN" altLang="en-US" sz="1000" b="0" dirty="0">
                          <a:solidFill>
                            <a:srgbClr val="000000"/>
                          </a:solidFill>
                          <a:latin typeface="+mn-ea"/>
                          <a:ea typeface="+mn-ea"/>
                          <a:cs typeface="微软雅黑" charset="0"/>
                        </a:rPr>
                        <a:t>：</a:t>
                      </a:r>
                      <a:r>
                        <a:rPr lang="zh-CN" altLang="en-US" sz="1000" dirty="0">
                          <a:latin typeface="+mn-ea"/>
                          <a:ea typeface="+mn-ea"/>
                        </a:rPr>
                        <a:t>证候：咳嗽气息粗促，或喉中有痰声，痰多，痰质黏厚或稠黄，咯吐不爽，或有热腥味，或吐血痰，胸胁胀满，咳时引痛，面赤，或有身热，口干欲饮，舌质红、苔薄黄腻，脉滑数。病机：痰热郁肺，肺失清肃，热邪久郁，热伤肺络。治法：清热化痰，肃肺止咳。方药： </a:t>
                      </a:r>
                      <a:r>
                        <a:rPr lang="zh-CN" altLang="en-US" sz="1000" b="1" kern="1200" dirty="0">
                          <a:solidFill>
                            <a:srgbClr val="0288D2"/>
                          </a:solidFill>
                          <a:latin typeface="+mn-ea"/>
                          <a:ea typeface="+mn-ea"/>
                          <a:cs typeface="+mn-cs"/>
                        </a:rPr>
                        <a:t>清金化痰汤 </a:t>
                      </a:r>
                      <a:r>
                        <a:rPr lang="en-US" altLang="zh-CN" sz="1000" dirty="0">
                          <a:latin typeface="+mn-ea"/>
                          <a:ea typeface="+mn-ea"/>
                        </a:rPr>
                        <a:t>( 《</a:t>
                      </a:r>
                      <a:r>
                        <a:rPr lang="zh-CN" altLang="en-US" sz="1000" dirty="0">
                          <a:latin typeface="+mn-ea"/>
                          <a:ea typeface="+mn-ea"/>
                        </a:rPr>
                        <a:t>医学统旨</a:t>
                      </a:r>
                      <a:r>
                        <a:rPr lang="en-US" altLang="zh-CN" sz="1000" dirty="0">
                          <a:latin typeface="+mn-ea"/>
                          <a:ea typeface="+mn-ea"/>
                        </a:rPr>
                        <a:t>》) </a:t>
                      </a:r>
                      <a:r>
                        <a:rPr lang="zh-CN" altLang="en-US" sz="1000" dirty="0">
                          <a:latin typeface="+mn-ea"/>
                          <a:ea typeface="+mn-ea"/>
                        </a:rPr>
                        <a:t>加减。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5532031"/>
                  </a:ext>
                </a:extLst>
              </a:tr>
              <a:tr h="7189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400" b="1" dirty="0">
                          <a:solidFill>
                            <a:srgbClr val="000000"/>
                          </a:solidFill>
                          <a:latin typeface="+mn-ea"/>
                          <a:ea typeface="+mn-ea"/>
                          <a:cs typeface="微软雅黑" charset="0"/>
                        </a:rPr>
                        <a:t>《</a:t>
                      </a:r>
                      <a:r>
                        <a:rPr lang="zh-CN" altLang="zh-CN" sz="1400" b="1" dirty="0">
                          <a:solidFill>
                            <a:srgbClr val="000000"/>
                          </a:solidFill>
                          <a:latin typeface="+mn-ea"/>
                          <a:ea typeface="+mn-ea"/>
                          <a:cs typeface="微软雅黑" charset="0"/>
                        </a:rPr>
                        <a:t>慢性阻塞性肺疾病中西医结合管理专家共识（</a:t>
                      </a:r>
                      <a:r>
                        <a:rPr lang="en-US" altLang="zh-CN" sz="1400" b="1" dirty="0">
                          <a:solidFill>
                            <a:srgbClr val="000000"/>
                          </a:solidFill>
                          <a:latin typeface="+mn-ea"/>
                          <a:ea typeface="+mn-ea"/>
                          <a:cs typeface="微软雅黑" charset="0"/>
                        </a:rPr>
                        <a:t>2023 </a:t>
                      </a:r>
                      <a:r>
                        <a:rPr lang="zh-CN" altLang="zh-CN" sz="1400" b="1" dirty="0">
                          <a:solidFill>
                            <a:srgbClr val="000000"/>
                          </a:solidFill>
                          <a:latin typeface="+mn-ea"/>
                          <a:ea typeface="+mn-ea"/>
                          <a:cs typeface="微软雅黑" charset="0"/>
                        </a:rPr>
                        <a:t>版）</a:t>
                      </a:r>
                      <a:r>
                        <a:rPr lang="en-US" altLang="zh-CN" sz="1400" b="1" dirty="0">
                          <a:solidFill>
                            <a:srgbClr val="000000"/>
                          </a:solidFill>
                          <a:latin typeface="+mn-ea"/>
                          <a:ea typeface="+mn-ea"/>
                          <a:cs typeface="微软雅黑" charset="0"/>
                        </a:rPr>
                        <a:t>》</a:t>
                      </a:r>
                      <a:endParaRPr lang="zh-CN" altLang="en-US" sz="14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1" indent="0" algn="ctr" defTabSz="914400" rtl="0" eaLnBrk="1" fontAlgn="auto" latinLnBrk="0" hangingPunct="1">
                        <a:lnSpc>
                          <a:spcPct val="100000"/>
                        </a:lnSpc>
                        <a:spcBef>
                          <a:spcPct val="0"/>
                        </a:spcBef>
                        <a:spcAft>
                          <a:spcPts val="0"/>
                        </a:spcAft>
                        <a:buClrTx/>
                        <a:buSzTx/>
                        <a:buFontTx/>
                        <a:buNone/>
                        <a:tabLst/>
                        <a:defRPr/>
                      </a:pPr>
                      <a:r>
                        <a:rPr lang="zh-CN" altLang="en-US" sz="1400" b="0" kern="1200" dirty="0">
                          <a:solidFill>
                            <a:srgbClr val="000000"/>
                          </a:solidFill>
                          <a:latin typeface="+mn-ea"/>
                          <a:ea typeface="+mn-ea"/>
                          <a:cs typeface="+mn-cs"/>
                          <a:sym typeface="+mn-ea"/>
                        </a:rPr>
                        <a:t>中华中医药学会</a:t>
                      </a:r>
                      <a:endParaRPr lang="zh-CN" altLang="en-US" sz="1400" b="0" kern="1200" dirty="0">
                        <a:solidFill>
                          <a:srgbClr val="000000"/>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000" b="0" dirty="0">
                          <a:solidFill>
                            <a:srgbClr val="000000"/>
                          </a:solidFill>
                          <a:latin typeface="+mn-ea"/>
                          <a:ea typeface="+mn-ea"/>
                          <a:cs typeface="微软雅黑" charset="0"/>
                        </a:rPr>
                        <a:t>痰热壅肺证</a:t>
                      </a:r>
                      <a:r>
                        <a:rPr lang="zh-CN" altLang="en-US" sz="1000" b="0" dirty="0">
                          <a:solidFill>
                            <a:srgbClr val="000000"/>
                          </a:solidFill>
                          <a:latin typeface="+mn-ea"/>
                          <a:ea typeface="+mn-ea"/>
                          <a:cs typeface="微软雅黑" charset="0"/>
                        </a:rPr>
                        <a:t>：</a:t>
                      </a:r>
                      <a:r>
                        <a:rPr lang="zh-CN" altLang="zh-CN" sz="1000" b="0" dirty="0">
                          <a:solidFill>
                            <a:srgbClr val="000000"/>
                          </a:solidFill>
                          <a:latin typeface="+mn-ea"/>
                          <a:ea typeface="+mn-ea"/>
                          <a:cs typeface="微软雅黑" charset="0"/>
                        </a:rPr>
                        <a:t>症状：咳嗽气息急促，或喉中有痰声，或喘咳气涌，胸部胀痛，痰多黏稠或为黄痰，咳吐不爽，或痰有热腥味，或咳吐血痰，胸胁胀满，或咳引胸痛，面赤，或有身热，口干欲饮，舌苔薄黄腻，舌质红，脉滑数。治法：清热肃肺，化痰止咳。方药：</a:t>
                      </a:r>
                      <a:r>
                        <a:rPr lang="zh-CN" altLang="zh-CN" sz="1000" b="1" kern="1200" dirty="0">
                          <a:solidFill>
                            <a:srgbClr val="0288D2"/>
                          </a:solidFill>
                          <a:latin typeface="+mn-ea"/>
                          <a:ea typeface="+mn-ea"/>
                          <a:cs typeface="+mn-cs"/>
                        </a:rPr>
                        <a:t>清金化痰汤</a:t>
                      </a:r>
                      <a:r>
                        <a:rPr lang="zh-CN" altLang="zh-CN" sz="1000" b="0" kern="1200" dirty="0">
                          <a:solidFill>
                            <a:schemeClr val="tx1"/>
                          </a:solidFill>
                          <a:latin typeface="+mn-ea"/>
                          <a:ea typeface="+mn-ea"/>
                          <a:cs typeface="+mn-cs"/>
                        </a:rPr>
                        <a:t>加</a:t>
                      </a:r>
                      <a:r>
                        <a:rPr lang="zh-CN" altLang="zh-CN" sz="1000" b="0" dirty="0">
                          <a:solidFill>
                            <a:schemeClr val="tx1"/>
                          </a:solidFill>
                          <a:latin typeface="+mn-ea"/>
                          <a:ea typeface="+mn-ea"/>
                          <a:cs typeface="微软雅黑" charset="0"/>
                        </a:rPr>
                        <a:t>减</a:t>
                      </a:r>
                      <a:r>
                        <a:rPr lang="zh-CN" altLang="zh-CN" sz="1000" b="0" dirty="0">
                          <a:solidFill>
                            <a:srgbClr val="000000"/>
                          </a:solidFill>
                          <a:latin typeface="+mn-ea"/>
                          <a:ea typeface="+mn-ea"/>
                          <a:cs typeface="微软雅黑" charset="0"/>
                        </a:rPr>
                        <a:t>。</a:t>
                      </a:r>
                      <a:endParaRPr lang="zh-CN"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3732694"/>
                  </a:ext>
                </a:extLst>
              </a:tr>
              <a:tr h="7189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zh-CN" sz="1400" b="1" dirty="0">
                          <a:solidFill>
                            <a:srgbClr val="000000"/>
                          </a:solidFill>
                          <a:latin typeface="+mn-ea"/>
                          <a:ea typeface="+mn-ea"/>
                          <a:cs typeface="微软雅黑" charset="0"/>
                        </a:rPr>
                        <a:t>《中国咳嗽基层诊疗与管理指南（</a:t>
                      </a:r>
                      <a:r>
                        <a:rPr lang="en-US" altLang="zh-CN" sz="1400" b="1" dirty="0">
                          <a:solidFill>
                            <a:srgbClr val="000000"/>
                          </a:solidFill>
                          <a:latin typeface="+mn-ea"/>
                          <a:ea typeface="+mn-ea"/>
                          <a:cs typeface="微软雅黑" charset="0"/>
                        </a:rPr>
                        <a:t>2024</a:t>
                      </a:r>
                      <a:r>
                        <a:rPr lang="zh-CN" altLang="zh-CN" sz="1400" b="1" dirty="0">
                          <a:solidFill>
                            <a:srgbClr val="000000"/>
                          </a:solidFill>
                          <a:latin typeface="+mn-ea"/>
                          <a:ea typeface="+mn-ea"/>
                          <a:cs typeface="微软雅黑" charset="0"/>
                        </a:rPr>
                        <a:t>年）》</a:t>
                      </a:r>
                      <a:endParaRPr lang="zh-CN" altLang="en-US" sz="14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1" indent="0" algn="ctr" defTabSz="914400" rtl="0" eaLnBrk="1" fontAlgn="auto" latinLnBrk="0" hangingPunct="1">
                        <a:lnSpc>
                          <a:spcPct val="100000"/>
                        </a:lnSpc>
                        <a:spcBef>
                          <a:spcPct val="0"/>
                        </a:spcBef>
                        <a:spcAft>
                          <a:spcPts val="0"/>
                        </a:spcAft>
                        <a:buClrTx/>
                        <a:buSzTx/>
                        <a:buFontTx/>
                        <a:buNone/>
                        <a:tabLst/>
                        <a:defRPr/>
                      </a:pPr>
                      <a:r>
                        <a:rPr lang="zh-CN" altLang="en-US" sz="1400" b="0" kern="1200" dirty="0">
                          <a:solidFill>
                            <a:srgbClr val="000000"/>
                          </a:solidFill>
                          <a:latin typeface="+mn-ea"/>
                          <a:ea typeface="+mn-ea"/>
                          <a:cs typeface="+mn-cs"/>
                          <a:sym typeface="+mn-ea"/>
                        </a:rPr>
                        <a:t>中华医学会</a:t>
                      </a:r>
                      <a:endParaRPr lang="zh-CN" altLang="en-US" sz="1400" b="0" kern="1200" dirty="0">
                        <a:solidFill>
                          <a:srgbClr val="000000"/>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000" b="0" dirty="0">
                          <a:solidFill>
                            <a:srgbClr val="000000"/>
                          </a:solidFill>
                          <a:latin typeface="+mn-ea"/>
                          <a:ea typeface="+mn-ea"/>
                          <a:cs typeface="微软雅黑" charset="0"/>
                        </a:rPr>
                        <a:t>痰热郁肺证：症见：咳嗽气粗，喉有痰声，痰多，质黏厚或稠黄，咯吐不爽，胸胁胀满，咳时引痛，口干欲饮，舌质红，苔薄黄腻，脉滑数。方药举例：</a:t>
                      </a:r>
                      <a:r>
                        <a:rPr lang="zh-CN" altLang="zh-CN" sz="1000" b="1" kern="1200" dirty="0">
                          <a:solidFill>
                            <a:srgbClr val="0288D2"/>
                          </a:solidFill>
                          <a:latin typeface="+mn-ea"/>
                          <a:ea typeface="+mn-ea"/>
                          <a:cs typeface="+mn-cs"/>
                        </a:rPr>
                        <a:t>清金化痰汤</a:t>
                      </a:r>
                      <a:r>
                        <a:rPr lang="zh-CN" altLang="zh-CN" sz="1000" b="0" kern="1200" dirty="0">
                          <a:solidFill>
                            <a:schemeClr val="tx1"/>
                          </a:solidFill>
                          <a:latin typeface="+mn-ea"/>
                          <a:ea typeface="+mn-ea"/>
                          <a:cs typeface="+mn-cs"/>
                        </a:rPr>
                        <a:t>加减</a:t>
                      </a:r>
                      <a:r>
                        <a:rPr lang="zh-CN" altLang="zh-CN" sz="1000" b="0" dirty="0">
                          <a:solidFill>
                            <a:srgbClr val="000000"/>
                          </a:solidFill>
                          <a:latin typeface="+mn-ea"/>
                          <a:ea typeface="+mn-ea"/>
                          <a:cs typeface="微软雅黑" charset="0"/>
                        </a:rPr>
                        <a:t>，或相关中成药。</a:t>
                      </a:r>
                      <a:endParaRPr lang="zh-CN"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53597941"/>
                  </a:ext>
                </a:extLst>
              </a:tr>
              <a:tr h="7189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zh-CN" sz="1400" b="1" dirty="0">
                          <a:solidFill>
                            <a:srgbClr val="000000"/>
                          </a:solidFill>
                          <a:latin typeface="微软雅黑" charset="0"/>
                          <a:cs typeface="微软雅黑" charset="0"/>
                        </a:rPr>
                        <a:t>《中西医联合防治慢性阻塞性肺疾病临床应用指南》</a:t>
                      </a:r>
                      <a:r>
                        <a:rPr lang="zh-CN" altLang="en-US" sz="1400" b="1" dirty="0">
                          <a:solidFill>
                            <a:srgbClr val="000000"/>
                          </a:solidFill>
                          <a:latin typeface="微软雅黑" charset="0"/>
                          <a:cs typeface="微软雅黑" charset="0"/>
                        </a:rPr>
                        <a:t>（</a:t>
                      </a:r>
                      <a:r>
                        <a:rPr lang="en-US" altLang="zh-CN" sz="1400" b="1" dirty="0">
                          <a:solidFill>
                            <a:srgbClr val="000000"/>
                          </a:solidFill>
                          <a:latin typeface="微软雅黑" charset="0"/>
                          <a:cs typeface="微软雅黑" charset="0"/>
                        </a:rPr>
                        <a:t>2025</a:t>
                      </a:r>
                      <a:r>
                        <a:rPr lang="zh-CN" altLang="en-US" sz="1400" b="1" dirty="0">
                          <a:solidFill>
                            <a:srgbClr val="000000"/>
                          </a:solidFill>
                          <a:latin typeface="微软雅黑" charset="0"/>
                          <a:cs typeface="微软雅黑" charset="0"/>
                        </a:rPr>
                        <a:t>年）</a:t>
                      </a:r>
                      <a:endParaRPr lang="zh-CN"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1" indent="0" algn="ctr" defTabSz="914400" rtl="0" eaLnBrk="1" fontAlgn="auto" latinLnBrk="0" hangingPunct="1">
                        <a:lnSpc>
                          <a:spcPct val="100000"/>
                        </a:lnSpc>
                        <a:spcBef>
                          <a:spcPct val="0"/>
                        </a:spcBef>
                        <a:spcAft>
                          <a:spcPts val="0"/>
                        </a:spcAft>
                        <a:buClrTx/>
                        <a:buSzTx/>
                        <a:buFontTx/>
                        <a:buNone/>
                        <a:tabLst/>
                        <a:defRPr/>
                      </a:pPr>
                      <a:r>
                        <a:rPr lang="zh-CN" altLang="en-US" sz="1400" b="0" kern="1200" dirty="0">
                          <a:solidFill>
                            <a:srgbClr val="000000"/>
                          </a:solidFill>
                          <a:latin typeface="+mn-ea"/>
                          <a:ea typeface="+mn-ea"/>
                          <a:cs typeface="+mn-cs"/>
                          <a:sym typeface="+mn-ea"/>
                        </a:rPr>
                        <a:t>中国中药协会</a:t>
                      </a:r>
                      <a:endParaRPr lang="zh-CN" altLang="en-US" sz="1400" b="0" kern="1200" dirty="0">
                        <a:solidFill>
                          <a:srgbClr val="000000"/>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zh-CN" sz="1000" b="0" dirty="0">
                          <a:solidFill>
                            <a:srgbClr val="000000"/>
                          </a:solidFill>
                          <a:latin typeface="+mn-ea"/>
                          <a:ea typeface="+mn-ea"/>
                          <a:cs typeface="微软雅黑" charset="0"/>
                        </a:rPr>
                        <a:t>在慢阻肺急性加重期，对于咳嗽、痰多色黄、咽痛、舌苔黄腻的患者，在氧疗、抗感染、祛痰平喘治疗基础上，推荐联合使用</a:t>
                      </a:r>
                      <a:r>
                        <a:rPr lang="zh-CN" altLang="zh-CN" sz="1000" b="1" kern="1200" dirty="0">
                          <a:solidFill>
                            <a:srgbClr val="0288D2"/>
                          </a:solidFill>
                          <a:latin typeface="+mn-ea"/>
                          <a:ea typeface="+mn-ea"/>
                          <a:cs typeface="+mn-cs"/>
                        </a:rPr>
                        <a:t>清金化痰汤</a:t>
                      </a:r>
                      <a:r>
                        <a:rPr lang="zh-CN" altLang="zh-CN" sz="1000" b="0" dirty="0">
                          <a:solidFill>
                            <a:srgbClr val="000000"/>
                          </a:solidFill>
                          <a:latin typeface="+mn-ea"/>
                          <a:ea typeface="+mn-ea"/>
                          <a:cs typeface="微软雅黑" charset="0"/>
                        </a:rPr>
                        <a:t>，可减少抗菌药物使用时间</a:t>
                      </a:r>
                      <a:r>
                        <a:rPr lang="zh-CN" altLang="en-US" sz="1000" b="0" dirty="0">
                          <a:solidFill>
                            <a:srgbClr val="000000"/>
                          </a:solidFill>
                          <a:latin typeface="+mn-ea"/>
                          <a:ea typeface="+mn-ea"/>
                          <a:cs typeface="微软雅黑" charset="0"/>
                        </a:rPr>
                        <a:t>。</a:t>
                      </a:r>
                      <a:endParaRPr lang="zh-CN"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367686"/>
                  </a:ext>
                </a:extLst>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med" p14:dur="700"/>
    </mc:Choice>
    <mc:Fallback xmlns="">
      <p:transition spd="med"/>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组合 7"/>
          <p:cNvGrpSpPr/>
          <p:nvPr/>
        </p:nvGrpSpPr>
        <p:grpSpPr>
          <a:xfrm>
            <a:off x="-344488" y="-5976"/>
            <a:ext cx="12880975" cy="375920"/>
            <a:chOff x="-344488" y="-5976"/>
            <a:chExt cx="12880975" cy="375920"/>
          </a:xfrm>
        </p:grpSpPr>
        <p:sp>
          <p:nvSpPr>
            <p:cNvPr id="15" name="平行四边形 14"/>
            <p:cNvSpPr/>
            <p:nvPr/>
          </p:nvSpPr>
          <p:spPr>
            <a:xfrm>
              <a:off x="9619932" y="-3436"/>
              <a:ext cx="2916555"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公平性</a:t>
              </a:r>
            </a:p>
          </p:txBody>
        </p:sp>
        <p:sp>
          <p:nvSpPr>
            <p:cNvPr id="17" name="平行四边形 16"/>
            <p:cNvSpPr/>
            <p:nvPr/>
          </p:nvSpPr>
          <p:spPr>
            <a:xfrm>
              <a:off x="7107395" y="-896"/>
              <a:ext cx="2832735" cy="370205"/>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创新性</a:t>
              </a:r>
            </a:p>
          </p:txBody>
        </p:sp>
        <p:sp>
          <p:nvSpPr>
            <p:cNvPr id="18" name="平行四边形 17"/>
            <p:cNvSpPr/>
            <p:nvPr/>
          </p:nvSpPr>
          <p:spPr>
            <a:xfrm>
              <a:off x="4623434" y="-5976"/>
              <a:ext cx="2804160" cy="370840"/>
            </a:xfrm>
            <a:prstGeom prst="parallelogram">
              <a:avLst>
                <a:gd name="adj" fmla="val 94857"/>
              </a:avLst>
            </a:prstGeom>
            <a:solidFill>
              <a:srgbClr val="0288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有效性</a:t>
              </a:r>
              <a:r>
                <a:rPr lang="en-US" altLang="zh-CN" sz="1400" b="1" dirty="0"/>
                <a:t>3</a:t>
              </a:r>
            </a:p>
          </p:txBody>
        </p:sp>
        <p:sp>
          <p:nvSpPr>
            <p:cNvPr id="19" name="平行四边形 18"/>
            <p:cNvSpPr/>
            <p:nvPr/>
          </p:nvSpPr>
          <p:spPr>
            <a:xfrm>
              <a:off x="2139473" y="-89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安全性</a:t>
              </a:r>
            </a:p>
          </p:txBody>
        </p:sp>
        <p:sp>
          <p:nvSpPr>
            <p:cNvPr id="36" name="平行四边形 35"/>
            <p:cNvSpPr/>
            <p:nvPr/>
          </p:nvSpPr>
          <p:spPr>
            <a:xfrm>
              <a:off x="-344488" y="-216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基本信息</a:t>
              </a:r>
            </a:p>
          </p:txBody>
        </p:sp>
      </p:grpSp>
      <p:sp>
        <p:nvSpPr>
          <p:cNvPr id="6" name="文本框 5"/>
          <p:cNvSpPr txBox="1"/>
          <p:nvPr/>
        </p:nvSpPr>
        <p:spPr>
          <a:xfrm>
            <a:off x="807409" y="998524"/>
            <a:ext cx="4397375" cy="460375"/>
          </a:xfrm>
          <a:prstGeom prst="rect">
            <a:avLst/>
          </a:prstGeom>
          <a:solidFill>
            <a:srgbClr val="0288D2"/>
          </a:solidFill>
          <a:ln>
            <a:solidFill>
              <a:srgbClr val="0070C0"/>
            </a:solidFill>
          </a:ln>
          <a:effectLst>
            <a:outerShdw blurRad="50800" dist="38100" dir="2700000" algn="tl" rotWithShape="0">
              <a:prstClr val="black">
                <a:alpha val="40000"/>
              </a:prstClr>
            </a:outerShdw>
          </a:effectLst>
        </p:spPr>
        <p:txBody>
          <a:bodyPr wrap="square">
            <a:spAutoFit/>
          </a:bodyPr>
          <a:lstStyle/>
          <a:p>
            <a:pPr lvl="0" algn="ctr">
              <a:lnSpc>
                <a:spcPct val="100000"/>
              </a:lnSpc>
              <a:spcBef>
                <a:spcPct val="0"/>
              </a:spcBef>
              <a:spcAft>
                <a:spcPct val="35000"/>
              </a:spcAft>
            </a:pPr>
            <a:r>
              <a:rPr lang="zh-CN" altLang="zh-CN" sz="2400" b="1" dirty="0">
                <a:solidFill>
                  <a:schemeClr val="bg1"/>
                </a:solidFill>
                <a:sym typeface="+mn-ea"/>
              </a:rPr>
              <a:t>组方合理性和治疗优势</a:t>
            </a:r>
          </a:p>
        </p:txBody>
      </p:sp>
      <p:sp>
        <p:nvSpPr>
          <p:cNvPr id="13" name="文本框 12"/>
          <p:cNvSpPr txBox="1"/>
          <p:nvPr/>
        </p:nvSpPr>
        <p:spPr>
          <a:xfrm>
            <a:off x="807410" y="1663065"/>
            <a:ext cx="10407438" cy="2462084"/>
          </a:xfrm>
          <a:prstGeom prst="rect">
            <a:avLst/>
          </a:prstGeom>
          <a:solidFill>
            <a:schemeClr val="bg1"/>
          </a:solidFill>
          <a:ln>
            <a:solidFill>
              <a:srgbClr val="0070C0"/>
            </a:solidFill>
          </a:ln>
          <a:effectLst>
            <a:outerShdw blurRad="50800" dist="38100" dir="2700000" algn="tl" rotWithShape="0">
              <a:prstClr val="black">
                <a:alpha val="40000"/>
              </a:prstClr>
            </a:outerShdw>
          </a:effectLst>
        </p:spPr>
        <p:txBody>
          <a:bodyPr wrap="square">
            <a:spAutoFit/>
          </a:bodyPr>
          <a:lstStyle/>
          <a:p>
            <a:pPr marL="285750" lvl="1" indent="-285750">
              <a:lnSpc>
                <a:spcPct val="150000"/>
              </a:lnSpc>
              <a:spcBef>
                <a:spcPct val="0"/>
              </a:spcBef>
              <a:spcAft>
                <a:spcPct val="15000"/>
              </a:spcAft>
              <a:buFont typeface="Arial" panose="020B0604020202020204" pitchFamily="34" charset="0"/>
              <a:buChar char="•"/>
            </a:pPr>
            <a:r>
              <a:rPr lang="zh-CN" altLang="en-US" sz="1600">
                <a:solidFill>
                  <a:schemeClr val="dk1"/>
                </a:solidFill>
                <a:latin typeface="+mn-ea"/>
                <a:sym typeface="+mn-ea"/>
              </a:rPr>
              <a:t>本品</a:t>
            </a:r>
            <a:r>
              <a:rPr lang="zh-CN" altLang="en-US" sz="1600" dirty="0">
                <a:solidFill>
                  <a:schemeClr val="dk1"/>
                </a:solidFill>
                <a:latin typeface="+mn-ea"/>
                <a:sym typeface="+mn-ea"/>
              </a:rPr>
              <a:t>处方组成、功能主治与</a:t>
            </a:r>
            <a:r>
              <a:rPr lang="zh-CN" altLang="en-US" sz="1600" b="1" dirty="0">
                <a:solidFill>
                  <a:srgbClr val="0288D2"/>
                </a:solidFill>
                <a:latin typeface="+mn-ea"/>
                <a:sym typeface="+mn-ea"/>
              </a:rPr>
              <a:t>《古代经典名方关键信息表（</a:t>
            </a:r>
            <a:r>
              <a:rPr lang="en-US" altLang="zh-CN" sz="1600" b="1" dirty="0">
                <a:solidFill>
                  <a:srgbClr val="0288D2"/>
                </a:solidFill>
                <a:latin typeface="+mn-ea"/>
                <a:sym typeface="+mn-ea"/>
              </a:rPr>
              <a:t>25</a:t>
            </a:r>
            <a:r>
              <a:rPr lang="zh-CN" altLang="en-US" sz="1600" b="1" dirty="0">
                <a:solidFill>
                  <a:srgbClr val="0288D2"/>
                </a:solidFill>
                <a:latin typeface="+mn-ea"/>
                <a:sym typeface="+mn-ea"/>
              </a:rPr>
              <a:t>首)》（第</a:t>
            </a:r>
            <a:r>
              <a:rPr lang="en-US" altLang="zh-CN" sz="1600" b="1" dirty="0">
                <a:solidFill>
                  <a:srgbClr val="0288D2"/>
                </a:solidFill>
                <a:latin typeface="+mn-ea"/>
                <a:sym typeface="+mn-ea"/>
              </a:rPr>
              <a:t>18</a:t>
            </a:r>
            <a:r>
              <a:rPr lang="zh-CN" altLang="en-US" sz="1600" b="1" dirty="0">
                <a:solidFill>
                  <a:srgbClr val="0288D2"/>
                </a:solidFill>
                <a:latin typeface="+mn-ea"/>
                <a:sym typeface="+mn-ea"/>
              </a:rPr>
              <a:t>首）</a:t>
            </a:r>
            <a:r>
              <a:rPr lang="zh-CN" altLang="en-US" sz="1600" dirty="0">
                <a:solidFill>
                  <a:schemeClr val="dk1"/>
                </a:solidFill>
                <a:latin typeface="+mn-ea"/>
                <a:sym typeface="+mn-ea"/>
              </a:rPr>
              <a:t>相关内容一致。</a:t>
            </a:r>
          </a:p>
          <a:p>
            <a:pPr marL="285750" lvl="1" indent="-285750">
              <a:lnSpc>
                <a:spcPct val="150000"/>
              </a:lnSpc>
              <a:spcBef>
                <a:spcPct val="0"/>
              </a:spcBef>
              <a:spcAft>
                <a:spcPct val="15000"/>
              </a:spcAft>
              <a:buFont typeface="Arial" panose="020B0604020202020204" pitchFamily="34" charset="0"/>
              <a:buChar char="•"/>
            </a:pPr>
            <a:r>
              <a:rPr lang="zh-CN" altLang="en-US" sz="1600">
                <a:solidFill>
                  <a:schemeClr val="dk1"/>
                </a:solidFill>
                <a:sym typeface="+mn-ea"/>
              </a:rPr>
              <a:t>本</a:t>
            </a:r>
            <a:r>
              <a:rPr lang="zh-CN" altLang="en-US" sz="1600" dirty="0">
                <a:solidFill>
                  <a:schemeClr val="dk1"/>
                </a:solidFill>
                <a:sym typeface="+mn-ea"/>
              </a:rPr>
              <a:t>品符合</a:t>
            </a:r>
            <a:r>
              <a:rPr lang="zh-CN" altLang="en-US" sz="1600" b="1" dirty="0">
                <a:solidFill>
                  <a:srgbClr val="0288D2"/>
                </a:solidFill>
                <a:latin typeface="+mn-ea"/>
                <a:sym typeface="+mn-ea"/>
              </a:rPr>
              <a:t>《中华人民共和国中医药法》</a:t>
            </a:r>
            <a:r>
              <a:rPr lang="zh-CN" altLang="en-US" sz="1600" dirty="0">
                <a:solidFill>
                  <a:schemeClr val="dk1"/>
                </a:solidFill>
                <a:sym typeface="+mn-ea"/>
              </a:rPr>
              <a:t>对古代经典名方“至今仍</a:t>
            </a:r>
            <a:r>
              <a:rPr lang="zh-CN" altLang="en-US" sz="1600" b="1" dirty="0">
                <a:solidFill>
                  <a:srgbClr val="0288D2"/>
                </a:solidFill>
                <a:latin typeface="+mn-ea"/>
                <a:sym typeface="+mn-ea"/>
              </a:rPr>
              <a:t>广泛应用、疗效确切、</a:t>
            </a:r>
            <a:r>
              <a:rPr lang="zh-CN" altLang="en-US" sz="1600" dirty="0">
                <a:solidFill>
                  <a:schemeClr val="dk1"/>
                </a:solidFill>
                <a:sym typeface="+mn-ea"/>
              </a:rPr>
              <a:t>具有明显特色与优势的古代中医典籍所记载的方剂”的规定。</a:t>
            </a:r>
          </a:p>
          <a:p>
            <a:pPr marL="285750" lvl="1" indent="-285750">
              <a:lnSpc>
                <a:spcPct val="150000"/>
              </a:lnSpc>
              <a:spcBef>
                <a:spcPct val="0"/>
              </a:spcBef>
              <a:spcAft>
                <a:spcPct val="15000"/>
              </a:spcAft>
              <a:buFont typeface="Arial" panose="020B0604020202020204" pitchFamily="34" charset="0"/>
              <a:buChar char="•"/>
            </a:pPr>
            <a:r>
              <a:rPr lang="zh-CN" altLang="en-US" sz="1600" dirty="0">
                <a:solidFill>
                  <a:schemeClr val="dk1"/>
                </a:solidFill>
                <a:sym typeface="+mn-ea"/>
              </a:rPr>
              <a:t>本方诸药相伍，</a:t>
            </a:r>
            <a:r>
              <a:rPr lang="zh-CN" altLang="en-US" sz="1600" b="1" dirty="0">
                <a:solidFill>
                  <a:srgbClr val="0288D2"/>
                </a:solidFill>
                <a:latin typeface="+mn-ea"/>
                <a:sym typeface="+mn-ea"/>
              </a:rPr>
              <a:t>标本兼治，</a:t>
            </a:r>
            <a:r>
              <a:rPr lang="zh-CN" altLang="en-US" sz="1600" dirty="0">
                <a:solidFill>
                  <a:schemeClr val="dk1"/>
                </a:solidFill>
                <a:sym typeface="+mn-ea"/>
              </a:rPr>
              <a:t>正邪并调，清中有润，宣降相因，使火清痰化，肺复清肃，咳喘自平。</a:t>
            </a:r>
          </a:p>
          <a:p>
            <a:pPr marL="285750" lvl="1" indent="-285750">
              <a:lnSpc>
                <a:spcPct val="150000"/>
              </a:lnSpc>
              <a:spcBef>
                <a:spcPct val="0"/>
              </a:spcBef>
              <a:spcAft>
                <a:spcPct val="15000"/>
              </a:spcAft>
              <a:buFont typeface="Arial" panose="020B0604020202020204" pitchFamily="34" charset="0"/>
              <a:buChar char="•"/>
            </a:pPr>
            <a:r>
              <a:rPr lang="zh-CN" altLang="en-US" sz="1600" dirty="0">
                <a:solidFill>
                  <a:schemeClr val="dk1"/>
                </a:solidFill>
                <a:latin typeface="+mn-ea"/>
                <a:sym typeface="+mn-ea"/>
              </a:rPr>
              <a:t>该方自明代以来，已有近</a:t>
            </a:r>
            <a:r>
              <a:rPr lang="en-US" altLang="zh-CN" sz="1600" b="1" dirty="0">
                <a:solidFill>
                  <a:srgbClr val="0288D2"/>
                </a:solidFill>
                <a:latin typeface="+mn-ea"/>
                <a:sym typeface="+mn-ea"/>
              </a:rPr>
              <a:t>500</a:t>
            </a:r>
            <a:r>
              <a:rPr lang="zh-CN" altLang="en-US" sz="1600" b="1" dirty="0">
                <a:solidFill>
                  <a:srgbClr val="0288D2"/>
                </a:solidFill>
                <a:latin typeface="+mn-ea"/>
                <a:sym typeface="+mn-ea"/>
              </a:rPr>
              <a:t>年</a:t>
            </a:r>
            <a:r>
              <a:rPr lang="zh-CN" altLang="en-US" sz="1600" dirty="0">
                <a:solidFill>
                  <a:schemeClr val="dk1"/>
                </a:solidFill>
                <a:latin typeface="+mn-ea"/>
                <a:sym typeface="+mn-ea"/>
              </a:rPr>
              <a:t>的临床使用经验，疗效确切、安全性良好，是至今仍被各医院广泛使用的经方代表之一</a:t>
            </a:r>
            <a:r>
              <a:rPr lang="zh-CN" altLang="en-US" sz="1600" dirty="0">
                <a:solidFill>
                  <a:schemeClr val="dk1"/>
                </a:solidFill>
                <a:sym typeface="+mn-ea"/>
              </a:rPr>
              <a:t>。</a:t>
            </a:r>
          </a:p>
        </p:txBody>
      </p:sp>
      <p:sp>
        <p:nvSpPr>
          <p:cNvPr id="16" name="文本框 15"/>
          <p:cNvSpPr txBox="1"/>
          <p:nvPr/>
        </p:nvSpPr>
        <p:spPr>
          <a:xfrm>
            <a:off x="843103" y="4832805"/>
            <a:ext cx="4361681" cy="460375"/>
          </a:xfrm>
          <a:prstGeom prst="rect">
            <a:avLst/>
          </a:prstGeom>
          <a:solidFill>
            <a:srgbClr val="0288D2"/>
          </a:solidFill>
          <a:ln>
            <a:solidFill>
              <a:srgbClr val="0070C0"/>
            </a:solidFill>
          </a:ln>
          <a:effectLst>
            <a:outerShdw blurRad="50800" dist="38100" dir="2700000" algn="tl" rotWithShape="0">
              <a:prstClr val="black">
                <a:alpha val="40000"/>
              </a:prstClr>
            </a:outerShdw>
          </a:effectLst>
        </p:spPr>
        <p:txBody>
          <a:bodyPr wrap="square">
            <a:spAutoFit/>
          </a:bodyPr>
          <a:lstStyle/>
          <a:p>
            <a:pPr lvl="0" algn="ctr">
              <a:lnSpc>
                <a:spcPct val="100000"/>
              </a:lnSpc>
              <a:spcBef>
                <a:spcPct val="0"/>
              </a:spcBef>
              <a:spcAft>
                <a:spcPct val="35000"/>
              </a:spcAft>
            </a:pPr>
            <a:r>
              <a:rPr lang="zh-CN" altLang="en-US" sz="2400" b="1" dirty="0">
                <a:solidFill>
                  <a:schemeClr val="bg1"/>
                </a:solidFill>
                <a:sym typeface="+mn-ea"/>
              </a:rPr>
              <a:t>技术审评报告</a:t>
            </a:r>
          </a:p>
        </p:txBody>
      </p:sp>
      <p:sp>
        <p:nvSpPr>
          <p:cNvPr id="9" name="文本框 8"/>
          <p:cNvSpPr txBox="1"/>
          <p:nvPr/>
        </p:nvSpPr>
        <p:spPr>
          <a:xfrm>
            <a:off x="844729" y="5512409"/>
            <a:ext cx="10370119" cy="914399"/>
          </a:xfrm>
          <a:prstGeom prst="rect">
            <a:avLst/>
          </a:prstGeom>
          <a:solidFill>
            <a:schemeClr val="bg1"/>
          </a:solidFill>
          <a:ln>
            <a:solidFill>
              <a:srgbClr val="0070C0"/>
            </a:solidFill>
          </a:ln>
          <a:effectLst>
            <a:outerShdw blurRad="50800" dist="38100" dir="2700000" algn="tl" rotWithShape="0">
              <a:prstClr val="black">
                <a:alpha val="40000"/>
              </a:prstClr>
            </a:outerShdw>
          </a:effectLst>
        </p:spPr>
        <p:txBody>
          <a:bodyPr wrap="square">
            <a:noAutofit/>
          </a:bodyPr>
          <a:lstStyle/>
          <a:p>
            <a:pPr marL="0" lvl="1">
              <a:lnSpc>
                <a:spcPct val="150000"/>
              </a:lnSpc>
              <a:spcBef>
                <a:spcPct val="0"/>
              </a:spcBef>
              <a:spcAft>
                <a:spcPct val="15000"/>
              </a:spcAft>
            </a:pPr>
            <a:r>
              <a:rPr lang="zh-CN" altLang="en-US" sz="1600" dirty="0">
                <a:solidFill>
                  <a:schemeClr val="dk1"/>
                </a:solidFill>
                <a:latin typeface="+mn-ea"/>
                <a:sym typeface="+mn-ea"/>
              </a:rPr>
              <a:t>基于专家审评意见和审评结论，现有研究和数据支持</a:t>
            </a:r>
            <a:r>
              <a:rPr lang="zh-CN" altLang="en-US" sz="1600" b="1" dirty="0">
                <a:solidFill>
                  <a:srgbClr val="0288D2"/>
                </a:solidFill>
                <a:latin typeface="+mn-ea"/>
                <a:sym typeface="+mn-ea"/>
              </a:rPr>
              <a:t>清金化痰汤颗粒</a:t>
            </a:r>
            <a:r>
              <a:rPr lang="zh-CN" altLang="en-US" sz="1600" dirty="0">
                <a:solidFill>
                  <a:schemeClr val="dk1"/>
                </a:solidFill>
                <a:latin typeface="+mn-ea"/>
                <a:sym typeface="+mn-ea"/>
              </a:rPr>
              <a:t>按照中药 </a:t>
            </a:r>
            <a:r>
              <a:rPr lang="en-US" altLang="zh-CN" sz="1600" dirty="0">
                <a:solidFill>
                  <a:schemeClr val="dk1"/>
                </a:solidFill>
                <a:latin typeface="+mn-ea"/>
                <a:sym typeface="+mn-ea"/>
              </a:rPr>
              <a:t>3.1 </a:t>
            </a:r>
            <a:r>
              <a:rPr lang="zh-CN" altLang="en-US" sz="1600" dirty="0">
                <a:solidFill>
                  <a:schemeClr val="dk1"/>
                </a:solidFill>
                <a:latin typeface="+mn-ea"/>
                <a:sym typeface="+mn-ea"/>
              </a:rPr>
              <a:t>类按古代经典名方目录管理的中药复方制剂上市。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344488" y="-5976"/>
            <a:ext cx="12880975" cy="375920"/>
            <a:chOff x="-344488" y="-5976"/>
            <a:chExt cx="12880975" cy="375920"/>
          </a:xfrm>
        </p:grpSpPr>
        <p:sp>
          <p:nvSpPr>
            <p:cNvPr id="4" name="平行四边形 3"/>
            <p:cNvSpPr/>
            <p:nvPr/>
          </p:nvSpPr>
          <p:spPr>
            <a:xfrm>
              <a:off x="9619932" y="-3436"/>
              <a:ext cx="2916555"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公平性</a:t>
              </a:r>
            </a:p>
          </p:txBody>
        </p:sp>
        <p:sp>
          <p:nvSpPr>
            <p:cNvPr id="6" name="平行四边形 5"/>
            <p:cNvSpPr/>
            <p:nvPr/>
          </p:nvSpPr>
          <p:spPr>
            <a:xfrm>
              <a:off x="7107395" y="-896"/>
              <a:ext cx="2832735" cy="370205"/>
            </a:xfrm>
            <a:prstGeom prst="parallelogram">
              <a:avLst>
                <a:gd name="adj" fmla="val 94857"/>
              </a:avLst>
            </a:prstGeom>
            <a:solidFill>
              <a:srgbClr val="0288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创新性</a:t>
              </a:r>
              <a:endParaRPr lang="en-US" altLang="zh-CN" sz="1400" b="1" dirty="0"/>
            </a:p>
          </p:txBody>
        </p:sp>
        <p:sp>
          <p:nvSpPr>
            <p:cNvPr id="7" name="平行四边形 6"/>
            <p:cNvSpPr/>
            <p:nvPr/>
          </p:nvSpPr>
          <p:spPr>
            <a:xfrm>
              <a:off x="4623434" y="-597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有效性</a:t>
              </a:r>
            </a:p>
          </p:txBody>
        </p:sp>
        <p:sp>
          <p:nvSpPr>
            <p:cNvPr id="8" name="平行四边形 7"/>
            <p:cNvSpPr/>
            <p:nvPr/>
          </p:nvSpPr>
          <p:spPr>
            <a:xfrm>
              <a:off x="2139473" y="-89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安全性</a:t>
              </a:r>
            </a:p>
          </p:txBody>
        </p:sp>
        <p:sp>
          <p:nvSpPr>
            <p:cNvPr id="9" name="平行四边形 8"/>
            <p:cNvSpPr/>
            <p:nvPr/>
          </p:nvSpPr>
          <p:spPr>
            <a:xfrm>
              <a:off x="-344488" y="-2166"/>
              <a:ext cx="2804160" cy="370840"/>
            </a:xfrm>
            <a:prstGeom prst="parallelogram">
              <a:avLst>
                <a:gd name="adj" fmla="val 94857"/>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zh-CN" altLang="en-US" sz="1400" b="1" dirty="0"/>
                <a:t>基本信息</a:t>
              </a:r>
            </a:p>
          </p:txBody>
        </p:sp>
      </p:grpSp>
      <p:graphicFrame>
        <p:nvGraphicFramePr>
          <p:cNvPr id="37" name="Group 255"/>
          <p:cNvGraphicFramePr>
            <a:graphicFrameLocks noGrp="1"/>
          </p:cNvGraphicFramePr>
          <p:nvPr>
            <p:custDataLst>
              <p:tags r:id="rId1"/>
            </p:custDataLst>
            <p:extLst>
              <p:ext uri="{D42A27DB-BD31-4B8C-83A1-F6EECF244321}">
                <p14:modId xmlns:p14="http://schemas.microsoft.com/office/powerpoint/2010/main" val="1442556287"/>
              </p:ext>
            </p:extLst>
          </p:nvPr>
        </p:nvGraphicFramePr>
        <p:xfrm>
          <a:off x="229750" y="1935829"/>
          <a:ext cx="11591524" cy="4289939"/>
        </p:xfrm>
        <a:graphic>
          <a:graphicData uri="http://schemas.openxmlformats.org/drawingml/2006/table">
            <a:tbl>
              <a:tblPr/>
              <a:tblGrid>
                <a:gridCol w="2265343">
                  <a:extLst>
                    <a:ext uri="{9D8B030D-6E8A-4147-A177-3AD203B41FA5}">
                      <a16:colId xmlns:a16="http://schemas.microsoft.com/office/drawing/2014/main" val="20000"/>
                    </a:ext>
                  </a:extLst>
                </a:gridCol>
                <a:gridCol w="9326181">
                  <a:extLst>
                    <a:ext uri="{9D8B030D-6E8A-4147-A177-3AD203B41FA5}">
                      <a16:colId xmlns:a16="http://schemas.microsoft.com/office/drawing/2014/main" val="20001"/>
                    </a:ext>
                  </a:extLst>
                </a:gridCol>
              </a:tblGrid>
              <a:tr h="1574523">
                <a:tc>
                  <a:txBody>
                    <a:bodyPr/>
                    <a:lstStyle/>
                    <a:p>
                      <a:pPr indent="0" algn="ctr">
                        <a:lnSpc>
                          <a:spcPct val="100000"/>
                        </a:lnSpc>
                        <a:buFont typeface="Arial" panose="020B0604020202020204" pitchFamily="34" charset="0"/>
                        <a:buNone/>
                      </a:pPr>
                      <a:r>
                        <a:rPr kumimoji="1" lang="zh-CN" altLang="en-US" sz="2000" b="1" dirty="0">
                          <a:solidFill>
                            <a:schemeClr val="bg1"/>
                          </a:solidFill>
                          <a:latin typeface="微软雅黑" panose="020B0503020204020204" charset="-122"/>
                          <a:ea typeface="微软雅黑" panose="020B0503020204020204" charset="-122"/>
                          <a:cs typeface="微软雅黑" panose="020B0503020204020204" charset="-122"/>
                          <a:sym typeface="+mn-ea"/>
                        </a:rPr>
                        <a:t>主要创新点</a:t>
                      </a:r>
                      <a:endParaRPr kumimoji="1" lang="en-US" altLang="zh-CN" sz="2000" b="1" dirty="0">
                        <a:solidFill>
                          <a:schemeClr val="bg1"/>
                        </a:solidFill>
                        <a:latin typeface="微软雅黑" panose="020B0503020204020204" charset="-122"/>
                        <a:ea typeface="微软雅黑" panose="020B0503020204020204" charset="-122"/>
                        <a:cs typeface="微软雅黑" panose="020B0503020204020204" charset="-122"/>
                        <a:sym typeface="+mn-ea"/>
                      </a:endParaRPr>
                    </a:p>
                    <a:p>
                      <a:pPr indent="0" algn="ctr">
                        <a:lnSpc>
                          <a:spcPct val="100000"/>
                        </a:lnSpc>
                        <a:buFont typeface="Arial" panose="020B0604020202020204" pitchFamily="34" charset="0"/>
                        <a:buNone/>
                      </a:pPr>
                      <a:r>
                        <a:rPr kumimoji="1" lang="zh-CN" altLang="en-US" sz="2000" b="1" dirty="0">
                          <a:solidFill>
                            <a:schemeClr val="bg1"/>
                          </a:solidFill>
                          <a:latin typeface="微软雅黑" panose="020B0503020204020204" charset="-122"/>
                          <a:ea typeface="微软雅黑" panose="020B0503020204020204" charset="-122"/>
                          <a:cs typeface="微软雅黑" panose="020B0503020204020204" charset="-122"/>
                          <a:sym typeface="+mn-ea"/>
                        </a:rPr>
                        <a:t>自主知识产权及</a:t>
                      </a:r>
                    </a:p>
                    <a:p>
                      <a:pPr indent="0" algn="ctr">
                        <a:lnSpc>
                          <a:spcPct val="100000"/>
                        </a:lnSpc>
                        <a:buFont typeface="Arial" panose="020B0604020202020204" pitchFamily="34" charset="0"/>
                        <a:buNone/>
                      </a:pPr>
                      <a:r>
                        <a:rPr kumimoji="1" lang="zh-CN" altLang="en-US" sz="2000" b="1" dirty="0">
                          <a:solidFill>
                            <a:schemeClr val="bg1"/>
                          </a:solidFill>
                          <a:latin typeface="微软雅黑" panose="020B0503020204020204" charset="-122"/>
                          <a:ea typeface="微软雅黑" panose="020B0503020204020204" charset="-122"/>
                          <a:cs typeface="微软雅黑" panose="020B0503020204020204" charset="-122"/>
                          <a:sym typeface="+mn-ea"/>
                        </a:rPr>
                        <a:t>注册分类</a:t>
                      </a:r>
                    </a:p>
                  </a:txBody>
                  <a:tcPr anchor="ctr">
                    <a:lnL w="12700">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288D2"/>
                    </a:solidFill>
                  </a:tcPr>
                </a:tc>
                <a:tc>
                  <a:txBody>
                    <a:bodyPr/>
                    <a:lstStyle/>
                    <a:p>
                      <a:pPr marL="88900" lvl="1" indent="-88900">
                        <a:lnSpc>
                          <a:spcPct val="150000"/>
                        </a:lnSpc>
                        <a:buFont typeface="Arial" panose="020B0604020202020204" pitchFamily="34" charset="0"/>
                        <a:buChar char="•"/>
                      </a:pPr>
                      <a:r>
                        <a:rPr lang="zh-CN" altLang="en-US" sz="1600" dirty="0">
                          <a:latin typeface="+mn-ea"/>
                          <a:sym typeface="Arial" panose="020B0604020202020204" pitchFamily="34" charset="0"/>
                        </a:rPr>
                        <a:t>注册分类：</a:t>
                      </a:r>
                      <a:r>
                        <a:rPr lang="zh-CN" altLang="en-US" sz="1600" b="1" dirty="0">
                          <a:solidFill>
                            <a:srgbClr val="0288D2"/>
                          </a:solidFill>
                          <a:latin typeface="+mn-ea"/>
                          <a:sym typeface="Arial" panose="020B0604020202020204" pitchFamily="34" charset="0"/>
                        </a:rPr>
                        <a:t>中药 3.1类</a:t>
                      </a:r>
                      <a:r>
                        <a:rPr lang="zh-CN" altLang="en-US" sz="1600" dirty="0">
                          <a:latin typeface="+mn-ea"/>
                          <a:sym typeface="Arial" panose="020B0604020202020204" pitchFamily="34" charset="0"/>
                        </a:rPr>
                        <a:t>新药，出自国家中医药管理局</a:t>
                      </a:r>
                      <a:r>
                        <a:rPr lang="en-US" altLang="zh-CN" sz="1600" dirty="0">
                          <a:latin typeface="+mn-ea"/>
                          <a:sym typeface="Arial" panose="020B0604020202020204" pitchFamily="34" charset="0"/>
                        </a:rPr>
                        <a:t>《</a:t>
                      </a:r>
                      <a:r>
                        <a:rPr lang="zh-CN" altLang="en-US" sz="1600" dirty="0">
                          <a:latin typeface="+mn-ea"/>
                          <a:sym typeface="+mn-ea"/>
                        </a:rPr>
                        <a:t>古代经典名方目录（第一批）</a:t>
                      </a:r>
                      <a:r>
                        <a:rPr lang="en-US" altLang="zh-CN" sz="1600" dirty="0">
                          <a:latin typeface="+mn-ea"/>
                          <a:sym typeface="Arial" panose="020B0604020202020204" pitchFamily="34" charset="0"/>
                        </a:rPr>
                        <a:t>》</a:t>
                      </a:r>
                      <a:r>
                        <a:rPr lang="zh-CN" altLang="en-US" sz="1600" dirty="0">
                          <a:latin typeface="+mn-ea"/>
                          <a:sym typeface="Arial" panose="020B0604020202020204" pitchFamily="34" charset="0"/>
                        </a:rPr>
                        <a:t>。</a:t>
                      </a:r>
                      <a:endParaRPr lang="en-US" altLang="zh-CN" sz="1600" dirty="0">
                        <a:solidFill>
                          <a:schemeClr val="dk1"/>
                        </a:solidFill>
                        <a:latin typeface="+mn-ea"/>
                        <a:sym typeface="+mn-ea"/>
                      </a:endParaRPr>
                    </a:p>
                    <a:p>
                      <a:pPr marL="88900" lvl="1" indent="-88900">
                        <a:lnSpc>
                          <a:spcPct val="150000"/>
                        </a:lnSpc>
                        <a:spcBef>
                          <a:spcPct val="0"/>
                        </a:spcBef>
                        <a:spcAft>
                          <a:spcPct val="15000"/>
                        </a:spcAft>
                        <a:buFont typeface="Arial" panose="020B0604020202020204" pitchFamily="34" charset="0"/>
                        <a:buChar char="•"/>
                      </a:pPr>
                      <a:r>
                        <a:rPr lang="zh-CN" altLang="en-US" sz="1600" dirty="0">
                          <a:solidFill>
                            <a:schemeClr val="dk1"/>
                          </a:solidFill>
                          <a:latin typeface="+mn-ea"/>
                          <a:sym typeface="+mn-ea"/>
                        </a:rPr>
                        <a:t>清金化痰汤颗粒采用水提工艺，按照</a:t>
                      </a:r>
                      <a:r>
                        <a:rPr lang="zh-CN" altLang="en-US" sz="1600" b="1" kern="1200" dirty="0">
                          <a:solidFill>
                            <a:srgbClr val="0288D2"/>
                          </a:solidFill>
                          <a:latin typeface="+mn-ea"/>
                          <a:ea typeface="+mn-ea"/>
                          <a:cs typeface="+mn-cs"/>
                          <a:sym typeface="+mn-ea"/>
                        </a:rPr>
                        <a:t>“遵古原则”</a:t>
                      </a:r>
                      <a:r>
                        <a:rPr lang="zh-CN" altLang="en-US" sz="1600" dirty="0">
                          <a:solidFill>
                            <a:schemeClr val="dk1"/>
                          </a:solidFill>
                          <a:latin typeface="+mn-ea"/>
                          <a:sym typeface="+mn-ea"/>
                        </a:rPr>
                        <a:t>，高质量还原</a:t>
                      </a:r>
                      <a:r>
                        <a:rPr lang="zh-CN" altLang="en-US" sz="1600" b="1" kern="1200" dirty="0">
                          <a:solidFill>
                            <a:srgbClr val="0288D2"/>
                          </a:solidFill>
                          <a:latin typeface="+mn-ea"/>
                          <a:ea typeface="+mn-ea"/>
                          <a:cs typeface="+mn-cs"/>
                          <a:sym typeface="+mn-ea"/>
                        </a:rPr>
                        <a:t>“一碗汤”</a:t>
                      </a:r>
                      <a:r>
                        <a:rPr lang="zh-CN" altLang="en-US" sz="1600" dirty="0">
                          <a:solidFill>
                            <a:schemeClr val="dk1"/>
                          </a:solidFill>
                          <a:latin typeface="+mn-ea"/>
                          <a:sym typeface="+mn-ea"/>
                        </a:rPr>
                        <a:t>的效果，实现</a:t>
                      </a:r>
                      <a:r>
                        <a:rPr lang="zh-CN" altLang="en-US" sz="1600" b="1" kern="1200" dirty="0">
                          <a:solidFill>
                            <a:srgbClr val="0288D2"/>
                          </a:solidFill>
                          <a:latin typeface="+mn-ea"/>
                          <a:ea typeface="+mn-ea"/>
                          <a:cs typeface="+mn-cs"/>
                          <a:sym typeface="+mn-ea"/>
                        </a:rPr>
                        <a:t>道地药材</a:t>
                      </a:r>
                      <a:r>
                        <a:rPr lang="en-US" altLang="zh-CN" sz="1600" b="1" kern="1200" dirty="0">
                          <a:solidFill>
                            <a:srgbClr val="0288D2"/>
                          </a:solidFill>
                          <a:latin typeface="+mn-ea"/>
                          <a:ea typeface="+mn-ea"/>
                          <a:cs typeface="+mn-cs"/>
                          <a:sym typeface="+mn-ea"/>
                        </a:rPr>
                        <a:t>-</a:t>
                      </a:r>
                      <a:r>
                        <a:rPr lang="zh-CN" altLang="en-US" sz="1600" b="1" kern="1200" dirty="0">
                          <a:solidFill>
                            <a:srgbClr val="0288D2"/>
                          </a:solidFill>
                          <a:latin typeface="+mn-ea"/>
                          <a:ea typeface="+mn-ea"/>
                          <a:cs typeface="+mn-cs"/>
                          <a:sym typeface="+mn-ea"/>
                        </a:rPr>
                        <a:t>饮片炮制</a:t>
                      </a:r>
                      <a:r>
                        <a:rPr lang="en-US" altLang="zh-CN" sz="1600" b="1" kern="1200" dirty="0">
                          <a:solidFill>
                            <a:srgbClr val="0288D2"/>
                          </a:solidFill>
                          <a:latin typeface="+mn-ea"/>
                          <a:ea typeface="+mn-ea"/>
                          <a:cs typeface="+mn-cs"/>
                          <a:sym typeface="+mn-ea"/>
                        </a:rPr>
                        <a:t>-</a:t>
                      </a:r>
                      <a:r>
                        <a:rPr lang="zh-CN" altLang="en-US" sz="1600" b="1" kern="1200" dirty="0">
                          <a:solidFill>
                            <a:srgbClr val="0288D2"/>
                          </a:solidFill>
                          <a:latin typeface="+mn-ea"/>
                          <a:ea typeface="+mn-ea"/>
                          <a:cs typeface="+mn-cs"/>
                          <a:sym typeface="+mn-ea"/>
                        </a:rPr>
                        <a:t>基准样品</a:t>
                      </a:r>
                      <a:r>
                        <a:rPr lang="en-US" altLang="zh-CN" sz="1600" b="1" kern="1200" dirty="0">
                          <a:solidFill>
                            <a:srgbClr val="0288D2"/>
                          </a:solidFill>
                          <a:latin typeface="+mn-ea"/>
                          <a:ea typeface="+mn-ea"/>
                          <a:cs typeface="+mn-cs"/>
                          <a:sym typeface="+mn-ea"/>
                        </a:rPr>
                        <a:t>-</a:t>
                      </a:r>
                      <a:r>
                        <a:rPr lang="zh-CN" altLang="en-US" sz="1600" b="1" kern="1200" dirty="0">
                          <a:solidFill>
                            <a:srgbClr val="0288D2"/>
                          </a:solidFill>
                          <a:latin typeface="+mn-ea"/>
                          <a:ea typeface="+mn-ea"/>
                          <a:cs typeface="+mn-cs"/>
                          <a:sym typeface="+mn-ea"/>
                        </a:rPr>
                        <a:t>复方制剂</a:t>
                      </a:r>
                      <a:r>
                        <a:rPr lang="zh-CN" altLang="en-US" sz="1600" dirty="0">
                          <a:solidFill>
                            <a:schemeClr val="dk1"/>
                          </a:solidFill>
                          <a:latin typeface="+mn-ea"/>
                          <a:sym typeface="+mn-ea"/>
                        </a:rPr>
                        <a:t>全过程质量控制，确保产品安全有效，质量均一。</a:t>
                      </a:r>
                      <a:endParaRPr lang="zh-CN" altLang="en-US" sz="1600" dirty="0">
                        <a:solidFill>
                          <a:schemeClr val="dk1"/>
                        </a:solidFill>
                        <a:sym typeface="+mn-ea"/>
                      </a:endParaRPr>
                    </a:p>
                    <a:p>
                      <a:pPr marL="88900" lvl="1" indent="-88900">
                        <a:lnSpc>
                          <a:spcPct val="150000"/>
                        </a:lnSpc>
                        <a:spcBef>
                          <a:spcPct val="0"/>
                        </a:spcBef>
                        <a:spcAft>
                          <a:spcPct val="15000"/>
                        </a:spcAft>
                        <a:buFont typeface="Arial" panose="020B0604020202020204" pitchFamily="34" charset="0"/>
                        <a:buChar char="•"/>
                      </a:pPr>
                      <a:r>
                        <a:rPr lang="zh-CN" altLang="en-US" sz="1600" dirty="0">
                          <a:solidFill>
                            <a:schemeClr val="dk1"/>
                          </a:solidFill>
                          <a:latin typeface="+mn-ea"/>
                          <a:sym typeface="+mn-ea"/>
                        </a:rPr>
                        <a:t>发明专利</a:t>
                      </a:r>
                      <a:r>
                        <a:rPr lang="en-US" altLang="zh-CN" sz="1600" b="1" kern="1200" dirty="0">
                          <a:solidFill>
                            <a:srgbClr val="0288D2"/>
                          </a:solidFill>
                          <a:latin typeface="+mn-ea"/>
                          <a:ea typeface="+mn-ea"/>
                          <a:cs typeface="+mn-cs"/>
                          <a:sym typeface="+mn-ea"/>
                        </a:rPr>
                        <a:t>《</a:t>
                      </a:r>
                      <a:r>
                        <a:rPr lang="zh-CN" altLang="en-US" sz="1600" b="1" kern="1200" dirty="0">
                          <a:solidFill>
                            <a:srgbClr val="0288D2"/>
                          </a:solidFill>
                          <a:latin typeface="+mn-ea"/>
                          <a:ea typeface="+mn-ea"/>
                          <a:cs typeface="+mn-cs"/>
                          <a:sym typeface="+mn-ea"/>
                        </a:rPr>
                        <a:t>清金化痰颗粒特征图谱检测方法及其特征图谱</a:t>
                      </a:r>
                      <a:r>
                        <a:rPr lang="en-US" altLang="zh-CN" sz="1600" b="1" kern="1200" dirty="0">
                          <a:solidFill>
                            <a:srgbClr val="0288D2"/>
                          </a:solidFill>
                          <a:latin typeface="+mn-ea"/>
                          <a:ea typeface="+mn-ea"/>
                          <a:cs typeface="+mn-cs"/>
                          <a:sym typeface="+mn-ea"/>
                        </a:rPr>
                        <a:t>》</a:t>
                      </a:r>
                      <a:r>
                        <a:rPr lang="zh-CN" altLang="en-US" sz="1600" dirty="0">
                          <a:solidFill>
                            <a:schemeClr val="dk1"/>
                          </a:solidFill>
                          <a:latin typeface="Times New Roman" panose="02020603050405020304" pitchFamily="18" charset="0"/>
                          <a:cs typeface="Times New Roman" panose="02020603050405020304" pitchFamily="18" charset="0"/>
                          <a:sym typeface="+mn-ea"/>
                        </a:rPr>
                        <a:t>（专利号：</a:t>
                      </a:r>
                      <a:r>
                        <a:rPr lang="en-US" altLang="zh-CN" sz="1600" dirty="0">
                          <a:solidFill>
                            <a:schemeClr val="dk1"/>
                          </a:solidFill>
                          <a:latin typeface="Times New Roman" panose="02020603050405020304" pitchFamily="18" charset="0"/>
                          <a:cs typeface="Times New Roman" panose="02020603050405020304" pitchFamily="18" charset="0"/>
                          <a:sym typeface="+mn-ea"/>
                        </a:rPr>
                        <a:t>CN119044375B</a:t>
                      </a:r>
                      <a:r>
                        <a:rPr lang="zh-CN" altLang="en-US" sz="1600" dirty="0">
                          <a:solidFill>
                            <a:schemeClr val="dk1"/>
                          </a:solidFill>
                          <a:latin typeface="Times New Roman" panose="02020603050405020304" pitchFamily="18" charset="0"/>
                          <a:cs typeface="Times New Roman" panose="02020603050405020304" pitchFamily="18" charset="0"/>
                          <a:sym typeface="+mn-ea"/>
                        </a:rPr>
                        <a:t>）</a:t>
                      </a:r>
                      <a:r>
                        <a:rPr lang="zh-CN" altLang="en-US" sz="1600" dirty="0">
                          <a:solidFill>
                            <a:schemeClr val="dk1"/>
                          </a:solidFill>
                          <a:latin typeface="+mn-ea"/>
                          <a:sym typeface="+mn-ea"/>
                        </a:rPr>
                        <a:t>已获得授权。</a:t>
                      </a:r>
                      <a:endParaRPr lang="zh-CN" altLang="en-US" sz="1600" b="1" dirty="0">
                        <a:solidFill>
                          <a:srgbClr val="FF0000"/>
                        </a:solidFill>
                        <a:latin typeface="+mn-ea"/>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58489">
                <a:tc>
                  <a:txBody>
                    <a:bodyPr/>
                    <a:lstStyle/>
                    <a:p>
                      <a:pPr lvl="0" algn="ctr">
                        <a:lnSpc>
                          <a:spcPct val="100000"/>
                        </a:lnSpc>
                        <a:spcBef>
                          <a:spcPct val="0"/>
                        </a:spcBef>
                        <a:spcAft>
                          <a:spcPct val="35000"/>
                        </a:spcAft>
                      </a:pPr>
                      <a:r>
                        <a:rPr lang="zh-CN" altLang="en-US" sz="2000" b="1" dirty="0">
                          <a:solidFill>
                            <a:schemeClr val="bg1"/>
                          </a:solidFill>
                          <a:latin typeface="微软雅黑" panose="020B0503020204020204" charset="-122"/>
                          <a:ea typeface="微软雅黑" panose="020B0503020204020204" charset="-122"/>
                          <a:sym typeface="+mn-ea"/>
                        </a:rPr>
                        <a:t>优势</a:t>
                      </a:r>
                    </a:p>
                  </a:txBody>
                  <a:tcPr anchor="ctr">
                    <a:lnL w="12700">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288D2"/>
                    </a:solidFill>
                  </a:tcPr>
                </a:tc>
                <a:tc>
                  <a:txBody>
                    <a:bodyPr/>
                    <a:lstStyle/>
                    <a:p>
                      <a:pPr marL="0" lvl="1" indent="0">
                        <a:lnSpc>
                          <a:spcPct val="150000"/>
                        </a:lnSpc>
                        <a:spcBef>
                          <a:spcPct val="0"/>
                        </a:spcBef>
                        <a:spcAft>
                          <a:spcPct val="15000"/>
                        </a:spcAft>
                        <a:buFont typeface="Arial" panose="020B0604020202020204" pitchFamily="34" charset="0"/>
                        <a:buChar char="•"/>
                      </a:pPr>
                      <a:r>
                        <a:rPr lang="zh-CN" altLang="en-US" sz="1600" dirty="0">
                          <a:latin typeface="+mn-ea"/>
                          <a:sym typeface="+mn-ea"/>
                        </a:rPr>
                        <a:t>颗粒剂型提高了</a:t>
                      </a:r>
                      <a:r>
                        <a:rPr lang="zh-CN" altLang="en-US" sz="1600" b="1" kern="1200" dirty="0">
                          <a:solidFill>
                            <a:srgbClr val="0288D2"/>
                          </a:solidFill>
                          <a:latin typeface="+mn-ea"/>
                          <a:ea typeface="+mn-ea"/>
                          <a:cs typeface="+mn-cs"/>
                          <a:sym typeface="+mn-ea"/>
                        </a:rPr>
                        <a:t>可及性、便易性，</a:t>
                      </a:r>
                      <a:r>
                        <a:rPr lang="zh-CN" altLang="en-US" sz="1600" dirty="0">
                          <a:latin typeface="+mn-ea"/>
                          <a:sym typeface="+mn-ea"/>
                        </a:rPr>
                        <a:t>相较于片</a:t>
                      </a:r>
                      <a:r>
                        <a:rPr lang="zh-CN" altLang="en-US" sz="1600" b="0" kern="1200" dirty="0">
                          <a:solidFill>
                            <a:schemeClr val="tx1"/>
                          </a:solidFill>
                          <a:latin typeface="+mn-ea"/>
                          <a:ea typeface="+mn-ea"/>
                          <a:cs typeface="+mn-cs"/>
                          <a:sym typeface="+mn-ea"/>
                        </a:rPr>
                        <a:t>剂</a:t>
                      </a:r>
                      <a:r>
                        <a:rPr lang="zh-CN" altLang="en-US" sz="1600" dirty="0">
                          <a:latin typeface="+mn-ea"/>
                          <a:sym typeface="+mn-ea"/>
                        </a:rPr>
                        <a:t>、胶囊剂</a:t>
                      </a:r>
                      <a:r>
                        <a:rPr lang="zh-CN" altLang="en-US" sz="1600" b="1" kern="1200" dirty="0">
                          <a:solidFill>
                            <a:srgbClr val="0288D2"/>
                          </a:solidFill>
                          <a:latin typeface="+mn-ea"/>
                          <a:ea typeface="+mn-ea"/>
                          <a:cs typeface="+mn-cs"/>
                          <a:sym typeface="+mn-ea"/>
                        </a:rPr>
                        <a:t>更易服用，吞咽简单。</a:t>
                      </a:r>
                    </a:p>
                    <a:p>
                      <a:pPr marL="88900" lvl="1" indent="-88900">
                        <a:lnSpc>
                          <a:spcPct val="150000"/>
                        </a:lnSpc>
                        <a:spcBef>
                          <a:spcPct val="0"/>
                        </a:spcBef>
                        <a:spcAft>
                          <a:spcPct val="15000"/>
                        </a:spcAft>
                        <a:buFont typeface="Arial" panose="020B0604020202020204" pitchFamily="34" charset="0"/>
                        <a:buChar char="•"/>
                      </a:pPr>
                      <a:r>
                        <a:rPr lang="zh-CN" altLang="en-US" sz="1600" dirty="0">
                          <a:solidFill>
                            <a:schemeClr val="dk1"/>
                          </a:solidFill>
                          <a:latin typeface="+mn-ea"/>
                          <a:sym typeface="+mn-ea"/>
                        </a:rPr>
                        <a:t>清金化痰汤</a:t>
                      </a:r>
                      <a:r>
                        <a:rPr lang="zh-CN" altLang="en-US" sz="1600" kern="1200" dirty="0">
                          <a:solidFill>
                            <a:schemeClr val="tx1"/>
                          </a:solidFill>
                          <a:latin typeface="+mn-ea"/>
                          <a:ea typeface="+mn-ea"/>
                          <a:cs typeface="+mn-cs"/>
                          <a:sym typeface="+mn-ea"/>
                        </a:rPr>
                        <a:t>颗粒</a:t>
                      </a:r>
                      <a:r>
                        <a:rPr lang="zh-CN" altLang="en-US" sz="1600" b="0" kern="1200" dirty="0">
                          <a:solidFill>
                            <a:schemeClr val="tx1"/>
                          </a:solidFill>
                          <a:latin typeface="+mn-ea"/>
                          <a:ea typeface="+mn-ea"/>
                          <a:cs typeface="+mn-cs"/>
                          <a:sym typeface="+mn-ea"/>
                        </a:rPr>
                        <a:t>为</a:t>
                      </a:r>
                      <a:r>
                        <a:rPr lang="zh-CN" altLang="en-US" sz="1600" b="1" kern="1200" dirty="0">
                          <a:solidFill>
                            <a:srgbClr val="0288D2"/>
                          </a:solidFill>
                          <a:latin typeface="+mn-ea"/>
                          <a:ea typeface="+mn-ea"/>
                          <a:cs typeface="+mn-cs"/>
                          <a:sym typeface="+mn-ea"/>
                        </a:rPr>
                        <a:t>首个</a:t>
                      </a:r>
                      <a:r>
                        <a:rPr lang="zh-CN" altLang="en-US" sz="1600" b="0" kern="1200" dirty="0">
                          <a:solidFill>
                            <a:schemeClr val="tx1"/>
                          </a:solidFill>
                          <a:latin typeface="+mn-ea"/>
                          <a:ea typeface="+mn-ea"/>
                          <a:cs typeface="+mn-cs"/>
                          <a:sym typeface="+mn-ea"/>
                        </a:rPr>
                        <a:t>通过技术审评治疗</a:t>
                      </a:r>
                      <a:r>
                        <a:rPr lang="zh-CN" altLang="en-US" sz="1600" b="1" kern="1200" dirty="0">
                          <a:solidFill>
                            <a:srgbClr val="0288D2"/>
                          </a:solidFill>
                          <a:latin typeface="+mn-ea"/>
                          <a:ea typeface="+mn-ea"/>
                          <a:cs typeface="+mn-cs"/>
                          <a:sym typeface="+mn-ea"/>
                        </a:rPr>
                        <a:t>痰热郁肺证</a:t>
                      </a:r>
                      <a:r>
                        <a:rPr lang="zh-CN" altLang="en-US" sz="1600" b="0" kern="1200" dirty="0">
                          <a:solidFill>
                            <a:schemeClr val="tx1"/>
                          </a:solidFill>
                          <a:latin typeface="+mn-ea"/>
                          <a:ea typeface="+mn-ea"/>
                          <a:cs typeface="+mn-cs"/>
                          <a:sym typeface="+mn-ea"/>
                        </a:rPr>
                        <a:t>的古代经典名方</a:t>
                      </a:r>
                      <a:r>
                        <a:rPr lang="zh-CN" altLang="en-US" sz="1600" b="0" dirty="0">
                          <a:solidFill>
                            <a:schemeClr val="tx1"/>
                          </a:solidFill>
                          <a:latin typeface="+mn-ea"/>
                          <a:sym typeface="+mn-ea"/>
                        </a:rPr>
                        <a:t>，</a:t>
                      </a:r>
                      <a:r>
                        <a:rPr lang="zh-CN" altLang="en-US" sz="1600" dirty="0">
                          <a:solidFill>
                            <a:schemeClr val="dk1"/>
                          </a:solidFill>
                          <a:sym typeface="+mn-ea"/>
                        </a:rPr>
                        <a:t>诸药相伍，标本兼治，正邪并调，清中有润，宣降相因，使火清痰化，肺复清肃，咳喘自平。</a:t>
                      </a:r>
                      <a:endParaRPr kumimoji="1" lang="zh-CN" altLang="en-US" sz="1600" dirty="0">
                        <a:solidFill>
                          <a:schemeClr val="tx1">
                            <a:lumMod val="85000"/>
                            <a:lumOff val="15000"/>
                          </a:schemeClr>
                        </a:solidFill>
                        <a:latin typeface="微软雅黑" panose="020B0503020204020204" charset="-122"/>
                        <a:ea typeface="微软雅黑" panose="020B0503020204020204" charset="-122"/>
                        <a:cs typeface="+mn-cs"/>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56927">
                <a:tc>
                  <a:txBody>
                    <a:bodyPr/>
                    <a:lstStyle/>
                    <a:p>
                      <a:pPr lvl="0" algn="ctr">
                        <a:lnSpc>
                          <a:spcPct val="100000"/>
                        </a:lnSpc>
                        <a:spcBef>
                          <a:spcPct val="0"/>
                        </a:spcBef>
                        <a:spcAft>
                          <a:spcPct val="35000"/>
                        </a:spcAft>
                      </a:pPr>
                      <a:r>
                        <a:rPr lang="zh-CN" altLang="en-US" sz="2000" b="1" dirty="0">
                          <a:solidFill>
                            <a:schemeClr val="bg1"/>
                          </a:solidFill>
                          <a:latin typeface="微软雅黑" panose="020B0503020204020204" charset="-122"/>
                          <a:ea typeface="微软雅黑" panose="020B0503020204020204" charset="-122"/>
                          <a:sym typeface="+mn-ea"/>
                        </a:rPr>
                        <a:t>传承性</a:t>
                      </a:r>
                      <a:endParaRPr kumimoji="1" lang="zh-CN" altLang="en-US" sz="2000" b="1" dirty="0">
                        <a:solidFill>
                          <a:schemeClr val="bg1"/>
                        </a:solidFill>
                        <a:latin typeface="微软雅黑" panose="020B0503020204020204" charset="-122"/>
                        <a:ea typeface="微软雅黑" panose="020B0503020204020204" charset="-122"/>
                        <a:cs typeface="微软雅黑" panose="020B0503020204020204" charset="-122"/>
                        <a:sym typeface="+mn-ea"/>
                      </a:endParaRPr>
                    </a:p>
                  </a:txBody>
                  <a:tcPr anchor="ctr">
                    <a:lnL w="12700">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288D2"/>
                    </a:solidFill>
                  </a:tcPr>
                </a:tc>
                <a:tc>
                  <a:txBody>
                    <a:bodyPr/>
                    <a:lstStyle/>
                    <a:p>
                      <a:pPr marL="0" lvl="1" indent="0">
                        <a:lnSpc>
                          <a:spcPct val="150000"/>
                        </a:lnSpc>
                        <a:spcBef>
                          <a:spcPct val="0"/>
                        </a:spcBef>
                        <a:spcAft>
                          <a:spcPct val="15000"/>
                        </a:spcAft>
                        <a:buFont typeface="Arial" panose="020B0604020202020204" pitchFamily="34" charset="0"/>
                        <a:buChar char="•"/>
                      </a:pPr>
                      <a:r>
                        <a:rPr lang="zh-CN" altLang="en-US" sz="1600" dirty="0">
                          <a:solidFill>
                            <a:schemeClr val="dk1"/>
                          </a:solidFill>
                          <a:latin typeface="+mn-ea"/>
                          <a:sym typeface="+mn-ea"/>
                        </a:rPr>
                        <a:t>已列入</a:t>
                      </a:r>
                      <a:r>
                        <a:rPr lang="en-US" altLang="zh-CN" sz="1600" b="1" kern="1200" dirty="0">
                          <a:solidFill>
                            <a:srgbClr val="0288D2"/>
                          </a:solidFill>
                          <a:latin typeface="+mn-ea"/>
                          <a:ea typeface="+mn-ea"/>
                          <a:cs typeface="+mn-cs"/>
                          <a:sym typeface="+mn-ea"/>
                        </a:rPr>
                        <a:t>《</a:t>
                      </a:r>
                      <a:r>
                        <a:rPr lang="zh-CN" altLang="en-US" sz="1600" b="1" kern="1200" dirty="0">
                          <a:solidFill>
                            <a:srgbClr val="0288D2"/>
                          </a:solidFill>
                          <a:latin typeface="+mn-ea"/>
                          <a:ea typeface="+mn-ea"/>
                          <a:cs typeface="+mn-cs"/>
                          <a:sym typeface="+mn-ea"/>
                        </a:rPr>
                        <a:t>古代经典名方目录（第一批）</a:t>
                      </a:r>
                      <a:r>
                        <a:rPr lang="en-US" altLang="zh-CN" sz="1600" b="1" kern="1200" dirty="0">
                          <a:solidFill>
                            <a:srgbClr val="0288D2"/>
                          </a:solidFill>
                          <a:latin typeface="+mn-ea"/>
                          <a:ea typeface="+mn-ea"/>
                          <a:cs typeface="+mn-cs"/>
                          <a:sym typeface="+mn-ea"/>
                        </a:rPr>
                        <a:t>》</a:t>
                      </a:r>
                      <a:r>
                        <a:rPr lang="zh-CN" altLang="en-US" sz="1600" b="1" kern="1200" dirty="0">
                          <a:solidFill>
                            <a:srgbClr val="0288D2"/>
                          </a:solidFill>
                          <a:latin typeface="+mn-ea"/>
                          <a:ea typeface="+mn-ea"/>
                          <a:cs typeface="+mn-cs"/>
                          <a:sym typeface="+mn-ea"/>
                        </a:rPr>
                        <a:t>及</a:t>
                      </a:r>
                      <a:r>
                        <a:rPr lang="en-US" altLang="zh-CN" sz="1600" b="1" kern="1200" dirty="0">
                          <a:solidFill>
                            <a:srgbClr val="0288D2"/>
                          </a:solidFill>
                          <a:latin typeface="+mn-ea"/>
                          <a:ea typeface="+mn-ea"/>
                          <a:cs typeface="+mn-cs"/>
                          <a:sym typeface="+mn-ea"/>
                        </a:rPr>
                        <a:t>《</a:t>
                      </a:r>
                      <a:r>
                        <a:rPr lang="zh-CN" altLang="en-US" sz="1600" b="1" kern="1200" dirty="0">
                          <a:solidFill>
                            <a:srgbClr val="0288D2"/>
                          </a:solidFill>
                          <a:latin typeface="+mn-ea"/>
                          <a:ea typeface="+mn-ea"/>
                          <a:cs typeface="+mn-cs"/>
                          <a:sym typeface="+mn-ea"/>
                        </a:rPr>
                        <a:t>古代经典名方关键信息表（</a:t>
                      </a:r>
                      <a:r>
                        <a:rPr lang="en-US" altLang="zh-CN" sz="1600" b="1" kern="1200" dirty="0">
                          <a:solidFill>
                            <a:srgbClr val="0288D2"/>
                          </a:solidFill>
                          <a:latin typeface="+mn-ea"/>
                          <a:ea typeface="+mn-ea"/>
                          <a:cs typeface="+mn-cs"/>
                          <a:sym typeface="+mn-ea"/>
                        </a:rPr>
                        <a:t>25 </a:t>
                      </a:r>
                      <a:r>
                        <a:rPr lang="zh-CN" altLang="en-US" sz="1600" b="1" kern="1200" dirty="0">
                          <a:solidFill>
                            <a:srgbClr val="0288D2"/>
                          </a:solidFill>
                          <a:latin typeface="+mn-ea"/>
                          <a:ea typeface="+mn-ea"/>
                          <a:cs typeface="+mn-cs"/>
                          <a:sym typeface="+mn-ea"/>
                        </a:rPr>
                        <a:t>首方剂）</a:t>
                      </a:r>
                      <a:r>
                        <a:rPr lang="en-US" altLang="zh-CN" sz="1600" b="1" kern="1200" dirty="0">
                          <a:solidFill>
                            <a:srgbClr val="0288D2"/>
                          </a:solidFill>
                          <a:latin typeface="+mn-ea"/>
                          <a:ea typeface="+mn-ea"/>
                          <a:cs typeface="+mn-cs"/>
                          <a:sym typeface="+mn-ea"/>
                        </a:rPr>
                        <a:t>》</a:t>
                      </a:r>
                      <a:r>
                        <a:rPr lang="zh-CN" altLang="en-US" sz="1600" b="1" kern="1200" dirty="0">
                          <a:solidFill>
                            <a:srgbClr val="0288D2"/>
                          </a:solidFill>
                          <a:latin typeface="+mn-ea"/>
                          <a:ea typeface="+mn-ea"/>
                          <a:cs typeface="+mn-cs"/>
                          <a:sym typeface="+mn-ea"/>
                        </a:rPr>
                        <a:t>。</a:t>
                      </a:r>
                    </a:p>
                    <a:p>
                      <a:pPr marL="88900" lvl="1" indent="-88900">
                        <a:lnSpc>
                          <a:spcPct val="150000"/>
                        </a:lnSpc>
                        <a:spcBef>
                          <a:spcPct val="0"/>
                        </a:spcBef>
                        <a:spcAft>
                          <a:spcPct val="15000"/>
                        </a:spcAft>
                        <a:buFont typeface="Arial" panose="020B0604020202020204" pitchFamily="34" charset="0"/>
                        <a:buChar char="•"/>
                      </a:pPr>
                      <a:r>
                        <a:rPr lang="zh-CN" altLang="en-US" sz="1600" dirty="0">
                          <a:solidFill>
                            <a:schemeClr val="dk1"/>
                          </a:solidFill>
                          <a:latin typeface="+mn-ea"/>
                          <a:sym typeface="+mn-ea"/>
                        </a:rPr>
                        <a:t>处方来源于</a:t>
                      </a:r>
                      <a:r>
                        <a:rPr lang="zh-CN" altLang="en-US" sz="1600" b="1" kern="1200" dirty="0">
                          <a:solidFill>
                            <a:srgbClr val="0288D2"/>
                          </a:solidFill>
                          <a:latin typeface="+mn-ea"/>
                          <a:ea typeface="+mn-ea"/>
                          <a:cs typeface="+mn-cs"/>
                          <a:sym typeface="+mn-ea"/>
                        </a:rPr>
                        <a:t>明</a:t>
                      </a:r>
                      <a:r>
                        <a:rPr lang="en-US" altLang="zh-CN" sz="1600" b="1" kern="1200" dirty="0">
                          <a:solidFill>
                            <a:srgbClr val="0288D2"/>
                          </a:solidFill>
                          <a:latin typeface="+mn-ea"/>
                          <a:ea typeface="+mn-ea"/>
                          <a:cs typeface="+mn-cs"/>
                          <a:sym typeface="+mn-ea"/>
                        </a:rPr>
                        <a:t>•</a:t>
                      </a:r>
                      <a:r>
                        <a:rPr lang="zh-CN" altLang="en-US" sz="1600" b="1" kern="1200" dirty="0">
                          <a:solidFill>
                            <a:srgbClr val="0288D2"/>
                          </a:solidFill>
                          <a:latin typeface="+mn-ea"/>
                          <a:ea typeface="+mn-ea"/>
                          <a:cs typeface="+mn-cs"/>
                          <a:sym typeface="+mn-ea"/>
                        </a:rPr>
                        <a:t>叶文龄</a:t>
                      </a:r>
                      <a:r>
                        <a:rPr lang="en-US" altLang="zh-CN" sz="1600" dirty="0">
                          <a:solidFill>
                            <a:schemeClr val="dk1"/>
                          </a:solidFill>
                          <a:latin typeface="+mn-ea"/>
                          <a:sym typeface="+mn-ea"/>
                        </a:rPr>
                        <a:t>《</a:t>
                      </a:r>
                      <a:r>
                        <a:rPr lang="zh-CN" altLang="en-US" sz="1600" dirty="0">
                          <a:solidFill>
                            <a:schemeClr val="dk1"/>
                          </a:solidFill>
                          <a:latin typeface="+mn-ea"/>
                          <a:sym typeface="+mn-ea"/>
                        </a:rPr>
                        <a:t>医学统旨</a:t>
                      </a:r>
                      <a:r>
                        <a:rPr lang="en-US" altLang="zh-CN" sz="1600" dirty="0">
                          <a:solidFill>
                            <a:schemeClr val="dk1"/>
                          </a:solidFill>
                          <a:latin typeface="+mn-ea"/>
                          <a:sym typeface="+mn-ea"/>
                        </a:rPr>
                        <a:t>》</a:t>
                      </a:r>
                      <a:r>
                        <a:rPr lang="zh-CN" altLang="en-US" sz="1600" dirty="0">
                          <a:solidFill>
                            <a:schemeClr val="dk1"/>
                          </a:solidFill>
                          <a:latin typeface="+mn-ea"/>
                          <a:sym typeface="+mn-ea"/>
                        </a:rPr>
                        <a:t>。“清金化痰汤，因火者，咽喉干痛，面赤，鼻出热气，其痰嗽而难出，色黄且浓，或带血丝，或出腥臭。”</a:t>
                      </a:r>
                      <a:endParaRPr kumimoji="1" lang="zh-CN" altLang="en-US" sz="1600" dirty="0">
                        <a:solidFill>
                          <a:schemeClr val="tx1">
                            <a:lumMod val="85000"/>
                            <a:lumOff val="15000"/>
                          </a:schemeClr>
                        </a:solidFill>
                        <a:latin typeface="+mn-ea"/>
                        <a:ea typeface="微软雅黑" panose="020B0503020204020204" charset="-122"/>
                        <a:cs typeface="微软雅黑" panose="020B0503020204020204" charset="-122"/>
                        <a:sym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 name="标题 2">
            <a:extLst>
              <a:ext uri="{FF2B5EF4-FFF2-40B4-BE49-F238E27FC236}">
                <a16:creationId xmlns:a16="http://schemas.microsoft.com/office/drawing/2014/main" id="{960493EC-72AB-69E4-FFB3-E58A24AEDA9E}"/>
              </a:ext>
            </a:extLst>
          </p:cNvPr>
          <p:cNvSpPr txBox="1">
            <a:spLocks/>
          </p:cNvSpPr>
          <p:nvPr>
            <p:custDataLst>
              <p:tags r:id="rId2"/>
            </p:custDataLst>
          </p:nvPr>
        </p:nvSpPr>
        <p:spPr>
          <a:xfrm>
            <a:off x="282633" y="548639"/>
            <a:ext cx="11591524" cy="1015663"/>
          </a:xfrm>
          <a:prstGeom prst="rect">
            <a:avLst/>
          </a:prstGeom>
          <a:noFill/>
          <a:ln>
            <a:noFill/>
          </a:ln>
        </p:spPr>
        <p:txBody>
          <a:bodyPr wrap="square" rtlCol="0">
            <a:spAutoFit/>
          </a:bodyPr>
          <a:lstStyle>
            <a:defPPr>
              <a:defRPr lang="zh-CN"/>
            </a:defPPr>
            <a:lvl1pPr>
              <a:defRPr sz="2400" b="1" kern="0">
                <a:ln w="15875">
                  <a:noFill/>
                </a:ln>
                <a:solidFill>
                  <a:srgbClr val="C00000"/>
                </a:solidFill>
                <a:effectLst>
                  <a:reflection blurRad="127000" stA="24000" endPos="28000" dist="29997" dir="5400000" sy="-100000" algn="bl" rotWithShape="0"/>
                </a:effectLst>
                <a:latin typeface="微软雅黑" panose="020B0503020204020204" charset="-122"/>
                <a:ea typeface="微软雅黑" panose="020B0503020204020204" charset="-122"/>
                <a:cs typeface="微软雅黑" panose="020B0503020204020204" charset="-122"/>
              </a:defRPr>
            </a:lvl1pPr>
          </a:lstStyle>
          <a:p>
            <a:r>
              <a:rPr lang="zh-CN" altLang="en-US" sz="2000" dirty="0"/>
              <a:t>创新性：严格按照</a:t>
            </a:r>
            <a:r>
              <a:rPr lang="zh-CN" altLang="zh-CN" sz="2000" dirty="0"/>
              <a:t>《按古代经典名方目录管理的中药复方制剂药学研究技术指导原则（</a:t>
            </a:r>
            <a:r>
              <a:rPr lang="zh-CN" altLang="en-US" sz="2000" dirty="0"/>
              <a:t>试行</a:t>
            </a:r>
            <a:r>
              <a:rPr lang="zh-CN" altLang="zh-CN" sz="2000" dirty="0"/>
              <a:t>）》</a:t>
            </a:r>
            <a:r>
              <a:rPr lang="zh-CN" altLang="en-US" sz="2000" dirty="0"/>
              <a:t>开发，拥有自主知识产权及相关成果。</a:t>
            </a:r>
            <a:r>
              <a:rPr lang="zh-CN" altLang="en-US" sz="2000" dirty="0">
                <a:sym typeface="+mn-ea"/>
              </a:rPr>
              <a:t>完整传承了古代经典名方“清金化痰汤</a:t>
            </a:r>
            <a:r>
              <a:rPr lang="en-US" altLang="zh-CN" sz="2000" dirty="0">
                <a:sym typeface="+mn-ea"/>
              </a:rPr>
              <a:t>”</a:t>
            </a:r>
            <a:r>
              <a:rPr lang="zh-CN" altLang="en-US" sz="2000" dirty="0">
                <a:sym typeface="+mn-ea"/>
              </a:rPr>
              <a:t>的安全性、有效性。通过现代制药技术实现剂型创新与质量标准化</a:t>
            </a:r>
            <a:r>
              <a:rPr lang="zh-CN" altLang="en-US" sz="2000" dirty="0"/>
              <a:t>，高质量还原“一碗汤”，提高产品</a:t>
            </a:r>
            <a:r>
              <a:rPr lang="zh-CN" altLang="en-US" sz="2000" dirty="0">
                <a:sym typeface="+mn-ea"/>
              </a:rPr>
              <a:t>可及性、便易性。</a:t>
            </a:r>
            <a:endParaRPr lang="en-US" altLang="zh-CN" sz="2000" dirty="0">
              <a:sym typeface="+mn-ea"/>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7b3b2e67-211e-4b39-a4f8-e0a0dc4c72a0"/>
  <p:tag name="COMMONDATA" val="eyJjb3VudCI6MzQwLCJoZGlkIjoiMDI0MmJmYzgwMGNiYmI3NmUzNDJiZjQ2M2ZkYzZkMTUiLCJ1c2VyQ291bnQiOjV9"/>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fgm#"/>
  <p:tag name="KSO_WM_FIGMA_FLAG" val="#fgm#"/>
  <p:tag name="KSO_WM_UNIT_INDEX" val="1"/>
  <p:tag name="KSO_WM_UNIT_TYPE" val="a"/>
  <p:tag name="KSO_WM_LAYOUT_CHECK_HASH" val="360f3a5f25b4f33a36aa2617700cf82ef69b3bc7"/>
  <p:tag name="KSO_WM_NEWLAYOUT_ID" val="slide_a81418525f254632"/>
</p:tagLst>
</file>

<file path=ppt/tags/tag164.xml><?xml version="1.0" encoding="utf-8"?>
<p:tagLst xmlns:a="http://schemas.openxmlformats.org/drawingml/2006/main" xmlns:r="http://schemas.openxmlformats.org/officeDocument/2006/relationships" xmlns:p="http://schemas.openxmlformats.org/presentationml/2006/main">
  <p:tag name="KSO_WM_FIGMA_DECORATION_INDEX" val="18"/>
  <p:tag name="$PH_EXT" val="2"/>
  <p:tag name="KSO_WM_BEAUTIFY_FLAG" val="#fgm#"/>
  <p:tag name="KSO_WM_DIAGRAM_GROUP_CODE" val="1"/>
  <p:tag name="KSO_WM_FIGMA_FLAG" val="#fgm#"/>
  <p:tag name="KSO_WM_SHAPE_BGTYPE" val="lt1"/>
  <p:tag name="KSO_WM_SHAPE_BRIGHT_DATA" val="[{&quot;dk1&quot;:-60,&quot;dk2&quot;:-50,&quot;lt1&quot;:90,&quot;lt2&quot;:100},{&quot;dk1&quot;:-60,&quot;dk2&quot;:-50,&quot;lt1&quot;:90,&quot;lt2&quot;:100}]"/>
  <p:tag name="KSO_WM_SHAPE_UPDATE_BRIGHT" val="1"/>
  <p:tag name="KSO_WM_SYNC_SLIDE_TEXT" val="1"/>
  <p:tag name="KSO_WM_UNIT_INDEX" val="1_1_1"/>
  <p:tag name="KSO_WM_UNIT_TYPE" val="l_h_i"/>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fgm#"/>
  <p:tag name="KSO_WM_DIAGRAM_GROUP_CODE" val="1"/>
  <p:tag name="KSO_WM_FIGMA_FLAG" val="#fgm#"/>
  <p:tag name="KSO_WM_SYNC_SLIDE_TEXT" val="1"/>
  <p:tag name="KSO_WM_UNIT_INDEX" val="1_1_3"/>
  <p:tag name="KSO_WM_UNIT_SUBTYPE" val="d"/>
  <p:tag name="KSO_WM_UNIT_TYPE" val="l_h_i"/>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fgm#"/>
  <p:tag name="KSO_WM_DIAGRAM_GROUP_CODE" val="1"/>
  <p:tag name="KSO_WM_FIGMA_FLAG" val="#fgm#"/>
  <p:tag name="KSO_WM_UNIT_INDEX" val="1_1_1"/>
  <p:tag name="KSO_WM_UNIT_TYPE" val="l_h_f"/>
</p:tagLst>
</file>

<file path=ppt/tags/tag167.xml><?xml version="1.0" encoding="utf-8"?>
<p:tagLst xmlns:a="http://schemas.openxmlformats.org/drawingml/2006/main" xmlns:r="http://schemas.openxmlformats.org/officeDocument/2006/relationships" xmlns:p="http://schemas.openxmlformats.org/presentationml/2006/main">
  <p:tag name="KSO_WM_FIGMA_DECORATION_INDEX" val="18"/>
  <p:tag name="$PH_EXT" val="2"/>
  <p:tag name="KSO_WM_BEAUTIFY_FLAG" val="#fgm#"/>
  <p:tag name="KSO_WM_DIAGRAM_GROUP_CODE" val="1"/>
  <p:tag name="KSO_WM_FIGMA_FLAG" val="#fgm#"/>
  <p:tag name="KSO_WM_SHAPE_BGTYPE" val="lt1"/>
  <p:tag name="KSO_WM_SHAPE_BRIGHT_DATA" val="[{&quot;dk1&quot;:-60,&quot;dk2&quot;:-50,&quot;lt1&quot;:90,&quot;lt2&quot;:100},{&quot;dk1&quot;:-60,&quot;dk2&quot;:-50,&quot;lt1&quot;:90,&quot;lt2&quot;:100}]"/>
  <p:tag name="KSO_WM_SHAPE_UPDATE_BRIGHT" val="1"/>
  <p:tag name="KSO_WM_SYNC_SLIDE_TEXT" val="1"/>
  <p:tag name="KSO_WM_UNIT_INDEX" val="1_2_1"/>
  <p:tag name="KSO_WM_UNIT_TYPE" val="l_h_i"/>
</p:tagLst>
</file>

<file path=ppt/tags/tag168.xml><?xml version="1.0" encoding="utf-8"?>
<p:tagLst xmlns:a="http://schemas.openxmlformats.org/drawingml/2006/main" xmlns:r="http://schemas.openxmlformats.org/officeDocument/2006/relationships" xmlns:p="http://schemas.openxmlformats.org/presentationml/2006/main">
  <p:tag name="KSO_WM_BEAUTIFY_FLAG" val="#fgm#"/>
  <p:tag name="KSO_WM_DIAGRAM_GROUP_CODE" val="1"/>
  <p:tag name="KSO_WM_FIGMA_FLAG" val="#fgm#"/>
  <p:tag name="KSO_WM_SYNC_SLIDE_TEXT" val="1"/>
  <p:tag name="KSO_WM_UNIT_INDEX" val="1_2_3"/>
  <p:tag name="KSO_WM_UNIT_SUBTYPE" val="d"/>
  <p:tag name="KSO_WM_UNIT_TYPE" val="l_h_i"/>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fgm#"/>
  <p:tag name="KSO_WM_DIAGRAM_GROUP_CODE" val="1"/>
  <p:tag name="KSO_WM_FIGMA_FLAG" val="#fgm#"/>
  <p:tag name="KSO_WM_UNIT_INDEX" val="1_2_1"/>
  <p:tag name="KSO_WM_UNIT_TYPE" val="l_h_f"/>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FIGMA_DECORATION_INDEX" val="18"/>
  <p:tag name="$PH_EXT" val="2"/>
  <p:tag name="KSO_WM_BEAUTIFY_FLAG" val="#fgm#"/>
  <p:tag name="KSO_WM_DIAGRAM_GROUP_CODE" val="1"/>
  <p:tag name="KSO_WM_FIGMA_FLAG" val="#fgm#"/>
  <p:tag name="KSO_WM_SHAPE_BGTYPE" val="lt1"/>
  <p:tag name="KSO_WM_SHAPE_BRIGHT_DATA" val="[{&quot;dk1&quot;:-60,&quot;dk2&quot;:-50,&quot;lt1&quot;:90,&quot;lt2&quot;:100},{&quot;dk1&quot;:-60,&quot;dk2&quot;:-50,&quot;lt1&quot;:90,&quot;lt2&quot;:100}]"/>
  <p:tag name="KSO_WM_SHAPE_UPDATE_BRIGHT" val="1"/>
  <p:tag name="KSO_WM_SYNC_SLIDE_TEXT" val="1"/>
  <p:tag name="KSO_WM_UNIT_INDEX" val="1_3_1"/>
  <p:tag name="KSO_WM_UNIT_TYPE" val="l_h_i"/>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fgm#"/>
  <p:tag name="KSO_WM_DIAGRAM_GROUP_CODE" val="1"/>
  <p:tag name="KSO_WM_FIGMA_FLAG" val="#fgm#"/>
  <p:tag name="KSO_WM_SYNC_SLIDE_TEXT" val="1"/>
  <p:tag name="KSO_WM_UNIT_INDEX" val="1_3_3"/>
  <p:tag name="KSO_WM_UNIT_SUBTYPE" val="d"/>
  <p:tag name="KSO_WM_UNIT_TYPE" val="l_h_i"/>
</p:tagLst>
</file>

<file path=ppt/tags/tag172.xml><?xml version="1.0" encoding="utf-8"?>
<p:tagLst xmlns:a="http://schemas.openxmlformats.org/drawingml/2006/main" xmlns:r="http://schemas.openxmlformats.org/officeDocument/2006/relationships" xmlns:p="http://schemas.openxmlformats.org/presentationml/2006/main">
  <p:tag name="KSO_WM_BEAUTIFY_FLAG" val="#fgm#"/>
  <p:tag name="KSO_WM_DIAGRAM_GROUP_CODE" val="1"/>
  <p:tag name="KSO_WM_FIGMA_FLAG" val="#fgm#"/>
  <p:tag name="KSO_WM_UNIT_INDEX" val="1_3_1"/>
  <p:tag name="KSO_WM_UNIT_TYPE" val="l_h_f"/>
</p:tagLst>
</file>

<file path=ppt/tags/tag17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6.xml><?xml version="1.0" encoding="utf-8"?>
<p:tagLst xmlns:a="http://schemas.openxmlformats.org/drawingml/2006/main" xmlns:r="http://schemas.openxmlformats.org/officeDocument/2006/relationships" xmlns:p="http://schemas.openxmlformats.org/presentationml/2006/main">
  <p:tag name="KSO_WM_UNIT_TABLE_BEAUTIFY" val="smartTable{0d5bdcf7-f825-4ca5-ad19-8f6aef91d575}"/>
  <p:tag name="TABLE_ENDDRAG_ORIGIN_RECT" val="866*368"/>
  <p:tag name="TABLE_ENDDRAG_RECT" val="47*92*866*368"/>
</p:tagLst>
</file>

<file path=ppt/tags/tag177.xml><?xml version="1.0" encoding="utf-8"?>
<p:tagLst xmlns:a="http://schemas.openxmlformats.org/drawingml/2006/main" xmlns:r="http://schemas.openxmlformats.org/officeDocument/2006/relationships" xmlns:p="http://schemas.openxmlformats.org/presentationml/2006/main">
  <p:tag name="KSO_WM_SLIDE_BK_DARK_LIGHT" val="2"/>
  <p:tag name="KSO_WM_SLIDE_BACKGROUND_TYPE" val="general"/>
  <p:tag name="KSO_WM_SPECIAL_SOURCE" val="bdnull"/>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30139_3*l_h_a*1_2_1"/>
  <p:tag name="KSO_WM_TEMPLATE_CATEGORY" val="diagram"/>
  <p:tag name="KSO_WM_TEMPLATE_INDEX" val="20230139"/>
  <p:tag name="KSO_WM_UNIT_LAYERLEVEL" val="1_1_1"/>
  <p:tag name="KSO_WM_TAG_VERSION" val="1.0"/>
  <p:tag name="KSO_WM_BEAUTIFY_FLAG" val="#wm#"/>
  <p:tag name="KSO_WM_UNIT_ISCONTENTSTITLE" val="0"/>
  <p:tag name="KSO_WM_UNIT_ISNUMDGMTITLE" val="0"/>
  <p:tag name="KSO_WM_UNIT_PRESET_TEXT" val="预设标题"/>
  <p:tag name="KSO_WM_UNIT_NOCLEAR" val="0"/>
  <p:tag name="KSO_WM_DIAGRAM_GROUP_CODE" val="l1-1"/>
  <p:tag name="KSO_WM_UNIT_TYPE" val="l_h_a"/>
  <p:tag name="KSO_WM_UNIT_INDEX" val="1_2_1"/>
  <p:tag name="KSO_WM_UNIT_TEXT_FILL_FORE_SCHEMECOLOR_INDEX" val="5"/>
  <p:tag name="KSO_WM_UNIT_TEXT_FILL_TYPE" val="1"/>
  <p:tag name="KSO_WM_UNIT_USESOURCEFORMAT_APPLY" val="1"/>
  <p:tag name="KSO_WM_DIAGRAM_VIRTUALLY_FRAME" val="{&quot;height&quot;:397.5189763779527,&quot;left&quot;:53.330787401574796,&quot;top&quot;:111.61244094488188,&quot;width&quot;:843.491338582677}"/>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
  <p:tag name="KSO_WM_UNIT_TEXT_FILL_FORE_SCHEMECOLOR_INDEX_BRIGHTNESS" val="0"/>
  <p:tag name="KSO_WM_UNIT_TEXT_FILL_FORE_SCHEMECOLOR_INDEX" val="13"/>
  <p:tag name="KSO_WM_UNIT_TEXT_FILL_TYPE" val="1"/>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30139_3*l_h_a*1_1_1"/>
  <p:tag name="KSO_WM_TEMPLATE_CATEGORY" val="diagram"/>
  <p:tag name="KSO_WM_TEMPLATE_INDEX" val="20230139"/>
  <p:tag name="KSO_WM_UNIT_LAYERLEVEL" val="1_1_1"/>
  <p:tag name="KSO_WM_TAG_VERSION" val="1.0"/>
  <p:tag name="KSO_WM_BEAUTIFY_FLAG" val="#wm#"/>
  <p:tag name="KSO_WM_UNIT_ISCONTENTSTITLE" val="0"/>
  <p:tag name="KSO_WM_UNIT_ISNUMDGMTITLE" val="0"/>
  <p:tag name="KSO_WM_UNIT_PRESET_TEXT" val="预设标题"/>
  <p:tag name="KSO_WM_UNIT_NOCLEAR" val="0"/>
  <p:tag name="KSO_WM_DIAGRAM_GROUP_CODE" val="l1-1"/>
  <p:tag name="KSO_WM_UNIT_TYPE" val="l_h_a"/>
  <p:tag name="KSO_WM_UNIT_INDEX" val="1_1_1"/>
  <p:tag name="KSO_WM_UNIT_TEXT_FILL_FORE_SCHEMECOLOR_INDEX" val="6"/>
  <p:tag name="KSO_WM_UNIT_TEXT_FILL_TYPE" val="1"/>
  <p:tag name="KSO_WM_UNIT_USESOURCEFORMAT_APPLY" val="1"/>
  <p:tag name="KSO_WM_DIAGRAM_VIRTUALLY_FRAME" val="{&quot;height&quot;:397.5189763779527,&quot;left&quot;:53.330787401574796,&quot;top&quot;:111.61244094488188,&quot;width&quot;:843.491338582677}"/>
</p:tagLst>
</file>

<file path=ppt/tags/tag181.xml><?xml version="1.0" encoding="utf-8"?>
<p:tagLst xmlns:a="http://schemas.openxmlformats.org/drawingml/2006/main" xmlns:r="http://schemas.openxmlformats.org/officeDocument/2006/relationships" xmlns:p="http://schemas.openxmlformats.org/presentationml/2006/main">
  <p:tag name="KSO_WM_DIAGRAM_VIRTUALLY_FRAME" val="{&quot;height&quot;:397.5189763779527,&quot;left&quot;:53.330787401574796,&quot;top&quot;:109.61244094488188,&quot;width&quot;:843.491338582677}"/>
</p:tagLst>
</file>

<file path=ppt/tags/tag1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diagram20230139_3*l_h_a*1_1_1"/>
  <p:tag name="KSO_WM_TEMPLATE_CATEGORY" val="diagram"/>
  <p:tag name="KSO_WM_TEMPLATE_INDEX" val="20230139"/>
  <p:tag name="KSO_WM_UNIT_LAYERLEVEL" val="1_1_1"/>
  <p:tag name="KSO_WM_TAG_VERSION" val="1.0"/>
  <p:tag name="KSO_WM_UNIT_ISCONTENTSTITLE" val="0"/>
  <p:tag name="KSO_WM_UNIT_ISNUMDGMTITLE" val="0"/>
  <p:tag name="KSO_WM_UNIT_PRESET_TEXT" val="预设标题"/>
  <p:tag name="KSO_WM_UNIT_NOCLEAR" val="0"/>
  <p:tag name="KSO_WM_DIAGRAM_GROUP_CODE" val="l1-1"/>
  <p:tag name="KSO_WM_UNIT_TYPE" val="l_h_a"/>
  <p:tag name="KSO_WM_UNIT_INDEX" val="1_1_1"/>
  <p:tag name="KSO_WM_UNIT_TEXT_FILL_FORE_SCHEMECOLOR_INDEX" val="6"/>
  <p:tag name="KSO_WM_UNIT_TEXT_FILL_TYPE" val="1"/>
  <p:tag name="KSO_WM_UNIT_USESOURCEFORMAT_APPLY" val="1"/>
  <p:tag name="KSO_WM_DIAGRAM_VIRTUALLY_FRAME" val="{&quot;height&quot;:397.5189763779527,&quot;left&quot;:53.330787401574796,&quot;top&quot;:109.61244094488188,&quot;width&quot;:843.491338582677}"/>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
  <p:tag name="KSO_WM_UNIT_TEXT_FILL_FORE_SCHEMECOLOR_INDEX_BRIGHTNESS" val="0"/>
  <p:tag name="KSO_WM_UNIT_TEXT_FILL_FORE_SCHEMECOLOR_INDEX" val="13"/>
  <p:tag name="KSO_WM_UNIT_TEXT_FILL_TYPE" val="1"/>
</p:tagLst>
</file>

<file path=ppt/tags/tag184.xml><?xml version="1.0" encoding="utf-8"?>
<p:tagLst xmlns:a="http://schemas.openxmlformats.org/drawingml/2006/main" xmlns:r="http://schemas.openxmlformats.org/officeDocument/2006/relationships" xmlns:p="http://schemas.openxmlformats.org/presentationml/2006/main">
  <p:tag name="KSO_WM_SLIDE_TYPE" val="text"/>
  <p:tag name="KSO_WM_BEAUTIFY_FLAG" val="#wm#"/>
  <p:tag name="KSO_WM_SLIDE_ID" val="custom20236026_8"/>
  <p:tag name="KSO_WM_TEMPLATE_SUBCATEGORY" val="29"/>
  <p:tag name="KSO_WM_TEMPLATE_MASTER_TYPE" val="0"/>
  <p:tag name="KSO_WM_TEMPLATE_COLOR_TYPE" val="0"/>
  <p:tag name="KSO_WM_SLIDE_ITEM_CNT" val="0"/>
  <p:tag name="KSO_WM_SLIDE_INDEX" val="8"/>
  <p:tag name="KSO_WM_TAG_VERSION" val="3.0"/>
  <p:tag name="KSO_WM_TEMPLATE_CATEGORY" val="custom"/>
  <p:tag name="KSO_WM_TEMPLATE_INDEX" val="20236026"/>
  <p:tag name="KSO_WM_SLIDE_SUBTYPE" val="pureTxt"/>
  <p:tag name="KSO_WM_SLIDE_SIZE" val="850*457"/>
  <p:tag name="KSO_WM_SLIDE_POSITION" val="54*28"/>
  <p:tag name="KSO_WM_SLIDE_LAYOUT" val="a_f"/>
  <p:tag name="KSO_WM_SLIDE_LAYOUT_CNT" val="1_1"/>
  <p:tag name="KSO_WM_SPECIAL_SOURCE" val="bdnull"/>
  <p:tag name="KSO_WM_SLIDE_LAYOUT_NAME" val="标题和内容"/>
</p:tagLst>
</file>

<file path=ppt/tags/tag185.xml><?xml version="1.0" encoding="utf-8"?>
<p:tagLst xmlns:a="http://schemas.openxmlformats.org/drawingml/2006/main" xmlns:r="http://schemas.openxmlformats.org/officeDocument/2006/relationships" xmlns:p="http://schemas.openxmlformats.org/presentationml/2006/main">
  <p:tag name="KSO_WM_UNIT_TEXT" val="关键信息"/>
  <p:tag name="KSO_WM_UNIT_INDEX" val="1"/>
  <p:tag name="KSO_WM_UNIT_TYPE" val="a"/>
  <p:tag name="KSO_WM_BEAUTIFY_FLAG" val="#wm#"/>
  <p:tag name="KSO_WM_UNIT_ISCONTENTSTITLE" val="0"/>
  <p:tag name="KSO_WM_UNIT_ISNUMDGMTITLE" val="0"/>
  <p:tag name="KSO_WM_UNIT_NOCLEAR" val="0"/>
  <p:tag name="KSO_WM_UNIT_VALUE" val="29"/>
  <p:tag name="KSO_WM_UNIT_HIGHLIGHT" val="0"/>
  <p:tag name="KSO_WM_UNIT_COMPATIBLE" val="0"/>
  <p:tag name="KSO_WM_UNIT_DIAGRAM_ISNUMVISUAL" val="0"/>
  <p:tag name="KSO_WM_UNIT_DIAGRAM_ISREFERUNIT" val="0"/>
  <p:tag name="KSO_WM_UNIT_ID" val="_7*a*1"/>
  <p:tag name="KSO_WM_UNIT_LAYERLEVEL" val="1"/>
  <p:tag name="KSO_WM_TAG_VERSION" val="3.0"/>
  <p:tag name="KSO_WM_UNIT_CONTENT_GROUP_TYPE" val="titlestyle"/>
  <p:tag name="KSO_WM_UNIT_PRESET_TEXT" val="单击此处编辑母版标题样式"/>
</p:tagLst>
</file>

<file path=ppt/tags/tag186.xml><?xml version="1.0" encoding="utf-8"?>
<p:tagLst xmlns:a="http://schemas.openxmlformats.org/drawingml/2006/main" xmlns:r="http://schemas.openxmlformats.org/officeDocument/2006/relationships" xmlns:p="http://schemas.openxmlformats.org/presentationml/2006/main">
  <p:tag name="TABLE_ENDDRAG_ORIGIN_RECT" val="918*453"/>
  <p:tag name="TABLE_ENDDRAG_RECT" val="18*55*918*453"/>
</p:tagLst>
</file>

<file path=ppt/tags/tag187.xml><?xml version="1.0" encoding="utf-8"?>
<p:tagLst xmlns:a="http://schemas.openxmlformats.org/drawingml/2006/main" xmlns:r="http://schemas.openxmlformats.org/officeDocument/2006/relationships" xmlns:p="http://schemas.openxmlformats.org/presentationml/2006/main">
  <p:tag name="KSO_WM_UNIT_TEXT" val="关键信息"/>
  <p:tag name="KSO_WM_UNIT_INDEX" val="1"/>
  <p:tag name="KSO_WM_UNIT_TYPE" val="a"/>
  <p:tag name="KSO_WM_BEAUTIFY_FLAG" val="#wm#"/>
  <p:tag name="KSO_WM_UNIT_ISCONTENTSTITLE" val="0"/>
  <p:tag name="KSO_WM_UNIT_ISNUMDGMTITLE" val="0"/>
  <p:tag name="KSO_WM_UNIT_NOCLEAR" val="0"/>
  <p:tag name="KSO_WM_UNIT_VALUE" val="29"/>
  <p:tag name="KSO_WM_UNIT_HIGHLIGHT" val="0"/>
  <p:tag name="KSO_WM_UNIT_COMPATIBLE" val="0"/>
  <p:tag name="KSO_WM_UNIT_DIAGRAM_ISNUMVISUAL" val="0"/>
  <p:tag name="KSO_WM_UNIT_DIAGRAM_ISREFERUNIT" val="0"/>
  <p:tag name="KSO_WM_UNIT_ID" val="_7*a*1"/>
  <p:tag name="KSO_WM_UNIT_LAYERLEVEL" val="1"/>
  <p:tag name="KSO_WM_TAG_VERSION" val="3.0"/>
  <p:tag name="KSO_WM_UNIT_CONTENT_GROUP_TYPE" val="titlestyle"/>
  <p:tag name="KSO_WM_UNIT_PRESET_TEXT" val="单击此处编辑母版标题样式"/>
</p:tagLst>
</file>

<file path=ppt/tags/tag188.xml><?xml version="1.0" encoding="utf-8"?>
<p:tagLst xmlns:a="http://schemas.openxmlformats.org/drawingml/2006/main" xmlns:r="http://schemas.openxmlformats.org/officeDocument/2006/relationships" xmlns:p="http://schemas.openxmlformats.org/presentationml/2006/main">
  <p:tag name="KSO_WM_SLIDE_BK_DARK_LIGHT" val="2"/>
  <p:tag name="KSO_WM_SLIDE_BACKGROUND_TYPE" val="general"/>
  <p:tag name="KSO_WM_SPECIAL_SOURCE" val="bdnull"/>
</p:tagLst>
</file>

<file path=ppt/tags/tag189.xml><?xml version="1.0" encoding="utf-8"?>
<p:tagLst xmlns:a="http://schemas.openxmlformats.org/drawingml/2006/main" xmlns:r="http://schemas.openxmlformats.org/officeDocument/2006/relationships" xmlns:p="http://schemas.openxmlformats.org/presentationml/2006/main">
  <p:tag name="KSO_WM_DIAGRAM_VIRTUALLY_FRAME" val="{&quot;height&quot;:407.4990551181103,&quot;left&quot;:46.04314960629921,&quot;top&quot;:67.56929133858267,&quot;width&quot;:825.9568503937007}"/>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DIAGRAM_VIRTUALLY_FRAME" val="{&quot;height&quot;:407.4990551181103,&quot;left&quot;:46.04314960629921,&quot;top&quot;:67.56929133858267,&quot;width&quot;:825.9568503937007}"/>
</p:tagLst>
</file>

<file path=ppt/tags/tag191.xml><?xml version="1.0" encoding="utf-8"?>
<p:tagLst xmlns:a="http://schemas.openxmlformats.org/drawingml/2006/main" xmlns:r="http://schemas.openxmlformats.org/officeDocument/2006/relationships" xmlns:p="http://schemas.openxmlformats.org/presentationml/2006/main">
  <p:tag name="KSO_WM_DIAGRAM_VIRTUALLY_FRAME" val="{&quot;height&quot;:407.4990551181103,&quot;left&quot;:46.04314960629921,&quot;top&quot;:67.56929133858267,&quot;width&quot;:825.9568503937007}"/>
</p:tagLst>
</file>

<file path=ppt/tags/tag192.xml><?xml version="1.0" encoding="utf-8"?>
<p:tagLst xmlns:a="http://schemas.openxmlformats.org/drawingml/2006/main" xmlns:r="http://schemas.openxmlformats.org/officeDocument/2006/relationships" xmlns:p="http://schemas.openxmlformats.org/presentationml/2006/main">
  <p:tag name="KSO_WM_DIAGRAM_VIRTUALLY_FRAME" val="{&quot;height&quot;:407.4990551181103,&quot;left&quot;:46.04314960629921,&quot;top&quot;:67.56929133858267,&quot;width&quot;:825.9568503937007}"/>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194.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196.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198.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240"/>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2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204.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
  <p:tag name="KSO_WM_DIAGRAM_VIRTUALLY_FRAME" val="{&quot;height&quot;:407.4990551181103,&quot;left&quot;:46.04314960629921,&quot;top&quot;:67.56929133858267,&quot;width&quot;:825.9568503937007}"/>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3240"/>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3240"/>
  <p:tag name="KSO_WM_TEMPLATE_SUBCATEGORY" val="0"/>
  <p:tag name="KSO_WM_TEMPLATE_MASTER_TYPE" val="1"/>
  <p:tag name="KSO_WM_TEMPLATE_COLOR_TYPE" val="1"/>
  <p:tag name="KSO_WM_TAG_VERSION" val="1.0"/>
  <p:tag name="KSO_WM_TEMPLATE_MASTER_THUMB_INDEX" val="12"/>
  <p:tag name="KSO_WM_TEMPLATE_THUMBS_INDEX" val="1、4、6、7、8、9、10、11、13、17、18、19、20、22、25、30、34、35、36"/>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SLIDE_BK_DARK_LIGHT" val="2"/>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heme/theme1.xml><?xml version="1.0" encoding="utf-8"?>
<a:theme xmlns:a="http://schemas.openxmlformats.org/drawingml/2006/main" name="3_Office 主题​​">
  <a:themeElements>
    <a:clrScheme name="">
      <a:dk1>
        <a:srgbClr val="000000"/>
      </a:dk1>
      <a:lt1>
        <a:srgbClr val="FFFFFF"/>
      </a:lt1>
      <a:dk2>
        <a:srgbClr val="FAFAFA"/>
      </a:dk2>
      <a:lt2>
        <a:srgbClr val="FFFFFF"/>
      </a:lt2>
      <a:accent1>
        <a:srgbClr val="C30000"/>
      </a:accent1>
      <a:accent2>
        <a:srgbClr val="3B3E4D"/>
      </a:accent2>
      <a:accent3>
        <a:srgbClr val="C30000"/>
      </a:accent3>
      <a:accent4>
        <a:srgbClr val="3B3E4D"/>
      </a:accent4>
      <a:accent5>
        <a:srgbClr val="C30000"/>
      </a:accent5>
      <a:accent6>
        <a:srgbClr val="3B3E4D"/>
      </a:accent6>
      <a:hlink>
        <a:srgbClr val="5FCBFB"/>
      </a:hlink>
      <a:folHlink>
        <a:srgbClr val="B759BC"/>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自定义设计方案">
  <a:themeElements>
    <a:clrScheme name="新版空白演示配色">
      <a:dk1>
        <a:sysClr val="windowText" lastClr="000000"/>
      </a:dk1>
      <a:lt1>
        <a:sysClr val="window" lastClr="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ix5r3bhn">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904</TotalTime>
  <Words>3148</Words>
  <Application>Microsoft Office PowerPoint</Application>
  <PresentationFormat>宽屏</PresentationFormat>
  <Paragraphs>210</Paragraphs>
  <Slides>10</Slides>
  <Notes>1</Notes>
  <HiddenSlides>0</HiddenSlides>
  <MMClips>0</MMClips>
  <ScaleCrop>false</ScaleCrop>
  <HeadingPairs>
    <vt:vector size="6" baseType="variant">
      <vt:variant>
        <vt:lpstr>已用的字体</vt:lpstr>
      </vt:variant>
      <vt:variant>
        <vt:i4>8</vt:i4>
      </vt:variant>
      <vt:variant>
        <vt:lpstr>主题</vt:lpstr>
      </vt:variant>
      <vt:variant>
        <vt:i4>4</vt:i4>
      </vt:variant>
      <vt:variant>
        <vt:lpstr>幻灯片标题</vt:lpstr>
      </vt:variant>
      <vt:variant>
        <vt:i4>10</vt:i4>
      </vt:variant>
    </vt:vector>
  </HeadingPairs>
  <TitlesOfParts>
    <vt:vector size="22" baseType="lpstr">
      <vt:lpstr>汉仪旗黑-85S</vt:lpstr>
      <vt:lpstr>思源黑体 CN Medium</vt:lpstr>
      <vt:lpstr>思源黑体 CN Regular</vt:lpstr>
      <vt:lpstr>微软雅黑</vt:lpstr>
      <vt:lpstr>Arial</vt:lpstr>
      <vt:lpstr>Calibri</vt:lpstr>
      <vt:lpstr>Times New Roman</vt:lpstr>
      <vt:lpstr>Wingdings</vt:lpstr>
      <vt:lpstr>3_Office 主题​​</vt:lpstr>
      <vt:lpstr>5_自定义设计方案</vt:lpstr>
      <vt:lpstr>自定义设计方案</vt:lpstr>
      <vt:lpstr>1_自定义设计方案</vt:lpstr>
      <vt:lpstr>PowerPoint 演示文稿</vt:lpstr>
      <vt:lpstr>PowerPoint 演示文稿</vt:lpstr>
      <vt:lpstr>PowerPoint 演示文稿</vt:lpstr>
      <vt:lpstr>PowerPoint 演示文稿</vt:lpstr>
      <vt:lpstr>PowerPoint 演示文稿</vt:lpstr>
      <vt:lpstr>PowerPoint 演示文稿</vt:lpstr>
      <vt:lpstr>清金化痰汤获得多部国内权威指南/专家共识一致推荐。</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我</cp:lastModifiedBy>
  <cp:revision>660</cp:revision>
  <dcterms:created xsi:type="dcterms:W3CDTF">2023-07-11T05:32:00Z</dcterms:created>
  <dcterms:modified xsi:type="dcterms:W3CDTF">2026-06-10T03:30:45Z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2052-12.1.0.26373</vt:lpwstr>
  </property>
  <property fmtid="{D5CDD505-2E9C-101B-9397-08002B2CF9AE}" pid="3" name="KSOTemplateUUID">
    <vt:lpwstr>v1.0_mb_TUBvQKL1zhPsdfJcOV4lzQ==</vt:lpwstr>
  </property>
  <property fmtid="{D5CDD505-2E9C-101B-9397-08002B2CF9AE}" pid="4" name="ICV">
    <vt:lpwstr>7E797DC8030B4BE08D83966C5F57B7E4_13</vt:lpwstr>
  </property>
</Properties>
</file>