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4" r:id="rId3"/>
    <p:sldId id="259" r:id="rId5"/>
    <p:sldId id="363" r:id="rId6"/>
    <p:sldId id="375" r:id="rId7"/>
    <p:sldId id="381" r:id="rId8"/>
    <p:sldId id="383" r:id="rId9"/>
    <p:sldId id="384" r:id="rId10"/>
    <p:sldId id="371" r:id="rId11"/>
    <p:sldId id="372" r:id="rId12"/>
    <p:sldId id="360" r:id="rId13"/>
    <p:sldId id="367" r:id="rId14"/>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33" userDrawn="1">
          <p15:clr>
            <a:srgbClr val="A4A3A4"/>
          </p15:clr>
        </p15:guide>
        <p15:guide id="2" pos="373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9B9"/>
    <a:srgbClr val="CCE3F6"/>
    <a:srgbClr val="3957BB"/>
    <a:srgbClr val="5999D5"/>
    <a:srgbClr val="3958BA"/>
    <a:srgbClr val="DDE2E6"/>
    <a:srgbClr val="CEE5F6"/>
    <a:srgbClr val="EDF5FB"/>
    <a:srgbClr val="BFBFBF"/>
    <a:srgbClr val="385C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DCC8C0-4CDF-49D9-8B61-6F920AE390A4}" styleName="表样式 1 25">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tblStyle>
  <a:tblStyle styleId="{627056E5-8FD2-4326-9448-D543DC92EABD}" styleName="表样式 1 25">
    <a:wholeTbl>
      <a:tcTxStyle>
        <a:fontRef idx="none">
          <a:srgbClr val="000000"/>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rgbClr val="FFFFFF"/>
          </a:solidFill>
        </a:fill>
      </a:tcStyle>
    </a:wholeTbl>
    <a:band2H>
      <a:tcStyle>
        <a:tcBdr/>
        <a:fill>
          <a:solidFill>
            <a:schemeClr val="accent1">
              <a:lumMod val="10000"/>
              <a:lumOff val="90000"/>
            </a:schemeClr>
          </a:solidFill>
        </a:fill>
      </a:tcStyle>
    </a:band2H>
    <a:band1V>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w="9525" cmpd="sng">
              <a:solidFill>
                <a:schemeClr val="accent1">
                  <a:lumMod val="40000"/>
                  <a:lumOff val="60000"/>
                </a:schemeClr>
              </a:solidFill>
              <a:prstDash val="solid"/>
            </a:ln>
          </a:insideV>
        </a:tcBdr>
        <a:fill>
          <a:solidFill>
            <a:schemeClr val="accent1">
              <a:lumMod val="10000"/>
              <a:lumOff val="90000"/>
            </a:schemeClr>
          </a:solidFill>
        </a:fill>
      </a:tcStyle>
    </a:band1V>
    <a:band2V>
      <a:tcStyle>
        <a:tcBdr>
          <a:left>
            <a:ln w="9525" cmpd="sng">
              <a:solidFill>
                <a:schemeClr val="accent1">
                  <a:lumMod val="40000"/>
                  <a:lumOff val="60000"/>
                </a:schemeClr>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tcStyle>
    </a:band2V>
    <a:lastCol>
      <a:tcTxStyle b="on">
        <a:fontRef idx="none">
          <a:srgbClr val="08090C"/>
        </a:fontRef>
      </a:tcTxStyle>
      <a:tcStyle>
        <a:tcBdr>
          <a:left>
            <a:ln w="9525" cmpd="sng">
              <a:solidFill>
                <a:schemeClr val="accent1">
                  <a:lumMod val="40000"/>
                  <a:lumOff val="60000"/>
                </a:schemeClr>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lastCol>
    <a:firstCol>
      <a:tcTxStyle b="on">
        <a:fontRef idx="none">
          <a:srgbClr val="08090C"/>
        </a:fontRef>
      </a:tcTxStyle>
      <a:tcStyle>
        <a:tcBdr>
          <a:left>
            <a:ln w="9525" cmpd="sng">
              <a:solidFill>
                <a:schemeClr val="accent1"/>
              </a:solidFill>
              <a:prstDash val="solid"/>
            </a:ln>
          </a:left>
          <a:right>
            <a:ln w="9525" cmpd="sng">
              <a:solidFill>
                <a:schemeClr val="accent1">
                  <a:lumMod val="40000"/>
                  <a:lumOff val="60000"/>
                </a:schemeClr>
              </a:solidFill>
              <a:prstDash val="solid"/>
            </a:ln>
          </a:right>
          <a:top>
            <a:ln w="9525" cmpd="sng">
              <a:solidFill>
                <a:schemeClr val="accent1"/>
              </a:solidFill>
              <a:prstDash val="solid"/>
            </a:ln>
          </a:top>
          <a:bottom>
            <a:ln w="9525" cmpd="sng">
              <a:solidFill>
                <a:schemeClr val="accent1"/>
              </a:solidFill>
              <a:prstDash val="solid"/>
            </a:ln>
          </a:bottom>
          <a:insideH>
            <a:ln w="9525" cmpd="sng">
              <a:solidFill>
                <a:schemeClr val="accent1">
                  <a:lumMod val="40000"/>
                  <a:lumOff val="60000"/>
                </a:schemeClr>
              </a:solidFill>
              <a:prstDash val="solid"/>
            </a:ln>
          </a:insideH>
          <a:insideV>
            <a:ln>
              <a:noFill/>
            </a:ln>
          </a:insideV>
        </a:tcBdr>
        <a:fill>
          <a:solidFill>
            <a:schemeClr val="accent1">
              <a:lumMod val="20000"/>
              <a:lumOff val="80000"/>
            </a:schemeClr>
          </a:solidFill>
        </a:fill>
      </a:tcStyle>
    </a:firstCol>
    <a:lastRow>
      <a:tcTxStyle b="on">
        <a:fontRef idx="none">
          <a:schemeClr val="accent1"/>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lastRow>
    <a:seCell>
      <a:tcStyle>
        <a:tcBdr>
          <a:left>
            <a:ln>
              <a:noFill/>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eCell>
    <a:swCell>
      <a:tcTxStyle b="on">
        <a:fontRef idx="none">
          <a:schemeClr val="accent1"/>
        </a:fontRef>
      </a:tcTxStyle>
      <a:tcStyle>
        <a:tcBdr>
          <a:left>
            <a:ln w="9525" cmpd="sng">
              <a:solidFill>
                <a:schemeClr val="accent1"/>
              </a:solidFill>
              <a:prstDash val="solid"/>
            </a:ln>
          </a:left>
          <a:right>
            <a:ln>
              <a:noFill/>
            </a:ln>
          </a:right>
          <a:top>
            <a:ln w="9525" cmpd="sng">
              <a:solidFill>
                <a:schemeClr val="accent1"/>
              </a:solidFill>
              <a:prstDash val="solid"/>
            </a:ln>
          </a:top>
          <a:bottom>
            <a:ln w="9525" cmpd="sng">
              <a:solidFill>
                <a:schemeClr val="accent1"/>
              </a:solidFill>
              <a:prstDash val="solid"/>
            </a:ln>
          </a:bottom>
          <a:insideH>
            <a:ln>
              <a:noFill/>
            </a:ln>
          </a:insideH>
          <a:insideV>
            <a:ln>
              <a:noFill/>
            </a:ln>
          </a:insideV>
        </a:tcBdr>
        <a:fill>
          <a:solidFill>
            <a:srgbClr val="FFFFFF"/>
          </a:solidFill>
        </a:fill>
      </a:tcStyle>
    </a:swCell>
    <a:firstRow>
      <a:tcTxStyle b="on">
        <a:fontRef idx="none">
          <a:srgbClr val="FFFFFF"/>
        </a:fontRef>
      </a:tcTxStyle>
      <a:tcStyle>
        <a:tcBdr>
          <a:left>
            <a:ln w="9525" cmpd="sng">
              <a:solidFill>
                <a:schemeClr val="accent1"/>
              </a:solidFill>
              <a:prstDash val="solid"/>
            </a:ln>
          </a:left>
          <a:right>
            <a:ln w="9525" cmpd="sng">
              <a:solidFill>
                <a:schemeClr val="accent1"/>
              </a:solidFill>
              <a:prstDash val="solid"/>
            </a:ln>
          </a:right>
          <a:top>
            <a:ln w="9525" cmpd="sng">
              <a:solidFill>
                <a:schemeClr val="accent1"/>
              </a:solidFill>
              <a:prstDash val="solid"/>
            </a:ln>
          </a:top>
          <a:bottom>
            <a:ln w="9525" cmpd="sng">
              <a:solidFill>
                <a:schemeClr val="accent1"/>
              </a:solidFill>
              <a:prstDash val="solid"/>
            </a:ln>
          </a:bottom>
          <a:insideH>
            <a:ln>
              <a:noFill/>
            </a:ln>
          </a:insideH>
          <a:insideV>
            <a:ln w="9525" cmpd="sng">
              <a:solidFill>
                <a:schemeClr val="accent1">
                  <a:lumMod val="40000"/>
                  <a:lumOff val="60000"/>
                </a:schemeClr>
              </a:solidFill>
              <a:prstDash val="solid"/>
            </a:ln>
          </a:insideV>
        </a:tcBdr>
        <a:fill>
          <a:solidFill>
            <a:schemeClr val="accent1"/>
          </a:solidFill>
        </a:fill>
      </a:tcStyle>
    </a:firstRow>
  </a:tblStyle>
  <a:tblStyle styleId="{001D4890-ED9D-4D7D-BDF9-259733A6A700}" styleName="表样式 1 14">
    <a:wholeTbl>
      <a:tcTxStyle>
        <a:fontRef idx="none">
          <a:srgbClr val="000000"/>
        </a:fontRef>
      </a:tcTxStyle>
      <a:tcStyle>
        <a:tcBdr>
          <a:left>
            <a:ln>
              <a:noFill/>
            </a:ln>
          </a:left>
          <a:right>
            <a:ln>
              <a:noFill/>
            </a:ln>
          </a:right>
          <a:top>
            <a:ln w="9525" cmpd="sng">
              <a:solidFill>
                <a:schemeClr val="accent2"/>
              </a:solidFill>
              <a:prstDash val="solid"/>
            </a:ln>
          </a:top>
          <a:bottom>
            <a:ln w="9525" cmpd="sng">
              <a:solidFill>
                <a:schemeClr val="accent2"/>
              </a:solidFill>
              <a:prstDash val="solid"/>
            </a:ln>
          </a:bottom>
          <a:insideH>
            <a:ln>
              <a:noFill/>
            </a:ln>
          </a:insideH>
          <a:insideV>
            <a:ln>
              <a:noFill/>
            </a:ln>
          </a:insideV>
        </a:tcBdr>
        <a:fill>
          <a:solidFill>
            <a:srgbClr val="FFFFFF"/>
          </a:solidFill>
        </a:fill>
      </a:tcStyle>
    </a:wholeTbl>
    <a:band2H>
      <a:tcStyle>
        <a:tcBdr/>
        <a:fill>
          <a:solidFill>
            <a:schemeClr val="accent2">
              <a:lumMod val="10000"/>
              <a:lumOff val="90000"/>
            </a:schemeClr>
          </a:solidFill>
        </a:fill>
      </a:tcStyle>
    </a:band2H>
    <a:band1V>
      <a:tcStyle>
        <a:tcBdr>
          <a:left>
            <a:ln>
              <a:noFill/>
            </a:ln>
          </a:left>
          <a:right>
            <a:ln>
              <a:noFill/>
            </a:ln>
          </a:right>
          <a:top>
            <a:ln>
              <a:noFill/>
            </a:ln>
          </a:top>
          <a:bottom>
            <a:ln>
              <a:noFill/>
            </a:ln>
          </a:bottom>
          <a:insideH>
            <a:ln>
              <a:noFill/>
            </a:ln>
          </a:insideH>
          <a:insideV>
            <a:ln>
              <a:noFill/>
            </a:ln>
          </a:insideV>
        </a:tcBdr>
        <a:fill>
          <a:solidFill>
            <a:schemeClr val="accent2">
              <a:lumMod val="10000"/>
              <a:lumOff val="90000"/>
            </a:schemeClr>
          </a:solidFill>
        </a:fill>
      </a:tcStyle>
    </a:band1V>
    <a:lastCol>
      <a:tcTxStyle b="on">
        <a:fontRef idx="none">
          <a:srgbClr val="08090C"/>
        </a:fontRef>
      </a:tcTxStyle>
      <a:tcStyle>
        <a:tcBdr>
          <a:left>
            <a:ln>
              <a:noFill/>
            </a:ln>
          </a:left>
          <a:right>
            <a:ln>
              <a:noFill/>
            </a:ln>
          </a:right>
          <a:top>
            <a:ln>
              <a:noFill/>
            </a:ln>
          </a:top>
          <a:bottom>
            <a:ln>
              <a:noFill/>
            </a:ln>
          </a:bottom>
          <a:insideH>
            <a:ln>
              <a:noFill/>
            </a:ln>
          </a:insideH>
          <a:insideV>
            <a:ln>
              <a:noFill/>
            </a:ln>
          </a:insideV>
        </a:tcBdr>
        <a:fill>
          <a:solidFill>
            <a:schemeClr val="accent2">
              <a:lumMod val="20000"/>
              <a:lumOff val="80000"/>
            </a:schemeClr>
          </a:solidFill>
        </a:fill>
      </a:tcStyle>
    </a:lastCol>
    <a:firstCol>
      <a:tcTxStyle b="on">
        <a:fontRef idx="none">
          <a:srgbClr val="08090C"/>
        </a:fontRef>
      </a:tcTxStyle>
      <a:tcStyle>
        <a:tcBdr>
          <a:left>
            <a:ln>
              <a:noFill/>
            </a:ln>
          </a:left>
          <a:right>
            <a:ln>
              <a:noFill/>
            </a:ln>
          </a:right>
          <a:top>
            <a:ln>
              <a:noFill/>
            </a:ln>
          </a:top>
          <a:bottom>
            <a:ln>
              <a:noFill/>
            </a:ln>
          </a:bottom>
          <a:insideH>
            <a:ln>
              <a:noFill/>
            </a:ln>
          </a:insideH>
          <a:insideV>
            <a:ln>
              <a:noFill/>
            </a:ln>
          </a:insideV>
        </a:tcBdr>
        <a:fill>
          <a:solidFill>
            <a:schemeClr val="accent2">
              <a:lumMod val="20000"/>
              <a:lumOff val="80000"/>
            </a:schemeClr>
          </a:solidFill>
        </a:fill>
      </a:tcStyle>
    </a:firstCol>
    <a:lastRow>
      <a:tcTxStyle b="on">
        <a:fontRef idx="none">
          <a:srgbClr val="FFFFFF"/>
        </a:fontRef>
      </a:tcTxStyle>
      <a:tcStyle>
        <a:tcBdr>
          <a:left>
            <a:ln>
              <a:noFill/>
            </a:ln>
          </a:left>
          <a:right>
            <a:ln>
              <a:noFill/>
            </a:ln>
          </a:right>
          <a:top>
            <a:ln w="9525" cmpd="sng">
              <a:solidFill>
                <a:schemeClr val="accent2"/>
              </a:solidFill>
              <a:prstDash val="solid"/>
            </a:ln>
          </a:top>
          <a:bottom>
            <a:ln w="9525" cmpd="sng">
              <a:solidFill>
                <a:schemeClr val="accent2"/>
              </a:solidFill>
              <a:prstDash val="solid"/>
            </a:ln>
          </a:bottom>
          <a:insideH>
            <a:ln>
              <a:noFill/>
            </a:ln>
          </a:insideH>
          <a:insideV>
            <a:ln>
              <a:noFill/>
            </a:ln>
          </a:insideV>
        </a:tcBdr>
        <a:fill>
          <a:solidFill>
            <a:schemeClr val="accent2"/>
          </a:solidFill>
        </a:fill>
      </a:tcStyle>
    </a:lastRow>
    <a:firstRow>
      <a:tcTxStyle b="on">
        <a:fontRef idx="none">
          <a:srgbClr val="FFFFFF"/>
        </a:fontRef>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85032" autoAdjust="0"/>
  </p:normalViewPr>
  <p:slideViewPr>
    <p:cSldViewPr snapToObjects="1" showGuides="1">
      <p:cViewPr>
        <p:scale>
          <a:sx n="66" d="100"/>
          <a:sy n="66" d="100"/>
        </p:scale>
        <p:origin x="696" y="-149"/>
      </p:cViewPr>
      <p:guideLst>
        <p:guide orient="horz" pos="2333"/>
        <p:guide pos="3739"/>
      </p:guideLst>
    </p:cSldViewPr>
  </p:slideViewPr>
  <p:notesTextViewPr>
    <p:cViewPr>
      <p:scale>
        <a:sx n="1" d="1"/>
        <a:sy n="1" d="1"/>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gs" Target="tags/tag51.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pPr indent="0" fontAlgn="auto">
              <a:lnSpc>
                <a:spcPct val="150000"/>
              </a:lnSpc>
              <a:buNone/>
            </a:pPr>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b="1" dirty="0">
              <a:solidFill>
                <a:srgbClr val="FF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798796" y="801791"/>
            <a:ext cx="10618771" cy="5090096"/>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1647514" y="980734"/>
            <a:ext cx="8897070" cy="47322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任意多边形: 形状 7"/>
          <p:cNvSpPr/>
          <p:nvPr userDrawn="1"/>
        </p:nvSpPr>
        <p:spPr>
          <a:xfrm rot="16200000">
            <a:off x="815828" y="-123131"/>
            <a:ext cx="1368000" cy="2999656"/>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文本框 10"/>
          <p:cNvSpPr txBox="1"/>
          <p:nvPr userDrawn="1"/>
        </p:nvSpPr>
        <p:spPr>
          <a:xfrm>
            <a:off x="767408" y="803354"/>
            <a:ext cx="2664296" cy="1149482"/>
          </a:xfrm>
          <a:prstGeom prst="rect">
            <a:avLst/>
          </a:prstGeom>
          <a:noFill/>
        </p:spPr>
        <p:txBody>
          <a:bodyPr wrap="square" rtlCol="0">
            <a:spAutoFit/>
          </a:bodyPr>
          <a:lstStyle/>
          <a:p>
            <a:pPr>
              <a:lnSpc>
                <a:spcPct val="110000"/>
              </a:lnSpc>
            </a:pPr>
            <a:r>
              <a:rPr lang="zh-CN" altLang="en-US" sz="4400" b="1">
                <a:solidFill>
                  <a:schemeClr val="bg1"/>
                </a:solidFill>
              </a:rPr>
              <a:t>目录</a:t>
            </a:r>
            <a:endParaRPr lang="en-US" altLang="zh-CN" sz="4400" b="1">
              <a:solidFill>
                <a:schemeClr val="bg1"/>
              </a:solidFill>
            </a:endParaRPr>
          </a:p>
          <a:p>
            <a:pPr>
              <a:lnSpc>
                <a:spcPct val="110000"/>
              </a:lnSpc>
            </a:pPr>
            <a:r>
              <a:rPr lang="en-US" altLang="zh-CN" sz="2000">
                <a:solidFill>
                  <a:schemeClr val="bg1"/>
                </a:solidFill>
              </a:rPr>
              <a:t>CONTENTS</a:t>
            </a:r>
            <a:endParaRPr lang="zh-CN" altLang="en-US" sz="200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12" name="矩形 11"/>
          <p:cNvSpPr/>
          <p:nvPr userDrawn="1"/>
        </p:nvSpPr>
        <p:spPr>
          <a:xfrm>
            <a:off x="0" y="5732462"/>
            <a:ext cx="12192000" cy="1125538"/>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nvSpPr>
        <p:spPr>
          <a:xfrm>
            <a:off x="0" y="1"/>
            <a:ext cx="12192000" cy="1125538"/>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0" y="0"/>
            <a:ext cx="12192000" cy="8366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0" y="6021388"/>
            <a:ext cx="12192000" cy="8366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任意多边形: 形状 29"/>
          <p:cNvSpPr/>
          <p:nvPr userDrawn="1"/>
        </p:nvSpPr>
        <p:spPr>
          <a:xfrm rot="16200000">
            <a:off x="461444" y="5000"/>
            <a:ext cx="787690" cy="1710577"/>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文本占位符 18"/>
          <p:cNvSpPr>
            <a:spLocks noGrp="1"/>
          </p:cNvSpPr>
          <p:nvPr>
            <p:ph type="body" sz="quarter" idx="10" hasCustomPrompt="1"/>
          </p:nvPr>
        </p:nvSpPr>
        <p:spPr>
          <a:xfrm>
            <a:off x="352562" y="588214"/>
            <a:ext cx="1187450" cy="553720"/>
          </a:xfrm>
        </p:spPr>
        <p:txBody>
          <a:bodyPr lIns="0" tIns="0" rIns="0" bIns="0">
            <a:spAutoFit/>
          </a:bodyPr>
          <a:lstStyle>
            <a:lvl1pPr marL="0" indent="0" algn="ctr">
              <a:buNone/>
              <a:defRPr sz="4000" b="1">
                <a:solidFill>
                  <a:schemeClr val="bg1"/>
                </a:solidFill>
              </a:defRPr>
            </a:lvl1pPr>
          </a:lstStyle>
          <a:p>
            <a:pPr lvl="0"/>
            <a:r>
              <a:rPr lang="en-US" altLang="zh-CN"/>
              <a:t>01</a:t>
            </a:r>
            <a:endParaRPr lang="zh-CN" altLang="en-US"/>
          </a:p>
        </p:txBody>
      </p:sp>
      <p:sp>
        <p:nvSpPr>
          <p:cNvPr id="20" name="文本占位符 18"/>
          <p:cNvSpPr>
            <a:spLocks noGrp="1"/>
          </p:cNvSpPr>
          <p:nvPr>
            <p:ph type="body" sz="quarter" idx="11" hasCustomPrompt="1"/>
          </p:nvPr>
        </p:nvSpPr>
        <p:spPr>
          <a:xfrm>
            <a:off x="1451484" y="3137724"/>
            <a:ext cx="3008387" cy="470898"/>
          </a:xfrm>
        </p:spPr>
        <p:txBody>
          <a:bodyPr wrap="square" lIns="0" tIns="0" rIns="0" bIns="0">
            <a:spAutoFit/>
          </a:bodyPr>
          <a:lstStyle>
            <a:lvl1pPr marL="0" indent="0" algn="l">
              <a:buNone/>
              <a:defRPr sz="3400" b="0">
                <a:solidFill>
                  <a:schemeClr val="accent2"/>
                </a:solidFill>
              </a:defRPr>
            </a:lvl1pPr>
          </a:lstStyle>
          <a:p>
            <a:pPr lvl="0"/>
            <a:r>
              <a:rPr lang="zh-CN" altLang="en-US"/>
              <a:t>章节标题</a:t>
            </a:r>
            <a:endParaRPr lang="zh-CN" altLang="en-US"/>
          </a:p>
        </p:txBody>
      </p:sp>
      <p:sp>
        <p:nvSpPr>
          <p:cNvPr id="25" name="文本占位符 18"/>
          <p:cNvSpPr>
            <a:spLocks noGrp="1"/>
          </p:cNvSpPr>
          <p:nvPr>
            <p:ph type="body" sz="quarter" idx="12" hasCustomPrompt="1"/>
          </p:nvPr>
        </p:nvSpPr>
        <p:spPr>
          <a:xfrm>
            <a:off x="1451484" y="3681028"/>
            <a:ext cx="3008387" cy="193899"/>
          </a:xfrm>
        </p:spPr>
        <p:txBody>
          <a:bodyPr wrap="square" lIns="0" tIns="0" rIns="0" bIns="0">
            <a:spAutoFit/>
          </a:bodyPr>
          <a:lstStyle>
            <a:lvl1pPr marL="0" indent="0" algn="l">
              <a:buNone/>
              <a:defRPr sz="1400" b="0">
                <a:solidFill>
                  <a:schemeClr val="tx2">
                    <a:lumMod val="20000"/>
                    <a:lumOff val="80000"/>
                  </a:schemeClr>
                </a:solidFill>
              </a:defRPr>
            </a:lvl1pPr>
          </a:lstStyle>
          <a:p>
            <a:pPr lvl="0"/>
            <a:r>
              <a:rPr lang="zh-CN" altLang="en-US"/>
              <a:t>英文标题</a:t>
            </a:r>
            <a:endParaRPr lang="zh-CN" altLang="en-US"/>
          </a:p>
        </p:txBody>
      </p:sp>
      <p:cxnSp>
        <p:nvCxnSpPr>
          <p:cNvPr id="27" name="直接连接符 26"/>
          <p:cNvCxnSpPr/>
          <p:nvPr userDrawn="1"/>
        </p:nvCxnSpPr>
        <p:spPr>
          <a:xfrm>
            <a:off x="1451484" y="4120877"/>
            <a:ext cx="540060" cy="0"/>
          </a:xfrm>
          <a:prstGeom prst="line">
            <a:avLst/>
          </a:prstGeom>
          <a:ln w="444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8" name="文本占位符 18"/>
          <p:cNvSpPr>
            <a:spLocks noGrp="1"/>
          </p:cNvSpPr>
          <p:nvPr>
            <p:ph type="body" sz="quarter" idx="13" hasCustomPrompt="1"/>
          </p:nvPr>
        </p:nvSpPr>
        <p:spPr>
          <a:xfrm>
            <a:off x="1451484" y="4334898"/>
            <a:ext cx="3312368" cy="202491"/>
          </a:xfrm>
        </p:spPr>
        <p:txBody>
          <a:bodyPr wrap="square" lIns="0" tIns="0" rIns="0" bIns="0">
            <a:spAutoFit/>
          </a:bodyPr>
          <a:lstStyle>
            <a:lvl1pPr marL="0" indent="0" algn="just">
              <a:lnSpc>
                <a:spcPct val="120000"/>
              </a:lnSpc>
              <a:spcBef>
                <a:spcPts val="0"/>
              </a:spcBef>
              <a:buNone/>
              <a:defRPr sz="1200" b="0">
                <a:solidFill>
                  <a:schemeClr val="tx1"/>
                </a:solidFill>
              </a:defRPr>
            </a:lvl1pPr>
          </a:lstStyle>
          <a:p>
            <a:pPr lvl="0"/>
            <a:r>
              <a:rPr lang="zh-CN" altLang="en-US"/>
              <a:t>章节标题</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8" name="矩形 7"/>
          <p:cNvSpPr/>
          <p:nvPr userDrawn="1"/>
        </p:nvSpPr>
        <p:spPr>
          <a:xfrm>
            <a:off x="0" y="0"/>
            <a:ext cx="33496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11857037" y="0"/>
            <a:ext cx="33496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userDrawn="1"/>
        </p:nvSpPr>
        <p:spPr>
          <a:xfrm rot="16200000">
            <a:off x="433934" y="-23599"/>
            <a:ext cx="727631" cy="1595500"/>
          </a:xfrm>
          <a:custGeom>
            <a:avLst/>
            <a:gdLst>
              <a:gd name="connsiteX0" fmla="*/ 0 w 1368000"/>
              <a:gd name="connsiteY0" fmla="*/ 0 h 2780927"/>
              <a:gd name="connsiteX1" fmla="*/ 1368000 w 1368000"/>
              <a:gd name="connsiteY1" fmla="*/ 0 h 2780927"/>
              <a:gd name="connsiteX2" fmla="*/ 1368000 w 1368000"/>
              <a:gd name="connsiteY2" fmla="*/ 2096927 h 2780927"/>
              <a:gd name="connsiteX3" fmla="*/ 684000 w 1368000"/>
              <a:gd name="connsiteY3" fmla="*/ 2780927 h 2780927"/>
              <a:gd name="connsiteX4" fmla="*/ 0 w 1368000"/>
              <a:gd name="connsiteY4" fmla="*/ 2096927 h 2780927"/>
              <a:gd name="connsiteX5" fmla="*/ 0 w 1368000"/>
              <a:gd name="connsiteY5" fmla="*/ 0 h 27809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68000" h="2780927">
                <a:moveTo>
                  <a:pt x="0" y="0"/>
                </a:moveTo>
                <a:lnTo>
                  <a:pt x="1368000" y="0"/>
                </a:lnTo>
                <a:lnTo>
                  <a:pt x="1368000" y="2096927"/>
                </a:lnTo>
                <a:cubicBezTo>
                  <a:pt x="1368000" y="2474690"/>
                  <a:pt x="1061763" y="2780927"/>
                  <a:pt x="684000" y="2780927"/>
                </a:cubicBezTo>
                <a:cubicBezTo>
                  <a:pt x="306237" y="2780927"/>
                  <a:pt x="0" y="2474690"/>
                  <a:pt x="0" y="2096927"/>
                </a:cubicBez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文本占位符 18"/>
          <p:cNvSpPr>
            <a:spLocks noGrp="1"/>
          </p:cNvSpPr>
          <p:nvPr>
            <p:ph type="body" sz="quarter" idx="10" hasCustomPrompt="1"/>
          </p:nvPr>
        </p:nvSpPr>
        <p:spPr>
          <a:xfrm>
            <a:off x="377973" y="497152"/>
            <a:ext cx="839551" cy="553998"/>
          </a:xfrm>
        </p:spPr>
        <p:txBody>
          <a:bodyPr wrap="square" lIns="0" tIns="0" rIns="0" bIns="0">
            <a:spAutoFit/>
          </a:bodyPr>
          <a:lstStyle>
            <a:lvl1pPr marL="0" indent="0" algn="r">
              <a:buNone/>
              <a:defRPr sz="4000" b="0">
                <a:solidFill>
                  <a:schemeClr val="bg1"/>
                </a:solidFill>
              </a:defRPr>
            </a:lvl1pPr>
          </a:lstStyle>
          <a:p>
            <a:pPr lvl="0"/>
            <a:r>
              <a:rPr lang="en-US" altLang="zh-CN"/>
              <a:t>01</a:t>
            </a:r>
            <a:endParaRPr lang="zh-CN" altLang="en-US"/>
          </a:p>
        </p:txBody>
      </p:sp>
      <p:sp>
        <p:nvSpPr>
          <p:cNvPr id="12" name="文本占位符 18"/>
          <p:cNvSpPr>
            <a:spLocks noGrp="1"/>
          </p:cNvSpPr>
          <p:nvPr>
            <p:ph type="body" sz="quarter" idx="11" hasCustomPrompt="1"/>
          </p:nvPr>
        </p:nvSpPr>
        <p:spPr>
          <a:xfrm>
            <a:off x="1806303" y="524852"/>
            <a:ext cx="3008387" cy="498598"/>
          </a:xfrm>
        </p:spPr>
        <p:txBody>
          <a:bodyPr wrap="square" lIns="0" tIns="0" rIns="0" bIns="0">
            <a:spAutoFit/>
          </a:bodyPr>
          <a:lstStyle>
            <a:lvl1pPr marL="0" indent="0" algn="l">
              <a:buNone/>
              <a:defRPr sz="3600" b="0">
                <a:solidFill>
                  <a:schemeClr val="accent2"/>
                </a:solidFill>
              </a:defRPr>
            </a:lvl1pPr>
          </a:lstStyle>
          <a:p>
            <a:pPr lvl="0"/>
            <a:r>
              <a:rPr lang="zh-CN" altLang="en-US"/>
              <a:t>章节标题</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F2231EC-298D-4897-BE7A-794F75E90034}"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A0B4B73-DFE5-49A8-8599-B6C88D1A6E1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231EC-298D-4897-BE7A-794F75E90034}"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B4B73-DFE5-49A8-8599-B6C88D1A6E1D}" type="slidenum">
              <a:rPr lang="zh-CN" altLang="en-US" smtClean="0"/>
            </a:fld>
            <a:endParaRPr lang="zh-CN" altLang="en-US"/>
          </a:p>
        </p:txBody>
      </p:sp>
      <p:sp>
        <p:nvSpPr>
          <p:cNvPr id="7" name="矩形 6"/>
          <p:cNvSpPr/>
          <p:nvPr userDrawn="1"/>
        </p:nvSpPr>
        <p:spPr>
          <a:xfrm>
            <a:off x="3581400" y="-1716528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25875552" y="313719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userDrawn="1"/>
        </p:nvSpPr>
        <p:spPr>
          <a:xfrm>
            <a:off x="41523936" y="3137198"/>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userDrawn="1"/>
        </p:nvSpPr>
        <p:spPr>
          <a:xfrm>
            <a:off x="3587133" y="20350880"/>
            <a:ext cx="502920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11.xml.rels><?xml version="1.0" encoding="UTF-8" standalone="yes"?>
<Relationships xmlns="http://schemas.openxmlformats.org/package/2006/relationships"><Relationship Id="rId9" Type="http://schemas.openxmlformats.org/officeDocument/2006/relationships/tags" Target="../tags/tag39.xml"/><Relationship Id="rId8" Type="http://schemas.openxmlformats.org/officeDocument/2006/relationships/tags" Target="../tags/tag38.xml"/><Relationship Id="rId7" Type="http://schemas.openxmlformats.org/officeDocument/2006/relationships/tags" Target="../tags/tag37.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 Id="rId3" Type="http://schemas.openxmlformats.org/officeDocument/2006/relationships/tags" Target="../tags/tag33.xml"/><Relationship Id="rId22" Type="http://schemas.openxmlformats.org/officeDocument/2006/relationships/notesSlide" Target="../notesSlides/notesSlide9.xml"/><Relationship Id="rId21" Type="http://schemas.openxmlformats.org/officeDocument/2006/relationships/slideLayout" Target="../slideLayouts/slideLayout4.xml"/><Relationship Id="rId20" Type="http://schemas.openxmlformats.org/officeDocument/2006/relationships/tags" Target="../tags/tag50.xml"/><Relationship Id="rId2" Type="http://schemas.openxmlformats.org/officeDocument/2006/relationships/tags" Target="../tags/tag32.xml"/><Relationship Id="rId19" Type="http://schemas.openxmlformats.org/officeDocument/2006/relationships/tags" Target="../tags/tag49.xml"/><Relationship Id="rId18" Type="http://schemas.openxmlformats.org/officeDocument/2006/relationships/tags" Target="../tags/tag48.xml"/><Relationship Id="rId17" Type="http://schemas.openxmlformats.org/officeDocument/2006/relationships/tags" Target="../tags/tag47.xml"/><Relationship Id="rId16" Type="http://schemas.openxmlformats.org/officeDocument/2006/relationships/tags" Target="../tags/tag46.xml"/><Relationship Id="rId15" Type="http://schemas.openxmlformats.org/officeDocument/2006/relationships/tags" Target="../tags/tag45.xml"/><Relationship Id="rId14" Type="http://schemas.openxmlformats.org/officeDocument/2006/relationships/tags" Target="../tags/tag44.xml"/><Relationship Id="rId13" Type="http://schemas.openxmlformats.org/officeDocument/2006/relationships/tags" Target="../tags/tag43.xml"/><Relationship Id="rId12" Type="http://schemas.openxmlformats.org/officeDocument/2006/relationships/tags" Target="../tags/tag42.xml"/><Relationship Id="rId11" Type="http://schemas.openxmlformats.org/officeDocument/2006/relationships/tags" Target="../tags/tag41.xml"/><Relationship Id="rId10" Type="http://schemas.openxmlformats.org/officeDocument/2006/relationships/tags" Target="../tags/tag40.xml"/><Relationship Id="rId1" Type="http://schemas.openxmlformats.org/officeDocument/2006/relationships/tags" Target="../tags/tag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tags" Target="../tags/tag9.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2" Type="http://schemas.openxmlformats.org/officeDocument/2006/relationships/notesSlide" Target="../notesSlides/notesSlide4.xml"/><Relationship Id="rId11" Type="http://schemas.openxmlformats.org/officeDocument/2006/relationships/slideLayout" Target="../slideLayouts/slideLayout4.xml"/><Relationship Id="rId10" Type="http://schemas.openxmlformats.org/officeDocument/2006/relationships/tags" Target="../tags/tag1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4.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4.xml"/><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s>
</file>

<file path=ppt/slides/_rels/slide8.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image" Target="../media/image1.png"/><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4" Type="http://schemas.openxmlformats.org/officeDocument/2006/relationships/slideLayout" Target="../slideLayouts/slideLayout4.xml"/><Relationship Id="rId13" Type="http://schemas.openxmlformats.org/officeDocument/2006/relationships/image" Target="../media/image2.png"/><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tags" Target="../tags/tag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圆角 6"/>
          <p:cNvSpPr/>
          <p:nvPr/>
        </p:nvSpPr>
        <p:spPr>
          <a:xfrm>
            <a:off x="3288030" y="4149090"/>
            <a:ext cx="5829935" cy="761365"/>
          </a:xfrm>
          <a:prstGeom prst="roundRect">
            <a:avLst>
              <a:gd name="adj" fmla="val 50000"/>
            </a:avLst>
          </a:prstGeom>
          <a:solidFill>
            <a:srgbClr val="4472C4">
              <a:alpha val="10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zh-CN" altLang="en-US" sz="2400" b="1" dirty="0">
                <a:solidFill>
                  <a:srgbClr val="FFC000"/>
                </a:solidFill>
              </a:rPr>
              <a:t>扬子江药业集团有限公司</a:t>
            </a:r>
            <a:endParaRPr lang="zh-CN" altLang="en-US" sz="2400" b="1" dirty="0">
              <a:solidFill>
                <a:srgbClr val="FFC000"/>
              </a:solidFill>
            </a:endParaRPr>
          </a:p>
        </p:txBody>
      </p:sp>
      <p:sp>
        <p:nvSpPr>
          <p:cNvPr id="8" name="文本框 7"/>
          <p:cNvSpPr txBox="1"/>
          <p:nvPr/>
        </p:nvSpPr>
        <p:spPr>
          <a:xfrm>
            <a:off x="1488440" y="1701165"/>
            <a:ext cx="9042400" cy="1250315"/>
          </a:xfrm>
          <a:prstGeom prst="rect">
            <a:avLst/>
          </a:prstGeom>
          <a:noFill/>
        </p:spPr>
        <p:txBody>
          <a:bodyPr wrap="square" rtlCol="0">
            <a:noAutofit/>
          </a:bodyPr>
          <a:lstStyle/>
          <a:p>
            <a:pPr algn="ctr">
              <a:lnSpc>
                <a:spcPct val="120000"/>
              </a:lnSpc>
            </a:pPr>
            <a:r>
              <a:rPr lang="en-US" altLang="zh-CN" sz="6000" b="1" dirty="0">
                <a:solidFill>
                  <a:srgbClr val="3957BB"/>
                </a:solidFill>
              </a:rPr>
              <a:t>ω-3</a:t>
            </a:r>
            <a:r>
              <a:rPr lang="zh-CN" altLang="en-US" sz="6000" b="1" dirty="0">
                <a:solidFill>
                  <a:srgbClr val="3957BB"/>
                </a:solidFill>
              </a:rPr>
              <a:t>脂肪酸乙酯</a:t>
            </a:r>
            <a:r>
              <a:rPr lang="en-US" altLang="zh-CN" sz="6000" b="1" dirty="0">
                <a:solidFill>
                  <a:srgbClr val="3957BB"/>
                </a:solidFill>
              </a:rPr>
              <a:t>90</a:t>
            </a:r>
            <a:r>
              <a:rPr lang="zh-CN" altLang="en-US" sz="6000" b="1" dirty="0">
                <a:solidFill>
                  <a:srgbClr val="3957BB"/>
                </a:solidFill>
              </a:rPr>
              <a:t>软胶囊</a:t>
            </a:r>
            <a:endParaRPr lang="zh-CN" altLang="en-US" sz="6000" b="1" dirty="0">
              <a:solidFill>
                <a:srgbClr val="3957BB"/>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04</a:t>
            </a:r>
            <a:endParaRPr lang="zh-CN" altLang="en-US"/>
          </a:p>
        </p:txBody>
      </p:sp>
      <p:sp>
        <p:nvSpPr>
          <p:cNvPr id="3" name="文本占位符 2"/>
          <p:cNvSpPr>
            <a:spLocks noGrp="1"/>
          </p:cNvSpPr>
          <p:nvPr>
            <p:ph type="body" sz="quarter" idx="11"/>
          </p:nvPr>
        </p:nvSpPr>
        <p:spPr>
          <a:xfrm>
            <a:off x="1886328" y="525092"/>
            <a:ext cx="3008387" cy="497840"/>
          </a:xfrm>
        </p:spPr>
        <p:txBody>
          <a:bodyPr/>
          <a:lstStyle/>
          <a:p>
            <a:r>
              <a:rPr lang="zh-CN" altLang="en-US" b="1" dirty="0"/>
              <a:t>创新性</a:t>
            </a:r>
            <a:endParaRPr lang="zh-CN" altLang="en-US" b="1" dirty="0"/>
          </a:p>
        </p:txBody>
      </p:sp>
      <p:sp>
        <p:nvSpPr>
          <p:cNvPr id="19" name="矩形: 圆角 128"/>
          <p:cNvSpPr/>
          <p:nvPr>
            <p:custDataLst>
              <p:tags r:id="rId1"/>
            </p:custDataLst>
          </p:nvPr>
        </p:nvSpPr>
        <p:spPr>
          <a:xfrm>
            <a:off x="843882" y="1302041"/>
            <a:ext cx="10504236" cy="4646960"/>
          </a:xfrm>
          <a:prstGeom prst="roundRect">
            <a:avLst>
              <a:gd name="adj" fmla="val 5339"/>
            </a:avLst>
          </a:prstGeom>
          <a:solidFill>
            <a:srgbClr val="CCE3F6"/>
          </a:solidFill>
          <a:ln w="12700" cap="flat" cmpd="sng" algn="ctr">
            <a:solidFill>
              <a:srgbClr val="BFBFBF"/>
            </a:solidFill>
            <a:prstDash val="solid"/>
            <a:miter lim="800000"/>
          </a:ln>
          <a:effectLst>
            <a:outerShdw blurRad="165100" sx="102000" sy="102000" algn="ctr" rotWithShape="0">
              <a:prstClr val="black">
                <a:alpha val="1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2400" b="1" i="0" u="none" strike="noStrike" kern="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endParaRPr>
          </a:p>
        </p:txBody>
      </p:sp>
      <p:sp>
        <p:nvSpPr>
          <p:cNvPr id="20" name="文本框 19"/>
          <p:cNvSpPr txBox="1"/>
          <p:nvPr/>
        </p:nvSpPr>
        <p:spPr>
          <a:xfrm>
            <a:off x="1200150" y="2130425"/>
            <a:ext cx="9575800" cy="2989580"/>
          </a:xfrm>
          <a:prstGeom prst="rect">
            <a:avLst/>
          </a:prstGeom>
          <a:noFill/>
          <a:ln>
            <a:noFill/>
          </a:ln>
        </p:spPr>
        <p:txBody>
          <a:bodyPr wrap="square" lIns="0" tIns="0" rIns="0" bIns="0" rtlCol="0">
            <a:noAutofit/>
          </a:bodyPr>
          <a:lstStyle/>
          <a:p>
            <a:pPr>
              <a:lnSpc>
                <a:spcPct val="100000"/>
              </a:lnSpc>
              <a:spcAft>
                <a:spcPts val="1200"/>
              </a:spcAft>
            </a:pP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首个获批用于</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重度高</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TG</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血症（</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TG≥500 mg/dL</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的</a:t>
            </a: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ω-3</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脂肪酸</a:t>
            </a:r>
            <a:r>
              <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药物</a:t>
            </a:r>
            <a:endPar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171450" indent="-171450" algn="l">
              <a:lnSpc>
                <a:spcPct val="100000"/>
              </a:lnSpc>
              <a:spcAft>
                <a:spcPts val="1200"/>
              </a:spcAft>
              <a:buClrTx/>
              <a:buSzTx/>
              <a:buFont typeface="Arial" panose="020B0604020202020204" pitchFamily="34" charset="0"/>
              <a:buChar char="•"/>
            </a:pPr>
            <a:r>
              <a:rPr lang="zh-CN" altLang="en-US" sz="1600" dirty="0">
                <a:solidFill>
                  <a:schemeClr val="tx1"/>
                </a:solidFill>
                <a:latin typeface="+mn-ea"/>
                <a:sym typeface="+mn-ea"/>
              </a:rPr>
              <a:t>本品具有强效降TG作用与良好安全性​​​​，</a:t>
            </a:r>
            <a:r>
              <a:rPr lang="zh-CN" altLang="en-US" sz="1600" dirty="0">
                <a:solidFill>
                  <a:schemeClr val="tx1"/>
                </a:solidFill>
                <a:latin typeface="+mn-ea"/>
                <a:sym typeface="+mn-ea"/>
              </a:rPr>
              <a:t>可填补</a:t>
            </a:r>
            <a:r>
              <a:rPr lang="zh-CN" altLang="en-US" sz="1600" dirty="0">
                <a:solidFill>
                  <a:schemeClr val="tx1"/>
                </a:solidFill>
                <a:latin typeface="+mn-ea"/>
                <a:sym typeface="+mn-ea"/>
              </a:rPr>
              <a:t>医保空白</a:t>
            </a:r>
            <a:endParaRPr lang="zh-CN" altLang="en-US" sz="1600" dirty="0">
              <a:solidFill>
                <a:schemeClr val="tx1"/>
              </a:solidFill>
              <a:latin typeface="+mn-ea"/>
              <a:sym typeface="+mn-ea"/>
            </a:endParaRPr>
          </a:p>
          <a:p>
            <a:pPr>
              <a:lnSpc>
                <a:spcPct val="100000"/>
              </a:lnSpc>
              <a:spcAft>
                <a:spcPts val="1200"/>
              </a:spcAft>
            </a:pPr>
            <a:r>
              <a:rPr lang="en-US" altLang="zh-CN"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600" b="1" dirty="0">
                <a:solidFill>
                  <a:srgbClr val="FF0000"/>
                </a:solidFill>
                <a:latin typeface="+mn-ea"/>
                <a:sym typeface="+mn-ea"/>
              </a:rPr>
              <a:t>多靶点作用机制有效降低TG，</a:t>
            </a:r>
            <a:r>
              <a:rPr lang="zh-CN" altLang="en-US" sz="1600" b="1" dirty="0">
                <a:solidFill>
                  <a:srgbClr val="FF0000"/>
                </a:solidFill>
                <a:latin typeface="+mn-ea"/>
                <a:sym typeface="+mn-ea"/>
              </a:rPr>
              <a:t>改善心血管结局，带来全面临床获益</a:t>
            </a:r>
            <a:r>
              <a:rPr lang="en-US" altLang="zh-CN" sz="1600" b="1" baseline="300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600" b="1" baseline="300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1-3</a:t>
            </a:r>
            <a:r>
              <a:rPr lang="zh-CN" altLang="en-US" sz="1600" b="1" dirty="0">
                <a:solidFill>
                  <a:srgbClr val="FF0000"/>
                </a:solidFill>
                <a:latin typeface="+mn-ea"/>
                <a:sym typeface="+mn-ea"/>
              </a:rPr>
              <a:t> </a:t>
            </a:r>
            <a:r>
              <a:rPr lang="en-US" altLang="zh-CN" sz="1600" b="1" baseline="300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600" b="1" baseline="300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171450" indent="-171450">
              <a:lnSpc>
                <a:spcPct val="100000"/>
              </a:lnSpc>
              <a:spcAft>
                <a:spcPts val="1200"/>
              </a:spcAft>
              <a:buFont typeface="Arial" panose="020B0604020202020204" pitchFamily="34" charset="0"/>
              <a:buChar char="•"/>
            </a:pPr>
            <a:r>
              <a:rPr lang="zh-CN" altLang="en-US" sz="1600" dirty="0">
                <a:latin typeface="+mn-ea"/>
              </a:rPr>
              <a:t>降低甘油三酯(TG)作用机制：在肝内，可下调TG合成酶的表达，还可促进脂肪酸β氧化，减少TG合成所需底物，从而降低甘油三酯生成；在肝外，可增加脂蛋白酯酶(LPL)活性，水解VLDL和乳糜微粒中的TG</a:t>
            </a:r>
            <a:endParaRPr lang="zh-CN" altLang="en-US" sz="1600" dirty="0">
              <a:latin typeface="+mn-ea"/>
            </a:endParaRPr>
          </a:p>
          <a:p>
            <a:pPr marL="171450" indent="-171450">
              <a:lnSpc>
                <a:spcPct val="100000"/>
              </a:lnSpc>
              <a:spcAft>
                <a:spcPts val="1200"/>
              </a:spcAft>
              <a:buFont typeface="Arial" panose="020B0604020202020204" pitchFamily="34" charset="0"/>
              <a:buChar char="•"/>
            </a:pPr>
            <a:r>
              <a:rPr lang="zh-CN" altLang="en-US" sz="1600" dirty="0">
                <a:latin typeface="+mn-ea"/>
              </a:rPr>
              <a:t>具有抑制炎症反应、抑制血小板聚集、改善内皮功能和抗氧化作用</a:t>
            </a:r>
            <a:endParaRPr lang="zh-CN" altLang="en-US" sz="1600" dirty="0">
              <a:latin typeface="+mn-ea"/>
            </a:endParaRPr>
          </a:p>
          <a:p>
            <a:pPr marL="171450" indent="-171450">
              <a:lnSpc>
                <a:spcPct val="100000"/>
              </a:lnSpc>
              <a:spcAft>
                <a:spcPts val="1200"/>
              </a:spcAft>
              <a:buFont typeface="Arial" panose="020B0604020202020204" pitchFamily="34" charset="0"/>
              <a:buChar char="•"/>
            </a:pPr>
            <a:r>
              <a:rPr lang="zh-CN" altLang="en-US" sz="1600" dirty="0">
                <a:latin typeface="+mn-ea"/>
              </a:rPr>
              <a:t>EPA和DHA还能够改变心肌细胞线粒体膜的结构和功能</a:t>
            </a:r>
            <a:endParaRPr lang="zh-CN" altLang="en-US" sz="1600" dirty="0">
              <a:latin typeface="+mn-ea"/>
            </a:endParaRPr>
          </a:p>
          <a:p>
            <a:pPr>
              <a:lnSpc>
                <a:spcPct val="100000"/>
              </a:lnSpc>
              <a:spcAft>
                <a:spcPts val="1200"/>
              </a:spcAft>
            </a:pPr>
            <a:r>
              <a:rPr lang="en-US" altLang="zh-CN" sz="1600" dirty="0">
                <a:latin typeface="+mn-ea"/>
                <a:sym typeface="+mn-ea"/>
              </a:rPr>
              <a:t> </a:t>
            </a:r>
            <a:endParaRPr lang="zh-CN" altLang="en-US" sz="16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nSpc>
                <a:spcPct val="100000"/>
              </a:lnSpc>
              <a:spcAft>
                <a:spcPts val="1200"/>
              </a:spcAft>
            </a:pPr>
            <a:endParaRPr lang="en-US" altLang="zh-CN" sz="1600" dirty="0">
              <a:latin typeface="+mn-ea"/>
            </a:endParaRPr>
          </a:p>
        </p:txBody>
      </p:sp>
      <p:sp>
        <p:nvSpPr>
          <p:cNvPr id="6" name="文本框 5"/>
          <p:cNvSpPr txBox="1"/>
          <p:nvPr/>
        </p:nvSpPr>
        <p:spPr>
          <a:xfrm>
            <a:off x="378111" y="6020875"/>
            <a:ext cx="11411755" cy="768985"/>
          </a:xfrm>
          <a:prstGeom prst="rect">
            <a:avLst/>
          </a:prstGeom>
          <a:noFill/>
        </p:spPr>
        <p:txBody>
          <a:bodyPr wrap="square" lIns="0" tIns="0" rIns="0" bIns="0" rtlCol="0" anchor="t">
            <a:spAutoFit/>
          </a:bodyPr>
          <a:lstStyle/>
          <a:p>
            <a:pPr indent="0" algn="just">
              <a:lnSpc>
                <a:spcPct val="100000"/>
              </a:lnSpc>
              <a:buClrTx/>
              <a:buSzTx/>
              <a:buFontTx/>
              <a:buNone/>
            </a:pPr>
            <a:endParaRPr lang="zh-CN" altLang="en-US" sz="1000" dirty="0">
              <a:latin typeface="微软雅黑" panose="020B0503020204020204" pitchFamily="34" charset="-122"/>
              <a:ea typeface="微软雅黑" panose="020B0503020204020204" pitchFamily="34" charset="-122"/>
              <a:cs typeface="微软雅黑" panose="020B0503020204020204" pitchFamily="34" charset="-122"/>
            </a:endParaRPr>
          </a:p>
          <a:p>
            <a:pPr marL="228600" indent="-228600" algn="just">
              <a:lnSpc>
                <a:spcPct val="100000"/>
              </a:lnSpc>
              <a:buClrTx/>
              <a:buSzTx/>
              <a:buFontTx/>
              <a:buAutoNum type="arabicPeriod"/>
            </a:pP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 Backes et al. Lipids Health Dis. 2016 Jul 22; 15(1): 118.</a:t>
            </a:r>
            <a:endPar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a:lnSpc>
                <a:spcPct val="100000"/>
              </a:lnSpc>
              <a:buClrTx/>
              <a:buSzTx/>
              <a:buFontTx/>
              <a:buAutoNum type="arabicPeriod"/>
            </a:pP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Mozaffarian D, Wu JH. J Am Coll Cardiol. 2011 Nov 8; 58(20): 2047-67.</a:t>
            </a:r>
            <a:endPar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a:lnSpc>
                <a:spcPct val="100000"/>
              </a:lnSpc>
              <a:buClrTx/>
              <a:buSzTx/>
              <a:buFontTx/>
              <a:buAutoNum type="arabicPeriod"/>
            </a:pP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MORAD W, et al. Med. J. Cairo Univ., 2019 June 87(3): 1337-1348.</a:t>
            </a:r>
            <a:endParaRPr lang="en-US" altLang="zh-CN" sz="1000"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a:lnSpc>
                <a:spcPct val="100000"/>
              </a:lnSpc>
              <a:buAutoNum type="arabicPeriod"/>
            </a:pP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05</a:t>
            </a:r>
            <a:endParaRPr lang="zh-CN" altLang="en-US"/>
          </a:p>
        </p:txBody>
      </p:sp>
      <p:sp>
        <p:nvSpPr>
          <p:cNvPr id="5" name="文本占位符 2"/>
          <p:cNvSpPr>
            <a:spLocks noGrp="1"/>
          </p:cNvSpPr>
          <p:nvPr/>
        </p:nvSpPr>
        <p:spPr>
          <a:xfrm>
            <a:off x="1794137" y="538744"/>
            <a:ext cx="3008387" cy="497840"/>
          </a:xfrm>
          <a:prstGeom prst="rect">
            <a:avLst/>
          </a:prstGeom>
        </p:spPr>
        <p:txBody>
          <a:bodyPr vert="horz" wrap="square" lIns="0" tIns="0" rIns="0" bIns="0" rtlCol="0">
            <a:spAutoFit/>
          </a:bodyPr>
          <a:lstStyle>
            <a:lvl1pPr marL="0" indent="0" algn="l" defTabSz="914400" rtl="0" eaLnBrk="1" latinLnBrk="0" hangingPunct="1">
              <a:lnSpc>
                <a:spcPct val="90000"/>
              </a:lnSpc>
              <a:spcBef>
                <a:spcPts val="1000"/>
              </a:spcBef>
              <a:buFont typeface="Arial" panose="020B0604020202020204" pitchFamily="34" charset="0"/>
              <a:buNone/>
              <a:defRPr sz="3400" b="0" kern="1200">
                <a:solidFill>
                  <a:schemeClr val="accent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sz="3600" b="1" dirty="0">
                <a:latin typeface="微软雅黑" panose="020B0503020204020204" pitchFamily="34" charset="-122"/>
                <a:ea typeface="微软雅黑" panose="020B0503020204020204" pitchFamily="34" charset="-122"/>
                <a:cs typeface="微软雅黑" panose="020B0503020204020204" pitchFamily="34" charset="-122"/>
              </a:rPr>
              <a:t>公平性（</a:t>
            </a:r>
            <a:r>
              <a:rPr lang="en-US" altLang="zh-CN" sz="3600" b="1" dirty="0">
                <a:latin typeface="微软雅黑" panose="020B0503020204020204" pitchFamily="34" charset="-122"/>
                <a:ea typeface="微软雅黑" panose="020B0503020204020204" pitchFamily="34" charset="-122"/>
                <a:cs typeface="微软雅黑" panose="020B0503020204020204" pitchFamily="34" charset="-122"/>
              </a:rPr>
              <a:t>1/2</a:t>
            </a:r>
            <a:r>
              <a:rPr lang="zh-CN" altLang="en-US" sz="3600" b="1"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36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矩形: 圆角 22"/>
          <p:cNvSpPr/>
          <p:nvPr>
            <p:custDataLst>
              <p:tags r:id="rId1"/>
            </p:custDataLst>
          </p:nvPr>
        </p:nvSpPr>
        <p:spPr>
          <a:xfrm>
            <a:off x="6421578" y="3832863"/>
            <a:ext cx="5083348" cy="1802538"/>
          </a:xfrm>
          <a:prstGeom prst="roundRect">
            <a:avLst>
              <a:gd name="adj" fmla="val 6347"/>
            </a:avLst>
          </a:prstGeom>
          <a:solidFill>
            <a:srgbClr val="FFFFFF">
              <a:alpha val="5000"/>
            </a:srgbClr>
          </a:solidFill>
          <a:ln w="15875">
            <a:no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mn-ea"/>
              <a:cs typeface="+mn-ea"/>
              <a:sym typeface="+mn-ea"/>
            </a:endParaRPr>
          </a:p>
        </p:txBody>
      </p:sp>
      <p:sp>
        <p:nvSpPr>
          <p:cNvPr id="4" name="矩形: 圆角 55"/>
          <p:cNvSpPr/>
          <p:nvPr>
            <p:custDataLst>
              <p:tags r:id="rId2"/>
            </p:custDataLst>
          </p:nvPr>
        </p:nvSpPr>
        <p:spPr>
          <a:xfrm>
            <a:off x="684530" y="1557629"/>
            <a:ext cx="5083348" cy="180253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dirty="0">
              <a:solidFill>
                <a:schemeClr val="tx1">
                  <a:lumMod val="85000"/>
                  <a:lumOff val="15000"/>
                </a:schemeClr>
              </a:solidFill>
              <a:latin typeface="+mn-ea"/>
              <a:cs typeface="+mn-ea"/>
              <a:sym typeface="+mn-ea"/>
            </a:endParaRPr>
          </a:p>
        </p:txBody>
      </p:sp>
      <p:sp>
        <p:nvSpPr>
          <p:cNvPr id="6" name="矩形: 圆角 11"/>
          <p:cNvSpPr/>
          <p:nvPr>
            <p:custDataLst>
              <p:tags r:id="rId3"/>
            </p:custDataLst>
          </p:nvPr>
        </p:nvSpPr>
        <p:spPr>
          <a:xfrm>
            <a:off x="6424122" y="1557629"/>
            <a:ext cx="5083348" cy="1802538"/>
          </a:xfrm>
          <a:prstGeom prst="roundRect">
            <a:avLst>
              <a:gd name="adj" fmla="val 6347"/>
            </a:avLst>
          </a:prstGeom>
          <a:solidFill>
            <a:srgbClr val="FFFFFF">
              <a:alpha val="5000"/>
            </a:srgbClr>
          </a:solidFill>
          <a:ln w="15875">
            <a:no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mn-ea"/>
              <a:cs typeface="+mn-ea"/>
              <a:sym typeface="+mn-ea"/>
            </a:endParaRPr>
          </a:p>
        </p:txBody>
      </p:sp>
      <p:sp>
        <p:nvSpPr>
          <p:cNvPr id="7" name="矩形: 圆角 88"/>
          <p:cNvSpPr/>
          <p:nvPr>
            <p:custDataLst>
              <p:tags r:id="rId4"/>
            </p:custDataLst>
          </p:nvPr>
        </p:nvSpPr>
        <p:spPr>
          <a:xfrm>
            <a:off x="684530" y="3832863"/>
            <a:ext cx="5083348" cy="1802538"/>
          </a:xfrm>
          <a:prstGeom prst="roundRect">
            <a:avLst>
              <a:gd name="adj" fmla="val 6347"/>
            </a:avLst>
          </a:prstGeom>
          <a:solidFill>
            <a:srgbClr val="FFFFFF">
              <a:alpha val="5000"/>
            </a:srgbClr>
          </a:solidFill>
          <a:ln w="15875">
            <a:noFill/>
          </a:ln>
          <a:effectLst>
            <a:outerShdw blurRad="279400" dist="228600" dir="2700000" algn="tl" rotWithShape="0">
              <a:schemeClr val="accent1">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ctr">
              <a:lnSpc>
                <a:spcPct val="150000"/>
              </a:lnSpc>
            </a:pPr>
            <a:endParaRPr lang="zh-CN" altLang="zh-CN" sz="1500">
              <a:solidFill>
                <a:schemeClr val="tx1">
                  <a:lumMod val="85000"/>
                  <a:lumOff val="15000"/>
                </a:schemeClr>
              </a:solidFill>
              <a:latin typeface="+mn-ea"/>
              <a:cs typeface="+mn-ea"/>
              <a:sym typeface="+mn-ea"/>
            </a:endParaRPr>
          </a:p>
        </p:txBody>
      </p:sp>
      <p:sp>
        <p:nvSpPr>
          <p:cNvPr id="8" name="矩形: 圆角 23"/>
          <p:cNvSpPr/>
          <p:nvPr>
            <p:custDataLst>
              <p:tags r:id="rId5"/>
            </p:custDataLst>
          </p:nvPr>
        </p:nvSpPr>
        <p:spPr>
          <a:xfrm>
            <a:off x="6421755" y="3832860"/>
            <a:ext cx="5153660" cy="2546985"/>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l">
              <a:lnSpc>
                <a:spcPct val="150000"/>
              </a:lnSpc>
            </a:pPr>
            <a:r>
              <a:rPr lang="en-US" altLang="zh-CN" sz="1200">
                <a:solidFill>
                  <a:schemeClr val="tx1">
                    <a:lumMod val="85000"/>
                    <a:lumOff val="15000"/>
                  </a:schemeClr>
                </a:solidFill>
                <a:latin typeface="+mn-ea"/>
                <a:cs typeface="+mn-ea"/>
                <a:sym typeface="+mn-ea"/>
              </a:rPr>
              <a:t>1</a:t>
            </a:r>
            <a:r>
              <a:rPr lang="zh-CN" altLang="en-US" sz="1200">
                <a:solidFill>
                  <a:schemeClr val="tx1">
                    <a:lumMod val="85000"/>
                    <a:lumOff val="15000"/>
                  </a:schemeClr>
                </a:solidFill>
                <a:latin typeface="+mn-ea"/>
                <a:cs typeface="+mn-ea"/>
                <a:sym typeface="+mn-ea"/>
              </a:rPr>
              <a:t>、本品联合他汀用药无需调整剂量</a:t>
            </a:r>
            <a:r>
              <a:rPr lang="en-US" altLang="zh-CN" sz="1200">
                <a:solidFill>
                  <a:schemeClr val="tx1">
                    <a:lumMod val="85000"/>
                    <a:lumOff val="15000"/>
                  </a:schemeClr>
                </a:solidFill>
                <a:latin typeface="+mn-ea"/>
                <a:cs typeface="+mn-ea"/>
                <a:sym typeface="+mn-ea"/>
              </a:rPr>
              <a:t>,</a:t>
            </a:r>
            <a:r>
              <a:rPr lang="zh-CN" altLang="en-US" sz="1200">
                <a:solidFill>
                  <a:schemeClr val="tx1">
                    <a:lumMod val="85000"/>
                    <a:lumOff val="15000"/>
                  </a:schemeClr>
                </a:solidFill>
                <a:latin typeface="+mn-ea"/>
                <a:cs typeface="+mn-ea"/>
                <a:sym typeface="+mn-ea"/>
              </a:rPr>
              <a:t>随餐或餐后服用均可</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baseline="60000" dirty="0">
                <a:solidFill>
                  <a:schemeClr val="tx1">
                    <a:lumMod val="85000"/>
                    <a:lumOff val="15000"/>
                  </a:schemeClr>
                </a:solidFill>
                <a:uFillTx/>
                <a:latin typeface="Times New Roman" panose="02020603050405020304" charset="0"/>
                <a:cs typeface="Times New Roman" panose="02020603050405020304" charset="0"/>
                <a:sym typeface="+mn-ea"/>
              </a:rPr>
              <a:t>2</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a:solidFill>
                  <a:schemeClr val="tx1">
                    <a:lumMod val="85000"/>
                    <a:lumOff val="15000"/>
                  </a:schemeClr>
                </a:solidFill>
                <a:latin typeface="+mn-ea"/>
                <a:cs typeface="+mn-ea"/>
                <a:sym typeface="+mn-ea"/>
              </a:rPr>
              <a:t>,</a:t>
            </a:r>
            <a:r>
              <a:rPr lang="zh-CN" altLang="en-US" sz="1200">
                <a:solidFill>
                  <a:schemeClr val="tx1">
                    <a:lumMod val="85000"/>
                    <a:lumOff val="15000"/>
                  </a:schemeClr>
                </a:solidFill>
                <a:latin typeface="+mn-ea"/>
                <a:cs typeface="+mn-ea"/>
                <a:sym typeface="+mn-ea"/>
              </a:rPr>
              <a:t>患者依从性好</a:t>
            </a:r>
            <a:r>
              <a:rPr lang="en-US" altLang="zh-CN" sz="1200">
                <a:solidFill>
                  <a:schemeClr val="tx1">
                    <a:lumMod val="85000"/>
                    <a:lumOff val="15000"/>
                  </a:schemeClr>
                </a:solidFill>
                <a:latin typeface="+mn-ea"/>
                <a:cs typeface="+mn-ea"/>
                <a:sym typeface="+mn-ea"/>
              </a:rPr>
              <a:t>,</a:t>
            </a:r>
            <a:r>
              <a:rPr lang="zh-CN" altLang="en-US" sz="1200">
                <a:solidFill>
                  <a:schemeClr val="tx1">
                    <a:lumMod val="85000"/>
                    <a:lumOff val="15000"/>
                  </a:schemeClr>
                </a:solidFill>
                <a:latin typeface="+mn-ea"/>
                <a:cs typeface="+mn-ea"/>
                <a:sym typeface="+mn-ea"/>
              </a:rPr>
              <a:t>方便临床管理</a:t>
            </a:r>
            <a:r>
              <a:rPr lang="en-US" altLang="zh-CN" sz="1200">
                <a:solidFill>
                  <a:schemeClr val="tx1">
                    <a:lumMod val="85000"/>
                    <a:lumOff val="15000"/>
                  </a:schemeClr>
                </a:solidFill>
                <a:latin typeface="+mn-ea"/>
                <a:cs typeface="+mn-ea"/>
                <a:sym typeface="+mn-ea"/>
              </a:rPr>
              <a:t>;</a:t>
            </a:r>
            <a:endParaRPr lang="en-US" altLang="zh-CN" sz="1200">
              <a:solidFill>
                <a:schemeClr val="tx1">
                  <a:lumMod val="85000"/>
                  <a:lumOff val="15000"/>
                </a:schemeClr>
              </a:solidFill>
              <a:latin typeface="+mn-ea"/>
              <a:cs typeface="+mn-ea"/>
              <a:sym typeface="+mn-ea"/>
            </a:endParaRPr>
          </a:p>
          <a:p>
            <a:pPr algn="l">
              <a:lnSpc>
                <a:spcPct val="150000"/>
              </a:lnSpc>
              <a:buClrTx/>
              <a:buSzTx/>
              <a:buFontTx/>
              <a:buNone/>
            </a:pPr>
            <a:r>
              <a:rPr lang="en-US" altLang="zh-CN" sz="1200">
                <a:solidFill>
                  <a:schemeClr val="tx1">
                    <a:lumMod val="85000"/>
                    <a:lumOff val="15000"/>
                  </a:schemeClr>
                </a:solidFill>
                <a:latin typeface="+mn-ea"/>
                <a:cs typeface="+mn-ea"/>
                <a:sym typeface="+mn-ea"/>
              </a:rPr>
              <a:t>2、ω-3脂肪酸乙酯90软胶囊说明书</a:t>
            </a:r>
            <a:r>
              <a:rPr lang="zh-CN" altLang="en-US" sz="1200">
                <a:solidFill>
                  <a:schemeClr val="tx1">
                    <a:lumMod val="85000"/>
                    <a:lumOff val="15000"/>
                  </a:schemeClr>
                </a:solidFill>
                <a:latin typeface="+mn-ea"/>
                <a:cs typeface="+mn-ea"/>
                <a:sym typeface="+mn-ea"/>
              </a:rPr>
              <a:t>适应症</a:t>
            </a:r>
            <a:r>
              <a:rPr lang="en-US" altLang="zh-CN" sz="1200">
                <a:solidFill>
                  <a:schemeClr val="tx1">
                    <a:lumMod val="85000"/>
                    <a:lumOff val="15000"/>
                  </a:schemeClr>
                </a:solidFill>
                <a:latin typeface="+mn-ea"/>
                <a:cs typeface="+mn-ea"/>
                <a:sym typeface="+mn-ea"/>
              </a:rPr>
              <a:t>明确</a:t>
            </a:r>
            <a:r>
              <a:rPr lang="zh-CN" altLang="en-US" sz="1200">
                <a:solidFill>
                  <a:schemeClr val="tx1">
                    <a:lumMod val="85000"/>
                    <a:lumOff val="15000"/>
                  </a:schemeClr>
                </a:solidFill>
                <a:latin typeface="+mn-ea"/>
                <a:cs typeface="+mn-ea"/>
                <a:sym typeface="+mn-ea"/>
              </a:rPr>
              <a:t>（</a:t>
            </a:r>
            <a:r>
              <a:rPr lang="en-US" altLang="zh-CN" sz="1200">
                <a:solidFill>
                  <a:schemeClr val="tx1">
                    <a:lumMod val="85000"/>
                    <a:lumOff val="15000"/>
                  </a:schemeClr>
                </a:solidFill>
                <a:latin typeface="+mn-ea"/>
                <a:cs typeface="+mn-ea"/>
                <a:sym typeface="+mn-ea"/>
              </a:rPr>
              <a:t>在控制饮食的基础上，本品用于降低重度高甘油三酯血症（≥500mg/dL）成年患者的甘油三酯（TG）水平</a:t>
            </a:r>
            <a:r>
              <a:rPr lang="zh-CN" altLang="en-US" sz="1200">
                <a:solidFill>
                  <a:schemeClr val="tx1">
                    <a:lumMod val="85000"/>
                    <a:lumOff val="15000"/>
                  </a:schemeClr>
                </a:solidFill>
                <a:latin typeface="+mn-ea"/>
                <a:cs typeface="+mn-ea"/>
                <a:sym typeface="+mn-ea"/>
              </a:rPr>
              <a:t>），</a:t>
            </a:r>
            <a:r>
              <a:rPr lang="en-US" altLang="zh-CN" sz="1200">
                <a:solidFill>
                  <a:schemeClr val="tx1">
                    <a:lumMod val="85000"/>
                    <a:lumOff val="15000"/>
                  </a:schemeClr>
                </a:solidFill>
                <a:latin typeface="+mn-ea"/>
                <a:cs typeface="+mn-ea"/>
                <a:sym typeface="+mn-ea"/>
              </a:rPr>
              <a:t>安全性信息详实，无临床滥用及超说明书用药风险</a:t>
            </a:r>
            <a:r>
              <a:rPr lang="zh-CN" altLang="en-US" sz="1200">
                <a:solidFill>
                  <a:schemeClr val="tx1">
                    <a:lumMod val="85000"/>
                    <a:lumOff val="15000"/>
                  </a:schemeClr>
                </a:solidFill>
                <a:latin typeface="+mn-ea"/>
                <a:cs typeface="+mn-ea"/>
                <a:sym typeface="+mn-ea"/>
              </a:rPr>
              <a:t>，</a:t>
            </a:r>
            <a:r>
              <a:rPr lang="en-US" altLang="zh-CN" sz="1200">
                <a:solidFill>
                  <a:schemeClr val="tx1">
                    <a:lumMod val="85000"/>
                    <a:lumOff val="15000"/>
                  </a:schemeClr>
                </a:solidFill>
                <a:latin typeface="+mn-ea"/>
                <a:cs typeface="+mn-ea"/>
                <a:sym typeface="+mn-ea"/>
              </a:rPr>
              <a:t>可有效促进医生临床合理用药</a:t>
            </a:r>
            <a:r>
              <a:rPr lang="en-US" altLang="zh-CN" sz="1200" baseline="60000">
                <a:solidFill>
                  <a:schemeClr val="tx1">
                    <a:lumMod val="85000"/>
                    <a:lumOff val="15000"/>
                  </a:schemeClr>
                </a:solidFill>
                <a:uFillTx/>
                <a:latin typeface="Times New Roman" panose="02020603050405020304" charset="0"/>
                <a:cs typeface="Times New Roman" panose="02020603050405020304" charset="0"/>
                <a:sym typeface="+mn-ea"/>
              </a:rPr>
              <a:t>【2】</a:t>
            </a:r>
            <a:r>
              <a:rPr lang="zh-CN" altLang="en-US" sz="1200" baseline="60000">
                <a:solidFill>
                  <a:schemeClr val="tx1">
                    <a:lumMod val="85000"/>
                    <a:lumOff val="15000"/>
                  </a:schemeClr>
                </a:solidFill>
                <a:uFillTx/>
                <a:latin typeface="Times New Roman" panose="02020603050405020304" charset="0"/>
                <a:cs typeface="Times New Roman" panose="02020603050405020304" charset="0"/>
                <a:sym typeface="+mn-ea"/>
              </a:rPr>
              <a:t>；</a:t>
            </a:r>
            <a:endParaRPr lang="en-US" altLang="zh-CN" sz="1200">
              <a:solidFill>
                <a:schemeClr val="tx1">
                  <a:lumMod val="85000"/>
                  <a:lumOff val="15000"/>
                </a:schemeClr>
              </a:solidFill>
              <a:latin typeface="+mn-ea"/>
              <a:cs typeface="+mn-ea"/>
              <a:sym typeface="+mn-ea"/>
            </a:endParaRPr>
          </a:p>
          <a:p>
            <a:pPr algn="l">
              <a:lnSpc>
                <a:spcPct val="150000"/>
              </a:lnSpc>
            </a:pPr>
            <a:r>
              <a:rPr lang="en-US" altLang="zh-CN" sz="1200">
                <a:solidFill>
                  <a:schemeClr val="tx1">
                    <a:lumMod val="85000"/>
                    <a:lumOff val="15000"/>
                  </a:schemeClr>
                </a:solidFill>
                <a:latin typeface="+mn-ea"/>
                <a:cs typeface="+mn-ea"/>
                <a:sym typeface="+mn-ea"/>
              </a:rPr>
              <a:t>3</a:t>
            </a:r>
            <a:r>
              <a:rPr lang="zh-CN" altLang="en-US" sz="1200">
                <a:solidFill>
                  <a:schemeClr val="tx1">
                    <a:lumMod val="85000"/>
                    <a:lumOff val="15000"/>
                  </a:schemeClr>
                </a:solidFill>
                <a:latin typeface="+mn-ea"/>
                <a:cs typeface="+mn-ea"/>
                <a:sym typeface="+mn-ea"/>
              </a:rPr>
              <a:t>、有效期</a:t>
            </a:r>
            <a:r>
              <a:rPr lang="en-US" altLang="zh-CN" sz="1200" b="1">
                <a:solidFill>
                  <a:schemeClr val="tx1">
                    <a:lumMod val="85000"/>
                    <a:lumOff val="15000"/>
                  </a:schemeClr>
                </a:solidFill>
                <a:latin typeface="+mn-ea"/>
                <a:cs typeface="+mn-ea"/>
                <a:sym typeface="+mn-ea"/>
              </a:rPr>
              <a:t>30</a:t>
            </a:r>
            <a:r>
              <a:rPr lang="zh-CN" altLang="en-US" sz="1200" b="1">
                <a:solidFill>
                  <a:schemeClr val="tx1">
                    <a:lumMod val="85000"/>
                    <a:lumOff val="15000"/>
                  </a:schemeClr>
                </a:solidFill>
                <a:latin typeface="+mn-ea"/>
                <a:cs typeface="+mn-ea"/>
                <a:sym typeface="+mn-ea"/>
              </a:rPr>
              <a:t>个月</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baseline="60000" dirty="0">
                <a:solidFill>
                  <a:schemeClr val="tx1">
                    <a:lumMod val="85000"/>
                    <a:lumOff val="15000"/>
                  </a:schemeClr>
                </a:solidFill>
                <a:uFillTx/>
                <a:latin typeface="Times New Roman" panose="02020603050405020304" charset="0"/>
                <a:cs typeface="Times New Roman" panose="02020603050405020304" charset="0"/>
                <a:sym typeface="+mn-ea"/>
              </a:rPr>
              <a:t>2</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a:solidFill>
                  <a:schemeClr val="tx1">
                    <a:lumMod val="85000"/>
                    <a:lumOff val="15000"/>
                  </a:schemeClr>
                </a:solidFill>
                <a:latin typeface="+mn-ea"/>
                <a:cs typeface="+mn-ea"/>
                <a:sym typeface="+mn-ea"/>
              </a:rPr>
              <a:t>,</a:t>
            </a:r>
            <a:r>
              <a:rPr lang="zh-CN" altLang="en-US" sz="1200">
                <a:solidFill>
                  <a:schemeClr val="tx1">
                    <a:lumMod val="85000"/>
                    <a:lumOff val="15000"/>
                  </a:schemeClr>
                </a:solidFill>
                <a:latin typeface="+mn-ea"/>
                <a:cs typeface="+mn-ea"/>
                <a:sym typeface="+mn-ea"/>
              </a:rPr>
              <a:t>便于储存。</a:t>
            </a:r>
            <a:endParaRPr lang="zh-CN" altLang="en-US" sz="1200">
              <a:solidFill>
                <a:schemeClr val="tx1">
                  <a:lumMod val="85000"/>
                  <a:lumOff val="15000"/>
                </a:schemeClr>
              </a:solidFill>
              <a:latin typeface="+mn-ea"/>
              <a:cs typeface="+mn-ea"/>
              <a:sym typeface="+mn-ea"/>
            </a:endParaRPr>
          </a:p>
        </p:txBody>
      </p:sp>
      <p:sp>
        <p:nvSpPr>
          <p:cNvPr id="27" name="任意多边形: 形状 26"/>
          <p:cNvSpPr/>
          <p:nvPr>
            <p:custDataLst>
              <p:tags r:id="rId6"/>
            </p:custDataLst>
          </p:nvPr>
        </p:nvSpPr>
        <p:spPr>
          <a:xfrm>
            <a:off x="7033946" y="3712679"/>
            <a:ext cx="3859813" cy="490626"/>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chemeClr val="bg1"/>
                </a:solidFill>
                <a:sym typeface="+mn-ea"/>
              </a:rPr>
              <a:t>临床管理提供方便</a:t>
            </a:r>
            <a:endParaRPr lang="zh-CN" altLang="en-US" sz="2000" b="1" dirty="0">
              <a:solidFill>
                <a:schemeClr val="bg1"/>
              </a:solidFill>
              <a:latin typeface="+mn-ea"/>
              <a:cs typeface="+mn-ea"/>
              <a:sym typeface="+mn-ea"/>
            </a:endParaRPr>
          </a:p>
        </p:txBody>
      </p:sp>
      <p:sp>
        <p:nvSpPr>
          <p:cNvPr id="28" name="等腰三角形 27"/>
          <p:cNvSpPr/>
          <p:nvPr>
            <p:custDataLst>
              <p:tags r:id="rId7"/>
            </p:custDataLst>
          </p:nvPr>
        </p:nvSpPr>
        <p:spPr>
          <a:xfrm>
            <a:off x="6864798" y="3712679"/>
            <a:ext cx="168799" cy="120288"/>
          </a:xfrm>
          <a:prstGeom prst="triangle">
            <a:avLst>
              <a:gd name="adj" fmla="val 100000"/>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30" name="等腰三角形 29"/>
          <p:cNvSpPr/>
          <p:nvPr>
            <p:custDataLst>
              <p:tags r:id="rId8"/>
            </p:custDataLst>
          </p:nvPr>
        </p:nvSpPr>
        <p:spPr>
          <a:xfrm flipH="1">
            <a:off x="10893195" y="3712679"/>
            <a:ext cx="168799" cy="120288"/>
          </a:xfrm>
          <a:prstGeom prst="triangle">
            <a:avLst>
              <a:gd name="adj" fmla="val 100000"/>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9" name="矩形: 圆角 5"/>
          <p:cNvSpPr/>
          <p:nvPr>
            <p:custDataLst>
              <p:tags r:id="rId9"/>
            </p:custDataLst>
          </p:nvPr>
        </p:nvSpPr>
        <p:spPr>
          <a:xfrm>
            <a:off x="688975" y="1342390"/>
            <a:ext cx="5551170" cy="3216910"/>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lIns="342095" tIns="536791" rIns="342095" bIns="215900" numCol="1" spcCol="0" rtlCol="0" fromWordArt="0" anchor="ctr" anchorCtr="0" forceAA="0" compatLnSpc="1">
            <a:noAutofit/>
          </a:bodyPr>
          <a:p>
            <a:pPr lvl="0" algn="l">
              <a:lnSpc>
                <a:spcPct val="150000"/>
              </a:lnSpc>
              <a:buClrTx/>
              <a:buSzTx/>
              <a:buFontTx/>
            </a:pPr>
            <a:r>
              <a:rPr lang="en-US" altLang="zh-CN" sz="1200" dirty="0">
                <a:solidFill>
                  <a:schemeClr val="tx1">
                    <a:lumMod val="85000"/>
                    <a:lumOff val="15000"/>
                  </a:schemeClr>
                </a:solidFill>
                <a:latin typeface="+mn-ea"/>
                <a:cs typeface="+mn-ea"/>
                <a:sym typeface="+mn-ea"/>
              </a:rPr>
              <a:t>1</a:t>
            </a:r>
            <a:r>
              <a:rPr lang="zh-CN" altLang="en-US" sz="1200" dirty="0">
                <a:solidFill>
                  <a:schemeClr val="tx1">
                    <a:lumMod val="85000"/>
                    <a:lumOff val="15000"/>
                  </a:schemeClr>
                </a:solidFill>
                <a:latin typeface="+mn-ea"/>
                <a:cs typeface="+mn-ea"/>
                <a:sym typeface="+mn-ea"/>
              </a:rPr>
              <a:t>、</a:t>
            </a:r>
            <a:r>
              <a:rPr lang="en-US" altLang="zh-CN" sz="1200" dirty="0">
                <a:solidFill>
                  <a:schemeClr val="tx1">
                    <a:lumMod val="85000"/>
                    <a:lumOff val="15000"/>
                  </a:schemeClr>
                </a:solidFill>
                <a:latin typeface="+mn-ea"/>
                <a:cs typeface="+mn-ea"/>
                <a:sym typeface="+mn-ea"/>
              </a:rPr>
              <a:t>2020~2022 </a:t>
            </a:r>
            <a:r>
              <a:rPr lang="zh-CN" altLang="en-US" sz="1200" dirty="0">
                <a:solidFill>
                  <a:schemeClr val="tx1">
                    <a:lumMod val="85000"/>
                    <a:lumOff val="15000"/>
                  </a:schemeClr>
                </a:solidFill>
                <a:latin typeface="+mn-ea"/>
                <a:cs typeface="+mn-ea"/>
                <a:sym typeface="+mn-ea"/>
              </a:rPr>
              <a:t>年，</a:t>
            </a:r>
            <a:r>
              <a:rPr lang="en-US" altLang="zh-CN" sz="1200" dirty="0">
                <a:solidFill>
                  <a:schemeClr val="tx1">
                    <a:lumMod val="85000"/>
                    <a:lumOff val="15000"/>
                  </a:schemeClr>
                </a:solidFill>
                <a:latin typeface="+mn-ea"/>
                <a:cs typeface="+mn-ea"/>
                <a:sym typeface="+mn-ea"/>
              </a:rPr>
              <a:t>“</a:t>
            </a:r>
            <a:r>
              <a:rPr lang="zh-CN" altLang="en-US" sz="1200" dirty="0">
                <a:solidFill>
                  <a:schemeClr val="tx1">
                    <a:lumMod val="85000"/>
                    <a:lumOff val="15000"/>
                  </a:schemeClr>
                </a:solidFill>
                <a:latin typeface="+mn-ea"/>
                <a:cs typeface="+mn-ea"/>
                <a:sym typeface="+mn-ea"/>
              </a:rPr>
              <a:t>中国居民心血管病及其危险因素监测</a:t>
            </a:r>
            <a:r>
              <a:rPr lang="en-US" altLang="zh-CN" sz="1200" dirty="0">
                <a:solidFill>
                  <a:schemeClr val="tx1">
                    <a:lumMod val="85000"/>
                    <a:lumOff val="15000"/>
                  </a:schemeClr>
                </a:solidFill>
                <a:latin typeface="+mn-ea"/>
                <a:cs typeface="+mn-ea"/>
                <a:sym typeface="+mn-ea"/>
              </a:rPr>
              <a:t> ”</a:t>
            </a:r>
            <a:r>
              <a:rPr lang="zh-CN" altLang="en-US" sz="1200" dirty="0">
                <a:solidFill>
                  <a:schemeClr val="tx1">
                    <a:lumMod val="85000"/>
                    <a:lumOff val="15000"/>
                  </a:schemeClr>
                </a:solidFill>
                <a:latin typeface="+mn-ea"/>
                <a:cs typeface="+mn-ea"/>
                <a:sym typeface="+mn-ea"/>
              </a:rPr>
              <a:t>结果显示，中国</a:t>
            </a:r>
            <a:r>
              <a:rPr lang="en-US" altLang="zh-CN" sz="1200" dirty="0">
                <a:solidFill>
                  <a:schemeClr val="tx1">
                    <a:lumMod val="85000"/>
                    <a:lumOff val="15000"/>
                  </a:schemeClr>
                </a:solidFill>
                <a:latin typeface="+mn-ea"/>
                <a:cs typeface="+mn-ea"/>
                <a:sym typeface="+mn-ea"/>
              </a:rPr>
              <a:t>≥ 18 </a:t>
            </a:r>
            <a:r>
              <a:rPr lang="zh-CN" altLang="en-US" sz="1200" dirty="0">
                <a:solidFill>
                  <a:schemeClr val="tx1">
                    <a:lumMod val="85000"/>
                    <a:lumOff val="15000"/>
                  </a:schemeClr>
                </a:solidFill>
                <a:latin typeface="+mn-ea"/>
                <a:cs typeface="+mn-ea"/>
                <a:sym typeface="+mn-ea"/>
              </a:rPr>
              <a:t>岁居民血脂异常患病率为</a:t>
            </a:r>
            <a:r>
              <a:rPr lang="en-US" altLang="zh-CN" sz="1200" dirty="0">
                <a:solidFill>
                  <a:schemeClr val="tx1">
                    <a:lumMod val="85000"/>
                    <a:lumOff val="15000"/>
                  </a:schemeClr>
                </a:solidFill>
                <a:latin typeface="+mn-ea"/>
                <a:cs typeface="+mn-ea"/>
                <a:sym typeface="+mn-ea"/>
              </a:rPr>
              <a:t> 38.1%</a:t>
            </a:r>
            <a:r>
              <a:rPr lang="zh-CN" altLang="en-US" sz="1200" dirty="0">
                <a:solidFill>
                  <a:schemeClr val="tx1">
                    <a:lumMod val="85000"/>
                    <a:lumOff val="15000"/>
                  </a:schemeClr>
                </a:solidFill>
                <a:latin typeface="+mn-ea"/>
                <a:cs typeface="+mn-ea"/>
                <a:sym typeface="+mn-ea"/>
              </a:rPr>
              <a:t>，</a:t>
            </a:r>
            <a:r>
              <a:rPr lang="en-US" altLang="zh-CN" sz="1200">
                <a:solidFill>
                  <a:schemeClr val="tx1">
                    <a:lumMod val="85000"/>
                    <a:lumOff val="15000"/>
                  </a:schemeClr>
                </a:solidFill>
                <a:latin typeface="+mn-ea"/>
                <a:cs typeface="+mn-ea"/>
                <a:sym typeface="+mn-ea"/>
              </a:rPr>
              <a:t>高血脂是基本医保重点保障疾病,</a:t>
            </a:r>
            <a:r>
              <a:rPr lang="zh-CN" altLang="en-US" sz="1200">
                <a:solidFill>
                  <a:schemeClr val="tx1">
                    <a:lumMod val="85000"/>
                    <a:lumOff val="15000"/>
                  </a:schemeClr>
                </a:solidFill>
                <a:latin typeface="+mn-ea"/>
                <a:cs typeface="+mn-ea"/>
                <a:sym typeface="+mn-ea"/>
              </a:rPr>
              <a:t>目前</a:t>
            </a:r>
            <a:r>
              <a:rPr lang="en-US" altLang="zh-CN" sz="1200">
                <a:solidFill>
                  <a:schemeClr val="tx1">
                    <a:lumMod val="85000"/>
                    <a:lumOff val="15000"/>
                  </a:schemeClr>
                </a:solidFill>
                <a:latin typeface="+mn-ea"/>
                <a:cs typeface="+mn-ea"/>
                <a:sym typeface="+mn-ea"/>
              </a:rPr>
              <a:t>治疗达标率低（4.8%）</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baseline="60000" dirty="0">
                <a:solidFill>
                  <a:schemeClr val="tx1">
                    <a:lumMod val="85000"/>
                    <a:lumOff val="15000"/>
                  </a:schemeClr>
                </a:solidFill>
                <a:uFillTx/>
                <a:latin typeface="Times New Roman" panose="02020603050405020304" charset="0"/>
                <a:cs typeface="Times New Roman" panose="02020603050405020304" charset="0"/>
                <a:sym typeface="+mn-ea"/>
              </a:rPr>
              <a:t>1</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a:solidFill>
                  <a:schemeClr val="tx1">
                    <a:lumMod val="85000"/>
                    <a:lumOff val="15000"/>
                  </a:schemeClr>
                </a:solidFill>
                <a:latin typeface="+mn-ea"/>
                <a:cs typeface="+mn-ea"/>
                <a:sym typeface="+mn-ea"/>
              </a:rPr>
              <a:t>,临床</a:t>
            </a:r>
            <a:r>
              <a:rPr lang="zh-CN" altLang="en-US" sz="1200">
                <a:solidFill>
                  <a:schemeClr val="tx1">
                    <a:lumMod val="85000"/>
                    <a:lumOff val="15000"/>
                  </a:schemeClr>
                </a:solidFill>
                <a:latin typeface="+mn-ea"/>
                <a:cs typeface="+mn-ea"/>
                <a:sym typeface="+mn-ea"/>
              </a:rPr>
              <a:t>急需</a:t>
            </a:r>
            <a:r>
              <a:rPr lang="en-US" altLang="zh-CN" sz="1200">
                <a:solidFill>
                  <a:schemeClr val="tx1">
                    <a:lumMod val="85000"/>
                    <a:lumOff val="15000"/>
                  </a:schemeClr>
                </a:solidFill>
                <a:latin typeface="+mn-ea"/>
                <a:cs typeface="+mn-ea"/>
                <a:sym typeface="+mn-ea"/>
              </a:rPr>
              <a:t>新药实现更好的管理</a:t>
            </a:r>
            <a:r>
              <a:rPr lang="zh-CN" altLang="en-US" sz="1200">
                <a:solidFill>
                  <a:schemeClr val="tx1">
                    <a:lumMod val="85000"/>
                    <a:lumOff val="15000"/>
                  </a:schemeClr>
                </a:solidFill>
                <a:latin typeface="+mn-ea"/>
                <a:cs typeface="+mn-ea"/>
                <a:sym typeface="+mn-ea"/>
              </a:rPr>
              <a:t>，提高达标率</a:t>
            </a:r>
            <a:r>
              <a:rPr lang="en-US" altLang="zh-CN" sz="1200">
                <a:solidFill>
                  <a:schemeClr val="tx1">
                    <a:lumMod val="85000"/>
                    <a:lumOff val="15000"/>
                  </a:schemeClr>
                </a:solidFill>
                <a:latin typeface="+mn-ea"/>
                <a:cs typeface="+mn-ea"/>
                <a:sym typeface="+mn-ea"/>
              </a:rPr>
              <a:t>;</a:t>
            </a:r>
            <a:endParaRPr lang="en-US" altLang="zh-CN" sz="1200" dirty="0">
              <a:solidFill>
                <a:schemeClr val="tx1">
                  <a:lumMod val="85000"/>
                  <a:lumOff val="15000"/>
                </a:schemeClr>
              </a:solidFill>
              <a:latin typeface="+mn-ea"/>
              <a:cs typeface="+mn-ea"/>
              <a:sym typeface="+mn-ea"/>
            </a:endParaRPr>
          </a:p>
          <a:p>
            <a:pPr lvl="0" algn="l">
              <a:lnSpc>
                <a:spcPct val="150000"/>
              </a:lnSpc>
              <a:buClrTx/>
              <a:buSzTx/>
              <a:buFontTx/>
            </a:pPr>
            <a:r>
              <a:rPr lang="en-US" altLang="zh-CN" sz="1200" dirty="0">
                <a:solidFill>
                  <a:schemeClr val="tx1">
                    <a:lumMod val="85000"/>
                    <a:lumOff val="15000"/>
                  </a:schemeClr>
                </a:solidFill>
                <a:latin typeface="+mn-ea"/>
                <a:cs typeface="+mn-ea"/>
                <a:sym typeface="+mn-ea"/>
              </a:rPr>
              <a:t>2</a:t>
            </a:r>
            <a:r>
              <a:rPr lang="zh-CN" altLang="en-US" sz="1200" dirty="0">
                <a:solidFill>
                  <a:schemeClr val="tx1">
                    <a:lumMod val="85000"/>
                    <a:lumOff val="15000"/>
                  </a:schemeClr>
                </a:solidFill>
                <a:latin typeface="+mn-ea"/>
                <a:cs typeface="+mn-ea"/>
                <a:sym typeface="+mn-ea"/>
              </a:rPr>
              <a:t>、我国</a:t>
            </a:r>
            <a:r>
              <a:rPr lang="en-US" altLang="zh-CN" sz="1200" dirty="0">
                <a:solidFill>
                  <a:schemeClr val="tx1">
                    <a:lumMod val="85000"/>
                    <a:lumOff val="15000"/>
                  </a:schemeClr>
                </a:solidFill>
                <a:latin typeface="+mn-ea"/>
                <a:cs typeface="+mn-ea"/>
                <a:sym typeface="+mn-ea"/>
              </a:rPr>
              <a:t>HTG</a:t>
            </a:r>
            <a:r>
              <a:rPr lang="zh-CN" altLang="en-US" sz="1200" dirty="0">
                <a:solidFill>
                  <a:schemeClr val="tx1">
                    <a:lumMod val="85000"/>
                    <a:lumOff val="15000"/>
                  </a:schemeClr>
                </a:solidFill>
                <a:latin typeface="+mn-ea"/>
                <a:cs typeface="+mn-ea"/>
                <a:sym typeface="+mn-ea"/>
              </a:rPr>
              <a:t>患病率高</a:t>
            </a:r>
            <a:r>
              <a:rPr lang="en-US" altLang="zh-CN" sz="1200" dirty="0">
                <a:solidFill>
                  <a:schemeClr val="tx1">
                    <a:lumMod val="85000"/>
                    <a:lumOff val="15000"/>
                  </a:schemeClr>
                </a:solidFill>
                <a:latin typeface="+mn-ea"/>
                <a:cs typeface="+mn-ea"/>
                <a:sym typeface="+mn-ea"/>
              </a:rPr>
              <a:t>,,</a:t>
            </a:r>
            <a:r>
              <a:rPr lang="en-US" altLang="zh-CN" sz="1200" dirty="0">
                <a:solidFill>
                  <a:schemeClr val="tx1">
                    <a:lumMod val="85000"/>
                    <a:lumOff val="15000"/>
                  </a:schemeClr>
                </a:solidFill>
                <a:latin typeface="+mn-ea"/>
                <a:cs typeface="+mn-ea"/>
                <a:sym typeface="+mn-ea"/>
              </a:rPr>
              <a:t>经他汀治疗后TG</a:t>
            </a:r>
            <a:r>
              <a:rPr lang="en-US" altLang="zh-CN" sz="1200" dirty="0">
                <a:solidFill>
                  <a:schemeClr val="tx1">
                    <a:lumMod val="85000"/>
                    <a:lumOff val="15000"/>
                  </a:schemeClr>
                </a:solidFill>
                <a:latin typeface="+mn-ea"/>
                <a:cs typeface="+mn-ea"/>
                <a:sym typeface="+mn-ea"/>
              </a:rPr>
              <a:t>达标率仍不理想,</a:t>
            </a:r>
            <a:r>
              <a:rPr lang="en-US" altLang="zh-CN" sz="1200" dirty="0">
                <a:solidFill>
                  <a:schemeClr val="tx1">
                    <a:lumMod val="85000"/>
                    <a:lumOff val="15000"/>
                  </a:schemeClr>
                </a:solidFill>
                <a:latin typeface="+mn-ea"/>
                <a:cs typeface="+mn-ea"/>
                <a:sym typeface="+mn-ea"/>
              </a:rPr>
              <a:t>本品说明书/</a:t>
            </a:r>
            <a:r>
              <a:rPr lang="en-US" altLang="zh-CN" sz="1200" dirty="0">
                <a:solidFill>
                  <a:schemeClr val="tx1">
                    <a:lumMod val="85000"/>
                    <a:lumOff val="15000"/>
                  </a:schemeClr>
                </a:solidFill>
                <a:latin typeface="+mn-ea"/>
                <a:cs typeface="+mn-ea"/>
                <a:sym typeface="+mn-ea"/>
              </a:rPr>
              <a:t>指南均建议联合他汀用药,可提升治疗达标率、用药安全性和依从性</a:t>
            </a:r>
            <a:r>
              <a:rPr lang="en-US" altLang="zh-CN" sz="1200" dirty="0">
                <a:solidFill>
                  <a:schemeClr val="tx1">
                    <a:lumMod val="85000"/>
                    <a:lumOff val="15000"/>
                  </a:schemeClr>
                </a:solidFill>
                <a:latin typeface="+mn-ea"/>
                <a:cs typeface="+mn-ea"/>
                <a:sym typeface="+mn-ea"/>
              </a:rPr>
              <a:t>,对公众健康</a:t>
            </a:r>
            <a:r>
              <a:rPr lang="zh-CN" altLang="en-US" sz="1200" dirty="0">
                <a:solidFill>
                  <a:schemeClr val="tx1">
                    <a:lumMod val="85000"/>
                    <a:lumOff val="15000"/>
                  </a:schemeClr>
                </a:solidFill>
                <a:latin typeface="+mn-ea"/>
                <a:cs typeface="+mn-ea"/>
                <a:sym typeface="+mn-ea"/>
              </a:rPr>
              <a:t>及</a:t>
            </a:r>
            <a:r>
              <a:rPr lang="en-US" altLang="zh-CN" sz="1200" dirty="0">
                <a:solidFill>
                  <a:schemeClr val="tx1">
                    <a:lumMod val="85000"/>
                    <a:lumOff val="15000"/>
                  </a:schemeClr>
                </a:solidFill>
                <a:latin typeface="+mn-ea"/>
                <a:cs typeface="+mn-ea"/>
                <a:sym typeface="+mn-ea"/>
              </a:rPr>
              <a:t>降低 ASCVD</a:t>
            </a:r>
            <a:r>
              <a:rPr lang="en-US" altLang="zh-CN" sz="1200" dirty="0">
                <a:solidFill>
                  <a:schemeClr val="tx1">
                    <a:lumMod val="85000"/>
                    <a:lumOff val="15000"/>
                  </a:schemeClr>
                </a:solidFill>
                <a:latin typeface="+mn-ea"/>
                <a:cs typeface="+mn-ea"/>
                <a:sym typeface="+mn-ea"/>
              </a:rPr>
              <a:t>剩留风险具有积极作用</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baseline="60000" dirty="0">
                <a:solidFill>
                  <a:schemeClr val="tx1">
                    <a:lumMod val="85000"/>
                    <a:lumOff val="15000"/>
                  </a:schemeClr>
                </a:solidFill>
                <a:uFillTx/>
                <a:latin typeface="Times New Roman" panose="02020603050405020304" charset="0"/>
                <a:cs typeface="Times New Roman" panose="02020603050405020304" charset="0"/>
                <a:sym typeface="+mn-ea"/>
              </a:rPr>
              <a:t>2-4</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dirty="0">
                <a:solidFill>
                  <a:schemeClr val="tx1">
                    <a:lumMod val="85000"/>
                    <a:lumOff val="15000"/>
                  </a:schemeClr>
                </a:solidFill>
                <a:latin typeface="+mn-ea"/>
                <a:cs typeface="+mn-ea"/>
                <a:sym typeface="+mn-ea"/>
              </a:rPr>
              <a:t>；</a:t>
            </a:r>
            <a:endParaRPr lang="en-US" altLang="zh-CN" sz="1200" dirty="0">
              <a:solidFill>
                <a:schemeClr val="tx1">
                  <a:lumMod val="85000"/>
                  <a:lumOff val="15000"/>
                </a:schemeClr>
              </a:solidFill>
              <a:latin typeface="+mn-ea"/>
              <a:cs typeface="+mn-ea"/>
              <a:sym typeface="+mn-ea"/>
            </a:endParaRPr>
          </a:p>
          <a:p>
            <a:pPr lvl="0" algn="l">
              <a:lnSpc>
                <a:spcPct val="150000"/>
              </a:lnSpc>
              <a:buClrTx/>
              <a:buSzTx/>
              <a:buFontTx/>
            </a:pPr>
            <a:r>
              <a:rPr lang="en-US" altLang="zh-CN" sz="1200" b="1" dirty="0">
                <a:solidFill>
                  <a:srgbClr val="FF0000"/>
                </a:solidFill>
                <a:latin typeface="+mn-ea"/>
                <a:cs typeface="+mn-ea"/>
                <a:sym typeface="+mn-ea"/>
              </a:rPr>
              <a:t>3</a:t>
            </a:r>
            <a:r>
              <a:rPr lang="zh-CN" altLang="en-US" sz="1200" b="1" dirty="0">
                <a:solidFill>
                  <a:srgbClr val="FF0000"/>
                </a:solidFill>
                <a:latin typeface="+mn-ea"/>
                <a:cs typeface="+mn-ea"/>
                <a:sym typeface="+mn-ea"/>
              </a:rPr>
              <a:t>、国家</a:t>
            </a:r>
            <a:r>
              <a:rPr lang="en-US" altLang="zh-CN" sz="1200" b="1" dirty="0">
                <a:solidFill>
                  <a:srgbClr val="FF0000"/>
                </a:solidFill>
                <a:latin typeface="+mn-ea"/>
                <a:cs typeface="+mn-ea"/>
                <a:sym typeface="+mn-ea"/>
              </a:rPr>
              <a:t>​</a:t>
            </a:r>
            <a:r>
              <a:rPr lang="zh-CN" altLang="en-US" sz="1200" b="1" dirty="0">
                <a:solidFill>
                  <a:srgbClr val="FF0000"/>
                </a:solidFill>
                <a:latin typeface="+mn-ea"/>
                <a:cs typeface="+mn-ea"/>
                <a:sym typeface="+mn-ea"/>
              </a:rPr>
              <a:t>全面支持自主生育的政策，而妊娠期血脂异常发病率较高，本品可用于严重高TG的妊娠患者，推动优生优育</a:t>
            </a:r>
            <a:r>
              <a:rPr lang="zh-CN" altLang="en-US" sz="1200" b="1" baseline="60000" dirty="0">
                <a:solidFill>
                  <a:srgbClr val="FF0000"/>
                </a:solidFill>
                <a:uFillTx/>
                <a:latin typeface="Times New Roman" panose="02020603050405020304" charset="0"/>
                <a:cs typeface="Times New Roman" panose="02020603050405020304" charset="0"/>
                <a:sym typeface="+mn-ea"/>
              </a:rPr>
              <a:t>【5】</a:t>
            </a:r>
            <a:r>
              <a:rPr lang="zh-CN" altLang="en-US" sz="1200" b="1" dirty="0">
                <a:solidFill>
                  <a:srgbClr val="FF0000"/>
                </a:solidFill>
                <a:latin typeface="+mn-ea"/>
                <a:cs typeface="+mn-ea"/>
                <a:sym typeface="+mn-ea"/>
              </a:rPr>
              <a:t>。</a:t>
            </a:r>
            <a:endParaRPr lang="zh-CN" altLang="en-US" sz="1200" b="1" dirty="0">
              <a:solidFill>
                <a:srgbClr val="FF0000"/>
              </a:solidFill>
              <a:latin typeface="+mn-ea"/>
              <a:cs typeface="+mn-ea"/>
              <a:sym typeface="+mn-ea"/>
            </a:endParaRPr>
          </a:p>
        </p:txBody>
      </p:sp>
      <p:sp>
        <p:nvSpPr>
          <p:cNvPr id="10" name="任意多边形: 形状 6"/>
          <p:cNvSpPr/>
          <p:nvPr>
            <p:custDataLst>
              <p:tags r:id="rId10"/>
            </p:custDataLst>
          </p:nvPr>
        </p:nvSpPr>
        <p:spPr>
          <a:xfrm>
            <a:off x="1303655" y="1222375"/>
            <a:ext cx="3859530" cy="529590"/>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zh-CN" altLang="en-US" sz="2000" b="1" dirty="0">
                <a:solidFill>
                  <a:schemeClr val="bg1"/>
                </a:solidFill>
                <a:sym typeface="+mn-ea"/>
              </a:rPr>
              <a:t>对公共健康的影响</a:t>
            </a:r>
            <a:endParaRPr lang="zh-CN" altLang="en-US" sz="2000" b="1" dirty="0">
              <a:solidFill>
                <a:schemeClr val="bg1"/>
              </a:solidFill>
              <a:latin typeface="+mn-ea"/>
              <a:cs typeface="+mn-ea"/>
              <a:sym typeface="+mn-ea"/>
            </a:endParaRPr>
          </a:p>
        </p:txBody>
      </p:sp>
      <p:sp>
        <p:nvSpPr>
          <p:cNvPr id="11" name="等腰三角形 10"/>
          <p:cNvSpPr/>
          <p:nvPr>
            <p:custDataLst>
              <p:tags r:id="rId11"/>
            </p:custDataLst>
          </p:nvPr>
        </p:nvSpPr>
        <p:spPr>
          <a:xfrm>
            <a:off x="1134745" y="1222375"/>
            <a:ext cx="168910" cy="128905"/>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12" name="等腰三角形 11"/>
          <p:cNvSpPr/>
          <p:nvPr>
            <p:custDataLst>
              <p:tags r:id="rId12"/>
            </p:custDataLst>
          </p:nvPr>
        </p:nvSpPr>
        <p:spPr>
          <a:xfrm flipH="1">
            <a:off x="5163820" y="1222375"/>
            <a:ext cx="168910" cy="128905"/>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13" name="矩形: 圆角 10"/>
          <p:cNvSpPr/>
          <p:nvPr>
            <p:custDataLst>
              <p:tags r:id="rId13"/>
            </p:custDataLst>
          </p:nvPr>
        </p:nvSpPr>
        <p:spPr>
          <a:xfrm>
            <a:off x="6424295" y="1342390"/>
            <a:ext cx="5151755" cy="2313940"/>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lIns="342095" tIns="536791" rIns="342095" bIns="215900" rtlCol="0" anchor="ctr">
            <a:noAutofit/>
          </a:bodyPr>
          <a:p>
            <a:pPr algn="l">
              <a:lnSpc>
                <a:spcPct val="150000"/>
              </a:lnSpc>
              <a:buClrTx/>
              <a:buSzTx/>
              <a:buNone/>
            </a:pPr>
            <a:r>
              <a:rPr lang="en-US" altLang="zh-CN" sz="1200" dirty="0">
                <a:solidFill>
                  <a:schemeClr val="tx1">
                    <a:lumMod val="85000"/>
                    <a:lumOff val="15000"/>
                  </a:schemeClr>
                </a:solidFill>
                <a:latin typeface="+mn-ea"/>
                <a:cs typeface="+mn-ea"/>
                <a:sym typeface="+mn-ea"/>
              </a:rPr>
              <a:t>1</a:t>
            </a:r>
            <a:r>
              <a:rPr lang="zh-CN" altLang="en-US" sz="1200" dirty="0">
                <a:solidFill>
                  <a:schemeClr val="tx1">
                    <a:lumMod val="85000"/>
                    <a:lumOff val="15000"/>
                  </a:schemeClr>
                </a:solidFill>
                <a:latin typeface="+mn-ea"/>
                <a:cs typeface="+mn-ea"/>
                <a:sym typeface="+mn-ea"/>
              </a:rPr>
              <a:t>、高甘油三酯血症患者使用目录内的</a:t>
            </a:r>
            <a:r>
              <a:rPr lang="zh-CN" altLang="en-US" sz="1200" b="1" dirty="0">
                <a:solidFill>
                  <a:srgbClr val="FF0000"/>
                </a:solidFill>
                <a:latin typeface="+mn-ea"/>
                <a:cs typeface="+mn-ea"/>
                <a:sym typeface="+mn-ea"/>
              </a:rPr>
              <a:t>贝特类、烟酸类等药物可能导致一定的肝肾安全性</a:t>
            </a:r>
            <a:r>
              <a:rPr lang="zh-CN" altLang="en-US" sz="1200" dirty="0">
                <a:solidFill>
                  <a:schemeClr val="tx1">
                    <a:lumMod val="85000"/>
                    <a:lumOff val="15000"/>
                  </a:schemeClr>
                </a:solidFill>
                <a:latin typeface="+mn-ea"/>
                <a:cs typeface="+mn-ea"/>
                <a:sym typeface="+mn-ea"/>
              </a:rPr>
              <a:t>风险，</a:t>
            </a:r>
            <a:r>
              <a:rPr lang="en-US" altLang="zh-CN" sz="1200" dirty="0">
                <a:solidFill>
                  <a:schemeClr val="tx1">
                    <a:lumMod val="85000"/>
                    <a:lumOff val="15000"/>
                  </a:schemeClr>
                </a:solidFill>
                <a:latin typeface="+mn-ea"/>
                <a:cs typeface="+mn-ea"/>
                <a:sym typeface="+mn-ea"/>
              </a:rPr>
              <a:t>ω-3 </a:t>
            </a:r>
            <a:r>
              <a:rPr lang="zh-CN" altLang="en-US" sz="1200" dirty="0">
                <a:solidFill>
                  <a:schemeClr val="tx1">
                    <a:lumMod val="85000"/>
                    <a:lumOff val="15000"/>
                  </a:schemeClr>
                </a:solidFill>
                <a:latin typeface="+mn-ea"/>
                <a:cs typeface="+mn-ea"/>
                <a:sym typeface="+mn-ea"/>
              </a:rPr>
              <a:t>脂肪酸乙酯</a:t>
            </a:r>
            <a:r>
              <a:rPr lang="en-US" altLang="zh-CN" sz="1200" dirty="0">
                <a:solidFill>
                  <a:schemeClr val="tx1">
                    <a:lumMod val="85000"/>
                    <a:lumOff val="15000"/>
                  </a:schemeClr>
                </a:solidFill>
                <a:latin typeface="+mn-ea"/>
                <a:cs typeface="+mn-ea"/>
                <a:sym typeface="+mn-ea"/>
              </a:rPr>
              <a:t> 90 </a:t>
            </a:r>
            <a:r>
              <a:rPr lang="zh-CN" altLang="en-US" sz="1200" dirty="0">
                <a:solidFill>
                  <a:schemeClr val="tx1">
                    <a:lumMod val="85000"/>
                    <a:lumOff val="15000"/>
                  </a:schemeClr>
                </a:solidFill>
                <a:latin typeface="+mn-ea"/>
                <a:cs typeface="+mn-ea"/>
                <a:sym typeface="+mn-ea"/>
              </a:rPr>
              <a:t>软胶囊对肝肾基本无影响，能有效弥补目录内相关药品</a:t>
            </a:r>
            <a:r>
              <a:rPr lang="zh-CN" altLang="en-US" sz="1200" b="1" dirty="0">
                <a:solidFill>
                  <a:srgbClr val="FF0000"/>
                </a:solidFill>
                <a:latin typeface="+mn-ea"/>
                <a:cs typeface="+mn-ea"/>
                <a:sym typeface="+mn-ea"/>
              </a:rPr>
              <a:t>安全性短板；</a:t>
            </a:r>
            <a:endParaRPr lang="zh-CN" altLang="en-US" sz="1200" dirty="0">
              <a:solidFill>
                <a:schemeClr val="tx1">
                  <a:lumMod val="85000"/>
                  <a:lumOff val="15000"/>
                </a:schemeClr>
              </a:solidFill>
              <a:latin typeface="+mn-ea"/>
              <a:cs typeface="+mn-ea"/>
              <a:sym typeface="+mn-ea"/>
            </a:endParaRPr>
          </a:p>
          <a:p>
            <a:pPr algn="l">
              <a:lnSpc>
                <a:spcPct val="150000"/>
              </a:lnSpc>
              <a:buClrTx/>
              <a:buSzTx/>
              <a:buNone/>
            </a:pPr>
            <a:r>
              <a:rPr lang="en-US" altLang="zh-CN" sz="1200" dirty="0">
                <a:solidFill>
                  <a:schemeClr val="tx1">
                    <a:lumMod val="85000"/>
                    <a:lumOff val="15000"/>
                  </a:schemeClr>
                </a:solidFill>
                <a:latin typeface="+mn-ea"/>
                <a:cs typeface="+mn-ea"/>
                <a:sym typeface="+mn-ea"/>
              </a:rPr>
              <a:t>2</a:t>
            </a:r>
            <a:r>
              <a:rPr lang="zh-CN" altLang="en-US" sz="1200" dirty="0">
                <a:solidFill>
                  <a:schemeClr val="tx1">
                    <a:lumMod val="85000"/>
                    <a:lumOff val="15000"/>
                  </a:schemeClr>
                </a:solidFill>
                <a:latin typeface="+mn-ea"/>
                <a:cs typeface="+mn-ea"/>
                <a:sym typeface="+mn-ea"/>
              </a:rPr>
              <a:t>、弥补了</a:t>
            </a:r>
            <a:r>
              <a:rPr lang="zh-CN" altLang="en-US" sz="1200" b="1" dirty="0">
                <a:solidFill>
                  <a:srgbClr val="FF0000"/>
                </a:solidFill>
                <a:latin typeface="+mn-ea"/>
                <a:cs typeface="+mn-ea"/>
                <a:sym typeface="+mn-ea"/>
              </a:rPr>
              <a:t>特殊群体</a:t>
            </a:r>
            <a:r>
              <a:rPr lang="zh-CN" altLang="en-US" sz="1200" dirty="0">
                <a:solidFill>
                  <a:schemeClr val="tx1">
                    <a:lumMod val="85000"/>
                    <a:lumOff val="15000"/>
                  </a:schemeClr>
                </a:solidFill>
                <a:latin typeface="+mn-ea"/>
                <a:cs typeface="+mn-ea"/>
                <a:sym typeface="+mn-ea"/>
              </a:rPr>
              <a:t>（妇女妊娠期高</a:t>
            </a:r>
            <a:r>
              <a:rPr lang="en-US" altLang="zh-CN" sz="1200" dirty="0">
                <a:solidFill>
                  <a:schemeClr val="tx1">
                    <a:lumMod val="85000"/>
                    <a:lumOff val="15000"/>
                  </a:schemeClr>
                </a:solidFill>
                <a:latin typeface="+mn-ea"/>
                <a:cs typeface="+mn-ea"/>
                <a:sym typeface="+mn-ea"/>
              </a:rPr>
              <a:t>TG</a:t>
            </a:r>
            <a:r>
              <a:rPr lang="zh-CN" altLang="en-US" sz="1200" dirty="0">
                <a:solidFill>
                  <a:schemeClr val="tx1">
                    <a:lumMod val="85000"/>
                    <a:lumOff val="15000"/>
                  </a:schemeClr>
                </a:solidFill>
                <a:latin typeface="+mn-ea"/>
                <a:cs typeface="+mn-ea"/>
                <a:sym typeface="+mn-ea"/>
              </a:rPr>
              <a:t>患者）目录内药品选择缺失的短板（贝特类、烟酸类指南不推荐在孕期使用）。</a:t>
            </a:r>
            <a:endParaRPr lang="zh-CN" altLang="en-US" sz="1200" dirty="0">
              <a:solidFill>
                <a:schemeClr val="tx1">
                  <a:lumMod val="85000"/>
                  <a:lumOff val="15000"/>
                </a:schemeClr>
              </a:solidFill>
              <a:latin typeface="+mn-ea"/>
              <a:cs typeface="+mn-ea"/>
              <a:sym typeface="+mn-ea"/>
            </a:endParaRPr>
          </a:p>
        </p:txBody>
      </p:sp>
      <p:sp>
        <p:nvSpPr>
          <p:cNvPr id="14" name="任意多边形: 形状 11"/>
          <p:cNvSpPr/>
          <p:nvPr>
            <p:custDataLst>
              <p:tags r:id="rId14"/>
            </p:custDataLst>
          </p:nvPr>
        </p:nvSpPr>
        <p:spPr>
          <a:xfrm>
            <a:off x="7036489" y="1222179"/>
            <a:ext cx="3859813" cy="490626"/>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p>
            <a:pPr algn="ctr">
              <a:spcBef>
                <a:spcPct val="0"/>
              </a:spcBef>
              <a:spcAft>
                <a:spcPct val="0"/>
              </a:spcAft>
            </a:pPr>
            <a:r>
              <a:rPr lang="zh-CN" altLang="en-US" sz="2000" b="1" dirty="0">
                <a:solidFill>
                  <a:srgbClr val="FF0000"/>
                </a:solidFill>
                <a:latin typeface="+mn-ea"/>
                <a:cs typeface="+mn-ea"/>
                <a:sym typeface="+mn-ea"/>
              </a:rPr>
              <a:t>弥补药品目录保障短板</a:t>
            </a:r>
            <a:endParaRPr lang="zh-CN" altLang="en-US" sz="2000" b="1" dirty="0">
              <a:solidFill>
                <a:srgbClr val="FF0000"/>
              </a:solidFill>
              <a:latin typeface="+mn-ea"/>
              <a:cs typeface="+mn-ea"/>
              <a:sym typeface="+mn-ea"/>
            </a:endParaRPr>
          </a:p>
        </p:txBody>
      </p:sp>
      <p:sp>
        <p:nvSpPr>
          <p:cNvPr id="15" name="等腰三角形 14"/>
          <p:cNvSpPr/>
          <p:nvPr>
            <p:custDataLst>
              <p:tags r:id="rId15"/>
            </p:custDataLst>
          </p:nvPr>
        </p:nvSpPr>
        <p:spPr>
          <a:xfrm>
            <a:off x="6867341" y="1222179"/>
            <a:ext cx="168799" cy="120288"/>
          </a:xfrm>
          <a:prstGeom prst="triangle">
            <a:avLst>
              <a:gd name="adj" fmla="val 100000"/>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16" name="等腰三角形 15"/>
          <p:cNvSpPr/>
          <p:nvPr>
            <p:custDataLst>
              <p:tags r:id="rId16"/>
            </p:custDataLst>
          </p:nvPr>
        </p:nvSpPr>
        <p:spPr>
          <a:xfrm flipH="1">
            <a:off x="10895739" y="1222179"/>
            <a:ext cx="168799" cy="120288"/>
          </a:xfrm>
          <a:prstGeom prst="triangle">
            <a:avLst>
              <a:gd name="adj" fmla="val 100000"/>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19" name="矩形: 圆角 18"/>
          <p:cNvSpPr/>
          <p:nvPr>
            <p:custDataLst>
              <p:tags r:id="rId17"/>
            </p:custDataLst>
          </p:nvPr>
        </p:nvSpPr>
        <p:spPr>
          <a:xfrm>
            <a:off x="684530" y="4866005"/>
            <a:ext cx="5528945" cy="1485265"/>
          </a:xfrm>
          <a:prstGeom prst="roundRect">
            <a:avLst>
              <a:gd name="adj" fmla="val 6347"/>
            </a:avLst>
          </a:prstGeom>
          <a:gradFill flip="none" rotWithShape="1">
            <a:gsLst>
              <a:gs pos="0">
                <a:schemeClr val="accent2">
                  <a:lumMod val="20000"/>
                  <a:lumOff val="80000"/>
                  <a:alpha val="20000"/>
                </a:schemeClr>
              </a:gs>
              <a:gs pos="100000">
                <a:schemeClr val="bg1">
                  <a:alpha val="0"/>
                </a:schemeClr>
              </a:gs>
            </a:gsLst>
            <a:path path="circle">
              <a:fillToRect l="100000" t="100000"/>
            </a:path>
            <a:tileRect r="-100000" b="-100000"/>
          </a:gradFill>
          <a:ln w="15875">
            <a:solidFill>
              <a:schemeClr val="accent2">
                <a:lumMod val="40000"/>
                <a:lumOff val="60000"/>
                <a:alpha val="60000"/>
              </a:schemeClr>
            </a:solidFill>
          </a:ln>
          <a:effectLst>
            <a:outerShdw blurRad="279400" dist="228600" dir="2700000" algn="tl" rotWithShape="0">
              <a:schemeClr val="accent2">
                <a:alpha val="8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lIns="342095" tIns="536791" rIns="342095" bIns="215900" numCol="1" spcCol="0" rtlCol="0" fromWordArt="0" anchor="ctr" anchorCtr="0" forceAA="0" compatLnSpc="1">
            <a:noAutofit/>
          </a:bodyPr>
          <a:p>
            <a:pPr lvl="0" algn="l">
              <a:lnSpc>
                <a:spcPct val="130000"/>
              </a:lnSpc>
              <a:buClrTx/>
              <a:buSzTx/>
              <a:buFontTx/>
            </a:pPr>
            <a:r>
              <a:rPr lang="en-US" altLang="zh-CN" sz="1200">
                <a:solidFill>
                  <a:schemeClr val="tx1">
                    <a:lumMod val="85000"/>
                    <a:lumOff val="15000"/>
                  </a:schemeClr>
                </a:solidFill>
                <a:latin typeface="+mn-ea"/>
                <a:cs typeface="+mn-ea"/>
                <a:sym typeface="+mn-ea"/>
              </a:rPr>
              <a:t>1、</a:t>
            </a:r>
            <a:r>
              <a:rPr lang="zh-CN" altLang="en-US" sz="1200">
                <a:solidFill>
                  <a:schemeClr val="tx1">
                    <a:lumMod val="85000"/>
                    <a:lumOff val="15000"/>
                  </a:schemeClr>
                </a:solidFill>
                <a:latin typeface="+mn-ea"/>
                <a:cs typeface="+mn-ea"/>
                <a:sym typeface="+mn-ea"/>
              </a:rPr>
              <a:t>等同</a:t>
            </a:r>
            <a:r>
              <a:rPr lang="en-US" altLang="zh-CN" sz="1200">
                <a:solidFill>
                  <a:schemeClr val="tx1">
                    <a:lumMod val="85000"/>
                    <a:lumOff val="15000"/>
                  </a:schemeClr>
                </a:solidFill>
                <a:latin typeface="+mn-ea"/>
                <a:cs typeface="+mn-ea"/>
                <a:sym typeface="+mn-ea"/>
              </a:rPr>
              <a:t>通过仿制药一致性评价</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baseline="60000" dirty="0">
                <a:solidFill>
                  <a:schemeClr val="tx1">
                    <a:lumMod val="85000"/>
                    <a:lumOff val="15000"/>
                  </a:schemeClr>
                </a:solidFill>
                <a:uFillTx/>
                <a:latin typeface="Times New Roman" panose="02020603050405020304" charset="0"/>
                <a:cs typeface="Times New Roman" panose="02020603050405020304" charset="0"/>
                <a:sym typeface="+mn-ea"/>
              </a:rPr>
              <a:t>2</a:t>
            </a:r>
            <a:r>
              <a:rPr lang="zh-CN" altLang="en-US" sz="1200" baseline="60000" dirty="0">
                <a:solidFill>
                  <a:schemeClr val="tx1">
                    <a:lumMod val="85000"/>
                    <a:lumOff val="15000"/>
                  </a:schemeClr>
                </a:solidFill>
                <a:uFillTx/>
                <a:latin typeface="Times New Roman" panose="02020603050405020304" charset="0"/>
                <a:cs typeface="Times New Roman" panose="02020603050405020304" charset="0"/>
                <a:sym typeface="+mn-ea"/>
              </a:rPr>
              <a:t>】</a:t>
            </a:r>
            <a:r>
              <a:rPr lang="en-US" altLang="zh-CN" sz="1200">
                <a:solidFill>
                  <a:schemeClr val="tx1">
                    <a:lumMod val="85000"/>
                    <a:lumOff val="15000"/>
                  </a:schemeClr>
                </a:solidFill>
                <a:latin typeface="+mn-ea"/>
                <a:cs typeface="+mn-ea"/>
                <a:sym typeface="+mn-ea"/>
              </a:rPr>
              <a:t>，疗效与原研相当</a:t>
            </a:r>
            <a:r>
              <a:rPr lang="zh-CN" altLang="en-US" sz="1200">
                <a:solidFill>
                  <a:schemeClr val="tx1">
                    <a:lumMod val="85000"/>
                    <a:lumOff val="15000"/>
                  </a:schemeClr>
                </a:solidFill>
                <a:latin typeface="+mn-ea"/>
                <a:cs typeface="+mn-ea"/>
                <a:sym typeface="+mn-ea"/>
              </a:rPr>
              <a:t>；</a:t>
            </a:r>
            <a:endParaRPr lang="en-US" altLang="zh-CN" sz="1200">
              <a:solidFill>
                <a:schemeClr val="tx1">
                  <a:lumMod val="85000"/>
                  <a:lumOff val="15000"/>
                </a:schemeClr>
              </a:solidFill>
              <a:latin typeface="+mn-ea"/>
              <a:cs typeface="+mn-ea"/>
              <a:sym typeface="+mn-ea"/>
            </a:endParaRPr>
          </a:p>
          <a:p>
            <a:pPr lvl="0" algn="l">
              <a:lnSpc>
                <a:spcPct val="130000"/>
              </a:lnSpc>
              <a:buClrTx/>
              <a:buSzTx/>
              <a:buFontTx/>
            </a:pPr>
            <a:r>
              <a:rPr lang="en-US" altLang="zh-CN" sz="1200">
                <a:solidFill>
                  <a:schemeClr val="tx1">
                    <a:lumMod val="85000"/>
                    <a:lumOff val="15000"/>
                  </a:schemeClr>
                </a:solidFill>
                <a:latin typeface="+mn-ea"/>
                <a:cs typeface="+mn-ea"/>
                <a:sym typeface="+mn-ea"/>
              </a:rPr>
              <a:t>2、重度高TG有明确的判定标准，此指标可通过常规血脂检测快速获取，若将其作为医保支付准入依据，将有效规范治疗适应证，减少药物滥用</a:t>
            </a:r>
            <a:r>
              <a:rPr lang="zh-CN" altLang="en-US" sz="1200">
                <a:solidFill>
                  <a:schemeClr val="tx1">
                    <a:lumMod val="85000"/>
                    <a:lumOff val="15000"/>
                  </a:schemeClr>
                </a:solidFill>
                <a:latin typeface="+mn-ea"/>
                <a:cs typeface="+mn-ea"/>
                <a:sym typeface="+mn-ea"/>
              </a:rPr>
              <a:t>；</a:t>
            </a:r>
            <a:r>
              <a:rPr lang="en-US" altLang="zh-CN" sz="1200">
                <a:solidFill>
                  <a:schemeClr val="tx1">
                    <a:lumMod val="85000"/>
                    <a:lumOff val="15000"/>
                  </a:schemeClr>
                </a:solidFill>
                <a:latin typeface="+mn-ea"/>
                <a:cs typeface="+mn-ea"/>
                <a:sym typeface="+mn-ea"/>
              </a:rPr>
              <a:t>3</a:t>
            </a:r>
            <a:r>
              <a:rPr lang="zh-CN" altLang="en-US" sz="1200">
                <a:solidFill>
                  <a:schemeClr val="tx1">
                    <a:lumMod val="85000"/>
                    <a:lumOff val="15000"/>
                  </a:schemeClr>
                </a:solidFill>
                <a:latin typeface="+mn-ea"/>
                <a:cs typeface="+mn-ea"/>
                <a:sym typeface="+mn-ea"/>
              </a:rPr>
              <a:t>、本品谈判前费用居民可承受；谈判后更具经济性优势，有助于提高患者可负担性。</a:t>
            </a:r>
            <a:endParaRPr lang="zh-CN" altLang="en-US" sz="1200">
              <a:solidFill>
                <a:schemeClr val="tx1">
                  <a:lumMod val="85000"/>
                  <a:lumOff val="15000"/>
                </a:schemeClr>
              </a:solidFill>
              <a:latin typeface="+mn-ea"/>
              <a:cs typeface="+mn-ea"/>
              <a:sym typeface="+mn-ea"/>
            </a:endParaRPr>
          </a:p>
        </p:txBody>
      </p:sp>
      <p:sp>
        <p:nvSpPr>
          <p:cNvPr id="20" name="任意多边形: 形状 19"/>
          <p:cNvSpPr/>
          <p:nvPr>
            <p:custDataLst>
              <p:tags r:id="rId18"/>
            </p:custDataLst>
          </p:nvPr>
        </p:nvSpPr>
        <p:spPr>
          <a:xfrm>
            <a:off x="1200387" y="4661369"/>
            <a:ext cx="3859813" cy="490626"/>
          </a:xfrm>
          <a:prstGeom prst="round2SameRect">
            <a:avLst>
              <a:gd name="adj1" fmla="val 0"/>
              <a:gd name="adj2" fmla="val 36291"/>
            </a:avLst>
          </a:prstGeom>
          <a:gradFill flip="none" rotWithShape="1">
            <a:gsLst>
              <a:gs pos="0">
                <a:schemeClr val="accent2">
                  <a:lumMod val="60000"/>
                  <a:lumOff val="40000"/>
                  <a:alpha val="100000"/>
                </a:schemeClr>
              </a:gs>
              <a:gs pos="66450">
                <a:schemeClr val="accent2">
                  <a:alpha val="100000"/>
                </a:schemeClr>
              </a:gs>
              <a:gs pos="100000">
                <a:schemeClr val="accent2">
                  <a:alpha val="100000"/>
                </a:schemeClr>
              </a:gs>
            </a:gsLst>
            <a:lin ang="2700000" scaled="1"/>
            <a:tileRect/>
          </a:gradFill>
          <a:ln>
            <a:noFill/>
          </a:ln>
          <a:effectLst>
            <a:outerShdw blurRad="101600" dist="76200" dir="2700000" algn="tl" rotWithShape="0">
              <a:schemeClr val="accent2">
                <a:alpha val="2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p>
            <a:pPr lvl="0" algn="ctr">
              <a:buClrTx/>
              <a:buSzTx/>
              <a:buFontTx/>
            </a:pPr>
            <a:r>
              <a:rPr lang="zh-CN" altLang="en-US" sz="2000" b="1">
                <a:solidFill>
                  <a:srgbClr val="FFFFFF"/>
                </a:solidFill>
                <a:latin typeface="+mn-ea"/>
                <a:cs typeface="+mn-ea"/>
                <a:sym typeface="+mn-ea"/>
              </a:rPr>
              <a:t>符合</a:t>
            </a:r>
            <a:r>
              <a:rPr lang="en-US" altLang="zh-CN" sz="2000" b="1">
                <a:solidFill>
                  <a:srgbClr val="FFFFFF"/>
                </a:solidFill>
                <a:latin typeface="+mn-ea"/>
                <a:cs typeface="+mn-ea"/>
                <a:sym typeface="+mn-ea"/>
              </a:rPr>
              <a:t>"</a:t>
            </a:r>
            <a:r>
              <a:rPr lang="zh-CN" altLang="en-US" sz="2000" b="1">
                <a:solidFill>
                  <a:srgbClr val="FFFFFF"/>
                </a:solidFill>
                <a:latin typeface="+mn-ea"/>
                <a:cs typeface="+mn-ea"/>
                <a:sym typeface="+mn-ea"/>
              </a:rPr>
              <a:t>保基本</a:t>
            </a:r>
            <a:r>
              <a:rPr lang="en-US" altLang="zh-CN" sz="2000" b="1">
                <a:solidFill>
                  <a:srgbClr val="FFFFFF"/>
                </a:solidFill>
                <a:latin typeface="+mn-ea"/>
                <a:cs typeface="+mn-ea"/>
                <a:sym typeface="+mn-ea"/>
              </a:rPr>
              <a:t>"</a:t>
            </a:r>
            <a:r>
              <a:rPr lang="zh-CN" altLang="en-US" sz="2000" b="1">
                <a:solidFill>
                  <a:srgbClr val="FFFFFF"/>
                </a:solidFill>
                <a:latin typeface="+mn-ea"/>
                <a:cs typeface="+mn-ea"/>
                <a:sym typeface="+mn-ea"/>
              </a:rPr>
              <a:t>原则</a:t>
            </a:r>
            <a:endParaRPr lang="zh-CN" altLang="en-US" sz="2000" b="1">
              <a:solidFill>
                <a:srgbClr val="FFFFFF"/>
              </a:solidFill>
              <a:latin typeface="+mn-ea"/>
              <a:cs typeface="+mn-ea"/>
              <a:sym typeface="+mn-ea"/>
            </a:endParaRPr>
          </a:p>
        </p:txBody>
      </p:sp>
      <p:sp>
        <p:nvSpPr>
          <p:cNvPr id="21" name="等腰三角形 20"/>
          <p:cNvSpPr/>
          <p:nvPr>
            <p:custDataLst>
              <p:tags r:id="rId19"/>
            </p:custDataLst>
          </p:nvPr>
        </p:nvSpPr>
        <p:spPr>
          <a:xfrm>
            <a:off x="1031239" y="4742649"/>
            <a:ext cx="168799"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22" name="等腰三角形 21"/>
          <p:cNvSpPr/>
          <p:nvPr>
            <p:custDataLst>
              <p:tags r:id="rId20"/>
            </p:custDataLst>
          </p:nvPr>
        </p:nvSpPr>
        <p:spPr>
          <a:xfrm flipH="1">
            <a:off x="5060272" y="4742649"/>
            <a:ext cx="168799" cy="120288"/>
          </a:xfrm>
          <a:prstGeom prst="triangle">
            <a:avLst>
              <a:gd name="adj" fmla="val 100000"/>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endParaRPr>
          </a:p>
        </p:txBody>
      </p:sp>
      <p:sp>
        <p:nvSpPr>
          <p:cNvPr id="17" name="文本框 16"/>
          <p:cNvSpPr txBox="1"/>
          <p:nvPr/>
        </p:nvSpPr>
        <p:spPr>
          <a:xfrm>
            <a:off x="407670" y="6452870"/>
            <a:ext cx="4683760" cy="454025"/>
          </a:xfrm>
          <a:prstGeom prst="rect">
            <a:avLst/>
          </a:prstGeom>
          <a:noFill/>
        </p:spPr>
        <p:txBody>
          <a:bodyPr wrap="square" lIns="0" tIns="0" rIns="0" bIns="0" rtlCol="0">
            <a:noAutofit/>
          </a:bodyPr>
          <a:p>
            <a:pPr algn="just">
              <a:lnSpc>
                <a:spcPct val="120000"/>
              </a:lnSpc>
            </a:pPr>
            <a:r>
              <a:rPr lang="en-US" altLang="zh-CN" sz="1000" smtClean="0">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000" smtClean="0">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20000"/>
              </a:lnSpc>
            </a:pPr>
            <a:endParaRPr lang="zh-CN" altLang="en-US" sz="1000" smtClean="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8" name="文本框 17"/>
          <p:cNvSpPr txBox="1"/>
          <p:nvPr/>
        </p:nvSpPr>
        <p:spPr>
          <a:xfrm>
            <a:off x="407670" y="6548120"/>
            <a:ext cx="3866515" cy="479425"/>
          </a:xfrm>
          <a:prstGeom prst="rect">
            <a:avLst/>
          </a:prstGeom>
          <a:noFill/>
        </p:spPr>
        <p:txBody>
          <a:bodyPr wrap="square" lIns="0" tIns="0" rIns="0" bIns="0" rtlCol="0" anchor="t">
            <a:spAutoFit/>
          </a:bodyPr>
          <a:p>
            <a:pPr algn="just">
              <a:lnSpc>
                <a:spcPct val="120000"/>
              </a:lnSpc>
            </a:pP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中国心血管健康与疾病报告</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概要</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[J].</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,2025,40(06):521-559.</a:t>
            </a: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endParaRPr>
          </a:p>
          <a:p>
            <a:pPr algn="just">
              <a:lnSpc>
                <a:spcPct val="120000"/>
              </a:lnSpc>
            </a:pP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2.ω-3</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脂肪酸乙酯</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软胶囊说明书（2025.02.07）</a:t>
            </a: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20000"/>
              </a:lnSpc>
            </a:pPr>
            <a:endParaRPr lang="zh-CN" altLang="en-US" sz="10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3" name="文本框 22"/>
          <p:cNvSpPr txBox="1"/>
          <p:nvPr/>
        </p:nvSpPr>
        <p:spPr>
          <a:xfrm>
            <a:off x="4871720" y="6244590"/>
            <a:ext cx="6668770" cy="811530"/>
          </a:xfrm>
          <a:prstGeom prst="rect">
            <a:avLst/>
          </a:prstGeom>
          <a:noFill/>
        </p:spPr>
        <p:txBody>
          <a:bodyPr wrap="square" lIns="0" tIns="0" rIns="0" bIns="0" rtlCol="0" anchor="t">
            <a:spAutoFit/>
          </a:bodyPr>
          <a:p>
            <a:pPr algn="just">
              <a:lnSpc>
                <a:spcPct val="120000"/>
              </a:lnSpc>
            </a:pP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20000"/>
              </a:lnSpc>
            </a:pP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谢坤</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李勇</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高甘油三酯血症临床管理多学科专家共识</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[J].</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,2023,38(06):621-633.</a:t>
            </a: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20000"/>
              </a:lnSpc>
            </a:pP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中国血脂管理指南修订联合专家委员会</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王增武</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李建军</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等</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中国血脂管理指南（基层版</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[J].</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中国全科医学</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,2024,27(20):2429-2436</a:t>
            </a:r>
            <a:r>
              <a:rPr lang="en-US" altLang="zh-CN" sz="1000" smtClean="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0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20000"/>
              </a:lnSpc>
              <a:buClrTx/>
              <a:buSzTx/>
              <a:buFontTx/>
            </a:pP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高甘油三酯血症临床管理多学科专家共识</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2023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月</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38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卷</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期（总第</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 300 </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期）：</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621-633</a:t>
            </a: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a:lnSpc>
                <a:spcPct val="120000"/>
              </a:lnSpc>
            </a:pPr>
            <a:endParaRPr lang="zh-CN" altLang="en-US" sz="10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4250178" y="694699"/>
            <a:ext cx="3564396" cy="1440160"/>
            <a:chOff x="4250178" y="694699"/>
            <a:chExt cx="3564396" cy="1440160"/>
          </a:xfrm>
        </p:grpSpPr>
        <p:grpSp>
          <p:nvGrpSpPr>
            <p:cNvPr id="11" name="组合 10"/>
            <p:cNvGrpSpPr/>
            <p:nvPr/>
          </p:nvGrpSpPr>
          <p:grpSpPr>
            <a:xfrm>
              <a:off x="4250178" y="694699"/>
              <a:ext cx="3564396" cy="1440160"/>
              <a:chOff x="4259796" y="2348880"/>
              <a:chExt cx="3564396" cy="1440160"/>
            </a:xfrm>
          </p:grpSpPr>
          <p:sp>
            <p:nvSpPr>
              <p:cNvPr id="12" name="矩形 11"/>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13" name="矩形 12"/>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grpSp>
        <p:grpSp>
          <p:nvGrpSpPr>
            <p:cNvPr id="14" name="组合 13"/>
            <p:cNvGrpSpPr/>
            <p:nvPr/>
          </p:nvGrpSpPr>
          <p:grpSpPr>
            <a:xfrm>
              <a:off x="4567543" y="1107003"/>
              <a:ext cx="2929667" cy="615553"/>
              <a:chOff x="4732507" y="2775816"/>
              <a:chExt cx="2929667" cy="615553"/>
            </a:xfrm>
          </p:grpSpPr>
          <p:sp>
            <p:nvSpPr>
              <p:cNvPr id="15" name="文本框 14"/>
              <p:cNvSpPr txBox="1"/>
              <p:nvPr/>
            </p:nvSpPr>
            <p:spPr>
              <a:xfrm>
                <a:off x="4732507" y="2775816"/>
                <a:ext cx="720080" cy="615553"/>
              </a:xfrm>
              <a:prstGeom prst="rect">
                <a:avLst/>
              </a:prstGeom>
              <a:noFill/>
            </p:spPr>
            <p:txBody>
              <a:bodyPr wrap="square" rtlCol="0">
                <a:spAutoFit/>
              </a:bodyPr>
              <a:lstStyle/>
              <a:p>
                <a:r>
                  <a:rPr lang="en-US" altLang="zh-CN" sz="3400" b="1" dirty="0">
                    <a:solidFill>
                      <a:schemeClr val="accent2"/>
                    </a:solidFill>
                    <a:latin typeface="微软雅黑" panose="020B0503020204020204" pitchFamily="34" charset="-122"/>
                    <a:ea typeface="微软雅黑" panose="020B0503020204020204" pitchFamily="34" charset="-122"/>
                  </a:rPr>
                  <a:t>01</a:t>
                </a:r>
                <a:endParaRPr lang="zh-CN" altLang="en-US" sz="3400" b="1" dirty="0">
                  <a:solidFill>
                    <a:schemeClr val="accent2"/>
                  </a:solidFill>
                  <a:latin typeface="微软雅黑" panose="020B0503020204020204" pitchFamily="34" charset="-122"/>
                  <a:ea typeface="微软雅黑" panose="020B0503020204020204" pitchFamily="34" charset="-122"/>
                </a:endParaRPr>
              </a:p>
            </p:txBody>
          </p:sp>
          <p:sp>
            <p:nvSpPr>
              <p:cNvPr id="16" name="文本框 15"/>
              <p:cNvSpPr txBox="1"/>
              <p:nvPr/>
            </p:nvSpPr>
            <p:spPr>
              <a:xfrm>
                <a:off x="5308571" y="2837371"/>
                <a:ext cx="2353603" cy="492443"/>
              </a:xfrm>
              <a:prstGeom prst="rect">
                <a:avLst/>
              </a:prstGeom>
              <a:noFill/>
            </p:spPr>
            <p:txBody>
              <a:bodyPr wrap="square" rtlCol="0">
                <a:spAutoFit/>
              </a:bodyPr>
              <a:lstStyle/>
              <a:p>
                <a:pPr algn="ctr"/>
                <a:r>
                  <a:rPr lang="zh-CN" altLang="en-US" sz="2600" dirty="0">
                    <a:solidFill>
                      <a:schemeClr val="accent2"/>
                    </a:solidFill>
                    <a:latin typeface="微软雅黑" panose="020B0503020204020204" pitchFamily="34" charset="-122"/>
                    <a:ea typeface="微软雅黑" panose="020B0503020204020204" pitchFamily="34" charset="-122"/>
                  </a:rPr>
                  <a:t>药品基本信息</a:t>
                </a:r>
                <a:endParaRPr lang="zh-CN" altLang="en-US" sz="2600" dirty="0">
                  <a:solidFill>
                    <a:schemeClr val="accent2"/>
                  </a:solidFill>
                  <a:latin typeface="微软雅黑" panose="020B0503020204020204" pitchFamily="34" charset="-122"/>
                  <a:ea typeface="微软雅黑" panose="020B0503020204020204" pitchFamily="34" charset="-122"/>
                </a:endParaRPr>
              </a:p>
            </p:txBody>
          </p:sp>
        </p:grpSp>
      </p:grpSp>
      <p:grpSp>
        <p:nvGrpSpPr>
          <p:cNvPr id="21" name="组合 20"/>
          <p:cNvGrpSpPr/>
          <p:nvPr/>
        </p:nvGrpSpPr>
        <p:grpSpPr>
          <a:xfrm>
            <a:off x="4241598" y="2494295"/>
            <a:ext cx="3564396" cy="1440160"/>
            <a:chOff x="4250178" y="694699"/>
            <a:chExt cx="3564396" cy="1440160"/>
          </a:xfrm>
        </p:grpSpPr>
        <p:grpSp>
          <p:nvGrpSpPr>
            <p:cNvPr id="22" name="组合 21"/>
            <p:cNvGrpSpPr/>
            <p:nvPr/>
          </p:nvGrpSpPr>
          <p:grpSpPr>
            <a:xfrm>
              <a:off x="4250178" y="694699"/>
              <a:ext cx="3564396" cy="1440160"/>
              <a:chOff x="4259796" y="2348880"/>
              <a:chExt cx="3564396" cy="1440160"/>
            </a:xfrm>
          </p:grpSpPr>
          <p:sp>
            <p:nvSpPr>
              <p:cNvPr id="26" name="矩形 25"/>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27" name="矩形 26"/>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grpSp>
        <p:grpSp>
          <p:nvGrpSpPr>
            <p:cNvPr id="23" name="组合 22"/>
            <p:cNvGrpSpPr/>
            <p:nvPr/>
          </p:nvGrpSpPr>
          <p:grpSpPr>
            <a:xfrm>
              <a:off x="4567543" y="1107003"/>
              <a:ext cx="2929667" cy="615553"/>
              <a:chOff x="4732507" y="2775816"/>
              <a:chExt cx="2929667" cy="615553"/>
            </a:xfrm>
          </p:grpSpPr>
          <p:sp>
            <p:nvSpPr>
              <p:cNvPr id="24" name="文本框 23"/>
              <p:cNvSpPr txBox="1"/>
              <p:nvPr/>
            </p:nvSpPr>
            <p:spPr>
              <a:xfrm>
                <a:off x="4732507" y="2775816"/>
                <a:ext cx="720080" cy="615553"/>
              </a:xfrm>
              <a:prstGeom prst="rect">
                <a:avLst/>
              </a:prstGeom>
              <a:noFill/>
            </p:spPr>
            <p:txBody>
              <a:bodyPr wrap="square" rtlCol="0">
                <a:spAutoFit/>
              </a:bodyPr>
              <a:lstStyle/>
              <a:p>
                <a:r>
                  <a:rPr lang="en-US" altLang="zh-CN" sz="3400" b="1" dirty="0">
                    <a:solidFill>
                      <a:schemeClr val="accent2"/>
                    </a:solidFill>
                    <a:latin typeface="微软雅黑" panose="020B0503020204020204" pitchFamily="34" charset="-122"/>
                    <a:ea typeface="微软雅黑" panose="020B0503020204020204" pitchFamily="34" charset="-122"/>
                  </a:rPr>
                  <a:t>03</a:t>
                </a:r>
                <a:endParaRPr lang="zh-CN" altLang="en-US" sz="3400" b="1" dirty="0">
                  <a:solidFill>
                    <a:schemeClr val="accent2"/>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latin typeface="微软雅黑" panose="020B0503020204020204" pitchFamily="34" charset="-122"/>
                    <a:ea typeface="微软雅黑" panose="020B0503020204020204" pitchFamily="34" charset="-122"/>
                  </a:rPr>
                  <a:t>有效性</a:t>
                </a:r>
                <a:endParaRPr lang="zh-CN" altLang="en-US" sz="2600">
                  <a:solidFill>
                    <a:schemeClr val="accent2"/>
                  </a:solidFill>
                  <a:latin typeface="微软雅黑" panose="020B0503020204020204" pitchFamily="34" charset="-122"/>
                  <a:ea typeface="微软雅黑" panose="020B0503020204020204" pitchFamily="34" charset="-122"/>
                </a:endParaRPr>
              </a:p>
            </p:txBody>
          </p:sp>
        </p:grpSp>
      </p:grpSp>
      <p:grpSp>
        <p:nvGrpSpPr>
          <p:cNvPr id="28" name="组合 27"/>
          <p:cNvGrpSpPr/>
          <p:nvPr/>
        </p:nvGrpSpPr>
        <p:grpSpPr>
          <a:xfrm>
            <a:off x="7967778" y="2494300"/>
            <a:ext cx="3564396" cy="1440160"/>
            <a:chOff x="4250178" y="694699"/>
            <a:chExt cx="3564396" cy="1440160"/>
          </a:xfrm>
        </p:grpSpPr>
        <p:grpSp>
          <p:nvGrpSpPr>
            <p:cNvPr id="29" name="组合 28"/>
            <p:cNvGrpSpPr/>
            <p:nvPr/>
          </p:nvGrpSpPr>
          <p:grpSpPr>
            <a:xfrm>
              <a:off x="4250178" y="694699"/>
              <a:ext cx="3564396" cy="1440160"/>
              <a:chOff x="4259796" y="2348880"/>
              <a:chExt cx="3564396" cy="1440160"/>
            </a:xfrm>
          </p:grpSpPr>
          <p:sp>
            <p:nvSpPr>
              <p:cNvPr id="33" name="矩形 32"/>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34" name="矩形 33"/>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grpSp>
        <p:grpSp>
          <p:nvGrpSpPr>
            <p:cNvPr id="30" name="组合 29"/>
            <p:cNvGrpSpPr/>
            <p:nvPr/>
          </p:nvGrpSpPr>
          <p:grpSpPr>
            <a:xfrm>
              <a:off x="4567543" y="1107003"/>
              <a:ext cx="2929667" cy="612541"/>
              <a:chOff x="4732507" y="2775816"/>
              <a:chExt cx="2929667" cy="612541"/>
            </a:xfrm>
          </p:grpSpPr>
          <p:sp>
            <p:nvSpPr>
              <p:cNvPr id="31" name="文本框 30"/>
              <p:cNvSpPr txBox="1"/>
              <p:nvPr/>
            </p:nvSpPr>
            <p:spPr>
              <a:xfrm>
                <a:off x="4732507" y="2775816"/>
                <a:ext cx="720080" cy="612541"/>
              </a:xfrm>
              <a:prstGeom prst="rect">
                <a:avLst/>
              </a:prstGeom>
              <a:noFill/>
            </p:spPr>
            <p:txBody>
              <a:bodyPr wrap="square" rtlCol="0">
                <a:spAutoFit/>
              </a:bodyPr>
              <a:lstStyle/>
              <a:p>
                <a:r>
                  <a:rPr lang="en-US" altLang="zh-CN" sz="3400" b="1" dirty="0">
                    <a:solidFill>
                      <a:schemeClr val="accent2"/>
                    </a:solidFill>
                    <a:latin typeface="微软雅黑" panose="020B0503020204020204" pitchFamily="34" charset="-122"/>
                    <a:ea typeface="微软雅黑" panose="020B0503020204020204" pitchFamily="34" charset="-122"/>
                  </a:rPr>
                  <a:t>04</a:t>
                </a:r>
                <a:endParaRPr lang="zh-CN" altLang="en-US" sz="3400" b="1" dirty="0">
                  <a:solidFill>
                    <a:schemeClr val="accent2"/>
                  </a:solidFill>
                  <a:latin typeface="微软雅黑" panose="020B0503020204020204" pitchFamily="34" charset="-122"/>
                  <a:ea typeface="微软雅黑" panose="020B0503020204020204" pitchFamily="34" charset="-122"/>
                </a:endParaRPr>
              </a:p>
            </p:txBody>
          </p:sp>
          <p:sp>
            <p:nvSpPr>
              <p:cNvPr id="32" name="文本框 31"/>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latin typeface="微软雅黑" panose="020B0503020204020204" pitchFamily="34" charset="-122"/>
                    <a:ea typeface="微软雅黑" panose="020B0503020204020204" pitchFamily="34" charset="-122"/>
                  </a:rPr>
                  <a:t>创新性</a:t>
                </a:r>
                <a:endParaRPr lang="zh-CN" altLang="en-US" sz="2600">
                  <a:solidFill>
                    <a:schemeClr val="accent2"/>
                  </a:solidFill>
                  <a:latin typeface="微软雅黑" panose="020B0503020204020204" pitchFamily="34" charset="-122"/>
                  <a:ea typeface="微软雅黑" panose="020B0503020204020204" pitchFamily="34" charset="-122"/>
                </a:endParaRPr>
              </a:p>
            </p:txBody>
          </p:sp>
        </p:grpSp>
      </p:grpSp>
      <p:grpSp>
        <p:nvGrpSpPr>
          <p:cNvPr id="35" name="组合 34"/>
          <p:cNvGrpSpPr/>
          <p:nvPr/>
        </p:nvGrpSpPr>
        <p:grpSpPr>
          <a:xfrm>
            <a:off x="7932279" y="694699"/>
            <a:ext cx="3564396" cy="1440160"/>
            <a:chOff x="4250178" y="694699"/>
            <a:chExt cx="3564396" cy="1440160"/>
          </a:xfrm>
        </p:grpSpPr>
        <p:grpSp>
          <p:nvGrpSpPr>
            <p:cNvPr id="36" name="组合 35"/>
            <p:cNvGrpSpPr/>
            <p:nvPr/>
          </p:nvGrpSpPr>
          <p:grpSpPr>
            <a:xfrm>
              <a:off x="4250178" y="694699"/>
              <a:ext cx="3564396" cy="1440160"/>
              <a:chOff x="4259796" y="2348880"/>
              <a:chExt cx="3564396" cy="1440160"/>
            </a:xfrm>
          </p:grpSpPr>
          <p:sp>
            <p:nvSpPr>
              <p:cNvPr id="40" name="矩形 39"/>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41" name="矩形 40"/>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4567543" y="1107003"/>
              <a:ext cx="2929667" cy="615553"/>
              <a:chOff x="4732507" y="2775816"/>
              <a:chExt cx="2929667" cy="615553"/>
            </a:xfrm>
          </p:grpSpPr>
          <p:sp>
            <p:nvSpPr>
              <p:cNvPr id="38" name="文本框 37"/>
              <p:cNvSpPr txBox="1"/>
              <p:nvPr/>
            </p:nvSpPr>
            <p:spPr>
              <a:xfrm>
                <a:off x="4732507" y="2775816"/>
                <a:ext cx="720080" cy="615553"/>
              </a:xfrm>
              <a:prstGeom prst="rect">
                <a:avLst/>
              </a:prstGeom>
              <a:noFill/>
            </p:spPr>
            <p:txBody>
              <a:bodyPr wrap="square" rtlCol="0">
                <a:spAutoFit/>
              </a:bodyPr>
              <a:lstStyle/>
              <a:p>
                <a:r>
                  <a:rPr lang="en-US" altLang="zh-CN" sz="3400" b="1" dirty="0">
                    <a:solidFill>
                      <a:schemeClr val="accent2"/>
                    </a:solidFill>
                    <a:latin typeface="微软雅黑" panose="020B0503020204020204" pitchFamily="34" charset="-122"/>
                    <a:ea typeface="微软雅黑" panose="020B0503020204020204" pitchFamily="34" charset="-122"/>
                  </a:rPr>
                  <a:t>02</a:t>
                </a:r>
                <a:endParaRPr lang="zh-CN" altLang="en-US" sz="3400" b="1" dirty="0">
                  <a:solidFill>
                    <a:schemeClr val="accent2"/>
                  </a:solidFill>
                  <a:latin typeface="微软雅黑" panose="020B0503020204020204" pitchFamily="34" charset="-122"/>
                  <a:ea typeface="微软雅黑" panose="020B0503020204020204" pitchFamily="34" charset="-122"/>
                </a:endParaRPr>
              </a:p>
            </p:txBody>
          </p:sp>
          <p:sp>
            <p:nvSpPr>
              <p:cNvPr id="39" name="文本框 38"/>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latin typeface="微软雅黑" panose="020B0503020204020204" pitchFamily="34" charset="-122"/>
                    <a:ea typeface="微软雅黑" panose="020B0503020204020204" pitchFamily="34" charset="-122"/>
                  </a:rPr>
                  <a:t>安全性</a:t>
                </a:r>
                <a:endParaRPr lang="zh-CN" altLang="en-US" sz="2600">
                  <a:solidFill>
                    <a:schemeClr val="accent2"/>
                  </a:solidFill>
                  <a:latin typeface="微软雅黑" panose="020B0503020204020204" pitchFamily="34" charset="-122"/>
                  <a:ea typeface="微软雅黑" panose="020B0503020204020204" pitchFamily="34" charset="-122"/>
                </a:endParaRPr>
              </a:p>
            </p:txBody>
          </p:sp>
        </p:grpSp>
      </p:grpSp>
      <p:grpSp>
        <p:nvGrpSpPr>
          <p:cNvPr id="49" name="组合 48"/>
          <p:cNvGrpSpPr/>
          <p:nvPr/>
        </p:nvGrpSpPr>
        <p:grpSpPr>
          <a:xfrm>
            <a:off x="4241969" y="4365010"/>
            <a:ext cx="3564396" cy="1440160"/>
            <a:chOff x="4250178" y="694699"/>
            <a:chExt cx="3564396" cy="1440160"/>
          </a:xfrm>
        </p:grpSpPr>
        <p:grpSp>
          <p:nvGrpSpPr>
            <p:cNvPr id="50" name="组合 49"/>
            <p:cNvGrpSpPr/>
            <p:nvPr/>
          </p:nvGrpSpPr>
          <p:grpSpPr>
            <a:xfrm>
              <a:off x="4250178" y="694699"/>
              <a:ext cx="3564396" cy="1440160"/>
              <a:chOff x="4259796" y="2348880"/>
              <a:chExt cx="3564396" cy="1440160"/>
            </a:xfrm>
          </p:grpSpPr>
          <p:sp>
            <p:nvSpPr>
              <p:cNvPr id="54" name="矩形 53"/>
              <p:cNvSpPr/>
              <p:nvPr/>
            </p:nvSpPr>
            <p:spPr>
              <a:xfrm>
                <a:off x="4259796" y="2348880"/>
                <a:ext cx="3564396" cy="144016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55" name="矩形 54"/>
              <p:cNvSpPr/>
              <p:nvPr/>
            </p:nvSpPr>
            <p:spPr>
              <a:xfrm>
                <a:off x="4475820" y="2546902"/>
                <a:ext cx="3132348" cy="1044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grpSp>
        <p:grpSp>
          <p:nvGrpSpPr>
            <p:cNvPr id="51" name="组合 50"/>
            <p:cNvGrpSpPr/>
            <p:nvPr/>
          </p:nvGrpSpPr>
          <p:grpSpPr>
            <a:xfrm>
              <a:off x="4567543" y="1107003"/>
              <a:ext cx="2929667" cy="612541"/>
              <a:chOff x="4732507" y="2775816"/>
              <a:chExt cx="2929667" cy="612541"/>
            </a:xfrm>
          </p:grpSpPr>
          <p:sp>
            <p:nvSpPr>
              <p:cNvPr id="52" name="文本框 51"/>
              <p:cNvSpPr txBox="1"/>
              <p:nvPr/>
            </p:nvSpPr>
            <p:spPr>
              <a:xfrm>
                <a:off x="4732507" y="2775816"/>
                <a:ext cx="720080" cy="612541"/>
              </a:xfrm>
              <a:prstGeom prst="rect">
                <a:avLst/>
              </a:prstGeom>
              <a:noFill/>
            </p:spPr>
            <p:txBody>
              <a:bodyPr wrap="square" rtlCol="0">
                <a:spAutoFit/>
              </a:bodyPr>
              <a:lstStyle/>
              <a:p>
                <a:r>
                  <a:rPr lang="en-US" altLang="zh-CN" sz="3400" b="1" dirty="0">
                    <a:solidFill>
                      <a:schemeClr val="accent2"/>
                    </a:solidFill>
                    <a:latin typeface="微软雅黑" panose="020B0503020204020204" pitchFamily="34" charset="-122"/>
                    <a:ea typeface="微软雅黑" panose="020B0503020204020204" pitchFamily="34" charset="-122"/>
                  </a:rPr>
                  <a:t>05</a:t>
                </a:r>
                <a:endParaRPr lang="zh-CN" altLang="en-US" sz="3400" b="1" dirty="0">
                  <a:solidFill>
                    <a:schemeClr val="accent2"/>
                  </a:solidFill>
                  <a:latin typeface="微软雅黑" panose="020B0503020204020204" pitchFamily="34" charset="-122"/>
                  <a:ea typeface="微软雅黑" panose="020B0503020204020204" pitchFamily="34" charset="-122"/>
                </a:endParaRPr>
              </a:p>
            </p:txBody>
          </p:sp>
          <p:sp>
            <p:nvSpPr>
              <p:cNvPr id="53" name="文本框 52"/>
              <p:cNvSpPr txBox="1"/>
              <p:nvPr/>
            </p:nvSpPr>
            <p:spPr>
              <a:xfrm>
                <a:off x="5308571" y="2837371"/>
                <a:ext cx="2353603" cy="492443"/>
              </a:xfrm>
              <a:prstGeom prst="rect">
                <a:avLst/>
              </a:prstGeom>
              <a:noFill/>
            </p:spPr>
            <p:txBody>
              <a:bodyPr wrap="square" rtlCol="0">
                <a:spAutoFit/>
              </a:bodyPr>
              <a:lstStyle/>
              <a:p>
                <a:pPr algn="ctr"/>
                <a:r>
                  <a:rPr lang="zh-CN" altLang="en-US" sz="2600">
                    <a:solidFill>
                      <a:schemeClr val="accent2"/>
                    </a:solidFill>
                    <a:latin typeface="微软雅黑" panose="020B0503020204020204" pitchFamily="34" charset="-122"/>
                    <a:ea typeface="微软雅黑" panose="020B0503020204020204" pitchFamily="34" charset="-122"/>
                  </a:rPr>
                  <a:t>公平性</a:t>
                </a:r>
                <a:endParaRPr lang="zh-CN" altLang="en-US" sz="2600">
                  <a:solidFill>
                    <a:schemeClr val="accent2"/>
                  </a:solidFill>
                  <a:latin typeface="微软雅黑" panose="020B0503020204020204" pitchFamily="34" charset="-122"/>
                  <a:ea typeface="微软雅黑" panose="020B0503020204020204" pitchFamily="34" charset="-122"/>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lang="en-US" altLang="zh-CN"/>
              <a:t>01</a:t>
            </a:r>
            <a:endParaRPr lang="zh-CN" altLang="en-US"/>
          </a:p>
        </p:txBody>
      </p:sp>
      <p:sp>
        <p:nvSpPr>
          <p:cNvPr id="3" name="文本占位符 2"/>
          <p:cNvSpPr>
            <a:spLocks noGrp="1"/>
          </p:cNvSpPr>
          <p:nvPr>
            <p:ph type="body" sz="quarter" idx="11"/>
          </p:nvPr>
        </p:nvSpPr>
        <p:spPr>
          <a:xfrm>
            <a:off x="1806575" y="525145"/>
            <a:ext cx="4116070" cy="497840"/>
          </a:xfrm>
        </p:spPr>
        <p:txBody>
          <a:bodyPr wrap="square"/>
          <a:lstStyle/>
          <a:p>
            <a:pPr algn="l">
              <a:buClrTx/>
              <a:buSzTx/>
            </a:pPr>
            <a:r>
              <a:rPr lang="zh-CN" altLang="en-US" b="1" dirty="0">
                <a:latin typeface="微软雅黑" panose="020B0503020204020204" pitchFamily="34" charset="-122"/>
                <a:ea typeface="微软雅黑" panose="020B0503020204020204" pitchFamily="34" charset="-122"/>
              </a:rPr>
              <a:t>药品基本信息</a:t>
            </a:r>
            <a:r>
              <a:rPr lang="en-US" altLang="zh-CN" b="1" dirty="0">
                <a:latin typeface="微软雅黑" panose="020B0503020204020204" pitchFamily="34" charset="-122"/>
                <a:ea typeface="微软雅黑" panose="020B0503020204020204" pitchFamily="34" charset="-122"/>
              </a:rPr>
              <a:t>  </a:t>
            </a:r>
            <a:r>
              <a:rPr lang="zh-CN" altLang="en-US" b="1" dirty="0">
                <a:latin typeface="微软雅黑" panose="020B0503020204020204" pitchFamily="34" charset="-122"/>
                <a:ea typeface="微软雅黑" panose="020B0503020204020204" pitchFamily="34" charset="-122"/>
              </a:rPr>
              <a:t>(1/2)</a:t>
            </a:r>
            <a:endParaRPr lang="zh-CN" altLang="en-US" b="1" dirty="0">
              <a:latin typeface="微软雅黑" panose="020B0503020204020204" pitchFamily="34" charset="-122"/>
              <a:ea typeface="微软雅黑" panose="020B0503020204020204" pitchFamily="34" charset="-122"/>
            </a:endParaRPr>
          </a:p>
        </p:txBody>
      </p:sp>
      <p:sp>
        <p:nvSpPr>
          <p:cNvPr id="7" name="文本框 6"/>
          <p:cNvSpPr txBox="1"/>
          <p:nvPr/>
        </p:nvSpPr>
        <p:spPr>
          <a:xfrm>
            <a:off x="377825" y="6205220"/>
            <a:ext cx="11233150" cy="657225"/>
          </a:xfrm>
          <a:prstGeom prst="rect">
            <a:avLst/>
          </a:prstGeom>
          <a:noFill/>
        </p:spPr>
        <p:txBody>
          <a:bodyPr wrap="square" lIns="0" tIns="0" rIns="0" bIns="0" rtlCol="0" anchor="t">
            <a:noAutofit/>
          </a:bodyPr>
          <a:lstStyle/>
          <a:p>
            <a:pPr algn="just">
              <a:lnSpc>
                <a:spcPct val="100000"/>
              </a:lnSpc>
            </a:pP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中国心血管健康与疾病报告</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(2024)-</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摘要</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2025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月</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40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卷</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期（总第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324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期）</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:521-559</a:t>
            </a:r>
            <a:endPar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高甘油三酯血症临床管理多学科专家共识</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2023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月</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38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卷</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6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期（总第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300 </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期）：</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621-633</a:t>
            </a:r>
            <a:endPar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妊娠期血脂异常患病率及妊娠早期血脂水平预测价值研究</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中国全科医学</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 2024</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年</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月第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27</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卷第</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6</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期</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.670-678.</a:t>
            </a:r>
            <a:endPar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700">
                <a:latin typeface="微软雅黑" panose="020B0503020204020204" pitchFamily="34" charset="-122"/>
                <a:ea typeface="微软雅黑" panose="020B0503020204020204" pitchFamily="34" charset="-122"/>
                <a:cs typeface="微软雅黑" panose="020B0503020204020204" pitchFamily="34" charset="-122"/>
                <a:sym typeface="+mn-ea"/>
              </a:rPr>
              <a:t>中国血脂管理指南（2023年）</a:t>
            </a:r>
            <a:r>
              <a:rPr lang="zh-CN" altLang="en-US" sz="700">
                <a:latin typeface="微软雅黑" panose="020B0503020204020204" pitchFamily="34" charset="-122"/>
                <a:ea typeface="微软雅黑" panose="020B0503020204020204" pitchFamily="34" charset="-122"/>
                <a:cs typeface="微软雅黑" panose="020B0503020204020204" pitchFamily="34" charset="-122"/>
                <a:sym typeface="+mn-ea"/>
              </a:rPr>
              <a:t>中华心血管病杂志</a:t>
            </a:r>
            <a:r>
              <a:rPr lang="en-US" altLang="zh-CN" sz="700">
                <a:latin typeface="微软雅黑" panose="020B0503020204020204" pitchFamily="34" charset="-122"/>
                <a:ea typeface="微软雅黑" panose="020B0503020204020204" pitchFamily="34" charset="-122"/>
                <a:cs typeface="微软雅黑" panose="020B0503020204020204" pitchFamily="34" charset="-122"/>
                <a:sym typeface="+mn-ea"/>
              </a:rPr>
              <a:t>, 2023,51(3) : 221-255.</a:t>
            </a:r>
            <a:r>
              <a:rPr lang="en-US" altLang="zh-CN" sz="700">
                <a:highlight>
                  <a:srgbClr val="FFFF00"/>
                </a:highlight>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en-US" sz="7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5..</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ω-3</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脂肪酸乙酯</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软胶囊说明书（</a:t>
            </a:r>
            <a:r>
              <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rPr>
              <a:t>2025.02.07</a:t>
            </a:r>
            <a:r>
              <a:rPr lang="zh-CN" altLang="en-US" sz="7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7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非诺贝特酸胆碱缓释胶囊说明书（</a:t>
            </a:r>
            <a:r>
              <a:rPr lang="en-US" altLang="zh-CN"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2024.11.13</a:t>
            </a:r>
            <a:r>
              <a:rPr lang="zh-CN" altLang="en-US" sz="7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7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pSp>
        <p:nvGrpSpPr>
          <p:cNvPr id="27" name="组合 26"/>
          <p:cNvGrpSpPr/>
          <p:nvPr/>
        </p:nvGrpSpPr>
        <p:grpSpPr>
          <a:xfrm>
            <a:off x="7680325" y="1125220"/>
            <a:ext cx="4115435" cy="5297747"/>
            <a:chOff x="6435622" y="1265112"/>
            <a:chExt cx="4988378" cy="4993436"/>
          </a:xfrm>
        </p:grpSpPr>
        <p:grpSp>
          <p:nvGrpSpPr>
            <p:cNvPr id="25" name="组合 24"/>
            <p:cNvGrpSpPr/>
            <p:nvPr/>
          </p:nvGrpSpPr>
          <p:grpSpPr>
            <a:xfrm>
              <a:off x="6435622" y="1983540"/>
              <a:ext cx="4988378" cy="4275008"/>
              <a:chOff x="6435622" y="1983540"/>
              <a:chExt cx="4988378" cy="4275008"/>
            </a:xfrm>
          </p:grpSpPr>
          <p:grpSp>
            <p:nvGrpSpPr>
              <p:cNvPr id="12" name="组合 11"/>
              <p:cNvGrpSpPr/>
              <p:nvPr/>
            </p:nvGrpSpPr>
            <p:grpSpPr>
              <a:xfrm>
                <a:off x="6456000" y="1983540"/>
                <a:ext cx="4968000" cy="1519334"/>
                <a:chOff x="3405866" y="3424721"/>
                <a:chExt cx="4196883" cy="1190665"/>
              </a:xfrm>
            </p:grpSpPr>
            <p:sp>
              <p:nvSpPr>
                <p:cNvPr id="19" name="矩形: 圆角 18"/>
                <p:cNvSpPr/>
                <p:nvPr/>
              </p:nvSpPr>
              <p:spPr>
                <a:xfrm>
                  <a:off x="3429000" y="3429001"/>
                  <a:ext cx="4173749" cy="1186385"/>
                </a:xfrm>
                <a:prstGeom prst="roundRect">
                  <a:avLst>
                    <a:gd name="adj" fmla="val 0"/>
                  </a:avLst>
                </a:prstGeom>
                <a:solidFill>
                  <a:srgbClr val="CCE3F6">
                    <a:alpha val="15000"/>
                  </a:srgbClr>
                </a:solidFill>
                <a:ln w="12700" cap="flat">
                  <a:noFill/>
                  <a:prstDash val="solid"/>
                  <a:miter/>
                </a:ln>
                <a:effectLst/>
              </p:spPr>
              <p:txBody>
                <a:bodyPr rtlCol="0" anchor="ctr"/>
                <a:lstStyle/>
                <a:p>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grpSp>
              <p:nvGrpSpPr>
                <p:cNvPr id="20" name="组合 19"/>
                <p:cNvGrpSpPr/>
                <p:nvPr/>
              </p:nvGrpSpPr>
              <p:grpSpPr>
                <a:xfrm>
                  <a:off x="3529072" y="3424721"/>
                  <a:ext cx="4072671" cy="1188571"/>
                  <a:chOff x="4315774" y="2849121"/>
                  <a:chExt cx="4072671" cy="1188571"/>
                </a:xfrm>
              </p:grpSpPr>
              <p:sp>
                <p:nvSpPr>
                  <p:cNvPr id="22" name="矩形 21"/>
                  <p:cNvSpPr/>
                  <p:nvPr/>
                </p:nvSpPr>
                <p:spPr>
                  <a:xfrm>
                    <a:off x="4391917" y="2849121"/>
                    <a:ext cx="2068768" cy="3400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0" fontAlgn="auto">
                      <a:lnSpc>
                        <a:spcPct val="150000"/>
                      </a:lnSpc>
                      <a:buNone/>
                    </a:pPr>
                    <a:r>
                      <a:rPr lang="zh-CN" altLang="en-US" sz="1600" b="1" dirty="0">
                        <a:solidFill>
                          <a:srgbClr val="000000"/>
                        </a:solidFill>
                        <a:latin typeface="微软雅黑" panose="020B0503020204020204" pitchFamily="34" charset="-122"/>
                      </a:rPr>
                      <a:t>参照药适应症：</a:t>
                    </a:r>
                    <a:endParaRPr lang="zh-CN" altLang="en-US" sz="1600" b="1" dirty="0">
                      <a:solidFill>
                        <a:srgbClr val="000000"/>
                      </a:solidFill>
                      <a:latin typeface="微软雅黑" panose="020B0503020204020204" pitchFamily="34" charset="-122"/>
                    </a:endParaRPr>
                  </a:p>
                </p:txBody>
              </p:sp>
              <p:sp>
                <p:nvSpPr>
                  <p:cNvPr id="23" name="矩形 22"/>
                  <p:cNvSpPr/>
                  <p:nvPr/>
                </p:nvSpPr>
                <p:spPr>
                  <a:xfrm>
                    <a:off x="4315774" y="3152127"/>
                    <a:ext cx="4072671" cy="8855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indent="0" fontAlgn="auto">
                      <a:lnSpc>
                        <a:spcPct val="150000"/>
                      </a:lnSpc>
                      <a:buNone/>
                    </a:pPr>
                    <a:r>
                      <a:rPr lang="zh-CN" altLang="en-US" sz="1200" b="1" dirty="0">
                        <a:solidFill>
                          <a:schemeClr val="tx1"/>
                        </a:solidFill>
                        <a:latin typeface="+mn-ea"/>
                      </a:rPr>
                      <a:t> 在成人控制饮食基础上</a:t>
                    </a:r>
                    <a:r>
                      <a:rPr lang="en-US" altLang="zh-CN" sz="1200" b="1" dirty="0">
                        <a:solidFill>
                          <a:schemeClr val="tx1"/>
                        </a:solidFill>
                        <a:latin typeface="+mn-ea"/>
                      </a:rPr>
                      <a:t>:</a:t>
                    </a:r>
                    <a:endParaRPr lang="en-US" altLang="zh-CN" sz="1200" b="1" dirty="0">
                      <a:solidFill>
                        <a:schemeClr val="tx1"/>
                      </a:solidFill>
                      <a:latin typeface="+mn-ea"/>
                    </a:endParaRPr>
                  </a:p>
                  <a:p>
                    <a:pPr indent="0" fontAlgn="auto">
                      <a:lnSpc>
                        <a:spcPct val="150000"/>
                      </a:lnSpc>
                      <a:buNone/>
                    </a:pPr>
                    <a:r>
                      <a:rPr lang="en-US" altLang="zh-CN" sz="1200" b="1" dirty="0">
                        <a:solidFill>
                          <a:schemeClr val="tx1"/>
                        </a:solidFill>
                        <a:latin typeface="+mn-ea"/>
                      </a:rPr>
                      <a:t>·</a:t>
                    </a:r>
                    <a:r>
                      <a:rPr lang="zh-CN" altLang="en-US" sz="1200" b="1" dirty="0">
                        <a:solidFill>
                          <a:schemeClr val="tx1"/>
                        </a:solidFill>
                        <a:latin typeface="+mn-ea"/>
                      </a:rPr>
                      <a:t>用于降低重度高甘油三酯血症患者的甘油三酯</a:t>
                    </a:r>
                    <a:r>
                      <a:rPr lang="en-US" altLang="zh-CN" sz="1200" b="1" dirty="0">
                        <a:solidFill>
                          <a:schemeClr val="tx1"/>
                        </a:solidFill>
                        <a:latin typeface="+mn-ea"/>
                      </a:rPr>
                      <a:t>(TG)</a:t>
                    </a:r>
                    <a:r>
                      <a:rPr lang="zh-CN" altLang="en-US" sz="1200" b="1" dirty="0">
                        <a:solidFill>
                          <a:schemeClr val="tx1"/>
                        </a:solidFill>
                        <a:latin typeface="+mn-ea"/>
                      </a:rPr>
                      <a:t>水平。</a:t>
                    </a:r>
                    <a:endParaRPr lang="zh-CN" altLang="en-US" sz="1200" b="1" dirty="0">
                      <a:solidFill>
                        <a:schemeClr val="tx1"/>
                      </a:solidFill>
                      <a:latin typeface="+mn-ea"/>
                    </a:endParaRPr>
                  </a:p>
                  <a:p>
                    <a:pPr indent="0" fontAlgn="auto">
                      <a:lnSpc>
                        <a:spcPct val="150000"/>
                      </a:lnSpc>
                      <a:buNone/>
                    </a:pPr>
                    <a:r>
                      <a:rPr lang="en-US" altLang="zh-CN" sz="1200" b="1" dirty="0">
                        <a:solidFill>
                          <a:schemeClr val="tx1"/>
                        </a:solidFill>
                        <a:latin typeface="+mn-ea"/>
                      </a:rPr>
                      <a:t>·</a:t>
                    </a:r>
                    <a:r>
                      <a:rPr lang="zh-CN" altLang="en-US" sz="1200" b="1" dirty="0">
                        <a:solidFill>
                          <a:schemeClr val="tx1"/>
                        </a:solidFill>
                        <a:latin typeface="+mn-ea"/>
                      </a:rPr>
                      <a:t>用于原发性高胆固醇血症或混合型血脂异常患者治疗。</a:t>
                    </a:r>
                    <a:endParaRPr lang="zh-CN" altLang="en-US" sz="1200" b="1" dirty="0">
                      <a:solidFill>
                        <a:schemeClr val="tx1"/>
                      </a:solidFill>
                      <a:latin typeface="+mn-ea"/>
                    </a:endParaRPr>
                  </a:p>
                </p:txBody>
              </p:sp>
            </p:grpSp>
            <p:sp>
              <p:nvSpPr>
                <p:cNvPr id="21" name="矩形 20"/>
                <p:cNvSpPr/>
                <p:nvPr/>
              </p:nvSpPr>
              <p:spPr>
                <a:xfrm>
                  <a:off x="3405866" y="3429000"/>
                  <a:ext cx="45719" cy="11849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nvGrpSpPr>
              <p:cNvPr id="13" name="组合 12"/>
              <p:cNvGrpSpPr/>
              <p:nvPr/>
            </p:nvGrpSpPr>
            <p:grpSpPr>
              <a:xfrm>
                <a:off x="6435622" y="3640601"/>
                <a:ext cx="4966827" cy="2617947"/>
                <a:chOff x="8943542" y="2978688"/>
                <a:chExt cx="4195892" cy="2051620"/>
              </a:xfrm>
            </p:grpSpPr>
            <p:sp>
              <p:nvSpPr>
                <p:cNvPr id="14" name="矩形: 圆角 13"/>
                <p:cNvSpPr/>
                <p:nvPr/>
              </p:nvSpPr>
              <p:spPr>
                <a:xfrm>
                  <a:off x="8943542" y="3244639"/>
                  <a:ext cx="4195892" cy="1785669"/>
                </a:xfrm>
                <a:prstGeom prst="roundRect">
                  <a:avLst>
                    <a:gd name="adj" fmla="val 0"/>
                  </a:avLst>
                </a:prstGeom>
                <a:solidFill>
                  <a:srgbClr val="CCE3F6">
                    <a:alpha val="15000"/>
                  </a:srgbClr>
                </a:solidFill>
                <a:ln w="12700" cap="flat">
                  <a:noFill/>
                  <a:prstDash val="solid"/>
                  <a:miter/>
                </a:ln>
                <a:effectLst/>
              </p:spPr>
              <p:txBody>
                <a:bodyPr rtlCol="0" anchor="ctr"/>
                <a:lstStyle/>
                <a:p>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grpSp>
              <p:nvGrpSpPr>
                <p:cNvPr id="15" name="组合 14"/>
                <p:cNvGrpSpPr/>
                <p:nvPr/>
              </p:nvGrpSpPr>
              <p:grpSpPr>
                <a:xfrm>
                  <a:off x="9103341" y="2978688"/>
                  <a:ext cx="3746265" cy="2028124"/>
                  <a:chOff x="4358286" y="2403089"/>
                  <a:chExt cx="3746265" cy="2028124"/>
                </a:xfrm>
              </p:grpSpPr>
              <p:sp>
                <p:nvSpPr>
                  <p:cNvPr id="17" name="矩形 16"/>
                  <p:cNvSpPr/>
                  <p:nvPr/>
                </p:nvSpPr>
                <p:spPr>
                  <a:xfrm>
                    <a:off x="4415108" y="2403089"/>
                    <a:ext cx="2479788" cy="2490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kumimoji="1"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参照药品选择</a:t>
                    </a:r>
                    <a:r>
                      <a:rPr kumimoji="1" lang="zh-CN" altLang="en-US" sz="1600" b="1" dirty="0">
                        <a:solidFill>
                          <a:srgbClr val="FF0000"/>
                        </a:solidFill>
                        <a:latin typeface="Arial" panose="020B0604020202020204" pitchFamily="34" charset="0"/>
                        <a:ea typeface="微软雅黑" panose="020B0503020204020204" pitchFamily="34" charset="-122"/>
                        <a:sym typeface="Arial" panose="020B0604020202020204" pitchFamily="34" charset="0"/>
                      </a:rPr>
                      <a:t>理由</a:t>
                    </a:r>
                    <a:r>
                      <a:rPr kumimoji="1"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endParaRPr kumimoji="1"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矩形 17"/>
                  <p:cNvSpPr/>
                  <p:nvPr/>
                </p:nvSpPr>
                <p:spPr>
                  <a:xfrm>
                    <a:off x="4358286" y="2727159"/>
                    <a:ext cx="3746265" cy="1704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sp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171450" indent="-171450">
                      <a:lnSpc>
                        <a:spcPct val="150000"/>
                      </a:lnSpc>
                      <a:buFont typeface="Wingdings" panose="05000000000000000000" pitchFamily="2" charset="2"/>
                      <a:buChar char="u"/>
                    </a:pPr>
                    <a:r>
                      <a:rPr kumimoji="1" lang="zh-CN" altLang="en-US" sz="1200" b="1" dirty="0">
                        <a:solidFill>
                          <a:schemeClr val="tx1"/>
                        </a:solidFill>
                        <a:latin typeface="+mn-ea"/>
                        <a:sym typeface="Arial" panose="020B0604020202020204" pitchFamily="34" charset="0"/>
                      </a:rPr>
                      <a:t>功能主治方面：</a:t>
                    </a:r>
                    <a:r>
                      <a:rPr kumimoji="1" lang="zh-CN" altLang="en-US" sz="1200" dirty="0">
                        <a:solidFill>
                          <a:schemeClr val="tx1"/>
                        </a:solidFill>
                        <a:latin typeface="+mn-ea"/>
                        <a:sym typeface="Arial" panose="020B0604020202020204" pitchFamily="34" charset="0"/>
                      </a:rPr>
                      <a:t>适应症均为</a:t>
                    </a:r>
                    <a:r>
                      <a:rPr lang="zh-CN" altLang="en-US" sz="1200" dirty="0">
                        <a:solidFill>
                          <a:schemeClr val="tx1"/>
                        </a:solidFill>
                        <a:latin typeface="+mn-ea"/>
                        <a:sym typeface="+mn-ea"/>
                      </a:rPr>
                      <a:t>降低重度高甘油三酯血症患者的甘油三酯</a:t>
                    </a:r>
                    <a:r>
                      <a:rPr lang="en-US" altLang="zh-CN" sz="1200" dirty="0">
                        <a:solidFill>
                          <a:schemeClr val="tx1"/>
                        </a:solidFill>
                        <a:latin typeface="+mn-ea"/>
                        <a:sym typeface="+mn-ea"/>
                      </a:rPr>
                      <a:t>(TG)</a:t>
                    </a:r>
                    <a:r>
                      <a:rPr lang="zh-CN" altLang="en-US" sz="1200" dirty="0">
                        <a:solidFill>
                          <a:schemeClr val="tx1"/>
                        </a:solidFill>
                        <a:latin typeface="+mn-ea"/>
                        <a:sym typeface="+mn-ea"/>
                      </a:rPr>
                      <a:t>水平。</a:t>
                    </a:r>
                    <a:endParaRPr kumimoji="1" lang="en-US" altLang="zh-CN" sz="1200" b="1" dirty="0">
                      <a:solidFill>
                        <a:schemeClr val="tx1"/>
                      </a:solidFill>
                      <a:latin typeface="+mn-ea"/>
                      <a:sym typeface="Arial" panose="020B0604020202020204" pitchFamily="34" charset="0"/>
                    </a:endParaRPr>
                  </a:p>
                  <a:p>
                    <a:pPr marL="171450" indent="-171450">
                      <a:lnSpc>
                        <a:spcPct val="150000"/>
                      </a:lnSpc>
                      <a:buFont typeface="Wingdings" panose="05000000000000000000" pitchFamily="2" charset="2"/>
                      <a:buChar char="u"/>
                    </a:pPr>
                    <a:r>
                      <a:rPr kumimoji="1" lang="zh-CN" altLang="en-US" sz="1200" b="1" dirty="0">
                        <a:solidFill>
                          <a:schemeClr val="tx1"/>
                        </a:solidFill>
                        <a:latin typeface="+mn-ea"/>
                        <a:sym typeface="Arial" panose="020B0604020202020204" pitchFamily="34" charset="0"/>
                      </a:rPr>
                      <a:t>治疗现状：</a:t>
                    </a:r>
                    <a:r>
                      <a:rPr kumimoji="1" lang="zh-CN" altLang="en-US" sz="1200" dirty="0">
                        <a:solidFill>
                          <a:schemeClr val="tx1"/>
                        </a:solidFill>
                        <a:latin typeface="+mn-ea"/>
                        <a:sym typeface="Arial" panose="020B0604020202020204" pitchFamily="34" charset="0"/>
                      </a:rPr>
                      <a:t>贝特类是高甘油三酯血症的指南推荐的一线治疗药物；米内数据</a:t>
                    </a:r>
                    <a:r>
                      <a:rPr kumimoji="1" lang="en-US" altLang="zh-CN" sz="1200" dirty="0">
                        <a:solidFill>
                          <a:schemeClr val="tx1"/>
                        </a:solidFill>
                        <a:latin typeface="+mn-ea"/>
                        <a:sym typeface="Arial" panose="020B0604020202020204" pitchFamily="34" charset="0"/>
                      </a:rPr>
                      <a:t>2025</a:t>
                    </a:r>
                    <a:r>
                      <a:rPr kumimoji="1" lang="zh-CN" altLang="en-US" sz="1200" dirty="0">
                        <a:solidFill>
                          <a:schemeClr val="tx1"/>
                        </a:solidFill>
                        <a:latin typeface="+mn-ea"/>
                        <a:sym typeface="Arial" panose="020B0604020202020204" pitchFamily="34" charset="0"/>
                      </a:rPr>
                      <a:t>显示非诺贝特在</a:t>
                    </a:r>
                    <a:r>
                      <a:rPr kumimoji="1" lang="zh-CN" altLang="en-US" sz="1200" dirty="0">
                        <a:solidFill>
                          <a:schemeClr val="tx1"/>
                        </a:solidFill>
                        <a:latin typeface="+mn-ea"/>
                        <a:sym typeface="Arial" panose="020B0604020202020204" pitchFamily="34" charset="0"/>
                      </a:rPr>
                      <a:t>高甘油三酯血症口服治疗药物中销售额排名第一，</a:t>
                    </a:r>
                    <a:r>
                      <a:rPr kumimoji="1" lang="zh-CN" altLang="en-US" sz="1200" dirty="0">
                        <a:solidFill>
                          <a:schemeClr val="tx1"/>
                        </a:solidFill>
                        <a:latin typeface="+mn-ea"/>
                        <a:sym typeface="Arial" panose="020B0604020202020204" pitchFamily="34" charset="0"/>
                      </a:rPr>
                      <a:t>非诺贝特酸胆碱缓释胶囊是</a:t>
                    </a:r>
                    <a:r>
                      <a:rPr kumimoji="1" lang="zh-CN" altLang="en-US" sz="1200" dirty="0">
                        <a:solidFill>
                          <a:schemeClr val="tx1"/>
                        </a:solidFill>
                        <a:latin typeface="+mn-ea"/>
                        <a:sym typeface="Arial" panose="020B0604020202020204" pitchFamily="34" charset="0"/>
                      </a:rPr>
                      <a:t>非诺贝特</a:t>
                    </a:r>
                    <a:r>
                      <a:rPr kumimoji="1" lang="zh-CN" altLang="en-US" sz="1200" dirty="0">
                        <a:solidFill>
                          <a:schemeClr val="tx1"/>
                        </a:solidFill>
                        <a:latin typeface="+mn-ea"/>
                        <a:sym typeface="Arial" panose="020B0604020202020204" pitchFamily="34" charset="0"/>
                      </a:rPr>
                      <a:t>的现代</a:t>
                    </a:r>
                    <a:r>
                      <a:rPr kumimoji="1" lang="zh-CN" altLang="en-US" sz="1200" dirty="0">
                        <a:solidFill>
                          <a:schemeClr val="tx1"/>
                        </a:solidFill>
                        <a:latin typeface="+mn-ea"/>
                        <a:sym typeface="Arial" panose="020B0604020202020204" pitchFamily="34" charset="0"/>
                      </a:rPr>
                      <a:t>改进缓释制剂。</a:t>
                    </a:r>
                    <a:endParaRPr kumimoji="1" lang="zh-CN" altLang="en-US" sz="1200" dirty="0">
                      <a:solidFill>
                        <a:schemeClr val="tx1"/>
                      </a:solidFill>
                      <a:latin typeface="+mn-ea"/>
                      <a:sym typeface="Arial" panose="020B0604020202020204" pitchFamily="34" charset="0"/>
                    </a:endParaRPr>
                  </a:p>
                  <a:p>
                    <a:pPr marL="171450" indent="-171450">
                      <a:lnSpc>
                        <a:spcPct val="150000"/>
                      </a:lnSpc>
                      <a:buFont typeface="Wingdings" panose="05000000000000000000" pitchFamily="2" charset="2"/>
                      <a:buChar char="u"/>
                    </a:pPr>
                    <a:r>
                      <a:rPr kumimoji="1" lang="en-US" altLang="zh-CN" sz="1200" dirty="0">
                        <a:solidFill>
                          <a:schemeClr val="tx1"/>
                        </a:solidFill>
                        <a:latin typeface="+mn-ea"/>
                        <a:sym typeface="+mn-ea"/>
                      </a:rPr>
                      <a:t>参考药品</a:t>
                    </a:r>
                    <a:r>
                      <a:rPr kumimoji="1" lang="en-US" altLang="zh-CN" sz="1200" dirty="0">
                        <a:solidFill>
                          <a:schemeClr val="tx1"/>
                        </a:solidFill>
                        <a:latin typeface="+mn-ea"/>
                        <a:sym typeface="Arial" panose="020B0604020202020204" pitchFamily="34" charset="0"/>
                      </a:rPr>
                      <a:t>为2024年通过竞价谈判进入医保目录</a:t>
                    </a:r>
                    <a:endParaRPr kumimoji="1" lang="zh-CN" altLang="en-US" sz="1200" dirty="0">
                      <a:solidFill>
                        <a:schemeClr val="tx1"/>
                      </a:solidFill>
                      <a:latin typeface="+mn-ea"/>
                      <a:sym typeface="Arial" panose="020B0604020202020204" pitchFamily="34" charset="0"/>
                    </a:endParaRPr>
                  </a:p>
                </p:txBody>
              </p:sp>
            </p:grpSp>
            <p:sp>
              <p:nvSpPr>
                <p:cNvPr id="16" name="矩形 15"/>
                <p:cNvSpPr/>
                <p:nvPr/>
              </p:nvSpPr>
              <p:spPr>
                <a:xfrm>
                  <a:off x="8960757" y="3033937"/>
                  <a:ext cx="45719" cy="1719377"/>
                </a:xfrm>
                <a:prstGeom prst="rect">
                  <a:avLst/>
                </a:prstGeom>
                <a:solidFill>
                  <a:srgbClr val="5A9A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grpSp>
        <p:sp>
          <p:nvSpPr>
            <p:cNvPr id="26" name="矩形 25"/>
            <p:cNvSpPr/>
            <p:nvPr/>
          </p:nvSpPr>
          <p:spPr>
            <a:xfrm>
              <a:off x="6449070" y="1265112"/>
              <a:ext cx="4974515" cy="724113"/>
            </a:xfrm>
            <a:prstGeom prst="rect">
              <a:avLst/>
            </a:prstGeom>
            <a:solidFill>
              <a:srgbClr val="395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zh-CN" altLang="en-US" sz="1400" b="1" i="0" u="none" strike="noStrike" kern="1200" cap="none" spc="0" normalizeH="0" baseline="0" noProof="0" dirty="0">
                  <a:ln>
                    <a:noFill/>
                  </a:ln>
                  <a:solidFill>
                    <a:schemeClr val="bg1"/>
                  </a:solidFill>
                  <a:effectLst/>
                  <a:uLnTx/>
                  <a:uFillTx/>
                  <a:latin typeface="+mn-ea"/>
                  <a:ea typeface="+mn-ea"/>
                </a:rPr>
                <a:t>参考药品建议：</a:t>
              </a:r>
              <a:r>
                <a:rPr lang="zh-CN" altLang="en-US" sz="1600" b="1" noProof="0" dirty="0">
                  <a:ln>
                    <a:noFill/>
                  </a:ln>
                  <a:solidFill>
                    <a:schemeClr val="bg1"/>
                  </a:solidFill>
                  <a:effectLst/>
                  <a:uLnTx/>
                  <a:uFillTx/>
                  <a:latin typeface="+mn-ea"/>
                </a:rPr>
                <a:t>非诺贝特酸胆碱缓释胶囊</a:t>
              </a:r>
              <a:endParaRPr lang="zh-CN" altLang="en-US" sz="1400" b="1" baseline="30000" dirty="0">
                <a:solidFill>
                  <a:schemeClr val="bg1"/>
                </a:solidFill>
                <a:highlight>
                  <a:srgbClr val="000000">
                    <a:alpha val="0"/>
                  </a:srgbClr>
                </a:highlight>
                <a:latin typeface="+mn-ea"/>
                <a:ea typeface="+mn-ea"/>
              </a:endParaRPr>
            </a:p>
          </p:txBody>
        </p:sp>
      </p:grpSp>
      <p:graphicFrame>
        <p:nvGraphicFramePr>
          <p:cNvPr id="5" name="表格 4"/>
          <p:cNvGraphicFramePr/>
          <p:nvPr>
            <p:custDataLst>
              <p:tags r:id="rId1"/>
            </p:custDataLst>
          </p:nvPr>
        </p:nvGraphicFramePr>
        <p:xfrm>
          <a:off x="377190" y="1125220"/>
          <a:ext cx="7279640" cy="5037455"/>
        </p:xfrm>
        <a:graphic>
          <a:graphicData uri="http://schemas.openxmlformats.org/drawingml/2006/table">
            <a:tbl>
              <a:tblPr/>
              <a:tblGrid>
                <a:gridCol w="1551940"/>
                <a:gridCol w="1697355"/>
                <a:gridCol w="1706880"/>
                <a:gridCol w="2323465"/>
              </a:tblGrid>
              <a:tr h="383540">
                <a:tc>
                  <a:txBody>
                    <a:bodyPr/>
                    <a:lstStyle/>
                    <a:p>
                      <a:pPr indent="0">
                        <a:buNone/>
                      </a:pPr>
                      <a:r>
                        <a:rPr lang="zh-CN" altLang="en-US" sz="1200" b="1" dirty="0">
                          <a:solidFill>
                            <a:srgbClr val="3959B9"/>
                          </a:solidFill>
                        </a:rPr>
                        <a:t>通用名</a:t>
                      </a:r>
                      <a:endParaRPr lang="zh-CN" altLang="en-US" sz="1200" b="1" dirty="0">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952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pPr indent="0">
                        <a:buNone/>
                      </a:pPr>
                      <a:r>
                        <a:rPr lang="en-US" altLang="zh-CN" sz="1200" b="1" dirty="0">
                          <a:solidFill>
                            <a:srgbClr val="FF0000"/>
                          </a:solidFill>
                          <a:latin typeface="微软雅黑" panose="020B0503020204020204" pitchFamily="34" charset="-122"/>
                          <a:ea typeface="微软雅黑" panose="020B0503020204020204" pitchFamily="34" charset="-122"/>
                        </a:rPr>
                        <a:t>ω-3 </a:t>
                      </a:r>
                      <a:r>
                        <a:rPr lang="zh-CN" altLang="en-US" sz="1200" b="1" dirty="0">
                          <a:solidFill>
                            <a:srgbClr val="FF0000"/>
                          </a:solidFill>
                          <a:latin typeface="微软雅黑" panose="020B0503020204020204" pitchFamily="34" charset="-122"/>
                          <a:ea typeface="微软雅黑" panose="020B0503020204020204" pitchFamily="34" charset="-122"/>
                        </a:rPr>
                        <a:t>脂肪酸乙酯 </a:t>
                      </a:r>
                      <a:r>
                        <a:rPr lang="en-US" altLang="zh-CN" sz="1200" b="1" dirty="0">
                          <a:solidFill>
                            <a:srgbClr val="FF0000"/>
                          </a:solidFill>
                          <a:latin typeface="微软雅黑" panose="020B0503020204020204" pitchFamily="34" charset="-122"/>
                          <a:ea typeface="微软雅黑" panose="020B0503020204020204" pitchFamily="34" charset="-122"/>
                        </a:rPr>
                        <a:t>90 </a:t>
                      </a:r>
                      <a:r>
                        <a:rPr lang="zh-CN" altLang="en-US" sz="1200" b="1" dirty="0">
                          <a:solidFill>
                            <a:srgbClr val="FF0000"/>
                          </a:solidFill>
                          <a:latin typeface="微软雅黑" panose="020B0503020204020204" pitchFamily="34" charset="-122"/>
                          <a:ea typeface="微软雅黑" panose="020B0503020204020204" pitchFamily="34" charset="-122"/>
                        </a:rPr>
                        <a:t>软胶囊</a:t>
                      </a:r>
                      <a:endParaRPr lang="en-US" altLang="zh-CN" sz="1200" b="1" baseline="30000" dirty="0">
                        <a:solidFill>
                          <a:srgbClr val="FF0000"/>
                        </a:solidFill>
                        <a:latin typeface="+mn-ea"/>
                        <a:ea typeface="微软雅黑" panose="020B0503020204020204" pitchFamily="34" charset="-122"/>
                        <a:sym typeface="+mn-ea"/>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952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hMerge="1">
                  <a:tcPr>
                    <a:lnT w="952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c hMerge="1">
                  <a:tcPr>
                    <a:lnR w="9525" cap="flat" cmpd="sng">
                      <a:solidFill>
                        <a:srgbClr val="FFFFFF"/>
                      </a:solidFill>
                      <a:prstDash val="solid"/>
                      <a:headEnd type="none" w="med" len="med"/>
                      <a:tailEnd type="none" w="med" len="med"/>
                    </a:lnR>
                    <a:lnT w="952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r>
              <a:tr h="396240">
                <a:tc>
                  <a:txBody>
                    <a:bodyPr/>
                    <a:lstStyle/>
                    <a:p>
                      <a:pPr indent="0">
                        <a:buNone/>
                      </a:pPr>
                      <a:r>
                        <a:rPr lang="zh-CN" altLang="en-US" sz="1200" b="1" dirty="0">
                          <a:solidFill>
                            <a:srgbClr val="3959B9"/>
                          </a:solidFill>
                        </a:rPr>
                        <a:t>注册规格</a:t>
                      </a:r>
                      <a:endParaRPr lang="zh-CN" altLang="en-US" sz="1200" b="1" dirty="0">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每粒</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rPr>
                        <a:t>1 g</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（每粒胶囊含二十碳五烯酸乙酯</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rPr>
                        <a:t>465mg</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，二十二碳六烯酸乙酯</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rPr>
                        <a:t>375mg</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rPr>
                        <a:t>ω-3</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脂肪酸乙酯总量不低于</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rPr>
                        <a:t>900mg</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000" b="0" dirty="0">
                        <a:solidFill>
                          <a:schemeClr val="tx1"/>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hMerge="1">
                  <a:tcP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c hMerge="1">
                  <a:tcPr>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r>
              <a:tr h="548640">
                <a:tc>
                  <a:txBody>
                    <a:bodyPr/>
                    <a:lstStyle/>
                    <a:p>
                      <a:pPr indent="0">
                        <a:buNone/>
                      </a:pPr>
                      <a:r>
                        <a:rPr lang="zh-CN" altLang="en-US" sz="1200" b="1" dirty="0">
                          <a:solidFill>
                            <a:srgbClr val="3959B9"/>
                          </a:solidFill>
                        </a:rPr>
                        <a:t>功能主治</a:t>
                      </a:r>
                      <a:endParaRPr lang="zh-CN" altLang="en-US" sz="1200" b="1" dirty="0">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pPr indent="0" fontAlgn="auto">
                        <a:lnSpc>
                          <a:spcPct val="150000"/>
                        </a:lnSpc>
                      </a:pPr>
                      <a:r>
                        <a:rPr lang="zh-CN" altLang="en-US" sz="1000" b="0" dirty="0">
                          <a:effectLst/>
                          <a:latin typeface="微软雅黑" panose="020B0503020204020204" pitchFamily="34" charset="-122"/>
                          <a:ea typeface="微软雅黑" panose="020B0503020204020204" pitchFamily="34" charset="-122"/>
                        </a:rPr>
                        <a:t>在控制饮食的基础上：本品用于降低重度高甘油三酯血症（≥</a:t>
                      </a:r>
                      <a:r>
                        <a:rPr lang="en-US" altLang="zh-CN" sz="1000" b="0" dirty="0">
                          <a:effectLst/>
                          <a:latin typeface="微软雅黑" panose="020B0503020204020204" pitchFamily="34" charset="-122"/>
                          <a:ea typeface="微软雅黑" panose="020B0503020204020204" pitchFamily="34" charset="-122"/>
                        </a:rPr>
                        <a:t>500mg/dL</a:t>
                      </a:r>
                      <a:r>
                        <a:rPr lang="zh-CN" altLang="en-US" sz="1000" b="0" dirty="0">
                          <a:effectLst/>
                          <a:latin typeface="微软雅黑" panose="020B0503020204020204" pitchFamily="34" charset="-122"/>
                          <a:ea typeface="微软雅黑" panose="020B0503020204020204" pitchFamily="34" charset="-122"/>
                        </a:rPr>
                        <a:t>）成年患者的甘油三酯（</a:t>
                      </a:r>
                      <a:r>
                        <a:rPr lang="en-US" altLang="zh-CN" sz="1000" b="0" dirty="0">
                          <a:effectLst/>
                          <a:latin typeface="微软雅黑" panose="020B0503020204020204" pitchFamily="34" charset="-122"/>
                          <a:ea typeface="微软雅黑" panose="020B0503020204020204" pitchFamily="34" charset="-122"/>
                        </a:rPr>
                        <a:t>TG</a:t>
                      </a:r>
                      <a:r>
                        <a:rPr lang="zh-CN" altLang="en-US" sz="1000" b="0" dirty="0">
                          <a:effectLst/>
                          <a:latin typeface="微软雅黑" panose="020B0503020204020204" pitchFamily="34" charset="-122"/>
                          <a:ea typeface="微软雅黑" panose="020B0503020204020204" pitchFamily="34" charset="-122"/>
                        </a:rPr>
                        <a:t>）水平。</a:t>
                      </a:r>
                      <a:endParaRPr lang="zh-CN" altLang="en-US" sz="1000" b="0" dirty="0">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F6FAFD"/>
                    </a:solidFill>
                  </a:tcPr>
                </a:tc>
                <a:tc hMerge="1">
                  <a:tcP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c hMerge="1">
                  <a:tcPr>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r>
              <a:tr h="274320">
                <a:tc>
                  <a:txBody>
                    <a:bodyPr/>
                    <a:lstStyle/>
                    <a:p>
                      <a:pPr indent="0">
                        <a:buNone/>
                      </a:pPr>
                      <a:r>
                        <a:rPr lang="zh-CN" altLang="en-US" sz="1200" b="1" dirty="0">
                          <a:solidFill>
                            <a:srgbClr val="3959B9"/>
                          </a:solidFill>
                        </a:rPr>
                        <a:t>用法用量</a:t>
                      </a:r>
                      <a:endParaRPr lang="zh-CN" altLang="en-US" sz="1200" b="1" dirty="0">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r>
                        <a:rPr lang="zh-CN" altLang="en-US" sz="1000" dirty="0">
                          <a:effectLst/>
                          <a:latin typeface="微软雅黑" panose="020B0503020204020204" pitchFamily="34" charset="-122"/>
                          <a:ea typeface="微软雅黑" panose="020B0503020204020204" pitchFamily="34" charset="-122"/>
                        </a:rPr>
                        <a:t>口服。一次 </a:t>
                      </a:r>
                      <a:r>
                        <a:rPr lang="en-US" altLang="zh-CN" sz="1000" dirty="0">
                          <a:effectLst/>
                          <a:latin typeface="微软雅黑" panose="020B0503020204020204" pitchFamily="34" charset="-122"/>
                          <a:ea typeface="微软雅黑" panose="020B0503020204020204" pitchFamily="34" charset="-122"/>
                        </a:rPr>
                        <a:t>2 </a:t>
                      </a:r>
                      <a:r>
                        <a:rPr lang="zh-CN" altLang="en-US" sz="1000" dirty="0">
                          <a:effectLst/>
                          <a:latin typeface="微软雅黑" panose="020B0503020204020204" pitchFamily="34" charset="-122"/>
                          <a:ea typeface="微软雅黑" panose="020B0503020204020204" pitchFamily="34" charset="-122"/>
                        </a:rPr>
                        <a:t>粒，一日 </a:t>
                      </a:r>
                      <a:r>
                        <a:rPr lang="en-US" altLang="zh-CN" sz="1000" dirty="0">
                          <a:effectLst/>
                          <a:latin typeface="微软雅黑" panose="020B0503020204020204" pitchFamily="34" charset="-122"/>
                          <a:ea typeface="微软雅黑" panose="020B0503020204020204" pitchFamily="34" charset="-122"/>
                        </a:rPr>
                        <a:t>2 </a:t>
                      </a:r>
                      <a:r>
                        <a:rPr lang="zh-CN" altLang="en-US" sz="1000" dirty="0">
                          <a:effectLst/>
                          <a:latin typeface="微软雅黑" panose="020B0503020204020204" pitchFamily="34" charset="-122"/>
                          <a:ea typeface="微软雅黑" panose="020B0503020204020204" pitchFamily="34" charset="-122"/>
                        </a:rPr>
                        <a:t>次或一次 </a:t>
                      </a:r>
                      <a:r>
                        <a:rPr lang="en-US" altLang="zh-CN" sz="1000" dirty="0">
                          <a:effectLst/>
                          <a:latin typeface="微软雅黑" panose="020B0503020204020204" pitchFamily="34" charset="-122"/>
                          <a:ea typeface="微软雅黑" panose="020B0503020204020204" pitchFamily="34" charset="-122"/>
                        </a:rPr>
                        <a:t>4 </a:t>
                      </a:r>
                      <a:r>
                        <a:rPr lang="zh-CN" altLang="en-US" sz="1000" dirty="0">
                          <a:effectLst/>
                          <a:latin typeface="微软雅黑" panose="020B0503020204020204" pitchFamily="34" charset="-122"/>
                          <a:ea typeface="微软雅黑" panose="020B0503020204020204" pitchFamily="34" charset="-122"/>
                        </a:rPr>
                        <a:t>粒，一日一次。</a:t>
                      </a:r>
                      <a:endParaRPr lang="zh-CN" altLang="en-US" sz="1000" dirty="0">
                        <a:solidFill>
                          <a:schemeClr val="tx1"/>
                        </a:solidFill>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hMerge="1">
                  <a:tcP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c hMerge="1">
                  <a:tcPr>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tcPr>
                </a:tc>
              </a:tr>
              <a:tr h="457200">
                <a:tc>
                  <a:txBody>
                    <a:bodyPr/>
                    <a:lstStyle/>
                    <a:p>
                      <a:pPr indent="0">
                        <a:buNone/>
                      </a:pPr>
                      <a:r>
                        <a:rPr lang="zh-CN" altLang="en-US" sz="1200" b="1">
                          <a:solidFill>
                            <a:srgbClr val="3959B9"/>
                          </a:solidFill>
                        </a:rPr>
                        <a:t>中国大陆首次上市时间</a:t>
                      </a:r>
                      <a:endParaRPr lang="zh-CN" altLang="en-US" sz="1200" b="1">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a:txBody>
                    <a:bodyPr/>
                    <a:lstStyle/>
                    <a:p>
                      <a:pPr indent="0" algn="ctr">
                        <a:buNone/>
                      </a:pPr>
                      <a:r>
                        <a:rPr lang="en-US" altLang="zh-CN" sz="1000" b="0" dirty="0">
                          <a:effectLst/>
                          <a:latin typeface="微软雅黑" panose="020B0503020204020204" pitchFamily="34" charset="-122"/>
                          <a:ea typeface="微软雅黑" panose="020B0503020204020204" pitchFamily="34" charset="-122"/>
                        </a:rPr>
                        <a:t>2021 </a:t>
                      </a:r>
                      <a:r>
                        <a:rPr lang="zh-CN" altLang="en-US" sz="1000" b="0" dirty="0">
                          <a:effectLst/>
                          <a:latin typeface="微软雅黑" panose="020B0503020204020204" pitchFamily="34" charset="-122"/>
                          <a:ea typeface="微软雅黑" panose="020B0503020204020204" pitchFamily="34" charset="-122"/>
                        </a:rPr>
                        <a:t>年 </a:t>
                      </a:r>
                      <a:r>
                        <a:rPr lang="en-US" altLang="zh-CN" sz="1000" b="0" dirty="0">
                          <a:effectLst/>
                          <a:latin typeface="微软雅黑" panose="020B0503020204020204" pitchFamily="34" charset="-122"/>
                          <a:ea typeface="微软雅黑" panose="020B0503020204020204" pitchFamily="34" charset="-122"/>
                        </a:rPr>
                        <a:t>6 </a:t>
                      </a:r>
                      <a:r>
                        <a:rPr lang="zh-CN" altLang="en-US" sz="1000" b="0" dirty="0">
                          <a:effectLst/>
                          <a:latin typeface="微软雅黑" panose="020B0503020204020204" pitchFamily="34" charset="-122"/>
                          <a:ea typeface="微软雅黑" panose="020B0503020204020204" pitchFamily="34" charset="-122"/>
                        </a:rPr>
                        <a:t>月</a:t>
                      </a:r>
                      <a:endParaRPr lang="zh-CN" altLang="en-US" sz="1000" b="0" dirty="0">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F6FAFD"/>
                    </a:solidFill>
                  </a:tcPr>
                </a:tc>
                <a:tc>
                  <a:txBody>
                    <a:bodyPr/>
                    <a:lstStyle/>
                    <a:p>
                      <a:pPr indent="0" algn="ctr">
                        <a:buNone/>
                      </a:pPr>
                      <a:r>
                        <a:rPr lang="zh-CN" altLang="en-US"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rPr>
                        <a:t>全球首个上市国家</a:t>
                      </a:r>
                      <a:r>
                        <a:rPr lang="en-US" altLang="zh-CN"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rPr>
                        <a:t>地区及上市时间</a:t>
                      </a:r>
                      <a:endParaRPr lang="zh-CN" altLang="en-US"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a:txBody>
                    <a:bodyPr/>
                    <a:lstStyle/>
                    <a:p>
                      <a:pPr indent="0" algn="ctr">
                        <a:buNone/>
                      </a:pPr>
                      <a:r>
                        <a:rPr lang="zh-CN" altLang="en-US" sz="1000" b="0" dirty="0">
                          <a:effectLst/>
                          <a:latin typeface="微软雅黑" panose="020B0503020204020204" pitchFamily="34" charset="-122"/>
                          <a:ea typeface="微软雅黑" panose="020B0503020204020204" pitchFamily="34" charset="-122"/>
                        </a:rPr>
                        <a:t>美国</a:t>
                      </a:r>
                      <a:r>
                        <a:rPr lang="en-US" altLang="zh-CN" sz="1000" b="0" dirty="0">
                          <a:effectLst/>
                          <a:latin typeface="微软雅黑" panose="020B0503020204020204" pitchFamily="34" charset="-122"/>
                          <a:ea typeface="微软雅黑" panose="020B0503020204020204" pitchFamily="34" charset="-122"/>
                        </a:rPr>
                        <a:t>/</a:t>
                      </a:r>
                      <a:r>
                        <a:rPr lang="en-US" sz="1000" b="0" dirty="0">
                          <a:effectLst/>
                          <a:latin typeface="微软雅黑" panose="020B0503020204020204" pitchFamily="34" charset="-122"/>
                          <a:ea typeface="微软雅黑" panose="020B0503020204020204" pitchFamily="34" charset="-122"/>
                        </a:rPr>
                        <a:t>2004</a:t>
                      </a:r>
                      <a:r>
                        <a:rPr lang="zh-CN" altLang="en-US" sz="1000" b="0" dirty="0">
                          <a:effectLst/>
                          <a:latin typeface="微软雅黑" panose="020B0503020204020204" pitchFamily="34" charset="-122"/>
                          <a:ea typeface="微软雅黑" panose="020B0503020204020204" pitchFamily="34" charset="-122"/>
                        </a:rPr>
                        <a:t>年</a:t>
                      </a:r>
                      <a:r>
                        <a:rPr lang="en-US" altLang="zh-CN" sz="1000" b="0" dirty="0">
                          <a:effectLst/>
                          <a:latin typeface="微软雅黑" panose="020B0503020204020204" pitchFamily="34" charset="-122"/>
                          <a:ea typeface="微软雅黑" panose="020B0503020204020204" pitchFamily="34" charset="-122"/>
                        </a:rPr>
                        <a:t>11</a:t>
                      </a:r>
                      <a:r>
                        <a:rPr lang="zh-CN" altLang="en-US" sz="1000" b="0" dirty="0">
                          <a:effectLst/>
                          <a:latin typeface="微软雅黑" panose="020B0503020204020204" pitchFamily="34" charset="-122"/>
                          <a:ea typeface="微软雅黑" panose="020B0503020204020204" pitchFamily="34" charset="-122"/>
                        </a:rPr>
                        <a:t>月</a:t>
                      </a:r>
                      <a:endParaRPr lang="zh-CN" altLang="en-US" sz="1000" b="0" dirty="0">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r>
              <a:tr h="457200">
                <a:tc>
                  <a:txBody>
                    <a:bodyPr/>
                    <a:lstStyle/>
                    <a:p>
                      <a:pPr indent="0">
                        <a:buNone/>
                      </a:pPr>
                      <a:r>
                        <a:rPr lang="zh-CN" altLang="en-US" sz="1200" b="1">
                          <a:solidFill>
                            <a:srgbClr val="3959B9"/>
                          </a:solidFill>
                        </a:rPr>
                        <a:t>目前大陆地区同通用名药品上市情况</a:t>
                      </a:r>
                      <a:endParaRPr lang="zh-CN" altLang="en-US" sz="1200" b="1">
                        <a:solidFill>
                          <a:srgbClr val="3959B9"/>
                        </a:solidFill>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a:txBody>
                    <a:bodyPr/>
                    <a:lstStyle/>
                    <a:p>
                      <a:pPr indent="0" algn="ctr">
                        <a:buNone/>
                      </a:pPr>
                      <a:r>
                        <a:rPr lang="en-US" altLang="zh-CN" sz="1000" b="0" dirty="0">
                          <a:solidFill>
                            <a:schemeClr val="tx1"/>
                          </a:solidFill>
                          <a:effectLst/>
                          <a:latin typeface="微软雅黑" panose="020B0503020204020204" pitchFamily="34" charset="-122"/>
                          <a:ea typeface="微软雅黑" panose="020B0503020204020204" pitchFamily="34" charset="-122"/>
                        </a:rPr>
                        <a:t>10</a:t>
                      </a:r>
                      <a:r>
                        <a:rPr lang="zh-CN" altLang="en-US" sz="1000" b="0" dirty="0">
                          <a:solidFill>
                            <a:schemeClr val="tx1"/>
                          </a:solidFill>
                          <a:effectLst/>
                          <a:latin typeface="微软雅黑" panose="020B0503020204020204" pitchFamily="34" charset="-122"/>
                          <a:ea typeface="微软雅黑" panose="020B0503020204020204" pitchFamily="34" charset="-122"/>
                        </a:rPr>
                        <a:t>家</a:t>
                      </a:r>
                      <a:endParaRPr lang="zh-CN" altLang="en-US" sz="1000" b="0" dirty="0">
                        <a:solidFill>
                          <a:schemeClr val="tx1"/>
                        </a:solidFill>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a:txBody>
                    <a:bodyPr/>
                    <a:lstStyle/>
                    <a:p>
                      <a:pPr indent="0" algn="ctr">
                        <a:buNone/>
                      </a:pPr>
                      <a:r>
                        <a:rPr lang="zh-CN" altLang="en-US"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rPr>
                        <a:t>是否</a:t>
                      </a:r>
                      <a:r>
                        <a:rPr lang="en-US" altLang="zh-CN"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rPr>
                        <a:t>OTC</a:t>
                      </a:r>
                      <a:endParaRPr lang="en-US" altLang="zh-CN" sz="1000" b="1" dirty="0">
                        <a:solidFill>
                          <a:srgbClr val="3959B9"/>
                        </a:solidFill>
                        <a:latin typeface="微软雅黑" panose="020B0503020204020204" pitchFamily="34" charset="-122"/>
                        <a:ea typeface="微软雅黑" panose="020B0503020204020204" pitchFamily="34" charset="-122"/>
                        <a:cs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a:txBody>
                    <a:bodyPr/>
                    <a:lstStyle/>
                    <a:p>
                      <a:pPr algn="ctr">
                        <a:lnSpc>
                          <a:spcPct val="150000"/>
                        </a:lnSpc>
                        <a:buClrTx/>
                        <a:buSzTx/>
                        <a:buFontTx/>
                        <a:buNone/>
                      </a:pPr>
                      <a:r>
                        <a:rPr lang="zh-CN" altLang="en-US" sz="1000" b="0" dirty="0">
                          <a:effectLst/>
                          <a:latin typeface="微软雅黑" panose="020B0503020204020204" pitchFamily="34" charset="-122"/>
                          <a:ea typeface="微软雅黑" panose="020B0503020204020204" pitchFamily="34" charset="-122"/>
                        </a:rPr>
                        <a:t>否</a:t>
                      </a:r>
                      <a:endParaRPr lang="zh-CN" altLang="en-US" sz="1000" b="0" dirty="0">
                        <a:effectLst/>
                        <a:latin typeface="微软雅黑" panose="020B0503020204020204" pitchFamily="34" charset="-122"/>
                        <a:ea typeface="微软雅黑" panose="020B0503020204020204" pitchFamily="34" charset="-122"/>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r>
              <a:tr h="1057275">
                <a:tc>
                  <a:txBody>
                    <a:bodyPr/>
                    <a:lstStyle/>
                    <a:p>
                      <a:pPr algn="l">
                        <a:buClrTx/>
                        <a:buSzTx/>
                        <a:buFontTx/>
                        <a:buNone/>
                      </a:pPr>
                      <a:r>
                        <a:rPr lang="zh-CN" altLang="en-US" sz="1200" b="1">
                          <a:solidFill>
                            <a:srgbClr val="3959B9"/>
                          </a:solidFill>
                          <a:sym typeface="+mn-ea"/>
                        </a:rPr>
                        <a:t>疾病基本情况</a:t>
                      </a:r>
                      <a:endParaRPr lang="zh-CN" altLang="en-US" sz="1200" b="1">
                        <a:solidFill>
                          <a:srgbClr val="3959B9"/>
                        </a:solidFill>
                        <a:sym typeface="+mn-ea"/>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pPr algn="l" fontAlgn="auto">
                        <a:lnSpc>
                          <a:spcPct val="150000"/>
                        </a:lnSpc>
                        <a:buClrTx/>
                        <a:buSzTx/>
                        <a:buFontTx/>
                        <a:buNone/>
                      </a:pPr>
                      <a:r>
                        <a:rPr lang="en-US" altLang="zh-CN"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2020~2022 </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年，中国</a:t>
                      </a:r>
                      <a:r>
                        <a:rPr lang="en-US" altLang="zh-CN"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 18 </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岁居民血脂异常</a:t>
                      </a:r>
                      <a:r>
                        <a:rPr lang="zh-CN" altLang="en-US" sz="1000" b="1"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患病率高达</a:t>
                      </a:r>
                      <a:r>
                        <a:rPr lang="en-US" altLang="zh-CN" sz="1000" b="1"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 38.1%</a:t>
                      </a:r>
                      <a:r>
                        <a:rPr lang="zh-CN" altLang="en-US" sz="1000" b="1"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常知晓率</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11.7%</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、治疗率</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10.1% </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1"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控制率仅为</a:t>
                      </a:r>
                      <a:r>
                        <a:rPr lang="en-US" altLang="zh-CN" sz="1000" b="1"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4.8%</a:t>
                      </a:r>
                      <a:r>
                        <a:rPr lang="zh-CN" altLang="en-US" sz="1000" b="0" baseline="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其中高甘油三酯血症呈持续攀升趋势（</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2015年15.0%）</a:t>
                      </a:r>
                      <a:r>
                        <a:rPr lang="en-US" altLang="zh-CN" sz="10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en-US" altLang="zh-CN" sz="1000" baseline="30000" dirty="0">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特定人群中，</a:t>
                      </a:r>
                      <a:r>
                        <a:rPr lang="zh-CN" altLang="en-US" sz="1000" b="1"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妊娠</a:t>
                      </a:r>
                      <a:r>
                        <a:rPr lang="zh-CN" altLang="en-US" sz="10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早期</a:t>
                      </a:r>
                      <a:r>
                        <a:rPr lang="zh-CN" altLang="en-US" sz="1000" b="1"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血脂异常患病率为</a:t>
                      </a:r>
                      <a:r>
                        <a:rPr lang="en-US" altLang="zh-CN" sz="1000" b="1"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23.4%</a:t>
                      </a:r>
                      <a:r>
                        <a:rPr lang="en-US" altLang="zh-CN" sz="1000" baseline="30000" dirty="0">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0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高TG血症</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显著增加急性胰腺炎风险</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，并导致妊娠患者</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死亡率达20%</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，构成重大公共卫生负担</a:t>
                      </a:r>
                      <a:r>
                        <a:rPr lang="en-US" altLang="zh-CN" sz="1000" baseline="30000" dirty="0">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0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hMerge="1">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hMerge="1">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r>
              <a:tr h="1463040">
                <a:tc>
                  <a:txBody>
                    <a:bodyPr/>
                    <a:lstStyle/>
                    <a:p>
                      <a:pPr algn="l">
                        <a:buClrTx/>
                        <a:buSzTx/>
                        <a:buFontTx/>
                        <a:buNone/>
                      </a:pPr>
                      <a:r>
                        <a:rPr lang="zh-CN" altLang="en-US" sz="1200" b="1" dirty="0">
                          <a:solidFill>
                            <a:srgbClr val="FF0000"/>
                          </a:solidFill>
                          <a:sym typeface="+mn-ea"/>
                        </a:rPr>
                        <a:t>临床未满足需求</a:t>
                      </a:r>
                      <a:endParaRPr lang="zh-CN" altLang="en-US" sz="1200" b="1" dirty="0">
                        <a:solidFill>
                          <a:srgbClr val="FF0000"/>
                        </a:solidFill>
                        <a:sym typeface="+mn-ea"/>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gridSpan="3">
                  <a:txBody>
                    <a:bodyPr/>
                    <a:lstStyle/>
                    <a:p>
                      <a:pPr algn="l" fontAlgn="auto">
                        <a:lnSpc>
                          <a:spcPct val="150000"/>
                        </a:lnSpc>
                        <a:buClrTx/>
                        <a:buSzTx/>
                        <a:buFontTx/>
                        <a:buNone/>
                      </a:pP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基于中国高</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TG</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血症患病率持续攀升（</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15.0%</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）而治疗率极低（</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10.1%</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）的现状，当前临床面临三重核心缺口：</a:t>
                      </a:r>
                      <a:endPar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endParaRPr>
                    </a:p>
                    <a:p>
                      <a:pPr algn="l" fontAlgn="auto">
                        <a:lnSpc>
                          <a:spcPct val="150000"/>
                        </a:lnSpc>
                        <a:buClrTx/>
                        <a:buSzTx/>
                        <a:buFontTx/>
                        <a:buNone/>
                      </a:pPr>
                      <a:r>
                        <a:rPr lang="zh-CN" altLang="en-US" sz="1000" b="1" dirty="0">
                          <a:effectLst/>
                          <a:highlight>
                            <a:srgbClr val="000000">
                              <a:alpha val="0"/>
                            </a:srgbClr>
                          </a:highlight>
                          <a:latin typeface="微软雅黑" panose="020B0503020204020204" pitchFamily="34" charset="-122"/>
                          <a:ea typeface="微软雅黑" panose="020B0503020204020204" pitchFamily="34" charset="-122"/>
                          <a:sym typeface="+mn-ea"/>
                        </a:rPr>
                        <a:t>疗效缺口</a:t>
                      </a:r>
                      <a:r>
                        <a:rPr lang="en-US" altLang="zh-CN" sz="1000" b="1" dirty="0">
                          <a:effectLst/>
                          <a:highlight>
                            <a:srgbClr val="000000">
                              <a:alpha val="0"/>
                            </a:srgbClr>
                          </a:highlight>
                          <a:latin typeface="微软雅黑" panose="020B0503020204020204" pitchFamily="34" charset="-122"/>
                          <a:ea typeface="微软雅黑" panose="020B0503020204020204" pitchFamily="34" charset="-122"/>
                          <a:sym typeface="+mn-ea"/>
                        </a:rPr>
                        <a:t>--</a:t>
                      </a:r>
                      <a:r>
                        <a:rPr lang="zh-CN" altLang="en-US" sz="1000" dirty="0">
                          <a:effectLst/>
                          <a:highlight>
                            <a:srgbClr val="000000">
                              <a:alpha val="0"/>
                            </a:srgbClr>
                          </a:highlight>
                          <a:latin typeface="微软雅黑" panose="020B0503020204020204" pitchFamily="34" charset="-122"/>
                          <a:ea typeface="微软雅黑" panose="020B0503020204020204" pitchFamily="34" charset="-122"/>
                          <a:sym typeface="+mn-ea"/>
                        </a:rPr>
                        <a:t>传统药物长期使用</a:t>
                      </a:r>
                      <a:r>
                        <a:rPr lang="zh-CN" altLang="en-US" sz="1000" b="1" dirty="0">
                          <a:effectLst/>
                          <a:highlight>
                            <a:srgbClr val="000000">
                              <a:alpha val="0"/>
                            </a:srgbClr>
                          </a:highlight>
                          <a:latin typeface="微软雅黑" panose="020B0503020204020204" pitchFamily="34" charset="-122"/>
                          <a:ea typeface="微软雅黑" panose="020B0503020204020204" pitchFamily="34" charset="-122"/>
                          <a:sym typeface="+mn-ea"/>
                        </a:rPr>
                        <a:t>安全性风险制约</a:t>
                      </a:r>
                      <a:r>
                        <a:rPr lang="zh-CN" altLang="en-US" sz="1000" dirty="0">
                          <a:effectLst/>
                          <a:highlight>
                            <a:srgbClr val="000000">
                              <a:alpha val="0"/>
                            </a:srgbClr>
                          </a:highlight>
                          <a:latin typeface="微软雅黑" panose="020B0503020204020204" pitchFamily="34" charset="-122"/>
                          <a:ea typeface="微软雅黑" panose="020B0503020204020204" pitchFamily="34" charset="-122"/>
                          <a:sym typeface="+mn-ea"/>
                        </a:rPr>
                        <a:t>治疗持续性，导致</a:t>
                      </a:r>
                      <a:r>
                        <a:rPr lang="zh-CN" altLang="en-US" sz="1000" b="1" dirty="0">
                          <a:effectLst/>
                          <a:highlight>
                            <a:srgbClr val="000000">
                              <a:alpha val="0"/>
                            </a:srgbClr>
                          </a:highlight>
                          <a:latin typeface="微软雅黑" panose="020B0503020204020204" pitchFamily="34" charset="-122"/>
                          <a:ea typeface="微软雅黑" panose="020B0503020204020204" pitchFamily="34" charset="-122"/>
                          <a:sym typeface="+mn-ea"/>
                        </a:rPr>
                        <a:t>控制率仅</a:t>
                      </a:r>
                      <a:r>
                        <a:rPr lang="en-US" altLang="zh-CN" sz="1000" b="1" dirty="0">
                          <a:effectLst/>
                          <a:highlight>
                            <a:srgbClr val="000000">
                              <a:alpha val="0"/>
                            </a:srgbClr>
                          </a:highlight>
                          <a:latin typeface="微软雅黑" panose="020B0503020204020204" pitchFamily="34" charset="-122"/>
                          <a:ea typeface="微软雅黑" panose="020B0503020204020204" pitchFamily="34" charset="-122"/>
                          <a:sym typeface="+mn-ea"/>
                        </a:rPr>
                        <a:t>4.8%</a:t>
                      </a:r>
                      <a:r>
                        <a:rPr lang="zh-CN" altLang="en-US" sz="1000" dirty="0">
                          <a:effectLst/>
                          <a:highlight>
                            <a:srgbClr val="000000">
                              <a:alpha val="0"/>
                            </a:srgbClr>
                          </a:highlight>
                          <a:latin typeface="微软雅黑" panose="020B0503020204020204" pitchFamily="34" charset="-122"/>
                          <a:ea typeface="微软雅黑" panose="020B0503020204020204" pitchFamily="34" charset="-122"/>
                          <a:sym typeface="+mn-ea"/>
                        </a:rPr>
                        <a:t>；</a:t>
                      </a:r>
                      <a:endPar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endParaRPr>
                    </a:p>
                    <a:p>
                      <a:pPr algn="l" fontAlgn="auto">
                        <a:lnSpc>
                          <a:spcPct val="150000"/>
                        </a:lnSpc>
                        <a:buClrTx/>
                        <a:buSzTx/>
                        <a:buFontTx/>
                        <a:buNone/>
                      </a:pP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安全缺口</a:t>
                      </a:r>
                      <a:r>
                        <a:rPr lang="en-US" altLang="zh-CN"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现有医保药物（贝特类</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烟酸类）存在肝肾毒性及妊娠期间不推荐使用等，而</a:t>
                      </a:r>
                      <a:r>
                        <a:rPr lang="zh-CN" altLang="en-US" sz="1000" dirty="0">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高TG血症导致</a:t>
                      </a:r>
                      <a:r>
                        <a:rPr lang="zh-CN" altLang="en-US" sz="1000" b="1" dirty="0">
                          <a:solidFill>
                            <a:srgbClr val="FF0000"/>
                          </a:solidFill>
                          <a:effectLst/>
                          <a:highlight>
                            <a:srgbClr val="000000">
                              <a:alpha val="0"/>
                            </a:srgbClr>
                          </a:highlight>
                          <a:latin typeface="微软雅黑" panose="020B0503020204020204" pitchFamily="34" charset="-122"/>
                          <a:ea typeface="微软雅黑" panose="020B0503020204020204" pitchFamily="34" charset="-122"/>
                          <a:sym typeface="+mn-ea"/>
                        </a:rPr>
                        <a:t>妊娠患者</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死亡率达</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20%</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但</a:t>
                      </a:r>
                      <a:r>
                        <a:rPr lang="zh-CN" altLang="en-US" sz="1000" b="1" dirty="0">
                          <a:solidFill>
                            <a:srgbClr val="FF0000"/>
                          </a:solidFill>
                          <a:effectLst/>
                          <a:latin typeface="微软雅黑" panose="020B0503020204020204" pitchFamily="34" charset="-122"/>
                          <a:ea typeface="微软雅黑" panose="020B0503020204020204" pitchFamily="34" charset="-122"/>
                          <a:sym typeface="+mn-ea"/>
                        </a:rPr>
                        <a:t>药物选择非常有限</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a:t>
                      </a:r>
                      <a:endPar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endParaRPr>
                    </a:p>
                    <a:p>
                      <a:pPr algn="l" fontAlgn="auto">
                        <a:lnSpc>
                          <a:spcPct val="150000"/>
                        </a:lnSpc>
                        <a:buClrTx/>
                        <a:buSzTx/>
                        <a:buFontTx/>
                        <a:buNone/>
                      </a:pP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医保缺口</a:t>
                      </a:r>
                      <a:r>
                        <a:rPr lang="en-US" altLang="zh-CN"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兼具</a:t>
                      </a: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强</a:t>
                      </a: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效降</a:t>
                      </a:r>
                      <a:r>
                        <a:rPr lang="en-US" altLang="zh-CN"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TG</a:t>
                      </a: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与安全性特别是妊娠安全性</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的</a:t>
                      </a:r>
                      <a:r>
                        <a:rPr lang="en-US" altLang="zh-CN"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ω-3</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类药物</a:t>
                      </a:r>
                      <a:r>
                        <a:rPr lang="zh-CN" altLang="en-US" sz="1000" b="1"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尚未纳入医保</a:t>
                      </a:r>
                      <a:r>
                        <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rPr>
                        <a:t>。</a:t>
                      </a:r>
                      <a:endParaRPr lang="zh-CN" altLang="en-US" sz="1000" b="0" dirty="0">
                        <a:solidFill>
                          <a:schemeClr val="tx1"/>
                        </a:solidFill>
                        <a:effectLst/>
                        <a:highlight>
                          <a:srgbClr val="000000">
                            <a:alpha val="0"/>
                          </a:srgbClr>
                        </a:highlight>
                        <a:latin typeface="微软雅黑" panose="020B0503020204020204" pitchFamily="34" charset="-122"/>
                        <a:ea typeface="微软雅黑" panose="020B0503020204020204" pitchFamily="34" charset="-122"/>
                        <a:sym typeface="+mn-ea"/>
                      </a:endParaRPr>
                    </a:p>
                  </a:txBody>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c hMerge="1">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CEE5F6"/>
                    </a:solidFill>
                  </a:tcPr>
                </a:tc>
                <a:tc hMerge="1">
                  <a:tcPr anchor="ctr">
                    <a:lnL w="9525" cap="flat" cmpd="sng">
                      <a:solidFill>
                        <a:srgbClr val="FFFFFF"/>
                      </a:solidFill>
                      <a:prstDash val="solid"/>
                      <a:headEnd type="none" w="med" len="med"/>
                      <a:tailEnd type="none" w="med" len="med"/>
                    </a:lnL>
                    <a:lnR w="9525" cap="flat" cmpd="sng">
                      <a:solidFill>
                        <a:srgbClr val="FFFFFF"/>
                      </a:solidFill>
                      <a:prstDash val="solid"/>
                      <a:headEnd type="none" w="med" len="med"/>
                      <a:tailEnd type="none" w="med" len="med"/>
                    </a:lnR>
                    <a:lnT w="28575" cap="flat" cmpd="sng">
                      <a:solidFill>
                        <a:srgbClr val="FFFFFF"/>
                      </a:solidFill>
                      <a:prstDash val="solid"/>
                      <a:headEnd type="none" w="med" len="med"/>
                      <a:tailEnd type="none" w="med" len="med"/>
                    </a:lnT>
                    <a:lnB w="28575" cap="flat" cmpd="sng">
                      <a:solidFill>
                        <a:srgbClr val="FFFFFF"/>
                      </a:solidFill>
                      <a:prstDash val="solid"/>
                      <a:headEnd type="none" w="med" len="med"/>
                      <a:tailEnd type="none" w="med" len="med"/>
                    </a:lnB>
                    <a:lnTlToBr>
                      <a:noFill/>
                    </a:lnTlToBr>
                    <a:lnBlToTr>
                      <a:noFill/>
                    </a:lnBlToTr>
                    <a:solidFill>
                      <a:srgbClr val="EDF5FB"/>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p:txBody>
          <a:bodyPr/>
          <a:lstStyle/>
          <a:p>
            <a:r>
              <a:rPr lang="en-US" altLang="zh-CN"/>
              <a:t>01</a:t>
            </a:r>
            <a:endParaRPr lang="zh-CN" altLang="en-US"/>
          </a:p>
        </p:txBody>
      </p:sp>
      <p:sp>
        <p:nvSpPr>
          <p:cNvPr id="3" name="文本占位符 2"/>
          <p:cNvSpPr>
            <a:spLocks noGrp="1"/>
          </p:cNvSpPr>
          <p:nvPr>
            <p:ph type="body" sz="quarter" idx="11"/>
          </p:nvPr>
        </p:nvSpPr>
        <p:spPr>
          <a:xfrm>
            <a:off x="1781728" y="524852"/>
            <a:ext cx="4348731" cy="497840"/>
          </a:xfrm>
        </p:spPr>
        <p:txBody>
          <a:bodyPr/>
          <a:lstStyle/>
          <a:p>
            <a:r>
              <a:rPr lang="zh-CN" altLang="en-US" b="1" dirty="0">
                <a:latin typeface="微软雅黑" panose="020B0503020204020204" pitchFamily="34" charset="-122"/>
                <a:ea typeface="微软雅黑" panose="020B0503020204020204" pitchFamily="34" charset="-122"/>
                <a:cs typeface="微软雅黑" panose="020B0503020204020204" pitchFamily="34" charset="-122"/>
              </a:rPr>
              <a:t>药品基本信息（</a:t>
            </a:r>
            <a:r>
              <a:rPr lang="en-US" altLang="zh-CN" b="1" dirty="0">
                <a:latin typeface="微软雅黑" panose="020B0503020204020204" pitchFamily="34" charset="-122"/>
                <a:ea typeface="微软雅黑" panose="020B0503020204020204" pitchFamily="34" charset="-122"/>
                <a:cs typeface="微软雅黑" panose="020B0503020204020204" pitchFamily="34" charset="-122"/>
              </a:rPr>
              <a:t>2/2</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b="1" dirty="0">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4" name="表格 3"/>
          <p:cNvGraphicFramePr>
            <a:graphicFrameLocks noGrp="1"/>
          </p:cNvGraphicFramePr>
          <p:nvPr>
            <p:custDataLst>
              <p:tags r:id="rId1"/>
            </p:custDataLst>
          </p:nvPr>
        </p:nvGraphicFramePr>
        <p:xfrm>
          <a:off x="767715" y="1196975"/>
          <a:ext cx="10583545" cy="4109085"/>
        </p:xfrm>
        <a:graphic>
          <a:graphicData uri="http://schemas.openxmlformats.org/drawingml/2006/table">
            <a:tbl>
              <a:tblPr firstRow="1" bandRow="1">
                <a:tableStyleId>{5C22544A-7EE6-4342-B048-85BDC9FD1C3A}</a:tableStyleId>
              </a:tblPr>
              <a:tblGrid>
                <a:gridCol w="1934210"/>
                <a:gridCol w="8649335"/>
              </a:tblGrid>
              <a:tr h="2967355">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200" b="1" dirty="0">
                          <a:solidFill>
                            <a:schemeClr val="bg1"/>
                          </a:solidFill>
                          <a:latin typeface="微软雅黑" panose="020B0503020204020204" pitchFamily="34" charset="-122"/>
                          <a:ea typeface="微软雅黑" panose="020B0503020204020204" pitchFamily="34" charset="-122"/>
                          <a:sym typeface="+mn-ea"/>
                        </a:rPr>
                        <a:t>与参照药品或已上市的治疗领域药品相比的优势</a:t>
                      </a:r>
                      <a:endParaRPr lang="zh-CN" altLang="en-US" sz="1200" b="0" baseline="300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103883" marR="103883" marT="51941" marB="51941" anchor="ctr" anchorCtr="1">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3957BB"/>
                    </a:solidFill>
                  </a:tcPr>
                </a:tc>
                <a:tc>
                  <a:txBody>
                    <a:bodyPr/>
                    <a:lstStyle/>
                    <a:p>
                      <a:pPr indent="0" algn="l" fontAlgn="base">
                        <a:lnSpc>
                          <a:spcPct val="150000"/>
                        </a:lnSpc>
                        <a:spcBef>
                          <a:spcPct val="0"/>
                        </a:spcBef>
                        <a:spcAft>
                          <a:spcPct val="0"/>
                        </a:spcAft>
                        <a:buFont typeface="+mj-lt"/>
                        <a:buNone/>
                      </a:pP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疗效显著：</a:t>
                      </a:r>
                      <a:endPar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endParaRPr>
                    </a:p>
                    <a:p>
                      <a:pPr algn="l" fontAlgn="base">
                        <a:lnSpc>
                          <a:spcPct val="150000"/>
                        </a:lnSpc>
                        <a:buClrTx/>
                        <a:buSzTx/>
                        <a:buFont typeface="+mj-lt"/>
                        <a:buNone/>
                      </a:pP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多项研究显示：ω-3脂肪酸乙酯90可显著降低重度高TG患者TG水平(26%~</a:t>
                      </a: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45</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[1-4]</a:t>
                      </a:r>
                      <a:r>
                        <a:rPr lang="zh-CN" altLang="en-US" sz="1200" baseline="30000" dirty="0">
                          <a:solidFill>
                            <a:schemeClr val="tx1"/>
                          </a:solidFill>
                          <a:latin typeface="微软雅黑" panose="020B0503020204020204" pitchFamily="34" charset="-122"/>
                          <a:ea typeface="微软雅黑" panose="020B0503020204020204" pitchFamily="34" charset="-122"/>
                          <a:sym typeface="+mn-ea"/>
                        </a:rPr>
                        <a:t>。</a:t>
                      </a:r>
                      <a:endParaRPr lang="zh-CN" altLang="en-US" sz="1200" b="0" baseline="300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spcBef>
                          <a:spcPct val="0"/>
                        </a:spcBef>
                        <a:spcAft>
                          <a:spcPct val="0"/>
                        </a:spcAft>
                        <a:buFont typeface="+mj-lt"/>
                        <a:buNone/>
                      </a:pP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心血管保护作用显著</a:t>
                      </a:r>
                      <a:r>
                        <a:rPr lang="en-US" altLang="zh-CN"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spcBef>
                          <a:spcPct val="0"/>
                        </a:spcBef>
                        <a:spcAft>
                          <a:spcPct val="0"/>
                        </a:spcAft>
                        <a:buFont typeface="+mj-lt"/>
                        <a:buNone/>
                      </a:pP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GISSI-P</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研究证实：ω</a:t>
                      </a: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多不饱和脂肪酸</a:t>
                      </a: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(EPA+DHA)</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可有显著降低心肌梗死后患者的主要心血管事件、心源性死亡和猝死风险</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[5]</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spcBef>
                          <a:spcPct val="0"/>
                        </a:spcBef>
                        <a:spcAft>
                          <a:spcPct val="0"/>
                        </a:spcAft>
                        <a:buFont typeface="+mj-lt"/>
                        <a:buNone/>
                      </a:pP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GISSI-HF</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研究证实：ω</a:t>
                      </a: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多不饱和脂肪酸</a:t>
                      </a:r>
                      <a:r>
                        <a:rPr lang="en-US" altLang="zh-CN"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(EPA+DHA)</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可有效降低各种原因所致的慢性心力衰竭患者的死亡风险及入院风险</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[6]</a:t>
                      </a:r>
                      <a:r>
                        <a:rPr lang="zh-CN" altLang="en-US" sz="1200" baseline="30000" dirty="0">
                          <a:solidFill>
                            <a:schemeClr val="tx1"/>
                          </a:solidFill>
                          <a:latin typeface="微软雅黑" panose="020B0503020204020204" pitchFamily="34" charset="-122"/>
                          <a:ea typeface="微软雅黑" panose="020B0503020204020204" pitchFamily="34" charset="-122"/>
                          <a:sym typeface="+mn-ea"/>
                        </a:rPr>
                        <a:t>。</a:t>
                      </a:r>
                      <a:endPar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spcBef>
                          <a:spcPct val="0"/>
                        </a:spcBef>
                        <a:spcAft>
                          <a:spcPct val="0"/>
                        </a:spcAft>
                        <a:buFont typeface="+mj-lt"/>
                        <a:buNone/>
                      </a:pPr>
                      <a:r>
                        <a:rPr lang="en-US" altLang="zh-CN" sz="12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3、卓越的安全性:</a:t>
                      </a:r>
                      <a:endParaRPr lang="en-US" altLang="zh-CN" sz="1200"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spcBef>
                          <a:spcPct val="0"/>
                        </a:spcBef>
                        <a:spcAft>
                          <a:spcPct val="0"/>
                        </a:spcAft>
                        <a:buFont typeface="+mj-lt"/>
                        <a:buNone/>
                      </a:pP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具有良好的耐受性和安全性</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[6]</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buClrTx/>
                        <a:buSzTx/>
                        <a:buFont typeface="+mj-lt"/>
                        <a:buNone/>
                      </a:pP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没有肝肾安全性风险，可用于严重高TG的妊娠患者</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[7]</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buClrTx/>
                        <a:buSzTx/>
                        <a:buFont typeface="+mj-lt"/>
                        <a:buNone/>
                      </a:pP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与他汀联用无药物相互作用，不增加肌病风险</a:t>
                      </a:r>
                      <a:r>
                        <a:rPr lang="en-US" altLang="zh-CN" sz="1200" baseline="30000" dirty="0">
                          <a:solidFill>
                            <a:schemeClr val="tx1"/>
                          </a:solidFill>
                          <a:latin typeface="微软雅黑" panose="020B0503020204020204" pitchFamily="34" charset="-122"/>
                          <a:ea typeface="微软雅黑" panose="020B0503020204020204" pitchFamily="34" charset="-122"/>
                          <a:sym typeface="+mn-ea"/>
                        </a:rPr>
                        <a:t>[8]</a:t>
                      </a:r>
                      <a:r>
                        <a:rPr lang="zh-CN" altLang="en-US" sz="1200" baseline="30000" dirty="0">
                          <a:solidFill>
                            <a:schemeClr val="tx1"/>
                          </a:solidFill>
                          <a:latin typeface="微软雅黑" panose="020B0503020204020204" pitchFamily="34" charset="-122"/>
                          <a:ea typeface="微软雅黑" panose="020B0503020204020204" pitchFamily="34" charset="-122"/>
                          <a:sym typeface="+mn-ea"/>
                        </a:rPr>
                        <a:t>。</a:t>
                      </a:r>
                      <a:endParaRPr lang="zh-CN" altLang="en-US" sz="1200" b="0" baseline="300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103883" marR="103883" marT="51941" marB="51941" anchor="ctr" anchorCtr="1">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60000"/>
                        <a:lumOff val="40000"/>
                        <a:alpha val="15000"/>
                      </a:schemeClr>
                    </a:solidFill>
                  </a:tcPr>
                </a:tc>
              </a:tr>
              <a:tr h="1141730">
                <a:tc>
                  <a:txBody>
                    <a:bodyPr/>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200" b="1" dirty="0">
                          <a:solidFill>
                            <a:schemeClr val="bg1"/>
                          </a:solidFill>
                          <a:latin typeface="微软雅黑" panose="020B0503020204020204" pitchFamily="34" charset="-122"/>
                          <a:ea typeface="微软雅黑" panose="020B0503020204020204" pitchFamily="34" charset="-122"/>
                          <a:sym typeface="+mn-ea"/>
                        </a:rPr>
                        <a:t>与参照药品或已上市的治疗领域药品相比的</a:t>
                      </a:r>
                      <a:r>
                        <a:rPr lang="zh-CN" altLang="en-US" sz="1200" b="1" dirty="0">
                          <a:solidFill>
                            <a:schemeClr val="bg1"/>
                          </a:solidFill>
                          <a:latin typeface="微软雅黑" panose="020B0503020204020204" pitchFamily="34" charset="-122"/>
                          <a:ea typeface="微软雅黑" panose="020B0503020204020204" pitchFamily="34" charset="-122"/>
                          <a:sym typeface="+mn-ea"/>
                        </a:rPr>
                        <a:t>不足</a:t>
                      </a:r>
                      <a:endParaRPr lang="zh-CN" altLang="en-US" sz="1200" b="1" dirty="0">
                        <a:solidFill>
                          <a:schemeClr val="bg1"/>
                        </a:solidFill>
                        <a:latin typeface="微软雅黑" panose="020B0503020204020204" pitchFamily="34" charset="-122"/>
                        <a:ea typeface="微软雅黑" panose="020B0503020204020204" pitchFamily="34" charset="-122"/>
                        <a:sym typeface="+mn-ea"/>
                      </a:endParaRPr>
                    </a:p>
                  </a:txBody>
                  <a:tcPr marL="103883" marR="103883" marT="51941" marB="51941" anchor="ctr" anchorCtr="1">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3957BB"/>
                    </a:solidFill>
                  </a:tcPr>
                </a:tc>
                <a:tc>
                  <a:txBody>
                    <a:bodyPr/>
                    <a:p>
                      <a:pPr indent="0" algn="l" fontAlgn="base">
                        <a:lnSpc>
                          <a:spcPct val="150000"/>
                        </a:lnSpc>
                        <a:buClrTx/>
                        <a:buSzTx/>
                        <a:buFont typeface="+mj-lt"/>
                        <a:buNone/>
                      </a:pP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为了保持与原研的疗效一致性，</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原料选择</a:t>
                      </a:r>
                      <a:r>
                        <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rPr>
                        <a:t>与原研一致，导致生产成本增加；</a:t>
                      </a:r>
                      <a:endParaRPr lang="zh-CN" altLang="en-US" sz="1200" b="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buClrTx/>
                        <a:buSzTx/>
                        <a:buFont typeface="+mj-lt"/>
                        <a:buNone/>
                      </a:pP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天然鱼油一般为低浓度，最高</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30%EPA/DHA</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组合浓度，例如鱼油</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18/12</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、金枪鱼油、鲑鱼油、步鱼油、鳕鱼肝油；</a:t>
                      </a:r>
                      <a:endPar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fontAlgn="base">
                        <a:lnSpc>
                          <a:spcPct val="150000"/>
                        </a:lnSpc>
                        <a:buClrTx/>
                        <a:buSzTx/>
                        <a:buFont typeface="+mj-lt"/>
                        <a:buNone/>
                      </a:pP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EPA/DHA</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组合浓度</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&gt;70%</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应用于药品中，我公司选用南美洲西海岸（秘鲁、智利、厄瓜多尔）的薄膜鱼（鳀鱼、沙丁鱼、鲭鱼）为原材料，</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EPA/DHA</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组合浓度</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≥80%</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ω-3</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脂肪酸乙酯总量大于</a:t>
                      </a:r>
                      <a:r>
                        <a:rPr lang="en-US" altLang="zh-CN"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0" dirty="0">
                        <a:solidFill>
                          <a:schemeClr val="tx1"/>
                        </a:solidFill>
                        <a:highlight>
                          <a:srgbClr val="000000">
                            <a:alpha val="0"/>
                          </a:srgbClr>
                        </a:highlight>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103883" marR="103883" marT="51941" marB="51941" anchor="ctr" anchorCtr="1">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chemeClr val="accent5">
                        <a:lumMod val="60000"/>
                        <a:lumOff val="40000"/>
                        <a:alpha val="15000"/>
                      </a:schemeClr>
                    </a:solidFill>
                  </a:tcPr>
                </a:tc>
              </a:tr>
            </a:tbl>
          </a:graphicData>
        </a:graphic>
      </p:graphicFrame>
      <p:sp>
        <p:nvSpPr>
          <p:cNvPr id="6" name="文本框 5"/>
          <p:cNvSpPr txBox="1"/>
          <p:nvPr/>
        </p:nvSpPr>
        <p:spPr>
          <a:xfrm>
            <a:off x="552635" y="5300814"/>
            <a:ext cx="9706610" cy="1846580"/>
          </a:xfrm>
          <a:prstGeom prst="rect">
            <a:avLst/>
          </a:prstGeom>
          <a:noFill/>
        </p:spPr>
        <p:txBody>
          <a:bodyPr wrap="square" lIns="0" tIns="0" rIns="0" bIns="0" rtlCol="0" anchor="t">
            <a:spAutoFit/>
          </a:bodyPr>
          <a:lstStyle/>
          <a:p>
            <a:pPr algn="just">
              <a:lnSpc>
                <a:spcPct val="100000"/>
              </a:lnSpc>
            </a:pP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endParaRPr>
          </a:p>
          <a:p>
            <a:pPr indent="0" algn="just">
              <a:lnSpc>
                <a:spcPct val="100000"/>
              </a:lnSpc>
              <a:buNone/>
            </a:pP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1.Su TC et al., J AtherosclerThromb. 2017. 24(3)275-289. IF 2.733</a:t>
            </a: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2.H J Pownall,etal.Atherosclerosis . 1999 Apr;143(2)285-97. IF 3.919.</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3.WS Harris,et al.J Cardiovasc Risk. Oct-Dec 1997;4(5-6)385- 91.</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4.B J McKeone,et al.J Lipid Res. 1997 Mar;38(3)429-36. IF 4.483.</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GISSI-Prevenzione Investigators. Lancet 1999; 354(9177): 447–455.</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6</a:t>
            </a: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、Gissi-HF Investigators. Lancet. 2008 Oct 4; 372(9645): 1223-30.</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7.N Engl J Med, Cardiovascular risk reduction with icosapent ethyl for hypertriglyceridemia. 2019.</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8.J Clin Lipidol, </a:t>
            </a: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National lipid association recommendations for patient‐centered management of dyslipidemia: part 2. 2015</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9.</a:t>
            </a: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Bhatt DL, et al. ​​Cardiovascular Risk Reduction with Icosapent Ethyl​​. N Engl J Med. 2019;380:11-22</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endPar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02</a:t>
            </a:r>
            <a:endParaRPr lang="zh-CN" altLang="en-US"/>
          </a:p>
        </p:txBody>
      </p:sp>
      <p:sp>
        <p:nvSpPr>
          <p:cNvPr id="3" name="文本占位符 2"/>
          <p:cNvSpPr>
            <a:spLocks noGrp="1"/>
          </p:cNvSpPr>
          <p:nvPr>
            <p:ph type="body" sz="quarter" idx="11"/>
          </p:nvPr>
        </p:nvSpPr>
        <p:spPr>
          <a:xfrm>
            <a:off x="1806303" y="524852"/>
            <a:ext cx="3008387" cy="497840"/>
          </a:xfrm>
        </p:spPr>
        <p:txBody>
          <a:bodyPr/>
          <a:lstStyle/>
          <a:p>
            <a:r>
              <a:rPr lang="zh-CN" altLang="en-US" b="1" dirty="0"/>
              <a:t>安全性</a:t>
            </a:r>
            <a:r>
              <a:rPr lang="zh-CN" altLang="en-US" b="1" dirty="0">
                <a:sym typeface="+mn-ea"/>
              </a:rPr>
              <a:t>（</a:t>
            </a:r>
            <a:r>
              <a:rPr lang="en-US" altLang="zh-CN" b="1" dirty="0">
                <a:sym typeface="+mn-ea"/>
              </a:rPr>
              <a:t>1/3</a:t>
            </a:r>
            <a:r>
              <a:rPr lang="zh-CN" altLang="en-US" b="1" dirty="0">
                <a:sym typeface="+mn-ea"/>
              </a:rPr>
              <a:t>）</a:t>
            </a:r>
            <a:endParaRPr lang="zh-CN" altLang="en-US" b="1" dirty="0"/>
          </a:p>
        </p:txBody>
      </p:sp>
      <p:sp>
        <p:nvSpPr>
          <p:cNvPr id="52" name="文本框 51"/>
          <p:cNvSpPr txBox="1"/>
          <p:nvPr/>
        </p:nvSpPr>
        <p:spPr>
          <a:xfrm>
            <a:off x="13361670" y="2052320"/>
            <a:ext cx="4064000" cy="294640"/>
          </a:xfrm>
          <a:prstGeom prst="rect">
            <a:avLst/>
          </a:prstGeom>
          <a:noFill/>
        </p:spPr>
        <p:txBody>
          <a:bodyPr wrap="square" lIns="0" tIns="0" rIns="0" bIns="0" rtlCol="0">
            <a:spAutoFit/>
          </a:bodyPr>
          <a:p>
            <a:pPr algn="just">
              <a:lnSpc>
                <a:spcPct val="120000"/>
              </a:lnSpc>
            </a:pPr>
            <a:endParaRPr lang="zh-CN" altLang="en-US" sz="1600" smtClean="0"/>
          </a:p>
        </p:txBody>
      </p:sp>
      <p:grpSp>
        <p:nvGrpSpPr>
          <p:cNvPr id="10" name="组合 9"/>
          <p:cNvGrpSpPr/>
          <p:nvPr>
            <p:custDataLst>
              <p:tags r:id="rId1"/>
            </p:custDataLst>
          </p:nvPr>
        </p:nvGrpSpPr>
        <p:grpSpPr>
          <a:xfrm>
            <a:off x="802005" y="1917065"/>
            <a:ext cx="5219700" cy="3629025"/>
            <a:chOff x="1322" y="2112"/>
            <a:chExt cx="8220" cy="5715"/>
          </a:xfrm>
        </p:grpSpPr>
        <p:sp>
          <p:nvSpPr>
            <p:cNvPr id="8" name="矩形 7"/>
            <p:cNvSpPr/>
            <p:nvPr>
              <p:custDataLst>
                <p:tags r:id="rId2"/>
              </p:custDataLst>
            </p:nvPr>
          </p:nvSpPr>
          <p:spPr>
            <a:xfrm>
              <a:off x="1322" y="2158"/>
              <a:ext cx="8220" cy="5669"/>
            </a:xfrm>
            <a:prstGeom prst="rect">
              <a:avLst/>
            </a:prstGeom>
            <a:solidFill>
              <a:srgbClr val="F3F8FD"/>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13" name="文本框 12"/>
            <p:cNvSpPr txBox="1"/>
            <p:nvPr>
              <p:custDataLst>
                <p:tags r:id="rId3"/>
              </p:custDataLst>
            </p:nvPr>
          </p:nvSpPr>
          <p:spPr>
            <a:xfrm>
              <a:off x="1807" y="2924"/>
              <a:ext cx="7370" cy="3683"/>
            </a:xfrm>
            <a:prstGeom prst="rect">
              <a:avLst/>
            </a:prstGeom>
            <a:noFill/>
          </p:spPr>
          <p:txBody>
            <a:bodyPr wrap="square" lIns="0" tIns="0" rIns="0" bIns="0" rtlCol="0">
              <a:spAutoFit/>
            </a:bodyPr>
            <a:lstStyle/>
            <a:p>
              <a:pPr fontAlgn="auto">
                <a:lnSpc>
                  <a:spcPct val="150000"/>
                </a:lnSpc>
              </a:pPr>
              <a:endPar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不良反应：</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临床试验期间不良反应，常见胃肠道疾病，不常见高血糖症、痛风、头晕、低血压等，罕见超敏反应、肝脏疾病、荨麻疹。上市后不良反应出现过敏性反应</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出血性倾向</a:t>
              </a:r>
              <a:r>
                <a:rPr lang="en-US" altLang="zh-CN" sz="1400"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荨麻疹。</a:t>
              </a:r>
              <a:endParaRPr lang="en-US" altLang="zh-CN" sz="14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spcBef>
                  <a:spcPts val="600"/>
                </a:spcBef>
              </a:pPr>
              <a:r>
                <a:rPr lang="zh-CN" altLang="en-US" sz="1400" b="1" dirty="0">
                  <a:solidFill>
                    <a:srgbClr val="C00000"/>
                  </a:solidFill>
                  <a:latin typeface="微软雅黑" panose="020B0503020204020204" pitchFamily="34" charset="-122"/>
                  <a:ea typeface="微软雅黑" panose="020B0503020204020204" pitchFamily="34" charset="-122"/>
                  <a:cs typeface="微软雅黑" panose="020B0503020204020204" pitchFamily="34" charset="-122"/>
                  <a:sym typeface="+mn-ea"/>
                </a:rPr>
                <a:t>禁 忌：</a:t>
              </a:r>
              <a:r>
                <a:rPr lang="zh-CN" altLang="en-US" sz="1400" dirty="0">
                  <a:latin typeface="微软雅黑" panose="020B0503020204020204" pitchFamily="34" charset="-122"/>
                  <a:ea typeface="微软雅黑" panose="020B0503020204020204" pitchFamily="34" charset="-122"/>
                  <a:cs typeface="微软雅黑" panose="020B0503020204020204" pitchFamily="34" charset="-122"/>
                  <a:sym typeface="+mn-ea"/>
                </a:rPr>
                <a:t>对本品的活性成分、大豆、花生或其他辅料过敏者禁用。</a:t>
              </a:r>
              <a:endParaRPr lang="zh-CN" altLang="en-US" sz="1200"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26" name="矩形 25"/>
            <p:cNvSpPr/>
            <p:nvPr>
              <p:custDataLst>
                <p:tags r:id="rId4"/>
              </p:custDataLst>
            </p:nvPr>
          </p:nvSpPr>
          <p:spPr>
            <a:xfrm>
              <a:off x="1323" y="2112"/>
              <a:ext cx="8219" cy="680"/>
            </a:xfrm>
            <a:prstGeom prst="rect">
              <a:avLst/>
            </a:prstGeom>
            <a:solidFill>
              <a:srgbClr val="CEE5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600" b="1" i="0" u="none" strike="noStrike" kern="1200" cap="none" spc="0" normalizeH="0" baseline="0" noProof="0" dirty="0">
                  <a:ln>
                    <a:noFill/>
                  </a:ln>
                  <a:solidFill>
                    <a:schemeClr val="accent2"/>
                  </a:solidFill>
                  <a:effectLst/>
                  <a:uLnTx/>
                  <a:uFillTx/>
                  <a:latin typeface="+mn-ea"/>
                  <a:ea typeface="+mn-ea"/>
                </a:rPr>
                <a:t>说明书收载的安全性信息</a:t>
              </a:r>
              <a:endParaRPr kumimoji="0" lang="zh-CN" altLang="en-US" sz="1600" b="1" i="0" u="none" strike="noStrike" kern="1200" cap="none" spc="0" normalizeH="0" baseline="0" noProof="0" dirty="0">
                <a:ln>
                  <a:noFill/>
                </a:ln>
                <a:solidFill>
                  <a:schemeClr val="accent2"/>
                </a:solidFill>
                <a:effectLst/>
                <a:uLnTx/>
                <a:uFillTx/>
                <a:latin typeface="+mn-ea"/>
                <a:ea typeface="+mn-ea"/>
              </a:endParaRPr>
            </a:p>
          </p:txBody>
        </p:sp>
      </p:grpSp>
      <p:grpSp>
        <p:nvGrpSpPr>
          <p:cNvPr id="15" name="组合 14"/>
          <p:cNvGrpSpPr/>
          <p:nvPr>
            <p:custDataLst>
              <p:tags r:id="rId5"/>
            </p:custDataLst>
          </p:nvPr>
        </p:nvGrpSpPr>
        <p:grpSpPr>
          <a:xfrm>
            <a:off x="6383020" y="1918335"/>
            <a:ext cx="5219065" cy="3599815"/>
            <a:chOff x="9742" y="2112"/>
            <a:chExt cx="8219" cy="5669"/>
          </a:xfrm>
        </p:grpSpPr>
        <p:sp>
          <p:nvSpPr>
            <p:cNvPr id="29" name="矩形 28"/>
            <p:cNvSpPr/>
            <p:nvPr>
              <p:custDataLst>
                <p:tags r:id="rId6"/>
              </p:custDataLst>
            </p:nvPr>
          </p:nvSpPr>
          <p:spPr>
            <a:xfrm>
              <a:off x="9742" y="2112"/>
              <a:ext cx="8218" cy="5669"/>
            </a:xfrm>
            <a:prstGeom prst="rect">
              <a:avLst/>
            </a:prstGeom>
            <a:solidFill>
              <a:srgbClr val="F3F8FD"/>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lIns="180000" rIns="180000" rtlCol="0" anchor="ctr" anchorCtr="1"/>
            <a:lstStyle/>
            <a:p>
              <a:endParaRPr kumimoji="1" lang="en-US" altLang="zh-CN" sz="1200" dirty="0">
                <a:solidFill>
                  <a:schemeClr val="tx2">
                    <a:alpha val="20000"/>
                  </a:schemeClr>
                </a:solidFill>
                <a:latin typeface="微软雅黑" panose="020B0503020204020204" pitchFamily="34" charset="-122"/>
                <a:ea typeface="微软雅黑" panose="020B0503020204020204" pitchFamily="34" charset="-122"/>
              </a:endParaRPr>
            </a:p>
          </p:txBody>
        </p:sp>
        <p:sp>
          <p:nvSpPr>
            <p:cNvPr id="5" name="矩形 4"/>
            <p:cNvSpPr/>
            <p:nvPr>
              <p:custDataLst>
                <p:tags r:id="rId7"/>
              </p:custDataLst>
            </p:nvPr>
          </p:nvSpPr>
          <p:spPr>
            <a:xfrm>
              <a:off x="9743" y="2112"/>
              <a:ext cx="8218" cy="680"/>
            </a:xfrm>
            <a:prstGeom prst="rect">
              <a:avLst/>
            </a:prstGeom>
            <a:solidFill>
              <a:srgbClr val="CEE5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0" lang="zh-CN" altLang="en-US" sz="1600" b="1" i="0" u="none" strike="noStrike" kern="1200" cap="none" spc="0" normalizeH="0" baseline="0" noProof="0" dirty="0">
                  <a:ln>
                    <a:noFill/>
                  </a:ln>
                  <a:solidFill>
                    <a:schemeClr val="accent2"/>
                  </a:solidFill>
                  <a:effectLst/>
                  <a:uLnTx/>
                  <a:uFillTx/>
                  <a:latin typeface="+mn-ea"/>
                  <a:ea typeface="+mn-ea"/>
                </a:rPr>
                <a:t>国内不良反应发生情况</a:t>
              </a:r>
              <a:endParaRPr kumimoji="0" lang="zh-CN" altLang="en-US" sz="1600" b="1" i="0" u="none" strike="noStrike" kern="1200" cap="none" spc="0" normalizeH="0" baseline="0" noProof="0" dirty="0">
                <a:ln>
                  <a:noFill/>
                </a:ln>
                <a:solidFill>
                  <a:schemeClr val="accent2"/>
                </a:solidFill>
                <a:effectLst/>
                <a:uLnTx/>
                <a:uFillTx/>
                <a:latin typeface="+mn-ea"/>
                <a:ea typeface="+mn-ea"/>
              </a:endParaRPr>
            </a:p>
          </p:txBody>
        </p:sp>
      </p:grpSp>
      <p:sp>
        <p:nvSpPr>
          <p:cNvPr id="17" name="矩形 16"/>
          <p:cNvSpPr/>
          <p:nvPr>
            <p:custDataLst>
              <p:tags r:id="rId8"/>
            </p:custDataLst>
          </p:nvPr>
        </p:nvSpPr>
        <p:spPr>
          <a:xfrm>
            <a:off x="802640" y="1268730"/>
            <a:ext cx="10800000" cy="431800"/>
          </a:xfrm>
          <a:prstGeom prst="rect">
            <a:avLst/>
          </a:prstGeom>
          <a:solidFill>
            <a:srgbClr val="3959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noProof="0" dirty="0">
                <a:ln>
                  <a:noFill/>
                </a:ln>
                <a:solidFill>
                  <a:schemeClr val="bg1"/>
                </a:solidFill>
                <a:effectLst/>
                <a:uLnTx/>
                <a:uFillTx/>
                <a:latin typeface="+mn-ea"/>
                <a:sym typeface="+mn-ea"/>
              </a:rPr>
              <a:t>ω-3 脂肪酸乙酯 90 软胶囊</a:t>
            </a:r>
            <a:r>
              <a:rPr kumimoji="0" lang="zh-CN" altLang="en-US" b="1" i="0" u="none" strike="noStrike" kern="1200" cap="none" spc="0" normalizeH="0" baseline="0" noProof="0" dirty="0">
                <a:ln>
                  <a:noFill/>
                </a:ln>
                <a:solidFill>
                  <a:schemeClr val="bg1"/>
                </a:solidFill>
                <a:effectLst/>
                <a:uLnTx/>
                <a:uFillTx/>
                <a:latin typeface="+mn-ea"/>
                <a:ea typeface="+mn-ea"/>
              </a:rPr>
              <a:t>不良反应发生率低，未发生严重不良反应</a:t>
            </a:r>
            <a:endParaRPr kumimoji="0" lang="zh-CN" altLang="en-US" b="1" i="0" u="none" strike="noStrike" kern="1200" cap="none" spc="0" normalizeH="0" baseline="0" noProof="0" dirty="0">
              <a:ln>
                <a:noFill/>
              </a:ln>
              <a:solidFill>
                <a:schemeClr val="bg1"/>
              </a:solidFill>
              <a:effectLst/>
              <a:uLnTx/>
              <a:uFillTx/>
              <a:latin typeface="+mn-ea"/>
              <a:ea typeface="+mn-ea"/>
            </a:endParaRPr>
          </a:p>
        </p:txBody>
      </p:sp>
      <p:sp>
        <p:nvSpPr>
          <p:cNvPr id="202" name="文本框 201"/>
          <p:cNvSpPr txBox="1"/>
          <p:nvPr>
            <p:custDataLst>
              <p:tags r:id="rId9"/>
            </p:custDataLst>
          </p:nvPr>
        </p:nvSpPr>
        <p:spPr>
          <a:xfrm>
            <a:off x="624205" y="5829935"/>
            <a:ext cx="10977245" cy="512445"/>
          </a:xfrm>
          <a:prstGeom prst="rect">
            <a:avLst/>
          </a:prstGeom>
          <a:noFill/>
        </p:spPr>
        <p:txBody>
          <a:bodyPr wrap="square" lIns="0" tIns="0" rIns="0" bIns="0" rtlCol="0">
            <a:spAutoFit/>
          </a:bodyPr>
          <a:p>
            <a:pPr marL="228600" indent="-228600" algn="just" fontAlgn="auto">
              <a:lnSpc>
                <a:spcPts val="1000"/>
              </a:lnSpc>
              <a:buFont typeface="+mj-lt"/>
              <a:buAutoNum type="arabicPeriod"/>
            </a:pP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ω-3</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脂肪酸乙酯</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软胶囊说明书（</a:t>
            </a: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2025.02.07</a:t>
            </a:r>
            <a:r>
              <a:rPr lang="zh-CN" altLang="en-US" sz="1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000"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fontAlgn="auto">
              <a:lnSpc>
                <a:spcPts val="1000"/>
              </a:lnSpc>
              <a:buFont typeface="+mj-lt"/>
              <a:buAutoNum type="arabicPeriod"/>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Lipids, Efficacy and safety of omega-3-acid ethyl acetate 90 capsules in severe hypertriglyceridemia: A randomized, controlled, multicenter study. 2024</a:t>
            </a:r>
            <a:endParaRPr lang="en-US" altLang="zh-CN" sz="1000"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fontAlgn="auto">
              <a:lnSpc>
                <a:spcPts val="1000"/>
              </a:lnSpc>
              <a:buFont typeface="+mj-lt"/>
              <a:buAutoNum type="arabicPeriod"/>
            </a:pPr>
            <a:r>
              <a:rPr lang="en-US" altLang="zh-CN" sz="1000" dirty="0">
                <a:solidFill>
                  <a:srgbClr val="333333"/>
                </a:solidFill>
                <a:latin typeface="微软雅黑" panose="020B0503020204020204" pitchFamily="34" charset="-122"/>
                <a:ea typeface="微软雅黑" panose="020B0503020204020204" pitchFamily="34" charset="-122"/>
                <a:cs typeface="微软雅黑" panose="020B0503020204020204" pitchFamily="34" charset="-122"/>
                <a:sym typeface="+mn-ea"/>
              </a:rPr>
              <a:t>Vasc Health Risk Manag, Treatment of Chinese Patients with Hypertriglyceridemia with a Pharmaceutical-Grade Preparation of Highly Purified Omega-3 Polyunsaturated Fatty Acid Ethyl Esters: Main Results of a Randomized, Double-Blind, Controlled Trial. 2021</a:t>
            </a:r>
            <a:endParaRPr lang="zh-CN" altLang="en-US" sz="1000" smtClean="0"/>
          </a:p>
        </p:txBody>
      </p:sp>
      <p:sp>
        <p:nvSpPr>
          <p:cNvPr id="33" name="矩形 32"/>
          <p:cNvSpPr/>
          <p:nvPr>
            <p:custDataLst>
              <p:tags r:id="rId10"/>
            </p:custDataLst>
          </p:nvPr>
        </p:nvSpPr>
        <p:spPr>
          <a:xfrm>
            <a:off x="6600190" y="2780665"/>
            <a:ext cx="4315460" cy="3371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b" anchorCtr="0">
            <a:spAutoFit/>
          </a:bodyPr>
          <a:p>
            <a:r>
              <a:rPr lang="zh-CN" altLang="en-US" sz="1600" b="1" dirty="0">
                <a:solidFill>
                  <a:schemeClr val="bg2">
                    <a:lumMod val="25000"/>
                  </a:schemeClr>
                </a:solidFill>
                <a:effectLst/>
                <a:latin typeface="Arial" panose="020B0604020202020204" pitchFamily="34" charset="0"/>
                <a:ea typeface="微软雅黑" panose="020B0503020204020204" pitchFamily="34" charset="-122"/>
              </a:rPr>
              <a:t>国内</a:t>
            </a:r>
            <a:r>
              <a:rPr lang="zh-CN" altLang="en-US" sz="1600" b="1" dirty="0">
                <a:solidFill>
                  <a:schemeClr val="bg2">
                    <a:lumMod val="25000"/>
                  </a:schemeClr>
                </a:solidFill>
                <a:effectLst/>
                <a:latin typeface="Arial" panose="020B0604020202020204" pitchFamily="34" charset="0"/>
                <a:ea typeface="微软雅黑" panose="020B0503020204020204" pitchFamily="34" charset="-122"/>
                <a:sym typeface="+mn-ea"/>
              </a:rPr>
              <a:t>Ⅱ、Ⅲ期临床研究结果证实</a:t>
            </a:r>
            <a:r>
              <a:rPr lang="zh-CN" altLang="en-US" sz="1600" b="1" dirty="0">
                <a:solidFill>
                  <a:srgbClr val="FF0000"/>
                </a:solidFill>
                <a:effectLst/>
                <a:latin typeface="Arial" panose="020B0604020202020204" pitchFamily="34" charset="0"/>
                <a:ea typeface="微软雅黑" panose="020B0503020204020204" pitchFamily="34" charset="-122"/>
                <a:sym typeface="+mn-ea"/>
              </a:rPr>
              <a:t>安全性明确</a:t>
            </a:r>
            <a:r>
              <a:rPr lang="en-US" altLang="zh-CN" sz="1600" b="1" baseline="30000" dirty="0">
                <a:solidFill>
                  <a:schemeClr val="bg2">
                    <a:lumMod val="25000"/>
                  </a:schemeClr>
                </a:solidFill>
                <a:effectLst/>
                <a:latin typeface="Arial" panose="020B0604020202020204" pitchFamily="34" charset="0"/>
                <a:ea typeface="微软雅黑" panose="020B0503020204020204" pitchFamily="34" charset="-122"/>
                <a:sym typeface="+mn-ea"/>
              </a:rPr>
              <a:t>[2-3]</a:t>
            </a:r>
            <a:endParaRPr lang="zh-CN" altLang="en-US" sz="1600" b="1" dirty="0">
              <a:solidFill>
                <a:schemeClr val="bg2">
                  <a:lumMod val="25000"/>
                </a:schemeClr>
              </a:solidFill>
              <a:effectLst/>
              <a:latin typeface="Arial" panose="020B0604020202020204" pitchFamily="34" charset="0"/>
              <a:ea typeface="微软雅黑" panose="020B0503020204020204" pitchFamily="34" charset="-122"/>
            </a:endParaRPr>
          </a:p>
        </p:txBody>
      </p:sp>
      <p:graphicFrame>
        <p:nvGraphicFramePr>
          <p:cNvPr id="4" name="表格 3"/>
          <p:cNvGraphicFramePr>
            <a:graphicFrameLocks noGrp="1"/>
          </p:cNvGraphicFramePr>
          <p:nvPr/>
        </p:nvGraphicFramePr>
        <p:xfrm>
          <a:off x="6600095" y="3189452"/>
          <a:ext cx="4595495" cy="1259840"/>
        </p:xfrm>
        <a:graphic>
          <a:graphicData uri="http://schemas.openxmlformats.org/drawingml/2006/table">
            <a:tbl>
              <a:tblPr firstRow="1" bandRow="1">
                <a:tableStyleId>{5C22544A-7EE6-4342-B048-85BDC9FD1C3A}</a:tableStyleId>
              </a:tblPr>
              <a:tblGrid>
                <a:gridCol w="1316355"/>
                <a:gridCol w="3278860"/>
              </a:tblGrid>
              <a:tr h="370840">
                <a:tc>
                  <a:txBody>
                    <a:bodyPr/>
                    <a:p>
                      <a:pPr algn="ctr"/>
                      <a:r>
                        <a:rPr lang="zh-CN" altLang="en-US" sz="1200" b="1" dirty="0">
                          <a:solidFill>
                            <a:srgbClr val="F5F5F5"/>
                          </a:solidFill>
                          <a:effectLst/>
                        </a:rPr>
                        <a:t>研究类型</a:t>
                      </a:r>
                      <a:endParaRPr lang="zh-CN" altLang="en-US" sz="1200" b="1" dirty="0">
                        <a:solidFill>
                          <a:srgbClr val="F5F5F5"/>
                        </a:solidFill>
                        <a:effectLst/>
                      </a:endParaRPr>
                    </a:p>
                  </a:txBody>
                  <a:tcPr marR="76200" marT="76200" marB="76200" anchor="ctr">
                    <a:solidFill>
                      <a:schemeClr val="tx1">
                        <a:lumMod val="50000"/>
                        <a:lumOff val="50000"/>
                      </a:schemeClr>
                    </a:solidFill>
                  </a:tcPr>
                </a:tc>
                <a:tc>
                  <a:txBody>
                    <a:bodyPr/>
                    <a:p>
                      <a:pPr algn="ctr"/>
                      <a:r>
                        <a:rPr lang="zh-CN" sz="1200" b="1" dirty="0">
                          <a:solidFill>
                            <a:srgbClr val="F5F5F5"/>
                          </a:solidFill>
                          <a:effectLst/>
                        </a:rPr>
                        <a:t>安全性研究结果</a:t>
                      </a:r>
                      <a:endParaRPr lang="zh-CN" sz="1200" b="1" dirty="0">
                        <a:solidFill>
                          <a:srgbClr val="F5F5F5"/>
                        </a:solidFill>
                        <a:effectLst/>
                      </a:endParaRPr>
                    </a:p>
                  </a:txBody>
                  <a:tcPr marL="76200" marR="76200" marT="76200" marB="76200" anchor="ctr">
                    <a:solidFill>
                      <a:schemeClr val="tx1">
                        <a:lumMod val="50000"/>
                        <a:lumOff val="50000"/>
                      </a:schemeClr>
                    </a:solidFill>
                  </a:tcPr>
                </a:tc>
              </a:tr>
              <a:tr h="370840">
                <a:tc>
                  <a:txBody>
                    <a:bodyPr/>
                    <a:p>
                      <a:pPr algn="ctr"/>
                      <a:r>
                        <a:rPr lang="zh-CN" sz="1200" b="1" dirty="0">
                          <a:effectLst/>
                        </a:rPr>
                        <a:t>国内</a:t>
                      </a:r>
                      <a:r>
                        <a:rPr lang="en-US" altLang="en-US" sz="1200" b="1" dirty="0">
                          <a:effectLst/>
                        </a:rPr>
                        <a:t>Ⅱ</a:t>
                      </a:r>
                      <a:r>
                        <a:rPr lang="zh-CN" sz="1200" b="1" dirty="0">
                          <a:effectLst/>
                        </a:rPr>
                        <a:t>期临床</a:t>
                      </a:r>
                      <a:endParaRPr lang="zh-CN" sz="1200" b="1" dirty="0">
                        <a:effectLst/>
                      </a:endParaRPr>
                    </a:p>
                  </a:txBody>
                  <a:tcPr marR="76200" marT="76200" marB="76200" anchor="ctr"/>
                </a:tc>
                <a:tc>
                  <a:txBody>
                    <a:bodyPr/>
                    <a:p>
                      <a:pPr algn="ctr"/>
                      <a:r>
                        <a:rPr lang="zh-CN" altLang="en-US" sz="1200" dirty="0">
                          <a:effectLst/>
                          <a:latin typeface="微软雅黑" panose="020B0503020204020204" pitchFamily="34" charset="-122"/>
                          <a:ea typeface="微软雅黑" panose="020B0503020204020204" pitchFamily="34" charset="-122"/>
                          <a:cs typeface="微软雅黑" panose="020B0503020204020204" pitchFamily="34" charset="-122"/>
                        </a:rPr>
                        <a:t>两组不良事件和药物不良反应无差异，安全性可耐受</a:t>
                      </a:r>
                      <a:endParaRPr lang="zh-CN" altLang="en-US" sz="12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76200" marR="76200" marT="76200" marB="76200" anchor="ctr"/>
                </a:tc>
              </a:tr>
              <a:tr h="370840">
                <a:tc>
                  <a:txBody>
                    <a:bodyPr/>
                    <a:p>
                      <a:pPr algn="ctr"/>
                      <a:r>
                        <a:rPr lang="zh-CN" sz="1200" b="1" dirty="0">
                          <a:effectLst/>
                        </a:rPr>
                        <a:t>国内</a:t>
                      </a:r>
                      <a:r>
                        <a:rPr lang="en-US" altLang="en-US" sz="1200" b="1" dirty="0">
                          <a:effectLst/>
                        </a:rPr>
                        <a:t>Ⅲ</a:t>
                      </a:r>
                      <a:r>
                        <a:rPr lang="zh-CN" sz="1200" b="1" dirty="0">
                          <a:effectLst/>
                        </a:rPr>
                        <a:t>期临床</a:t>
                      </a:r>
                      <a:endParaRPr lang="zh-CN" sz="1200" b="1" dirty="0">
                        <a:effectLst/>
                      </a:endParaRPr>
                    </a:p>
                  </a:txBody>
                  <a:tcPr marR="76200" marT="76200" marB="76200" anchor="ctr"/>
                </a:tc>
                <a:tc>
                  <a:txBody>
                    <a:bodyPr/>
                    <a:p>
                      <a:pPr algn="ctr"/>
                      <a:r>
                        <a:rPr lang="zh-CN" altLang="en-US" sz="1200" dirty="0">
                          <a:effectLst/>
                          <a:latin typeface="微软雅黑" panose="020B0503020204020204" pitchFamily="34" charset="-122"/>
                          <a:ea typeface="微软雅黑" panose="020B0503020204020204" pitchFamily="34" charset="-122"/>
                          <a:cs typeface="微软雅黑" panose="020B0503020204020204" pitchFamily="34" charset="-122"/>
                        </a:rPr>
                        <a:t>未发现主要安全性结果存在实质性差异，大多数不良反应为轻度</a:t>
                      </a:r>
                      <a:endParaRPr lang="zh-CN" altLang="en-US" sz="1200" dirty="0">
                        <a:effectLst/>
                        <a:latin typeface="微软雅黑" panose="020B0503020204020204" pitchFamily="34" charset="-122"/>
                        <a:ea typeface="微软雅黑" panose="020B0503020204020204" pitchFamily="34" charset="-122"/>
                        <a:cs typeface="微软雅黑" panose="020B0503020204020204" pitchFamily="34" charset="-122"/>
                      </a:endParaRPr>
                    </a:p>
                  </a:txBody>
                  <a:tcPr marL="76200" marR="76200" marT="76200" marB="76200"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02</a:t>
            </a:r>
            <a:endParaRPr lang="zh-CN" altLang="en-US"/>
          </a:p>
        </p:txBody>
      </p:sp>
      <p:sp>
        <p:nvSpPr>
          <p:cNvPr id="3" name="文本占位符 2"/>
          <p:cNvSpPr>
            <a:spLocks noGrp="1"/>
          </p:cNvSpPr>
          <p:nvPr>
            <p:ph type="body" sz="quarter" idx="11"/>
          </p:nvPr>
        </p:nvSpPr>
        <p:spPr>
          <a:xfrm>
            <a:off x="1806303" y="524852"/>
            <a:ext cx="3008387" cy="497840"/>
          </a:xfrm>
        </p:spPr>
        <p:txBody>
          <a:bodyPr/>
          <a:lstStyle/>
          <a:p>
            <a:r>
              <a:rPr lang="zh-CN" altLang="en-US" b="1" dirty="0"/>
              <a:t>安全性</a:t>
            </a:r>
            <a:r>
              <a:rPr lang="zh-CN" altLang="en-US" b="1" dirty="0">
                <a:sym typeface="+mn-ea"/>
              </a:rPr>
              <a:t>（</a:t>
            </a:r>
            <a:r>
              <a:rPr lang="en-US" altLang="zh-CN" b="1" dirty="0">
                <a:sym typeface="+mn-ea"/>
              </a:rPr>
              <a:t>2</a:t>
            </a:r>
            <a:r>
              <a:rPr lang="en-US" altLang="zh-CN" b="1" dirty="0">
                <a:sym typeface="+mn-ea"/>
              </a:rPr>
              <a:t>/3</a:t>
            </a:r>
            <a:r>
              <a:rPr lang="zh-CN" altLang="en-US" b="1" dirty="0">
                <a:sym typeface="+mn-ea"/>
              </a:rPr>
              <a:t>）</a:t>
            </a:r>
            <a:endParaRPr lang="zh-CN" altLang="en-US" b="1" dirty="0"/>
          </a:p>
        </p:txBody>
      </p:sp>
      <p:sp>
        <p:nvSpPr>
          <p:cNvPr id="52" name="文本框 51"/>
          <p:cNvSpPr txBox="1"/>
          <p:nvPr/>
        </p:nvSpPr>
        <p:spPr>
          <a:xfrm>
            <a:off x="13361670" y="2052320"/>
            <a:ext cx="4064000" cy="294640"/>
          </a:xfrm>
          <a:prstGeom prst="rect">
            <a:avLst/>
          </a:prstGeom>
          <a:noFill/>
        </p:spPr>
        <p:txBody>
          <a:bodyPr wrap="square" lIns="0" tIns="0" rIns="0" bIns="0" rtlCol="0">
            <a:spAutoFit/>
          </a:bodyPr>
          <a:p>
            <a:pPr algn="just">
              <a:lnSpc>
                <a:spcPct val="120000"/>
              </a:lnSpc>
            </a:pPr>
            <a:endParaRPr lang="zh-CN" altLang="en-US" sz="1600" smtClean="0"/>
          </a:p>
        </p:txBody>
      </p:sp>
      <p:sp>
        <p:nvSpPr>
          <p:cNvPr id="17" name="矩形 16"/>
          <p:cNvSpPr/>
          <p:nvPr>
            <p:custDataLst>
              <p:tags r:id="rId1"/>
            </p:custDataLst>
          </p:nvPr>
        </p:nvSpPr>
        <p:spPr>
          <a:xfrm>
            <a:off x="802640" y="1268730"/>
            <a:ext cx="10800000" cy="431800"/>
          </a:xfrm>
          <a:prstGeom prst="rect">
            <a:avLst/>
          </a:prstGeom>
          <a:solidFill>
            <a:srgbClr val="3959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noProof="0" dirty="0">
                <a:ln>
                  <a:noFill/>
                </a:ln>
                <a:solidFill>
                  <a:schemeClr val="bg1"/>
                </a:solidFill>
                <a:effectLst/>
                <a:uLnTx/>
                <a:uFillTx/>
                <a:latin typeface="+mn-ea"/>
                <a:sym typeface="+mn-ea"/>
              </a:rPr>
              <a:t>ω-3 脂肪酸乙酯 90 软胶囊</a:t>
            </a:r>
            <a:r>
              <a:rPr kumimoji="0" lang="zh-CN" altLang="en-US" b="1" i="0" u="none" strike="noStrike" kern="1200" cap="none" spc="0" normalizeH="0" baseline="0" noProof="0" dirty="0">
                <a:ln>
                  <a:noFill/>
                </a:ln>
                <a:solidFill>
                  <a:schemeClr val="bg1"/>
                </a:solidFill>
                <a:effectLst/>
                <a:uLnTx/>
                <a:uFillTx/>
                <a:latin typeface="+mn-ea"/>
                <a:ea typeface="+mn-ea"/>
              </a:rPr>
              <a:t>安全性优于目录内参照药品</a:t>
            </a:r>
            <a:endParaRPr kumimoji="0" lang="zh-CN" altLang="en-US" b="1" i="0" u="none" strike="noStrike" kern="1200" cap="none" spc="0" normalizeH="0" baseline="0" noProof="0" dirty="0">
              <a:ln>
                <a:noFill/>
              </a:ln>
              <a:solidFill>
                <a:schemeClr val="bg1"/>
              </a:solidFill>
              <a:effectLst/>
              <a:uLnTx/>
              <a:uFillTx/>
              <a:latin typeface="+mn-ea"/>
              <a:ea typeface="+mn-ea"/>
            </a:endParaRPr>
          </a:p>
        </p:txBody>
      </p:sp>
      <p:sp>
        <p:nvSpPr>
          <p:cNvPr id="20" name="文本框 19"/>
          <p:cNvSpPr txBox="1"/>
          <p:nvPr/>
        </p:nvSpPr>
        <p:spPr>
          <a:xfrm>
            <a:off x="802640" y="1726565"/>
            <a:ext cx="3566160" cy="307340"/>
          </a:xfrm>
          <a:prstGeom prst="rect">
            <a:avLst/>
          </a:prstGeom>
          <a:noFill/>
        </p:spPr>
        <p:txBody>
          <a:bodyPr wrap="square" lIns="0" tIns="0" rIns="0" bIns="0" rtlCol="0">
            <a:spAutoFit/>
          </a:bodyPr>
          <a:p>
            <a:pPr indent="0" algn="l" fontAlgn="auto">
              <a:lnSpc>
                <a:spcPct val="125000"/>
              </a:lnSpc>
              <a:buNone/>
            </a:pPr>
            <a:r>
              <a:rPr lang="zh-CN" altLang="en-US" sz="1600" b="1">
                <a:solidFill>
                  <a:srgbClr val="3959B9"/>
                </a:solidFill>
                <a:sym typeface="+mn-ea"/>
              </a:rPr>
              <a:t>与</a:t>
            </a:r>
            <a:r>
              <a:rPr lang="zh-CN" altLang="en-US" sz="1600" b="1">
                <a:solidFill>
                  <a:srgbClr val="3959B9"/>
                </a:solidFill>
                <a:sym typeface="+mn-ea"/>
              </a:rPr>
              <a:t>非诺贝特酸胆碱缓释胶囊</a:t>
            </a:r>
            <a:r>
              <a:rPr lang="zh-CN" altLang="en-US" sz="1600" b="1">
                <a:solidFill>
                  <a:srgbClr val="3959B9"/>
                </a:solidFill>
                <a:sym typeface="+mn-ea"/>
              </a:rPr>
              <a:t>对比：</a:t>
            </a:r>
            <a:endParaRPr lang="zh-CN" altLang="en-US" sz="1600" smtClean="0"/>
          </a:p>
        </p:txBody>
      </p:sp>
      <p:sp>
        <p:nvSpPr>
          <p:cNvPr id="202" name="文本框 201"/>
          <p:cNvSpPr txBox="1"/>
          <p:nvPr>
            <p:custDataLst>
              <p:tags r:id="rId2"/>
            </p:custDataLst>
          </p:nvPr>
        </p:nvSpPr>
        <p:spPr>
          <a:xfrm>
            <a:off x="552450" y="6380480"/>
            <a:ext cx="6001385" cy="393700"/>
          </a:xfrm>
          <a:prstGeom prst="rect">
            <a:avLst/>
          </a:prstGeom>
          <a:noFill/>
        </p:spPr>
        <p:txBody>
          <a:bodyPr wrap="square" lIns="0" tIns="0" rIns="0" bIns="0" rtlCol="0">
            <a:spAutoFit/>
          </a:bodyPr>
          <a:p>
            <a:pPr algn="just">
              <a:lnSpc>
                <a:spcPct val="120000"/>
              </a:lnSpc>
            </a:pPr>
            <a:endParaRPr lang="zh-CN" altLang="en-US" sz="800" smtClean="0"/>
          </a:p>
          <a:p>
            <a:pPr indent="0" algn="just">
              <a:lnSpc>
                <a:spcPct val="100000"/>
              </a:lnSpc>
              <a:buNone/>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1.ω-3</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脂肪酸乙酯</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软胶囊说明书（</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2025.02.07</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r>
              <a:rPr lang="en-US" altLang="zh-CN" sz="8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8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非诺贝特酸胆碱缓释胶囊说明书（</a:t>
            </a:r>
            <a:r>
              <a:rPr lang="en-US" altLang="zh-CN" sz="8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2024.11.13</a:t>
            </a:r>
            <a:r>
              <a:rPr lang="zh-CN" altLang="en-US" sz="8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800" smtClean="0"/>
          </a:p>
        </p:txBody>
      </p:sp>
      <p:graphicFrame>
        <p:nvGraphicFramePr>
          <p:cNvPr id="6" name="表格 5"/>
          <p:cNvGraphicFramePr/>
          <p:nvPr>
            <p:custDataLst>
              <p:tags r:id="rId3"/>
            </p:custDataLst>
          </p:nvPr>
        </p:nvGraphicFramePr>
        <p:xfrm>
          <a:off x="767715" y="2061210"/>
          <a:ext cx="10793730" cy="4389120"/>
        </p:xfrm>
        <a:graphic>
          <a:graphicData uri="http://schemas.openxmlformats.org/drawingml/2006/table">
            <a:tbl>
              <a:tblPr firstRow="1">
                <a:tableStyleId>{D1DCC8C0-4CDF-49D9-8B61-6F920AE390A4}</a:tableStyleId>
              </a:tblPr>
              <a:tblGrid>
                <a:gridCol w="1275080"/>
                <a:gridCol w="5370195"/>
                <a:gridCol w="4148455"/>
              </a:tblGrid>
              <a:tr h="283845">
                <a:tc>
                  <a:txBody>
                    <a:bodyPr/>
                    <a:p>
                      <a:pPr algn="ctr" fontAlgn="ctr"/>
                      <a:r>
                        <a:rPr lang="en-US" altLang="zh-CN" sz="1000"/>
                        <a:t>​</a:t>
                      </a:r>
                      <a:r>
                        <a:rPr lang="zh-CN" altLang="en-US" sz="1000"/>
                        <a:t>对比项</a:t>
                      </a:r>
                      <a:r>
                        <a:rPr lang="en-US" altLang="zh-CN" sz="1000"/>
                        <a:t>​​</a:t>
                      </a:r>
                      <a:endParaRPr lang="en-US" altLang="zh-CN" sz="1000"/>
                    </a:p>
                  </a:txBody>
                  <a:tcPr marL="6667" marR="6667" marT="6667" marB="0" anchor="ctr" anchorCtr="0">
                    <a:solidFill>
                      <a:srgbClr val="3959B9"/>
                    </a:solidFill>
                  </a:tcPr>
                </a:tc>
                <a:tc>
                  <a:txBody>
                    <a:bodyPr/>
                    <a:p>
                      <a:pPr algn="ctr" fontAlgn="ctr"/>
                      <a:r>
                        <a:rPr lang="zh-CN" altLang="en-US" sz="1000"/>
                        <a:t>参照药品</a:t>
                      </a:r>
                      <a:endParaRPr lang="zh-CN" altLang="en-US" sz="1000"/>
                    </a:p>
                  </a:txBody>
                  <a:tcPr marL="6667" marR="6667" marT="6667" marB="0" anchor="ctr" anchorCtr="0">
                    <a:solidFill>
                      <a:srgbClr val="3959B9"/>
                    </a:solidFill>
                  </a:tcPr>
                </a:tc>
                <a:tc>
                  <a:txBody>
                    <a:bodyPr/>
                    <a:p>
                      <a:pPr algn="ctr" fontAlgn="ctr"/>
                      <a:r>
                        <a:rPr lang="en-US" altLang="zh-CN" sz="1000"/>
                        <a:t>​​</a:t>
                      </a:r>
                      <a:r>
                        <a:rPr lang="zh-CN" altLang="en-US" sz="1000"/>
                        <a:t>申报药品</a:t>
                      </a:r>
                      <a:r>
                        <a:rPr lang="en-US" altLang="zh-CN" sz="1000"/>
                        <a:t>​​</a:t>
                      </a:r>
                      <a:endParaRPr lang="en-US" altLang="zh-CN" sz="1000"/>
                    </a:p>
                  </a:txBody>
                  <a:tcPr marL="6667" marR="6667" marT="6667" marB="0" anchor="ctr" anchorCtr="0">
                    <a:solidFill>
                      <a:srgbClr val="C00000"/>
                    </a:solidFill>
                  </a:tcPr>
                </a:tc>
              </a:tr>
              <a:tr h="1122045">
                <a:tc>
                  <a:txBody>
                    <a:bodyPr/>
                    <a:p>
                      <a:pPr algn="ctr" fontAlgn="ctr"/>
                      <a:r>
                        <a:rPr lang="en-US" altLang="zh-CN" sz="1000"/>
                        <a:t>​​</a:t>
                      </a:r>
                      <a:r>
                        <a:rPr lang="zh-CN" altLang="en-US" sz="1000"/>
                        <a:t>禁忌症</a:t>
                      </a:r>
                      <a:r>
                        <a:rPr lang="en-US" altLang="zh-CN" sz="1000"/>
                        <a:t>​​</a:t>
                      </a:r>
                      <a:endParaRPr lang="en-US" altLang="zh-CN" sz="1000"/>
                    </a:p>
                  </a:txBody>
                  <a:tcPr marL="6667" marR="6667" marT="6667" marB="0" anchor="ctr" anchorCtr="0">
                    <a:solidFill>
                      <a:schemeClr val="accent1"/>
                    </a:solidFill>
                  </a:tcPr>
                </a:tc>
                <a:tc>
                  <a:txBody>
                    <a:bodyPr/>
                    <a:p>
                      <a:pPr algn="l" fontAlgn="ctr"/>
                      <a:r>
                        <a:rPr lang="zh-CN" altLang="en-US" sz="1000"/>
                        <a:t>重度肾功能不全患者</a:t>
                      </a:r>
                      <a:r>
                        <a:rPr lang="en-US" altLang="zh-CN" sz="1000"/>
                        <a:t>(</a:t>
                      </a:r>
                      <a:r>
                        <a:rPr lang="zh-CN" altLang="en-US" sz="1000"/>
                        <a:t>估算的肾小球滤过率</a:t>
                      </a:r>
                      <a:r>
                        <a:rPr lang="en-US" altLang="zh-CN" sz="1000"/>
                        <a:t>[eGFR]&lt;30ml/min/1.73m²),</a:t>
                      </a:r>
                      <a:r>
                        <a:rPr lang="zh-CN" altLang="en-US" sz="1000"/>
                        <a:t>包括接受透析的患者；</a:t>
                      </a:r>
                      <a:br>
                        <a:rPr lang="zh-CN" altLang="en-US" sz="1000"/>
                      </a:br>
                      <a:r>
                        <a:rPr lang="zh-CN" altLang="en-US" sz="1000"/>
                        <a:t>患有活动性肝脏疾病</a:t>
                      </a:r>
                      <a:r>
                        <a:rPr lang="en-US" altLang="zh-CN" sz="1000"/>
                        <a:t>(</a:t>
                      </a:r>
                      <a:r>
                        <a:rPr lang="zh-CN" altLang="en-US" sz="1000"/>
                        <a:t>包括原发性胆汁性肝硬化和不明原因的持续性肝功能异常</a:t>
                      </a:r>
                      <a:r>
                        <a:rPr lang="en-US" altLang="zh-CN" sz="1000"/>
                        <a:t>)</a:t>
                      </a:r>
                      <a:r>
                        <a:rPr lang="zh-CN" altLang="en-US" sz="1000"/>
                        <a:t>和肝功能不全的患者；</a:t>
                      </a:r>
                      <a:br>
                        <a:rPr lang="zh-CN" altLang="en-US" sz="1000"/>
                      </a:br>
                      <a:r>
                        <a:rPr lang="zh-CN" altLang="en-US" sz="1000"/>
                        <a:t>患有胆囊疾病的患者；</a:t>
                      </a:r>
                      <a:br>
                        <a:rPr lang="zh-CN" altLang="en-US" sz="1000"/>
                      </a:br>
                      <a:r>
                        <a:rPr lang="zh-CN" altLang="en-US" sz="1000"/>
                        <a:t>慢性或急性胰腺炎患者，重度高甘油三酯血症引起的急性胰腺炎除外；</a:t>
                      </a:r>
                      <a:br>
                        <a:rPr lang="zh-CN" altLang="en-US" sz="1000"/>
                      </a:br>
                      <a:r>
                        <a:rPr lang="zh-CN" altLang="en-US" sz="1000"/>
                        <a:t>已知在贝特类药物或酮洛芬治疗过程中出现了光过敏或光毒性反应者；</a:t>
                      </a:r>
                      <a:br>
                        <a:rPr lang="zh-CN" altLang="en-US" sz="1000"/>
                      </a:br>
                      <a:r>
                        <a:rPr lang="zh-CN" altLang="en-US" sz="1000"/>
                        <a:t>哺乳期妇女；</a:t>
                      </a:r>
                      <a:br>
                        <a:rPr lang="zh-CN" altLang="en-US" sz="1000"/>
                      </a:br>
                      <a:r>
                        <a:rPr lang="zh-CN" altLang="en-US" sz="1000"/>
                        <a:t>对本品活性成份、非诺贝特或辅料过敏者。</a:t>
                      </a:r>
                      <a:endParaRPr lang="zh-CN" altLang="en-US" sz="1000"/>
                    </a:p>
                  </a:txBody>
                  <a:tcPr marL="6667" marR="6667" marT="6667" marB="0" anchor="ctr" anchorCtr="0"/>
                </a:tc>
                <a:tc>
                  <a:txBody>
                    <a:bodyPr/>
                    <a:p>
                      <a:pPr algn="ctr" fontAlgn="ctr"/>
                      <a:r>
                        <a:rPr lang="zh-CN" altLang="en-US" sz="1000"/>
                        <a:t>对成分</a:t>
                      </a:r>
                      <a:r>
                        <a:rPr lang="en-US" altLang="zh-CN" sz="1000"/>
                        <a:t>/</a:t>
                      </a:r>
                      <a:r>
                        <a:rPr lang="zh-CN" altLang="en-US" sz="1000"/>
                        <a:t>辅料（大豆、花生）过敏者</a:t>
                      </a:r>
                      <a:endParaRPr lang="zh-CN" altLang="en-US" sz="1000"/>
                    </a:p>
                  </a:txBody>
                  <a:tcPr marL="6667" marR="6667" marT="6667" marB="0" anchor="ctr" anchorCtr="0"/>
                </a:tc>
              </a:tr>
              <a:tr h="995045">
                <a:tc>
                  <a:txBody>
                    <a:bodyPr/>
                    <a:p>
                      <a:pPr algn="ctr" fontAlgn="ctr"/>
                      <a:r>
                        <a:rPr lang="zh-CN" altLang="en-US" sz="1000"/>
                        <a:t>不良反应</a:t>
                      </a:r>
                      <a:r>
                        <a:rPr lang="en-US" altLang="zh-CN" sz="1000"/>
                        <a:t>​​</a:t>
                      </a:r>
                      <a:endParaRPr lang="en-US" altLang="zh-CN" sz="1000"/>
                    </a:p>
                  </a:txBody>
                  <a:tcPr marL="6667" marR="6667" marT="6667" marB="0" anchor="ctr" anchorCtr="0">
                    <a:solidFill>
                      <a:schemeClr val="accent1"/>
                    </a:solidFill>
                  </a:tcPr>
                </a:tc>
                <a:tc>
                  <a:txBody>
                    <a:bodyPr/>
                    <a:p>
                      <a:pPr algn="l" fontAlgn="ctr"/>
                      <a:r>
                        <a:rPr lang="zh-CN" altLang="en-US" sz="1000"/>
                        <a:t>临床试验经验</a:t>
                      </a:r>
                      <a:r>
                        <a:rPr lang="en-US" altLang="zh-CN" sz="1000"/>
                        <a:t>:</a:t>
                      </a:r>
                      <a:r>
                        <a:rPr lang="zh-CN" altLang="en-US" sz="1000"/>
                        <a:t>肝功能检查指标升高为最常见的不良事件；</a:t>
                      </a:r>
                      <a:endParaRPr lang="zh-CN" altLang="en-US" sz="1000"/>
                    </a:p>
                    <a:p>
                      <a:pPr algn="l" fontAlgn="ctr"/>
                      <a:r>
                        <a:rPr lang="zh-CN" altLang="en-US" sz="1000"/>
                        <a:t>上市后经验：</a:t>
                      </a:r>
                      <a:br>
                        <a:rPr lang="zh-CN" altLang="en-US" sz="1000"/>
                      </a:br>
                      <a:r>
                        <a:rPr lang="zh-CN" altLang="en-US" sz="1000"/>
                        <a:t>无法确定与药物暴露的因果关系。包括：横纹肌溶解、胰腺炎、肾衰竭、肌肉痉挛、急性肾脏衰竭、肝炎、肝硬化、贫血、乏力、高密度脂蛋白胆固醇水平严重下降、间质性肺疾病、尿道感染、失眠、脱发、肌炎、肌肉痉挛、性功能障碍、血中高半胱氨酸水平增高、血中尿素增高。有非诺贝特治疗开始后几天至几个月出现光过敏反应的病例报告；其中一些病例患者报告了既往对酮洛芬有光过敏反应。</a:t>
                      </a:r>
                      <a:endParaRPr lang="zh-CN" altLang="en-US" sz="1000"/>
                    </a:p>
                  </a:txBody>
                  <a:tcPr marL="6667" marR="6667" marT="6667" marB="0" anchor="ctr" anchorCtr="0"/>
                </a:tc>
                <a:tc>
                  <a:txBody>
                    <a:bodyPr/>
                    <a:p>
                      <a:pPr algn="l" fontAlgn="ctr"/>
                      <a:r>
                        <a:rPr lang="zh-CN" altLang="en-US" sz="1000"/>
                        <a:t>临床试验不良反应</a:t>
                      </a:r>
                      <a:br>
                        <a:rPr lang="zh-CN" altLang="en-US" sz="1000"/>
                      </a:br>
                      <a:r>
                        <a:rPr lang="zh-CN" altLang="en-US" sz="1000"/>
                        <a:t>胃肠系统疾病：</a:t>
                      </a:r>
                      <a:br>
                        <a:rPr lang="zh-CN" altLang="en-US" sz="1000"/>
                      </a:br>
                      <a:r>
                        <a:rPr lang="zh-CN" altLang="en-US" sz="1000"/>
                        <a:t> 常见：胃肠道疾病（包括腹胀、腹痛、便秘、腹泻、消化不良、胃肠胀气、</a:t>
                      </a:r>
                      <a:br>
                        <a:rPr lang="zh-CN" altLang="en-US" sz="1000"/>
                      </a:br>
                      <a:r>
                        <a:rPr lang="zh-CN" altLang="en-US" sz="1000"/>
                        <a:t>嗳气、胃食管反流病、恶心或呕吐）</a:t>
                      </a:r>
                      <a:br>
                        <a:rPr lang="zh-CN" altLang="en-US" sz="1000"/>
                      </a:br>
                      <a:r>
                        <a:rPr lang="zh-CN" altLang="en-US" sz="1000"/>
                        <a:t> 皮肤及皮下组织类疾病：不详：瘙痒</a:t>
                      </a:r>
                      <a:br>
                        <a:rPr lang="zh-CN" altLang="en-US" sz="1000"/>
                      </a:br>
                      <a:r>
                        <a:rPr lang="zh-CN" altLang="en-US" sz="1000"/>
                        <a:t>上市后不良反应</a:t>
                      </a:r>
                      <a:br>
                        <a:rPr lang="zh-CN" altLang="en-US" sz="1000"/>
                      </a:br>
                      <a:r>
                        <a:rPr lang="zh-CN" altLang="en-US" sz="1000"/>
                        <a:t> 所报道的不良反应如下：过敏性反应、出血性倾向、荨麻疹。</a:t>
                      </a:r>
                      <a:endParaRPr lang="zh-CN" altLang="en-US" sz="1000"/>
                    </a:p>
                  </a:txBody>
                  <a:tcPr marL="6667" marR="6667" marT="6667" marB="0" anchor="ctr" anchorCtr="0"/>
                </a:tc>
              </a:tr>
              <a:tr h="285750">
                <a:tc gridSpan="3">
                  <a:txBody>
                    <a:bodyPr/>
                    <a:p>
                      <a:pPr algn="ctr" fontAlgn="ctr">
                        <a:buClrTx/>
                        <a:buSzTx/>
                        <a:buFontTx/>
                      </a:pPr>
                      <a:r>
                        <a:rPr lang="zh-CN" altLang="en-US" sz="1000" b="1">
                          <a:solidFill>
                            <a:srgbClr val="FFFFFF"/>
                          </a:solidFill>
                        </a:rPr>
                        <a:t>​​特殊人群用药​​</a:t>
                      </a:r>
                      <a:endParaRPr lang="zh-CN" altLang="en-US" sz="1000" b="1">
                        <a:solidFill>
                          <a:srgbClr val="FFFFFF"/>
                        </a:solidFill>
                      </a:endParaRPr>
                    </a:p>
                  </a:txBody>
                  <a:tcPr marL="6667" marR="6667" marT="6667" marB="0" anchor="ctr" anchorCtr="0">
                    <a:solidFill>
                      <a:srgbClr val="3959B9"/>
                    </a:solidFill>
                  </a:tcPr>
                </a:tc>
                <a:tc hMerge="1">
                  <a:tcPr marL="6667" marR="6667" marT="6667" marB="0" anchor="ctr" anchorCtr="0"/>
                </a:tc>
                <a:tc hMerge="1">
                  <a:tcPr marL="6667" marR="6667" marT="6667" marB="0" anchor="ctr" anchorCtr="0"/>
                </a:tc>
              </a:tr>
              <a:tr h="198120">
                <a:tc>
                  <a:txBody>
                    <a:bodyPr/>
                    <a:p>
                      <a:pPr algn="ctr" fontAlgn="ctr"/>
                      <a:r>
                        <a:rPr lang="zh-CN" altLang="en-US" sz="1000"/>
                        <a:t>肾功能不全</a:t>
                      </a:r>
                      <a:r>
                        <a:rPr lang="en-US" altLang="zh-CN" sz="1000"/>
                        <a:t>​​</a:t>
                      </a:r>
                      <a:endParaRPr lang="en-US" altLang="zh-CN" sz="1000"/>
                    </a:p>
                  </a:txBody>
                  <a:tcPr marL="6667" marR="6667" marT="6667" marB="0" anchor="ctr" anchorCtr="0">
                    <a:solidFill>
                      <a:schemeClr val="accent1"/>
                    </a:solidFill>
                  </a:tcPr>
                </a:tc>
                <a:tc>
                  <a:txBody>
                    <a:bodyPr/>
                    <a:p>
                      <a:pPr algn="ctr" fontAlgn="ctr"/>
                      <a:r>
                        <a:rPr lang="en-US" altLang="zh-CN" sz="1000"/>
                        <a:t> </a:t>
                      </a:r>
                      <a:r>
                        <a:rPr lang="zh-CN" altLang="en-US" sz="1000"/>
                        <a:t>重度肾损禁用；轻中度肾损需减量至</a:t>
                      </a:r>
                      <a:r>
                        <a:rPr lang="en-US" altLang="zh-CN" sz="1000"/>
                        <a:t>45mg/</a:t>
                      </a:r>
                      <a:r>
                        <a:rPr lang="zh-CN" altLang="en-US" sz="1000"/>
                        <a:t>日，监测肾功能</a:t>
                      </a:r>
                      <a:endParaRPr lang="zh-CN" altLang="en-US" sz="1000"/>
                    </a:p>
                  </a:txBody>
                  <a:tcPr marL="6667" marR="6667" marT="6667" marB="0" anchor="ctr" anchorCtr="0"/>
                </a:tc>
                <a:tc>
                  <a:txBody>
                    <a:bodyPr/>
                    <a:p>
                      <a:pPr algn="ctr" fontAlgn="ctr"/>
                      <a:r>
                        <a:rPr lang="en-US" altLang="zh-CN" sz="1000"/>
                        <a:t> </a:t>
                      </a:r>
                      <a:r>
                        <a:rPr lang="zh-CN" altLang="en-US" sz="1000"/>
                        <a:t>肾损害患者数据有限（未明确建议）</a:t>
                      </a:r>
                      <a:endParaRPr lang="zh-CN" altLang="en-US" sz="1000"/>
                    </a:p>
                  </a:txBody>
                  <a:tcPr marL="6667" marR="6667" marT="6667" marB="0" anchor="ctr" anchorCtr="0"/>
                </a:tc>
              </a:tr>
              <a:tr h="258445">
                <a:tc>
                  <a:txBody>
                    <a:bodyPr/>
                    <a:p>
                      <a:pPr algn="ctr" fontAlgn="ctr"/>
                      <a:r>
                        <a:rPr lang="zh-CN" altLang="en-US" sz="1000"/>
                        <a:t>肝功能不全</a:t>
                      </a:r>
                      <a:r>
                        <a:rPr lang="en-US" altLang="zh-CN" sz="1000"/>
                        <a:t>​​</a:t>
                      </a:r>
                      <a:endParaRPr lang="en-US" altLang="zh-CN" sz="1000"/>
                    </a:p>
                  </a:txBody>
                  <a:tcPr marL="6667" marR="6667" marT="6667" marB="0" anchor="ctr" anchorCtr="0">
                    <a:solidFill>
                      <a:schemeClr val="accent1"/>
                    </a:solidFill>
                  </a:tcPr>
                </a:tc>
                <a:tc>
                  <a:txBody>
                    <a:bodyPr/>
                    <a:p>
                      <a:pPr algn="ctr" fontAlgn="ctr"/>
                      <a:r>
                        <a:rPr lang="zh-CN" altLang="en-US" sz="1000"/>
                        <a:t>活动性肝病禁用；治疗期间定期监测</a:t>
                      </a:r>
                      <a:r>
                        <a:rPr lang="en-US" altLang="zh-CN" sz="1000"/>
                        <a:t>ALT/AST</a:t>
                      </a:r>
                      <a:r>
                        <a:rPr lang="zh-CN" altLang="en-US" sz="1000"/>
                        <a:t>（若</a:t>
                      </a:r>
                      <a:r>
                        <a:rPr lang="en-US" altLang="zh-CN" sz="1000"/>
                        <a:t>&gt;3</a:t>
                      </a:r>
                      <a:r>
                        <a:rPr lang="zh-CN" altLang="en-US" sz="1000"/>
                        <a:t>倍正常值上限需停药）</a:t>
                      </a:r>
                      <a:endParaRPr lang="zh-CN" altLang="en-US" sz="1000"/>
                    </a:p>
                  </a:txBody>
                  <a:tcPr marL="6667" marR="6667" marT="6667" marB="0" anchor="ctr" anchorCtr="0"/>
                </a:tc>
                <a:tc>
                  <a:txBody>
                    <a:bodyPr/>
                    <a:p>
                      <a:pPr algn="ctr" fontAlgn="ctr"/>
                      <a:r>
                        <a:rPr lang="zh-CN" altLang="en-US" sz="1000"/>
                        <a:t>定期监测</a:t>
                      </a:r>
                      <a:r>
                        <a:rPr lang="en-US" altLang="zh-CN" sz="1000"/>
                        <a:t>ALT/AST</a:t>
                      </a:r>
                      <a:r>
                        <a:rPr lang="zh-CN" altLang="en-US" sz="1000"/>
                        <a:t>（某些患者</a:t>
                      </a:r>
                      <a:r>
                        <a:rPr lang="en-US" altLang="zh-CN" sz="1000"/>
                        <a:t>ALT</a:t>
                      </a:r>
                      <a:r>
                        <a:rPr lang="zh-CN" altLang="en-US" sz="1000"/>
                        <a:t>升高不伴</a:t>
                      </a:r>
                      <a:r>
                        <a:rPr lang="en-US" altLang="zh-CN" sz="1000"/>
                        <a:t>AST</a:t>
                      </a:r>
                      <a:r>
                        <a:rPr lang="zh-CN" altLang="en-US" sz="1000"/>
                        <a:t>升高）</a:t>
                      </a:r>
                      <a:endParaRPr lang="zh-CN" altLang="en-US" sz="1000"/>
                    </a:p>
                  </a:txBody>
                  <a:tcPr marL="6667" marR="6667" marT="6667" marB="0" anchor="ctr" anchorCtr="0"/>
                </a:tc>
              </a:tr>
              <a:tr h="259080">
                <a:tc>
                  <a:txBody>
                    <a:bodyPr/>
                    <a:p>
                      <a:pPr algn="ctr" fontAlgn="ctr"/>
                      <a:r>
                        <a:rPr lang="en-US" altLang="zh-CN" sz="1000"/>
                        <a:t> ​​</a:t>
                      </a:r>
                      <a:r>
                        <a:rPr lang="zh-CN" altLang="en-US" sz="1000"/>
                        <a:t>老年人</a:t>
                      </a:r>
                      <a:r>
                        <a:rPr lang="en-US" altLang="zh-CN" sz="1000"/>
                        <a:t>​​</a:t>
                      </a:r>
                      <a:endParaRPr lang="en-US" altLang="zh-CN" sz="1000"/>
                    </a:p>
                  </a:txBody>
                  <a:tcPr marL="6667" marR="6667" marT="6667" marB="0" anchor="ctr" anchorCtr="0">
                    <a:solidFill>
                      <a:schemeClr val="accent1"/>
                    </a:solidFill>
                  </a:tcPr>
                </a:tc>
                <a:tc>
                  <a:txBody>
                    <a:bodyPr/>
                    <a:p>
                      <a:pPr algn="ctr" fontAlgn="ctr"/>
                      <a:r>
                        <a:rPr lang="zh-CN" altLang="en-US" sz="1000"/>
                        <a:t>根据肾功能调整剂量，建议监测肾功能</a:t>
                      </a:r>
                      <a:endParaRPr lang="zh-CN" altLang="en-US" sz="1000"/>
                    </a:p>
                  </a:txBody>
                  <a:tcPr marL="6667" marR="6667" marT="6667" marB="0" anchor="ctr" anchorCtr="0"/>
                </a:tc>
                <a:tc>
                  <a:txBody>
                    <a:bodyPr/>
                    <a:p>
                      <a:pPr algn="ctr" fontAlgn="ctr"/>
                      <a:r>
                        <a:rPr lang="en-US" altLang="zh-CN" sz="1000"/>
                        <a:t>≥65</a:t>
                      </a:r>
                      <a:r>
                        <a:rPr lang="zh-CN" altLang="en-US" sz="1000"/>
                        <a:t>岁患者数据有限，但现有数据未显示安全性差异</a:t>
                      </a:r>
                      <a:endParaRPr lang="zh-CN" altLang="en-US" sz="1000"/>
                    </a:p>
                  </a:txBody>
                  <a:tcPr marL="6667" marR="6667" marT="6667" marB="0" anchor="ctr" anchorCtr="0"/>
                </a:tc>
              </a:tr>
              <a:tr h="269875">
                <a:tc gridSpan="3">
                  <a:txBody>
                    <a:bodyPr/>
                    <a:p>
                      <a:pPr algn="ctr" fontAlgn="ctr">
                        <a:buClrTx/>
                        <a:buSzTx/>
                        <a:buFontTx/>
                      </a:pPr>
                      <a:r>
                        <a:rPr lang="zh-CN" altLang="en-US" sz="1000" b="1">
                          <a:solidFill>
                            <a:srgbClr val="FFFFFF"/>
                          </a:solidFill>
                        </a:rPr>
                        <a:t>​​药物相互作用风险​​</a:t>
                      </a:r>
                      <a:endParaRPr lang="zh-CN" altLang="en-US" sz="1000" b="1">
                        <a:solidFill>
                          <a:srgbClr val="FFFFFF"/>
                        </a:solidFill>
                      </a:endParaRPr>
                    </a:p>
                  </a:txBody>
                  <a:tcPr marL="6667" marR="6667" marT="6667" marB="0" anchor="ctr" anchorCtr="0">
                    <a:solidFill>
                      <a:srgbClr val="3959B9"/>
                    </a:solidFill>
                  </a:tcPr>
                </a:tc>
                <a:tc hMerge="1">
                  <a:tcPr marL="6667" marR="6667" marT="6667" marB="0" anchor="ctr" anchorCtr="0"/>
                </a:tc>
                <a:tc hMerge="1">
                  <a:tcPr marL="6667" marR="6667" marT="6667" marB="0" anchor="ctr" anchorCtr="0"/>
                </a:tc>
              </a:tr>
              <a:tr h="158750">
                <a:tc>
                  <a:txBody>
                    <a:bodyPr/>
                    <a:p>
                      <a:pPr algn="ctr" fontAlgn="ctr"/>
                      <a:r>
                        <a:rPr lang="zh-CN" altLang="en-US" sz="1000"/>
                        <a:t>抗凝药</a:t>
                      </a:r>
                      <a:r>
                        <a:rPr lang="en-US" altLang="zh-CN" sz="1000"/>
                        <a:t>​​</a:t>
                      </a:r>
                      <a:endParaRPr lang="en-US" altLang="zh-CN" sz="1000"/>
                    </a:p>
                  </a:txBody>
                  <a:tcPr marL="6667" marR="6667" marT="6667" marB="0" anchor="ctr" anchorCtr="0">
                    <a:solidFill>
                      <a:schemeClr val="accent1"/>
                    </a:solidFill>
                  </a:tcPr>
                </a:tc>
                <a:tc>
                  <a:txBody>
                    <a:bodyPr/>
                    <a:p>
                      <a:pPr algn="ctr" fontAlgn="ctr"/>
                      <a:r>
                        <a:rPr lang="zh-CN" altLang="en-US" sz="1000"/>
                        <a:t>增强抗凝效应</a:t>
                      </a:r>
                      <a:endParaRPr lang="zh-CN" altLang="en-US" sz="1000"/>
                    </a:p>
                  </a:txBody>
                  <a:tcPr marL="6667" marR="6667" marT="6667" marB="0" anchor="ctr" anchorCtr="0"/>
                </a:tc>
                <a:tc>
                  <a:txBody>
                    <a:bodyPr/>
                    <a:p>
                      <a:pPr algn="ctr" fontAlgn="ctr"/>
                      <a:r>
                        <a:rPr lang="zh-CN" altLang="en-US" sz="1000"/>
                        <a:t>延长出血时间</a:t>
                      </a:r>
                      <a:endParaRPr lang="zh-CN" altLang="en-US" sz="1000"/>
                    </a:p>
                  </a:txBody>
                  <a:tcPr marL="6667" marR="6667" marT="6667" marB="0" anchor="ctr" anchorCtr="0"/>
                </a:tc>
              </a:tr>
              <a:tr h="158750">
                <a:tc>
                  <a:txBody>
                    <a:bodyPr/>
                    <a:p>
                      <a:pPr algn="ctr" fontAlgn="ctr"/>
                      <a:r>
                        <a:rPr lang="zh-CN" altLang="en-US" sz="1000"/>
                        <a:t>他汀类</a:t>
                      </a:r>
                      <a:r>
                        <a:rPr lang="en-US" altLang="zh-CN" sz="1000"/>
                        <a:t>​​</a:t>
                      </a:r>
                      <a:endParaRPr lang="en-US" altLang="zh-CN" sz="1000"/>
                    </a:p>
                  </a:txBody>
                  <a:tcPr marL="6667" marR="6667" marT="6667" marB="0" anchor="ctr" anchorCtr="0">
                    <a:solidFill>
                      <a:schemeClr val="accent1"/>
                    </a:solidFill>
                  </a:tcPr>
                </a:tc>
                <a:tc>
                  <a:txBody>
                    <a:bodyPr/>
                    <a:p>
                      <a:pPr algn="ctr" fontAlgn="ctr"/>
                      <a:r>
                        <a:rPr lang="zh-CN" altLang="en-US" sz="1000"/>
                        <a:t>会增加严重肌毒性的风险</a:t>
                      </a:r>
                      <a:endParaRPr lang="zh-CN" altLang="en-US" sz="1000"/>
                    </a:p>
                  </a:txBody>
                  <a:tcPr marL="6667" marR="6667" marT="6667" marB="0" anchor="ctr" anchorCtr="0"/>
                </a:tc>
                <a:tc>
                  <a:txBody>
                    <a:bodyPr/>
                    <a:p>
                      <a:pPr algn="ctr" fontAlgn="ctr"/>
                      <a:r>
                        <a:rPr lang="zh-CN" altLang="en-US" sz="1000"/>
                        <a:t>无显著药代动力学影响</a:t>
                      </a:r>
                      <a:endParaRPr lang="zh-CN" altLang="en-US" sz="1000"/>
                    </a:p>
                  </a:txBody>
                  <a:tcPr marL="6667" marR="6667" marT="6667" marB="0" anchor="ctr" anchorCtr="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02</a:t>
            </a:r>
            <a:endParaRPr lang="zh-CN" altLang="en-US"/>
          </a:p>
        </p:txBody>
      </p:sp>
      <p:sp>
        <p:nvSpPr>
          <p:cNvPr id="3" name="文本占位符 2"/>
          <p:cNvSpPr>
            <a:spLocks noGrp="1"/>
          </p:cNvSpPr>
          <p:nvPr>
            <p:ph type="body" sz="quarter" idx="11"/>
          </p:nvPr>
        </p:nvSpPr>
        <p:spPr>
          <a:xfrm>
            <a:off x="1806303" y="524852"/>
            <a:ext cx="3008387" cy="497840"/>
          </a:xfrm>
        </p:spPr>
        <p:txBody>
          <a:bodyPr/>
          <a:lstStyle/>
          <a:p>
            <a:r>
              <a:rPr lang="zh-CN" altLang="en-US" b="1" dirty="0"/>
              <a:t>安全性</a:t>
            </a:r>
            <a:r>
              <a:rPr lang="zh-CN" altLang="en-US" b="1" dirty="0">
                <a:sym typeface="+mn-ea"/>
              </a:rPr>
              <a:t>（</a:t>
            </a:r>
            <a:r>
              <a:rPr lang="en-US" altLang="zh-CN" b="1" dirty="0">
                <a:sym typeface="+mn-ea"/>
              </a:rPr>
              <a:t>3/3</a:t>
            </a:r>
            <a:r>
              <a:rPr lang="zh-CN" altLang="en-US" b="1" dirty="0">
                <a:sym typeface="+mn-ea"/>
              </a:rPr>
              <a:t>）</a:t>
            </a:r>
            <a:endParaRPr lang="zh-CN" altLang="en-US" b="1" dirty="0"/>
          </a:p>
        </p:txBody>
      </p:sp>
      <p:sp>
        <p:nvSpPr>
          <p:cNvPr id="52" name="文本框 51"/>
          <p:cNvSpPr txBox="1"/>
          <p:nvPr/>
        </p:nvSpPr>
        <p:spPr>
          <a:xfrm>
            <a:off x="13361670" y="2052320"/>
            <a:ext cx="4064000" cy="294640"/>
          </a:xfrm>
          <a:prstGeom prst="rect">
            <a:avLst/>
          </a:prstGeom>
          <a:noFill/>
        </p:spPr>
        <p:txBody>
          <a:bodyPr wrap="square" lIns="0" tIns="0" rIns="0" bIns="0" rtlCol="0">
            <a:spAutoFit/>
          </a:bodyPr>
          <a:p>
            <a:pPr algn="just">
              <a:lnSpc>
                <a:spcPct val="120000"/>
              </a:lnSpc>
            </a:pPr>
            <a:endParaRPr lang="zh-CN" altLang="en-US" sz="1600" smtClean="0"/>
          </a:p>
        </p:txBody>
      </p:sp>
      <p:sp>
        <p:nvSpPr>
          <p:cNvPr id="17" name="矩形 16"/>
          <p:cNvSpPr/>
          <p:nvPr>
            <p:custDataLst>
              <p:tags r:id="rId1"/>
            </p:custDataLst>
          </p:nvPr>
        </p:nvSpPr>
        <p:spPr>
          <a:xfrm>
            <a:off x="802640" y="1268730"/>
            <a:ext cx="10800000" cy="431800"/>
          </a:xfrm>
          <a:prstGeom prst="rect">
            <a:avLst/>
          </a:prstGeom>
          <a:solidFill>
            <a:srgbClr val="3959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dirty="0">
                <a:solidFill>
                  <a:schemeClr val="bg1"/>
                </a:solidFill>
                <a:effectLst/>
                <a:latin typeface="微软雅黑" panose="020B0503020204020204" pitchFamily="34" charset="-122"/>
                <a:ea typeface="微软雅黑" panose="020B0503020204020204" pitchFamily="34" charset="-122"/>
                <a:sym typeface="+mn-ea"/>
              </a:rPr>
              <a:t>特定人群中妊娠血脂异常患者的应用</a:t>
            </a:r>
            <a:endParaRPr lang="zh-CN" altLang="en-US" b="1" dirty="0">
              <a:solidFill>
                <a:schemeClr val="bg1"/>
              </a:solidFill>
              <a:effectLst/>
              <a:latin typeface="微软雅黑" panose="020B0503020204020204" pitchFamily="34" charset="-122"/>
              <a:ea typeface="微软雅黑" panose="020B0503020204020204" pitchFamily="34" charset="-122"/>
              <a:sym typeface="+mn-ea"/>
            </a:endParaRPr>
          </a:p>
        </p:txBody>
      </p:sp>
      <p:sp>
        <p:nvSpPr>
          <p:cNvPr id="20" name="文本框 19"/>
          <p:cNvSpPr txBox="1"/>
          <p:nvPr/>
        </p:nvSpPr>
        <p:spPr>
          <a:xfrm>
            <a:off x="802640" y="1726565"/>
            <a:ext cx="3566160" cy="307340"/>
          </a:xfrm>
          <a:prstGeom prst="rect">
            <a:avLst/>
          </a:prstGeom>
          <a:noFill/>
        </p:spPr>
        <p:txBody>
          <a:bodyPr wrap="square" lIns="0" tIns="0" rIns="0" bIns="0" rtlCol="0">
            <a:spAutoFit/>
          </a:bodyPr>
          <a:p>
            <a:pPr indent="0" algn="l" fontAlgn="auto">
              <a:lnSpc>
                <a:spcPct val="125000"/>
              </a:lnSpc>
              <a:buNone/>
            </a:pPr>
            <a:r>
              <a:rPr lang="zh-CN" altLang="en-US" sz="1600" b="1">
                <a:solidFill>
                  <a:srgbClr val="3959B9"/>
                </a:solidFill>
                <a:sym typeface="+mn-ea"/>
              </a:rPr>
              <a:t>与贝特</a:t>
            </a:r>
            <a:r>
              <a:rPr lang="zh-CN" altLang="en-US" sz="1600" b="1">
                <a:solidFill>
                  <a:srgbClr val="3959B9"/>
                </a:solidFill>
                <a:sym typeface="+mn-ea"/>
              </a:rPr>
              <a:t>类对比：</a:t>
            </a:r>
            <a:endParaRPr lang="zh-CN" altLang="en-US" sz="1600" smtClean="0"/>
          </a:p>
        </p:txBody>
      </p:sp>
      <p:sp>
        <p:nvSpPr>
          <p:cNvPr id="202" name="文本框 201"/>
          <p:cNvSpPr txBox="1"/>
          <p:nvPr>
            <p:custDataLst>
              <p:tags r:id="rId2"/>
            </p:custDataLst>
          </p:nvPr>
        </p:nvSpPr>
        <p:spPr>
          <a:xfrm>
            <a:off x="551815" y="5805170"/>
            <a:ext cx="9609455" cy="908050"/>
          </a:xfrm>
          <a:prstGeom prst="rect">
            <a:avLst/>
          </a:prstGeom>
          <a:noFill/>
        </p:spPr>
        <p:txBody>
          <a:bodyPr wrap="square" lIns="0" tIns="0" rIns="0" bIns="0" rtlCol="0">
            <a:noAutofit/>
          </a:bodyPr>
          <a:p>
            <a:pPr algn="l">
              <a:lnSpc>
                <a:spcPct val="120000"/>
              </a:lnSpc>
            </a:pPr>
            <a:endParaRPr lang="zh-CN" altLang="en-US" sz="800" smtClean="0">
              <a:latin typeface="微软雅黑" panose="020B0503020204020204" pitchFamily="34" charset="-122"/>
              <a:ea typeface="微软雅黑" panose="020B0503020204020204" pitchFamily="34" charset="-122"/>
              <a:cs typeface="微软雅黑" panose="020B0503020204020204" pitchFamily="34" charset="-122"/>
            </a:endParaRPr>
          </a:p>
          <a:p>
            <a:pPr marL="228600" indent="-228600" algn="l">
              <a:lnSpc>
                <a:spcPct val="100000"/>
              </a:lnSpc>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妊娠期血脂异常患病率及妊娠早期血脂水平预测价值研究.中国全科医学 2024年2月第27卷第6期.670-678.</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a:lnSpc>
                <a:spcPts val="1000"/>
              </a:lnSpc>
              <a:buClrTx/>
              <a:buSzTx/>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中国血脂管理指南（2023年）中华心血管病杂志, 2023,51(3) : 221-255. </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a:lnSpc>
                <a:spcPct val="100000"/>
              </a:lnSpc>
              <a:buFont typeface="+mj-lt"/>
              <a:buAutoNum type="arabicPeriod"/>
            </a:pP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高甘油三酯血症临床管理多学科专家共识</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[J].</a:t>
            </a:r>
            <a:r>
              <a:rPr lang="zh-CN" altLang="en-US" sz="800" smtClean="0">
                <a:latin typeface="微软雅黑" panose="020B0503020204020204" pitchFamily="34" charset="-122"/>
                <a:ea typeface="微软雅黑" panose="020B0503020204020204" pitchFamily="34" charset="-122"/>
                <a:cs typeface="微软雅黑" panose="020B0503020204020204" pitchFamily="34" charset="-122"/>
                <a:sym typeface="+mn-ea"/>
              </a:rPr>
              <a:t>中国循环杂志</a:t>
            </a:r>
            <a:r>
              <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rPr>
              <a:t>,2023,38(06):621-633.</a:t>
            </a: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a:lnSpc>
                <a:spcPct val="100000"/>
              </a:lnSpc>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Dyslipidaemia management in pregnant patients: a 2024 update.European Heart Journal Open (2024) 4, oeae032</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a:lnSpc>
                <a:spcPct val="100000"/>
              </a:lnSpc>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ω-3</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脂肪酸乙酯</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90</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软胶囊说明书（</a:t>
            </a: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2025.02.07</a:t>
            </a:r>
            <a:r>
              <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fontAlgn="auto">
              <a:lnSpc>
                <a:spcPts val="1000"/>
              </a:lnSpc>
              <a:buClr>
                <a:srgbClr val="000000"/>
              </a:buClr>
              <a:buSzPct val="99000"/>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Fibrates and Fibrate-induced Liver Injury in Primary Biliary Cholangitis Gene Expression 2023 vol. 22(4)  321–328</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l" fontAlgn="auto">
              <a:lnSpc>
                <a:spcPts val="1000"/>
              </a:lnSpc>
              <a:buClr>
                <a:srgbClr val="000000"/>
              </a:buClr>
              <a:buSzPct val="99000"/>
              <a:buFont typeface="+mj-lt"/>
              <a:buAutoNum type="arabicPeriod"/>
            </a:pPr>
            <a:r>
              <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rPr>
              <a:t>EClinicalMedicine, Effect of omega‐3 fatty acids on cardiovascular outcomes: A systematic review and meta‐analysis. 2021</a:t>
            </a:r>
            <a:endParaRPr lang="en-US" altLang="zh-CN" sz="8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l">
              <a:lnSpc>
                <a:spcPct val="100000"/>
              </a:lnSpc>
              <a:buNone/>
            </a:pPr>
            <a:endParaRPr lang="en-US" altLang="zh-CN" sz="800" smtClean="0">
              <a:latin typeface="微软雅黑" panose="020B0503020204020204" pitchFamily="34" charset="-122"/>
              <a:ea typeface="微软雅黑" panose="020B0503020204020204" pitchFamily="34" charset="-122"/>
              <a:cs typeface="微软雅黑" panose="020B0503020204020204" pitchFamily="34" charset="-122"/>
            </a:endParaRPr>
          </a:p>
        </p:txBody>
      </p:sp>
      <p:graphicFrame>
        <p:nvGraphicFramePr>
          <p:cNvPr id="4" name="表格 3"/>
          <p:cNvGraphicFramePr/>
          <p:nvPr>
            <p:custDataLst>
              <p:tags r:id="rId3"/>
            </p:custDataLst>
          </p:nvPr>
        </p:nvGraphicFramePr>
        <p:xfrm>
          <a:off x="767715" y="2126615"/>
          <a:ext cx="10798810" cy="3580130"/>
        </p:xfrm>
        <a:graphic>
          <a:graphicData uri="http://schemas.openxmlformats.org/drawingml/2006/table">
            <a:tbl>
              <a:tblPr firstRow="1">
                <a:tableStyleId>{627056E5-8FD2-4326-9448-D543DC92EABD}</a:tableStyleId>
              </a:tblPr>
              <a:tblGrid>
                <a:gridCol w="1609090"/>
                <a:gridCol w="4933950"/>
                <a:gridCol w="4255770"/>
              </a:tblGrid>
              <a:tr h="443865">
                <a:tc>
                  <a:txBody>
                    <a:bodyPr/>
                    <a:p>
                      <a:pPr algn="ctr" fontAlgn="ctr"/>
                      <a:r>
                        <a:rPr lang="en-US" altLang="zh-CN" sz="1200"/>
                        <a:t>​​</a:t>
                      </a:r>
                      <a:r>
                        <a:rPr lang="zh-CN" altLang="en-US" sz="1200"/>
                        <a:t>对比维度</a:t>
                      </a:r>
                      <a:r>
                        <a:rPr lang="en-US" altLang="zh-CN" sz="1200"/>
                        <a:t>​​</a:t>
                      </a:r>
                      <a:endParaRPr lang="en-US" altLang="zh-CN" sz="1200"/>
                    </a:p>
                  </a:txBody>
                  <a:tcPr marL="6667" marR="6667" marT="6667" marB="0" anchor="ctr" anchorCtr="0">
                    <a:solidFill>
                      <a:srgbClr val="3959B9"/>
                    </a:solidFill>
                  </a:tcPr>
                </a:tc>
                <a:tc>
                  <a:txBody>
                    <a:bodyPr/>
                    <a:p>
                      <a:pPr algn="ctr" fontAlgn="ctr"/>
                      <a:r>
                        <a:rPr lang="en-US" altLang="zh-CN" sz="1200"/>
                        <a:t>​​ω-3</a:t>
                      </a:r>
                      <a:r>
                        <a:rPr lang="zh-CN" altLang="en-US" sz="1200"/>
                        <a:t>脂肪酸</a:t>
                      </a:r>
                      <a:r>
                        <a:rPr lang="en-US" altLang="zh-CN" sz="1200"/>
                        <a:t>​​</a:t>
                      </a:r>
                      <a:endParaRPr lang="en-US" altLang="zh-CN" sz="1200"/>
                    </a:p>
                  </a:txBody>
                  <a:tcPr marL="6667" marR="6667" marT="6667" marB="0" anchor="ctr" anchorCtr="0">
                    <a:solidFill>
                      <a:srgbClr val="C00000"/>
                    </a:solidFill>
                  </a:tcPr>
                </a:tc>
                <a:tc>
                  <a:txBody>
                    <a:bodyPr/>
                    <a:p>
                      <a:pPr algn="ctr" fontAlgn="ctr"/>
                      <a:r>
                        <a:rPr lang="en-US" altLang="zh-CN" sz="1200"/>
                        <a:t>​​</a:t>
                      </a:r>
                      <a:r>
                        <a:rPr lang="zh-CN" altLang="en-US" sz="1200"/>
                        <a:t>贝特类药物</a:t>
                      </a:r>
                      <a:r>
                        <a:rPr lang="en-US" altLang="zh-CN" sz="1200"/>
                        <a:t>​​</a:t>
                      </a:r>
                      <a:endParaRPr lang="en-US" altLang="zh-CN" sz="1200"/>
                    </a:p>
                  </a:txBody>
                  <a:tcPr marL="6667" marR="6667" marT="6667" marB="0" anchor="ctr" anchorCtr="0">
                    <a:solidFill>
                      <a:srgbClr val="3959B9"/>
                    </a:solidFill>
                  </a:tcPr>
                </a:tc>
              </a:tr>
              <a:tr h="443230">
                <a:tc>
                  <a:txBody>
                    <a:bodyPr/>
                    <a:p>
                      <a:pPr algn="ctr" fontAlgn="ctr"/>
                      <a:r>
                        <a:rPr lang="zh-CN" altLang="en-US" sz="1200"/>
                        <a:t>流行病学背景</a:t>
                      </a:r>
                      <a:r>
                        <a:rPr lang="en-US" altLang="zh-CN" sz="1200"/>
                        <a:t>​</a:t>
                      </a:r>
                      <a:endParaRPr lang="en-US" altLang="zh-CN" sz="1200"/>
                    </a:p>
                  </a:txBody>
                  <a:tcPr marL="6667" marR="6667" marT="6667" marB="0" anchor="ctr" anchorCtr="0">
                    <a:solidFill>
                      <a:schemeClr val="accent1"/>
                    </a:solidFill>
                  </a:tcPr>
                </a:tc>
                <a:tc gridSpan="2">
                  <a:txBody>
                    <a:bodyPr/>
                    <a:p>
                      <a:pPr algn="l" fontAlgn="ctr"/>
                      <a:r>
                        <a:rPr lang="zh-CN" altLang="en-US" sz="1200"/>
                        <a:t>国家统计局数据</a:t>
                      </a:r>
                      <a:r>
                        <a:rPr lang="en-US" altLang="zh-CN" sz="1200"/>
                        <a:t>2024</a:t>
                      </a:r>
                      <a:r>
                        <a:rPr lang="zh-CN" altLang="en-US" sz="1200"/>
                        <a:t>年，全国出生人口为</a:t>
                      </a:r>
                      <a:r>
                        <a:rPr lang="en-US" altLang="zh-CN" sz="1200"/>
                        <a:t>954</a:t>
                      </a:r>
                      <a:r>
                        <a:rPr lang="zh-CN" altLang="en-US" sz="1200"/>
                        <a:t>万人，妊娠人数将超过</a:t>
                      </a:r>
                      <a:r>
                        <a:rPr lang="en-US" altLang="zh-CN" sz="1200"/>
                        <a:t>954</a:t>
                      </a:r>
                      <a:r>
                        <a:rPr lang="zh-CN" altLang="en-US" sz="1200"/>
                        <a:t>万；</a:t>
                      </a:r>
                      <a:r>
                        <a:rPr lang="zh-CN" altLang="en-US" sz="1200" b="1"/>
                        <a:t>妊娠早期血脂异常患病率为</a:t>
                      </a:r>
                      <a:r>
                        <a:rPr lang="en-US" altLang="zh-CN" sz="1200" b="1"/>
                        <a:t>23.4%</a:t>
                      </a:r>
                      <a:r>
                        <a:rPr lang="zh-CN" altLang="en-US" sz="1200"/>
                        <a:t>，其中高甘油三酯血症患病率为 </a:t>
                      </a:r>
                      <a:r>
                        <a:rPr lang="en-US" altLang="zh-CN" sz="1200"/>
                        <a:t>8.6%</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6667" marR="6667" marT="6667" marB="0" anchor="ctr" anchorCtr="0"/>
                </a:tc>
                <a:tc hMerge="1">
                  <a:tcPr/>
                </a:tc>
              </a:tr>
              <a:tr h="553720">
                <a:tc>
                  <a:txBody>
                    <a:bodyPr/>
                    <a:p>
                      <a:pPr algn="ctr" fontAlgn="ctr"/>
                      <a:r>
                        <a:rPr lang="zh-CN" altLang="en-US" sz="1200"/>
                        <a:t>疾病风险</a:t>
                      </a:r>
                      <a:endParaRPr lang="zh-CN" altLang="en-US" sz="1200"/>
                    </a:p>
                  </a:txBody>
                  <a:tcPr marL="6667" marR="6667" marT="6667" marB="0" anchor="ctr" anchorCtr="0">
                    <a:solidFill>
                      <a:schemeClr val="accent1"/>
                    </a:solidFill>
                  </a:tcPr>
                </a:tc>
                <a:tc gridSpan="2">
                  <a:txBody>
                    <a:bodyPr/>
                    <a:p>
                      <a:pPr algn="l" fontAlgn="ctr"/>
                      <a:r>
                        <a:rPr lang="zh-CN" altLang="en-US" sz="1200"/>
                        <a:t>妊娠期血脂异常升高可对母儿健康造成不良影响，不仅增加了子痫前期、妊娠期糖尿病（</a:t>
                      </a:r>
                      <a:r>
                        <a:rPr lang="en-US" altLang="zh-CN" sz="1200"/>
                        <a:t>GDM</a:t>
                      </a:r>
                      <a:r>
                        <a:rPr lang="zh-CN" altLang="en-US" sz="1200"/>
                        <a:t>）、高甘油三酯胰腺炎、晚期流产、早产以及巨大儿的发生风险，亦显著增加了母儿产后心血管疾病的风险</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200"/>
                        <a:t>；严重的高 </a:t>
                      </a:r>
                      <a:r>
                        <a:rPr lang="en-US" altLang="zh-CN" sz="1200"/>
                        <a:t>TG </a:t>
                      </a:r>
                      <a:r>
                        <a:rPr lang="zh-CN" altLang="en-US" sz="1200"/>
                        <a:t>血症可导</a:t>
                      </a:r>
                      <a:r>
                        <a:rPr lang="zh-CN" altLang="en-US" sz="1200" b="1"/>
                        <a:t>致急性胰腺炎和妊娠女性死亡率高</a:t>
                      </a:r>
                      <a:r>
                        <a:rPr lang="en-US" altLang="zh-CN" sz="1200" b="1"/>
                        <a:t>20%</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6667" marR="6667" marT="6667" marB="0" anchor="ctr" anchorCtr="0"/>
                </a:tc>
                <a:tc hMerge="1">
                  <a:tcPr/>
                </a:tc>
              </a:tr>
              <a:tr h="570230">
                <a:tc>
                  <a:txBody>
                    <a:bodyPr/>
                    <a:p>
                      <a:pPr algn="ctr" fontAlgn="ctr"/>
                      <a:r>
                        <a:rPr lang="zh-CN" altLang="en-US" sz="1200"/>
                        <a:t>国内指南推荐</a:t>
                      </a:r>
                      <a:r>
                        <a:rPr lang="en-US" altLang="zh-CN" sz="1200"/>
                        <a:t>​​</a:t>
                      </a:r>
                      <a:endParaRPr lang="en-US" altLang="zh-CN" sz="1200"/>
                    </a:p>
                  </a:txBody>
                  <a:tcPr marL="6667" marR="6667" marT="6667" marB="0" anchor="ctr" anchorCtr="0">
                    <a:solidFill>
                      <a:schemeClr val="accent1"/>
                    </a:solidFill>
                  </a:tcPr>
                </a:tc>
                <a:tc>
                  <a:txBody>
                    <a:bodyPr/>
                    <a:p>
                      <a:pPr algn="l" fontAlgn="ctr"/>
                      <a:r>
                        <a:rPr lang="zh-CN" altLang="en-US" sz="1200"/>
                        <a:t>处方级</a:t>
                      </a:r>
                      <a:r>
                        <a:rPr lang="en-US" altLang="zh-CN" sz="1200"/>
                        <a:t>ω-3</a:t>
                      </a:r>
                      <a:r>
                        <a:rPr lang="zh-CN" altLang="en-US" sz="1200"/>
                        <a:t>脂肪酸能有效并</a:t>
                      </a:r>
                      <a:r>
                        <a:rPr lang="zh-CN" altLang="en-US" sz="1200" b="1"/>
                        <a:t>相对安全地降低</a:t>
                      </a:r>
                      <a:r>
                        <a:rPr lang="en-US" altLang="zh-CN" sz="1200" b="1"/>
                        <a:t>TG</a:t>
                      </a:r>
                      <a:r>
                        <a:rPr lang="zh-CN" altLang="en-US" sz="1200"/>
                        <a:t>，是</a:t>
                      </a:r>
                      <a:r>
                        <a:rPr lang="zh-CN" altLang="en-US" sz="1200" b="1"/>
                        <a:t>妊娠合并重度或极重度</a:t>
                      </a:r>
                      <a:r>
                        <a:rPr lang="en-US" altLang="zh-CN" sz="1200" b="1"/>
                        <a:t>HTG</a:t>
                      </a:r>
                      <a:r>
                        <a:rPr lang="zh-CN" altLang="en-US" sz="1200" b="1"/>
                        <a:t>的可选药物</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6667" marR="6667" marT="6667" marB="0" anchor="ctr" anchorCtr="0"/>
                </a:tc>
                <a:tc>
                  <a:txBody>
                    <a:bodyPr/>
                    <a:p>
                      <a:pPr algn="l" fontAlgn="ctr"/>
                      <a:r>
                        <a:rPr lang="zh-CN" altLang="en-US" sz="1200"/>
                        <a:t>贝特类药物</a:t>
                      </a:r>
                      <a:r>
                        <a:rPr lang="zh-CN" altLang="en-US" sz="1200" b="1"/>
                        <a:t>尚无充分的安全性证据支持其在妊娠期使用</a:t>
                      </a:r>
                      <a:r>
                        <a:rPr lang="zh-CN" altLang="en-US" sz="1200"/>
                        <a:t>，需权衡利弊后在妊娠中晚期谨慎使用</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endParaRPr>
                    </a:p>
                  </a:txBody>
                  <a:tcPr marL="6667" marR="6667" marT="6667" marB="0" anchor="ctr" anchorCtr="0"/>
                </a:tc>
              </a:tr>
              <a:tr h="1014095">
                <a:tc>
                  <a:txBody>
                    <a:bodyPr/>
                    <a:p>
                      <a:pPr algn="ctr" fontAlgn="ctr"/>
                      <a:r>
                        <a:rPr lang="zh-CN" altLang="en-US" sz="1200"/>
                        <a:t>国外指南推荐</a:t>
                      </a:r>
                      <a:endParaRPr lang="zh-CN" altLang="en-US" sz="1200"/>
                    </a:p>
                  </a:txBody>
                  <a:tcPr marL="6667" marR="6667" marT="6667" marB="0" anchor="ctr" anchorCtr="0">
                    <a:solidFill>
                      <a:schemeClr val="accent1"/>
                    </a:solidFill>
                  </a:tcPr>
                </a:tc>
                <a:tc>
                  <a:txBody>
                    <a:bodyPr/>
                    <a:p>
                      <a:pPr algn="l" fontAlgn="ctr"/>
                      <a:r>
                        <a:rPr lang="zh-CN" altLang="en-US" sz="1200"/>
                        <a:t>对于</a:t>
                      </a:r>
                      <a:r>
                        <a:rPr lang="zh-CN" altLang="en-US" sz="1200" b="1"/>
                        <a:t>怀孕期间一个可行的治疗选择是使用</a:t>
                      </a:r>
                      <a:r>
                        <a:rPr lang="en-US" altLang="zh-CN" sz="1200" b="1"/>
                        <a:t>ω-3</a:t>
                      </a:r>
                      <a:r>
                        <a:rPr lang="zh-CN" altLang="en-US" sz="1200" b="1"/>
                        <a:t>脂肪酸</a:t>
                      </a:r>
                      <a:r>
                        <a:rPr lang="zh-CN" altLang="en-US" sz="1200"/>
                        <a:t>，在怀孕期间可以安全地补充。</a:t>
                      </a:r>
                      <a:r>
                        <a:rPr lang="en-US" altLang="zh-CN" sz="1200"/>
                        <a:t>ω-3</a:t>
                      </a:r>
                      <a:r>
                        <a:rPr lang="zh-CN" altLang="en-US" sz="1200"/>
                        <a:t>脂肪酸能降低</a:t>
                      </a:r>
                      <a:r>
                        <a:rPr lang="en-US" altLang="zh-CN" sz="1200"/>
                        <a:t>TG</a:t>
                      </a:r>
                      <a:r>
                        <a:rPr lang="zh-CN" altLang="en-US" sz="1200"/>
                        <a:t>水平</a:t>
                      </a:r>
                      <a:r>
                        <a:rPr lang="en-US" altLang="zh-CN" sz="1200"/>
                        <a:t>20%-30%</a:t>
                      </a:r>
                      <a:r>
                        <a:rPr lang="zh-CN" altLang="en-US" sz="1200"/>
                        <a:t>，并能轻微降低高密度脂蛋白胆固醇</a:t>
                      </a:r>
                      <a:r>
                        <a:rPr lang="en-US" altLang="zh-CN" sz="1200"/>
                        <a:t>(HDL-C)</a:t>
                      </a:r>
                      <a:r>
                        <a:rPr lang="zh-CN" altLang="en-US" sz="1200"/>
                        <a:t>和载脂蛋白</a:t>
                      </a:r>
                      <a:r>
                        <a:rPr lang="en-US" altLang="zh-CN" sz="1200"/>
                        <a:t>β</a:t>
                      </a:r>
                      <a:r>
                        <a:rPr lang="zh-CN" altLang="en-US" sz="1200"/>
                        <a:t>水平</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200">
                          <a:solidFill>
                            <a:srgbClr val="000000"/>
                          </a:solidFill>
                          <a:sym typeface="+mn-ea"/>
                        </a:rPr>
                        <a:t>。</a:t>
                      </a:r>
                      <a:endParaRPr lang="zh-CN" altLang="en-US" sz="1200">
                        <a:solidFill>
                          <a:srgbClr val="000000"/>
                        </a:solidFill>
                        <a:sym typeface="+mn-ea"/>
                      </a:endParaRPr>
                    </a:p>
                  </a:txBody>
                  <a:tcPr marL="6667" marR="6667" marT="6667" marB="0" anchor="ctr" anchorCtr="0"/>
                </a:tc>
                <a:tc>
                  <a:txBody>
                    <a:bodyPr/>
                    <a:p>
                      <a:pPr algn="l" fontAlgn="ctr"/>
                      <a:r>
                        <a:rPr lang="zh-CN" altLang="en-US" sz="1200"/>
                        <a:t>关于使用贝特类的人类数据不足，烟酸仅在有限的病例研究中被报道。因此，</a:t>
                      </a:r>
                      <a:r>
                        <a:rPr lang="zh-CN" altLang="en-US" sz="1200" b="1"/>
                        <a:t>贝特类、烟酸在怀孕期间不推荐使用</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altLang="en-US" sz="1200">
                          <a:sym typeface="+mn-ea"/>
                        </a:rPr>
                        <a:t>；</a:t>
                      </a:r>
                      <a:endParaRPr lang="zh-CN" altLang="en-US" sz="1200"/>
                    </a:p>
                  </a:txBody>
                  <a:tcPr marL="6667" marR="6667" marT="6667" marB="0" anchor="ctr" anchorCtr="0"/>
                </a:tc>
              </a:tr>
              <a:tr h="554990">
                <a:tc>
                  <a:txBody>
                    <a:bodyPr/>
                    <a:p>
                      <a:pPr algn="ctr" fontAlgn="ctr"/>
                      <a:r>
                        <a:rPr lang="zh-CN" altLang="en-US" sz="1200"/>
                        <a:t>肝肾安全性</a:t>
                      </a:r>
                      <a:r>
                        <a:rPr lang="en-US" altLang="zh-CN" sz="1200"/>
                        <a:t>​​</a:t>
                      </a:r>
                      <a:endParaRPr lang="en-US" altLang="zh-CN" sz="1200"/>
                    </a:p>
                  </a:txBody>
                  <a:tcPr marL="6667" marR="6667" marT="6667" marB="0" anchor="ctr" anchorCtr="0">
                    <a:solidFill>
                      <a:schemeClr val="accent1"/>
                    </a:solidFill>
                  </a:tcPr>
                </a:tc>
                <a:tc>
                  <a:txBody>
                    <a:bodyPr/>
                    <a:p>
                      <a:pPr algn="l" fontAlgn="ctr"/>
                      <a:r>
                        <a:rPr lang="zh-CN" altLang="en-US" sz="1200" b="1"/>
                        <a:t>罕见：肝脏疾病</a:t>
                      </a:r>
                      <a:r>
                        <a:rPr lang="zh-CN" altLang="en-US" sz="1200"/>
                        <a:t>（包括转氨酶升高、丙氨酸转氨酶升高和天冬氨酸转</a:t>
                      </a:r>
                      <a:br>
                        <a:rPr lang="zh-CN" altLang="en-US" sz="1200"/>
                      </a:br>
                      <a:r>
                        <a:rPr lang="zh-CN" altLang="en-US" sz="1200"/>
                        <a:t>氨酶升高）</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[5]</a:t>
                      </a:r>
                      <a:r>
                        <a:rPr lang="zh-CN" altLang="en-US" sz="1200">
                          <a:sym typeface="+mn-ea"/>
                        </a:rPr>
                        <a:t>。</a:t>
                      </a:r>
                      <a:endParaRPr lang="zh-CN" altLang="en-US" sz="1200"/>
                    </a:p>
                  </a:txBody>
                  <a:tcPr marL="6667" marR="6667" marT="6667" marB="0" anchor="ctr" anchorCtr="0"/>
                </a:tc>
                <a:tc>
                  <a:txBody>
                    <a:bodyPr/>
                    <a:p>
                      <a:pPr algn="l" fontAlgn="ctr"/>
                      <a:r>
                        <a:rPr lang="zh-CN" altLang="en-US" sz="1200" b="1"/>
                        <a:t>转氨酶升高</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[6]</a:t>
                      </a:r>
                      <a:r>
                        <a:rPr lang="zh-CN" altLang="en-US" sz="1200"/>
                        <a:t>；</a:t>
                      </a:r>
                      <a:r>
                        <a:rPr lang="zh-CN" altLang="en-US" sz="1200" b="1"/>
                        <a:t>与 </a:t>
                      </a:r>
                      <a:r>
                        <a:rPr lang="en-US" altLang="zh-CN" sz="1200" b="1"/>
                        <a:t>CKD </a:t>
                      </a:r>
                      <a:r>
                        <a:rPr lang="zh-CN" altLang="en-US" sz="1200" b="1"/>
                        <a:t>发生的风险较高有关</a:t>
                      </a:r>
                      <a:r>
                        <a:rPr lang="en-US" altLang="zh-CN" sz="1200" baseline="30000" dirty="0">
                          <a:latin typeface="微软雅黑" panose="020B0503020204020204" pitchFamily="34" charset="-122"/>
                          <a:ea typeface="微软雅黑" panose="020B0503020204020204" pitchFamily="34" charset="-122"/>
                          <a:cs typeface="微软雅黑" panose="020B0503020204020204" pitchFamily="34" charset="-122"/>
                          <a:sym typeface="+mn-ea"/>
                        </a:rPr>
                        <a:t>[7]</a:t>
                      </a:r>
                      <a:r>
                        <a:rPr lang="en-US" altLang="zh-CN" sz="1200" b="1">
                          <a:solidFill>
                            <a:srgbClr val="000000"/>
                          </a:solidFill>
                          <a:sym typeface="+mn-ea"/>
                        </a:rPr>
                        <a:t>。</a:t>
                      </a:r>
                      <a:endParaRPr lang="en-US" altLang="zh-CN" sz="1200" b="1">
                        <a:solidFill>
                          <a:srgbClr val="000000"/>
                        </a:solidFill>
                        <a:sym typeface="+mn-ea"/>
                      </a:endParaRPr>
                    </a:p>
                  </a:txBody>
                  <a:tcPr marL="6667" marR="6667" marT="6667" marB="0" anchor="ctr" anchorCtr="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3" name="组合 12"/>
          <p:cNvGrpSpPr/>
          <p:nvPr>
            <p:custDataLst>
              <p:tags r:id="rId1"/>
            </p:custDataLst>
          </p:nvPr>
        </p:nvGrpSpPr>
        <p:grpSpPr>
          <a:xfrm>
            <a:off x="481330" y="1856105"/>
            <a:ext cx="5337810" cy="565785"/>
            <a:chOff x="826" y="3306"/>
            <a:chExt cx="8406" cy="1360"/>
          </a:xfrm>
        </p:grpSpPr>
        <p:sp>
          <p:nvSpPr>
            <p:cNvPr id="22" name="矩形: 圆角 92"/>
            <p:cNvSpPr/>
            <p:nvPr>
              <p:custDataLst>
                <p:tags r:id="rId2"/>
              </p:custDataLst>
            </p:nvPr>
          </p:nvSpPr>
          <p:spPr>
            <a:xfrm>
              <a:off x="826" y="3461"/>
              <a:ext cx="8379" cy="1205"/>
            </a:xfrm>
            <a:prstGeom prst="roundRect">
              <a:avLst>
                <a:gd name="adj" fmla="val 7448"/>
              </a:avLst>
            </a:prstGeom>
            <a:solidFill>
              <a:sysClr val="window" lastClr="FFFFFF"/>
            </a:solidFill>
            <a:ln w="6223" cap="flat">
              <a:solidFill>
                <a:srgbClr val="0048BF"/>
              </a:solidFill>
              <a:prstDash val="solid"/>
              <a:miter/>
            </a:ln>
            <a:effectLst>
              <a:outerShdw blurRad="535178" sx="102000" sy="102000" algn="ctr" rotWithShape="0">
                <a:srgbClr val="0563C1">
                  <a:alpha val="10000"/>
                </a:srgbClr>
              </a:outerShdw>
            </a:effectLst>
          </p:spPr>
          <p:txBody>
            <a:bodyPr lIns="89611" tIns="44806" rIns="89611" bIns="44806" rtlCol="0" anchor="ctr"/>
            <a:p>
              <a:endParaRPr lang="en-US" sz="2115" dirty="0"/>
            </a:p>
          </p:txBody>
        </p:sp>
        <p:sp>
          <p:nvSpPr>
            <p:cNvPr id="23" name="矩形 22"/>
            <p:cNvSpPr/>
            <p:nvPr>
              <p:custDataLst>
                <p:tags r:id="rId3"/>
              </p:custDataLst>
            </p:nvPr>
          </p:nvSpPr>
          <p:spPr>
            <a:xfrm>
              <a:off x="923" y="3306"/>
              <a:ext cx="8309" cy="837"/>
            </a:xfrm>
            <a:prstGeom prst="rect">
              <a:avLst/>
            </a:prstGeom>
            <a:effectLst/>
          </p:spPr>
          <p:txBody>
            <a:bodyPr wrap="square" lIns="89611" tIns="44806" rIns="89611" bIns="44806">
              <a:noAutofit/>
            </a:bodyPr>
            <a:p>
              <a:pPr defTabSz="987425">
                <a:lnSpc>
                  <a:spcPct val="130000"/>
                </a:lnSpc>
              </a:pP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单药治疗：对于主要疗效终点，</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治疗组患者平均</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 TG </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水平降低了</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 180mg/dL</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，降幅达</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 29.46%</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，而安慰剂组未观察到有意义的改变</a:t>
              </a:r>
              <a:r>
                <a:rPr lang="en-US" altLang="zh-CN" sz="1200" b="1" baseline="30000"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endParaRPr>
            </a:p>
            <a:p>
              <a:pPr defTabSz="987425">
                <a:lnSpc>
                  <a:spcPct val="125000"/>
                </a:lnSpc>
              </a:pPr>
              <a:endParaRPr lang="zh-CN" altLang="en-US" sz="1200" dirty="0">
                <a:solidFill>
                  <a:srgbClr val="000000"/>
                </a:solidFill>
                <a:latin typeface="OPPOSans R" pitchFamily="18" charset="-122"/>
                <a:ea typeface="OPPOSans R" pitchFamily="18" charset="-122"/>
                <a:cs typeface="OPPOSans R" pitchFamily="18" charset="-122"/>
              </a:endParaRPr>
            </a:p>
          </p:txBody>
        </p:sp>
      </p:grpSp>
      <p:grpSp>
        <p:nvGrpSpPr>
          <p:cNvPr id="14" name="组合 13"/>
          <p:cNvGrpSpPr/>
          <p:nvPr>
            <p:custDataLst>
              <p:tags r:id="rId4"/>
            </p:custDataLst>
          </p:nvPr>
        </p:nvGrpSpPr>
        <p:grpSpPr>
          <a:xfrm>
            <a:off x="6168390" y="1882869"/>
            <a:ext cx="5412740" cy="728307"/>
            <a:chOff x="9419" y="4675"/>
            <a:chExt cx="8524" cy="1101"/>
          </a:xfrm>
        </p:grpSpPr>
        <p:sp>
          <p:nvSpPr>
            <p:cNvPr id="26" name="矩形: 圆角 92"/>
            <p:cNvSpPr/>
            <p:nvPr>
              <p:custDataLst>
                <p:tags r:id="rId5"/>
              </p:custDataLst>
            </p:nvPr>
          </p:nvSpPr>
          <p:spPr>
            <a:xfrm>
              <a:off x="9419" y="4727"/>
              <a:ext cx="8524" cy="700"/>
            </a:xfrm>
            <a:prstGeom prst="roundRect">
              <a:avLst>
                <a:gd name="adj" fmla="val 7448"/>
              </a:avLst>
            </a:prstGeom>
            <a:solidFill>
              <a:sysClr val="window" lastClr="FFFFFF"/>
            </a:solidFill>
            <a:ln w="6223" cap="flat">
              <a:solidFill>
                <a:srgbClr val="0048BF"/>
              </a:solidFill>
              <a:prstDash val="solid"/>
              <a:miter/>
            </a:ln>
            <a:effectLst>
              <a:outerShdw blurRad="535178" sx="102000" sy="102000" algn="ctr" rotWithShape="0">
                <a:srgbClr val="0563C1">
                  <a:alpha val="10000"/>
                </a:srgbClr>
              </a:outerShdw>
            </a:effectLst>
          </p:spPr>
          <p:txBody>
            <a:bodyPr lIns="89611" tIns="44806" rIns="89611" bIns="44806" rtlCol="0" anchor="ctr"/>
            <a:lstStyle/>
            <a:p>
              <a:endParaRPr lang="en-US" sz="2115" dirty="0"/>
            </a:p>
          </p:txBody>
        </p:sp>
        <p:sp>
          <p:nvSpPr>
            <p:cNvPr id="27" name="矩形 26"/>
            <p:cNvSpPr/>
            <p:nvPr>
              <p:custDataLst>
                <p:tags r:id="rId6"/>
              </p:custDataLst>
            </p:nvPr>
          </p:nvSpPr>
          <p:spPr>
            <a:xfrm>
              <a:off x="9419" y="4675"/>
              <a:ext cx="8523" cy="1101"/>
            </a:xfrm>
            <a:prstGeom prst="rect">
              <a:avLst/>
            </a:prstGeom>
            <a:effectLst/>
          </p:spPr>
          <p:txBody>
            <a:bodyPr wrap="square" lIns="89611" tIns="44806" rIns="89611" bIns="44806">
              <a:noAutofit/>
            </a:bodyPr>
            <a:lstStyle/>
            <a:p>
              <a:pPr defTabSz="987425">
                <a:lnSpc>
                  <a:spcPct val="110000"/>
                </a:lnSpc>
              </a:pPr>
              <a:r>
                <a:rPr 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联合他汀治疗</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：治疗组患者的甘油三酯（</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TG</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）水平中位降幅达</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29.5%</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，显著高于安慰剂组的</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6.3%</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P &lt; 0.001</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200" b="1" baseline="30000"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20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endParaRPr>
            </a:p>
            <a:p>
              <a:pPr defTabSz="987425">
                <a:lnSpc>
                  <a:spcPct val="125000"/>
                </a:lnSpc>
              </a:pPr>
              <a:endParaRPr lang="zh-CN" altLang="en-US" sz="1200" dirty="0">
                <a:solidFill>
                  <a:srgbClr val="000000"/>
                </a:solidFill>
                <a:latin typeface="OPPOSans R" pitchFamily="18" charset="-122"/>
                <a:ea typeface="OPPOSans R" pitchFamily="18" charset="-122"/>
                <a:cs typeface="OPPOSans R" pitchFamily="18" charset="-122"/>
              </a:endParaRPr>
            </a:p>
          </p:txBody>
        </p:sp>
      </p:grpSp>
      <p:sp>
        <p:nvSpPr>
          <p:cNvPr id="2" name="文本占位符 1"/>
          <p:cNvSpPr>
            <a:spLocks noGrp="1"/>
          </p:cNvSpPr>
          <p:nvPr>
            <p:ph type="body" sz="quarter" idx="10"/>
          </p:nvPr>
        </p:nvSpPr>
        <p:spPr>
          <a:xfrm>
            <a:off x="377973" y="497152"/>
            <a:ext cx="839551" cy="553720"/>
          </a:xfrm>
        </p:spPr>
        <p:txBody>
          <a:bodyPr/>
          <a:p>
            <a:r>
              <a:rPr lang="en-US" altLang="zh-CN"/>
              <a:t>03</a:t>
            </a:r>
            <a:endParaRPr lang="en-US" altLang="zh-CN"/>
          </a:p>
        </p:txBody>
      </p:sp>
      <p:sp>
        <p:nvSpPr>
          <p:cNvPr id="3" name="文本占位符 2"/>
          <p:cNvSpPr>
            <a:spLocks noGrp="1"/>
          </p:cNvSpPr>
          <p:nvPr>
            <p:ph type="body" sz="quarter" idx="11"/>
          </p:nvPr>
        </p:nvSpPr>
        <p:spPr>
          <a:xfrm>
            <a:off x="1806303" y="524852"/>
            <a:ext cx="3008387" cy="497840"/>
          </a:xfrm>
        </p:spPr>
        <p:txBody>
          <a:bodyPr/>
          <a:p>
            <a:r>
              <a:rPr lang="zh-CN" altLang="en-US" b="1" dirty="0"/>
              <a:t>有效性</a:t>
            </a:r>
            <a:r>
              <a:rPr lang="zh-CN" altLang="en-US" b="1" dirty="0">
                <a:sym typeface="+mn-ea"/>
              </a:rPr>
              <a:t>（1/</a:t>
            </a:r>
            <a:r>
              <a:rPr lang="en-US" altLang="zh-CN" b="1" dirty="0">
                <a:sym typeface="+mn-ea"/>
              </a:rPr>
              <a:t>2</a:t>
            </a:r>
            <a:r>
              <a:rPr lang="zh-CN" altLang="en-US" b="1" dirty="0">
                <a:sym typeface="+mn-ea"/>
              </a:rPr>
              <a:t>）</a:t>
            </a:r>
            <a:endParaRPr lang="zh-CN" altLang="en-US"/>
          </a:p>
        </p:txBody>
      </p:sp>
      <p:sp>
        <p:nvSpPr>
          <p:cNvPr id="4" name="文本框 3"/>
          <p:cNvSpPr txBox="1"/>
          <p:nvPr/>
        </p:nvSpPr>
        <p:spPr>
          <a:xfrm>
            <a:off x="498475" y="6381115"/>
            <a:ext cx="5029200" cy="476885"/>
          </a:xfrm>
          <a:prstGeom prst="rect">
            <a:avLst/>
          </a:prstGeom>
          <a:noFill/>
        </p:spPr>
        <p:txBody>
          <a:bodyPr wrap="square" lIns="0" tIns="0" rIns="0" bIns="0" rtlCol="0" anchor="t">
            <a:noAutofit/>
          </a:bodyPr>
          <a:p>
            <a:pPr algn="just">
              <a:lnSpc>
                <a:spcPct val="100000"/>
              </a:lnSpc>
            </a:pP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endParaRPr>
          </a:p>
          <a:p>
            <a:pPr marL="228600" indent="-228600" algn="just">
              <a:lnSpc>
                <a:spcPct val="100000"/>
              </a:lnSpc>
              <a:buAutoNum type="arabicPeriod"/>
            </a:pP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Yong Huo,et al.,Vascular Health and Risk Management. 2021:17 571–580.</a:t>
            </a: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a:lnSpc>
                <a:spcPct val="100000"/>
              </a:lnSpc>
              <a:buAutoNum type="arabicPeriod"/>
            </a:pP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Davidson MH et al., ClinTher. 2007. 29(7):1354-67. IF 3.119.</a:t>
            </a:r>
            <a:endPar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indent="-228600" algn="just">
              <a:lnSpc>
                <a:spcPct val="100000"/>
              </a:lnSpc>
              <a:buAutoNum type="arabicPeriod"/>
            </a:pP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indent="0" algn="just">
              <a:lnSpc>
                <a:spcPct val="100000"/>
              </a:lnSpc>
              <a:buNone/>
            </a:pPr>
            <a:endPar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aphicFrame>
        <p:nvGraphicFramePr>
          <p:cNvPr id="10" name="表格 9"/>
          <p:cNvGraphicFramePr/>
          <p:nvPr>
            <p:custDataLst>
              <p:tags r:id="rId7"/>
            </p:custDataLst>
          </p:nvPr>
        </p:nvGraphicFramePr>
        <p:xfrm>
          <a:off x="523240" y="2486660"/>
          <a:ext cx="5191125" cy="1402715"/>
        </p:xfrm>
        <a:graphic>
          <a:graphicData uri="http://schemas.openxmlformats.org/drawingml/2006/table">
            <a:tbl>
              <a:tblPr firstRow="1" bandRow="1">
                <a:tableStyleId>{001D4890-ED9D-4D7D-BDF9-259733A6A700}</a:tableStyleId>
              </a:tblPr>
              <a:tblGrid>
                <a:gridCol w="2370455"/>
                <a:gridCol w="1404620"/>
                <a:gridCol w="1416050"/>
              </a:tblGrid>
              <a:tr h="201295">
                <a:tc>
                  <a:txBody>
                    <a:bodyPr/>
                    <a:p>
                      <a:pPr algn="ctr" fontAlgn="t">
                        <a:lnSpc>
                          <a:spcPct val="160000"/>
                        </a:lnSpc>
                      </a:pPr>
                      <a:endParaRPr sz="800">
                        <a:latin typeface="+mn-ea"/>
                      </a:endParaRPr>
                    </a:p>
                  </a:txBody>
                  <a:tcPr marL="6667" marR="6667" marT="6667" marB="0" anchor="t" anchorCtr="0"/>
                </a:tc>
                <a:tc>
                  <a:txBody>
                    <a:bodyPr/>
                    <a:p>
                      <a:pPr algn="ctr" fontAlgn="ctr">
                        <a:lnSpc>
                          <a:spcPct val="160000"/>
                        </a:lnSpc>
                      </a:pPr>
                      <a:r>
                        <a:rPr lang="zh-CN" altLang="en-US" sz="800">
                          <a:latin typeface="+mn-ea"/>
                        </a:rPr>
                        <a:t>治疗组</a:t>
                      </a:r>
                      <a:r>
                        <a:rPr lang="en-US" altLang="zh-CN" sz="800">
                          <a:latin typeface="+mn-ea"/>
                        </a:rPr>
                        <a:t>(n=39)</a:t>
                      </a:r>
                      <a:endParaRPr lang="en-US" altLang="zh-CN" sz="800">
                        <a:latin typeface="+mn-ea"/>
                      </a:endParaRPr>
                    </a:p>
                  </a:txBody>
                  <a:tcPr marL="6667" marR="6667" marT="6667" marB="0" anchor="ctr" anchorCtr="0"/>
                </a:tc>
                <a:tc>
                  <a:txBody>
                    <a:bodyPr/>
                    <a:p>
                      <a:pPr algn="ctr" fontAlgn="ctr">
                        <a:lnSpc>
                          <a:spcPct val="160000"/>
                        </a:lnSpc>
                      </a:pPr>
                      <a:r>
                        <a:rPr lang="zh-CN" altLang="en-US" sz="800">
                          <a:latin typeface="+mn-ea"/>
                          <a:cs typeface="+mn-ea"/>
                        </a:rPr>
                        <a:t>安慰剂</a:t>
                      </a:r>
                      <a:r>
                        <a:rPr lang="en-US" altLang="zh-CN" sz="800">
                          <a:latin typeface="+mn-ea"/>
                          <a:cs typeface="+mn-ea"/>
                        </a:rPr>
                        <a:t>(n=37)</a:t>
                      </a:r>
                      <a:endParaRPr lang="en-US" altLang="zh-CN" sz="800">
                        <a:latin typeface="+mn-ea"/>
                        <a:cs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基线</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628.8(113.4)</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636.8(109.9)</a:t>
                      </a:r>
                      <a:endParaRPr lang="en-US" altLang="zh-CN" sz="800">
                        <a:latin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给药结束</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448.5(288.5)</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632.7(372.9)</a:t>
                      </a:r>
                      <a:endParaRPr lang="en-US" altLang="zh-CN" sz="800">
                        <a:latin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相对于基线的变化</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-180.2 (269.4)</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-4.1(367.2)</a:t>
                      </a:r>
                      <a:endParaRPr lang="en-US" altLang="zh-CN" sz="800">
                        <a:latin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相对于基线的变化</a:t>
                      </a:r>
                      <a:r>
                        <a:rPr lang="en-US" altLang="zh-CN" sz="800">
                          <a:latin typeface="+mn-ea"/>
                          <a:cs typeface="+mn-ea"/>
                        </a:rPr>
                        <a:t>(%)</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b="1">
                          <a:latin typeface="+mn-ea"/>
                        </a:rPr>
                        <a:t>-29.46(40.60)</a:t>
                      </a:r>
                      <a:endParaRPr lang="en-US" altLang="zh-CN" sz="800" b="1">
                        <a:latin typeface="+mn-ea"/>
                      </a:endParaRPr>
                    </a:p>
                  </a:txBody>
                  <a:tcPr marL="6667" marR="6667" marT="6667" marB="0" anchor="ctr" anchorCtr="0"/>
                </a:tc>
                <a:tc>
                  <a:txBody>
                    <a:bodyPr/>
                    <a:p>
                      <a:pPr algn="ctr" fontAlgn="ctr">
                        <a:lnSpc>
                          <a:spcPct val="160000"/>
                        </a:lnSpc>
                      </a:pPr>
                      <a:r>
                        <a:rPr lang="en-US" altLang="zh-CN" sz="800">
                          <a:latin typeface="+mn-ea"/>
                        </a:rPr>
                        <a:t>+0.26(54.68)</a:t>
                      </a:r>
                      <a:endParaRPr lang="en-US" altLang="zh-CN" sz="800">
                        <a:latin typeface="+mn-ea"/>
                      </a:endParaRPr>
                    </a:p>
                  </a:txBody>
                  <a:tcPr marL="6667" marR="6667" marT="6667" marB="0" anchor="ctr" anchorCtr="0"/>
                </a:tc>
              </a:tr>
              <a:tr h="396240">
                <a:tc>
                  <a:txBody>
                    <a:bodyPr/>
                    <a:p>
                      <a:pPr algn="ctr" fontAlgn="ctr">
                        <a:lnSpc>
                          <a:spcPct val="160000"/>
                        </a:lnSpc>
                      </a:pPr>
                      <a:r>
                        <a:rPr lang="zh-CN" altLang="en-US" sz="800">
                          <a:latin typeface="+mn-ea"/>
                          <a:cs typeface="+mn-ea"/>
                        </a:rPr>
                        <a:t>结果：治疗组</a:t>
                      </a:r>
                      <a:r>
                        <a:rPr lang="en-US" altLang="zh-CN" sz="800">
                          <a:latin typeface="+mn-ea"/>
                          <a:cs typeface="+mn-ea"/>
                        </a:rPr>
                        <a:t>/</a:t>
                      </a:r>
                      <a:r>
                        <a:rPr lang="zh-CN" altLang="en-US" sz="800">
                          <a:latin typeface="+mn-ea"/>
                          <a:cs typeface="+mn-ea"/>
                        </a:rPr>
                        <a:t>安慰剂比值</a:t>
                      </a:r>
                      <a:endParaRPr lang="zh-CN" altLang="en-US" sz="800">
                        <a:latin typeface="+mn-ea"/>
                        <a:cs typeface="+mn-ea"/>
                      </a:endParaRPr>
                    </a:p>
                    <a:p>
                      <a:pPr algn="ctr" fontAlgn="ctr">
                        <a:lnSpc>
                          <a:spcPct val="160000"/>
                        </a:lnSpc>
                      </a:pPr>
                      <a:r>
                        <a:rPr lang="en-US" altLang="zh-CN" sz="800">
                          <a:latin typeface="+mn-ea"/>
                          <a:cs typeface="+mn-ea"/>
                        </a:rPr>
                        <a:t>(95%CI),p</a:t>
                      </a:r>
                      <a:r>
                        <a:rPr lang="zh-CN" altLang="en-US" sz="800">
                          <a:latin typeface="+mn-ea"/>
                          <a:cs typeface="+mn-ea"/>
                        </a:rPr>
                        <a:t>值</a:t>
                      </a:r>
                      <a:endParaRPr lang="zh-CN" altLang="en-US" sz="800">
                        <a:latin typeface="+mn-ea"/>
                        <a:cs typeface="+mn-ea"/>
                      </a:endParaRPr>
                    </a:p>
                  </a:txBody>
                  <a:tcPr marL="6667" marR="6667" marT="6667" marB="0" anchor="ctr" anchorCtr="0"/>
                </a:tc>
                <a:tc gridSpan="2">
                  <a:txBody>
                    <a:bodyPr/>
                    <a:p>
                      <a:pPr algn="ctr" fontAlgn="ctr">
                        <a:lnSpc>
                          <a:spcPct val="160000"/>
                        </a:lnSpc>
                      </a:pPr>
                      <a:r>
                        <a:rPr lang="en-US" altLang="zh-CN" sz="800">
                          <a:latin typeface="+mn-ea"/>
                        </a:rPr>
                        <a:t>0.68(0.54-0.86),p=0.0019</a:t>
                      </a:r>
                      <a:endParaRPr lang="en-US" altLang="zh-CN" sz="800">
                        <a:latin typeface="+mn-ea"/>
                      </a:endParaRPr>
                    </a:p>
                  </a:txBody>
                  <a:tcPr marL="6667" marR="6667" marT="6667" marB="0" anchor="ctr" anchorCtr="0"/>
                </a:tc>
                <a:tc hMerge="1">
                  <a:tcPr/>
                </a:tc>
              </a:tr>
            </a:tbl>
          </a:graphicData>
        </a:graphic>
      </p:graphicFrame>
      <p:sp>
        <p:nvSpPr>
          <p:cNvPr id="35" name="矩形: 圆角 38"/>
          <p:cNvSpPr/>
          <p:nvPr/>
        </p:nvSpPr>
        <p:spPr>
          <a:xfrm>
            <a:off x="498475" y="1273175"/>
            <a:ext cx="11127105" cy="582930"/>
          </a:xfrm>
          <a:prstGeom prst="roundRect">
            <a:avLst>
              <a:gd name="adj" fmla="val 4700"/>
            </a:avLst>
          </a:prstGeom>
          <a:solidFill>
            <a:srgbClr val="3959B9"/>
          </a:solidFill>
          <a:ln w="38100">
            <a:noFill/>
          </a:ln>
          <a:effectLst>
            <a:outerShdw blurRad="411480" dist="123444" dir="5400000" sx="108000" sy="108000" algn="ctr" rotWithShape="0">
              <a:srgbClr val="0048BF">
                <a:alpha val="40000"/>
              </a:srgbClr>
            </a:outerShdw>
          </a:effectLst>
        </p:spPr>
        <p:style>
          <a:lnRef idx="2">
            <a:srgbClr val="0048BF">
              <a:shade val="50000"/>
            </a:srgbClr>
          </a:lnRef>
          <a:fillRef idx="1">
            <a:srgbClr val="0048BF"/>
          </a:fillRef>
          <a:effectRef idx="0">
            <a:srgbClr val="0048BF"/>
          </a:effectRef>
          <a:fontRef idx="minor">
            <a:sysClr val="window" lastClr="FFFFFF"/>
          </a:fontRef>
        </p:style>
        <p:txBody>
          <a:bodyPr lIns="98755" tIns="49378" rIns="98755" bIns="49378" rtlCol="0" anchor="ctr"/>
          <a:p>
            <a:pPr algn="ctr" defTabSz="914400"/>
            <a:endParaRPr lang="zh-CN" altLang="en-US"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a:p>
            <a:pPr algn="ctr" defTabSz="914400"/>
            <a:r>
              <a:rPr lang="zh-CN" altLang="en-US"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rPr>
              <a:t>单药治疗显著降低</a:t>
            </a:r>
            <a:r>
              <a:rPr lang="en-US" altLang="zh-CN"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rPr>
              <a:t>TG </a:t>
            </a:r>
            <a:r>
              <a:rPr lang="zh-CN" altLang="en-US"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rPr>
              <a:t>；联合他汀进一步强化降幅；</a:t>
            </a:r>
            <a:r>
              <a:rPr lang="zh-CN" altLang="en-US" dirty="0">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对于严重甘油三酯血症患者单药治疗降低</a:t>
            </a:r>
            <a:r>
              <a:rPr lang="en-US" altLang="zh-CN" dirty="0">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TG</a:t>
            </a:r>
            <a:r>
              <a:rPr lang="zh-CN" altLang="en-US" dirty="0">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水平达</a:t>
            </a:r>
            <a:r>
              <a:rPr lang="en-US" altLang="zh-CN" dirty="0">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45%</a:t>
            </a:r>
            <a:r>
              <a:rPr lang="zh-CN" altLang="en-US" dirty="0">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a:p>
            <a:pPr algn="ctr" defTabSz="914400"/>
            <a:endParaRPr lang="zh-CN" altLang="en-US" dirty="0">
              <a:solidFill>
                <a:sysClr val="window" lastClr="FFFFFF"/>
              </a:solidFill>
              <a:effectLst>
                <a:outerShdw blurRad="137160" dist="41148" dir="2699997" algn="tl">
                  <a:srgbClr val="000000">
                    <a:alpha val="40000"/>
                  </a:srgbClr>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6" name="文本框 35"/>
          <p:cNvSpPr txBox="1"/>
          <p:nvPr/>
        </p:nvSpPr>
        <p:spPr>
          <a:xfrm>
            <a:off x="552450" y="3954145"/>
            <a:ext cx="5300345" cy="288925"/>
          </a:xfrm>
          <a:prstGeom prst="rect">
            <a:avLst/>
          </a:prstGeom>
        </p:spPr>
        <p:txBody>
          <a:bodyPr>
            <a:noAutofit/>
          </a:bodyPr>
          <a:p>
            <a:pPr marL="0" indent="0" algn="l"/>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表</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严重高甘油三酯血症患者队列的甘油三酯反应数据。所有数据均以均值形式（</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标准差）呈现</a:t>
            </a:r>
            <a:endPar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a:endPar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0" name="文本框 39"/>
          <p:cNvSpPr txBox="1"/>
          <p:nvPr/>
        </p:nvSpPr>
        <p:spPr>
          <a:xfrm>
            <a:off x="6169025" y="3941445"/>
            <a:ext cx="5302250" cy="368935"/>
          </a:xfrm>
          <a:prstGeom prst="rect">
            <a:avLst/>
          </a:prstGeom>
          <a:noFill/>
        </p:spPr>
        <p:txBody>
          <a:bodyPr wrap="square" lIns="0" tIns="0" rIns="0" bIns="0" rtlCol="0">
            <a:spAutoFit/>
          </a:bodyPr>
          <a:p>
            <a:pPr algn="just">
              <a:lnSpc>
                <a:spcPct val="120000"/>
              </a:lnSpc>
            </a:pP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图</a:t>
            </a:r>
            <a:r>
              <a:rPr lang="en-US" altLang="zh-CN"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从基线至治疗结束时，‌</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‌计算的</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非高密度脂蛋白胆固醇（non-HDL-C）‌、‌甘油三酯（TG）‌、极低密度脂蛋白胆固醇（VLDL-C）‌及‌低密度脂蛋白胆固醇（LDL-C）‌的中位百分比变化</a:t>
            </a:r>
            <a:endPar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5" name="图片 4"/>
          <p:cNvPicPr>
            <a:picLocks noChangeAspect="1"/>
          </p:cNvPicPr>
          <p:nvPr/>
        </p:nvPicPr>
        <p:blipFill>
          <a:blip r:embed="rId8"/>
          <a:stretch>
            <a:fillRect/>
          </a:stretch>
        </p:blipFill>
        <p:spPr>
          <a:xfrm>
            <a:off x="6169025" y="2441575"/>
            <a:ext cx="5456555" cy="1402715"/>
          </a:xfrm>
          <a:prstGeom prst="rect">
            <a:avLst/>
          </a:prstGeom>
        </p:spPr>
      </p:pic>
      <p:grpSp>
        <p:nvGrpSpPr>
          <p:cNvPr id="6" name="组合 5"/>
          <p:cNvGrpSpPr/>
          <p:nvPr>
            <p:custDataLst>
              <p:tags r:id="rId9"/>
            </p:custDataLst>
          </p:nvPr>
        </p:nvGrpSpPr>
        <p:grpSpPr>
          <a:xfrm>
            <a:off x="498475" y="4452620"/>
            <a:ext cx="11144885" cy="394335"/>
            <a:chOff x="746" y="7002"/>
            <a:chExt cx="20669" cy="1205"/>
          </a:xfrm>
        </p:grpSpPr>
        <p:sp>
          <p:nvSpPr>
            <p:cNvPr id="12" name="矩形: 圆角 92"/>
            <p:cNvSpPr/>
            <p:nvPr>
              <p:custDataLst>
                <p:tags r:id="rId10"/>
              </p:custDataLst>
            </p:nvPr>
          </p:nvSpPr>
          <p:spPr>
            <a:xfrm>
              <a:off x="746" y="7002"/>
              <a:ext cx="20669" cy="1205"/>
            </a:xfrm>
            <a:prstGeom prst="roundRect">
              <a:avLst>
                <a:gd name="adj" fmla="val 7448"/>
              </a:avLst>
            </a:prstGeom>
            <a:solidFill>
              <a:sysClr val="window" lastClr="FFFFFF"/>
            </a:solidFill>
            <a:ln w="6223" cap="flat">
              <a:solidFill>
                <a:srgbClr val="0048BF"/>
              </a:solidFill>
              <a:prstDash val="solid"/>
              <a:miter/>
            </a:ln>
            <a:effectLst>
              <a:outerShdw blurRad="535178" sx="102000" sy="102000" algn="ctr" rotWithShape="0">
                <a:srgbClr val="0563C1">
                  <a:alpha val="10000"/>
                </a:srgbClr>
              </a:outerShdw>
            </a:effectLst>
          </p:spPr>
          <p:txBody>
            <a:bodyPr lIns="89611" tIns="44806" rIns="89611" bIns="44806" rtlCol="0" anchor="ctr"/>
            <a:p>
              <a:endParaRPr lang="en-US" sz="2115" dirty="0"/>
            </a:p>
          </p:txBody>
        </p:sp>
        <p:sp>
          <p:nvSpPr>
            <p:cNvPr id="15" name="矩形 14"/>
            <p:cNvSpPr/>
            <p:nvPr>
              <p:custDataLst>
                <p:tags r:id="rId11"/>
              </p:custDataLst>
            </p:nvPr>
          </p:nvSpPr>
          <p:spPr>
            <a:xfrm>
              <a:off x="870" y="7002"/>
              <a:ext cx="20464" cy="910"/>
            </a:xfrm>
            <a:prstGeom prst="rect">
              <a:avLst/>
            </a:prstGeom>
            <a:effectLst/>
          </p:spPr>
          <p:txBody>
            <a:bodyPr wrap="square" lIns="89611" tIns="44806" rIns="89611" bIns="44806">
              <a:noAutofit/>
            </a:bodyPr>
            <a:p>
              <a:pPr defTabSz="987425">
                <a:lnSpc>
                  <a:spcPct val="150000"/>
                </a:lnSpc>
              </a:pP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每日服用</a:t>
              </a:r>
              <a:r>
                <a:rPr lang="en-US" altLang="zh-CN"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4g</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超</a:t>
              </a:r>
              <a:r>
                <a:rPr lang="en-US" altLang="zh-CN"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个月对严重高</a:t>
              </a:r>
              <a:r>
                <a:rPr lang="en-US" altLang="zh-CN"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TG</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人群的血清甘油三脂浓度的影响十分显著，长期血清甘油三脂浓度降幅稳定，甘油三酯平均数值较基线水平下降</a:t>
              </a:r>
              <a:r>
                <a:rPr lang="en-US" altLang="zh-CN"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45%</a:t>
              </a:r>
              <a:r>
                <a:rPr lang="en-US" altLang="zh-CN" sz="1170" b="1" baseline="30000"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rPr>
                <a:t>。</a:t>
              </a:r>
              <a:endParaRPr lang="zh-CN" altLang="en-US" sz="1170" b="1" dirty="0">
                <a:solidFill>
                  <a:srgbClr val="0048BF"/>
                </a:solidFill>
                <a:latin typeface="微软雅黑" panose="020B0503020204020204" pitchFamily="34" charset="-122"/>
                <a:ea typeface="微软雅黑" panose="020B0503020204020204" pitchFamily="34" charset="-122"/>
                <a:cs typeface="微软雅黑" panose="020B0503020204020204" pitchFamily="34" charset="-122"/>
              </a:endParaRPr>
            </a:p>
            <a:p>
              <a:pPr defTabSz="987425">
                <a:lnSpc>
                  <a:spcPct val="125000"/>
                </a:lnSpc>
              </a:pPr>
              <a:endParaRPr lang="zh-CN" altLang="en-US" sz="1170" dirty="0">
                <a:solidFill>
                  <a:srgbClr val="000000"/>
                </a:solidFill>
                <a:latin typeface="OPPOSans R" pitchFamily="18" charset="-122"/>
                <a:ea typeface="OPPOSans R" pitchFamily="18" charset="-122"/>
                <a:cs typeface="OPPOSans R" pitchFamily="18" charset="-122"/>
              </a:endParaRPr>
            </a:p>
          </p:txBody>
        </p:sp>
      </p:grpSp>
      <p:graphicFrame>
        <p:nvGraphicFramePr>
          <p:cNvPr id="16" name="表格 15"/>
          <p:cNvGraphicFramePr/>
          <p:nvPr>
            <p:custDataLst>
              <p:tags r:id="rId12"/>
            </p:custDataLst>
          </p:nvPr>
        </p:nvGraphicFramePr>
        <p:xfrm>
          <a:off x="695960" y="5012690"/>
          <a:ext cx="5156835" cy="1207770"/>
        </p:xfrm>
        <a:graphic>
          <a:graphicData uri="http://schemas.openxmlformats.org/drawingml/2006/table">
            <a:tbl>
              <a:tblPr firstRow="1" bandRow="1">
                <a:tableStyleId>{001D4890-ED9D-4D7D-BDF9-259733A6A700}</a:tableStyleId>
              </a:tblPr>
              <a:tblGrid>
                <a:gridCol w="2355215"/>
                <a:gridCol w="1394460"/>
                <a:gridCol w="1407160"/>
              </a:tblGrid>
              <a:tr h="201295">
                <a:tc>
                  <a:txBody>
                    <a:bodyPr/>
                    <a:p>
                      <a:pPr algn="ctr" fontAlgn="t">
                        <a:lnSpc>
                          <a:spcPct val="160000"/>
                        </a:lnSpc>
                      </a:pPr>
                      <a:endParaRPr sz="800">
                        <a:latin typeface="+mn-ea"/>
                      </a:endParaRPr>
                    </a:p>
                  </a:txBody>
                  <a:tcPr marL="6667" marR="6667" marT="6667" marB="0" anchor="t" anchorCtr="0"/>
                </a:tc>
                <a:tc>
                  <a:txBody>
                    <a:bodyPr/>
                    <a:p>
                      <a:pPr algn="ctr" fontAlgn="ctr">
                        <a:lnSpc>
                          <a:spcPct val="160000"/>
                        </a:lnSpc>
                      </a:pPr>
                      <a:r>
                        <a:rPr lang="zh-CN" altLang="en-US" sz="800">
                          <a:latin typeface="+mn-ea"/>
                          <a:cs typeface="+mn-ea"/>
                          <a:sym typeface="+mn-ea"/>
                        </a:rPr>
                        <a:t>ω-3 脂肪酸</a:t>
                      </a:r>
                      <a:r>
                        <a:rPr lang="en-US" altLang="zh-CN" sz="800">
                          <a:latin typeface="+mn-ea"/>
                        </a:rPr>
                        <a:t>(n=22)</a:t>
                      </a:r>
                      <a:endParaRPr lang="en-US" altLang="zh-CN" sz="800">
                        <a:latin typeface="+mn-ea"/>
                      </a:endParaRPr>
                    </a:p>
                  </a:txBody>
                  <a:tcPr marL="6667" marR="6667" marT="6667" marB="0" anchor="ctr" anchorCtr="0"/>
                </a:tc>
                <a:tc>
                  <a:txBody>
                    <a:bodyPr/>
                    <a:p>
                      <a:pPr algn="ctr" fontAlgn="ctr">
                        <a:lnSpc>
                          <a:spcPct val="160000"/>
                        </a:lnSpc>
                      </a:pPr>
                      <a:r>
                        <a:rPr lang="zh-CN" altLang="en-US" sz="800">
                          <a:latin typeface="+mn-ea"/>
                          <a:cs typeface="+mn-ea"/>
                        </a:rPr>
                        <a:t>安慰剂</a:t>
                      </a:r>
                      <a:r>
                        <a:rPr lang="en-US" altLang="zh-CN" sz="800">
                          <a:latin typeface="+mn-ea"/>
                          <a:cs typeface="+mn-ea"/>
                        </a:rPr>
                        <a:t>(n=20)</a:t>
                      </a:r>
                      <a:endParaRPr lang="en-US" altLang="zh-CN" sz="800">
                        <a:latin typeface="+mn-ea"/>
                        <a:cs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基线</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919</a:t>
                      </a:r>
                      <a:r>
                        <a:rPr lang="en-US" altLang="en-US" sz="800">
                          <a:latin typeface="+mn-ea"/>
                          <a:sym typeface="+mn-ea"/>
                        </a:rPr>
                        <a:t>±</a:t>
                      </a:r>
                      <a:r>
                        <a:rPr lang="en-US" altLang="zh-CN" sz="800">
                          <a:latin typeface="+mn-ea"/>
                        </a:rPr>
                        <a:t>381</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877</a:t>
                      </a:r>
                      <a:r>
                        <a:rPr lang="en-US" altLang="en-US" sz="800">
                          <a:latin typeface="+mn-ea"/>
                        </a:rPr>
                        <a:t>±</a:t>
                      </a:r>
                      <a:r>
                        <a:rPr lang="en-US" altLang="zh-CN" sz="800">
                          <a:latin typeface="+mn-ea"/>
                        </a:rPr>
                        <a:t>271</a:t>
                      </a:r>
                      <a:endParaRPr lang="en-US" altLang="zh-CN" sz="800">
                        <a:latin typeface="+mn-ea"/>
                      </a:endParaRPr>
                    </a:p>
                  </a:txBody>
                  <a:tcPr marL="6667" marR="6667" marT="6667" marB="0" anchor="ctr" anchorCtr="0"/>
                </a:tc>
              </a:tr>
              <a:tr h="201295">
                <a:tc>
                  <a:txBody>
                    <a:bodyPr/>
                    <a:p>
                      <a:pPr algn="ctr" fontAlgn="ctr">
                        <a:lnSpc>
                          <a:spcPct val="160000"/>
                        </a:lnSpc>
                      </a:pPr>
                      <a:r>
                        <a:rPr lang="en-US" altLang="zh-CN" sz="800">
                          <a:latin typeface="+mn-ea"/>
                          <a:cs typeface="+mn-ea"/>
                        </a:rPr>
                        <a:t>4</a:t>
                      </a:r>
                      <a:r>
                        <a:rPr lang="zh-CN" altLang="en-US" sz="800">
                          <a:latin typeface="+mn-ea"/>
                          <a:cs typeface="+mn-ea"/>
                        </a:rPr>
                        <a:t>个月给药结束</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505 </a:t>
                      </a:r>
                      <a:r>
                        <a:rPr lang="en-US" altLang="en-US" sz="800">
                          <a:latin typeface="+mn-ea"/>
                        </a:rPr>
                        <a:t>±</a:t>
                      </a:r>
                      <a:r>
                        <a:rPr lang="en-US" altLang="zh-CN" sz="800">
                          <a:latin typeface="+mn-ea"/>
                        </a:rPr>
                        <a:t> 304</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1007</a:t>
                      </a:r>
                      <a:r>
                        <a:rPr lang="en-US" altLang="en-US" sz="800">
                          <a:latin typeface="+mn-ea"/>
                        </a:rPr>
                        <a:t>±</a:t>
                      </a:r>
                      <a:r>
                        <a:rPr lang="en-US" altLang="zh-CN" sz="800">
                          <a:latin typeface="+mn-ea"/>
                        </a:rPr>
                        <a:t>408</a:t>
                      </a:r>
                      <a:endParaRPr lang="en-US" altLang="zh-CN" sz="800">
                        <a:latin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相对于基线的中位数变化</a:t>
                      </a:r>
                      <a:r>
                        <a:rPr lang="en-US" altLang="zh-CN" sz="800">
                          <a:latin typeface="+mn-ea"/>
                          <a:cs typeface="+mn-ea"/>
                        </a:rPr>
                        <a:t>(mg/dL)</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a:latin typeface="+mn-ea"/>
                        </a:rPr>
                        <a:t>-414</a:t>
                      </a:r>
                      <a:endParaRPr lang="en-US" altLang="zh-CN" sz="800">
                        <a:latin typeface="+mn-ea"/>
                      </a:endParaRPr>
                    </a:p>
                  </a:txBody>
                  <a:tcPr marL="6667" marR="6667" marT="6667" marB="0" anchor="ctr" anchorCtr="0"/>
                </a:tc>
                <a:tc>
                  <a:txBody>
                    <a:bodyPr/>
                    <a:p>
                      <a:pPr algn="ctr" fontAlgn="ctr">
                        <a:lnSpc>
                          <a:spcPct val="160000"/>
                        </a:lnSpc>
                      </a:pPr>
                      <a:r>
                        <a:rPr lang="en-US" altLang="zh-CN" sz="800">
                          <a:latin typeface="+mn-ea"/>
                        </a:rPr>
                        <a:t>130</a:t>
                      </a:r>
                      <a:endParaRPr lang="en-US" altLang="zh-CN" sz="800">
                        <a:latin typeface="+mn-ea"/>
                      </a:endParaRPr>
                    </a:p>
                  </a:txBody>
                  <a:tcPr marL="6667" marR="6667" marT="6667" marB="0" anchor="ctr" anchorCtr="0"/>
                </a:tc>
              </a:tr>
              <a:tr h="201295">
                <a:tc>
                  <a:txBody>
                    <a:bodyPr/>
                    <a:p>
                      <a:pPr algn="ctr" fontAlgn="ctr">
                        <a:lnSpc>
                          <a:spcPct val="160000"/>
                        </a:lnSpc>
                      </a:pPr>
                      <a:r>
                        <a:rPr lang="zh-CN" altLang="en-US" sz="800">
                          <a:latin typeface="+mn-ea"/>
                          <a:cs typeface="+mn-ea"/>
                        </a:rPr>
                        <a:t>相对于基线的变化</a:t>
                      </a:r>
                      <a:r>
                        <a:rPr lang="en-US" altLang="zh-CN" sz="800">
                          <a:latin typeface="+mn-ea"/>
                          <a:cs typeface="+mn-ea"/>
                        </a:rPr>
                        <a:t>(%)</a:t>
                      </a:r>
                      <a:endParaRPr lang="en-US" altLang="zh-CN" sz="800">
                        <a:latin typeface="+mn-ea"/>
                        <a:cs typeface="+mn-ea"/>
                      </a:endParaRPr>
                    </a:p>
                  </a:txBody>
                  <a:tcPr marL="6667" marR="6667" marT="6667" marB="0" anchor="ctr" anchorCtr="0"/>
                </a:tc>
                <a:tc>
                  <a:txBody>
                    <a:bodyPr/>
                    <a:p>
                      <a:pPr algn="ctr" fontAlgn="ctr">
                        <a:lnSpc>
                          <a:spcPct val="160000"/>
                        </a:lnSpc>
                      </a:pPr>
                      <a:r>
                        <a:rPr lang="en-US" altLang="zh-CN" sz="800" b="1">
                          <a:latin typeface="+mn-ea"/>
                        </a:rPr>
                        <a:t>-45</a:t>
                      </a:r>
                      <a:r>
                        <a:rPr lang="en-US" altLang="en-US" sz="800">
                          <a:latin typeface="+mn-ea"/>
                          <a:sym typeface="+mn-ea"/>
                        </a:rPr>
                        <a:t>±</a:t>
                      </a:r>
                      <a:r>
                        <a:rPr lang="en-US" altLang="zh-CN" sz="800" b="1">
                          <a:latin typeface="+mn-ea"/>
                        </a:rPr>
                        <a:t>23%</a:t>
                      </a:r>
                      <a:endParaRPr lang="en-US" altLang="zh-CN" sz="800" b="1">
                        <a:latin typeface="+mn-ea"/>
                      </a:endParaRPr>
                    </a:p>
                  </a:txBody>
                  <a:tcPr marL="6667" marR="6667" marT="6667" marB="0" anchor="ctr" anchorCtr="0"/>
                </a:tc>
                <a:tc>
                  <a:txBody>
                    <a:bodyPr/>
                    <a:p>
                      <a:pPr algn="ctr" fontAlgn="ctr">
                        <a:lnSpc>
                          <a:spcPct val="160000"/>
                        </a:lnSpc>
                      </a:pPr>
                      <a:r>
                        <a:rPr lang="en-US" altLang="zh-CN" sz="800">
                          <a:latin typeface="+mn-ea"/>
                        </a:rPr>
                        <a:t>16</a:t>
                      </a:r>
                      <a:r>
                        <a:rPr lang="en-US" altLang="en-US" sz="800">
                          <a:latin typeface="+mn-ea"/>
                        </a:rPr>
                        <a:t>±</a:t>
                      </a:r>
                      <a:r>
                        <a:rPr lang="en-US" altLang="zh-CN" sz="800">
                          <a:latin typeface="+mn-ea"/>
                        </a:rPr>
                        <a:t>35%</a:t>
                      </a:r>
                      <a:endParaRPr lang="en-US" altLang="zh-CN" sz="800">
                        <a:latin typeface="+mn-ea"/>
                      </a:endParaRPr>
                    </a:p>
                  </a:txBody>
                  <a:tcPr marL="6667" marR="6667" marT="6667" marB="0" anchor="ctr" anchorCtr="0"/>
                </a:tc>
              </a:tr>
              <a:tr h="201295">
                <a:tc>
                  <a:txBody>
                    <a:bodyPr/>
                    <a:p>
                      <a:pPr algn="ctr" fontAlgn="ctr">
                        <a:lnSpc>
                          <a:spcPct val="160000"/>
                        </a:lnSpc>
                      </a:pPr>
                      <a:r>
                        <a:rPr lang="en-US" sz="800">
                          <a:latin typeface="+mn-ea"/>
                          <a:cs typeface="+mn-ea"/>
                        </a:rPr>
                        <a:t>P</a:t>
                      </a:r>
                      <a:r>
                        <a:rPr lang="zh-CN" altLang="en-US" sz="800">
                          <a:latin typeface="+mn-ea"/>
                          <a:cs typeface="+mn-ea"/>
                        </a:rPr>
                        <a:t>值</a:t>
                      </a:r>
                      <a:endParaRPr lang="zh-CN" altLang="en-US" sz="800">
                        <a:latin typeface="+mn-ea"/>
                        <a:cs typeface="+mn-ea"/>
                      </a:endParaRPr>
                    </a:p>
                  </a:txBody>
                  <a:tcPr marL="6667" marR="6667" marT="6667" marB="0" anchor="ctr" anchorCtr="0"/>
                </a:tc>
                <a:tc gridSpan="2">
                  <a:txBody>
                    <a:bodyPr/>
                    <a:p>
                      <a:pPr algn="ctr" fontAlgn="ctr">
                        <a:lnSpc>
                          <a:spcPct val="160000"/>
                        </a:lnSpc>
                      </a:pPr>
                      <a:r>
                        <a:rPr lang="en-US" altLang="zh-CN" sz="800">
                          <a:latin typeface="+mn-ea"/>
                        </a:rPr>
                        <a:t>p&lt;0.0001</a:t>
                      </a:r>
                      <a:endParaRPr lang="en-US" altLang="zh-CN" sz="800">
                        <a:latin typeface="+mn-ea"/>
                      </a:endParaRPr>
                    </a:p>
                  </a:txBody>
                  <a:tcPr marL="6667" marR="6667" marT="6667" marB="0" anchor="ctr" anchorCtr="0"/>
                </a:tc>
                <a:tc hMerge="1">
                  <a:tcPr/>
                </a:tc>
              </a:tr>
            </a:tbl>
          </a:graphicData>
        </a:graphic>
      </p:graphicFrame>
      <p:pic>
        <p:nvPicPr>
          <p:cNvPr id="17" name="图片 16"/>
          <p:cNvPicPr>
            <a:picLocks noChangeAspect="1"/>
          </p:cNvPicPr>
          <p:nvPr/>
        </p:nvPicPr>
        <p:blipFill>
          <a:blip r:embed="rId13">
            <a:clrChange>
              <a:clrFrom>
                <a:srgbClr val="F9F9F9">
                  <a:alpha val="100000"/>
                </a:srgbClr>
              </a:clrFrom>
              <a:clrTo>
                <a:srgbClr val="F9F9F9">
                  <a:alpha val="100000"/>
                  <a:alpha val="0"/>
                </a:srgbClr>
              </a:clrTo>
            </a:clrChange>
          </a:blip>
          <a:stretch>
            <a:fillRect/>
          </a:stretch>
        </p:blipFill>
        <p:spPr>
          <a:xfrm>
            <a:off x="6805930" y="4959350"/>
            <a:ext cx="4018280" cy="1205865"/>
          </a:xfrm>
          <a:prstGeom prst="rect">
            <a:avLst/>
          </a:prstGeom>
        </p:spPr>
      </p:pic>
      <p:sp>
        <p:nvSpPr>
          <p:cNvPr id="18" name="文本框 17"/>
          <p:cNvSpPr txBox="1"/>
          <p:nvPr/>
        </p:nvSpPr>
        <p:spPr>
          <a:xfrm>
            <a:off x="1391920" y="6220460"/>
            <a:ext cx="3242310" cy="288925"/>
          </a:xfrm>
          <a:prstGeom prst="rect">
            <a:avLst/>
          </a:prstGeom>
        </p:spPr>
        <p:txBody>
          <a:bodyPr>
            <a:noAutofit/>
          </a:bodyPr>
          <a:p>
            <a:pPr marL="0" indent="0" algn="l"/>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表</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组和安慰剂组</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治疗</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个月后的前后数据</a:t>
            </a:r>
            <a:endPar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a:endPar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 name="文本框 18"/>
          <p:cNvSpPr txBox="1"/>
          <p:nvPr/>
        </p:nvSpPr>
        <p:spPr>
          <a:xfrm>
            <a:off x="6240145" y="6165215"/>
            <a:ext cx="5781675" cy="384175"/>
          </a:xfrm>
          <a:prstGeom prst="rect">
            <a:avLst/>
          </a:prstGeom>
        </p:spPr>
        <p:txBody>
          <a:bodyPr>
            <a:noAutofit/>
          </a:bodyPr>
          <a:p>
            <a:pPr marL="0" indent="0" algn="l"/>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图</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2.</a:t>
            </a:r>
            <a:r>
              <a:rPr lang="zh-CN" altLang="en-US" sz="100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组</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(--;n=22)</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和安慰剂组</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n=20)</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对血清甘油三酯浓度的</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个月</a:t>
            </a:r>
            <a:r>
              <a:rPr lang="zh-CN" altLang="en-US"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影响</a:t>
            </a:r>
            <a:r>
              <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rPr>
              <a:t>;P&lt;0.05</a:t>
            </a:r>
            <a:endParaRPr lang="en-US" altLang="zh-CN" sz="1000" b="0" i="0" dirty="0">
              <a:solidFill>
                <a:srgbClr val="333333"/>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0" name="文本框 19"/>
          <p:cNvSpPr txBox="1"/>
          <p:nvPr/>
        </p:nvSpPr>
        <p:spPr>
          <a:xfrm>
            <a:off x="6442075" y="6395720"/>
            <a:ext cx="5029200" cy="476885"/>
          </a:xfrm>
          <a:prstGeom prst="rect">
            <a:avLst/>
          </a:prstGeom>
          <a:noFill/>
        </p:spPr>
        <p:txBody>
          <a:bodyPr wrap="square" lIns="0" tIns="0" rIns="0" bIns="0" rtlCol="0" anchor="t">
            <a:noAutofit/>
          </a:bodyPr>
          <a:p>
            <a:pPr lvl="0" algn="just">
              <a:buClrTx/>
              <a:buSzTx/>
              <a:buFontTx/>
            </a:pP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228600" lvl="0" indent="-228600" algn="just">
              <a:buClrTx/>
              <a:buSzTx/>
              <a:buFont typeface="+mj-lt"/>
              <a:buAutoNum type="arabicPeriod" startAt="3"/>
            </a:pPr>
            <a:r>
              <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rPr>
              <a:t>WS Harris,et al.J Cardiovasc Risk. Oct-Dec 1997;4(5-6)385- 91.</a:t>
            </a: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lvl="0" algn="just">
              <a:buClrTx/>
              <a:buSzTx/>
              <a:buFontTx/>
            </a:pPr>
            <a:endParaRPr lang="en-US" altLang="zh-CN" sz="1000" dirty="0">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sz="quarter" idx="10"/>
          </p:nvPr>
        </p:nvSpPr>
        <p:spPr>
          <a:xfrm>
            <a:off x="377973" y="497152"/>
            <a:ext cx="839551" cy="553720"/>
          </a:xfrm>
        </p:spPr>
        <p:txBody>
          <a:bodyPr/>
          <a:lstStyle/>
          <a:p>
            <a:r>
              <a:rPr lang="en-US" altLang="zh-CN"/>
              <a:t>03</a:t>
            </a:r>
            <a:endParaRPr lang="zh-CN" altLang="en-US"/>
          </a:p>
        </p:txBody>
      </p:sp>
      <p:sp>
        <p:nvSpPr>
          <p:cNvPr id="3" name="文本占位符 2"/>
          <p:cNvSpPr>
            <a:spLocks noGrp="1"/>
          </p:cNvSpPr>
          <p:nvPr>
            <p:ph type="body" sz="quarter" idx="11"/>
          </p:nvPr>
        </p:nvSpPr>
        <p:spPr>
          <a:xfrm>
            <a:off x="1848000" y="521450"/>
            <a:ext cx="3008387" cy="1124585"/>
          </a:xfrm>
        </p:spPr>
        <p:txBody>
          <a:bodyPr/>
          <a:lstStyle/>
          <a:p>
            <a:r>
              <a:rPr lang="zh-CN" altLang="en-US" b="1" dirty="0">
                <a:sym typeface="+mn-ea"/>
              </a:rPr>
              <a:t>有效性</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b="1" dirty="0">
                <a:latin typeface="微软雅黑" panose="020B0503020204020204" pitchFamily="34" charset="-122"/>
                <a:ea typeface="微软雅黑" panose="020B0503020204020204" pitchFamily="34" charset="-122"/>
                <a:cs typeface="微软雅黑" panose="020B0503020204020204" pitchFamily="34" charset="-122"/>
                <a:sym typeface="+mn-ea"/>
              </a:rPr>
              <a:t>2/2</a:t>
            </a:r>
            <a:r>
              <a:rPr lang="zh-CN" altLang="en-US" b="1" dirty="0">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a:p>
          <a:p>
            <a:endParaRPr lang="zh-CN" altLang="en-US" b="1" dirty="0"/>
          </a:p>
        </p:txBody>
      </p:sp>
      <p:sp>
        <p:nvSpPr>
          <p:cNvPr id="6" name="任意多边形: 形状 5"/>
          <p:cNvSpPr/>
          <p:nvPr/>
        </p:nvSpPr>
        <p:spPr>
          <a:xfrm flipV="1">
            <a:off x="0" y="6803471"/>
            <a:ext cx="12192000" cy="62521"/>
          </a:xfrm>
          <a:custGeom>
            <a:avLst/>
            <a:gdLst>
              <a:gd name="connsiteX0" fmla="*/ 108000 w 9969500"/>
              <a:gd name="connsiteY0" fmla="*/ 0 h 492467"/>
              <a:gd name="connsiteX1" fmla="*/ 9861500 w 9969500"/>
              <a:gd name="connsiteY1" fmla="*/ 0 h 492467"/>
              <a:gd name="connsiteX2" fmla="*/ 9969500 w 9969500"/>
              <a:gd name="connsiteY2" fmla="*/ 108000 h 492467"/>
              <a:gd name="connsiteX3" fmla="*/ 9969500 w 9969500"/>
              <a:gd name="connsiteY3" fmla="*/ 492467 h 492467"/>
              <a:gd name="connsiteX4" fmla="*/ 0 w 9969500"/>
              <a:gd name="connsiteY4" fmla="*/ 492467 h 492467"/>
              <a:gd name="connsiteX5" fmla="*/ 0 w 9969500"/>
              <a:gd name="connsiteY5" fmla="*/ 108000 h 492467"/>
              <a:gd name="connsiteX6" fmla="*/ 108000 w 9969500"/>
              <a:gd name="connsiteY6" fmla="*/ 0 h 49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969500" h="492467">
                <a:moveTo>
                  <a:pt x="108000" y="0"/>
                </a:moveTo>
                <a:lnTo>
                  <a:pt x="9861500" y="0"/>
                </a:lnTo>
                <a:cubicBezTo>
                  <a:pt x="9921116" y="0"/>
                  <a:pt x="9969500" y="48384"/>
                  <a:pt x="9969500" y="108000"/>
                </a:cubicBezTo>
                <a:lnTo>
                  <a:pt x="9969500" y="492467"/>
                </a:lnTo>
                <a:lnTo>
                  <a:pt x="0" y="492467"/>
                </a:lnTo>
                <a:lnTo>
                  <a:pt x="0" y="108000"/>
                </a:lnTo>
                <a:cubicBezTo>
                  <a:pt x="0" y="48384"/>
                  <a:pt x="48384" y="0"/>
                  <a:pt x="108000" y="0"/>
                </a:cubicBezTo>
                <a:close/>
              </a:path>
            </a:pathLst>
          </a:custGeom>
          <a:solidFill>
            <a:schemeClr val="accent1"/>
          </a:solidFill>
          <a:ln w="12700" cap="rnd">
            <a:noFill/>
            <a:prstDash val="solid"/>
            <a:round/>
          </a:ln>
          <a:effectLst>
            <a:outerShdw blurRad="254000" dist="127000" algn="ctr"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FFFFFF"/>
                </a:solidFill>
                <a:latin typeface="Arial" panose="020B0604020202020204"/>
                <a:ea typeface="+mn-ea"/>
                <a:cs typeface="+mn-cs"/>
              </a:defRPr>
            </a:lvl1pPr>
            <a:lvl2pPr marL="457200" algn="l" defTabSz="914400" rtl="0" eaLnBrk="1" latinLnBrk="0" hangingPunct="1">
              <a:defRPr sz="1800" kern="1200">
                <a:solidFill>
                  <a:srgbClr val="FFFFFF"/>
                </a:solidFill>
                <a:latin typeface="Arial" panose="020B0604020202020204"/>
                <a:ea typeface="+mn-ea"/>
                <a:cs typeface="+mn-cs"/>
              </a:defRPr>
            </a:lvl2pPr>
            <a:lvl3pPr marL="914400" algn="l" defTabSz="914400" rtl="0" eaLnBrk="1" latinLnBrk="0" hangingPunct="1">
              <a:defRPr sz="1800" kern="1200">
                <a:solidFill>
                  <a:srgbClr val="FFFFFF"/>
                </a:solidFill>
                <a:latin typeface="Arial" panose="020B0604020202020204"/>
                <a:ea typeface="+mn-ea"/>
                <a:cs typeface="+mn-cs"/>
              </a:defRPr>
            </a:lvl3pPr>
            <a:lvl4pPr marL="1371600" algn="l" defTabSz="914400" rtl="0" eaLnBrk="1" latinLnBrk="0" hangingPunct="1">
              <a:defRPr sz="1800" kern="1200">
                <a:solidFill>
                  <a:srgbClr val="FFFFFF"/>
                </a:solidFill>
                <a:latin typeface="Arial" panose="020B0604020202020204"/>
                <a:ea typeface="+mn-ea"/>
                <a:cs typeface="+mn-cs"/>
              </a:defRPr>
            </a:lvl4pPr>
            <a:lvl5pPr marL="1828800" algn="l" defTabSz="914400" rtl="0" eaLnBrk="1" latinLnBrk="0" hangingPunct="1">
              <a:defRPr sz="1800" kern="1200">
                <a:solidFill>
                  <a:srgbClr val="FFFFFF"/>
                </a:solidFill>
                <a:latin typeface="Arial" panose="020B0604020202020204"/>
                <a:ea typeface="+mn-ea"/>
                <a:cs typeface="+mn-cs"/>
              </a:defRPr>
            </a:lvl5pPr>
            <a:lvl6pPr marL="2286000" algn="l" defTabSz="914400" rtl="0" eaLnBrk="1" latinLnBrk="0" hangingPunct="1">
              <a:defRPr sz="1800" kern="1200">
                <a:solidFill>
                  <a:srgbClr val="FFFFFF"/>
                </a:solidFill>
                <a:latin typeface="Arial" panose="020B0604020202020204"/>
                <a:ea typeface="+mn-ea"/>
                <a:cs typeface="+mn-cs"/>
              </a:defRPr>
            </a:lvl6pPr>
            <a:lvl7pPr marL="2743200" algn="l" defTabSz="914400" rtl="0" eaLnBrk="1" latinLnBrk="0" hangingPunct="1">
              <a:defRPr sz="1800" kern="1200">
                <a:solidFill>
                  <a:srgbClr val="FFFFFF"/>
                </a:solidFill>
                <a:latin typeface="Arial" panose="020B0604020202020204"/>
                <a:ea typeface="+mn-ea"/>
                <a:cs typeface="+mn-cs"/>
              </a:defRPr>
            </a:lvl7pPr>
            <a:lvl8pPr marL="3200400" algn="l" defTabSz="914400" rtl="0" eaLnBrk="1" latinLnBrk="0" hangingPunct="1">
              <a:defRPr sz="1800" kern="1200">
                <a:solidFill>
                  <a:srgbClr val="FFFFFF"/>
                </a:solidFill>
                <a:latin typeface="Arial" panose="020B0604020202020204"/>
                <a:ea typeface="+mn-ea"/>
                <a:cs typeface="+mn-cs"/>
              </a:defRPr>
            </a:lvl8pPr>
            <a:lvl9pPr marL="3657600" algn="l" defTabSz="914400" rtl="0" eaLnBrk="1" latinLnBrk="0" hangingPunct="1">
              <a:defRPr sz="1800" kern="1200">
                <a:solidFill>
                  <a:srgbClr val="FFFFFF"/>
                </a:solidFill>
                <a:latin typeface="Arial" panose="020B0604020202020204"/>
                <a:ea typeface="+mn-ea"/>
                <a:cs typeface="+mn-cs"/>
              </a:defRPr>
            </a:lvl9pPr>
          </a:lstStyle>
          <a:p>
            <a:pPr algn="ctr"/>
            <a:endParaRPr lang="zh-CN" altLang="en-US" sz="2000" b="1">
              <a:solidFill>
                <a:srgbClr val="FFFFFF"/>
              </a:solidFill>
            </a:endParaRPr>
          </a:p>
        </p:txBody>
      </p:sp>
      <p:sp>
        <p:nvSpPr>
          <p:cNvPr id="37" name="@稿定PPT实验室 出品-8"/>
          <p:cNvSpPr txBox="1"/>
          <p:nvPr/>
        </p:nvSpPr>
        <p:spPr>
          <a:xfrm>
            <a:off x="693526" y="973018"/>
            <a:ext cx="3225799" cy="215444"/>
          </a:xfrm>
          <a:prstGeom prst="rect">
            <a:avLst/>
          </a:prstGeom>
          <a:noFill/>
          <a:ln>
            <a:noFill/>
          </a:ln>
        </p:spPr>
        <p:txBody>
          <a:bodyPr wrap="square" lIns="0" tIns="0" rIns="0" bIns="0" anchor="ctr" anchorCtr="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zh-CN" sz="1400" dirty="0">
              <a:latin typeface="Arial" panose="020B0604020202020204" pitchFamily="34" charset="0"/>
              <a:ea typeface="微软雅黑" panose="020B0503020204020204" pitchFamily="34" charset="-122"/>
            </a:endParaRPr>
          </a:p>
        </p:txBody>
      </p:sp>
      <p:sp>
        <p:nvSpPr>
          <p:cNvPr id="34" name="矩形: 圆角 33"/>
          <p:cNvSpPr/>
          <p:nvPr/>
        </p:nvSpPr>
        <p:spPr>
          <a:xfrm>
            <a:off x="695960" y="1455420"/>
            <a:ext cx="10815320" cy="2595245"/>
          </a:xfrm>
          <a:prstGeom prst="roundRect">
            <a:avLst>
              <a:gd name="adj" fmla="val 7808"/>
            </a:avLst>
          </a:prstGeom>
          <a:noFill/>
          <a:ln>
            <a:solidFill>
              <a:srgbClr val="3958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rgbClr val="FFFFFF"/>
                </a:solidFill>
                <a:latin typeface="Arial" panose="020B0604020202020204"/>
                <a:ea typeface="+mn-ea"/>
                <a:cs typeface="+mn-cs"/>
              </a:defRPr>
            </a:lvl1pPr>
            <a:lvl2pPr marL="457200" algn="l" defTabSz="914400" rtl="0" eaLnBrk="1" latinLnBrk="0" hangingPunct="1">
              <a:defRPr sz="1800" kern="1200">
                <a:solidFill>
                  <a:srgbClr val="FFFFFF"/>
                </a:solidFill>
                <a:latin typeface="Arial" panose="020B0604020202020204"/>
                <a:ea typeface="+mn-ea"/>
                <a:cs typeface="+mn-cs"/>
              </a:defRPr>
            </a:lvl2pPr>
            <a:lvl3pPr marL="914400" algn="l" defTabSz="914400" rtl="0" eaLnBrk="1" latinLnBrk="0" hangingPunct="1">
              <a:defRPr sz="1800" kern="1200">
                <a:solidFill>
                  <a:srgbClr val="FFFFFF"/>
                </a:solidFill>
                <a:latin typeface="Arial" panose="020B0604020202020204"/>
                <a:ea typeface="+mn-ea"/>
                <a:cs typeface="+mn-cs"/>
              </a:defRPr>
            </a:lvl3pPr>
            <a:lvl4pPr marL="1371600" algn="l" defTabSz="914400" rtl="0" eaLnBrk="1" latinLnBrk="0" hangingPunct="1">
              <a:defRPr sz="1800" kern="1200">
                <a:solidFill>
                  <a:srgbClr val="FFFFFF"/>
                </a:solidFill>
                <a:latin typeface="Arial" panose="020B0604020202020204"/>
                <a:ea typeface="+mn-ea"/>
                <a:cs typeface="+mn-cs"/>
              </a:defRPr>
            </a:lvl4pPr>
            <a:lvl5pPr marL="1828800" algn="l" defTabSz="914400" rtl="0" eaLnBrk="1" latinLnBrk="0" hangingPunct="1">
              <a:defRPr sz="1800" kern="1200">
                <a:solidFill>
                  <a:srgbClr val="FFFFFF"/>
                </a:solidFill>
                <a:latin typeface="Arial" panose="020B0604020202020204"/>
                <a:ea typeface="+mn-ea"/>
                <a:cs typeface="+mn-cs"/>
              </a:defRPr>
            </a:lvl5pPr>
            <a:lvl6pPr marL="2286000" algn="l" defTabSz="914400" rtl="0" eaLnBrk="1" latinLnBrk="0" hangingPunct="1">
              <a:defRPr sz="1800" kern="1200">
                <a:solidFill>
                  <a:srgbClr val="FFFFFF"/>
                </a:solidFill>
                <a:latin typeface="Arial" panose="020B0604020202020204"/>
                <a:ea typeface="+mn-ea"/>
                <a:cs typeface="+mn-cs"/>
              </a:defRPr>
            </a:lvl6pPr>
            <a:lvl7pPr marL="2743200" algn="l" defTabSz="914400" rtl="0" eaLnBrk="1" latinLnBrk="0" hangingPunct="1">
              <a:defRPr sz="1800" kern="1200">
                <a:solidFill>
                  <a:srgbClr val="FFFFFF"/>
                </a:solidFill>
                <a:latin typeface="Arial" panose="020B0604020202020204"/>
                <a:ea typeface="+mn-ea"/>
                <a:cs typeface="+mn-cs"/>
              </a:defRPr>
            </a:lvl7pPr>
            <a:lvl8pPr marL="3200400" algn="l" defTabSz="914400" rtl="0" eaLnBrk="1" latinLnBrk="0" hangingPunct="1">
              <a:defRPr sz="1800" kern="1200">
                <a:solidFill>
                  <a:srgbClr val="FFFFFF"/>
                </a:solidFill>
                <a:latin typeface="Arial" panose="020B0604020202020204"/>
                <a:ea typeface="+mn-ea"/>
                <a:cs typeface="+mn-cs"/>
              </a:defRPr>
            </a:lvl8pPr>
            <a:lvl9pPr marL="3657600" algn="l" defTabSz="914400" rtl="0" eaLnBrk="1" latinLnBrk="0" hangingPunct="1">
              <a:defRPr sz="1800" kern="1200">
                <a:solidFill>
                  <a:srgbClr val="FFFFFF"/>
                </a:solidFill>
                <a:latin typeface="Arial" panose="020B0604020202020204"/>
                <a:ea typeface="+mn-ea"/>
                <a:cs typeface="+mn-cs"/>
              </a:defRPr>
            </a:lvl9pPr>
          </a:lstStyle>
          <a:p>
            <a:pPr algn="ctr"/>
            <a:endParaRPr lang="zh-CN" altLang="en-US">
              <a:solidFill>
                <a:schemeClr val="tx1"/>
              </a:solidFill>
            </a:endParaRPr>
          </a:p>
        </p:txBody>
      </p:sp>
      <p:grpSp>
        <p:nvGrpSpPr>
          <p:cNvPr id="14" name="组合 13"/>
          <p:cNvGrpSpPr/>
          <p:nvPr/>
        </p:nvGrpSpPr>
        <p:grpSpPr>
          <a:xfrm>
            <a:off x="524510" y="1071807"/>
            <a:ext cx="3944620" cy="603958"/>
            <a:chOff x="495307" y="1550936"/>
            <a:chExt cx="2849465" cy="741922"/>
          </a:xfrm>
        </p:grpSpPr>
        <p:sp>
          <p:nvSpPr>
            <p:cNvPr id="15" name="矩形: 圆角 14"/>
            <p:cNvSpPr/>
            <p:nvPr/>
          </p:nvSpPr>
          <p:spPr>
            <a:xfrm>
              <a:off x="495307" y="1635272"/>
              <a:ext cx="2849465" cy="657586"/>
            </a:xfrm>
            <a:prstGeom prst="roundRect">
              <a:avLst>
                <a:gd name="adj" fmla="val 28214"/>
              </a:avLst>
            </a:prstGeom>
            <a:solidFill>
              <a:srgbClr val="3958BA"/>
            </a:solidFill>
            <a:ln w="12700" cap="rnd">
              <a:solidFill>
                <a:schemeClr val="accent1"/>
              </a:solidFill>
              <a:prstDash val="solid"/>
              <a:round/>
            </a:ln>
            <a:effectLst>
              <a:outerShdw blurRad="254000" dist="127000" algn="ctr"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FFFFFF"/>
                  </a:solidFill>
                  <a:latin typeface="Arial" panose="020B0604020202020204"/>
                  <a:ea typeface="+mn-ea"/>
                  <a:cs typeface="+mn-cs"/>
                </a:defRPr>
              </a:lvl1pPr>
              <a:lvl2pPr marL="457200" algn="l" defTabSz="914400" rtl="0" eaLnBrk="1" latinLnBrk="0" hangingPunct="1">
                <a:defRPr sz="1800" kern="1200">
                  <a:solidFill>
                    <a:srgbClr val="FFFFFF"/>
                  </a:solidFill>
                  <a:latin typeface="Arial" panose="020B0604020202020204"/>
                  <a:ea typeface="+mn-ea"/>
                  <a:cs typeface="+mn-cs"/>
                </a:defRPr>
              </a:lvl2pPr>
              <a:lvl3pPr marL="914400" algn="l" defTabSz="914400" rtl="0" eaLnBrk="1" latinLnBrk="0" hangingPunct="1">
                <a:defRPr sz="1800" kern="1200">
                  <a:solidFill>
                    <a:srgbClr val="FFFFFF"/>
                  </a:solidFill>
                  <a:latin typeface="Arial" panose="020B0604020202020204"/>
                  <a:ea typeface="+mn-ea"/>
                  <a:cs typeface="+mn-cs"/>
                </a:defRPr>
              </a:lvl3pPr>
              <a:lvl4pPr marL="1371600" algn="l" defTabSz="914400" rtl="0" eaLnBrk="1" latinLnBrk="0" hangingPunct="1">
                <a:defRPr sz="1800" kern="1200">
                  <a:solidFill>
                    <a:srgbClr val="FFFFFF"/>
                  </a:solidFill>
                  <a:latin typeface="Arial" panose="020B0604020202020204"/>
                  <a:ea typeface="+mn-ea"/>
                  <a:cs typeface="+mn-cs"/>
                </a:defRPr>
              </a:lvl4pPr>
              <a:lvl5pPr marL="1828800" algn="l" defTabSz="914400" rtl="0" eaLnBrk="1" latinLnBrk="0" hangingPunct="1">
                <a:defRPr sz="1800" kern="1200">
                  <a:solidFill>
                    <a:srgbClr val="FFFFFF"/>
                  </a:solidFill>
                  <a:latin typeface="Arial" panose="020B0604020202020204"/>
                  <a:ea typeface="+mn-ea"/>
                  <a:cs typeface="+mn-cs"/>
                </a:defRPr>
              </a:lvl5pPr>
              <a:lvl6pPr marL="2286000" algn="l" defTabSz="914400" rtl="0" eaLnBrk="1" latinLnBrk="0" hangingPunct="1">
                <a:defRPr sz="1800" kern="1200">
                  <a:solidFill>
                    <a:srgbClr val="FFFFFF"/>
                  </a:solidFill>
                  <a:latin typeface="Arial" panose="020B0604020202020204"/>
                  <a:ea typeface="+mn-ea"/>
                  <a:cs typeface="+mn-cs"/>
                </a:defRPr>
              </a:lvl6pPr>
              <a:lvl7pPr marL="2743200" algn="l" defTabSz="914400" rtl="0" eaLnBrk="1" latinLnBrk="0" hangingPunct="1">
                <a:defRPr sz="1800" kern="1200">
                  <a:solidFill>
                    <a:srgbClr val="FFFFFF"/>
                  </a:solidFill>
                  <a:latin typeface="Arial" panose="020B0604020202020204"/>
                  <a:ea typeface="+mn-ea"/>
                  <a:cs typeface="+mn-cs"/>
                </a:defRPr>
              </a:lvl7pPr>
              <a:lvl8pPr marL="3200400" algn="l" defTabSz="914400" rtl="0" eaLnBrk="1" latinLnBrk="0" hangingPunct="1">
                <a:defRPr sz="1800" kern="1200">
                  <a:solidFill>
                    <a:srgbClr val="FFFFFF"/>
                  </a:solidFill>
                  <a:latin typeface="Arial" panose="020B0604020202020204"/>
                  <a:ea typeface="+mn-ea"/>
                  <a:cs typeface="+mn-cs"/>
                </a:defRPr>
              </a:lvl8pPr>
              <a:lvl9pPr marL="3657600" algn="l" defTabSz="914400" rtl="0" eaLnBrk="1" latinLnBrk="0" hangingPunct="1">
                <a:defRPr sz="1800" kern="1200">
                  <a:solidFill>
                    <a:srgbClr val="FFFFFF"/>
                  </a:solidFill>
                  <a:latin typeface="Arial" panose="020B0604020202020204"/>
                  <a:ea typeface="+mn-ea"/>
                  <a:cs typeface="+mn-cs"/>
                </a:defRPr>
              </a:lvl9pPr>
            </a:lstStyle>
            <a:p>
              <a:pPr algn="ctr"/>
              <a:endParaRPr lang="zh-CN" altLang="en-US" sz="2000" b="1">
                <a:solidFill>
                  <a:srgbClr val="FFFFFF"/>
                </a:solidFill>
              </a:endParaRPr>
            </a:p>
          </p:txBody>
        </p:sp>
        <p:sp>
          <p:nvSpPr>
            <p:cNvPr id="16" name="小标题05"/>
            <p:cNvSpPr txBox="1"/>
            <p:nvPr/>
          </p:nvSpPr>
          <p:spPr>
            <a:xfrm>
              <a:off x="579707" y="1550936"/>
              <a:ext cx="2680613" cy="540385"/>
            </a:xfrm>
            <a:prstGeom prst="rect">
              <a:avLst/>
            </a:prstGeom>
            <a:noFill/>
            <a:ln>
              <a:noFill/>
            </a:ln>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zh-CN" altLang="en-US" sz="2000" dirty="0">
                  <a:solidFill>
                    <a:schemeClr val="bg1"/>
                  </a:solidFill>
                  <a:latin typeface="Arial" panose="020B0604020202020204" pitchFamily="34" charset="0"/>
                  <a:ea typeface="微软雅黑" panose="020B0503020204020204" pitchFamily="34" charset="-122"/>
                  <a:sym typeface="Arial" panose="020B0604020202020204"/>
                </a:rPr>
                <a:t>国内权威指南推荐</a:t>
              </a:r>
              <a:endParaRPr lang="zh-CN" altLang="en-US" sz="2000" dirty="0">
                <a:solidFill>
                  <a:schemeClr val="bg1"/>
                </a:solidFill>
                <a:latin typeface="Arial" panose="020B0604020202020204" pitchFamily="34" charset="0"/>
                <a:ea typeface="微软雅黑" panose="020B0503020204020204" pitchFamily="34" charset="-122"/>
                <a:sym typeface="Arial" panose="020B0604020202020204"/>
              </a:endParaRPr>
            </a:p>
          </p:txBody>
        </p:sp>
      </p:grpSp>
      <p:sp>
        <p:nvSpPr>
          <p:cNvPr id="9" name="矩形 8"/>
          <p:cNvSpPr/>
          <p:nvPr/>
        </p:nvSpPr>
        <p:spPr>
          <a:xfrm>
            <a:off x="941070" y="1788795"/>
            <a:ext cx="3358515" cy="193040"/>
          </a:xfrm>
          <a:prstGeom prst="rect">
            <a:avLst/>
          </a:prstGeom>
        </p:spPr>
        <p:txBody>
          <a:bodyPr vert="horz" wrap="square" lIns="0" tIns="0" rIns="0" bIns="0" rtlCol="0" anchor="t">
            <a:spAutoFit/>
          </a:bodyPr>
          <a:lstStyle/>
          <a:p>
            <a:pPr lvl="0" algn="l">
              <a:lnSpc>
                <a:spcPct val="90000"/>
              </a:lnSpc>
              <a:spcBef>
                <a:spcPts val="1000"/>
              </a:spcBef>
              <a:buClrTx/>
              <a:buSzTx/>
              <a:buFont typeface="Arial" panose="020B0604020202020204" pitchFamily="34" charset="0"/>
            </a:pPr>
            <a:r>
              <a:rPr lang="zh-CN" altLang="en-US" sz="1400" b="1" dirty="0">
                <a:solidFill>
                  <a:schemeClr val="accent2"/>
                </a:solidFill>
                <a:sym typeface="+mn-ea"/>
              </a:rPr>
              <a:t>中国血脂管理指南（</a:t>
            </a:r>
            <a:r>
              <a:rPr lang="zh-CN" altLang="en-US" sz="1400" b="1" dirty="0">
                <a:solidFill>
                  <a:schemeClr val="accent2"/>
                </a:solidFill>
                <a:sym typeface="+mn-ea"/>
              </a:rPr>
              <a:t>2023</a:t>
            </a:r>
            <a:r>
              <a:rPr lang="zh-CN" altLang="en-US" sz="1400" b="1" dirty="0">
                <a:solidFill>
                  <a:schemeClr val="accent2"/>
                </a:solidFill>
                <a:sym typeface="+mn-ea"/>
              </a:rPr>
              <a:t>年）</a:t>
            </a:r>
            <a:r>
              <a:rPr lang="en-US" altLang="zh-CN" sz="1400" b="1" baseline="30000" dirty="0">
                <a:solidFill>
                  <a:schemeClr val="accent2"/>
                </a:solidFill>
                <a:sym typeface="+mn-ea"/>
              </a:rPr>
              <a:t>1</a:t>
            </a:r>
            <a:endParaRPr lang="en-US" altLang="zh-CN" sz="1400" b="1" baseline="30000" dirty="0">
              <a:solidFill>
                <a:schemeClr val="accent2"/>
              </a:solidFill>
              <a:sym typeface="+mn-ea"/>
            </a:endParaRPr>
          </a:p>
        </p:txBody>
      </p:sp>
      <p:sp>
        <p:nvSpPr>
          <p:cNvPr id="11" name="文本框 10"/>
          <p:cNvSpPr txBox="1"/>
          <p:nvPr/>
        </p:nvSpPr>
        <p:spPr>
          <a:xfrm>
            <a:off x="941070" y="2077085"/>
            <a:ext cx="10344785" cy="327025"/>
          </a:xfrm>
          <a:prstGeom prst="rect">
            <a:avLst/>
          </a:prstGeom>
          <a:noFill/>
        </p:spPr>
        <p:txBody>
          <a:bodyPr wrap="square" lIns="0" tIns="0" rIns="0" bIns="0" rtlCol="0" anchor="t">
            <a:noAutofit/>
          </a:bodyPr>
          <a:p>
            <a:pPr marL="171450" indent="-171450" algn="l">
              <a:buFont typeface="Arial" panose="020B0604020202020204" pitchFamily="34" charset="0"/>
              <a:buChar char="•"/>
            </a:pP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TG </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&gt;5.6 mmol/L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时</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，可采用</a:t>
            </a:r>
            <a:r>
              <a:rPr lang="en-US" altLang="zh-CN"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a:t>
            </a:r>
            <a:r>
              <a:rPr lang="en-US" altLang="zh-CN"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3 </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脂肪酸</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等药物治疗，减少胰腺炎风险。（</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I</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类推荐</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C</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级证据）</a:t>
            </a:r>
            <a:endParaRPr lang="zh-CN" altLang="en-US" sz="1000" dirty="0" smtClean="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2" name="矩形 11"/>
          <p:cNvSpPr/>
          <p:nvPr/>
        </p:nvSpPr>
        <p:spPr>
          <a:xfrm>
            <a:off x="941705" y="3305810"/>
            <a:ext cx="7816850" cy="281305"/>
          </a:xfrm>
          <a:prstGeom prst="rect">
            <a:avLst/>
          </a:prstGeom>
        </p:spPr>
        <p:txBody>
          <a:bodyPr vert="horz" wrap="square" lIns="0" tIns="0" rIns="0" bIns="0" rtlCol="0" anchor="t">
            <a:noAutofit/>
          </a:bodyPr>
          <a:lstStyle/>
          <a:p>
            <a:pPr lvl="0" algn="l">
              <a:lnSpc>
                <a:spcPct val="90000"/>
              </a:lnSpc>
              <a:spcBef>
                <a:spcPts val="1000"/>
              </a:spcBef>
              <a:buClrTx/>
              <a:buSzTx/>
              <a:buFont typeface="Arial" panose="020B0604020202020204" pitchFamily="34" charset="0"/>
            </a:pPr>
            <a:r>
              <a:rPr lang="zh-CN" altLang="en-US" sz="1400" b="1" dirty="0">
                <a:solidFill>
                  <a:schemeClr val="accent2"/>
                </a:solidFill>
                <a:sym typeface="+mn-ea"/>
              </a:rPr>
              <a:t>成人高血压合并 </a:t>
            </a:r>
            <a:r>
              <a:rPr lang="zh-CN" altLang="en-US" sz="1400" b="1" dirty="0">
                <a:solidFill>
                  <a:schemeClr val="accent2"/>
                </a:solidFill>
                <a:sym typeface="+mn-ea"/>
              </a:rPr>
              <a:t>2 </a:t>
            </a:r>
            <a:r>
              <a:rPr lang="zh-CN" altLang="en-US" sz="1400" b="1" dirty="0">
                <a:solidFill>
                  <a:schemeClr val="accent2"/>
                </a:solidFill>
                <a:sym typeface="+mn-ea"/>
              </a:rPr>
              <a:t>型糖尿病和血脂异常基层防治中国专家共识（</a:t>
            </a:r>
            <a:r>
              <a:rPr lang="zh-CN" altLang="en-US" sz="1400" b="1" dirty="0">
                <a:solidFill>
                  <a:schemeClr val="accent2"/>
                </a:solidFill>
                <a:sym typeface="+mn-ea"/>
              </a:rPr>
              <a:t>2024 </a:t>
            </a:r>
            <a:r>
              <a:rPr lang="zh-CN" altLang="en-US" sz="1400" b="1" dirty="0">
                <a:solidFill>
                  <a:schemeClr val="accent2"/>
                </a:solidFill>
                <a:sym typeface="+mn-ea"/>
              </a:rPr>
              <a:t>年）</a:t>
            </a:r>
            <a:r>
              <a:rPr lang="en-US" altLang="zh-CN" sz="1400" b="1" baseline="30000" dirty="0">
                <a:solidFill>
                  <a:schemeClr val="accent2"/>
                </a:solidFill>
                <a:sym typeface="+mn-ea"/>
              </a:rPr>
              <a:t>3</a:t>
            </a:r>
            <a:endParaRPr lang="en-US" altLang="zh-CN" sz="1400" b="1" baseline="30000" dirty="0">
              <a:solidFill>
                <a:schemeClr val="accent2"/>
              </a:solidFill>
              <a:sym typeface="+mn-ea"/>
            </a:endParaRPr>
          </a:p>
        </p:txBody>
      </p:sp>
      <p:sp>
        <p:nvSpPr>
          <p:cNvPr id="13" name="文本框 12"/>
          <p:cNvSpPr txBox="1"/>
          <p:nvPr/>
        </p:nvSpPr>
        <p:spPr>
          <a:xfrm>
            <a:off x="941070" y="3594735"/>
            <a:ext cx="9969500" cy="461645"/>
          </a:xfrm>
          <a:prstGeom prst="rect">
            <a:avLst/>
          </a:prstGeom>
          <a:noFill/>
        </p:spPr>
        <p:txBody>
          <a:bodyPr wrap="square" lIns="0" tIns="0" rIns="0" bIns="0" rtlCol="0" anchor="t">
            <a:noAutofit/>
          </a:bodyPr>
          <a:p>
            <a:pPr marL="171450" lvl="0" indent="-171450" algn="l">
              <a:buClrTx/>
              <a:buSzTx/>
              <a:buFont typeface="Arial" panose="020B0604020202020204" pitchFamily="34" charset="0"/>
              <a:buChar char="•"/>
            </a:pP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在接受严格生活方式干预及他汀类药物治疗的基础上，TG ≥ 2.3 mmol/L 者可加用</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171450" lvl="0" indent="-171450" algn="l">
              <a:buClrTx/>
              <a:buSzTx/>
              <a:buFont typeface="Arial" panose="020B0604020202020204" pitchFamily="34" charset="0"/>
              <a:buChar char="•"/>
            </a:pP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严重高 TG（TG ≥ 5.7 mmol/L）的患者，应立即启用降 TG 的药物（</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），降低胰腺炎的风险</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I</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类推荐</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C</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级证据）</a:t>
            </a:r>
            <a:endPar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7" name="矩形 16"/>
          <p:cNvSpPr/>
          <p:nvPr/>
        </p:nvSpPr>
        <p:spPr>
          <a:xfrm>
            <a:off x="941070" y="2366963"/>
            <a:ext cx="5080000" cy="193040"/>
          </a:xfrm>
          <a:prstGeom prst="rect">
            <a:avLst/>
          </a:prstGeom>
        </p:spPr>
        <p:txBody>
          <a:bodyPr vert="horz" wrap="square" lIns="0" tIns="0" rIns="0" bIns="0" rtlCol="0" anchor="t">
            <a:spAutoFit/>
          </a:bodyPr>
          <a:lstStyle/>
          <a:p>
            <a:pPr lvl="0" algn="l">
              <a:lnSpc>
                <a:spcPct val="90000"/>
              </a:lnSpc>
              <a:spcBef>
                <a:spcPts val="1000"/>
              </a:spcBef>
              <a:buClrTx/>
              <a:buSzTx/>
              <a:buFont typeface="Arial" panose="020B0604020202020204" pitchFamily="34" charset="0"/>
            </a:pPr>
            <a:r>
              <a:rPr lang="zh-CN" altLang="en-US" sz="1400" b="1" dirty="0">
                <a:solidFill>
                  <a:schemeClr val="accent2"/>
                </a:solidFill>
                <a:sym typeface="+mn-ea"/>
              </a:rPr>
              <a:t>高甘油三酯血症临床管理多学科专家共识</a:t>
            </a:r>
            <a:r>
              <a:rPr lang="zh-CN" altLang="en-US" sz="1400" b="1" dirty="0">
                <a:solidFill>
                  <a:schemeClr val="accent2"/>
                </a:solidFill>
                <a:sym typeface="+mn-ea"/>
              </a:rPr>
              <a:t>（2023年）</a:t>
            </a:r>
            <a:r>
              <a:rPr lang="en-US" altLang="zh-CN" sz="1400" b="1" baseline="30000" dirty="0">
                <a:solidFill>
                  <a:schemeClr val="accent2"/>
                </a:solidFill>
                <a:sym typeface="+mn-ea"/>
              </a:rPr>
              <a:t>2</a:t>
            </a:r>
            <a:endParaRPr lang="en-US" altLang="zh-CN" sz="1400" b="1" baseline="30000" dirty="0">
              <a:solidFill>
                <a:schemeClr val="accent2"/>
              </a:solidFill>
              <a:sym typeface="+mn-ea"/>
            </a:endParaRPr>
          </a:p>
        </p:txBody>
      </p:sp>
      <p:sp>
        <p:nvSpPr>
          <p:cNvPr id="18" name="文本框 17"/>
          <p:cNvSpPr txBox="1"/>
          <p:nvPr/>
        </p:nvSpPr>
        <p:spPr>
          <a:xfrm>
            <a:off x="941070" y="2654300"/>
            <a:ext cx="9975850" cy="563880"/>
          </a:xfrm>
          <a:prstGeom prst="rect">
            <a:avLst/>
          </a:prstGeom>
          <a:noFill/>
        </p:spPr>
        <p:txBody>
          <a:bodyPr wrap="square" lIns="0" tIns="0" rIns="0" bIns="0" rtlCol="0" anchor="t">
            <a:noAutofit/>
          </a:bodyPr>
          <a:p>
            <a:pPr marL="171450" lvl="0" indent="-171450" algn="l">
              <a:buClrTx/>
              <a:buSzTx/>
              <a:buFont typeface="Arial" panose="020B0604020202020204" pitchFamily="34" charset="0"/>
              <a:buChar char="•"/>
            </a:pP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TG ≥ 5.7 mmol/L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的患者，立即启用</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等药物治疗</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，同时排查继发性因素；</a:t>
            </a:r>
            <a:endPar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171450" lvl="0" indent="-171450" algn="l">
              <a:buClrTx/>
              <a:buSzTx/>
              <a:buFont typeface="Arial" panose="020B0604020202020204" pitchFamily="34" charset="0"/>
              <a:buChar char="•"/>
            </a:pP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对于接受他汀类药物治疗后</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TG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仍高的</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CKD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患者，建议联用</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a:t>
            </a:r>
            <a:endPar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171450" lvl="0" indent="-171450" algn="l">
              <a:buClrTx/>
              <a:buSzTx/>
              <a:buFont typeface="Arial" panose="020B0604020202020204" pitchFamily="34" charset="0"/>
              <a:buChar char="•"/>
            </a:pP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妊娠期可选用的降</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TG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药物有限，在充分改变生活方式的基础上，</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ω-3 脂肪酸</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能有效并相对安全地降低</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TG</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，是妊娠合并重度或极重度</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HTG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的可选药物。</a:t>
            </a:r>
            <a:endPar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9" name="矩形: 圆角 33"/>
          <p:cNvSpPr/>
          <p:nvPr/>
        </p:nvSpPr>
        <p:spPr>
          <a:xfrm>
            <a:off x="673100" y="4455160"/>
            <a:ext cx="10838180" cy="1325880"/>
          </a:xfrm>
          <a:prstGeom prst="roundRect">
            <a:avLst>
              <a:gd name="adj" fmla="val 7808"/>
            </a:avLst>
          </a:prstGeom>
          <a:noFill/>
          <a:ln>
            <a:solidFill>
              <a:srgbClr val="3958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rgbClr val="FFFFFF"/>
                </a:solidFill>
                <a:latin typeface="Arial" panose="020B0604020202020204"/>
                <a:ea typeface="+mn-ea"/>
                <a:cs typeface="+mn-cs"/>
              </a:defRPr>
            </a:lvl1pPr>
            <a:lvl2pPr marL="457200" algn="l" defTabSz="914400" rtl="0" eaLnBrk="1" latinLnBrk="0" hangingPunct="1">
              <a:defRPr sz="1800" kern="1200">
                <a:solidFill>
                  <a:srgbClr val="FFFFFF"/>
                </a:solidFill>
                <a:latin typeface="Arial" panose="020B0604020202020204"/>
                <a:ea typeface="+mn-ea"/>
                <a:cs typeface="+mn-cs"/>
              </a:defRPr>
            </a:lvl2pPr>
            <a:lvl3pPr marL="914400" algn="l" defTabSz="914400" rtl="0" eaLnBrk="1" latinLnBrk="0" hangingPunct="1">
              <a:defRPr sz="1800" kern="1200">
                <a:solidFill>
                  <a:srgbClr val="FFFFFF"/>
                </a:solidFill>
                <a:latin typeface="Arial" panose="020B0604020202020204"/>
                <a:ea typeface="+mn-ea"/>
                <a:cs typeface="+mn-cs"/>
              </a:defRPr>
            </a:lvl3pPr>
            <a:lvl4pPr marL="1371600" algn="l" defTabSz="914400" rtl="0" eaLnBrk="1" latinLnBrk="0" hangingPunct="1">
              <a:defRPr sz="1800" kern="1200">
                <a:solidFill>
                  <a:srgbClr val="FFFFFF"/>
                </a:solidFill>
                <a:latin typeface="Arial" panose="020B0604020202020204"/>
                <a:ea typeface="+mn-ea"/>
                <a:cs typeface="+mn-cs"/>
              </a:defRPr>
            </a:lvl4pPr>
            <a:lvl5pPr marL="1828800" algn="l" defTabSz="914400" rtl="0" eaLnBrk="1" latinLnBrk="0" hangingPunct="1">
              <a:defRPr sz="1800" kern="1200">
                <a:solidFill>
                  <a:srgbClr val="FFFFFF"/>
                </a:solidFill>
                <a:latin typeface="Arial" panose="020B0604020202020204"/>
                <a:ea typeface="+mn-ea"/>
                <a:cs typeface="+mn-cs"/>
              </a:defRPr>
            </a:lvl5pPr>
            <a:lvl6pPr marL="2286000" algn="l" defTabSz="914400" rtl="0" eaLnBrk="1" latinLnBrk="0" hangingPunct="1">
              <a:defRPr sz="1800" kern="1200">
                <a:solidFill>
                  <a:srgbClr val="FFFFFF"/>
                </a:solidFill>
                <a:latin typeface="Arial" panose="020B0604020202020204"/>
                <a:ea typeface="+mn-ea"/>
                <a:cs typeface="+mn-cs"/>
              </a:defRPr>
            </a:lvl6pPr>
            <a:lvl7pPr marL="2743200" algn="l" defTabSz="914400" rtl="0" eaLnBrk="1" latinLnBrk="0" hangingPunct="1">
              <a:defRPr sz="1800" kern="1200">
                <a:solidFill>
                  <a:srgbClr val="FFFFFF"/>
                </a:solidFill>
                <a:latin typeface="Arial" panose="020B0604020202020204"/>
                <a:ea typeface="+mn-ea"/>
                <a:cs typeface="+mn-cs"/>
              </a:defRPr>
            </a:lvl7pPr>
            <a:lvl8pPr marL="3200400" algn="l" defTabSz="914400" rtl="0" eaLnBrk="1" latinLnBrk="0" hangingPunct="1">
              <a:defRPr sz="1800" kern="1200">
                <a:solidFill>
                  <a:srgbClr val="FFFFFF"/>
                </a:solidFill>
                <a:latin typeface="Arial" panose="020B0604020202020204"/>
                <a:ea typeface="+mn-ea"/>
                <a:cs typeface="+mn-cs"/>
              </a:defRPr>
            </a:lvl8pPr>
            <a:lvl9pPr marL="3657600" algn="l" defTabSz="914400" rtl="0" eaLnBrk="1" latinLnBrk="0" hangingPunct="1">
              <a:defRPr sz="1800" kern="1200">
                <a:solidFill>
                  <a:srgbClr val="FFFFFF"/>
                </a:solidFill>
                <a:latin typeface="Arial" panose="020B0604020202020204"/>
                <a:ea typeface="+mn-ea"/>
                <a:cs typeface="+mn-cs"/>
              </a:defRPr>
            </a:lvl9pPr>
          </a:lstStyle>
          <a:p>
            <a:pPr algn="ctr"/>
            <a:endParaRPr lang="zh-CN" altLang="en-US">
              <a:solidFill>
                <a:schemeClr val="tx1"/>
              </a:solidFill>
            </a:endParaRPr>
          </a:p>
        </p:txBody>
      </p:sp>
      <p:sp>
        <p:nvSpPr>
          <p:cNvPr id="23" name="矩形 22"/>
          <p:cNvSpPr/>
          <p:nvPr/>
        </p:nvSpPr>
        <p:spPr>
          <a:xfrm>
            <a:off x="941705" y="4919345"/>
            <a:ext cx="8429625" cy="1021080"/>
          </a:xfrm>
          <a:prstGeom prst="rect">
            <a:avLst/>
          </a:prstGeom>
        </p:spPr>
        <p:txBody>
          <a:bodyPr vert="horz" wrap="square" lIns="0" tIns="0" rIns="0" bIns="0" rtlCol="0" anchor="t">
            <a:noAutofit/>
          </a:bodyPr>
          <a:lstStyle/>
          <a:p>
            <a:pPr lvl="0" algn="l">
              <a:lnSpc>
                <a:spcPct val="90000"/>
              </a:lnSpc>
              <a:spcBef>
                <a:spcPts val="1000"/>
              </a:spcBef>
              <a:buClrTx/>
              <a:buSzTx/>
              <a:buFont typeface="Arial" panose="020B0604020202020204" pitchFamily="34" charset="0"/>
            </a:pPr>
            <a:r>
              <a:rPr lang="zh-CN" altLang="en-US" sz="1400" b="1" dirty="0">
                <a:solidFill>
                  <a:schemeClr val="accent2"/>
                </a:solidFill>
                <a:sym typeface="+mn-ea"/>
              </a:rPr>
              <a:t>美国心脏协会 / 美国心脏病学会 / 美国心力衰竭学会心力衰竭管理指南（</a:t>
            </a:r>
            <a:r>
              <a:rPr lang="zh-CN" altLang="en-US" sz="1400" b="1" dirty="0">
                <a:solidFill>
                  <a:schemeClr val="accent2"/>
                </a:solidFill>
                <a:sym typeface="+mn-ea"/>
              </a:rPr>
              <a:t>2022 年</a:t>
            </a:r>
            <a:r>
              <a:rPr lang="zh-CN" altLang="en-US" sz="1400" b="1" dirty="0">
                <a:solidFill>
                  <a:schemeClr val="accent2"/>
                </a:solidFill>
                <a:sym typeface="+mn-ea"/>
              </a:rPr>
              <a:t>）</a:t>
            </a:r>
            <a:r>
              <a:rPr lang="en-US" altLang="zh-CN" sz="1400" b="1" baseline="30000" dirty="0">
                <a:solidFill>
                  <a:schemeClr val="accent2"/>
                </a:solidFill>
                <a:sym typeface="+mn-ea"/>
              </a:rPr>
              <a:t>4</a:t>
            </a:r>
            <a:endParaRPr lang="zh-CN" altLang="en-US" sz="1400" b="1" baseline="30000" dirty="0">
              <a:solidFill>
                <a:schemeClr val="accent2"/>
              </a:solidFill>
            </a:endParaRPr>
          </a:p>
          <a:p>
            <a:pPr lvl="0" algn="l">
              <a:lnSpc>
                <a:spcPct val="90000"/>
              </a:lnSpc>
              <a:spcBef>
                <a:spcPts val="1000"/>
              </a:spcBef>
              <a:buClrTx/>
              <a:buSzTx/>
              <a:buFont typeface="Arial" panose="020B0604020202020204" pitchFamily="34" charset="0"/>
            </a:pPr>
            <a:endParaRPr lang="zh-CN" altLang="en-US" sz="1400" b="1" baseline="30000" dirty="0">
              <a:solidFill>
                <a:schemeClr val="accent2"/>
              </a:solidFill>
              <a:sym typeface="+mn-ea"/>
            </a:endParaRPr>
          </a:p>
          <a:p>
            <a:pPr lvl="0" algn="l">
              <a:lnSpc>
                <a:spcPct val="90000"/>
              </a:lnSpc>
              <a:spcBef>
                <a:spcPts val="1000"/>
              </a:spcBef>
              <a:buClrTx/>
              <a:buSzTx/>
              <a:buFont typeface="Arial" panose="020B0604020202020204" pitchFamily="34" charset="0"/>
            </a:pPr>
            <a:endParaRPr lang="zh-CN" altLang="en-US" sz="1400" b="1" baseline="30000" dirty="0">
              <a:solidFill>
                <a:schemeClr val="accent2"/>
              </a:solidFill>
              <a:sym typeface="+mn-ea"/>
            </a:endParaRPr>
          </a:p>
        </p:txBody>
      </p:sp>
      <p:sp>
        <p:nvSpPr>
          <p:cNvPr id="24" name="文本框 23"/>
          <p:cNvSpPr txBox="1"/>
          <p:nvPr/>
        </p:nvSpPr>
        <p:spPr>
          <a:xfrm>
            <a:off x="912495" y="5300980"/>
            <a:ext cx="10344150" cy="327025"/>
          </a:xfrm>
          <a:prstGeom prst="rect">
            <a:avLst/>
          </a:prstGeom>
          <a:noFill/>
        </p:spPr>
        <p:txBody>
          <a:bodyPr wrap="square" lIns="0" tIns="0" rIns="0" bIns="0" rtlCol="0" anchor="t">
            <a:noAutofit/>
          </a:bodyPr>
          <a:p>
            <a:pPr marL="171450" indent="-171450" algn="l">
              <a:buFont typeface="Arial" panose="020B0604020202020204" pitchFamily="34" charset="0"/>
              <a:buChar char="•"/>
            </a:pP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在指南指导药物治疗基础上，</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ω</a:t>
            </a:r>
            <a:r>
              <a:rPr lang="zh-CN" altLang="en-US" sz="1000" b="1" dirty="0">
                <a:solidFill>
                  <a:schemeClr val="accent2">
                    <a:lumMod val="75000"/>
                  </a:schemeClr>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-3 脂肪酸</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作为附加治疗用于降低心力衰竭患者（</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NYHA </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心功能</a:t>
            </a:r>
            <a:r>
              <a:rPr lang="en-US"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Ⅱ</a:t>
            </a:r>
            <a:r>
              <a:rPr lang="en-US" altLang="zh-CN"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 ~ </a:t>
            </a:r>
            <a:r>
              <a:rPr lang="en-US"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Ⅳ</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级）的死亡风险和心血管住院风险。（Ⅱb</a:t>
            </a:r>
            <a:r>
              <a:rPr lang="zh-CN" altLang="en-US" sz="1000" dirty="0">
                <a:effectLst/>
                <a:latin typeface="微软雅黑" panose="020B0503020204020204" pitchFamily="34" charset="-122"/>
                <a:ea typeface="微软雅黑" panose="020B0503020204020204" pitchFamily="34" charset="-122"/>
                <a:cs typeface="微软雅黑" panose="020B0503020204020204" pitchFamily="34" charset="-122"/>
                <a:sym typeface="+mn-ea"/>
              </a:rPr>
              <a:t>级推荐B级证据）</a:t>
            </a:r>
            <a:endParaRPr lang="zh-CN" altLang="en-US" sz="1000" dirty="0" smtClean="0">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grpSp>
        <p:nvGrpSpPr>
          <p:cNvPr id="29" name="组合 28"/>
          <p:cNvGrpSpPr/>
          <p:nvPr/>
        </p:nvGrpSpPr>
        <p:grpSpPr>
          <a:xfrm>
            <a:off x="576580" y="4106472"/>
            <a:ext cx="3944620" cy="603958"/>
            <a:chOff x="495307" y="1550936"/>
            <a:chExt cx="2849465" cy="741922"/>
          </a:xfrm>
        </p:grpSpPr>
        <p:sp>
          <p:nvSpPr>
            <p:cNvPr id="30" name="矩形: 圆角 14"/>
            <p:cNvSpPr/>
            <p:nvPr/>
          </p:nvSpPr>
          <p:spPr>
            <a:xfrm>
              <a:off x="495307" y="1635272"/>
              <a:ext cx="2849465" cy="657586"/>
            </a:xfrm>
            <a:prstGeom prst="roundRect">
              <a:avLst>
                <a:gd name="adj" fmla="val 28214"/>
              </a:avLst>
            </a:prstGeom>
            <a:solidFill>
              <a:srgbClr val="3958BA"/>
            </a:solidFill>
            <a:ln w="12700" cap="rnd">
              <a:solidFill>
                <a:schemeClr val="accent1"/>
              </a:solidFill>
              <a:prstDash val="solid"/>
              <a:round/>
            </a:ln>
            <a:effectLst>
              <a:outerShdw blurRad="254000" dist="127000" algn="ctr"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rgbClr val="FFFFFF"/>
                  </a:solidFill>
                  <a:latin typeface="Arial" panose="020B0604020202020204"/>
                  <a:ea typeface="+mn-ea"/>
                  <a:cs typeface="+mn-cs"/>
                </a:defRPr>
              </a:lvl1pPr>
              <a:lvl2pPr marL="457200" algn="l" defTabSz="914400" rtl="0" eaLnBrk="1" latinLnBrk="0" hangingPunct="1">
                <a:defRPr sz="1800" kern="1200">
                  <a:solidFill>
                    <a:srgbClr val="FFFFFF"/>
                  </a:solidFill>
                  <a:latin typeface="Arial" panose="020B0604020202020204"/>
                  <a:ea typeface="+mn-ea"/>
                  <a:cs typeface="+mn-cs"/>
                </a:defRPr>
              </a:lvl2pPr>
              <a:lvl3pPr marL="914400" algn="l" defTabSz="914400" rtl="0" eaLnBrk="1" latinLnBrk="0" hangingPunct="1">
                <a:defRPr sz="1800" kern="1200">
                  <a:solidFill>
                    <a:srgbClr val="FFFFFF"/>
                  </a:solidFill>
                  <a:latin typeface="Arial" panose="020B0604020202020204"/>
                  <a:ea typeface="+mn-ea"/>
                  <a:cs typeface="+mn-cs"/>
                </a:defRPr>
              </a:lvl3pPr>
              <a:lvl4pPr marL="1371600" algn="l" defTabSz="914400" rtl="0" eaLnBrk="1" latinLnBrk="0" hangingPunct="1">
                <a:defRPr sz="1800" kern="1200">
                  <a:solidFill>
                    <a:srgbClr val="FFFFFF"/>
                  </a:solidFill>
                  <a:latin typeface="Arial" panose="020B0604020202020204"/>
                  <a:ea typeface="+mn-ea"/>
                  <a:cs typeface="+mn-cs"/>
                </a:defRPr>
              </a:lvl4pPr>
              <a:lvl5pPr marL="1828800" algn="l" defTabSz="914400" rtl="0" eaLnBrk="1" latinLnBrk="0" hangingPunct="1">
                <a:defRPr sz="1800" kern="1200">
                  <a:solidFill>
                    <a:srgbClr val="FFFFFF"/>
                  </a:solidFill>
                  <a:latin typeface="Arial" panose="020B0604020202020204"/>
                  <a:ea typeface="+mn-ea"/>
                  <a:cs typeface="+mn-cs"/>
                </a:defRPr>
              </a:lvl5pPr>
              <a:lvl6pPr marL="2286000" algn="l" defTabSz="914400" rtl="0" eaLnBrk="1" latinLnBrk="0" hangingPunct="1">
                <a:defRPr sz="1800" kern="1200">
                  <a:solidFill>
                    <a:srgbClr val="FFFFFF"/>
                  </a:solidFill>
                  <a:latin typeface="Arial" panose="020B0604020202020204"/>
                  <a:ea typeface="+mn-ea"/>
                  <a:cs typeface="+mn-cs"/>
                </a:defRPr>
              </a:lvl6pPr>
              <a:lvl7pPr marL="2743200" algn="l" defTabSz="914400" rtl="0" eaLnBrk="1" latinLnBrk="0" hangingPunct="1">
                <a:defRPr sz="1800" kern="1200">
                  <a:solidFill>
                    <a:srgbClr val="FFFFFF"/>
                  </a:solidFill>
                  <a:latin typeface="Arial" panose="020B0604020202020204"/>
                  <a:ea typeface="+mn-ea"/>
                  <a:cs typeface="+mn-cs"/>
                </a:defRPr>
              </a:lvl7pPr>
              <a:lvl8pPr marL="3200400" algn="l" defTabSz="914400" rtl="0" eaLnBrk="1" latinLnBrk="0" hangingPunct="1">
                <a:defRPr sz="1800" kern="1200">
                  <a:solidFill>
                    <a:srgbClr val="FFFFFF"/>
                  </a:solidFill>
                  <a:latin typeface="Arial" panose="020B0604020202020204"/>
                  <a:ea typeface="+mn-ea"/>
                  <a:cs typeface="+mn-cs"/>
                </a:defRPr>
              </a:lvl8pPr>
              <a:lvl9pPr marL="3657600" algn="l" defTabSz="914400" rtl="0" eaLnBrk="1" latinLnBrk="0" hangingPunct="1">
                <a:defRPr sz="1800" kern="1200">
                  <a:solidFill>
                    <a:srgbClr val="FFFFFF"/>
                  </a:solidFill>
                  <a:latin typeface="Arial" panose="020B0604020202020204"/>
                  <a:ea typeface="+mn-ea"/>
                  <a:cs typeface="+mn-cs"/>
                </a:defRPr>
              </a:lvl9pPr>
            </a:lstStyle>
            <a:p>
              <a:pPr algn="ctr"/>
              <a:endParaRPr lang="zh-CN" altLang="en-US" sz="2000" b="1">
                <a:solidFill>
                  <a:srgbClr val="FFFFFF"/>
                </a:solidFill>
              </a:endParaRPr>
            </a:p>
          </p:txBody>
        </p:sp>
        <p:sp>
          <p:nvSpPr>
            <p:cNvPr id="31" name="小标题05"/>
            <p:cNvSpPr txBox="1"/>
            <p:nvPr/>
          </p:nvSpPr>
          <p:spPr>
            <a:xfrm>
              <a:off x="579707" y="1550936"/>
              <a:ext cx="2680613" cy="540385"/>
            </a:xfrm>
            <a:prstGeom prst="rect">
              <a:avLst/>
            </a:prstGeom>
            <a:noFill/>
            <a:ln>
              <a:noFill/>
            </a:ln>
          </p:spPr>
          <p:txBody>
            <a:bodyPr wrap="square" rtlCol="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zh-CN" altLang="en-US" sz="2000" dirty="0">
                  <a:solidFill>
                    <a:schemeClr val="bg1"/>
                  </a:solidFill>
                  <a:latin typeface="Arial" panose="020B0604020202020204" pitchFamily="34" charset="0"/>
                  <a:ea typeface="微软雅黑" panose="020B0503020204020204" pitchFamily="34" charset="-122"/>
                  <a:sym typeface="Arial" panose="020B0604020202020204"/>
                </a:rPr>
                <a:t>国外权威指南推荐</a:t>
              </a:r>
              <a:endParaRPr lang="zh-CN" altLang="en-US" sz="2000" dirty="0">
                <a:solidFill>
                  <a:schemeClr val="bg1"/>
                </a:solidFill>
                <a:latin typeface="Arial" panose="020B0604020202020204" pitchFamily="34" charset="0"/>
                <a:ea typeface="微软雅黑" panose="020B0503020204020204" pitchFamily="34" charset="-122"/>
                <a:sym typeface="Arial" panose="020B0604020202020204"/>
              </a:endParaRPr>
            </a:p>
          </p:txBody>
        </p:sp>
      </p:grpSp>
      <p:sp>
        <p:nvSpPr>
          <p:cNvPr id="33" name="文本框 32"/>
          <p:cNvSpPr txBox="1"/>
          <p:nvPr/>
        </p:nvSpPr>
        <p:spPr>
          <a:xfrm>
            <a:off x="621030" y="5949315"/>
            <a:ext cx="11212830" cy="783590"/>
          </a:xfrm>
          <a:prstGeom prst="rect">
            <a:avLst/>
          </a:prstGeom>
        </p:spPr>
        <p:txBody>
          <a:bodyPr wrap="square">
            <a:spAutoFit/>
          </a:bodyPr>
          <a:p>
            <a:pPr marL="0" indent="0" algn="l"/>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1. </a:t>
            </a:r>
            <a:r>
              <a:rPr lang="zh-CN" altLang="en-US" sz="900">
                <a:latin typeface="微软雅黑" panose="020B0503020204020204" pitchFamily="34" charset="-122"/>
                <a:ea typeface="微软雅黑" panose="020B0503020204020204" pitchFamily="34" charset="-122"/>
                <a:cs typeface="微软雅黑" panose="020B0503020204020204" pitchFamily="34" charset="-122"/>
                <a:sym typeface="+mn-ea"/>
              </a:rPr>
              <a:t>中国血脂管理指南（2023年）</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中华心血管病杂志</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2023,51(3) : 221-255.</a:t>
            </a:r>
            <a:r>
              <a:rPr lang="en-US" altLang="zh-CN" sz="900" b="0" i="0">
                <a:solidFill>
                  <a:schemeClr val="tx1"/>
                </a:solidFill>
                <a:highlight>
                  <a:srgbClr val="FFFF00"/>
                </a:highlight>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gn="l"/>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 </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高甘油三酯血症临床管理多学科专家共识工作组</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葛均波</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霍勇</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等</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高甘油三酯血症临床管理多学科专家共识</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[J].</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中国循环杂志</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2023, 38(6):621-633.</a:t>
            </a:r>
            <a:endPar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gn="l"/>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3. </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北京高血压防治协会</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中国老年学和老年医学学会</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北京市社区卫生协会</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北京社区健康促进会</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成人高血压合并</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 </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型糖尿病和血脂异常基层防治中国专家共识</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(2024 </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年版</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)[J].</a:t>
            </a:r>
            <a:r>
              <a:rPr lang="zh-CN" altLang="en-US"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中国全科医学</a:t>
            </a:r>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 2024.</a:t>
            </a:r>
            <a:endPar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lgn="l"/>
            <a:r>
              <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rPr>
              <a:t>4. 2022 AHA/ACC/HFSA Guideline for the Management of Heart Failure: A Report of the American College of Cardiology/American Heart Association Joint Committee on Clinical Practice Guidelines. Circulation. 2022;145:e895–e1032</a:t>
            </a:r>
            <a:endParaRPr lang="en-US" altLang="zh-CN" sz="900" b="0" i="0">
              <a:solidFill>
                <a:schemeClr val="tx1"/>
              </a:solidFill>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sld>
</file>

<file path=ppt/tags/tag1.xml><?xml version="1.0" encoding="utf-8"?>
<p:tagLst xmlns:p="http://schemas.openxmlformats.org/presentationml/2006/main">
  <p:tag name="KSO_WM_UNIT_TABLE_BEAUTIFY" val="smartTable{ad96c7c8-9374-45a4-9e7b-a98ba80f3ddc}"/>
  <p:tag name="TABLE_ENDDRAG_ORIGIN_RECT" val="573*391"/>
  <p:tag name="TABLE_ENDDRAG_RECT" val="29*88*573*391"/>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DIAGRAM_VIRTUALLY_FRAME" val="{&quot;height&quot;:285.75,&quot;left&quot;:63.15,&quot;top&quot;:150.95,&quot;width&quot;:850.4}"/>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TABLE_ENDDRAG_ORIGIN_RECT" val="849*343"/>
  <p:tag name="TABLE_ENDDRAG_RECT" val="60*162*849*343"/>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TABLE_ENDDRAG_ORIGIN_RECT" val="850*281"/>
  <p:tag name="TABLE_ENDDRAG_RECT" val="60*167*850*281"/>
</p:tagLst>
</file>

<file path=ppt/tags/tag19.xml><?xml version="1.0" encoding="utf-8"?>
<p:tagLst xmlns:p="http://schemas.openxmlformats.org/presentationml/2006/main">
  <p:tag name="KSO_WM_DIAGRAM_VIRTUALLY_FRAME" val="{&quot;height&quot;:328.35,&quot;left&quot;:51.65,&quot;top&quot;:98.45,&quot;width&quot;:851.55}"/>
</p:tagLst>
</file>

<file path=ppt/tags/tag2.xml><?xml version="1.0" encoding="utf-8"?>
<p:tagLst xmlns:p="http://schemas.openxmlformats.org/presentationml/2006/main">
  <p:tag name="TABLE_ENDDRAG_ORIGIN_RECT" val="833*298"/>
  <p:tag name="TABLE_ENDDRAG_RECT" val="60*94*833*298"/>
</p:tagLst>
</file>

<file path=ppt/tags/tag20.xml><?xml version="1.0" encoding="utf-8"?>
<p:tagLst xmlns:p="http://schemas.openxmlformats.org/presentationml/2006/main">
  <p:tag name="ADJUSTMENTS" val="5.68568"/>
  <p:tag name="SHADOWSIZE" val="102"/>
  <p:tag name="TEXTGLOW" val="0"/>
  <p:tag name="TEXTREFLECTION" val="0"/>
  <p:tag name="LINERULEAFTER" val="0"/>
  <p:tag name="MARGINBOTTOM" val="3.6"/>
  <p:tag name="MARGINRIGHT" val="7.2"/>
  <p:tag name="MARGINLEFT" val="7.2"/>
  <p:tag name="MARGINTOP" val="3.6"/>
  <p:tag name="FONTSIZE" val="21.6"/>
  <p:tag name="SOFTEDGE" val="0"/>
  <p:tag name="SHAPEGLOW" val="0"/>
  <p:tag name="SHAPEREFLECTION" val="-2.147484E+09"/>
  <p:tag name="SHADOWOFFSETY" val="0"/>
  <p:tag name="SHADOWOFFSETX" val="0"/>
  <p:tag name="SHADOWBLUR" val="43"/>
  <p:tag name="LINEWEIGHT" val="0.5"/>
  <p:tag name="HEIGHT" val="76.33835"/>
  <p:tag name="WIDTH" val="400.1258"/>
  <p:tag name="LEFT" val="54.21638"/>
  <p:tag name="TOP" val="143.4868"/>
  <p:tag name="KSO_WM_DIAGRAM_VIRTUALLY_FRAME" val="{&quot;height&quot;:328.35,&quot;left&quot;:51.65,&quot;top&quot;:98.45,&quot;width&quot;:851.55}"/>
</p:tagLst>
</file>

<file path=ppt/tags/tag21.xml><?xml version="1.0" encoding="utf-8"?>
<p:tagLst xmlns:p="http://schemas.openxmlformats.org/presentationml/2006/main">
  <p:tag name="TEXTGLOW" val="0"/>
  <p:tag name="TEXTREFLECTION" val="0"/>
  <p:tag name="LINERULEAFTER" val="0"/>
  <p:tag name="MARGINBOTTOM" val="3.6"/>
  <p:tag name="MARGINRIGHT" val="7.2"/>
  <p:tag name="MARGINLEFT" val="7.2"/>
  <p:tag name="MARGINTOP" val="3.6"/>
  <p:tag name="FONTSIZE" val="13.2"/>
  <p:tag name="SOFTEDGE" val="0"/>
  <p:tag name="SHAPEGLOW" val="0"/>
  <p:tag name="SHAPEREFLECTION" val="-2.147484E+09"/>
  <p:tag name="HEIGHT" val="68.78024"/>
  <p:tag name="WIDTH" val="319.1847"/>
  <p:tag name="LEFT" val="121.3298"/>
  <p:tag name="TOP" val="147.6895"/>
  <p:tag name="KSO_WM_DIAGRAM_VIRTUALLY_FRAME" val="{&quot;height&quot;:328.35,&quot;left&quot;:51.65,&quot;top&quot;:98.45,&quot;width&quot;:851.55}"/>
</p:tagLst>
</file>

<file path=ppt/tags/tag22.xml><?xml version="1.0" encoding="utf-8"?>
<p:tagLst xmlns:p="http://schemas.openxmlformats.org/presentationml/2006/main">
  <p:tag name="KSO_WM_DIAGRAM_VIRTUALLY_FRAME" val="{&quot;height&quot;:328.35,&quot;left&quot;:51.65,&quot;top&quot;:98.45,&quot;width&quot;:851.55}"/>
</p:tagLst>
</file>

<file path=ppt/tags/tag23.xml><?xml version="1.0" encoding="utf-8"?>
<p:tagLst xmlns:p="http://schemas.openxmlformats.org/presentationml/2006/main">
  <p:tag name="ADJUSTMENTS" val="5.68568"/>
  <p:tag name="SHADOWSIZE" val="102"/>
  <p:tag name="TEXTGLOW" val="0"/>
  <p:tag name="TEXTREFLECTION" val="0"/>
  <p:tag name="LINERULEAFTER" val="0"/>
  <p:tag name="MARGINBOTTOM" val="3.6"/>
  <p:tag name="MARGINRIGHT" val="7.2"/>
  <p:tag name="MARGINLEFT" val="7.2"/>
  <p:tag name="MARGINTOP" val="3.6"/>
  <p:tag name="FONTSIZE" val="21.6"/>
  <p:tag name="SOFTEDGE" val="0"/>
  <p:tag name="SHAPEGLOW" val="0"/>
  <p:tag name="SHAPEREFLECTION" val="-2.147484E+09"/>
  <p:tag name="SHADOWOFFSETY" val="0"/>
  <p:tag name="SHADOWOFFSETX" val="0"/>
  <p:tag name="SHADOWBLUR" val="43"/>
  <p:tag name="LINEWEIGHT" val="0.5"/>
  <p:tag name="HEIGHT" val="76.33835"/>
  <p:tag name="WIDTH" val="400.1258"/>
  <p:tag name="LEFT" val="54.21638"/>
  <p:tag name="TOP" val="143.4868"/>
  <p:tag name="KSO_WM_DIAGRAM_VIRTUALLY_FRAME" val="{&quot;height&quot;:328.35,&quot;left&quot;:51.65,&quot;top&quot;:98.45,&quot;width&quot;:851.55}"/>
</p:tagLst>
</file>

<file path=ppt/tags/tag24.xml><?xml version="1.0" encoding="utf-8"?>
<p:tagLst xmlns:p="http://schemas.openxmlformats.org/presentationml/2006/main">
  <p:tag name="TEXTGLOW" val="0"/>
  <p:tag name="TEXTREFLECTION" val="0"/>
  <p:tag name="LINERULEAFTER" val="0"/>
  <p:tag name="MARGINBOTTOM" val="3.6"/>
  <p:tag name="MARGINRIGHT" val="7.2"/>
  <p:tag name="MARGINLEFT" val="7.2"/>
  <p:tag name="MARGINTOP" val="3.6"/>
  <p:tag name="FONTSIZE" val="13.2"/>
  <p:tag name="SOFTEDGE" val="0"/>
  <p:tag name="SHAPEGLOW" val="0"/>
  <p:tag name="SHAPEREFLECTION" val="-2.147484E+09"/>
  <p:tag name="HEIGHT" val="68.78024"/>
  <p:tag name="WIDTH" val="319.1847"/>
  <p:tag name="LEFT" val="121.3298"/>
  <p:tag name="TOP" val="147.6895"/>
  <p:tag name="KSO_WM_DIAGRAM_VIRTUALLY_FRAME" val="{&quot;height&quot;:328.35,&quot;left&quot;:51.65,&quot;top&quot;:98.45,&quot;width&quot;:851.55}"/>
</p:tagLst>
</file>

<file path=ppt/tags/tag25.xml><?xml version="1.0" encoding="utf-8"?>
<p:tagLst xmlns:p="http://schemas.openxmlformats.org/presentationml/2006/main">
  <p:tag name="TABLE_ENDDRAG_ORIGIN_RECT" val="408*114"/>
  <p:tag name="TABLE_ENDDRAG_RECT" val="41*207*408*114"/>
</p:tagLst>
</file>

<file path=ppt/tags/tag26.xml><?xml version="1.0" encoding="utf-8"?>
<p:tagLst xmlns:p="http://schemas.openxmlformats.org/presentationml/2006/main">
  <p:tag name="KSO_WM_DIAGRAM_VIRTUALLY_FRAME" val="{&quot;height&quot;:328.35,&quot;left&quot;:51.65,&quot;top&quot;:98.45,&quot;width&quot;:851.55}"/>
</p:tagLst>
</file>

<file path=ppt/tags/tag27.xml><?xml version="1.0" encoding="utf-8"?>
<p:tagLst xmlns:p="http://schemas.openxmlformats.org/presentationml/2006/main">
  <p:tag name="ADJUSTMENTS" val="5.68568"/>
  <p:tag name="SHADOWSIZE" val="102"/>
  <p:tag name="TEXTGLOW" val="0"/>
  <p:tag name="TEXTREFLECTION" val="0"/>
  <p:tag name="LINERULEAFTER" val="0"/>
  <p:tag name="MARGINBOTTOM" val="3.6"/>
  <p:tag name="MARGINRIGHT" val="7.2"/>
  <p:tag name="MARGINLEFT" val="7.2"/>
  <p:tag name="MARGINTOP" val="3.6"/>
  <p:tag name="FONTSIZE" val="21.6"/>
  <p:tag name="SOFTEDGE" val="0"/>
  <p:tag name="SHAPEGLOW" val="0"/>
  <p:tag name="SHAPEREFLECTION" val="-2.147484E+09"/>
  <p:tag name="SHADOWOFFSETY" val="0"/>
  <p:tag name="SHADOWOFFSETX" val="0"/>
  <p:tag name="SHADOWBLUR" val="43"/>
  <p:tag name="LINEWEIGHT" val="0.5"/>
  <p:tag name="HEIGHT" val="76.33835"/>
  <p:tag name="WIDTH" val="400.1258"/>
  <p:tag name="LEFT" val="54.21638"/>
  <p:tag name="TOP" val="143.4868"/>
  <p:tag name="KSO_WM_DIAGRAM_VIRTUALLY_FRAME" val="{&quot;height&quot;:328.35,&quot;left&quot;:51.65,&quot;top&quot;:98.45,&quot;width&quot;:851.55}"/>
</p:tagLst>
</file>

<file path=ppt/tags/tag28.xml><?xml version="1.0" encoding="utf-8"?>
<p:tagLst xmlns:p="http://schemas.openxmlformats.org/presentationml/2006/main">
  <p:tag name="TEXTGLOW" val="0"/>
  <p:tag name="TEXTREFLECTION" val="0"/>
  <p:tag name="LINERULEAFTER" val="0"/>
  <p:tag name="MARGINBOTTOM" val="3.6"/>
  <p:tag name="MARGINRIGHT" val="7.2"/>
  <p:tag name="MARGINLEFT" val="7.2"/>
  <p:tag name="MARGINTOP" val="3.6"/>
  <p:tag name="FONTSIZE" val="13.2"/>
  <p:tag name="SOFTEDGE" val="0"/>
  <p:tag name="SHAPEGLOW" val="0"/>
  <p:tag name="SHAPEREFLECTION" val="-2.147484E+09"/>
  <p:tag name="HEIGHT" val="68.78024"/>
  <p:tag name="WIDTH" val="319.1847"/>
  <p:tag name="LEFT" val="121.3298"/>
  <p:tag name="TOP" val="147.6895"/>
  <p:tag name="KSO_WM_DIAGRAM_VIRTUALLY_FRAME" val="{&quot;height&quot;:328.35,&quot;left&quot;:51.65,&quot;top&quot;:98.45,&quot;width&quot;:851.55}"/>
</p:tagLst>
</file>

<file path=ppt/tags/tag29.xml><?xml version="1.0" encoding="utf-8"?>
<p:tagLst xmlns:p="http://schemas.openxmlformats.org/presentationml/2006/main">
  <p:tag name="TABLE_ENDDRAG_ORIGIN_RECT" val="406*91"/>
  <p:tag name="TABLE_ENDDRAG_RECT" val="76*332*406*91"/>
</p:tagLst>
</file>

<file path=ppt/tags/tag3.xml><?xml version="1.0" encoding="utf-8"?>
<p:tagLst xmlns:p="http://schemas.openxmlformats.org/presentationml/2006/main">
  <p:tag name="KSO_WM_DIAGRAM_VIRTUALLY_FRAME" val="{&quot;height&quot;:285.75,&quot;left&quot;:63.15,&quot;top&quot;:150.95,&quot;width&quot;:850.4}"/>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4_1"/>
  <p:tag name="KSO_WM_UNIT_ID" val="diagram20231438_3*l_h_i*1_4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32.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1_1"/>
  <p:tag name="KSO_WM_UNIT_ID" val="diagram20231438_3*l_h_i*1_1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33.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2_1"/>
  <p:tag name="KSO_WM_UNIT_ID" val="diagram20231438_3*l_h_i*1_2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34.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NOCLEAR" val="0"/>
  <p:tag name="KSO_WM_UNIT_HIGHLIGHT" val="0"/>
  <p:tag name="KSO_WM_UNIT_DIAGRAM_ISNUMVISUAL" val="0"/>
  <p:tag name="KSO_WM_UNIT_TYPE" val="l_h_i"/>
  <p:tag name="KSO_WM_UNIT_INDEX" val="1_3_1"/>
  <p:tag name="KSO_WM_UNIT_ID" val="diagram20231438_3*l_h_i*1_3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solid&quot;:{&quot;brightness&quot;:0,&quot;colorType&quot;:2,&quot;rgb&quot;:&quot;#ffffff&quot;,&quot;transparency&quot;:0.949999988079071},&quot;type&quot;:1},&quot;glow&quot;:{&quot;colorType&quot;:0},&quot;line&quot;:{&quot;type&quot;:0},&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FILL_FORE_SCHEMECOLOR_INDEX" val="1"/>
  <p:tag name="KSO_WM_UNIT_TEXT_FILL_TYPE" val="1"/>
  <p:tag name="KSO_WM_UNIT_TEXT_TYPE" val="1"/>
  <p:tag name="KSO_WM_UNIT_TEXT_LAYER_COUNT" val="1"/>
  <p:tag name="KSO_WM_BEAUTIFY_FLAG" val="#wm#"/>
  <p:tag name="KSO_WM_DIAGRAM_USE_COLOR_VALUE" val="{&quot;color_scheme&quot;:1,&quot;color_type&quot;:1,&quot;theme_color_indexes&quot;:[5,6,5,6,5,6]}"/>
</p:tagLst>
</file>

<file path=ppt/tags/tag35.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4_1"/>
  <p:tag name="KSO_WM_UNIT_ID" val="diagram20231438_3*l_h_f*1_4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5,6,5,6,5,6]}"/>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4_1"/>
  <p:tag name="KSO_WM_UNIT_ID" val="diagram20231438_3*l_h_a*1_4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438_3*l_h_i*1_4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5,6,5,6,5,6]}"/>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438_3*l_h_i*1_4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5,6,5,6,5,6]}"/>
</p:tagLst>
</file>

<file path=ppt/tags/tag39.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1_1"/>
  <p:tag name="KSO_WM_UNIT_ID" val="diagram20231438_3*l_h_f*1_1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文字是您思想的提炼，请尽量言简意赅的阐述观点。单击此处输入你的项正文，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5,6,5,6,5,6]}"/>
</p:tagLst>
</file>

<file path=ppt/tags/tag4.xml><?xml version="1.0" encoding="utf-8"?>
<p:tagLst xmlns:p="http://schemas.openxmlformats.org/presentationml/2006/main">
  <p:tag name="KSO_WM_DIAGRAM_VIRTUALLY_FRAME" val="{&quot;height&quot;:285.75,&quot;left&quot;:63.15,&quot;top&quot;:150.95,&quot;width&quot;:850.4}"/>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1_1"/>
  <p:tag name="KSO_WM_UNIT_ID" val="diagram20231438_3*l_h_a*1_1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438_3*l_h_i*1_1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5,6,5,6,5,6]}"/>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438_3*l_h_i*1_1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5,6,5,6,5,6]}"/>
</p:tagLst>
</file>

<file path=ppt/tags/tag43.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2_1"/>
  <p:tag name="KSO_WM_UNIT_ID" val="diagram20231438_3*l_h_f*1_2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gradient&quot;:[{&quot;brightness&quot;:0.800000011920929,&quot;colorType&quot;:1,&quot;foreColorIndex&quot;:8,&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8,&quot;transparency&quot;:0.4000000059604645},&quot;type&quot;:1},&quot;shadow&quot;:{&quot;brightness&quot;:0,&quot;colorType&quot;:1,&quot;foreColorIndex&quot;:8,&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8"/>
  <p:tag name="KSO_WM_UNIT_TEXT_FILL_FORE_SCHEMECOLOR_INDEX" val="1"/>
  <p:tag name="KSO_WM_UNIT_TEXT_FILL_TYPE" val="1"/>
  <p:tag name="KSO_WM_DIAGRAM_USE_COLOR_VALUE" val="{&quot;color_scheme&quot;:1,&quot;color_type&quot;:1,&quot;theme_color_indexes&quot;:[5,6,5,6,5,6]}"/>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gradient&quot;:[{&quot;brightness&quot;:0.4000000059604645,&quot;colorType&quot;:1,&quot;foreColorIndex&quot;:8,&quot;pos&quot;:0,&quot;transparency&quot;:0},{&quot;brightness&quot;:0,&quot;colorType&quot;:1,&quot;foreColorIndex&quot;:8,&quot;pos&quot;:0.6644999980926514,&quot;transparency&quot;:0},{&quot;brightness&quot;:0,&quot;colorType&quot;:1,&quot;foreColorIndex&quot;:8,&quot;pos&quot;:1,&quot;transparency&quot;:0}],&quot;type&quot;:3},&quot;glow&quot;:{&quot;colorType&quot;:0},&quot;line&quot;:{&quot;type&quot;:0},&quot;shadow&quot;:{&quot;brightness&quot;:0,&quot;colorType&quot;:1,&quot;foreColorIndex&quot;:8,&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2_1"/>
  <p:tag name="KSO_WM_UNIT_ID" val="diagram20231438_3*l_h_a*1_2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438_3*l_h_i*1_2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5,6,5,6,5,6]}"/>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438_3*l_h_i*1_2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8"/>
  <p:tag name="KSO_WM_UNIT_FILL_FORE_SCHEMECOLOR_INDEX_BRIGHTNESS" val="-0.5"/>
  <p:tag name="KSO_WM_DIAGRAM_USE_COLOR_VALUE" val="{&quot;color_scheme&quot;:1,&quot;color_type&quot;:1,&quot;theme_color_indexes&quot;:[5,6,5,6,5,6]}"/>
</p:tagLst>
</file>

<file path=ppt/tags/tag47.xml><?xml version="1.0" encoding="utf-8"?>
<p:tagLst xmlns:p="http://schemas.openxmlformats.org/presentationml/2006/main">
  <p:tag name="KSO_WM_UNIT_COMPATIBLE" val="0"/>
  <p:tag name="KSO_WM_UNIT_DIAGRAM_ISREFERUNIT" val="0"/>
  <p:tag name="KSO_WM_TEMPLATE_INDEX" val="20231438"/>
  <p:tag name="KSO_WM_TAG_VERSION" val="3.0"/>
  <p:tag name="KSO_WM_DIAGRAM_VERSION" val="3"/>
  <p:tag name="KSO_WM_DIAGRAM_COLOR_TEXT_CAN_REMOVE" val="n"/>
  <p:tag name="KSO_WM_DIAGRAM_MIN_ITEMCNT" val="2"/>
  <p:tag name="KSO_WM_UNIT_SUBTYPE" val="a"/>
  <p:tag name="KSO_WM_UNIT_NOCLEAR" val="0"/>
  <p:tag name="KSO_WM_UNIT_VALUE" val="60"/>
  <p:tag name="KSO_WM_UNIT_HIGHLIGHT" val="0"/>
  <p:tag name="KSO_WM_UNIT_DIAGRAM_ISNUMVISUAL" val="0"/>
  <p:tag name="KSO_WM_UNIT_TYPE" val="l_h_f"/>
  <p:tag name="KSO_WM_UNIT_INDEX" val="1_3_1"/>
  <p:tag name="KSO_WM_UNIT_ID" val="diagram20231438_3*l_h_f*1_3_1"/>
  <p:tag name="KSO_WM_TEMPLATE_CATEGORY" val="diagram"/>
  <p:tag name="KSO_WM_UNIT_LAYERLEVEL" val="1_1_1"/>
  <p:tag name="KSO_WM_DIAGRAM_GROUP_CODE" val="l1-1"/>
  <p:tag name="KSO_WM_DIAGRAM_COLOR_TRICK" val="2"/>
  <p:tag name="KSO_WM_DIAGRAM_MAX_ITEMCNT" val="6"/>
  <p:tag name="KSO_WM_DIAGRAM_VIRTUALLY_FRAME" val="{&quot;height&quot;:435.53916625976564,&quot;left&quot;:53.899993896484375,&quot;top&quot;:66.81083374023437,&quot;width&quot;:857.6000061035156}"/>
  <p:tag name="KSO_WM_DIAGRAM_COLOR_MATCH_VALUE" val="{&quot;shape&quot;:{&quot;fill&quot;:{&quot;gradient&quot;:[{&quot;brightness&quot;:0.800000011920929,&quot;colorType&quot;:1,&quot;foreColorIndex&quot;:5,&quot;pos&quot;:0,&quot;transparency&quot;:0.800000011920929},{&quot;brightness&quot;:0,&quot;colorType&quot;:1,&quot;foreColorIndex&quot;:14,&quot;pos&quot;:1,&quot;transparency&quot;:1}],&quot;type&quot;:3},&quot;glow&quot;:{&quot;colorType&quot;:0},&quot;line&quot;:{&quot;solidLine&quot;:{&quot;brightness&quot;:0.6000000238418579,&quot;colorType&quot;:1,&quot;foreColorIndex&quot;:5,&quot;transparency&quot;:0.4000000059604645},&quot;type&quot;:1},&quot;shadow&quot;:{&quot;brightness&quot;:0,&quot;colorType&quot;:1,&quot;foreColorIndex&quot;:5,&quot;transparency&quot;:0.9200000166893005},&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_BRIGHTNESS" val="0"/>
  <p:tag name="KSO_WM_UNIT_LINE_FILL_TYPE" val="2"/>
  <p:tag name="KSO_WM_UNIT_TEXT_TYPE" val="1"/>
  <p:tag name="KSO_WM_UNIT_TEXT_LAYER_COUNT" val="1"/>
  <p:tag name="KSO_WM_BEAUTIFY_FLAG" val="#wm#"/>
  <p:tag name="KSO_WM_UNIT_PRESET_TEXT" val="单击此处输入你的项正文内容，文字是您思想的提炼，请尽量言简意赅的阐述内容观点。单击此处输入你的项正文内容，文字是您思想的提炼。"/>
  <p:tag name="KSO_WM_UNIT_FILL_TYPE" val="3"/>
  <p:tag name="KSO_WM_UNIT_LINE_FORE_SCHEMECOLOR_INDEX" val="5"/>
  <p:tag name="KSO_WM_UNIT_TEXT_FILL_FORE_SCHEMECOLOR_INDEX" val="1"/>
  <p:tag name="KSO_WM_UNIT_TEXT_FILL_TYPE" val="1"/>
  <p:tag name="KSO_WM_DIAGRAM_USE_COLOR_VALUE" val="{&quot;color_scheme&quot;:1,&quot;color_type&quot;:1,&quot;theme_color_indexes&quot;:[5,6,5,6,5,6]}"/>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gradient&quot;:[{&quot;brightness&quot;:0.6000000238418579,&quot;colorType&quot;:1,&quot;foreColorIndex&quot;:5,&quot;pos&quot;:0,&quot;transparency&quot;:0},{&quot;brightness&quot;:0,&quot;colorType&quot;:1,&quot;foreColorIndex&quot;:5,&quot;pos&quot;:0.6899999976158142,&quot;transparency&quot;:0},{&quot;brightness&quot;:0,&quot;colorType&quot;:1,&quot;foreColorIndex&quot;:5,&quot;pos&quot;:1,&quot;transparency&quot;:0}],&quot;type&quot;:3},&quot;glow&quot;:{&quot;colorType&quot;:0},&quot;line&quot;:{&quot;type&quot;:0},&quot;shadow&quot;:{&quot;brightness&quot;:0,&quot;colorType&quot;:1,&quot;foreColorIndex&quot;:5,&quot;transparency&quot;:0.75},&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ISCONTENTSTITLE" val="0"/>
  <p:tag name="KSO_WM_UNIT_ISNUMDGMTITLE" val="0"/>
  <p:tag name="KSO_WM_UNIT_NOCLEAR" val="0"/>
  <p:tag name="KSO_WM_UNIT_VALUE" val="10"/>
  <p:tag name="KSO_WM_UNIT_TYPE" val="l_h_a"/>
  <p:tag name="KSO_WM_UNIT_INDEX" val="1_3_1"/>
  <p:tag name="KSO_WM_UNIT_ID" val="diagram20231438_3*l_h_a*1_3_1"/>
  <p:tag name="KSO_WM_TEMPLATE_CATEGORY" val="diagram"/>
  <p:tag name="KSO_WM_TEMPLATE_INDEX" val="20231438"/>
  <p:tag name="KSO_WM_UNIT_LAYERLEVEL" val="1_1_1"/>
  <p:tag name="KSO_WM_TAG_VERSION" val="3.0"/>
  <p:tag name="KSO_WM_UNIT_TEXT_FILL_FORE_SCHEMECOLOR_INDEX_BRIGHTNESS" val="0.15"/>
  <p:tag name="KSO_WM_UNIT_TEXT_FILL_TYPE" val="1"/>
  <p:tag name="KSO_WM_UNIT_TEXT_TYPE" val="1"/>
  <p:tag name="KSO_WM_BEAUTIFY_FLAG" val="#wm#"/>
  <p:tag name="KSO_WM_UNIT_PRESET_TEXT" val="添加标题"/>
  <p:tag name="KSO_WM_UNIT_FILL_TYPE" val="3"/>
  <p:tag name="KSO_WM_DIAGRAM_USE_COLOR_VALUE" val="{&quot;color_scheme&quot;:1,&quot;color_type&quot;:1,&quot;theme_color_indexes&quot;:[5,6,5,6,5,6]}"/>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438_3*l_h_i*1_3_3"/>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5,6,5,6,5,6]}"/>
</p:tagLst>
</file>

<file path=ppt/tags/tag5.xml><?xml version="1.0" encoding="utf-8"?>
<p:tagLst xmlns:p="http://schemas.openxmlformats.org/presentationml/2006/main">
  <p:tag name="KSO_WM_DIAGRAM_VIRTUALLY_FRAME" val="{&quot;height&quot;:285.75,&quot;left&quot;:63.15,&quot;top&quot;:150.95,&quot;width&quot;:850.4}"/>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438_3*l_h_i*1_3_2"/>
  <p:tag name="KSO_WM_TEMPLATE_CATEGORY" val="diagram"/>
  <p:tag name="KSO_WM_TEMPLATE_INDEX" val="20231438"/>
  <p:tag name="KSO_WM_UNIT_LAYERLEVEL" val="1_1_1"/>
  <p:tag name="KSO_WM_TAG_VERSION" val="3.0"/>
  <p:tag name="KSO_WM_DIAGRAM_VERSION" val="3"/>
  <p:tag name="KSO_WM_DIAGRAM_COLOR_TRICK" val="2"/>
  <p:tag name="KSO_WM_DIAGRAM_COLOR_TEXT_CAN_REMOVE" val="n"/>
  <p:tag name="KSO_WM_DIAGRAM_MAX_ITEMCNT" val="6"/>
  <p:tag name="KSO_WM_DIAGRAM_MIN_ITEMCNT" val="2"/>
  <p:tag name="KSO_WM_DIAGRAM_VIRTUALLY_FRAME" val="{&quot;height&quot;:435.53916625976564,&quot;left&quot;:53.899993896484375,&quot;top&quot;:66.81083374023437,&quot;width&quot;:857.6000061035156}"/>
  <p:tag name="KSO_WM_DIAGRAM_COLOR_MATCH_VALUE" val="{&quot;shape&quot;:{&quot;fill&quot;:{&quot;solid&quot;:{&quot;brightness&quot;:-0.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BEAUTIFY_FLAG" val="#wm#"/>
  <p:tag name="KSO_WM_UNIT_FILL_TYPE" val="1"/>
  <p:tag name="KSO_WM_UNIT_FILL_FORE_SCHEMECOLOR_INDEX" val="5"/>
  <p:tag name="KSO_WM_UNIT_FILL_FORE_SCHEMECOLOR_INDEX_BRIGHTNESS" val="-0.5"/>
  <p:tag name="KSO_WM_DIAGRAM_USE_COLOR_VALUE" val="{&quot;color_scheme&quot;:1,&quot;color_type&quot;:1,&quot;theme_color_indexes&quot;:[5,6,5,6,5,6]}"/>
</p:tagLst>
</file>

<file path=ppt/tags/tag51.xml><?xml version="1.0" encoding="utf-8"?>
<p:tagLst xmlns:p="http://schemas.openxmlformats.org/presentationml/2006/main">
  <p:tag name="KSO_WPP_MARK_KEY" val="485e0e3a-b8cf-40c3-af23-f9d9386398a9"/>
  <p:tag name="COMMONDATA" val="eyJoZGlkIjoiYTI4YjUzZDY4NDM5ZjZiZDAzOTJlMDU2ZmQ1NWFiMmUifQ=="/>
  <p:tag name="RESOURCE_RECORD_KEY" val="{&quot;29&quot;:[20426248]}"/>
  <p:tag name="resource_record_key" val="{&quot;29&quot;:[20426248,50000076]}"/>
</p:tagLst>
</file>

<file path=ppt/tags/tag6.xml><?xml version="1.0" encoding="utf-8"?>
<p:tagLst xmlns:p="http://schemas.openxmlformats.org/presentationml/2006/main">
  <p:tag name="KSO_WM_BEAUTIFY_FLAG" val=""/>
  <p:tag name="KSO_WM_DIAGRAM_VIRTUALLY_FRAME" val="{&quot;height&quot;:285.75,&quot;left&quot;:63.15,&quot;top&quot;:150.95,&quot;width&quot;:850.4}"/>
</p:tagLst>
</file>

<file path=ppt/tags/tag7.xml><?xml version="1.0" encoding="utf-8"?>
<p:tagLst xmlns:p="http://schemas.openxmlformats.org/presentationml/2006/main">
  <p:tag name="KSO_WM_DIAGRAM_VIRTUALLY_FRAME" val="{&quot;height&quot;:285.75,&quot;left&quot;:63.15,&quot;top&quot;:150.95,&quot;width&quot;:850.4}"/>
</p:tagLst>
</file>

<file path=ppt/tags/tag8.xml><?xml version="1.0" encoding="utf-8"?>
<p:tagLst xmlns:p="http://schemas.openxmlformats.org/presentationml/2006/main">
  <p:tag name="KSO_WM_DIAGRAM_VIRTUALLY_FRAME" val="{&quot;height&quot;:285.75,&quot;left&quot;:63.15,&quot;top&quot;:150.95,&quot;width&quot;:850.4}"/>
</p:tagLst>
</file>

<file path=ppt/tags/tag9.xml><?xml version="1.0" encoding="utf-8"?>
<p:tagLst xmlns:p="http://schemas.openxmlformats.org/presentationml/2006/main">
  <p:tag name="KSO_WM_BEAUTIFY_FLAG" val=""/>
  <p:tag name="KSO_WM_DIAGRAM_VIRTUALLY_FRAME" val="{&quot;height&quot;:285.75,&quot;left&quot;:63.15,&quot;top&quot;:150.95,&quot;width&quot;:850.4}"/>
</p:tagLst>
</file>

<file path=ppt/theme/theme1.xml><?xml version="1.0" encoding="utf-8"?>
<a:theme xmlns:a="http://schemas.openxmlformats.org/drawingml/2006/main" name="Office 主题​​">
  <a:themeElements>
    <a:clrScheme name="医保国谈">
      <a:dk1>
        <a:sysClr val="windowText" lastClr="000000"/>
      </a:dk1>
      <a:lt1>
        <a:sysClr val="window" lastClr="FFFFFF"/>
      </a:lt1>
      <a:dk2>
        <a:srgbClr val="44546A"/>
      </a:dk2>
      <a:lt2>
        <a:srgbClr val="E7E6E6"/>
      </a:lt2>
      <a:accent1>
        <a:srgbClr val="CEE5F6"/>
      </a:accent1>
      <a:accent2>
        <a:srgbClr val="3959B9"/>
      </a:accent2>
      <a:accent3>
        <a:srgbClr val="F68282"/>
      </a:accent3>
      <a:accent4>
        <a:srgbClr val="FFC000"/>
      </a:accent4>
      <a:accent5>
        <a:srgbClr val="5B9BD5"/>
      </a:accent5>
      <a:accent6>
        <a:srgbClr val="70AD47"/>
      </a:accent6>
      <a:hlink>
        <a:srgbClr val="0563C1"/>
      </a:hlink>
      <a:folHlink>
        <a:srgbClr val="954F72"/>
      </a:folHlink>
    </a:clrScheme>
    <a:fontScheme name="Arial+雅黑">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just">
          <a:lnSpc>
            <a:spcPct val="120000"/>
          </a:lnSpc>
          <a:defRPr sz="1600"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10154</Words>
  <Application>WPS 演示</Application>
  <PresentationFormat>宽屏</PresentationFormat>
  <Paragraphs>506</Paragraphs>
  <Slides>11</Slides>
  <Notes>7</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11</vt:i4>
      </vt:variant>
    </vt:vector>
  </HeadingPairs>
  <TitlesOfParts>
    <vt:vector size="24" baseType="lpstr">
      <vt:lpstr>Arial</vt:lpstr>
      <vt:lpstr>宋体</vt:lpstr>
      <vt:lpstr>Wingdings</vt:lpstr>
      <vt:lpstr>微软雅黑</vt:lpstr>
      <vt:lpstr>OPPOSans R</vt:lpstr>
      <vt:lpstr>Arial</vt:lpstr>
      <vt:lpstr>Times New Roman</vt:lpstr>
      <vt:lpstr>Arial Unicode MS</vt:lpstr>
      <vt:lpstr>Calibri</vt:lpstr>
      <vt:lpstr>OPPOSans R</vt:lpstr>
      <vt:lpstr>Wingdings</vt:lpstr>
      <vt:lpstr>Retro Cute SemiBold</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刘祥</dc:creator>
  <cp:lastModifiedBy>阿涛</cp:lastModifiedBy>
  <cp:revision>383</cp:revision>
  <dcterms:created xsi:type="dcterms:W3CDTF">2023-07-12T07:05:00Z</dcterms:created>
  <dcterms:modified xsi:type="dcterms:W3CDTF">2026-06-09T01:05:48Z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0BB40494E2A04B7693A0F76E9C450A88_13</vt:lpwstr>
  </property>
  <property fmtid="{D5CDD505-2E9C-101B-9397-08002B2CF9AE}" pid="3" name="KSOProductBuildVer">
    <vt:lpwstr>2052-12.1.0.25225</vt:lpwstr>
  </property>
</Properties>
</file>