
<file path=[Content_Types].xml><?xml version="1.0" encoding="utf-8"?>
<Types xmlns="http://schemas.openxmlformats.org/package/2006/content-types">
  <Default Extension="jpeg" ContentType="image/jpeg"/>
  <Default Extension="JPG" ContentType="image/.jpg"/>
  <Default Extension="xlsx" ContentType="application/vnd.openxmlformats-officedocument.spreadsheetml.sheet"/>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olors1.xml" ContentType="application/vnd.ms-office.chartcolorstyle+xml"/>
  <Override PartName="/ppt/charts/colors2.xml" ContentType="application/vnd.ms-office.chartcolorstyle+xml"/>
  <Override PartName="/ppt/charts/colors3.xml" ContentType="application/vnd.ms-office.chartcolorstyle+xml"/>
  <Override PartName="/ppt/charts/style1.xml" ContentType="application/vnd.ms-office.chartstyle+xml"/>
  <Override PartName="/ppt/charts/style2.xml" ContentType="application/vnd.ms-office.chartstyle+xml"/>
  <Override PartName="/ppt/charts/style3.xml" ContentType="application/vnd.ms-office.chartstyle+xml"/>
  <Override PartName="/ppt/commentAuthors.xml" ContentType="application/vnd.openxmlformats-officedocument.presentationml.commentAuthors+xml"/>
  <Override PartName="/ppt/media/image3.svg" ContentType="image/svg+xml"/>
  <Override PartName="/ppt/media/image6.svg" ContentType="image/svg+xml"/>
  <Override PartName="/ppt/media/image7.svg" ContentType="image/svg+xml"/>
  <Override PartName="/ppt/media/image8.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81" r:id="rId3"/>
    <p:sldId id="257" r:id="rId4"/>
    <p:sldId id="261" r:id="rId5"/>
    <p:sldId id="264" r:id="rId7"/>
    <p:sldId id="284" r:id="rId8"/>
    <p:sldId id="283" r:id="rId9"/>
    <p:sldId id="275" r:id="rId10"/>
    <p:sldId id="266" r:id="rId11"/>
    <p:sldId id="291" r:id="rId12"/>
    <p:sldId id="282" r:id="rId13"/>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44" userDrawn="1">
          <p15:clr>
            <a:srgbClr val="A4A3A4"/>
          </p15:clr>
        </p15:guide>
        <p15:guide id="2" pos="389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者" initials="A" lastIdx="0" clrIdx="0"/>
  <p:cmAuthor id="2" name="幸全" initials="幸全" lastIdx="0" clrIdx="1"/>
  <p:cmAuthor id="3" name="china" initials="c" lastIdx="0" clrIdx="2"/>
  <p:cmAuthor id="4" name="admin" initials="a" lastIdx="0" clrIdx="3"/>
  <p:cmAuthor id="5" name="Author" initials="A" lastIdx="0" clrIdx="4"/>
  <p:cmAuthor id="6" name="Rainbow" initials="R" lastIdx="0" clrIdx="5"/>
  <p:cmAuthor id="7" name="甘天翊" initials="甘天翊" lastIdx="0" clrIdx="6"/>
  <p:cmAuthor id="8" name="Ewen Buckling" initials="EB" lastIdx="0" clrIdx="7"/>
  <p:cmAuthor id="9" name="iMed" initials="SC" lastIdx="0" clrIdx="8"/>
  <p:cmAuthor id="10" name="Zachary Crouch" initials="ZC" lastIdx="0" clrIdx="9"/>
  <p:cmAuthor id="11" name="Kanika Banathia" initials="KB" lastIdx="0" clrIdx="10"/>
  <p:cmAuthor id="12" name="Lissa Gillmore" initials="LG" lastIdx="0" clrIdx="11"/>
  <p:cmAuthor id="13" name="未知用户1" initials="未知用户1" lastIdx="0" clrIdx="12"/>
  <p:cmAuthor id="14" name="Andrew Morrison" initials="AM" lastIdx="0" clrIdx="13"/>
  <p:cmAuthor id="15" name="Arven Saunders-MEI" initials="AS" lastIdx="0" clrIdx="14"/>
  <p:cmAuthor id="16" name="Zach Crouch" initials="ZC" lastIdx="0" clrIdx="15"/>
  <p:cmAuthor id="17" name="Leslie Turner" initials="LT" lastIdx="0" clrIdx="16"/>
  <p:cmAuthor id="18" name="ghy1007" initials="g" lastIdx="0" clrIdx="17"/>
  <p:cmAuthor id="19" name="Xiaodan LUO" initials="XL" lastIdx="0" clrIdx="18"/>
  <p:cmAuthor id="20" name="Linmu YANG" initials="LY" lastIdx="0" clrIdx="19"/>
  <p:cmAuthor id="21" name="Anson WU" initials="AW" lastIdx="0" clrIdx="20"/>
  <p:cmAuthor id="22" name="骆倩怡_Znauj26B" initials="authorId_382814100" lastIdx="0" clrIdx="21"/>
  <p:cmAuthor id="23" name="熊仪_aYju7RJj" initials="熊" lastIdx="0" clrIdx="22"/>
  <p:cmAuthor id="24" name="Administrator" initials="A" lastIdx="0" clrIdx="23"/>
  <p:cmAuthor id="25" name="SUN Lijie" initials="SL" lastIdx="0" clrIdx="24"/>
  <p:cmAuthor id="26" name="Nan Liu" initials="NL" lastIdx="0" clrIdx="25"/>
  <p:cmAuthor id="27" name="administrator" initials="a" lastIdx="0" clrIdx="26"/>
  <p:cmAuthor id="28" name="代军朋" initials="" lastIdx="0" clrIdx="27"/>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B0F0"/>
    <a:srgbClr val="4F80BD"/>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244"/>
        <p:guide pos="389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notesMaster" Target="notesMasters/notesMaster1.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gs" Target="tags/tag122.xml"/><Relationship Id="rId17" Type="http://schemas.openxmlformats.org/officeDocument/2006/relationships/commentAuthors" Target="commentAuthors.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C:\Users\&#29579;&#33673;\Desktop\V&#30002;&#30970;&#37240;&#27801;&#38750;&#33018;&#29255;vs&#21496;&#26469;&#21513;&#20848;&#23545;&#27604;&#20998;&#26512;.xlsx" TargetMode="Externa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package" Target="../embeddings/Workbook1.xlsx"/></Relationships>
</file>

<file path=ppt/charts/_rels/chart3.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oleObject" Target="file:///C:\Users\&#29579;&#33673;\Downloads\&#30002;&#30970;&#37240;&#27801;&#38750;&#33018;&#29255;vs&#21496;&#26469;&#21513;&#20848;&#23545;&#27604;&#20998;&#26512;_&#35910;&#21253;AI&#29983;&#2510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defTabSz="914400">
              <a:defRPr lang="zh-CN" sz="1000" b="1" i="0" u="none" strike="noStrike" kern="1200" baseline="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r>
              <a:rPr sz="1000">
                <a:latin typeface="微软雅黑" panose="020B0503020204020204" charset="-122"/>
                <a:ea typeface="微软雅黑" panose="020B0503020204020204" charset="-122"/>
                <a:cs typeface="微软雅黑" panose="020B0503020204020204" charset="-122"/>
                <a:sym typeface="微软雅黑" panose="020B0503020204020204" charset="-122"/>
              </a:rPr>
              <a:t>甲磺酸沙非胺vs司来吉兰 核心安全性排名对比</a:t>
            </a:r>
            <a:endParaRPr sz="1000">
              <a:latin typeface="微软雅黑" panose="020B0503020204020204" charset="-122"/>
              <a:ea typeface="微软雅黑" panose="020B0503020204020204" charset="-122"/>
              <a:cs typeface="微软雅黑" panose="020B0503020204020204" charset="-122"/>
              <a:sym typeface="微软雅黑" panose="020B0503020204020204" charset="-122"/>
            </a:endParaRPr>
          </a:p>
        </c:rich>
      </c:tx>
      <c:layout>
        <c:manualLayout>
          <c:xMode val="edge"/>
          <c:yMode val="edge"/>
          <c:x val="0.187135813536531"/>
          <c:y val="0.0375149342891278"/>
        </c:manualLayout>
      </c:layout>
      <c:overlay val="0"/>
      <c:spPr>
        <a:noFill/>
        <a:ln>
          <a:noFill/>
        </a:ln>
        <a:effectLst/>
      </c:spPr>
    </c:title>
    <c:autoTitleDeleted val="0"/>
    <c:plotArea>
      <c:layout>
        <c:manualLayout>
          <c:layoutTarget val="inner"/>
          <c:xMode val="edge"/>
          <c:yMode val="edge"/>
          <c:x val="0.0792768564171522"/>
          <c:y val="0.182078853046595"/>
          <c:w val="0.886657702076797"/>
          <c:h val="0.594121863799283"/>
        </c:manualLayout>
      </c:layout>
      <c:barChart>
        <c:barDir val="col"/>
        <c:grouping val="clustered"/>
        <c:varyColors val="0"/>
        <c:ser>
          <c:idx val="0"/>
          <c:order val="0"/>
          <c:tx>
            <c:strRef>
              <c:f>[V甲磺酸沙非胺片vs司来吉兰对比分析.xlsx]疗效数据可视化!$A$30</c:f>
              <c:strCache>
                <c:ptCount val="1"/>
                <c:pt idx="0">
                  <c:v>甲磺酸沙非胺</c:v>
                </c:pt>
              </c:strCache>
            </c:strRef>
          </c:tx>
          <c:spPr>
            <a:solidFill>
              <a:schemeClr val="accent1"/>
            </a:solidFill>
            <a:ln>
              <a:noFill/>
            </a:ln>
            <a:effectLst/>
          </c:spPr>
          <c:invertIfNegative val="0"/>
          <c:dLbls>
            <c:spPr>
              <a:noFill/>
              <a:ln>
                <a:noFill/>
              </a:ln>
              <a:effectLst/>
            </c:spPr>
            <c:txPr>
              <a:bodyPr rot="0" spcFirstLastPara="0" vertOverflow="ellipsis" vert="horz" wrap="square" lIns="38100" tIns="19050" rIns="38100" bIns="19050" anchor="ctr" anchorCtr="1"/>
              <a:lstStyle/>
              <a:p>
                <a:pPr>
                  <a:defRPr lang="zh-CN" sz="1000" b="0" i="0" u="none" strike="noStrike" kern="1200" baseline="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[V甲磺酸沙非胺片vs司来吉兰对比分析.xlsx]疗效数据可视化!$B$29:$C$29</c:f>
              <c:strCache>
                <c:ptCount val="2"/>
                <c:pt idx="0">
                  <c:v>不良反应发生率排名（%）</c:v>
                </c:pt>
                <c:pt idx="1">
                  <c:v>因不良反应停药率排名（%）</c:v>
                </c:pt>
              </c:strCache>
            </c:strRef>
          </c:cat>
          <c:val>
            <c:numRef>
              <c:f>[V甲磺酸沙非胺片vs司来吉兰对比分析.xlsx]疗效数据可视化!$B$30:$C$30</c:f>
              <c:numCache>
                <c:formatCode>General</c:formatCode>
                <c:ptCount val="2"/>
                <c:pt idx="0">
                  <c:v>88.89</c:v>
                </c:pt>
                <c:pt idx="1">
                  <c:v>72.51</c:v>
                </c:pt>
              </c:numCache>
            </c:numRef>
          </c:val>
        </c:ser>
        <c:ser>
          <c:idx val="1"/>
          <c:order val="1"/>
          <c:tx>
            <c:strRef>
              <c:f>[V甲磺酸沙非胺片vs司来吉兰对比分析.xlsx]疗效数据可视化!$A$31</c:f>
              <c:strCache>
                <c:ptCount val="1"/>
                <c:pt idx="0">
                  <c:v>司来吉兰</c:v>
                </c:pt>
              </c:strCache>
            </c:strRef>
          </c:tx>
          <c:spPr>
            <a:solidFill>
              <a:schemeClr val="bg2">
                <a:lumMod val="50000"/>
              </a:schemeClr>
            </a:solidFill>
            <a:ln>
              <a:noFill/>
            </a:ln>
            <a:effectLst/>
          </c:spPr>
          <c:invertIfNegative val="0"/>
          <c:dLbls>
            <c:spPr>
              <a:noFill/>
              <a:ln>
                <a:noFill/>
              </a:ln>
              <a:effectLst/>
            </c:spPr>
            <c:txPr>
              <a:bodyPr rot="0" spcFirstLastPara="0" vertOverflow="ellipsis" vert="horz" wrap="square" lIns="38100" tIns="19050" rIns="38100" bIns="19050" anchor="ctr" anchorCtr="1"/>
              <a:lstStyle/>
              <a:p>
                <a:pPr>
                  <a:defRPr lang="zh-CN" sz="1000" b="0" i="0" u="none" strike="noStrike" kern="1200" baseline="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[V甲磺酸沙非胺片vs司来吉兰对比分析.xlsx]疗效数据可视化!$B$29:$C$29</c:f>
              <c:strCache>
                <c:ptCount val="2"/>
                <c:pt idx="0">
                  <c:v>不良反应发生率排名（%）</c:v>
                </c:pt>
                <c:pt idx="1">
                  <c:v>因不良反应停药率排名（%）</c:v>
                </c:pt>
              </c:strCache>
            </c:strRef>
          </c:cat>
          <c:val>
            <c:numRef>
              <c:f>[V甲磺酸沙非胺片vs司来吉兰对比分析.xlsx]疗效数据可视化!$B$31:$C$31</c:f>
              <c:numCache>
                <c:formatCode>General</c:formatCode>
                <c:ptCount val="2"/>
                <c:pt idx="0">
                  <c:v>22.41</c:v>
                </c:pt>
                <c:pt idx="1">
                  <c:v>42.62</c:v>
                </c:pt>
              </c:numCache>
            </c:numRef>
          </c:val>
        </c:ser>
        <c:dLbls>
          <c:showLegendKey val="0"/>
          <c:showVal val="1"/>
          <c:showCatName val="0"/>
          <c:showSerName val="0"/>
          <c:showPercent val="0"/>
          <c:showBubbleSize val="0"/>
        </c:dLbls>
        <c:gapWidth val="246"/>
        <c:overlap val="-28"/>
        <c:axId val="295410545"/>
        <c:axId val="733524928"/>
      </c:barChart>
      <c:catAx>
        <c:axId val="295410545"/>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crossAx val="733524928"/>
        <c:crosses val="autoZero"/>
        <c:auto val="1"/>
        <c:lblAlgn val="ctr"/>
        <c:lblOffset val="100"/>
        <c:noMultiLvlLbl val="0"/>
      </c:catAx>
      <c:valAx>
        <c:axId val="733524928"/>
        <c:scaling>
          <c:orientation val="minMax"/>
        </c:scaling>
        <c:delete val="0"/>
        <c:axPos val="l"/>
        <c:numFmt formatCode="General" sourceLinked="1"/>
        <c:majorTickMark val="none"/>
        <c:minorTickMark val="none"/>
        <c:tickLblPos val="nextTo"/>
        <c:spPr>
          <a:noFill/>
          <a:ln>
            <a:noFill/>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crossAx val="295410545"/>
        <c:crosses val="autoZero"/>
        <c:crossBetween val="between"/>
      </c:valAx>
      <c:spPr>
        <a:noFill/>
        <a:ln>
          <a:noFill/>
        </a:ln>
        <a:effectLst/>
      </c:spPr>
    </c:plotArea>
    <c:legend>
      <c:legendPos val="b"/>
      <c:legendEntry>
        <c:idx val="0"/>
        <c:txPr>
          <a:bodyPr rot="0" spcFirstLastPara="0" vertOverflow="ellipsis" vert="horz" wrap="square" anchor="ctr" anchorCtr="1"/>
          <a:lstStyle/>
          <a:p>
            <a:pPr>
              <a:defRPr lang="zh-CN" sz="900" b="0"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legendEntry>
      <c:legendEntry>
        <c:idx val="1"/>
        <c:txPr>
          <a:bodyPr rot="0" spcFirstLastPara="0" vertOverflow="ellipsis" vert="horz" wrap="square" anchor="ctr" anchorCtr="1"/>
          <a:lstStyle/>
          <a:p>
            <a:pPr>
              <a:defRPr lang="zh-CN" sz="900" b="0"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legendEntry>
      <c:layout/>
      <c:overlay val="0"/>
      <c:spPr>
        <a:noFill/>
        <a:ln>
          <a:noFill/>
        </a:ln>
        <a:effectLst/>
      </c:spPr>
      <c:txPr>
        <a:bodyPr rot="0" spcFirstLastPara="0" vertOverflow="ellipsis" vert="horz" wrap="square" anchor="ctr" anchorCtr="1"/>
        <a:lstStyle/>
        <a:p>
          <a:pPr>
            <a:defRPr lang="zh-CN" sz="900" b="0"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lang="zh-CN">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541881366087478"/>
          <c:y val="0.116834924747424"/>
          <c:w val="0.926134992108439"/>
          <c:h val="0.763790891597178"/>
        </c:manualLayout>
      </c:layout>
      <c:barChart>
        <c:barDir val="col"/>
        <c:grouping val="clustered"/>
        <c:varyColors val="0"/>
        <c:ser>
          <c:idx val="0"/>
          <c:order val="0"/>
          <c:tx>
            <c:strRef>
              <c:f>Sheet1!$B$1</c:f>
              <c:strCache>
                <c:ptCount val="1"/>
                <c:pt idx="0">
                  <c:v>安慰剂</c:v>
                </c:pt>
              </c:strCache>
            </c:strRef>
          </c:tx>
          <c:spPr>
            <a:solidFill>
              <a:schemeClr val="bg2">
                <a:lumMod val="75000"/>
              </a:schemeClr>
            </a:solidFill>
            <a:ln>
              <a:noFill/>
            </a:ln>
            <a:effectLst/>
          </c:spPr>
          <c:invertIfNegative val="0"/>
          <c:dLbls>
            <c:spPr>
              <a:noFill/>
              <a:ln>
                <a:noFill/>
              </a:ln>
              <a:effectLst/>
            </c:spPr>
            <c:txPr>
              <a:bodyPr rot="0" spcFirstLastPara="0" vertOverflow="ellipsis" vert="horz" wrap="square" lIns="38100" tIns="19050" rIns="38100" bIns="19050" anchor="ctr" anchorCtr="1"/>
              <a:lstStyle/>
              <a:p>
                <a:pPr>
                  <a:defRPr lang="zh-CN" sz="800" b="1" i="0" u="none" strike="noStrike" kern="1200" baseline="0">
                    <a:solidFill>
                      <a:schemeClr val="tx1">
                        <a:lumMod val="75000"/>
                        <a:lumOff val="25000"/>
                      </a:schemeClr>
                    </a:solidFill>
                    <a:latin typeface="+mn-lt"/>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开期时长变化 (h)</c:v>
                </c:pt>
                <c:pt idx="1">
                  <c:v>关期时长变化 (h)</c:v>
                </c:pt>
              </c:strCache>
            </c:strRef>
          </c:cat>
          <c:val>
            <c:numRef>
              <c:f>Sheet1!$B$2:$B$3</c:f>
              <c:numCache>
                <c:formatCode>General</c:formatCode>
                <c:ptCount val="2"/>
                <c:pt idx="0">
                  <c:v>-0.17</c:v>
                </c:pt>
                <c:pt idx="1">
                  <c:v>-0.01</c:v>
                </c:pt>
              </c:numCache>
            </c:numRef>
          </c:val>
        </c:ser>
        <c:ser>
          <c:idx val="1"/>
          <c:order val="1"/>
          <c:tx>
            <c:strRef>
              <c:f>Sheet1!$C$1</c:f>
              <c:strCache>
                <c:ptCount val="1"/>
                <c:pt idx="0">
                  <c:v>沙芬酰胺 50 mg</c:v>
                </c:pt>
              </c:strCache>
            </c:strRef>
          </c:tx>
          <c:spPr>
            <a:solidFill>
              <a:schemeClr val="accent1">
                <a:lumMod val="20000"/>
                <a:lumOff val="80000"/>
              </a:schemeClr>
            </a:solidFill>
            <a:ln>
              <a:noFill/>
            </a:ln>
            <a:effectLst/>
          </c:spPr>
          <c:invertIfNegative val="0"/>
          <c:dLbls>
            <c:spPr>
              <a:noFill/>
              <a:ln>
                <a:noFill/>
              </a:ln>
              <a:effectLst/>
            </c:spPr>
            <c:txPr>
              <a:bodyPr rot="0" spcFirstLastPara="0" vertOverflow="ellipsis" vert="horz" wrap="square" lIns="38100" tIns="19050" rIns="38100" bIns="19050" anchor="ctr" anchorCtr="1"/>
              <a:lstStyle/>
              <a:p>
                <a:pPr>
                  <a:defRPr lang="zh-CN" sz="800" b="1" i="0" u="none" strike="noStrike" kern="1200" baseline="0">
                    <a:solidFill>
                      <a:schemeClr val="tx1">
                        <a:lumMod val="75000"/>
                        <a:lumOff val="25000"/>
                      </a:schemeClr>
                    </a:solidFill>
                    <a:latin typeface="+mn-lt"/>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开期时长变化 (h)</c:v>
                </c:pt>
                <c:pt idx="1">
                  <c:v>关期时长变化 (h)</c:v>
                </c:pt>
              </c:strCache>
            </c:strRef>
          </c:cat>
          <c:val>
            <c:numRef>
              <c:f>Sheet1!$C$2:$C$3</c:f>
              <c:numCache>
                <c:formatCode>General</c:formatCode>
                <c:ptCount val="2"/>
                <c:pt idx="0">
                  <c:v>1.22</c:v>
                </c:pt>
                <c:pt idx="1">
                  <c:v>-1.25</c:v>
                </c:pt>
              </c:numCache>
            </c:numRef>
          </c:val>
        </c:ser>
        <c:ser>
          <c:idx val="2"/>
          <c:order val="2"/>
          <c:tx>
            <c:strRef>
              <c:f>Sheet1!$D$1</c:f>
              <c:strCache>
                <c:ptCount val="1"/>
                <c:pt idx="0">
                  <c:v>沙芬酰胺 100 mg</c:v>
                </c:pt>
              </c:strCache>
            </c:strRef>
          </c:tx>
          <c:spPr>
            <a:solidFill>
              <a:schemeClr val="accent1">
                <a:lumMod val="60000"/>
                <a:lumOff val="40000"/>
              </a:schemeClr>
            </a:solidFill>
            <a:ln>
              <a:noFill/>
            </a:ln>
            <a:effectLst/>
          </c:spPr>
          <c:invertIfNegative val="0"/>
          <c:dLbls>
            <c:spPr>
              <a:noFill/>
              <a:ln>
                <a:noFill/>
              </a:ln>
              <a:effectLst/>
            </c:spPr>
            <c:txPr>
              <a:bodyPr rot="0" spcFirstLastPara="0" vertOverflow="ellipsis" vert="horz" wrap="square" lIns="38100" tIns="19050" rIns="38100" bIns="19050" anchor="ctr" anchorCtr="1"/>
              <a:lstStyle/>
              <a:p>
                <a:pPr>
                  <a:defRPr lang="zh-CN" sz="800" b="1" i="0" u="none" strike="noStrike" kern="1200" baseline="0">
                    <a:solidFill>
                      <a:schemeClr val="tx1">
                        <a:lumMod val="75000"/>
                        <a:lumOff val="25000"/>
                      </a:schemeClr>
                    </a:solidFill>
                    <a:latin typeface="+mn-lt"/>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开期时长变化 (h)</c:v>
                </c:pt>
                <c:pt idx="1">
                  <c:v>关期时长变化 (h)</c:v>
                </c:pt>
              </c:strCache>
            </c:strRef>
          </c:cat>
          <c:val>
            <c:numRef>
              <c:f>Sheet1!$D$2:$D$3</c:f>
              <c:numCache>
                <c:formatCode>General</c:formatCode>
                <c:ptCount val="2"/>
                <c:pt idx="0">
                  <c:v>1.49</c:v>
                </c:pt>
                <c:pt idx="1">
                  <c:v>-1.73</c:v>
                </c:pt>
              </c:numCache>
            </c:numRef>
          </c:val>
        </c:ser>
        <c:dLbls>
          <c:showLegendKey val="0"/>
          <c:showVal val="1"/>
          <c:showCatName val="0"/>
          <c:showSerName val="0"/>
          <c:showPercent val="0"/>
          <c:showBubbleSize val="0"/>
        </c:dLbls>
        <c:gapWidth val="246"/>
        <c:overlap val="-28"/>
        <c:axId val="660808325"/>
        <c:axId val="498903174"/>
      </c:barChart>
      <c:catAx>
        <c:axId val="660808325"/>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800" b="1" i="0" u="none" strike="noStrike" kern="1200" baseline="0">
                <a:solidFill>
                  <a:schemeClr val="tx1">
                    <a:lumMod val="65000"/>
                    <a:lumOff val="35000"/>
                  </a:schemeClr>
                </a:solidFill>
                <a:latin typeface="+mn-lt"/>
                <a:ea typeface="+mn-ea"/>
                <a:cs typeface="+mn-cs"/>
              </a:defRPr>
            </a:pPr>
          </a:p>
        </c:txPr>
        <c:crossAx val="498903174"/>
        <c:crosses val="autoZero"/>
        <c:auto val="1"/>
        <c:lblAlgn val="ctr"/>
        <c:lblOffset val="100"/>
        <c:noMultiLvlLbl val="0"/>
      </c:catAx>
      <c:valAx>
        <c:axId val="498903174"/>
        <c:scaling>
          <c:orientation val="minMax"/>
        </c:scaling>
        <c:delete val="0"/>
        <c:axPos val="l"/>
        <c:title>
          <c:tx>
            <c:rich>
              <a:bodyPr rot="-5400000" spcFirstLastPara="0" vertOverflow="ellipsis" vert="horz" wrap="square" anchor="ctr" anchorCtr="1"/>
              <a:lstStyle/>
              <a:p>
                <a:pPr defTabSz="914400">
                  <a:defRPr lang="zh-CN" sz="800" b="1" i="0" u="none" strike="noStrike" kern="1200" baseline="0">
                    <a:solidFill>
                      <a:schemeClr val="tx1">
                        <a:lumMod val="65000"/>
                        <a:lumOff val="35000"/>
                      </a:schemeClr>
                    </a:solidFill>
                    <a:latin typeface="+mn-lt"/>
                    <a:ea typeface="+mn-ea"/>
                    <a:cs typeface="+mn-cs"/>
                  </a:defRPr>
                </a:pPr>
                <a:r>
                  <a:rPr sz="800" b="1"/>
                  <a:t>较基线的变化（</a:t>
                </a:r>
                <a:r>
                  <a:rPr lang="en-US" altLang="zh-CN" sz="800" b="1"/>
                  <a:t>h)</a:t>
                </a:r>
                <a:endParaRPr lang="en-US" altLang="zh-CN" sz="800" b="1"/>
              </a:p>
            </c:rich>
          </c:tx>
          <c:layout>
            <c:manualLayout>
              <c:xMode val="edge"/>
              <c:yMode val="edge"/>
              <c:x val="0.00359496704613541"/>
              <c:y val="0.385361983038046"/>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0" vertOverflow="ellipsis" vert="horz" wrap="square" anchor="ctr" anchorCtr="1"/>
          <a:lstStyle/>
          <a:p>
            <a:pPr>
              <a:defRPr lang="zh-CN" sz="800" b="1" i="0" u="none" strike="noStrike" kern="1200" baseline="0">
                <a:solidFill>
                  <a:schemeClr val="tx1">
                    <a:lumMod val="65000"/>
                    <a:lumOff val="35000"/>
                  </a:schemeClr>
                </a:solidFill>
                <a:latin typeface="+mn-lt"/>
                <a:ea typeface="+mn-ea"/>
                <a:cs typeface="+mn-cs"/>
              </a:defRPr>
            </a:pPr>
          </a:p>
        </c:txPr>
        <c:crossAx val="660808325"/>
        <c:crosses val="autoZero"/>
        <c:crossBetween val="between"/>
      </c:valAx>
      <c:spPr>
        <a:noFill/>
        <a:ln>
          <a:noFill/>
        </a:ln>
        <a:effectLst/>
      </c:spPr>
    </c:plotArea>
    <c:legend>
      <c:legendPos val="b"/>
      <c:legendEntry>
        <c:idx val="0"/>
        <c:txPr>
          <a:bodyPr rot="0" spcFirstLastPara="0" vertOverflow="ellipsis" vert="horz" wrap="square" anchor="ctr" anchorCtr="1"/>
          <a:lstStyle/>
          <a:p>
            <a:pPr>
              <a:defRPr lang="zh-CN" sz="800" b="1" i="0" u="none" strike="noStrike" kern="1200" baseline="0">
                <a:solidFill>
                  <a:schemeClr val="tx1">
                    <a:lumMod val="65000"/>
                    <a:lumOff val="35000"/>
                  </a:schemeClr>
                </a:solidFill>
                <a:latin typeface="+mn-lt"/>
                <a:ea typeface="+mn-ea"/>
                <a:cs typeface="+mn-cs"/>
              </a:defRPr>
            </a:pPr>
          </a:p>
        </c:txPr>
      </c:legendEntry>
      <c:legendEntry>
        <c:idx val="1"/>
        <c:txPr>
          <a:bodyPr rot="0" spcFirstLastPara="0" vertOverflow="ellipsis" vert="horz" wrap="square" anchor="ctr" anchorCtr="1"/>
          <a:lstStyle/>
          <a:p>
            <a:pPr>
              <a:defRPr lang="zh-CN" sz="800" b="1" i="0" u="none" strike="noStrike" kern="1200" baseline="0">
                <a:solidFill>
                  <a:schemeClr val="tx1">
                    <a:lumMod val="65000"/>
                    <a:lumOff val="35000"/>
                  </a:schemeClr>
                </a:solidFill>
                <a:latin typeface="+mn-lt"/>
                <a:ea typeface="+mn-ea"/>
                <a:cs typeface="+mn-cs"/>
              </a:defRPr>
            </a:pPr>
          </a:p>
        </c:txPr>
      </c:legendEntry>
      <c:legendEntry>
        <c:idx val="2"/>
        <c:txPr>
          <a:bodyPr rot="0" spcFirstLastPara="0" vertOverflow="ellipsis" vert="horz" wrap="square" anchor="ctr" anchorCtr="1"/>
          <a:lstStyle/>
          <a:p>
            <a:pPr>
              <a:defRPr lang="zh-CN" sz="800" b="1" i="0" u="none" strike="noStrike" kern="1200" baseline="0">
                <a:solidFill>
                  <a:schemeClr val="tx1">
                    <a:lumMod val="65000"/>
                    <a:lumOff val="35000"/>
                  </a:schemeClr>
                </a:solidFill>
                <a:latin typeface="+mn-lt"/>
                <a:ea typeface="+mn-ea"/>
                <a:cs typeface="+mn-cs"/>
              </a:defRPr>
            </a:pPr>
          </a:p>
        </c:txPr>
      </c:legendEntry>
      <c:layout/>
      <c:overlay val="0"/>
      <c:spPr>
        <a:noFill/>
        <a:ln>
          <a:noFill/>
        </a:ln>
        <a:effectLst/>
      </c:spPr>
      <c:txPr>
        <a:bodyPr rot="0" spcFirstLastPara="0" vertOverflow="ellipsis" vert="horz" wrap="square" anchor="ctr" anchorCtr="1"/>
        <a:lstStyle/>
        <a:p>
          <a:pPr>
            <a:defRPr lang="zh-CN" sz="800" b="1" i="0" u="none" strike="noStrike" kern="1200" baseline="0">
              <a:solidFill>
                <a:schemeClr val="tx1">
                  <a:lumMod val="65000"/>
                  <a:lumOff val="35000"/>
                </a:schemeClr>
              </a:solidFill>
              <a:latin typeface="+mn-lt"/>
              <a:ea typeface="+mn-ea"/>
              <a:cs typeface="+mn-cs"/>
            </a:defRPr>
          </a:pPr>
        </a:p>
      </c:txPr>
    </c:legend>
    <c:plotVisOnly val="1"/>
    <c:dispBlanksAs val="gap"/>
    <c:showDLblsOverMax val="0"/>
  </c:chart>
  <c:spPr>
    <a:noFill/>
    <a:ln>
      <a:noFill/>
    </a:ln>
    <a:effectLst/>
  </c:spPr>
  <c:txPr>
    <a:bodyPr/>
    <a:lstStyle/>
    <a:p>
      <a:pPr>
        <a:defRPr lang="zh-CN" sz="800" b="1"/>
      </a:pP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defTabSz="914400">
              <a:defRPr lang="zh-CN" sz="1080" b="1" i="0" u="none" strike="noStrike" kern="1200" baseline="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r>
              <a:rPr sz="1080">
                <a:latin typeface="微软雅黑" panose="020B0503020204020204" charset="-122"/>
                <a:ea typeface="微软雅黑" panose="020B0503020204020204" charset="-122"/>
                <a:cs typeface="微软雅黑" panose="020B0503020204020204" charset="-122"/>
                <a:sym typeface="微软雅黑" panose="020B0503020204020204" charset="-122"/>
              </a:rPr>
              <a:t>甲磺酸沙非胺片vs司来吉兰的生活质量改善效果对比</a:t>
            </a:r>
            <a:endParaRPr sz="1080">
              <a:latin typeface="微软雅黑" panose="020B0503020204020204" charset="-122"/>
              <a:ea typeface="微软雅黑" panose="020B0503020204020204" charset="-122"/>
              <a:cs typeface="微软雅黑" panose="020B0503020204020204" charset="-122"/>
              <a:sym typeface="微软雅黑" panose="020B0503020204020204" charset="-122"/>
            </a:endParaRPr>
          </a:p>
        </c:rich>
      </c:tx>
      <c:layout/>
      <c:overlay val="0"/>
      <c:spPr>
        <a:noFill/>
        <a:ln>
          <a:noFill/>
        </a:ln>
        <a:effectLst/>
      </c:spPr>
    </c:title>
    <c:autoTitleDeleted val="0"/>
    <c:plotArea>
      <c:layout>
        <c:manualLayout>
          <c:layoutTarget val="inner"/>
          <c:xMode val="edge"/>
          <c:yMode val="edge"/>
          <c:x val="0.132707195203198"/>
          <c:y val="0.162731481481481"/>
          <c:w val="0.834921052631579"/>
          <c:h val="0.678009259259259"/>
        </c:manualLayout>
      </c:layout>
      <c:barChart>
        <c:barDir val="col"/>
        <c:grouping val="clustered"/>
        <c:varyColors val="0"/>
        <c:ser>
          <c:idx val="0"/>
          <c:order val="0"/>
          <c:tx>
            <c:strRef>
              <c:f>[甲磺酸沙非胺片vs司来吉兰对比分析_豆包AI生成.xlsx]疗效数据可视化!$B$1</c:f>
              <c:strCache>
                <c:ptCount val="1"/>
                <c:pt idx="0">
                  <c:v>甲磺酸沙非胺片(SMD值)</c:v>
                </c:pt>
              </c:strCache>
            </c:strRef>
          </c:tx>
          <c:spPr>
            <a:solidFill>
              <a:schemeClr val="accent1">
                <a:lumMod val="60000"/>
                <a:lumOff val="40000"/>
              </a:schemeClr>
            </a:solidFill>
            <a:ln>
              <a:solidFill>
                <a:schemeClr val="accent1">
                  <a:lumMod val="60000"/>
                  <a:lumOff val="40000"/>
                </a:schemeClr>
              </a:solidFill>
            </a:ln>
            <a:effectLst/>
          </c:spPr>
          <c:invertIfNegative val="0"/>
          <c:dLbls>
            <c:spPr>
              <a:noFill/>
              <a:ln>
                <a:noFill/>
              </a:ln>
              <a:effectLst/>
            </c:spPr>
            <c:txPr>
              <a:bodyPr rot="0" spcFirstLastPara="0" vertOverflow="ellipsis" vert="horz" wrap="square" lIns="38100" tIns="19050" rIns="38100" bIns="19050" anchor="ctr" anchorCtr="1"/>
              <a:lstStyle/>
              <a:p>
                <a:pPr>
                  <a:defRPr lang="zh-CN" sz="900" b="0" i="0" u="none" strike="noStrike" kern="1200" baseline="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[甲磺酸沙非胺片vs司来吉兰对比分析_豆包AI生成.xlsx]疗效数据可视化!$A$2:$A$5</c:f>
              <c:strCache>
                <c:ptCount val="4"/>
                <c:pt idx="0">
                  <c:v>整体生活质量</c:v>
                </c:pt>
                <c:pt idx="1">
                  <c:v>情绪健康</c:v>
                </c:pt>
                <c:pt idx="2">
                  <c:v>日常生活能力(ADL)</c:v>
                </c:pt>
                <c:pt idx="3">
                  <c:v>躯体不适</c:v>
                </c:pt>
              </c:strCache>
            </c:strRef>
          </c:cat>
          <c:val>
            <c:numRef>
              <c:f>[甲磺酸沙非胺片vs司来吉兰对比分析_豆包AI生成.xlsx]疗效数据可视化!$B$2:$B$5</c:f>
              <c:numCache>
                <c:formatCode>0.00</c:formatCode>
                <c:ptCount val="4"/>
                <c:pt idx="0">
                  <c:v>-1.17</c:v>
                </c:pt>
                <c:pt idx="1">
                  <c:v>-2.56</c:v>
                </c:pt>
                <c:pt idx="2">
                  <c:v>-1.05</c:v>
                </c:pt>
                <c:pt idx="3">
                  <c:v>-0.9</c:v>
                </c:pt>
              </c:numCache>
            </c:numRef>
          </c:val>
        </c:ser>
        <c:ser>
          <c:idx val="1"/>
          <c:order val="1"/>
          <c:tx>
            <c:strRef>
              <c:f>[甲磺酸沙非胺片vs司来吉兰对比分析_豆包AI生成.xlsx]疗效数据可视化!$C$1</c:f>
              <c:strCache>
                <c:ptCount val="1"/>
                <c:pt idx="0">
                  <c:v>司来吉兰(SMD值)</c:v>
                </c:pt>
              </c:strCache>
            </c:strRef>
          </c:tx>
          <c:spPr>
            <a:solidFill>
              <a:schemeClr val="bg2">
                <a:lumMod val="90000"/>
              </a:schemeClr>
            </a:solidFill>
            <a:ln>
              <a:noFill/>
            </a:ln>
            <a:effectLst/>
          </c:spPr>
          <c:invertIfNegative val="0"/>
          <c:dLbls>
            <c:spPr>
              <a:noFill/>
              <a:ln>
                <a:noFill/>
              </a:ln>
              <a:effectLst/>
            </c:spPr>
            <c:txPr>
              <a:bodyPr rot="0" spcFirstLastPara="0" vertOverflow="ellipsis" vert="horz" wrap="square" lIns="38100" tIns="19050" rIns="38100" bIns="19050" anchor="ctr" anchorCtr="1"/>
              <a:lstStyle/>
              <a:p>
                <a:pPr>
                  <a:defRPr lang="zh-CN" sz="900" b="0" i="0" u="none" strike="noStrike" kern="1200" baseline="0">
                    <a:solidFill>
                      <a:schemeClr val="tx1">
                        <a:lumMod val="75000"/>
                        <a:lumOff val="2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[甲磺酸沙非胺片vs司来吉兰对比分析_豆包AI生成.xlsx]疗效数据可视化!$A$2:$A$5</c:f>
              <c:strCache>
                <c:ptCount val="4"/>
                <c:pt idx="0">
                  <c:v>整体生活质量</c:v>
                </c:pt>
                <c:pt idx="1">
                  <c:v>情绪健康</c:v>
                </c:pt>
                <c:pt idx="2">
                  <c:v>日常生活能力(ADL)</c:v>
                </c:pt>
                <c:pt idx="3">
                  <c:v>躯体不适</c:v>
                </c:pt>
              </c:strCache>
            </c:strRef>
          </c:cat>
          <c:val>
            <c:numRef>
              <c:f>[甲磺酸沙非胺片vs司来吉兰对比分析_豆包AI生成.xlsx]疗效数据可视化!$C$2:$C$5</c:f>
              <c:numCache>
                <c:formatCode>0.00</c:formatCode>
                <c:ptCount val="4"/>
                <c:pt idx="0">
                  <c:v>-0.8</c:v>
                </c:pt>
                <c:pt idx="1">
                  <c:v>-1.2</c:v>
                </c:pt>
                <c:pt idx="2">
                  <c:v>-0.75</c:v>
                </c:pt>
                <c:pt idx="3">
                  <c:v>-0.6</c:v>
                </c:pt>
              </c:numCache>
            </c:numRef>
          </c:val>
        </c:ser>
        <c:dLbls>
          <c:showLegendKey val="0"/>
          <c:showVal val="1"/>
          <c:showCatName val="0"/>
          <c:showSerName val="0"/>
          <c:showPercent val="0"/>
          <c:showBubbleSize val="0"/>
        </c:dLbls>
        <c:gapWidth val="246"/>
        <c:overlap val="-28"/>
        <c:axId val="60846631"/>
        <c:axId val="953382634"/>
      </c:barChart>
      <c:catAx>
        <c:axId val="60846631"/>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crossAx val="953382634"/>
        <c:crosses val="autoZero"/>
        <c:auto val="1"/>
        <c:lblAlgn val="ctr"/>
        <c:lblOffset val="100"/>
        <c:noMultiLvlLbl val="0"/>
      </c:catAx>
      <c:valAx>
        <c:axId val="953382634"/>
        <c:scaling>
          <c:orientation val="minMax"/>
        </c:scaling>
        <c:delete val="0"/>
        <c:axPos val="l"/>
        <c:title>
          <c:tx>
            <c:rich>
              <a:bodyPr rot="-5400000" spcFirstLastPara="0" vertOverflow="ellipsis" vert="horz" wrap="square" anchor="ctr" anchorCtr="1"/>
              <a:lstStyle/>
              <a:p>
                <a:pPr defTabSz="914400">
                  <a:defRPr lang="zh-CN" sz="1000" b="0"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r>
                  <a:rPr sz="1000"/>
                  <a:t>SMD值（标准化均数差，负值表示改善效果更优）</a:t>
                </a:r>
                <a:endParaRPr sz="1000"/>
              </a:p>
            </c:rich>
          </c:tx>
          <c:layout/>
          <c:overlay val="0"/>
          <c:spPr>
            <a:noFill/>
            <a:ln>
              <a:noFill/>
            </a:ln>
            <a:effectLst/>
          </c:spPr>
        </c:title>
        <c:numFmt formatCode="0.00" sourceLinked="1"/>
        <c:majorTickMark val="none"/>
        <c:minorTickMark val="none"/>
        <c:tickLblPos val="nextTo"/>
        <c:spPr>
          <a:noFill/>
          <a:ln>
            <a:noFill/>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crossAx val="60846631"/>
        <c:crosses val="autoZero"/>
        <c:crossBetween val="between"/>
      </c:valAx>
      <c:spPr>
        <a:noFill/>
        <a:ln>
          <a:noFill/>
        </a:ln>
        <a:effectLst/>
      </c:spPr>
    </c:plotArea>
    <c:legend>
      <c:legendPos val="b"/>
      <c:legendEntry>
        <c:idx val="0"/>
        <c:txPr>
          <a:bodyPr rot="0" spcFirstLastPara="0" vertOverflow="ellipsis" vert="horz" wrap="square" anchor="ctr" anchorCtr="1"/>
          <a:lstStyle/>
          <a:p>
            <a:pPr>
              <a:defRPr lang="zh-CN" sz="900" b="0"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legendEntry>
      <c:legendEntry>
        <c:idx val="1"/>
        <c:txPr>
          <a:bodyPr rot="0" spcFirstLastPara="0" vertOverflow="ellipsis" vert="horz" wrap="square" anchor="ctr" anchorCtr="1"/>
          <a:lstStyle/>
          <a:p>
            <a:pPr>
              <a:defRPr lang="zh-CN" sz="900" b="0"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legendEntry>
      <c:layout>
        <c:manualLayout>
          <c:xMode val="edge"/>
          <c:yMode val="edge"/>
          <c:x val="0.261745374878286"/>
          <c:y val="0.871029631208697"/>
        </c:manualLayout>
      </c:layout>
      <c:overlay val="0"/>
      <c:spPr>
        <a:noFill/>
        <a:ln>
          <a:noFill/>
        </a:ln>
        <a:effectLst/>
      </c:spPr>
      <c:txPr>
        <a:bodyPr rot="0" spcFirstLastPara="0" vertOverflow="ellipsis" vert="horz" wrap="square" anchor="ctr" anchorCtr="1"/>
        <a:lstStyle/>
        <a:p>
          <a:pPr>
            <a:defRPr lang="zh-CN" sz="900" b="0" i="0" u="none" strike="noStrike" kern="1200" baseline="0">
              <a:solidFill>
                <a:schemeClr val="tx1">
                  <a:lumMod val="65000"/>
                  <a:lumOff val="35000"/>
                </a:schemeClr>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lang="zh-CN" sz="900">
          <a:latin typeface="微软雅黑" panose="020B0503020204020204" charset="-122"/>
          <a:ea typeface="微软雅黑" panose="020B0503020204020204" charset="-122"/>
          <a:cs typeface="微软雅黑" panose="020B0503020204020204" charset="-122"/>
          <a:sym typeface="微软雅黑" panose="020B0503020204020204" charset="-122"/>
        </a:defRPr>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0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noFill/>
      </a:ln>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100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noFill/>
      </a:ln>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100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noFill/>
      </a:ln>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indent="0" eaLnBrk="0" fontAlgn="base" hangingPunct="0">
              <a:spcBef>
                <a:spcPct val="0"/>
              </a:spcBef>
              <a:spcAft>
                <a:spcPct val="0"/>
              </a:spcAft>
              <a:buFontTx/>
              <a:buNone/>
              <a:defRPr/>
            </a:pPr>
            <a:endParaRPr lang="en-US" altLang="zh-CN" sz="1200" dirty="0" smtClean="0">
              <a:solidFill>
                <a:srgbClr val="0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4" name="灯片编号占位符 3"/>
          <p:cNvSpPr>
            <a:spLocks noGrp="1"/>
          </p:cNvSpPr>
          <p:nvPr>
            <p:ph type="sldNum" sz="quarter" idx="10"/>
          </p:nvPr>
        </p:nvSpPr>
        <p:spPr/>
        <p:txBody>
          <a:bodyPr/>
          <a:lstStyle/>
          <a:p>
            <a:fld id="{4B96083A-BBE9-474C-80EC-DA78263AE711}"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伊鲁阿克片说明书（</a:t>
            </a:r>
            <a:r>
              <a:rPr lang="en-US" altLang="zh-CN" dirty="0" smtClean="0"/>
              <a:t>2024-01</a:t>
            </a:r>
            <a:r>
              <a:rPr lang="zh-CN" altLang="en-US" dirty="0" smtClean="0"/>
              <a:t>）</a:t>
            </a:r>
            <a:endParaRPr lang="zh-CN" altLang="en-US" dirty="0"/>
          </a:p>
        </p:txBody>
      </p:sp>
      <p:sp>
        <p:nvSpPr>
          <p:cNvPr id="4" name="灯片编号占位符 3"/>
          <p:cNvSpPr>
            <a:spLocks noGrp="1"/>
          </p:cNvSpPr>
          <p:nvPr>
            <p:ph type="sldNum" sz="quarter" idx="10"/>
          </p:nvPr>
        </p:nvSpPr>
        <p:spPr/>
        <p:txBody>
          <a:bodyPr/>
          <a:lstStyle/>
          <a:p>
            <a:fld id="{4B96083A-BBE9-474C-80EC-DA78263AE71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5167"/>
            <a:ext cx="10972800" cy="1143000"/>
          </a:xfrm>
        </p:spPr>
        <p:txBody>
          <a:bodyPr/>
          <a:lstStyle/>
          <a:p>
            <a:r>
              <a:rPr lang="zh-CN" altLang="en-US" smtClean="0"/>
              <a:t>单击此处编辑母版标题样式</a:t>
            </a:r>
            <a:endParaRPr lang="zh-CN" altLang="en-US"/>
          </a:p>
        </p:txBody>
      </p:sp>
      <p:sp>
        <p:nvSpPr>
          <p:cNvPr id="3" name="日期占位符 3"/>
          <p:cNvSpPr>
            <a:spLocks noGrp="1" noChangeArrowheads="1"/>
          </p:cNvSpPr>
          <p:nvPr>
            <p:ph type="dt" sz="half" idx="10"/>
          </p:nvPr>
        </p:nvSpPr>
        <p:spPr/>
        <p:txBody>
          <a:bodyPr/>
          <a:lstStyle>
            <a:lvl1pPr>
              <a:defRPr/>
            </a:lvl1pPr>
          </a:lstStyle>
          <a:p>
            <a:pPr>
              <a:defRPr/>
            </a:pPr>
            <a:fld id="{D1F65F4B-F759-493C-8FD7-A1149233016B}" type="datetime1">
              <a:rPr lang="zh-CN" altLang="en-US"/>
            </a:fld>
            <a:endParaRPr lang="zh-CN" altLang="en-US" sz="2400">
              <a:solidFill>
                <a:srgbClr val="000000"/>
              </a:solidFill>
            </a:endParaRPr>
          </a:p>
        </p:txBody>
      </p:sp>
      <p:sp>
        <p:nvSpPr>
          <p:cNvPr id="4" name="页脚占位符 4"/>
          <p:cNvSpPr>
            <a:spLocks noGrp="1" noChangeArrowheads="1"/>
          </p:cNvSpPr>
          <p:nvPr>
            <p:ph type="ftr" sz="quarter" idx="11"/>
          </p:nvPr>
        </p:nvSpPr>
        <p:spPr/>
        <p:txBody>
          <a:bodyPr/>
          <a:lstStyle>
            <a:lvl1pPr>
              <a:defRPr/>
            </a:lvl1pPr>
          </a:lstStyle>
          <a:p>
            <a:pPr>
              <a:defRPr/>
            </a:pPr>
            <a:endParaRPr lang="zh-CN" altLang="zh-CN"/>
          </a:p>
        </p:txBody>
      </p:sp>
      <p:sp>
        <p:nvSpPr>
          <p:cNvPr id="5" name="灯片编号占位符 5"/>
          <p:cNvSpPr>
            <a:spLocks noGrp="1" noChangeArrowheads="1"/>
          </p:cNvSpPr>
          <p:nvPr>
            <p:ph type="sldNum" sz="quarter" idx="12"/>
          </p:nvPr>
        </p:nvSpPr>
        <p:spPr/>
        <p:txBody>
          <a:bodyPr/>
          <a:lstStyle>
            <a:lvl1pPr>
              <a:defRPr/>
            </a:lvl1pPr>
          </a:lstStyle>
          <a:p>
            <a:pPr>
              <a:defRPr/>
            </a:pPr>
            <a:fld id="{A21C20E8-21D4-4238-B836-7202EDDF7A30}" type="slidenum">
              <a:rPr lang="zh-CN" altLang="en-US"/>
            </a:fld>
            <a:endParaRPr lang="zh-CN" altLang="en-US" sz="2400">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8" name="图片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81467" y="331201"/>
            <a:ext cx="1802899" cy="697379"/>
          </a:xfrm>
          <a:prstGeom prst="rect">
            <a:avLst/>
          </a:prstGeom>
        </p:spPr>
      </p:pic>
      <p:grpSp>
        <p:nvGrpSpPr>
          <p:cNvPr id="23" name="Group 6"/>
          <p:cNvGrpSpPr/>
          <p:nvPr userDrawn="1"/>
        </p:nvGrpSpPr>
        <p:grpSpPr>
          <a:xfrm>
            <a:off x="0" y="6332856"/>
            <a:ext cx="12192000" cy="525145"/>
            <a:chOff x="0" y="0"/>
            <a:chExt cx="4816593" cy="421325"/>
          </a:xfrm>
        </p:grpSpPr>
        <p:sp>
          <p:nvSpPr>
            <p:cNvPr id="24" name="Freeform 7"/>
            <p:cNvSpPr/>
            <p:nvPr/>
          </p:nvSpPr>
          <p:spPr>
            <a:xfrm>
              <a:off x="0" y="0"/>
              <a:ext cx="4816592" cy="421325"/>
            </a:xfrm>
            <a:custGeom>
              <a:avLst/>
              <a:gdLst/>
              <a:ahLst/>
              <a:cxnLst/>
              <a:rect l="l" t="t" r="r" b="b"/>
              <a:pathLst>
                <a:path w="4816592" h="421325">
                  <a:moveTo>
                    <a:pt x="0" y="0"/>
                  </a:moveTo>
                  <a:lnTo>
                    <a:pt x="4816592" y="0"/>
                  </a:lnTo>
                  <a:lnTo>
                    <a:pt x="4816592" y="421325"/>
                  </a:lnTo>
                  <a:lnTo>
                    <a:pt x="0" y="421325"/>
                  </a:lnTo>
                  <a:close/>
                </a:path>
              </a:pathLst>
            </a:custGeom>
            <a:solidFill>
              <a:srgbClr val="6433AA"/>
            </a:solidFill>
          </p:spPr>
        </p:sp>
        <p:sp>
          <p:nvSpPr>
            <p:cNvPr id="25" name="TextBox 8"/>
            <p:cNvSpPr txBox="1"/>
            <p:nvPr/>
          </p:nvSpPr>
          <p:spPr>
            <a:xfrm>
              <a:off x="0" y="-38100"/>
              <a:ext cx="4816593" cy="459425"/>
            </a:xfrm>
            <a:prstGeom prst="rect">
              <a:avLst/>
            </a:prstGeom>
          </p:spPr>
          <p:txBody>
            <a:bodyPr lIns="50799" tIns="50799" rIns="50799" bIns="50799" rtlCol="0" anchor="ctr"/>
            <a:lstStyle/>
            <a:p>
              <a:pPr algn="ctr">
                <a:lnSpc>
                  <a:spcPts val="2660"/>
                </a:lnSpc>
                <a:spcBef>
                  <a:spcPct val="0"/>
                </a:spcBef>
              </a:pPr>
              <a:endParaRPr sz="1200"/>
            </a:p>
          </p:txBody>
        </p:sp>
      </p:grpSp>
      <p:sp>
        <p:nvSpPr>
          <p:cNvPr id="26" name="文本框 25"/>
          <p:cNvSpPr txBox="1"/>
          <p:nvPr userDrawn="1"/>
        </p:nvSpPr>
        <p:spPr>
          <a:xfrm>
            <a:off x="8893952" y="6452131"/>
            <a:ext cx="3100493" cy="359009"/>
          </a:xfrm>
          <a:prstGeom prst="rect">
            <a:avLst/>
          </a:prstGeom>
          <a:noFill/>
        </p:spPr>
        <p:txBody>
          <a:bodyPr wrap="square" rtlCol="0">
            <a:spAutoFit/>
          </a:bodyPr>
          <a:lstStyle/>
          <a:p>
            <a:pPr algn="r"/>
            <a:r>
              <a:rPr lang="en-US" sz="1735" b="0" spc="561" dirty="0">
                <a:solidFill>
                  <a:srgbClr val="FFFFFF"/>
                </a:solidFill>
                <a:latin typeface="思源黑体 CN Medium" panose="020B0600000000000000" pitchFamily="34" charset="-122"/>
                <a:ea typeface="思源黑体 CN Medium" panose="020B0600000000000000" pitchFamily="34" charset="-122"/>
                <a:cs typeface="鸿雷板书" charset="-122"/>
                <a:sym typeface="可画风逸体-简" panose="00020600040101010101" charset="-122"/>
              </a:rPr>
              <a:t>德泽生命·曼享健康</a:t>
            </a:r>
            <a:endParaRPr lang="en-US" altLang="en-US" sz="1735" b="0" spc="561" dirty="0">
              <a:solidFill>
                <a:srgbClr val="FFFFFF"/>
              </a:solidFill>
              <a:latin typeface="思源黑体 CN Medium" panose="020B0600000000000000" pitchFamily="34" charset="-122"/>
              <a:ea typeface="思源黑体 CN Medium" panose="020B0600000000000000" pitchFamily="34" charset="-122"/>
              <a:cs typeface="鸿雷板书" charset="-122"/>
              <a:sym typeface="可画风逸体-简" panose="00020600040101010101" charset="-122"/>
            </a:endParaRPr>
          </a:p>
        </p:txBody>
      </p:sp>
      <p:sp>
        <p:nvSpPr>
          <p:cNvPr id="27" name="文本框 26"/>
          <p:cNvSpPr txBox="1"/>
          <p:nvPr userDrawn="1"/>
        </p:nvSpPr>
        <p:spPr>
          <a:xfrm>
            <a:off x="208844" y="6472979"/>
            <a:ext cx="4064000" cy="318100"/>
          </a:xfrm>
          <a:prstGeom prst="rect">
            <a:avLst/>
          </a:prstGeom>
          <a:noFill/>
        </p:spPr>
        <p:txBody>
          <a:bodyPr wrap="square" rtlCol="0">
            <a:spAutoFit/>
          </a:bodyPr>
          <a:lstStyle/>
          <a:p>
            <a:r>
              <a:rPr lang="en-US" sz="1465" spc="475" dirty="0">
                <a:solidFill>
                  <a:srgbClr val="FFFFFF"/>
                </a:solidFill>
                <a:latin typeface="思源黑体 CN Regular" panose="020B0500000000000000" pitchFamily="34" charset="-122"/>
                <a:ea typeface="思源黑体 CN Regular" panose="020B0500000000000000" pitchFamily="34" charset="-122"/>
                <a:cs typeface="字由点字典黑" panose="00020600040101010101" charset="-122"/>
                <a:sym typeface="字由点字典黑" panose="00020600040101010101" charset="-122"/>
              </a:rPr>
              <a:t>上海泽德曼医药科技有限公司</a:t>
            </a:r>
            <a:endParaRPr lang="zh-CN" altLang="en-US" sz="1465" dirty="0">
              <a:latin typeface="思源黑体 CN Regular" panose="020B0500000000000000" pitchFamily="34" charset="-122"/>
              <a:ea typeface="思源黑体 CN Regular" panose="020B0500000000000000" pitchFamily="34" charset="-122"/>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0" Type="http://schemas.openxmlformats.org/officeDocument/2006/relationships/theme" Target="../theme/theme1.xml"/><Relationship Id="rId2" Type="http://schemas.openxmlformats.org/officeDocument/2006/relationships/slideLayout" Target="../slideLayouts/slideLayout2.xml"/><Relationship Id="rId19" Type="http://schemas.openxmlformats.org/officeDocument/2006/relationships/tags" Target="../tags/tag62.xml"/><Relationship Id="rId18" Type="http://schemas.openxmlformats.org/officeDocument/2006/relationships/tags" Target="../tags/tag61.xml"/><Relationship Id="rId17" Type="http://schemas.openxmlformats.org/officeDocument/2006/relationships/tags" Target="../tags/tag60.xml"/><Relationship Id="rId16" Type="http://schemas.openxmlformats.org/officeDocument/2006/relationships/tags" Target="../tags/tag59.xml"/><Relationship Id="rId15" Type="http://schemas.openxmlformats.org/officeDocument/2006/relationships/tags" Target="../tags/tag58.xml"/><Relationship Id="rId14" Type="http://schemas.openxmlformats.org/officeDocument/2006/relationships/tags" Target="../tags/tag57.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9"/>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svg"/><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svg"/><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9" Type="http://schemas.openxmlformats.org/officeDocument/2006/relationships/tags" Target="../tags/tag71.xml"/><Relationship Id="rId8" Type="http://schemas.openxmlformats.org/officeDocument/2006/relationships/tags" Target="../tags/tag70.xml"/><Relationship Id="rId7" Type="http://schemas.openxmlformats.org/officeDocument/2006/relationships/tags" Target="../tags/tag69.xml"/><Relationship Id="rId6" Type="http://schemas.openxmlformats.org/officeDocument/2006/relationships/tags" Target="../tags/tag68.xml"/><Relationship Id="rId5" Type="http://schemas.openxmlformats.org/officeDocument/2006/relationships/tags" Target="../tags/tag67.xml"/><Relationship Id="rId4" Type="http://schemas.openxmlformats.org/officeDocument/2006/relationships/tags" Target="../tags/tag66.xml"/><Relationship Id="rId38" Type="http://schemas.openxmlformats.org/officeDocument/2006/relationships/slideLayout" Target="../slideLayouts/slideLayout7.xml"/><Relationship Id="rId37" Type="http://schemas.openxmlformats.org/officeDocument/2006/relationships/tags" Target="../tags/tag99.xml"/><Relationship Id="rId36" Type="http://schemas.openxmlformats.org/officeDocument/2006/relationships/tags" Target="../tags/tag98.xml"/><Relationship Id="rId35" Type="http://schemas.openxmlformats.org/officeDocument/2006/relationships/tags" Target="../tags/tag97.xml"/><Relationship Id="rId34" Type="http://schemas.openxmlformats.org/officeDocument/2006/relationships/tags" Target="../tags/tag96.xml"/><Relationship Id="rId33" Type="http://schemas.openxmlformats.org/officeDocument/2006/relationships/tags" Target="../tags/tag95.xml"/><Relationship Id="rId32" Type="http://schemas.openxmlformats.org/officeDocument/2006/relationships/tags" Target="../tags/tag94.xml"/><Relationship Id="rId31" Type="http://schemas.openxmlformats.org/officeDocument/2006/relationships/tags" Target="../tags/tag93.xml"/><Relationship Id="rId30" Type="http://schemas.openxmlformats.org/officeDocument/2006/relationships/tags" Target="../tags/tag92.xml"/><Relationship Id="rId3" Type="http://schemas.openxmlformats.org/officeDocument/2006/relationships/tags" Target="../tags/tag65.xml"/><Relationship Id="rId29" Type="http://schemas.openxmlformats.org/officeDocument/2006/relationships/tags" Target="../tags/tag91.xml"/><Relationship Id="rId28" Type="http://schemas.openxmlformats.org/officeDocument/2006/relationships/tags" Target="../tags/tag90.xml"/><Relationship Id="rId27" Type="http://schemas.openxmlformats.org/officeDocument/2006/relationships/tags" Target="../tags/tag89.xml"/><Relationship Id="rId26" Type="http://schemas.openxmlformats.org/officeDocument/2006/relationships/tags" Target="../tags/tag88.xml"/><Relationship Id="rId25" Type="http://schemas.openxmlformats.org/officeDocument/2006/relationships/tags" Target="../tags/tag87.xml"/><Relationship Id="rId24" Type="http://schemas.openxmlformats.org/officeDocument/2006/relationships/tags" Target="../tags/tag86.xml"/><Relationship Id="rId23" Type="http://schemas.openxmlformats.org/officeDocument/2006/relationships/tags" Target="../tags/tag85.xml"/><Relationship Id="rId22" Type="http://schemas.openxmlformats.org/officeDocument/2006/relationships/tags" Target="../tags/tag84.xml"/><Relationship Id="rId21" Type="http://schemas.openxmlformats.org/officeDocument/2006/relationships/tags" Target="../tags/tag83.xml"/><Relationship Id="rId20" Type="http://schemas.openxmlformats.org/officeDocument/2006/relationships/tags" Target="../tags/tag82.xml"/><Relationship Id="rId2" Type="http://schemas.openxmlformats.org/officeDocument/2006/relationships/tags" Target="../tags/tag64.xml"/><Relationship Id="rId19" Type="http://schemas.openxmlformats.org/officeDocument/2006/relationships/tags" Target="../tags/tag81.xml"/><Relationship Id="rId18" Type="http://schemas.openxmlformats.org/officeDocument/2006/relationships/tags" Target="../tags/tag80.xml"/><Relationship Id="rId17" Type="http://schemas.openxmlformats.org/officeDocument/2006/relationships/tags" Target="../tags/tag79.xml"/><Relationship Id="rId16" Type="http://schemas.openxmlformats.org/officeDocument/2006/relationships/tags" Target="../tags/tag78.xml"/><Relationship Id="rId15" Type="http://schemas.openxmlformats.org/officeDocument/2006/relationships/tags" Target="../tags/tag77.xml"/><Relationship Id="rId14" Type="http://schemas.openxmlformats.org/officeDocument/2006/relationships/tags" Target="../tags/tag76.xml"/><Relationship Id="rId13" Type="http://schemas.openxmlformats.org/officeDocument/2006/relationships/tags" Target="../tags/tag75.xml"/><Relationship Id="rId12" Type="http://schemas.openxmlformats.org/officeDocument/2006/relationships/tags" Target="../tags/tag74.xml"/><Relationship Id="rId11" Type="http://schemas.openxmlformats.org/officeDocument/2006/relationships/tags" Target="../tags/tag73.xml"/><Relationship Id="rId10" Type="http://schemas.openxmlformats.org/officeDocument/2006/relationships/tags" Target="../tags/tag72.xml"/><Relationship Id="rId1" Type="http://schemas.openxmlformats.org/officeDocument/2006/relationships/tags" Target="../tags/tag6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0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9" Type="http://schemas.openxmlformats.org/officeDocument/2006/relationships/notesSlide" Target="../notesSlides/notesSlide3.xml"/><Relationship Id="rId8" Type="http://schemas.openxmlformats.org/officeDocument/2006/relationships/slideLayout" Target="../slideLayouts/slideLayout7.xml"/><Relationship Id="rId7" Type="http://schemas.openxmlformats.org/officeDocument/2006/relationships/tags" Target="../tags/tag106.xml"/><Relationship Id="rId6" Type="http://schemas.openxmlformats.org/officeDocument/2006/relationships/tags" Target="../tags/tag105.xml"/><Relationship Id="rId5" Type="http://schemas.openxmlformats.org/officeDocument/2006/relationships/tags" Target="../tags/tag104.xml"/><Relationship Id="rId4" Type="http://schemas.openxmlformats.org/officeDocument/2006/relationships/tags" Target="../tags/tag103.xml"/><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chart" Target="../charts/chart1.xml"/></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08.xml"/><Relationship Id="rId3" Type="http://schemas.openxmlformats.org/officeDocument/2006/relationships/tags" Target="../tags/tag107.xml"/><Relationship Id="rId2" Type="http://schemas.openxmlformats.org/officeDocument/2006/relationships/chart" Target="../charts/chart3.xml"/><Relationship Id="rId1" Type="http://schemas.openxmlformats.org/officeDocument/2006/relationships/chart" Target="../charts/char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09.xml"/></Relationships>
</file>

<file path=ppt/slides/_rels/slide8.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svg"/><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9" Type="http://schemas.openxmlformats.org/officeDocument/2006/relationships/tags" Target="../tags/tag118.xml"/><Relationship Id="rId8" Type="http://schemas.openxmlformats.org/officeDocument/2006/relationships/tags" Target="../tags/tag117.xml"/><Relationship Id="rId7" Type="http://schemas.openxmlformats.org/officeDocument/2006/relationships/tags" Target="../tags/tag116.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 Id="rId3" Type="http://schemas.openxmlformats.org/officeDocument/2006/relationships/tags" Target="../tags/tag112.xml"/><Relationship Id="rId2" Type="http://schemas.openxmlformats.org/officeDocument/2006/relationships/tags" Target="../tags/tag111.xml"/><Relationship Id="rId13" Type="http://schemas.openxmlformats.org/officeDocument/2006/relationships/slideLayout" Target="../slideLayouts/slideLayout7.xml"/><Relationship Id="rId12" Type="http://schemas.openxmlformats.org/officeDocument/2006/relationships/tags" Target="../tags/tag121.xml"/><Relationship Id="rId11" Type="http://schemas.openxmlformats.org/officeDocument/2006/relationships/tags" Target="../tags/tag120.xml"/><Relationship Id="rId10" Type="http://schemas.openxmlformats.org/officeDocument/2006/relationships/tags" Target="../tags/tag119.xml"/><Relationship Id="rId1" Type="http://schemas.openxmlformats.org/officeDocument/2006/relationships/tags" Target="../tags/tag1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 name="矩形 8"/>
          <p:cNvSpPr/>
          <p:nvPr/>
        </p:nvSpPr>
        <p:spPr>
          <a:xfrm>
            <a:off x="504190" y="733425"/>
            <a:ext cx="10861675" cy="5455920"/>
          </a:xfrm>
          <a:prstGeom prst="rect">
            <a:avLst/>
          </a:prstGeom>
        </p:spPr>
        <p:style>
          <a:lnRef idx="2">
            <a:schemeClr val="accent1"/>
          </a:lnRef>
          <a:fillRef idx="0">
            <a:srgbClr val="FFFFFF"/>
          </a:fillRef>
          <a:effectRef idx="0">
            <a:srgbClr val="FFFFFF"/>
          </a:effectRef>
          <a:fontRef idx="minor">
            <a:schemeClr val="tx1"/>
          </a:fontRef>
        </p:style>
        <p:txBody>
          <a:bodyPr rtlCol="0" anchor="ctr"/>
          <a:lstStyle/>
          <a:p>
            <a:pPr algn="ctr" defTabSz="609600"/>
            <a:endParaRPr lang="zh-CN" altLang="en-US">
              <a:solidFill>
                <a:prstClr val="white"/>
              </a:solidFill>
              <a:latin typeface="Calibri" panose="020F0502020204030204"/>
              <a:ea typeface="宋体" panose="02010600030101010101" pitchFamily="2" charset="-122"/>
            </a:endParaRPr>
          </a:p>
        </p:txBody>
      </p:sp>
      <p:sp>
        <p:nvSpPr>
          <p:cNvPr id="2" name="文本框 1"/>
          <p:cNvSpPr txBox="1"/>
          <p:nvPr/>
        </p:nvSpPr>
        <p:spPr>
          <a:xfrm>
            <a:off x="3225165" y="1921510"/>
            <a:ext cx="5623560" cy="706755"/>
          </a:xfrm>
          <a:prstGeom prst="rect">
            <a:avLst/>
          </a:prstGeom>
          <a:noFill/>
        </p:spPr>
        <p:txBody>
          <a:bodyPr wrap="square" rtlCol="0">
            <a:spAutoFit/>
          </a:bodyPr>
          <a:p>
            <a:pPr algn="ctr"/>
            <a:r>
              <a:rPr lang="zh-CN" altLang="en-US" sz="4000" b="1">
                <a:solidFill>
                  <a:schemeClr val="accent1"/>
                </a:solidFill>
              </a:rPr>
              <a:t>甲磺酸沙非胺片</a:t>
            </a:r>
            <a:endParaRPr lang="zh-CN" altLang="en-US" sz="4000" b="1">
              <a:solidFill>
                <a:schemeClr val="accent1"/>
              </a:solidFill>
            </a:endParaRPr>
          </a:p>
        </p:txBody>
      </p:sp>
      <p:sp>
        <p:nvSpPr>
          <p:cNvPr id="3" name="文本框 2"/>
          <p:cNvSpPr txBox="1"/>
          <p:nvPr/>
        </p:nvSpPr>
        <p:spPr>
          <a:xfrm>
            <a:off x="4580890" y="2934970"/>
            <a:ext cx="2911475" cy="734060"/>
          </a:xfrm>
          <a:prstGeom prst="rect">
            <a:avLst/>
          </a:prstGeom>
          <a:noFill/>
        </p:spPr>
        <p:txBody>
          <a:bodyPr wrap="square" rtlCol="0">
            <a:noAutofit/>
          </a:bodyPr>
          <a:p>
            <a:r>
              <a:rPr lang="zh-CN" altLang="en-US" sz="3600" b="1">
                <a:solidFill>
                  <a:schemeClr val="accent1"/>
                </a:solidFill>
              </a:rPr>
              <a:t>（石四药</a:t>
            </a:r>
            <a:r>
              <a:rPr lang="zh-CN" altLang="en-US" sz="3600" b="1">
                <a:solidFill>
                  <a:schemeClr val="accent1"/>
                </a:solidFill>
                <a:sym typeface="思源黑体 1 Bold" panose="020B0800000000000000" charset="-122"/>
              </a:rPr>
              <a:t>®）</a:t>
            </a:r>
            <a:endParaRPr lang="zh-CN" altLang="en-US" sz="3600" b="1">
              <a:solidFill>
                <a:schemeClr val="accent1"/>
              </a:solidFill>
            </a:endParaRPr>
          </a:p>
        </p:txBody>
      </p:sp>
      <p:sp>
        <p:nvSpPr>
          <p:cNvPr id="4" name="文本框 3" descr="7b0a202020202262756c6c6574223a20227b5c2263617465676f727949645c223a5c225c222c5c2274656d706c61746549645c223a32303233313731337d220a7d0a"/>
          <p:cNvSpPr txBox="1"/>
          <p:nvPr/>
        </p:nvSpPr>
        <p:spPr>
          <a:xfrm>
            <a:off x="567690" y="3669030"/>
            <a:ext cx="5408930" cy="1568450"/>
          </a:xfrm>
          <a:prstGeom prst="rect">
            <a:avLst/>
          </a:prstGeom>
        </p:spPr>
        <p:txBody>
          <a:bodyPr wrap="square">
            <a:spAutoFit/>
          </a:bodyPr>
          <a:p>
            <a:pPr marL="285750" indent="-285750">
              <a:lnSpc>
                <a:spcPct val="150000"/>
              </a:lnSpc>
              <a:buFont typeface="Wingdings" panose="05000000000000000000" charset="0"/>
              <a:buBlip>
                <a:blip r:embed="rId1">
                  <a:extLst>
                    <a:ext uri="{96DAC541-7B7A-43D3-8B79-37D633B846F1}">
                      <asvg:svgBlip xmlns:asvg="http://schemas.microsoft.com/office/drawing/2016/SVG/main" r:embed="rId2"/>
                    </a:ext>
                  </a:extLst>
                </a:blip>
              </a:buBlip>
            </a:pPr>
            <a:r>
              <a:rPr lang="zh-CN" altLang="en-US" sz="1600">
                <a:solidFill>
                  <a:srgbClr val="000000"/>
                </a:solidFill>
                <a:latin typeface="微软雅黑" panose="020B0503020204020204" charset="-122"/>
                <a:ea typeface="微软雅黑" panose="020B0503020204020204" charset="-122"/>
              </a:rPr>
              <a:t>双重作用机制，多靶点协同增效 </a:t>
            </a:r>
            <a:endParaRPr lang="zh-CN" altLang="en-US" sz="1600">
              <a:solidFill>
                <a:srgbClr val="000000"/>
              </a:solidFill>
              <a:latin typeface="微软雅黑" panose="020B0503020204020204" charset="-122"/>
              <a:ea typeface="微软雅黑" panose="020B0503020204020204" charset="-122"/>
            </a:endParaRPr>
          </a:p>
          <a:p>
            <a:pPr marL="285750" indent="-285750">
              <a:lnSpc>
                <a:spcPct val="150000"/>
              </a:lnSpc>
              <a:buFont typeface="Wingdings" panose="05000000000000000000" charset="0"/>
              <a:buBlip>
                <a:blip r:embed="rId1">
                  <a:extLst>
                    <a:ext uri="{96DAC541-7B7A-43D3-8B79-37D633B846F1}">
                      <asvg:svgBlip xmlns:asvg="http://schemas.microsoft.com/office/drawing/2016/SVG/main" r:embed="rId2"/>
                    </a:ext>
                  </a:extLst>
                </a:blip>
              </a:buBlip>
            </a:pPr>
            <a:r>
              <a:rPr lang="zh-CN" altLang="en-US" sz="1600">
                <a:solidFill>
                  <a:srgbClr val="000000"/>
                </a:solidFill>
                <a:latin typeface="微软雅黑" panose="020B0503020204020204" charset="-122"/>
                <a:ea typeface="微软雅黑" panose="020B0503020204020204" charset="-122"/>
              </a:rPr>
              <a:t>显著改善症状波动、运动与非运动症状 </a:t>
            </a:r>
            <a:endParaRPr lang="zh-CN" altLang="en-US" sz="1600">
              <a:solidFill>
                <a:srgbClr val="000000"/>
              </a:solidFill>
              <a:latin typeface="微软雅黑" panose="020B0503020204020204" charset="-122"/>
              <a:ea typeface="微软雅黑" panose="020B0503020204020204" charset="-122"/>
            </a:endParaRPr>
          </a:p>
          <a:p>
            <a:pPr marL="285750" indent="-285750">
              <a:lnSpc>
                <a:spcPct val="150000"/>
              </a:lnSpc>
              <a:buFont typeface="Wingdings" panose="05000000000000000000" charset="0"/>
              <a:buBlip>
                <a:blip r:embed="rId1">
                  <a:extLst>
                    <a:ext uri="{96DAC541-7B7A-43D3-8B79-37D633B846F1}">
                      <asvg:svgBlip xmlns:asvg="http://schemas.microsoft.com/office/drawing/2016/SVG/main" r:embed="rId2"/>
                    </a:ext>
                  </a:extLst>
                </a:blip>
              </a:buBlip>
            </a:pPr>
            <a:r>
              <a:rPr lang="zh-CN" altLang="en-US" sz="1600">
                <a:solidFill>
                  <a:srgbClr val="000000"/>
                </a:solidFill>
                <a:latin typeface="微软雅黑" panose="020B0503020204020204" charset="-122"/>
                <a:ea typeface="微软雅黑" panose="020B0503020204020204" charset="-122"/>
              </a:rPr>
              <a:t>安全性高，不良反应发生率低，患者耐受性好 </a:t>
            </a:r>
            <a:endParaRPr lang="zh-CN" altLang="en-US" sz="1600">
              <a:solidFill>
                <a:srgbClr val="000000"/>
              </a:solidFill>
              <a:latin typeface="微软雅黑" panose="020B0503020204020204" charset="-122"/>
              <a:ea typeface="微软雅黑" panose="020B0503020204020204" charset="-122"/>
            </a:endParaRPr>
          </a:p>
          <a:p>
            <a:pPr marL="285750" indent="-285750">
              <a:lnSpc>
                <a:spcPct val="150000"/>
              </a:lnSpc>
              <a:buFont typeface="Wingdings" panose="05000000000000000000" charset="0"/>
              <a:buBlip>
                <a:blip r:embed="rId1">
                  <a:extLst>
                    <a:ext uri="{96DAC541-7B7A-43D3-8B79-37D633B846F1}">
                      <asvg:svgBlip xmlns:asvg="http://schemas.microsoft.com/office/drawing/2016/SVG/main" r:embed="rId2"/>
                    </a:ext>
                  </a:extLst>
                </a:blip>
              </a:buBlip>
            </a:pPr>
            <a:r>
              <a:rPr lang="zh-CN" altLang="en-US" sz="1600">
                <a:solidFill>
                  <a:srgbClr val="000000"/>
                </a:solidFill>
                <a:latin typeface="微软雅黑" panose="020B0503020204020204" charset="-122"/>
                <a:ea typeface="微软雅黑" panose="020B0503020204020204" charset="-122"/>
              </a:rPr>
              <a:t>国内外指南共识推荐用于帕金森病症状波动治疗</a:t>
            </a:r>
            <a:endParaRPr lang="zh-CN" altLang="en-US" sz="1600">
              <a:solidFill>
                <a:srgbClr val="000000"/>
              </a:solidFill>
              <a:latin typeface="微软雅黑" panose="020B0503020204020204" charset="-122"/>
              <a:ea typeface="微软雅黑" panose="020B0503020204020204" charset="-122"/>
            </a:endParaRPr>
          </a:p>
        </p:txBody>
      </p:sp>
      <p:sp>
        <p:nvSpPr>
          <p:cNvPr id="5124" name="圆角矩形 4"/>
          <p:cNvSpPr>
            <a:spLocks noChangeArrowheads="1"/>
          </p:cNvSpPr>
          <p:nvPr/>
        </p:nvSpPr>
        <p:spPr bwMode="auto">
          <a:xfrm>
            <a:off x="4453679" y="5467774"/>
            <a:ext cx="3166533" cy="651933"/>
          </a:xfrm>
          <a:prstGeom prst="roundRect">
            <a:avLst>
              <a:gd name="adj" fmla="val 38352"/>
            </a:avLst>
          </a:prstGeom>
          <a:solidFill>
            <a:schemeClr val="accent1"/>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algn="ctr" fontAlgn="base">
              <a:spcBef>
                <a:spcPct val="0"/>
              </a:spcBef>
              <a:spcAft>
                <a:spcPct val="0"/>
              </a:spcAft>
              <a:buFont typeface="Arial" panose="020B0604020202020204" pitchFamily="34" charset="0"/>
              <a:buNone/>
            </a:pPr>
            <a:r>
              <a:rPr lang="zh-CN" altLang="en-US" sz="2400" b="1">
                <a:solidFill>
                  <a:srgbClr val="FFFFFF"/>
                </a:solidFill>
                <a:latin typeface="微软雅黑" panose="020B0503020204020204" charset="-122"/>
                <a:ea typeface="微软雅黑" panose="020B0503020204020204" charset="-122"/>
              </a:rPr>
              <a:t>石家庄</a:t>
            </a:r>
            <a:r>
              <a:rPr lang="zh-CN" altLang="en-US" sz="2400" b="1">
                <a:solidFill>
                  <a:srgbClr val="FFFFFF"/>
                </a:solidFill>
                <a:latin typeface="微软雅黑" panose="020B0503020204020204" charset="-122"/>
                <a:ea typeface="微软雅黑" panose="020B0503020204020204" charset="-122"/>
              </a:rPr>
              <a:t>四药有限公司</a:t>
            </a:r>
            <a:endParaRPr lang="zh-CN" altLang="en-US" sz="2400" b="1">
              <a:solidFill>
                <a:srgbClr val="FFFFFF"/>
              </a:solidFill>
              <a:latin typeface="微软雅黑" panose="020B0503020204020204" charset="-122"/>
              <a:ea typeface="微软雅黑" panose="020B0503020204020204"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 name="矩形 8"/>
          <p:cNvSpPr/>
          <p:nvPr/>
        </p:nvSpPr>
        <p:spPr>
          <a:xfrm>
            <a:off x="504190" y="733425"/>
            <a:ext cx="10861675" cy="5455920"/>
          </a:xfrm>
          <a:prstGeom prst="rect">
            <a:avLst/>
          </a:prstGeom>
        </p:spPr>
        <p:style>
          <a:lnRef idx="2">
            <a:schemeClr val="accent1"/>
          </a:lnRef>
          <a:fillRef idx="0">
            <a:srgbClr val="FFFFFF"/>
          </a:fillRef>
          <a:effectRef idx="0">
            <a:srgbClr val="FFFFFF"/>
          </a:effectRef>
          <a:fontRef idx="minor">
            <a:schemeClr val="tx1"/>
          </a:fontRef>
        </p:style>
        <p:txBody>
          <a:bodyPr rtlCol="0" anchor="ctr"/>
          <a:lstStyle/>
          <a:p>
            <a:pPr algn="ctr" defTabSz="609600"/>
            <a:endParaRPr lang="zh-CN" altLang="en-US">
              <a:solidFill>
                <a:prstClr val="white"/>
              </a:solidFill>
              <a:latin typeface="Calibri" panose="020F0502020204030204"/>
              <a:ea typeface="宋体" panose="02010600030101010101" pitchFamily="2" charset="-122"/>
            </a:endParaRPr>
          </a:p>
        </p:txBody>
      </p:sp>
      <p:sp>
        <p:nvSpPr>
          <p:cNvPr id="2" name="文本框 1"/>
          <p:cNvSpPr txBox="1"/>
          <p:nvPr/>
        </p:nvSpPr>
        <p:spPr>
          <a:xfrm>
            <a:off x="2560320" y="1921510"/>
            <a:ext cx="7188835" cy="768350"/>
          </a:xfrm>
          <a:prstGeom prst="rect">
            <a:avLst/>
          </a:prstGeom>
          <a:noFill/>
        </p:spPr>
        <p:txBody>
          <a:bodyPr wrap="square" rtlCol="0">
            <a:spAutoFit/>
          </a:bodyPr>
          <a:p>
            <a:pPr algn="ctr"/>
            <a:r>
              <a:rPr lang="zh-CN" altLang="en-US" sz="4400" b="1">
                <a:solidFill>
                  <a:schemeClr val="accent1"/>
                </a:solidFill>
              </a:rPr>
              <a:t>汇报完毕</a:t>
            </a:r>
            <a:r>
              <a:rPr lang="en-US" altLang="zh-CN" sz="4400" b="1">
                <a:solidFill>
                  <a:schemeClr val="accent1"/>
                </a:solidFill>
              </a:rPr>
              <a:t> </a:t>
            </a:r>
            <a:r>
              <a:rPr lang="zh-CN" altLang="en-US" sz="4400" b="1">
                <a:solidFill>
                  <a:schemeClr val="accent1"/>
                </a:solidFill>
              </a:rPr>
              <a:t>感谢各位专家审阅</a:t>
            </a:r>
            <a:r>
              <a:rPr lang="en-US" altLang="zh-CN" sz="4400" b="1">
                <a:solidFill>
                  <a:schemeClr val="accent1"/>
                </a:solidFill>
              </a:rPr>
              <a:t>!</a:t>
            </a:r>
            <a:endParaRPr lang="en-US" altLang="zh-CN" sz="4400" b="1">
              <a:solidFill>
                <a:schemeClr val="accent1"/>
              </a:solidFill>
            </a:endParaRPr>
          </a:p>
        </p:txBody>
      </p:sp>
      <p:sp>
        <p:nvSpPr>
          <p:cNvPr id="5124" name="圆角矩形 4"/>
          <p:cNvSpPr>
            <a:spLocks noChangeArrowheads="1"/>
          </p:cNvSpPr>
          <p:nvPr/>
        </p:nvSpPr>
        <p:spPr bwMode="auto">
          <a:xfrm>
            <a:off x="4453679" y="5467774"/>
            <a:ext cx="3166533" cy="651933"/>
          </a:xfrm>
          <a:prstGeom prst="roundRect">
            <a:avLst>
              <a:gd name="adj" fmla="val 38352"/>
            </a:avLst>
          </a:prstGeom>
          <a:solidFill>
            <a:schemeClr val="accent1"/>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algn="ctr" fontAlgn="base">
              <a:spcBef>
                <a:spcPct val="0"/>
              </a:spcBef>
              <a:spcAft>
                <a:spcPct val="0"/>
              </a:spcAft>
              <a:buFont typeface="Arial" panose="020B0604020202020204" pitchFamily="34" charset="0"/>
              <a:buNone/>
            </a:pPr>
            <a:r>
              <a:rPr lang="zh-CN" altLang="en-US" sz="2400" b="1">
                <a:solidFill>
                  <a:srgbClr val="FFFFFF"/>
                </a:solidFill>
                <a:latin typeface="微软雅黑" panose="020B0503020204020204" charset="-122"/>
                <a:ea typeface="微软雅黑" panose="020B0503020204020204" charset="-122"/>
              </a:rPr>
              <a:t>石家庄</a:t>
            </a:r>
            <a:r>
              <a:rPr lang="zh-CN" altLang="en-US" sz="2400" b="1">
                <a:solidFill>
                  <a:srgbClr val="FFFFFF"/>
                </a:solidFill>
                <a:latin typeface="微软雅黑" panose="020B0503020204020204" charset="-122"/>
                <a:ea typeface="微软雅黑" panose="020B0503020204020204" charset="-122"/>
              </a:rPr>
              <a:t>四药有限公司</a:t>
            </a:r>
            <a:endParaRPr lang="zh-CN" altLang="en-US" sz="2400" b="1">
              <a:solidFill>
                <a:srgbClr val="FFFFFF"/>
              </a:solidFill>
              <a:latin typeface="微软雅黑" panose="020B0503020204020204" charset="-122"/>
              <a:ea typeface="微软雅黑" panose="020B0503020204020204" charset="-122"/>
            </a:endParaRPr>
          </a:p>
        </p:txBody>
      </p:sp>
      <p:sp>
        <p:nvSpPr>
          <p:cNvPr id="5" name="文本框 4"/>
          <p:cNvSpPr txBox="1"/>
          <p:nvPr/>
        </p:nvSpPr>
        <p:spPr>
          <a:xfrm>
            <a:off x="730885" y="3231515"/>
            <a:ext cx="6096000" cy="460375"/>
          </a:xfrm>
          <a:prstGeom prst="rect">
            <a:avLst/>
          </a:prstGeom>
          <a:noFill/>
        </p:spPr>
        <p:txBody>
          <a:bodyPr wrap="square" rtlCol="0" anchor="t">
            <a:spAutoFit/>
          </a:bodyPr>
          <a:p>
            <a:r>
              <a:rPr lang="zh-CN" altLang="en-US" sz="2400" b="1">
                <a:solidFill>
                  <a:schemeClr val="accent1"/>
                </a:solidFill>
                <a:sym typeface="+mn-ea"/>
              </a:rPr>
              <a:t>石四药</a:t>
            </a:r>
            <a:r>
              <a:rPr lang="zh-CN" altLang="en-US" sz="2400" b="1">
                <a:solidFill>
                  <a:schemeClr val="accent1"/>
                </a:solidFill>
                <a:sym typeface="思源黑体 1 Bold" panose="020B0800000000000000" charset="-122"/>
              </a:rPr>
              <a:t>®</a:t>
            </a:r>
            <a:r>
              <a:rPr lang="zh-CN" altLang="en-US" sz="2400" b="1">
                <a:solidFill>
                  <a:schemeClr val="accent1"/>
                </a:solidFill>
                <a:sym typeface="+mn-ea"/>
              </a:rPr>
              <a:t>甲磺酸沙非胺片</a:t>
            </a:r>
            <a:endParaRPr lang="zh-CN" altLang="en-US" sz="2400" b="1">
              <a:solidFill>
                <a:schemeClr val="accent1"/>
              </a:solidFill>
              <a:sym typeface="思源黑体 1 Bold" panose="020B0800000000000000" charset="-122"/>
            </a:endParaRPr>
          </a:p>
        </p:txBody>
      </p:sp>
      <p:sp>
        <p:nvSpPr>
          <p:cNvPr id="6" name="文本框 5" descr="7b0a202020202262756c6c6574223a20227b5c2263617465676f727949645c223a5c225c222c5c2274656d706c61746549645c223a32303233313731337d220a7d0a"/>
          <p:cNvSpPr txBox="1"/>
          <p:nvPr/>
        </p:nvSpPr>
        <p:spPr>
          <a:xfrm>
            <a:off x="567690" y="3669030"/>
            <a:ext cx="5408930" cy="1568450"/>
          </a:xfrm>
          <a:prstGeom prst="rect">
            <a:avLst/>
          </a:prstGeom>
        </p:spPr>
        <p:txBody>
          <a:bodyPr wrap="square">
            <a:spAutoFit/>
          </a:bodyPr>
          <a:p>
            <a:pPr marL="285750" indent="-285750">
              <a:lnSpc>
                <a:spcPct val="150000"/>
              </a:lnSpc>
              <a:buFont typeface="Wingdings" panose="05000000000000000000" charset="0"/>
              <a:buBlip>
                <a:blip r:embed="rId1">
                  <a:extLst>
                    <a:ext uri="{96DAC541-7B7A-43D3-8B79-37D633B846F1}">
                      <asvg:svgBlip xmlns:asvg="http://schemas.microsoft.com/office/drawing/2016/SVG/main" r:embed="rId2"/>
                    </a:ext>
                  </a:extLst>
                </a:blip>
              </a:buBlip>
            </a:pPr>
            <a:r>
              <a:rPr lang="zh-CN" altLang="en-US" sz="1600">
                <a:solidFill>
                  <a:srgbClr val="000000"/>
                </a:solidFill>
                <a:latin typeface="微软雅黑" panose="020B0503020204020204" charset="-122"/>
                <a:ea typeface="微软雅黑" panose="020B0503020204020204" charset="-122"/>
              </a:rPr>
              <a:t>双重作用机制，多靶点协同增效 </a:t>
            </a:r>
            <a:endParaRPr lang="zh-CN" altLang="en-US" sz="1600">
              <a:solidFill>
                <a:srgbClr val="000000"/>
              </a:solidFill>
              <a:latin typeface="微软雅黑" panose="020B0503020204020204" charset="-122"/>
              <a:ea typeface="微软雅黑" panose="020B0503020204020204" charset="-122"/>
            </a:endParaRPr>
          </a:p>
          <a:p>
            <a:pPr marL="285750" indent="-285750">
              <a:lnSpc>
                <a:spcPct val="150000"/>
              </a:lnSpc>
              <a:buFont typeface="Wingdings" panose="05000000000000000000" charset="0"/>
              <a:buBlip>
                <a:blip r:embed="rId1">
                  <a:extLst>
                    <a:ext uri="{96DAC541-7B7A-43D3-8B79-37D633B846F1}">
                      <asvg:svgBlip xmlns:asvg="http://schemas.microsoft.com/office/drawing/2016/SVG/main" r:embed="rId2"/>
                    </a:ext>
                  </a:extLst>
                </a:blip>
              </a:buBlip>
            </a:pPr>
            <a:r>
              <a:rPr lang="zh-CN" altLang="en-US" sz="1600">
                <a:solidFill>
                  <a:srgbClr val="000000"/>
                </a:solidFill>
                <a:latin typeface="微软雅黑" panose="020B0503020204020204" charset="-122"/>
                <a:ea typeface="微软雅黑" panose="020B0503020204020204" charset="-122"/>
              </a:rPr>
              <a:t>显著改善症状波动、运动与非运动症状 </a:t>
            </a:r>
            <a:endParaRPr lang="zh-CN" altLang="en-US" sz="1600">
              <a:solidFill>
                <a:srgbClr val="000000"/>
              </a:solidFill>
              <a:latin typeface="微软雅黑" panose="020B0503020204020204" charset="-122"/>
              <a:ea typeface="微软雅黑" panose="020B0503020204020204" charset="-122"/>
            </a:endParaRPr>
          </a:p>
          <a:p>
            <a:pPr marL="285750" indent="-285750">
              <a:lnSpc>
                <a:spcPct val="150000"/>
              </a:lnSpc>
              <a:buFont typeface="Wingdings" panose="05000000000000000000" charset="0"/>
              <a:buBlip>
                <a:blip r:embed="rId1">
                  <a:extLst>
                    <a:ext uri="{96DAC541-7B7A-43D3-8B79-37D633B846F1}">
                      <asvg:svgBlip xmlns:asvg="http://schemas.microsoft.com/office/drawing/2016/SVG/main" r:embed="rId2"/>
                    </a:ext>
                  </a:extLst>
                </a:blip>
              </a:buBlip>
            </a:pPr>
            <a:r>
              <a:rPr lang="zh-CN" altLang="en-US" sz="1600">
                <a:solidFill>
                  <a:srgbClr val="000000"/>
                </a:solidFill>
                <a:latin typeface="微软雅黑" panose="020B0503020204020204" charset="-122"/>
                <a:ea typeface="微软雅黑" panose="020B0503020204020204" charset="-122"/>
              </a:rPr>
              <a:t>安全性高，不良反应发生率低，患者耐受性好 </a:t>
            </a:r>
            <a:endParaRPr lang="zh-CN" altLang="en-US" sz="1600">
              <a:solidFill>
                <a:srgbClr val="000000"/>
              </a:solidFill>
              <a:latin typeface="微软雅黑" panose="020B0503020204020204" charset="-122"/>
              <a:ea typeface="微软雅黑" panose="020B0503020204020204" charset="-122"/>
            </a:endParaRPr>
          </a:p>
          <a:p>
            <a:pPr marL="285750" indent="-285750">
              <a:lnSpc>
                <a:spcPct val="150000"/>
              </a:lnSpc>
              <a:buFont typeface="Wingdings" panose="05000000000000000000" charset="0"/>
              <a:buBlip>
                <a:blip r:embed="rId1">
                  <a:extLst>
                    <a:ext uri="{96DAC541-7B7A-43D3-8B79-37D633B846F1}">
                      <asvg:svgBlip xmlns:asvg="http://schemas.microsoft.com/office/drawing/2016/SVG/main" r:embed="rId2"/>
                    </a:ext>
                  </a:extLst>
                </a:blip>
              </a:buBlip>
            </a:pPr>
            <a:r>
              <a:rPr lang="zh-CN" altLang="en-US" sz="1600">
                <a:solidFill>
                  <a:srgbClr val="000000"/>
                </a:solidFill>
                <a:latin typeface="微软雅黑" panose="020B0503020204020204" charset="-122"/>
                <a:ea typeface="微软雅黑" panose="020B0503020204020204" charset="-122"/>
              </a:rPr>
              <a:t>国内外指南共识推荐用于帕金森病症状波动治疗</a:t>
            </a:r>
            <a:endParaRPr lang="zh-CN" altLang="en-US" sz="1600">
              <a:solidFill>
                <a:srgbClr val="000000"/>
              </a:solidFill>
              <a:latin typeface="微软雅黑" panose="020B0503020204020204" charset="-122"/>
              <a:ea typeface="微软雅黑" panose="020B050302020402020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MH_Entry_2"/>
          <p:cNvSpPr txBox="1">
            <a:spLocks noChangeArrowheads="1"/>
          </p:cNvSpPr>
          <p:nvPr>
            <p:custDataLst>
              <p:tags r:id="rId1"/>
            </p:custDataLst>
          </p:nvPr>
        </p:nvSpPr>
        <p:spPr bwMode="auto">
          <a:xfrm>
            <a:off x="4690533" y="3285067"/>
            <a:ext cx="24638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fontAlgn="base">
              <a:spcBef>
                <a:spcPct val="0"/>
              </a:spcBef>
              <a:spcAft>
                <a:spcPct val="0"/>
              </a:spcAft>
              <a:buFontTx/>
              <a:buNone/>
            </a:pPr>
            <a:r>
              <a:rPr lang="zh-CN" altLang="en-US" sz="2400">
                <a:solidFill>
                  <a:srgbClr val="FFFFFF"/>
                </a:solidFill>
                <a:ea typeface="微软雅黑" panose="020B0503020204020204" charset="-122"/>
              </a:rPr>
              <a:t>安全性</a:t>
            </a:r>
            <a:endParaRPr lang="zh-CN" altLang="en-US" sz="2400">
              <a:solidFill>
                <a:srgbClr val="FFFFFF"/>
              </a:solidFill>
              <a:ea typeface="微软雅黑" panose="020B0503020204020204" charset="-122"/>
            </a:endParaRPr>
          </a:p>
        </p:txBody>
      </p:sp>
      <p:sp>
        <p:nvSpPr>
          <p:cNvPr id="7179" name="MH_Entry_2"/>
          <p:cNvSpPr txBox="1">
            <a:spLocks noChangeArrowheads="1"/>
          </p:cNvSpPr>
          <p:nvPr>
            <p:custDataLst>
              <p:tags r:id="rId2"/>
            </p:custDataLst>
          </p:nvPr>
        </p:nvSpPr>
        <p:spPr bwMode="auto">
          <a:xfrm>
            <a:off x="4690745" y="4338955"/>
            <a:ext cx="24638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fontAlgn="base">
              <a:spcBef>
                <a:spcPct val="0"/>
              </a:spcBef>
              <a:spcAft>
                <a:spcPct val="0"/>
              </a:spcAft>
              <a:buFontTx/>
              <a:buNone/>
            </a:pPr>
            <a:r>
              <a:rPr lang="zh-CN" altLang="en-US" sz="2400">
                <a:solidFill>
                  <a:srgbClr val="FFFFFF"/>
                </a:solidFill>
                <a:ea typeface="微软雅黑" panose="020B0503020204020204" charset="-122"/>
              </a:rPr>
              <a:t>有效性</a:t>
            </a:r>
            <a:endParaRPr lang="zh-CN" altLang="en-US" sz="2400">
              <a:solidFill>
                <a:srgbClr val="FFFFFF"/>
              </a:solidFill>
              <a:ea typeface="微软雅黑" panose="020B0503020204020204" charset="-122"/>
            </a:endParaRPr>
          </a:p>
        </p:txBody>
      </p:sp>
      <p:sp>
        <p:nvSpPr>
          <p:cNvPr id="7183" name="MH_Entry_2"/>
          <p:cNvSpPr txBox="1">
            <a:spLocks noChangeArrowheads="1"/>
          </p:cNvSpPr>
          <p:nvPr>
            <p:custDataLst>
              <p:tags r:id="rId3"/>
            </p:custDataLst>
          </p:nvPr>
        </p:nvSpPr>
        <p:spPr bwMode="auto">
          <a:xfrm>
            <a:off x="9021233" y="2199218"/>
            <a:ext cx="24638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fontAlgn="base">
              <a:spcBef>
                <a:spcPct val="0"/>
              </a:spcBef>
              <a:spcAft>
                <a:spcPct val="0"/>
              </a:spcAft>
              <a:buFontTx/>
              <a:buNone/>
            </a:pPr>
            <a:r>
              <a:rPr lang="zh-CN" altLang="en-US" sz="2400" dirty="0">
                <a:solidFill>
                  <a:srgbClr val="FFFFFF"/>
                </a:solidFill>
                <a:ea typeface="微软雅黑" panose="020B0503020204020204" charset="-122"/>
              </a:rPr>
              <a:t>创新性</a:t>
            </a:r>
            <a:endParaRPr lang="zh-CN" altLang="en-US" sz="2400" dirty="0">
              <a:solidFill>
                <a:srgbClr val="FFFFFF"/>
              </a:solidFill>
              <a:ea typeface="微软雅黑" panose="020B0503020204020204" charset="-122"/>
            </a:endParaRPr>
          </a:p>
        </p:txBody>
      </p:sp>
      <p:sp>
        <p:nvSpPr>
          <p:cNvPr id="7186" name="MH_Entry_1"/>
          <p:cNvSpPr txBox="1">
            <a:spLocks noChangeArrowheads="1"/>
          </p:cNvSpPr>
          <p:nvPr>
            <p:custDataLst>
              <p:tags r:id="rId4"/>
            </p:custDataLst>
          </p:nvPr>
        </p:nvSpPr>
        <p:spPr bwMode="auto">
          <a:xfrm>
            <a:off x="4690534" y="2199218"/>
            <a:ext cx="2465917" cy="594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fontAlgn="base">
              <a:spcBef>
                <a:spcPct val="0"/>
              </a:spcBef>
              <a:spcAft>
                <a:spcPct val="0"/>
              </a:spcAft>
              <a:buFontTx/>
              <a:buNone/>
            </a:pPr>
            <a:r>
              <a:rPr lang="zh-CN" altLang="en-US" sz="2400" dirty="0">
                <a:solidFill>
                  <a:srgbClr val="FFFFFF"/>
                </a:solidFill>
                <a:ea typeface="微软雅黑" panose="020B0503020204020204" charset="-122"/>
              </a:rPr>
              <a:t>药品基本信息</a:t>
            </a:r>
            <a:endParaRPr lang="zh-CN" altLang="en-US" sz="2400" dirty="0">
              <a:solidFill>
                <a:srgbClr val="FFFFFF"/>
              </a:solidFill>
              <a:ea typeface="微软雅黑" panose="020B0503020204020204" charset="-122"/>
            </a:endParaRPr>
          </a:p>
        </p:txBody>
      </p:sp>
      <p:sp>
        <p:nvSpPr>
          <p:cNvPr id="23" name="MH_Entry_2"/>
          <p:cNvSpPr txBox="1">
            <a:spLocks noChangeArrowheads="1"/>
          </p:cNvSpPr>
          <p:nvPr>
            <p:custDataLst>
              <p:tags r:id="rId5"/>
            </p:custDataLst>
          </p:nvPr>
        </p:nvSpPr>
        <p:spPr bwMode="auto">
          <a:xfrm>
            <a:off x="9021233" y="3218899"/>
            <a:ext cx="2463800" cy="594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fontAlgn="base">
              <a:spcBef>
                <a:spcPct val="0"/>
              </a:spcBef>
              <a:spcAft>
                <a:spcPct val="0"/>
              </a:spcAft>
              <a:buFontTx/>
              <a:buNone/>
            </a:pPr>
            <a:r>
              <a:rPr lang="zh-CN" altLang="en-US" sz="2400" dirty="0">
                <a:solidFill>
                  <a:srgbClr val="FFFFFF"/>
                </a:solidFill>
                <a:ea typeface="微软雅黑" panose="020B0503020204020204" charset="-122"/>
              </a:rPr>
              <a:t>公平性</a:t>
            </a:r>
            <a:endParaRPr lang="zh-CN" altLang="en-US" sz="2400" dirty="0">
              <a:solidFill>
                <a:srgbClr val="FFFFFF"/>
              </a:solidFill>
              <a:ea typeface="微软雅黑" panose="020B0503020204020204" charset="-122"/>
            </a:endParaRPr>
          </a:p>
        </p:txBody>
      </p:sp>
      <p:sp>
        <p:nvSpPr>
          <p:cNvPr id="5" name="矩形: 圆角 4"/>
          <p:cNvSpPr/>
          <p:nvPr>
            <p:custDataLst>
              <p:tags r:id="rId6"/>
            </p:custDataLst>
          </p:nvPr>
        </p:nvSpPr>
        <p:spPr>
          <a:xfrm>
            <a:off x="861492" y="2107917"/>
            <a:ext cx="5124872" cy="1212178"/>
          </a:xfrm>
          <a:prstGeom prst="roundRect">
            <a:avLst>
              <a:gd name="adj" fmla="val 5508"/>
            </a:avLst>
          </a:prstGeom>
          <a:gradFill>
            <a:gsLst>
              <a:gs pos="100000">
                <a:schemeClr val="bg2">
                  <a:lumMod val="8000"/>
                  <a:lumOff val="92000"/>
                </a:schemeClr>
              </a:gs>
              <a:gs pos="0">
                <a:schemeClr val="bg2">
                  <a:lumMod val="8000"/>
                  <a:lumOff val="92000"/>
                </a:schemeClr>
              </a:gs>
            </a:gsLst>
            <a:lin ang="2700000" scaled="0"/>
          </a:gradFill>
          <a:ln>
            <a:noFill/>
          </a:ln>
          <a:effectLst>
            <a:outerShdw blurRad="254000" dist="152400" dir="5400000" algn="t" rotWithShape="0">
              <a:schemeClr val="bg2">
                <a:lumMod val="90000"/>
                <a:alpha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600">
              <a:sym typeface="+mn-ea"/>
            </a:endParaRPr>
          </a:p>
        </p:txBody>
      </p:sp>
      <p:sp>
        <p:nvSpPr>
          <p:cNvPr id="2" name="任意多边形: 形状 18"/>
          <p:cNvSpPr/>
          <p:nvPr>
            <p:custDataLst>
              <p:tags r:id="rId7"/>
            </p:custDataLst>
          </p:nvPr>
        </p:nvSpPr>
        <p:spPr>
          <a:xfrm flipH="1">
            <a:off x="861492" y="2193519"/>
            <a:ext cx="1264388" cy="1040974"/>
          </a:xfrm>
          <a:custGeom>
            <a:avLst/>
            <a:gdLst>
              <a:gd name="connsiteX0" fmla="*/ 2364775 w 2364775"/>
              <a:gd name="connsiteY0" fmla="*/ 1604774 h 1604774"/>
              <a:gd name="connsiteX1" fmla="*/ 0 w 2364775"/>
              <a:gd name="connsiteY1" fmla="*/ 1604774 h 1604774"/>
              <a:gd name="connsiteX2" fmla="*/ 2364775 w 2364775"/>
              <a:gd name="connsiteY2" fmla="*/ 0 h 1604774"/>
            </a:gdLst>
            <a:ahLst/>
            <a:cxnLst>
              <a:cxn ang="0">
                <a:pos x="connsiteX0" y="connsiteY0"/>
              </a:cxn>
              <a:cxn ang="0">
                <a:pos x="connsiteX1" y="connsiteY1"/>
              </a:cxn>
              <a:cxn ang="0">
                <a:pos x="connsiteX2" y="connsiteY2"/>
              </a:cxn>
            </a:cxnLst>
            <a:rect l="l" t="t" r="r" b="b"/>
            <a:pathLst>
              <a:path w="2364775" h="1604774">
                <a:moveTo>
                  <a:pt x="2364775" y="1604774"/>
                </a:moveTo>
                <a:lnTo>
                  <a:pt x="0" y="1604774"/>
                </a:lnTo>
                <a:lnTo>
                  <a:pt x="2364775" y="0"/>
                </a:lnTo>
                <a:close/>
              </a:path>
            </a:pathLst>
          </a:custGeom>
          <a:gradFill>
            <a:gsLst>
              <a:gs pos="100000">
                <a:schemeClr val="accent1">
                  <a:alpha val="5000"/>
                </a:schemeClr>
              </a:gs>
              <a:gs pos="0">
                <a:schemeClr val="accent1">
                  <a:alpha val="0"/>
                </a:schemeClr>
              </a:gs>
            </a:gsLst>
            <a:lin ang="162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9" name="项标题"/>
          <p:cNvSpPr txBox="1"/>
          <p:nvPr>
            <p:custDataLst>
              <p:tags r:id="rId8"/>
            </p:custDataLst>
          </p:nvPr>
        </p:nvSpPr>
        <p:spPr>
          <a:xfrm>
            <a:off x="2942337" y="2411860"/>
            <a:ext cx="2531881" cy="907822"/>
          </a:xfrm>
          <a:prstGeom prst="rect">
            <a:avLst/>
          </a:prstGeom>
          <a:noFill/>
        </p:spPr>
        <p:txBody>
          <a:bodyPr wrap="square" lIns="0" tIns="0" rIns="0" bIns="0" rtlCol="0" anchor="ctr" anchorCtr="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0000"/>
              </a:lnSpc>
            </a:pPr>
            <a:r>
              <a:rPr lang="zh-CN" altLang="en-US" sz="2400" dirty="0">
                <a:solidFill>
                  <a:schemeClr val="tx1"/>
                </a:solidFill>
                <a:ea typeface="微软雅黑" panose="020B0503020204020204" charset="-122"/>
                <a:sym typeface="+mn-ea"/>
              </a:rPr>
              <a:t>药品基本信息</a:t>
            </a:r>
            <a:endParaRPr lang="zh-CN" altLang="en-US" sz="2400" dirty="0">
              <a:solidFill>
                <a:schemeClr val="tx1"/>
              </a:solidFill>
              <a:ea typeface="微软雅黑" panose="020B0503020204020204" charset="-122"/>
            </a:endParaRPr>
          </a:p>
          <a:p>
            <a:pPr>
              <a:lnSpc>
                <a:spcPct val="100000"/>
              </a:lnSpc>
            </a:pPr>
            <a:endParaRPr lang="zh-CN" altLang="en-US" sz="2400" spc="300" dirty="0">
              <a:solidFill>
                <a:schemeClr val="tx1"/>
              </a:solidFill>
              <a:latin typeface="+mn-ea"/>
              <a:ea typeface="微软雅黑" panose="020B0503020204020204" charset="-122"/>
            </a:endParaRPr>
          </a:p>
        </p:txBody>
      </p:sp>
      <p:sp>
        <p:nvSpPr>
          <p:cNvPr id="3" name="序号"/>
          <p:cNvSpPr txBox="1"/>
          <p:nvPr>
            <p:custDataLst>
              <p:tags r:id="rId9"/>
            </p:custDataLst>
          </p:nvPr>
        </p:nvSpPr>
        <p:spPr>
          <a:xfrm>
            <a:off x="1075923" y="2260096"/>
            <a:ext cx="1113106" cy="907821"/>
          </a:xfrm>
          <a:prstGeom prst="rect">
            <a:avLst/>
          </a:prstGeom>
          <a:noFill/>
        </p:spPr>
        <p:txBody>
          <a:bodyPr wrap="none" lIns="0" tIns="0" rIns="0" bIns="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0000"/>
              </a:lnSpc>
            </a:pPr>
            <a:r>
              <a:rPr lang="en-US" sz="3200" b="1" dirty="0">
                <a:solidFill>
                  <a:schemeClr val="accent1"/>
                </a:solidFill>
                <a:latin typeface="+mn-ea"/>
              </a:rPr>
              <a:t>01</a:t>
            </a:r>
            <a:endParaRPr lang="en-US" sz="3200" b="1" dirty="0">
              <a:solidFill>
                <a:schemeClr val="accent1"/>
              </a:solidFill>
              <a:latin typeface="+mn-ea"/>
            </a:endParaRPr>
          </a:p>
        </p:txBody>
      </p:sp>
      <p:cxnSp>
        <p:nvCxnSpPr>
          <p:cNvPr id="34" name="直接连接符 33"/>
          <p:cNvCxnSpPr/>
          <p:nvPr>
            <p:custDataLst>
              <p:tags r:id="rId10"/>
            </p:custDataLst>
          </p:nvPr>
        </p:nvCxnSpPr>
        <p:spPr>
          <a:xfrm>
            <a:off x="2534400" y="2556085"/>
            <a:ext cx="0" cy="315842"/>
          </a:xfrm>
          <a:prstGeom prst="line">
            <a:avLst/>
          </a:prstGeom>
          <a:ln w="25400" cap="rnd">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7" name="矩形: 圆角 36"/>
          <p:cNvSpPr/>
          <p:nvPr>
            <p:custDataLst>
              <p:tags r:id="rId11"/>
            </p:custDataLst>
          </p:nvPr>
        </p:nvSpPr>
        <p:spPr>
          <a:xfrm>
            <a:off x="861492" y="3490342"/>
            <a:ext cx="5124872" cy="1212178"/>
          </a:xfrm>
          <a:prstGeom prst="roundRect">
            <a:avLst>
              <a:gd name="adj" fmla="val 5508"/>
            </a:avLst>
          </a:prstGeom>
          <a:gradFill>
            <a:gsLst>
              <a:gs pos="100000">
                <a:schemeClr val="bg2">
                  <a:lumMod val="8000"/>
                  <a:lumOff val="92000"/>
                </a:schemeClr>
              </a:gs>
              <a:gs pos="0">
                <a:schemeClr val="bg2">
                  <a:lumMod val="8000"/>
                  <a:lumOff val="92000"/>
                </a:schemeClr>
              </a:gs>
            </a:gsLst>
            <a:lin ang="2700000" scaled="0"/>
          </a:gradFill>
          <a:ln>
            <a:noFill/>
          </a:ln>
          <a:effectLst>
            <a:outerShdw blurRad="254000" dist="152400" dir="5400000" algn="t" rotWithShape="0">
              <a:schemeClr val="bg2">
                <a:lumMod val="90000"/>
                <a:alpha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600">
              <a:sym typeface="+mn-ea"/>
            </a:endParaRPr>
          </a:p>
        </p:txBody>
      </p:sp>
      <p:sp>
        <p:nvSpPr>
          <p:cNvPr id="38" name="任意多边形: 形状 37"/>
          <p:cNvSpPr/>
          <p:nvPr>
            <p:custDataLst>
              <p:tags r:id="rId12"/>
            </p:custDataLst>
          </p:nvPr>
        </p:nvSpPr>
        <p:spPr>
          <a:xfrm flipH="1">
            <a:off x="861492" y="3575945"/>
            <a:ext cx="1264388" cy="1040974"/>
          </a:xfrm>
          <a:custGeom>
            <a:avLst/>
            <a:gdLst>
              <a:gd name="connsiteX0" fmla="*/ 2364775 w 2364775"/>
              <a:gd name="connsiteY0" fmla="*/ 1604774 h 1604774"/>
              <a:gd name="connsiteX1" fmla="*/ 0 w 2364775"/>
              <a:gd name="connsiteY1" fmla="*/ 1604774 h 1604774"/>
              <a:gd name="connsiteX2" fmla="*/ 2364775 w 2364775"/>
              <a:gd name="connsiteY2" fmla="*/ 0 h 1604774"/>
            </a:gdLst>
            <a:ahLst/>
            <a:cxnLst>
              <a:cxn ang="0">
                <a:pos x="connsiteX0" y="connsiteY0"/>
              </a:cxn>
              <a:cxn ang="0">
                <a:pos x="connsiteX1" y="connsiteY1"/>
              </a:cxn>
              <a:cxn ang="0">
                <a:pos x="connsiteX2" y="connsiteY2"/>
              </a:cxn>
            </a:cxnLst>
            <a:rect l="l" t="t" r="r" b="b"/>
            <a:pathLst>
              <a:path w="2364775" h="1604774">
                <a:moveTo>
                  <a:pt x="2364775" y="1604774"/>
                </a:moveTo>
                <a:lnTo>
                  <a:pt x="0" y="1604774"/>
                </a:lnTo>
                <a:lnTo>
                  <a:pt x="2364775" y="0"/>
                </a:lnTo>
                <a:close/>
              </a:path>
            </a:pathLst>
          </a:custGeom>
          <a:gradFill>
            <a:gsLst>
              <a:gs pos="100000">
                <a:schemeClr val="accent1">
                  <a:alpha val="5000"/>
                </a:schemeClr>
              </a:gs>
              <a:gs pos="0">
                <a:schemeClr val="accent1">
                  <a:alpha val="0"/>
                </a:schemeClr>
              </a:gs>
            </a:gsLst>
            <a:lin ang="162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39" name="项标题"/>
          <p:cNvSpPr txBox="1"/>
          <p:nvPr>
            <p:custDataLst>
              <p:tags r:id="rId13"/>
            </p:custDataLst>
          </p:nvPr>
        </p:nvSpPr>
        <p:spPr>
          <a:xfrm>
            <a:off x="2935987" y="3642520"/>
            <a:ext cx="2531881" cy="907822"/>
          </a:xfrm>
          <a:prstGeom prst="rect">
            <a:avLst/>
          </a:prstGeom>
          <a:noFill/>
        </p:spPr>
        <p:txBody>
          <a:bodyPr wrap="square" lIns="0" tIns="0" rIns="0" bIns="0" rtlCol="0" anchor="ctr" anchorCtr="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0000"/>
              </a:lnSpc>
            </a:pPr>
            <a:r>
              <a:rPr lang="zh-CN" altLang="en-US" sz="2400" spc="300" dirty="0">
                <a:solidFill>
                  <a:srgbClr val="333333"/>
                </a:solidFill>
                <a:latin typeface="+mn-ea"/>
              </a:rPr>
              <a:t>有效性</a:t>
            </a:r>
            <a:endParaRPr lang="zh-CN" altLang="en-US" sz="2400" spc="300" dirty="0">
              <a:solidFill>
                <a:srgbClr val="333333"/>
              </a:solidFill>
              <a:latin typeface="+mn-ea"/>
            </a:endParaRPr>
          </a:p>
        </p:txBody>
      </p:sp>
      <p:sp>
        <p:nvSpPr>
          <p:cNvPr id="41" name="序号"/>
          <p:cNvSpPr txBox="1"/>
          <p:nvPr>
            <p:custDataLst>
              <p:tags r:id="rId14"/>
            </p:custDataLst>
          </p:nvPr>
        </p:nvSpPr>
        <p:spPr>
          <a:xfrm>
            <a:off x="1075923" y="3642521"/>
            <a:ext cx="1113106" cy="907821"/>
          </a:xfrm>
          <a:prstGeom prst="rect">
            <a:avLst/>
          </a:prstGeom>
          <a:noFill/>
        </p:spPr>
        <p:txBody>
          <a:bodyPr wrap="none" lIns="0" tIns="0" rIns="0" bIns="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0000"/>
              </a:lnSpc>
            </a:pPr>
            <a:r>
              <a:rPr lang="en-US" sz="3200" b="1" dirty="0">
                <a:solidFill>
                  <a:schemeClr val="accent1"/>
                </a:solidFill>
                <a:latin typeface="+mn-ea"/>
              </a:rPr>
              <a:t>03</a:t>
            </a:r>
            <a:endParaRPr lang="en-US" sz="3200" b="1" dirty="0">
              <a:solidFill>
                <a:schemeClr val="accent1"/>
              </a:solidFill>
              <a:latin typeface="+mn-ea"/>
            </a:endParaRPr>
          </a:p>
        </p:txBody>
      </p:sp>
      <p:cxnSp>
        <p:nvCxnSpPr>
          <p:cNvPr id="42" name="直接连接符 41"/>
          <p:cNvCxnSpPr/>
          <p:nvPr>
            <p:custDataLst>
              <p:tags r:id="rId15"/>
            </p:custDataLst>
          </p:nvPr>
        </p:nvCxnSpPr>
        <p:spPr>
          <a:xfrm>
            <a:off x="2534400" y="3938510"/>
            <a:ext cx="0" cy="315842"/>
          </a:xfrm>
          <a:prstGeom prst="line">
            <a:avLst/>
          </a:prstGeom>
          <a:ln w="25400" cap="rnd">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44" name="矩形: 圆角 43"/>
          <p:cNvSpPr/>
          <p:nvPr>
            <p:custDataLst>
              <p:tags r:id="rId16"/>
            </p:custDataLst>
          </p:nvPr>
        </p:nvSpPr>
        <p:spPr>
          <a:xfrm>
            <a:off x="861492" y="4872768"/>
            <a:ext cx="5124872" cy="1212178"/>
          </a:xfrm>
          <a:prstGeom prst="roundRect">
            <a:avLst>
              <a:gd name="adj" fmla="val 5508"/>
            </a:avLst>
          </a:prstGeom>
          <a:gradFill>
            <a:gsLst>
              <a:gs pos="100000">
                <a:schemeClr val="bg2">
                  <a:lumMod val="8000"/>
                  <a:lumOff val="92000"/>
                </a:schemeClr>
              </a:gs>
              <a:gs pos="0">
                <a:schemeClr val="bg2">
                  <a:lumMod val="8000"/>
                  <a:lumOff val="92000"/>
                </a:schemeClr>
              </a:gs>
            </a:gsLst>
            <a:lin ang="2700000" scaled="0"/>
          </a:gradFill>
          <a:ln>
            <a:noFill/>
          </a:ln>
          <a:effectLst>
            <a:outerShdw blurRad="254000" dist="152400" dir="5400000" algn="t" rotWithShape="0">
              <a:schemeClr val="bg2">
                <a:lumMod val="90000"/>
                <a:alpha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600">
              <a:sym typeface="+mn-ea"/>
            </a:endParaRPr>
          </a:p>
        </p:txBody>
      </p:sp>
      <p:sp>
        <p:nvSpPr>
          <p:cNvPr id="45" name="任意多边形: 形状 44"/>
          <p:cNvSpPr/>
          <p:nvPr>
            <p:custDataLst>
              <p:tags r:id="rId17"/>
            </p:custDataLst>
          </p:nvPr>
        </p:nvSpPr>
        <p:spPr>
          <a:xfrm flipH="1">
            <a:off x="861492" y="4958371"/>
            <a:ext cx="1264388" cy="1040974"/>
          </a:xfrm>
          <a:custGeom>
            <a:avLst/>
            <a:gdLst>
              <a:gd name="connsiteX0" fmla="*/ 2364775 w 2364775"/>
              <a:gd name="connsiteY0" fmla="*/ 1604774 h 1604774"/>
              <a:gd name="connsiteX1" fmla="*/ 0 w 2364775"/>
              <a:gd name="connsiteY1" fmla="*/ 1604774 h 1604774"/>
              <a:gd name="connsiteX2" fmla="*/ 2364775 w 2364775"/>
              <a:gd name="connsiteY2" fmla="*/ 0 h 1604774"/>
            </a:gdLst>
            <a:ahLst/>
            <a:cxnLst>
              <a:cxn ang="0">
                <a:pos x="connsiteX0" y="connsiteY0"/>
              </a:cxn>
              <a:cxn ang="0">
                <a:pos x="connsiteX1" y="connsiteY1"/>
              </a:cxn>
              <a:cxn ang="0">
                <a:pos x="connsiteX2" y="connsiteY2"/>
              </a:cxn>
            </a:cxnLst>
            <a:rect l="l" t="t" r="r" b="b"/>
            <a:pathLst>
              <a:path w="2364775" h="1604774">
                <a:moveTo>
                  <a:pt x="2364775" y="1604774"/>
                </a:moveTo>
                <a:lnTo>
                  <a:pt x="0" y="1604774"/>
                </a:lnTo>
                <a:lnTo>
                  <a:pt x="2364775" y="0"/>
                </a:lnTo>
                <a:close/>
              </a:path>
            </a:pathLst>
          </a:custGeom>
          <a:gradFill>
            <a:gsLst>
              <a:gs pos="100000">
                <a:schemeClr val="accent1">
                  <a:alpha val="5000"/>
                </a:schemeClr>
              </a:gs>
              <a:gs pos="0">
                <a:schemeClr val="accent1">
                  <a:alpha val="0"/>
                </a:schemeClr>
              </a:gs>
            </a:gsLst>
            <a:lin ang="162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46" name="项标题"/>
          <p:cNvSpPr txBox="1"/>
          <p:nvPr>
            <p:custDataLst>
              <p:tags r:id="rId18"/>
            </p:custDataLst>
          </p:nvPr>
        </p:nvSpPr>
        <p:spPr>
          <a:xfrm>
            <a:off x="2935987" y="5024946"/>
            <a:ext cx="2531881" cy="907822"/>
          </a:xfrm>
          <a:prstGeom prst="rect">
            <a:avLst/>
          </a:prstGeom>
          <a:noFill/>
        </p:spPr>
        <p:txBody>
          <a:bodyPr wrap="square" lIns="0" tIns="0" rIns="0" bIns="0" rtlCol="0" anchor="ctr" anchorCtr="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0000"/>
              </a:lnSpc>
            </a:pPr>
            <a:r>
              <a:rPr lang="zh-CN" altLang="en-US" sz="2400" spc="300" dirty="0">
                <a:solidFill>
                  <a:srgbClr val="333333"/>
                </a:solidFill>
                <a:latin typeface="+mn-ea"/>
              </a:rPr>
              <a:t>公平性</a:t>
            </a:r>
            <a:endParaRPr lang="zh-CN" altLang="en-US" sz="2400" spc="300" dirty="0">
              <a:solidFill>
                <a:srgbClr val="333333"/>
              </a:solidFill>
              <a:latin typeface="+mn-ea"/>
            </a:endParaRPr>
          </a:p>
        </p:txBody>
      </p:sp>
      <p:sp>
        <p:nvSpPr>
          <p:cNvPr id="47" name="序号"/>
          <p:cNvSpPr txBox="1"/>
          <p:nvPr>
            <p:custDataLst>
              <p:tags r:id="rId19"/>
            </p:custDataLst>
          </p:nvPr>
        </p:nvSpPr>
        <p:spPr>
          <a:xfrm>
            <a:off x="1075923" y="5024947"/>
            <a:ext cx="1113106" cy="907821"/>
          </a:xfrm>
          <a:prstGeom prst="rect">
            <a:avLst/>
          </a:prstGeom>
          <a:noFill/>
        </p:spPr>
        <p:txBody>
          <a:bodyPr wrap="none" lIns="0" tIns="0" rIns="0" bIns="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0000"/>
              </a:lnSpc>
            </a:pPr>
            <a:r>
              <a:rPr lang="en-US" sz="3200" b="1" dirty="0">
                <a:solidFill>
                  <a:schemeClr val="accent1"/>
                </a:solidFill>
                <a:latin typeface="+mn-ea"/>
              </a:rPr>
              <a:t>05</a:t>
            </a:r>
            <a:endParaRPr lang="en-US" sz="3200" b="1" dirty="0">
              <a:solidFill>
                <a:schemeClr val="accent1"/>
              </a:solidFill>
              <a:latin typeface="+mn-ea"/>
            </a:endParaRPr>
          </a:p>
        </p:txBody>
      </p:sp>
      <p:cxnSp>
        <p:nvCxnSpPr>
          <p:cNvPr id="48" name="直接连接符 47"/>
          <p:cNvCxnSpPr/>
          <p:nvPr>
            <p:custDataLst>
              <p:tags r:id="rId20"/>
            </p:custDataLst>
          </p:nvPr>
        </p:nvCxnSpPr>
        <p:spPr>
          <a:xfrm>
            <a:off x="2534400" y="5320936"/>
            <a:ext cx="0" cy="315842"/>
          </a:xfrm>
          <a:prstGeom prst="line">
            <a:avLst/>
          </a:prstGeom>
          <a:ln w="25400" cap="rnd">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50" name="矩形: 圆角 49"/>
          <p:cNvSpPr/>
          <p:nvPr>
            <p:custDataLst>
              <p:tags r:id="rId21"/>
            </p:custDataLst>
          </p:nvPr>
        </p:nvSpPr>
        <p:spPr>
          <a:xfrm>
            <a:off x="6146188" y="2107917"/>
            <a:ext cx="5124872" cy="1212178"/>
          </a:xfrm>
          <a:prstGeom prst="roundRect">
            <a:avLst>
              <a:gd name="adj" fmla="val 5508"/>
            </a:avLst>
          </a:prstGeom>
          <a:gradFill>
            <a:gsLst>
              <a:gs pos="100000">
                <a:schemeClr val="bg2">
                  <a:lumMod val="8000"/>
                  <a:lumOff val="92000"/>
                </a:schemeClr>
              </a:gs>
              <a:gs pos="0">
                <a:schemeClr val="bg2">
                  <a:lumMod val="8000"/>
                  <a:lumOff val="92000"/>
                </a:schemeClr>
              </a:gs>
            </a:gsLst>
            <a:lin ang="2700000" scaled="0"/>
          </a:gradFill>
          <a:ln>
            <a:noFill/>
          </a:ln>
          <a:effectLst>
            <a:outerShdw blurRad="254000" dist="152400" dir="5400000" algn="t" rotWithShape="0">
              <a:schemeClr val="bg2">
                <a:lumMod val="90000"/>
                <a:alpha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600">
              <a:sym typeface="+mn-ea"/>
            </a:endParaRPr>
          </a:p>
        </p:txBody>
      </p:sp>
      <p:sp>
        <p:nvSpPr>
          <p:cNvPr id="51" name="任意多边形: 形状 50"/>
          <p:cNvSpPr/>
          <p:nvPr>
            <p:custDataLst>
              <p:tags r:id="rId22"/>
            </p:custDataLst>
          </p:nvPr>
        </p:nvSpPr>
        <p:spPr>
          <a:xfrm flipH="1">
            <a:off x="6146188" y="2193519"/>
            <a:ext cx="1264388" cy="1040974"/>
          </a:xfrm>
          <a:custGeom>
            <a:avLst/>
            <a:gdLst>
              <a:gd name="connsiteX0" fmla="*/ 2364775 w 2364775"/>
              <a:gd name="connsiteY0" fmla="*/ 1604774 h 1604774"/>
              <a:gd name="connsiteX1" fmla="*/ 0 w 2364775"/>
              <a:gd name="connsiteY1" fmla="*/ 1604774 h 1604774"/>
              <a:gd name="connsiteX2" fmla="*/ 2364775 w 2364775"/>
              <a:gd name="connsiteY2" fmla="*/ 0 h 1604774"/>
            </a:gdLst>
            <a:ahLst/>
            <a:cxnLst>
              <a:cxn ang="0">
                <a:pos x="connsiteX0" y="connsiteY0"/>
              </a:cxn>
              <a:cxn ang="0">
                <a:pos x="connsiteX1" y="connsiteY1"/>
              </a:cxn>
              <a:cxn ang="0">
                <a:pos x="connsiteX2" y="connsiteY2"/>
              </a:cxn>
            </a:cxnLst>
            <a:rect l="l" t="t" r="r" b="b"/>
            <a:pathLst>
              <a:path w="2364775" h="1604774">
                <a:moveTo>
                  <a:pt x="2364775" y="1604774"/>
                </a:moveTo>
                <a:lnTo>
                  <a:pt x="0" y="1604774"/>
                </a:lnTo>
                <a:lnTo>
                  <a:pt x="2364775" y="0"/>
                </a:lnTo>
                <a:close/>
              </a:path>
            </a:pathLst>
          </a:custGeom>
          <a:gradFill>
            <a:gsLst>
              <a:gs pos="100000">
                <a:schemeClr val="accent1">
                  <a:alpha val="5000"/>
                </a:schemeClr>
              </a:gs>
              <a:gs pos="0">
                <a:schemeClr val="accent1">
                  <a:alpha val="0"/>
                </a:schemeClr>
              </a:gs>
            </a:gsLst>
            <a:lin ang="162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52" name="项标题"/>
          <p:cNvSpPr txBox="1"/>
          <p:nvPr>
            <p:custDataLst>
              <p:tags r:id="rId23"/>
            </p:custDataLst>
          </p:nvPr>
        </p:nvSpPr>
        <p:spPr>
          <a:xfrm>
            <a:off x="8222236" y="2260095"/>
            <a:ext cx="2531881" cy="907822"/>
          </a:xfrm>
          <a:prstGeom prst="rect">
            <a:avLst/>
          </a:prstGeom>
          <a:noFill/>
        </p:spPr>
        <p:txBody>
          <a:bodyPr wrap="square" lIns="0" tIns="0" rIns="0" bIns="0" rtlCol="0" anchor="ctr" anchorCtr="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0000"/>
              </a:lnSpc>
            </a:pPr>
            <a:r>
              <a:rPr lang="zh-CN" altLang="en-US" sz="2400">
                <a:solidFill>
                  <a:schemeClr val="tx1"/>
                </a:solidFill>
                <a:ea typeface="微软雅黑" panose="020B0503020204020204" charset="-122"/>
                <a:sym typeface="+mn-ea"/>
              </a:rPr>
              <a:t>安全性</a:t>
            </a:r>
            <a:endParaRPr lang="zh-CN" altLang="en-US" sz="2400">
              <a:solidFill>
                <a:schemeClr val="tx1"/>
              </a:solidFill>
              <a:ea typeface="微软雅黑" panose="020B0503020204020204" charset="-122"/>
              <a:sym typeface="+mn-ea"/>
            </a:endParaRPr>
          </a:p>
        </p:txBody>
      </p:sp>
      <p:sp>
        <p:nvSpPr>
          <p:cNvPr id="53" name="序号"/>
          <p:cNvSpPr txBox="1"/>
          <p:nvPr>
            <p:custDataLst>
              <p:tags r:id="rId24"/>
            </p:custDataLst>
          </p:nvPr>
        </p:nvSpPr>
        <p:spPr>
          <a:xfrm>
            <a:off x="6360619" y="2260096"/>
            <a:ext cx="1113106" cy="907821"/>
          </a:xfrm>
          <a:prstGeom prst="rect">
            <a:avLst/>
          </a:prstGeom>
          <a:noFill/>
        </p:spPr>
        <p:txBody>
          <a:bodyPr wrap="none" lIns="0" tIns="0" rIns="0" bIns="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0000"/>
              </a:lnSpc>
            </a:pPr>
            <a:r>
              <a:rPr lang="en-US" sz="3200" b="1" dirty="0">
                <a:solidFill>
                  <a:schemeClr val="accent1"/>
                </a:solidFill>
                <a:latin typeface="+mn-ea"/>
              </a:rPr>
              <a:t>02</a:t>
            </a:r>
            <a:endParaRPr lang="en-US" sz="3200" b="1" dirty="0">
              <a:solidFill>
                <a:schemeClr val="accent1"/>
              </a:solidFill>
              <a:latin typeface="+mn-ea"/>
            </a:endParaRPr>
          </a:p>
        </p:txBody>
      </p:sp>
      <p:cxnSp>
        <p:nvCxnSpPr>
          <p:cNvPr id="54" name="直接连接符 53"/>
          <p:cNvCxnSpPr/>
          <p:nvPr>
            <p:custDataLst>
              <p:tags r:id="rId25"/>
            </p:custDataLst>
          </p:nvPr>
        </p:nvCxnSpPr>
        <p:spPr>
          <a:xfrm>
            <a:off x="7819096" y="2556085"/>
            <a:ext cx="0" cy="315842"/>
          </a:xfrm>
          <a:prstGeom prst="line">
            <a:avLst/>
          </a:prstGeom>
          <a:ln w="25400" cap="rnd">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56" name="矩形: 圆角 55"/>
          <p:cNvSpPr/>
          <p:nvPr>
            <p:custDataLst>
              <p:tags r:id="rId26"/>
            </p:custDataLst>
          </p:nvPr>
        </p:nvSpPr>
        <p:spPr>
          <a:xfrm>
            <a:off x="6146188" y="3490342"/>
            <a:ext cx="5124872" cy="1212178"/>
          </a:xfrm>
          <a:prstGeom prst="roundRect">
            <a:avLst>
              <a:gd name="adj" fmla="val 5508"/>
            </a:avLst>
          </a:prstGeom>
          <a:gradFill>
            <a:gsLst>
              <a:gs pos="100000">
                <a:schemeClr val="bg2">
                  <a:lumMod val="8000"/>
                  <a:lumOff val="92000"/>
                </a:schemeClr>
              </a:gs>
              <a:gs pos="0">
                <a:schemeClr val="bg2">
                  <a:lumMod val="8000"/>
                  <a:lumOff val="92000"/>
                </a:schemeClr>
              </a:gs>
            </a:gsLst>
            <a:lin ang="2700000" scaled="0"/>
          </a:gradFill>
          <a:ln>
            <a:noFill/>
          </a:ln>
          <a:effectLst>
            <a:outerShdw blurRad="254000" dist="152400" dir="5400000" algn="t" rotWithShape="0">
              <a:schemeClr val="bg2">
                <a:lumMod val="90000"/>
                <a:alpha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600">
              <a:sym typeface="+mn-ea"/>
            </a:endParaRPr>
          </a:p>
        </p:txBody>
      </p:sp>
      <p:sp>
        <p:nvSpPr>
          <p:cNvPr id="57" name="任意多边形: 形状 56"/>
          <p:cNvSpPr/>
          <p:nvPr>
            <p:custDataLst>
              <p:tags r:id="rId27"/>
            </p:custDataLst>
          </p:nvPr>
        </p:nvSpPr>
        <p:spPr>
          <a:xfrm flipH="1">
            <a:off x="6146188" y="3575945"/>
            <a:ext cx="1264388" cy="1040974"/>
          </a:xfrm>
          <a:custGeom>
            <a:avLst/>
            <a:gdLst>
              <a:gd name="connsiteX0" fmla="*/ 2364775 w 2364775"/>
              <a:gd name="connsiteY0" fmla="*/ 1604774 h 1604774"/>
              <a:gd name="connsiteX1" fmla="*/ 0 w 2364775"/>
              <a:gd name="connsiteY1" fmla="*/ 1604774 h 1604774"/>
              <a:gd name="connsiteX2" fmla="*/ 2364775 w 2364775"/>
              <a:gd name="connsiteY2" fmla="*/ 0 h 1604774"/>
            </a:gdLst>
            <a:ahLst/>
            <a:cxnLst>
              <a:cxn ang="0">
                <a:pos x="connsiteX0" y="connsiteY0"/>
              </a:cxn>
              <a:cxn ang="0">
                <a:pos x="connsiteX1" y="connsiteY1"/>
              </a:cxn>
              <a:cxn ang="0">
                <a:pos x="connsiteX2" y="connsiteY2"/>
              </a:cxn>
            </a:cxnLst>
            <a:rect l="l" t="t" r="r" b="b"/>
            <a:pathLst>
              <a:path w="2364775" h="1604774">
                <a:moveTo>
                  <a:pt x="2364775" y="1604774"/>
                </a:moveTo>
                <a:lnTo>
                  <a:pt x="0" y="1604774"/>
                </a:lnTo>
                <a:lnTo>
                  <a:pt x="2364775" y="0"/>
                </a:lnTo>
                <a:close/>
              </a:path>
            </a:pathLst>
          </a:custGeom>
          <a:gradFill>
            <a:gsLst>
              <a:gs pos="100000">
                <a:schemeClr val="accent1">
                  <a:alpha val="5000"/>
                </a:schemeClr>
              </a:gs>
              <a:gs pos="0">
                <a:schemeClr val="accent1">
                  <a:alpha val="0"/>
                </a:schemeClr>
              </a:gs>
            </a:gsLst>
            <a:lin ang="162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58" name="项标题"/>
          <p:cNvSpPr txBox="1"/>
          <p:nvPr>
            <p:custDataLst>
              <p:tags r:id="rId28"/>
            </p:custDataLst>
          </p:nvPr>
        </p:nvSpPr>
        <p:spPr>
          <a:xfrm>
            <a:off x="8222236" y="3642520"/>
            <a:ext cx="2531881" cy="907822"/>
          </a:xfrm>
          <a:prstGeom prst="rect">
            <a:avLst/>
          </a:prstGeom>
          <a:noFill/>
        </p:spPr>
        <p:txBody>
          <a:bodyPr wrap="square" lIns="0" tIns="0" rIns="0" bIns="0" rtlCol="0" anchor="ctr" anchorCtr="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0000"/>
              </a:lnSpc>
            </a:pPr>
            <a:r>
              <a:rPr lang="zh-CN" altLang="en-US" sz="2400" spc="300" dirty="0">
                <a:solidFill>
                  <a:srgbClr val="333333"/>
                </a:solidFill>
                <a:latin typeface="+mn-ea"/>
              </a:rPr>
              <a:t>创新性</a:t>
            </a:r>
            <a:endParaRPr lang="zh-CN" altLang="en-US" sz="2400" spc="300" dirty="0">
              <a:solidFill>
                <a:srgbClr val="333333"/>
              </a:solidFill>
              <a:latin typeface="+mn-ea"/>
            </a:endParaRPr>
          </a:p>
        </p:txBody>
      </p:sp>
      <p:sp>
        <p:nvSpPr>
          <p:cNvPr id="59" name="序号"/>
          <p:cNvSpPr txBox="1"/>
          <p:nvPr>
            <p:custDataLst>
              <p:tags r:id="rId29"/>
            </p:custDataLst>
          </p:nvPr>
        </p:nvSpPr>
        <p:spPr>
          <a:xfrm>
            <a:off x="6360619" y="3642521"/>
            <a:ext cx="1113106" cy="907821"/>
          </a:xfrm>
          <a:prstGeom prst="rect">
            <a:avLst/>
          </a:prstGeom>
          <a:noFill/>
        </p:spPr>
        <p:txBody>
          <a:bodyPr wrap="none" lIns="0" tIns="0" rIns="0" bIns="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0000"/>
              </a:lnSpc>
            </a:pPr>
            <a:r>
              <a:rPr lang="en-US" sz="3200" b="1" dirty="0">
                <a:solidFill>
                  <a:schemeClr val="accent1"/>
                </a:solidFill>
                <a:latin typeface="+mn-ea"/>
              </a:rPr>
              <a:t>04</a:t>
            </a:r>
            <a:endParaRPr lang="en-US" sz="3200" b="1" dirty="0">
              <a:solidFill>
                <a:schemeClr val="accent1"/>
              </a:solidFill>
              <a:latin typeface="+mn-ea"/>
            </a:endParaRPr>
          </a:p>
        </p:txBody>
      </p:sp>
      <p:cxnSp>
        <p:nvCxnSpPr>
          <p:cNvPr id="60" name="直接连接符 59"/>
          <p:cNvCxnSpPr/>
          <p:nvPr>
            <p:custDataLst>
              <p:tags r:id="rId30"/>
            </p:custDataLst>
          </p:nvPr>
        </p:nvCxnSpPr>
        <p:spPr>
          <a:xfrm>
            <a:off x="7819096" y="3938510"/>
            <a:ext cx="0" cy="315842"/>
          </a:xfrm>
          <a:prstGeom prst="line">
            <a:avLst/>
          </a:prstGeom>
          <a:ln w="25400" cap="rnd">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2" name="矩形: 圆角 61"/>
          <p:cNvSpPr/>
          <p:nvPr>
            <p:custDataLst>
              <p:tags r:id="rId31"/>
            </p:custDataLst>
          </p:nvPr>
        </p:nvSpPr>
        <p:spPr>
          <a:xfrm>
            <a:off x="6146188" y="4872768"/>
            <a:ext cx="5124872" cy="1212178"/>
          </a:xfrm>
          <a:prstGeom prst="roundRect">
            <a:avLst>
              <a:gd name="adj" fmla="val 5508"/>
            </a:avLst>
          </a:prstGeom>
          <a:gradFill>
            <a:gsLst>
              <a:gs pos="100000">
                <a:schemeClr val="bg2">
                  <a:lumMod val="8000"/>
                  <a:lumOff val="92000"/>
                </a:schemeClr>
              </a:gs>
              <a:gs pos="0">
                <a:schemeClr val="bg2">
                  <a:lumMod val="8000"/>
                  <a:lumOff val="92000"/>
                </a:schemeClr>
              </a:gs>
            </a:gsLst>
            <a:lin ang="2700000" scaled="0"/>
          </a:gradFill>
          <a:ln>
            <a:noFill/>
          </a:ln>
          <a:effectLst>
            <a:outerShdw blurRad="254000" dist="152400" dir="5400000" algn="t" rotWithShape="0">
              <a:schemeClr val="bg2">
                <a:lumMod val="90000"/>
                <a:alpha val="5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600">
              <a:sym typeface="+mn-ea"/>
            </a:endParaRPr>
          </a:p>
        </p:txBody>
      </p:sp>
      <p:sp>
        <p:nvSpPr>
          <p:cNvPr id="63" name="任意多边形: 形状 62"/>
          <p:cNvSpPr/>
          <p:nvPr>
            <p:custDataLst>
              <p:tags r:id="rId32"/>
            </p:custDataLst>
          </p:nvPr>
        </p:nvSpPr>
        <p:spPr>
          <a:xfrm flipH="1">
            <a:off x="6146188" y="4958371"/>
            <a:ext cx="1264388" cy="1040974"/>
          </a:xfrm>
          <a:custGeom>
            <a:avLst/>
            <a:gdLst>
              <a:gd name="connsiteX0" fmla="*/ 2364775 w 2364775"/>
              <a:gd name="connsiteY0" fmla="*/ 1604774 h 1604774"/>
              <a:gd name="connsiteX1" fmla="*/ 0 w 2364775"/>
              <a:gd name="connsiteY1" fmla="*/ 1604774 h 1604774"/>
              <a:gd name="connsiteX2" fmla="*/ 2364775 w 2364775"/>
              <a:gd name="connsiteY2" fmla="*/ 0 h 1604774"/>
            </a:gdLst>
            <a:ahLst/>
            <a:cxnLst>
              <a:cxn ang="0">
                <a:pos x="connsiteX0" y="connsiteY0"/>
              </a:cxn>
              <a:cxn ang="0">
                <a:pos x="connsiteX1" y="connsiteY1"/>
              </a:cxn>
              <a:cxn ang="0">
                <a:pos x="connsiteX2" y="connsiteY2"/>
              </a:cxn>
            </a:cxnLst>
            <a:rect l="l" t="t" r="r" b="b"/>
            <a:pathLst>
              <a:path w="2364775" h="1604774">
                <a:moveTo>
                  <a:pt x="2364775" y="1604774"/>
                </a:moveTo>
                <a:lnTo>
                  <a:pt x="0" y="1604774"/>
                </a:lnTo>
                <a:lnTo>
                  <a:pt x="2364775" y="0"/>
                </a:lnTo>
                <a:close/>
              </a:path>
            </a:pathLst>
          </a:custGeom>
          <a:gradFill>
            <a:gsLst>
              <a:gs pos="100000">
                <a:schemeClr val="accent1">
                  <a:alpha val="5000"/>
                </a:schemeClr>
              </a:gs>
              <a:gs pos="0">
                <a:schemeClr val="accent1">
                  <a:alpha val="0"/>
                </a:schemeClr>
              </a:gs>
            </a:gsLst>
            <a:lin ang="162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64" name="项标题"/>
          <p:cNvSpPr txBox="1"/>
          <p:nvPr>
            <p:custDataLst>
              <p:tags r:id="rId33"/>
            </p:custDataLst>
          </p:nvPr>
        </p:nvSpPr>
        <p:spPr>
          <a:xfrm>
            <a:off x="8222236" y="5024946"/>
            <a:ext cx="2531881" cy="907822"/>
          </a:xfrm>
          <a:prstGeom prst="rect">
            <a:avLst/>
          </a:prstGeom>
          <a:noFill/>
        </p:spPr>
        <p:txBody>
          <a:bodyPr wrap="square" lIns="0" tIns="0" rIns="0" bIns="0" rtlCol="0" anchor="ctr" anchorCtr="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0000"/>
              </a:lnSpc>
            </a:pPr>
            <a:r>
              <a:rPr lang="zh-CN" altLang="en-US" sz="2400" spc="300" dirty="0">
                <a:solidFill>
                  <a:srgbClr val="333333"/>
                </a:solidFill>
                <a:latin typeface="+mn-ea"/>
              </a:rPr>
              <a:t>经济性</a:t>
            </a:r>
            <a:endParaRPr lang="zh-CN" altLang="en-US" sz="2400" spc="300" dirty="0">
              <a:solidFill>
                <a:srgbClr val="333333"/>
              </a:solidFill>
              <a:latin typeface="+mn-ea"/>
            </a:endParaRPr>
          </a:p>
        </p:txBody>
      </p:sp>
      <p:sp>
        <p:nvSpPr>
          <p:cNvPr id="65" name="序号"/>
          <p:cNvSpPr txBox="1"/>
          <p:nvPr>
            <p:custDataLst>
              <p:tags r:id="rId34"/>
            </p:custDataLst>
          </p:nvPr>
        </p:nvSpPr>
        <p:spPr>
          <a:xfrm>
            <a:off x="6360619" y="5024947"/>
            <a:ext cx="1113106" cy="907821"/>
          </a:xfrm>
          <a:prstGeom prst="rect">
            <a:avLst/>
          </a:prstGeom>
          <a:noFill/>
        </p:spPr>
        <p:txBody>
          <a:bodyPr wrap="none" lIns="0" tIns="0" rIns="0" bIns="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0000"/>
              </a:lnSpc>
            </a:pPr>
            <a:r>
              <a:rPr lang="en-US" sz="3200" b="1" dirty="0">
                <a:solidFill>
                  <a:schemeClr val="accent1"/>
                </a:solidFill>
                <a:latin typeface="+mn-ea"/>
              </a:rPr>
              <a:t>06</a:t>
            </a:r>
            <a:endParaRPr lang="en-US" sz="3200" b="1" dirty="0">
              <a:solidFill>
                <a:schemeClr val="accent1"/>
              </a:solidFill>
              <a:latin typeface="+mn-ea"/>
            </a:endParaRPr>
          </a:p>
        </p:txBody>
      </p:sp>
      <p:cxnSp>
        <p:nvCxnSpPr>
          <p:cNvPr id="66" name="直接连接符 65"/>
          <p:cNvCxnSpPr/>
          <p:nvPr>
            <p:custDataLst>
              <p:tags r:id="rId35"/>
            </p:custDataLst>
          </p:nvPr>
        </p:nvCxnSpPr>
        <p:spPr>
          <a:xfrm>
            <a:off x="7819096" y="5320936"/>
            <a:ext cx="0" cy="315842"/>
          </a:xfrm>
          <a:prstGeom prst="line">
            <a:avLst/>
          </a:prstGeom>
          <a:ln w="25400" cap="rnd">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4" name="标题"/>
          <p:cNvSpPr>
            <a:spLocks noGrp="1"/>
          </p:cNvSpPr>
          <p:nvPr>
            <p:custDataLst>
              <p:tags r:id="rId36"/>
            </p:custDataLst>
          </p:nvPr>
        </p:nvSpPr>
        <p:spPr>
          <a:xfrm>
            <a:off x="967105" y="359886"/>
            <a:ext cx="1698625" cy="1081088"/>
          </a:xfrm>
          <a:prstGeom prst="rect">
            <a:avLst/>
          </a:prstGeom>
        </p:spPr>
        <p:txBody>
          <a:bodyPr vert="horz" wrap="square" lIns="0" tIns="0" rIns="0" bIns="0" rtlCol="0" anchor="b">
            <a:normAutofit/>
          </a:bodyPr>
          <a:lstStyle>
            <a:lvl1pPr algn="l" defTabSz="914400" rtl="0" eaLnBrk="1" latinLnBrk="0" hangingPunct="1">
              <a:lnSpc>
                <a:spcPct val="100000"/>
              </a:lnSpc>
              <a:spcBef>
                <a:spcPct val="0"/>
              </a:spcBef>
              <a:buNone/>
              <a:defRPr sz="6000" b="1" kern="1200">
                <a:solidFill>
                  <a:schemeClr val="tx2"/>
                </a:solidFill>
                <a:latin typeface="+mj-lt"/>
                <a:ea typeface="+mj-ea"/>
                <a:cs typeface="+mj-cs"/>
              </a:defRPr>
            </a:lvl1pPr>
          </a:lstStyle>
          <a:p>
            <a:r>
              <a:rPr lang="zh-CN" altLang="en-US"/>
              <a:t>目录</a:t>
            </a:r>
            <a:endParaRPr lang="zh-CN" altLang="en-US"/>
          </a:p>
        </p:txBody>
      </p:sp>
      <p:sp>
        <p:nvSpPr>
          <p:cNvPr id="40" name="任意多边形: 形状 39"/>
          <p:cNvSpPr/>
          <p:nvPr>
            <p:custDataLst>
              <p:tags r:id="rId37"/>
            </p:custDataLst>
          </p:nvPr>
        </p:nvSpPr>
        <p:spPr>
          <a:xfrm>
            <a:off x="2936452" y="718308"/>
            <a:ext cx="3777444" cy="536451"/>
          </a:xfrm>
          <a:custGeom>
            <a:avLst/>
            <a:gdLst/>
            <a:ahLst/>
            <a:cxnLst/>
            <a:rect l="l" t="t" r="r" b="b"/>
            <a:pathLst>
              <a:path w="3777444" h="536451">
                <a:moveTo>
                  <a:pt x="703511" y="95771"/>
                </a:moveTo>
                <a:cubicBezTo>
                  <a:pt x="660202" y="95771"/>
                  <a:pt x="626101" y="111845"/>
                  <a:pt x="601210" y="143992"/>
                </a:cubicBezTo>
                <a:cubicBezTo>
                  <a:pt x="576318" y="176138"/>
                  <a:pt x="563873" y="217773"/>
                  <a:pt x="563873" y="268896"/>
                </a:cubicBezTo>
                <a:cubicBezTo>
                  <a:pt x="563873" y="319348"/>
                  <a:pt x="576039" y="360592"/>
                  <a:pt x="600373" y="392628"/>
                </a:cubicBezTo>
                <a:cubicBezTo>
                  <a:pt x="624706" y="424663"/>
                  <a:pt x="658081" y="440681"/>
                  <a:pt x="700497" y="440681"/>
                </a:cubicBezTo>
                <a:cubicBezTo>
                  <a:pt x="743806" y="440681"/>
                  <a:pt x="777515" y="425333"/>
                  <a:pt x="801625" y="394637"/>
                </a:cubicBezTo>
                <a:cubicBezTo>
                  <a:pt x="825736" y="363941"/>
                  <a:pt x="837791" y="322697"/>
                  <a:pt x="837791" y="270905"/>
                </a:cubicBezTo>
                <a:cubicBezTo>
                  <a:pt x="837791" y="216880"/>
                  <a:pt x="826071" y="174185"/>
                  <a:pt x="802630" y="142820"/>
                </a:cubicBezTo>
                <a:cubicBezTo>
                  <a:pt x="779190" y="111454"/>
                  <a:pt x="746150" y="95771"/>
                  <a:pt x="703511" y="95771"/>
                </a:cubicBezTo>
                <a:close/>
                <a:moveTo>
                  <a:pt x="2974777" y="8707"/>
                </a:moveTo>
                <a:lnTo>
                  <a:pt x="3381301" y="8707"/>
                </a:lnTo>
                <a:lnTo>
                  <a:pt x="3381301" y="99120"/>
                </a:lnTo>
                <a:lnTo>
                  <a:pt x="3233291" y="99120"/>
                </a:lnTo>
                <a:lnTo>
                  <a:pt x="3233291" y="527410"/>
                </a:lnTo>
                <a:lnTo>
                  <a:pt x="3122451" y="527410"/>
                </a:lnTo>
                <a:lnTo>
                  <a:pt x="3122451" y="99120"/>
                </a:lnTo>
                <a:lnTo>
                  <a:pt x="2974777" y="99120"/>
                </a:lnTo>
                <a:close/>
                <a:moveTo>
                  <a:pt x="2442307" y="8707"/>
                </a:moveTo>
                <a:lnTo>
                  <a:pt x="2562857" y="8707"/>
                </a:lnTo>
                <a:lnTo>
                  <a:pt x="2774491" y="334864"/>
                </a:lnTo>
                <a:cubicBezTo>
                  <a:pt x="2788555" y="356518"/>
                  <a:pt x="2797150" y="370248"/>
                  <a:pt x="2800276" y="376052"/>
                </a:cubicBezTo>
                <a:lnTo>
                  <a:pt x="2801950" y="376052"/>
                </a:lnTo>
                <a:cubicBezTo>
                  <a:pt x="2799717" y="363550"/>
                  <a:pt x="2798601" y="339663"/>
                  <a:pt x="2798601" y="304391"/>
                </a:cubicBezTo>
                <a:lnTo>
                  <a:pt x="2798601" y="8707"/>
                </a:lnTo>
                <a:lnTo>
                  <a:pt x="2903413" y="8707"/>
                </a:lnTo>
                <a:lnTo>
                  <a:pt x="2903413" y="527410"/>
                </a:lnTo>
                <a:lnTo>
                  <a:pt x="2790230" y="527410"/>
                </a:lnTo>
                <a:lnTo>
                  <a:pt x="2570559" y="191877"/>
                </a:lnTo>
                <a:cubicBezTo>
                  <a:pt x="2559174" y="174464"/>
                  <a:pt x="2550914" y="160400"/>
                  <a:pt x="2545779" y="149684"/>
                </a:cubicBezTo>
                <a:lnTo>
                  <a:pt x="2544105" y="149684"/>
                </a:lnTo>
                <a:cubicBezTo>
                  <a:pt x="2546114" y="167544"/>
                  <a:pt x="2547119" y="195114"/>
                  <a:pt x="2547119" y="232396"/>
                </a:cubicBezTo>
                <a:lnTo>
                  <a:pt x="2547119" y="527410"/>
                </a:lnTo>
                <a:lnTo>
                  <a:pt x="2442307" y="527410"/>
                </a:lnTo>
                <a:close/>
                <a:moveTo>
                  <a:pt x="2051782" y="8707"/>
                </a:moveTo>
                <a:lnTo>
                  <a:pt x="2346796" y="8707"/>
                </a:lnTo>
                <a:lnTo>
                  <a:pt x="2346796" y="99120"/>
                </a:lnTo>
                <a:lnTo>
                  <a:pt x="2162287" y="99120"/>
                </a:lnTo>
                <a:lnTo>
                  <a:pt x="2162287" y="221345"/>
                </a:lnTo>
                <a:lnTo>
                  <a:pt x="2333737" y="221345"/>
                </a:lnTo>
                <a:lnTo>
                  <a:pt x="2333737" y="311423"/>
                </a:lnTo>
                <a:lnTo>
                  <a:pt x="2162287" y="311423"/>
                </a:lnTo>
                <a:lnTo>
                  <a:pt x="2162287" y="436997"/>
                </a:lnTo>
                <a:lnTo>
                  <a:pt x="2358851" y="436997"/>
                </a:lnTo>
                <a:lnTo>
                  <a:pt x="2358851" y="527410"/>
                </a:lnTo>
                <a:lnTo>
                  <a:pt x="2051782" y="527410"/>
                </a:lnTo>
                <a:close/>
                <a:moveTo>
                  <a:pt x="1574602" y="8707"/>
                </a:moveTo>
                <a:lnTo>
                  <a:pt x="1981126" y="8707"/>
                </a:lnTo>
                <a:lnTo>
                  <a:pt x="1981126" y="99120"/>
                </a:lnTo>
                <a:lnTo>
                  <a:pt x="1833116" y="99120"/>
                </a:lnTo>
                <a:lnTo>
                  <a:pt x="1833116" y="527410"/>
                </a:lnTo>
                <a:lnTo>
                  <a:pt x="1722276" y="527410"/>
                </a:lnTo>
                <a:lnTo>
                  <a:pt x="1722276" y="99120"/>
                </a:lnTo>
                <a:lnTo>
                  <a:pt x="1574602" y="99120"/>
                </a:lnTo>
                <a:close/>
                <a:moveTo>
                  <a:pt x="1042132" y="8707"/>
                </a:moveTo>
                <a:lnTo>
                  <a:pt x="1162683" y="8707"/>
                </a:lnTo>
                <a:lnTo>
                  <a:pt x="1374316" y="334864"/>
                </a:lnTo>
                <a:cubicBezTo>
                  <a:pt x="1388380" y="356518"/>
                  <a:pt x="1396975" y="370248"/>
                  <a:pt x="1400101" y="376052"/>
                </a:cubicBezTo>
                <a:lnTo>
                  <a:pt x="1401775" y="376052"/>
                </a:lnTo>
                <a:cubicBezTo>
                  <a:pt x="1399543" y="363550"/>
                  <a:pt x="1398426" y="339663"/>
                  <a:pt x="1398426" y="304391"/>
                </a:cubicBezTo>
                <a:lnTo>
                  <a:pt x="1398426" y="8707"/>
                </a:lnTo>
                <a:lnTo>
                  <a:pt x="1503239" y="8707"/>
                </a:lnTo>
                <a:lnTo>
                  <a:pt x="1503239" y="527410"/>
                </a:lnTo>
                <a:lnTo>
                  <a:pt x="1390055" y="527410"/>
                </a:lnTo>
                <a:lnTo>
                  <a:pt x="1170384" y="191877"/>
                </a:lnTo>
                <a:cubicBezTo>
                  <a:pt x="1158999" y="174464"/>
                  <a:pt x="1150739" y="160400"/>
                  <a:pt x="1145605" y="149684"/>
                </a:cubicBezTo>
                <a:lnTo>
                  <a:pt x="1143930" y="149684"/>
                </a:lnTo>
                <a:cubicBezTo>
                  <a:pt x="1145939" y="167544"/>
                  <a:pt x="1146944" y="195114"/>
                  <a:pt x="1146944" y="232396"/>
                </a:cubicBezTo>
                <a:lnTo>
                  <a:pt x="1146944" y="527410"/>
                </a:lnTo>
                <a:lnTo>
                  <a:pt x="1042132" y="527410"/>
                </a:lnTo>
                <a:close/>
                <a:moveTo>
                  <a:pt x="3627090" y="0"/>
                </a:moveTo>
                <a:cubicBezTo>
                  <a:pt x="3677766" y="0"/>
                  <a:pt x="3720294" y="6586"/>
                  <a:pt x="3754673" y="19757"/>
                </a:cubicBezTo>
                <a:lnTo>
                  <a:pt x="3754673" y="123565"/>
                </a:lnTo>
                <a:cubicBezTo>
                  <a:pt x="3719847" y="99901"/>
                  <a:pt x="3679106" y="88069"/>
                  <a:pt x="3632448" y="88069"/>
                </a:cubicBezTo>
                <a:cubicBezTo>
                  <a:pt x="3605212" y="88069"/>
                  <a:pt x="3583446" y="93037"/>
                  <a:pt x="3567150" y="102971"/>
                </a:cubicBezTo>
                <a:cubicBezTo>
                  <a:pt x="3550853" y="112905"/>
                  <a:pt x="3542705" y="126244"/>
                  <a:pt x="3542705" y="142987"/>
                </a:cubicBezTo>
                <a:cubicBezTo>
                  <a:pt x="3542705" y="156382"/>
                  <a:pt x="3548286" y="168716"/>
                  <a:pt x="3559448" y="179989"/>
                </a:cubicBezTo>
                <a:cubicBezTo>
                  <a:pt x="3570610" y="191263"/>
                  <a:pt x="3598180" y="206499"/>
                  <a:pt x="3642159" y="225698"/>
                </a:cubicBezTo>
                <a:cubicBezTo>
                  <a:pt x="3693728" y="247799"/>
                  <a:pt x="3729168" y="271128"/>
                  <a:pt x="3748478" y="295685"/>
                </a:cubicBezTo>
                <a:cubicBezTo>
                  <a:pt x="3767789" y="320241"/>
                  <a:pt x="3777444" y="349486"/>
                  <a:pt x="3777444" y="383419"/>
                </a:cubicBezTo>
                <a:cubicBezTo>
                  <a:pt x="3777444" y="433202"/>
                  <a:pt x="3759808" y="471153"/>
                  <a:pt x="3724535" y="497272"/>
                </a:cubicBezTo>
                <a:cubicBezTo>
                  <a:pt x="3689263" y="523392"/>
                  <a:pt x="3639145" y="536451"/>
                  <a:pt x="3574182" y="536451"/>
                </a:cubicBezTo>
                <a:cubicBezTo>
                  <a:pt x="3514799" y="536451"/>
                  <a:pt x="3466133" y="526852"/>
                  <a:pt x="3428181" y="507653"/>
                </a:cubicBezTo>
                <a:lnTo>
                  <a:pt x="3428181" y="396813"/>
                </a:lnTo>
                <a:cubicBezTo>
                  <a:pt x="3469928" y="431416"/>
                  <a:pt x="3517367" y="448717"/>
                  <a:pt x="3570498" y="448717"/>
                </a:cubicBezTo>
                <a:cubicBezTo>
                  <a:pt x="3600636" y="448717"/>
                  <a:pt x="3623295" y="443527"/>
                  <a:pt x="3638476" y="433146"/>
                </a:cubicBezTo>
                <a:cubicBezTo>
                  <a:pt x="3653656" y="422765"/>
                  <a:pt x="3661246" y="409427"/>
                  <a:pt x="3661246" y="393130"/>
                </a:cubicBezTo>
                <a:cubicBezTo>
                  <a:pt x="3661246" y="379066"/>
                  <a:pt x="3655219" y="365783"/>
                  <a:pt x="3643164" y="353281"/>
                </a:cubicBezTo>
                <a:cubicBezTo>
                  <a:pt x="3631109" y="340780"/>
                  <a:pt x="3599297" y="323813"/>
                  <a:pt x="3547728" y="302382"/>
                </a:cubicBezTo>
                <a:cubicBezTo>
                  <a:pt x="3466691" y="268003"/>
                  <a:pt x="3426172" y="217996"/>
                  <a:pt x="3426172" y="152363"/>
                </a:cubicBezTo>
                <a:cubicBezTo>
                  <a:pt x="3426172" y="104143"/>
                  <a:pt x="3444534" y="66694"/>
                  <a:pt x="3481257" y="40017"/>
                </a:cubicBezTo>
                <a:cubicBezTo>
                  <a:pt x="3517981" y="13339"/>
                  <a:pt x="3566592" y="0"/>
                  <a:pt x="3627090" y="0"/>
                </a:cubicBezTo>
                <a:close/>
                <a:moveTo>
                  <a:pt x="706859" y="0"/>
                </a:moveTo>
                <a:cubicBezTo>
                  <a:pt x="780976" y="0"/>
                  <a:pt x="840637" y="24669"/>
                  <a:pt x="885844" y="74005"/>
                </a:cubicBezTo>
                <a:cubicBezTo>
                  <a:pt x="931050" y="123342"/>
                  <a:pt x="953653" y="186742"/>
                  <a:pt x="953653" y="264208"/>
                </a:cubicBezTo>
                <a:cubicBezTo>
                  <a:pt x="953653" y="345021"/>
                  <a:pt x="930157" y="410599"/>
                  <a:pt x="883165" y="460940"/>
                </a:cubicBezTo>
                <a:cubicBezTo>
                  <a:pt x="836172" y="511281"/>
                  <a:pt x="774613" y="536451"/>
                  <a:pt x="698488" y="536451"/>
                </a:cubicBezTo>
                <a:cubicBezTo>
                  <a:pt x="624148" y="536451"/>
                  <a:pt x="563761" y="512062"/>
                  <a:pt x="517327" y="463284"/>
                </a:cubicBezTo>
                <a:cubicBezTo>
                  <a:pt x="470892" y="414505"/>
                  <a:pt x="447675" y="351718"/>
                  <a:pt x="447675" y="274923"/>
                </a:cubicBezTo>
                <a:cubicBezTo>
                  <a:pt x="447675" y="193663"/>
                  <a:pt x="471394" y="127527"/>
                  <a:pt x="518833" y="76517"/>
                </a:cubicBezTo>
                <a:cubicBezTo>
                  <a:pt x="566272" y="25506"/>
                  <a:pt x="628948" y="0"/>
                  <a:pt x="706859" y="0"/>
                </a:cubicBezTo>
                <a:close/>
                <a:moveTo>
                  <a:pt x="275258" y="0"/>
                </a:moveTo>
                <a:cubicBezTo>
                  <a:pt x="325934" y="0"/>
                  <a:pt x="368350" y="6586"/>
                  <a:pt x="402506" y="19757"/>
                </a:cubicBezTo>
                <a:lnTo>
                  <a:pt x="402506" y="126579"/>
                </a:lnTo>
                <a:cubicBezTo>
                  <a:pt x="367457" y="106040"/>
                  <a:pt x="327720" y="95771"/>
                  <a:pt x="283295" y="95771"/>
                </a:cubicBezTo>
                <a:cubicBezTo>
                  <a:pt x="232618" y="95771"/>
                  <a:pt x="192100" y="111956"/>
                  <a:pt x="161739" y="144326"/>
                </a:cubicBezTo>
                <a:cubicBezTo>
                  <a:pt x="131378" y="176697"/>
                  <a:pt x="116198" y="219001"/>
                  <a:pt x="116198" y="271240"/>
                </a:cubicBezTo>
                <a:cubicBezTo>
                  <a:pt x="116198" y="322139"/>
                  <a:pt x="130597" y="363104"/>
                  <a:pt x="159395" y="394135"/>
                </a:cubicBezTo>
                <a:cubicBezTo>
                  <a:pt x="188193" y="425165"/>
                  <a:pt x="227149" y="440681"/>
                  <a:pt x="276262" y="440681"/>
                </a:cubicBezTo>
                <a:cubicBezTo>
                  <a:pt x="322474" y="440681"/>
                  <a:pt x="364554" y="429518"/>
                  <a:pt x="402506" y="407194"/>
                </a:cubicBezTo>
                <a:lnTo>
                  <a:pt x="402506" y="508658"/>
                </a:lnTo>
                <a:cubicBezTo>
                  <a:pt x="364778" y="527187"/>
                  <a:pt x="315553" y="536451"/>
                  <a:pt x="254831" y="536451"/>
                </a:cubicBezTo>
                <a:cubicBezTo>
                  <a:pt x="176696" y="536451"/>
                  <a:pt x="114691" y="513067"/>
                  <a:pt x="68814" y="466298"/>
                </a:cubicBezTo>
                <a:cubicBezTo>
                  <a:pt x="22938" y="419528"/>
                  <a:pt x="0" y="357188"/>
                  <a:pt x="0" y="279276"/>
                </a:cubicBezTo>
                <a:cubicBezTo>
                  <a:pt x="0" y="197346"/>
                  <a:pt x="25617" y="130318"/>
                  <a:pt x="76851" y="78191"/>
                </a:cubicBezTo>
                <a:cubicBezTo>
                  <a:pt x="128085" y="26064"/>
                  <a:pt x="194221" y="0"/>
                  <a:pt x="275258" y="0"/>
                </a:cubicBezTo>
                <a:close/>
              </a:path>
            </a:pathLst>
          </a:cu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278342" y="-205316"/>
            <a:ext cx="7264400" cy="829945"/>
          </a:xfrm>
          <a:prstGeom prst="rect">
            <a:avLst/>
          </a:prstGeom>
          <a:noFill/>
        </p:spPr>
        <p:txBody>
          <a:bodyPr>
            <a:spAutoFit/>
          </a:bodyPr>
          <a:lstStyle/>
          <a:p>
            <a:pPr eaLnBrk="0" fontAlgn="base" hangingPunct="0">
              <a:lnSpc>
                <a:spcPct val="150000"/>
              </a:lnSpc>
              <a:spcBef>
                <a:spcPct val="0"/>
              </a:spcBef>
              <a:spcAft>
                <a:spcPct val="0"/>
              </a:spcAft>
              <a:defRPr/>
            </a:pPr>
            <a:r>
              <a:rPr lang="en-US" altLang="zh-CN" sz="3200" b="1" dirty="0">
                <a:solidFill>
                  <a:srgbClr val="4F81BD"/>
                </a:solidFill>
                <a:latin typeface="微软雅黑" panose="020B0503020204020204" charset="-122"/>
                <a:ea typeface="微软雅黑" panose="020B0503020204020204" charset="-122"/>
              </a:rPr>
              <a:t>1</a:t>
            </a:r>
            <a:r>
              <a:rPr lang="zh-CN" altLang="en-US" sz="3200" b="1" dirty="0">
                <a:solidFill>
                  <a:srgbClr val="4F81BD"/>
                </a:solidFill>
                <a:latin typeface="微软雅黑" panose="020B0503020204020204" charset="-122"/>
                <a:ea typeface="微软雅黑" panose="020B0503020204020204" charset="-122"/>
              </a:rPr>
              <a:t>、药品基本信息   </a:t>
            </a:r>
            <a:endParaRPr lang="zh-CN" altLang="en-US" sz="2665" spc="133" dirty="0">
              <a:solidFill>
                <a:srgbClr val="B8B8B8"/>
              </a:solidFill>
              <a:latin typeface="微软雅黑" panose="020B0503020204020204" charset="-122"/>
              <a:ea typeface="微软雅黑" panose="020B0503020204020204" charset="-122"/>
            </a:endParaRPr>
          </a:p>
        </p:txBody>
      </p:sp>
      <p:graphicFrame>
        <p:nvGraphicFramePr>
          <p:cNvPr id="5" name="表格 4"/>
          <p:cNvGraphicFramePr>
            <a:graphicFrameLocks noGrp="1"/>
          </p:cNvGraphicFramePr>
          <p:nvPr>
            <p:custDataLst>
              <p:tags r:id="rId1"/>
            </p:custDataLst>
          </p:nvPr>
        </p:nvGraphicFramePr>
        <p:xfrm>
          <a:off x="77470" y="633730"/>
          <a:ext cx="6230620" cy="5419725"/>
        </p:xfrm>
        <a:graphic>
          <a:graphicData uri="http://schemas.openxmlformats.org/drawingml/2006/table">
            <a:tbl>
              <a:tblPr firstCol="1" bandRow="1">
                <a:tableStyleId>{5C22544A-7EE6-4342-B048-85BDC9FD1C3A}</a:tableStyleId>
              </a:tblPr>
              <a:tblGrid>
                <a:gridCol w="1389380"/>
                <a:gridCol w="988695"/>
                <a:gridCol w="1239520"/>
                <a:gridCol w="790575"/>
                <a:gridCol w="1047750"/>
                <a:gridCol w="774700"/>
              </a:tblGrid>
              <a:tr h="396875">
                <a:tc>
                  <a:txBody>
                    <a:bodyPr/>
                    <a:lstStyle/>
                    <a:p>
                      <a:r>
                        <a:rPr lang="zh-CN" altLang="en-US" sz="1400" dirty="0" smtClean="0">
                          <a:ea typeface="微软雅黑" panose="020B0503020204020204" charset="-122"/>
                        </a:rPr>
                        <a:t>通用名</a:t>
                      </a:r>
                      <a:endParaRPr lang="zh-CN" altLang="en-US" sz="1400" dirty="0" smtClean="0">
                        <a:ea typeface="微软雅黑" panose="020B0503020204020204" charset="-122"/>
                      </a:endParaRPr>
                    </a:p>
                  </a:txBody>
                  <a:tcPr marL="121928" marR="121928" marT="60957" marB="60957" anchor="ctr"/>
                </a:tc>
                <a:tc gridSpan="5">
                  <a:txBody>
                    <a:bodyPr/>
                    <a:lstStyle/>
                    <a:p>
                      <a:r>
                        <a:rPr lang="zh-CN" altLang="en-US" sz="1400" b="0" dirty="0">
                          <a:ea typeface="微软雅黑" panose="020B0503020204020204" charset="-122"/>
                        </a:rPr>
                        <a:t>甲磺酸沙非胺</a:t>
                      </a:r>
                      <a:r>
                        <a:rPr lang="zh-CN" altLang="en-US" sz="1400" b="0" dirty="0">
                          <a:ea typeface="微软雅黑" panose="020B0503020204020204" charset="-122"/>
                        </a:rPr>
                        <a:t>片</a:t>
                      </a:r>
                      <a:endParaRPr lang="zh-CN" altLang="en-US" sz="1400" b="0" dirty="0">
                        <a:ea typeface="微软雅黑" panose="020B0503020204020204" charset="-122"/>
                      </a:endParaRPr>
                    </a:p>
                  </a:txBody>
                  <a:tcPr marL="121928" marR="121928" marT="60957" marB="60957" anchor="ctr"/>
                </a:tc>
                <a:tc hMerge="1">
                  <a:tcPr marL="121928" marR="121928" marT="60957" marB="60957" anchor="ctr"/>
                </a:tc>
                <a:tc hMerge="1">
                  <a:tcPr marL="91443" marR="91443" marT="45721" marB="45721" anchor="ctr"/>
                </a:tc>
                <a:tc hMerge="1">
                  <a:tcPr marL="91443" marR="91443" marT="45721" marB="45721" anchor="ctr"/>
                </a:tc>
                <a:tc hMerge="1">
                  <a:tcPr/>
                </a:tc>
              </a:tr>
              <a:tr h="615315">
                <a:tc>
                  <a:txBody>
                    <a:bodyPr/>
                    <a:lstStyle/>
                    <a:p>
                      <a:r>
                        <a:rPr lang="zh-CN" altLang="en-US" sz="1400" dirty="0" smtClean="0">
                          <a:ea typeface="微软雅黑" panose="020B0503020204020204" charset="-122"/>
                        </a:rPr>
                        <a:t>注册规格</a:t>
                      </a:r>
                      <a:endParaRPr lang="zh-CN" altLang="en-US" sz="1400" dirty="0" smtClean="0">
                        <a:ea typeface="微软雅黑" panose="020B0503020204020204" charset="-122"/>
                      </a:endParaRPr>
                    </a:p>
                  </a:txBody>
                  <a:tcPr marL="121928" marR="121928" marT="60957" marB="60957" anchor="ctr"/>
                </a:tc>
                <a:tc gridSpan="5">
                  <a:txBody>
                    <a:bodyPr/>
                    <a:lstStyle/>
                    <a:p>
                      <a:r>
                        <a:rPr lang="en-US" altLang="zh-CN" sz="1400" b="0" dirty="0">
                          <a:solidFill>
                            <a:schemeClr val="tx1"/>
                          </a:solidFill>
                        </a:rPr>
                        <a:t>100mg</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以</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C</a:t>
                      </a:r>
                      <a:r>
                        <a:rPr lang="en-US" altLang="zh-CN" sz="1400" b="0" baseline="-25000" dirty="0">
                          <a:solidFill>
                            <a:schemeClr val="tx1"/>
                          </a:solidFill>
                          <a:latin typeface="微软雅黑" panose="020B0503020204020204" charset="-122"/>
                          <a:ea typeface="微软雅黑" panose="020B0503020204020204" charset="-122"/>
                          <a:cs typeface="微软雅黑" panose="020B0503020204020204" charset="-122"/>
                        </a:rPr>
                        <a:t>17</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H</a:t>
                      </a:r>
                      <a:r>
                        <a:rPr lang="en-US" altLang="zh-CN" sz="1400" b="0" baseline="-25000" dirty="0">
                          <a:solidFill>
                            <a:schemeClr val="tx1"/>
                          </a:solidFill>
                          <a:latin typeface="微软雅黑" panose="020B0503020204020204" charset="-122"/>
                          <a:ea typeface="微软雅黑" panose="020B0503020204020204" charset="-122"/>
                          <a:cs typeface="微软雅黑" panose="020B0503020204020204" charset="-122"/>
                        </a:rPr>
                        <a:t>19</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FN</a:t>
                      </a:r>
                      <a:r>
                        <a:rPr lang="en-US" altLang="zh-CN" sz="1400" b="0" baseline="-25000" dirty="0">
                          <a:solidFill>
                            <a:schemeClr val="tx1"/>
                          </a:solidFill>
                          <a:latin typeface="微软雅黑" panose="020B0503020204020204" charset="-122"/>
                          <a:ea typeface="微软雅黑" panose="020B0503020204020204" charset="-122"/>
                          <a:cs typeface="微软雅黑" panose="020B0503020204020204" charset="-122"/>
                        </a:rPr>
                        <a:t>2</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O</a:t>
                      </a:r>
                      <a:r>
                        <a:rPr lang="en-US" altLang="zh-CN" sz="1400" b="0" baseline="-25000" dirty="0">
                          <a:solidFill>
                            <a:schemeClr val="tx1"/>
                          </a:solidFill>
                          <a:latin typeface="微软雅黑" panose="020B0503020204020204" charset="-122"/>
                          <a:ea typeface="微软雅黑" panose="020B0503020204020204" charset="-122"/>
                          <a:cs typeface="微软雅黑" panose="020B0503020204020204" charset="-122"/>
                        </a:rPr>
                        <a:t>2</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计)；</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50mg</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以</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C</a:t>
                      </a:r>
                      <a:r>
                        <a:rPr lang="en-US" altLang="zh-CN" sz="140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17</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H</a:t>
                      </a:r>
                      <a:r>
                        <a:rPr lang="en-US" altLang="zh-CN" sz="140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19</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FN</a:t>
                      </a:r>
                      <a:r>
                        <a:rPr lang="en-US" altLang="zh-CN" sz="140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2</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O</a:t>
                      </a:r>
                      <a:r>
                        <a:rPr lang="en-US" altLang="zh-CN" sz="140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2</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计)</a:t>
                      </a:r>
                      <a:endParaRPr lang="en-US" altLang="zh-CN" sz="1400" b="0" dirty="0">
                        <a:solidFill>
                          <a:schemeClr val="tx1"/>
                        </a:solidFill>
                        <a:latin typeface="微软雅黑" panose="020B0503020204020204" charset="-122"/>
                        <a:ea typeface="微软雅黑" panose="020B0503020204020204" charset="-122"/>
                        <a:cs typeface="微软雅黑" panose="020B0503020204020204" charset="-122"/>
                      </a:endParaRPr>
                    </a:p>
                  </a:txBody>
                  <a:tcPr marL="121928" marR="121928" marT="60957" marB="60957" anchor="ctr"/>
                </a:tc>
                <a:tc hMerge="1">
                  <a:tcPr marL="121928" marR="121928" marT="60957" marB="60957" anchor="ctr"/>
                </a:tc>
                <a:tc hMerge="1">
                  <a:tcPr marL="91443" marR="91443" marT="45721" marB="45721" anchor="ctr"/>
                </a:tc>
                <a:tc hMerge="1">
                  <a:tcPr marL="91443" marR="91443" marT="45721" marB="45721" anchor="ctr"/>
                </a:tc>
                <a:tc hMerge="1">
                  <a:tcPr/>
                </a:tc>
              </a:tr>
              <a:tr h="1031240">
                <a:tc>
                  <a:txBody>
                    <a:bodyPr/>
                    <a:lstStyle/>
                    <a:p>
                      <a:r>
                        <a:rPr lang="zh-CN" altLang="en-US" sz="1400" b="1" kern="1200" dirty="0" smtClean="0">
                          <a:solidFill>
                            <a:schemeClr val="lt1"/>
                          </a:solidFill>
                          <a:latin typeface="+mn-lt"/>
                          <a:ea typeface="微软雅黑" panose="020B0503020204020204" charset="-122"/>
                          <a:cs typeface="+mn-cs"/>
                        </a:rPr>
                        <a:t>适应症</a:t>
                      </a:r>
                      <a:endParaRPr lang="zh-CN" altLang="en-US" sz="1400" b="1" kern="1200" dirty="0" smtClean="0">
                        <a:solidFill>
                          <a:schemeClr val="lt1"/>
                        </a:solidFill>
                        <a:latin typeface="+mn-lt"/>
                        <a:ea typeface="微软雅黑" panose="020B0503020204020204" charset="-122"/>
                        <a:cs typeface="+mn-cs"/>
                      </a:endParaRPr>
                    </a:p>
                  </a:txBody>
                  <a:tcPr marL="121928" marR="121928" marT="60957" marB="60957" anchor="ctr">
                    <a:solidFill>
                      <a:schemeClr val="accent1"/>
                    </a:solidFill>
                  </a:tcPr>
                </a:tc>
                <a:tc gridSpan="5">
                  <a:txBody>
                    <a:bodyPr/>
                    <a:lstStyle/>
                    <a:p>
                      <a:pPr>
                        <a:lnSpc>
                          <a:spcPts val="2000"/>
                        </a:lnSpc>
                      </a:pPr>
                      <a:r>
                        <a:rPr lang="zh-CN" altLang="en-US" sz="1400">
                          <a:sym typeface="+mn-ea"/>
                        </a:rPr>
                        <a:t>本品适用于原发性帕金森病伴症状波动（包括剂末恶化和开-关现象）成人患者的联合治疗（与左旋多巴合用，或与左旋多巴及其他帕金森病药物合用）。</a:t>
                      </a:r>
                      <a:endParaRPr lang="zh-CN" altLang="en-US" sz="1400" b="0" kern="1200" dirty="0" smtClean="0">
                        <a:solidFill>
                          <a:schemeClr val="tx1"/>
                        </a:solidFill>
                        <a:latin typeface="微软雅黑" panose="020B0503020204020204" charset="-122"/>
                        <a:ea typeface="微软雅黑" panose="020B0503020204020204" charset="-122"/>
                        <a:cs typeface="+mn-cs"/>
                        <a:sym typeface="+mn-ea"/>
                      </a:endParaRPr>
                    </a:p>
                  </a:txBody>
                  <a:tcPr marL="121928" marR="121928" marT="60957" marB="60957" anchor="ctr">
                    <a:solidFill>
                      <a:schemeClr val="accent5">
                        <a:lumMod val="60000"/>
                        <a:lumOff val="40000"/>
                      </a:schemeClr>
                    </a:solidFill>
                  </a:tcPr>
                </a:tc>
                <a:tc hMerge="1">
                  <a:tcPr marL="121928" marR="121928" marT="60957" marB="60957" anchor="ctr">
                    <a:solidFill>
                      <a:schemeClr val="accent5">
                        <a:lumMod val="60000"/>
                        <a:lumOff val="40000"/>
                      </a:schemeClr>
                    </a:solidFill>
                  </a:tcPr>
                </a:tc>
                <a:tc hMerge="1">
                  <a:tcPr marL="91443" marR="91443" marT="45721" marB="45721" anchor="ctr"/>
                </a:tc>
                <a:tc hMerge="1">
                  <a:tcPr marL="91443" marR="91443" marT="45721" marB="45721" anchor="ctr"/>
                </a:tc>
                <a:tc hMerge="1">
                  <a:tcPr/>
                </a:tc>
              </a:tr>
              <a:tr h="2185670">
                <a:tc>
                  <a:txBody>
                    <a:bodyPr/>
                    <a:lstStyle/>
                    <a:p>
                      <a:r>
                        <a:rPr lang="zh-CN" altLang="en-US" sz="1400" dirty="0" smtClean="0">
                          <a:ea typeface="微软雅黑" panose="020B0503020204020204" charset="-122"/>
                        </a:rPr>
                        <a:t>用法用量</a:t>
                      </a:r>
                      <a:endParaRPr lang="zh-CN" altLang="en-US" sz="1400" dirty="0" smtClean="0">
                        <a:ea typeface="微软雅黑" panose="020B0503020204020204" charset="-122"/>
                      </a:endParaRPr>
                    </a:p>
                  </a:txBody>
                  <a:tcPr marL="121928" marR="121928" marT="60957" marB="60957" anchor="ctr"/>
                </a:tc>
                <a:tc gridSpan="5">
                  <a:txBody>
                    <a:bodyPr/>
                    <a:lstStyle/>
                    <a:p>
                      <a:pPr>
                        <a:lnSpc>
                          <a:spcPts val="2000"/>
                        </a:lnSpc>
                      </a:pPr>
                      <a:r>
                        <a:rPr lang="zh-CN" altLang="en-US" sz="1400">
                          <a:sym typeface="+mn-ea"/>
                        </a:rPr>
                        <a:t>口服，可以随餐或不随餐服用。在每天相同的时间用药。本品治疗起始剂量为</a:t>
                      </a:r>
                      <a:r>
                        <a:rPr lang="en-US" altLang="zh-CN" sz="1400">
                          <a:sym typeface="+mn-ea"/>
                        </a:rPr>
                        <a:t>50mg</a:t>
                      </a:r>
                      <a:r>
                        <a:rPr lang="zh-CN" altLang="en-US" sz="1400">
                          <a:sym typeface="+mn-ea"/>
                        </a:rPr>
                        <a:t>，每日一次。服用两周后，可基于个体的临床需求和耐受性，将剂量增加至</a:t>
                      </a:r>
                      <a:r>
                        <a:rPr lang="en-US" altLang="zh-CN" sz="1400">
                          <a:sym typeface="+mn-ea"/>
                        </a:rPr>
                        <a:t>100mg,</a:t>
                      </a:r>
                      <a:r>
                        <a:rPr lang="zh-CN" altLang="en-US" sz="1400">
                          <a:sym typeface="+mn-ea"/>
                        </a:rPr>
                        <a:t>每日一次。如有漏服，则应在次日的常规时间服用下一剂药物。本品日剂量高于</a:t>
                      </a:r>
                      <a:r>
                        <a:rPr lang="en-US" altLang="zh-CN" sz="1400">
                          <a:sym typeface="+mn-ea"/>
                        </a:rPr>
                        <a:t>100mg</a:t>
                      </a:r>
                      <a:r>
                        <a:rPr lang="zh-CN" altLang="en-US" sz="1400">
                          <a:sym typeface="+mn-ea"/>
                        </a:rPr>
                        <a:t>未见额外获益，且更高剂量会增加不良反应的风险。本品仅在与左旋多巴或与左旋多巴及其他帕金森病药物合用时有效。</a:t>
                      </a:r>
                      <a:endParaRPr lang="zh-CN" altLang="en-US" sz="1400" kern="1200" dirty="0">
                        <a:solidFill>
                          <a:schemeClr val="tx1"/>
                        </a:solidFill>
                        <a:latin typeface="微软雅黑" panose="020B0503020204020204" charset="-122"/>
                        <a:ea typeface="微软雅黑" panose="020B0503020204020204" charset="-122"/>
                        <a:cs typeface="+mn-cs"/>
                        <a:sym typeface="+mn-ea"/>
                      </a:endParaRPr>
                    </a:p>
                  </a:txBody>
                  <a:tcPr marL="121928" marR="121928" marT="60957" marB="60957" anchor="ctr">
                    <a:solidFill>
                      <a:schemeClr val="accent5">
                        <a:lumMod val="20000"/>
                        <a:lumOff val="80000"/>
                      </a:schemeClr>
                    </a:solidFill>
                  </a:tcPr>
                </a:tc>
                <a:tc hMerge="1">
                  <a:tcPr marL="121928" marR="121928" marT="60957" marB="60957" anchor="ctr">
                    <a:solidFill>
                      <a:schemeClr val="accent5">
                        <a:lumMod val="20000"/>
                        <a:lumOff val="80000"/>
                      </a:schemeClr>
                    </a:solidFill>
                  </a:tcPr>
                </a:tc>
                <a:tc hMerge="1">
                  <a:tcPr marL="91443" marR="91443" marT="45721" marB="45721" anchor="ctr">
                    <a:solidFill>
                      <a:schemeClr val="accent5">
                        <a:lumMod val="20000"/>
                        <a:lumOff val="80000"/>
                      </a:schemeClr>
                    </a:solidFill>
                  </a:tcPr>
                </a:tc>
                <a:tc hMerge="1">
                  <a:tcPr marL="91443" marR="91443" marT="45721" marB="45721" anchor="ctr">
                    <a:solidFill>
                      <a:schemeClr val="accent5">
                        <a:lumMod val="20000"/>
                        <a:lumOff val="80000"/>
                      </a:schemeClr>
                    </a:solidFill>
                  </a:tcPr>
                </a:tc>
                <a:tc hMerge="1">
                  <a:tcPr/>
                </a:tc>
              </a:tr>
              <a:tr h="1190625">
                <a:tc>
                  <a:txBody>
                    <a:bodyPr/>
                    <a:p>
                      <a:pPr algn="l">
                        <a:buClrTx/>
                        <a:buSzTx/>
                        <a:buFontTx/>
                        <a:buNone/>
                      </a:pPr>
                      <a:endParaRPr lang="zh-CN" altLang="en-US" sz="1400" dirty="0" smtClean="0">
                        <a:ea typeface="微软雅黑" panose="020B0503020204020204" charset="-122"/>
                        <a:sym typeface="+mn-ea"/>
                      </a:endParaRPr>
                    </a:p>
                    <a:p>
                      <a:pPr algn="l">
                        <a:buClrTx/>
                        <a:buSzTx/>
                        <a:buFontTx/>
                        <a:buNone/>
                      </a:pPr>
                      <a:r>
                        <a:rPr lang="zh-CN" altLang="en-US" sz="1400" dirty="0" smtClean="0">
                          <a:ea typeface="微软雅黑" panose="020B0503020204020204" charset="-122"/>
                          <a:sym typeface="+mn-ea"/>
                        </a:rPr>
                        <a:t>全球首次上市时间及国家/地区</a:t>
                      </a:r>
                      <a:endParaRPr lang="zh-CN" altLang="en-US" sz="1400" b="0">
                        <a:solidFill>
                          <a:schemeClr val="dk1"/>
                        </a:solidFill>
                      </a:endParaRPr>
                    </a:p>
                    <a:p>
                      <a:pPr algn="l">
                        <a:buClrTx/>
                        <a:buSzTx/>
                        <a:buFontTx/>
                        <a:buNone/>
                      </a:pPr>
                      <a:endParaRPr lang="zh-CN" altLang="en-US" sz="1400" dirty="0" smtClean="0">
                        <a:ea typeface="微软雅黑" panose="020B0503020204020204" charset="-122"/>
                      </a:endParaRPr>
                    </a:p>
                  </a:txBody>
                  <a:tcPr marL="121928" marR="121928" marT="60957" marB="60957" anchor="ctr"/>
                </a:tc>
                <a:tc>
                  <a:txBody>
                    <a:bodyPr/>
                    <a:p>
                      <a:pPr algn="ctr">
                        <a:buNone/>
                      </a:pPr>
                      <a:r>
                        <a:rPr lang="en-US" altLang="zh-CN" sz="1400" dirty="0">
                          <a:solidFill>
                            <a:schemeClr val="tx1"/>
                          </a:solidFill>
                          <a:latin typeface="微软雅黑" panose="020B0503020204020204" charset="-122"/>
                          <a:ea typeface="微软雅黑" panose="020B0503020204020204" charset="-122"/>
                          <a:sym typeface="+mn-ea"/>
                        </a:rPr>
                        <a:t>2015</a:t>
                      </a:r>
                      <a:r>
                        <a:rPr lang="zh-CN" altLang="en-US" sz="1400" dirty="0">
                          <a:solidFill>
                            <a:schemeClr val="tx1"/>
                          </a:solidFill>
                          <a:latin typeface="微软雅黑" panose="020B0503020204020204" charset="-122"/>
                          <a:ea typeface="微软雅黑" panose="020B0503020204020204" charset="-122"/>
                          <a:sym typeface="+mn-ea"/>
                        </a:rPr>
                        <a:t>年</a:t>
                      </a:r>
                      <a:r>
                        <a:rPr lang="en-US" altLang="zh-CN" sz="1400" dirty="0">
                          <a:solidFill>
                            <a:schemeClr val="tx1"/>
                          </a:solidFill>
                          <a:latin typeface="微软雅黑" panose="020B0503020204020204" charset="-122"/>
                          <a:ea typeface="微软雅黑" panose="020B0503020204020204" charset="-122"/>
                          <a:sym typeface="+mn-ea"/>
                        </a:rPr>
                        <a:t>2</a:t>
                      </a:r>
                      <a:r>
                        <a:rPr lang="zh-CN" altLang="en-US" sz="1400" dirty="0">
                          <a:solidFill>
                            <a:schemeClr val="tx1"/>
                          </a:solidFill>
                          <a:latin typeface="微软雅黑" panose="020B0503020204020204" charset="-122"/>
                          <a:ea typeface="微软雅黑" panose="020B0503020204020204" charset="-122"/>
                          <a:sym typeface="+mn-ea"/>
                        </a:rPr>
                        <a:t>月；欧盟</a:t>
                      </a:r>
                      <a:endParaRPr lang="zh-CN" altLang="en-US" sz="1400" dirty="0">
                        <a:solidFill>
                          <a:schemeClr val="tx1"/>
                        </a:solidFill>
                        <a:latin typeface="微软雅黑" panose="020B0503020204020204" charset="-122"/>
                        <a:ea typeface="微软雅黑" panose="020B0503020204020204" charset="-122"/>
                        <a:sym typeface="+mn-ea"/>
                      </a:endParaRPr>
                    </a:p>
                  </a:txBody>
                  <a:tcPr marL="121928" marR="121928" marT="60957" marB="60957" anchor="ctr"/>
                </a:tc>
                <a:tc>
                  <a:txBody>
                    <a:bodyPr/>
                    <a:p>
                      <a:pPr algn="ctr">
                        <a:buNone/>
                      </a:pPr>
                      <a:r>
                        <a:rPr lang="zh-CN" altLang="en-US" sz="1400" dirty="0" smtClean="0">
                          <a:ea typeface="微软雅黑" panose="020B0503020204020204" charset="-122"/>
                        </a:rPr>
                        <a:t>目前大陆地区同通用名药品的上市情况</a:t>
                      </a:r>
                      <a:endParaRPr lang="zh-CN" altLang="en-US" sz="1400" dirty="0" smtClean="0">
                        <a:ea typeface="微软雅黑" panose="020B0503020204020204" charset="-122"/>
                      </a:endParaRPr>
                    </a:p>
                  </a:txBody>
                  <a:tcPr marL="121928" marR="121928" marT="60957" marB="60957" anchor="ctr"/>
                </a:tc>
                <a:tc>
                  <a:txBody>
                    <a:bodyPr/>
                    <a:p>
                      <a:pPr algn="ctr">
                        <a:buNone/>
                      </a:pPr>
                      <a:r>
                        <a:rPr lang="en-US" altLang="zh-CN" sz="1400" dirty="0" smtClean="0">
                          <a:ea typeface="微软雅黑" panose="020B0503020204020204" charset="-122"/>
                        </a:rPr>
                        <a:t>2</a:t>
                      </a:r>
                      <a:r>
                        <a:rPr lang="zh-CN" altLang="en-US" sz="1400" dirty="0" smtClean="0">
                          <a:ea typeface="微软雅黑" panose="020B0503020204020204" charset="-122"/>
                        </a:rPr>
                        <a:t>家</a:t>
                      </a:r>
                      <a:endParaRPr lang="zh-CN" altLang="en-US" sz="1400" dirty="0" smtClean="0">
                        <a:ea typeface="微软雅黑" panose="020B0503020204020204" charset="-122"/>
                      </a:endParaRPr>
                    </a:p>
                  </a:txBody>
                  <a:tcPr marL="121928" marR="121928" marT="60957" marB="60957" anchor="ctr"/>
                </a:tc>
                <a:tc>
                  <a:txBody>
                    <a:bodyPr/>
                    <a:p>
                      <a:pPr algn="ctr">
                        <a:lnSpc>
                          <a:spcPts val="2000"/>
                        </a:lnSpc>
                        <a:buClrTx/>
                        <a:buSzTx/>
                        <a:buFontTx/>
                        <a:buNone/>
                      </a:pPr>
                      <a:r>
                        <a:rPr lang="zh-CN" altLang="en-US" sz="1400">
                          <a:sym typeface="+mn-ea"/>
                        </a:rPr>
                        <a:t>是否为OTC药品</a:t>
                      </a:r>
                      <a:endParaRPr lang="zh-CN" altLang="en-US" sz="1400"/>
                    </a:p>
                  </a:txBody>
                  <a:tcPr marL="121928" marR="121928" marT="60957" marB="60957" anchor="ctr"/>
                </a:tc>
                <a:tc>
                  <a:txBody>
                    <a:bodyPr/>
                    <a:p>
                      <a:pPr algn="ctr">
                        <a:lnSpc>
                          <a:spcPts val="2000"/>
                        </a:lnSpc>
                        <a:buClrTx/>
                        <a:buSzTx/>
                        <a:buFontTx/>
                        <a:buNone/>
                      </a:pPr>
                      <a:endParaRPr lang="zh-CN" altLang="en-US" sz="1400">
                        <a:sym typeface="+mn-ea"/>
                      </a:endParaRPr>
                    </a:p>
                    <a:p>
                      <a:pPr algn="ctr">
                        <a:lnSpc>
                          <a:spcPts val="2000"/>
                        </a:lnSpc>
                        <a:buClrTx/>
                        <a:buSzTx/>
                        <a:buFontTx/>
                        <a:buNone/>
                      </a:pPr>
                      <a:r>
                        <a:rPr lang="zh-CN" altLang="en-US" sz="1400">
                          <a:sym typeface="+mn-ea"/>
                        </a:rPr>
                        <a:t>否</a:t>
                      </a:r>
                      <a:endParaRPr lang="zh-CN" altLang="en-US" sz="1400" b="0"/>
                    </a:p>
                    <a:p>
                      <a:pPr algn="ctr">
                        <a:lnSpc>
                          <a:spcPts val="2000"/>
                        </a:lnSpc>
                        <a:buClrTx/>
                        <a:buSzTx/>
                        <a:buFontTx/>
                        <a:buNone/>
                      </a:pPr>
                      <a:endParaRPr lang="zh-CN" altLang="en-US" sz="1400"/>
                    </a:p>
                  </a:txBody>
                  <a:tcPr marL="121928" marR="121928" marT="60957" marB="60957" anchor="ctr"/>
                </a:tc>
              </a:tr>
            </a:tbl>
          </a:graphicData>
        </a:graphic>
      </p:graphicFrame>
      <p:sp>
        <p:nvSpPr>
          <p:cNvPr id="7" name="文本框 6"/>
          <p:cNvSpPr txBox="1"/>
          <p:nvPr/>
        </p:nvSpPr>
        <p:spPr>
          <a:xfrm>
            <a:off x="6481445" y="513080"/>
            <a:ext cx="5615305" cy="5540375"/>
          </a:xfrm>
          <a:prstGeom prst="rect">
            <a:avLst/>
          </a:prstGeom>
          <a:solidFill>
            <a:schemeClr val="bg1"/>
          </a:solidFill>
          <a:ln w="19050">
            <a:solidFill>
              <a:schemeClr val="accent1"/>
            </a:solidFill>
            <a:prstDash val="dash"/>
          </a:ln>
        </p:spPr>
        <p:txBody>
          <a:bodyPr>
            <a:noAutofit/>
          </a:bodyPr>
          <a:lstStyle/>
          <a:p>
            <a:pPr eaLnBrk="0" fontAlgn="base" hangingPunct="0">
              <a:lnSpc>
                <a:spcPts val="2665"/>
              </a:lnSpc>
              <a:spcBef>
                <a:spcPct val="0"/>
              </a:spcBef>
              <a:spcAft>
                <a:spcPct val="0"/>
              </a:spcAft>
              <a:defRPr/>
            </a:pPr>
            <a:r>
              <a:rPr lang="zh-CN" altLang="en-US" sz="1600" b="1" dirty="0">
                <a:solidFill>
                  <a:srgbClr val="000000"/>
                </a:solidFill>
                <a:latin typeface="微软雅黑" panose="020B0503020204020204" charset="-122"/>
                <a:ea typeface="微软雅黑" panose="020B0503020204020204" charset="-122"/>
              </a:rPr>
              <a:t>建议参照药品</a:t>
            </a:r>
            <a:r>
              <a:rPr lang="zh-CN" altLang="en-US" sz="1600" dirty="0">
                <a:solidFill>
                  <a:srgbClr val="000000"/>
                </a:solidFill>
                <a:latin typeface="微软雅黑" panose="020B0503020204020204" charset="-122"/>
                <a:ea typeface="微软雅黑" panose="020B0503020204020204" charset="-122"/>
                <a:sym typeface="+mn-ea"/>
              </a:rPr>
              <a:t>：盐酸司来吉兰片</a:t>
            </a:r>
            <a:endParaRPr lang="zh-CN" altLang="en-US" sz="1600" dirty="0">
              <a:solidFill>
                <a:srgbClr val="000000"/>
              </a:solidFill>
              <a:latin typeface="微软雅黑" panose="020B0503020204020204" charset="-122"/>
              <a:ea typeface="微软雅黑" panose="020B0503020204020204" charset="-122"/>
            </a:endParaRPr>
          </a:p>
          <a:p>
            <a:pPr eaLnBrk="0" fontAlgn="base" hangingPunct="0">
              <a:lnSpc>
                <a:spcPts val="2665"/>
              </a:lnSpc>
              <a:spcBef>
                <a:spcPct val="0"/>
              </a:spcBef>
              <a:spcAft>
                <a:spcPct val="0"/>
              </a:spcAft>
              <a:defRPr/>
            </a:pPr>
            <a:r>
              <a:rPr lang="zh-CN" altLang="en-US" sz="1600" b="1" dirty="0">
                <a:solidFill>
                  <a:srgbClr val="000000"/>
                </a:solidFill>
                <a:latin typeface="微软雅黑" panose="020B0503020204020204" charset="-122"/>
                <a:ea typeface="微软雅黑" panose="020B0503020204020204" charset="-122"/>
              </a:rPr>
              <a:t>参照品选择理由</a:t>
            </a:r>
            <a:r>
              <a:rPr lang="zh-CN" altLang="en-US" sz="1600" dirty="0">
                <a:solidFill>
                  <a:srgbClr val="000000"/>
                </a:solidFill>
                <a:latin typeface="微软雅黑" panose="020B0503020204020204" charset="-122"/>
                <a:ea typeface="微软雅黑" panose="020B0503020204020204" charset="-122"/>
              </a:rPr>
              <a:t>：</a:t>
            </a:r>
            <a:endParaRPr lang="zh-CN" altLang="en-US" sz="1600" dirty="0">
              <a:solidFill>
                <a:srgbClr val="000000"/>
              </a:solidFill>
              <a:latin typeface="微软雅黑" panose="020B0503020204020204" charset="-122"/>
              <a:ea typeface="微软雅黑" panose="020B0503020204020204" charset="-122"/>
            </a:endParaRPr>
          </a:p>
          <a:p>
            <a:pPr eaLnBrk="0" fontAlgn="base" hangingPunct="0">
              <a:lnSpc>
                <a:spcPts val="2665"/>
              </a:lnSpc>
              <a:spcBef>
                <a:spcPct val="0"/>
              </a:spcBef>
              <a:spcAft>
                <a:spcPct val="0"/>
              </a:spcAft>
              <a:defRPr/>
            </a:pPr>
            <a:r>
              <a:rPr lang="zh-CN" altLang="en-US" sz="1600" dirty="0">
                <a:solidFill>
                  <a:srgbClr val="000000"/>
                </a:solidFill>
                <a:latin typeface="微软雅黑" panose="020B0503020204020204" charset="-122"/>
                <a:ea typeface="微软雅黑" panose="020B0503020204020204" charset="-122"/>
              </a:rPr>
              <a:t>二者同属 </a:t>
            </a:r>
            <a:r>
              <a:rPr lang="en-US" altLang="zh-CN" sz="1600" dirty="0">
                <a:solidFill>
                  <a:srgbClr val="000000"/>
                </a:solidFill>
                <a:latin typeface="微软雅黑" panose="020B0503020204020204" charset="-122"/>
                <a:ea typeface="微软雅黑" panose="020B0503020204020204" charset="-122"/>
              </a:rPr>
              <a:t>MAO-B </a:t>
            </a:r>
            <a:r>
              <a:rPr lang="zh-CN" altLang="en-US" sz="1600" dirty="0">
                <a:solidFill>
                  <a:srgbClr val="000000"/>
                </a:solidFill>
                <a:latin typeface="微软雅黑" panose="020B0503020204020204" charset="-122"/>
                <a:ea typeface="微软雅黑" panose="020B0503020204020204" charset="-122"/>
              </a:rPr>
              <a:t>（单胺氧化酶</a:t>
            </a:r>
            <a:r>
              <a:rPr lang="en-US" altLang="zh-CN" sz="1600" dirty="0">
                <a:solidFill>
                  <a:srgbClr val="000000"/>
                </a:solidFill>
                <a:latin typeface="微软雅黑" panose="020B0503020204020204" charset="-122"/>
                <a:ea typeface="微软雅黑" panose="020B0503020204020204" charset="-122"/>
              </a:rPr>
              <a:t>B</a:t>
            </a:r>
            <a:r>
              <a:rPr lang="zh-CN" altLang="en-US" sz="1600" dirty="0">
                <a:solidFill>
                  <a:srgbClr val="000000"/>
                </a:solidFill>
                <a:latin typeface="微软雅黑" panose="020B0503020204020204" charset="-122"/>
                <a:ea typeface="微软雅黑" panose="020B0503020204020204" charset="-122"/>
              </a:rPr>
              <a:t>）抑制剂，药理靶点一致；临床适应症相同，均可联合左旋多巴用于原发性帕金森病伴症状波动（剂末恶化、开 - 关现象）成人患者的治疗，适应症、临床联用场景高度重合。</a:t>
            </a:r>
            <a:endParaRPr lang="en-US" altLang="zh-CN" sz="1600" dirty="0">
              <a:solidFill>
                <a:srgbClr val="000000"/>
              </a:solidFill>
              <a:latin typeface="微软雅黑" panose="020B0503020204020204" charset="-122"/>
              <a:ea typeface="微软雅黑" panose="020B0503020204020204" charset="-122"/>
            </a:endParaRPr>
          </a:p>
          <a:p>
            <a:pPr eaLnBrk="0" fontAlgn="base" hangingPunct="0">
              <a:lnSpc>
                <a:spcPts val="2665"/>
              </a:lnSpc>
              <a:spcBef>
                <a:spcPts val="800"/>
              </a:spcBef>
              <a:spcAft>
                <a:spcPct val="0"/>
              </a:spcAft>
              <a:defRPr/>
            </a:pPr>
            <a:r>
              <a:rPr lang="zh-CN" altLang="en-US" sz="1600" b="1" dirty="0">
                <a:solidFill>
                  <a:srgbClr val="000000"/>
                </a:solidFill>
                <a:latin typeface="微软雅黑" panose="020B0503020204020204" charset="-122"/>
                <a:ea typeface="微软雅黑" panose="020B0503020204020204" charset="-122"/>
              </a:rPr>
              <a:t>对比参照品的优势</a:t>
            </a:r>
            <a:r>
              <a:rPr lang="zh-CN" altLang="en-US" sz="1600" dirty="0">
                <a:solidFill>
                  <a:srgbClr val="000000"/>
                </a:solidFill>
                <a:latin typeface="微软雅黑" panose="020B0503020204020204" charset="-122"/>
                <a:ea typeface="微软雅黑" panose="020B0503020204020204" charset="-122"/>
              </a:rPr>
              <a:t>：</a:t>
            </a:r>
            <a:endParaRPr lang="zh-CN" altLang="en-US" sz="1600" dirty="0">
              <a:solidFill>
                <a:srgbClr val="000000"/>
              </a:solidFill>
              <a:latin typeface="微软雅黑" panose="020B0503020204020204" charset="-122"/>
              <a:ea typeface="微软雅黑" panose="020B0503020204020204" charset="-122"/>
            </a:endParaRPr>
          </a:p>
          <a:p>
            <a:pPr eaLnBrk="0" fontAlgn="base" hangingPunct="0">
              <a:lnSpc>
                <a:spcPts val="2665"/>
              </a:lnSpc>
              <a:spcBef>
                <a:spcPts val="800"/>
              </a:spcBef>
              <a:spcAft>
                <a:spcPct val="0"/>
              </a:spcAft>
              <a:defRPr/>
            </a:pPr>
            <a:r>
              <a:rPr lang="en-US" altLang="zh-CN" sz="1600" b="1" dirty="0">
                <a:solidFill>
                  <a:srgbClr val="000000"/>
                </a:solidFill>
                <a:latin typeface="微软雅黑" panose="020B0503020204020204" charset="-122"/>
                <a:ea typeface="微软雅黑" panose="020B0503020204020204" charset="-122"/>
              </a:rPr>
              <a:t>1.</a:t>
            </a:r>
            <a:r>
              <a:rPr lang="zh-CN" altLang="en-US" sz="1600" b="1" dirty="0">
                <a:solidFill>
                  <a:srgbClr val="000000"/>
                </a:solidFill>
                <a:latin typeface="微软雅黑" panose="020B0503020204020204" charset="-122"/>
                <a:ea typeface="微软雅黑" panose="020B0503020204020204" charset="-122"/>
              </a:rPr>
              <a:t>作用机制更全面，疗效更显著：</a:t>
            </a:r>
            <a:r>
              <a:rPr lang="zh-CN" altLang="en-US" sz="1600" dirty="0">
                <a:solidFill>
                  <a:srgbClr val="000000"/>
                </a:solidFill>
                <a:latin typeface="微软雅黑" panose="020B0503020204020204" charset="-122"/>
                <a:ea typeface="微软雅黑" panose="020B0503020204020204" charset="-122"/>
                <a:sym typeface="+mn-ea"/>
              </a:rPr>
              <a:t>司来吉兰</a:t>
            </a:r>
            <a:r>
              <a:rPr lang="zh-CN" altLang="en-US" sz="1600" dirty="0">
                <a:solidFill>
                  <a:srgbClr val="000000"/>
                </a:solidFill>
                <a:latin typeface="微软雅黑" panose="020B0503020204020204" charset="-122"/>
                <a:ea typeface="微软雅黑" panose="020B0503020204020204" charset="-122"/>
              </a:rPr>
              <a:t>仅单一 </a:t>
            </a:r>
            <a:r>
              <a:rPr lang="en-US" altLang="zh-CN" sz="1600" dirty="0">
                <a:solidFill>
                  <a:srgbClr val="000000"/>
                </a:solidFill>
                <a:latin typeface="微软雅黑" panose="020B0503020204020204" charset="-122"/>
                <a:ea typeface="微软雅黑" panose="020B0503020204020204" charset="-122"/>
              </a:rPr>
              <a:t>MAO-B </a:t>
            </a:r>
            <a:r>
              <a:rPr lang="zh-CN" altLang="en-US" sz="1600" dirty="0">
                <a:solidFill>
                  <a:srgbClr val="000000"/>
                </a:solidFill>
                <a:latin typeface="微软雅黑" panose="020B0503020204020204" charset="-122"/>
                <a:ea typeface="微软雅黑" panose="020B0503020204020204" charset="-122"/>
              </a:rPr>
              <a:t>抑制机制，沙非胺为双重作用机制，可同步改善运动波动、运动症状与非运动症状，全方位改善患者病情，优化日常生活质量。</a:t>
            </a:r>
            <a:endParaRPr lang="zh-CN" altLang="en-US" sz="1600" dirty="0">
              <a:solidFill>
                <a:srgbClr val="000000"/>
              </a:solidFill>
              <a:latin typeface="微软雅黑" panose="020B0503020204020204" charset="-122"/>
              <a:ea typeface="微软雅黑" panose="020B0503020204020204" charset="-122"/>
            </a:endParaRPr>
          </a:p>
          <a:p>
            <a:pPr eaLnBrk="0" fontAlgn="base" hangingPunct="0">
              <a:lnSpc>
                <a:spcPts val="2665"/>
              </a:lnSpc>
              <a:spcBef>
                <a:spcPts val="800"/>
              </a:spcBef>
              <a:spcAft>
                <a:spcPct val="0"/>
              </a:spcAft>
              <a:defRPr/>
            </a:pPr>
            <a:r>
              <a:rPr lang="en-US" altLang="zh-CN" sz="1600" b="1" dirty="0">
                <a:solidFill>
                  <a:srgbClr val="000000"/>
                </a:solidFill>
                <a:latin typeface="微软雅黑" panose="020B0503020204020204" charset="-122"/>
                <a:ea typeface="微软雅黑" panose="020B0503020204020204" charset="-122"/>
              </a:rPr>
              <a:t>2.</a:t>
            </a:r>
            <a:r>
              <a:rPr lang="zh-CN" altLang="en-US" sz="1600" b="1" dirty="0">
                <a:solidFill>
                  <a:srgbClr val="000000"/>
                </a:solidFill>
                <a:latin typeface="微软雅黑" panose="020B0503020204020204" charset="-122"/>
                <a:ea typeface="微软雅黑" panose="020B0503020204020204" charset="-122"/>
              </a:rPr>
              <a:t>用药安全性更优：</a:t>
            </a:r>
            <a:r>
              <a:rPr lang="zh-CN" altLang="en-US" sz="1600" dirty="0">
                <a:solidFill>
                  <a:srgbClr val="000000"/>
                </a:solidFill>
                <a:latin typeface="微软雅黑" panose="020B0503020204020204" charset="-122"/>
                <a:ea typeface="微软雅黑" panose="020B0503020204020204" charset="-122"/>
              </a:rPr>
              <a:t>司来吉兰属于不可逆型 </a:t>
            </a:r>
            <a:r>
              <a:rPr lang="en-US" altLang="zh-CN" sz="1600" dirty="0">
                <a:solidFill>
                  <a:srgbClr val="000000"/>
                </a:solidFill>
                <a:latin typeface="微软雅黑" panose="020B0503020204020204" charset="-122"/>
                <a:ea typeface="微软雅黑" panose="020B0503020204020204" charset="-122"/>
              </a:rPr>
              <a:t>MAO-B </a:t>
            </a:r>
            <a:r>
              <a:rPr lang="zh-CN" altLang="en-US" sz="1600" dirty="0">
                <a:solidFill>
                  <a:srgbClr val="000000"/>
                </a:solidFill>
                <a:latin typeface="微软雅黑" panose="020B0503020204020204" charset="-122"/>
                <a:ea typeface="微软雅黑" panose="020B0503020204020204" charset="-122"/>
              </a:rPr>
              <a:t>抑制剂，本品是可逆、高选择性 </a:t>
            </a:r>
            <a:r>
              <a:rPr lang="en-US" altLang="zh-CN" sz="1600" dirty="0">
                <a:solidFill>
                  <a:srgbClr val="000000"/>
                </a:solidFill>
                <a:latin typeface="微软雅黑" panose="020B0503020204020204" charset="-122"/>
                <a:ea typeface="微软雅黑" panose="020B0503020204020204" charset="-122"/>
              </a:rPr>
              <a:t>MAO-B </a:t>
            </a:r>
            <a:r>
              <a:rPr lang="zh-CN" altLang="en-US" sz="1600" dirty="0">
                <a:solidFill>
                  <a:srgbClr val="000000"/>
                </a:solidFill>
                <a:latin typeface="微软雅黑" panose="020B0503020204020204" charset="-122"/>
                <a:ea typeface="微软雅黑" panose="020B0503020204020204" charset="-122"/>
              </a:rPr>
              <a:t>抑制剂，药物不良反应风险更低，安全属性更强。</a:t>
            </a:r>
            <a:r>
              <a:rPr lang="zh-CN" altLang="en-US" sz="1465" dirty="0">
                <a:solidFill>
                  <a:srgbClr val="000000"/>
                </a:solidFill>
                <a:latin typeface="微软雅黑" panose="020B0503020204020204" charset="-122"/>
                <a:ea typeface="微软雅黑" panose="020B0503020204020204" charset="-122"/>
              </a:rPr>
              <a:t> </a:t>
            </a:r>
            <a:endParaRPr lang="en-US" altLang="zh-CN" sz="1465" dirty="0">
              <a:solidFill>
                <a:srgbClr val="000000"/>
              </a:solidFill>
              <a:latin typeface="微软雅黑" panose="020B0503020204020204" charset="-122"/>
              <a:ea typeface="微软雅黑" panose="020B0503020204020204" charset="-122"/>
            </a:endParaRPr>
          </a:p>
        </p:txBody>
      </p:sp>
      <p:sp>
        <p:nvSpPr>
          <p:cNvPr id="2" name="文本框 1"/>
          <p:cNvSpPr txBox="1"/>
          <p:nvPr/>
        </p:nvSpPr>
        <p:spPr>
          <a:xfrm>
            <a:off x="87630" y="6170930"/>
            <a:ext cx="6352540" cy="603885"/>
          </a:xfrm>
          <a:prstGeom prst="rect">
            <a:avLst/>
          </a:prstGeom>
          <a:noFill/>
        </p:spPr>
        <p:txBody>
          <a:bodyPr wrap="square" rtlCol="0" anchor="t">
            <a:spAutoFit/>
          </a:bodyPr>
          <a:p>
            <a:pPr indent="0" eaLnBrk="0" fontAlgn="base" hangingPunct="0">
              <a:lnSpc>
                <a:spcPts val="800"/>
              </a:lnSpc>
              <a:spcBef>
                <a:spcPts val="800"/>
              </a:spcBef>
              <a:spcAft>
                <a:spcPct val="0"/>
              </a:spcAft>
              <a:defRPr/>
            </a:pP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1.</a:t>
            </a:r>
            <a:r>
              <a:rPr lang="zh-CN" altLang="en-US" sz="1000" dirty="0">
                <a:solidFill>
                  <a:schemeClr val="tx1"/>
                </a:solidFill>
                <a:latin typeface="微软雅黑" panose="020B0503020204020204" charset="-122"/>
                <a:ea typeface="微软雅黑" panose="020B0503020204020204" charset="-122"/>
                <a:cs typeface="微软雅黑" panose="020B0503020204020204" charset="-122"/>
                <a:sym typeface="+mn-lt"/>
              </a:rPr>
              <a:t>甲磺酸沙非胺片说明书</a:t>
            </a: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 </a:t>
            </a:r>
            <a:endPar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endParaRPr>
          </a:p>
          <a:p>
            <a:pPr indent="0" eaLnBrk="0" fontAlgn="base" hangingPunct="0">
              <a:lnSpc>
                <a:spcPts val="800"/>
              </a:lnSpc>
              <a:spcBef>
                <a:spcPts val="800"/>
              </a:spcBef>
              <a:spcAft>
                <a:spcPct val="0"/>
              </a:spcAft>
              <a:defRPr/>
            </a:pP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2. </a:t>
            </a:r>
            <a:r>
              <a:rPr lang="en-US" altLang="zh-CN" sz="1000" dirty="0" err="1">
                <a:solidFill>
                  <a:schemeClr val="tx1"/>
                </a:solidFill>
                <a:latin typeface="微软雅黑" panose="020B0503020204020204" charset="-122"/>
                <a:ea typeface="微软雅黑" panose="020B0503020204020204" charset="-122"/>
                <a:cs typeface="微软雅黑" panose="020B0503020204020204" charset="-122"/>
                <a:sym typeface="+mn-lt"/>
              </a:rPr>
              <a:t>Stocchi</a:t>
            </a: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 </a:t>
            </a:r>
            <a:r>
              <a:rPr lang="en-US" altLang="zh-CN" sz="1000" dirty="0" err="1">
                <a:solidFill>
                  <a:schemeClr val="tx1"/>
                </a:solidFill>
                <a:latin typeface="微软雅黑" panose="020B0503020204020204" charset="-122"/>
                <a:ea typeface="微软雅黑" panose="020B0503020204020204" charset="-122"/>
                <a:cs typeface="微软雅黑" panose="020B0503020204020204" charset="-122"/>
                <a:sym typeface="+mn-lt"/>
              </a:rPr>
              <a:t>F,et</a:t>
            </a: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 al. NPJ Parkinsons Dis. 2022;8(1):17. Published 2022 Feb 21.  </a:t>
            </a:r>
            <a:endPar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endParaRPr>
          </a:p>
          <a:p>
            <a:pPr indent="0" eaLnBrk="0" fontAlgn="base" hangingPunct="0">
              <a:lnSpc>
                <a:spcPts val="800"/>
              </a:lnSpc>
              <a:spcBef>
                <a:spcPts val="800"/>
              </a:spcBef>
              <a:spcAft>
                <a:spcPct val="0"/>
              </a:spcAft>
              <a:defRPr/>
            </a:pP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3. de Bie RMA, et al. Mov </a:t>
            </a:r>
            <a:r>
              <a:rPr lang="en-US" altLang="zh-CN" sz="1000" dirty="0" err="1">
                <a:solidFill>
                  <a:schemeClr val="tx1"/>
                </a:solidFill>
                <a:latin typeface="微软雅黑" panose="020B0503020204020204" charset="-122"/>
                <a:ea typeface="微软雅黑" panose="020B0503020204020204" charset="-122"/>
                <a:cs typeface="微软雅黑" panose="020B0503020204020204" charset="-122"/>
                <a:sym typeface="+mn-lt"/>
              </a:rPr>
              <a:t>Disord</a:t>
            </a: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 Published online March 8, 2025.</a:t>
            </a:r>
            <a:endPar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矩形 11"/>
          <p:cNvSpPr>
            <a:spLocks noChangeArrowheads="1"/>
          </p:cNvSpPr>
          <p:nvPr/>
        </p:nvSpPr>
        <p:spPr bwMode="auto">
          <a:xfrm>
            <a:off x="6561455" y="1473200"/>
            <a:ext cx="5080000" cy="4284345"/>
          </a:xfrm>
          <a:prstGeom prst="rect">
            <a:avLst/>
          </a:prstGeom>
          <a:noFill/>
          <a:ln w="19050" algn="ctr">
            <a:solidFill>
              <a:schemeClr val="accent1"/>
            </a:solidFill>
            <a:prstDash val="dash"/>
            <a:rou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fontAlgn="base">
              <a:spcBef>
                <a:spcPct val="0"/>
              </a:spcBef>
              <a:spcAft>
                <a:spcPct val="0"/>
              </a:spcAft>
              <a:buFont typeface="Arial" panose="020B0604020202020204" pitchFamily="34" charset="0"/>
              <a:buNone/>
            </a:pPr>
            <a:endParaRPr lang="en-US" altLang="zh-CN" sz="2400" dirty="0">
              <a:solidFill>
                <a:srgbClr val="000000"/>
              </a:solidFill>
              <a:latin typeface="微软雅黑" panose="020B0503020204020204" charset="-122"/>
              <a:ea typeface="微软雅黑" panose="020B0503020204020204" charset="-122"/>
            </a:endParaRPr>
          </a:p>
        </p:txBody>
      </p:sp>
      <p:sp>
        <p:nvSpPr>
          <p:cNvPr id="4" name="文本框 3"/>
          <p:cNvSpPr txBox="1"/>
          <p:nvPr/>
        </p:nvSpPr>
        <p:spPr>
          <a:xfrm>
            <a:off x="135467" y="35984"/>
            <a:ext cx="7264400" cy="829945"/>
          </a:xfrm>
          <a:prstGeom prst="rect">
            <a:avLst/>
          </a:prstGeom>
          <a:noFill/>
        </p:spPr>
        <p:txBody>
          <a:bodyPr>
            <a:spAutoFit/>
          </a:bodyPr>
          <a:lstStyle/>
          <a:p>
            <a:pPr eaLnBrk="0" fontAlgn="base" hangingPunct="0">
              <a:lnSpc>
                <a:spcPct val="150000"/>
              </a:lnSpc>
              <a:spcBef>
                <a:spcPct val="0"/>
              </a:spcBef>
              <a:spcAft>
                <a:spcPct val="0"/>
              </a:spcAft>
              <a:defRPr/>
            </a:pPr>
            <a:r>
              <a:rPr lang="en-US" altLang="zh-CN" sz="3200" b="1" dirty="0">
                <a:solidFill>
                  <a:srgbClr val="4F81BD"/>
                </a:solidFill>
                <a:latin typeface="微软雅黑" panose="020B0503020204020204" charset="-122"/>
                <a:ea typeface="微软雅黑" panose="020B0503020204020204" charset="-122"/>
              </a:rPr>
              <a:t>1</a:t>
            </a:r>
            <a:r>
              <a:rPr lang="zh-CN" altLang="en-US" sz="3200" b="1" dirty="0">
                <a:solidFill>
                  <a:srgbClr val="4F81BD"/>
                </a:solidFill>
                <a:latin typeface="微软雅黑" panose="020B0503020204020204" charset="-122"/>
                <a:ea typeface="微软雅黑" panose="020B0503020204020204" charset="-122"/>
              </a:rPr>
              <a:t>、药品基本信息   </a:t>
            </a:r>
            <a:endParaRPr lang="zh-CN" altLang="en-US" sz="2665" spc="133" dirty="0">
              <a:solidFill>
                <a:srgbClr val="B8B8B8"/>
              </a:solidFill>
              <a:latin typeface="微软雅黑" panose="020B0503020204020204" charset="-122"/>
              <a:ea typeface="微软雅黑" panose="020B0503020204020204" charset="-122"/>
            </a:endParaRPr>
          </a:p>
        </p:txBody>
      </p:sp>
      <p:sp>
        <p:nvSpPr>
          <p:cNvPr id="9222" name="矩形 6"/>
          <p:cNvSpPr>
            <a:spLocks noChangeArrowheads="1"/>
          </p:cNvSpPr>
          <p:nvPr/>
        </p:nvSpPr>
        <p:spPr bwMode="auto">
          <a:xfrm>
            <a:off x="880745" y="1473200"/>
            <a:ext cx="4817745" cy="4284345"/>
          </a:xfrm>
          <a:prstGeom prst="rect">
            <a:avLst/>
          </a:prstGeom>
          <a:noFill/>
          <a:ln w="19050" algn="ctr">
            <a:solidFill>
              <a:schemeClr val="accent1"/>
            </a:solidFill>
            <a:prstDash val="dash"/>
            <a:rou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fontAlgn="base">
              <a:spcBef>
                <a:spcPct val="0"/>
              </a:spcBef>
              <a:spcAft>
                <a:spcPct val="0"/>
              </a:spcAft>
              <a:buFont typeface="Arial" panose="020B0604020202020204" pitchFamily="34" charset="0"/>
              <a:buNone/>
            </a:pPr>
            <a:endParaRPr lang="zh-CN" altLang="en-US" sz="2400">
              <a:solidFill>
                <a:srgbClr val="000000"/>
              </a:solidFill>
              <a:latin typeface="Arial" panose="020B0604020202020204" pitchFamily="34" charset="0"/>
            </a:endParaRPr>
          </a:p>
        </p:txBody>
      </p:sp>
      <p:grpSp>
        <p:nvGrpSpPr>
          <p:cNvPr id="9223" name="组合 10"/>
          <p:cNvGrpSpPr/>
          <p:nvPr/>
        </p:nvGrpSpPr>
        <p:grpSpPr bwMode="auto">
          <a:xfrm>
            <a:off x="880533" y="1100668"/>
            <a:ext cx="1862667" cy="558800"/>
            <a:chOff x="5130784" y="2292358"/>
            <a:chExt cx="1396960" cy="419088"/>
          </a:xfrm>
        </p:grpSpPr>
        <p:sp>
          <p:nvSpPr>
            <p:cNvPr id="9227" name="横卷形 9"/>
            <p:cNvSpPr>
              <a:spLocks noChangeArrowheads="1"/>
            </p:cNvSpPr>
            <p:nvPr/>
          </p:nvSpPr>
          <p:spPr bwMode="auto">
            <a:xfrm>
              <a:off x="5130784" y="2292358"/>
              <a:ext cx="1396960" cy="419088"/>
            </a:xfrm>
            <a:prstGeom prst="horizontalScroll">
              <a:avLst>
                <a:gd name="adj" fmla="val 12500"/>
              </a:avLst>
            </a:prstGeom>
            <a:solidFill>
              <a:schemeClr val="accent1"/>
            </a:solidFill>
            <a:ln w="9525" algn="ctr">
              <a:solidFill>
                <a:schemeClr val="tx1"/>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fontAlgn="base">
                <a:spcBef>
                  <a:spcPct val="0"/>
                </a:spcBef>
                <a:spcAft>
                  <a:spcPct val="0"/>
                </a:spcAft>
                <a:buFont typeface="Arial" panose="020B0604020202020204" pitchFamily="34" charset="0"/>
                <a:buNone/>
              </a:pPr>
              <a:endParaRPr lang="zh-CN" altLang="en-US" sz="2400">
                <a:solidFill>
                  <a:srgbClr val="000000"/>
                </a:solidFill>
                <a:latin typeface="Arial" panose="020B0604020202020204" pitchFamily="34" charset="0"/>
              </a:endParaRPr>
            </a:p>
          </p:txBody>
        </p:sp>
        <p:sp>
          <p:nvSpPr>
            <p:cNvPr id="9228" name="文本框 7"/>
            <p:cNvSpPr txBox="1">
              <a:spLocks noChangeArrowheads="1"/>
            </p:cNvSpPr>
            <p:nvPr/>
          </p:nvSpPr>
          <p:spPr bwMode="auto">
            <a:xfrm>
              <a:off x="5200632" y="2363402"/>
              <a:ext cx="1327112" cy="253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eaLnBrk="0" fontAlgn="base" hangingPunct="0">
                <a:spcBef>
                  <a:spcPct val="0"/>
                </a:spcBef>
                <a:spcAft>
                  <a:spcPct val="0"/>
                </a:spcAft>
                <a:buFontTx/>
                <a:buNone/>
              </a:pPr>
              <a:r>
                <a:rPr lang="zh-CN" altLang="en-US" sz="1600" b="1">
                  <a:solidFill>
                    <a:srgbClr val="FFFFFF"/>
                  </a:solidFill>
                  <a:latin typeface="微软雅黑" panose="020B0503020204020204" charset="-122"/>
                  <a:ea typeface="微软雅黑" panose="020B0503020204020204" charset="-122"/>
                </a:rPr>
                <a:t>疾病的基本情况</a:t>
              </a:r>
              <a:endParaRPr lang="zh-CN" altLang="en-US" sz="1600" b="1">
                <a:solidFill>
                  <a:srgbClr val="FFFFFF"/>
                </a:solidFill>
                <a:latin typeface="微软雅黑" panose="020B0503020204020204" charset="-122"/>
                <a:ea typeface="微软雅黑" panose="020B0503020204020204" charset="-122"/>
              </a:endParaRPr>
            </a:p>
          </p:txBody>
        </p:sp>
      </p:grpSp>
      <p:grpSp>
        <p:nvGrpSpPr>
          <p:cNvPr id="9224" name="组合 10"/>
          <p:cNvGrpSpPr/>
          <p:nvPr/>
        </p:nvGrpSpPr>
        <p:grpSpPr bwMode="auto">
          <a:xfrm>
            <a:off x="6561667" y="1100669"/>
            <a:ext cx="2328333" cy="559523"/>
            <a:chOff x="5130784" y="2292358"/>
            <a:chExt cx="1396960" cy="419088"/>
          </a:xfrm>
        </p:grpSpPr>
        <p:sp>
          <p:nvSpPr>
            <p:cNvPr id="9225" name="横卷形 9"/>
            <p:cNvSpPr>
              <a:spLocks noChangeArrowheads="1"/>
            </p:cNvSpPr>
            <p:nvPr/>
          </p:nvSpPr>
          <p:spPr bwMode="auto">
            <a:xfrm>
              <a:off x="5130784" y="2292358"/>
              <a:ext cx="1396960" cy="419088"/>
            </a:xfrm>
            <a:prstGeom prst="horizontalScroll">
              <a:avLst>
                <a:gd name="adj" fmla="val 12500"/>
              </a:avLst>
            </a:prstGeom>
            <a:solidFill>
              <a:schemeClr val="accent1"/>
            </a:solidFill>
            <a:ln w="9525" algn="ctr">
              <a:solidFill>
                <a:schemeClr val="tx1"/>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fontAlgn="base">
                <a:spcBef>
                  <a:spcPct val="0"/>
                </a:spcBef>
                <a:spcAft>
                  <a:spcPct val="0"/>
                </a:spcAft>
                <a:buFont typeface="Arial" panose="020B0604020202020204" pitchFamily="34" charset="0"/>
                <a:buNone/>
              </a:pPr>
              <a:endParaRPr lang="zh-CN" altLang="en-US" sz="2400">
                <a:solidFill>
                  <a:srgbClr val="000000"/>
                </a:solidFill>
                <a:latin typeface="Arial" panose="020B0604020202020204" pitchFamily="34" charset="0"/>
              </a:endParaRPr>
            </a:p>
          </p:txBody>
        </p:sp>
        <p:sp>
          <p:nvSpPr>
            <p:cNvPr id="9226" name="文本框 7"/>
            <p:cNvSpPr txBox="1">
              <a:spLocks noChangeArrowheads="1"/>
            </p:cNvSpPr>
            <p:nvPr/>
          </p:nvSpPr>
          <p:spPr bwMode="auto">
            <a:xfrm>
              <a:off x="5200632" y="2363402"/>
              <a:ext cx="1327112" cy="253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eaLnBrk="0" fontAlgn="base" hangingPunct="0">
                <a:spcBef>
                  <a:spcPct val="0"/>
                </a:spcBef>
                <a:spcAft>
                  <a:spcPct val="0"/>
                </a:spcAft>
                <a:buFontTx/>
                <a:buNone/>
              </a:pPr>
              <a:r>
                <a:rPr lang="zh-CN" altLang="en-US" sz="1600" b="1" dirty="0">
                  <a:solidFill>
                    <a:srgbClr val="FFFFFF"/>
                  </a:solidFill>
                  <a:latin typeface="微软雅黑" panose="020B0503020204020204" charset="-122"/>
                  <a:ea typeface="微软雅黑" panose="020B0503020204020204" charset="-122"/>
                </a:rPr>
                <a:t>临床未被满足的需求</a:t>
              </a:r>
              <a:endParaRPr lang="zh-CN" altLang="en-US" sz="1600" b="1" dirty="0">
                <a:solidFill>
                  <a:srgbClr val="FFFFFF"/>
                </a:solidFill>
                <a:latin typeface="微软雅黑" panose="020B0503020204020204" charset="-122"/>
                <a:ea typeface="微软雅黑" panose="020B0503020204020204" charset="-122"/>
              </a:endParaRPr>
            </a:p>
          </p:txBody>
        </p:sp>
      </p:grpSp>
      <p:sp>
        <p:nvSpPr>
          <p:cNvPr id="2" name="文本框 1"/>
          <p:cNvSpPr txBox="1"/>
          <p:nvPr/>
        </p:nvSpPr>
        <p:spPr>
          <a:xfrm>
            <a:off x="973455" y="1659890"/>
            <a:ext cx="4464685" cy="4016375"/>
          </a:xfrm>
          <a:prstGeom prst="rect">
            <a:avLst/>
          </a:prstGeom>
        </p:spPr>
        <p:txBody>
          <a:bodyPr>
            <a:noAutofit/>
          </a:bodyPr>
          <a:p>
            <a:pPr marL="0" indent="0">
              <a:lnSpc>
                <a:spcPts val="900"/>
              </a:lnSpc>
              <a:spcBef>
                <a:spcPct val="0"/>
              </a:spcBef>
              <a:spcAft>
                <a:spcPct val="0"/>
              </a:spcAft>
            </a:pPr>
            <a:endParaRPr lang="zh-CN" altLang="en-US" sz="1600" b="0">
              <a:solidFill>
                <a:srgbClr val="000000"/>
              </a:solidFill>
            </a:endParaRPr>
          </a:p>
        </p:txBody>
      </p:sp>
      <p:sp>
        <p:nvSpPr>
          <p:cNvPr id="3" name="文本框 2" descr="7b0a202020202262756c6c6574223a20227b5c2263617465676f727949645c223a5c225c222c5c2274656d706c61746549645c223a32303233313734347d220a7d0a"/>
          <p:cNvSpPr txBox="1"/>
          <p:nvPr/>
        </p:nvSpPr>
        <p:spPr>
          <a:xfrm>
            <a:off x="880745" y="1794510"/>
            <a:ext cx="4818380" cy="3881755"/>
          </a:xfrm>
          <a:prstGeom prst="rect">
            <a:avLst/>
          </a:prstGeom>
          <a:noFill/>
        </p:spPr>
        <p:txBody>
          <a:bodyPr wrap="square" rtlCol="0" anchor="t">
            <a:noAutofit/>
          </a:bodyPr>
          <a:p>
            <a:pPr marL="285750" indent="-285750">
              <a:lnSpc>
                <a:spcPct val="100000"/>
              </a:lnSpc>
              <a:buFont typeface="Arial" panose="020B0604020202020204" pitchFamily="34" charset="0"/>
              <a:buChar char="•"/>
            </a:pPr>
            <a:r>
              <a:rPr lang="zh-CN" altLang="en-US" sz="1600"/>
              <a:t>帕金森病为中老年高发的慢性进展性神经退行性疾病，典型表现包含运动症状（肢体震颤、肌僵直、行动迟缓、步态异常）与非运动症状（抑郁、睡眠障碍、慢性疼痛）。临床长期使用左旋多巴标准治疗后，超半数患者会继发剂末恶化、开 - 关型症状波动，患者在活动受限 “关期” 与可活动 “开期” 反复切换，是临床治疗难点。</a:t>
            </a:r>
            <a:endParaRPr lang="zh-CN" altLang="en-US" sz="1600"/>
          </a:p>
          <a:p>
            <a:pPr marL="285750" indent="-285750">
              <a:lnSpc>
                <a:spcPct val="100000"/>
              </a:lnSpc>
              <a:buFont typeface="Arial" panose="020B0604020202020204" pitchFamily="34" charset="0"/>
              <a:buChar char="•"/>
            </a:pPr>
            <a:endParaRPr lang="zh-CN" altLang="en-US" sz="1600"/>
          </a:p>
          <a:p>
            <a:pPr indent="0">
              <a:lnSpc>
                <a:spcPct val="100000"/>
              </a:lnSpc>
              <a:buFont typeface="Arial" panose="020B0604020202020204" pitchFamily="34" charset="0"/>
              <a:buNone/>
            </a:pPr>
            <a:endParaRPr lang="zh-CN" altLang="en-US" sz="1600"/>
          </a:p>
          <a:p>
            <a:pPr marL="285750" indent="-285750">
              <a:lnSpc>
                <a:spcPct val="100000"/>
              </a:lnSpc>
              <a:buFont typeface="Arial" panose="020B0604020202020204" pitchFamily="34" charset="0"/>
              <a:buChar char="•"/>
            </a:pPr>
            <a:r>
              <a:rPr lang="zh-CN" altLang="en-US" sz="1600"/>
              <a:t>流行病学数据显示，全球该病患病率 138.6/10 万，我国患病率达 245.7/10 万，其中55.1% 患者合并症状波动并发症；青年型（≤40 岁）帕金森患病率 10.2/10 万，该群体病程更早出现运动波动，长期疾病负担突出。</a:t>
            </a:r>
            <a:endParaRPr lang="zh-CN" altLang="en-US" sz="1600"/>
          </a:p>
        </p:txBody>
      </p:sp>
      <p:sp>
        <p:nvSpPr>
          <p:cNvPr id="6" name="文本框 5"/>
          <p:cNvSpPr txBox="1"/>
          <p:nvPr/>
        </p:nvSpPr>
        <p:spPr>
          <a:xfrm>
            <a:off x="6561455" y="1794510"/>
            <a:ext cx="5080000" cy="3784600"/>
          </a:xfrm>
          <a:prstGeom prst="rect">
            <a:avLst/>
          </a:prstGeom>
        </p:spPr>
        <p:txBody>
          <a:bodyPr>
            <a:spAutoFit/>
          </a:bodyPr>
          <a:p>
            <a:pPr marL="285750" indent="-285750">
              <a:buFont typeface="Wingdings" panose="05000000000000000000" charset="0"/>
              <a:buChar char="p"/>
            </a:pPr>
            <a:r>
              <a:rPr lang="zh-CN" altLang="en-US" sz="1600"/>
              <a:t>症状波动患者单用左旋多巴存在药效衰减，盲目增加左旋多巴剂量，会进一步加重异动、波动等不良反应，现有用药难以平衡药效与副作用；</a:t>
            </a:r>
            <a:endParaRPr lang="zh-CN" altLang="en-US" sz="1600"/>
          </a:p>
          <a:p>
            <a:endParaRPr lang="zh-CN" altLang="en-US" sz="1600"/>
          </a:p>
          <a:p>
            <a:pPr marL="285750" indent="-285750">
              <a:buFont typeface="Wingdings" panose="05000000000000000000" charset="0"/>
              <a:buChar char="p"/>
            </a:pPr>
            <a:r>
              <a:rPr lang="zh-CN" altLang="en-US" sz="1600"/>
              <a:t>抑郁、失眠、周身疼痛等非运动症状缺少针对性治疗药物，常规联用抗抑郁、镇痛类药物疗效有限，非运动症状长期无法有效管控，持续拖累患者生活质量。</a:t>
            </a:r>
            <a:endParaRPr lang="zh-CN" altLang="en-US" sz="1600"/>
          </a:p>
          <a:p>
            <a:endParaRPr lang="zh-CN" altLang="en-US" sz="1600"/>
          </a:p>
          <a:p>
            <a:pPr marL="285750" indent="-285750">
              <a:buFont typeface="Wingdings" panose="05000000000000000000" charset="0"/>
              <a:buChar char="p"/>
            </a:pPr>
            <a:r>
              <a:rPr lang="zh-CN" altLang="en-US" sz="1600"/>
              <a:t>目录</a:t>
            </a:r>
            <a:r>
              <a:rPr lang="zh-CN" altLang="en-US" sz="1600"/>
              <a:t>内现有 </a:t>
            </a:r>
            <a:r>
              <a:rPr lang="en-US" altLang="zh-CN" sz="1600"/>
              <a:t>MAO-B </a:t>
            </a:r>
            <a:r>
              <a:rPr lang="zh-CN" altLang="en-US" sz="1600"/>
              <a:t>抑制剂（司来吉兰、雷沙吉兰）为不可逆抑制剂，药物选择性偏弱、依赖 </a:t>
            </a:r>
            <a:r>
              <a:rPr lang="en-US" altLang="zh-CN" sz="1600"/>
              <a:t>P450 </a:t>
            </a:r>
            <a:r>
              <a:rPr lang="zh-CN" altLang="en-US" sz="1600"/>
              <a:t>酶代谢，和 5 - 羟色胺类抗抑郁药等多种常用药联用禁忌多、药物相互作用风险高；临床其他联用药物易诱发幻觉、高血压危象、血清素综合征等不良反应，部分患者无法耐受规范联合用药。</a:t>
            </a:r>
            <a:endParaRPr lang="zh-CN" altLang="en-US" sz="1600"/>
          </a:p>
        </p:txBody>
      </p:sp>
      <p:sp>
        <p:nvSpPr>
          <p:cNvPr id="5" name="文本框 4"/>
          <p:cNvSpPr txBox="1"/>
          <p:nvPr/>
        </p:nvSpPr>
        <p:spPr>
          <a:xfrm>
            <a:off x="40640" y="6153150"/>
            <a:ext cx="11379835" cy="553085"/>
          </a:xfrm>
          <a:prstGeom prst="rect">
            <a:avLst/>
          </a:prstGeom>
          <a:noFill/>
        </p:spPr>
        <p:txBody>
          <a:bodyPr wrap="square" rtlCol="0" anchor="t">
            <a:spAutoFit/>
          </a:bodyPr>
          <a:p>
            <a:r>
              <a:rPr lang="en-US" altLang="zh-CN" sz="1000" dirty="0">
                <a:solidFill>
                  <a:schemeClr val="tx1"/>
                </a:solidFill>
                <a:cs typeface="+mn-ea"/>
                <a:sym typeface="+mn-lt"/>
              </a:rPr>
              <a:t>1. </a:t>
            </a:r>
            <a:r>
              <a:rPr lang="zh-CN" altLang="en-US" sz="1000" dirty="0">
                <a:solidFill>
                  <a:schemeClr val="tx1"/>
                </a:solidFill>
                <a:cs typeface="+mn-ea"/>
                <a:sym typeface="+mn-lt"/>
              </a:rPr>
              <a:t>王坚</a:t>
            </a:r>
            <a:r>
              <a:rPr lang="en-US" altLang="zh-CN" sz="1000" dirty="0">
                <a:solidFill>
                  <a:schemeClr val="tx1"/>
                </a:solidFill>
                <a:cs typeface="+mn-ea"/>
                <a:sym typeface="+mn-lt"/>
              </a:rPr>
              <a:t>,</a:t>
            </a:r>
            <a:r>
              <a:rPr lang="zh-CN" altLang="en-US" sz="1000" dirty="0">
                <a:solidFill>
                  <a:schemeClr val="tx1"/>
                </a:solidFill>
                <a:cs typeface="+mn-ea"/>
                <a:sym typeface="+mn-lt"/>
              </a:rPr>
              <a:t>等</a:t>
            </a:r>
            <a:r>
              <a:rPr lang="en-US" altLang="zh-CN" sz="1000" dirty="0">
                <a:solidFill>
                  <a:schemeClr val="tx1"/>
                </a:solidFill>
                <a:cs typeface="+mn-ea"/>
                <a:sym typeface="+mn-lt"/>
              </a:rPr>
              <a:t>.</a:t>
            </a:r>
            <a:r>
              <a:rPr lang="zh-CN" altLang="en-US" sz="1000" dirty="0">
                <a:solidFill>
                  <a:schemeClr val="tx1"/>
                </a:solidFill>
                <a:cs typeface="+mn-ea"/>
                <a:sym typeface="+mn-lt"/>
              </a:rPr>
              <a:t>中国临床神经科学</a:t>
            </a:r>
            <a:r>
              <a:rPr lang="en-US" altLang="zh-CN" sz="1000" dirty="0">
                <a:solidFill>
                  <a:schemeClr val="tx1"/>
                </a:solidFill>
                <a:cs typeface="+mn-ea"/>
                <a:sym typeface="+mn-lt"/>
              </a:rPr>
              <a:t>.2024; 032(Supple):001-041.                                                     </a:t>
            </a:r>
            <a:r>
              <a:rPr lang="it-IT" altLang="zh-CN" sz="1000" dirty="0">
                <a:solidFill>
                  <a:schemeClr val="tx1"/>
                </a:solidFill>
                <a:cs typeface="+mn-ea"/>
                <a:sym typeface="+mn-lt"/>
              </a:rPr>
              <a:t>2.</a:t>
            </a:r>
            <a:r>
              <a:rPr lang="zh-CN" altLang="en-US" sz="1000" dirty="0">
                <a:solidFill>
                  <a:schemeClr val="tx1"/>
                </a:solidFill>
                <a:cs typeface="+mn-ea"/>
                <a:sym typeface="+mn-lt"/>
              </a:rPr>
              <a:t>中华医学会神经病学分会帕金森病及运动障碍学组等</a:t>
            </a:r>
            <a:r>
              <a:rPr lang="en-US" altLang="zh-CN" sz="1000" dirty="0">
                <a:solidFill>
                  <a:schemeClr val="tx1"/>
                </a:solidFill>
                <a:cs typeface="+mn-ea"/>
                <a:sym typeface="+mn-lt"/>
              </a:rPr>
              <a:t>. </a:t>
            </a:r>
            <a:r>
              <a:rPr lang="zh-CN" altLang="en-US" sz="1000" dirty="0">
                <a:solidFill>
                  <a:schemeClr val="tx1"/>
                </a:solidFill>
                <a:cs typeface="+mn-ea"/>
                <a:sym typeface="+mn-lt"/>
              </a:rPr>
              <a:t>中华神经科杂志</a:t>
            </a:r>
            <a:r>
              <a:rPr lang="en-US" altLang="zh-CN" sz="1000" dirty="0">
                <a:solidFill>
                  <a:schemeClr val="tx1"/>
                </a:solidFill>
                <a:cs typeface="+mn-ea"/>
                <a:sym typeface="+mn-lt"/>
              </a:rPr>
              <a:t>,2020,53(12):973-986.  </a:t>
            </a:r>
            <a:endParaRPr lang="en-US" altLang="zh-CN" sz="1000" dirty="0">
              <a:solidFill>
                <a:schemeClr val="tx1"/>
              </a:solidFill>
              <a:cs typeface="+mn-ea"/>
              <a:sym typeface="+mn-lt"/>
            </a:endParaRPr>
          </a:p>
          <a:p>
            <a:r>
              <a:rPr lang="en-US" altLang="zh-CN" sz="1000" dirty="0">
                <a:solidFill>
                  <a:schemeClr val="tx1"/>
                </a:solidFill>
                <a:cs typeface="+mn-ea"/>
                <a:sym typeface="+mn-lt"/>
              </a:rPr>
              <a:t>3. </a:t>
            </a:r>
            <a:r>
              <a:rPr lang="it-IT" altLang="zh-CN" sz="1000" dirty="0">
                <a:solidFill>
                  <a:schemeClr val="tx1"/>
                </a:solidFill>
                <a:cs typeface="+mn-ea"/>
                <a:sym typeface="+mn-lt"/>
              </a:rPr>
              <a:t> </a:t>
            </a:r>
            <a:r>
              <a:rPr lang="en-US" altLang="zh-CN" sz="1000" dirty="0">
                <a:solidFill>
                  <a:schemeClr val="tx1"/>
                </a:solidFill>
                <a:cs typeface="+mn-ea"/>
                <a:sym typeface="+mn-lt"/>
              </a:rPr>
              <a:t>Xu T,</a:t>
            </a:r>
            <a:r>
              <a:rPr lang="zh-CN" altLang="en-US" sz="1000" dirty="0">
                <a:solidFill>
                  <a:schemeClr val="tx1"/>
                </a:solidFill>
                <a:cs typeface="+mn-ea"/>
                <a:sym typeface="+mn-lt"/>
              </a:rPr>
              <a:t> </a:t>
            </a:r>
            <a:r>
              <a:rPr lang="en-US" altLang="zh-CN" sz="1000" dirty="0">
                <a:solidFill>
                  <a:schemeClr val="tx1"/>
                </a:solidFill>
                <a:cs typeface="+mn-ea"/>
                <a:sym typeface="+mn-lt"/>
              </a:rPr>
              <a:t>et</a:t>
            </a:r>
            <a:r>
              <a:rPr lang="zh-CN" altLang="en-US" sz="1000" dirty="0">
                <a:solidFill>
                  <a:schemeClr val="tx1"/>
                </a:solidFill>
                <a:cs typeface="+mn-ea"/>
                <a:sym typeface="+mn-lt"/>
              </a:rPr>
              <a:t> </a:t>
            </a:r>
            <a:r>
              <a:rPr lang="en-US" altLang="zh-CN" sz="1000" dirty="0">
                <a:solidFill>
                  <a:schemeClr val="tx1"/>
                </a:solidFill>
                <a:cs typeface="+mn-ea"/>
                <a:sym typeface="+mn-lt"/>
              </a:rPr>
              <a:t>al, Lancet Reg Health West Pac. 2024;46:101078. Published 2024 May 8.        4.Wan Y, et al. Front Neurol. 2020;11:116. Published 2020 Mar 13. </a:t>
            </a:r>
            <a:endParaRPr lang="en-US" altLang="zh-CN" sz="1000" dirty="0">
              <a:solidFill>
                <a:schemeClr val="tx1"/>
              </a:solidFill>
              <a:cs typeface="+mn-ea"/>
              <a:sym typeface="+mn-lt"/>
            </a:endParaRPr>
          </a:p>
          <a:p>
            <a:r>
              <a:rPr lang="en-US" altLang="zh-CN" sz="1000" dirty="0">
                <a:solidFill>
                  <a:schemeClr val="tx1"/>
                </a:solidFill>
                <a:cs typeface="+mn-ea"/>
                <a:sym typeface="+mn-lt"/>
              </a:rPr>
              <a:t>5. Nabizadeh F, </a:t>
            </a:r>
            <a:r>
              <a:rPr lang="en-US" altLang="zh-CN" sz="1000" dirty="0" err="1">
                <a:solidFill>
                  <a:schemeClr val="tx1"/>
                </a:solidFill>
                <a:cs typeface="+mn-ea"/>
                <a:sym typeface="+mn-lt"/>
              </a:rPr>
              <a:t>Seyedmirzaei</a:t>
            </a:r>
            <a:r>
              <a:rPr lang="en-US" altLang="zh-CN" sz="1000" dirty="0">
                <a:solidFill>
                  <a:schemeClr val="tx1"/>
                </a:solidFill>
                <a:cs typeface="+mn-ea"/>
                <a:sym typeface="+mn-lt"/>
              </a:rPr>
              <a:t> H, </a:t>
            </a:r>
            <a:r>
              <a:rPr lang="en-US" altLang="zh-CN" sz="1000" dirty="0" err="1">
                <a:solidFill>
                  <a:schemeClr val="tx1"/>
                </a:solidFill>
                <a:cs typeface="+mn-ea"/>
                <a:sym typeface="+mn-lt"/>
              </a:rPr>
              <a:t>Rafiei</a:t>
            </a:r>
            <a:r>
              <a:rPr lang="en-US" altLang="zh-CN" sz="1000" dirty="0">
                <a:solidFill>
                  <a:schemeClr val="tx1"/>
                </a:solidFill>
                <a:cs typeface="+mn-ea"/>
                <a:sym typeface="+mn-lt"/>
              </a:rPr>
              <a:t> N, et </a:t>
            </a:r>
            <a:r>
              <a:rPr lang="en-US" altLang="zh-CN" sz="1000" dirty="0" err="1">
                <a:solidFill>
                  <a:schemeClr val="tx1"/>
                </a:solidFill>
                <a:cs typeface="+mn-ea"/>
                <a:sym typeface="+mn-lt"/>
              </a:rPr>
              <a:t>al.J</a:t>
            </a:r>
            <a:r>
              <a:rPr lang="en-US" altLang="zh-CN" sz="1000" dirty="0">
                <a:solidFill>
                  <a:schemeClr val="tx1"/>
                </a:solidFill>
                <a:cs typeface="+mn-ea"/>
                <a:sym typeface="+mn-lt"/>
              </a:rPr>
              <a:t> Clin </a:t>
            </a:r>
            <a:r>
              <a:rPr lang="en-US" altLang="zh-CN" sz="1000" dirty="0" err="1">
                <a:solidFill>
                  <a:schemeClr val="tx1"/>
                </a:solidFill>
                <a:cs typeface="+mn-ea"/>
                <a:sym typeface="+mn-lt"/>
              </a:rPr>
              <a:t>Neurosci</a:t>
            </a:r>
            <a:r>
              <a:rPr lang="en-US" altLang="zh-CN" sz="1000" dirty="0">
                <a:solidFill>
                  <a:schemeClr val="tx1"/>
                </a:solidFill>
                <a:cs typeface="+mn-ea"/>
                <a:sym typeface="+mn-lt"/>
              </a:rPr>
              <a:t>. 2024;125:59-67.                6. Schrag A, Schott JM. Lancet Neurol. 2006;5(4):355-363.</a:t>
            </a:r>
            <a:endParaRPr lang="en-US" altLang="zh-CN" sz="1000" dirty="0">
              <a:solidFill>
                <a:schemeClr val="tx1"/>
              </a:solidFill>
              <a:cs typeface="+mn-ea"/>
              <a:sym typeface="+mn-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35467" y="1"/>
            <a:ext cx="5122333" cy="829945"/>
          </a:xfrm>
          <a:prstGeom prst="rect">
            <a:avLst/>
          </a:prstGeom>
          <a:noFill/>
        </p:spPr>
        <p:txBody>
          <a:bodyPr>
            <a:spAutoFit/>
          </a:bodyPr>
          <a:lstStyle/>
          <a:p>
            <a:pPr eaLnBrk="0" fontAlgn="base" hangingPunct="0">
              <a:lnSpc>
                <a:spcPct val="150000"/>
              </a:lnSpc>
              <a:spcBef>
                <a:spcPct val="0"/>
              </a:spcBef>
              <a:spcAft>
                <a:spcPct val="0"/>
              </a:spcAft>
              <a:defRPr/>
            </a:pPr>
            <a:r>
              <a:rPr lang="en-US" altLang="zh-CN" sz="3200" b="1" dirty="0">
                <a:solidFill>
                  <a:srgbClr val="4F81BD"/>
                </a:solidFill>
                <a:latin typeface="微软雅黑" panose="020B0503020204020204" charset="-122"/>
                <a:ea typeface="微软雅黑" panose="020B0503020204020204" charset="-122"/>
              </a:rPr>
              <a:t>2</a:t>
            </a:r>
            <a:r>
              <a:rPr lang="zh-CN" altLang="en-US" sz="3200" b="1" dirty="0">
                <a:solidFill>
                  <a:srgbClr val="4F81BD"/>
                </a:solidFill>
                <a:latin typeface="微软雅黑" panose="020B0503020204020204" charset="-122"/>
                <a:ea typeface="微软雅黑" panose="020B0503020204020204" charset="-122"/>
              </a:rPr>
              <a:t>、安全性  </a:t>
            </a:r>
            <a:endParaRPr lang="zh-CN" altLang="en-US" sz="2665" spc="133" dirty="0">
              <a:solidFill>
                <a:srgbClr val="B8B8B8"/>
              </a:solidFill>
              <a:latin typeface="微软雅黑" panose="020B0503020204020204" charset="-122"/>
              <a:ea typeface="微软雅黑" panose="020B0503020204020204" charset="-122"/>
            </a:endParaRPr>
          </a:p>
        </p:txBody>
      </p:sp>
      <p:sp>
        <p:nvSpPr>
          <p:cNvPr id="10244" name="矩形 5"/>
          <p:cNvSpPr>
            <a:spLocks noChangeArrowheads="1"/>
          </p:cNvSpPr>
          <p:nvPr/>
        </p:nvSpPr>
        <p:spPr bwMode="auto">
          <a:xfrm>
            <a:off x="609600" y="1286934"/>
            <a:ext cx="10981267" cy="467360"/>
          </a:xfrm>
          <a:prstGeom prst="rect">
            <a:avLst/>
          </a:prstGeom>
          <a:noFill/>
          <a:ln w="12700">
            <a:solidFill>
              <a:schemeClr val="accent1"/>
            </a:solidFill>
            <a:miter lim="800000"/>
          </a:ln>
          <a:extLst>
            <a:ext uri="{909E8E84-426E-40DD-AFC4-6F175D3DCCD1}">
              <a14:hiddenFill xmlns:a14="http://schemas.microsoft.com/office/drawing/2010/main">
                <a:solidFill>
                  <a:srgbClr val="FFFFFF"/>
                </a:solidFill>
              </a14:hiddenFill>
            </a:ext>
          </a:extLst>
        </p:spPr>
        <p:txBody>
          <a:bodyPr>
            <a:spAutoFit/>
          </a:bodyPr>
          <a:lstStyle>
            <a:lvl1pPr marL="171450" indent="-171450">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eaLnBrk="0" fontAlgn="base" hangingPunct="0">
              <a:lnSpc>
                <a:spcPts val="2935"/>
              </a:lnSpc>
              <a:spcBef>
                <a:spcPts val="1600"/>
              </a:spcBef>
              <a:spcAft>
                <a:spcPct val="0"/>
              </a:spcAft>
              <a:buFont typeface="Wingdings" panose="05000000000000000000" pitchFamily="2" charset="2"/>
              <a:buChar char="Ø"/>
            </a:pPr>
            <a:endParaRPr lang="en-US" altLang="zh-CN" sz="1600" dirty="0">
              <a:solidFill>
                <a:srgbClr val="FF0000"/>
              </a:solidFill>
              <a:latin typeface="微软雅黑" panose="020B0503020204020204" charset="-122"/>
              <a:ea typeface="微软雅黑" panose="020B0503020204020204" charset="-122"/>
            </a:endParaRPr>
          </a:p>
        </p:txBody>
      </p:sp>
      <p:sp>
        <p:nvSpPr>
          <p:cNvPr id="10245" name="文本框 6"/>
          <p:cNvSpPr txBox="1">
            <a:spLocks noChangeArrowheads="1"/>
          </p:cNvSpPr>
          <p:nvPr/>
        </p:nvSpPr>
        <p:spPr bwMode="auto">
          <a:xfrm>
            <a:off x="3767667" y="952501"/>
            <a:ext cx="4842933" cy="460375"/>
          </a:xfrm>
          <a:prstGeom prst="rect">
            <a:avLst/>
          </a:prstGeom>
          <a:solidFill>
            <a:schemeClr val="bg1"/>
          </a:solidFill>
          <a:ln w="9525">
            <a:solidFill>
              <a:schemeClr val="bg1"/>
            </a:solidFill>
            <a:miter lim="800000"/>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algn="ctr" eaLnBrk="0" fontAlgn="base" hangingPunct="0">
              <a:spcBef>
                <a:spcPct val="0"/>
              </a:spcBef>
              <a:spcAft>
                <a:spcPct val="0"/>
              </a:spcAft>
              <a:buFontTx/>
              <a:buNone/>
            </a:pPr>
            <a:r>
              <a:rPr lang="zh-CN" altLang="en-US" sz="2400" b="1">
                <a:solidFill>
                  <a:srgbClr val="000000"/>
                </a:solidFill>
                <a:latin typeface="微软雅黑" panose="020B0503020204020204" charset="-122"/>
                <a:ea typeface="微软雅黑" panose="020B0503020204020204" charset="-122"/>
              </a:rPr>
              <a:t>整体安全性好，不良反应安全可控</a:t>
            </a:r>
            <a:endParaRPr lang="zh-CN" altLang="en-US" sz="2400" b="1">
              <a:solidFill>
                <a:srgbClr val="000000"/>
              </a:solidFill>
              <a:latin typeface="微软雅黑" panose="020B0503020204020204" charset="-122"/>
              <a:ea typeface="微软雅黑" panose="020B0503020204020204" charset="-122"/>
            </a:endParaRPr>
          </a:p>
        </p:txBody>
      </p:sp>
      <p:grpSp>
        <p:nvGrpSpPr>
          <p:cNvPr id="28" name="组合 27"/>
          <p:cNvGrpSpPr/>
          <p:nvPr>
            <p:custDataLst>
              <p:tags r:id="rId2"/>
            </p:custDataLst>
          </p:nvPr>
        </p:nvGrpSpPr>
        <p:grpSpPr>
          <a:xfrm>
            <a:off x="1692625" y="2188623"/>
            <a:ext cx="2294848" cy="731797"/>
            <a:chOff x="4304043" y="1286668"/>
            <a:chExt cx="3837944" cy="2757793"/>
          </a:xfrm>
          <a:solidFill>
            <a:srgbClr val="00B0F0"/>
          </a:solidFill>
          <a:effectLst>
            <a:outerShdw blurRad="381000" dist="254000" dir="8100000" algn="tr" rotWithShape="0">
              <a:prstClr val="black">
                <a:alpha val="40000"/>
              </a:prstClr>
            </a:outerShdw>
          </a:effectLst>
        </p:grpSpPr>
        <p:sp>
          <p:nvSpPr>
            <p:cNvPr id="29" name="圆角矩形 28"/>
            <p:cNvSpPr/>
            <p:nvPr>
              <p:custDataLst>
                <p:tags r:id="rId3"/>
              </p:custDataLst>
            </p:nvPr>
          </p:nvSpPr>
          <p:spPr>
            <a:xfrm>
              <a:off x="4304043" y="1286668"/>
              <a:ext cx="3837944" cy="2757793"/>
            </a:xfrm>
            <a:prstGeom prst="roundRect">
              <a:avLst/>
            </a:prstGeom>
            <a:grpFill/>
            <a:ln>
              <a:solidFill>
                <a:srgbClr val="4F80BD"/>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solidFill>
                <a:latin typeface="微软雅黑" panose="020B0503020204020204" charset="-122"/>
                <a:ea typeface="微软雅黑" panose="020B0503020204020204" charset="-122"/>
              </a:endParaRPr>
            </a:p>
          </p:txBody>
        </p:sp>
        <p:sp>
          <p:nvSpPr>
            <p:cNvPr id="30" name="圆角矩形 29"/>
            <p:cNvSpPr/>
            <p:nvPr>
              <p:custDataLst>
                <p:tags r:id="rId4"/>
              </p:custDataLst>
            </p:nvPr>
          </p:nvSpPr>
          <p:spPr>
            <a:xfrm>
              <a:off x="4351930" y="1373339"/>
              <a:ext cx="3742172" cy="2584451"/>
            </a:xfrm>
            <a:prstGeom prst="roundRect">
              <a:avLst/>
            </a:prstGeom>
            <a:grp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dirty="0">
                  <a:solidFill>
                    <a:schemeClr val="bg1"/>
                  </a:solidFill>
                  <a:latin typeface="微软雅黑" panose="020B0503020204020204" charset="-122"/>
                  <a:ea typeface="微软雅黑" panose="020B0503020204020204" charset="-122"/>
                </a:rPr>
                <a:t>说明书安全性信息</a:t>
              </a:r>
              <a:endParaRPr lang="zh-CN" altLang="en-US" b="1" dirty="0">
                <a:solidFill>
                  <a:schemeClr val="bg1"/>
                </a:solidFill>
                <a:latin typeface="微软雅黑" panose="020B0503020204020204" charset="-122"/>
                <a:ea typeface="微软雅黑" panose="020B0503020204020204" charset="-122"/>
              </a:endParaRPr>
            </a:p>
          </p:txBody>
        </p:sp>
      </p:grpSp>
      <p:grpSp>
        <p:nvGrpSpPr>
          <p:cNvPr id="25" name="组合 24"/>
          <p:cNvGrpSpPr/>
          <p:nvPr>
            <p:custDataLst>
              <p:tags r:id="rId5"/>
            </p:custDataLst>
          </p:nvPr>
        </p:nvGrpSpPr>
        <p:grpSpPr>
          <a:xfrm>
            <a:off x="7765310" y="2062742"/>
            <a:ext cx="2294848" cy="731797"/>
            <a:chOff x="4304043" y="1286668"/>
            <a:chExt cx="3837944" cy="2757793"/>
          </a:xfrm>
          <a:solidFill>
            <a:schemeClr val="accent2"/>
          </a:solidFill>
          <a:effectLst>
            <a:outerShdw blurRad="381000" dist="254000" dir="8100000" algn="tr" rotWithShape="0">
              <a:prstClr val="black">
                <a:alpha val="40000"/>
              </a:prstClr>
            </a:outerShdw>
          </a:effectLst>
        </p:grpSpPr>
        <p:sp>
          <p:nvSpPr>
            <p:cNvPr id="26" name="圆角矩形 25"/>
            <p:cNvSpPr/>
            <p:nvPr>
              <p:custDataLst>
                <p:tags r:id="rId6"/>
              </p:custDataLst>
            </p:nvPr>
          </p:nvSpPr>
          <p:spPr>
            <a:xfrm>
              <a:off x="4304043" y="1286668"/>
              <a:ext cx="3837944" cy="275779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solidFill>
                <a:latin typeface="微软雅黑" panose="020B0503020204020204" charset="-122"/>
                <a:ea typeface="微软雅黑" panose="020B0503020204020204" charset="-122"/>
              </a:endParaRPr>
            </a:p>
          </p:txBody>
        </p:sp>
        <p:sp>
          <p:nvSpPr>
            <p:cNvPr id="27" name="圆角矩形 26"/>
            <p:cNvSpPr/>
            <p:nvPr>
              <p:custDataLst>
                <p:tags r:id="rId7"/>
              </p:custDataLst>
            </p:nvPr>
          </p:nvSpPr>
          <p:spPr>
            <a:xfrm>
              <a:off x="4305105" y="1372816"/>
              <a:ext cx="3789163" cy="2584452"/>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dirty="0">
                  <a:solidFill>
                    <a:schemeClr val="bg1"/>
                  </a:solidFill>
                  <a:latin typeface="微软雅黑" panose="020B0503020204020204" charset="-122"/>
                  <a:ea typeface="微软雅黑" panose="020B0503020204020204" charset="-122"/>
                </a:rPr>
                <a:t>其他安全性信息</a:t>
              </a:r>
              <a:endParaRPr lang="zh-CN" altLang="en-US" b="1" dirty="0">
                <a:solidFill>
                  <a:schemeClr val="bg1"/>
                </a:solidFill>
                <a:latin typeface="微软雅黑" panose="020B0503020204020204" charset="-122"/>
                <a:ea typeface="微软雅黑" panose="020B0503020204020204" charset="-122"/>
              </a:endParaRPr>
            </a:p>
          </p:txBody>
        </p:sp>
      </p:grpSp>
      <p:sp>
        <p:nvSpPr>
          <p:cNvPr id="2" name="文本框 1"/>
          <p:cNvSpPr txBox="1"/>
          <p:nvPr/>
        </p:nvSpPr>
        <p:spPr>
          <a:xfrm>
            <a:off x="444500" y="3245485"/>
            <a:ext cx="5457190" cy="2362200"/>
          </a:xfrm>
          <a:prstGeom prst="rect">
            <a:avLst/>
          </a:prstGeom>
          <a:noFill/>
        </p:spPr>
        <p:txBody>
          <a:bodyPr wrap="square" rtlCol="0">
            <a:noAutofit/>
          </a:bodyPr>
          <a:p>
            <a:pPr>
              <a:lnSpc>
                <a:spcPct val="200000"/>
              </a:lnSpc>
            </a:pPr>
            <a:r>
              <a:rPr lang="zh-CN" altLang="en-US" dirty="0">
                <a:ea typeface="微软雅黑" panose="020B0503020204020204" charset="-122"/>
                <a:sym typeface="+mn-ea"/>
              </a:rPr>
              <a:t>甲磺酸沙非胺片常见的不良反应有失眠，异动症、嗜睡、头晕、头痛、帕金森病，白内障，直立性低血压，恶心</a:t>
            </a:r>
            <a:r>
              <a:rPr lang="zh-CN" altLang="en-US" dirty="0">
                <a:ea typeface="微软雅黑" panose="020B0503020204020204" charset="-122"/>
                <a:sym typeface="+mn-ea"/>
              </a:rPr>
              <a:t>，跌倒</a:t>
            </a:r>
            <a:r>
              <a:rPr lang="zh-CN" altLang="en-US" dirty="0">
                <a:ea typeface="微软雅黑" panose="020B0503020204020204" charset="-122"/>
                <a:sym typeface="+mn-ea"/>
              </a:rPr>
              <a:t>等症状，整体可控。</a:t>
            </a:r>
            <a:endParaRPr lang="zh-CN" altLang="en-US" dirty="0">
              <a:ea typeface="微软雅黑" panose="020B0503020204020204" charset="-122"/>
              <a:sym typeface="+mn-ea"/>
            </a:endParaRPr>
          </a:p>
        </p:txBody>
      </p:sp>
      <p:sp>
        <p:nvSpPr>
          <p:cNvPr id="6" name="文本框 5"/>
          <p:cNvSpPr txBox="1"/>
          <p:nvPr/>
        </p:nvSpPr>
        <p:spPr>
          <a:xfrm>
            <a:off x="0" y="6438900"/>
            <a:ext cx="4057015" cy="400050"/>
          </a:xfrm>
          <a:prstGeom prst="rect">
            <a:avLst/>
          </a:prstGeom>
          <a:noFill/>
        </p:spPr>
        <p:txBody>
          <a:bodyPr wrap="square" rtlCol="0">
            <a:noAutofit/>
          </a:bodyPr>
          <a:p>
            <a:r>
              <a:rPr lang="en-US" altLang="zh-CN" sz="1000">
                <a:latin typeface="微软雅黑" panose="020B0503020204020204" charset="-122"/>
                <a:ea typeface="微软雅黑" panose="020B0503020204020204" charset="-122"/>
                <a:cs typeface="微软雅黑" panose="020B0503020204020204" charset="-122"/>
              </a:rPr>
              <a:t>1.</a:t>
            </a:r>
            <a:r>
              <a:rPr lang="zh-CN" altLang="en-US" sz="1000">
                <a:latin typeface="微软雅黑" panose="020B0503020204020204" charset="-122"/>
                <a:ea typeface="微软雅黑" panose="020B0503020204020204" charset="-122"/>
                <a:cs typeface="微软雅黑" panose="020B0503020204020204" charset="-122"/>
              </a:rPr>
              <a:t>甲磺酸沙非胺片说明书</a:t>
            </a:r>
            <a:r>
              <a:rPr lang="en-US" altLang="zh-CN" sz="1000">
                <a:latin typeface="微软雅黑" panose="020B0503020204020204" charset="-122"/>
                <a:ea typeface="微软雅黑" panose="020B0503020204020204" charset="-122"/>
                <a:cs typeface="微软雅黑" panose="020B0503020204020204" charset="-122"/>
              </a:rPr>
              <a:t>.</a:t>
            </a:r>
            <a:endParaRPr lang="en-US" altLang="zh-CN" sz="1000">
              <a:latin typeface="微软雅黑" panose="020B0503020204020204" charset="-122"/>
              <a:ea typeface="微软雅黑" panose="020B0503020204020204" charset="-122"/>
              <a:cs typeface="微软雅黑" panose="020B0503020204020204" charset="-122"/>
            </a:endParaRPr>
          </a:p>
          <a:p>
            <a:r>
              <a:rPr lang="en-US" altLang="zh-CN" sz="1000">
                <a:latin typeface="微软雅黑" panose="020B0503020204020204" charset="-122"/>
                <a:ea typeface="微软雅黑" panose="020B0503020204020204" charset="-122"/>
                <a:cs typeface="微软雅黑" panose="020B0503020204020204" charset="-122"/>
              </a:rPr>
              <a:t>2.Yan R,et al. Eur J Neurol. 2023 Apr;30(4):1118-1134</a:t>
            </a:r>
            <a:r>
              <a:rPr lang="en-US" altLang="zh-CN" sz="1000">
                <a:latin typeface="微软雅黑" panose="020B0503020204020204" charset="-122"/>
                <a:ea typeface="微软雅黑" panose="020B0503020204020204" charset="-122"/>
                <a:sym typeface="+mn-ea"/>
              </a:rPr>
              <a:t>.</a:t>
            </a:r>
            <a:endParaRPr lang="en-US" altLang="zh-CN" sz="1000">
              <a:latin typeface="微软雅黑" panose="020B0503020204020204" charset="-122"/>
              <a:ea typeface="微软雅黑" panose="020B0503020204020204" charset="-122"/>
              <a:sym typeface="+mn-ea"/>
            </a:endParaRPr>
          </a:p>
          <a:p>
            <a:endParaRPr lang="en-US" altLang="zh-CN" sz="1000">
              <a:latin typeface="微软雅黑" panose="020B0503020204020204" charset="-122"/>
              <a:ea typeface="微软雅黑" panose="020B0503020204020204" charset="-122"/>
              <a:cs typeface="微软雅黑" panose="020B0503020204020204" charset="-122"/>
            </a:endParaRPr>
          </a:p>
        </p:txBody>
      </p:sp>
      <p:graphicFrame>
        <p:nvGraphicFramePr>
          <p:cNvPr id="7" name="图表 6"/>
          <p:cNvGraphicFramePr/>
          <p:nvPr/>
        </p:nvGraphicFramePr>
        <p:xfrm>
          <a:off x="6778625" y="2936875"/>
          <a:ext cx="4362450" cy="2620010"/>
        </p:xfrm>
        <a:graphic>
          <a:graphicData uri="http://schemas.openxmlformats.org/drawingml/2006/chart">
            <c:chart xmlns:c="http://schemas.openxmlformats.org/drawingml/2006/chart" xmlns:r="http://schemas.openxmlformats.org/officeDocument/2006/relationships" r:id="rId1"/>
          </a:graphicData>
        </a:graphic>
      </p:graphicFrame>
      <p:sp>
        <p:nvSpPr>
          <p:cNvPr id="8" name="文本框 7"/>
          <p:cNvSpPr txBox="1"/>
          <p:nvPr/>
        </p:nvSpPr>
        <p:spPr>
          <a:xfrm>
            <a:off x="10264140" y="3439795"/>
            <a:ext cx="1326515" cy="245110"/>
          </a:xfrm>
          <a:prstGeom prst="rect">
            <a:avLst/>
          </a:prstGeom>
          <a:noFill/>
        </p:spPr>
        <p:txBody>
          <a:bodyPr wrap="square" rtlCol="0">
            <a:spAutoFit/>
          </a:bodyPr>
          <a:p>
            <a:r>
              <a:rPr lang="en-US" altLang="zh-CN" sz="1000"/>
              <a:t>p</a:t>
            </a:r>
            <a:r>
              <a:rPr lang="zh-CN" altLang="en-US" sz="1000"/>
              <a:t>＜</a:t>
            </a:r>
            <a:r>
              <a:rPr lang="en-US" altLang="zh-CN" sz="1000"/>
              <a:t>0.05</a:t>
            </a:r>
            <a:endParaRPr lang="en-US" altLang="zh-CN" sz="1000"/>
          </a:p>
        </p:txBody>
      </p:sp>
      <p:sp>
        <p:nvSpPr>
          <p:cNvPr id="9" name="文本框 8"/>
          <p:cNvSpPr txBox="1"/>
          <p:nvPr/>
        </p:nvSpPr>
        <p:spPr>
          <a:xfrm>
            <a:off x="6096635" y="5699125"/>
            <a:ext cx="5960745" cy="1076325"/>
          </a:xfrm>
          <a:prstGeom prst="rect">
            <a:avLst/>
          </a:prstGeom>
        </p:spPr>
        <p:txBody>
          <a:bodyPr wrap="square">
            <a:spAutoFit/>
          </a:bodyPr>
          <a:p>
            <a:r>
              <a:rPr lang="zh-CN" altLang="en-US" sz="1600"/>
              <a:t> </a:t>
            </a:r>
            <a:r>
              <a:rPr lang="en-US" altLang="zh-CN" sz="1600"/>
              <a:t>Meta</a:t>
            </a:r>
            <a:r>
              <a:rPr lang="zh-CN" altLang="en-US" sz="1600"/>
              <a:t>分析显示，对于伴运动波动的帕金森病患者，甲磺酸沙非胺对比司来吉兰，不良反应发生率、停药率</a:t>
            </a:r>
            <a:r>
              <a:rPr lang="zh-CN" altLang="en-US" sz="1600"/>
              <a:t>排名两项安全指标差异均有统计学意义（</a:t>
            </a:r>
            <a:r>
              <a:rPr lang="en-US" altLang="zh-CN" sz="1600"/>
              <a:t>P</a:t>
            </a:r>
            <a:r>
              <a:rPr lang="zh-CN" altLang="en-US" sz="1600"/>
              <a:t>＜</a:t>
            </a:r>
            <a:r>
              <a:rPr lang="en-US" altLang="zh-CN" sz="1600"/>
              <a:t>0.05</a:t>
            </a:r>
            <a:r>
              <a:rPr lang="zh-CN" altLang="en-US" sz="1600"/>
              <a:t>），整体安全性与长期用药耐受性显著更优。</a:t>
            </a:r>
            <a:endParaRPr lang="zh-CN" altLang="en-US" sz="16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73025" y="782320"/>
            <a:ext cx="5553075" cy="1717675"/>
          </a:xfrm>
          <a:prstGeom prst="rect">
            <a:avLst/>
          </a:prstGeom>
          <a:noFill/>
        </p:spPr>
        <p:txBody>
          <a:bodyPr wrap="square" rtlCol="0" anchor="t">
            <a:noAutofit/>
          </a:bodyPr>
          <a:p>
            <a:pPr algn="ctr">
              <a:lnSpc>
                <a:spcPct val="150000"/>
              </a:lnSpc>
            </a:pPr>
            <a:endParaRPr lang="zh-CN" altLang="en-US" sz="2400" b="1"/>
          </a:p>
        </p:txBody>
      </p:sp>
      <p:sp>
        <p:nvSpPr>
          <p:cNvPr id="4" name="文本框 3"/>
          <p:cNvSpPr txBox="1"/>
          <p:nvPr/>
        </p:nvSpPr>
        <p:spPr>
          <a:xfrm>
            <a:off x="236220" y="2390140"/>
            <a:ext cx="5420360" cy="2828925"/>
          </a:xfrm>
          <a:prstGeom prst="rect">
            <a:avLst/>
          </a:prstGeom>
          <a:noFill/>
        </p:spPr>
        <p:txBody>
          <a:bodyPr wrap="square" rtlCol="0" anchor="t">
            <a:noAutofit/>
          </a:bodyPr>
          <a:p>
            <a:pPr>
              <a:lnSpc>
                <a:spcPct val="200000"/>
              </a:lnSpc>
            </a:pPr>
            <a:endParaRPr lang="zh-CN" altLang="en-US"/>
          </a:p>
        </p:txBody>
      </p:sp>
      <p:sp>
        <p:nvSpPr>
          <p:cNvPr id="5" name="文本框 4"/>
          <p:cNvSpPr txBox="1"/>
          <p:nvPr/>
        </p:nvSpPr>
        <p:spPr>
          <a:xfrm>
            <a:off x="158115" y="6368415"/>
            <a:ext cx="12033885" cy="489585"/>
          </a:xfrm>
          <a:prstGeom prst="rect">
            <a:avLst/>
          </a:prstGeom>
          <a:noFill/>
        </p:spPr>
        <p:txBody>
          <a:bodyPr wrap="square" rtlCol="0" anchor="t">
            <a:noAutofit/>
          </a:bodyPr>
          <a:p>
            <a:pPr>
              <a:lnSpc>
                <a:spcPct val="100000"/>
              </a:lnSpc>
            </a:pPr>
            <a:r>
              <a:rPr lang="en-US" altLang="zh-CN" sz="1000">
                <a:latin typeface="微软雅黑" panose="020B0503020204020204" charset="-122"/>
                <a:ea typeface="微软雅黑" panose="020B0503020204020204" charset="-122"/>
              </a:rPr>
              <a:t>1.Hattori N , et al.Parkinsonism &amp; Related Disorders. 2020, 75.</a:t>
            </a:r>
            <a:endParaRPr lang="en-US" altLang="zh-CN" sz="1000">
              <a:latin typeface="微软雅黑" panose="020B0503020204020204" charset="-122"/>
              <a:ea typeface="微软雅黑" panose="020B0503020204020204" charset="-122"/>
            </a:endParaRPr>
          </a:p>
          <a:p>
            <a:pPr>
              <a:lnSpc>
                <a:spcPct val="100000"/>
              </a:lnSpc>
            </a:pPr>
            <a:r>
              <a:rPr lang="en-US" altLang="zh-CN" sz="1000">
                <a:latin typeface="微软雅黑" panose="020B0503020204020204" charset="-122"/>
                <a:ea typeface="微软雅黑" panose="020B0503020204020204" charset="-122"/>
                <a:sym typeface="+mn-ea"/>
              </a:rPr>
              <a:t>2.Shim SR,et al.Front Neurol. 2026 Feb 4;17:1753555. </a:t>
            </a:r>
            <a:endParaRPr lang="en-US" altLang="zh-CN" sz="1000">
              <a:latin typeface="微软雅黑" panose="020B0503020204020204" charset="-122"/>
              <a:ea typeface="微软雅黑" panose="020B0503020204020204" charset="-122"/>
              <a:sym typeface="+mn-ea"/>
            </a:endParaRPr>
          </a:p>
        </p:txBody>
      </p:sp>
      <p:sp>
        <p:nvSpPr>
          <p:cNvPr id="3" name="文本框 2"/>
          <p:cNvSpPr txBox="1"/>
          <p:nvPr/>
        </p:nvSpPr>
        <p:spPr>
          <a:xfrm>
            <a:off x="0" y="-16510"/>
            <a:ext cx="6096000" cy="583565"/>
          </a:xfrm>
          <a:prstGeom prst="rect">
            <a:avLst/>
          </a:prstGeom>
          <a:noFill/>
        </p:spPr>
        <p:txBody>
          <a:bodyPr wrap="square" rtlCol="0" anchor="t">
            <a:spAutoFit/>
          </a:bodyPr>
          <a:p>
            <a:r>
              <a:rPr lang="en-US" altLang="zh-CN" sz="3200" b="1" dirty="0">
                <a:solidFill>
                  <a:srgbClr val="4F81BD"/>
                </a:solidFill>
                <a:latin typeface="微软雅黑" panose="020B0503020204020204" charset="-122"/>
                <a:ea typeface="微软雅黑" panose="020B0503020204020204" charset="-122"/>
                <a:sym typeface="+mn-ea"/>
              </a:rPr>
              <a:t>3</a:t>
            </a:r>
            <a:r>
              <a:rPr lang="zh-CN" altLang="en-US" sz="3200" b="1" dirty="0">
                <a:solidFill>
                  <a:srgbClr val="4F81BD"/>
                </a:solidFill>
                <a:latin typeface="微软雅黑" panose="020B0503020204020204" charset="-122"/>
                <a:ea typeface="微软雅黑" panose="020B0503020204020204" charset="-122"/>
                <a:sym typeface="+mn-ea"/>
              </a:rPr>
              <a:t>、有效性</a:t>
            </a:r>
            <a:endParaRPr lang="zh-CN" altLang="en-US" sz="3200" b="1" dirty="0">
              <a:solidFill>
                <a:srgbClr val="4F81BD"/>
              </a:solidFill>
              <a:latin typeface="微软雅黑" panose="020B0503020204020204" charset="-122"/>
              <a:ea typeface="微软雅黑" panose="020B0503020204020204" charset="-122"/>
              <a:sym typeface="+mn-ea"/>
            </a:endParaRPr>
          </a:p>
        </p:txBody>
      </p:sp>
      <p:sp>
        <p:nvSpPr>
          <p:cNvPr id="8" name="文本框 7"/>
          <p:cNvSpPr txBox="1"/>
          <p:nvPr/>
        </p:nvSpPr>
        <p:spPr>
          <a:xfrm>
            <a:off x="6094730" y="727075"/>
            <a:ext cx="6179185" cy="1165860"/>
          </a:xfrm>
          <a:prstGeom prst="rect">
            <a:avLst/>
          </a:prstGeom>
          <a:noFill/>
        </p:spPr>
        <p:txBody>
          <a:bodyPr wrap="square" rtlCol="0" anchor="t">
            <a:noAutofit/>
          </a:bodyPr>
          <a:p>
            <a:pPr>
              <a:lnSpc>
                <a:spcPct val="150000"/>
              </a:lnSpc>
            </a:pPr>
            <a:endParaRPr lang="zh-CN" altLang="en-US" sz="2400" b="1">
              <a:sym typeface="+mn-ea"/>
            </a:endParaRPr>
          </a:p>
        </p:txBody>
      </p:sp>
      <p:cxnSp>
        <p:nvCxnSpPr>
          <p:cNvPr id="16" name="直接连接符 15"/>
          <p:cNvCxnSpPr/>
          <p:nvPr/>
        </p:nvCxnSpPr>
        <p:spPr>
          <a:xfrm>
            <a:off x="5860582" y="726874"/>
            <a:ext cx="0" cy="5760000"/>
          </a:xfrm>
          <a:prstGeom prst="line">
            <a:avLst/>
          </a:prstGeom>
        </p:spPr>
        <p:style>
          <a:lnRef idx="2">
            <a:schemeClr val="accent1"/>
          </a:lnRef>
          <a:fillRef idx="0">
            <a:srgbClr val="FFFFFF"/>
          </a:fillRef>
          <a:effectRef idx="0">
            <a:srgbClr val="FFFFFF"/>
          </a:effectRef>
          <a:fontRef idx="minor">
            <a:schemeClr val="tx1"/>
          </a:fontRef>
        </p:style>
      </p:cxnSp>
      <p:sp>
        <p:nvSpPr>
          <p:cNvPr id="13315" name="矩形 3"/>
          <p:cNvSpPr>
            <a:spLocks noChangeArrowheads="1"/>
          </p:cNvSpPr>
          <p:nvPr/>
        </p:nvSpPr>
        <p:spPr bwMode="auto">
          <a:xfrm>
            <a:off x="201295" y="1137920"/>
            <a:ext cx="5474970" cy="5166360"/>
          </a:xfrm>
          <a:prstGeom prst="rect">
            <a:avLst/>
          </a:prstGeom>
          <a:solidFill>
            <a:schemeClr val="bg1"/>
          </a:solidFill>
          <a:ln w="12700" algn="ctr">
            <a:solidFill>
              <a:schemeClr val="accent1"/>
            </a:solidFill>
            <a:prstDash val="dash"/>
            <a:round/>
          </a:ln>
        </p:spPr>
        <p:txBody>
          <a:bodyP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indent="0">
              <a:lnSpc>
                <a:spcPct val="200000"/>
              </a:lnSpc>
              <a:buNone/>
            </a:pPr>
            <a:endParaRPr lang="en-US" altLang="zh-CN" sz="1000">
              <a:latin typeface="微软雅黑" panose="020B0503020204020204" charset="-122"/>
              <a:ea typeface="微软雅黑" panose="020B0503020204020204" charset="-122"/>
              <a:cs typeface="微软雅黑" panose="020B0503020204020204" charset="-122"/>
              <a:sym typeface="+mn-ea"/>
            </a:endParaRPr>
          </a:p>
          <a:p>
            <a:pPr indent="0">
              <a:lnSpc>
                <a:spcPct val="200000"/>
              </a:lnSpc>
              <a:buNone/>
            </a:pPr>
            <a:endParaRPr lang="en-US" altLang="zh-CN" sz="1000">
              <a:latin typeface="微软雅黑" panose="020B0503020204020204" charset="-122"/>
              <a:ea typeface="微软雅黑" panose="020B0503020204020204" charset="-122"/>
              <a:cs typeface="微软雅黑" panose="020B0503020204020204" charset="-122"/>
              <a:sym typeface="+mn-ea"/>
            </a:endParaRPr>
          </a:p>
          <a:p>
            <a:pPr indent="0">
              <a:lnSpc>
                <a:spcPct val="200000"/>
              </a:lnSpc>
              <a:buNone/>
            </a:pPr>
            <a:endParaRPr lang="en-US" altLang="zh-CN" sz="1000">
              <a:latin typeface="微软雅黑" panose="020B0503020204020204" charset="-122"/>
              <a:ea typeface="微软雅黑" panose="020B0503020204020204" charset="-122"/>
              <a:cs typeface="微软雅黑" panose="020B0503020204020204" charset="-122"/>
              <a:sym typeface="+mn-ea"/>
            </a:endParaRPr>
          </a:p>
          <a:p>
            <a:pPr indent="0">
              <a:lnSpc>
                <a:spcPct val="200000"/>
              </a:lnSpc>
              <a:buNone/>
            </a:pPr>
            <a:endParaRPr lang="en-US" altLang="zh-CN" sz="1000">
              <a:latin typeface="微软雅黑" panose="020B0503020204020204" charset="-122"/>
              <a:ea typeface="微软雅黑" panose="020B0503020204020204" charset="-122"/>
              <a:cs typeface="微软雅黑" panose="020B0503020204020204" charset="-122"/>
              <a:sym typeface="+mn-ea"/>
            </a:endParaRPr>
          </a:p>
          <a:p>
            <a:pPr indent="0">
              <a:lnSpc>
                <a:spcPct val="200000"/>
              </a:lnSpc>
              <a:buNone/>
            </a:pPr>
            <a:endParaRPr lang="en-US" altLang="zh-CN" sz="1000">
              <a:latin typeface="微软雅黑" panose="020B0503020204020204" charset="-122"/>
              <a:ea typeface="微软雅黑" panose="020B0503020204020204" charset="-122"/>
              <a:cs typeface="微软雅黑" panose="020B0503020204020204" charset="-122"/>
              <a:sym typeface="+mn-ea"/>
            </a:endParaRPr>
          </a:p>
          <a:p>
            <a:pPr indent="0">
              <a:lnSpc>
                <a:spcPct val="200000"/>
              </a:lnSpc>
              <a:buNone/>
            </a:pPr>
            <a:endParaRPr lang="en-US" altLang="zh-CN" sz="1000">
              <a:latin typeface="微软雅黑" panose="020B0503020204020204" charset="-122"/>
              <a:ea typeface="微软雅黑" panose="020B0503020204020204" charset="-122"/>
              <a:cs typeface="微软雅黑" panose="020B0503020204020204" charset="-122"/>
              <a:sym typeface="+mn-ea"/>
            </a:endParaRPr>
          </a:p>
          <a:p>
            <a:pPr indent="0">
              <a:lnSpc>
                <a:spcPct val="200000"/>
              </a:lnSpc>
              <a:buNone/>
            </a:pPr>
            <a:endParaRPr lang="en-US" altLang="zh-CN" sz="1000">
              <a:latin typeface="微软雅黑" panose="020B0503020204020204" charset="-122"/>
              <a:ea typeface="微软雅黑" panose="020B0503020204020204" charset="-122"/>
              <a:cs typeface="微软雅黑" panose="020B0503020204020204" charset="-122"/>
              <a:sym typeface="+mn-ea"/>
            </a:endParaRPr>
          </a:p>
          <a:p>
            <a:pPr indent="0">
              <a:lnSpc>
                <a:spcPct val="200000"/>
              </a:lnSpc>
              <a:buNone/>
            </a:pPr>
            <a:endParaRPr lang="en-US" altLang="zh-CN" sz="1000">
              <a:latin typeface="微软雅黑" panose="020B0503020204020204" charset="-122"/>
              <a:ea typeface="微软雅黑" panose="020B0503020204020204" charset="-122"/>
              <a:cs typeface="微软雅黑" panose="020B0503020204020204" charset="-122"/>
              <a:sym typeface="+mn-ea"/>
            </a:endParaRPr>
          </a:p>
          <a:p>
            <a:pPr indent="0">
              <a:lnSpc>
                <a:spcPct val="200000"/>
              </a:lnSpc>
              <a:buNone/>
            </a:pPr>
            <a:endParaRPr lang="en-US" altLang="zh-CN" sz="1000">
              <a:latin typeface="微软雅黑" panose="020B0503020204020204" charset="-122"/>
              <a:ea typeface="微软雅黑" panose="020B0503020204020204" charset="-122"/>
              <a:cs typeface="微软雅黑" panose="020B0503020204020204" charset="-122"/>
              <a:sym typeface="+mn-ea"/>
            </a:endParaRPr>
          </a:p>
          <a:p>
            <a:pPr indent="0">
              <a:lnSpc>
                <a:spcPct val="200000"/>
              </a:lnSpc>
              <a:buNone/>
            </a:pPr>
            <a:endParaRPr lang="en-US" altLang="zh-CN" sz="1000">
              <a:latin typeface="微软雅黑" panose="020B0503020204020204" charset="-122"/>
              <a:ea typeface="微软雅黑" panose="020B0503020204020204" charset="-122"/>
              <a:cs typeface="微软雅黑" panose="020B0503020204020204" charset="-122"/>
              <a:sym typeface="+mn-ea"/>
            </a:endParaRPr>
          </a:p>
          <a:p>
            <a:pPr indent="0">
              <a:lnSpc>
                <a:spcPct val="200000"/>
              </a:lnSpc>
              <a:buNone/>
            </a:pPr>
            <a:endParaRPr lang="en-US" altLang="zh-CN" sz="1000">
              <a:latin typeface="微软雅黑" panose="020B0503020204020204" charset="-122"/>
              <a:ea typeface="微软雅黑" panose="020B0503020204020204" charset="-122"/>
              <a:cs typeface="微软雅黑" panose="020B0503020204020204" charset="-122"/>
              <a:sym typeface="+mn-ea"/>
            </a:endParaRPr>
          </a:p>
          <a:p>
            <a:pPr indent="0">
              <a:lnSpc>
                <a:spcPct val="200000"/>
              </a:lnSpc>
              <a:buNone/>
            </a:pPr>
            <a:endParaRPr lang="en-US" altLang="zh-CN" sz="1000">
              <a:latin typeface="微软雅黑" panose="020B0503020204020204" charset="-122"/>
              <a:ea typeface="微软雅黑" panose="020B0503020204020204" charset="-122"/>
              <a:cs typeface="微软雅黑" panose="020B0503020204020204" charset="-122"/>
              <a:sym typeface="+mn-ea"/>
            </a:endParaRPr>
          </a:p>
          <a:p>
            <a:pPr indent="0">
              <a:lnSpc>
                <a:spcPct val="200000"/>
              </a:lnSpc>
              <a:buNone/>
            </a:pPr>
            <a:r>
              <a:rPr lang="en-US" altLang="zh-CN" sz="1200">
                <a:latin typeface="微软雅黑" panose="020B0503020204020204" charset="-122"/>
                <a:ea typeface="微软雅黑" panose="020B0503020204020204" charset="-122"/>
                <a:cs typeface="微软雅黑" panose="020B0503020204020204" charset="-122"/>
                <a:sym typeface="+mn-ea"/>
              </a:rPr>
              <a:t>24 </a:t>
            </a:r>
            <a:r>
              <a:rPr lang="zh-CN" altLang="en-US" sz="1200">
                <a:latin typeface="微软雅黑" panose="020B0503020204020204" charset="-122"/>
                <a:ea typeface="微软雅黑" panose="020B0503020204020204" charset="-122"/>
                <a:cs typeface="微软雅黑" panose="020B0503020204020204" charset="-122"/>
                <a:sym typeface="+mn-ea"/>
              </a:rPr>
              <a:t>周、多中心、随机、双盲、安慰剂对照研究，针对伴剂末现象的帕金森病患者，</a:t>
            </a:r>
            <a:r>
              <a:rPr lang="zh-CN" altLang="en-US" sz="1200" b="1">
                <a:solidFill>
                  <a:srgbClr val="C00000"/>
                </a:solidFill>
                <a:latin typeface="微软雅黑" panose="020B0503020204020204" charset="-122"/>
                <a:ea typeface="微软雅黑" panose="020B0503020204020204" charset="-122"/>
                <a:cs typeface="微软雅黑" panose="020B0503020204020204" charset="-122"/>
                <a:sym typeface="+mn-ea"/>
              </a:rPr>
              <a:t>在左旋多巴基础上联合沙非胺治疗，可显著延长无困扰异动开期、缩短关期并改善运动症状，</a:t>
            </a:r>
            <a:r>
              <a:rPr lang="en-US" altLang="zh-CN" sz="1200" b="1">
                <a:solidFill>
                  <a:srgbClr val="C00000"/>
                </a:solidFill>
                <a:latin typeface="微软雅黑" panose="020B0503020204020204" charset="-122"/>
                <a:ea typeface="微软雅黑" panose="020B0503020204020204" charset="-122"/>
                <a:cs typeface="微软雅黑" panose="020B0503020204020204" charset="-122"/>
                <a:sym typeface="+mn-ea"/>
              </a:rPr>
              <a:t>100mg</a:t>
            </a:r>
            <a:r>
              <a:rPr lang="zh-CN" altLang="en-US" sz="1200" b="1">
                <a:solidFill>
                  <a:srgbClr val="C00000"/>
                </a:solidFill>
                <a:latin typeface="微软雅黑" panose="020B0503020204020204" charset="-122"/>
                <a:ea typeface="微软雅黑" panose="020B0503020204020204" charset="-122"/>
                <a:cs typeface="微软雅黑" panose="020B0503020204020204" charset="-122"/>
                <a:sym typeface="+mn-ea"/>
              </a:rPr>
              <a:t>剂量疗效更优。</a:t>
            </a:r>
            <a:endParaRPr lang="zh-CN" altLang="en-US" sz="1200" b="1">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25" name="矩形 266"/>
          <p:cNvSpPr>
            <a:spLocks noChangeArrowheads="1"/>
          </p:cNvSpPr>
          <p:nvPr/>
        </p:nvSpPr>
        <p:spPr bwMode="auto">
          <a:xfrm>
            <a:off x="6044565" y="1138555"/>
            <a:ext cx="6017895" cy="5629275"/>
          </a:xfrm>
          <a:prstGeom prst="rect">
            <a:avLst/>
          </a:prstGeom>
          <a:noFill/>
          <a:ln w="12700">
            <a:solidFill>
              <a:srgbClr val="FFC000"/>
            </a:solidFill>
            <a:prstDash val="dash"/>
            <a:miter lim="800000"/>
          </a:ln>
        </p:spPr>
        <p:txBody>
          <a:bodyPr>
            <a:noAutofit/>
          </a:bodyPr>
          <a:lstStyle>
            <a:lvl1pPr>
              <a:spcBef>
                <a:spcPct val="15000"/>
              </a:spcBef>
              <a:buChar char="•"/>
              <a:defRPr sz="2400">
                <a:solidFill>
                  <a:schemeClr val="tx1"/>
                </a:solidFill>
                <a:latin typeface="微软雅黑" panose="020B0503020204020204" charset="-122"/>
                <a:ea typeface="微软雅黑" panose="020B0503020204020204" charset="-122"/>
              </a:defRPr>
            </a:lvl1pPr>
            <a:lvl2pPr marL="742950" indent="-285750">
              <a:spcBef>
                <a:spcPct val="15000"/>
              </a:spcBef>
              <a:buChar char="–"/>
              <a:defRPr sz="2100">
                <a:solidFill>
                  <a:schemeClr val="tx1"/>
                </a:solidFill>
                <a:latin typeface="微软雅黑" panose="020B0503020204020204" charset="-122"/>
                <a:ea typeface="微软雅黑" panose="020B0503020204020204" charset="-122"/>
              </a:defRPr>
            </a:lvl2pPr>
            <a:lvl3pPr marL="1143000" indent="-228600">
              <a:spcBef>
                <a:spcPct val="15000"/>
              </a:spcBef>
              <a:buChar char="•"/>
              <a:defRPr>
                <a:solidFill>
                  <a:schemeClr val="tx1"/>
                </a:solidFill>
                <a:latin typeface="微软雅黑" panose="020B0503020204020204" charset="-122"/>
                <a:ea typeface="微软雅黑" panose="020B0503020204020204" charset="-122"/>
              </a:defRPr>
            </a:lvl3pPr>
            <a:lvl4pPr marL="1600200" indent="-228600">
              <a:spcBef>
                <a:spcPct val="15000"/>
              </a:spcBef>
              <a:buChar char="–"/>
              <a:defRPr sz="1500">
                <a:solidFill>
                  <a:schemeClr val="tx1"/>
                </a:solidFill>
                <a:latin typeface="微软雅黑" panose="020B0503020204020204" charset="-122"/>
                <a:ea typeface="微软雅黑" panose="020B0503020204020204" charset="-122"/>
              </a:defRPr>
            </a:lvl4pPr>
            <a:lvl5pPr marL="2057400" indent="-228600">
              <a:spcBef>
                <a:spcPct val="15000"/>
              </a:spcBef>
              <a:buChar char="»"/>
              <a:defRPr sz="1500">
                <a:solidFill>
                  <a:schemeClr val="tx1"/>
                </a:solidFill>
                <a:latin typeface="微软雅黑" panose="020B0503020204020204" charset="-122"/>
                <a:ea typeface="微软雅黑" panose="020B0503020204020204" charset="-122"/>
              </a:defRPr>
            </a:lvl5pPr>
            <a:lvl6pPr marL="2514600" indent="-228600" eaLnBrk="0" fontAlgn="base" hangingPunct="0">
              <a:spcBef>
                <a:spcPct val="15000"/>
              </a:spcBef>
              <a:spcAft>
                <a:spcPct val="0"/>
              </a:spcAft>
              <a:buChar char="»"/>
              <a:defRPr sz="1500">
                <a:solidFill>
                  <a:schemeClr val="tx1"/>
                </a:solidFill>
                <a:latin typeface="微软雅黑" panose="020B0503020204020204" charset="-122"/>
                <a:ea typeface="微软雅黑" panose="020B0503020204020204" charset="-122"/>
              </a:defRPr>
            </a:lvl6pPr>
            <a:lvl7pPr marL="2971800" indent="-228600" eaLnBrk="0" fontAlgn="base" hangingPunct="0">
              <a:spcBef>
                <a:spcPct val="15000"/>
              </a:spcBef>
              <a:spcAft>
                <a:spcPct val="0"/>
              </a:spcAft>
              <a:buChar char="»"/>
              <a:defRPr sz="1500">
                <a:solidFill>
                  <a:schemeClr val="tx1"/>
                </a:solidFill>
                <a:latin typeface="微软雅黑" panose="020B0503020204020204" charset="-122"/>
                <a:ea typeface="微软雅黑" panose="020B0503020204020204" charset="-122"/>
              </a:defRPr>
            </a:lvl7pPr>
            <a:lvl8pPr marL="3429000" indent="-228600" eaLnBrk="0" fontAlgn="base" hangingPunct="0">
              <a:spcBef>
                <a:spcPct val="15000"/>
              </a:spcBef>
              <a:spcAft>
                <a:spcPct val="0"/>
              </a:spcAft>
              <a:buChar char="»"/>
              <a:defRPr sz="1500">
                <a:solidFill>
                  <a:schemeClr val="tx1"/>
                </a:solidFill>
                <a:latin typeface="微软雅黑" panose="020B0503020204020204" charset="-122"/>
                <a:ea typeface="微软雅黑" panose="020B0503020204020204" charset="-122"/>
              </a:defRPr>
            </a:lvl8pPr>
            <a:lvl9pPr marL="3886200" indent="-228600" eaLnBrk="0" fontAlgn="base" hangingPunct="0">
              <a:spcBef>
                <a:spcPct val="15000"/>
              </a:spcBef>
              <a:spcAft>
                <a:spcPct val="0"/>
              </a:spcAft>
              <a:buChar char="»"/>
              <a:defRPr sz="1500">
                <a:solidFill>
                  <a:schemeClr val="tx1"/>
                </a:solidFill>
                <a:latin typeface="微软雅黑" panose="020B0503020204020204" charset="-122"/>
                <a:ea typeface="微软雅黑" panose="020B0503020204020204" charset="-122"/>
              </a:defRPr>
            </a:lvl9pPr>
          </a:lstStyle>
          <a:p>
            <a:pPr>
              <a:lnSpc>
                <a:spcPct val="150000"/>
              </a:lnSpc>
              <a:spcBef>
                <a:spcPct val="0"/>
              </a:spcBef>
              <a:buFontTx/>
              <a:buNone/>
              <a:defRPr/>
            </a:pPr>
            <a:endParaRPr lang="en-US" altLang="zh-CN" sz="1335" kern="0" dirty="0">
              <a:solidFill>
                <a:srgbClr val="FF0000"/>
              </a:solidFill>
              <a:cs typeface="Times New Roman" panose="02020603050405020304" pitchFamily="18" charset="0"/>
            </a:endParaRPr>
          </a:p>
        </p:txBody>
      </p:sp>
      <p:sp>
        <p:nvSpPr>
          <p:cNvPr id="30" name="圆角矩形 29"/>
          <p:cNvSpPr/>
          <p:nvPr>
            <p:custDataLst>
              <p:tags r:id="rId3"/>
            </p:custDataLst>
          </p:nvPr>
        </p:nvSpPr>
        <p:spPr>
          <a:xfrm>
            <a:off x="753110" y="506730"/>
            <a:ext cx="4646295" cy="567055"/>
          </a:xfrm>
          <a:prstGeom prst="round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00000"/>
              </a:lnSpc>
            </a:pPr>
            <a:r>
              <a:rPr lang="zh-CN" altLang="en-US" b="1">
                <a:sym typeface="+mn-ea"/>
              </a:rPr>
              <a:t>沙非</a:t>
            </a:r>
            <a:r>
              <a:rPr lang="zh-CN" altLang="en-US" b="1">
                <a:sym typeface="+mn-ea"/>
              </a:rPr>
              <a:t>胺联合左旋多巴可显著缩短关期、延长开期，强效缓解剂末现象</a:t>
            </a:r>
            <a:endParaRPr lang="zh-CN" altLang="en-US" b="1" dirty="0">
              <a:solidFill>
                <a:schemeClr val="bg1"/>
              </a:solidFill>
              <a:latin typeface="微软雅黑" panose="020B0503020204020204" charset="-122"/>
              <a:ea typeface="微软雅黑" panose="020B0503020204020204" charset="-122"/>
            </a:endParaRPr>
          </a:p>
        </p:txBody>
      </p:sp>
      <p:sp>
        <p:nvSpPr>
          <p:cNvPr id="34" name="圆角矩形 33"/>
          <p:cNvSpPr/>
          <p:nvPr>
            <p:custDataLst>
              <p:tags r:id="rId4"/>
            </p:custDataLst>
          </p:nvPr>
        </p:nvSpPr>
        <p:spPr>
          <a:xfrm>
            <a:off x="6813550" y="353695"/>
            <a:ext cx="4725035" cy="72009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b="1">
              <a:sym typeface="+mn-ea"/>
            </a:endParaRPr>
          </a:p>
          <a:p>
            <a:pPr algn="ctr">
              <a:lnSpc>
                <a:spcPct val="100000"/>
              </a:lnSpc>
            </a:pPr>
            <a:r>
              <a:rPr lang="zh-CN" altLang="en-US" b="1">
                <a:sym typeface="+mn-ea"/>
              </a:rPr>
              <a:t>沙非胺可显著改善</a:t>
            </a:r>
            <a:r>
              <a:rPr lang="en-US" altLang="zh-CN" b="1">
                <a:sym typeface="+mn-ea"/>
              </a:rPr>
              <a:t>PD</a:t>
            </a:r>
            <a:r>
              <a:rPr lang="zh-CN" altLang="en-US" b="1">
                <a:sym typeface="+mn-ea"/>
              </a:rPr>
              <a:t>患者非运动症状，提高患者生活质量</a:t>
            </a:r>
            <a:endParaRPr lang="zh-CN" altLang="en-US" b="1" dirty="0">
              <a:solidFill>
                <a:schemeClr val="bg1"/>
              </a:solidFill>
              <a:latin typeface="微软雅黑" panose="020B0503020204020204" charset="-122"/>
              <a:ea typeface="微软雅黑" panose="020B0503020204020204" charset="-122"/>
            </a:endParaRPr>
          </a:p>
          <a:p>
            <a:pPr algn="ctr"/>
            <a:endParaRPr lang="zh-CN" altLang="en-US" b="1" dirty="0">
              <a:solidFill>
                <a:schemeClr val="bg1"/>
              </a:solidFill>
              <a:latin typeface="微软雅黑" panose="020B0503020204020204" charset="-122"/>
              <a:ea typeface="微软雅黑" panose="020B0503020204020204" charset="-122"/>
            </a:endParaRPr>
          </a:p>
        </p:txBody>
      </p:sp>
      <p:graphicFrame>
        <p:nvGraphicFramePr>
          <p:cNvPr id="45" name="图表 44"/>
          <p:cNvGraphicFramePr/>
          <p:nvPr/>
        </p:nvGraphicFramePr>
        <p:xfrm>
          <a:off x="235585" y="1233805"/>
          <a:ext cx="5390515" cy="3984625"/>
        </p:xfrm>
        <a:graphic>
          <a:graphicData uri="http://schemas.openxmlformats.org/drawingml/2006/chart">
            <c:chart xmlns:c="http://schemas.openxmlformats.org/drawingml/2006/chart" xmlns:r="http://schemas.openxmlformats.org/officeDocument/2006/relationships" r:id="rId1"/>
          </a:graphicData>
        </a:graphic>
      </p:graphicFrame>
      <p:sp>
        <p:nvSpPr>
          <p:cNvPr id="46" name="文本框 45"/>
          <p:cNvSpPr txBox="1"/>
          <p:nvPr/>
        </p:nvSpPr>
        <p:spPr>
          <a:xfrm>
            <a:off x="4398010" y="2021205"/>
            <a:ext cx="1064895" cy="245110"/>
          </a:xfrm>
          <a:prstGeom prst="rect">
            <a:avLst/>
          </a:prstGeom>
          <a:noFill/>
        </p:spPr>
        <p:txBody>
          <a:bodyPr wrap="square" rtlCol="0">
            <a:spAutoFit/>
          </a:bodyPr>
          <a:p>
            <a:r>
              <a:rPr lang="en-US" altLang="zh-CN" sz="1000"/>
              <a:t>p</a:t>
            </a:r>
            <a:r>
              <a:rPr lang="zh-CN" altLang="en-US" sz="1000"/>
              <a:t>＜</a:t>
            </a:r>
            <a:r>
              <a:rPr lang="en-US" altLang="zh-CN" sz="1000"/>
              <a:t>0.05</a:t>
            </a:r>
            <a:endParaRPr lang="en-US" altLang="zh-CN" sz="1000"/>
          </a:p>
        </p:txBody>
      </p:sp>
      <p:graphicFrame>
        <p:nvGraphicFramePr>
          <p:cNvPr id="6" name="图表 5"/>
          <p:cNvGraphicFramePr/>
          <p:nvPr/>
        </p:nvGraphicFramePr>
        <p:xfrm>
          <a:off x="6257925" y="1303020"/>
          <a:ext cx="5600065" cy="3648710"/>
        </p:xfrm>
        <a:graphic>
          <a:graphicData uri="http://schemas.openxmlformats.org/drawingml/2006/chart">
            <c:chart xmlns:c="http://schemas.openxmlformats.org/drawingml/2006/chart" xmlns:r="http://schemas.openxmlformats.org/officeDocument/2006/relationships" r:id="rId2"/>
          </a:graphicData>
        </a:graphic>
      </p:graphicFrame>
      <p:sp>
        <p:nvSpPr>
          <p:cNvPr id="7" name="文本框 6"/>
          <p:cNvSpPr txBox="1"/>
          <p:nvPr/>
        </p:nvSpPr>
        <p:spPr>
          <a:xfrm>
            <a:off x="10380980" y="3183890"/>
            <a:ext cx="1064895" cy="245110"/>
          </a:xfrm>
          <a:prstGeom prst="rect">
            <a:avLst/>
          </a:prstGeom>
          <a:noFill/>
        </p:spPr>
        <p:txBody>
          <a:bodyPr wrap="square" rtlCol="0">
            <a:spAutoFit/>
          </a:bodyPr>
          <a:p>
            <a:r>
              <a:rPr lang="en-US" altLang="zh-CN" sz="1000"/>
              <a:t>p</a:t>
            </a:r>
            <a:r>
              <a:rPr lang="zh-CN" altLang="en-US" sz="1000"/>
              <a:t>＜</a:t>
            </a:r>
            <a:r>
              <a:rPr lang="en-US" altLang="zh-CN" sz="1000"/>
              <a:t>0.05</a:t>
            </a:r>
            <a:endParaRPr lang="en-US" altLang="zh-CN" sz="1000"/>
          </a:p>
        </p:txBody>
      </p:sp>
      <p:sp>
        <p:nvSpPr>
          <p:cNvPr id="10" name="文本框 9"/>
          <p:cNvSpPr txBox="1"/>
          <p:nvPr/>
        </p:nvSpPr>
        <p:spPr>
          <a:xfrm>
            <a:off x="6044565" y="5223510"/>
            <a:ext cx="6110605" cy="1533525"/>
          </a:xfrm>
          <a:prstGeom prst="rect">
            <a:avLst/>
          </a:prstGeom>
          <a:noFill/>
        </p:spPr>
        <p:txBody>
          <a:bodyPr wrap="square" rtlCol="0" anchor="t">
            <a:noAutofit/>
          </a:bodyPr>
          <a:p>
            <a:pPr>
              <a:lnSpc>
                <a:spcPct val="150000"/>
              </a:lnSpc>
            </a:pPr>
            <a:r>
              <a:rPr lang="zh-CN" altLang="en-US" sz="1400"/>
              <a:t>本研究以3802例接受左旋多巴基础治疗的成年帕金森病患者为对象，对比左旋多巴联合甲磺酸沙非胺片与联合司来吉兰的疗效，</a:t>
            </a:r>
            <a:r>
              <a:rPr lang="zh-CN" altLang="en-US" sz="1400" b="1">
                <a:solidFill>
                  <a:srgbClr val="C00000"/>
                </a:solidFill>
              </a:rPr>
              <a:t>结果显示甲磺酸沙非胺片对整体生活质量、情绪健康、日常活动能力及躯体不适的改善效果全面优于司来吉兰。</a:t>
            </a:r>
            <a:endParaRPr lang="zh-CN" altLang="en-US" sz="1400" b="1">
              <a:solidFill>
                <a:srgbClr val="C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89535" y="169545"/>
            <a:ext cx="6096000" cy="583565"/>
          </a:xfrm>
          <a:prstGeom prst="rect">
            <a:avLst/>
          </a:prstGeom>
          <a:noFill/>
        </p:spPr>
        <p:txBody>
          <a:bodyPr wrap="square" rtlCol="0" anchor="t">
            <a:spAutoFit/>
          </a:bodyPr>
          <a:p>
            <a:r>
              <a:rPr lang="en-US" altLang="zh-CN" sz="3200" b="1" dirty="0">
                <a:solidFill>
                  <a:srgbClr val="4F81BD"/>
                </a:solidFill>
                <a:latin typeface="微软雅黑" panose="020B0503020204020204" charset="-122"/>
                <a:ea typeface="微软雅黑" panose="020B0503020204020204" charset="-122"/>
                <a:sym typeface="+mn-ea"/>
              </a:rPr>
              <a:t>3</a:t>
            </a:r>
            <a:r>
              <a:rPr lang="zh-CN" altLang="en-US" sz="3200" b="1" dirty="0">
                <a:solidFill>
                  <a:srgbClr val="4F81BD"/>
                </a:solidFill>
                <a:latin typeface="微软雅黑" panose="020B0503020204020204" charset="-122"/>
                <a:ea typeface="微软雅黑" panose="020B0503020204020204" charset="-122"/>
                <a:sym typeface="+mn-ea"/>
              </a:rPr>
              <a:t>、有效性</a:t>
            </a:r>
            <a:endParaRPr lang="zh-CN" altLang="en-US" sz="3200" b="1" dirty="0">
              <a:solidFill>
                <a:srgbClr val="4F81BD"/>
              </a:solidFill>
              <a:latin typeface="微软雅黑" panose="020B0503020204020204" charset="-122"/>
              <a:ea typeface="微软雅黑" panose="020B0503020204020204" charset="-122"/>
              <a:sym typeface="+mn-ea"/>
            </a:endParaRPr>
          </a:p>
        </p:txBody>
      </p:sp>
      <p:graphicFrame>
        <p:nvGraphicFramePr>
          <p:cNvPr id="4" name="表格 3"/>
          <p:cNvGraphicFramePr/>
          <p:nvPr>
            <p:custDataLst>
              <p:tags r:id="rId1"/>
            </p:custDataLst>
          </p:nvPr>
        </p:nvGraphicFramePr>
        <p:xfrm>
          <a:off x="289560" y="1347470"/>
          <a:ext cx="11704320" cy="4682490"/>
        </p:xfrm>
        <a:graphic>
          <a:graphicData uri="http://schemas.openxmlformats.org/drawingml/2006/table">
            <a:tbl>
              <a:tblPr firstRow="1" bandRow="1">
                <a:tableStyleId>{5C22544A-7EE6-4342-B048-85BDC9FD1C3A}</a:tableStyleId>
              </a:tblPr>
              <a:tblGrid>
                <a:gridCol w="3952875"/>
                <a:gridCol w="7751445"/>
              </a:tblGrid>
              <a:tr h="796925">
                <a:tc>
                  <a:txBody>
                    <a:bodyPr/>
                    <a:p>
                      <a:pPr algn="ctr">
                        <a:buNone/>
                      </a:pPr>
                      <a:r>
                        <a:rPr lang="zh-CN" altLang="en-US" sz="2400"/>
                        <a:t>指南共识</a:t>
                      </a:r>
                      <a:endParaRPr lang="zh-CN" altLang="en-US" sz="2400"/>
                    </a:p>
                  </a:txBody>
                  <a:tcPr anchor="ctr" anchorCtr="0"/>
                </a:tc>
                <a:tc>
                  <a:txBody>
                    <a:bodyPr/>
                    <a:p>
                      <a:pPr algn="ctr">
                        <a:buNone/>
                      </a:pPr>
                      <a:r>
                        <a:rPr lang="zh-CN" altLang="en-US" sz="2400"/>
                        <a:t>推荐内容</a:t>
                      </a:r>
                      <a:endParaRPr lang="zh-CN" altLang="en-US" sz="2400"/>
                    </a:p>
                  </a:txBody>
                  <a:tcPr anchor="ctr" anchorCtr="0"/>
                </a:tc>
              </a:tr>
              <a:tr h="1167765">
                <a:tc>
                  <a:txBody>
                    <a:bodyPr/>
                    <a:p>
                      <a:pPr algn="ctr">
                        <a:buNone/>
                      </a:pPr>
                      <a:r>
                        <a:rPr lang="zh-CN" altLang="en-US" sz="1800"/>
                        <a:t>中国帕金森病治疗指南（第四版）</a:t>
                      </a:r>
                      <a:endParaRPr lang="zh-CN" altLang="en-US" sz="1800"/>
                    </a:p>
                  </a:txBody>
                  <a:tcPr anchor="ctr" anchorCtr="0"/>
                </a:tc>
                <a:tc>
                  <a:txBody>
                    <a:bodyPr/>
                    <a:p>
                      <a:pPr algn="l">
                        <a:buNone/>
                      </a:pPr>
                      <a:r>
                        <a:rPr lang="zh-CN" altLang="en-US" sz="1800"/>
                        <a:t>包括第一代</a:t>
                      </a:r>
                      <a:r>
                        <a:rPr lang="en-US" altLang="zh-CN" sz="1800"/>
                        <a:t> MAO-BI</a:t>
                      </a:r>
                      <a:r>
                        <a:rPr lang="zh-CN" altLang="en-US" sz="1800"/>
                        <a:t>司来吉兰常释片和口崩片（国内未上市）及第二代</a:t>
                      </a:r>
                      <a:r>
                        <a:rPr lang="en-US" altLang="zh-CN" sz="1800"/>
                        <a:t> MAO-BI </a:t>
                      </a:r>
                      <a:r>
                        <a:rPr lang="zh-CN" altLang="en-US" sz="1800"/>
                        <a:t>雷沙吉兰，以及国内尚未上市的双通道阻滞剂</a:t>
                      </a:r>
                      <a:r>
                        <a:rPr lang="zh-CN" altLang="en-US" sz="1800" b="1"/>
                        <a:t>沙非胺</a:t>
                      </a:r>
                      <a:r>
                        <a:rPr lang="zh-CN" altLang="en-US" sz="1800"/>
                        <a:t>、唑尼沙胺。</a:t>
                      </a:r>
                      <a:endParaRPr lang="zh-CN" altLang="en-US" sz="1800"/>
                    </a:p>
                  </a:txBody>
                  <a:tcPr anchor="ctr" anchorCtr="0"/>
                </a:tc>
              </a:tr>
              <a:tr h="1374140">
                <a:tc>
                  <a:txBody>
                    <a:bodyPr/>
                    <a:p>
                      <a:pPr algn="ctr">
                        <a:buNone/>
                      </a:pPr>
                      <a:r>
                        <a:rPr lang="zh-CN" altLang="en-US" sz="1800"/>
                        <a:t>中国帕金森病步态障碍管理专家共识</a:t>
                      </a:r>
                      <a:r>
                        <a:rPr lang="en-US" altLang="zh-CN" sz="1800"/>
                        <a:t>(2025)</a:t>
                      </a:r>
                      <a:endParaRPr lang="zh-CN" altLang="en-US" sz="1800"/>
                    </a:p>
                  </a:txBody>
                  <a:tcPr anchor="ctr" anchorCtr="0"/>
                </a:tc>
                <a:tc>
                  <a:txBody>
                    <a:bodyPr/>
                    <a:p>
                      <a:pPr algn="l">
                        <a:buNone/>
                      </a:pPr>
                      <a:r>
                        <a:rPr lang="zh-CN" altLang="en-US" sz="1800"/>
                        <a:t>有学者对两项沙非</a:t>
                      </a:r>
                      <a:r>
                        <a:rPr lang="zh-CN" altLang="en-US" sz="1800"/>
                        <a:t>胺的</a:t>
                      </a:r>
                      <a:r>
                        <a:rPr lang="en-US" altLang="zh-CN" sz="1800"/>
                        <a:t>RCT</a:t>
                      </a:r>
                      <a:r>
                        <a:rPr lang="zh-CN" altLang="en-US" sz="1800"/>
                        <a:t>研究进行事后分析发现，</a:t>
                      </a:r>
                      <a:r>
                        <a:rPr lang="zh-CN" altLang="en-US" sz="1800" b="1"/>
                        <a:t>沙非胺</a:t>
                      </a:r>
                      <a:r>
                        <a:rPr lang="zh-CN" altLang="en-US" sz="1800"/>
                        <a:t>作为左旋多巴的添加治疗可显著改善伴有症状波动的中晚期帕金森病患者的步态障碍。</a:t>
                      </a:r>
                      <a:endParaRPr lang="zh-CN" altLang="en-US" sz="1800"/>
                    </a:p>
                  </a:txBody>
                  <a:tcPr anchor="ctr" anchorCtr="0"/>
                </a:tc>
              </a:tr>
              <a:tr h="1343660">
                <a:tc>
                  <a:txBody>
                    <a:bodyPr/>
                    <a:p>
                      <a:pPr algn="ctr">
                        <a:buNone/>
                      </a:pPr>
                      <a:r>
                        <a:rPr lang="zh-CN" altLang="en-US" sz="1800">
                          <a:solidFill>
                            <a:schemeClr val="tx1"/>
                          </a:solidFill>
                        </a:rPr>
                        <a:t>2018年</a:t>
                      </a:r>
                      <a:r>
                        <a:rPr lang="en-US" altLang="zh-CN" sz="1800">
                          <a:solidFill>
                            <a:schemeClr val="tx1"/>
                          </a:solidFill>
                        </a:rPr>
                        <a:t>MDS</a:t>
                      </a:r>
                      <a:r>
                        <a:rPr lang="zh-CN" altLang="en-US" sz="1800">
                          <a:solidFill>
                            <a:schemeClr val="tx1"/>
                          </a:solidFill>
                        </a:rPr>
                        <a:t>帕金森病运动症状治疗</a:t>
                      </a:r>
                      <a:endParaRPr lang="zh-CN" altLang="en-US" sz="1800">
                        <a:solidFill>
                          <a:schemeClr val="tx1"/>
                        </a:solidFill>
                      </a:endParaRPr>
                    </a:p>
                    <a:p>
                      <a:pPr algn="ctr">
                        <a:buNone/>
                      </a:pPr>
                      <a:r>
                        <a:rPr lang="zh-CN" altLang="en-US" sz="1800">
                          <a:solidFill>
                            <a:schemeClr val="tx1"/>
                          </a:solidFill>
                        </a:rPr>
                        <a:t>循证建议</a:t>
                      </a:r>
                      <a:endParaRPr lang="zh-CN" altLang="en-US" sz="1800">
                        <a:solidFill>
                          <a:schemeClr val="tx1"/>
                        </a:solidFill>
                      </a:endParaRPr>
                    </a:p>
                  </a:txBody>
                  <a:tcPr anchor="ctr" anchorCtr="0"/>
                </a:tc>
                <a:tc>
                  <a:txBody>
                    <a:bodyPr/>
                    <a:p>
                      <a:pPr algn="l">
                        <a:buNone/>
                      </a:pPr>
                      <a:r>
                        <a:rPr lang="zh-CN" altLang="en-US" sz="1800">
                          <a:solidFill>
                            <a:schemeClr val="tx1"/>
                          </a:solidFill>
                          <a:sym typeface="+mn-ea"/>
                        </a:rPr>
                        <a:t>共 2 项高质量随机对照试验（其中 1 项附带 18 个月安慰剂对照延长随访研究）验证沙非胺疗效，最终结论：针对合并运动波动（剂末恶化、开关现象）的帕金森患者，</a:t>
                      </a:r>
                      <a:r>
                        <a:rPr lang="zh-CN" altLang="en-US" sz="1800" b="1">
                          <a:solidFill>
                            <a:schemeClr val="tx1"/>
                          </a:solidFill>
                          <a:sym typeface="+mn-ea"/>
                        </a:rPr>
                        <a:t>沙非胺</a:t>
                      </a:r>
                      <a:r>
                        <a:rPr lang="zh-CN" altLang="en-US" sz="1800">
                          <a:solidFill>
                            <a:schemeClr val="tx1"/>
                          </a:solidFill>
                          <a:sym typeface="+mn-ea"/>
                        </a:rPr>
                        <a:t>有效、临床常规推荐使用。</a:t>
                      </a:r>
                      <a:endParaRPr lang="zh-CN" altLang="en-US" sz="1800">
                        <a:solidFill>
                          <a:schemeClr val="tx1"/>
                        </a:solidFill>
                        <a:sym typeface="+mn-ea"/>
                      </a:endParaRPr>
                    </a:p>
                  </a:txBody>
                  <a:tcPr anchor="ctr" anchorCtr="0"/>
                </a:tc>
              </a:tr>
            </a:tbl>
          </a:graphicData>
        </a:graphic>
      </p:graphicFrame>
      <p:sp>
        <p:nvSpPr>
          <p:cNvPr id="5" name="文本框 4"/>
          <p:cNvSpPr txBox="1"/>
          <p:nvPr/>
        </p:nvSpPr>
        <p:spPr>
          <a:xfrm>
            <a:off x="568960" y="753110"/>
            <a:ext cx="6714490" cy="492760"/>
          </a:xfrm>
          <a:prstGeom prst="rect">
            <a:avLst/>
          </a:prstGeom>
          <a:noFill/>
        </p:spPr>
        <p:txBody>
          <a:bodyPr wrap="square" rtlCol="0">
            <a:noAutofit/>
          </a:bodyPr>
          <a:p>
            <a:r>
              <a:rPr lang="zh-CN" altLang="en-US" sz="2800" b="1"/>
              <a:t>权威指南共识一致推荐甲磺酸沙非胺片</a:t>
            </a:r>
            <a:endParaRPr lang="zh-CN" altLang="en-US" sz="2800"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10490" y="292735"/>
            <a:ext cx="6096000" cy="583565"/>
          </a:xfrm>
          <a:prstGeom prst="rect">
            <a:avLst/>
          </a:prstGeom>
          <a:noFill/>
        </p:spPr>
        <p:txBody>
          <a:bodyPr wrap="square" rtlCol="0" anchor="t">
            <a:spAutoFit/>
          </a:bodyPr>
          <a:p>
            <a:r>
              <a:rPr lang="en-US" altLang="zh-CN" sz="3200" b="1" dirty="0">
                <a:solidFill>
                  <a:srgbClr val="4F81BD"/>
                </a:solidFill>
                <a:latin typeface="微软雅黑" panose="020B0503020204020204" charset="-122"/>
                <a:ea typeface="微软雅黑" panose="020B0503020204020204" charset="-122"/>
                <a:sym typeface="+mn-ea"/>
              </a:rPr>
              <a:t>4</a:t>
            </a:r>
            <a:r>
              <a:rPr lang="zh-CN" altLang="en-US" sz="3200" b="1" dirty="0">
                <a:solidFill>
                  <a:srgbClr val="4F81BD"/>
                </a:solidFill>
                <a:latin typeface="微软雅黑" panose="020B0503020204020204" charset="-122"/>
                <a:ea typeface="微软雅黑" panose="020B0503020204020204" charset="-122"/>
                <a:sym typeface="+mn-ea"/>
              </a:rPr>
              <a:t>、</a:t>
            </a:r>
            <a:r>
              <a:rPr lang="zh-CN" altLang="en-US" sz="3200" b="1" dirty="0">
                <a:solidFill>
                  <a:srgbClr val="4F81BD"/>
                </a:solidFill>
                <a:latin typeface="微软雅黑" panose="020B0503020204020204" charset="-122"/>
                <a:ea typeface="微软雅黑" panose="020B0503020204020204" charset="-122"/>
                <a:sym typeface="+mn-ea"/>
              </a:rPr>
              <a:t>创新性</a:t>
            </a:r>
            <a:endParaRPr lang="zh-CN" altLang="en-US" sz="3200" b="1" dirty="0">
              <a:solidFill>
                <a:srgbClr val="4F81BD"/>
              </a:solidFill>
              <a:latin typeface="微软雅黑" panose="020B0503020204020204" charset="-122"/>
              <a:ea typeface="微软雅黑" panose="020B0503020204020204" charset="-122"/>
              <a:sym typeface="+mn-ea"/>
            </a:endParaRPr>
          </a:p>
        </p:txBody>
      </p:sp>
      <p:grpSp>
        <p:nvGrpSpPr>
          <p:cNvPr id="5" name="组合 4"/>
          <p:cNvGrpSpPr/>
          <p:nvPr/>
        </p:nvGrpSpPr>
        <p:grpSpPr>
          <a:xfrm>
            <a:off x="810895" y="890905"/>
            <a:ext cx="10673080" cy="5282565"/>
            <a:chOff x="623" y="1215"/>
            <a:chExt cx="13060" cy="3969"/>
          </a:xfrm>
        </p:grpSpPr>
        <p:sp>
          <p:nvSpPr>
            <p:cNvPr id="26" name="矩形 15"/>
            <p:cNvSpPr/>
            <p:nvPr/>
          </p:nvSpPr>
          <p:spPr bwMode="auto">
            <a:xfrm>
              <a:off x="623" y="1232"/>
              <a:ext cx="6210" cy="3952"/>
            </a:xfrm>
            <a:prstGeom prst="rect">
              <a:avLst/>
            </a:prstGeom>
          </p:spPr>
          <p:style>
            <a:lnRef idx="2">
              <a:schemeClr val="accent1"/>
            </a:lnRef>
            <a:fillRef idx="0">
              <a:srgbClr val="FFFFFF"/>
            </a:fillRef>
            <a:effectRef idx="0">
              <a:srgbClr val="FFFFFF"/>
            </a:effectRef>
            <a:fontRef idx="minor">
              <a:schemeClr val="tx1"/>
            </a:fontRef>
          </p:style>
          <p:txBody>
            <a:bodyPr anchor="ctr"/>
            <a:lstStyle/>
            <a:p>
              <a:pPr algn="just">
                <a:defRPr/>
              </a:pPr>
              <a:endParaRPr lang="zh-CN" altLang="en-US" sz="1350" kern="0" dirty="0">
                <a:solidFill>
                  <a:srgbClr val="FFFFFF"/>
                </a:solidFill>
                <a:latin typeface="Calibri" panose="020F0502020204030204"/>
                <a:ea typeface="宋体" panose="02010600030101010101" pitchFamily="2" charset="-122"/>
              </a:endParaRPr>
            </a:p>
          </p:txBody>
        </p:sp>
        <p:sp>
          <p:nvSpPr>
            <p:cNvPr id="29" name="矩形 17"/>
            <p:cNvSpPr/>
            <p:nvPr/>
          </p:nvSpPr>
          <p:spPr bwMode="auto">
            <a:xfrm>
              <a:off x="623" y="1215"/>
              <a:ext cx="6210" cy="394"/>
            </a:xfrm>
            <a:prstGeom prst="rect">
              <a:avLst/>
            </a:prstGeom>
          </p:spPr>
          <p:style>
            <a:lnRef idx="0">
              <a:srgbClr val="FFFFFF"/>
            </a:lnRef>
            <a:fillRef idx="1">
              <a:schemeClr val="accent1"/>
            </a:fillRef>
            <a:effectRef idx="0">
              <a:srgbClr val="FFFFFF"/>
            </a:effectRef>
            <a:fontRef idx="minor">
              <a:schemeClr val="lt1"/>
            </a:fontRef>
          </p:style>
          <p:txBody>
            <a:bodyPr anchor="ctr"/>
            <a:lstStyle/>
            <a:p>
              <a:pPr algn="ctr">
                <a:defRPr/>
              </a:pPr>
              <a:r>
                <a:rPr lang="zh-CN" altLang="en-US" b="1" kern="0" dirty="0">
                  <a:solidFill>
                    <a:srgbClr val="FFFFFF"/>
                  </a:solidFill>
                  <a:latin typeface="微软雅黑" panose="020B0503020204020204" charset="-122"/>
                  <a:ea typeface="微软雅黑" panose="020B0503020204020204" charset="-122"/>
                </a:rPr>
                <a:t>作用机制创新</a:t>
              </a:r>
              <a:endParaRPr lang="zh-CN" altLang="en-US" b="1" kern="0" dirty="0">
                <a:solidFill>
                  <a:srgbClr val="FFFFFF"/>
                </a:solidFill>
                <a:latin typeface="微软雅黑" panose="020B0503020204020204" charset="-122"/>
                <a:ea typeface="微软雅黑" panose="020B0503020204020204" charset="-122"/>
              </a:endParaRPr>
            </a:p>
          </p:txBody>
        </p:sp>
        <p:sp>
          <p:nvSpPr>
            <p:cNvPr id="32" name="文本框 19"/>
            <p:cNvSpPr txBox="1"/>
            <p:nvPr/>
          </p:nvSpPr>
          <p:spPr bwMode="auto">
            <a:xfrm>
              <a:off x="850" y="1823"/>
              <a:ext cx="5765" cy="492"/>
            </a:xfrm>
            <a:prstGeom prst="rect">
              <a:avLst/>
            </a:prstGeom>
            <a:noFill/>
          </p:spPr>
          <p:txBody>
            <a:bodyPr wrap="square">
              <a:spAutoFit/>
            </a:bodyPr>
            <a:lstStyle/>
            <a:p>
              <a:pPr algn="just">
                <a:lnSpc>
                  <a:spcPct val="120000"/>
                </a:lnSpc>
                <a:defRPr/>
              </a:pPr>
              <a:endParaRPr lang="zh-CN" altLang="en-US" sz="1200" b="1" kern="0" dirty="0">
                <a:solidFill>
                  <a:srgbClr val="494949"/>
                </a:solidFill>
                <a:latin typeface="微软雅黑" panose="020B0503020204020204" charset="-122"/>
                <a:ea typeface="微软雅黑" panose="020B0503020204020204" charset="-122"/>
              </a:endParaRPr>
            </a:p>
          </p:txBody>
        </p:sp>
        <p:grpSp>
          <p:nvGrpSpPr>
            <p:cNvPr id="4" name="组合 3"/>
            <p:cNvGrpSpPr/>
            <p:nvPr/>
          </p:nvGrpSpPr>
          <p:grpSpPr>
            <a:xfrm>
              <a:off x="7427" y="1228"/>
              <a:ext cx="6256" cy="3952"/>
              <a:chOff x="4586956" y="779883"/>
              <a:chExt cx="3225404" cy="2509565"/>
            </a:xfrm>
          </p:grpSpPr>
          <p:sp>
            <p:nvSpPr>
              <p:cNvPr id="27" name="矩形 16"/>
              <p:cNvSpPr/>
              <p:nvPr/>
            </p:nvSpPr>
            <p:spPr bwMode="auto">
              <a:xfrm>
                <a:off x="4586956" y="779883"/>
                <a:ext cx="3223023" cy="2509565"/>
              </a:xfrm>
              <a:prstGeom prst="rect">
                <a:avLst/>
              </a:prstGeom>
              <a:noFill/>
              <a:ln w="12700" cap="flat" cmpd="sng" algn="ctr">
                <a:solidFill>
                  <a:schemeClr val="accent1"/>
                </a:solidFill>
                <a:prstDash val="solid"/>
                <a:miter lim="800000"/>
              </a:ln>
              <a:effectLst/>
            </p:spPr>
            <p:txBody>
              <a:bodyPr anchor="ctr"/>
              <a:lstStyle/>
              <a:p>
                <a:pPr algn="just"/>
                <a:endParaRPr lang="zh-CN" altLang="en-US" sz="1350" kern="0" dirty="0">
                  <a:solidFill>
                    <a:srgbClr val="FFFFFF"/>
                  </a:solidFill>
                  <a:latin typeface="Calibri" panose="020F0502020204030204"/>
                  <a:ea typeface="宋体" panose="02010600030101010101" pitchFamily="2" charset="-122"/>
                </a:endParaRPr>
              </a:p>
            </p:txBody>
          </p:sp>
          <p:sp>
            <p:nvSpPr>
              <p:cNvPr id="30" name="矩形 18"/>
              <p:cNvSpPr/>
              <p:nvPr/>
            </p:nvSpPr>
            <p:spPr bwMode="auto">
              <a:xfrm>
                <a:off x="4589337" y="782265"/>
                <a:ext cx="3223023" cy="239316"/>
              </a:xfrm>
              <a:prstGeom prst="rect">
                <a:avLst/>
              </a:prstGeom>
            </p:spPr>
            <p:style>
              <a:lnRef idx="0">
                <a:srgbClr val="FFFFFF"/>
              </a:lnRef>
              <a:fillRef idx="1">
                <a:schemeClr val="accent1"/>
              </a:fillRef>
              <a:effectRef idx="0">
                <a:srgbClr val="FFFFFF"/>
              </a:effectRef>
              <a:fontRef idx="minor">
                <a:schemeClr val="lt1"/>
              </a:fontRef>
            </p:style>
            <p:txBody>
              <a:bodyPr anchor="ctr"/>
              <a:lstStyle/>
              <a:p>
                <a:pPr algn="ctr"/>
                <a:endParaRPr lang="zh-CN" altLang="en-US" sz="1200" b="1" kern="0" dirty="0">
                  <a:solidFill>
                    <a:srgbClr val="FFFFFF"/>
                  </a:solidFill>
                  <a:latin typeface="微软雅黑" panose="020B0503020204020204" charset="-122"/>
                  <a:ea typeface="微软雅黑" panose="020B0503020204020204" charset="-122"/>
                </a:endParaRPr>
              </a:p>
            </p:txBody>
          </p:sp>
          <p:sp>
            <p:nvSpPr>
              <p:cNvPr id="24" name="Freeform 486"/>
              <p:cNvSpPr/>
              <p:nvPr/>
            </p:nvSpPr>
            <p:spPr bwMode="auto">
              <a:xfrm>
                <a:off x="4770423" y="1772775"/>
                <a:ext cx="342900" cy="342900"/>
              </a:xfrm>
              <a:custGeom>
                <a:avLst/>
                <a:gdLst>
                  <a:gd name="T0" fmla="*/ 256 w 256"/>
                  <a:gd name="T1" fmla="*/ 234 h 256"/>
                  <a:gd name="T2" fmla="*/ 234 w 256"/>
                  <a:gd name="T3" fmla="*/ 256 h 256"/>
                  <a:gd name="T4" fmla="*/ 22 w 256"/>
                  <a:gd name="T5" fmla="*/ 256 h 256"/>
                  <a:gd name="T6" fmla="*/ 0 w 256"/>
                  <a:gd name="T7" fmla="*/ 234 h 256"/>
                  <a:gd name="T8" fmla="*/ 0 w 256"/>
                  <a:gd name="T9" fmla="*/ 22 h 256"/>
                  <a:gd name="T10" fmla="*/ 22 w 256"/>
                  <a:gd name="T11" fmla="*/ 0 h 256"/>
                  <a:gd name="T12" fmla="*/ 234 w 256"/>
                  <a:gd name="T13" fmla="*/ 0 h 256"/>
                  <a:gd name="T14" fmla="*/ 256 w 256"/>
                  <a:gd name="T15" fmla="*/ 22 h 256"/>
                  <a:gd name="T16" fmla="*/ 256 w 256"/>
                  <a:gd name="T17" fmla="*/ 234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 h="256">
                    <a:moveTo>
                      <a:pt x="256" y="234"/>
                    </a:moveTo>
                    <a:cubicBezTo>
                      <a:pt x="256" y="247"/>
                      <a:pt x="246" y="256"/>
                      <a:pt x="234" y="256"/>
                    </a:cubicBezTo>
                    <a:cubicBezTo>
                      <a:pt x="22" y="256"/>
                      <a:pt x="22" y="256"/>
                      <a:pt x="22" y="256"/>
                    </a:cubicBezTo>
                    <a:cubicBezTo>
                      <a:pt x="10" y="256"/>
                      <a:pt x="0" y="247"/>
                      <a:pt x="0" y="234"/>
                    </a:cubicBezTo>
                    <a:cubicBezTo>
                      <a:pt x="0" y="22"/>
                      <a:pt x="0" y="22"/>
                      <a:pt x="0" y="22"/>
                    </a:cubicBezTo>
                    <a:cubicBezTo>
                      <a:pt x="0" y="10"/>
                      <a:pt x="10" y="0"/>
                      <a:pt x="22" y="0"/>
                    </a:cubicBezTo>
                    <a:cubicBezTo>
                      <a:pt x="234" y="0"/>
                      <a:pt x="234" y="0"/>
                      <a:pt x="234" y="0"/>
                    </a:cubicBezTo>
                    <a:cubicBezTo>
                      <a:pt x="246" y="0"/>
                      <a:pt x="256" y="10"/>
                      <a:pt x="256" y="22"/>
                    </a:cubicBezTo>
                    <a:lnTo>
                      <a:pt x="256" y="234"/>
                    </a:lnTo>
                    <a:close/>
                  </a:path>
                </a:pathLst>
              </a:custGeom>
              <a:noFill/>
              <a:ln w="3175" cap="flat">
                <a:noFill/>
                <a:prstDash val="solid"/>
                <a:miter lim="800000"/>
              </a:ln>
            </p:spPr>
            <p:txBody>
              <a:bodyPr lIns="91440" tIns="45720" rIns="91440" bIns="45720"/>
              <a:lstStyle/>
              <a:p>
                <a:pPr>
                  <a:defRPr/>
                </a:pPr>
                <a:endParaRPr lang="en-GB" sz="1350">
                  <a:latin typeface="+mj-lt"/>
                </a:endParaRPr>
              </a:p>
            </p:txBody>
          </p:sp>
          <p:sp>
            <p:nvSpPr>
              <p:cNvPr id="34" name="Freeform 319"/>
              <p:cNvSpPr/>
              <p:nvPr/>
            </p:nvSpPr>
            <p:spPr bwMode="auto">
              <a:xfrm>
                <a:off x="4738275" y="2387138"/>
                <a:ext cx="415529" cy="402431"/>
              </a:xfrm>
              <a:custGeom>
                <a:avLst/>
                <a:gdLst>
                  <a:gd name="T0" fmla="*/ 255 w 255"/>
                  <a:gd name="T1" fmla="*/ 233 h 255"/>
                  <a:gd name="T2" fmla="*/ 233 w 255"/>
                  <a:gd name="T3" fmla="*/ 255 h 255"/>
                  <a:gd name="T4" fmla="*/ 22 w 255"/>
                  <a:gd name="T5" fmla="*/ 255 h 255"/>
                  <a:gd name="T6" fmla="*/ 0 w 255"/>
                  <a:gd name="T7" fmla="*/ 233 h 255"/>
                  <a:gd name="T8" fmla="*/ 0 w 255"/>
                  <a:gd name="T9" fmla="*/ 22 h 255"/>
                  <a:gd name="T10" fmla="*/ 22 w 255"/>
                  <a:gd name="T11" fmla="*/ 0 h 255"/>
                  <a:gd name="T12" fmla="*/ 233 w 255"/>
                  <a:gd name="T13" fmla="*/ 0 h 255"/>
                  <a:gd name="T14" fmla="*/ 255 w 255"/>
                  <a:gd name="T15" fmla="*/ 22 h 255"/>
                  <a:gd name="T16" fmla="*/ 255 w 255"/>
                  <a:gd name="T17" fmla="*/ 233 h 2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5" h="255">
                    <a:moveTo>
                      <a:pt x="255" y="233"/>
                    </a:moveTo>
                    <a:cubicBezTo>
                      <a:pt x="255" y="246"/>
                      <a:pt x="245" y="255"/>
                      <a:pt x="233" y="255"/>
                    </a:cubicBezTo>
                    <a:cubicBezTo>
                      <a:pt x="22" y="255"/>
                      <a:pt x="22" y="255"/>
                      <a:pt x="22" y="255"/>
                    </a:cubicBezTo>
                    <a:cubicBezTo>
                      <a:pt x="10" y="255"/>
                      <a:pt x="0" y="246"/>
                      <a:pt x="0" y="233"/>
                    </a:cubicBezTo>
                    <a:cubicBezTo>
                      <a:pt x="0" y="22"/>
                      <a:pt x="0" y="22"/>
                      <a:pt x="0" y="22"/>
                    </a:cubicBezTo>
                    <a:cubicBezTo>
                      <a:pt x="0" y="10"/>
                      <a:pt x="10" y="0"/>
                      <a:pt x="22" y="0"/>
                    </a:cubicBezTo>
                    <a:cubicBezTo>
                      <a:pt x="233" y="0"/>
                      <a:pt x="233" y="0"/>
                      <a:pt x="233" y="0"/>
                    </a:cubicBezTo>
                    <a:cubicBezTo>
                      <a:pt x="245" y="0"/>
                      <a:pt x="255" y="10"/>
                      <a:pt x="255" y="22"/>
                    </a:cubicBezTo>
                    <a:lnTo>
                      <a:pt x="255" y="233"/>
                    </a:lnTo>
                    <a:close/>
                  </a:path>
                </a:pathLst>
              </a:custGeom>
              <a:noFill/>
              <a:ln>
                <a:noFill/>
              </a:ln>
            </p:spPr>
            <p:txBody>
              <a:bodyPr lIns="91440" tIns="45720" rIns="91440" bIns="45720"/>
              <a:lstStyle/>
              <a:p>
                <a:pPr>
                  <a:defRPr/>
                </a:pPr>
                <a:endParaRPr lang="en-GB" sz="1350">
                  <a:latin typeface="+mj-lt"/>
                </a:endParaRPr>
              </a:p>
            </p:txBody>
          </p:sp>
        </p:grpSp>
      </p:grpSp>
      <p:sp>
        <p:nvSpPr>
          <p:cNvPr id="8" name="文本框 7"/>
          <p:cNvSpPr txBox="1"/>
          <p:nvPr/>
        </p:nvSpPr>
        <p:spPr>
          <a:xfrm>
            <a:off x="1759585" y="1539875"/>
            <a:ext cx="2927350" cy="364490"/>
          </a:xfrm>
          <a:prstGeom prst="rect">
            <a:avLst/>
          </a:prstGeom>
          <a:noFill/>
        </p:spPr>
        <p:txBody>
          <a:bodyPr wrap="square" rtlCol="0" anchor="t">
            <a:noAutofit/>
          </a:bodyPr>
          <a:p>
            <a:r>
              <a:rPr kumimoji="1" lang="zh-CN" altLang="en-US" b="1" kern="0" noProof="0" dirty="0">
                <a:ln>
                  <a:noFill/>
                </a:ln>
                <a:solidFill>
                  <a:srgbClr val="000000"/>
                </a:solidFill>
                <a:effectLst/>
                <a:uLnTx/>
                <a:uFillTx/>
                <a:cs typeface="+mn-ea"/>
                <a:sym typeface="+mn-lt"/>
              </a:rPr>
              <a:t>全球唯一双重机制抗帕药物</a:t>
            </a:r>
            <a:endParaRPr kumimoji="1" lang="zh-CN" altLang="en-US" b="1" kern="0" noProof="0" dirty="0">
              <a:ln>
                <a:noFill/>
              </a:ln>
              <a:solidFill>
                <a:srgbClr val="000000"/>
              </a:solidFill>
              <a:effectLst/>
              <a:uLnTx/>
              <a:uFillTx/>
              <a:cs typeface="+mn-ea"/>
              <a:sym typeface="+mn-lt"/>
            </a:endParaRPr>
          </a:p>
        </p:txBody>
      </p:sp>
      <p:pic>
        <p:nvPicPr>
          <p:cNvPr id="10" name="图片 9"/>
          <p:cNvPicPr>
            <a:picLocks noChangeAspect="1"/>
          </p:cNvPicPr>
          <p:nvPr/>
        </p:nvPicPr>
        <p:blipFill>
          <a:blip r:embed="rId1"/>
          <a:srcRect t="10349" r="-1136"/>
          <a:stretch>
            <a:fillRect/>
          </a:stretch>
        </p:blipFill>
        <p:spPr>
          <a:xfrm>
            <a:off x="1428750" y="2029460"/>
            <a:ext cx="3949065" cy="2838450"/>
          </a:xfrm>
          <a:prstGeom prst="rect">
            <a:avLst/>
          </a:prstGeom>
        </p:spPr>
      </p:pic>
      <p:sp>
        <p:nvSpPr>
          <p:cNvPr id="11" name="文本框 10"/>
          <p:cNvSpPr txBox="1"/>
          <p:nvPr/>
        </p:nvSpPr>
        <p:spPr>
          <a:xfrm>
            <a:off x="903605" y="4827905"/>
            <a:ext cx="4889500" cy="1363980"/>
          </a:xfrm>
          <a:prstGeom prst="rect">
            <a:avLst/>
          </a:prstGeom>
          <a:noFill/>
        </p:spPr>
        <p:txBody>
          <a:bodyPr wrap="square" rtlCol="0" anchor="t">
            <a:noAutofit/>
          </a:bodyPr>
          <a:p>
            <a:pPr marL="0" indent="0" algn="just">
              <a:spcBef>
                <a:spcPct val="0"/>
              </a:spcBef>
              <a:spcAft>
                <a:spcPct val="0"/>
              </a:spcAft>
            </a:pPr>
            <a:r>
              <a:rPr lang="en-US" altLang="zh-CN" sz="1600" b="1">
                <a:solidFill>
                  <a:srgbClr val="000000"/>
                </a:solidFill>
                <a:latin typeface="微软雅黑" panose="020B0503020204020204" charset="-122"/>
                <a:ea typeface="微软雅黑" panose="020B0503020204020204" charset="-122"/>
                <a:cs typeface="微软雅黑" panose="020B0503020204020204" charset="-122"/>
                <a:sym typeface="+mn-ea"/>
              </a:rPr>
              <a:t>1.</a:t>
            </a:r>
            <a:r>
              <a:rPr lang="zh-CN" altLang="en-US" sz="1600" b="1">
                <a:solidFill>
                  <a:srgbClr val="000000"/>
                </a:solidFill>
                <a:latin typeface="微软雅黑" panose="020B0503020204020204" charset="-122"/>
                <a:ea typeface="微软雅黑" panose="020B0503020204020204" charset="-122"/>
                <a:cs typeface="微软雅黑" panose="020B0503020204020204" charset="-122"/>
                <a:sym typeface="+mn-ea"/>
              </a:rPr>
              <a:t>选择性、可逆性抑制</a:t>
            </a:r>
            <a:r>
              <a:rPr lang="en-US" altLang="zh-CN" sz="1600" b="1">
                <a:solidFill>
                  <a:srgbClr val="000000"/>
                </a:solidFill>
                <a:latin typeface="微软雅黑" panose="020B0503020204020204" charset="-122"/>
                <a:ea typeface="微软雅黑" panose="020B0503020204020204" charset="-122"/>
                <a:cs typeface="微软雅黑" panose="020B0503020204020204" charset="-122"/>
                <a:sym typeface="+mn-ea"/>
              </a:rPr>
              <a:t>MAO-B</a:t>
            </a:r>
            <a:r>
              <a:rPr lang="zh-CN" altLang="en-US" sz="1600" b="1">
                <a:solidFill>
                  <a:srgbClr val="000000"/>
                </a:solidFill>
                <a:latin typeface="微软雅黑" panose="020B0503020204020204" charset="-122"/>
                <a:ea typeface="微软雅黑" panose="020B0503020204020204" charset="-122"/>
                <a:cs typeface="微软雅黑" panose="020B0503020204020204" charset="-122"/>
                <a:sym typeface="+mn-ea"/>
              </a:rPr>
              <a:t>（</a:t>
            </a:r>
            <a:r>
              <a:rPr lang="en-US" sz="1600">
                <a:latin typeface="微软雅黑" panose="020B0503020204020204" charset="-122"/>
                <a:ea typeface="微软雅黑" panose="020B0503020204020204" charset="-122"/>
                <a:cs typeface="微软雅黑" panose="020B0503020204020204" charset="-122"/>
                <a:sym typeface="+mn-ea"/>
              </a:rPr>
              <a:t>单胺氧化酶B型</a:t>
            </a:r>
            <a:r>
              <a:rPr lang="zh-CN" altLang="en-US" sz="1600" b="1">
                <a:solidFill>
                  <a:srgbClr val="000000"/>
                </a:solidFill>
                <a:latin typeface="微软雅黑" panose="020B0503020204020204" charset="-122"/>
                <a:ea typeface="微软雅黑" panose="020B0503020204020204" charset="-122"/>
                <a:cs typeface="微软雅黑" panose="020B0503020204020204" charset="-122"/>
                <a:sym typeface="+mn-ea"/>
              </a:rPr>
              <a:t>）</a:t>
            </a: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，减少脑内多巴胺的降解，提高多巴胺水平，延长药效；</a:t>
            </a:r>
            <a:endParaRPr lang="zh-CN" altLang="en-US" sz="1600" b="0" i="0">
              <a:solidFill>
                <a:srgbClr val="000000"/>
              </a:solidFill>
              <a:latin typeface="微软雅黑" panose="020B0503020204020204" charset="-122"/>
              <a:ea typeface="微软雅黑" panose="020B0503020204020204" charset="-122"/>
              <a:cs typeface="微软雅黑" panose="020B0503020204020204" charset="-122"/>
            </a:endParaRPr>
          </a:p>
          <a:p>
            <a:pPr marL="0" indent="0" algn="just">
              <a:spcBef>
                <a:spcPct val="0"/>
              </a:spcBef>
              <a:spcAft>
                <a:spcPct val="0"/>
              </a:spcAft>
            </a:pPr>
            <a:r>
              <a:rPr lang="en-US" altLang="zh-CN" sz="1600" b="1">
                <a:solidFill>
                  <a:srgbClr val="000000"/>
                </a:solidFill>
                <a:latin typeface="微软雅黑" panose="020B0503020204020204" charset="-122"/>
                <a:ea typeface="微软雅黑" panose="020B0503020204020204" charset="-122"/>
                <a:cs typeface="微软雅黑" panose="020B0503020204020204" charset="-122"/>
                <a:sym typeface="+mn-ea"/>
              </a:rPr>
              <a:t>2.</a:t>
            </a:r>
            <a:r>
              <a:rPr lang="zh-CN" altLang="en-US" sz="1600" b="1">
                <a:solidFill>
                  <a:srgbClr val="000000"/>
                </a:solidFill>
                <a:latin typeface="微软雅黑" panose="020B0503020204020204" charset="-122"/>
                <a:ea typeface="微软雅黑" panose="020B0503020204020204" charset="-122"/>
                <a:cs typeface="微软雅黑" panose="020B0503020204020204" charset="-122"/>
                <a:sym typeface="+mn-ea"/>
              </a:rPr>
              <a:t>抑制谷氨酸异常释放</a:t>
            </a:r>
            <a:r>
              <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rPr>
              <a:t>，稳定神经元兴奋性，改善运动症状。最终延“开期”、缩短“关期”，改善帕金森病的运动波动。</a:t>
            </a:r>
            <a:endParaRPr lang="zh-CN" altLang="en-US" sz="1600">
              <a:solidFill>
                <a:srgbClr val="000000"/>
              </a:solidFill>
              <a:latin typeface="微软雅黑" panose="020B0503020204020204" charset="-122"/>
              <a:ea typeface="微软雅黑" panose="020B0503020204020204" charset="-122"/>
              <a:cs typeface="微软雅黑" panose="020B0503020204020204" charset="-122"/>
              <a:sym typeface="+mn-ea"/>
            </a:endParaRPr>
          </a:p>
        </p:txBody>
      </p:sp>
      <p:sp>
        <p:nvSpPr>
          <p:cNvPr id="12" name="文本框 11"/>
          <p:cNvSpPr txBox="1"/>
          <p:nvPr/>
        </p:nvSpPr>
        <p:spPr>
          <a:xfrm>
            <a:off x="6610985" y="955675"/>
            <a:ext cx="4817745" cy="368300"/>
          </a:xfrm>
          <a:prstGeom prst="rect">
            <a:avLst/>
          </a:prstGeom>
          <a:noFill/>
        </p:spPr>
        <p:txBody>
          <a:bodyPr wrap="square" rtlCol="0" anchor="t">
            <a:spAutoFit/>
          </a:bodyPr>
          <a:p>
            <a:r>
              <a:rPr lang="zh-CN" altLang="en-US" b="1" dirty="0">
                <a:solidFill>
                  <a:prstClr val="white"/>
                </a:solidFill>
                <a:cs typeface="+mn-ea"/>
                <a:sym typeface="+mn-lt"/>
              </a:rPr>
              <a:t>沙非胺具有最小化毒性副作用的理想抑制特性</a:t>
            </a:r>
            <a:endParaRPr lang="zh-CN" altLang="en-US" b="1" dirty="0">
              <a:solidFill>
                <a:prstClr val="white"/>
              </a:solidFill>
              <a:cs typeface="+mn-ea"/>
              <a:sym typeface="+mn-lt"/>
            </a:endParaRPr>
          </a:p>
        </p:txBody>
      </p:sp>
      <p:sp>
        <p:nvSpPr>
          <p:cNvPr id="44" name="文本框 43"/>
          <p:cNvSpPr txBox="1"/>
          <p:nvPr/>
        </p:nvSpPr>
        <p:spPr>
          <a:xfrm>
            <a:off x="8605300" y="2732178"/>
            <a:ext cx="1196347" cy="446276"/>
          </a:xfrm>
          <a:prstGeom prst="rect">
            <a:avLst/>
          </a:prstGeom>
          <a:noFill/>
        </p:spPr>
        <p:txBody>
          <a:bodyPr wrap="square">
            <a:spAutoFit/>
          </a:bodyPr>
          <a:lstStyle/>
          <a:p>
            <a:pPr algn="ctr"/>
            <a:r>
              <a:rPr lang="zh-CN" altLang="en-US" sz="1400" dirty="0">
                <a:solidFill>
                  <a:srgbClr val="000000"/>
                </a:solidFill>
                <a:cs typeface="+mn-ea"/>
                <a:sym typeface="+mn-lt"/>
              </a:rPr>
              <a:t>选择性</a:t>
            </a:r>
            <a:endParaRPr lang="en-US" altLang="zh-CN" sz="1400" baseline="30000" dirty="0">
              <a:solidFill>
                <a:srgbClr val="000000"/>
              </a:solidFill>
              <a:cs typeface="+mn-ea"/>
              <a:sym typeface="+mn-lt"/>
            </a:endParaRPr>
          </a:p>
          <a:p>
            <a:pPr algn="ctr"/>
            <a:r>
              <a:rPr lang="zh-CN" altLang="en-US" sz="800" dirty="0">
                <a:solidFill>
                  <a:srgbClr val="000000"/>
                </a:solidFill>
                <a:cs typeface="+mn-ea"/>
                <a:sym typeface="+mn-lt"/>
              </a:rPr>
              <a:t>（</a:t>
            </a:r>
            <a:r>
              <a:rPr lang="it-IT" altLang="zh-CN" sz="800" dirty="0">
                <a:solidFill>
                  <a:srgbClr val="000000"/>
                </a:solidFill>
                <a:cs typeface="+mn-ea"/>
                <a:sym typeface="+mn-lt"/>
              </a:rPr>
              <a:t>MAO-B</a:t>
            </a:r>
            <a:r>
              <a:rPr lang="zh-CN" altLang="it-IT" sz="800" dirty="0">
                <a:solidFill>
                  <a:srgbClr val="000000"/>
                </a:solidFill>
                <a:cs typeface="+mn-ea"/>
                <a:sym typeface="+mn-lt"/>
              </a:rPr>
              <a:t>＞</a:t>
            </a:r>
            <a:r>
              <a:rPr lang="it-IT" altLang="zh-CN" sz="800" dirty="0">
                <a:solidFill>
                  <a:srgbClr val="000000"/>
                </a:solidFill>
                <a:cs typeface="+mn-ea"/>
                <a:sym typeface="+mn-lt"/>
              </a:rPr>
              <a:t>MAO-A</a:t>
            </a:r>
            <a:r>
              <a:rPr lang="zh-CN" altLang="it-IT" sz="800" dirty="0">
                <a:solidFill>
                  <a:srgbClr val="000000"/>
                </a:solidFill>
                <a:cs typeface="+mn-ea"/>
                <a:sym typeface="+mn-lt"/>
              </a:rPr>
              <a:t>）</a:t>
            </a:r>
            <a:endParaRPr lang="zh-CN" altLang="en-US" sz="800" dirty="0">
              <a:solidFill>
                <a:srgbClr val="000000"/>
              </a:solidFill>
              <a:cs typeface="+mn-ea"/>
              <a:sym typeface="+mn-lt"/>
            </a:endParaRPr>
          </a:p>
        </p:txBody>
      </p:sp>
      <p:sp>
        <p:nvSpPr>
          <p:cNvPr id="45" name="文本框 44"/>
          <p:cNvSpPr txBox="1"/>
          <p:nvPr/>
        </p:nvSpPr>
        <p:spPr>
          <a:xfrm>
            <a:off x="9600573" y="2751662"/>
            <a:ext cx="1196347" cy="307777"/>
          </a:xfrm>
          <a:prstGeom prst="rect">
            <a:avLst/>
          </a:prstGeom>
          <a:noFill/>
        </p:spPr>
        <p:txBody>
          <a:bodyPr wrap="square">
            <a:spAutoFit/>
          </a:bodyPr>
          <a:lstStyle/>
          <a:p>
            <a:pPr algn="ctr"/>
            <a:r>
              <a:rPr lang="zh-CN" altLang="en-US" sz="1400" dirty="0">
                <a:solidFill>
                  <a:srgbClr val="000000"/>
                </a:solidFill>
                <a:cs typeface="+mn-ea"/>
                <a:sym typeface="+mn-lt"/>
              </a:rPr>
              <a:t>可逆性</a:t>
            </a:r>
            <a:endParaRPr lang="en-US" altLang="zh-CN" sz="1400" baseline="30000" dirty="0">
              <a:solidFill>
                <a:srgbClr val="000000"/>
              </a:solidFill>
              <a:cs typeface="+mn-ea"/>
              <a:sym typeface="+mn-lt"/>
            </a:endParaRPr>
          </a:p>
        </p:txBody>
      </p:sp>
      <p:sp>
        <p:nvSpPr>
          <p:cNvPr id="46" name="圆角矩形 46"/>
          <p:cNvSpPr/>
          <p:nvPr/>
        </p:nvSpPr>
        <p:spPr>
          <a:xfrm>
            <a:off x="6822175" y="3198783"/>
            <a:ext cx="1039555" cy="348797"/>
          </a:xfrm>
          <a:prstGeom prst="roundRect">
            <a:avLst/>
          </a:prstGeom>
          <a:noFill/>
          <a:ln w="6350" cap="flat" cmpd="sng" algn="ctr">
            <a:noFill/>
            <a:prstDash val="dash"/>
            <a:miter lim="800000"/>
          </a:ln>
          <a:effectLst/>
        </p:spPr>
        <p:txBody>
          <a:bodyPr wrap="square" rtlCol="0" anchor="ctr">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1" lang="zh-CN" altLang="en-US" sz="1400" b="1" i="0" u="none" strike="noStrike" kern="1200" cap="none" spc="0" normalizeH="0" baseline="0" noProof="0">
                <a:ln>
                  <a:noFill/>
                </a:ln>
                <a:solidFill>
                  <a:srgbClr val="000000"/>
                </a:solidFill>
                <a:effectLst/>
                <a:uLnTx/>
                <a:uFillTx/>
                <a:cs typeface="+mn-ea"/>
                <a:sym typeface="+mn-lt"/>
              </a:rPr>
              <a:t>司来吉兰</a:t>
            </a:r>
            <a:endParaRPr kumimoji="1" lang="en-US" altLang="zh-CN" sz="1400" b="1" i="0" u="none" strike="noStrike" kern="1200" cap="none" spc="0" normalizeH="0" baseline="0" noProof="0">
              <a:ln>
                <a:noFill/>
              </a:ln>
              <a:solidFill>
                <a:srgbClr val="000000"/>
              </a:solidFill>
              <a:effectLst/>
              <a:uLnTx/>
              <a:uFillTx/>
              <a:cs typeface="+mn-ea"/>
              <a:sym typeface="+mn-lt"/>
            </a:endParaRPr>
          </a:p>
        </p:txBody>
      </p:sp>
      <p:sp>
        <p:nvSpPr>
          <p:cNvPr id="47" name="圆角矩形 46"/>
          <p:cNvSpPr/>
          <p:nvPr/>
        </p:nvSpPr>
        <p:spPr>
          <a:xfrm>
            <a:off x="6835336" y="3661044"/>
            <a:ext cx="1039555" cy="348797"/>
          </a:xfrm>
          <a:prstGeom prst="roundRect">
            <a:avLst/>
          </a:prstGeom>
          <a:noFill/>
          <a:ln w="6350" cap="flat" cmpd="sng" algn="ctr">
            <a:noFill/>
            <a:prstDash val="dash"/>
            <a:miter lim="800000"/>
          </a:ln>
          <a:effectLst/>
        </p:spPr>
        <p:txBody>
          <a:bodyPr wrap="square" rtlCol="0" anchor="ctr">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1" lang="zh-CN" altLang="en-US" sz="1400" b="1" i="0" u="none" strike="noStrike" kern="1200" cap="none" spc="0" normalizeH="0" baseline="0" noProof="0" dirty="0">
                <a:ln>
                  <a:noFill/>
                </a:ln>
                <a:solidFill>
                  <a:srgbClr val="000000"/>
                </a:solidFill>
                <a:effectLst/>
                <a:uLnTx/>
                <a:uFillTx/>
                <a:cs typeface="+mn-ea"/>
                <a:sym typeface="+mn-lt"/>
              </a:rPr>
              <a:t>雷沙吉兰</a:t>
            </a:r>
            <a:endParaRPr kumimoji="1" lang="en-US" altLang="zh-CN" sz="1400" b="1" i="0" u="none" strike="noStrike" kern="1200" cap="none" spc="0" normalizeH="0" baseline="0" noProof="0" dirty="0">
              <a:ln>
                <a:noFill/>
              </a:ln>
              <a:solidFill>
                <a:srgbClr val="000000"/>
              </a:solidFill>
              <a:effectLst/>
              <a:uLnTx/>
              <a:uFillTx/>
              <a:cs typeface="+mn-ea"/>
              <a:sym typeface="+mn-lt"/>
            </a:endParaRPr>
          </a:p>
        </p:txBody>
      </p:sp>
      <p:sp>
        <p:nvSpPr>
          <p:cNvPr id="49" name="文本框 48"/>
          <p:cNvSpPr txBox="1"/>
          <p:nvPr/>
        </p:nvSpPr>
        <p:spPr>
          <a:xfrm>
            <a:off x="8605300" y="3222861"/>
            <a:ext cx="1196347" cy="307777"/>
          </a:xfrm>
          <a:prstGeom prst="rect">
            <a:avLst/>
          </a:prstGeom>
          <a:noFill/>
        </p:spPr>
        <p:txBody>
          <a:bodyPr wrap="square">
            <a:spAutoFit/>
          </a:bodyPr>
          <a:lstStyle/>
          <a:p>
            <a:pPr algn="ctr"/>
            <a:r>
              <a:rPr lang="en-US" altLang="zh-CN" sz="1400" b="1" dirty="0">
                <a:solidFill>
                  <a:srgbClr val="000000"/>
                </a:solidFill>
                <a:cs typeface="+mn-ea"/>
                <a:sym typeface="+mn-lt"/>
              </a:rPr>
              <a:t>127</a:t>
            </a:r>
            <a:r>
              <a:rPr lang="zh-CN" altLang="en-US" sz="1400" b="1" dirty="0">
                <a:solidFill>
                  <a:srgbClr val="000000"/>
                </a:solidFill>
                <a:cs typeface="+mn-ea"/>
                <a:sym typeface="+mn-lt"/>
              </a:rPr>
              <a:t>倍</a:t>
            </a:r>
            <a:endParaRPr lang="zh-CN" altLang="en-US" sz="800" dirty="0">
              <a:solidFill>
                <a:srgbClr val="000000"/>
              </a:solidFill>
              <a:cs typeface="+mn-ea"/>
              <a:sym typeface="+mn-lt"/>
            </a:endParaRPr>
          </a:p>
        </p:txBody>
      </p:sp>
      <p:sp>
        <p:nvSpPr>
          <p:cNvPr id="50" name="文本框 49"/>
          <p:cNvSpPr txBox="1"/>
          <p:nvPr/>
        </p:nvSpPr>
        <p:spPr>
          <a:xfrm>
            <a:off x="8594580" y="3703311"/>
            <a:ext cx="1196347" cy="307777"/>
          </a:xfrm>
          <a:prstGeom prst="rect">
            <a:avLst/>
          </a:prstGeom>
          <a:noFill/>
        </p:spPr>
        <p:txBody>
          <a:bodyPr wrap="square">
            <a:spAutoFit/>
          </a:bodyPr>
          <a:lstStyle/>
          <a:p>
            <a:pPr algn="ctr"/>
            <a:r>
              <a:rPr lang="en-US" altLang="zh-CN" sz="1400" b="1" dirty="0">
                <a:solidFill>
                  <a:srgbClr val="000000"/>
                </a:solidFill>
                <a:cs typeface="+mn-ea"/>
                <a:sym typeface="+mn-lt"/>
              </a:rPr>
              <a:t>103</a:t>
            </a:r>
            <a:r>
              <a:rPr lang="zh-CN" altLang="en-US" sz="1400" b="1" dirty="0">
                <a:solidFill>
                  <a:srgbClr val="000000"/>
                </a:solidFill>
                <a:cs typeface="+mn-ea"/>
                <a:sym typeface="+mn-lt"/>
              </a:rPr>
              <a:t>倍</a:t>
            </a:r>
            <a:endParaRPr lang="zh-CN" altLang="en-US" sz="800" dirty="0">
              <a:solidFill>
                <a:srgbClr val="000000"/>
              </a:solidFill>
              <a:cs typeface="+mn-ea"/>
              <a:sym typeface="+mn-lt"/>
            </a:endParaRPr>
          </a:p>
        </p:txBody>
      </p:sp>
      <p:sp>
        <p:nvSpPr>
          <p:cNvPr id="51" name="文本框 50"/>
          <p:cNvSpPr txBox="1"/>
          <p:nvPr/>
        </p:nvSpPr>
        <p:spPr>
          <a:xfrm>
            <a:off x="9600573" y="3207531"/>
            <a:ext cx="1196347" cy="307777"/>
          </a:xfrm>
          <a:prstGeom prst="rect">
            <a:avLst/>
          </a:prstGeom>
          <a:noFill/>
        </p:spPr>
        <p:txBody>
          <a:bodyPr wrap="square">
            <a:spAutoFit/>
          </a:bodyPr>
          <a:lstStyle/>
          <a:p>
            <a:pPr algn="ctr"/>
            <a:r>
              <a:rPr lang="zh-CN" altLang="en-US" sz="1400" b="1" dirty="0">
                <a:solidFill>
                  <a:srgbClr val="000000"/>
                </a:solidFill>
                <a:cs typeface="+mn-ea"/>
                <a:sym typeface="+mn-lt"/>
              </a:rPr>
              <a:t>不可逆</a:t>
            </a:r>
            <a:endParaRPr lang="zh-CN" altLang="en-US" sz="800" dirty="0">
              <a:solidFill>
                <a:srgbClr val="000000"/>
              </a:solidFill>
              <a:cs typeface="+mn-ea"/>
              <a:sym typeface="+mn-lt"/>
            </a:endParaRPr>
          </a:p>
        </p:txBody>
      </p:sp>
      <p:sp>
        <p:nvSpPr>
          <p:cNvPr id="52" name="文本框 51"/>
          <p:cNvSpPr txBox="1"/>
          <p:nvPr/>
        </p:nvSpPr>
        <p:spPr>
          <a:xfrm>
            <a:off x="9600573" y="3707000"/>
            <a:ext cx="1196347" cy="307777"/>
          </a:xfrm>
          <a:prstGeom prst="rect">
            <a:avLst/>
          </a:prstGeom>
          <a:noFill/>
        </p:spPr>
        <p:txBody>
          <a:bodyPr wrap="square">
            <a:spAutoFit/>
          </a:bodyPr>
          <a:lstStyle/>
          <a:p>
            <a:pPr algn="ctr"/>
            <a:r>
              <a:rPr lang="zh-CN" altLang="en-US" sz="1400" b="1" dirty="0">
                <a:solidFill>
                  <a:srgbClr val="000000"/>
                </a:solidFill>
                <a:cs typeface="+mn-ea"/>
                <a:sym typeface="+mn-lt"/>
              </a:rPr>
              <a:t>不可逆</a:t>
            </a:r>
            <a:endParaRPr lang="zh-CN" altLang="en-US" sz="800" dirty="0">
              <a:solidFill>
                <a:srgbClr val="000000"/>
              </a:solidFill>
              <a:cs typeface="+mn-ea"/>
              <a:sym typeface="+mn-lt"/>
            </a:endParaRPr>
          </a:p>
        </p:txBody>
      </p:sp>
      <p:sp>
        <p:nvSpPr>
          <p:cNvPr id="53" name="圆角矩形 46"/>
          <p:cNvSpPr/>
          <p:nvPr/>
        </p:nvSpPr>
        <p:spPr>
          <a:xfrm>
            <a:off x="6806847" y="4169378"/>
            <a:ext cx="1039555" cy="348797"/>
          </a:xfrm>
          <a:prstGeom prst="roundRect">
            <a:avLst/>
          </a:prstGeom>
          <a:noFill/>
          <a:ln w="6350" cap="flat" cmpd="sng" algn="ctr">
            <a:noFill/>
            <a:prstDash val="dash"/>
            <a:miter lim="800000"/>
          </a:ln>
          <a:effectLst/>
        </p:spPr>
        <p:txBody>
          <a:bodyPr wrap="square" rtlCol="0" anchor="ctr">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zh-CN" altLang="en-US" sz="1400" b="1" i="0" u="none" strike="noStrike" kern="1200" cap="none" spc="0" normalizeH="0" baseline="0" noProof="0" dirty="0">
                <a:ln>
                  <a:noFill/>
                </a:ln>
                <a:solidFill>
                  <a:srgbClr val="000000"/>
                </a:solidFill>
                <a:effectLst/>
                <a:uLnTx/>
                <a:uFillTx/>
                <a:cs typeface="+mn-ea"/>
                <a:sym typeface="+mn-lt"/>
              </a:rPr>
              <a:t>沙非胺</a:t>
            </a:r>
            <a:endParaRPr kumimoji="1" lang="en-US" altLang="zh-CN" sz="1400" b="1" i="0" u="none" strike="noStrike" kern="1200" cap="none" spc="0" normalizeH="0" baseline="0" noProof="0" dirty="0">
              <a:ln>
                <a:noFill/>
              </a:ln>
              <a:solidFill>
                <a:srgbClr val="000000"/>
              </a:solidFill>
              <a:effectLst/>
              <a:uLnTx/>
              <a:uFillTx/>
              <a:cs typeface="+mn-ea"/>
              <a:sym typeface="+mn-lt"/>
            </a:endParaRPr>
          </a:p>
        </p:txBody>
      </p:sp>
      <p:sp>
        <p:nvSpPr>
          <p:cNvPr id="31" name="文本框 30"/>
          <p:cNvSpPr txBox="1"/>
          <p:nvPr/>
        </p:nvSpPr>
        <p:spPr>
          <a:xfrm>
            <a:off x="8631384" y="4212151"/>
            <a:ext cx="1196347" cy="307777"/>
          </a:xfrm>
          <a:prstGeom prst="rect">
            <a:avLst/>
          </a:prstGeom>
          <a:noFill/>
        </p:spPr>
        <p:txBody>
          <a:bodyPr wrap="square">
            <a:spAutoFit/>
          </a:bodyPr>
          <a:lstStyle/>
          <a:p>
            <a:pPr algn="ctr"/>
            <a:r>
              <a:rPr lang="en-US" altLang="zh-CN" sz="1400" b="1" dirty="0">
                <a:solidFill>
                  <a:schemeClr val="accent1"/>
                </a:solidFill>
                <a:cs typeface="+mn-ea"/>
                <a:sym typeface="+mn-lt"/>
              </a:rPr>
              <a:t>1000</a:t>
            </a:r>
            <a:r>
              <a:rPr lang="zh-CN" altLang="en-US" sz="1400" b="1" dirty="0">
                <a:solidFill>
                  <a:schemeClr val="accent1"/>
                </a:solidFill>
                <a:cs typeface="+mn-ea"/>
                <a:sym typeface="+mn-lt"/>
              </a:rPr>
              <a:t>倍</a:t>
            </a:r>
            <a:endParaRPr lang="zh-CN" altLang="en-US" sz="1400" b="1" dirty="0">
              <a:solidFill>
                <a:schemeClr val="accent1"/>
              </a:solidFill>
              <a:cs typeface="+mn-ea"/>
              <a:sym typeface="+mn-lt"/>
            </a:endParaRPr>
          </a:p>
        </p:txBody>
      </p:sp>
      <p:sp>
        <p:nvSpPr>
          <p:cNvPr id="40" name="文本框 39"/>
          <p:cNvSpPr txBox="1"/>
          <p:nvPr/>
        </p:nvSpPr>
        <p:spPr>
          <a:xfrm>
            <a:off x="9617057" y="4184887"/>
            <a:ext cx="1196347" cy="307777"/>
          </a:xfrm>
          <a:prstGeom prst="rect">
            <a:avLst/>
          </a:prstGeom>
          <a:noFill/>
        </p:spPr>
        <p:txBody>
          <a:bodyPr wrap="square">
            <a:spAutoFit/>
          </a:bodyPr>
          <a:lstStyle/>
          <a:p>
            <a:pPr algn="ctr"/>
            <a:r>
              <a:rPr lang="zh-CN" altLang="en-US" sz="1400" b="1" dirty="0">
                <a:solidFill>
                  <a:schemeClr val="accent1"/>
                </a:solidFill>
                <a:cs typeface="+mn-ea"/>
                <a:sym typeface="+mn-lt"/>
              </a:rPr>
              <a:t>可逆</a:t>
            </a:r>
            <a:endParaRPr lang="zh-CN" altLang="en-US" sz="1400" b="1" dirty="0">
              <a:solidFill>
                <a:schemeClr val="accent1"/>
              </a:solidFill>
              <a:cs typeface="+mn-ea"/>
              <a:sym typeface="+mn-lt"/>
            </a:endParaRPr>
          </a:p>
        </p:txBody>
      </p:sp>
      <p:sp>
        <p:nvSpPr>
          <p:cNvPr id="41" name="文本框 40"/>
          <p:cNvSpPr txBox="1"/>
          <p:nvPr/>
        </p:nvSpPr>
        <p:spPr>
          <a:xfrm>
            <a:off x="6610985" y="1414780"/>
            <a:ext cx="4344670" cy="1299845"/>
          </a:xfrm>
          <a:prstGeom prst="rect">
            <a:avLst/>
          </a:prstGeom>
          <a:noFill/>
        </p:spPr>
        <p:txBody>
          <a:bodyPr wrap="square" lIns="0" rIns="0" rtlCol="0">
            <a:noAutofit/>
          </a:bodyPr>
          <a:lstStyle/>
          <a:p>
            <a:pPr algn="ctr"/>
            <a:r>
              <a:rPr kumimoji="1" lang="zh-CN" altLang="en-US" b="1" dirty="0">
                <a:solidFill>
                  <a:srgbClr val="000000"/>
                </a:solidFill>
                <a:cs typeface="+mn-ea"/>
                <a:sym typeface="+mn-lt"/>
              </a:rPr>
              <a:t>传统</a:t>
            </a:r>
            <a:r>
              <a:rPr kumimoji="1" lang="en-US" altLang="zh-CN" b="1" dirty="0">
                <a:solidFill>
                  <a:srgbClr val="000000"/>
                </a:solidFill>
                <a:cs typeface="+mn-ea"/>
                <a:sym typeface="+mn-lt"/>
              </a:rPr>
              <a:t>MAO-BI</a:t>
            </a:r>
            <a:r>
              <a:rPr kumimoji="1" lang="zh-CN" altLang="en-US" b="1" dirty="0">
                <a:solidFill>
                  <a:srgbClr val="000000"/>
                </a:solidFill>
                <a:cs typeface="+mn-ea"/>
                <a:sym typeface="+mn-lt"/>
              </a:rPr>
              <a:t>核心局限</a:t>
            </a:r>
            <a:endParaRPr kumimoji="1" lang="en-US" altLang="zh-CN" b="1" dirty="0">
              <a:solidFill>
                <a:srgbClr val="000000"/>
              </a:solidFill>
              <a:cs typeface="+mn-ea"/>
              <a:sym typeface="+mn-lt"/>
            </a:endParaRPr>
          </a:p>
          <a:p>
            <a:pPr>
              <a:spcBef>
                <a:spcPts val="450"/>
              </a:spcBef>
              <a:spcAft>
                <a:spcPts val="450"/>
              </a:spcAft>
              <a:buFont typeface="+mj-lt"/>
              <a:buAutoNum type="arabicPeriod"/>
            </a:pPr>
            <a:r>
              <a:rPr lang="zh-CN" altLang="en-US" sz="1200" b="1" dirty="0">
                <a:solidFill>
                  <a:srgbClr val="333333"/>
                </a:solidFill>
                <a:latin typeface="微软雅黑" panose="020B0503020204020204" charset="-122"/>
                <a:ea typeface="微软雅黑" panose="020B0503020204020204" charset="-122"/>
                <a:cs typeface="微软雅黑" panose="020B0503020204020204" charset="-122"/>
                <a:sym typeface="+mn-lt"/>
              </a:rPr>
              <a:t>选择性不足</a:t>
            </a:r>
            <a:r>
              <a:rPr lang="zh-CN" altLang="en-US" sz="1200" dirty="0">
                <a:solidFill>
                  <a:srgbClr val="333333"/>
                </a:solidFill>
                <a:latin typeface="微软雅黑" panose="020B0503020204020204" charset="-122"/>
                <a:ea typeface="微软雅黑" panose="020B0503020204020204" charset="-122"/>
                <a:cs typeface="微软雅黑" panose="020B0503020204020204" charset="-122"/>
                <a:sym typeface="+mn-lt"/>
              </a:rPr>
              <a:t>‌：剂量依赖性抑制</a:t>
            </a:r>
            <a:r>
              <a:rPr lang="en-US" altLang="zh-CN" sz="1200" dirty="0">
                <a:solidFill>
                  <a:srgbClr val="333333"/>
                </a:solidFill>
                <a:latin typeface="微软雅黑" panose="020B0503020204020204" charset="-122"/>
                <a:ea typeface="微软雅黑" panose="020B0503020204020204" charset="-122"/>
                <a:cs typeface="微软雅黑" panose="020B0503020204020204" charset="-122"/>
                <a:sym typeface="+mn-lt"/>
              </a:rPr>
              <a:t>MAO-A</a:t>
            </a:r>
            <a:r>
              <a:rPr lang="zh-CN" altLang="en-US" sz="1200" dirty="0">
                <a:solidFill>
                  <a:srgbClr val="333333"/>
                </a:solidFill>
                <a:latin typeface="微软雅黑" panose="020B0503020204020204" charset="-122"/>
                <a:ea typeface="微软雅黑" panose="020B0503020204020204" charset="-122"/>
                <a:cs typeface="微软雅黑" panose="020B0503020204020204" charset="-122"/>
                <a:sym typeface="+mn-lt"/>
              </a:rPr>
              <a:t>，增加酪胺反应及血清素综合征风险（抗抑郁药等联用受限）</a:t>
            </a:r>
            <a:endParaRPr lang="zh-CN" altLang="en-US" sz="1200" dirty="0">
              <a:solidFill>
                <a:srgbClr val="333333"/>
              </a:solidFill>
              <a:latin typeface="微软雅黑" panose="020B0503020204020204" charset="-122"/>
              <a:ea typeface="微软雅黑" panose="020B0503020204020204" charset="-122"/>
              <a:cs typeface="微软雅黑" panose="020B0503020204020204" charset="-122"/>
              <a:sym typeface="+mn-lt"/>
            </a:endParaRPr>
          </a:p>
          <a:p>
            <a:pPr>
              <a:spcBef>
                <a:spcPts val="450"/>
              </a:spcBef>
              <a:spcAft>
                <a:spcPts val="450"/>
              </a:spcAft>
              <a:buFont typeface="+mj-lt"/>
              <a:buAutoNum type="arabicPeriod"/>
            </a:pPr>
            <a:r>
              <a:rPr lang="zh-CN" altLang="en-US" sz="1200" b="1" dirty="0">
                <a:solidFill>
                  <a:srgbClr val="333333"/>
                </a:solidFill>
                <a:latin typeface="微软雅黑" panose="020B0503020204020204" charset="-122"/>
                <a:ea typeface="微软雅黑" panose="020B0503020204020204" charset="-122"/>
                <a:cs typeface="微软雅黑" panose="020B0503020204020204" charset="-122"/>
                <a:sym typeface="+mn-lt"/>
              </a:rPr>
              <a:t>不可逆抑制</a:t>
            </a:r>
            <a:r>
              <a:rPr lang="zh-CN" altLang="en-US" sz="1200" dirty="0">
                <a:solidFill>
                  <a:srgbClr val="333333"/>
                </a:solidFill>
                <a:latin typeface="微软雅黑" panose="020B0503020204020204" charset="-122"/>
                <a:ea typeface="微软雅黑" panose="020B0503020204020204" charset="-122"/>
                <a:cs typeface="微软雅黑" panose="020B0503020204020204" charset="-122"/>
                <a:sym typeface="+mn-lt"/>
              </a:rPr>
              <a:t>‌：免疫原性风险且酶活性恢复延迟</a:t>
            </a:r>
            <a:endParaRPr lang="zh-CN" altLang="en-US" sz="1200" dirty="0">
              <a:solidFill>
                <a:srgbClr val="333333"/>
              </a:solidFill>
              <a:latin typeface="微软雅黑" panose="020B0503020204020204" charset="-122"/>
              <a:ea typeface="微软雅黑" panose="020B0503020204020204" charset="-122"/>
              <a:cs typeface="微软雅黑" panose="020B0503020204020204" charset="-122"/>
              <a:sym typeface="+mn-lt"/>
            </a:endParaRPr>
          </a:p>
          <a:p>
            <a:pPr algn="ctr">
              <a:lnSpc>
                <a:spcPct val="130000"/>
              </a:lnSpc>
            </a:pPr>
            <a:endParaRPr kumimoji="1" lang="zh-CN" altLang="en-US" sz="1200" dirty="0">
              <a:solidFill>
                <a:srgbClr val="000000"/>
              </a:solidFill>
              <a:latin typeface="微软雅黑" panose="020B0503020204020204" charset="-122"/>
              <a:ea typeface="微软雅黑" panose="020B0503020204020204" charset="-122"/>
              <a:cs typeface="微软雅黑" panose="020B0503020204020204" charset="-122"/>
              <a:sym typeface="+mn-lt"/>
            </a:endParaRPr>
          </a:p>
        </p:txBody>
      </p:sp>
      <p:sp>
        <p:nvSpPr>
          <p:cNvPr id="43" name="文本框 42"/>
          <p:cNvSpPr txBox="1"/>
          <p:nvPr/>
        </p:nvSpPr>
        <p:spPr>
          <a:xfrm>
            <a:off x="6839585" y="4732020"/>
            <a:ext cx="3699510" cy="1589405"/>
          </a:xfrm>
          <a:prstGeom prst="rect">
            <a:avLst/>
          </a:prstGeom>
          <a:noFill/>
        </p:spPr>
        <p:txBody>
          <a:bodyPr wrap="square">
            <a:noAutofit/>
          </a:bodyPr>
          <a:lstStyle/>
          <a:p>
            <a:pPr marL="285750" indent="-285750">
              <a:lnSpc>
                <a:spcPct val="120000"/>
              </a:lnSpc>
              <a:spcBef>
                <a:spcPts val="1800"/>
              </a:spcBef>
              <a:buFont typeface="Wingdings" panose="05000000000000000000" charset="0"/>
              <a:buChar char="Ø"/>
            </a:pPr>
            <a:r>
              <a:rPr lang="zh-CN" altLang="en-US" sz="1600" b="1">
                <a:ln w="0"/>
                <a:solidFill>
                  <a:schemeClr val="accent1"/>
                </a:solidFill>
                <a:effectLst>
                  <a:reflection blurRad="6350" stA="53000" endA="300" endPos="35500" dir="5400000" sy="-90000" algn="bl" rotWithShape="0"/>
                </a:effectLst>
                <a:cs typeface="+mn-ea"/>
                <a:sym typeface="+mn-lt"/>
              </a:rPr>
              <a:t>酪胺反应风险低</a:t>
            </a:r>
            <a:r>
              <a:rPr kumimoji="1" lang="zh-CN" altLang="en-US" sz="1200" b="1">
                <a:solidFill>
                  <a:schemeClr val="accent1"/>
                </a:solidFill>
                <a:cs typeface="+mn-ea"/>
                <a:sym typeface="+mn-lt"/>
              </a:rPr>
              <a:t>：</a:t>
            </a:r>
            <a:r>
              <a:rPr kumimoji="1" lang="zh-CN" altLang="en-US" sz="1200">
                <a:solidFill>
                  <a:srgbClr val="000000"/>
                </a:solidFill>
                <a:cs typeface="+mn-ea"/>
                <a:sym typeface="+mn-lt"/>
              </a:rPr>
              <a:t>高酪胺饮食相对安全</a:t>
            </a:r>
            <a:endParaRPr kumimoji="1" lang="en-US" altLang="zh-CN" sz="1200">
              <a:solidFill>
                <a:srgbClr val="000000"/>
              </a:solidFill>
              <a:cs typeface="+mn-ea"/>
              <a:sym typeface="+mn-lt"/>
            </a:endParaRPr>
          </a:p>
        </p:txBody>
      </p:sp>
      <p:sp>
        <p:nvSpPr>
          <p:cNvPr id="67" name="文本框 66"/>
          <p:cNvSpPr txBox="1"/>
          <p:nvPr/>
        </p:nvSpPr>
        <p:spPr>
          <a:xfrm>
            <a:off x="6839438" y="5093981"/>
            <a:ext cx="3979778" cy="386080"/>
          </a:xfrm>
          <a:prstGeom prst="rect">
            <a:avLst/>
          </a:prstGeom>
          <a:noFill/>
        </p:spPr>
        <p:txBody>
          <a:bodyPr wrap="square">
            <a:spAutoFit/>
          </a:bodyPr>
          <a:lstStyle>
            <a:defPPr>
              <a:defRPr lang="en-US"/>
            </a:defPPr>
            <a:lvl1pPr>
              <a:lnSpc>
                <a:spcPct val="120000"/>
              </a:lnSpc>
              <a:spcBef>
                <a:spcPts val="1800"/>
              </a:spcBef>
              <a:defRPr sz="1600" b="1">
                <a:ln w="0"/>
                <a:solidFill>
                  <a:srgbClr val="7331A6"/>
                </a:solidFill>
                <a:effectLst>
                  <a:reflection blurRad="6350" stA="53000" endA="300" endPos="35500" dir="5400000" sy="-90000" algn="bl" rotWithShape="0"/>
                </a:effectLst>
                <a:latin typeface="微软雅黑" panose="020B0503020204020204" charset="-122"/>
                <a:ea typeface="微软雅黑" panose="020B0503020204020204" charset="-122"/>
              </a:defRPr>
            </a:lvl1pPr>
          </a:lstStyle>
          <a:p>
            <a:pPr marL="285750" marR="0" lvl="0" indent="-285750" defTabSz="914400" eaLnBrk="1" fontAlgn="auto" latinLnBrk="0" hangingPunct="1">
              <a:lnSpc>
                <a:spcPct val="120000"/>
              </a:lnSpc>
              <a:spcBef>
                <a:spcPts val="1800"/>
              </a:spcBef>
              <a:spcAft>
                <a:spcPts val="0"/>
              </a:spcAft>
              <a:buClrTx/>
              <a:buSzTx/>
              <a:buFont typeface="Wingdings" panose="05000000000000000000" charset="0"/>
              <a:buChar char="Ø"/>
              <a:defRPr/>
            </a:pPr>
            <a:r>
              <a:rPr kumimoji="0" lang="zh-CN" altLang="en-US" sz="1600" b="1" i="0" u="none" strike="noStrike" kern="0" cap="none" spc="0" normalizeH="0" baseline="0" noProof="0">
                <a:ln w="0"/>
                <a:solidFill>
                  <a:schemeClr val="accent1"/>
                </a:solidFill>
                <a:effectLst>
                  <a:reflection blurRad="6350" stA="53000" endA="300" endPos="35500" dir="5400000" sy="-90000" algn="bl" rotWithShape="0"/>
                </a:effectLst>
                <a:uLnTx/>
                <a:uFillTx/>
                <a:latin typeface="+mn-lt"/>
                <a:ea typeface="+mn-ea"/>
                <a:cs typeface="+mn-ea"/>
                <a:sym typeface="+mn-lt"/>
              </a:rPr>
              <a:t>血清素综合征风险</a:t>
            </a:r>
            <a:r>
              <a:rPr kumimoji="0" lang="zh-CN" altLang="en-US" sz="1600" i="0" u="none" strike="noStrike" kern="0" cap="none" spc="0" normalizeH="0" baseline="0" noProof="0">
                <a:ln w="0"/>
                <a:solidFill>
                  <a:schemeClr val="accent1"/>
                </a:solidFill>
                <a:effectLst>
                  <a:reflection blurRad="6350" stA="53000" endA="300" endPos="35500" dir="5400000" sy="-90000" algn="bl" rotWithShape="0"/>
                </a:effectLst>
                <a:uLnTx/>
                <a:uFillTx/>
                <a:latin typeface="+mn-lt"/>
                <a:ea typeface="+mn-ea"/>
                <a:cs typeface="+mn-ea"/>
                <a:sym typeface="+mn-lt"/>
              </a:rPr>
              <a:t>低</a:t>
            </a:r>
            <a:r>
              <a:rPr kumimoji="0" lang="zh-CN" altLang="en-US" sz="1200" i="0" u="none" strike="noStrike" kern="0" cap="none" spc="0" normalizeH="0" baseline="0" noProof="0">
                <a:ln w="0"/>
                <a:solidFill>
                  <a:schemeClr val="accent1"/>
                </a:solidFill>
                <a:effectLst/>
                <a:uLnTx/>
                <a:uFillTx/>
                <a:latin typeface="+mn-lt"/>
                <a:ea typeface="+mn-ea"/>
                <a:cs typeface="+mn-ea"/>
                <a:sym typeface="+mn-lt"/>
              </a:rPr>
              <a:t>：</a:t>
            </a:r>
            <a:r>
              <a:rPr kumimoji="0" lang="zh-CN" altLang="en-US" sz="1200" b="0" i="0" u="none" strike="noStrike" kern="0" cap="none" spc="0" normalizeH="0" baseline="0" noProof="0">
                <a:ln w="0"/>
                <a:solidFill>
                  <a:srgbClr val="333333"/>
                </a:solidFill>
                <a:effectLst/>
                <a:uLnTx/>
                <a:uFillTx/>
                <a:latin typeface="+mn-lt"/>
                <a:ea typeface="+mn-ea"/>
                <a:cs typeface="+mn-ea"/>
                <a:sym typeface="+mn-lt"/>
              </a:rPr>
              <a:t>抗抑郁药联用相对安全</a:t>
            </a:r>
            <a:endParaRPr kumimoji="0" lang="en-US" altLang="zh-CN" sz="1200" b="0" i="0" u="none" strike="noStrike" kern="0" cap="none" spc="0" normalizeH="0" baseline="0" noProof="0">
              <a:ln w="0"/>
              <a:solidFill>
                <a:srgbClr val="333333"/>
              </a:solidFill>
              <a:effectLst/>
              <a:uLnTx/>
              <a:uFillTx/>
              <a:latin typeface="+mn-lt"/>
              <a:ea typeface="+mn-ea"/>
              <a:cs typeface="+mn-ea"/>
              <a:sym typeface="+mn-lt"/>
            </a:endParaRPr>
          </a:p>
        </p:txBody>
      </p:sp>
      <p:sp>
        <p:nvSpPr>
          <p:cNvPr id="69" name="文本框 68"/>
          <p:cNvSpPr txBox="1"/>
          <p:nvPr/>
        </p:nvSpPr>
        <p:spPr>
          <a:xfrm>
            <a:off x="6822440" y="5460365"/>
            <a:ext cx="4418965" cy="386080"/>
          </a:xfrm>
          <a:prstGeom prst="rect">
            <a:avLst/>
          </a:prstGeom>
          <a:noFill/>
        </p:spPr>
        <p:txBody>
          <a:bodyPr wrap="square">
            <a:spAutoFit/>
          </a:bodyPr>
          <a:lstStyle>
            <a:defPPr>
              <a:defRPr lang="en-US"/>
            </a:defPPr>
            <a:lvl1pPr>
              <a:lnSpc>
                <a:spcPct val="120000"/>
              </a:lnSpc>
              <a:spcBef>
                <a:spcPts val="1800"/>
              </a:spcBef>
              <a:defRPr sz="1600" b="1">
                <a:ln w="0"/>
                <a:solidFill>
                  <a:srgbClr val="7331A6"/>
                </a:solidFill>
                <a:effectLst>
                  <a:reflection blurRad="6350" stA="53000" endA="300" endPos="35500" dir="5400000" sy="-90000" algn="bl" rotWithShape="0"/>
                </a:effectLst>
                <a:latin typeface="微软雅黑" panose="020B0503020204020204" charset="-122"/>
                <a:ea typeface="微软雅黑" panose="020B0503020204020204" charset="-122"/>
              </a:defRPr>
            </a:lvl1pPr>
          </a:lstStyle>
          <a:p>
            <a:pPr marL="285750" marR="0" lvl="0" indent="-285750" defTabSz="914400" eaLnBrk="1" fontAlgn="auto" latinLnBrk="0" hangingPunct="1">
              <a:lnSpc>
                <a:spcPct val="120000"/>
              </a:lnSpc>
              <a:spcBef>
                <a:spcPts val="1800"/>
              </a:spcBef>
              <a:spcAft>
                <a:spcPts val="0"/>
              </a:spcAft>
              <a:buClrTx/>
              <a:buSzTx/>
              <a:buFont typeface="Wingdings" panose="05000000000000000000" charset="0"/>
              <a:buChar char="Ø"/>
              <a:defRPr/>
            </a:pPr>
            <a:r>
              <a:rPr kumimoji="0" lang="zh-CN" altLang="en-US" sz="1600" b="1" i="0" u="none" strike="noStrike" kern="0" cap="none" spc="0" normalizeH="0" baseline="0" noProof="0">
                <a:ln w="0"/>
                <a:solidFill>
                  <a:schemeClr val="accent1"/>
                </a:solidFill>
                <a:effectLst>
                  <a:reflection blurRad="6350" stA="53000" endA="300" endPos="35500" dir="5400000" sy="-90000" algn="bl" rotWithShape="0"/>
                </a:effectLst>
                <a:uLnTx/>
                <a:uFillTx/>
                <a:latin typeface="+mn-lt"/>
                <a:ea typeface="+mn-ea"/>
                <a:cs typeface="+mn-ea"/>
                <a:sym typeface="+mn-lt"/>
              </a:rPr>
              <a:t>可逆长效抑制</a:t>
            </a:r>
            <a:r>
              <a:rPr kumimoji="0" lang="zh-CN" altLang="en-US" sz="1200" i="0" u="none" strike="noStrike" kern="0" cap="none" spc="0" normalizeH="0" baseline="0" noProof="0">
                <a:ln w="0"/>
                <a:solidFill>
                  <a:schemeClr val="accent1"/>
                </a:solidFill>
                <a:effectLst/>
                <a:uLnTx/>
                <a:uFillTx/>
                <a:latin typeface="+mn-lt"/>
                <a:ea typeface="+mn-ea"/>
                <a:cs typeface="+mn-ea"/>
                <a:sym typeface="+mn-lt"/>
              </a:rPr>
              <a:t>：</a:t>
            </a:r>
            <a:r>
              <a:rPr kumimoji="0" lang="zh-CN" altLang="en-US" sz="1200" b="0" i="0" u="none" strike="noStrike" kern="0" cap="none" spc="0" normalizeH="0" baseline="0" noProof="0">
                <a:ln w="0"/>
                <a:solidFill>
                  <a:srgbClr val="333333"/>
                </a:solidFill>
                <a:effectLst/>
                <a:uLnTx/>
                <a:uFillTx/>
                <a:latin typeface="+mn-lt"/>
                <a:ea typeface="+mn-ea"/>
                <a:cs typeface="+mn-ea"/>
                <a:sym typeface="+mn-lt"/>
              </a:rPr>
              <a:t>长半衰期实现单次给药，全天覆盖</a:t>
            </a:r>
            <a:endParaRPr kumimoji="0" lang="en-US" altLang="zh-CN" sz="1200" b="0" i="0" u="none" strike="noStrike" kern="0" cap="none" spc="0" normalizeH="0" baseline="0" noProof="0">
              <a:ln w="0"/>
              <a:solidFill>
                <a:srgbClr val="333333"/>
              </a:solidFill>
              <a:effectLst/>
              <a:uLnTx/>
              <a:uFillTx/>
              <a:latin typeface="+mn-lt"/>
              <a:ea typeface="+mn-ea"/>
              <a:cs typeface="+mn-ea"/>
              <a:sym typeface="+mn-lt"/>
            </a:endParaRPr>
          </a:p>
        </p:txBody>
      </p:sp>
      <p:sp>
        <p:nvSpPr>
          <p:cNvPr id="71" name="文本框 70"/>
          <p:cNvSpPr txBox="1"/>
          <p:nvPr/>
        </p:nvSpPr>
        <p:spPr>
          <a:xfrm>
            <a:off x="6839513" y="5804219"/>
            <a:ext cx="3979777" cy="386080"/>
          </a:xfrm>
          <a:prstGeom prst="rect">
            <a:avLst/>
          </a:prstGeom>
          <a:noFill/>
        </p:spPr>
        <p:txBody>
          <a:bodyPr wrap="square">
            <a:spAutoFit/>
          </a:bodyPr>
          <a:lstStyle>
            <a:defPPr>
              <a:defRPr lang="en-US"/>
            </a:defPPr>
            <a:lvl1pPr>
              <a:lnSpc>
                <a:spcPct val="120000"/>
              </a:lnSpc>
              <a:spcBef>
                <a:spcPts val="1800"/>
              </a:spcBef>
              <a:defRPr sz="1600" b="1">
                <a:ln w="0"/>
                <a:solidFill>
                  <a:srgbClr val="7331A6"/>
                </a:solidFill>
                <a:effectLst>
                  <a:reflection blurRad="6350" stA="53000" endA="300" endPos="35500" dir="5400000" sy="-90000" algn="bl" rotWithShape="0"/>
                </a:effectLst>
                <a:latin typeface="微软雅黑" panose="020B0503020204020204" charset="-122"/>
                <a:ea typeface="微软雅黑" panose="020B0503020204020204" charset="-122"/>
              </a:defRPr>
            </a:lvl1pPr>
          </a:lstStyle>
          <a:p>
            <a:pPr marL="285750" marR="0" lvl="0" indent="-285750" defTabSz="914400" eaLnBrk="1" fontAlgn="auto" latinLnBrk="0" hangingPunct="1">
              <a:lnSpc>
                <a:spcPct val="120000"/>
              </a:lnSpc>
              <a:spcBef>
                <a:spcPts val="1800"/>
              </a:spcBef>
              <a:spcAft>
                <a:spcPts val="0"/>
              </a:spcAft>
              <a:buClrTx/>
              <a:buSzTx/>
              <a:buFont typeface="Wingdings" panose="05000000000000000000" charset="0"/>
              <a:buChar char="Ø"/>
              <a:defRPr/>
            </a:pPr>
            <a:r>
              <a:rPr kumimoji="0" lang="zh-CN" altLang="en-US" sz="1600" b="1" i="0" u="none" strike="noStrike" kern="0" cap="none" spc="0" normalizeH="0" baseline="0" noProof="0" dirty="0">
                <a:ln w="0"/>
                <a:solidFill>
                  <a:schemeClr val="accent1"/>
                </a:solidFill>
                <a:effectLst>
                  <a:reflection blurRad="6350" stA="53000" endA="300" endPos="35500" dir="5400000" sy="-90000" algn="bl" rotWithShape="0"/>
                </a:effectLst>
                <a:uLnTx/>
                <a:uFillTx/>
                <a:latin typeface="+mn-lt"/>
                <a:ea typeface="+mn-ea"/>
                <a:cs typeface="+mn-ea"/>
                <a:sym typeface="+mn-lt"/>
              </a:rPr>
              <a:t>酶活性可快速恢</a:t>
            </a:r>
            <a:r>
              <a:rPr kumimoji="0" lang="zh-CN" altLang="en-US" sz="1600" i="0" u="none" strike="noStrike" kern="0" cap="none" spc="0" normalizeH="0" baseline="0" noProof="0" dirty="0">
                <a:ln w="0"/>
                <a:solidFill>
                  <a:schemeClr val="accent1"/>
                </a:solidFill>
                <a:effectLst>
                  <a:reflection blurRad="6350" stA="53000" endA="300" endPos="35500" dir="5400000" sy="-90000" algn="bl" rotWithShape="0"/>
                </a:effectLst>
                <a:uLnTx/>
                <a:uFillTx/>
                <a:latin typeface="+mn-lt"/>
                <a:ea typeface="+mn-ea"/>
                <a:cs typeface="+mn-ea"/>
                <a:sym typeface="+mn-lt"/>
              </a:rPr>
              <a:t>复</a:t>
            </a:r>
            <a:r>
              <a:rPr kumimoji="0" lang="zh-CN" altLang="en-US" sz="1200" i="0" u="none" strike="noStrike" kern="0" cap="none" spc="0" normalizeH="0" baseline="0" noProof="0" dirty="0">
                <a:ln w="0"/>
                <a:solidFill>
                  <a:schemeClr val="accent1"/>
                </a:solidFill>
                <a:effectLst/>
                <a:uLnTx/>
                <a:uFillTx/>
                <a:latin typeface="+mn-lt"/>
                <a:ea typeface="+mn-ea"/>
                <a:cs typeface="+mn-ea"/>
                <a:sym typeface="+mn-lt"/>
              </a:rPr>
              <a:t>：</a:t>
            </a:r>
            <a:r>
              <a:rPr kumimoji="0" lang="zh-CN" altLang="en-US" sz="1200" b="0" i="0" u="none" strike="noStrike" kern="0" cap="none" spc="0" normalizeH="0" baseline="0" noProof="0" dirty="0">
                <a:ln w="0"/>
                <a:solidFill>
                  <a:srgbClr val="333333"/>
                </a:solidFill>
                <a:effectLst/>
                <a:uLnTx/>
                <a:uFillTx/>
                <a:latin typeface="+mn-lt"/>
                <a:ea typeface="+mn-ea"/>
                <a:cs typeface="+mn-ea"/>
                <a:sym typeface="+mn-lt"/>
              </a:rPr>
              <a:t>停药</a:t>
            </a:r>
            <a:r>
              <a:rPr kumimoji="0" lang="en-US" altLang="zh-CN" sz="1200" b="0" i="0" u="none" strike="noStrike" kern="0" cap="none" spc="0" normalizeH="0" baseline="0" noProof="0" dirty="0">
                <a:ln w="0"/>
                <a:solidFill>
                  <a:srgbClr val="333333"/>
                </a:solidFill>
                <a:effectLst/>
                <a:uLnTx/>
                <a:uFillTx/>
                <a:latin typeface="+mn-lt"/>
                <a:ea typeface="+mn-ea"/>
                <a:cs typeface="+mn-ea"/>
                <a:sym typeface="+mn-lt"/>
              </a:rPr>
              <a:t>7</a:t>
            </a:r>
            <a:r>
              <a:rPr kumimoji="0" lang="zh-CN" altLang="en-US" sz="1200" b="0" i="0" u="none" strike="noStrike" kern="0" cap="none" spc="0" normalizeH="0" baseline="0" noProof="0">
                <a:ln w="0"/>
                <a:solidFill>
                  <a:srgbClr val="333333"/>
                </a:solidFill>
                <a:effectLst/>
                <a:uLnTx/>
                <a:uFillTx/>
                <a:latin typeface="+mn-lt"/>
                <a:ea typeface="+mn-ea"/>
                <a:cs typeface="+mn-ea"/>
                <a:sym typeface="+mn-lt"/>
              </a:rPr>
              <a:t>天可完全恢复</a:t>
            </a:r>
            <a:endParaRPr kumimoji="0" lang="en-US" altLang="zh-CN" sz="1200" b="0" i="0" u="none" strike="noStrike" kern="0" cap="none" spc="0" normalizeH="0" baseline="0" noProof="0" dirty="0">
              <a:ln w="0"/>
              <a:solidFill>
                <a:srgbClr val="333333"/>
              </a:solidFill>
              <a:effectLst/>
              <a:uLnTx/>
              <a:uFillTx/>
              <a:latin typeface="+mn-lt"/>
              <a:ea typeface="+mn-ea"/>
              <a:cs typeface="+mn-ea"/>
              <a:sym typeface="+mn-lt"/>
            </a:endParaRPr>
          </a:p>
        </p:txBody>
      </p:sp>
      <p:sp>
        <p:nvSpPr>
          <p:cNvPr id="72" name="文本框 71"/>
          <p:cNvSpPr txBox="1"/>
          <p:nvPr/>
        </p:nvSpPr>
        <p:spPr>
          <a:xfrm>
            <a:off x="7650164" y="2725138"/>
            <a:ext cx="1196347" cy="446276"/>
          </a:xfrm>
          <a:prstGeom prst="rect">
            <a:avLst/>
          </a:prstGeom>
          <a:noFill/>
        </p:spPr>
        <p:txBody>
          <a:bodyPr wrap="square">
            <a:spAutoFit/>
          </a:bodyPr>
          <a:lstStyle/>
          <a:p>
            <a:pPr algn="ctr"/>
            <a:r>
              <a:rPr lang="zh-CN" altLang="en-US" sz="1400" dirty="0">
                <a:solidFill>
                  <a:srgbClr val="000000"/>
                </a:solidFill>
                <a:cs typeface="+mn-ea"/>
                <a:sym typeface="+mn-lt"/>
              </a:rPr>
              <a:t>抑制性</a:t>
            </a:r>
            <a:endParaRPr lang="en-US" altLang="zh-CN" sz="1400" baseline="30000" dirty="0">
              <a:solidFill>
                <a:srgbClr val="000000"/>
              </a:solidFill>
              <a:cs typeface="+mn-ea"/>
              <a:sym typeface="+mn-lt"/>
            </a:endParaRPr>
          </a:p>
          <a:p>
            <a:pPr algn="ctr"/>
            <a:r>
              <a:rPr lang="zh-CN" altLang="en-US" sz="800" dirty="0">
                <a:solidFill>
                  <a:srgbClr val="000000"/>
                </a:solidFill>
                <a:cs typeface="+mn-ea"/>
                <a:sym typeface="+mn-lt"/>
              </a:rPr>
              <a:t>（</a:t>
            </a:r>
            <a:r>
              <a:rPr lang="en-US" altLang="zh-CN" sz="800" dirty="0">
                <a:solidFill>
                  <a:srgbClr val="000000"/>
                </a:solidFill>
                <a:cs typeface="+mn-ea"/>
                <a:sym typeface="+mn-lt"/>
              </a:rPr>
              <a:t>IC</a:t>
            </a:r>
            <a:r>
              <a:rPr lang="en-US" altLang="zh-CN" sz="800" baseline="-25000" dirty="0">
                <a:solidFill>
                  <a:srgbClr val="000000"/>
                </a:solidFill>
                <a:cs typeface="+mn-ea"/>
                <a:sym typeface="+mn-lt"/>
              </a:rPr>
              <a:t>50</a:t>
            </a:r>
            <a:r>
              <a:rPr lang="zh-CN" altLang="en-US" sz="800" dirty="0">
                <a:solidFill>
                  <a:srgbClr val="000000"/>
                </a:solidFill>
                <a:cs typeface="+mn-ea"/>
                <a:sym typeface="+mn-lt"/>
              </a:rPr>
              <a:t>，</a:t>
            </a:r>
            <a:r>
              <a:rPr lang="el-GR" altLang="zh-CN" sz="800" dirty="0">
                <a:solidFill>
                  <a:srgbClr val="000000"/>
                </a:solidFill>
                <a:cs typeface="+mn-ea"/>
                <a:sym typeface="+mn-lt"/>
              </a:rPr>
              <a:t>μ</a:t>
            </a:r>
            <a:r>
              <a:rPr lang="it-IT" altLang="zh-CN" sz="800" dirty="0">
                <a:solidFill>
                  <a:srgbClr val="000000"/>
                </a:solidFill>
                <a:cs typeface="+mn-ea"/>
                <a:sym typeface="+mn-lt"/>
              </a:rPr>
              <a:t>mol/L</a:t>
            </a:r>
            <a:r>
              <a:rPr lang="zh-CN" altLang="it-IT" sz="800" dirty="0">
                <a:solidFill>
                  <a:srgbClr val="000000"/>
                </a:solidFill>
                <a:cs typeface="+mn-ea"/>
                <a:sym typeface="+mn-lt"/>
              </a:rPr>
              <a:t>）</a:t>
            </a:r>
            <a:endParaRPr lang="zh-CN" altLang="en-US" sz="800" dirty="0">
              <a:solidFill>
                <a:srgbClr val="000000"/>
              </a:solidFill>
              <a:cs typeface="+mn-ea"/>
              <a:sym typeface="+mn-lt"/>
            </a:endParaRPr>
          </a:p>
        </p:txBody>
      </p:sp>
      <p:sp>
        <p:nvSpPr>
          <p:cNvPr id="73" name="文本框 72"/>
          <p:cNvSpPr txBox="1"/>
          <p:nvPr/>
        </p:nvSpPr>
        <p:spPr>
          <a:xfrm>
            <a:off x="7667500" y="3238191"/>
            <a:ext cx="1196347" cy="307777"/>
          </a:xfrm>
          <a:prstGeom prst="rect">
            <a:avLst/>
          </a:prstGeom>
          <a:noFill/>
        </p:spPr>
        <p:txBody>
          <a:bodyPr wrap="square">
            <a:spAutoFit/>
          </a:bodyPr>
          <a:lstStyle/>
          <a:p>
            <a:pPr algn="ctr"/>
            <a:r>
              <a:rPr lang="en-US" altLang="zh-CN" sz="1400" b="1" dirty="0">
                <a:solidFill>
                  <a:srgbClr val="000000"/>
                </a:solidFill>
                <a:cs typeface="+mn-ea"/>
                <a:sym typeface="+mn-lt"/>
              </a:rPr>
              <a:t>-</a:t>
            </a:r>
            <a:endParaRPr lang="zh-CN" altLang="en-US" sz="800" dirty="0">
              <a:solidFill>
                <a:srgbClr val="000000"/>
              </a:solidFill>
              <a:cs typeface="+mn-ea"/>
              <a:sym typeface="+mn-lt"/>
            </a:endParaRPr>
          </a:p>
        </p:txBody>
      </p:sp>
      <p:sp>
        <p:nvSpPr>
          <p:cNvPr id="74" name="文本框 73"/>
          <p:cNvSpPr txBox="1"/>
          <p:nvPr/>
        </p:nvSpPr>
        <p:spPr>
          <a:xfrm>
            <a:off x="7667500" y="3704010"/>
            <a:ext cx="1196347" cy="307777"/>
          </a:xfrm>
          <a:prstGeom prst="rect">
            <a:avLst/>
          </a:prstGeom>
          <a:noFill/>
        </p:spPr>
        <p:txBody>
          <a:bodyPr wrap="square">
            <a:spAutoFit/>
          </a:bodyPr>
          <a:lstStyle/>
          <a:p>
            <a:pPr algn="ctr"/>
            <a:r>
              <a:rPr lang="el-GR" altLang="zh-CN" sz="1400" b="1" dirty="0">
                <a:solidFill>
                  <a:srgbClr val="000000"/>
                </a:solidFill>
                <a:cs typeface="+mn-ea"/>
                <a:sym typeface="+mn-lt"/>
              </a:rPr>
              <a:t>0.114</a:t>
            </a:r>
            <a:endParaRPr lang="en-US" altLang="zh-CN" sz="1400" b="1" dirty="0">
              <a:solidFill>
                <a:srgbClr val="000000"/>
              </a:solidFill>
              <a:cs typeface="+mn-ea"/>
              <a:sym typeface="+mn-lt"/>
            </a:endParaRPr>
          </a:p>
        </p:txBody>
      </p:sp>
      <p:sp>
        <p:nvSpPr>
          <p:cNvPr id="75" name="文本框 74"/>
          <p:cNvSpPr txBox="1"/>
          <p:nvPr/>
        </p:nvSpPr>
        <p:spPr>
          <a:xfrm>
            <a:off x="7677194" y="4196149"/>
            <a:ext cx="1196347" cy="307777"/>
          </a:xfrm>
          <a:prstGeom prst="rect">
            <a:avLst/>
          </a:prstGeom>
          <a:noFill/>
        </p:spPr>
        <p:txBody>
          <a:bodyPr wrap="square">
            <a:spAutoFit/>
          </a:bodyPr>
          <a:lstStyle/>
          <a:p>
            <a:pPr algn="ctr"/>
            <a:r>
              <a:rPr lang="el-GR" altLang="zh-CN" sz="1400" b="1" dirty="0">
                <a:solidFill>
                  <a:schemeClr val="accent1"/>
                </a:solidFill>
                <a:cs typeface="+mn-ea"/>
                <a:sym typeface="+mn-lt"/>
              </a:rPr>
              <a:t>0.006</a:t>
            </a:r>
            <a:endParaRPr lang="el-GR" altLang="zh-CN" sz="1400" b="1" dirty="0">
              <a:solidFill>
                <a:schemeClr val="accent1"/>
              </a:solidFill>
              <a:cs typeface="+mn-ea"/>
              <a:sym typeface="+mn-lt"/>
            </a:endParaRPr>
          </a:p>
        </p:txBody>
      </p:sp>
      <p:pic>
        <p:nvPicPr>
          <p:cNvPr id="80" name="图片 21" descr="对勾"/>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759237" y="4217420"/>
            <a:ext cx="279382" cy="269608"/>
          </a:xfrm>
          <a:prstGeom prst="rect">
            <a:avLst/>
          </a:prstGeom>
        </p:spPr>
      </p:pic>
      <p:pic>
        <p:nvPicPr>
          <p:cNvPr id="81" name="图片 21" descr="对勾"/>
          <p:cNvPicPr>
            <a:picLocks noChangeAspect="1"/>
          </p:cNvPicPr>
          <p:nvPr/>
        </p:nvPicPr>
        <p:blipFill>
          <a:blip r:embed="rId2">
            <a:extLst>
              <a:ext uri="{96DAC541-7B7A-43D3-8B79-37D633B846F1}">
                <asvg:svgBlip xmlns:asvg="http://schemas.microsoft.com/office/drawing/2016/SVG/main" r:embed="rId4"/>
              </a:ext>
            </a:extLst>
          </a:blip>
          <a:stretch>
            <a:fillRect/>
          </a:stretch>
        </p:blipFill>
        <p:spPr>
          <a:xfrm>
            <a:off x="8631727" y="4222500"/>
            <a:ext cx="279382" cy="269608"/>
          </a:xfrm>
          <a:prstGeom prst="rect">
            <a:avLst/>
          </a:prstGeom>
        </p:spPr>
      </p:pic>
      <p:pic>
        <p:nvPicPr>
          <p:cNvPr id="82" name="图片 21" descr="对勾"/>
          <p:cNvPicPr>
            <a:picLocks noChangeAspect="1"/>
          </p:cNvPicPr>
          <p:nvPr/>
        </p:nvPicPr>
        <p:blipFill>
          <a:blip r:embed="rId2">
            <a:extLst>
              <a:ext uri="{96DAC541-7B7A-43D3-8B79-37D633B846F1}">
                <asvg:svgBlip xmlns:asvg="http://schemas.microsoft.com/office/drawing/2016/SVG/main" r:embed="rId5"/>
              </a:ext>
            </a:extLst>
          </a:blip>
          <a:stretch>
            <a:fillRect/>
          </a:stretch>
        </p:blipFill>
        <p:spPr>
          <a:xfrm>
            <a:off x="9748057" y="4211705"/>
            <a:ext cx="279382" cy="269608"/>
          </a:xfrm>
          <a:prstGeom prst="rect">
            <a:avLst/>
          </a:prstGeom>
        </p:spPr>
      </p:pic>
      <p:cxnSp>
        <p:nvCxnSpPr>
          <p:cNvPr id="83" name="直接连接符 82"/>
          <p:cNvCxnSpPr/>
          <p:nvPr/>
        </p:nvCxnSpPr>
        <p:spPr>
          <a:xfrm flipV="1">
            <a:off x="6938645" y="3593465"/>
            <a:ext cx="3600000" cy="0"/>
          </a:xfrm>
          <a:prstGeom prst="line">
            <a:avLst/>
          </a:prstGeom>
        </p:spPr>
        <p:style>
          <a:lnRef idx="2">
            <a:schemeClr val="accent1"/>
          </a:lnRef>
          <a:fillRef idx="0">
            <a:srgbClr val="FFFFFF"/>
          </a:fillRef>
          <a:effectRef idx="0">
            <a:srgbClr val="FFFFFF"/>
          </a:effectRef>
          <a:fontRef idx="minor">
            <a:schemeClr val="tx1"/>
          </a:fontRef>
        </p:style>
      </p:cxnSp>
      <p:cxnSp>
        <p:nvCxnSpPr>
          <p:cNvPr id="84" name="直接连接符 83"/>
          <p:cNvCxnSpPr/>
          <p:nvPr/>
        </p:nvCxnSpPr>
        <p:spPr>
          <a:xfrm flipV="1">
            <a:off x="6938645" y="4069715"/>
            <a:ext cx="3600000" cy="0"/>
          </a:xfrm>
          <a:prstGeom prst="line">
            <a:avLst/>
          </a:prstGeom>
        </p:spPr>
        <p:style>
          <a:lnRef idx="2">
            <a:schemeClr val="accent1"/>
          </a:lnRef>
          <a:fillRef idx="0">
            <a:srgbClr val="FFFFFF"/>
          </a:fillRef>
          <a:effectRef idx="0">
            <a:srgbClr val="FFFFFF"/>
          </a:effectRef>
          <a:fontRef idx="minor">
            <a:schemeClr val="tx1"/>
          </a:fontRef>
        </p:style>
      </p:cxnSp>
      <p:sp>
        <p:nvSpPr>
          <p:cNvPr id="86" name="文本框 85"/>
          <p:cNvSpPr txBox="1"/>
          <p:nvPr/>
        </p:nvSpPr>
        <p:spPr>
          <a:xfrm>
            <a:off x="10235565" y="6334125"/>
            <a:ext cx="1629410" cy="566420"/>
          </a:xfrm>
          <a:prstGeom prst="rect">
            <a:avLst/>
          </a:prstGeom>
          <a:noFill/>
        </p:spPr>
        <p:txBody>
          <a:bodyPr wrap="square" rtlCol="0">
            <a:noAutofit/>
          </a:bodyPr>
          <a:p>
            <a:r>
              <a:rPr lang="en-US" altLang="zh-CN" sz="1000">
                <a:solidFill>
                  <a:schemeClr val="tx1"/>
                </a:solidFill>
                <a:latin typeface="微软雅黑" panose="020B0503020204020204" charset="-122"/>
                <a:ea typeface="微软雅黑" panose="020B0503020204020204" charset="-122"/>
                <a:cs typeface="微软雅黑" panose="020B0503020204020204" charset="-122"/>
              </a:rPr>
              <a:t>IC</a:t>
            </a:r>
            <a:r>
              <a:rPr lang="en-US" altLang="zh-CN" sz="1000" baseline="-25000">
                <a:solidFill>
                  <a:schemeClr val="tx1"/>
                </a:solidFill>
                <a:latin typeface="微软雅黑" panose="020B0503020204020204" charset="-122"/>
                <a:ea typeface="微软雅黑" panose="020B0503020204020204" charset="-122"/>
                <a:cs typeface="微软雅黑" panose="020B0503020204020204" charset="-122"/>
              </a:rPr>
              <a:t>50</a:t>
            </a:r>
            <a:r>
              <a:rPr lang="en-US" altLang="zh-CN" sz="10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000">
                <a:solidFill>
                  <a:schemeClr val="tx1"/>
                </a:solidFill>
                <a:latin typeface="微软雅黑" panose="020B0503020204020204" charset="-122"/>
                <a:ea typeface="微软雅黑" panose="020B0503020204020204" charset="-122"/>
                <a:cs typeface="微软雅黑" panose="020B0503020204020204" charset="-122"/>
              </a:rPr>
              <a:t>半数抑制浓度</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a:p>
            <a:r>
              <a:rPr lang="en-US" altLang="zh-CN" sz="1000">
                <a:solidFill>
                  <a:schemeClr val="tx1"/>
                </a:solidFill>
                <a:latin typeface="微软雅黑" panose="020B0503020204020204" charset="-122"/>
                <a:ea typeface="微软雅黑" panose="020B0503020204020204" charset="-122"/>
                <a:cs typeface="微软雅黑" panose="020B0503020204020204" charset="-122"/>
              </a:rPr>
              <a:t>MAO-B:</a:t>
            </a:r>
            <a:r>
              <a:rPr lang="zh-CN" altLang="en-US" sz="1000" dirty="0">
                <a:solidFill>
                  <a:schemeClr val="tx1"/>
                </a:solidFill>
                <a:latin typeface="微软雅黑" panose="020B0503020204020204" charset="-122"/>
                <a:ea typeface="微软雅黑" panose="020B0503020204020204" charset="-122"/>
                <a:cs typeface="微软雅黑" panose="020B0503020204020204" charset="-122"/>
                <a:sym typeface="+mn-lt"/>
              </a:rPr>
              <a:t>单胺氧化酶</a:t>
            </a: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B</a:t>
            </a:r>
            <a:endParaRPr lang="en-US" altLang="zh-CN" sz="1000">
              <a:solidFill>
                <a:schemeClr val="tx1"/>
              </a:solidFill>
              <a:latin typeface="微软雅黑" panose="020B0503020204020204" charset="-122"/>
              <a:ea typeface="微软雅黑" panose="020B0503020204020204" charset="-122"/>
              <a:cs typeface="微软雅黑" panose="020B0503020204020204" charset="-122"/>
            </a:endParaRPr>
          </a:p>
          <a:p>
            <a:r>
              <a:rPr lang="en-US" altLang="zh-CN" sz="1000">
                <a:solidFill>
                  <a:schemeClr val="tx1"/>
                </a:solidFill>
                <a:latin typeface="微软雅黑" panose="020B0503020204020204" charset="-122"/>
                <a:ea typeface="微软雅黑" panose="020B0503020204020204" charset="-122"/>
                <a:cs typeface="微软雅黑" panose="020B0503020204020204" charset="-122"/>
              </a:rPr>
              <a:t>MA0-A:</a:t>
            </a:r>
            <a:r>
              <a:rPr lang="zh-CN" altLang="en-US" sz="1000" dirty="0">
                <a:solidFill>
                  <a:schemeClr val="tx1"/>
                </a:solidFill>
                <a:latin typeface="微软雅黑" panose="020B0503020204020204" charset="-122"/>
                <a:ea typeface="微软雅黑" panose="020B0503020204020204" charset="-122"/>
                <a:cs typeface="微软雅黑" panose="020B0503020204020204" charset="-122"/>
                <a:sym typeface="+mn-lt"/>
              </a:rPr>
              <a:t>单胺氧化酶</a:t>
            </a: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B</a:t>
            </a:r>
            <a:endParaRPr lang="en-US" altLang="zh-CN" sz="1000">
              <a:solidFill>
                <a:schemeClr val="tx1"/>
              </a:solidFill>
              <a:latin typeface="微软雅黑" panose="020B0503020204020204" charset="-122"/>
              <a:ea typeface="微软雅黑" panose="020B0503020204020204" charset="-122"/>
              <a:cs typeface="微软雅黑" panose="020B0503020204020204" charset="-122"/>
            </a:endParaRPr>
          </a:p>
          <a:p>
            <a:endParaRPr lang="en-US" altLang="zh-CN" sz="1000">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110357" y="6256037"/>
            <a:ext cx="12164898" cy="553085"/>
          </a:xfrm>
          <a:prstGeom prst="rect">
            <a:avLst/>
          </a:prstGeom>
          <a:noFill/>
        </p:spPr>
        <p:txBody>
          <a:bodyPr wrap="square" rtlCol="0">
            <a:spAutoFit/>
          </a:bodyPr>
          <a:p>
            <a:pPr>
              <a:lnSpc>
                <a:spcPct val="100000"/>
              </a:lnSpc>
            </a:pP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1.</a:t>
            </a:r>
            <a:r>
              <a:rPr lang="da-DK"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 Binda C, et al. J Med Chem. 2007;50(23):5848-5852. </a:t>
            </a:r>
            <a:r>
              <a:rPr lang="en-US" altLang="da-DK" sz="1000" dirty="0">
                <a:solidFill>
                  <a:schemeClr val="tx1"/>
                </a:solidFill>
                <a:latin typeface="微软雅黑" panose="020B0503020204020204" charset="-122"/>
                <a:ea typeface="微软雅黑" panose="020B0503020204020204" charset="-122"/>
                <a:cs typeface="微软雅黑" panose="020B0503020204020204" charset="-122"/>
                <a:sym typeface="+mn-lt"/>
              </a:rPr>
              <a:t>              </a:t>
            </a:r>
            <a:r>
              <a:rPr lang="da-DK"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2.</a:t>
            </a: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 </a:t>
            </a:r>
            <a:r>
              <a:rPr lang="en-US" altLang="zh-CN" sz="1000" dirty="0" err="1">
                <a:solidFill>
                  <a:schemeClr val="tx1"/>
                </a:solidFill>
                <a:latin typeface="微软雅黑" panose="020B0503020204020204" charset="-122"/>
                <a:ea typeface="微软雅黑" panose="020B0503020204020204" charset="-122"/>
                <a:cs typeface="微软雅黑" panose="020B0503020204020204" charset="-122"/>
                <a:sym typeface="+mn-lt"/>
              </a:rPr>
              <a:t>Stocchi</a:t>
            </a: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 </a:t>
            </a:r>
            <a:r>
              <a:rPr lang="en-US" altLang="zh-CN" sz="1000" dirty="0" err="1">
                <a:solidFill>
                  <a:schemeClr val="tx1"/>
                </a:solidFill>
                <a:latin typeface="微软雅黑" panose="020B0503020204020204" charset="-122"/>
                <a:ea typeface="微软雅黑" panose="020B0503020204020204" charset="-122"/>
                <a:cs typeface="微软雅黑" panose="020B0503020204020204" charset="-122"/>
                <a:sym typeface="+mn-lt"/>
              </a:rPr>
              <a:t>F,et</a:t>
            </a: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 al. NPJ Parkinsons Dis. 2022;8(1):17. Published 2022 Feb 21. </a:t>
            </a:r>
            <a:endPar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endParaRPr>
          </a:p>
          <a:p>
            <a:pPr>
              <a:lnSpc>
                <a:spcPct val="100000"/>
              </a:lnSpc>
            </a:pP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3. Müller T, et al. Clin </a:t>
            </a:r>
            <a:r>
              <a:rPr lang="en-US" altLang="zh-CN" sz="1000" dirty="0" err="1">
                <a:solidFill>
                  <a:schemeClr val="tx1"/>
                </a:solidFill>
                <a:latin typeface="微软雅黑" panose="020B0503020204020204" charset="-122"/>
                <a:ea typeface="微软雅黑" panose="020B0503020204020204" charset="-122"/>
                <a:cs typeface="微软雅黑" panose="020B0503020204020204" charset="-122"/>
                <a:sym typeface="+mn-lt"/>
              </a:rPr>
              <a:t>Pharmacokinet</a:t>
            </a: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 2017;56(3):251-261.         4.Fan Y, et al. Acta Pharm Sin B. 2024 Apr;14(4):1772-1786.  </a:t>
            </a:r>
            <a:endPar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endParaRPr>
          </a:p>
          <a:p>
            <a:pPr>
              <a:lnSpc>
                <a:spcPct val="100000"/>
              </a:lnSpc>
            </a:pP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5.</a:t>
            </a:r>
            <a:r>
              <a:rPr lang="zh-CN" altLang="en-US" sz="1000" dirty="0">
                <a:solidFill>
                  <a:schemeClr val="tx1"/>
                </a:solidFill>
                <a:latin typeface="微软雅黑" panose="020B0503020204020204" charset="-122"/>
                <a:ea typeface="微软雅黑" panose="020B0503020204020204" charset="-122"/>
                <a:cs typeface="微软雅黑" panose="020B0503020204020204" charset="-122"/>
                <a:sym typeface="+mn-lt"/>
              </a:rPr>
              <a:t>甲磺酸沙非胺片说明书</a:t>
            </a:r>
            <a:r>
              <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rPr>
              <a:t>.</a:t>
            </a:r>
            <a:endParaRPr lang="en-US" altLang="zh-CN" sz="1000" dirty="0">
              <a:solidFill>
                <a:schemeClr val="tx1"/>
              </a:solidFill>
              <a:latin typeface="微软雅黑" panose="020B0503020204020204" charset="-122"/>
              <a:ea typeface="微软雅黑" panose="020B0503020204020204" charset="-122"/>
              <a:cs typeface="微软雅黑" panose="020B0503020204020204" charset="-122"/>
              <a:sym typeface="+mn-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10490" y="219710"/>
            <a:ext cx="6096000" cy="583565"/>
          </a:xfrm>
          <a:prstGeom prst="rect">
            <a:avLst/>
          </a:prstGeom>
          <a:noFill/>
        </p:spPr>
        <p:txBody>
          <a:bodyPr wrap="square" rtlCol="0" anchor="t">
            <a:spAutoFit/>
          </a:bodyPr>
          <a:p>
            <a:r>
              <a:rPr lang="en-US" altLang="zh-CN" sz="3200" b="1" dirty="0">
                <a:solidFill>
                  <a:srgbClr val="4F81BD"/>
                </a:solidFill>
                <a:latin typeface="微软雅黑" panose="020B0503020204020204" charset="-122"/>
                <a:ea typeface="微软雅黑" panose="020B0503020204020204" charset="-122"/>
                <a:sym typeface="+mn-ea"/>
              </a:rPr>
              <a:t>5</a:t>
            </a:r>
            <a:r>
              <a:rPr lang="zh-CN" altLang="en-US" sz="3200" b="1" dirty="0">
                <a:solidFill>
                  <a:srgbClr val="4F81BD"/>
                </a:solidFill>
                <a:latin typeface="微软雅黑" panose="020B0503020204020204" charset="-122"/>
                <a:ea typeface="微软雅黑" panose="020B0503020204020204" charset="-122"/>
                <a:sym typeface="+mn-ea"/>
              </a:rPr>
              <a:t>、</a:t>
            </a:r>
            <a:r>
              <a:rPr lang="zh-CN" altLang="en-US" sz="3200" b="1" dirty="0">
                <a:solidFill>
                  <a:srgbClr val="4F81BD"/>
                </a:solidFill>
                <a:latin typeface="微软雅黑" panose="020B0503020204020204" charset="-122"/>
                <a:ea typeface="微软雅黑" panose="020B0503020204020204" charset="-122"/>
                <a:sym typeface="+mn-ea"/>
              </a:rPr>
              <a:t>公平性</a:t>
            </a:r>
            <a:endParaRPr lang="zh-CN" altLang="en-US" sz="3200" b="1" dirty="0">
              <a:solidFill>
                <a:srgbClr val="4F81BD"/>
              </a:solidFill>
              <a:latin typeface="微软雅黑" panose="020B0503020204020204" charset="-122"/>
              <a:ea typeface="微软雅黑" panose="020B0503020204020204" charset="-122"/>
              <a:sym typeface="+mn-ea"/>
            </a:endParaRPr>
          </a:p>
        </p:txBody>
      </p:sp>
      <p:sp>
        <p:nvSpPr>
          <p:cNvPr id="3" name="文本框 2"/>
          <p:cNvSpPr txBox="1"/>
          <p:nvPr/>
        </p:nvSpPr>
        <p:spPr>
          <a:xfrm>
            <a:off x="1341755" y="820420"/>
            <a:ext cx="9860280" cy="960755"/>
          </a:xfrm>
          <a:prstGeom prst="rect">
            <a:avLst/>
          </a:prstGeom>
          <a:noFill/>
        </p:spPr>
        <p:txBody>
          <a:bodyPr wrap="square" rtlCol="0" anchor="t">
            <a:noAutofit/>
          </a:bodyPr>
          <a:p>
            <a:pPr marL="0" marR="0" lvl="0" indent="0" algn="ctr" defTabSz="914400" eaLnBrk="1" fontAlgn="auto" latinLnBrk="0" hangingPunct="1">
              <a:lnSpc>
                <a:spcPct val="100000"/>
              </a:lnSpc>
              <a:spcBef>
                <a:spcPts val="0"/>
              </a:spcBef>
              <a:spcAft>
                <a:spcPts val="0"/>
              </a:spcAft>
              <a:buClrTx/>
              <a:buSzTx/>
              <a:buFontTx/>
              <a:buNone/>
              <a:defRPr/>
            </a:pPr>
            <a:r>
              <a:rPr kumimoji="1" lang="zh-CN" altLang="en-US" sz="2400" b="1" kern="0" noProof="0" dirty="0">
                <a:ln>
                  <a:noFill/>
                </a:ln>
                <a:solidFill>
                  <a:srgbClr val="000000"/>
                </a:solidFill>
                <a:effectLst/>
                <a:uLnTx/>
                <a:uFillTx/>
                <a:cs typeface="+mn-ea"/>
                <a:sym typeface="+mn-lt"/>
              </a:rPr>
              <a:t>沙非胺填补帕金森病双机制治疗空白，对医保基金的影响有限、可控，</a:t>
            </a:r>
            <a:r>
              <a:rPr lang="zh-CN" altLang="en-US" sz="2400" b="1" dirty="0">
                <a:cs typeface="+mn-ea"/>
                <a:sym typeface="+mn-lt"/>
              </a:rPr>
              <a:t>有助于缓解老龄社会疾病负担，优化</a:t>
            </a:r>
            <a:r>
              <a:rPr lang="zh-CN" altLang="en-US" sz="2400" b="1" dirty="0">
                <a:cs typeface="+mn-ea"/>
                <a:sym typeface="+mn-lt"/>
              </a:rPr>
              <a:t>临床管理</a:t>
            </a:r>
            <a:endParaRPr lang="zh-CN" altLang="en-US" sz="2400" b="1" dirty="0">
              <a:cs typeface="+mn-ea"/>
              <a:sym typeface="+mn-lt"/>
            </a:endParaRPr>
          </a:p>
        </p:txBody>
      </p:sp>
      <p:sp>
        <p:nvSpPr>
          <p:cNvPr id="35" name="矩形 34"/>
          <p:cNvSpPr/>
          <p:nvPr>
            <p:custDataLst>
              <p:tags r:id="rId1"/>
            </p:custDataLst>
          </p:nvPr>
        </p:nvSpPr>
        <p:spPr bwMode="gray">
          <a:xfrm>
            <a:off x="484505" y="1767205"/>
            <a:ext cx="5204460" cy="1937385"/>
          </a:xfrm>
          <a:prstGeom prst="rect">
            <a:avLst/>
          </a:prstGeom>
          <a:solidFill>
            <a:schemeClr val="accent2">
              <a:lumMod val="20000"/>
              <a:lumOff val="80000"/>
            </a:schemeClr>
          </a:solidFill>
          <a:ln w="15875" cap="flat" cmpd="sng" algn="ctr">
            <a:solidFill>
              <a:schemeClr val="bg1"/>
            </a:solidFill>
            <a:prstDash val="solid"/>
            <a:miter lim="800000"/>
            <a:headEnd type="none" w="med" len="med"/>
            <a:tailEnd type="none" w="med" len="med"/>
          </a:ln>
          <a:effectLst/>
        </p:spPr>
        <p:txBody>
          <a:bodyPr lIns="121905" tIns="60953" rIns="121905" bIns="60953" anchor="ctr"/>
          <a:lstStyle/>
          <a:p>
            <a:pPr algn="l">
              <a:lnSpc>
                <a:spcPct val="120000"/>
              </a:lnSpc>
              <a:spcBef>
                <a:spcPts val="800"/>
              </a:spcBef>
              <a:defRPr/>
            </a:pPr>
            <a:endParaRPr lang="zh-CN" altLang="en-US" sz="1465" b="1" dirty="0">
              <a:solidFill>
                <a:schemeClr val="tx1"/>
              </a:solidFill>
              <a:latin typeface="微软雅黑" panose="020B0503020204020204" charset="-122"/>
              <a:ea typeface="微软雅黑" panose="020B0503020204020204" charset="-122"/>
            </a:endParaRPr>
          </a:p>
          <a:p>
            <a:pPr algn="l">
              <a:lnSpc>
                <a:spcPct val="120000"/>
              </a:lnSpc>
              <a:spcBef>
                <a:spcPts val="800"/>
              </a:spcBef>
              <a:defRPr/>
            </a:pPr>
            <a:r>
              <a:rPr lang="zh-CN" altLang="en-US" sz="1400" b="1" dirty="0">
                <a:solidFill>
                  <a:schemeClr val="tx1"/>
                </a:solidFill>
                <a:latin typeface="微软雅黑" panose="020B0503020204020204" charset="-122"/>
                <a:ea typeface="微软雅黑" panose="020B0503020204020204" charset="-122"/>
              </a:rPr>
              <a:t>我国人口老龄化加剧，帕金森病患病人数逐年增长，半数患者伴症状波动，早发型帕金森已纳入罕见病目录，临床需求迫切。沙非胺可全面改善患者运动、非运动及症状波动问题，提升患者生存质量，有效减轻老龄化带来的帕金森病整体疾病负担，提升全民公共健康管理水平。</a:t>
            </a:r>
            <a:endParaRPr lang="zh-CN" altLang="en-US" sz="1400" b="1" dirty="0">
              <a:solidFill>
                <a:schemeClr val="tx1"/>
              </a:solidFill>
              <a:latin typeface="微软雅黑" panose="020B0503020204020204" charset="-122"/>
              <a:ea typeface="微软雅黑" panose="020B0503020204020204" charset="-122"/>
            </a:endParaRPr>
          </a:p>
        </p:txBody>
      </p:sp>
      <p:sp>
        <p:nvSpPr>
          <p:cNvPr id="14358" name="文本框 60"/>
          <p:cNvSpPr txBox="1">
            <a:spLocks noChangeArrowheads="1"/>
          </p:cNvSpPr>
          <p:nvPr>
            <p:custDataLst>
              <p:tags r:id="rId2"/>
            </p:custDataLst>
          </p:nvPr>
        </p:nvSpPr>
        <p:spPr bwMode="gray">
          <a:xfrm>
            <a:off x="1844675" y="1767205"/>
            <a:ext cx="2343785" cy="478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eaLnBrk="0" fontAlgn="base" hangingPunct="0">
              <a:lnSpc>
                <a:spcPct val="120000"/>
              </a:lnSpc>
              <a:spcBef>
                <a:spcPts val="800"/>
              </a:spcBef>
              <a:spcAft>
                <a:spcPct val="0"/>
              </a:spcAft>
              <a:buNone/>
            </a:pPr>
            <a:r>
              <a:rPr lang="zh-CN" altLang="en-US" sz="1800" b="1">
                <a:solidFill>
                  <a:srgbClr val="0047BB"/>
                </a:solidFill>
                <a:latin typeface="微软雅黑" panose="020B0503020204020204" charset="-122"/>
                <a:ea typeface="微软雅黑" panose="020B0503020204020204" charset="-122"/>
              </a:rPr>
              <a:t>对公共健康的影响</a:t>
            </a:r>
            <a:endParaRPr lang="en-US" altLang="zh-CN" sz="1800" b="1">
              <a:solidFill>
                <a:srgbClr val="0047BB"/>
              </a:solidFill>
              <a:latin typeface="微软雅黑" panose="020B0503020204020204" charset="-122"/>
              <a:ea typeface="微软雅黑" panose="020B0503020204020204" charset="-122"/>
            </a:endParaRPr>
          </a:p>
        </p:txBody>
      </p:sp>
      <p:sp>
        <p:nvSpPr>
          <p:cNvPr id="4" name="矩形 3"/>
          <p:cNvSpPr/>
          <p:nvPr>
            <p:custDataLst>
              <p:tags r:id="rId3"/>
            </p:custDataLst>
          </p:nvPr>
        </p:nvSpPr>
        <p:spPr bwMode="gray">
          <a:xfrm>
            <a:off x="6061075" y="1767205"/>
            <a:ext cx="5311140" cy="1960880"/>
          </a:xfrm>
          <a:prstGeom prst="rect">
            <a:avLst/>
          </a:prstGeom>
          <a:solidFill>
            <a:schemeClr val="accent2">
              <a:lumMod val="20000"/>
              <a:lumOff val="80000"/>
            </a:schemeClr>
          </a:solidFill>
          <a:ln w="15875" cap="flat" cmpd="sng" algn="ctr">
            <a:solidFill>
              <a:schemeClr val="bg1"/>
            </a:solidFill>
            <a:prstDash val="solid"/>
            <a:miter lim="800000"/>
            <a:headEnd type="none" w="med" len="med"/>
            <a:tailEnd type="none" w="med" len="med"/>
          </a:ln>
          <a:effectLst/>
        </p:spPr>
        <p:txBody>
          <a:bodyPr lIns="121905" tIns="60953" rIns="121905" bIns="60953" anchor="ctr"/>
          <a:lstStyle/>
          <a:p>
            <a:pPr algn="l">
              <a:lnSpc>
                <a:spcPct val="120000"/>
              </a:lnSpc>
              <a:spcBef>
                <a:spcPts val="800"/>
              </a:spcBef>
              <a:defRPr/>
            </a:pPr>
            <a:endParaRPr lang="zh-CN" altLang="en-US" sz="1400" b="1" dirty="0">
              <a:solidFill>
                <a:schemeClr val="tx1"/>
              </a:solidFill>
              <a:latin typeface="微软雅黑" panose="020B0503020204020204" charset="-122"/>
              <a:ea typeface="微软雅黑" panose="020B0503020204020204" charset="-122"/>
            </a:endParaRPr>
          </a:p>
          <a:p>
            <a:pPr algn="l">
              <a:lnSpc>
                <a:spcPct val="120000"/>
              </a:lnSpc>
              <a:spcBef>
                <a:spcPts val="800"/>
              </a:spcBef>
              <a:defRPr/>
            </a:pPr>
            <a:r>
              <a:rPr lang="zh-CN" altLang="en-US" sz="1400" b="1" dirty="0">
                <a:solidFill>
                  <a:schemeClr val="tx1"/>
                </a:solidFill>
                <a:latin typeface="微软雅黑" panose="020B0503020204020204" charset="-122"/>
                <a:ea typeface="微软雅黑" panose="020B0503020204020204" charset="-122"/>
              </a:rPr>
              <a:t>本品适配 75 岁以上、肝肾功能受损等老年特殊患病群体，覆盖高龄多病参保患者刚需；可替代目录内老旧一代、二代同类药物（司来吉兰，</a:t>
            </a:r>
            <a:r>
              <a:rPr lang="zh-CN" altLang="en-US" sz="1400" b="1" dirty="0">
                <a:solidFill>
                  <a:schemeClr val="tx1"/>
                </a:solidFill>
                <a:latin typeface="微软雅黑" panose="020B0503020204020204" charset="-122"/>
                <a:ea typeface="微软雅黑" panose="020B0503020204020204" charset="-122"/>
              </a:rPr>
              <a:t>雷沙吉兰），在升级临床治疗方案的同时，费用可控、基金支出压力有限，适配医保基金与参保患者经济承受能力，契合保基本要求。</a:t>
            </a:r>
            <a:endParaRPr lang="zh-CN" altLang="en-US" sz="1400" b="1" dirty="0">
              <a:solidFill>
                <a:schemeClr val="tx1"/>
              </a:solidFill>
              <a:latin typeface="微软雅黑" panose="020B0503020204020204" charset="-122"/>
              <a:ea typeface="微软雅黑" panose="020B0503020204020204" charset="-122"/>
            </a:endParaRPr>
          </a:p>
        </p:txBody>
      </p:sp>
      <p:sp>
        <p:nvSpPr>
          <p:cNvPr id="5" name="文本框 4"/>
          <p:cNvSpPr txBox="1"/>
          <p:nvPr>
            <p:custDataLst>
              <p:tags r:id="rId4"/>
            </p:custDataLst>
          </p:nvPr>
        </p:nvSpPr>
        <p:spPr>
          <a:xfrm>
            <a:off x="7536815" y="1767205"/>
            <a:ext cx="2708275" cy="359410"/>
          </a:xfrm>
          <a:prstGeom prst="rect">
            <a:avLst/>
          </a:prstGeom>
          <a:noFill/>
        </p:spPr>
        <p:txBody>
          <a:bodyPr wrap="square" rtlCol="0" anchor="t">
            <a:noAutofit/>
          </a:bodyPr>
          <a:p>
            <a:pPr eaLnBrk="0" fontAlgn="base" hangingPunct="0">
              <a:lnSpc>
                <a:spcPct val="120000"/>
              </a:lnSpc>
              <a:spcBef>
                <a:spcPts val="800"/>
              </a:spcBef>
              <a:spcAft>
                <a:spcPct val="0"/>
              </a:spcAft>
              <a:buNone/>
            </a:pPr>
            <a:r>
              <a:rPr lang="zh-CN" altLang="en-US" b="1">
                <a:solidFill>
                  <a:srgbClr val="0047BB"/>
                </a:solidFill>
                <a:latin typeface="微软雅黑" panose="020B0503020204020204" charset="-122"/>
                <a:ea typeface="微软雅黑" panose="020B0503020204020204" charset="-122"/>
                <a:sym typeface="+mn-ea"/>
              </a:rPr>
              <a:t>符合“保基本”原则</a:t>
            </a:r>
            <a:endParaRPr lang="en-US" altLang="zh-CN" b="1">
              <a:solidFill>
                <a:srgbClr val="0047BB"/>
              </a:solidFill>
              <a:latin typeface="微软雅黑" panose="020B0503020204020204" charset="-122"/>
              <a:ea typeface="微软雅黑" panose="020B0503020204020204" charset="-122"/>
            </a:endParaRPr>
          </a:p>
          <a:p>
            <a:pPr eaLnBrk="0" fontAlgn="base" hangingPunct="0">
              <a:lnSpc>
                <a:spcPct val="120000"/>
              </a:lnSpc>
              <a:spcBef>
                <a:spcPts val="800"/>
              </a:spcBef>
              <a:spcAft>
                <a:spcPct val="0"/>
              </a:spcAft>
              <a:buNone/>
            </a:pPr>
            <a:r>
              <a:rPr lang="en-US" altLang="zh-CN" b="1">
                <a:solidFill>
                  <a:srgbClr val="0047BB"/>
                </a:solidFill>
                <a:latin typeface="微软雅黑" panose="020B0503020204020204" charset="-122"/>
                <a:ea typeface="微软雅黑" panose="020B0503020204020204" charset="-122"/>
                <a:sym typeface="+mn-ea"/>
              </a:rPr>
              <a:t>  </a:t>
            </a:r>
            <a:endParaRPr lang="en-US" altLang="zh-CN" b="1">
              <a:solidFill>
                <a:srgbClr val="0047BB"/>
              </a:solidFill>
              <a:latin typeface="微软雅黑" panose="020B0503020204020204" charset="-122"/>
              <a:ea typeface="微软雅黑" panose="020B0503020204020204" charset="-122"/>
              <a:sym typeface="+mn-ea"/>
            </a:endParaRPr>
          </a:p>
        </p:txBody>
      </p:sp>
      <p:grpSp>
        <p:nvGrpSpPr>
          <p:cNvPr id="14341" name="组合 67"/>
          <p:cNvGrpSpPr/>
          <p:nvPr>
            <p:custDataLst>
              <p:tags r:id="rId5"/>
            </p:custDataLst>
          </p:nvPr>
        </p:nvGrpSpPr>
        <p:grpSpPr bwMode="auto">
          <a:xfrm>
            <a:off x="485140" y="4222115"/>
            <a:ext cx="5203884" cy="2258060"/>
            <a:chOff x="640801" y="2555007"/>
            <a:chExt cx="3920852" cy="1386129"/>
          </a:xfrm>
        </p:grpSpPr>
        <p:sp>
          <p:nvSpPr>
            <p:cNvPr id="50" name="矩形 49"/>
            <p:cNvSpPr/>
            <p:nvPr>
              <p:custDataLst>
                <p:tags r:id="rId6"/>
              </p:custDataLst>
            </p:nvPr>
          </p:nvSpPr>
          <p:spPr bwMode="gray">
            <a:xfrm>
              <a:off x="640801" y="2555007"/>
              <a:ext cx="3920852" cy="1386129"/>
            </a:xfrm>
            <a:prstGeom prst="rect">
              <a:avLst/>
            </a:prstGeom>
            <a:solidFill>
              <a:schemeClr val="accent2">
                <a:lumMod val="20000"/>
                <a:lumOff val="80000"/>
              </a:schemeClr>
            </a:solidFill>
            <a:ln w="15875" cap="flat" cmpd="sng" algn="ctr">
              <a:solidFill>
                <a:schemeClr val="bg1"/>
              </a:solidFill>
              <a:prstDash val="solid"/>
              <a:miter lim="800000"/>
              <a:headEnd type="none" w="med" len="med"/>
              <a:tailEnd type="none" w="med" len="med"/>
            </a:ln>
            <a:effectLst/>
          </p:spPr>
          <p:txBody>
            <a:bodyPr lIns="121905" tIns="60953" rIns="121905" bIns="60953" anchor="ctr"/>
            <a:lstStyle/>
            <a:p>
              <a:pPr algn="ctr">
                <a:lnSpc>
                  <a:spcPct val="120000"/>
                </a:lnSpc>
                <a:spcBef>
                  <a:spcPts val="800"/>
                </a:spcBef>
                <a:defRPr/>
              </a:pPr>
              <a:endParaRPr lang="en-US" altLang="zh-CN" sz="1465" b="1" dirty="0">
                <a:solidFill>
                  <a:srgbClr val="0047BB"/>
                </a:solidFill>
                <a:latin typeface="微软雅黑" panose="020B0503020204020204" charset="-122"/>
                <a:ea typeface="微软雅黑" panose="020B0503020204020204" charset="-122"/>
              </a:endParaRPr>
            </a:p>
          </p:txBody>
        </p:sp>
        <p:sp>
          <p:nvSpPr>
            <p:cNvPr id="14348" name="文本框 50"/>
            <p:cNvSpPr txBox="1">
              <a:spLocks noChangeArrowheads="1"/>
            </p:cNvSpPr>
            <p:nvPr>
              <p:custDataLst>
                <p:tags r:id="rId7"/>
              </p:custDataLst>
            </p:nvPr>
          </p:nvSpPr>
          <p:spPr bwMode="gray">
            <a:xfrm>
              <a:off x="692472" y="2977160"/>
              <a:ext cx="3869136" cy="71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0960" rIns="60960" anchor="ctr"/>
            <a:lstStyle>
              <a:lvl1pPr marL="171450" indent="-171450">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marL="0" indent="0" eaLnBrk="0" fontAlgn="base" hangingPunct="0">
                <a:lnSpc>
                  <a:spcPct val="120000"/>
                </a:lnSpc>
                <a:spcBef>
                  <a:spcPts val="800"/>
                </a:spcBef>
                <a:spcAft>
                  <a:spcPct val="0"/>
                </a:spcAft>
                <a:buNone/>
              </a:pPr>
              <a:r>
                <a:rPr lang="zh-CN" altLang="en-US" sz="1400" b="1" dirty="0">
                  <a:solidFill>
                    <a:srgbClr val="000000"/>
                  </a:solidFill>
                  <a:latin typeface="微软雅黑" panose="020B0503020204020204" charset="-122"/>
                  <a:ea typeface="微软雅黑" panose="020B0503020204020204" charset="-122"/>
                </a:rPr>
                <a:t>现行医保目录缺少双机制 </a:t>
              </a:r>
              <a:r>
                <a:rPr lang="en-US" altLang="zh-CN" sz="1400" b="1" dirty="0">
                  <a:solidFill>
                    <a:srgbClr val="000000"/>
                  </a:solidFill>
                  <a:latin typeface="微软雅黑" panose="020B0503020204020204" charset="-122"/>
                  <a:ea typeface="微软雅黑" panose="020B0503020204020204" charset="-122"/>
                </a:rPr>
                <a:t>MAO-B </a:t>
              </a:r>
              <a:r>
                <a:rPr lang="zh-CN" altLang="en-US" sz="1400" b="1" dirty="0">
                  <a:solidFill>
                    <a:srgbClr val="000000"/>
                  </a:solidFill>
                  <a:latin typeface="微软雅黑" panose="020B0503020204020204" charset="-122"/>
                  <a:ea typeface="微软雅黑" panose="020B0503020204020204" charset="-122"/>
                </a:rPr>
                <a:t>抑制剂且兼顾疗效与安全性的抗帕金森病药物。目录现有同类药选择性不足、联用受限、存在安全隐患，无法改善非运动症状。</a:t>
              </a:r>
              <a:r>
                <a:rPr lang="zh-CN" altLang="en-US" sz="1400" b="1" dirty="0">
                  <a:solidFill>
                    <a:srgbClr val="C00000"/>
                  </a:solidFill>
                  <a:latin typeface="微软雅黑" panose="020B0503020204020204" charset="-122"/>
                  <a:ea typeface="微软雅黑" panose="020B0503020204020204" charset="-122"/>
                </a:rPr>
                <a:t>沙非胺作为全球独有可逆高选择性双机制药物且兼顾疗效与</a:t>
              </a:r>
              <a:r>
                <a:rPr lang="zh-CN" altLang="en-US" sz="1400" b="1" dirty="0">
                  <a:solidFill>
                    <a:srgbClr val="C00000"/>
                  </a:solidFill>
                  <a:latin typeface="微软雅黑" panose="020B0503020204020204" charset="-122"/>
                  <a:ea typeface="微软雅黑" panose="020B0503020204020204" charset="-122"/>
                </a:rPr>
                <a:t>安全性，填补目录治疗空白，满足未被满足的临床刚需。</a:t>
              </a:r>
              <a:endParaRPr lang="zh-CN" altLang="en-US" sz="1400" b="1" dirty="0">
                <a:solidFill>
                  <a:srgbClr val="C00000"/>
                </a:solidFill>
                <a:latin typeface="微软雅黑" panose="020B0503020204020204" charset="-122"/>
                <a:ea typeface="微软雅黑" panose="020B0503020204020204" charset="-122"/>
              </a:endParaRPr>
            </a:p>
          </p:txBody>
        </p:sp>
        <p:sp>
          <p:nvSpPr>
            <p:cNvPr id="14350" name="文本框 62"/>
            <p:cNvSpPr txBox="1">
              <a:spLocks noChangeArrowheads="1"/>
            </p:cNvSpPr>
            <p:nvPr>
              <p:custDataLst>
                <p:tags r:id="rId8"/>
              </p:custDataLst>
            </p:nvPr>
          </p:nvSpPr>
          <p:spPr bwMode="gray">
            <a:xfrm>
              <a:off x="1951881" y="2555007"/>
              <a:ext cx="1318716" cy="259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eaLnBrk="0" fontAlgn="base" hangingPunct="0">
                <a:lnSpc>
                  <a:spcPct val="120000"/>
                </a:lnSpc>
                <a:spcBef>
                  <a:spcPts val="800"/>
                </a:spcBef>
                <a:spcAft>
                  <a:spcPct val="0"/>
                </a:spcAft>
                <a:buNone/>
              </a:pPr>
              <a:r>
                <a:rPr lang="zh-CN" altLang="en-US" sz="1800" b="1">
                  <a:solidFill>
                    <a:srgbClr val="0047BB"/>
                  </a:solidFill>
                  <a:latin typeface="微软雅黑" panose="020B0503020204020204" charset="-122"/>
                  <a:ea typeface="微软雅黑" panose="020B0503020204020204" charset="-122"/>
                </a:rPr>
                <a:t>弥补目录短板</a:t>
              </a:r>
              <a:endParaRPr lang="en-US" altLang="zh-CN" sz="1800" b="1">
                <a:solidFill>
                  <a:srgbClr val="0047BB"/>
                </a:solidFill>
                <a:latin typeface="微软雅黑" panose="020B0503020204020204" charset="-122"/>
                <a:ea typeface="微软雅黑" panose="020B0503020204020204" charset="-122"/>
              </a:endParaRPr>
            </a:p>
          </p:txBody>
        </p:sp>
      </p:grpSp>
      <p:grpSp>
        <p:nvGrpSpPr>
          <p:cNvPr id="6" name="组合 67"/>
          <p:cNvGrpSpPr/>
          <p:nvPr>
            <p:custDataLst>
              <p:tags r:id="rId9"/>
            </p:custDataLst>
          </p:nvPr>
        </p:nvGrpSpPr>
        <p:grpSpPr bwMode="auto">
          <a:xfrm>
            <a:off x="6061075" y="4222115"/>
            <a:ext cx="5310505" cy="2249805"/>
            <a:chOff x="640801" y="2555007"/>
            <a:chExt cx="3930376" cy="1386129"/>
          </a:xfrm>
        </p:grpSpPr>
        <p:sp>
          <p:nvSpPr>
            <p:cNvPr id="7" name="矩形 6"/>
            <p:cNvSpPr/>
            <p:nvPr>
              <p:custDataLst>
                <p:tags r:id="rId10"/>
              </p:custDataLst>
            </p:nvPr>
          </p:nvSpPr>
          <p:spPr bwMode="gray">
            <a:xfrm>
              <a:off x="640801" y="2555007"/>
              <a:ext cx="3920852" cy="1386129"/>
            </a:xfrm>
            <a:prstGeom prst="rect">
              <a:avLst/>
            </a:prstGeom>
            <a:solidFill>
              <a:schemeClr val="accent2">
                <a:lumMod val="20000"/>
                <a:lumOff val="80000"/>
              </a:schemeClr>
            </a:solidFill>
            <a:ln w="15875" cap="flat" cmpd="sng" algn="ctr">
              <a:solidFill>
                <a:schemeClr val="bg1"/>
              </a:solidFill>
              <a:prstDash val="solid"/>
              <a:miter lim="800000"/>
              <a:headEnd type="none" w="med" len="med"/>
              <a:tailEnd type="none" w="med" len="med"/>
            </a:ln>
            <a:effectLst/>
          </p:spPr>
          <p:txBody>
            <a:bodyPr lIns="121905" tIns="60953" rIns="121905" bIns="60953" anchor="ctr"/>
            <a:lstStyle/>
            <a:p>
              <a:pPr algn="ctr">
                <a:lnSpc>
                  <a:spcPct val="120000"/>
                </a:lnSpc>
                <a:spcBef>
                  <a:spcPts val="800"/>
                </a:spcBef>
                <a:defRPr/>
              </a:pPr>
              <a:endParaRPr lang="en-US" altLang="zh-CN" sz="1465" b="1" dirty="0">
                <a:solidFill>
                  <a:srgbClr val="0047BB"/>
                </a:solidFill>
                <a:latin typeface="微软雅黑" panose="020B0503020204020204" charset="-122"/>
                <a:ea typeface="微软雅黑" panose="020B0503020204020204" charset="-122"/>
              </a:endParaRPr>
            </a:p>
          </p:txBody>
        </p:sp>
        <p:sp>
          <p:nvSpPr>
            <p:cNvPr id="8" name="文本框 50"/>
            <p:cNvSpPr txBox="1">
              <a:spLocks noChangeArrowheads="1"/>
            </p:cNvSpPr>
            <p:nvPr/>
          </p:nvSpPr>
          <p:spPr bwMode="gray">
            <a:xfrm>
              <a:off x="651513" y="3048352"/>
              <a:ext cx="3919664" cy="646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0960" rIns="60960" anchor="ctr"/>
            <a:lstStyle>
              <a:lvl1pPr marL="171450" indent="-171450">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eaLnBrk="0" fontAlgn="base" hangingPunct="0">
                <a:lnSpc>
                  <a:spcPct val="120000"/>
                </a:lnSpc>
                <a:spcBef>
                  <a:spcPts val="800"/>
                </a:spcBef>
                <a:spcAft>
                  <a:spcPct val="0"/>
                </a:spcAft>
              </a:pPr>
              <a:endParaRPr lang="zh-CN" altLang="en-US" sz="1335" b="1" dirty="0">
                <a:solidFill>
                  <a:srgbClr val="000000"/>
                </a:solidFill>
                <a:latin typeface="微软雅黑" panose="020B0503020204020204" charset="-122"/>
                <a:ea typeface="微软雅黑" panose="020B0503020204020204" charset="-122"/>
              </a:endParaRPr>
            </a:p>
          </p:txBody>
        </p:sp>
        <p:sp>
          <p:nvSpPr>
            <p:cNvPr id="9" name="文本框 62"/>
            <p:cNvSpPr txBox="1">
              <a:spLocks noChangeArrowheads="1"/>
            </p:cNvSpPr>
            <p:nvPr>
              <p:custDataLst>
                <p:tags r:id="rId11"/>
              </p:custDataLst>
            </p:nvPr>
          </p:nvSpPr>
          <p:spPr bwMode="gray">
            <a:xfrm>
              <a:off x="1881575" y="2563614"/>
              <a:ext cx="1318716" cy="26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charset="0"/>
                  <a:ea typeface="宋体" panose="02010600030101010101" pitchFamily="2"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ea typeface="宋体" panose="02010600030101010101" pitchFamily="2" charset="-122"/>
                  <a:sym typeface="Calibri" panose="020F0502020204030204" charset="0"/>
                </a:defRPr>
              </a:lvl9pPr>
            </a:lstStyle>
            <a:p>
              <a:pPr eaLnBrk="0" fontAlgn="base" hangingPunct="0">
                <a:lnSpc>
                  <a:spcPct val="120000"/>
                </a:lnSpc>
                <a:spcBef>
                  <a:spcPts val="800"/>
                </a:spcBef>
                <a:spcAft>
                  <a:spcPct val="0"/>
                </a:spcAft>
                <a:buNone/>
              </a:pPr>
              <a:r>
                <a:rPr lang="zh-CN" altLang="en-US" sz="1800" b="1">
                  <a:solidFill>
                    <a:srgbClr val="0047BB"/>
                  </a:solidFill>
                  <a:latin typeface="微软雅黑" panose="020B0503020204020204" charset="-122"/>
                  <a:ea typeface="微软雅黑" panose="020B0503020204020204" charset="-122"/>
                </a:rPr>
                <a:t>便于临床</a:t>
              </a:r>
              <a:r>
                <a:rPr lang="zh-CN" altLang="en-US" sz="1800" b="1">
                  <a:solidFill>
                    <a:srgbClr val="0047BB"/>
                  </a:solidFill>
                  <a:latin typeface="微软雅黑" panose="020B0503020204020204" charset="-122"/>
                  <a:ea typeface="微软雅黑" panose="020B0503020204020204" charset="-122"/>
                </a:rPr>
                <a:t>管理</a:t>
              </a:r>
              <a:endParaRPr lang="zh-CN" altLang="en-US" sz="1800" b="1">
                <a:solidFill>
                  <a:srgbClr val="0047BB"/>
                </a:solidFill>
                <a:latin typeface="微软雅黑" panose="020B0503020204020204" charset="-122"/>
                <a:ea typeface="微软雅黑" panose="020B0503020204020204" charset="-122"/>
              </a:endParaRPr>
            </a:p>
          </p:txBody>
        </p:sp>
      </p:grpSp>
      <p:sp>
        <p:nvSpPr>
          <p:cNvPr id="10" name="文本框 9"/>
          <p:cNvSpPr txBox="1"/>
          <p:nvPr>
            <p:custDataLst>
              <p:tags r:id="rId12"/>
            </p:custDataLst>
          </p:nvPr>
        </p:nvSpPr>
        <p:spPr>
          <a:xfrm>
            <a:off x="6075680" y="4884420"/>
            <a:ext cx="5296535" cy="1124585"/>
          </a:xfrm>
          <a:prstGeom prst="rect">
            <a:avLst/>
          </a:prstGeom>
        </p:spPr>
        <p:txBody>
          <a:bodyPr wrap="square">
            <a:spAutoFit/>
          </a:bodyPr>
          <a:p>
            <a:pPr algn="l" eaLnBrk="0" fontAlgn="base" hangingPunct="0">
              <a:lnSpc>
                <a:spcPct val="120000"/>
              </a:lnSpc>
              <a:spcBef>
                <a:spcPts val="800"/>
              </a:spcBef>
              <a:buClrTx/>
              <a:buSzTx/>
              <a:buFont typeface="Arial" panose="020B0604020202020204" pitchFamily="34" charset="0"/>
            </a:pPr>
            <a:r>
              <a:rPr lang="zh-CN" altLang="en-US" sz="1400" b="1" dirty="0">
                <a:solidFill>
                  <a:srgbClr val="000000"/>
                </a:solidFill>
                <a:latin typeface="微软雅黑" panose="020B0503020204020204" charset="-122"/>
                <a:ea typeface="微软雅黑" panose="020B0503020204020204" charset="-122"/>
              </a:rPr>
              <a:t>药品适应症界定清晰，无随意滥用的临床空间；日服药一次，不良反应发生率低，长期用药安全性稳定、患者用药依从性佳，不存在大范围超说明书用药隐患，用药指征明确，经办审核与临床用药管控难度低。</a:t>
            </a:r>
            <a:endParaRPr lang="zh-CN" altLang="en-US" sz="1400" b="1" dirty="0">
              <a:solidFill>
                <a:srgbClr val="000000"/>
              </a:solidFill>
              <a:latin typeface="微软雅黑" panose="020B0503020204020204" charset="-122"/>
              <a:ea typeface="微软雅黑" panose="020B0503020204020204" charset="-122"/>
            </a:endParaRPr>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TABLE_ENDDRAG_ORIGIN_RECT" val="490*426"/>
  <p:tag name="TABLE_ENDDRAG_RECT" val="9*49*490*426"/>
</p:tagLst>
</file>

<file path=ppt/tags/tag101.xml><?xml version="1.0" encoding="utf-8"?>
<p:tagLst xmlns:p="http://schemas.openxmlformats.org/presentationml/2006/main">
  <p:tag name="KSO_WM_DIAGRAM_VIRTUALLY_FRAME" val="{&quot;height&quot;:257.61748031496063,&quot;left&quot;:98.05,&quot;top&quot;:115.13251968503937,&quot;width&quot;:806.45}"/>
</p:tagLst>
</file>

<file path=ppt/tags/tag102.xml><?xml version="1.0" encoding="utf-8"?>
<p:tagLst xmlns:p="http://schemas.openxmlformats.org/presentationml/2006/main">
  <p:tag name="KSO_WM_DIAGRAM_VIRTUALLY_FRAME" val="{&quot;height&quot;:257.61748031496063,&quot;left&quot;:98.05,&quot;top&quot;:115.13251968503937,&quot;width&quot;:806.45}"/>
</p:tagLst>
</file>

<file path=ppt/tags/tag103.xml><?xml version="1.0" encoding="utf-8"?>
<p:tagLst xmlns:p="http://schemas.openxmlformats.org/presentationml/2006/main">
  <p:tag name="KSO_WM_DIAGRAM_VIRTUALLY_FRAME" val="{&quot;height&quot;:257.61748031496063,&quot;left&quot;:98.05,&quot;top&quot;:115.13251968503937,&quot;width&quot;:806.45}"/>
</p:tagLst>
</file>

<file path=ppt/tags/tag104.xml><?xml version="1.0" encoding="utf-8"?>
<p:tagLst xmlns:p="http://schemas.openxmlformats.org/presentationml/2006/main">
  <p:tag name="KSO_WM_DIAGRAM_VIRTUALLY_FRAME" val="{&quot;height&quot;:257.61748031496063,&quot;left&quot;:98.05,&quot;top&quot;:115.13251968503937,&quot;width&quot;:806.45}"/>
</p:tagLst>
</file>

<file path=ppt/tags/tag105.xml><?xml version="1.0" encoding="utf-8"?>
<p:tagLst xmlns:p="http://schemas.openxmlformats.org/presentationml/2006/main">
  <p:tag name="KSO_WM_DIAGRAM_VIRTUALLY_FRAME" val="{&quot;height&quot;:257.61748031496063,&quot;left&quot;:98.05,&quot;top&quot;:115.13251968503937,&quot;width&quot;:806.45}"/>
</p:tagLst>
</file>

<file path=ppt/tags/tag106.xml><?xml version="1.0" encoding="utf-8"?>
<p:tagLst xmlns:p="http://schemas.openxmlformats.org/presentationml/2006/main">
  <p:tag name="KSO_WM_DIAGRAM_VIRTUALLY_FRAME" val="{&quot;height&quot;:257.61748031496063,&quot;left&quot;:98.05,&quot;top&quot;:115.13251968503937,&quot;width&quot;:806.45}"/>
</p:tagLst>
</file>

<file path=ppt/tags/tag107.xml><?xml version="1.0" encoding="utf-8"?>
<p:tagLst xmlns:p="http://schemas.openxmlformats.org/presentationml/2006/main">
  <p:tag name="KSO_WM_DIAGRAM_VIRTUALLY_FRAME" val="{&quot;height&quot;:257.61748031496063,&quot;left&quot;:98.05,&quot;top&quot;:115.13251968503937,&quot;width&quot;:806.45}"/>
</p:tagLst>
</file>

<file path=ppt/tags/tag108.xml><?xml version="1.0" encoding="utf-8"?>
<p:tagLst xmlns:p="http://schemas.openxmlformats.org/presentationml/2006/main">
  <p:tag name="KSO_WM_DIAGRAM_VIRTUALLY_FRAME" val="{&quot;height&quot;:257.61748031496063,&quot;left&quot;:98.05,&quot;top&quot;:115.13251968503937,&quot;width&quot;:806.45}"/>
</p:tagLst>
</file>

<file path=ppt/tags/tag109.xml><?xml version="1.0" encoding="utf-8"?>
<p:tagLst xmlns:p="http://schemas.openxmlformats.org/presentationml/2006/main">
  <p:tag name="TABLE_ENDDRAG_ORIGIN_RECT" val="921*379"/>
  <p:tag name="TABLE_ENDDRAG_RECT" val="22*106*921*379"/>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DIAGRAM_VIRTUALLY_FRAME" val="{&quot;height&quot;:371.1,&quot;left&quot;:22.75,&quot;top&quot;:105.05,&quot;width&quot;:857.3}"/>
</p:tagLst>
</file>

<file path=ppt/tags/tag111.xml><?xml version="1.0" encoding="utf-8"?>
<p:tagLst xmlns:p="http://schemas.openxmlformats.org/presentationml/2006/main">
  <p:tag name="KSO_WM_DIAGRAM_VIRTUALLY_FRAME" val="{&quot;height&quot;:371.1,&quot;left&quot;:22.75,&quot;top&quot;:105.05,&quot;width&quot;:857.3}"/>
</p:tagLst>
</file>

<file path=ppt/tags/tag112.xml><?xml version="1.0" encoding="utf-8"?>
<p:tagLst xmlns:p="http://schemas.openxmlformats.org/presentationml/2006/main">
  <p:tag name="KSO_WM_DIAGRAM_VIRTUALLY_FRAME" val="{&quot;height&quot;:371.1,&quot;left&quot;:22.75,&quot;top&quot;:105.05,&quot;width&quot;:857.3}"/>
</p:tagLst>
</file>

<file path=ppt/tags/tag113.xml><?xml version="1.0" encoding="utf-8"?>
<p:tagLst xmlns:p="http://schemas.openxmlformats.org/presentationml/2006/main">
  <p:tag name="KSO_WM_DIAGRAM_VIRTUALLY_FRAME" val="{&quot;height&quot;:371.1,&quot;left&quot;:22.75,&quot;top&quot;:105.05,&quot;width&quot;:857.3}"/>
</p:tagLst>
</file>

<file path=ppt/tags/tag114.xml><?xml version="1.0" encoding="utf-8"?>
<p:tagLst xmlns:p="http://schemas.openxmlformats.org/presentationml/2006/main">
  <p:tag name="KSO_WM_DIAGRAM_VIRTUALLY_FRAME" val="{&quot;height&quot;:371.1,&quot;left&quot;:22.75,&quot;top&quot;:105.05,&quot;width&quot;:857.3}"/>
</p:tagLst>
</file>

<file path=ppt/tags/tag115.xml><?xml version="1.0" encoding="utf-8"?>
<p:tagLst xmlns:p="http://schemas.openxmlformats.org/presentationml/2006/main">
  <p:tag name="KSO_WM_DIAGRAM_VIRTUALLY_FRAME" val="{&quot;height&quot;:371.1,&quot;left&quot;:22.75,&quot;top&quot;:105.05,&quot;width&quot;:857.3}"/>
</p:tagLst>
</file>

<file path=ppt/tags/tag116.xml><?xml version="1.0" encoding="utf-8"?>
<p:tagLst xmlns:p="http://schemas.openxmlformats.org/presentationml/2006/main">
  <p:tag name="KSO_WM_DIAGRAM_VIRTUALLY_FRAME" val="{&quot;height&quot;:371.1,&quot;left&quot;:22.75,&quot;top&quot;:105.05,&quot;width&quot;:857.3}"/>
</p:tagLst>
</file>

<file path=ppt/tags/tag117.xml><?xml version="1.0" encoding="utf-8"?>
<p:tagLst xmlns:p="http://schemas.openxmlformats.org/presentationml/2006/main">
  <p:tag name="KSO_WM_DIAGRAM_VIRTUALLY_FRAME" val="{&quot;height&quot;:371.1,&quot;left&quot;:22.75,&quot;top&quot;:105.05,&quot;width&quot;:857.3}"/>
</p:tagLst>
</file>

<file path=ppt/tags/tag118.xml><?xml version="1.0" encoding="utf-8"?>
<p:tagLst xmlns:p="http://schemas.openxmlformats.org/presentationml/2006/main">
  <p:tag name="KSO_WM_DIAGRAM_VIRTUALLY_FRAME" val="{&quot;height&quot;:371.1,&quot;left&quot;:22.75,&quot;top&quot;:105.05,&quot;width&quot;:857.3}"/>
</p:tagLst>
</file>

<file path=ppt/tags/tag119.xml><?xml version="1.0" encoding="utf-8"?>
<p:tagLst xmlns:p="http://schemas.openxmlformats.org/presentationml/2006/main">
  <p:tag name="KSO_WM_DIAGRAM_VIRTUALLY_FRAME" val="{&quot;height&quot;:371.1,&quot;left&quot;:22.75,&quot;top&quot;:105.05,&quot;width&quot;:857.3}"/>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DIAGRAM_VIRTUALLY_FRAME" val="{&quot;height&quot;:371.1,&quot;left&quot;:22.75,&quot;top&quot;:105.05,&quot;width&quot;:857.3}"/>
</p:tagLst>
</file>

<file path=ppt/tags/tag121.xml><?xml version="1.0" encoding="utf-8"?>
<p:tagLst xmlns:p="http://schemas.openxmlformats.org/presentationml/2006/main">
  <p:tag name="KSO_WM_DIAGRAM_VIRTUALLY_FRAME" val="{&quot;height&quot;:371.1,&quot;left&quot;:22.75,&quot;top&quot;:105.05,&quot;width&quot;:857.3}"/>
</p:tagLst>
</file>

<file path=ppt/tags/tag122.xml><?xml version="1.0" encoding="utf-8"?>
<p:tagLst xmlns:p="http://schemas.openxmlformats.org/presentationml/2006/main">
  <p:tag name="commondata" val="eyJoZGlkIjoiNGE0ZjI3OTIwODk4NmY0MTIwYWIyMzIwNTE5OTgzMmYifQ=="/>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MH" val="20211024181145"/>
  <p:tag name="MH_LIBRARY" val="CONTENTS"/>
  <p:tag name="MH_TYPE" val="ENTRY"/>
  <p:tag name="ID" val="626776"/>
  <p:tag name="MH_ORDER" val="2"/>
</p:tagLst>
</file>

<file path=ppt/tags/tag64.xml><?xml version="1.0" encoding="utf-8"?>
<p:tagLst xmlns:p="http://schemas.openxmlformats.org/presentationml/2006/main">
  <p:tag name="MH" val="20211024181145"/>
  <p:tag name="MH_LIBRARY" val="CONTENTS"/>
  <p:tag name="MH_TYPE" val="ENTRY"/>
  <p:tag name="ID" val="626776"/>
  <p:tag name="MH_ORDER" val="2"/>
</p:tagLst>
</file>

<file path=ppt/tags/tag65.xml><?xml version="1.0" encoding="utf-8"?>
<p:tagLst xmlns:p="http://schemas.openxmlformats.org/presentationml/2006/main">
  <p:tag name="MH" val="20211024181145"/>
  <p:tag name="MH_LIBRARY" val="CONTENTS"/>
  <p:tag name="MH_TYPE" val="ENTRY"/>
  <p:tag name="ID" val="626776"/>
  <p:tag name="MH_ORDER" val="2"/>
</p:tagLst>
</file>

<file path=ppt/tags/tag66.xml><?xml version="1.0" encoding="utf-8"?>
<p:tagLst xmlns:p="http://schemas.openxmlformats.org/presentationml/2006/main">
  <p:tag name="MH" val="20211024181145"/>
  <p:tag name="MH_LIBRARY" val="CONTENTS"/>
  <p:tag name="MH_TYPE" val="ENTRY"/>
  <p:tag name="ID" val="626776"/>
  <p:tag name="MH_ORDER" val="1"/>
</p:tagLst>
</file>

<file path=ppt/tags/tag67.xml><?xml version="1.0" encoding="utf-8"?>
<p:tagLst xmlns:p="http://schemas.openxmlformats.org/presentationml/2006/main">
  <p:tag name="MH" val="20211024181145"/>
  <p:tag name="MH_LIBRARY" val="CONTENTS"/>
  <p:tag name="MH_TYPE" val="ENTRY"/>
  <p:tag name="ID" val="626776"/>
  <p:tag name="MH_ORDER" val="2"/>
</p:tagLst>
</file>

<file path=ppt/tags/tag68.xml><?xml version="1.0" encoding="utf-8"?>
<p:tagLst xmlns:p="http://schemas.openxmlformats.org/presentationml/2006/main">
  <p:tag name="KSO_WM_UNIT_TYPE" val="l_h_i"/>
  <p:tag name="KSO_WM_UNIT_INDEX" val="1_1_2"/>
  <p:tag name="KSO_WM_BEAUTIFY_FLAG" val="#wm#"/>
  <p:tag name="KSO_WM_TAG_VERSION" val="3.0"/>
  <p:tag name="KSO_WM_DIAGRAM_VERSION" val="3"/>
  <p:tag name="KSO_WM_DIAGRAM_GROUP_CODE" val="l1-1"/>
  <p:tag name="KSO_WM_UNIT_ID" val="custom20236003_6*l_h_i*1_1_2"/>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gradient&quot;:[{&quot;brightness&quot;:0.9200000166893005,&quot;colorType&quot;:1,&quot;foreColorIndex&quot;:16,&quot;pos&quot;:1,&quot;transparency&quot;:0},{&quot;brightness&quot;:0.9200000166893005,&quot;colorType&quot;:1,&quot;foreColorIndex&quot;:16,&quot;pos&quot;:0,&quot;transparency&quot;:0}],&quot;type&quot;:3},&quot;glow&quot;:{&quot;colorType&quot;:0},&quot;line&quot;:{&quot;type&quot;:0},&quot;shadow&quot;:{&quot;brightness&quot;:-0.10000000149011612,&quot;colorType&quot;:1,&quot;foreColorIndex&quot;:16,&quot;transparency&quot;:0.5},&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SHADOW_SCHEMECOLOR_INDEX" val="16"/>
  <p:tag name="KSO_WM_UNIT_TEXT_FILL_FORE_SCHEMECOLOR_INDEX" val="2"/>
  <p:tag name="KSO_WM_UNIT_TEXT_FILL_TYPE" val="1"/>
  <p:tag name="KSO_WM_UNIT_USESOURCEFORMAT_APPLY" val="1"/>
</p:tagLst>
</file>

<file path=ppt/tags/tag69.xml><?xml version="1.0" encoding="utf-8"?>
<p:tagLst xmlns:p="http://schemas.openxmlformats.org/presentationml/2006/main">
  <p:tag name="KSO_WM_UNIT_TYPE" val="l_h_i"/>
  <p:tag name="KSO_WM_UNIT_INDEX" val="1_1_3"/>
  <p:tag name="KSO_WM_BEAUTIFY_FLAG" val="#wm#"/>
  <p:tag name="KSO_WM_TAG_VERSION" val="3.0"/>
  <p:tag name="KSO_WM_DIAGRAM_VERSION" val="3"/>
  <p:tag name="KSO_WM_DIAGRAM_GROUP_CODE" val="l1-1"/>
  <p:tag name="KSO_WM_UNIT_ID" val="custom20236003_6*l_h_i*1_1_3"/>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gradient&quot;:[{&quot;brightness&quot;:0,&quot;colorType&quot;:1,&quot;foreColorIndex&quot;:5,&quot;pos&quot;:1,&quot;transparency&quot;:0.949999988079071},{&quot;brightness&quot;:0,&quot;colorType&quot;:1,&quot;foreColorIndex&quot;:5,&quot;pos&quot;:0,&quot;transparency&quot;:1}],&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5"/>
  <p:tag name="KSO_WM_UNIT_TEXT_FILL_FORE_SCHEMECOLOR_INDEX" val="2"/>
  <p:tag name="KSO_WM_UNIT_TEXT_FILL_TYPE" val="1"/>
  <p:tag name="KSO_WM_UNIT_USESOURCEFORMAT_APPLY" val="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TYPE" val="l_h_f"/>
  <p:tag name="KSO_WM_UNIT_INDEX" val="1_1_1"/>
  <p:tag name="KSO_WM_BEAUTIFY_FLAG" val="#wm#"/>
  <p:tag name="KSO_WM_TAG_VERSION" val="3.0"/>
  <p:tag name="KSO_WM_DIAGRAM_VERSION" val="3"/>
  <p:tag name="KSO_WM_DIAGRAM_GROUP_CODE" val="l1-1"/>
  <p:tag name="KSO_WM_UNIT_ID" val="custom20236003_6*l_h_f*1_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UNIT_SUBTYPE" val="a"/>
  <p:tag name="KSO_WM_UNIT_VALUE" val="30"/>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333333&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添加&#10;目录项标题"/>
  <p:tag name="KSO_WM_UNIT_USESOURCEFORMAT_APPLY" val="1"/>
</p:tagLst>
</file>

<file path=ppt/tags/tag71.xml><?xml version="1.0" encoding="utf-8"?>
<p:tagLst xmlns:p="http://schemas.openxmlformats.org/presentationml/2006/main">
  <p:tag name="KSO_WM_UNIT_TYPE" val="l_h_i"/>
  <p:tag name="KSO_WM_UNIT_SUBTYPE" val="d"/>
  <p:tag name="KSO_WM_UNIT_INDEX" val="1_1_1"/>
  <p:tag name="KSO_WM_BEAUTIFY_FLAG" val="#wm#"/>
  <p:tag name="KSO_WM_TAG_VERSION" val="3.0"/>
  <p:tag name="KSO_WM_DIAGRAM_VERSION" val="3"/>
  <p:tag name="KSO_WM_DIAGRAM_GROUP_CODE" val="l1-1"/>
  <p:tag name="KSO_WM_UNIT_ID" val="custom20236003_6*l_h_i*1_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5"/>
  <p:tag name="KSO_WM_UNIT_TEXT_FILL_TYPE" val="1"/>
  <p:tag name="KSO_WM_UNIT_USESOURCEFORMAT_APPLY" val="1"/>
</p:tagLst>
</file>

<file path=ppt/tags/tag72.xml><?xml version="1.0" encoding="utf-8"?>
<p:tagLst xmlns:p="http://schemas.openxmlformats.org/presentationml/2006/main">
  <p:tag name="KSO_WM_UNIT_TYPE" val="l_h_i"/>
  <p:tag name="KSO_WM_UNIT_INDEX" val="1_1_4"/>
  <p:tag name="KSO_WM_BEAUTIFY_FLAG" val="#wm#"/>
  <p:tag name="KSO_WM_TAG_VERSION" val="3.0"/>
  <p:tag name="KSO_WM_DIAGRAM_VERSION" val="3"/>
  <p:tag name="KSO_WM_DIAGRAM_GROUP_CODE" val="l1-1"/>
  <p:tag name="KSO_WM_UNIT_ID" val="custom20236003_6*l_h_i*1_1_4"/>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solidLine&quot;:{&quot;brightness&quot;:0.800000011920929,&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UNIT_LINE_FILL_TYPE" val="2"/>
  <p:tag name="KSO_WM_UNIT_USESOURCEFORMAT_APPLY" val="1"/>
</p:tagLst>
</file>

<file path=ppt/tags/tag73.xml><?xml version="1.0" encoding="utf-8"?>
<p:tagLst xmlns:p="http://schemas.openxmlformats.org/presentationml/2006/main">
  <p:tag name="KSO_WM_UNIT_TYPE" val="l_h_i"/>
  <p:tag name="KSO_WM_UNIT_INDEX" val="1_3_2"/>
  <p:tag name="KSO_WM_BEAUTIFY_FLAG" val="#wm#"/>
  <p:tag name="KSO_WM_TAG_VERSION" val="3.0"/>
  <p:tag name="KSO_WM_DIAGRAM_VERSION" val="3"/>
  <p:tag name="KSO_WM_DIAGRAM_GROUP_CODE" val="l1-1"/>
  <p:tag name="KSO_WM_UNIT_ID" val="custom20236003_6*l_h_i*1_3_2"/>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gradient&quot;:[{&quot;brightness&quot;:0.9200000166893005,&quot;colorType&quot;:1,&quot;foreColorIndex&quot;:16,&quot;pos&quot;:1,&quot;transparency&quot;:0},{&quot;brightness&quot;:0.9200000166893005,&quot;colorType&quot;:1,&quot;foreColorIndex&quot;:16,&quot;pos&quot;:0,&quot;transparency&quot;:0}],&quot;type&quot;:3},&quot;glow&quot;:{&quot;colorType&quot;:0},&quot;line&quot;:{&quot;type&quot;:0},&quot;shadow&quot;:{&quot;brightness&quot;:-0.10000000149011612,&quot;colorType&quot;:1,&quot;foreColorIndex&quot;:16,&quot;transparency&quot;:0.5},&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SHADOW_SCHEMECOLOR_INDEX" val="16"/>
  <p:tag name="KSO_WM_UNIT_TEXT_FILL_FORE_SCHEMECOLOR_INDEX" val="2"/>
  <p:tag name="KSO_WM_UNIT_TEXT_FILL_TYPE" val="1"/>
  <p:tag name="KSO_WM_UNIT_USESOURCEFORMAT_APPLY" val="1"/>
</p:tagLst>
</file>

<file path=ppt/tags/tag74.xml><?xml version="1.0" encoding="utf-8"?>
<p:tagLst xmlns:p="http://schemas.openxmlformats.org/presentationml/2006/main">
  <p:tag name="KSO_WM_UNIT_TYPE" val="l_h_i"/>
  <p:tag name="KSO_WM_UNIT_INDEX" val="1_3_3"/>
  <p:tag name="KSO_WM_BEAUTIFY_FLAG" val="#wm#"/>
  <p:tag name="KSO_WM_TAG_VERSION" val="3.0"/>
  <p:tag name="KSO_WM_DIAGRAM_VERSION" val="3"/>
  <p:tag name="KSO_WM_DIAGRAM_GROUP_CODE" val="l1-1"/>
  <p:tag name="KSO_WM_UNIT_ID" val="custom20236003_6*l_h_i*1_3_3"/>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gradient&quot;:[{&quot;brightness&quot;:0,&quot;colorType&quot;:1,&quot;foreColorIndex&quot;:5,&quot;pos&quot;:1,&quot;transparency&quot;:0.949999988079071},{&quot;brightness&quot;:0,&quot;colorType&quot;:1,&quot;foreColorIndex&quot;:5,&quot;pos&quot;:0,&quot;transparency&quot;:1}],&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5"/>
  <p:tag name="KSO_WM_UNIT_TEXT_FILL_FORE_SCHEMECOLOR_INDEX" val="2"/>
  <p:tag name="KSO_WM_UNIT_TEXT_FILL_TYPE" val="1"/>
  <p:tag name="KSO_WM_UNIT_USESOURCEFORMAT_APPLY" val="1"/>
</p:tagLst>
</file>

<file path=ppt/tags/tag75.xml><?xml version="1.0" encoding="utf-8"?>
<p:tagLst xmlns:p="http://schemas.openxmlformats.org/presentationml/2006/main">
  <p:tag name="KSO_WM_UNIT_TYPE" val="l_h_f"/>
  <p:tag name="KSO_WM_UNIT_INDEX" val="1_3_1"/>
  <p:tag name="KSO_WM_BEAUTIFY_FLAG" val="#wm#"/>
  <p:tag name="KSO_WM_TAG_VERSION" val="3.0"/>
  <p:tag name="KSO_WM_DIAGRAM_VERSION" val="3"/>
  <p:tag name="KSO_WM_DIAGRAM_GROUP_CODE" val="l1-1"/>
  <p:tag name="KSO_WM_UNIT_ID" val="custom20236003_6*l_h_f*1_3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UNIT_SUBTYPE" val="a"/>
  <p:tag name="KSO_WM_UNIT_VALUE" val="30"/>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333333&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添加&#10;目录项标题"/>
  <p:tag name="KSO_WM_UNIT_USESOURCEFORMAT_APPLY" val="1"/>
</p:tagLst>
</file>

<file path=ppt/tags/tag76.xml><?xml version="1.0" encoding="utf-8"?>
<p:tagLst xmlns:p="http://schemas.openxmlformats.org/presentationml/2006/main">
  <p:tag name="KSO_WM_UNIT_TYPE" val="l_h_i"/>
  <p:tag name="KSO_WM_UNIT_SUBTYPE" val="d"/>
  <p:tag name="KSO_WM_UNIT_INDEX" val="1_3_1"/>
  <p:tag name="KSO_WM_BEAUTIFY_FLAG" val="#wm#"/>
  <p:tag name="KSO_WM_TAG_VERSION" val="3.0"/>
  <p:tag name="KSO_WM_DIAGRAM_VERSION" val="3"/>
  <p:tag name="KSO_WM_DIAGRAM_GROUP_CODE" val="l1-1"/>
  <p:tag name="KSO_WM_UNIT_ID" val="custom20236003_6*l_h_i*1_3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5"/>
  <p:tag name="KSO_WM_UNIT_TEXT_FILL_TYPE" val="1"/>
  <p:tag name="KSO_WM_UNIT_USESOURCEFORMAT_APPLY" val="1"/>
</p:tagLst>
</file>

<file path=ppt/tags/tag77.xml><?xml version="1.0" encoding="utf-8"?>
<p:tagLst xmlns:p="http://schemas.openxmlformats.org/presentationml/2006/main">
  <p:tag name="KSO_WM_UNIT_TYPE" val="l_h_i"/>
  <p:tag name="KSO_WM_UNIT_INDEX" val="1_3_4"/>
  <p:tag name="KSO_WM_BEAUTIFY_FLAG" val="#wm#"/>
  <p:tag name="KSO_WM_TAG_VERSION" val="3.0"/>
  <p:tag name="KSO_WM_DIAGRAM_VERSION" val="3"/>
  <p:tag name="KSO_WM_DIAGRAM_GROUP_CODE" val="l1-1"/>
  <p:tag name="KSO_WM_UNIT_ID" val="custom20236003_6*l_h_i*1_3_4"/>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solidLine&quot;:{&quot;brightness&quot;:0.800000011920929,&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UNIT_LINE_FILL_TYPE" val="2"/>
  <p:tag name="KSO_WM_UNIT_USESOURCEFORMAT_APPLY" val="1"/>
</p:tagLst>
</file>

<file path=ppt/tags/tag78.xml><?xml version="1.0" encoding="utf-8"?>
<p:tagLst xmlns:p="http://schemas.openxmlformats.org/presentationml/2006/main">
  <p:tag name="KSO_WM_UNIT_TYPE" val="l_h_i"/>
  <p:tag name="KSO_WM_UNIT_INDEX" val="1_5_2"/>
  <p:tag name="KSO_WM_BEAUTIFY_FLAG" val="#wm#"/>
  <p:tag name="KSO_WM_TAG_VERSION" val="3.0"/>
  <p:tag name="KSO_WM_DIAGRAM_VERSION" val="3"/>
  <p:tag name="KSO_WM_DIAGRAM_GROUP_CODE" val="l1-1"/>
  <p:tag name="KSO_WM_UNIT_ID" val="custom20236003_6*l_h_i*1_5_2"/>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gradient&quot;:[{&quot;brightness&quot;:0.9200000166893005,&quot;colorType&quot;:1,&quot;foreColorIndex&quot;:16,&quot;pos&quot;:1,&quot;transparency&quot;:0},{&quot;brightness&quot;:0.9200000166893005,&quot;colorType&quot;:1,&quot;foreColorIndex&quot;:16,&quot;pos&quot;:0,&quot;transparency&quot;:0}],&quot;type&quot;:3},&quot;glow&quot;:{&quot;colorType&quot;:0},&quot;line&quot;:{&quot;type&quot;:0},&quot;shadow&quot;:{&quot;brightness&quot;:-0.10000000149011612,&quot;colorType&quot;:1,&quot;foreColorIndex&quot;:16,&quot;transparency&quot;:0.5},&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SHADOW_SCHEMECOLOR_INDEX" val="16"/>
  <p:tag name="KSO_WM_UNIT_TEXT_FILL_FORE_SCHEMECOLOR_INDEX" val="2"/>
  <p:tag name="KSO_WM_UNIT_TEXT_FILL_TYPE" val="1"/>
  <p:tag name="KSO_WM_UNIT_USESOURCEFORMAT_APPLY" val="1"/>
</p:tagLst>
</file>

<file path=ppt/tags/tag79.xml><?xml version="1.0" encoding="utf-8"?>
<p:tagLst xmlns:p="http://schemas.openxmlformats.org/presentationml/2006/main">
  <p:tag name="KSO_WM_UNIT_TYPE" val="l_h_i"/>
  <p:tag name="KSO_WM_UNIT_INDEX" val="1_5_3"/>
  <p:tag name="KSO_WM_BEAUTIFY_FLAG" val="#wm#"/>
  <p:tag name="KSO_WM_TAG_VERSION" val="3.0"/>
  <p:tag name="KSO_WM_DIAGRAM_VERSION" val="3"/>
  <p:tag name="KSO_WM_DIAGRAM_GROUP_CODE" val="l1-1"/>
  <p:tag name="KSO_WM_UNIT_ID" val="custom20236003_6*l_h_i*1_5_3"/>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gradient&quot;:[{&quot;brightness&quot;:0,&quot;colorType&quot;:1,&quot;foreColorIndex&quot;:5,&quot;pos&quot;:1,&quot;transparency&quot;:0.949999988079071},{&quot;brightness&quot;:0,&quot;colorType&quot;:1,&quot;foreColorIndex&quot;:5,&quot;pos&quot;:0,&quot;transparency&quot;:1}],&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5"/>
  <p:tag name="KSO_WM_UNIT_TEXT_FILL_FORE_SCHEMECOLOR_INDEX" val="2"/>
  <p:tag name="KSO_WM_UNIT_TEXT_FILL_TYPE" val="1"/>
  <p:tag name="KSO_WM_UNIT_USESOURCEFORMAT_APPLY" val="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TYPE" val="l_h_f"/>
  <p:tag name="KSO_WM_UNIT_INDEX" val="1_5_1"/>
  <p:tag name="KSO_WM_BEAUTIFY_FLAG" val="#wm#"/>
  <p:tag name="KSO_WM_TAG_VERSION" val="3.0"/>
  <p:tag name="KSO_WM_DIAGRAM_VERSION" val="3"/>
  <p:tag name="KSO_WM_DIAGRAM_GROUP_CODE" val="l1-1"/>
  <p:tag name="KSO_WM_UNIT_ID" val="custom20236003_6*l_h_f*1_5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UNIT_SUBTYPE" val="a"/>
  <p:tag name="KSO_WM_UNIT_VALUE" val="30"/>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333333&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添加&#10;目录项标题"/>
  <p:tag name="KSO_WM_UNIT_USESOURCEFORMAT_APPLY" val="1"/>
</p:tagLst>
</file>

<file path=ppt/tags/tag81.xml><?xml version="1.0" encoding="utf-8"?>
<p:tagLst xmlns:p="http://schemas.openxmlformats.org/presentationml/2006/main">
  <p:tag name="KSO_WM_UNIT_TYPE" val="l_h_i"/>
  <p:tag name="KSO_WM_UNIT_SUBTYPE" val="d"/>
  <p:tag name="KSO_WM_UNIT_INDEX" val="1_5_1"/>
  <p:tag name="KSO_WM_BEAUTIFY_FLAG" val="#wm#"/>
  <p:tag name="KSO_WM_TAG_VERSION" val="3.0"/>
  <p:tag name="KSO_WM_DIAGRAM_VERSION" val="3"/>
  <p:tag name="KSO_WM_DIAGRAM_GROUP_CODE" val="l1-1"/>
  <p:tag name="KSO_WM_UNIT_ID" val="custom20236003_6*l_h_i*1_5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5"/>
  <p:tag name="KSO_WM_UNIT_TEXT_FILL_TYPE" val="1"/>
  <p:tag name="KSO_WM_UNIT_USESOURCEFORMAT_APPLY" val="1"/>
</p:tagLst>
</file>

<file path=ppt/tags/tag82.xml><?xml version="1.0" encoding="utf-8"?>
<p:tagLst xmlns:p="http://schemas.openxmlformats.org/presentationml/2006/main">
  <p:tag name="KSO_WM_UNIT_TYPE" val="l_h_i"/>
  <p:tag name="KSO_WM_UNIT_INDEX" val="1_5_4"/>
  <p:tag name="KSO_WM_BEAUTIFY_FLAG" val="#wm#"/>
  <p:tag name="KSO_WM_TAG_VERSION" val="3.0"/>
  <p:tag name="KSO_WM_DIAGRAM_VERSION" val="3"/>
  <p:tag name="KSO_WM_DIAGRAM_GROUP_CODE" val="l1-1"/>
  <p:tag name="KSO_WM_UNIT_ID" val="custom20236003_6*l_h_i*1_5_4"/>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solidLine&quot;:{&quot;brightness&quot;:0.800000011920929,&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UNIT_LINE_FILL_TYPE" val="2"/>
  <p:tag name="KSO_WM_UNIT_USESOURCEFORMAT_APPLY" val="1"/>
</p:tagLst>
</file>

<file path=ppt/tags/tag83.xml><?xml version="1.0" encoding="utf-8"?>
<p:tagLst xmlns:p="http://schemas.openxmlformats.org/presentationml/2006/main">
  <p:tag name="KSO_WM_UNIT_TYPE" val="l_h_i"/>
  <p:tag name="KSO_WM_UNIT_INDEX" val="1_2_2"/>
  <p:tag name="KSO_WM_BEAUTIFY_FLAG" val="#wm#"/>
  <p:tag name="KSO_WM_TAG_VERSION" val="3.0"/>
  <p:tag name="KSO_WM_DIAGRAM_VERSION" val="3"/>
  <p:tag name="KSO_WM_DIAGRAM_GROUP_CODE" val="l1-1"/>
  <p:tag name="KSO_WM_UNIT_ID" val="custom20236003_6*l_h_i*1_2_2"/>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gradient&quot;:[{&quot;brightness&quot;:0.9200000166893005,&quot;colorType&quot;:1,&quot;foreColorIndex&quot;:16,&quot;pos&quot;:1,&quot;transparency&quot;:0},{&quot;brightness&quot;:0.9200000166893005,&quot;colorType&quot;:1,&quot;foreColorIndex&quot;:16,&quot;pos&quot;:0,&quot;transparency&quot;:0}],&quot;type&quot;:3},&quot;glow&quot;:{&quot;colorType&quot;:0},&quot;line&quot;:{&quot;type&quot;:0},&quot;shadow&quot;:{&quot;brightness&quot;:-0.10000000149011612,&quot;colorType&quot;:1,&quot;foreColorIndex&quot;:16,&quot;transparency&quot;:0.5},&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SHADOW_SCHEMECOLOR_INDEX" val="16"/>
  <p:tag name="KSO_WM_UNIT_TEXT_FILL_FORE_SCHEMECOLOR_INDEX" val="2"/>
  <p:tag name="KSO_WM_UNIT_TEXT_FILL_TYPE" val="1"/>
  <p:tag name="KSO_WM_UNIT_USESOURCEFORMAT_APPLY" val="1"/>
</p:tagLst>
</file>

<file path=ppt/tags/tag84.xml><?xml version="1.0" encoding="utf-8"?>
<p:tagLst xmlns:p="http://schemas.openxmlformats.org/presentationml/2006/main">
  <p:tag name="KSO_WM_UNIT_TYPE" val="l_h_i"/>
  <p:tag name="KSO_WM_UNIT_INDEX" val="1_2_3"/>
  <p:tag name="KSO_WM_BEAUTIFY_FLAG" val="#wm#"/>
  <p:tag name="KSO_WM_TAG_VERSION" val="3.0"/>
  <p:tag name="KSO_WM_DIAGRAM_VERSION" val="3"/>
  <p:tag name="KSO_WM_DIAGRAM_GROUP_CODE" val="l1-1"/>
  <p:tag name="KSO_WM_UNIT_ID" val="custom20236003_6*l_h_i*1_2_3"/>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gradient&quot;:[{&quot;brightness&quot;:0,&quot;colorType&quot;:1,&quot;foreColorIndex&quot;:5,&quot;pos&quot;:1,&quot;transparency&quot;:0.949999988079071},{&quot;brightness&quot;:0,&quot;colorType&quot;:1,&quot;foreColorIndex&quot;:5,&quot;pos&quot;:0,&quot;transparency&quot;:1}],&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5"/>
  <p:tag name="KSO_WM_UNIT_TEXT_FILL_FORE_SCHEMECOLOR_INDEX" val="2"/>
  <p:tag name="KSO_WM_UNIT_TEXT_FILL_TYPE" val="1"/>
  <p:tag name="KSO_WM_UNIT_USESOURCEFORMAT_APPLY" val="1"/>
</p:tagLst>
</file>

<file path=ppt/tags/tag85.xml><?xml version="1.0" encoding="utf-8"?>
<p:tagLst xmlns:p="http://schemas.openxmlformats.org/presentationml/2006/main">
  <p:tag name="KSO_WM_UNIT_TYPE" val="l_h_f"/>
  <p:tag name="KSO_WM_UNIT_INDEX" val="1_2_1"/>
  <p:tag name="KSO_WM_BEAUTIFY_FLAG" val="#wm#"/>
  <p:tag name="KSO_WM_TAG_VERSION" val="3.0"/>
  <p:tag name="KSO_WM_DIAGRAM_VERSION" val="3"/>
  <p:tag name="KSO_WM_DIAGRAM_GROUP_CODE" val="l1-1"/>
  <p:tag name="KSO_WM_UNIT_ID" val="custom20236003_6*l_h_f*1_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UNIT_SUBTYPE" val="a"/>
  <p:tag name="KSO_WM_UNIT_VALUE" val="30"/>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333333&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添加&#10;目录项标题"/>
  <p:tag name="KSO_WM_UNIT_USESOURCEFORMAT_APPLY" val="1"/>
</p:tagLst>
</file>

<file path=ppt/tags/tag86.xml><?xml version="1.0" encoding="utf-8"?>
<p:tagLst xmlns:p="http://schemas.openxmlformats.org/presentationml/2006/main">
  <p:tag name="KSO_WM_UNIT_TYPE" val="l_h_i"/>
  <p:tag name="KSO_WM_UNIT_SUBTYPE" val="d"/>
  <p:tag name="KSO_WM_UNIT_INDEX" val="1_2_1"/>
  <p:tag name="KSO_WM_BEAUTIFY_FLAG" val="#wm#"/>
  <p:tag name="KSO_WM_TAG_VERSION" val="3.0"/>
  <p:tag name="KSO_WM_DIAGRAM_VERSION" val="3"/>
  <p:tag name="KSO_WM_DIAGRAM_GROUP_CODE" val="l1-1"/>
  <p:tag name="KSO_WM_UNIT_ID" val="custom20236003_6*l_h_i*1_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5"/>
  <p:tag name="KSO_WM_UNIT_TEXT_FILL_TYPE" val="1"/>
  <p:tag name="KSO_WM_UNIT_USESOURCEFORMAT_APPLY" val="1"/>
</p:tagLst>
</file>

<file path=ppt/tags/tag87.xml><?xml version="1.0" encoding="utf-8"?>
<p:tagLst xmlns:p="http://schemas.openxmlformats.org/presentationml/2006/main">
  <p:tag name="KSO_WM_UNIT_TYPE" val="l_h_i"/>
  <p:tag name="KSO_WM_UNIT_INDEX" val="1_2_4"/>
  <p:tag name="KSO_WM_BEAUTIFY_FLAG" val="#wm#"/>
  <p:tag name="KSO_WM_TAG_VERSION" val="3.0"/>
  <p:tag name="KSO_WM_DIAGRAM_VERSION" val="3"/>
  <p:tag name="KSO_WM_DIAGRAM_GROUP_CODE" val="l1-1"/>
  <p:tag name="KSO_WM_UNIT_ID" val="custom20236003_6*l_h_i*1_2_4"/>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solidLine&quot;:{&quot;brightness&quot;:0.800000011920929,&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UNIT_LINE_FILL_TYPE" val="2"/>
  <p:tag name="KSO_WM_UNIT_USESOURCEFORMAT_APPLY" val="1"/>
</p:tagLst>
</file>

<file path=ppt/tags/tag88.xml><?xml version="1.0" encoding="utf-8"?>
<p:tagLst xmlns:p="http://schemas.openxmlformats.org/presentationml/2006/main">
  <p:tag name="KSO_WM_UNIT_TYPE" val="l_h_i"/>
  <p:tag name="KSO_WM_UNIT_INDEX" val="1_4_2"/>
  <p:tag name="KSO_WM_BEAUTIFY_FLAG" val="#wm#"/>
  <p:tag name="KSO_WM_TAG_VERSION" val="3.0"/>
  <p:tag name="KSO_WM_DIAGRAM_VERSION" val="3"/>
  <p:tag name="KSO_WM_DIAGRAM_GROUP_CODE" val="l1-1"/>
  <p:tag name="KSO_WM_UNIT_ID" val="custom20236003_6*l_h_i*1_4_2"/>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gradient&quot;:[{&quot;brightness&quot;:0.9200000166893005,&quot;colorType&quot;:1,&quot;foreColorIndex&quot;:16,&quot;pos&quot;:1,&quot;transparency&quot;:0},{&quot;brightness&quot;:0.9200000166893005,&quot;colorType&quot;:1,&quot;foreColorIndex&quot;:16,&quot;pos&quot;:0,&quot;transparency&quot;:0}],&quot;type&quot;:3},&quot;glow&quot;:{&quot;colorType&quot;:0},&quot;line&quot;:{&quot;type&quot;:0},&quot;shadow&quot;:{&quot;brightness&quot;:-0.10000000149011612,&quot;colorType&quot;:1,&quot;foreColorIndex&quot;:16,&quot;transparency&quot;:0.5},&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SHADOW_SCHEMECOLOR_INDEX" val="16"/>
  <p:tag name="KSO_WM_UNIT_TEXT_FILL_FORE_SCHEMECOLOR_INDEX" val="2"/>
  <p:tag name="KSO_WM_UNIT_TEXT_FILL_TYPE" val="1"/>
  <p:tag name="KSO_WM_UNIT_USESOURCEFORMAT_APPLY" val="1"/>
</p:tagLst>
</file>

<file path=ppt/tags/tag89.xml><?xml version="1.0" encoding="utf-8"?>
<p:tagLst xmlns:p="http://schemas.openxmlformats.org/presentationml/2006/main">
  <p:tag name="KSO_WM_UNIT_TYPE" val="l_h_i"/>
  <p:tag name="KSO_WM_UNIT_INDEX" val="1_4_3"/>
  <p:tag name="KSO_WM_BEAUTIFY_FLAG" val="#wm#"/>
  <p:tag name="KSO_WM_TAG_VERSION" val="3.0"/>
  <p:tag name="KSO_WM_DIAGRAM_VERSION" val="3"/>
  <p:tag name="KSO_WM_DIAGRAM_GROUP_CODE" val="l1-1"/>
  <p:tag name="KSO_WM_UNIT_ID" val="custom20236003_6*l_h_i*1_4_3"/>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gradient&quot;:[{&quot;brightness&quot;:0,&quot;colorType&quot;:1,&quot;foreColorIndex&quot;:5,&quot;pos&quot;:1,&quot;transparency&quot;:0.949999988079071},{&quot;brightness&quot;:0,&quot;colorType&quot;:1,&quot;foreColorIndex&quot;:5,&quot;pos&quot;:0,&quot;transparency&quot;:1}],&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5"/>
  <p:tag name="KSO_WM_UNIT_TEXT_FILL_FORE_SCHEMECOLOR_INDEX" val="2"/>
  <p:tag name="KSO_WM_UNIT_TEXT_FILL_TYPE" val="1"/>
  <p:tag name="KSO_WM_UNIT_USESOURCEFORMAT_APPLY" val="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TYPE" val="l_h_f"/>
  <p:tag name="KSO_WM_UNIT_INDEX" val="1_4_1"/>
  <p:tag name="KSO_WM_BEAUTIFY_FLAG" val="#wm#"/>
  <p:tag name="KSO_WM_TAG_VERSION" val="3.0"/>
  <p:tag name="KSO_WM_DIAGRAM_VERSION" val="3"/>
  <p:tag name="KSO_WM_DIAGRAM_GROUP_CODE" val="l1-1"/>
  <p:tag name="KSO_WM_UNIT_ID" val="custom20236003_6*l_h_f*1_4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UNIT_SUBTYPE" val="a"/>
  <p:tag name="KSO_WM_UNIT_VALUE" val="30"/>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333333&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添加&#10;目录项标题"/>
  <p:tag name="KSO_WM_UNIT_USESOURCEFORMAT_APPLY" val="1"/>
</p:tagLst>
</file>

<file path=ppt/tags/tag91.xml><?xml version="1.0" encoding="utf-8"?>
<p:tagLst xmlns:p="http://schemas.openxmlformats.org/presentationml/2006/main">
  <p:tag name="KSO_WM_UNIT_TYPE" val="l_h_i"/>
  <p:tag name="KSO_WM_UNIT_SUBTYPE" val="d"/>
  <p:tag name="KSO_WM_UNIT_INDEX" val="1_4_1"/>
  <p:tag name="KSO_WM_BEAUTIFY_FLAG" val="#wm#"/>
  <p:tag name="KSO_WM_TAG_VERSION" val="3.0"/>
  <p:tag name="KSO_WM_DIAGRAM_VERSION" val="3"/>
  <p:tag name="KSO_WM_DIAGRAM_GROUP_CODE" val="l1-1"/>
  <p:tag name="KSO_WM_UNIT_ID" val="custom20236003_6*l_h_i*1_4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5"/>
  <p:tag name="KSO_WM_UNIT_TEXT_FILL_TYPE" val="1"/>
  <p:tag name="KSO_WM_UNIT_USESOURCEFORMAT_APPLY" val="1"/>
</p:tagLst>
</file>

<file path=ppt/tags/tag92.xml><?xml version="1.0" encoding="utf-8"?>
<p:tagLst xmlns:p="http://schemas.openxmlformats.org/presentationml/2006/main">
  <p:tag name="KSO_WM_UNIT_TYPE" val="l_h_i"/>
  <p:tag name="KSO_WM_UNIT_INDEX" val="1_4_4"/>
  <p:tag name="KSO_WM_BEAUTIFY_FLAG" val="#wm#"/>
  <p:tag name="KSO_WM_TAG_VERSION" val="3.0"/>
  <p:tag name="KSO_WM_DIAGRAM_VERSION" val="3"/>
  <p:tag name="KSO_WM_DIAGRAM_GROUP_CODE" val="l1-1"/>
  <p:tag name="KSO_WM_UNIT_ID" val="custom20236003_6*l_h_i*1_4_4"/>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solidLine&quot;:{&quot;brightness&quot;:0.800000011920929,&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UNIT_LINE_FILL_TYPE" val="2"/>
  <p:tag name="KSO_WM_UNIT_USESOURCEFORMAT_APPLY" val="1"/>
</p:tagLst>
</file>

<file path=ppt/tags/tag93.xml><?xml version="1.0" encoding="utf-8"?>
<p:tagLst xmlns:p="http://schemas.openxmlformats.org/presentationml/2006/main">
  <p:tag name="KSO_WM_UNIT_TYPE" val="l_h_i"/>
  <p:tag name="KSO_WM_UNIT_INDEX" val="1_6_2"/>
  <p:tag name="KSO_WM_BEAUTIFY_FLAG" val="#wm#"/>
  <p:tag name="KSO_WM_TAG_VERSION" val="3.0"/>
  <p:tag name="KSO_WM_DIAGRAM_VERSION" val="3"/>
  <p:tag name="KSO_WM_DIAGRAM_GROUP_CODE" val="l1-1"/>
  <p:tag name="KSO_WM_UNIT_ID" val="custom20236003_6*l_h_i*1_6_2"/>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gradient&quot;:[{&quot;brightness&quot;:0.9200000166893005,&quot;colorType&quot;:1,&quot;foreColorIndex&quot;:16,&quot;pos&quot;:1,&quot;transparency&quot;:0},{&quot;brightness&quot;:0.9200000166893005,&quot;colorType&quot;:1,&quot;foreColorIndex&quot;:16,&quot;pos&quot;:0,&quot;transparency&quot;:0}],&quot;type&quot;:3},&quot;glow&quot;:{&quot;colorType&quot;:0},&quot;line&quot;:{&quot;type&quot;:0},&quot;shadow&quot;:{&quot;brightness&quot;:-0.10000000149011612,&quot;colorType&quot;:1,&quot;foreColorIndex&quot;:16,&quot;transparency&quot;:0.5},&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SHADOW_SCHEMECOLOR_INDEX" val="16"/>
  <p:tag name="KSO_WM_UNIT_TEXT_FILL_FORE_SCHEMECOLOR_INDEX" val="2"/>
  <p:tag name="KSO_WM_UNIT_TEXT_FILL_TYPE" val="1"/>
  <p:tag name="KSO_WM_UNIT_USESOURCEFORMAT_APPLY" val="1"/>
</p:tagLst>
</file>

<file path=ppt/tags/tag94.xml><?xml version="1.0" encoding="utf-8"?>
<p:tagLst xmlns:p="http://schemas.openxmlformats.org/presentationml/2006/main">
  <p:tag name="KSO_WM_UNIT_TYPE" val="l_h_i"/>
  <p:tag name="KSO_WM_UNIT_INDEX" val="1_6_3"/>
  <p:tag name="KSO_WM_BEAUTIFY_FLAG" val="#wm#"/>
  <p:tag name="KSO_WM_TAG_VERSION" val="3.0"/>
  <p:tag name="KSO_WM_DIAGRAM_VERSION" val="3"/>
  <p:tag name="KSO_WM_DIAGRAM_GROUP_CODE" val="l1-1"/>
  <p:tag name="KSO_WM_UNIT_ID" val="custom20236003_6*l_h_i*1_6_3"/>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gradient&quot;:[{&quot;brightness&quot;:0,&quot;colorType&quot;:1,&quot;foreColorIndex&quot;:5,&quot;pos&quot;:1,&quot;transparency&quot;:0.949999988079071},{&quot;brightness&quot;:0,&quot;colorType&quot;:1,&quot;foreColorIndex&quot;:5,&quot;pos&quot;:0,&quot;transparency&quot;:1}],&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5"/>
  <p:tag name="KSO_WM_UNIT_TEXT_FILL_FORE_SCHEMECOLOR_INDEX" val="2"/>
  <p:tag name="KSO_WM_UNIT_TEXT_FILL_TYPE" val="1"/>
  <p:tag name="KSO_WM_UNIT_USESOURCEFORMAT_APPLY" val="1"/>
</p:tagLst>
</file>

<file path=ppt/tags/tag95.xml><?xml version="1.0" encoding="utf-8"?>
<p:tagLst xmlns:p="http://schemas.openxmlformats.org/presentationml/2006/main">
  <p:tag name="KSO_WM_UNIT_TYPE" val="l_h_f"/>
  <p:tag name="KSO_WM_UNIT_INDEX" val="1_6_1"/>
  <p:tag name="KSO_WM_BEAUTIFY_FLAG" val="#wm#"/>
  <p:tag name="KSO_WM_TAG_VERSION" val="3.0"/>
  <p:tag name="KSO_WM_DIAGRAM_VERSION" val="3"/>
  <p:tag name="KSO_WM_DIAGRAM_GROUP_CODE" val="l1-1"/>
  <p:tag name="KSO_WM_UNIT_ID" val="custom20236003_6*l_h_f*1_6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UNIT_SUBTYPE" val="a"/>
  <p:tag name="KSO_WM_UNIT_VALUE" val="30"/>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333333&quot;,&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添加&#10;目录项标题"/>
  <p:tag name="KSO_WM_UNIT_USESOURCEFORMAT_APPLY" val="1"/>
</p:tagLst>
</file>

<file path=ppt/tags/tag96.xml><?xml version="1.0" encoding="utf-8"?>
<p:tagLst xmlns:p="http://schemas.openxmlformats.org/presentationml/2006/main">
  <p:tag name="KSO_WM_UNIT_TYPE" val="l_h_i"/>
  <p:tag name="KSO_WM_UNIT_SUBTYPE" val="d"/>
  <p:tag name="KSO_WM_UNIT_INDEX" val="1_6_1"/>
  <p:tag name="KSO_WM_BEAUTIFY_FLAG" val="#wm#"/>
  <p:tag name="KSO_WM_TAG_VERSION" val="3.0"/>
  <p:tag name="KSO_WM_DIAGRAM_VERSION" val="3"/>
  <p:tag name="KSO_WM_DIAGRAM_GROUP_CODE" val="l1-1"/>
  <p:tag name="KSO_WM_UNIT_ID" val="custom20236003_6*l_h_i*1_6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5"/>
  <p:tag name="KSO_WM_UNIT_TEXT_FILL_TYPE" val="1"/>
  <p:tag name="KSO_WM_UNIT_USESOURCEFORMAT_APPLY" val="1"/>
</p:tagLst>
</file>

<file path=ppt/tags/tag97.xml><?xml version="1.0" encoding="utf-8"?>
<p:tagLst xmlns:p="http://schemas.openxmlformats.org/presentationml/2006/main">
  <p:tag name="KSO_WM_UNIT_TYPE" val="l_h_i"/>
  <p:tag name="KSO_WM_UNIT_INDEX" val="1_6_4"/>
  <p:tag name="KSO_WM_BEAUTIFY_FLAG" val="#wm#"/>
  <p:tag name="KSO_WM_TAG_VERSION" val="3.0"/>
  <p:tag name="KSO_WM_DIAGRAM_VERSION" val="3"/>
  <p:tag name="KSO_WM_DIAGRAM_GROUP_CODE" val="l1-1"/>
  <p:tag name="KSO_WM_UNIT_ID" val="custom20236003_6*l_h_i*1_6_4"/>
  <p:tag name="KSO_WM_UNIT_ISNUMDGMTITLE" val="0"/>
  <p:tag name="KSO_WM_UNIT_NOCLEAR" val="0"/>
  <p:tag name="KSO_WM_UNIT_HIGHLIGHT" val="0"/>
  <p:tag name="KSO_WM_UNIT_COMPATIBLE" val="0"/>
  <p:tag name="KSO_WM_UNIT_DIAGRAM_ISNUMVISUAL" val="0"/>
  <p:tag name="KSO_WM_UNIT_DIAGRAM_ISREFERUNIT" val="0"/>
  <p:tag name="KSO_WM_UNIT_LAYERLEVEL" val="1_1_1"/>
  <p:tag name="KSO_WM_TEMPLATE_INDEX" val="20236003"/>
  <p:tag name="KSO_WM_TEMPLATE_CATEGORY" val="custom"/>
  <p:tag name="KSO_WM_DIAGRAM_COLOR_TRICK" val="1"/>
  <p:tag name="KSO_WM_DIAGRAM_COLOR_TEXT_CAN_REMOVE" val="n"/>
  <p:tag name="KSO_WM_DIAGRAM_MAX_ITEMCNT" val="6"/>
  <p:tag name="KSO_WM_DIAGRAM_MIN_ITEMCNT" val="2"/>
  <p:tag name="KSO_WM_DIAGRAM_VIRTUALLY_FRAME" val="{&quot;height&quot;:374.9589111328125,&quot;left&quot;:67.83398428464989,&quot;top&quot;:106.17070191390867,&quot;width&quot;:824.5498352954282}"/>
  <p:tag name="KSO_WM_DIAGRAM_COLOR_MATCH_VALUE" val="{&quot;shape&quot;:{&quot;fill&quot;:{&quot;type&quot;:0},&quot;glow&quot;:{&quot;colorType&quot;:0},&quot;line&quot;:{&quot;solidLine&quot;:{&quot;brightness&quot;:0.800000011920929,&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UNIT_LINE_FILL_TYPE" val="2"/>
  <p:tag name="KSO_WM_UNIT_USESOURCEFORMAT_APPLY" val="1"/>
</p:tagLst>
</file>

<file path=ppt/tags/tag98.xml><?xml version="1.0" encoding="utf-8"?>
<p:tagLst xmlns:p="http://schemas.openxmlformats.org/presentationml/2006/main">
  <p:tag name="KSO_WM_UNIT_TYPE" val="a"/>
  <p:tag name="KSO_WM_UNIT_INDEX" val="1"/>
  <p:tag name="KSO_WM_BEAUTIFY_FLAG" val="#wm#"/>
  <p:tag name="KSO_WM_TAG_VERSION" val="3.0"/>
  <p:tag name="KSO_WM_UNIT_ISCONTENTSTITLE" val="1"/>
  <p:tag name="KSO_WM_DIAGRAM_GROUP_CODE" val="l1-1"/>
  <p:tag name="KSO_WM_UNIT_ID" val="custom20236003_6*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6003"/>
  <p:tag name="KSO_WM_TEMPLATE_CATEGORY" val="custom"/>
  <p:tag name="KSO_WM_UNIT_VALUE" val="2"/>
  <p:tag name="KSO_WM_UNIT_PRESET_TEXT_INDEX" val="-1"/>
  <p:tag name="KSO_WM_UNIT_PRESET_TEXT_LEN" val="0"/>
  <p:tag name="KSO_WM_UNIT_TEXT_FILL_FORE_SCHEMECOLOR_INDEX" val="15"/>
  <p:tag name="KSO_WM_UNIT_TEXT_FILL_TYPE" val="1"/>
  <p:tag name="KSO_WM_UNIT_USESOURCEFORMAT_APPLY" val="1"/>
</p:tagLst>
</file>

<file path=ppt/tags/tag99.xml><?xml version="1.0" encoding="utf-8"?>
<p:tagLst xmlns:p="http://schemas.openxmlformats.org/presentationml/2006/main">
  <p:tag name="KSO_WM_UNIT_TYPE" val="i"/>
  <p:tag name="KSO_WM_UNIT_INDEX" val="1"/>
  <p:tag name="KSO_WM_BEAUTIFY_FLAG" val="#wm#"/>
  <p:tag name="KSO_WM_TAG_VERSION" val="3.0"/>
  <p:tag name="KSO_WM_DIAGRAM_GROUP_CODE" val="l1-1"/>
  <p:tag name="KSO_WM_UNIT_ID" val="custom20236003_6*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6003"/>
  <p:tag name="KSO_WM_TEMPLATE_CATEGORY" val="custom"/>
  <p:tag name="KSO_WM_UNIT_FILL_FORE_SCHEMECOLOR_INDEX" val="5"/>
  <p:tag name="KSO_WM_UNIT_FILL_TYPE" val="1"/>
  <p:tag name="KSO_WM_UNIT_TEXT_FILL_FORE_SCHEMECOLOR_INDEX" val="2"/>
  <p:tag name="KSO_WM_UNIT_TEXT_FILL_TYPE" val="1"/>
  <p:tag name="KSO_WM_UNIT_USESOURCEFORMAT_APPLY" val="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5462</Words>
  <Application>WPS 演示</Application>
  <PresentationFormat>宽屏</PresentationFormat>
  <Paragraphs>309</Paragraphs>
  <Slides>10</Slides>
  <Notes>4</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10</vt:i4>
      </vt:variant>
    </vt:vector>
  </HeadingPairs>
  <TitlesOfParts>
    <vt:vector size="27" baseType="lpstr">
      <vt:lpstr>Arial</vt:lpstr>
      <vt:lpstr>宋体</vt:lpstr>
      <vt:lpstr>Wingdings</vt:lpstr>
      <vt:lpstr>Wingdings</vt:lpstr>
      <vt:lpstr>思源黑体 CN Medium</vt:lpstr>
      <vt:lpstr>黑体</vt:lpstr>
      <vt:lpstr>鸿雷板书</vt:lpstr>
      <vt:lpstr>可画风逸体-简</vt:lpstr>
      <vt:lpstr>思源黑体 CN Regular</vt:lpstr>
      <vt:lpstr>字由点字典黑</vt:lpstr>
      <vt:lpstr>Calibri</vt:lpstr>
      <vt:lpstr>思源黑体 1 Bold</vt:lpstr>
      <vt:lpstr>微软雅黑</vt:lpstr>
      <vt:lpstr>Calibri</vt:lpstr>
      <vt:lpstr>Times New Roman</vt:lpstr>
      <vt:lpstr>Arial Unicode MS</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王莉</dc:creator>
  <cp:lastModifiedBy>荆棘鸟</cp:lastModifiedBy>
  <cp:revision>188</cp:revision>
  <dcterms:created xsi:type="dcterms:W3CDTF">2019-06-19T02:08:00Z</dcterms:created>
  <dcterms:modified xsi:type="dcterms:W3CDTF">2026-06-10T06:25:24Z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2052-12.1.0.17133</vt:lpwstr>
  </property>
  <property fmtid="{D5CDD505-2E9C-101B-9397-08002B2CF9AE}" pid="3" name="ICV">
    <vt:lpwstr>B3883E6BCA3B4324B3F620364AB1FBC2_13</vt:lpwstr>
  </property>
</Properties>
</file>