
<file path=[Content_Types].xml><?xml version="1.0" encoding="utf-8"?>
<Types xmlns="http://schemas.openxmlformats.org/package/2006/content-types">
  <Default Extension="jpeg" ContentType="image/jpeg"/>
  <Default Extension="JPG" ContentType="image/.jpg"/>
  <Default Extension="xlsx" ContentType="application/vnd.openxmlformats-officedocument.spreadsheetml.sheet"/>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olors1.xml" ContentType="application/vnd.ms-office.chartcolorstyle+xml"/>
  <Override PartName="/ppt/charts/colors2.xml" ContentType="application/vnd.ms-office.chartcolorstyle+xml"/>
  <Override PartName="/ppt/charts/colors3.xml" ContentType="application/vnd.ms-office.chartcolorstyle+xml"/>
  <Override PartName="/ppt/charts/colors4.xml" ContentType="application/vnd.ms-office.chartcolorstyle+xml"/>
  <Override PartName="/ppt/charts/colors5.xml" ContentType="application/vnd.ms-office.chartcolorstyle+xml"/>
  <Override PartName="/ppt/charts/colors6.xml" ContentType="application/vnd.ms-office.chartcolorstyle+xml"/>
  <Override PartName="/ppt/charts/style1.xml" ContentType="application/vnd.ms-office.chartstyle+xml"/>
  <Override PartName="/ppt/charts/style2.xml" ContentType="application/vnd.ms-office.chartstyle+xml"/>
  <Override PartName="/ppt/charts/style3.xml" ContentType="application/vnd.ms-office.chartstyle+xml"/>
  <Override PartName="/ppt/charts/style4.xml" ContentType="application/vnd.ms-office.chartstyle+xml"/>
  <Override PartName="/ppt/charts/style5.xml" ContentType="application/vnd.ms-office.chartstyle+xml"/>
  <Override PartName="/ppt/charts/style6.xml" ContentType="application/vnd.ms-office.chartstyle+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303" r:id="rId3"/>
    <p:sldId id="278" r:id="rId4"/>
    <p:sldId id="295" r:id="rId5"/>
    <p:sldId id="296" r:id="rId6"/>
    <p:sldId id="297" r:id="rId8"/>
    <p:sldId id="305" r:id="rId9"/>
    <p:sldId id="307" r:id="rId10"/>
    <p:sldId id="310" r:id="rId11"/>
    <p:sldId id="299" r:id="rId12"/>
    <p:sldId id="300" r:id="rId13"/>
    <p:sldId id="302" r:id="rId14"/>
  </p:sldIdLst>
  <p:sldSz cx="12192000" cy="6858000"/>
  <p:notesSz cx="6858000" cy="9144000"/>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37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者" initials="A" lastIdx="0" clrIdx="0"/>
  <p:cmAuthor id="2" name="哒哒 熊猫" initials="哒哒" lastIdx="0" clrIdx="1"/>
  <p:cmAuthor id="3" name="蔚筱玲" initials="shining" lastIdx="0" clrIdx="2"/>
  <p:cmAuthor id="4" name="kingsoft" initials="k" lastIdx="0" clrIdx="3"/>
  <p:cmAuthor id="5" name="yang dongxu" initials="yd" lastIdx="0" clrIdx="4"/>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E93EDF4-B672-4675-8FAE-4C8ED796CE68}" styleName="??? 1 14">
    <a:wholeTbl>
      <a:tcTxStyle>
        <a:fontRef idx="none">
          <a:srgbClr val="000000"/>
        </a:fontRef>
      </a:tcTxStyle>
      <a:tcStyle>
        <a:tcBdr>
          <a:left>
            <a:ln w="12700" cmpd="sng">
              <a:solidFill>
                <a:srgbClr val="7066F8"/>
              </a:solidFill>
              <a:prstDash val="solid"/>
            </a:ln>
          </a:left>
          <a:right>
            <a:ln w="12700" cmpd="sng">
              <a:solidFill>
                <a:srgbClr val="7066F8"/>
              </a:solidFill>
              <a:prstDash val="solid"/>
            </a:ln>
          </a:right>
          <a:top>
            <a:ln w="12700" cmpd="sng">
              <a:solidFill>
                <a:srgbClr val="7066F8"/>
              </a:solidFill>
              <a:prstDash val="solid"/>
            </a:ln>
          </a:top>
          <a:bottom>
            <a:ln w="12700" cmpd="sng">
              <a:solidFill>
                <a:srgbClr val="7066F8"/>
              </a:solidFill>
              <a:prstDash val="solid"/>
            </a:ln>
          </a:bottom>
          <a:insideH>
            <a:ln>
              <a:noFill/>
            </a:ln>
          </a:insideH>
          <a:insideV>
            <a:ln>
              <a:noFill/>
            </a:ln>
          </a:insideV>
        </a:tcBdr>
        <a:fill>
          <a:solidFill>
            <a:srgbClr val="FFFFFF"/>
          </a:solidFill>
        </a:fill>
      </a:tcStyle>
    </a:wholeTbl>
    <a:band2H>
      <a:tcStyle>
        <a:tcBdr/>
        <a:fill>
          <a:solidFill>
            <a:srgbClr val="7066F8">
              <a:lumMod val="10000"/>
              <a:lumOff val="90000"/>
            </a:srgbClr>
          </a:solidFill>
        </a:fill>
      </a:tcStyle>
    </a:band2H>
    <a:band1V>
      <a:tcStyle>
        <a:tcBdr/>
        <a:fill>
          <a:solidFill>
            <a:srgbClr val="7066F8">
              <a:lumMod val="10000"/>
              <a:lumOff val="90000"/>
            </a:srgbClr>
          </a:solidFill>
        </a:fill>
      </a:tcStyle>
    </a:band1V>
    <a:lastCol>
      <a:tcTxStyle b="on">
        <a:fontRef idx="none">
          <a:srgbClr val="08090C"/>
        </a:fontRef>
      </a:tcTxStyle>
      <a:tcStyle>
        <a:tcBdr>
          <a:left>
            <a:ln>
              <a:noFill/>
            </a:ln>
          </a:left>
          <a:right>
            <a:ln w="12700" cmpd="sng">
              <a:solidFill>
                <a:srgbClr val="7066F8"/>
              </a:solidFill>
              <a:prstDash val="solid"/>
            </a:ln>
          </a:right>
          <a:top>
            <a:ln w="12700" cmpd="sng">
              <a:solidFill>
                <a:srgbClr val="7066F8"/>
              </a:solidFill>
              <a:prstDash val="solid"/>
            </a:ln>
          </a:top>
          <a:bottom>
            <a:ln w="12700" cmpd="sng">
              <a:solidFill>
                <a:srgbClr val="7066F8"/>
              </a:solidFill>
              <a:prstDash val="solid"/>
            </a:ln>
          </a:bottom>
          <a:insideH>
            <a:ln>
              <a:noFill/>
            </a:ln>
          </a:insideH>
          <a:insideV>
            <a:ln>
              <a:noFill/>
            </a:ln>
          </a:insideV>
        </a:tcBdr>
        <a:fill>
          <a:solidFill>
            <a:srgbClr val="7066F8">
              <a:lumMod val="20000"/>
              <a:lumOff val="80000"/>
            </a:srgbClr>
          </a:solidFill>
        </a:fill>
      </a:tcStyle>
    </a:lastCol>
    <a:firstCol>
      <a:tcTxStyle b="on">
        <a:fontRef idx="none">
          <a:srgbClr val="08090C"/>
        </a:fontRef>
      </a:tcTxStyle>
      <a:tcStyle>
        <a:tcBdr>
          <a:left>
            <a:ln w="12700" cmpd="sng">
              <a:solidFill>
                <a:srgbClr val="7066F8"/>
              </a:solidFill>
              <a:prstDash val="solid"/>
            </a:ln>
          </a:left>
          <a:right>
            <a:ln>
              <a:noFill/>
            </a:ln>
          </a:right>
          <a:top>
            <a:ln w="12700" cmpd="sng">
              <a:solidFill>
                <a:srgbClr val="7066F8"/>
              </a:solidFill>
              <a:prstDash val="solid"/>
            </a:ln>
          </a:top>
          <a:bottom>
            <a:ln w="12700" cmpd="sng">
              <a:solidFill>
                <a:srgbClr val="7066F8"/>
              </a:solidFill>
              <a:prstDash val="solid"/>
            </a:ln>
          </a:bottom>
          <a:insideH>
            <a:ln>
              <a:noFill/>
            </a:ln>
          </a:insideH>
          <a:insideV>
            <a:ln>
              <a:noFill/>
            </a:ln>
          </a:insideV>
        </a:tcBdr>
        <a:fill>
          <a:solidFill>
            <a:srgbClr val="7066F8">
              <a:lumMod val="20000"/>
              <a:lumOff val="80000"/>
            </a:srgbClr>
          </a:solidFill>
        </a:fill>
      </a:tcStyle>
    </a:firstCol>
    <a:lastRow>
      <a:tcTxStyle b="on">
        <a:fontRef idx="none">
          <a:srgbClr val="7066F8"/>
        </a:fontRef>
      </a:tcTxStyle>
      <a:tcStyle>
        <a:tcBdr>
          <a:left>
            <a:ln w="12700" cmpd="sng">
              <a:solidFill>
                <a:srgbClr val="7066F8"/>
              </a:solidFill>
              <a:prstDash val="solid"/>
            </a:ln>
          </a:left>
          <a:right>
            <a:ln w="12700" cmpd="sng">
              <a:solidFill>
                <a:srgbClr val="7066F8"/>
              </a:solidFill>
              <a:prstDash val="solid"/>
            </a:ln>
          </a:right>
          <a:top>
            <a:ln w="9525" cmpd="sng">
              <a:solidFill>
                <a:srgbClr val="7066F8"/>
              </a:solidFill>
              <a:prstDash val="solid"/>
            </a:ln>
          </a:top>
          <a:bottom>
            <a:ln w="12700" cmpd="sng">
              <a:solidFill>
                <a:srgbClr val="7066F8"/>
              </a:solidFill>
              <a:prstDash val="solid"/>
            </a:ln>
          </a:bottom>
          <a:insideH>
            <a:ln>
              <a:noFill/>
            </a:ln>
          </a:insideH>
          <a:insideV>
            <a:ln>
              <a:noFill/>
            </a:ln>
          </a:insideV>
        </a:tcBdr>
      </a:tcStyle>
    </a:lastRow>
    <a:seCell>
      <a:tcStyle>
        <a:tcBdr>
          <a:left>
            <a:ln>
              <a:noFill/>
            </a:ln>
          </a:left>
          <a:right>
            <a:ln w="12700" cmpd="sng">
              <a:solidFill>
                <a:srgbClr val="7066F8"/>
              </a:solidFill>
              <a:prstDash val="solid"/>
            </a:ln>
          </a:right>
          <a:top>
            <a:ln w="9525" cmpd="sng">
              <a:solidFill>
                <a:srgbClr val="7066F8"/>
              </a:solidFill>
              <a:prstDash val="solid"/>
            </a:ln>
          </a:top>
          <a:bottom>
            <a:ln w="12700" cmpd="sng">
              <a:solidFill>
                <a:srgbClr val="7066F8"/>
              </a:solidFill>
              <a:prstDash val="solid"/>
            </a:ln>
          </a:bottom>
          <a:insideH>
            <a:ln>
              <a:noFill/>
            </a:ln>
          </a:insideH>
          <a:insideV>
            <a:ln>
              <a:noFill/>
            </a:ln>
          </a:insideV>
        </a:tcBdr>
        <a:fill>
          <a:solidFill>
            <a:srgbClr val="FFFFFF"/>
          </a:solidFill>
        </a:fill>
      </a:tcStyle>
    </a:seCell>
    <a:swCell>
      <a:tcStyle>
        <a:tcBdr>
          <a:left>
            <a:ln w="12700" cmpd="sng">
              <a:solidFill>
                <a:srgbClr val="7066F8"/>
              </a:solidFill>
              <a:prstDash val="solid"/>
            </a:ln>
          </a:left>
          <a:right>
            <a:ln>
              <a:noFill/>
            </a:ln>
          </a:right>
          <a:top>
            <a:ln w="9525" cmpd="sng">
              <a:solidFill>
                <a:srgbClr val="7066F8"/>
              </a:solidFill>
              <a:prstDash val="solid"/>
            </a:ln>
          </a:top>
          <a:bottom>
            <a:ln w="12700" cmpd="sng">
              <a:solidFill>
                <a:srgbClr val="7066F8"/>
              </a:solidFill>
              <a:prstDash val="solid"/>
            </a:ln>
          </a:bottom>
          <a:insideH>
            <a:ln>
              <a:noFill/>
            </a:ln>
          </a:insideH>
          <a:insideV>
            <a:ln>
              <a:noFill/>
            </a:ln>
          </a:insideV>
        </a:tcBdr>
        <a:fill>
          <a:solidFill>
            <a:srgbClr val="FFFFFF"/>
          </a:solidFill>
        </a:fill>
      </a:tcStyle>
    </a:swCell>
    <a:firstRow>
      <a:tcTxStyle b="on">
        <a:fontRef idx="none">
          <a:srgbClr val="7066F8"/>
        </a:fontRef>
      </a:tcTxStyle>
      <a:tcStyle>
        <a:tcBdr>
          <a:left>
            <a:ln w="12700" cmpd="sng">
              <a:solidFill>
                <a:srgbClr val="7066F8"/>
              </a:solidFill>
              <a:prstDash val="solid"/>
            </a:ln>
          </a:left>
          <a:right>
            <a:ln w="12700" cmpd="sng">
              <a:solidFill>
                <a:srgbClr val="7066F8"/>
              </a:solidFill>
              <a:prstDash val="solid"/>
            </a:ln>
          </a:right>
          <a:top>
            <a:ln w="12700" cmpd="sng">
              <a:solidFill>
                <a:srgbClr val="7066F8"/>
              </a:solidFill>
              <a:prstDash val="solid"/>
            </a:ln>
          </a:top>
          <a:bottom>
            <a:ln w="12700" cmpd="sng">
              <a:solidFill>
                <a:srgbClr val="7066F8"/>
              </a:solidFill>
              <a:prstDash val="solid"/>
            </a:ln>
          </a:bottom>
          <a:insideH>
            <a:ln>
              <a:noFill/>
            </a:ln>
          </a:insideH>
          <a:insideV>
            <a:ln>
              <a:noFill/>
            </a:ln>
          </a:insideV>
        </a:tcBdr>
        <a:fill>
          <a:solidFill>
            <a:srgbClr val="FFFFFF"/>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16" d="100"/>
          <a:sy n="116" d="100"/>
        </p:scale>
        <p:origin x="336" y="108"/>
      </p:cViewPr>
      <p:guideLst>
        <p:guide orient="horz" pos="2208"/>
        <p:guide pos="37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notesMaster" Target="notesMasters/notesMaster1.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gs" Target="tags/tag20.xml"/><Relationship Id="rId18" Type="http://schemas.openxmlformats.org/officeDocument/2006/relationships/commentAuthors" Target="commentAuthors.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C:\Users\Administrator\Desktop\&#31354;&#30333;&#34920;.xlsx" TargetMode="Externa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file:///C:\Users\Administrator\Desktop\&#31354;&#30333;&#34920;.xlsx" TargetMode="External"/></Relationships>
</file>

<file path=ppt/charts/_rels/chart3.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package" Target="../embeddings/Workbook1.xlsx"/></Relationships>
</file>

<file path=ppt/charts/_rels/chart4.xml.rels><?xml version="1.0" encoding="UTF-8" standalone="yes"?>
<Relationships xmlns="http://schemas.openxmlformats.org/package/2006/relationships"><Relationship Id="rId3" Type="http://schemas.microsoft.com/office/2011/relationships/chartColorStyle" Target="colors4.xml"/><Relationship Id="rId2" Type="http://schemas.microsoft.com/office/2011/relationships/chartStyle" Target="style4.xml"/><Relationship Id="rId1" Type="http://schemas.openxmlformats.org/officeDocument/2006/relationships/package" Target="../embeddings/Workbook2.xlsx"/></Relationships>
</file>

<file path=ppt/charts/_rels/chart5.xml.rels><?xml version="1.0" encoding="UTF-8" standalone="yes"?>
<Relationships xmlns="http://schemas.openxmlformats.org/package/2006/relationships"><Relationship Id="rId3" Type="http://schemas.microsoft.com/office/2011/relationships/chartColorStyle" Target="colors5.xml"/><Relationship Id="rId2" Type="http://schemas.microsoft.com/office/2011/relationships/chartStyle" Target="style5.xml"/><Relationship Id="rId1" Type="http://schemas.openxmlformats.org/officeDocument/2006/relationships/oleObject" Target="file:///C:\Users\Administrator\Desktop\&#31354;&#30333;&#34920;.xlsx" TargetMode="External"/></Relationships>
</file>

<file path=ppt/charts/_rels/chart6.xml.rels><?xml version="1.0" encoding="UTF-8" standalone="yes"?>
<Relationships xmlns="http://schemas.openxmlformats.org/package/2006/relationships"><Relationship Id="rId3" Type="http://schemas.microsoft.com/office/2011/relationships/chartColorStyle" Target="colors6.xml"/><Relationship Id="rId2" Type="http://schemas.microsoft.com/office/2011/relationships/chartStyle" Target="style6.xml"/><Relationship Id="rId1" Type="http://schemas.openxmlformats.org/officeDocument/2006/relationships/oleObject" Target="file:///C:\Users\Administrator\Desktop\&#31354;&#30333;&#3492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defTabSz="914400">
              <a:defRPr lang="zh-CN" sz="1440" b="1" i="0" u="none" strike="noStrike" kern="1200" baseline="0">
                <a:solidFill>
                  <a:schemeClr val="tx1"/>
                </a:solidFill>
                <a:latin typeface="+mn-lt"/>
                <a:ea typeface="+mn-ea"/>
                <a:cs typeface="+mn-cs"/>
              </a:defRPr>
            </a:pPr>
            <a:r>
              <a:rPr sz="1300">
                <a:solidFill>
                  <a:schemeClr val="tx1"/>
                </a:solidFill>
              </a:rPr>
              <a:t>腹腔镜检查中无粘连患者比例</a:t>
            </a:r>
            <a:endParaRPr sz="1300">
              <a:solidFill>
                <a:schemeClr val="tx1"/>
              </a:solidFill>
            </a:endParaRPr>
          </a:p>
        </c:rich>
      </c:tx>
      <c:layout/>
      <c:overlay val="0"/>
      <c:spPr>
        <a:noFill/>
        <a:ln>
          <a:noFill/>
        </a:ln>
        <a:effectLst/>
      </c:spPr>
    </c:title>
    <c:autoTitleDeleted val="0"/>
    <c:plotArea>
      <c:layout/>
      <c:barChart>
        <c:barDir val="col"/>
        <c:grouping val="clustered"/>
        <c:varyColors val="0"/>
        <c:dLbls>
          <c:showLegendKey val="0"/>
          <c:showVal val="1"/>
          <c:showCatName val="0"/>
          <c:showSerName val="0"/>
          <c:showPercent val="0"/>
          <c:showBubbleSize val="0"/>
        </c:dLbls>
        <c:gapWidth val="260"/>
        <c:overlap val="-32"/>
        <c:axId val="692633936"/>
        <c:axId val="59555717"/>
      </c:barChart>
      <c:catAx>
        <c:axId val="692633936"/>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1200" b="0" i="0" u="none" strike="noStrike" kern="1200" baseline="0">
                <a:solidFill>
                  <a:schemeClr val="tx1"/>
                </a:solidFill>
                <a:latin typeface="+mn-lt"/>
                <a:ea typeface="+mn-ea"/>
                <a:cs typeface="+mn-cs"/>
              </a:defRPr>
            </a:pPr>
          </a:p>
        </c:txPr>
        <c:crossAx val="59555717"/>
        <c:crosses val="autoZero"/>
        <c:auto val="1"/>
        <c:lblAlgn val="ctr"/>
        <c:lblOffset val="100"/>
        <c:noMultiLvlLbl val="0"/>
      </c:catAx>
      <c:valAx>
        <c:axId val="59555717"/>
        <c:scaling>
          <c:orientation val="minMax"/>
        </c:scaling>
        <c:delete val="1"/>
        <c:axPos val="l"/>
        <c:numFmt formatCode="0.00%" sourceLinked="1"/>
        <c:majorTickMark val="none"/>
        <c:minorTickMark val="none"/>
        <c:tickLblPos val="nextTo"/>
        <c:txPr>
          <a:bodyPr rot="-60000000" spcFirstLastPara="0" vertOverflow="ellipsis" vert="horz" wrap="square" anchor="ctr" anchorCtr="1"/>
          <a:lstStyle/>
          <a:p>
            <a:pPr>
              <a:defRPr lang="zh-CN" sz="1200" b="0" i="0" u="none" strike="noStrike" kern="1200" baseline="0">
                <a:solidFill>
                  <a:schemeClr val="tx1"/>
                </a:solidFill>
                <a:latin typeface="+mn-lt"/>
                <a:ea typeface="+mn-ea"/>
                <a:cs typeface="+mn-cs"/>
              </a:defRPr>
            </a:pPr>
          </a:p>
        </c:txPr>
        <c:crossAx val="692633936"/>
        <c:crosses val="autoZero"/>
        <c:crossBetween val="between"/>
      </c:valAx>
      <c:spPr>
        <a:noFill/>
        <a:ln>
          <a:noFill/>
        </a:ln>
        <a:effectLst/>
      </c:spPr>
    </c:plotArea>
    <c:legend>
      <c:legendPos val="t"/>
      <c:layout/>
      <c:overlay val="0"/>
      <c:spPr>
        <a:noFill/>
        <a:ln>
          <a:noFill/>
        </a:ln>
        <a:effectLst/>
      </c:spPr>
      <c:txPr>
        <a:bodyPr rot="0" spcFirstLastPara="0" vertOverflow="ellipsis" vert="horz" wrap="square" anchor="ctr" anchorCtr="1"/>
        <a:lstStyle/>
        <a:p>
          <a:pPr>
            <a:defRPr lang="zh-CN" sz="1200" b="0" i="0" u="none" strike="noStrike" kern="1200" baseline="0">
              <a:solidFill>
                <a:schemeClr val="tx1"/>
              </a:solidFill>
              <a:latin typeface="+mn-lt"/>
              <a:ea typeface="+mn-ea"/>
              <a:cs typeface="+mn-cs"/>
            </a:defRPr>
          </a:pPr>
        </a:p>
      </c:txPr>
    </c:legend>
    <c:plotVisOnly val="1"/>
    <c:dispBlanksAs val="gap"/>
    <c:showDLblsOverMax val="0"/>
  </c:chart>
  <c:spPr>
    <a:noFill/>
    <a:ln w="9525" cap="flat" cmpd="sng" algn="ctr">
      <a:noFill/>
      <a:round/>
    </a:ln>
    <a:effectLst/>
  </c:spPr>
  <c:txPr>
    <a:bodyPr/>
    <a:lstStyle/>
    <a:p>
      <a:pPr>
        <a:defRPr lang="zh-CN" sz="1200">
          <a:solidFill>
            <a:schemeClr val="tx1"/>
          </a:solidFill>
        </a:defRPr>
      </a:pP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defTabSz="914400">
              <a:defRPr lang="zh-CN" sz="1440" b="1" i="0" u="none" strike="noStrike" kern="1200" baseline="0">
                <a:solidFill>
                  <a:schemeClr val="tx1"/>
                </a:solidFill>
                <a:latin typeface="+mn-lt"/>
                <a:ea typeface="+mn-ea"/>
                <a:cs typeface="+mn-cs"/>
              </a:defRPr>
            </a:pPr>
            <a:r>
              <a:rPr sz="1440">
                <a:solidFill>
                  <a:schemeClr val="tx1"/>
                </a:solidFill>
              </a:rPr>
              <a:t>部位总粘连评分</a:t>
            </a:r>
            <a:endParaRPr sz="1440">
              <a:solidFill>
                <a:schemeClr val="tx1"/>
              </a:solidFill>
            </a:endParaRPr>
          </a:p>
        </c:rich>
      </c:tx>
      <c:layout>
        <c:manualLayout>
          <c:xMode val="edge"/>
          <c:yMode val="edge"/>
          <c:x val="0.350741296018657"/>
          <c:y val="0.025294695481336"/>
        </c:manualLayout>
      </c:layout>
      <c:overlay val="0"/>
      <c:spPr>
        <a:noFill/>
        <a:ln>
          <a:noFill/>
        </a:ln>
        <a:effectLst/>
      </c:spPr>
    </c:title>
    <c:autoTitleDeleted val="0"/>
    <c:plotArea>
      <c:layout>
        <c:manualLayout>
          <c:layoutTarget val="inner"/>
          <c:xMode val="edge"/>
          <c:yMode val="edge"/>
          <c:x val="0.0519740129935032"/>
          <c:y val="0.31483300589391"/>
          <c:w val="0.900383141762452"/>
          <c:h val="0.547937131630648"/>
        </c:manualLayout>
      </c:layout>
      <c:barChart>
        <c:barDir val="col"/>
        <c:grouping val="clustered"/>
        <c:varyColors val="0"/>
        <c:dLbls>
          <c:showLegendKey val="0"/>
          <c:showVal val="1"/>
          <c:showCatName val="0"/>
          <c:showSerName val="0"/>
          <c:showPercent val="0"/>
          <c:showBubbleSize val="0"/>
        </c:dLbls>
        <c:gapWidth val="260"/>
        <c:overlap val="-32"/>
        <c:axId val="552691551"/>
        <c:axId val="91228102"/>
      </c:barChart>
      <c:catAx>
        <c:axId val="552691551"/>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1200" b="0" i="0" u="none" strike="noStrike" kern="1200" baseline="0">
                <a:solidFill>
                  <a:schemeClr val="tx1"/>
                </a:solidFill>
                <a:latin typeface="+mn-lt"/>
                <a:ea typeface="+mn-ea"/>
                <a:cs typeface="+mn-cs"/>
              </a:defRPr>
            </a:pPr>
          </a:p>
        </c:txPr>
        <c:crossAx val="91228102"/>
        <c:crosses val="autoZero"/>
        <c:auto val="1"/>
        <c:lblAlgn val="ctr"/>
        <c:lblOffset val="100"/>
        <c:noMultiLvlLbl val="0"/>
      </c:catAx>
      <c:valAx>
        <c:axId val="91228102"/>
        <c:scaling>
          <c:orientation val="minMax"/>
        </c:scaling>
        <c:delete val="1"/>
        <c:axPos val="l"/>
        <c:numFmt formatCode="General" sourceLinked="1"/>
        <c:majorTickMark val="none"/>
        <c:minorTickMark val="none"/>
        <c:tickLblPos val="nextTo"/>
        <c:txPr>
          <a:bodyPr rot="-60000000" spcFirstLastPara="0" vertOverflow="ellipsis" vert="horz" wrap="square" anchor="ctr" anchorCtr="1"/>
          <a:lstStyle/>
          <a:p>
            <a:pPr>
              <a:defRPr lang="zh-CN" sz="1200" b="0" i="0" u="none" strike="noStrike" kern="1200" baseline="0">
                <a:solidFill>
                  <a:schemeClr val="tx1"/>
                </a:solidFill>
                <a:latin typeface="+mn-lt"/>
                <a:ea typeface="+mn-ea"/>
                <a:cs typeface="+mn-cs"/>
              </a:defRPr>
            </a:pPr>
          </a:p>
        </c:txPr>
        <c:crossAx val="552691551"/>
        <c:crosses val="autoZero"/>
        <c:crossBetween val="between"/>
      </c:valAx>
      <c:spPr>
        <a:noFill/>
        <a:ln>
          <a:noFill/>
        </a:ln>
        <a:effectLst/>
      </c:spPr>
    </c:plotArea>
    <c:legend>
      <c:legendPos val="t"/>
      <c:layout>
        <c:manualLayout>
          <c:xMode val="edge"/>
          <c:yMode val="edge"/>
          <c:x val="0.143428285857071"/>
          <c:y val="0.142927308447937"/>
        </c:manualLayout>
      </c:layout>
      <c:overlay val="0"/>
      <c:spPr>
        <a:noFill/>
        <a:ln>
          <a:noFill/>
        </a:ln>
        <a:effectLst/>
      </c:spPr>
      <c:txPr>
        <a:bodyPr rot="0" spcFirstLastPara="0" vertOverflow="ellipsis" vert="horz" wrap="square" anchor="ctr" anchorCtr="1"/>
        <a:lstStyle/>
        <a:p>
          <a:pPr>
            <a:defRPr lang="zh-CN" sz="1200" b="0" i="0" u="none" strike="noStrike" kern="1200" baseline="0">
              <a:solidFill>
                <a:schemeClr val="tx1"/>
              </a:solidFill>
              <a:latin typeface="+mn-lt"/>
              <a:ea typeface="+mn-ea"/>
              <a:cs typeface="+mn-cs"/>
            </a:defRPr>
          </a:pPr>
        </a:p>
      </c:txPr>
    </c:legend>
    <c:plotVisOnly val="1"/>
    <c:dispBlanksAs val="gap"/>
    <c:showDLblsOverMax val="0"/>
  </c:chart>
  <c:spPr>
    <a:noFill/>
    <a:ln w="9525" cap="flat" cmpd="sng" algn="ctr">
      <a:noFill/>
      <a:round/>
    </a:ln>
    <a:effectLst/>
  </c:spPr>
  <c:txPr>
    <a:bodyPr/>
    <a:lstStyle/>
    <a:p>
      <a:pPr>
        <a:defRPr lang="zh-CN" sz="1200">
          <a:solidFill>
            <a:schemeClr val="tx1"/>
          </a:solidFill>
        </a:defRPr>
      </a:pPr>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defTabSz="914400">
              <a:defRPr lang="zh-CN" sz="1000" b="1" i="0" u="none" strike="noStrike" kern="1200" baseline="0">
                <a:solidFill>
                  <a:schemeClr val="tx1"/>
                </a:solidFill>
                <a:latin typeface="+mn-lt"/>
                <a:ea typeface="+mn-ea"/>
                <a:cs typeface="+mn-cs"/>
              </a:defRPr>
            </a:pPr>
            <a:r>
              <a:rPr sz="1200">
                <a:solidFill>
                  <a:schemeClr val="tx1"/>
                </a:solidFill>
              </a:rPr>
              <a:t>术后</a:t>
            </a:r>
            <a:r>
              <a:rPr lang="en-US" altLang="zh-CN" sz="1200">
                <a:solidFill>
                  <a:schemeClr val="tx1"/>
                </a:solidFill>
              </a:rPr>
              <a:t>1</a:t>
            </a:r>
            <a:r>
              <a:rPr altLang="en-US" sz="1200">
                <a:solidFill>
                  <a:schemeClr val="tx1"/>
                </a:solidFill>
              </a:rPr>
              <a:t>年时疗效</a:t>
            </a:r>
            <a:endParaRPr altLang="en-US" sz="1200">
              <a:solidFill>
                <a:schemeClr val="tx1"/>
              </a:solidFill>
            </a:endParaRPr>
          </a:p>
        </c:rich>
      </c:tx>
      <c:layout/>
      <c:overlay val="0"/>
      <c:spPr>
        <a:noFill/>
        <a:ln>
          <a:noFill/>
        </a:ln>
        <a:effectLst/>
      </c:spPr>
    </c:title>
    <c:autoTitleDeleted val="0"/>
    <c:plotArea>
      <c:layout>
        <c:manualLayout>
          <c:layoutTarget val="inner"/>
          <c:xMode val="edge"/>
          <c:yMode val="edge"/>
          <c:x val="0.046111926220918"/>
          <c:y val="0.183673469387755"/>
          <c:w val="0.907776147558164"/>
          <c:h val="0.674682846111418"/>
        </c:manualLayout>
      </c:layout>
      <c:barChart>
        <c:barDir val="col"/>
        <c:grouping val="clustered"/>
        <c:varyColors val="0"/>
        <c:ser>
          <c:idx val="0"/>
          <c:order val="0"/>
          <c:tx>
            <c:strRef>
              <c:f>Sheet1!$B$1</c:f>
              <c:strCache>
                <c:ptCount val="1"/>
                <c:pt idx="0">
                  <c:v>例数</c:v>
                </c:pt>
              </c:strCache>
            </c:strRef>
          </c:tx>
          <c:spPr>
            <a:gradFill>
              <a:gsLst>
                <a:gs pos="0">
                  <a:schemeClr val="accent1">
                    <a:lumMod val="40000"/>
                    <a:lumOff val="60000"/>
                  </a:schemeClr>
                </a:gs>
                <a:gs pos="90000">
                  <a:schemeClr val="accent1"/>
                </a:gs>
              </a:gsLst>
              <a:lin ang="5400000" scaled="0"/>
            </a:gradFill>
            <a:ln>
              <a:gradFill>
                <a:gsLst>
                  <a:gs pos="0">
                    <a:schemeClr val="accent1"/>
                  </a:gs>
                  <a:gs pos="100000">
                    <a:schemeClr val="accent1">
                      <a:lumMod val="75000"/>
                    </a:schemeClr>
                  </a:gs>
                </a:gsLst>
                <a:lin ang="5400000" scaled="1"/>
              </a:gradFill>
            </a:ln>
            <a:effectLst>
              <a:outerShdw blurRad="76200" dist="25400" dir="2700000" algn="tl" rotWithShape="0">
                <a:schemeClr val="accent1">
                  <a:lumMod val="50000"/>
                  <a:alpha val="30000"/>
                </a:schemeClr>
              </a:outerShdw>
            </a:effectLst>
          </c:spPr>
          <c:invertIfNegative val="0"/>
          <c:dLbls>
            <c:spPr>
              <a:noFill/>
              <a:ln>
                <a:noFill/>
              </a:ln>
              <a:effectLst/>
            </c:spPr>
            <c:txPr>
              <a:bodyPr rot="0" spcFirstLastPara="0" vertOverflow="ellipsis" vert="horz" wrap="square" lIns="38100" tIns="19050" rIns="38100" bIns="19050" anchor="ctr" anchorCtr="1"/>
              <a:lstStyle/>
              <a:p>
                <a:pPr>
                  <a:defRPr lang="zh-CN" sz="1000" b="0" i="0" u="none" strike="noStrike" kern="1200" baseline="0">
                    <a:solidFill>
                      <a:schemeClr val="tx1"/>
                    </a:solidFill>
                    <a:latin typeface="+mn-lt"/>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优效</c:v>
                </c:pt>
                <c:pt idx="1">
                  <c:v>良好</c:v>
                </c:pt>
                <c:pt idx="2">
                  <c:v>一般</c:v>
                </c:pt>
                <c:pt idx="3">
                  <c:v>无效</c:v>
                </c:pt>
              </c:strCache>
            </c:strRef>
          </c:cat>
          <c:val>
            <c:numRef>
              <c:f>Sheet1!$B$2:$B$5</c:f>
              <c:numCache>
                <c:formatCode>General</c:formatCode>
                <c:ptCount val="4"/>
                <c:pt idx="0">
                  <c:v>12</c:v>
                </c:pt>
                <c:pt idx="1">
                  <c:v>13</c:v>
                </c:pt>
                <c:pt idx="2">
                  <c:v>2</c:v>
                </c:pt>
                <c:pt idx="3">
                  <c:v>2</c:v>
                </c:pt>
              </c:numCache>
            </c:numRef>
          </c:val>
        </c:ser>
        <c:dLbls>
          <c:showLegendKey val="0"/>
          <c:showVal val="1"/>
          <c:showCatName val="0"/>
          <c:showSerName val="0"/>
          <c:showPercent val="0"/>
          <c:showBubbleSize val="0"/>
        </c:dLbls>
        <c:gapWidth val="260"/>
        <c:overlap val="-32"/>
        <c:axId val="189121041"/>
        <c:axId val="413919099"/>
      </c:barChart>
      <c:catAx>
        <c:axId val="189121041"/>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900" b="0" i="0" u="none" strike="noStrike" kern="1200" baseline="0">
                <a:solidFill>
                  <a:schemeClr val="tx1"/>
                </a:solidFill>
                <a:latin typeface="+mn-lt"/>
                <a:ea typeface="+mn-ea"/>
                <a:cs typeface="+mn-cs"/>
              </a:defRPr>
            </a:pPr>
          </a:p>
        </c:txPr>
        <c:crossAx val="413919099"/>
        <c:crosses val="autoZero"/>
        <c:auto val="1"/>
        <c:lblAlgn val="ctr"/>
        <c:lblOffset val="100"/>
        <c:noMultiLvlLbl val="0"/>
      </c:catAx>
      <c:valAx>
        <c:axId val="413919099"/>
        <c:scaling>
          <c:orientation val="minMax"/>
        </c:scaling>
        <c:delete val="1"/>
        <c:axPos val="l"/>
        <c:numFmt formatCode="General" sourceLinked="1"/>
        <c:majorTickMark val="none"/>
        <c:minorTickMark val="none"/>
        <c:tickLblPos val="nextTo"/>
        <c:txPr>
          <a:bodyPr rot="-60000000" spcFirstLastPara="0" vertOverflow="ellipsis" vert="horz" wrap="square" anchor="ctr" anchorCtr="1"/>
          <a:lstStyle/>
          <a:p>
            <a:pPr>
              <a:defRPr lang="zh-CN" sz="900" b="0" i="0" u="none" strike="noStrike" kern="1200" baseline="0">
                <a:solidFill>
                  <a:schemeClr val="tx1"/>
                </a:solidFill>
                <a:latin typeface="+mn-lt"/>
                <a:ea typeface="+mn-ea"/>
                <a:cs typeface="+mn-cs"/>
              </a:defRPr>
            </a:pPr>
          </a:p>
        </c:txPr>
        <c:crossAx val="189121041"/>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lang="zh-CN">
          <a:solidFill>
            <a:schemeClr val="tx1"/>
          </a:solidFill>
        </a:defRPr>
      </a:pPr>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defTabSz="914400">
              <a:defRPr lang="zh-CN" sz="1000" b="1" i="0" u="none" strike="noStrike" kern="1200" baseline="0">
                <a:solidFill>
                  <a:schemeClr val="tx1"/>
                </a:solidFill>
                <a:latin typeface="+mn-lt"/>
                <a:ea typeface="+mn-ea"/>
                <a:cs typeface="+mn-cs"/>
              </a:defRPr>
            </a:pPr>
            <a:r>
              <a:rPr sz="1200">
                <a:solidFill>
                  <a:schemeClr val="tx1"/>
                </a:solidFill>
              </a:rPr>
              <a:t>术后</a:t>
            </a:r>
            <a:r>
              <a:rPr lang="en-US" altLang="zh-CN" sz="1200">
                <a:solidFill>
                  <a:schemeClr val="tx1"/>
                </a:solidFill>
              </a:rPr>
              <a:t>2</a:t>
            </a:r>
            <a:r>
              <a:rPr altLang="en-US" sz="1200">
                <a:solidFill>
                  <a:schemeClr val="tx1"/>
                </a:solidFill>
              </a:rPr>
              <a:t>年时疗效</a:t>
            </a:r>
            <a:endParaRPr altLang="en-US" sz="1200">
              <a:solidFill>
                <a:schemeClr val="tx1"/>
              </a:solidFill>
            </a:endParaRPr>
          </a:p>
        </c:rich>
      </c:tx>
      <c:layout/>
      <c:overlay val="0"/>
      <c:spPr>
        <a:noFill/>
        <a:ln>
          <a:noFill/>
        </a:ln>
        <a:effectLst/>
      </c:spPr>
    </c:title>
    <c:autoTitleDeleted val="0"/>
    <c:plotArea>
      <c:layout>
        <c:manualLayout>
          <c:layoutTarget val="inner"/>
          <c:xMode val="edge"/>
          <c:yMode val="edge"/>
          <c:x val="0.046111926220918"/>
          <c:y val="0.183673469387755"/>
          <c:w val="0.907776147558164"/>
          <c:h val="0.674682846111418"/>
        </c:manualLayout>
      </c:layout>
      <c:barChart>
        <c:barDir val="col"/>
        <c:grouping val="clustered"/>
        <c:varyColors val="0"/>
        <c:ser>
          <c:idx val="0"/>
          <c:order val="0"/>
          <c:tx>
            <c:strRef>
              <c:f>Sheet1!$B$1</c:f>
              <c:strCache>
                <c:ptCount val="1"/>
                <c:pt idx="0">
                  <c:v>例数</c:v>
                </c:pt>
              </c:strCache>
            </c:strRef>
          </c:tx>
          <c:spPr>
            <a:gradFill>
              <a:gsLst>
                <a:gs pos="0">
                  <a:schemeClr val="accent1">
                    <a:lumMod val="40000"/>
                    <a:lumOff val="60000"/>
                  </a:schemeClr>
                </a:gs>
                <a:gs pos="90000">
                  <a:schemeClr val="accent1"/>
                </a:gs>
              </a:gsLst>
              <a:lin ang="5400000" scaled="0"/>
            </a:gradFill>
            <a:ln>
              <a:gradFill>
                <a:gsLst>
                  <a:gs pos="0">
                    <a:schemeClr val="accent1"/>
                  </a:gs>
                  <a:gs pos="100000">
                    <a:schemeClr val="accent1">
                      <a:lumMod val="75000"/>
                    </a:schemeClr>
                  </a:gs>
                </a:gsLst>
                <a:lin ang="5400000" scaled="1"/>
              </a:gradFill>
            </a:ln>
            <a:effectLst>
              <a:outerShdw blurRad="76200" dist="25400" dir="2700000" algn="tl" rotWithShape="0">
                <a:schemeClr val="accent1">
                  <a:lumMod val="50000"/>
                  <a:alpha val="30000"/>
                </a:schemeClr>
              </a:outerShdw>
            </a:effectLst>
          </c:spPr>
          <c:invertIfNegative val="0"/>
          <c:dLbls>
            <c:spPr>
              <a:noFill/>
              <a:ln>
                <a:noFill/>
              </a:ln>
              <a:effectLst/>
            </c:spPr>
            <c:txPr>
              <a:bodyPr rot="0" spcFirstLastPara="0" vertOverflow="ellipsis" vert="horz" wrap="square" lIns="38100" tIns="19050" rIns="38100" bIns="19050" anchor="ctr" anchorCtr="1"/>
              <a:lstStyle/>
              <a:p>
                <a:pPr>
                  <a:defRPr lang="zh-CN" sz="1000" b="0" i="0" u="none" strike="noStrike" kern="1200" baseline="0">
                    <a:solidFill>
                      <a:schemeClr val="tx1"/>
                    </a:solidFill>
                    <a:latin typeface="+mn-lt"/>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优效</c:v>
                </c:pt>
                <c:pt idx="1">
                  <c:v>良好</c:v>
                </c:pt>
                <c:pt idx="2">
                  <c:v>一般</c:v>
                </c:pt>
                <c:pt idx="3">
                  <c:v>无效</c:v>
                </c:pt>
              </c:strCache>
            </c:strRef>
          </c:cat>
          <c:val>
            <c:numRef>
              <c:f>Sheet1!$B$2:$B$5</c:f>
              <c:numCache>
                <c:formatCode>General</c:formatCode>
                <c:ptCount val="4"/>
                <c:pt idx="0">
                  <c:v>9</c:v>
                </c:pt>
                <c:pt idx="1">
                  <c:v>8</c:v>
                </c:pt>
                <c:pt idx="2">
                  <c:v>2</c:v>
                </c:pt>
                <c:pt idx="3">
                  <c:v>2</c:v>
                </c:pt>
              </c:numCache>
            </c:numRef>
          </c:val>
        </c:ser>
        <c:dLbls>
          <c:showLegendKey val="0"/>
          <c:showVal val="1"/>
          <c:showCatName val="0"/>
          <c:showSerName val="0"/>
          <c:showPercent val="0"/>
          <c:showBubbleSize val="0"/>
        </c:dLbls>
        <c:gapWidth val="260"/>
        <c:overlap val="-32"/>
        <c:axId val="189121041"/>
        <c:axId val="413919099"/>
      </c:barChart>
      <c:catAx>
        <c:axId val="189121041"/>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900" b="0" i="0" u="none" strike="noStrike" kern="1200" baseline="0">
                <a:solidFill>
                  <a:schemeClr val="tx1"/>
                </a:solidFill>
                <a:latin typeface="+mn-lt"/>
                <a:ea typeface="+mn-ea"/>
                <a:cs typeface="+mn-cs"/>
              </a:defRPr>
            </a:pPr>
          </a:p>
        </c:txPr>
        <c:crossAx val="413919099"/>
        <c:crosses val="autoZero"/>
        <c:auto val="1"/>
        <c:lblAlgn val="ctr"/>
        <c:lblOffset val="100"/>
        <c:noMultiLvlLbl val="0"/>
      </c:catAx>
      <c:valAx>
        <c:axId val="413919099"/>
        <c:scaling>
          <c:orientation val="minMax"/>
        </c:scaling>
        <c:delete val="1"/>
        <c:axPos val="l"/>
        <c:numFmt formatCode="General" sourceLinked="1"/>
        <c:majorTickMark val="none"/>
        <c:minorTickMark val="none"/>
        <c:tickLblPos val="nextTo"/>
        <c:txPr>
          <a:bodyPr rot="-60000000" spcFirstLastPara="0" vertOverflow="ellipsis" vert="horz" wrap="square" anchor="ctr" anchorCtr="1"/>
          <a:lstStyle/>
          <a:p>
            <a:pPr>
              <a:defRPr lang="zh-CN" sz="900" b="0" i="0" u="none" strike="noStrike" kern="1200" baseline="0">
                <a:solidFill>
                  <a:schemeClr val="tx1"/>
                </a:solidFill>
                <a:latin typeface="+mn-lt"/>
                <a:ea typeface="+mn-ea"/>
                <a:cs typeface="+mn-cs"/>
              </a:defRPr>
            </a:pPr>
          </a:p>
        </c:txPr>
        <c:crossAx val="189121041"/>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lang="zh-CN">
          <a:solidFill>
            <a:schemeClr val="tx1"/>
          </a:solidFill>
        </a:defRPr>
      </a:pPr>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defTabSz="914400">
              <a:defRPr lang="zh-CN" sz="1440" b="1" i="0" u="none" strike="noStrike" kern="1200" baseline="0">
                <a:solidFill>
                  <a:schemeClr val="tx1"/>
                </a:solidFill>
                <a:latin typeface="+mn-lt"/>
                <a:ea typeface="+mn-ea"/>
                <a:cs typeface="+mn-cs"/>
              </a:defRPr>
            </a:pPr>
            <a:r>
              <a:rPr sz="1300">
                <a:solidFill>
                  <a:schemeClr val="tx1"/>
                </a:solidFill>
              </a:rPr>
              <a:t>腹腔镜检查中无粘连患者比例</a:t>
            </a:r>
            <a:endParaRPr sz="1300">
              <a:solidFill>
                <a:schemeClr val="tx1"/>
              </a:solidFill>
            </a:endParaRPr>
          </a:p>
        </c:rich>
      </c:tx>
      <c:layout/>
      <c:overlay val="0"/>
      <c:spPr>
        <a:noFill/>
        <a:ln>
          <a:noFill/>
        </a:ln>
        <a:effectLst/>
      </c:spPr>
    </c:title>
    <c:autoTitleDeleted val="0"/>
    <c:plotArea>
      <c:layout/>
      <c:barChart>
        <c:barDir val="col"/>
        <c:grouping val="clustered"/>
        <c:varyColors val="0"/>
        <c:ser>
          <c:idx val="0"/>
          <c:order val="0"/>
          <c:tx>
            <c:strRef>
              <c:f>[空白表.xlsx]Sheet6!$A$106</c:f>
              <c:strCache>
                <c:ptCount val="1"/>
                <c:pt idx="0">
                  <c:v>无粘连的患者</c:v>
                </c:pt>
              </c:strCache>
            </c:strRef>
          </c:tx>
          <c:spPr>
            <a:gradFill>
              <a:gsLst>
                <a:gs pos="0">
                  <a:schemeClr val="accent1">
                    <a:lumMod val="40000"/>
                    <a:lumOff val="60000"/>
                  </a:schemeClr>
                </a:gs>
                <a:gs pos="90000">
                  <a:schemeClr val="accent1"/>
                </a:gs>
              </a:gsLst>
              <a:lin ang="5400000" scaled="0"/>
            </a:gradFill>
            <a:ln>
              <a:gradFill>
                <a:gsLst>
                  <a:gs pos="0">
                    <a:schemeClr val="accent1"/>
                  </a:gs>
                  <a:gs pos="100000">
                    <a:schemeClr val="accent1">
                      <a:lumMod val="75000"/>
                    </a:schemeClr>
                  </a:gs>
                </a:gsLst>
                <a:lin ang="5400000" scaled="1"/>
              </a:gradFill>
            </a:ln>
            <a:effectLst>
              <a:outerShdw blurRad="76200" dist="25400" dir="2700000" algn="tl" rotWithShape="0">
                <a:schemeClr val="accent1">
                  <a:lumMod val="50000"/>
                  <a:alpha val="30000"/>
                </a:schemeClr>
              </a:outerShdw>
            </a:effectLst>
          </c:spPr>
          <c:invertIfNegative val="0"/>
          <c:dPt>
            <c:idx val="0"/>
            <c:invertIfNegative val="0"/>
            <c:bubble3D val="0"/>
            <c:spPr>
              <a:gradFill>
                <a:gsLst>
                  <a:gs pos="50000">
                    <a:schemeClr val="accent1"/>
                  </a:gs>
                  <a:gs pos="0">
                    <a:schemeClr val="accent1">
                      <a:lumMod val="25000"/>
                      <a:lumOff val="75000"/>
                    </a:schemeClr>
                  </a:gs>
                  <a:gs pos="100000">
                    <a:schemeClr val="accent1">
                      <a:lumMod val="85000"/>
                    </a:schemeClr>
                  </a:gs>
                </a:gsLst>
                <a:lin ang="5400000" scaled="1"/>
              </a:gradFill>
              <a:ln>
                <a:solidFill>
                  <a:srgbClr val="000000">
                    <a:alpha val="0"/>
                  </a:srgbClr>
                </a:solidFill>
              </a:ln>
              <a:effectLst>
                <a:outerShdw blurRad="76200" dist="25400" dir="2700000" algn="tl" rotWithShape="0">
                  <a:schemeClr val="accent1">
                    <a:lumMod val="50000"/>
                    <a:alpha val="30000"/>
                  </a:schemeClr>
                </a:outerShdw>
              </a:effectLst>
            </c:spPr>
          </c:dPt>
          <c:dPt>
            <c:idx val="1"/>
            <c:invertIfNegative val="0"/>
            <c:bubble3D val="0"/>
            <c:spPr>
              <a:gradFill>
                <a:gsLst>
                  <a:gs pos="0">
                    <a:schemeClr val="bg1">
                      <a:lumMod val="95000"/>
                    </a:schemeClr>
                  </a:gs>
                  <a:gs pos="53000">
                    <a:schemeClr val="bg1">
                      <a:lumMod val="85000"/>
                    </a:schemeClr>
                  </a:gs>
                  <a:gs pos="100000">
                    <a:schemeClr val="bg1">
                      <a:lumMod val="75000"/>
                    </a:schemeClr>
                  </a:gs>
                </a:gsLst>
                <a:lin ang="5400000" scaled="1"/>
              </a:gradFill>
              <a:ln>
                <a:gradFill>
                  <a:gsLst>
                    <a:gs pos="0">
                      <a:schemeClr val="bg1">
                        <a:lumMod val="95000"/>
                      </a:schemeClr>
                    </a:gs>
                    <a:gs pos="53000">
                      <a:schemeClr val="bg1">
                        <a:lumMod val="85000"/>
                      </a:schemeClr>
                    </a:gs>
                    <a:gs pos="100000">
                      <a:schemeClr val="bg1">
                        <a:lumMod val="75000"/>
                      </a:schemeClr>
                    </a:gs>
                  </a:gsLst>
                  <a:lin ang="5400000" scaled="0"/>
                </a:gradFill>
              </a:ln>
              <a:effectLst>
                <a:outerShdw blurRad="76200" dist="25400" dir="2700000" algn="tl" rotWithShape="0">
                  <a:schemeClr val="accent1">
                    <a:lumMod val="50000"/>
                    <a:alpha val="30000"/>
                  </a:schemeClr>
                </a:outerShdw>
              </a:effectLst>
            </c:spPr>
          </c:dPt>
          <c:dLbls>
            <c:dLbl>
              <c:idx val="0"/>
              <c:layout>
                <c:manualLayout>
                  <c:x val="0.0110544217687075"/>
                  <c:y val="0.037763994220553"/>
                </c:manualLayout>
              </c:layout>
              <c:tx>
                <c:rich>
                  <a:bodyPr rot="0" spcFirstLastPara="0" vertOverflow="ellipsis" vert="horz" wrap="square" lIns="38100" tIns="19050" rIns="38100" bIns="19050" anchor="ctr" anchorCtr="1"/>
                  <a:lstStyle/>
                  <a:p>
                    <a:pPr defTabSz="914400">
                      <a:defRPr lang="zh-CN" sz="1200" b="0" i="0" u="none" strike="noStrike" kern="1200" baseline="0">
                        <a:solidFill>
                          <a:schemeClr val="tx1"/>
                        </a:solidFill>
                        <a:latin typeface="+mn-lt"/>
                        <a:ea typeface="+mn-ea"/>
                        <a:cs typeface="+mn-cs"/>
                      </a:defRPr>
                    </a:pPr>
                    <a:r>
                      <a:rPr sz="1200" b="1">
                        <a:solidFill>
                          <a:srgbClr val="C00000"/>
                        </a:solidFill>
                      </a:rPr>
                      <a:t>47.80%</a:t>
                    </a:r>
                    <a:endParaRPr sz="1200" b="1">
                      <a:solidFill>
                        <a:srgbClr val="C00000"/>
                      </a:solidFill>
                    </a:endParaRPr>
                  </a:p>
                </c:rich>
              </c:tx>
              <c:dLblPos val="outEnd"/>
              <c:showLegendKey val="0"/>
              <c:showVal val="1"/>
              <c:showCatName val="0"/>
              <c:showSerName val="0"/>
              <c:showPercent val="0"/>
              <c:showBubbleSize val="0"/>
              <c:extLst>
                <c:ext xmlns:c15="http://schemas.microsoft.com/office/drawing/2012/chart" uri="{CE6537A1-D6FC-4f65-9D91-7224C49458BB}">
                  <c15:layout>
                    <c:manualLayout>
                      <c:w val="0.25"/>
                      <c:h val="0.154782185446581"/>
                    </c:manualLayout>
                  </c15:layout>
                </c:ext>
              </c:extLst>
            </c:dLbl>
            <c:spPr>
              <a:noFill/>
              <a:ln>
                <a:noFill/>
              </a:ln>
              <a:effectLst/>
            </c:spPr>
            <c:txPr>
              <a:bodyPr rot="0" spcFirstLastPara="0" vertOverflow="ellipsis" vert="horz" wrap="square" lIns="38100" tIns="19050" rIns="38100" bIns="19050" anchor="ctr" anchorCtr="1"/>
              <a:lstStyle/>
              <a:p>
                <a:pPr>
                  <a:defRPr lang="zh-CN" sz="1200" b="0" i="0" u="none" strike="noStrike" kern="1200" baseline="0">
                    <a:solidFill>
                      <a:schemeClr val="tx1"/>
                    </a:solidFill>
                    <a:latin typeface="+mn-lt"/>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[空白表.xlsx]Sheet6!$B$105:$C$105</c:f>
              <c:strCache>
                <c:ptCount val="2"/>
                <c:pt idx="0">
                  <c:v>治疗组（N=23）</c:v>
                </c:pt>
                <c:pt idx="1">
                  <c:v>对照组（N=21）</c:v>
                </c:pt>
              </c:strCache>
            </c:strRef>
          </c:cat>
          <c:val>
            <c:numRef>
              <c:f>[空白表.xlsx]Sheet6!$B$106:$C$106</c:f>
              <c:numCache>
                <c:formatCode>0.00%</c:formatCode>
                <c:ptCount val="2"/>
                <c:pt idx="0">
                  <c:v>0.478</c:v>
                </c:pt>
                <c:pt idx="1">
                  <c:v>0.19</c:v>
                </c:pt>
              </c:numCache>
            </c:numRef>
          </c:val>
        </c:ser>
        <c:dLbls>
          <c:showLegendKey val="0"/>
          <c:showVal val="1"/>
          <c:showCatName val="0"/>
          <c:showSerName val="0"/>
          <c:showPercent val="0"/>
          <c:showBubbleSize val="0"/>
        </c:dLbls>
        <c:gapWidth val="260"/>
        <c:overlap val="-32"/>
        <c:axId val="692633936"/>
        <c:axId val="59555717"/>
      </c:barChart>
      <c:catAx>
        <c:axId val="692633936"/>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1200" b="0" i="0" u="none" strike="noStrike" kern="1200" baseline="0">
                <a:solidFill>
                  <a:schemeClr val="tx1"/>
                </a:solidFill>
                <a:latin typeface="+mn-lt"/>
                <a:ea typeface="+mn-ea"/>
                <a:cs typeface="+mn-cs"/>
              </a:defRPr>
            </a:pPr>
          </a:p>
        </c:txPr>
        <c:crossAx val="59555717"/>
        <c:crosses val="autoZero"/>
        <c:auto val="1"/>
        <c:lblAlgn val="ctr"/>
        <c:lblOffset val="100"/>
        <c:noMultiLvlLbl val="0"/>
      </c:catAx>
      <c:valAx>
        <c:axId val="59555717"/>
        <c:scaling>
          <c:orientation val="minMax"/>
        </c:scaling>
        <c:delete val="1"/>
        <c:axPos val="l"/>
        <c:numFmt formatCode="0.00%" sourceLinked="1"/>
        <c:majorTickMark val="none"/>
        <c:minorTickMark val="none"/>
        <c:tickLblPos val="nextTo"/>
        <c:txPr>
          <a:bodyPr rot="-60000000" spcFirstLastPara="0" vertOverflow="ellipsis" vert="horz" wrap="square" anchor="ctr" anchorCtr="1"/>
          <a:lstStyle/>
          <a:p>
            <a:pPr>
              <a:defRPr lang="zh-CN" sz="1200" b="0" i="0" u="none" strike="noStrike" kern="1200" baseline="0">
                <a:solidFill>
                  <a:schemeClr val="tx1"/>
                </a:solidFill>
                <a:latin typeface="+mn-lt"/>
                <a:ea typeface="+mn-ea"/>
                <a:cs typeface="+mn-cs"/>
              </a:defRPr>
            </a:pPr>
          </a:p>
        </c:txPr>
        <c:crossAx val="692633936"/>
        <c:crosses val="autoZero"/>
        <c:crossBetween val="between"/>
      </c:valAx>
      <c:spPr>
        <a:noFill/>
        <a:ln>
          <a:noFill/>
        </a:ln>
        <a:effectLst/>
      </c:spPr>
    </c:plotArea>
    <c:legend>
      <c:legendPos val="t"/>
      <c:legendEntry>
        <c:idx val="0"/>
        <c:txPr>
          <a:bodyPr rot="0" spcFirstLastPara="0" vertOverflow="ellipsis" vert="horz" wrap="square" anchor="ctr" anchorCtr="1"/>
          <a:lstStyle/>
          <a:p>
            <a:pPr>
              <a:defRPr lang="zh-CN" sz="1200" b="0" i="0" u="none" strike="noStrike" kern="1200" baseline="0">
                <a:solidFill>
                  <a:schemeClr val="tx1"/>
                </a:solidFill>
                <a:latin typeface="+mn-lt"/>
                <a:ea typeface="+mn-ea"/>
                <a:cs typeface="+mn-cs"/>
              </a:defRPr>
            </a:pPr>
          </a:p>
        </c:txPr>
      </c:legendEntry>
      <c:legendEntry>
        <c:idx val="1"/>
        <c:txPr>
          <a:bodyPr rot="0" spcFirstLastPara="0" vertOverflow="ellipsis" vert="horz" wrap="square" anchor="ctr" anchorCtr="1"/>
          <a:lstStyle/>
          <a:p>
            <a:pPr>
              <a:defRPr lang="zh-CN" sz="1200" b="0" i="0" u="none" strike="noStrike" kern="1200" baseline="0">
                <a:solidFill>
                  <a:schemeClr val="tx1"/>
                </a:solidFill>
                <a:latin typeface="+mn-lt"/>
                <a:ea typeface="+mn-ea"/>
                <a:cs typeface="+mn-cs"/>
              </a:defRPr>
            </a:pPr>
          </a:p>
        </c:txPr>
      </c:legendEntry>
      <c:layout/>
      <c:overlay val="0"/>
      <c:spPr>
        <a:noFill/>
        <a:ln>
          <a:noFill/>
        </a:ln>
        <a:effectLst/>
      </c:spPr>
      <c:txPr>
        <a:bodyPr rot="0" spcFirstLastPara="0" vertOverflow="ellipsis" vert="horz" wrap="square" anchor="ctr" anchorCtr="1"/>
        <a:lstStyle/>
        <a:p>
          <a:pPr>
            <a:defRPr lang="zh-CN" sz="1200" b="0" i="0" u="none" strike="noStrike" kern="1200" baseline="0">
              <a:solidFill>
                <a:schemeClr val="tx1"/>
              </a:solidFill>
              <a:latin typeface="+mn-lt"/>
              <a:ea typeface="+mn-ea"/>
              <a:cs typeface="+mn-cs"/>
            </a:defRPr>
          </a:pPr>
        </a:p>
      </c:txPr>
    </c:legend>
    <c:plotVisOnly val="1"/>
    <c:dispBlanksAs val="gap"/>
    <c:showDLblsOverMax val="0"/>
  </c:chart>
  <c:spPr>
    <a:noFill/>
    <a:ln w="9525" cap="flat" cmpd="sng" algn="ctr">
      <a:noFill/>
      <a:round/>
    </a:ln>
    <a:effectLst/>
  </c:spPr>
  <c:txPr>
    <a:bodyPr/>
    <a:lstStyle/>
    <a:p>
      <a:pPr>
        <a:defRPr lang="zh-CN" sz="1200">
          <a:solidFill>
            <a:schemeClr val="tx1"/>
          </a:solidFill>
        </a:defRPr>
      </a:pPr>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defTabSz="914400">
              <a:defRPr lang="zh-CN" sz="1440" b="1" i="0" u="none" strike="noStrike" kern="1200" baseline="0">
                <a:solidFill>
                  <a:schemeClr val="tx1"/>
                </a:solidFill>
                <a:latin typeface="+mn-lt"/>
                <a:ea typeface="+mn-ea"/>
                <a:cs typeface="+mn-cs"/>
              </a:defRPr>
            </a:pPr>
            <a:r>
              <a:rPr sz="1440">
                <a:solidFill>
                  <a:schemeClr val="tx1"/>
                </a:solidFill>
              </a:rPr>
              <a:t>部位总粘连评分</a:t>
            </a:r>
            <a:endParaRPr sz="1440">
              <a:solidFill>
                <a:schemeClr val="tx1"/>
              </a:solidFill>
            </a:endParaRPr>
          </a:p>
        </c:rich>
      </c:tx>
      <c:layout>
        <c:manualLayout>
          <c:xMode val="edge"/>
          <c:yMode val="edge"/>
          <c:x val="0.350741296018657"/>
          <c:y val="0.025294695481336"/>
        </c:manualLayout>
      </c:layout>
      <c:overlay val="0"/>
      <c:spPr>
        <a:noFill/>
        <a:ln>
          <a:noFill/>
        </a:ln>
        <a:effectLst/>
      </c:spPr>
    </c:title>
    <c:autoTitleDeleted val="0"/>
    <c:plotArea>
      <c:layout>
        <c:manualLayout>
          <c:layoutTarget val="inner"/>
          <c:xMode val="edge"/>
          <c:yMode val="edge"/>
          <c:x val="0.0519740129935032"/>
          <c:y val="0.31483300589391"/>
          <c:w val="0.900383141762452"/>
          <c:h val="0.547937131630648"/>
        </c:manualLayout>
      </c:layout>
      <c:barChart>
        <c:barDir val="col"/>
        <c:grouping val="clustered"/>
        <c:varyColors val="0"/>
        <c:ser>
          <c:idx val="0"/>
          <c:order val="0"/>
          <c:tx>
            <c:strRef>
              <c:f>[空白表.xlsx]Sheet6!$A$111</c:f>
              <c:strCache>
                <c:ptCount val="1"/>
                <c:pt idx="0">
                  <c:v>总粘连评分</c:v>
                </c:pt>
              </c:strCache>
            </c:strRef>
          </c:tx>
          <c:spPr>
            <a:gradFill>
              <a:gsLst>
                <a:gs pos="0">
                  <a:schemeClr val="accent1">
                    <a:lumMod val="40000"/>
                    <a:lumOff val="60000"/>
                  </a:schemeClr>
                </a:gs>
                <a:gs pos="90000">
                  <a:schemeClr val="accent1"/>
                </a:gs>
              </a:gsLst>
              <a:lin ang="5400000" scaled="0"/>
            </a:gradFill>
            <a:ln>
              <a:gradFill>
                <a:gsLst>
                  <a:gs pos="0">
                    <a:schemeClr val="accent1"/>
                  </a:gs>
                  <a:gs pos="100000">
                    <a:schemeClr val="accent1">
                      <a:lumMod val="75000"/>
                    </a:schemeClr>
                  </a:gs>
                </a:gsLst>
                <a:lin ang="5400000" scaled="1"/>
              </a:gradFill>
            </a:ln>
            <a:effectLst>
              <a:outerShdw blurRad="76200" dist="25400" dir="2700000" algn="tl" rotWithShape="0">
                <a:schemeClr val="accent1">
                  <a:lumMod val="50000"/>
                  <a:alpha val="30000"/>
                </a:schemeClr>
              </a:outerShdw>
            </a:effectLst>
          </c:spPr>
          <c:invertIfNegative val="0"/>
          <c:dPt>
            <c:idx val="0"/>
            <c:invertIfNegative val="0"/>
            <c:bubble3D val="0"/>
            <c:spPr>
              <a:gradFill>
                <a:gsLst>
                  <a:gs pos="50000">
                    <a:schemeClr val="accent1"/>
                  </a:gs>
                  <a:gs pos="0">
                    <a:schemeClr val="accent1">
                      <a:lumMod val="25000"/>
                      <a:lumOff val="75000"/>
                    </a:schemeClr>
                  </a:gs>
                  <a:gs pos="100000">
                    <a:schemeClr val="accent1">
                      <a:lumMod val="85000"/>
                    </a:schemeClr>
                  </a:gs>
                </a:gsLst>
                <a:lin ang="5400000" scaled="1"/>
              </a:gradFill>
              <a:ln>
                <a:noFill/>
              </a:ln>
              <a:effectLst>
                <a:outerShdw blurRad="76200" dist="25400" dir="2700000" algn="tl" rotWithShape="0">
                  <a:schemeClr val="accent1">
                    <a:lumMod val="50000"/>
                    <a:alpha val="30000"/>
                  </a:schemeClr>
                </a:outerShdw>
              </a:effectLst>
            </c:spPr>
          </c:dPt>
          <c:dPt>
            <c:idx val="1"/>
            <c:invertIfNegative val="0"/>
            <c:bubble3D val="0"/>
            <c:spPr>
              <a:gradFill>
                <a:gsLst>
                  <a:gs pos="0">
                    <a:schemeClr val="bg1">
                      <a:lumMod val="95000"/>
                    </a:schemeClr>
                  </a:gs>
                  <a:gs pos="53000">
                    <a:schemeClr val="bg1">
                      <a:lumMod val="85000"/>
                    </a:schemeClr>
                  </a:gs>
                  <a:gs pos="100000">
                    <a:schemeClr val="bg1">
                      <a:lumMod val="75000"/>
                    </a:schemeClr>
                  </a:gs>
                </a:gsLst>
                <a:lin ang="5400000" scaled="1"/>
              </a:gradFill>
              <a:ln>
                <a:gradFill>
                  <a:gsLst>
                    <a:gs pos="0">
                      <a:schemeClr val="bg1">
                        <a:lumMod val="95000"/>
                      </a:schemeClr>
                    </a:gs>
                    <a:gs pos="53000">
                      <a:schemeClr val="bg1">
                        <a:lumMod val="85000"/>
                      </a:schemeClr>
                    </a:gs>
                    <a:gs pos="100000">
                      <a:schemeClr val="bg1">
                        <a:lumMod val="75000"/>
                      </a:schemeClr>
                    </a:gs>
                  </a:gsLst>
                  <a:lin ang="5400000" scaled="0"/>
                </a:gradFill>
              </a:ln>
              <a:effectLst>
                <a:outerShdw blurRad="76200" dist="25400" dir="2700000" algn="tl" rotWithShape="0">
                  <a:schemeClr val="accent1">
                    <a:lumMod val="50000"/>
                    <a:alpha val="30000"/>
                  </a:schemeClr>
                </a:outerShdw>
              </a:effectLst>
            </c:spPr>
          </c:dPt>
          <c:dLbls>
            <c:dLbl>
              <c:idx val="0"/>
              <c:layout/>
              <c:tx>
                <c:rich>
                  <a:bodyPr rot="0" spcFirstLastPara="0" vertOverflow="ellipsis" vert="horz" wrap="square" lIns="38100" tIns="19050" rIns="38100" bIns="19050" anchor="ctr" anchorCtr="1"/>
                  <a:lstStyle/>
                  <a:p>
                    <a:pPr defTabSz="914400">
                      <a:defRPr lang="zh-CN" sz="1200" b="0" i="0" u="none" strike="noStrike" kern="1200" baseline="0">
                        <a:solidFill>
                          <a:schemeClr val="tx1"/>
                        </a:solidFill>
                        <a:latin typeface="+mn-lt"/>
                        <a:ea typeface="+mn-ea"/>
                        <a:cs typeface="+mn-cs"/>
                      </a:defRPr>
                    </a:pPr>
                    <a:r>
                      <a:rPr sz="1200" b="1">
                        <a:solidFill>
                          <a:srgbClr val="C00000"/>
                        </a:solidFill>
                      </a:rPr>
                      <a:t>2.1</a:t>
                    </a:r>
                    <a:endParaRPr sz="1200" b="1">
                      <a:solidFill>
                        <a:srgbClr val="C00000"/>
                      </a:solidFill>
                    </a:endParaRPr>
                  </a:p>
                </c:rich>
              </c:tx>
              <c:dLblPos val="outEnd"/>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0" vertOverflow="ellipsis" vert="horz" wrap="square" lIns="38100" tIns="19050" rIns="38100" bIns="19050" anchor="ctr" anchorCtr="1"/>
              <a:lstStyle/>
              <a:p>
                <a:pPr>
                  <a:defRPr lang="zh-CN" sz="1200" b="0" i="0" u="none" strike="noStrike" kern="1200" baseline="0">
                    <a:solidFill>
                      <a:schemeClr val="tx1"/>
                    </a:solidFill>
                    <a:latin typeface="+mn-lt"/>
                    <a:ea typeface="+mn-ea"/>
                    <a:cs typeface="+mn-cs"/>
                  </a:defRPr>
                </a:pP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[空白表.xlsx]Sheet6!$B$110:$C$110</c:f>
              <c:strCache>
                <c:ptCount val="2"/>
                <c:pt idx="0">
                  <c:v>治疗组（N=23）</c:v>
                </c:pt>
                <c:pt idx="1">
                  <c:v>对照组（N=21）</c:v>
                </c:pt>
              </c:strCache>
            </c:strRef>
          </c:cat>
          <c:val>
            <c:numRef>
              <c:f>[空白表.xlsx]Sheet6!$B$111:$C$111</c:f>
              <c:numCache>
                <c:formatCode>General</c:formatCode>
                <c:ptCount val="2"/>
                <c:pt idx="0">
                  <c:v>2.1</c:v>
                </c:pt>
                <c:pt idx="1">
                  <c:v>4.8</c:v>
                </c:pt>
              </c:numCache>
            </c:numRef>
          </c:val>
        </c:ser>
        <c:dLbls>
          <c:showLegendKey val="0"/>
          <c:showVal val="1"/>
          <c:showCatName val="0"/>
          <c:showSerName val="0"/>
          <c:showPercent val="0"/>
          <c:showBubbleSize val="0"/>
        </c:dLbls>
        <c:gapWidth val="260"/>
        <c:overlap val="-32"/>
        <c:axId val="552691551"/>
        <c:axId val="91228102"/>
      </c:barChart>
      <c:catAx>
        <c:axId val="552691551"/>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vert="horz" wrap="square" anchor="ctr" anchorCtr="1"/>
          <a:lstStyle/>
          <a:p>
            <a:pPr>
              <a:defRPr lang="zh-CN" sz="1200" b="0" i="0" u="none" strike="noStrike" kern="1200" baseline="0">
                <a:solidFill>
                  <a:schemeClr val="tx1"/>
                </a:solidFill>
                <a:latin typeface="+mn-lt"/>
                <a:ea typeface="+mn-ea"/>
                <a:cs typeface="+mn-cs"/>
              </a:defRPr>
            </a:pPr>
          </a:p>
        </c:txPr>
        <c:crossAx val="91228102"/>
        <c:crosses val="autoZero"/>
        <c:auto val="1"/>
        <c:lblAlgn val="ctr"/>
        <c:lblOffset val="100"/>
        <c:noMultiLvlLbl val="0"/>
      </c:catAx>
      <c:valAx>
        <c:axId val="91228102"/>
        <c:scaling>
          <c:orientation val="minMax"/>
        </c:scaling>
        <c:delete val="1"/>
        <c:axPos val="l"/>
        <c:numFmt formatCode="General" sourceLinked="1"/>
        <c:majorTickMark val="none"/>
        <c:minorTickMark val="none"/>
        <c:tickLblPos val="nextTo"/>
        <c:txPr>
          <a:bodyPr rot="-60000000" spcFirstLastPara="0" vertOverflow="ellipsis" vert="horz" wrap="square" anchor="ctr" anchorCtr="1"/>
          <a:lstStyle/>
          <a:p>
            <a:pPr>
              <a:defRPr lang="zh-CN" sz="1200" b="0" i="0" u="none" strike="noStrike" kern="1200" baseline="0">
                <a:solidFill>
                  <a:schemeClr val="tx1"/>
                </a:solidFill>
                <a:latin typeface="+mn-lt"/>
                <a:ea typeface="+mn-ea"/>
                <a:cs typeface="+mn-cs"/>
              </a:defRPr>
            </a:pPr>
          </a:p>
        </c:txPr>
        <c:crossAx val="552691551"/>
        <c:crosses val="autoZero"/>
        <c:crossBetween val="between"/>
      </c:valAx>
      <c:spPr>
        <a:noFill/>
        <a:ln>
          <a:noFill/>
        </a:ln>
        <a:effectLst/>
      </c:spPr>
    </c:plotArea>
    <c:legend>
      <c:legendPos val="t"/>
      <c:legendEntry>
        <c:idx val="0"/>
        <c:txPr>
          <a:bodyPr rot="0" spcFirstLastPara="0" vertOverflow="ellipsis" vert="horz" wrap="square" anchor="ctr" anchorCtr="1"/>
          <a:lstStyle/>
          <a:p>
            <a:pPr>
              <a:defRPr lang="zh-CN" sz="1200" b="0" i="0" u="none" strike="noStrike" kern="1200" baseline="0">
                <a:solidFill>
                  <a:schemeClr val="tx1"/>
                </a:solidFill>
                <a:latin typeface="+mn-lt"/>
                <a:ea typeface="+mn-ea"/>
                <a:cs typeface="+mn-cs"/>
              </a:defRPr>
            </a:pPr>
          </a:p>
        </c:txPr>
      </c:legendEntry>
      <c:legendEntry>
        <c:idx val="1"/>
        <c:txPr>
          <a:bodyPr rot="0" spcFirstLastPara="0" vertOverflow="ellipsis" vert="horz" wrap="square" anchor="ctr" anchorCtr="1"/>
          <a:lstStyle/>
          <a:p>
            <a:pPr>
              <a:defRPr lang="zh-CN" sz="1200" b="0" i="0" u="none" strike="noStrike" kern="1200" baseline="0">
                <a:solidFill>
                  <a:schemeClr val="tx1"/>
                </a:solidFill>
                <a:latin typeface="+mn-lt"/>
                <a:ea typeface="+mn-ea"/>
                <a:cs typeface="+mn-cs"/>
              </a:defRPr>
            </a:pPr>
          </a:p>
        </c:txPr>
      </c:legendEntry>
      <c:layout>
        <c:manualLayout>
          <c:xMode val="edge"/>
          <c:yMode val="edge"/>
          <c:x val="0.143428285857071"/>
          <c:y val="0.142927308447937"/>
        </c:manualLayout>
      </c:layout>
      <c:overlay val="0"/>
      <c:spPr>
        <a:noFill/>
        <a:ln>
          <a:noFill/>
        </a:ln>
        <a:effectLst/>
      </c:spPr>
      <c:txPr>
        <a:bodyPr rot="0" spcFirstLastPara="0" vertOverflow="ellipsis" vert="horz" wrap="square" anchor="ctr" anchorCtr="1"/>
        <a:lstStyle/>
        <a:p>
          <a:pPr>
            <a:defRPr lang="zh-CN" sz="1200" b="0" i="0" u="none" strike="noStrike" kern="1200" baseline="0">
              <a:solidFill>
                <a:schemeClr val="tx1"/>
              </a:solidFill>
              <a:latin typeface="+mn-lt"/>
              <a:ea typeface="+mn-ea"/>
              <a:cs typeface="+mn-cs"/>
            </a:defRPr>
          </a:pPr>
        </a:p>
      </c:txPr>
    </c:legend>
    <c:plotVisOnly val="1"/>
    <c:dispBlanksAs val="gap"/>
    <c:showDLblsOverMax val="0"/>
  </c:chart>
  <c:spPr>
    <a:noFill/>
    <a:ln w="9525" cap="flat" cmpd="sng" algn="ctr">
      <a:noFill/>
      <a:round/>
    </a:ln>
    <a:effectLst/>
  </c:spPr>
  <c:txPr>
    <a:bodyPr/>
    <a:lstStyle/>
    <a:p>
      <a:pPr>
        <a:defRPr lang="zh-CN" sz="1200">
          <a:solidFill>
            <a:schemeClr val="tx1"/>
          </a:solidFill>
        </a:defRPr>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005">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styleClr val="auto"/>
    </cs:effectRef>
    <cs:fontRef idx="minor">
      <a:schemeClr val="dk1"/>
    </cs:fontRef>
    <cs:spPr>
      <a:gradFill>
        <a:gsLst>
          <a:gs pos="0">
            <a:schemeClr val="phClr">
              <a:lumMod val="40000"/>
              <a:lumOff val="60000"/>
            </a:schemeClr>
          </a:gs>
          <a:gs pos="90000">
            <a:schemeClr val="phClr"/>
          </a:gs>
        </a:gsLst>
        <a:lin ang="5400000" scaled="0"/>
      </a:gradFill>
      <a:ln>
        <a:gradFill>
          <a:gsLst>
            <a:gs pos="0">
              <a:schemeClr val="phClr"/>
            </a:gs>
            <a:gs pos="100000">
              <a:schemeClr val="phClr">
                <a:lumMod val="75000"/>
              </a:schemeClr>
            </a:gs>
          </a:gsLst>
          <a:lin ang="5400000" scaled="1"/>
        </a:gradFill>
      </a:ln>
      <a:effectLst>
        <a:outerShdw blurRad="76200" dist="25400" dir="2700000" algn="tl" rotWithShape="0">
          <a:schemeClr val="phClr">
            <a:lumMod val="50000"/>
            <a:alpha val="30000"/>
          </a:schemeClr>
        </a:outerShdw>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10005">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styleClr val="auto"/>
    </cs:effectRef>
    <cs:fontRef idx="minor">
      <a:schemeClr val="dk1"/>
    </cs:fontRef>
    <cs:spPr>
      <a:gradFill>
        <a:gsLst>
          <a:gs pos="0">
            <a:schemeClr val="phClr">
              <a:lumMod val="40000"/>
              <a:lumOff val="60000"/>
            </a:schemeClr>
          </a:gs>
          <a:gs pos="90000">
            <a:schemeClr val="phClr"/>
          </a:gs>
        </a:gsLst>
        <a:lin ang="5400000" scaled="0"/>
      </a:gradFill>
      <a:ln>
        <a:gradFill>
          <a:gsLst>
            <a:gs pos="0">
              <a:schemeClr val="phClr"/>
            </a:gs>
            <a:gs pos="100000">
              <a:schemeClr val="phClr">
                <a:lumMod val="75000"/>
              </a:schemeClr>
            </a:gs>
          </a:gsLst>
          <a:lin ang="5400000" scaled="1"/>
        </a:gradFill>
      </a:ln>
      <a:effectLst>
        <a:outerShdw blurRad="76200" dist="25400" dir="2700000" algn="tl" rotWithShape="0">
          <a:schemeClr val="phClr">
            <a:lumMod val="50000"/>
            <a:alpha val="30000"/>
          </a:schemeClr>
        </a:outerShdw>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10005">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styleClr val="auto"/>
    </cs:effectRef>
    <cs:fontRef idx="minor">
      <a:schemeClr val="dk1"/>
    </cs:fontRef>
    <cs:spPr>
      <a:gradFill>
        <a:gsLst>
          <a:gs pos="0">
            <a:schemeClr val="phClr">
              <a:lumMod val="40000"/>
              <a:lumOff val="60000"/>
            </a:schemeClr>
          </a:gs>
          <a:gs pos="90000">
            <a:schemeClr val="phClr"/>
          </a:gs>
        </a:gsLst>
        <a:lin ang="5400000" scaled="0"/>
      </a:gradFill>
      <a:ln>
        <a:gradFill>
          <a:gsLst>
            <a:gs pos="0">
              <a:schemeClr val="phClr"/>
            </a:gs>
            <a:gs pos="100000">
              <a:schemeClr val="phClr">
                <a:lumMod val="75000"/>
              </a:schemeClr>
            </a:gs>
          </a:gsLst>
          <a:lin ang="5400000" scaled="1"/>
        </a:gradFill>
      </a:ln>
      <a:effectLst>
        <a:outerShdw blurRad="76200" dist="25400" dir="2700000" algn="tl" rotWithShape="0">
          <a:schemeClr val="phClr">
            <a:lumMod val="50000"/>
            <a:alpha val="30000"/>
          </a:schemeClr>
        </a:outerShdw>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10005">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styleClr val="auto"/>
    </cs:effectRef>
    <cs:fontRef idx="minor">
      <a:schemeClr val="dk1"/>
    </cs:fontRef>
    <cs:spPr>
      <a:gradFill>
        <a:gsLst>
          <a:gs pos="0">
            <a:schemeClr val="phClr">
              <a:lumMod val="40000"/>
              <a:lumOff val="60000"/>
            </a:schemeClr>
          </a:gs>
          <a:gs pos="90000">
            <a:schemeClr val="phClr"/>
          </a:gs>
        </a:gsLst>
        <a:lin ang="5400000" scaled="0"/>
      </a:gradFill>
      <a:ln>
        <a:gradFill>
          <a:gsLst>
            <a:gs pos="0">
              <a:schemeClr val="phClr"/>
            </a:gs>
            <a:gs pos="100000">
              <a:schemeClr val="phClr">
                <a:lumMod val="75000"/>
              </a:schemeClr>
            </a:gs>
          </a:gsLst>
          <a:lin ang="5400000" scaled="1"/>
        </a:gradFill>
      </a:ln>
      <a:effectLst>
        <a:outerShdw blurRad="76200" dist="25400" dir="2700000" algn="tl" rotWithShape="0">
          <a:schemeClr val="phClr">
            <a:lumMod val="50000"/>
            <a:alpha val="30000"/>
          </a:schemeClr>
        </a:outerShdw>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10005">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styleClr val="auto"/>
    </cs:effectRef>
    <cs:fontRef idx="minor">
      <a:schemeClr val="dk1"/>
    </cs:fontRef>
    <cs:spPr>
      <a:gradFill>
        <a:gsLst>
          <a:gs pos="0">
            <a:schemeClr val="phClr">
              <a:lumMod val="40000"/>
              <a:lumOff val="60000"/>
            </a:schemeClr>
          </a:gs>
          <a:gs pos="90000">
            <a:schemeClr val="phClr"/>
          </a:gs>
        </a:gsLst>
        <a:lin ang="5400000" scaled="0"/>
      </a:gradFill>
      <a:ln>
        <a:gradFill>
          <a:gsLst>
            <a:gs pos="0">
              <a:schemeClr val="phClr"/>
            </a:gs>
            <a:gs pos="100000">
              <a:schemeClr val="phClr">
                <a:lumMod val="75000"/>
              </a:schemeClr>
            </a:gs>
          </a:gsLst>
          <a:lin ang="5400000" scaled="1"/>
        </a:gradFill>
      </a:ln>
      <a:effectLst>
        <a:outerShdw blurRad="76200" dist="25400" dir="2700000" algn="tl" rotWithShape="0">
          <a:schemeClr val="phClr">
            <a:lumMod val="50000"/>
            <a:alpha val="30000"/>
          </a:schemeClr>
        </a:outerShdw>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10005">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10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000"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styleClr val="auto"/>
    </cs:effectRef>
    <cs:fontRef idx="minor">
      <a:schemeClr val="dk1"/>
    </cs:fontRef>
    <cs:spPr>
      <a:gradFill>
        <a:gsLst>
          <a:gs pos="0">
            <a:schemeClr val="phClr">
              <a:lumMod val="40000"/>
              <a:lumOff val="60000"/>
            </a:schemeClr>
          </a:gs>
          <a:gs pos="90000">
            <a:schemeClr val="phClr"/>
          </a:gs>
        </a:gsLst>
        <a:lin ang="5400000" scaled="0"/>
      </a:gradFill>
      <a:ln>
        <a:gradFill>
          <a:gsLst>
            <a:gs pos="0">
              <a:schemeClr val="phClr"/>
            </a:gs>
            <a:gs pos="100000">
              <a:schemeClr val="phClr">
                <a:lumMod val="75000"/>
              </a:schemeClr>
            </a:gs>
          </a:gsLst>
          <a:lin ang="5400000" scaled="1"/>
        </a:gradFill>
      </a:ln>
      <a:effectLst>
        <a:outerShdw blurRad="76200" dist="25400" dir="2700000" algn="tl" rotWithShape="0">
          <a:schemeClr val="phClr">
            <a:lumMod val="50000"/>
            <a:alpha val="30000"/>
          </a:schemeClr>
        </a:outerShdw>
      </a:effectLst>
    </cs:spPr>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lt1">
            <a:lumMod val="902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75000"/>
        <a:lumOff val="25000"/>
      </a:schemeClr>
    </cs:fontRef>
    <cs:defRPr sz="1400" b="1" kern="120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en-US" altLang="zh-CN"/>
              <a:t>Shinjo H, Nakata K, Shino K, Hamada M, Nakamura N, Mae T, Miyama T, Horibe S, Yoshikawa H, Ochi T. Effect of irrigation solutions for arthroscopic surgery on intraarticular tissue: comparison in human meniscus-derived primary cell culture between lactate Ringer's solution and saline solution. J Orthop Res. 2002 Nov;20(6):1305-10. doi: 10.1016/S0736-0266(02)00062-1. PMID: 12472244.</a:t>
            </a:r>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en-US" altLang="zh-CN"/>
              <a:t>Abu-Elhasan AM, Abdellah MS, Hamed HO. Safety and efficacy of postoperative continuous intra-peritoneal wash with lactated Ringer's for minimizing post-myomectomy pelvic adhesions: a pilot clinical trial. Eur J Obstet Gynecol Reprod Biol. 2014 Dec;183:78-82. doi: 10.1016/j.ejogrb.2014.09.002. Epub 2014 Oct 2. PMID: 25461357.</a:t>
            </a:r>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4.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chart" Target="../charts/chart6.xml"/><Relationship Id="rId5" Type="http://schemas.openxmlformats.org/officeDocument/2006/relationships/chart" Target="../charts/chart5.xml"/><Relationship Id="rId4" Type="http://schemas.openxmlformats.org/officeDocument/2006/relationships/chart" Target="../charts/chart4.xml"/><Relationship Id="rId3" Type="http://schemas.openxmlformats.org/officeDocument/2006/relationships/chart" Target="../charts/chart3.xml"/><Relationship Id="rId2" Type="http://schemas.openxmlformats.org/officeDocument/2006/relationships/chart" Target="../charts/chart2.xml"/><Relationship Id="rId10" Type="http://schemas.openxmlformats.org/officeDocument/2006/relationships/notesSlide" Target="../notesSlides/notesSlide3.xml"/><Relationship Id="rId1" Type="http://schemas.openxmlformats.org/officeDocument/2006/relationships/chart" Target="../charts/chart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9" Type="http://schemas.openxmlformats.org/officeDocument/2006/relationships/tags" Target="../tags/tag17.xml"/><Relationship Id="rId8" Type="http://schemas.openxmlformats.org/officeDocument/2006/relationships/tags" Target="../tags/tag16.xml"/><Relationship Id="rId7" Type="http://schemas.openxmlformats.org/officeDocument/2006/relationships/tags" Target="../tags/tag15.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 Id="rId3" Type="http://schemas.openxmlformats.org/officeDocument/2006/relationships/tags" Target="../tags/tag11.xml"/><Relationship Id="rId2" Type="http://schemas.openxmlformats.org/officeDocument/2006/relationships/tags" Target="../tags/tag10.xml"/><Relationship Id="rId11" Type="http://schemas.openxmlformats.org/officeDocument/2006/relationships/slideLayout" Target="../slideLayouts/slideLayout1.xml"/><Relationship Id="rId10" Type="http://schemas.openxmlformats.org/officeDocument/2006/relationships/tags" Target="../tags/tag18.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635" y="2683510"/>
            <a:ext cx="12191365" cy="4231640"/>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386715" y="550545"/>
            <a:ext cx="11417300" cy="5723890"/>
          </a:xfrm>
          <a:prstGeom prst="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indent="457200" fontAlgn="auto">
              <a:lnSpc>
                <a:spcPct val="130000"/>
              </a:lnSpc>
              <a:buNone/>
            </a:pPr>
            <a:endParaRPr lang="zh-CN" altLang="en-US"/>
          </a:p>
        </p:txBody>
      </p:sp>
      <p:sp>
        <p:nvSpPr>
          <p:cNvPr id="9" name="文本框 8"/>
          <p:cNvSpPr txBox="1"/>
          <p:nvPr/>
        </p:nvSpPr>
        <p:spPr>
          <a:xfrm>
            <a:off x="9843" y="1868170"/>
            <a:ext cx="12172315" cy="922020"/>
          </a:xfrm>
          <a:prstGeom prst="rect">
            <a:avLst/>
          </a:prstGeom>
          <a:noFill/>
        </p:spPr>
        <p:txBody>
          <a:bodyPr wrap="square" rtlCol="0">
            <a:spAutoFit/>
          </a:bodyPr>
          <a:p>
            <a:pPr algn="ctr"/>
            <a:r>
              <a:rPr lang="zh-CN" altLang="en-US" sz="5400" b="1">
                <a:solidFill>
                  <a:schemeClr val="accent1">
                    <a:lumMod val="50000"/>
                  </a:schemeClr>
                </a:solidFill>
                <a:latin typeface="宋体" panose="02010600030101010101" pitchFamily="2" charset="-122"/>
                <a:ea typeface="宋体" panose="02010600030101010101" pitchFamily="2" charset="-122"/>
                <a:sym typeface="+mn-ea"/>
              </a:rPr>
              <a:t>艾汐秱</a:t>
            </a:r>
            <a:r>
              <a:rPr lang="en-US" altLang="zh-CN" sz="5400" b="1" baseline="30000">
                <a:solidFill>
                  <a:schemeClr val="accent1">
                    <a:lumMod val="50000"/>
                  </a:schemeClr>
                </a:solidFill>
                <a:latin typeface="宋体" panose="02010600030101010101" pitchFamily="2" charset="-122"/>
                <a:ea typeface="宋体" panose="02010600030101010101" pitchFamily="2" charset="-122"/>
                <a:sym typeface="+mn-ea"/>
              </a:rPr>
              <a:t>®</a:t>
            </a:r>
            <a:r>
              <a:rPr lang="zh-CN" altLang="en-US" sz="5400" b="1">
                <a:solidFill>
                  <a:schemeClr val="accent1">
                    <a:lumMod val="50000"/>
                  </a:schemeClr>
                </a:solidFill>
                <a:latin typeface="宋体" panose="02010600030101010101" pitchFamily="2" charset="-122"/>
                <a:ea typeface="宋体" panose="02010600030101010101" pitchFamily="2" charset="-122"/>
                <a:sym typeface="+mn-ea"/>
              </a:rPr>
              <a:t>乳酸钠林格冲洗液</a:t>
            </a:r>
            <a:endParaRPr lang="zh-CN" altLang="en-US" sz="5400" b="1">
              <a:solidFill>
                <a:schemeClr val="accent1">
                  <a:lumMod val="50000"/>
                </a:schemeClr>
              </a:solidFill>
              <a:latin typeface="宋体" panose="02010600030101010101" pitchFamily="2" charset="-122"/>
              <a:ea typeface="宋体" panose="02010600030101010101" pitchFamily="2" charset="-122"/>
              <a:sym typeface="+mn-ea"/>
            </a:endParaRPr>
          </a:p>
        </p:txBody>
      </p:sp>
      <p:sp>
        <p:nvSpPr>
          <p:cNvPr id="8" name="文本框 7"/>
          <p:cNvSpPr txBox="1"/>
          <p:nvPr/>
        </p:nvSpPr>
        <p:spPr>
          <a:xfrm>
            <a:off x="3192145" y="3772535"/>
            <a:ext cx="5807710" cy="1474470"/>
          </a:xfrm>
          <a:prstGeom prst="rect">
            <a:avLst/>
          </a:prstGeom>
          <a:noFill/>
        </p:spPr>
        <p:txBody>
          <a:bodyPr wrap="square" rtlCol="0">
            <a:noAutofit/>
          </a:bodyPr>
          <a:p>
            <a:pPr marL="285750" indent="-285750" fontAlgn="auto">
              <a:lnSpc>
                <a:spcPct val="130000"/>
              </a:lnSpc>
              <a:buFont typeface="Wingdings" panose="05000000000000000000" charset="0"/>
              <a:buChar char="Ø"/>
            </a:pPr>
            <a:r>
              <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rPr>
              <a:t>多科室通用</a:t>
            </a:r>
            <a:r>
              <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rPr>
              <a:t>冲洗，突破</a:t>
            </a:r>
            <a:r>
              <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rPr>
              <a:t>专科冲洗液应用局限</a:t>
            </a:r>
            <a:endPar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endParaRPr>
          </a:p>
          <a:p>
            <a:pPr marL="285750" indent="-285750" fontAlgn="auto">
              <a:lnSpc>
                <a:spcPct val="130000"/>
              </a:lnSpc>
              <a:buFont typeface="Wingdings" panose="05000000000000000000" charset="0"/>
              <a:buChar char="Ø"/>
            </a:pPr>
            <a:r>
              <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rPr>
              <a:t>生理相容性配方，强修复能力减炎症</a:t>
            </a:r>
            <a:r>
              <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rPr>
              <a:t>防粘连</a:t>
            </a:r>
            <a:endPar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endParaRPr>
          </a:p>
          <a:p>
            <a:pPr marL="285750" indent="-285750" fontAlgn="auto">
              <a:lnSpc>
                <a:spcPct val="130000"/>
              </a:lnSpc>
              <a:buFont typeface="Wingdings" panose="05000000000000000000" charset="0"/>
              <a:buChar char="Ø"/>
            </a:pPr>
            <a:r>
              <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rPr>
              <a:t>全身</a:t>
            </a:r>
            <a:r>
              <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rPr>
              <a:t>代谢无酸中毒肾损伤高钠负荷血糖干扰</a:t>
            </a:r>
            <a:endPar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endParaRPr>
          </a:p>
          <a:p>
            <a:pPr marL="285750" indent="-285750" fontAlgn="auto">
              <a:lnSpc>
                <a:spcPct val="130000"/>
              </a:lnSpc>
              <a:buFont typeface="Wingdings" panose="05000000000000000000" charset="0"/>
              <a:buChar char="Ø"/>
            </a:pPr>
            <a:endPar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endParaRPr>
          </a:p>
        </p:txBody>
      </p:sp>
      <p:sp>
        <p:nvSpPr>
          <p:cNvPr id="2" name="文本框 1"/>
          <p:cNvSpPr txBox="1"/>
          <p:nvPr/>
        </p:nvSpPr>
        <p:spPr>
          <a:xfrm>
            <a:off x="1905" y="5444490"/>
            <a:ext cx="12190095" cy="829945"/>
          </a:xfrm>
          <a:prstGeom prst="rect">
            <a:avLst/>
          </a:prstGeom>
          <a:noFill/>
        </p:spPr>
        <p:txBody>
          <a:bodyPr wrap="square" rtlCol="0">
            <a:spAutoFit/>
          </a:bodyPr>
          <a:p>
            <a:pPr algn="ctr"/>
            <a:r>
              <a:rPr lang="zh-CN" altLang="en-US" sz="2400"/>
              <a:t>石家庄四药有限公司</a:t>
            </a:r>
            <a:endParaRPr lang="zh-CN" altLang="en-US" sz="2400"/>
          </a:p>
          <a:p>
            <a:pPr algn="ctr"/>
            <a:r>
              <a:rPr lang="en-US" altLang="zh-CN" sz="2400"/>
              <a:t>2026</a:t>
            </a:r>
            <a:r>
              <a:rPr lang="zh-CN" altLang="en-US" sz="2400"/>
              <a:t>年</a:t>
            </a:r>
            <a:r>
              <a:rPr lang="en-US" altLang="zh-CN" sz="2400"/>
              <a:t>6</a:t>
            </a:r>
            <a:r>
              <a:rPr lang="zh-CN" altLang="en-US" sz="2400"/>
              <a:t>月</a:t>
            </a:r>
            <a:endParaRPr lang="zh-CN" altLang="en-US" sz="2400"/>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6" name="组合 15"/>
          <p:cNvGrpSpPr/>
          <p:nvPr/>
        </p:nvGrpSpPr>
        <p:grpSpPr>
          <a:xfrm>
            <a:off x="356034" y="190444"/>
            <a:ext cx="607678" cy="704906"/>
            <a:chOff x="356033" y="190444"/>
            <a:chExt cx="705457" cy="818330"/>
          </a:xfrm>
        </p:grpSpPr>
        <p:sp>
          <p:nvSpPr>
            <p:cNvPr id="25" name="六边形 24"/>
            <p:cNvSpPr/>
            <p:nvPr/>
          </p:nvSpPr>
          <p:spPr>
            <a:xfrm rot="5400000">
              <a:off x="299597" y="246880"/>
              <a:ext cx="818330" cy="705457"/>
            </a:xfrm>
            <a:prstGeom prst="hexagon">
              <a:avLst/>
            </a:prstGeom>
            <a:solidFill>
              <a:srgbClr val="4472C4">
                <a:lumMod val="75000"/>
              </a:srgbClr>
            </a:solidFill>
            <a:ln w="12700" cap="flat" cmpd="sng" algn="ctr">
              <a:noFill/>
              <a:prstDash val="solid"/>
              <a:miter lim="800000"/>
            </a:ln>
            <a:effectLst/>
          </p:spPr>
          <p:txBody>
            <a:bodyPr rtlCol="0" anchor="ctr"/>
            <a:lstStyle/>
            <a:p>
              <a:pPr algn="ctr"/>
              <a:endParaRPr lang="zh-CN" altLang="en-US">
                <a:solidFill>
                  <a:sysClr val="window" lastClr="FFFFFF"/>
                </a:solidFill>
                <a:latin typeface="Times New Roman" panose="02020603050405020304" pitchFamily="18" charset="0"/>
                <a:ea typeface="微软雅黑" panose="020B0503020204020204" charset="-122"/>
              </a:endParaRPr>
            </a:p>
          </p:txBody>
        </p:sp>
        <p:sp>
          <p:nvSpPr>
            <p:cNvPr id="27" name="六边形 26"/>
            <p:cNvSpPr/>
            <p:nvPr/>
          </p:nvSpPr>
          <p:spPr>
            <a:xfrm rot="5400000">
              <a:off x="361001" y="299814"/>
              <a:ext cx="695524" cy="599590"/>
            </a:xfrm>
            <a:prstGeom prst="hexagon">
              <a:avLst/>
            </a:prstGeom>
            <a:solidFill>
              <a:sysClr val="window" lastClr="FFFFFF"/>
            </a:solidFill>
            <a:ln w="12700" cap="flat" cmpd="sng" algn="ctr">
              <a:noFill/>
              <a:prstDash val="solid"/>
              <a:miter lim="800000"/>
            </a:ln>
            <a:effectLst/>
          </p:spPr>
          <p:txBody>
            <a:bodyPr rtlCol="0" anchor="ctr"/>
            <a:lstStyle/>
            <a:p>
              <a:pPr algn="ctr"/>
              <a:endParaRPr lang="zh-CN" altLang="en-US">
                <a:solidFill>
                  <a:sysClr val="window" lastClr="FFFFFF"/>
                </a:solidFill>
                <a:latin typeface="庞门正道标题体3.0" charset="0"/>
                <a:ea typeface="微软雅黑" panose="020B0503020204020204" charset="-122"/>
              </a:endParaRPr>
            </a:p>
          </p:txBody>
        </p:sp>
      </p:grpSp>
      <p:sp>
        <p:nvSpPr>
          <p:cNvPr id="28" name="文本框 27"/>
          <p:cNvSpPr txBox="1"/>
          <p:nvPr/>
        </p:nvSpPr>
        <p:spPr>
          <a:xfrm>
            <a:off x="237869" y="312064"/>
            <a:ext cx="844008" cy="460375"/>
          </a:xfrm>
          <a:prstGeom prst="rect">
            <a:avLst/>
          </a:prstGeom>
          <a:noFill/>
        </p:spPr>
        <p:txBody>
          <a:bodyPr wrap="square" rtlCol="0">
            <a:spAutoFit/>
          </a:bodyPr>
          <a:lstStyle/>
          <a:p>
            <a:pPr algn="ctr"/>
            <a:r>
              <a:rPr lang="en-US" altLang="zh-CN" sz="2400" b="1" dirty="0">
                <a:solidFill>
                  <a:srgbClr val="4472C4">
                    <a:lumMod val="75000"/>
                  </a:srgbClr>
                </a:solidFill>
                <a:latin typeface="Times New Roman" panose="02020603050405020304" pitchFamily="18" charset="0"/>
                <a:ea typeface="微软雅黑" panose="020B0503020204020204" charset="-122"/>
              </a:rPr>
              <a:t>05</a:t>
            </a:r>
            <a:endParaRPr lang="en-US" altLang="zh-CN" sz="2400" b="1" dirty="0">
              <a:solidFill>
                <a:srgbClr val="4472C4">
                  <a:lumMod val="75000"/>
                </a:srgbClr>
              </a:solidFill>
              <a:latin typeface="Times New Roman" panose="02020603050405020304" pitchFamily="18" charset="0"/>
              <a:ea typeface="微软雅黑" panose="020B0503020204020204" charset="-122"/>
            </a:endParaRPr>
          </a:p>
        </p:txBody>
      </p:sp>
      <p:sp>
        <p:nvSpPr>
          <p:cNvPr id="29" name="文本框 28"/>
          <p:cNvSpPr txBox="1"/>
          <p:nvPr/>
        </p:nvSpPr>
        <p:spPr>
          <a:xfrm>
            <a:off x="1200042" y="296674"/>
            <a:ext cx="2647950" cy="521970"/>
          </a:xfrm>
          <a:prstGeom prst="rect">
            <a:avLst/>
          </a:prstGeom>
          <a:noFill/>
        </p:spPr>
        <p:txBody>
          <a:bodyPr wrap="square">
            <a:spAutoFit/>
          </a:bodyPr>
          <a:lstStyle/>
          <a:p>
            <a:r>
              <a:rPr lang="zh-CN" altLang="en-US" sz="2800" b="1" dirty="0">
                <a:solidFill>
                  <a:sysClr val="windowText" lastClr="000000">
                    <a:lumMod val="95000"/>
                    <a:lumOff val="5000"/>
                  </a:sysClr>
                </a:solidFill>
                <a:latin typeface="Times New Roman" panose="02020603050405020304" pitchFamily="18" charset="0"/>
                <a:ea typeface="微软雅黑" panose="020B0503020204020204" charset="-122"/>
                <a:cs typeface="庞门正道标题体3.0" charset="0"/>
                <a:sym typeface="庞门正道标题体3.0" charset="0"/>
              </a:rPr>
              <a:t>公平性</a:t>
            </a:r>
            <a:endParaRPr lang="zh-CN" altLang="en-US" sz="2800" b="1" dirty="0">
              <a:solidFill>
                <a:sysClr val="windowText" lastClr="000000">
                  <a:lumMod val="95000"/>
                  <a:lumOff val="5000"/>
                </a:sysClr>
              </a:solidFill>
              <a:latin typeface="Times New Roman" panose="02020603050405020304" pitchFamily="18" charset="0"/>
              <a:ea typeface="微软雅黑" panose="020B0503020204020204" charset="-122"/>
              <a:cs typeface="庞门正道标题体3.0" charset="0"/>
              <a:sym typeface="庞门正道标题体3.0" charset="0"/>
            </a:endParaRPr>
          </a:p>
        </p:txBody>
      </p:sp>
      <p:sp>
        <p:nvSpPr>
          <p:cNvPr id="11" name="矩形 10"/>
          <p:cNvSpPr/>
          <p:nvPr/>
        </p:nvSpPr>
        <p:spPr>
          <a:xfrm>
            <a:off x="551180" y="1247140"/>
            <a:ext cx="11262360" cy="1007110"/>
          </a:xfrm>
          <a:prstGeom prst="rect">
            <a:avLst/>
          </a:prstGeom>
          <a:noFill/>
          <a:ln w="1270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50000"/>
              </a:lnSpc>
            </a:pPr>
            <a:endParaRPr lang="zh-CN" altLang="en-US">
              <a:cs typeface="+mn-ea"/>
              <a:sym typeface="+mn-lt"/>
            </a:endParaRPr>
          </a:p>
        </p:txBody>
      </p:sp>
      <p:sp>
        <p:nvSpPr>
          <p:cNvPr id="13" name="箭头: 五边形 11"/>
          <p:cNvSpPr/>
          <p:nvPr/>
        </p:nvSpPr>
        <p:spPr>
          <a:xfrm>
            <a:off x="557530" y="1249045"/>
            <a:ext cx="2233295" cy="1005840"/>
          </a:xfrm>
          <a:prstGeom prst="homePlate">
            <a:avLst>
              <a:gd name="adj" fmla="val 39534"/>
            </a:avLst>
          </a:prstGeom>
          <a:solidFill>
            <a:srgbClr val="0047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nSpc>
                <a:spcPct val="120000"/>
              </a:lnSpc>
              <a:spcBef>
                <a:spcPts val="1200"/>
              </a:spcBef>
            </a:pPr>
            <a:r>
              <a:rPr lang="zh-CN" altLang="en-US" b="1" dirty="0">
                <a:cs typeface="+mn-ea"/>
                <a:sym typeface="+mn-lt"/>
              </a:rPr>
              <a:t>所治疗疾病对公共健康的影响</a:t>
            </a:r>
            <a:endParaRPr lang="zh-CN" altLang="en-US" b="1" dirty="0">
              <a:cs typeface="+mn-ea"/>
              <a:sym typeface="+mn-lt"/>
            </a:endParaRPr>
          </a:p>
        </p:txBody>
      </p:sp>
      <p:sp>
        <p:nvSpPr>
          <p:cNvPr id="17" name="矩形 16"/>
          <p:cNvSpPr/>
          <p:nvPr/>
        </p:nvSpPr>
        <p:spPr>
          <a:xfrm>
            <a:off x="551180" y="2501265"/>
            <a:ext cx="11262360" cy="1007110"/>
          </a:xfrm>
          <a:prstGeom prst="rect">
            <a:avLst/>
          </a:prstGeom>
          <a:noFill/>
          <a:ln w="1270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50000"/>
              </a:lnSpc>
            </a:pPr>
            <a:endParaRPr lang="zh-CN" altLang="en-US">
              <a:cs typeface="+mn-ea"/>
              <a:sym typeface="+mn-lt"/>
            </a:endParaRPr>
          </a:p>
        </p:txBody>
      </p:sp>
      <p:sp>
        <p:nvSpPr>
          <p:cNvPr id="18" name="箭头: 五边形 11"/>
          <p:cNvSpPr/>
          <p:nvPr/>
        </p:nvSpPr>
        <p:spPr>
          <a:xfrm>
            <a:off x="557530" y="2503170"/>
            <a:ext cx="2233295" cy="1005840"/>
          </a:xfrm>
          <a:prstGeom prst="homePlate">
            <a:avLst>
              <a:gd name="adj" fmla="val 39534"/>
            </a:avLst>
          </a:prstGeom>
          <a:solidFill>
            <a:srgbClr val="0047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nSpc>
                <a:spcPct val="120000"/>
              </a:lnSpc>
              <a:spcBef>
                <a:spcPts val="1200"/>
              </a:spcBef>
            </a:pPr>
            <a:r>
              <a:rPr lang="zh-CN" altLang="en-US" b="1" dirty="0">
                <a:cs typeface="+mn-ea"/>
                <a:sym typeface="+mn-lt"/>
              </a:rPr>
              <a:t>符合</a:t>
            </a:r>
            <a:r>
              <a:rPr lang="en-US" altLang="zh-CN" b="1" dirty="0">
                <a:cs typeface="+mn-ea"/>
                <a:sym typeface="+mn-lt"/>
              </a:rPr>
              <a:t>“</a:t>
            </a:r>
            <a:r>
              <a:rPr lang="zh-CN" altLang="en-US" b="1" dirty="0">
                <a:cs typeface="+mn-ea"/>
                <a:sym typeface="+mn-lt"/>
              </a:rPr>
              <a:t>保基本</a:t>
            </a:r>
            <a:r>
              <a:rPr lang="en-US" altLang="zh-CN" b="1" dirty="0">
                <a:cs typeface="+mn-ea"/>
                <a:sym typeface="+mn-lt"/>
              </a:rPr>
              <a:t>”</a:t>
            </a:r>
            <a:r>
              <a:rPr lang="zh-CN" altLang="en-US" b="1" dirty="0">
                <a:cs typeface="+mn-ea"/>
                <a:sym typeface="+mn-lt"/>
              </a:rPr>
              <a:t>原则</a:t>
            </a:r>
            <a:endParaRPr lang="zh-CN" altLang="en-US" b="1" dirty="0">
              <a:cs typeface="+mn-ea"/>
              <a:sym typeface="+mn-lt"/>
            </a:endParaRPr>
          </a:p>
        </p:txBody>
      </p:sp>
      <p:sp>
        <p:nvSpPr>
          <p:cNvPr id="20" name="矩形 19"/>
          <p:cNvSpPr/>
          <p:nvPr/>
        </p:nvSpPr>
        <p:spPr>
          <a:xfrm>
            <a:off x="551180" y="3755390"/>
            <a:ext cx="11262360" cy="1007110"/>
          </a:xfrm>
          <a:prstGeom prst="rect">
            <a:avLst/>
          </a:prstGeom>
          <a:noFill/>
          <a:ln w="1270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50000"/>
              </a:lnSpc>
            </a:pPr>
            <a:endParaRPr lang="zh-CN" altLang="en-US">
              <a:cs typeface="+mn-ea"/>
              <a:sym typeface="+mn-lt"/>
            </a:endParaRPr>
          </a:p>
        </p:txBody>
      </p:sp>
      <p:sp>
        <p:nvSpPr>
          <p:cNvPr id="24" name="箭头: 五边形 11"/>
          <p:cNvSpPr/>
          <p:nvPr/>
        </p:nvSpPr>
        <p:spPr>
          <a:xfrm>
            <a:off x="557530" y="3757295"/>
            <a:ext cx="2233295" cy="1005840"/>
          </a:xfrm>
          <a:prstGeom prst="homePlate">
            <a:avLst>
              <a:gd name="adj" fmla="val 39534"/>
            </a:avLst>
          </a:prstGeom>
          <a:solidFill>
            <a:srgbClr val="0047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lnSpc>
                <a:spcPct val="150000"/>
              </a:lnSpc>
            </a:pPr>
            <a:r>
              <a:rPr lang="zh-CN" altLang="en-US" b="1" dirty="0">
                <a:solidFill>
                  <a:srgbClr val="FFFFFF"/>
                </a:solidFill>
                <a:latin typeface="微软雅黑" panose="020B0503020204020204" charset="-122"/>
                <a:ea typeface="微软雅黑" panose="020B0503020204020204" charset="-122"/>
                <a:sym typeface="+mn-ea"/>
              </a:rPr>
              <a:t>弥补目录短板</a:t>
            </a:r>
            <a:endParaRPr lang="zh-CN" altLang="en-US" b="1" dirty="0">
              <a:cs typeface="+mn-ea"/>
              <a:sym typeface="+mn-lt"/>
            </a:endParaRPr>
          </a:p>
        </p:txBody>
      </p:sp>
      <p:sp>
        <p:nvSpPr>
          <p:cNvPr id="26" name="矩形 25"/>
          <p:cNvSpPr/>
          <p:nvPr/>
        </p:nvSpPr>
        <p:spPr>
          <a:xfrm>
            <a:off x="551180" y="5009515"/>
            <a:ext cx="11262360" cy="1007110"/>
          </a:xfrm>
          <a:prstGeom prst="rect">
            <a:avLst/>
          </a:prstGeom>
          <a:noFill/>
          <a:ln w="1270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50000"/>
              </a:lnSpc>
            </a:pPr>
            <a:endParaRPr lang="zh-CN" altLang="en-US">
              <a:cs typeface="+mn-ea"/>
              <a:sym typeface="+mn-lt"/>
            </a:endParaRPr>
          </a:p>
        </p:txBody>
      </p:sp>
      <p:sp>
        <p:nvSpPr>
          <p:cNvPr id="2" name="箭头: 五边形 11"/>
          <p:cNvSpPr/>
          <p:nvPr/>
        </p:nvSpPr>
        <p:spPr>
          <a:xfrm>
            <a:off x="557530" y="5011420"/>
            <a:ext cx="2233295" cy="1005840"/>
          </a:xfrm>
          <a:prstGeom prst="homePlate">
            <a:avLst>
              <a:gd name="adj" fmla="val 39534"/>
            </a:avLst>
          </a:prstGeom>
          <a:solidFill>
            <a:srgbClr val="0047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lnSpc>
                <a:spcPct val="150000"/>
              </a:lnSpc>
            </a:pPr>
            <a:r>
              <a:rPr lang="zh-CN" altLang="en-US" b="1" dirty="0">
                <a:solidFill>
                  <a:srgbClr val="FFFFFF"/>
                </a:solidFill>
                <a:latin typeface="微软雅黑" panose="020B0503020204020204" charset="-122"/>
                <a:ea typeface="微软雅黑" panose="020B0503020204020204" charset="-122"/>
                <a:sym typeface="+mn-ea"/>
              </a:rPr>
              <a:t>临床管理难度</a:t>
            </a:r>
            <a:endParaRPr lang="zh-CN" altLang="en-US" b="1" dirty="0">
              <a:cs typeface="+mn-ea"/>
              <a:sym typeface="+mn-lt"/>
            </a:endParaRPr>
          </a:p>
        </p:txBody>
      </p:sp>
      <p:sp>
        <p:nvSpPr>
          <p:cNvPr id="3" name="文本框 2"/>
          <p:cNvSpPr txBox="1"/>
          <p:nvPr/>
        </p:nvSpPr>
        <p:spPr>
          <a:xfrm>
            <a:off x="2874645" y="1191895"/>
            <a:ext cx="8776970" cy="1003300"/>
          </a:xfrm>
          <a:prstGeom prst="rect">
            <a:avLst/>
          </a:prstGeom>
          <a:noFill/>
        </p:spPr>
        <p:txBody>
          <a:bodyPr wrap="square" rtlCol="0">
            <a:noAutofit/>
          </a:bodyPr>
          <a:p>
            <a:pPr>
              <a:lnSpc>
                <a:spcPct val="150000"/>
              </a:lnSpc>
            </a:pPr>
            <a:r>
              <a:rPr lang="zh-CN" altLang="en-US" sz="1400">
                <a:latin typeface="微软雅黑" panose="020B0503020204020204" charset="-122"/>
                <a:ea typeface="微软雅黑" panose="020B0503020204020204" charset="-122"/>
                <a:cs typeface="微软雅黑" panose="020B0503020204020204" charset="-122"/>
              </a:rPr>
              <a:t>手术部位感染是术后切口并发症的重要危险因素，不仅延缓患者康复进程，还显著增加医疗资源消耗与患者经济负担。妇科肿瘤、关节镜等手术量持续增长，术中冲洗是预防感染、保障手术安全的关键环节，</a:t>
            </a:r>
            <a:r>
              <a:rPr lang="zh-CN" altLang="en-US" sz="1400" b="1">
                <a:solidFill>
                  <a:srgbClr val="C00000"/>
                </a:solidFill>
                <a:latin typeface="微软雅黑" panose="020B0503020204020204" charset="-122"/>
                <a:ea typeface="微软雅黑" panose="020B0503020204020204" charset="-122"/>
                <a:cs typeface="微软雅黑" panose="020B0503020204020204" charset="-122"/>
                <a:sym typeface="+mn-ea"/>
              </a:rPr>
              <a:t>国外使用</a:t>
            </a:r>
            <a:r>
              <a:rPr lang="en-US" altLang="zh-CN" sz="1400" b="1">
                <a:solidFill>
                  <a:srgbClr val="C00000"/>
                </a:solidFill>
                <a:latin typeface="微软雅黑" panose="020B0503020204020204" charset="-122"/>
                <a:ea typeface="微软雅黑" panose="020B0503020204020204" charset="-122"/>
                <a:cs typeface="微软雅黑" panose="020B0503020204020204" charset="-122"/>
                <a:sym typeface="+mn-ea"/>
              </a:rPr>
              <a:t>40</a:t>
            </a:r>
            <a:r>
              <a:rPr lang="zh-CN" altLang="en-US" sz="1400" b="1">
                <a:solidFill>
                  <a:srgbClr val="C00000"/>
                </a:solidFill>
                <a:latin typeface="微软雅黑" panose="020B0503020204020204" charset="-122"/>
                <a:ea typeface="微软雅黑" panose="020B0503020204020204" charset="-122"/>
                <a:cs typeface="微软雅黑" panose="020B0503020204020204" charset="-122"/>
                <a:sym typeface="+mn-ea"/>
              </a:rPr>
              <a:t>余年，</a:t>
            </a:r>
            <a:r>
              <a:rPr lang="zh-CN" altLang="en-US" sz="1400" b="1">
                <a:solidFill>
                  <a:srgbClr val="C00000"/>
                </a:solidFill>
                <a:latin typeface="微软雅黑" panose="020B0503020204020204" charset="-122"/>
                <a:ea typeface="微软雅黑" panose="020B0503020204020204" charset="-122"/>
                <a:cs typeface="微软雅黑" panose="020B0503020204020204" charset="-122"/>
              </a:rPr>
              <a:t>临床刚需明确，本品可有效降低术后感染率，减轻疾病对公共健康的影响。</a:t>
            </a:r>
            <a:endParaRPr lang="zh-CN" altLang="en-US" sz="1400" b="1">
              <a:solidFill>
                <a:srgbClr val="C00000"/>
              </a:solidFill>
              <a:latin typeface="微软雅黑" panose="020B0503020204020204" charset="-122"/>
              <a:ea typeface="微软雅黑" panose="020B0503020204020204" charset="-122"/>
              <a:cs typeface="微软雅黑" panose="020B0503020204020204" charset="-122"/>
            </a:endParaRPr>
          </a:p>
        </p:txBody>
      </p:sp>
      <p:sp>
        <p:nvSpPr>
          <p:cNvPr id="9" name="文本框 8"/>
          <p:cNvSpPr txBox="1"/>
          <p:nvPr/>
        </p:nvSpPr>
        <p:spPr>
          <a:xfrm>
            <a:off x="2874645" y="2446020"/>
            <a:ext cx="8776970" cy="1060450"/>
          </a:xfrm>
          <a:prstGeom prst="rect">
            <a:avLst/>
          </a:prstGeom>
          <a:noFill/>
        </p:spPr>
        <p:txBody>
          <a:bodyPr wrap="square" rtlCol="0">
            <a:spAutoFit/>
          </a:bodyPr>
          <a:p>
            <a:pPr>
              <a:lnSpc>
                <a:spcPct val="150000"/>
              </a:lnSpc>
            </a:pPr>
            <a:r>
              <a:rPr lang="zh-CN" altLang="en-US" sz="1400" b="1">
                <a:solidFill>
                  <a:srgbClr val="C00000"/>
                </a:solidFill>
                <a:latin typeface="微软雅黑" panose="020B0503020204020204" charset="-122"/>
                <a:ea typeface="微软雅黑" panose="020B0503020204020204" charset="-122"/>
                <a:cs typeface="微软雅黑" panose="020B0503020204020204" charset="-122"/>
              </a:rPr>
              <a:t>本品成分配比贴合人体生理特征，相容性佳，可有效促进创面愈合，适用于多数手术及创伤伤口的清洁护理，是临床基础诊疗需求的重要补充。</a:t>
            </a:r>
            <a:r>
              <a:rPr lang="zh-CN" altLang="en-US" sz="1400">
                <a:latin typeface="微软雅黑" panose="020B0503020204020204" charset="-122"/>
                <a:ea typeface="微软雅黑" panose="020B0503020204020204" charset="-122"/>
                <a:cs typeface="微软雅黑" panose="020B0503020204020204" charset="-122"/>
              </a:rPr>
              <a:t>产品定位契合 “保基本” 的医保原则，应用场景广泛，对医保资金的整体影响可控，可实现临床获益与医保基金可持续性的平衡。</a:t>
            </a:r>
            <a:endParaRPr lang="zh-CN" altLang="en-US" sz="1400">
              <a:latin typeface="微软雅黑" panose="020B0503020204020204" charset="-122"/>
              <a:ea typeface="微软雅黑" panose="020B0503020204020204" charset="-122"/>
              <a:cs typeface="微软雅黑" panose="020B0503020204020204" charset="-122"/>
            </a:endParaRPr>
          </a:p>
        </p:txBody>
      </p:sp>
      <p:sp>
        <p:nvSpPr>
          <p:cNvPr id="15" name="文本框 14"/>
          <p:cNvSpPr txBox="1"/>
          <p:nvPr/>
        </p:nvSpPr>
        <p:spPr>
          <a:xfrm>
            <a:off x="2790825" y="3711575"/>
            <a:ext cx="9022080" cy="1060450"/>
          </a:xfrm>
          <a:prstGeom prst="rect">
            <a:avLst/>
          </a:prstGeom>
          <a:noFill/>
        </p:spPr>
        <p:txBody>
          <a:bodyPr wrap="square" rtlCol="0">
            <a:spAutoFit/>
          </a:bodyPr>
          <a:p>
            <a:pPr>
              <a:lnSpc>
                <a:spcPct val="150000"/>
              </a:lnSpc>
            </a:pPr>
            <a:r>
              <a:rPr lang="zh-CN" altLang="en-US" sz="1400" b="1">
                <a:solidFill>
                  <a:srgbClr val="C00000"/>
                </a:solidFill>
                <a:latin typeface="微软雅黑" panose="020B0503020204020204" charset="-122"/>
                <a:ea typeface="微软雅黑" panose="020B0503020204020204" charset="-122"/>
                <a:cs typeface="微软雅黑" panose="020B0503020204020204" charset="-122"/>
              </a:rPr>
              <a:t>现有临床常用冲洗液存在不同局限：</a:t>
            </a:r>
            <a:r>
              <a:rPr lang="zh-CN" altLang="en-US" sz="1400" b="1">
                <a:solidFill>
                  <a:srgbClr val="C00000"/>
                </a:solidFill>
                <a:latin typeface="微软雅黑" panose="020B0503020204020204" charset="-122"/>
                <a:ea typeface="微软雅黑" panose="020B0503020204020204" charset="-122"/>
                <a:cs typeface="微软雅黑" panose="020B0503020204020204" charset="-122"/>
                <a:sym typeface="+mn-ea"/>
              </a:rPr>
              <a:t>山梨醇甘露醇冲洗剂、复方电解质眼内冲洗液专科</a:t>
            </a:r>
            <a:r>
              <a:rPr lang="zh-CN" altLang="en-US" sz="1400" b="1">
                <a:solidFill>
                  <a:srgbClr val="C00000"/>
                </a:solidFill>
                <a:latin typeface="微软雅黑" panose="020B0503020204020204" charset="-122"/>
                <a:ea typeface="微软雅黑" panose="020B0503020204020204" charset="-122"/>
                <a:cs typeface="微软雅黑" panose="020B0503020204020204" charset="-122"/>
                <a:sym typeface="+mn-ea"/>
              </a:rPr>
              <a:t>使用；</a:t>
            </a:r>
            <a:r>
              <a:rPr lang="zh-CN" altLang="en-US" sz="1400" b="1">
                <a:solidFill>
                  <a:srgbClr val="C00000"/>
                </a:solidFill>
                <a:latin typeface="微软雅黑" panose="020B0503020204020204" charset="-122"/>
                <a:ea typeface="微软雅黑" panose="020B0503020204020204" charset="-122"/>
                <a:cs typeface="微软雅黑" panose="020B0503020204020204" charset="-122"/>
              </a:rPr>
              <a:t>生理盐水促修复能力弱、代谢影响大；传统乳酸钠林格注射液存在超适应症、拆分重复使用的用药风险。本品可有效填补以上空白，为临床提供更安全、合规、高效、适配多场景的</a:t>
            </a:r>
            <a:r>
              <a:rPr lang="zh-CN" altLang="en-US" sz="1400" b="1">
                <a:solidFill>
                  <a:srgbClr val="C00000"/>
                </a:solidFill>
                <a:latin typeface="微软雅黑" panose="020B0503020204020204" charset="-122"/>
                <a:ea typeface="微软雅黑" panose="020B0503020204020204" charset="-122"/>
                <a:cs typeface="微软雅黑" panose="020B0503020204020204" charset="-122"/>
              </a:rPr>
              <a:t>通用冲洗治疗选择，完善医保目录的临床治疗覆盖。</a:t>
            </a:r>
            <a:endParaRPr lang="zh-CN" altLang="en-US" sz="1400" b="1">
              <a:solidFill>
                <a:srgbClr val="C00000"/>
              </a:solidFill>
              <a:latin typeface="微软雅黑" panose="020B0503020204020204" charset="-122"/>
              <a:ea typeface="微软雅黑" panose="020B0503020204020204" charset="-122"/>
              <a:cs typeface="微软雅黑" panose="020B0503020204020204" charset="-122"/>
            </a:endParaRPr>
          </a:p>
        </p:txBody>
      </p:sp>
      <p:sp>
        <p:nvSpPr>
          <p:cNvPr id="19" name="文本框 18"/>
          <p:cNvSpPr txBox="1"/>
          <p:nvPr/>
        </p:nvSpPr>
        <p:spPr>
          <a:xfrm>
            <a:off x="2708910" y="4977130"/>
            <a:ext cx="9104630" cy="1000125"/>
          </a:xfrm>
          <a:prstGeom prst="rect">
            <a:avLst/>
          </a:prstGeom>
          <a:noFill/>
        </p:spPr>
        <p:txBody>
          <a:bodyPr wrap="square" rtlCol="0">
            <a:noAutofit/>
          </a:bodyPr>
          <a:p>
            <a:pPr>
              <a:lnSpc>
                <a:spcPct val="150000"/>
              </a:lnSpc>
            </a:pPr>
            <a:r>
              <a:rPr lang="zh-CN" altLang="en-US" sz="1400">
                <a:latin typeface="微软雅黑" panose="020B0503020204020204" charset="-122"/>
                <a:ea typeface="微软雅黑" panose="020B0503020204020204" charset="-122"/>
                <a:cs typeface="微软雅黑" panose="020B0503020204020204" charset="-122"/>
              </a:rPr>
              <a:t>本品可通过严格执行标准化操作流程、规范把控冲洗参数与使用方式，从操作源头规避冲洗相关不良反应，大幅降低用药风险，保障诊疗过程安全稳妥。同时，</a:t>
            </a:r>
            <a:r>
              <a:rPr lang="zh-CN" altLang="en-US" sz="1400" b="1">
                <a:solidFill>
                  <a:srgbClr val="C00000"/>
                </a:solidFill>
                <a:latin typeface="微软雅黑" panose="020B0503020204020204" charset="-122"/>
                <a:ea typeface="微软雅黑" panose="020B0503020204020204" charset="-122"/>
                <a:cs typeface="微软雅黑" panose="020B0503020204020204" charset="-122"/>
              </a:rPr>
              <a:t>其配方与使用方式贴合临床常规操作习惯，无需额外复杂培训，便于各级医疗机构快速推广应用，提升诊疗服务的公平性与可及性。</a:t>
            </a:r>
            <a:endParaRPr lang="zh-CN" altLang="en-US" sz="1400" b="1">
              <a:solidFill>
                <a:srgbClr val="C00000"/>
              </a:solidFill>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635" y="2683510"/>
            <a:ext cx="12191365" cy="4231640"/>
          </a:xfrm>
          <a:prstGeom prst="rect">
            <a:avLst/>
          </a:prstGeom>
          <a:solidFill>
            <a:schemeClr val="accent1">
              <a:lumMod val="5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386715" y="550545"/>
            <a:ext cx="11417300" cy="5723890"/>
          </a:xfrm>
          <a:prstGeom prst="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indent="457200" fontAlgn="auto">
              <a:lnSpc>
                <a:spcPct val="130000"/>
              </a:lnSpc>
              <a:buNone/>
            </a:pPr>
            <a:endParaRPr lang="zh-CN" altLang="en-US"/>
          </a:p>
        </p:txBody>
      </p:sp>
      <p:sp>
        <p:nvSpPr>
          <p:cNvPr id="9" name="文本框 8"/>
          <p:cNvSpPr txBox="1"/>
          <p:nvPr/>
        </p:nvSpPr>
        <p:spPr>
          <a:xfrm>
            <a:off x="9843" y="1868170"/>
            <a:ext cx="12172315" cy="922020"/>
          </a:xfrm>
          <a:prstGeom prst="rect">
            <a:avLst/>
          </a:prstGeom>
          <a:noFill/>
        </p:spPr>
        <p:txBody>
          <a:bodyPr wrap="square" rtlCol="0">
            <a:spAutoFit/>
          </a:bodyPr>
          <a:p>
            <a:pPr algn="ctr"/>
            <a:r>
              <a:rPr lang="zh-CN" altLang="en-US" sz="5400" b="1">
                <a:solidFill>
                  <a:schemeClr val="accent1">
                    <a:lumMod val="50000"/>
                  </a:schemeClr>
                </a:solidFill>
                <a:latin typeface="宋体" panose="02010600030101010101" pitchFamily="2" charset="-122"/>
                <a:ea typeface="宋体" panose="02010600030101010101" pitchFamily="2" charset="-122"/>
                <a:sym typeface="+mn-ea"/>
              </a:rPr>
              <a:t>汇报完毕</a:t>
            </a:r>
            <a:r>
              <a:rPr lang="en-US" altLang="zh-CN" sz="5400" b="1">
                <a:solidFill>
                  <a:schemeClr val="accent1">
                    <a:lumMod val="50000"/>
                  </a:schemeClr>
                </a:solidFill>
                <a:latin typeface="宋体" panose="02010600030101010101" pitchFamily="2" charset="-122"/>
                <a:ea typeface="宋体" panose="02010600030101010101" pitchFamily="2" charset="-122"/>
                <a:sym typeface="+mn-ea"/>
              </a:rPr>
              <a:t> </a:t>
            </a:r>
            <a:r>
              <a:rPr lang="zh-CN" altLang="en-US" sz="5400" b="1">
                <a:solidFill>
                  <a:schemeClr val="accent1">
                    <a:lumMod val="50000"/>
                  </a:schemeClr>
                </a:solidFill>
                <a:latin typeface="宋体" panose="02010600030101010101" pitchFamily="2" charset="-122"/>
                <a:ea typeface="宋体" panose="02010600030101010101" pitchFamily="2" charset="-122"/>
                <a:sym typeface="+mn-ea"/>
              </a:rPr>
              <a:t>感谢各位专家审阅！</a:t>
            </a:r>
            <a:endParaRPr lang="zh-CN" altLang="en-US" sz="5400" b="1">
              <a:solidFill>
                <a:schemeClr val="accent1">
                  <a:lumMod val="50000"/>
                </a:schemeClr>
              </a:solidFill>
              <a:latin typeface="宋体" panose="02010600030101010101" pitchFamily="2" charset="-122"/>
              <a:ea typeface="宋体" panose="02010600030101010101" pitchFamily="2" charset="-122"/>
              <a:sym typeface="+mn-ea"/>
            </a:endParaRPr>
          </a:p>
        </p:txBody>
      </p:sp>
      <p:sp>
        <p:nvSpPr>
          <p:cNvPr id="8" name="文本框 7"/>
          <p:cNvSpPr txBox="1"/>
          <p:nvPr/>
        </p:nvSpPr>
        <p:spPr>
          <a:xfrm>
            <a:off x="3115945" y="3312160"/>
            <a:ext cx="6181090" cy="1804035"/>
          </a:xfrm>
          <a:prstGeom prst="rect">
            <a:avLst/>
          </a:prstGeom>
          <a:noFill/>
        </p:spPr>
        <p:txBody>
          <a:bodyPr wrap="square" rtlCol="0">
            <a:noAutofit/>
          </a:bodyPr>
          <a:p>
            <a:pPr indent="0" fontAlgn="auto">
              <a:lnSpc>
                <a:spcPct val="130000"/>
              </a:lnSpc>
              <a:buFont typeface="Wingdings" panose="05000000000000000000" charset="0"/>
              <a:buNone/>
            </a:pPr>
            <a:r>
              <a:rPr lang="zh-CN" altLang="en-US" sz="2400" b="1">
                <a:solidFill>
                  <a:schemeClr val="accent1">
                    <a:lumMod val="50000"/>
                  </a:schemeClr>
                </a:solidFill>
                <a:latin typeface="微软雅黑" panose="020B0503020204020204" charset="-122"/>
                <a:ea typeface="微软雅黑" panose="020B0503020204020204" charset="-122"/>
                <a:cs typeface="微软雅黑" panose="020B0503020204020204" charset="-122"/>
                <a:sym typeface="+mn-ea"/>
              </a:rPr>
              <a:t>艾汐秱</a:t>
            </a:r>
            <a:r>
              <a:rPr lang="en-US" altLang="zh-CN" sz="2400" b="1" baseline="30000">
                <a:solidFill>
                  <a:schemeClr val="accent1">
                    <a:lumMod val="50000"/>
                  </a:schemeClr>
                </a:solidFill>
                <a:latin typeface="微软雅黑" panose="020B0503020204020204" charset="-122"/>
                <a:ea typeface="微软雅黑" panose="020B0503020204020204" charset="-122"/>
                <a:cs typeface="微软雅黑" panose="020B0503020204020204" charset="-122"/>
                <a:sym typeface="+mn-ea"/>
              </a:rPr>
              <a:t>®</a:t>
            </a:r>
            <a:r>
              <a:rPr lang="zh-CN" altLang="en-US" sz="2400" b="1">
                <a:solidFill>
                  <a:schemeClr val="accent1">
                    <a:lumMod val="50000"/>
                  </a:schemeClr>
                </a:solidFill>
                <a:latin typeface="微软雅黑" panose="020B0503020204020204" charset="-122"/>
                <a:ea typeface="微软雅黑" panose="020B0503020204020204" charset="-122"/>
                <a:cs typeface="微软雅黑" panose="020B0503020204020204" charset="-122"/>
                <a:sym typeface="+mn-ea"/>
              </a:rPr>
              <a:t>乳酸钠林格冲洗液</a:t>
            </a:r>
            <a:endParaRPr lang="zh-CN" altLang="en-US" sz="2400" dirty="0" smtClean="0">
              <a:latin typeface="微软雅黑" panose="020B0503020204020204" charset="-122"/>
              <a:ea typeface="微软雅黑" panose="020B0503020204020204" charset="-122"/>
              <a:cs typeface="微软雅黑" panose="020B0503020204020204" charset="-122"/>
              <a:sym typeface="+mn-ea"/>
            </a:endParaRPr>
          </a:p>
          <a:p>
            <a:pPr marL="285750" indent="-285750" fontAlgn="auto">
              <a:lnSpc>
                <a:spcPct val="130000"/>
              </a:lnSpc>
              <a:buFont typeface="Wingdings" panose="05000000000000000000" charset="0"/>
              <a:buChar char="Ø"/>
            </a:pPr>
            <a:endParaRPr lang="zh-CN" altLang="en-US" sz="2000"/>
          </a:p>
        </p:txBody>
      </p:sp>
      <p:sp>
        <p:nvSpPr>
          <p:cNvPr id="2" name="文本框 1"/>
          <p:cNvSpPr txBox="1"/>
          <p:nvPr/>
        </p:nvSpPr>
        <p:spPr>
          <a:xfrm>
            <a:off x="1270" y="5816600"/>
            <a:ext cx="12190095" cy="460375"/>
          </a:xfrm>
          <a:prstGeom prst="rect">
            <a:avLst/>
          </a:prstGeom>
          <a:noFill/>
        </p:spPr>
        <p:txBody>
          <a:bodyPr wrap="square" rtlCol="0">
            <a:spAutoFit/>
          </a:bodyPr>
          <a:p>
            <a:pPr algn="ctr"/>
            <a:r>
              <a:rPr lang="zh-CN" altLang="en-US" sz="2400"/>
              <a:t>石家庄四药有限公司</a:t>
            </a:r>
            <a:endParaRPr lang="zh-CN" altLang="en-US" sz="2400"/>
          </a:p>
        </p:txBody>
      </p:sp>
      <p:sp>
        <p:nvSpPr>
          <p:cNvPr id="7" name="文本框 6"/>
          <p:cNvSpPr txBox="1"/>
          <p:nvPr/>
        </p:nvSpPr>
        <p:spPr>
          <a:xfrm>
            <a:off x="2962910" y="3856990"/>
            <a:ext cx="5807710" cy="1474470"/>
          </a:xfrm>
          <a:prstGeom prst="rect">
            <a:avLst/>
          </a:prstGeom>
          <a:noFill/>
        </p:spPr>
        <p:txBody>
          <a:bodyPr wrap="square" rtlCol="0">
            <a:noAutofit/>
          </a:bodyPr>
          <a:p>
            <a:pPr marL="285750" indent="-285750" fontAlgn="auto">
              <a:lnSpc>
                <a:spcPct val="130000"/>
              </a:lnSpc>
              <a:buFont typeface="Wingdings" panose="05000000000000000000" charset="0"/>
              <a:buChar char="Ø"/>
            </a:pPr>
            <a:r>
              <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rPr>
              <a:t>多科室通用</a:t>
            </a:r>
            <a:r>
              <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rPr>
              <a:t>冲洗，突破</a:t>
            </a:r>
            <a:r>
              <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rPr>
              <a:t>专科冲洗液应用局限</a:t>
            </a:r>
            <a:endPar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endParaRPr>
          </a:p>
          <a:p>
            <a:pPr marL="285750" indent="-285750" fontAlgn="auto">
              <a:lnSpc>
                <a:spcPct val="130000"/>
              </a:lnSpc>
              <a:buFont typeface="Wingdings" panose="05000000000000000000" charset="0"/>
              <a:buChar char="Ø"/>
            </a:pPr>
            <a:r>
              <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rPr>
              <a:t>生理相容性配方，强修复能力减炎症</a:t>
            </a:r>
            <a:r>
              <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rPr>
              <a:t>防粘连</a:t>
            </a:r>
            <a:endPar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endParaRPr>
          </a:p>
          <a:p>
            <a:pPr marL="285750" indent="-285750" fontAlgn="auto">
              <a:lnSpc>
                <a:spcPct val="130000"/>
              </a:lnSpc>
              <a:buFont typeface="Wingdings" panose="05000000000000000000" charset="0"/>
              <a:buChar char="Ø"/>
            </a:pPr>
            <a:r>
              <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rPr>
              <a:t>全身</a:t>
            </a:r>
            <a:r>
              <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rPr>
              <a:t>代谢无酸中毒肾损伤高钠负荷血糖干扰</a:t>
            </a:r>
            <a:endPar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endParaRPr>
          </a:p>
          <a:p>
            <a:pPr marL="285750" indent="-285750" fontAlgn="auto">
              <a:lnSpc>
                <a:spcPct val="130000"/>
              </a:lnSpc>
              <a:buFont typeface="Wingdings" panose="05000000000000000000" charset="0"/>
              <a:buChar char="Ø"/>
            </a:pPr>
            <a:endParaRPr lang="zh-CN" altLang="en-US" sz="2000" b="1">
              <a:solidFill>
                <a:schemeClr val="accent1"/>
              </a:solidFill>
              <a:latin typeface="微软雅黑" panose="020B0503020204020204" charset="-122"/>
              <a:ea typeface="微软雅黑" panose="020B0503020204020204" charset="-122"/>
              <a:cs typeface="微软雅黑" panose="020B0503020204020204" charset="-122"/>
              <a:sym typeface="+mn-ea"/>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4"/>
          <p:cNvSpPr/>
          <p:nvPr/>
        </p:nvSpPr>
        <p:spPr>
          <a:xfrm>
            <a:off x="635" y="2683510"/>
            <a:ext cx="12191365" cy="423164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Times New Roman" panose="02020603050405020304" pitchFamily="18" charset="0"/>
              <a:ea typeface="微软雅黑" panose="020B0503020204020204" charset="-122"/>
            </a:endParaRPr>
          </a:p>
        </p:txBody>
      </p:sp>
      <p:sp>
        <p:nvSpPr>
          <p:cNvPr id="4" name="矩形 3"/>
          <p:cNvSpPr/>
          <p:nvPr/>
        </p:nvSpPr>
        <p:spPr>
          <a:xfrm>
            <a:off x="386080" y="567055"/>
            <a:ext cx="11417300" cy="5723890"/>
          </a:xfrm>
          <a:prstGeom prst="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latin typeface="Times New Roman" panose="02020603050405020304" pitchFamily="18" charset="0"/>
                <a:ea typeface="微软雅黑" panose="020B0503020204020204" charset="-122"/>
              </a:rPr>
              <a:t>层</a:t>
            </a:r>
            <a:endParaRPr lang="zh-CN" altLang="en-US">
              <a:latin typeface="Times New Roman" panose="02020603050405020304" pitchFamily="18" charset="0"/>
              <a:ea typeface="微软雅黑" panose="020B0503020204020204" charset="-122"/>
            </a:endParaRPr>
          </a:p>
        </p:txBody>
      </p:sp>
      <p:sp>
        <p:nvSpPr>
          <p:cNvPr id="8" name="矩形 7"/>
          <p:cNvSpPr/>
          <p:nvPr/>
        </p:nvSpPr>
        <p:spPr>
          <a:xfrm>
            <a:off x="6050280" y="911225"/>
            <a:ext cx="89535" cy="128143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ea typeface="微软雅黑" panose="020B0503020204020204" charset="-122"/>
            </a:endParaRPr>
          </a:p>
        </p:txBody>
      </p:sp>
      <p:sp>
        <p:nvSpPr>
          <p:cNvPr id="9" name="文本框 8"/>
          <p:cNvSpPr txBox="1"/>
          <p:nvPr/>
        </p:nvSpPr>
        <p:spPr>
          <a:xfrm>
            <a:off x="4724400" y="1266190"/>
            <a:ext cx="1325880" cy="768350"/>
          </a:xfrm>
          <a:prstGeom prst="rect">
            <a:avLst/>
          </a:prstGeom>
          <a:noFill/>
        </p:spPr>
        <p:txBody>
          <a:bodyPr wrap="square" rtlCol="0">
            <a:spAutoFit/>
          </a:bodyPr>
          <a:p>
            <a:pPr algn="ctr"/>
            <a:r>
              <a:rPr lang="zh-CN" altLang="zh-CN" sz="4400">
                <a:solidFill>
                  <a:schemeClr val="accent1">
                    <a:lumMod val="50000"/>
                  </a:schemeClr>
                </a:solidFill>
                <a:latin typeface="Times New Roman" panose="02020603050405020304" pitchFamily="18" charset="0"/>
                <a:ea typeface="微软雅黑" panose="020B0503020204020204" charset="-122"/>
              </a:rPr>
              <a:t>目录</a:t>
            </a:r>
            <a:endParaRPr lang="zh-CN" altLang="zh-CN" sz="4400">
              <a:solidFill>
                <a:schemeClr val="accent1">
                  <a:lumMod val="50000"/>
                </a:schemeClr>
              </a:solidFill>
              <a:latin typeface="Times New Roman" panose="02020603050405020304" pitchFamily="18" charset="0"/>
              <a:ea typeface="微软雅黑" panose="020B0503020204020204" charset="-122"/>
            </a:endParaRPr>
          </a:p>
        </p:txBody>
      </p:sp>
      <p:sp>
        <p:nvSpPr>
          <p:cNvPr id="10" name="文本框 9"/>
          <p:cNvSpPr txBox="1"/>
          <p:nvPr/>
        </p:nvSpPr>
        <p:spPr>
          <a:xfrm>
            <a:off x="6139815" y="1450975"/>
            <a:ext cx="1503045" cy="521970"/>
          </a:xfrm>
          <a:prstGeom prst="rect">
            <a:avLst/>
          </a:prstGeom>
          <a:noFill/>
        </p:spPr>
        <p:txBody>
          <a:bodyPr wrap="square" rtlCol="0">
            <a:spAutoFit/>
          </a:bodyPr>
          <a:p>
            <a:pPr algn="ctr"/>
            <a:r>
              <a:rPr lang="en-US" altLang="zh-CN" sz="2800">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rPr>
              <a:t>Contents</a:t>
            </a:r>
            <a:endParaRPr lang="en-US" altLang="zh-CN" sz="2800">
              <a:solidFill>
                <a:schemeClr val="accent1">
                  <a:lumMod val="50000"/>
                </a:schemeClr>
              </a:solidFill>
              <a:latin typeface="Times New Roman" panose="02020603050405020304" pitchFamily="18" charset="0"/>
              <a:ea typeface="微软雅黑" panose="020B0503020204020204" charset="-122"/>
              <a:cs typeface="Times New Roman" panose="02020603050405020304" pitchFamily="18" charset="0"/>
            </a:endParaRPr>
          </a:p>
        </p:txBody>
      </p:sp>
      <p:grpSp>
        <p:nvGrpSpPr>
          <p:cNvPr id="13" name="组合 12"/>
          <p:cNvGrpSpPr/>
          <p:nvPr/>
        </p:nvGrpSpPr>
        <p:grpSpPr>
          <a:xfrm>
            <a:off x="1625600" y="2472055"/>
            <a:ext cx="3711575" cy="683895"/>
            <a:chOff x="9602" y="2002"/>
            <a:chExt cx="5845" cy="1077"/>
          </a:xfrm>
        </p:grpSpPr>
        <p:sp>
          <p:nvSpPr>
            <p:cNvPr id="14" name="椭圆 13"/>
            <p:cNvSpPr/>
            <p:nvPr/>
          </p:nvSpPr>
          <p:spPr>
            <a:xfrm>
              <a:off x="9602" y="2002"/>
              <a:ext cx="1052" cy="1077"/>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ea typeface="微软雅黑" panose="020B0503020204020204" charset="-122"/>
              </a:endParaRPr>
            </a:p>
          </p:txBody>
        </p:sp>
        <p:sp>
          <p:nvSpPr>
            <p:cNvPr id="15" name="文本框 14"/>
            <p:cNvSpPr txBox="1"/>
            <p:nvPr/>
          </p:nvSpPr>
          <p:spPr>
            <a:xfrm>
              <a:off x="9749" y="2220"/>
              <a:ext cx="757" cy="628"/>
            </a:xfrm>
            <a:prstGeom prst="rect">
              <a:avLst/>
            </a:prstGeom>
            <a:noFill/>
          </p:spPr>
          <p:txBody>
            <a:bodyPr wrap="square" rtlCol="0">
              <a:spAutoFit/>
            </a:bodyPr>
            <a:p>
              <a:r>
                <a:rPr lang="en-US" altLang="zh-CN" sz="2000" b="1">
                  <a:solidFill>
                    <a:schemeClr val="bg1"/>
                  </a:solidFill>
                  <a:latin typeface="Times New Roman" panose="02020603050405020304" pitchFamily="18" charset="0"/>
                  <a:ea typeface="微软雅黑" panose="020B0503020204020204" charset="-122"/>
                </a:rPr>
                <a:t>01</a:t>
              </a:r>
              <a:endParaRPr lang="en-US" altLang="zh-CN" sz="2000" b="1">
                <a:solidFill>
                  <a:schemeClr val="bg1"/>
                </a:solidFill>
                <a:latin typeface="Times New Roman" panose="02020603050405020304" pitchFamily="18" charset="0"/>
                <a:ea typeface="微软雅黑" panose="020B0503020204020204" charset="-122"/>
              </a:endParaRPr>
            </a:p>
          </p:txBody>
        </p:sp>
        <p:sp>
          <p:nvSpPr>
            <p:cNvPr id="16" name="文本框 15"/>
            <p:cNvSpPr txBox="1"/>
            <p:nvPr/>
          </p:nvSpPr>
          <p:spPr>
            <a:xfrm>
              <a:off x="10923" y="2220"/>
              <a:ext cx="4524" cy="822"/>
            </a:xfrm>
            <a:prstGeom prst="rect">
              <a:avLst/>
            </a:prstGeom>
            <a:noFill/>
          </p:spPr>
          <p:txBody>
            <a:bodyPr wrap="square" rtlCol="0">
              <a:spAutoFit/>
            </a:bodyPr>
            <a:p>
              <a:pPr algn="just"/>
              <a:r>
                <a:rPr lang="zh-CN" altLang="en-US" sz="2800">
                  <a:solidFill>
                    <a:schemeClr val="accent1">
                      <a:lumMod val="50000"/>
                    </a:schemeClr>
                  </a:solidFill>
                  <a:latin typeface="Times New Roman" panose="02020603050405020304" pitchFamily="18" charset="0"/>
                  <a:ea typeface="微软雅黑" panose="020B0503020204020204" charset="-122"/>
                </a:rPr>
                <a:t>药品基本情况</a:t>
              </a:r>
              <a:endParaRPr lang="zh-CN" altLang="en-US" sz="2800">
                <a:solidFill>
                  <a:schemeClr val="accent1">
                    <a:lumMod val="50000"/>
                  </a:schemeClr>
                </a:solidFill>
                <a:latin typeface="Times New Roman" panose="02020603050405020304" pitchFamily="18" charset="0"/>
                <a:ea typeface="微软雅黑" panose="020B0503020204020204" charset="-122"/>
              </a:endParaRPr>
            </a:p>
          </p:txBody>
        </p:sp>
      </p:grpSp>
      <p:grpSp>
        <p:nvGrpSpPr>
          <p:cNvPr id="17" name="组合 16"/>
          <p:cNvGrpSpPr/>
          <p:nvPr/>
        </p:nvGrpSpPr>
        <p:grpSpPr>
          <a:xfrm>
            <a:off x="6828790" y="2467610"/>
            <a:ext cx="3711575" cy="683895"/>
            <a:chOff x="9602" y="2002"/>
            <a:chExt cx="5845" cy="1077"/>
          </a:xfrm>
        </p:grpSpPr>
        <p:sp>
          <p:nvSpPr>
            <p:cNvPr id="18" name="椭圆 17"/>
            <p:cNvSpPr/>
            <p:nvPr/>
          </p:nvSpPr>
          <p:spPr>
            <a:xfrm>
              <a:off x="9602" y="2002"/>
              <a:ext cx="1052" cy="1077"/>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ea typeface="微软雅黑" panose="020B0503020204020204" charset="-122"/>
              </a:endParaRPr>
            </a:p>
          </p:txBody>
        </p:sp>
        <p:sp>
          <p:nvSpPr>
            <p:cNvPr id="19" name="文本框 18"/>
            <p:cNvSpPr txBox="1"/>
            <p:nvPr/>
          </p:nvSpPr>
          <p:spPr>
            <a:xfrm>
              <a:off x="9749" y="2220"/>
              <a:ext cx="757" cy="628"/>
            </a:xfrm>
            <a:prstGeom prst="rect">
              <a:avLst/>
            </a:prstGeom>
            <a:noFill/>
          </p:spPr>
          <p:txBody>
            <a:bodyPr wrap="square" rtlCol="0">
              <a:spAutoFit/>
            </a:bodyPr>
            <a:p>
              <a:r>
                <a:rPr lang="en-US" altLang="zh-CN" sz="2000" b="1">
                  <a:solidFill>
                    <a:schemeClr val="bg1"/>
                  </a:solidFill>
                  <a:latin typeface="Times New Roman" panose="02020603050405020304" pitchFamily="18" charset="0"/>
                  <a:ea typeface="微软雅黑" panose="020B0503020204020204" charset="-122"/>
                </a:rPr>
                <a:t>02</a:t>
              </a:r>
              <a:endParaRPr lang="en-US" altLang="zh-CN" sz="2000" b="1">
                <a:solidFill>
                  <a:schemeClr val="bg1"/>
                </a:solidFill>
                <a:latin typeface="Times New Roman" panose="02020603050405020304" pitchFamily="18" charset="0"/>
                <a:ea typeface="微软雅黑" panose="020B0503020204020204" charset="-122"/>
              </a:endParaRPr>
            </a:p>
          </p:txBody>
        </p:sp>
        <p:sp>
          <p:nvSpPr>
            <p:cNvPr id="20" name="文本框 19"/>
            <p:cNvSpPr txBox="1"/>
            <p:nvPr/>
          </p:nvSpPr>
          <p:spPr>
            <a:xfrm>
              <a:off x="10923" y="2220"/>
              <a:ext cx="4524" cy="822"/>
            </a:xfrm>
            <a:prstGeom prst="rect">
              <a:avLst/>
            </a:prstGeom>
            <a:noFill/>
          </p:spPr>
          <p:txBody>
            <a:bodyPr wrap="square" rtlCol="0">
              <a:spAutoFit/>
            </a:bodyPr>
            <a:p>
              <a:pPr algn="just"/>
              <a:r>
                <a:rPr lang="zh-CN" altLang="en-US" sz="2800">
                  <a:solidFill>
                    <a:schemeClr val="accent1">
                      <a:lumMod val="50000"/>
                    </a:schemeClr>
                  </a:solidFill>
                  <a:latin typeface="Times New Roman" panose="02020603050405020304" pitchFamily="18" charset="0"/>
                  <a:ea typeface="微软雅黑" panose="020B0503020204020204" charset="-122"/>
                </a:rPr>
                <a:t>安全性</a:t>
              </a:r>
              <a:endParaRPr lang="zh-CN" altLang="en-US" sz="2800">
                <a:solidFill>
                  <a:schemeClr val="accent1">
                    <a:lumMod val="50000"/>
                  </a:schemeClr>
                </a:solidFill>
                <a:latin typeface="Times New Roman" panose="02020603050405020304" pitchFamily="18" charset="0"/>
                <a:ea typeface="微软雅黑" panose="020B0503020204020204" charset="-122"/>
              </a:endParaRPr>
            </a:p>
          </p:txBody>
        </p:sp>
      </p:grpSp>
      <p:grpSp>
        <p:nvGrpSpPr>
          <p:cNvPr id="21" name="组合 20"/>
          <p:cNvGrpSpPr/>
          <p:nvPr/>
        </p:nvGrpSpPr>
        <p:grpSpPr>
          <a:xfrm>
            <a:off x="1625600" y="3820795"/>
            <a:ext cx="3711575" cy="683895"/>
            <a:chOff x="9602" y="2002"/>
            <a:chExt cx="5845" cy="1077"/>
          </a:xfrm>
        </p:grpSpPr>
        <p:sp>
          <p:nvSpPr>
            <p:cNvPr id="22" name="椭圆 21"/>
            <p:cNvSpPr/>
            <p:nvPr/>
          </p:nvSpPr>
          <p:spPr>
            <a:xfrm>
              <a:off x="9602" y="2002"/>
              <a:ext cx="1052" cy="1077"/>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ea typeface="微软雅黑" panose="020B0503020204020204" charset="-122"/>
              </a:endParaRPr>
            </a:p>
          </p:txBody>
        </p:sp>
        <p:sp>
          <p:nvSpPr>
            <p:cNvPr id="23" name="文本框 22"/>
            <p:cNvSpPr txBox="1"/>
            <p:nvPr/>
          </p:nvSpPr>
          <p:spPr>
            <a:xfrm>
              <a:off x="9749" y="2220"/>
              <a:ext cx="757" cy="628"/>
            </a:xfrm>
            <a:prstGeom prst="rect">
              <a:avLst/>
            </a:prstGeom>
            <a:noFill/>
          </p:spPr>
          <p:txBody>
            <a:bodyPr wrap="square" rtlCol="0">
              <a:spAutoFit/>
            </a:bodyPr>
            <a:p>
              <a:r>
                <a:rPr lang="en-US" altLang="zh-CN" sz="2000" b="1">
                  <a:solidFill>
                    <a:schemeClr val="bg1"/>
                  </a:solidFill>
                  <a:latin typeface="Times New Roman" panose="02020603050405020304" pitchFamily="18" charset="0"/>
                  <a:ea typeface="微软雅黑" panose="020B0503020204020204" charset="-122"/>
                </a:rPr>
                <a:t>03</a:t>
              </a:r>
              <a:endParaRPr lang="en-US" altLang="zh-CN" sz="2000" b="1">
                <a:solidFill>
                  <a:schemeClr val="bg1"/>
                </a:solidFill>
                <a:latin typeface="Times New Roman" panose="02020603050405020304" pitchFamily="18" charset="0"/>
                <a:ea typeface="微软雅黑" panose="020B0503020204020204" charset="-122"/>
              </a:endParaRPr>
            </a:p>
          </p:txBody>
        </p:sp>
        <p:sp>
          <p:nvSpPr>
            <p:cNvPr id="24" name="文本框 23"/>
            <p:cNvSpPr txBox="1"/>
            <p:nvPr/>
          </p:nvSpPr>
          <p:spPr>
            <a:xfrm>
              <a:off x="10923" y="2220"/>
              <a:ext cx="4524" cy="822"/>
            </a:xfrm>
            <a:prstGeom prst="rect">
              <a:avLst/>
            </a:prstGeom>
            <a:noFill/>
          </p:spPr>
          <p:txBody>
            <a:bodyPr wrap="square" rtlCol="0">
              <a:spAutoFit/>
            </a:bodyPr>
            <a:p>
              <a:pPr algn="just"/>
              <a:r>
                <a:rPr lang="zh-CN" altLang="en-US" sz="2800">
                  <a:solidFill>
                    <a:schemeClr val="accent1">
                      <a:lumMod val="50000"/>
                    </a:schemeClr>
                  </a:solidFill>
                  <a:latin typeface="Times New Roman" panose="02020603050405020304" pitchFamily="18" charset="0"/>
                  <a:ea typeface="微软雅黑" panose="020B0503020204020204" charset="-122"/>
                </a:rPr>
                <a:t>有效性</a:t>
              </a:r>
              <a:endParaRPr lang="zh-CN" altLang="en-US" sz="2800">
                <a:solidFill>
                  <a:schemeClr val="accent1">
                    <a:lumMod val="50000"/>
                  </a:schemeClr>
                </a:solidFill>
                <a:latin typeface="Times New Roman" panose="02020603050405020304" pitchFamily="18" charset="0"/>
                <a:ea typeface="微软雅黑" panose="020B0503020204020204" charset="-122"/>
              </a:endParaRPr>
            </a:p>
          </p:txBody>
        </p:sp>
      </p:grpSp>
      <p:grpSp>
        <p:nvGrpSpPr>
          <p:cNvPr id="25" name="组合 24"/>
          <p:cNvGrpSpPr/>
          <p:nvPr/>
        </p:nvGrpSpPr>
        <p:grpSpPr>
          <a:xfrm>
            <a:off x="6828790" y="3847465"/>
            <a:ext cx="3711575" cy="683895"/>
            <a:chOff x="9602" y="2002"/>
            <a:chExt cx="5845" cy="1077"/>
          </a:xfrm>
        </p:grpSpPr>
        <p:sp>
          <p:nvSpPr>
            <p:cNvPr id="26" name="椭圆 25"/>
            <p:cNvSpPr/>
            <p:nvPr/>
          </p:nvSpPr>
          <p:spPr>
            <a:xfrm>
              <a:off x="9602" y="2002"/>
              <a:ext cx="1052" cy="1077"/>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ea typeface="微软雅黑" panose="020B0503020204020204" charset="-122"/>
              </a:endParaRPr>
            </a:p>
          </p:txBody>
        </p:sp>
        <p:sp>
          <p:nvSpPr>
            <p:cNvPr id="27" name="文本框 26"/>
            <p:cNvSpPr txBox="1"/>
            <p:nvPr/>
          </p:nvSpPr>
          <p:spPr>
            <a:xfrm>
              <a:off x="9749" y="2220"/>
              <a:ext cx="757" cy="628"/>
            </a:xfrm>
            <a:prstGeom prst="rect">
              <a:avLst/>
            </a:prstGeom>
            <a:noFill/>
          </p:spPr>
          <p:txBody>
            <a:bodyPr wrap="square" rtlCol="0">
              <a:spAutoFit/>
            </a:bodyPr>
            <a:p>
              <a:r>
                <a:rPr lang="en-US" altLang="zh-CN" sz="2000" b="1">
                  <a:solidFill>
                    <a:schemeClr val="bg1"/>
                  </a:solidFill>
                  <a:latin typeface="Times New Roman" panose="02020603050405020304" pitchFamily="18" charset="0"/>
                  <a:ea typeface="微软雅黑" panose="020B0503020204020204" charset="-122"/>
                </a:rPr>
                <a:t>04</a:t>
              </a:r>
              <a:endParaRPr lang="en-US" altLang="zh-CN" sz="2000" b="1">
                <a:solidFill>
                  <a:schemeClr val="bg1"/>
                </a:solidFill>
                <a:latin typeface="Times New Roman" panose="02020603050405020304" pitchFamily="18" charset="0"/>
                <a:ea typeface="微软雅黑" panose="020B0503020204020204" charset="-122"/>
              </a:endParaRPr>
            </a:p>
          </p:txBody>
        </p:sp>
        <p:sp>
          <p:nvSpPr>
            <p:cNvPr id="28" name="文本框 27"/>
            <p:cNvSpPr txBox="1"/>
            <p:nvPr/>
          </p:nvSpPr>
          <p:spPr>
            <a:xfrm>
              <a:off x="10923" y="2220"/>
              <a:ext cx="4524" cy="822"/>
            </a:xfrm>
            <a:prstGeom prst="rect">
              <a:avLst/>
            </a:prstGeom>
            <a:noFill/>
          </p:spPr>
          <p:txBody>
            <a:bodyPr wrap="square" rtlCol="0">
              <a:spAutoFit/>
            </a:bodyPr>
            <a:p>
              <a:pPr algn="just"/>
              <a:r>
                <a:rPr lang="zh-CN" altLang="en-US" sz="2800">
                  <a:solidFill>
                    <a:schemeClr val="accent1">
                      <a:lumMod val="50000"/>
                    </a:schemeClr>
                  </a:solidFill>
                  <a:latin typeface="Times New Roman" panose="02020603050405020304" pitchFamily="18" charset="0"/>
                  <a:ea typeface="微软雅黑" panose="020B0503020204020204" charset="-122"/>
                </a:rPr>
                <a:t>创新性</a:t>
              </a:r>
              <a:endParaRPr lang="zh-CN" altLang="en-US" sz="2800">
                <a:solidFill>
                  <a:schemeClr val="accent1">
                    <a:lumMod val="50000"/>
                  </a:schemeClr>
                </a:solidFill>
                <a:latin typeface="Times New Roman" panose="02020603050405020304" pitchFamily="18" charset="0"/>
                <a:ea typeface="微软雅黑" panose="020B0503020204020204" charset="-122"/>
              </a:endParaRPr>
            </a:p>
          </p:txBody>
        </p:sp>
      </p:grpSp>
      <p:grpSp>
        <p:nvGrpSpPr>
          <p:cNvPr id="2" name="组合 1"/>
          <p:cNvGrpSpPr/>
          <p:nvPr/>
        </p:nvGrpSpPr>
        <p:grpSpPr>
          <a:xfrm>
            <a:off x="1625600" y="5161280"/>
            <a:ext cx="3711575" cy="683895"/>
            <a:chOff x="9602" y="2002"/>
            <a:chExt cx="5845" cy="1077"/>
          </a:xfrm>
        </p:grpSpPr>
        <p:sp>
          <p:nvSpPr>
            <p:cNvPr id="3" name="椭圆 2"/>
            <p:cNvSpPr/>
            <p:nvPr/>
          </p:nvSpPr>
          <p:spPr>
            <a:xfrm>
              <a:off x="9602" y="2002"/>
              <a:ext cx="1052" cy="1077"/>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ea typeface="微软雅黑" panose="020B0503020204020204" charset="-122"/>
              </a:endParaRPr>
            </a:p>
          </p:txBody>
        </p:sp>
        <p:sp>
          <p:nvSpPr>
            <p:cNvPr id="6" name="文本框 5"/>
            <p:cNvSpPr txBox="1"/>
            <p:nvPr/>
          </p:nvSpPr>
          <p:spPr>
            <a:xfrm>
              <a:off x="9749" y="2220"/>
              <a:ext cx="757" cy="628"/>
            </a:xfrm>
            <a:prstGeom prst="rect">
              <a:avLst/>
            </a:prstGeom>
            <a:noFill/>
          </p:spPr>
          <p:txBody>
            <a:bodyPr wrap="square" rtlCol="0">
              <a:spAutoFit/>
            </a:bodyPr>
            <a:p>
              <a:r>
                <a:rPr lang="en-US" altLang="zh-CN" sz="2000" b="1">
                  <a:solidFill>
                    <a:schemeClr val="bg1"/>
                  </a:solidFill>
                  <a:latin typeface="Times New Roman" panose="02020603050405020304" pitchFamily="18" charset="0"/>
                  <a:ea typeface="微软雅黑" panose="020B0503020204020204" charset="-122"/>
                </a:rPr>
                <a:t>05</a:t>
              </a:r>
              <a:endParaRPr lang="en-US" altLang="zh-CN" sz="2000" b="1">
                <a:solidFill>
                  <a:schemeClr val="bg1"/>
                </a:solidFill>
                <a:latin typeface="Times New Roman" panose="02020603050405020304" pitchFamily="18" charset="0"/>
                <a:ea typeface="微软雅黑" panose="020B0503020204020204" charset="-122"/>
              </a:endParaRPr>
            </a:p>
          </p:txBody>
        </p:sp>
        <p:sp>
          <p:nvSpPr>
            <p:cNvPr id="7" name="文本框 6"/>
            <p:cNvSpPr txBox="1"/>
            <p:nvPr/>
          </p:nvSpPr>
          <p:spPr>
            <a:xfrm>
              <a:off x="10923" y="2220"/>
              <a:ext cx="4524" cy="822"/>
            </a:xfrm>
            <a:prstGeom prst="rect">
              <a:avLst/>
            </a:prstGeom>
            <a:noFill/>
          </p:spPr>
          <p:txBody>
            <a:bodyPr wrap="square" rtlCol="0">
              <a:spAutoFit/>
            </a:bodyPr>
            <a:p>
              <a:pPr algn="just"/>
              <a:r>
                <a:rPr lang="zh-CN" altLang="en-US" sz="2800">
                  <a:solidFill>
                    <a:schemeClr val="accent1">
                      <a:lumMod val="50000"/>
                    </a:schemeClr>
                  </a:solidFill>
                  <a:latin typeface="Times New Roman" panose="02020603050405020304" pitchFamily="18" charset="0"/>
                  <a:ea typeface="微软雅黑" panose="020B0503020204020204" charset="-122"/>
                </a:rPr>
                <a:t>公平性</a:t>
              </a:r>
              <a:endParaRPr lang="zh-CN" altLang="en-US" sz="2800">
                <a:solidFill>
                  <a:schemeClr val="accent1">
                    <a:lumMod val="50000"/>
                  </a:schemeClr>
                </a:solidFill>
                <a:latin typeface="Times New Roman" panose="02020603050405020304" pitchFamily="18" charset="0"/>
                <a:ea typeface="微软雅黑" panose="020B0503020204020204" charset="-122"/>
              </a:endParaRPr>
            </a:p>
          </p:txBody>
        </p:sp>
      </p:gr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2" name="表格 1"/>
          <p:cNvGraphicFramePr/>
          <p:nvPr>
            <p:custDataLst>
              <p:tags r:id="rId1"/>
            </p:custDataLst>
          </p:nvPr>
        </p:nvGraphicFramePr>
        <p:xfrm>
          <a:off x="469900" y="1348105"/>
          <a:ext cx="11123295" cy="1950085"/>
        </p:xfrm>
        <a:graphic>
          <a:graphicData uri="http://schemas.openxmlformats.org/drawingml/2006/table">
            <a:tbl>
              <a:tblPr firstRow="1" bandRow="1">
                <a:tableStyleId>{5C22544A-7EE6-4342-B048-85BDC9FD1C3A}</a:tableStyleId>
              </a:tblPr>
              <a:tblGrid>
                <a:gridCol w="1513840"/>
                <a:gridCol w="3257550"/>
                <a:gridCol w="1206500"/>
                <a:gridCol w="1525270"/>
                <a:gridCol w="1918970"/>
                <a:gridCol w="1701165"/>
              </a:tblGrid>
              <a:tr h="528320">
                <a:tc gridSpan="6">
                  <a:txBody>
                    <a:bodyPr/>
                    <a:p>
                      <a:pPr>
                        <a:buNone/>
                      </a:pPr>
                      <a:r>
                        <a:rPr lang="zh-CN" altLang="en-US" sz="2000" b="1">
                          <a:solidFill>
                            <a:schemeClr val="bg1"/>
                          </a:solidFill>
                        </a:rPr>
                        <a:t>产品基本信息</a:t>
                      </a:r>
                      <a:endParaRPr lang="zh-CN" altLang="en-US" sz="2000" b="1">
                        <a:solidFill>
                          <a:schemeClr val="bg1"/>
                        </a:solidFill>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B50B5"/>
                    </a:solid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r>
              <a:tr h="447675">
                <a:tc>
                  <a:txBody>
                    <a:bodyPr/>
                    <a:p>
                      <a:pPr>
                        <a:buNone/>
                      </a:pPr>
                      <a:r>
                        <a:rPr lang="zh-CN" altLang="en-US" b="1">
                          <a:solidFill>
                            <a:schemeClr val="tx1"/>
                          </a:solidFill>
                        </a:rPr>
                        <a:t>药品通用名</a:t>
                      </a:r>
                      <a:endParaRPr lang="zh-CN" altLang="en-US" b="1">
                        <a:solidFill>
                          <a:schemeClr val="tx1"/>
                        </a:solidFill>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r>
                        <a:rPr lang="zh-CN" altLang="en-US" b="0">
                          <a:solidFill>
                            <a:schemeClr val="tx1"/>
                          </a:solidFill>
                        </a:rPr>
                        <a:t>乳酸钠林格冲洗液</a:t>
                      </a:r>
                      <a:endParaRPr lang="zh-CN" altLang="en-US" b="0">
                        <a:solidFill>
                          <a:schemeClr val="tx1"/>
                        </a:solidFill>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r>
                        <a:rPr lang="zh-CN" altLang="en-US" b="1">
                          <a:solidFill>
                            <a:schemeClr val="tx1"/>
                          </a:solidFill>
                        </a:rPr>
                        <a:t>注册规格</a:t>
                      </a:r>
                      <a:endParaRPr lang="zh-CN" altLang="en-US" b="1">
                        <a:solidFill>
                          <a:schemeClr val="tx1"/>
                        </a:solidFill>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r>
                        <a:rPr lang="en-US" altLang="zh-CN" b="0">
                          <a:solidFill>
                            <a:schemeClr val="tx1"/>
                          </a:solidFill>
                        </a:rPr>
                        <a:t>3000ml</a:t>
                      </a:r>
                      <a:endParaRPr lang="en-US" altLang="zh-CN" b="0">
                        <a:solidFill>
                          <a:schemeClr val="tx1"/>
                        </a:solidFill>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r>
                        <a:rPr lang="zh-CN" altLang="en-US" b="1">
                          <a:solidFill>
                            <a:schemeClr val="tx1"/>
                          </a:solidFill>
                        </a:rPr>
                        <a:t>是否为</a:t>
                      </a:r>
                      <a:r>
                        <a:rPr lang="en-US" altLang="zh-CN" b="1">
                          <a:solidFill>
                            <a:schemeClr val="tx1"/>
                          </a:solidFill>
                        </a:rPr>
                        <a:t>OTC</a:t>
                      </a:r>
                      <a:r>
                        <a:rPr lang="zh-CN" altLang="en-US" b="1">
                          <a:solidFill>
                            <a:schemeClr val="tx1"/>
                          </a:solidFill>
                        </a:rPr>
                        <a:t>药品</a:t>
                      </a:r>
                      <a:endParaRPr lang="zh-CN" altLang="en-US" b="1">
                        <a:solidFill>
                          <a:schemeClr val="tx1"/>
                        </a:solidFill>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r>
                        <a:rPr lang="zh-CN" altLang="en-US" b="0">
                          <a:solidFill>
                            <a:schemeClr val="tx1"/>
                          </a:solidFill>
                        </a:rPr>
                        <a:t>否</a:t>
                      </a:r>
                      <a:endParaRPr lang="zh-CN" altLang="en-US" b="0">
                        <a:solidFill>
                          <a:schemeClr val="tx1"/>
                        </a:solidFill>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r>
              <a:tr h="509905">
                <a:tc>
                  <a:txBody>
                    <a:bodyPr/>
                    <a:p>
                      <a:pPr>
                        <a:buNone/>
                      </a:pPr>
                      <a:r>
                        <a:rPr lang="zh-CN" altLang="en-US" b="1"/>
                        <a:t>适应症</a:t>
                      </a:r>
                      <a:endParaRPr lang="zh-CN" altLang="en-US" b="1"/>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gridSpan="5">
                  <a:txBody>
                    <a:bodyPr/>
                    <a:p>
                      <a:pPr>
                        <a:buNone/>
                      </a:pPr>
                      <a:r>
                        <a:rPr lang="zh-CN" altLang="en-US" sz="1800">
                          <a:sym typeface="+mn-ea"/>
                        </a:rPr>
                        <a:t>本品适用于允许使用无菌电解质溶液的一般冲洗。</a:t>
                      </a:r>
                      <a:endParaRPr lang="zh-CN" altLang="en-US"/>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r>
              <a:tr h="464185">
                <a:tc>
                  <a:txBody>
                    <a:bodyPr/>
                    <a:p>
                      <a:pPr>
                        <a:buNone/>
                      </a:pPr>
                      <a:r>
                        <a:rPr lang="zh-CN" altLang="en-US" b="1"/>
                        <a:t>用法用量</a:t>
                      </a:r>
                      <a:endParaRPr lang="zh-CN" altLang="en-US" b="1"/>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gridSpan="5">
                  <a:txBody>
                    <a:bodyPr/>
                    <a:p>
                      <a:pPr>
                        <a:buNone/>
                      </a:pPr>
                      <a:r>
                        <a:rPr lang="zh-CN" altLang="en-US"/>
                        <a:t>用于冲洗。使用剂量应依据冲洗部位的容量或者表面积以及操作性质而定。</a:t>
                      </a:r>
                      <a:endParaRPr lang="zh-CN" altLang="en-US"/>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r>
            </a:tbl>
          </a:graphicData>
        </a:graphic>
      </p:graphicFrame>
      <p:graphicFrame>
        <p:nvGraphicFramePr>
          <p:cNvPr id="5" name="表格 4"/>
          <p:cNvGraphicFramePr/>
          <p:nvPr>
            <p:custDataLst>
              <p:tags r:id="rId2"/>
            </p:custDataLst>
          </p:nvPr>
        </p:nvGraphicFramePr>
        <p:xfrm>
          <a:off x="469265" y="3393440"/>
          <a:ext cx="11123930" cy="3067685"/>
        </p:xfrm>
        <a:graphic>
          <a:graphicData uri="http://schemas.openxmlformats.org/drawingml/2006/table">
            <a:tbl>
              <a:tblPr firstRow="1" bandRow="1">
                <a:tableStyleId>{5C22544A-7EE6-4342-B048-85BDC9FD1C3A}</a:tableStyleId>
              </a:tblPr>
              <a:tblGrid>
                <a:gridCol w="3822700"/>
                <a:gridCol w="1758950"/>
                <a:gridCol w="4252595"/>
                <a:gridCol w="1289685"/>
              </a:tblGrid>
              <a:tr h="514985">
                <a:tc>
                  <a:txBody>
                    <a:bodyPr/>
                    <a:p>
                      <a:pPr>
                        <a:buNone/>
                      </a:pPr>
                      <a:r>
                        <a:rPr lang="zh-CN" altLang="en-US" b="1">
                          <a:solidFill>
                            <a:schemeClr val="tx1"/>
                          </a:solidFill>
                        </a:rPr>
                        <a:t>中国大陆首次上市时间</a:t>
                      </a:r>
                      <a:endParaRPr lang="zh-CN" altLang="en-US" b="1">
                        <a:solidFill>
                          <a:schemeClr val="tx1"/>
                        </a:solidFill>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r>
                        <a:rPr lang="en-US" altLang="zh-CN" b="0">
                          <a:solidFill>
                            <a:schemeClr val="tx1"/>
                          </a:solidFill>
                        </a:rPr>
                        <a:t>2026</a:t>
                      </a:r>
                      <a:r>
                        <a:rPr lang="zh-CN" altLang="en-US" b="0">
                          <a:solidFill>
                            <a:schemeClr val="tx1"/>
                          </a:solidFill>
                        </a:rPr>
                        <a:t>年</a:t>
                      </a:r>
                      <a:r>
                        <a:rPr lang="en-US" altLang="zh-CN" b="0">
                          <a:solidFill>
                            <a:schemeClr val="tx1"/>
                          </a:solidFill>
                        </a:rPr>
                        <a:t>3</a:t>
                      </a:r>
                      <a:r>
                        <a:rPr lang="zh-CN" altLang="en-US" b="0">
                          <a:solidFill>
                            <a:schemeClr val="tx1"/>
                          </a:solidFill>
                        </a:rPr>
                        <a:t>月</a:t>
                      </a:r>
                      <a:r>
                        <a:rPr lang="en-US" altLang="zh-CN" b="0">
                          <a:solidFill>
                            <a:schemeClr val="tx1"/>
                          </a:solidFill>
                        </a:rPr>
                        <a:t>25</a:t>
                      </a:r>
                      <a:r>
                        <a:rPr lang="zh-CN" altLang="en-US" b="0">
                          <a:solidFill>
                            <a:schemeClr val="tx1"/>
                          </a:solidFill>
                        </a:rPr>
                        <a:t>日</a:t>
                      </a:r>
                      <a:endParaRPr lang="zh-CN" altLang="en-US" b="0">
                        <a:solidFill>
                          <a:schemeClr val="tx1"/>
                        </a:solidFill>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r>
                        <a:rPr lang="zh-CN" altLang="en-US" sz="18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lt"/>
                        </a:rPr>
                        <a:t>目前大陆地区同通用名药品的上市情况</a:t>
                      </a:r>
                      <a:endParaRPr lang="zh-CN" altLang="en-US" sz="18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lt"/>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a:txBody>
                    <a:bodyPr/>
                    <a:p>
                      <a:pPr>
                        <a:buNone/>
                      </a:pPr>
                      <a:r>
                        <a:rPr lang="en-US" altLang="zh-CN" b="0">
                          <a:solidFill>
                            <a:schemeClr val="tx1"/>
                          </a:solidFill>
                        </a:rPr>
                        <a:t>1</a:t>
                      </a:r>
                      <a:r>
                        <a:rPr lang="zh-CN" altLang="en-US" b="0">
                          <a:solidFill>
                            <a:schemeClr val="tx1"/>
                          </a:solidFill>
                        </a:rPr>
                        <a:t>家</a:t>
                      </a:r>
                      <a:endParaRPr lang="zh-CN" altLang="en-US" b="0">
                        <a:solidFill>
                          <a:schemeClr val="tx1"/>
                        </a:solidFill>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r>
              <a:tr h="521335">
                <a:tc>
                  <a:txBody>
                    <a:bodyPr/>
                    <a:p>
                      <a:pPr>
                        <a:buNone/>
                      </a:pPr>
                      <a:r>
                        <a:rPr lang="zh-CN" altLang="en-US" b="1">
                          <a:solidFill>
                            <a:schemeClr val="tx1"/>
                          </a:solidFill>
                        </a:rPr>
                        <a:t>全球首个上市国家</a:t>
                      </a:r>
                      <a:r>
                        <a:rPr lang="en-US" altLang="zh-CN" b="1">
                          <a:solidFill>
                            <a:schemeClr val="tx1"/>
                          </a:solidFill>
                        </a:rPr>
                        <a:t>/</a:t>
                      </a:r>
                      <a:r>
                        <a:rPr lang="zh-CN" altLang="en-US" b="1">
                          <a:solidFill>
                            <a:schemeClr val="tx1"/>
                          </a:solidFill>
                        </a:rPr>
                        <a:t>地区及上市时间</a:t>
                      </a:r>
                      <a:endParaRPr lang="zh-CN" altLang="en-US" b="1">
                        <a:solidFill>
                          <a:schemeClr val="tx1"/>
                        </a:solidFill>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gridSpan="3">
                  <a:txBody>
                    <a:bodyPr/>
                    <a:p>
                      <a:pPr>
                        <a:buNone/>
                      </a:pPr>
                      <a:r>
                        <a:rPr lang="zh-CN" altLang="en-US"/>
                        <a:t>美国，</a:t>
                      </a:r>
                      <a:r>
                        <a:rPr lang="en-US" altLang="zh-CN" sz="1800">
                          <a:sym typeface="+mn-ea"/>
                        </a:rPr>
                        <a:t>1982</a:t>
                      </a:r>
                      <a:r>
                        <a:rPr lang="zh-CN" altLang="en-US" sz="1800">
                          <a:sym typeface="+mn-ea"/>
                        </a:rPr>
                        <a:t>年</a:t>
                      </a:r>
                      <a:r>
                        <a:rPr lang="en-US" altLang="zh-CN" sz="1800">
                          <a:sym typeface="+mn-ea"/>
                        </a:rPr>
                        <a:t>12</a:t>
                      </a:r>
                      <a:r>
                        <a:rPr lang="zh-CN" altLang="en-US" sz="1800">
                          <a:sym typeface="+mn-ea"/>
                        </a:rPr>
                        <a:t>月</a:t>
                      </a:r>
                      <a:endParaRPr lang="zh-CN" altLang="en-US" sz="1800">
                        <a:sym typeface="+mn-ea"/>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r>
              <a:tr h="537210">
                <a:tc>
                  <a:txBody>
                    <a:bodyPr/>
                    <a:p>
                      <a:pPr>
                        <a:buNone/>
                      </a:pPr>
                      <a:r>
                        <a:rPr lang="zh-CN" altLang="en-US" sz="1800" b="1">
                          <a:solidFill>
                            <a:schemeClr val="tx1"/>
                          </a:solidFill>
                          <a:sym typeface="+mn-ea"/>
                        </a:rPr>
                        <a:t>参照药品建议</a:t>
                      </a:r>
                      <a:endParaRPr lang="zh-CN" altLang="en-US" sz="1800" b="1">
                        <a:solidFill>
                          <a:schemeClr val="tx1"/>
                        </a:solidFill>
                        <a:sym typeface="+mn-ea"/>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gridSpan="3">
                  <a:txBody>
                    <a:bodyPr/>
                    <a:p>
                      <a:pPr>
                        <a:buNone/>
                      </a:pPr>
                      <a:r>
                        <a:rPr lang="zh-CN" altLang="en-US" b="0">
                          <a:solidFill>
                            <a:schemeClr val="tx1"/>
                          </a:solidFill>
                        </a:rPr>
                        <a:t>山梨醇甘露醇冲洗剂</a:t>
                      </a:r>
                      <a:endParaRPr lang="zh-CN" altLang="en-US" b="0">
                        <a:solidFill>
                          <a:schemeClr val="tx1"/>
                        </a:solidFill>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r>
              <a:tr h="495300">
                <a:tc gridSpan="4">
                  <a:txBody>
                    <a:bodyPr/>
                    <a:p>
                      <a:pPr>
                        <a:buNone/>
                      </a:pPr>
                      <a:r>
                        <a:rPr lang="zh-CN" altLang="en-US" sz="1800" b="1" spc="150" dirty="0">
                          <a:solidFill>
                            <a:srgbClr val="004FA1"/>
                          </a:solidFill>
                          <a:uFillTx/>
                          <a:latin typeface="微软雅黑" panose="020B0503020204020204" charset="-122"/>
                          <a:ea typeface="微软雅黑" panose="020B0503020204020204" charset="-122"/>
                          <a:cs typeface="微软雅黑" panose="020B0503020204020204" charset="-122"/>
                          <a:sym typeface="+mn-ea"/>
                        </a:rPr>
                        <a:t>与参照药品相比的优势</a:t>
                      </a:r>
                      <a:endParaRPr lang="zh-CN" altLang="en-US" sz="1800" b="1">
                        <a:solidFill>
                          <a:schemeClr val="tx1"/>
                        </a:solidFill>
                        <a:sym typeface="+mn-ea"/>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r>
              <a:tr h="998855">
                <a:tc gridSpan="4">
                  <a:txBody>
                    <a:bodyPr/>
                    <a:p>
                      <a:pPr marL="179705" indent="0" algn="l" fontAlgn="auto">
                        <a:lnSpc>
                          <a:spcPct val="100000"/>
                        </a:lnSpc>
                      </a:pPr>
                      <a:r>
                        <a:rPr lang="en-US" altLang="zh-CN" sz="1800" b="1" dirty="0" smtClean="0">
                          <a:solidFill>
                            <a:schemeClr val="tx1"/>
                          </a:solidFill>
                          <a:latin typeface="微软雅黑" panose="020B0503020204020204" charset="-122"/>
                          <a:ea typeface="微软雅黑" panose="020B0503020204020204" charset="-122"/>
                          <a:cs typeface="微软雅黑" panose="020B0503020204020204" charset="-122"/>
                          <a:sym typeface="+mn-ea"/>
                        </a:rPr>
                        <a:t>1.</a:t>
                      </a:r>
                      <a:r>
                        <a:rPr lang="zh-CN" altLang="en-US" sz="1800" b="1" dirty="0" smtClean="0">
                          <a:solidFill>
                            <a:schemeClr val="tx1"/>
                          </a:solidFill>
                          <a:latin typeface="微软雅黑" panose="020B0503020204020204" charset="-122"/>
                          <a:ea typeface="微软雅黑" panose="020B0503020204020204" charset="-122"/>
                          <a:cs typeface="微软雅黑" panose="020B0503020204020204" charset="-122"/>
                          <a:sym typeface="+mn-ea"/>
                        </a:rPr>
                        <a:t>生理适配更优</a:t>
                      </a:r>
                      <a:r>
                        <a:rPr lang="zh-CN" altLang="en-US" sz="1800" dirty="0" smtClean="0">
                          <a:solidFill>
                            <a:schemeClr val="tx1"/>
                          </a:solidFill>
                          <a:latin typeface="微软雅黑" panose="020B0503020204020204" charset="-122"/>
                          <a:ea typeface="微软雅黑" panose="020B0503020204020204" charset="-122"/>
                          <a:cs typeface="微软雅黑" panose="020B0503020204020204" charset="-122"/>
                          <a:sym typeface="+mn-ea"/>
                        </a:rPr>
                        <a:t>：等渗电解质配方，与人体血浆渗透压高度匹配，组织刺激性低，可维持酸碱</a:t>
                      </a:r>
                      <a:r>
                        <a:rPr lang="zh-CN" altLang="en-US" sz="1800" dirty="0" smtClean="0">
                          <a:solidFill>
                            <a:schemeClr val="tx1"/>
                          </a:solidFill>
                          <a:latin typeface="微软雅黑" panose="020B0503020204020204" charset="-122"/>
                          <a:ea typeface="微软雅黑" panose="020B0503020204020204" charset="-122"/>
                          <a:cs typeface="微软雅黑" panose="020B0503020204020204" charset="-122"/>
                          <a:sym typeface="+mn-ea"/>
                        </a:rPr>
                        <a:t>和电解质稳态。</a:t>
                      </a:r>
                      <a:endParaRPr lang="zh-CN" altLang="en-US" sz="1800" dirty="0" smtClean="0">
                        <a:solidFill>
                          <a:schemeClr val="tx1"/>
                        </a:solidFill>
                        <a:latin typeface="微软雅黑" panose="020B0503020204020204" charset="-122"/>
                        <a:ea typeface="微软雅黑" panose="020B0503020204020204" charset="-122"/>
                        <a:cs typeface="微软雅黑" panose="020B0503020204020204" charset="-122"/>
                        <a:sym typeface="+mn-ea"/>
                      </a:endParaRPr>
                    </a:p>
                    <a:p>
                      <a:pPr marL="179705" indent="0" algn="l" fontAlgn="auto">
                        <a:lnSpc>
                          <a:spcPct val="100000"/>
                        </a:lnSpc>
                      </a:pPr>
                      <a:r>
                        <a:rPr lang="en-US" altLang="zh-CN" sz="1800" b="1" dirty="0" smtClean="0">
                          <a:solidFill>
                            <a:schemeClr val="tx1"/>
                          </a:solidFill>
                          <a:latin typeface="微软雅黑" panose="020B0503020204020204" charset="-122"/>
                          <a:ea typeface="微软雅黑" panose="020B0503020204020204" charset="-122"/>
                          <a:cs typeface="微软雅黑" panose="020B0503020204020204" charset="-122"/>
                          <a:sym typeface="+mn-ea"/>
                        </a:rPr>
                        <a:t>2.</a:t>
                      </a:r>
                      <a:r>
                        <a:rPr lang="zh-CN" altLang="en-US" sz="1800" b="1" dirty="0" smtClean="0">
                          <a:solidFill>
                            <a:schemeClr val="tx1"/>
                          </a:solidFill>
                          <a:latin typeface="微软雅黑" panose="020B0503020204020204" charset="-122"/>
                          <a:ea typeface="微软雅黑" panose="020B0503020204020204" charset="-122"/>
                          <a:cs typeface="微软雅黑" panose="020B0503020204020204" charset="-122"/>
                          <a:sym typeface="+mn-ea"/>
                        </a:rPr>
                        <a:t>适用场景更广</a:t>
                      </a:r>
                      <a:r>
                        <a:rPr lang="zh-CN" altLang="en-US" sz="1800" dirty="0" smtClean="0">
                          <a:solidFill>
                            <a:schemeClr val="tx1"/>
                          </a:solidFill>
                          <a:latin typeface="微软雅黑" panose="020B0503020204020204" charset="-122"/>
                          <a:ea typeface="微软雅黑" panose="020B0503020204020204" charset="-122"/>
                          <a:cs typeface="微软雅黑" panose="020B0503020204020204" charset="-122"/>
                          <a:sym typeface="+mn-ea"/>
                        </a:rPr>
                        <a:t>：多科室通用的无菌电解质冲洗液，突破了传统冲洗剂仅局限于泌尿外科的应用限制。</a:t>
                      </a:r>
                      <a:endParaRPr lang="zh-CN" altLang="en-US" sz="1800" dirty="0" smtClean="0">
                        <a:solidFill>
                          <a:schemeClr val="tx1"/>
                        </a:solidFill>
                        <a:latin typeface="微软雅黑" panose="020B0503020204020204" charset="-122"/>
                        <a:ea typeface="微软雅黑" panose="020B0503020204020204" charset="-122"/>
                        <a:cs typeface="微软雅黑" panose="020B0503020204020204" charset="-122"/>
                        <a:sym typeface="+mn-ea"/>
                      </a:endParaRPr>
                    </a:p>
                    <a:p>
                      <a:pPr marL="179705" indent="0" algn="l" fontAlgn="auto">
                        <a:lnSpc>
                          <a:spcPct val="100000"/>
                        </a:lnSpc>
                      </a:pPr>
                      <a:r>
                        <a:rPr lang="en-US" altLang="zh-CN" sz="1800" b="1" dirty="0" smtClean="0">
                          <a:solidFill>
                            <a:schemeClr val="tx1"/>
                          </a:solidFill>
                          <a:latin typeface="微软雅黑" panose="020B0503020204020204" charset="-122"/>
                          <a:ea typeface="微软雅黑" panose="020B0503020204020204" charset="-122"/>
                          <a:cs typeface="微软雅黑" panose="020B0503020204020204" charset="-122"/>
                          <a:sym typeface="+mn-ea"/>
                        </a:rPr>
                        <a:t>3.</a:t>
                      </a:r>
                      <a:r>
                        <a:rPr lang="zh-CN" altLang="en-US" sz="1800" b="1" dirty="0" smtClean="0">
                          <a:solidFill>
                            <a:schemeClr val="tx1"/>
                          </a:solidFill>
                          <a:latin typeface="微软雅黑" panose="020B0503020204020204" charset="-122"/>
                          <a:ea typeface="微软雅黑" panose="020B0503020204020204" charset="-122"/>
                          <a:cs typeface="微软雅黑" panose="020B0503020204020204" charset="-122"/>
                          <a:sym typeface="+mn-ea"/>
                        </a:rPr>
                        <a:t>安全风险更低</a:t>
                      </a:r>
                      <a:r>
                        <a:rPr lang="zh-CN" altLang="en-US" sz="1800" dirty="0" smtClean="0">
                          <a:solidFill>
                            <a:schemeClr val="tx1"/>
                          </a:solidFill>
                          <a:latin typeface="微软雅黑" panose="020B0503020204020204" charset="-122"/>
                          <a:ea typeface="微软雅黑" panose="020B0503020204020204" charset="-122"/>
                          <a:cs typeface="微软雅黑" panose="020B0503020204020204" charset="-122"/>
                          <a:sym typeface="+mn-ea"/>
                        </a:rPr>
                        <a:t>：无渗透性利尿作用，不干扰血糖水平，大幅降低了体液及</a:t>
                      </a:r>
                      <a:r>
                        <a:rPr lang="zh-CN" altLang="en-US" sz="1800" dirty="0" smtClean="0">
                          <a:solidFill>
                            <a:schemeClr val="tx1"/>
                          </a:solidFill>
                          <a:latin typeface="微软雅黑" panose="020B0503020204020204" charset="-122"/>
                          <a:ea typeface="微软雅黑" panose="020B0503020204020204" charset="-122"/>
                          <a:cs typeface="微软雅黑" panose="020B0503020204020204" charset="-122"/>
                          <a:sym typeface="+mn-ea"/>
                        </a:rPr>
                        <a:t>电解质紊乱等不良反应风险。</a:t>
                      </a:r>
                      <a:endParaRPr lang="zh-CN" altLang="en-US" sz="1800" dirty="0" smtClean="0">
                        <a:solidFill>
                          <a:schemeClr val="tx1"/>
                        </a:solidFill>
                        <a:latin typeface="微软雅黑" panose="020B0503020204020204" charset="-122"/>
                        <a:ea typeface="微软雅黑" panose="020B0503020204020204" charset="-122"/>
                        <a:cs typeface="微软雅黑" panose="020B0503020204020204" charset="-122"/>
                        <a:sym typeface="+mn-ea"/>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c hMerge="1">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noFill/>
                  </a:tcPr>
                </a:tc>
              </a:tr>
            </a:tbl>
          </a:graphicData>
        </a:graphic>
      </p:graphicFrame>
      <p:sp>
        <p:nvSpPr>
          <p:cNvPr id="11" name="文本框 10"/>
          <p:cNvSpPr txBox="1"/>
          <p:nvPr/>
        </p:nvSpPr>
        <p:spPr>
          <a:xfrm>
            <a:off x="1871345" y="852805"/>
            <a:ext cx="8449310" cy="460375"/>
          </a:xfrm>
          <a:prstGeom prst="rect">
            <a:avLst/>
          </a:prstGeom>
          <a:noFill/>
        </p:spPr>
        <p:txBody>
          <a:bodyPr wrap="square" rtlCol="0">
            <a:spAutoFit/>
          </a:bodyPr>
          <a:p>
            <a:pPr algn="ctr"/>
            <a:r>
              <a:rPr lang="zh-CN" altLang="en-US" sz="2400" b="1"/>
              <a:t>乳酸钠林格冲洗液：</a:t>
            </a:r>
            <a:r>
              <a:rPr lang="zh-CN" altLang="en-US" sz="2400" b="1" dirty="0">
                <a:latin typeface="微软雅黑" panose="020B0503020204020204" charset="-122"/>
                <a:ea typeface="微软雅黑" panose="020B0503020204020204" charset="-122"/>
                <a:sym typeface="+mn-ea"/>
              </a:rPr>
              <a:t>等渗冲洗，</a:t>
            </a:r>
            <a:r>
              <a:rPr lang="zh-CN" altLang="en-US" sz="2400" b="1" dirty="0">
                <a:latin typeface="微软雅黑" panose="020B0503020204020204" charset="-122"/>
                <a:ea typeface="微软雅黑" panose="020B0503020204020204" charset="-122"/>
                <a:sym typeface="+mn-ea"/>
              </a:rPr>
              <a:t>保护</a:t>
            </a:r>
            <a:r>
              <a:rPr lang="zh-CN" altLang="en-US" sz="2400" b="1" dirty="0">
                <a:latin typeface="微软雅黑" panose="020B0503020204020204" charset="-122"/>
                <a:ea typeface="微软雅黑" panose="020B0503020204020204" charset="-122"/>
                <a:sym typeface="+mn-ea"/>
              </a:rPr>
              <a:t>细胞，强修复防</a:t>
            </a:r>
            <a:r>
              <a:rPr lang="zh-CN" altLang="en-US" sz="2400" b="1" dirty="0">
                <a:latin typeface="微软雅黑" panose="020B0503020204020204" charset="-122"/>
                <a:ea typeface="微软雅黑" panose="020B0503020204020204" charset="-122"/>
                <a:sym typeface="+mn-ea"/>
              </a:rPr>
              <a:t>黏连</a:t>
            </a:r>
            <a:endParaRPr lang="zh-CN" altLang="en-US" sz="2400" b="1" dirty="0">
              <a:latin typeface="微软雅黑" panose="020B0503020204020204" charset="-122"/>
              <a:ea typeface="微软雅黑" panose="020B0503020204020204" charset="-122"/>
              <a:sym typeface="+mn-ea"/>
            </a:endParaRPr>
          </a:p>
        </p:txBody>
      </p:sp>
      <p:grpSp>
        <p:nvGrpSpPr>
          <p:cNvPr id="22" name="组合 21"/>
          <p:cNvGrpSpPr/>
          <p:nvPr/>
        </p:nvGrpSpPr>
        <p:grpSpPr>
          <a:xfrm>
            <a:off x="356034" y="190444"/>
            <a:ext cx="607678" cy="704906"/>
            <a:chOff x="356033" y="190444"/>
            <a:chExt cx="705457" cy="818330"/>
          </a:xfrm>
        </p:grpSpPr>
        <p:sp>
          <p:nvSpPr>
            <p:cNvPr id="23" name="六边形 22"/>
            <p:cNvSpPr/>
            <p:nvPr/>
          </p:nvSpPr>
          <p:spPr>
            <a:xfrm rot="5400000">
              <a:off x="299597" y="246880"/>
              <a:ext cx="818330" cy="705457"/>
            </a:xfrm>
            <a:prstGeom prst="hexagon">
              <a:avLst/>
            </a:prstGeom>
            <a:solidFill>
              <a:srgbClr val="4472C4">
                <a:lumMod val="75000"/>
              </a:srgbClr>
            </a:solidFill>
            <a:ln w="12700" cap="flat" cmpd="sng" algn="ctr">
              <a:noFill/>
              <a:prstDash val="solid"/>
              <a:miter lim="800000"/>
            </a:ln>
            <a:effectLst/>
          </p:spPr>
          <p:txBody>
            <a:bodyPr rtlCol="0" anchor="ctr"/>
            <a:lstStyle/>
            <a:p>
              <a:pPr algn="ctr"/>
              <a:endParaRPr lang="zh-CN" altLang="en-US">
                <a:solidFill>
                  <a:sysClr val="window" lastClr="FFFFFF"/>
                </a:solidFill>
                <a:latin typeface="Times New Roman" panose="02020603050405020304" pitchFamily="18" charset="0"/>
                <a:ea typeface="微软雅黑" panose="020B0503020204020204" charset="-122"/>
              </a:endParaRPr>
            </a:p>
          </p:txBody>
        </p:sp>
        <p:sp>
          <p:nvSpPr>
            <p:cNvPr id="24" name="六边形 23"/>
            <p:cNvSpPr/>
            <p:nvPr/>
          </p:nvSpPr>
          <p:spPr>
            <a:xfrm rot="5400000">
              <a:off x="361001" y="299814"/>
              <a:ext cx="695524" cy="599590"/>
            </a:xfrm>
            <a:prstGeom prst="hexagon">
              <a:avLst/>
            </a:prstGeom>
            <a:solidFill>
              <a:sysClr val="window" lastClr="FFFFFF"/>
            </a:solidFill>
            <a:ln w="12700" cap="flat" cmpd="sng" algn="ctr">
              <a:noFill/>
              <a:prstDash val="solid"/>
              <a:miter lim="800000"/>
            </a:ln>
            <a:effectLst/>
          </p:spPr>
          <p:txBody>
            <a:bodyPr rtlCol="0" anchor="ctr"/>
            <a:lstStyle/>
            <a:p>
              <a:pPr algn="ctr"/>
              <a:endParaRPr lang="zh-CN" altLang="en-US">
                <a:solidFill>
                  <a:sysClr val="window" lastClr="FFFFFF"/>
                </a:solidFill>
                <a:latin typeface="庞门正道标题体3.0" charset="0"/>
                <a:ea typeface="微软雅黑" panose="020B0503020204020204" charset="-122"/>
              </a:endParaRPr>
            </a:p>
          </p:txBody>
        </p:sp>
      </p:grpSp>
      <p:sp>
        <p:nvSpPr>
          <p:cNvPr id="25" name="文本框 24"/>
          <p:cNvSpPr txBox="1"/>
          <p:nvPr/>
        </p:nvSpPr>
        <p:spPr>
          <a:xfrm>
            <a:off x="237869" y="312064"/>
            <a:ext cx="844008" cy="460375"/>
          </a:xfrm>
          <a:prstGeom prst="rect">
            <a:avLst/>
          </a:prstGeom>
          <a:noFill/>
        </p:spPr>
        <p:txBody>
          <a:bodyPr wrap="square" rtlCol="0">
            <a:spAutoFit/>
          </a:bodyPr>
          <a:lstStyle/>
          <a:p>
            <a:pPr algn="ctr"/>
            <a:r>
              <a:rPr lang="en-US" altLang="zh-CN" sz="2400" b="1" dirty="0">
                <a:solidFill>
                  <a:srgbClr val="4472C4">
                    <a:lumMod val="75000"/>
                  </a:srgbClr>
                </a:solidFill>
                <a:latin typeface="Times New Roman" panose="02020603050405020304" pitchFamily="18" charset="0"/>
                <a:ea typeface="微软雅黑" panose="020B0503020204020204" charset="-122"/>
              </a:rPr>
              <a:t>01</a:t>
            </a:r>
            <a:endParaRPr lang="en-US" altLang="zh-CN" sz="2400" b="1" dirty="0">
              <a:solidFill>
                <a:srgbClr val="4472C4">
                  <a:lumMod val="75000"/>
                </a:srgbClr>
              </a:solidFill>
              <a:latin typeface="Times New Roman" panose="02020603050405020304" pitchFamily="18" charset="0"/>
              <a:ea typeface="微软雅黑" panose="020B0503020204020204" charset="-122"/>
            </a:endParaRPr>
          </a:p>
        </p:txBody>
      </p:sp>
      <p:sp>
        <p:nvSpPr>
          <p:cNvPr id="26" name="文本框 25"/>
          <p:cNvSpPr txBox="1"/>
          <p:nvPr/>
        </p:nvSpPr>
        <p:spPr>
          <a:xfrm>
            <a:off x="1200042" y="296674"/>
            <a:ext cx="2647950" cy="521970"/>
          </a:xfrm>
          <a:prstGeom prst="rect">
            <a:avLst/>
          </a:prstGeom>
          <a:noFill/>
        </p:spPr>
        <p:txBody>
          <a:bodyPr wrap="square">
            <a:spAutoFit/>
          </a:bodyPr>
          <a:lstStyle/>
          <a:p>
            <a:r>
              <a:rPr lang="zh-CN" altLang="en-US" sz="2800" b="1" dirty="0">
                <a:solidFill>
                  <a:sysClr val="windowText" lastClr="000000">
                    <a:lumMod val="95000"/>
                    <a:lumOff val="5000"/>
                  </a:sysClr>
                </a:solidFill>
                <a:latin typeface="Times New Roman" panose="02020603050405020304" pitchFamily="18" charset="0"/>
                <a:ea typeface="微软雅黑" panose="020B0503020204020204" charset="-122"/>
                <a:cs typeface="庞门正道标题体3.0" charset="0"/>
                <a:sym typeface="庞门正道标题体3.0" charset="0"/>
              </a:rPr>
              <a:t>药品基本情况</a:t>
            </a:r>
            <a:endParaRPr lang="zh-CN" altLang="en-US" sz="2800" b="1" dirty="0">
              <a:solidFill>
                <a:sysClr val="windowText" lastClr="000000">
                  <a:lumMod val="95000"/>
                  <a:lumOff val="5000"/>
                </a:sysClr>
              </a:solidFill>
              <a:latin typeface="Times New Roman" panose="02020603050405020304" pitchFamily="18" charset="0"/>
              <a:ea typeface="微软雅黑" panose="020B0503020204020204" charset="-122"/>
              <a:cs typeface="庞门正道标题体3.0" charset="0"/>
              <a:sym typeface="庞门正道标题体3.0" charset="0"/>
            </a:endParaRPr>
          </a:p>
        </p:txBody>
      </p:sp>
      <p:sp>
        <p:nvSpPr>
          <p:cNvPr id="27" name="文本框 26"/>
          <p:cNvSpPr txBox="1"/>
          <p:nvPr/>
        </p:nvSpPr>
        <p:spPr>
          <a:xfrm>
            <a:off x="238125" y="6461125"/>
            <a:ext cx="4064000" cy="398780"/>
          </a:xfrm>
          <a:prstGeom prst="rect">
            <a:avLst/>
          </a:prstGeom>
          <a:noFill/>
        </p:spPr>
        <p:txBody>
          <a:bodyPr wrap="square" rtlCol="0">
            <a:spAutoFit/>
          </a:bodyPr>
          <a:p>
            <a:r>
              <a:rPr lang="en-US" altLang="zh-CN" sz="1000">
                <a:solidFill>
                  <a:schemeClr val="tx1"/>
                </a:solidFill>
                <a:latin typeface="微软雅黑" panose="020B0503020204020204" charset="-122"/>
                <a:ea typeface="微软雅黑" panose="020B0503020204020204" charset="-122"/>
                <a:cs typeface="微软雅黑" panose="020B0503020204020204" charset="-122"/>
              </a:rPr>
              <a:t>[1] </a:t>
            </a:r>
            <a:r>
              <a:rPr lang="zh-CN" altLang="en-US" sz="1000">
                <a:solidFill>
                  <a:schemeClr val="tx1"/>
                </a:solidFill>
                <a:latin typeface="微软雅黑" panose="020B0503020204020204" charset="-122"/>
                <a:ea typeface="微软雅黑" panose="020B0503020204020204" charset="-122"/>
                <a:cs typeface="微软雅黑" panose="020B0503020204020204" charset="-122"/>
              </a:rPr>
              <a:t>乳酸钠林格冲洗液说明书</a:t>
            </a:r>
            <a:r>
              <a:rPr lang="en-US" altLang="zh-CN" sz="1000">
                <a:solidFill>
                  <a:schemeClr val="tx1"/>
                </a:solidFill>
                <a:latin typeface="微软雅黑" panose="020B0503020204020204" charset="-122"/>
                <a:ea typeface="微软雅黑" panose="020B0503020204020204" charset="-122"/>
                <a:cs typeface="微软雅黑" panose="020B0503020204020204" charset="-122"/>
              </a:rPr>
              <a:t>.</a:t>
            </a:r>
            <a:endParaRPr lang="zh-CN" altLang="en-US" sz="1000">
              <a:solidFill>
                <a:schemeClr val="tx1"/>
              </a:solidFill>
              <a:latin typeface="微软雅黑" panose="020B0503020204020204" charset="-122"/>
              <a:ea typeface="微软雅黑" panose="020B0503020204020204" charset="-122"/>
              <a:cs typeface="微软雅黑" panose="020B0503020204020204" charset="-122"/>
            </a:endParaRPr>
          </a:p>
          <a:p>
            <a:r>
              <a:rPr lang="en-US" altLang="zh-CN" sz="1000">
                <a:latin typeface="微软雅黑" panose="020B0503020204020204" charset="-122"/>
                <a:ea typeface="微软雅黑" panose="020B0503020204020204" charset="-122"/>
                <a:cs typeface="微软雅黑" panose="020B0503020204020204" charset="-122"/>
                <a:sym typeface="+mn-ea"/>
              </a:rPr>
              <a:t>[2] </a:t>
            </a:r>
            <a:r>
              <a:rPr lang="zh-CN" altLang="en-US" sz="1000">
                <a:latin typeface="微软雅黑" panose="020B0503020204020204" charset="-122"/>
                <a:ea typeface="微软雅黑" panose="020B0503020204020204" charset="-122"/>
                <a:cs typeface="微软雅黑" panose="020B0503020204020204" charset="-122"/>
                <a:sym typeface="+mn-ea"/>
              </a:rPr>
              <a:t>山梨醇甘露醇冲洗剂说明书</a:t>
            </a:r>
            <a:r>
              <a:rPr lang="en-US" altLang="zh-CN" sz="1000">
                <a:latin typeface="微软雅黑" panose="020B0503020204020204" charset="-122"/>
                <a:ea typeface="微软雅黑" panose="020B0503020204020204" charset="-122"/>
                <a:cs typeface="微软雅黑" panose="020B0503020204020204" charset="-122"/>
                <a:sym typeface="+mn-ea"/>
              </a:rPr>
              <a:t>.</a:t>
            </a:r>
            <a:endParaRPr lang="en-US" altLang="zh-CN" sz="1000">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 name="组合 1"/>
          <p:cNvGrpSpPr/>
          <p:nvPr/>
        </p:nvGrpSpPr>
        <p:grpSpPr>
          <a:xfrm>
            <a:off x="356034" y="190444"/>
            <a:ext cx="607678" cy="704906"/>
            <a:chOff x="356033" y="190444"/>
            <a:chExt cx="705457" cy="818330"/>
          </a:xfrm>
        </p:grpSpPr>
        <p:sp>
          <p:nvSpPr>
            <p:cNvPr id="3" name="六边形 2"/>
            <p:cNvSpPr/>
            <p:nvPr/>
          </p:nvSpPr>
          <p:spPr>
            <a:xfrm rot="5400000">
              <a:off x="299597" y="246880"/>
              <a:ext cx="818330" cy="705457"/>
            </a:xfrm>
            <a:prstGeom prst="hexagon">
              <a:avLst/>
            </a:prstGeom>
            <a:solidFill>
              <a:srgbClr val="4472C4">
                <a:lumMod val="75000"/>
              </a:srgbClr>
            </a:solidFill>
            <a:ln w="12700" cap="flat" cmpd="sng" algn="ctr">
              <a:noFill/>
              <a:prstDash val="solid"/>
              <a:miter lim="800000"/>
            </a:ln>
            <a:effectLst/>
          </p:spPr>
          <p:txBody>
            <a:bodyPr rtlCol="0" anchor="ctr"/>
            <a:lstStyle/>
            <a:p>
              <a:pPr algn="ctr"/>
              <a:endParaRPr lang="zh-CN" altLang="en-US">
                <a:solidFill>
                  <a:sysClr val="window" lastClr="FFFFFF"/>
                </a:solidFill>
                <a:latin typeface="Times New Roman" panose="02020603050405020304" pitchFamily="18" charset="0"/>
                <a:ea typeface="微软雅黑" panose="020B0503020204020204" charset="-122"/>
              </a:endParaRPr>
            </a:p>
          </p:txBody>
        </p:sp>
        <p:sp>
          <p:nvSpPr>
            <p:cNvPr id="4" name="六边形 3"/>
            <p:cNvSpPr/>
            <p:nvPr/>
          </p:nvSpPr>
          <p:spPr>
            <a:xfrm rot="5400000">
              <a:off x="361001" y="299814"/>
              <a:ext cx="695524" cy="599590"/>
            </a:xfrm>
            <a:prstGeom prst="hexagon">
              <a:avLst/>
            </a:prstGeom>
            <a:solidFill>
              <a:sysClr val="window" lastClr="FFFFFF"/>
            </a:solidFill>
            <a:ln w="12700" cap="flat" cmpd="sng" algn="ctr">
              <a:noFill/>
              <a:prstDash val="solid"/>
              <a:miter lim="800000"/>
            </a:ln>
            <a:effectLst/>
          </p:spPr>
          <p:txBody>
            <a:bodyPr rtlCol="0" anchor="ctr"/>
            <a:lstStyle/>
            <a:p>
              <a:pPr algn="ctr"/>
              <a:endParaRPr lang="zh-CN" altLang="en-US">
                <a:solidFill>
                  <a:sysClr val="window" lastClr="FFFFFF"/>
                </a:solidFill>
                <a:latin typeface="庞门正道标题体3.0" charset="0"/>
                <a:ea typeface="微软雅黑" panose="020B0503020204020204" charset="-122"/>
              </a:endParaRPr>
            </a:p>
          </p:txBody>
        </p:sp>
      </p:grpSp>
      <p:sp>
        <p:nvSpPr>
          <p:cNvPr id="25" name="文本框 24"/>
          <p:cNvSpPr txBox="1"/>
          <p:nvPr/>
        </p:nvSpPr>
        <p:spPr>
          <a:xfrm>
            <a:off x="237869" y="312064"/>
            <a:ext cx="844008" cy="460375"/>
          </a:xfrm>
          <a:prstGeom prst="rect">
            <a:avLst/>
          </a:prstGeom>
          <a:noFill/>
        </p:spPr>
        <p:txBody>
          <a:bodyPr wrap="square" rtlCol="0">
            <a:spAutoFit/>
          </a:bodyPr>
          <a:lstStyle/>
          <a:p>
            <a:pPr algn="ctr"/>
            <a:r>
              <a:rPr lang="en-US" altLang="zh-CN" sz="2400" b="1" dirty="0">
                <a:solidFill>
                  <a:srgbClr val="4472C4">
                    <a:lumMod val="75000"/>
                  </a:srgbClr>
                </a:solidFill>
                <a:latin typeface="Times New Roman" panose="02020603050405020304" pitchFamily="18" charset="0"/>
                <a:ea typeface="微软雅黑" panose="020B0503020204020204" charset="-122"/>
              </a:rPr>
              <a:t>01</a:t>
            </a:r>
            <a:endParaRPr lang="en-US" altLang="zh-CN" sz="2400" b="1" dirty="0">
              <a:solidFill>
                <a:srgbClr val="4472C4">
                  <a:lumMod val="75000"/>
                </a:srgbClr>
              </a:solidFill>
              <a:latin typeface="Times New Roman" panose="02020603050405020304" pitchFamily="18" charset="0"/>
              <a:ea typeface="微软雅黑" panose="020B0503020204020204" charset="-122"/>
            </a:endParaRPr>
          </a:p>
        </p:txBody>
      </p:sp>
      <p:sp>
        <p:nvSpPr>
          <p:cNvPr id="5" name="文本框 4"/>
          <p:cNvSpPr txBox="1"/>
          <p:nvPr/>
        </p:nvSpPr>
        <p:spPr>
          <a:xfrm>
            <a:off x="1200042" y="296674"/>
            <a:ext cx="2647950" cy="521970"/>
          </a:xfrm>
          <a:prstGeom prst="rect">
            <a:avLst/>
          </a:prstGeom>
          <a:noFill/>
        </p:spPr>
        <p:txBody>
          <a:bodyPr wrap="square">
            <a:spAutoFit/>
          </a:bodyPr>
          <a:lstStyle/>
          <a:p>
            <a:r>
              <a:rPr lang="zh-CN" altLang="en-US" sz="2800" b="1" dirty="0">
                <a:solidFill>
                  <a:sysClr val="windowText" lastClr="000000">
                    <a:lumMod val="95000"/>
                    <a:lumOff val="5000"/>
                  </a:sysClr>
                </a:solidFill>
                <a:latin typeface="Times New Roman" panose="02020603050405020304" pitchFamily="18" charset="0"/>
                <a:ea typeface="微软雅黑" panose="020B0503020204020204" charset="-122"/>
                <a:cs typeface="庞门正道标题体3.0" charset="0"/>
                <a:sym typeface="庞门正道标题体3.0" charset="0"/>
              </a:rPr>
              <a:t>药品基本情况</a:t>
            </a:r>
            <a:endParaRPr lang="zh-CN" altLang="en-US" sz="2800" b="1" dirty="0">
              <a:solidFill>
                <a:sysClr val="windowText" lastClr="000000">
                  <a:lumMod val="95000"/>
                  <a:lumOff val="5000"/>
                </a:sysClr>
              </a:solidFill>
              <a:latin typeface="Times New Roman" panose="02020603050405020304" pitchFamily="18" charset="0"/>
              <a:ea typeface="微软雅黑" panose="020B0503020204020204" charset="-122"/>
              <a:cs typeface="庞门正道标题体3.0" charset="0"/>
              <a:sym typeface="庞门正道标题体3.0" charset="0"/>
            </a:endParaRPr>
          </a:p>
        </p:txBody>
      </p:sp>
      <p:sp>
        <p:nvSpPr>
          <p:cNvPr id="6" name="文本框 5"/>
          <p:cNvSpPr txBox="1"/>
          <p:nvPr/>
        </p:nvSpPr>
        <p:spPr>
          <a:xfrm>
            <a:off x="359410" y="1005840"/>
            <a:ext cx="3910330" cy="398780"/>
          </a:xfrm>
          <a:prstGeom prst="rect">
            <a:avLst/>
          </a:prstGeom>
          <a:solidFill>
            <a:srgbClr val="0B50B5"/>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000" b="1" i="0" baseline="0" noProof="0" dirty="0">
                <a:ln>
                  <a:noFill/>
                </a:ln>
                <a:solidFill>
                  <a:srgbClr val="FFFFFF"/>
                </a:solidFill>
                <a:effectLst/>
                <a:uLnTx/>
                <a:uFillTx/>
                <a:latin typeface="Times New Roman" panose="02020603050405020304" pitchFamily="18" charset="0"/>
                <a:ea typeface="微软雅黑" panose="020B0503020204020204" charset="-122"/>
                <a:cs typeface="+mn-cs"/>
              </a:rPr>
              <a:t>所治疾病基本信息</a:t>
            </a:r>
            <a:endParaRPr kumimoji="0" lang="zh-CN" altLang="en-US" sz="2000" b="1" i="0" baseline="0" noProof="0" dirty="0">
              <a:ln>
                <a:noFill/>
              </a:ln>
              <a:solidFill>
                <a:srgbClr val="FFFFFF"/>
              </a:solidFill>
              <a:effectLst/>
              <a:uLnTx/>
              <a:uFillTx/>
              <a:latin typeface="Times New Roman" panose="02020603050405020304" pitchFamily="18" charset="0"/>
              <a:ea typeface="微软雅黑" panose="020B0503020204020204" charset="-122"/>
              <a:cs typeface="+mn-cs"/>
            </a:endParaRPr>
          </a:p>
        </p:txBody>
      </p:sp>
      <p:sp>
        <p:nvSpPr>
          <p:cNvPr id="9" name="文本框 8"/>
          <p:cNvSpPr txBox="1"/>
          <p:nvPr/>
        </p:nvSpPr>
        <p:spPr>
          <a:xfrm>
            <a:off x="401320" y="1410970"/>
            <a:ext cx="11344910" cy="986155"/>
          </a:xfrm>
          <a:prstGeom prst="rect">
            <a:avLst/>
          </a:prstGeom>
          <a:noFill/>
        </p:spPr>
        <p:txBody>
          <a:bodyPr wrap="square">
            <a:noAutofit/>
          </a:bodyPr>
          <a:lstStyle/>
          <a:p>
            <a:pPr marL="285750" marR="0" indent="-285750" algn="just" defTabSz="914400">
              <a:lnSpc>
                <a:spcPct val="150000"/>
              </a:lnSpc>
              <a:buClrTx/>
              <a:buSzTx/>
              <a:buFont typeface="Wingdings" panose="05000000000000000000" pitchFamily="2" charset="2"/>
              <a:buChar char="l"/>
              <a:defRPr/>
            </a:pPr>
            <a:r>
              <a:rPr kumimoji="0" lang="zh-CN" altLang="en-US" sz="1600" b="0" i="0" baseline="0" noProof="0" dirty="0">
                <a:ln>
                  <a:noFill/>
                </a:ln>
                <a:solidFill>
                  <a:srgbClr val="000000"/>
                </a:solidFill>
                <a:effectLst/>
                <a:uLnTx/>
                <a:uFillTx/>
                <a:latin typeface="Times New Roman" panose="02020603050405020304" pitchFamily="18" charset="0"/>
                <a:ea typeface="微软雅黑" panose="020B0503020204020204" charset="-122"/>
                <a:cs typeface="+mn-cs"/>
              </a:rPr>
              <a:t>伤口冲洗是创伤后开放性伤口处置的首要步骤，也是预防伤口感染最有效的手段之一</a:t>
            </a:r>
            <a:r>
              <a:rPr kumimoji="0" lang="en-US" altLang="zh-CN" sz="1600" b="0" i="0" baseline="30000" noProof="0" dirty="0">
                <a:ln>
                  <a:noFill/>
                </a:ln>
                <a:solidFill>
                  <a:srgbClr val="000000"/>
                </a:solidFill>
                <a:effectLst/>
                <a:uLnTx/>
                <a:uFillTx/>
                <a:latin typeface="Times New Roman" panose="02020603050405020304" pitchFamily="18" charset="0"/>
                <a:ea typeface="微软雅黑" panose="020B0503020204020204" charset="-122"/>
                <a:cs typeface="+mn-cs"/>
              </a:rPr>
              <a:t>[1]</a:t>
            </a:r>
            <a:r>
              <a:rPr kumimoji="0" lang="zh-CN" altLang="en-US" sz="1600" b="0" i="0" baseline="0" noProof="0" dirty="0">
                <a:ln>
                  <a:noFill/>
                </a:ln>
                <a:solidFill>
                  <a:srgbClr val="000000"/>
                </a:solidFill>
                <a:effectLst/>
                <a:uLnTx/>
                <a:uFillTx/>
                <a:latin typeface="Times New Roman" panose="02020603050405020304" pitchFamily="18" charset="0"/>
                <a:ea typeface="微软雅黑" panose="020B0503020204020204" charset="-122"/>
                <a:cs typeface="+mn-cs"/>
              </a:rPr>
              <a:t>。</a:t>
            </a:r>
            <a:endParaRPr kumimoji="0" lang="zh-CN" altLang="en-US" sz="1600" b="0" i="0" baseline="0" noProof="0" dirty="0">
              <a:ln>
                <a:noFill/>
              </a:ln>
              <a:solidFill>
                <a:srgbClr val="000000"/>
              </a:solidFill>
              <a:effectLst/>
              <a:uLnTx/>
              <a:uFillTx/>
              <a:latin typeface="Times New Roman" panose="02020603050405020304" pitchFamily="18" charset="0"/>
              <a:ea typeface="微软雅黑" panose="020B0503020204020204" charset="-122"/>
              <a:cs typeface="+mn-cs"/>
            </a:endParaRPr>
          </a:p>
          <a:p>
            <a:pPr marL="285750" marR="0" indent="-285750" algn="just" defTabSz="914400">
              <a:lnSpc>
                <a:spcPct val="150000"/>
              </a:lnSpc>
              <a:buClrTx/>
              <a:buSzTx/>
              <a:buFont typeface="Wingdings" panose="05000000000000000000" pitchFamily="2" charset="2"/>
              <a:buChar char="l"/>
              <a:defRPr/>
            </a:pPr>
            <a:r>
              <a:rPr kumimoji="0" lang="zh-CN" altLang="en-US" sz="1600" b="0" i="0" baseline="0" noProof="0" dirty="0">
                <a:ln>
                  <a:noFill/>
                </a:ln>
                <a:solidFill>
                  <a:srgbClr val="000000"/>
                </a:solidFill>
                <a:effectLst/>
                <a:uLnTx/>
                <a:uFillTx/>
                <a:latin typeface="Times New Roman" panose="02020603050405020304" pitchFamily="18" charset="0"/>
                <a:ea typeface="微软雅黑" panose="020B0503020204020204" charset="-122"/>
                <a:cs typeface="+mn-cs"/>
              </a:rPr>
              <a:t>冲洗液的作用：作为载体将污染物带出伤口、包裹或使污染物脱离伤口表面、直接杀灭或抑制病原体生长等。</a:t>
            </a:r>
            <a:endParaRPr kumimoji="0" lang="zh-CN" altLang="en-US" sz="1600" b="0" i="0" baseline="0" noProof="0" dirty="0">
              <a:ln>
                <a:noFill/>
              </a:ln>
              <a:solidFill>
                <a:srgbClr val="000000"/>
              </a:solidFill>
              <a:effectLst/>
              <a:uLnTx/>
              <a:uFillTx/>
              <a:latin typeface="Times New Roman" panose="02020603050405020304" pitchFamily="18" charset="0"/>
              <a:ea typeface="微软雅黑" panose="020B0503020204020204" charset="-122"/>
              <a:cs typeface="+mn-cs"/>
            </a:endParaRPr>
          </a:p>
          <a:p>
            <a:pPr marR="0" indent="0" algn="just" defTabSz="914400">
              <a:lnSpc>
                <a:spcPct val="150000"/>
              </a:lnSpc>
              <a:buClrTx/>
              <a:buSzTx/>
              <a:buFont typeface="Wingdings" panose="05000000000000000000" pitchFamily="2" charset="2"/>
              <a:buNone/>
              <a:defRPr/>
            </a:pPr>
            <a:endParaRPr kumimoji="0" lang="zh-CN" altLang="en-US" sz="1600" b="0" i="0" baseline="0" noProof="0" dirty="0">
              <a:ln>
                <a:noFill/>
              </a:ln>
              <a:solidFill>
                <a:srgbClr val="000000"/>
              </a:solidFill>
              <a:effectLst/>
              <a:uLnTx/>
              <a:uFillTx/>
              <a:latin typeface="Times New Roman" panose="02020603050405020304" pitchFamily="18" charset="0"/>
              <a:ea typeface="微软雅黑" panose="020B0503020204020204" charset="-122"/>
              <a:cs typeface="+mn-cs"/>
            </a:endParaRPr>
          </a:p>
          <a:p>
            <a:pPr marL="285750" marR="0" indent="-285750" algn="just" defTabSz="914400">
              <a:lnSpc>
                <a:spcPct val="150000"/>
              </a:lnSpc>
              <a:buClrTx/>
              <a:buSzTx/>
              <a:buFont typeface="Wingdings" panose="05000000000000000000" pitchFamily="2" charset="2"/>
              <a:buChar char="l"/>
              <a:defRPr/>
            </a:pPr>
            <a:endParaRPr kumimoji="0" lang="zh-CN" altLang="en-US" sz="1600" b="0" i="0" baseline="0" noProof="0" dirty="0">
              <a:ln>
                <a:noFill/>
              </a:ln>
              <a:solidFill>
                <a:srgbClr val="000000"/>
              </a:solidFill>
              <a:effectLst/>
              <a:uLnTx/>
              <a:uFillTx/>
              <a:latin typeface="Times New Roman" panose="02020603050405020304" pitchFamily="18" charset="0"/>
              <a:ea typeface="微软雅黑" panose="020B0503020204020204" charset="-122"/>
              <a:cs typeface="+mn-cs"/>
            </a:endParaRPr>
          </a:p>
        </p:txBody>
      </p:sp>
      <p:sp>
        <p:nvSpPr>
          <p:cNvPr id="8" name="object 7"/>
          <p:cNvSpPr txBox="1"/>
          <p:nvPr/>
        </p:nvSpPr>
        <p:spPr>
          <a:xfrm>
            <a:off x="355600" y="4683125"/>
            <a:ext cx="11389360" cy="1661795"/>
          </a:xfrm>
          <a:prstGeom prst="rect">
            <a:avLst/>
          </a:prstGeom>
        </p:spPr>
        <p:txBody>
          <a:bodyPr vert="horz" wrap="square" lIns="0" tIns="64769" rIns="0" bIns="0" rtlCol="0">
            <a:noAutofit/>
          </a:bodyPr>
          <a:lstStyle/>
          <a:p>
            <a:pPr marL="12700" indent="457200" algn="just" fontAlgn="auto">
              <a:lnSpc>
                <a:spcPct val="120000"/>
              </a:lnSpc>
              <a:spcBef>
                <a:spcPts val="500"/>
              </a:spcBef>
              <a:spcAft>
                <a:spcPts val="0"/>
              </a:spcAft>
              <a:buFont typeface="Wingdings" panose="05000000000000000000" charset="0"/>
              <a:buNone/>
            </a:pPr>
            <a:r>
              <a:rPr lang="zh-CN" altLang="en-US" sz="1600" b="1" noProof="0" dirty="0">
                <a:ln>
                  <a:noFill/>
                </a:ln>
                <a:solidFill>
                  <a:srgbClr val="C00000"/>
                </a:solidFill>
                <a:effectLst/>
                <a:uLnTx/>
                <a:uFillTx/>
                <a:latin typeface="Times New Roman" panose="02020603050405020304" pitchFamily="18" charset="0"/>
                <a:ea typeface="微软雅黑" panose="020B0503020204020204" charset="-122"/>
              </a:rPr>
              <a:t>主要应用于长时间手术、大创面、大量冲洗液（＞2</a:t>
            </a:r>
            <a:r>
              <a:rPr lang="en-US" altLang="zh-CN" sz="1600" b="1" noProof="0" dirty="0">
                <a:ln>
                  <a:noFill/>
                </a:ln>
                <a:solidFill>
                  <a:srgbClr val="C00000"/>
                </a:solidFill>
                <a:effectLst/>
                <a:uLnTx/>
                <a:uFillTx/>
                <a:latin typeface="Times New Roman" panose="02020603050405020304" pitchFamily="18" charset="0"/>
                <a:ea typeface="微软雅黑" panose="020B0503020204020204" charset="-122"/>
              </a:rPr>
              <a:t>L）、</a:t>
            </a:r>
            <a:r>
              <a:rPr lang="zh-CN" altLang="en-US" sz="1600" b="1" noProof="0" dirty="0">
                <a:ln>
                  <a:noFill/>
                </a:ln>
                <a:solidFill>
                  <a:srgbClr val="C00000"/>
                </a:solidFill>
                <a:effectLst/>
                <a:uLnTx/>
                <a:uFillTx/>
                <a:latin typeface="Times New Roman" panose="02020603050405020304" pitchFamily="18" charset="0"/>
                <a:ea typeface="微软雅黑" panose="020B0503020204020204" charset="-122"/>
              </a:rPr>
              <a:t>高危患者（心衰、肾病、糖尿病、反复粘连史）、精细组织手术（关节、神经、眼科）。</a:t>
            </a:r>
            <a:r>
              <a:rPr lang="zh-CN" altLang="en-US" sz="1600" noProof="0" dirty="0">
                <a:ln>
                  <a:noFill/>
                </a:ln>
                <a:effectLst/>
                <a:uLnTx/>
                <a:uFillTx/>
                <a:latin typeface="Times New Roman" panose="02020603050405020304" pitchFamily="18" charset="0"/>
                <a:ea typeface="微软雅黑" panose="020B0503020204020204" charset="-122"/>
              </a:rPr>
              <a:t>如</a:t>
            </a:r>
            <a:r>
              <a:rPr lang="zh-CN" altLang="en-US" sz="1600" noProof="0" dirty="0">
                <a:ln>
                  <a:noFill/>
                </a:ln>
                <a:effectLst/>
                <a:uLnTx/>
                <a:uFillTx/>
                <a:latin typeface="Times New Roman" panose="02020603050405020304" pitchFamily="18" charset="0"/>
                <a:ea typeface="微软雅黑" panose="020B0503020204020204" charset="-122"/>
                <a:sym typeface="+mn-ea"/>
              </a:rPr>
              <a:t>髋关节撞击综合征年均发病率54.4/10万、女性高发，是髋关节微创及置换手术，术中关节腔冲洗为必备操作</a:t>
            </a:r>
            <a:r>
              <a:rPr lang="en-US" altLang="zh-CN" sz="1600" baseline="30000">
                <a:uFillTx/>
                <a:latin typeface="Times New Roman" panose="02020603050405020304" pitchFamily="18" charset="0"/>
                <a:ea typeface="微软雅黑" panose="020B0503020204020204" charset="-122"/>
                <a:sym typeface="+mn-ea"/>
              </a:rPr>
              <a:t>[2]</a:t>
            </a:r>
            <a:r>
              <a:rPr lang="zh-CN" altLang="en-US" sz="1600" noProof="0" dirty="0">
                <a:ln>
                  <a:noFill/>
                </a:ln>
                <a:effectLst/>
                <a:uLnTx/>
                <a:uFillTx/>
                <a:latin typeface="Times New Roman" panose="02020603050405020304" pitchFamily="18" charset="0"/>
                <a:ea typeface="微软雅黑" panose="020B0503020204020204" charset="-122"/>
                <a:sym typeface="+mn-ea"/>
              </a:rPr>
              <a:t>。老年 </a:t>
            </a:r>
            <a:r>
              <a:rPr lang="en-US" altLang="zh-CN" sz="1600" noProof="0" dirty="0">
                <a:ln>
                  <a:noFill/>
                </a:ln>
                <a:effectLst/>
                <a:uLnTx/>
                <a:uFillTx/>
                <a:latin typeface="Times New Roman" panose="02020603050405020304" pitchFamily="18" charset="0"/>
                <a:ea typeface="微软雅黑" panose="020B0503020204020204" charset="-122"/>
                <a:sym typeface="+mn-ea"/>
              </a:rPr>
              <a:t>TBI </a:t>
            </a:r>
            <a:r>
              <a:rPr lang="zh-CN" altLang="en-US" sz="1600" noProof="0" dirty="0">
                <a:ln>
                  <a:noFill/>
                </a:ln>
                <a:effectLst/>
                <a:uLnTx/>
                <a:uFillTx/>
                <a:latin typeface="Times New Roman" panose="02020603050405020304" pitchFamily="18" charset="0"/>
                <a:ea typeface="微软雅黑" panose="020B0503020204020204" charset="-122"/>
                <a:sym typeface="+mn-ea"/>
              </a:rPr>
              <a:t>（创伤性颅脑损伤）</a:t>
            </a:r>
            <a:r>
              <a:rPr lang="en-US" altLang="zh-CN" sz="1600" noProof="0" dirty="0">
                <a:ln>
                  <a:noFill/>
                </a:ln>
                <a:effectLst/>
                <a:uLnTx/>
                <a:uFillTx/>
                <a:latin typeface="Times New Roman" panose="02020603050405020304" pitchFamily="18" charset="0"/>
                <a:ea typeface="微软雅黑" panose="020B0503020204020204" charset="-122"/>
                <a:sym typeface="+mn-ea"/>
              </a:rPr>
              <a:t>2022</a:t>
            </a:r>
            <a:r>
              <a:rPr lang="zh-CN" altLang="en-US" sz="1600" noProof="0" dirty="0">
                <a:ln>
                  <a:noFill/>
                </a:ln>
                <a:effectLst/>
                <a:uLnTx/>
                <a:uFillTx/>
                <a:latin typeface="Times New Roman" panose="02020603050405020304" pitchFamily="18" charset="0"/>
                <a:ea typeface="微软雅黑" panose="020B0503020204020204" charset="-122"/>
                <a:sym typeface="+mn-ea"/>
              </a:rPr>
              <a:t>年发病率占 18.34%，手术对安全、适配的术中冲洗液需求同步激增</a:t>
            </a:r>
            <a:r>
              <a:rPr lang="en-US" altLang="zh-CN" sz="1600" baseline="30000">
                <a:uFillTx/>
                <a:latin typeface="Times New Roman" panose="02020603050405020304" pitchFamily="18" charset="0"/>
                <a:ea typeface="微软雅黑" panose="020B0503020204020204" charset="-122"/>
                <a:sym typeface="+mn-ea"/>
              </a:rPr>
              <a:t>[3]</a:t>
            </a:r>
            <a:r>
              <a:rPr lang="zh-CN" altLang="en-US" sz="1600" noProof="0" dirty="0">
                <a:ln>
                  <a:noFill/>
                </a:ln>
                <a:effectLst/>
                <a:uLnTx/>
                <a:uFillTx/>
                <a:latin typeface="Times New Roman" panose="02020603050405020304" pitchFamily="18" charset="0"/>
                <a:ea typeface="微软雅黑" panose="020B0503020204020204" charset="-122"/>
                <a:sym typeface="+mn-ea"/>
              </a:rPr>
              <a:t>。</a:t>
            </a:r>
            <a:r>
              <a:rPr lang="zh-CN" altLang="en-US" sz="1600" noProof="0" dirty="0">
                <a:ln>
                  <a:noFill/>
                </a:ln>
                <a:solidFill>
                  <a:schemeClr val="tx1"/>
                </a:solidFill>
                <a:effectLst/>
                <a:uLnTx/>
                <a:uFillTx/>
                <a:latin typeface="Times New Roman" panose="02020603050405020304" pitchFamily="18" charset="0"/>
                <a:ea typeface="微软雅黑" panose="020B0503020204020204" charset="-122"/>
              </a:rPr>
              <a:t>2022年我国新增29万例妇科恶性肿瘤患者、死亡10万例，盆腔</a:t>
            </a:r>
            <a:r>
              <a:rPr lang="zh-CN" altLang="en-US" sz="1600" noProof="0" dirty="0">
                <a:ln>
                  <a:noFill/>
                </a:ln>
                <a:effectLst/>
                <a:uLnTx/>
                <a:uFillTx/>
                <a:latin typeface="Times New Roman" panose="02020603050405020304" pitchFamily="18" charset="0"/>
                <a:ea typeface="微软雅黑" panose="020B0503020204020204" charset="-122"/>
                <a:sym typeface="+mn-ea"/>
              </a:rPr>
              <a:t>手术</a:t>
            </a:r>
            <a:r>
              <a:rPr lang="zh-CN" altLang="en-US" sz="1600" noProof="0" dirty="0">
                <a:ln>
                  <a:noFill/>
                </a:ln>
                <a:solidFill>
                  <a:schemeClr val="tx1"/>
                </a:solidFill>
                <a:effectLst/>
                <a:uLnTx/>
                <a:uFillTx/>
                <a:latin typeface="Times New Roman" panose="02020603050405020304" pitchFamily="18" charset="0"/>
                <a:ea typeface="微软雅黑" panose="020B0503020204020204" charset="-122"/>
              </a:rPr>
              <a:t>根治需冲洗术腔，以此预防肿瘤种植与术后感染，刚需显著</a:t>
            </a:r>
            <a:r>
              <a:rPr lang="en-US" altLang="zh-CN" sz="1600" baseline="30000">
                <a:uFillTx/>
                <a:latin typeface="Times New Roman" panose="02020603050405020304" pitchFamily="18" charset="0"/>
                <a:ea typeface="微软雅黑" panose="020B0503020204020204" charset="-122"/>
                <a:sym typeface="+mn-ea"/>
              </a:rPr>
              <a:t>[4]</a:t>
            </a:r>
            <a:r>
              <a:rPr lang="zh-CN" altLang="en-US" sz="1600" noProof="0" dirty="0">
                <a:ln>
                  <a:noFill/>
                </a:ln>
                <a:solidFill>
                  <a:schemeClr val="tx1"/>
                </a:solidFill>
                <a:effectLst/>
                <a:uLnTx/>
                <a:uFillTx/>
                <a:latin typeface="Times New Roman" panose="02020603050405020304" pitchFamily="18" charset="0"/>
                <a:ea typeface="微软雅黑" panose="020B0503020204020204" charset="-122"/>
              </a:rPr>
              <a:t>。创伤</a:t>
            </a:r>
            <a:r>
              <a:rPr lang="zh-CN" altLang="en-US" sz="1600" noProof="0" dirty="0">
                <a:ln>
                  <a:noFill/>
                </a:ln>
                <a:solidFill>
                  <a:schemeClr val="tx1"/>
                </a:solidFill>
                <a:effectLst/>
                <a:uLnTx/>
                <a:uFillTx/>
                <a:latin typeface="Times New Roman" panose="02020603050405020304" pitchFamily="18" charset="0"/>
                <a:ea typeface="微软雅黑" panose="020B0503020204020204" charset="-122"/>
              </a:rPr>
              <a:t>导致各类清创、骨折及胸腹脏器修补手术均需术中冲洗，相关医疗花费650亿元</a:t>
            </a:r>
            <a:r>
              <a:rPr lang="zh-CN" altLang="en-US" sz="1600" baseline="30000" noProof="0" dirty="0">
                <a:ln>
                  <a:noFill/>
                </a:ln>
                <a:solidFill>
                  <a:schemeClr val="tx1"/>
                </a:solidFill>
                <a:effectLst/>
                <a:uLnTx/>
                <a:uFillTx/>
                <a:latin typeface="Times New Roman" panose="02020603050405020304" pitchFamily="18" charset="0"/>
                <a:ea typeface="微软雅黑" panose="020B0503020204020204" charset="-122"/>
              </a:rPr>
              <a:t>[1]</a:t>
            </a:r>
            <a:r>
              <a:rPr lang="zh-CN" altLang="en-US" sz="1600" noProof="0" dirty="0">
                <a:ln>
                  <a:noFill/>
                </a:ln>
                <a:solidFill>
                  <a:schemeClr val="tx1"/>
                </a:solidFill>
                <a:effectLst/>
                <a:uLnTx/>
                <a:uFillTx/>
                <a:latin typeface="Times New Roman" panose="02020603050405020304" pitchFamily="18" charset="0"/>
                <a:ea typeface="微软雅黑" panose="020B0503020204020204" charset="-122"/>
              </a:rPr>
              <a:t>，通用型冲洗液</a:t>
            </a:r>
            <a:r>
              <a:rPr lang="zh-CN" altLang="en-US" sz="1600" noProof="0" dirty="0">
                <a:ln>
                  <a:noFill/>
                </a:ln>
                <a:solidFill>
                  <a:schemeClr val="tx1"/>
                </a:solidFill>
                <a:effectLst/>
                <a:uLnTx/>
                <a:uFillTx/>
                <a:latin typeface="Times New Roman" panose="02020603050405020304" pitchFamily="18" charset="0"/>
                <a:ea typeface="微软雅黑" panose="020B0503020204020204" charset="-122"/>
              </a:rPr>
              <a:t>是临床刚需。</a:t>
            </a:r>
            <a:endParaRPr lang="zh-CN" altLang="en-US" sz="1600" noProof="0" dirty="0">
              <a:ln>
                <a:noFill/>
              </a:ln>
              <a:solidFill>
                <a:schemeClr val="tx1"/>
              </a:solidFill>
              <a:effectLst/>
              <a:uLnTx/>
              <a:uFillTx/>
              <a:latin typeface="Times New Roman" panose="02020603050405020304" pitchFamily="18" charset="0"/>
              <a:ea typeface="微软雅黑" panose="020B0503020204020204" charset="-122"/>
            </a:endParaRPr>
          </a:p>
        </p:txBody>
      </p:sp>
      <p:sp>
        <p:nvSpPr>
          <p:cNvPr id="10" name="文本框 9"/>
          <p:cNvSpPr txBox="1"/>
          <p:nvPr/>
        </p:nvSpPr>
        <p:spPr>
          <a:xfrm>
            <a:off x="334010" y="4284345"/>
            <a:ext cx="3909060" cy="398780"/>
          </a:xfrm>
          <a:prstGeom prst="rect">
            <a:avLst/>
          </a:prstGeom>
          <a:solidFill>
            <a:srgbClr val="0B50B5"/>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000" b="1" i="0" baseline="0" noProof="0" dirty="0">
                <a:ln>
                  <a:noFill/>
                </a:ln>
                <a:solidFill>
                  <a:srgbClr val="FFFFFF"/>
                </a:solidFill>
                <a:effectLst/>
                <a:uLnTx/>
                <a:uFillTx/>
                <a:latin typeface="Times New Roman" panose="02020603050405020304" pitchFamily="18" charset="0"/>
                <a:ea typeface="微软雅黑" panose="020B0503020204020204" charset="-122"/>
                <a:cs typeface="+mn-cs"/>
              </a:rPr>
              <a:t>大陆地区发病率、年发病总人数</a:t>
            </a:r>
            <a:endParaRPr kumimoji="0" lang="zh-CN" altLang="en-US" sz="2000" b="1" i="0" baseline="0" noProof="0" dirty="0">
              <a:ln>
                <a:noFill/>
              </a:ln>
              <a:solidFill>
                <a:srgbClr val="FFFFFF"/>
              </a:solidFill>
              <a:effectLst/>
              <a:uLnTx/>
              <a:uFillTx/>
              <a:latin typeface="Times New Roman" panose="02020603050405020304" pitchFamily="18" charset="0"/>
              <a:ea typeface="微软雅黑" panose="020B0503020204020204" charset="-122"/>
              <a:cs typeface="+mn-cs"/>
            </a:endParaRPr>
          </a:p>
        </p:txBody>
      </p:sp>
      <p:sp>
        <p:nvSpPr>
          <p:cNvPr id="7" name="文本框 6"/>
          <p:cNvSpPr txBox="1"/>
          <p:nvPr/>
        </p:nvSpPr>
        <p:spPr>
          <a:xfrm>
            <a:off x="238125" y="6274435"/>
            <a:ext cx="11389995" cy="583565"/>
          </a:xfrm>
          <a:prstGeom prst="rect">
            <a:avLst/>
          </a:prstGeom>
          <a:noFill/>
        </p:spPr>
        <p:txBody>
          <a:bodyPr wrap="square" rtlCol="0">
            <a:spAutoFit/>
          </a:bodyPr>
          <a:p>
            <a:r>
              <a:rPr lang="en-US" altLang="zh-CN" sz="800">
                <a:solidFill>
                  <a:schemeClr val="tx1"/>
                </a:solidFill>
                <a:uFillTx/>
                <a:latin typeface="Times New Roman" panose="02020603050405020304" pitchFamily="18" charset="0"/>
                <a:ea typeface="微软雅黑" panose="020B0503020204020204" charset="-122"/>
              </a:rPr>
              <a:t>[1]</a:t>
            </a:r>
            <a:r>
              <a:rPr lang="zh-CN" altLang="en-US" sz="800">
                <a:solidFill>
                  <a:schemeClr val="tx1"/>
                </a:solidFill>
                <a:uFillTx/>
                <a:latin typeface="Times New Roman" panose="02020603050405020304" pitchFamily="18" charset="0"/>
                <a:ea typeface="微软雅黑" panose="020B0503020204020204" charset="-122"/>
              </a:rPr>
              <a:t>中国医师协会创伤外科医师分会创伤后特殊感染与咬蛰伤学组</a:t>
            </a:r>
            <a:r>
              <a:rPr lang="en-US" altLang="zh-CN" sz="800">
                <a:solidFill>
                  <a:schemeClr val="tx1"/>
                </a:solidFill>
                <a:uFillTx/>
                <a:latin typeface="Times New Roman" panose="02020603050405020304" pitchFamily="18" charset="0"/>
                <a:ea typeface="微软雅黑" panose="020B0503020204020204" charset="-122"/>
              </a:rPr>
              <a:t>, </a:t>
            </a:r>
            <a:r>
              <a:rPr lang="zh-CN" altLang="en-US" sz="800">
                <a:solidFill>
                  <a:schemeClr val="tx1"/>
                </a:solidFill>
                <a:uFillTx/>
                <a:latin typeface="Times New Roman" panose="02020603050405020304" pitchFamily="18" charset="0"/>
                <a:ea typeface="微软雅黑" panose="020B0503020204020204" charset="-122"/>
              </a:rPr>
              <a:t>等</a:t>
            </a:r>
            <a:r>
              <a:rPr lang="en-US" altLang="zh-CN" sz="800">
                <a:solidFill>
                  <a:schemeClr val="tx1"/>
                </a:solidFill>
                <a:uFillTx/>
                <a:latin typeface="Times New Roman" panose="02020603050405020304" pitchFamily="18" charset="0"/>
                <a:ea typeface="微软雅黑" panose="020B0503020204020204" charset="-122"/>
              </a:rPr>
              <a:t>. </a:t>
            </a:r>
            <a:r>
              <a:rPr lang="zh-CN" altLang="en-US" sz="800">
                <a:solidFill>
                  <a:schemeClr val="tx1"/>
                </a:solidFill>
                <a:uFillTx/>
                <a:latin typeface="Times New Roman" panose="02020603050405020304" pitchFamily="18" charset="0"/>
                <a:ea typeface="微软雅黑" panose="020B0503020204020204" charset="-122"/>
              </a:rPr>
              <a:t>中华医学杂志</a:t>
            </a:r>
            <a:r>
              <a:rPr lang="en-US" altLang="zh-CN" sz="800">
                <a:solidFill>
                  <a:schemeClr val="tx1"/>
                </a:solidFill>
                <a:uFillTx/>
                <a:latin typeface="Times New Roman" panose="02020603050405020304" pitchFamily="18" charset="0"/>
                <a:ea typeface="微软雅黑" panose="020B0503020204020204" charset="-122"/>
              </a:rPr>
              <a:t>, 2023, 103(45): 3627-3634</a:t>
            </a:r>
            <a:endParaRPr lang="en-US" altLang="zh-CN" sz="800">
              <a:solidFill>
                <a:schemeClr val="tx1"/>
              </a:solidFill>
              <a:uFillTx/>
              <a:latin typeface="Times New Roman" panose="02020603050405020304" pitchFamily="18" charset="0"/>
              <a:ea typeface="微软雅黑" panose="020B0503020204020204" charset="-122"/>
            </a:endParaRPr>
          </a:p>
          <a:p>
            <a:r>
              <a:rPr lang="en-US" altLang="zh-CN" sz="800">
                <a:uFillTx/>
                <a:latin typeface="Times New Roman" panose="02020603050405020304" pitchFamily="18" charset="0"/>
                <a:ea typeface="微软雅黑" panose="020B0503020204020204" charset="-122"/>
                <a:sym typeface="+mn-ea"/>
              </a:rPr>
              <a:t>[2]</a:t>
            </a:r>
            <a:r>
              <a:rPr lang="zh-CN" altLang="en-US" sz="800">
                <a:uFillTx/>
                <a:latin typeface="Times New Roman" panose="02020603050405020304" pitchFamily="18" charset="0"/>
                <a:ea typeface="微软雅黑" panose="020B0503020204020204" charset="-122"/>
                <a:sym typeface="+mn-ea"/>
              </a:rPr>
              <a:t>中华医学会运动医疗分会脊柱与髋关节学组</a:t>
            </a:r>
            <a:r>
              <a:rPr lang="en-US" altLang="zh-CN" sz="800">
                <a:uFillTx/>
                <a:latin typeface="Times New Roman" panose="02020603050405020304" pitchFamily="18" charset="0"/>
                <a:ea typeface="微软雅黑" panose="020B0503020204020204" charset="-122"/>
                <a:sym typeface="+mn-ea"/>
              </a:rPr>
              <a:t>,</a:t>
            </a:r>
            <a:r>
              <a:rPr lang="zh-CN" altLang="en-US" sz="800">
                <a:uFillTx/>
                <a:latin typeface="Times New Roman" panose="02020603050405020304" pitchFamily="18" charset="0"/>
                <a:ea typeface="微软雅黑" panose="020B0503020204020204" charset="-122"/>
                <a:sym typeface="+mn-ea"/>
              </a:rPr>
              <a:t>等</a:t>
            </a:r>
            <a:r>
              <a:rPr lang="en-US" altLang="zh-CN" sz="800">
                <a:uFillTx/>
                <a:latin typeface="Times New Roman" panose="02020603050405020304" pitchFamily="18" charset="0"/>
                <a:ea typeface="微软雅黑" panose="020B0503020204020204" charset="-122"/>
                <a:sym typeface="+mn-ea"/>
              </a:rPr>
              <a:t>.</a:t>
            </a:r>
            <a:r>
              <a:rPr lang="zh-CN" altLang="en-US" sz="800">
                <a:uFillTx/>
                <a:latin typeface="Times New Roman" panose="02020603050405020304" pitchFamily="18" charset="0"/>
                <a:ea typeface="微软雅黑" panose="020B0503020204020204" charset="-122"/>
                <a:sym typeface="+mn-ea"/>
              </a:rPr>
              <a:t>中华医学杂志</a:t>
            </a:r>
            <a:r>
              <a:rPr lang="en-US" altLang="zh-CN" sz="800">
                <a:uFillTx/>
                <a:latin typeface="Times New Roman" panose="02020603050405020304" pitchFamily="18" charset="0"/>
                <a:ea typeface="微软雅黑" panose="020B0503020204020204" charset="-122"/>
                <a:sym typeface="+mn-ea"/>
              </a:rPr>
              <a:t>, 2026, 106(03):221-230.</a:t>
            </a:r>
            <a:endParaRPr lang="en-US" altLang="zh-CN" sz="800">
              <a:uFillTx/>
              <a:latin typeface="Times New Roman" panose="02020603050405020304" pitchFamily="18" charset="0"/>
              <a:ea typeface="微软雅黑" panose="020B0503020204020204" charset="-122"/>
              <a:sym typeface="+mn-ea"/>
            </a:endParaRPr>
          </a:p>
          <a:p>
            <a:r>
              <a:rPr lang="en-US" altLang="zh-CN" sz="800">
                <a:uFillTx/>
                <a:latin typeface="Times New Roman" panose="02020603050405020304" pitchFamily="18" charset="0"/>
                <a:ea typeface="微软雅黑" panose="020B0503020204020204" charset="-122"/>
                <a:sym typeface="+mn-ea"/>
              </a:rPr>
              <a:t>[3]</a:t>
            </a:r>
            <a:r>
              <a:rPr lang="en-US" altLang="zh-CN" sz="800">
                <a:uFillTx/>
                <a:latin typeface="Times New Roman" panose="02020603050405020304" pitchFamily="18" charset="0"/>
                <a:ea typeface="微软雅黑" panose="020B0503020204020204" charset="-122"/>
                <a:sym typeface="+mn-ea"/>
              </a:rPr>
              <a:t>Yang C, et al. J Neurotrauma. 2022;39(11-12):850-859.</a:t>
            </a:r>
            <a:endParaRPr lang="en-US" altLang="zh-CN" sz="800">
              <a:uFillTx/>
              <a:latin typeface="Times New Roman" panose="02020603050405020304" pitchFamily="18" charset="0"/>
              <a:ea typeface="微软雅黑" panose="020B0503020204020204" charset="-122"/>
              <a:sym typeface="+mn-ea"/>
            </a:endParaRPr>
          </a:p>
          <a:p>
            <a:r>
              <a:rPr lang="en-US" altLang="zh-CN" sz="800">
                <a:uFillTx/>
                <a:latin typeface="Times New Roman" panose="02020603050405020304" pitchFamily="18" charset="0"/>
                <a:ea typeface="微软雅黑" panose="020B0503020204020204" charset="-122"/>
                <a:sym typeface="+mn-ea"/>
              </a:rPr>
              <a:t>[4]</a:t>
            </a:r>
            <a:r>
              <a:rPr lang="zh-CN" altLang="en-US" sz="800">
                <a:uFillTx/>
                <a:latin typeface="Times New Roman" panose="02020603050405020304" pitchFamily="18" charset="0"/>
                <a:ea typeface="微软雅黑" panose="020B0503020204020204" charset="-122"/>
                <a:sym typeface="+mn-ea"/>
              </a:rPr>
              <a:t>首都医科大学肿瘤学系妇科肿瘤学组</a:t>
            </a:r>
            <a:r>
              <a:rPr lang="en-US" altLang="zh-CN" sz="800">
                <a:uFillTx/>
                <a:latin typeface="Times New Roman" panose="02020603050405020304" pitchFamily="18" charset="0"/>
                <a:ea typeface="微软雅黑" panose="020B0503020204020204" charset="-122"/>
                <a:sym typeface="+mn-ea"/>
              </a:rPr>
              <a:t>.</a:t>
            </a:r>
            <a:r>
              <a:rPr lang="zh-CN" altLang="en-US" sz="800">
                <a:uFillTx/>
                <a:latin typeface="Times New Roman" panose="02020603050405020304" pitchFamily="18" charset="0"/>
                <a:ea typeface="微软雅黑" panose="020B0503020204020204" charset="-122"/>
                <a:sym typeface="+mn-ea"/>
              </a:rPr>
              <a:t>中国全科医学</a:t>
            </a:r>
            <a:r>
              <a:rPr lang="en-US" altLang="zh-CN" sz="800">
                <a:uFillTx/>
                <a:latin typeface="Times New Roman" panose="02020603050405020304" pitchFamily="18" charset="0"/>
                <a:ea typeface="微软雅黑" panose="020B0503020204020204" charset="-122"/>
                <a:sym typeface="+mn-ea"/>
              </a:rPr>
              <a:t>, 2025, 28(08):911-922.</a:t>
            </a:r>
            <a:endParaRPr lang="en-US" altLang="zh-CN" sz="800">
              <a:solidFill>
                <a:schemeClr val="tx1"/>
              </a:solidFill>
              <a:uFillTx/>
              <a:latin typeface="Times New Roman" panose="02020603050405020304" pitchFamily="18" charset="0"/>
              <a:ea typeface="微软雅黑" panose="020B0503020204020204" charset="-122"/>
            </a:endParaRPr>
          </a:p>
        </p:txBody>
      </p:sp>
      <p:sp>
        <p:nvSpPr>
          <p:cNvPr id="11" name="文本框 10"/>
          <p:cNvSpPr txBox="1"/>
          <p:nvPr/>
        </p:nvSpPr>
        <p:spPr>
          <a:xfrm>
            <a:off x="356235" y="2294890"/>
            <a:ext cx="3908425" cy="398780"/>
          </a:xfrm>
          <a:prstGeom prst="rect">
            <a:avLst/>
          </a:prstGeom>
          <a:solidFill>
            <a:srgbClr val="0B50B5"/>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000" b="1" i="0" baseline="0" noProof="0" dirty="0">
                <a:ln>
                  <a:noFill/>
                </a:ln>
                <a:solidFill>
                  <a:srgbClr val="FFFFFF"/>
                </a:solidFill>
                <a:effectLst/>
                <a:uLnTx/>
                <a:uFillTx/>
                <a:latin typeface="Times New Roman" panose="02020603050405020304" pitchFamily="18" charset="0"/>
                <a:ea typeface="微软雅黑" panose="020B0503020204020204" charset="-122"/>
                <a:cs typeface="+mn-cs"/>
              </a:rPr>
              <a:t>弥补未满足的治疗需求情况</a:t>
            </a:r>
            <a:endParaRPr kumimoji="0" lang="zh-CN" altLang="en-US" sz="2000" b="1" i="0" baseline="0" noProof="0" dirty="0">
              <a:ln>
                <a:noFill/>
              </a:ln>
              <a:solidFill>
                <a:srgbClr val="FFFFFF"/>
              </a:solidFill>
              <a:effectLst/>
              <a:uLnTx/>
              <a:uFillTx/>
              <a:latin typeface="Times New Roman" panose="02020603050405020304" pitchFamily="18" charset="0"/>
              <a:ea typeface="微软雅黑" panose="020B0503020204020204" charset="-122"/>
              <a:cs typeface="+mn-cs"/>
            </a:endParaRPr>
          </a:p>
        </p:txBody>
      </p:sp>
      <p:sp>
        <p:nvSpPr>
          <p:cNvPr id="13" name="object 7"/>
          <p:cNvSpPr txBox="1"/>
          <p:nvPr/>
        </p:nvSpPr>
        <p:spPr>
          <a:xfrm>
            <a:off x="355600" y="2670810"/>
            <a:ext cx="11530965" cy="1564640"/>
          </a:xfrm>
          <a:prstGeom prst="rect">
            <a:avLst/>
          </a:prstGeom>
        </p:spPr>
        <p:txBody>
          <a:bodyPr vert="horz" wrap="square" lIns="0" tIns="64769" rIns="0" bIns="0" rtlCol="0">
            <a:noAutofit/>
          </a:bodyPr>
          <a:lstStyle/>
          <a:p>
            <a:pPr indent="457200" algn="l" fontAlgn="auto">
              <a:lnSpc>
                <a:spcPct val="150000"/>
              </a:lnSpc>
              <a:spcBef>
                <a:spcPts val="500"/>
              </a:spcBef>
              <a:buClrTx/>
              <a:buSzTx/>
              <a:buFontTx/>
              <a:buNone/>
            </a:pPr>
            <a:r>
              <a:rPr lang="zh-CN" altLang="en-US" sz="1600" noProof="0" dirty="0">
                <a:ln>
                  <a:noFill/>
                </a:ln>
                <a:solidFill>
                  <a:srgbClr val="000000"/>
                </a:solidFill>
                <a:effectLst/>
                <a:uLnTx/>
                <a:uFillTx/>
                <a:latin typeface="微软雅黑" panose="020B0503020204020204" charset="-122"/>
                <a:ea typeface="微软雅黑" panose="020B0503020204020204" charset="-122"/>
                <a:sym typeface="+mn-ea"/>
              </a:rPr>
              <a:t>成分贴近人体生理，既能保护伤口创面细胞、减轻炎症、防粘连、促愈合</a:t>
            </a:r>
            <a:r>
              <a:rPr lang="zh-CN" altLang="en-US" sz="1600" noProof="0" dirty="0">
                <a:ln>
                  <a:noFill/>
                </a:ln>
                <a:solidFill>
                  <a:srgbClr val="000000"/>
                </a:solidFill>
                <a:effectLst/>
                <a:uLnTx/>
                <a:uFillTx/>
                <a:latin typeface="微软雅黑" panose="020B0503020204020204" charset="-122"/>
                <a:ea typeface="微软雅黑" panose="020B0503020204020204" charset="-122"/>
                <a:sym typeface="+mn-ea"/>
              </a:rPr>
              <a:t>通用型冲洗液</a:t>
            </a:r>
            <a:r>
              <a:rPr lang="zh-CN" altLang="en-US" sz="1600" noProof="0" dirty="0">
                <a:ln>
                  <a:noFill/>
                </a:ln>
                <a:solidFill>
                  <a:srgbClr val="000000"/>
                </a:solidFill>
                <a:effectLst/>
                <a:uLnTx/>
                <a:uFillTx/>
                <a:latin typeface="微软雅黑" panose="020B0503020204020204" charset="-122"/>
                <a:ea typeface="微软雅黑" panose="020B0503020204020204" charset="-122"/>
                <a:sym typeface="+mn-ea"/>
              </a:rPr>
              <a:t>。</a:t>
            </a:r>
            <a:r>
              <a:rPr lang="en-US" altLang="zh-CN" sz="1600" b="1">
                <a:solidFill>
                  <a:srgbClr val="C00000"/>
                </a:solidFill>
                <a:latin typeface="微软雅黑" panose="020B0503020204020204" charset="-122"/>
                <a:ea typeface="微软雅黑" panose="020B0503020204020204" charset="-122"/>
                <a:sym typeface="+mn-ea"/>
              </a:rPr>
              <a:t>填补三大临床空白：突破山梨醇甘露醇冲洗液、复方电解质眼内冲洗液专科冲洗的局限；弥补生理氯化钠溶液修复能力弱、代谢影响大易酸中毒、肾损伤、钠负荷缺陷；解决乳酸钠林格注射液超适应症、超医保报销、</a:t>
            </a:r>
            <a:r>
              <a:rPr lang="zh-CN" altLang="en-US" sz="1600" b="1">
                <a:solidFill>
                  <a:srgbClr val="C00000"/>
                </a:solidFill>
                <a:latin typeface="微软雅黑" panose="020B0503020204020204" charset="-122"/>
                <a:ea typeface="微软雅黑" panose="020B0503020204020204" charset="-122"/>
                <a:sym typeface="+mn-ea"/>
              </a:rPr>
              <a:t>多瓶</a:t>
            </a:r>
            <a:r>
              <a:rPr lang="en-US" altLang="zh-CN" sz="1600" b="1">
                <a:solidFill>
                  <a:srgbClr val="C00000"/>
                </a:solidFill>
                <a:latin typeface="微软雅黑" panose="020B0503020204020204" charset="-122"/>
                <a:ea typeface="微软雅黑" panose="020B0503020204020204" charset="-122"/>
                <a:sym typeface="+mn-ea"/>
              </a:rPr>
              <a:t>拆分复用的使用风险。为临床提供更安全、合规、高效、适配大医院多场景手术</a:t>
            </a:r>
            <a:r>
              <a:rPr lang="zh-CN" altLang="en-US" sz="1600" b="1">
                <a:solidFill>
                  <a:srgbClr val="C00000"/>
                </a:solidFill>
                <a:latin typeface="微软雅黑" panose="020B0503020204020204" charset="-122"/>
                <a:ea typeface="微软雅黑" panose="020B0503020204020204" charset="-122"/>
                <a:sym typeface="+mn-ea"/>
              </a:rPr>
              <a:t>室</a:t>
            </a:r>
            <a:r>
              <a:rPr lang="en-US" altLang="zh-CN" sz="1600" b="1">
                <a:solidFill>
                  <a:srgbClr val="C00000"/>
                </a:solidFill>
                <a:latin typeface="微软雅黑" panose="020B0503020204020204" charset="-122"/>
                <a:ea typeface="微软雅黑" panose="020B0503020204020204" charset="-122"/>
                <a:sym typeface="+mn-ea"/>
              </a:rPr>
              <a:t>通用型冲洗治疗选择，完善医保目录的临床治疗覆盖。</a:t>
            </a:r>
            <a:endParaRPr lang="en-US" altLang="zh-CN" sz="1600" b="1">
              <a:solidFill>
                <a:srgbClr val="C00000"/>
              </a:solidFill>
              <a:latin typeface="微软雅黑" panose="020B0503020204020204" charset="-122"/>
              <a:ea typeface="微软雅黑" panose="020B0503020204020204" charset="-122"/>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578485" y="2905125"/>
            <a:ext cx="11029315" cy="2368550"/>
          </a:xfrm>
          <a:prstGeom prst="rect">
            <a:avLst/>
          </a:prstGeom>
          <a:noFill/>
        </p:spPr>
        <p:txBody>
          <a:bodyPr wrap="square" rtlCol="0">
            <a:spAutoFit/>
          </a:bodyPr>
          <a:p>
            <a:pPr marL="285750" indent="-285750" algn="just">
              <a:buFont typeface="Wingdings" panose="05000000000000000000" charset="0"/>
              <a:buChar char="l"/>
            </a:pPr>
            <a:r>
              <a:rPr lang="zh-CN" altLang="en-US" sz="1600" dirty="0" smtClean="0">
                <a:latin typeface="微软雅黑" panose="020B0503020204020204" charset="-122"/>
                <a:ea typeface="微软雅黑" panose="020B0503020204020204" charset="-122"/>
                <a:cs typeface="微软雅黑" panose="020B0503020204020204" charset="-122"/>
                <a:sym typeface="+mn-ea"/>
              </a:rPr>
              <a:t>相较于山梨醇甘露醇冲洗剂，</a:t>
            </a:r>
            <a:r>
              <a:rPr lang="zh-CN" altLang="en-US" sz="1600" b="1" dirty="0" smtClean="0">
                <a:latin typeface="微软雅黑" panose="020B0503020204020204" charset="-122"/>
                <a:ea typeface="微软雅黑" panose="020B0503020204020204" charset="-122"/>
                <a:cs typeface="微软雅黑" panose="020B0503020204020204" charset="-122"/>
                <a:sym typeface="+mn-ea"/>
              </a:rPr>
              <a:t>无渗透性利尿作用，大幅降低了体液及电解质紊乱等不良反应风险</a:t>
            </a:r>
            <a:r>
              <a:rPr lang="en-US" altLang="zh-CN" sz="1600" b="1" baseline="30000" noProof="0" dirty="0">
                <a:ln>
                  <a:noFill/>
                </a:ln>
                <a:solidFill>
                  <a:srgbClr val="FFFFFF"/>
                </a:solidFill>
                <a:effectLst/>
                <a:uLnTx/>
                <a:uFillTx/>
                <a:latin typeface="Times New Roman" panose="02020603050405020304" pitchFamily="18" charset="0"/>
                <a:ea typeface="微软雅黑" panose="020B0503020204020204" charset="-122"/>
                <a:sym typeface="+mn-ea"/>
              </a:rPr>
              <a:t>[</a:t>
            </a:r>
            <a:r>
              <a:rPr lang="en-US" altLang="zh-CN" sz="1600" baseline="30000">
                <a:uFillTx/>
                <a:latin typeface="Times New Roman" panose="02020603050405020304" pitchFamily="18" charset="0"/>
                <a:ea typeface="微软雅黑" panose="020B0503020204020204" charset="-122"/>
                <a:sym typeface="+mn-ea"/>
              </a:rPr>
              <a:t>[1-2]</a:t>
            </a:r>
            <a:r>
              <a:rPr lang="zh-CN" altLang="en-US" sz="1600" dirty="0" smtClean="0">
                <a:latin typeface="微软雅黑" panose="020B0503020204020204" charset="-122"/>
                <a:ea typeface="微软雅黑" panose="020B0503020204020204" charset="-122"/>
                <a:cs typeface="微软雅黑" panose="020B0503020204020204" charset="-122"/>
                <a:sym typeface="+mn-ea"/>
              </a:rPr>
              <a:t>。</a:t>
            </a:r>
            <a:endParaRPr lang="zh-CN" altLang="en-US" sz="1600" b="1">
              <a:solidFill>
                <a:schemeClr val="tx1"/>
              </a:solidFill>
              <a:uFillTx/>
              <a:latin typeface="Times New Roman" panose="02020603050405020304" pitchFamily="18" charset="0"/>
              <a:ea typeface="微软雅黑" panose="020B0503020204020204" charset="-122"/>
            </a:endParaRPr>
          </a:p>
          <a:p>
            <a:pPr marL="285750" indent="-285750" algn="just">
              <a:buFont typeface="Wingdings" panose="05000000000000000000" charset="0"/>
              <a:buChar char="l"/>
            </a:pPr>
            <a:r>
              <a:rPr lang="zh-CN" altLang="en-US" sz="1600" b="1">
                <a:solidFill>
                  <a:schemeClr val="tx1"/>
                </a:solidFill>
                <a:uFillTx/>
                <a:latin typeface="Times New Roman" panose="02020603050405020304" pitchFamily="18" charset="0"/>
                <a:ea typeface="微软雅黑" panose="020B0503020204020204" charset="-122"/>
              </a:rPr>
              <a:t>乳酸钠林格维持细胞完整性和正常形态的效果显著优于等渗氯化钠溶液，</a:t>
            </a:r>
            <a:r>
              <a:rPr lang="zh-CN" altLang="en-US" sz="1600">
                <a:solidFill>
                  <a:schemeClr val="tx1"/>
                </a:solidFill>
                <a:uFillTx/>
                <a:latin typeface="Times New Roman" panose="02020603050405020304" pitchFamily="18" charset="0"/>
                <a:ea typeface="微软雅黑" panose="020B0503020204020204" charset="-122"/>
              </a:rPr>
              <a:t>其细胞耐受性更优，更接近无血清培养基的生理相容性</a:t>
            </a:r>
            <a:r>
              <a:rPr lang="en-US" altLang="zh-CN" sz="1600" baseline="30000">
                <a:solidFill>
                  <a:schemeClr val="tx1"/>
                </a:solidFill>
                <a:uFillTx/>
                <a:latin typeface="Times New Roman" panose="02020603050405020304" pitchFamily="18" charset="0"/>
                <a:ea typeface="微软雅黑" panose="020B0503020204020204" charset="-122"/>
              </a:rPr>
              <a:t>[3]</a:t>
            </a:r>
            <a:r>
              <a:rPr lang="zh-CN" altLang="en-US" sz="1600">
                <a:solidFill>
                  <a:schemeClr val="tx1"/>
                </a:solidFill>
                <a:uFillTx/>
                <a:latin typeface="Times New Roman" panose="02020603050405020304" pitchFamily="18" charset="0"/>
                <a:ea typeface="微软雅黑" panose="020B0503020204020204" charset="-122"/>
              </a:rPr>
              <a:t>。</a:t>
            </a:r>
            <a:endParaRPr lang="zh-CN" altLang="en-US" sz="1600">
              <a:solidFill>
                <a:schemeClr val="tx1"/>
              </a:solidFill>
              <a:uFillTx/>
              <a:latin typeface="Times New Roman" panose="02020603050405020304" pitchFamily="18" charset="0"/>
              <a:ea typeface="微软雅黑" panose="020B0503020204020204" charset="-122"/>
            </a:endParaRPr>
          </a:p>
          <a:p>
            <a:pPr marL="285750" indent="-285750" algn="just">
              <a:buFont typeface="Wingdings" panose="05000000000000000000" charset="0"/>
              <a:buChar char="l"/>
            </a:pPr>
            <a:r>
              <a:rPr lang="zh-CN" altLang="en-US" sz="1600">
                <a:solidFill>
                  <a:schemeClr val="tx1"/>
                </a:solidFill>
                <a:uFillTx/>
                <a:latin typeface="Times New Roman" panose="02020603050405020304" pitchFamily="18" charset="0"/>
                <a:ea typeface="微软雅黑" panose="020B0503020204020204" charset="-122"/>
                <a:sym typeface="+mn-ea"/>
              </a:rPr>
              <a:t>乳酸钠林格冲洗液因成分更接近生理平衡，可规避生理盐水的神经毒性与脑水肿风险，</a:t>
            </a:r>
            <a:r>
              <a:rPr lang="zh-CN" altLang="en-US" sz="1600" b="1">
                <a:solidFill>
                  <a:schemeClr val="tx1"/>
                </a:solidFill>
                <a:uFillTx/>
                <a:latin typeface="Times New Roman" panose="02020603050405020304" pitchFamily="18" charset="0"/>
                <a:ea typeface="微软雅黑" panose="020B0503020204020204" charset="-122"/>
                <a:sym typeface="+mn-ea"/>
              </a:rPr>
              <a:t>是被权威研究推荐的、适用于尤其是在神经内镜检查及需要大量使用冲洗液的较长手术过程中的更安全的冲洗液选择</a:t>
            </a:r>
            <a:r>
              <a:rPr lang="en-US" altLang="zh-CN" sz="1600" baseline="30000">
                <a:uFillTx/>
                <a:latin typeface="Times New Roman" panose="02020603050405020304" pitchFamily="18" charset="0"/>
                <a:ea typeface="微软雅黑" panose="020B0503020204020204" charset="-122"/>
                <a:sym typeface="+mn-ea"/>
              </a:rPr>
              <a:t>[4]</a:t>
            </a:r>
            <a:r>
              <a:rPr lang="zh-CN" altLang="en-US" sz="1600">
                <a:uFillTx/>
                <a:latin typeface="Times New Roman" panose="02020603050405020304" pitchFamily="18" charset="0"/>
                <a:ea typeface="微软雅黑" panose="020B0503020204020204" charset="-122"/>
                <a:sym typeface="+mn-ea"/>
              </a:rPr>
              <a:t>。</a:t>
            </a:r>
            <a:endParaRPr lang="zh-CN" altLang="en-US" sz="1600">
              <a:uFillTx/>
              <a:latin typeface="Times New Roman" panose="02020603050405020304" pitchFamily="18" charset="0"/>
              <a:ea typeface="微软雅黑" panose="020B0503020204020204" charset="-122"/>
              <a:sym typeface="+mn-ea"/>
            </a:endParaRPr>
          </a:p>
          <a:p>
            <a:pPr marL="285750" indent="-285750" algn="just">
              <a:buFont typeface="Wingdings" panose="05000000000000000000" charset="0"/>
              <a:buChar char="l"/>
            </a:pPr>
            <a:r>
              <a:rPr lang="zh-CN" altLang="en-US" sz="1600">
                <a:solidFill>
                  <a:schemeClr val="tx1"/>
                </a:solidFill>
                <a:uFillTx/>
                <a:latin typeface="Times New Roman" panose="02020603050405020304" pitchFamily="18" charset="0"/>
                <a:ea typeface="微软雅黑" panose="020B0503020204020204" charset="-122"/>
              </a:rPr>
              <a:t>冲洗液应该被看做是全身性用药</a:t>
            </a:r>
            <a:r>
              <a:rPr lang="en-US" altLang="zh-CN" sz="1600" baseline="30000">
                <a:solidFill>
                  <a:schemeClr val="tx1"/>
                </a:solidFill>
                <a:uFillTx/>
                <a:latin typeface="Times New Roman" panose="02020603050405020304" pitchFamily="18" charset="0"/>
                <a:ea typeface="微软雅黑" panose="020B0503020204020204" charset="-122"/>
              </a:rPr>
              <a:t>[1]</a:t>
            </a:r>
            <a:r>
              <a:rPr lang="zh-CN" altLang="en-US" sz="1600">
                <a:solidFill>
                  <a:schemeClr val="tx1"/>
                </a:solidFill>
                <a:uFillTx/>
                <a:latin typeface="Times New Roman" panose="02020603050405020304" pitchFamily="18" charset="0"/>
                <a:ea typeface="微软雅黑" panose="020B0503020204020204" charset="-122"/>
              </a:rPr>
              <a:t>。生理氯化钠溶液氯含量高，当大剂量会引发非阴离子间隙高氯性代谢性</a:t>
            </a:r>
            <a:r>
              <a:rPr lang="zh-CN" altLang="en-US" sz="1600" b="1">
                <a:solidFill>
                  <a:srgbClr val="C00000"/>
                </a:solidFill>
                <a:uFillTx/>
                <a:latin typeface="Times New Roman" panose="02020603050405020304" pitchFamily="18" charset="0"/>
                <a:ea typeface="微软雅黑" panose="020B0503020204020204" charset="-122"/>
              </a:rPr>
              <a:t>酸中毒、肾损伤高钠负荷缺点</a:t>
            </a:r>
            <a:r>
              <a:rPr lang="en-US" altLang="zh-CN" sz="1600" baseline="30000">
                <a:solidFill>
                  <a:schemeClr val="tx1"/>
                </a:solidFill>
                <a:uFillTx/>
                <a:latin typeface="Times New Roman" panose="02020603050405020304" pitchFamily="18" charset="0"/>
                <a:ea typeface="微软雅黑" panose="020B0503020204020204" charset="-122"/>
              </a:rPr>
              <a:t>[5]</a:t>
            </a:r>
            <a:r>
              <a:rPr lang="zh-CN" altLang="en-US" sz="1600">
                <a:solidFill>
                  <a:schemeClr val="tx1"/>
                </a:solidFill>
                <a:uFillTx/>
                <a:latin typeface="Times New Roman" panose="02020603050405020304" pitchFamily="18" charset="0"/>
                <a:ea typeface="微软雅黑" panose="020B0503020204020204" charset="-122"/>
              </a:rPr>
              <a:t>，</a:t>
            </a:r>
            <a:r>
              <a:rPr lang="zh-CN" altLang="en-US" sz="1600" b="1">
                <a:solidFill>
                  <a:schemeClr val="tx1"/>
                </a:solidFill>
                <a:uFillTx/>
                <a:latin typeface="Times New Roman" panose="02020603050405020304" pitchFamily="18" charset="0"/>
                <a:ea typeface="微软雅黑" panose="020B0503020204020204" charset="-122"/>
              </a:rPr>
              <a:t>乳酸钠林格冲洗液氯含量显著低于生理氯化钠溶液，降低风险。</a:t>
            </a:r>
            <a:endParaRPr lang="zh-CN" altLang="en-US" sz="1600" b="1">
              <a:solidFill>
                <a:schemeClr val="tx1"/>
              </a:solidFill>
              <a:uFillTx/>
              <a:latin typeface="Times New Roman" panose="02020603050405020304" pitchFamily="18" charset="0"/>
              <a:ea typeface="微软雅黑" panose="020B0503020204020204" charset="-122"/>
            </a:endParaRPr>
          </a:p>
          <a:p>
            <a:pPr marL="285750" indent="-285750" algn="just">
              <a:buFont typeface="Wingdings" panose="05000000000000000000" charset="0"/>
              <a:buChar char="l"/>
            </a:pPr>
            <a:endParaRPr lang="zh-CN" altLang="en-US" b="1">
              <a:solidFill>
                <a:schemeClr val="tx1"/>
              </a:solidFill>
              <a:uFillTx/>
              <a:latin typeface="Times New Roman" panose="02020603050405020304" pitchFamily="18" charset="0"/>
              <a:ea typeface="微软雅黑" panose="020B0503020204020204" charset="-122"/>
            </a:endParaRPr>
          </a:p>
          <a:p>
            <a:pPr marL="285750" indent="-285750" algn="just">
              <a:buFont typeface="Wingdings" panose="05000000000000000000" charset="0"/>
              <a:buChar char="l"/>
            </a:pPr>
            <a:endParaRPr lang="zh-CN" altLang="en-US" b="1">
              <a:solidFill>
                <a:schemeClr val="tx1"/>
              </a:solidFill>
              <a:uFillTx/>
              <a:latin typeface="Times New Roman" panose="02020603050405020304" pitchFamily="18" charset="0"/>
              <a:ea typeface="微软雅黑" panose="020B0503020204020204" charset="-122"/>
            </a:endParaRPr>
          </a:p>
        </p:txBody>
      </p:sp>
      <p:sp>
        <p:nvSpPr>
          <p:cNvPr id="7" name="文本框 6"/>
          <p:cNvSpPr txBox="1"/>
          <p:nvPr/>
        </p:nvSpPr>
        <p:spPr>
          <a:xfrm>
            <a:off x="168910" y="5997575"/>
            <a:ext cx="12191365" cy="922020"/>
          </a:xfrm>
          <a:prstGeom prst="rect">
            <a:avLst/>
          </a:prstGeom>
          <a:noFill/>
        </p:spPr>
        <p:txBody>
          <a:bodyPr wrap="square" rtlCol="0">
            <a:spAutoFit/>
          </a:bodyPr>
          <a:p>
            <a:pPr indent="0" fontAlgn="auto">
              <a:spcBef>
                <a:spcPts val="0"/>
              </a:spcBef>
            </a:pPr>
            <a:r>
              <a:rPr lang="en-US" altLang="zh-CN" sz="900">
                <a:solidFill>
                  <a:schemeClr val="tx1"/>
                </a:solidFill>
                <a:uFillTx/>
                <a:latin typeface="Times New Roman" panose="02020603050405020304" pitchFamily="18" charset="0"/>
                <a:ea typeface="微软雅黑" panose="020B0503020204020204" charset="-122"/>
              </a:rPr>
              <a:t>[1]</a:t>
            </a:r>
            <a:r>
              <a:rPr lang="zh-CN" altLang="en-US" sz="900">
                <a:solidFill>
                  <a:schemeClr val="tx1"/>
                </a:solidFill>
                <a:uFillTx/>
                <a:latin typeface="Times New Roman" panose="02020603050405020304" pitchFamily="18" charset="0"/>
                <a:ea typeface="微软雅黑" panose="020B0503020204020204" charset="-122"/>
              </a:rPr>
              <a:t>乳酸钠林格冲洗液说明书</a:t>
            </a:r>
            <a:r>
              <a:rPr lang="en-US" altLang="zh-CN" sz="900">
                <a:solidFill>
                  <a:schemeClr val="tx1"/>
                </a:solidFill>
                <a:uFillTx/>
                <a:latin typeface="Times New Roman" panose="02020603050405020304" pitchFamily="18" charset="0"/>
                <a:ea typeface="微软雅黑" panose="020B0503020204020204" charset="-122"/>
              </a:rPr>
              <a:t>. </a:t>
            </a:r>
            <a:endParaRPr lang="en-US" altLang="zh-CN" sz="900">
              <a:solidFill>
                <a:schemeClr val="tx1"/>
              </a:solidFill>
              <a:uFillTx/>
              <a:latin typeface="Times New Roman" panose="02020603050405020304" pitchFamily="18" charset="0"/>
              <a:ea typeface="微软雅黑" panose="020B0503020204020204" charset="-122"/>
            </a:endParaRPr>
          </a:p>
          <a:p>
            <a:pPr indent="0" fontAlgn="auto">
              <a:spcBef>
                <a:spcPts val="0"/>
              </a:spcBef>
            </a:pPr>
            <a:r>
              <a:rPr lang="en-US" altLang="zh-CN" sz="900">
                <a:solidFill>
                  <a:schemeClr val="tx1"/>
                </a:solidFill>
                <a:uFillTx/>
                <a:latin typeface="Times New Roman" panose="02020603050405020304" pitchFamily="18" charset="0"/>
                <a:ea typeface="微软雅黑" panose="020B0503020204020204" charset="-122"/>
              </a:rPr>
              <a:t>[2]</a:t>
            </a:r>
            <a:r>
              <a:rPr lang="zh-CN" altLang="en-US" sz="900" dirty="0" smtClean="0">
                <a:latin typeface="微软雅黑" panose="020B0503020204020204" charset="-122"/>
                <a:ea typeface="微软雅黑" panose="020B0503020204020204" charset="-122"/>
                <a:cs typeface="微软雅黑" panose="020B0503020204020204" charset="-122"/>
                <a:sym typeface="+mn-ea"/>
              </a:rPr>
              <a:t>山梨醇甘露醇冲洗剂说明书</a:t>
            </a:r>
            <a:r>
              <a:rPr lang="en-US" altLang="zh-CN" sz="900" dirty="0" smtClean="0">
                <a:latin typeface="微软雅黑" panose="020B0503020204020204" charset="-122"/>
                <a:ea typeface="微软雅黑" panose="020B0503020204020204" charset="-122"/>
                <a:cs typeface="微软雅黑" panose="020B0503020204020204" charset="-122"/>
                <a:sym typeface="+mn-ea"/>
              </a:rPr>
              <a:t>. </a:t>
            </a:r>
            <a:endParaRPr lang="en-US" altLang="zh-CN" sz="900" dirty="0" smtClean="0">
              <a:latin typeface="微软雅黑" panose="020B0503020204020204" charset="-122"/>
              <a:ea typeface="微软雅黑" panose="020B0503020204020204" charset="-122"/>
              <a:cs typeface="微软雅黑" panose="020B0503020204020204" charset="-122"/>
              <a:sym typeface="+mn-ea"/>
            </a:endParaRPr>
          </a:p>
          <a:p>
            <a:pPr indent="0" fontAlgn="auto">
              <a:spcBef>
                <a:spcPts val="0"/>
              </a:spcBef>
            </a:pPr>
            <a:r>
              <a:rPr lang="en-US" altLang="zh-CN" sz="900">
                <a:solidFill>
                  <a:schemeClr val="tx1"/>
                </a:solidFill>
                <a:uFillTx/>
                <a:latin typeface="Times New Roman" panose="02020603050405020304" pitchFamily="18" charset="0"/>
                <a:ea typeface="微软雅黑" panose="020B0503020204020204" charset="-122"/>
              </a:rPr>
              <a:t>[3]Shinjo H</a:t>
            </a:r>
            <a:r>
              <a:rPr lang="en-US" altLang="zh-CN" sz="900">
                <a:solidFill>
                  <a:schemeClr val="tx1"/>
                </a:solidFill>
                <a:uFillTx/>
                <a:latin typeface="Times New Roman" panose="02020603050405020304" pitchFamily="18" charset="0"/>
                <a:ea typeface="微软雅黑" panose="020B0503020204020204" charset="-122"/>
                <a:sym typeface="+mn-ea"/>
              </a:rPr>
              <a:t>,et al.</a:t>
            </a:r>
            <a:r>
              <a:rPr lang="en-US" altLang="zh-CN" sz="900">
                <a:solidFill>
                  <a:schemeClr val="tx1"/>
                </a:solidFill>
                <a:uFillTx/>
                <a:latin typeface="Times New Roman" panose="02020603050405020304" pitchFamily="18" charset="0"/>
                <a:ea typeface="微软雅黑" panose="020B0503020204020204" charset="-122"/>
              </a:rPr>
              <a:t>  J Orthop Res. 2002 Nov;20(6):1305-10.</a:t>
            </a:r>
            <a:endParaRPr lang="en-US" altLang="zh-CN" sz="900">
              <a:solidFill>
                <a:schemeClr val="tx1"/>
              </a:solidFill>
              <a:uFillTx/>
              <a:latin typeface="Times New Roman" panose="02020603050405020304" pitchFamily="18" charset="0"/>
              <a:ea typeface="微软雅黑" panose="020B0503020204020204" charset="-122"/>
            </a:endParaRPr>
          </a:p>
          <a:p>
            <a:r>
              <a:rPr lang="en-US" altLang="zh-CN" sz="900">
                <a:uFillTx/>
                <a:latin typeface="Times New Roman" panose="02020603050405020304" pitchFamily="18" charset="0"/>
                <a:ea typeface="微软雅黑" panose="020B0503020204020204" charset="-122"/>
                <a:sym typeface="+mn-ea"/>
              </a:rPr>
              <a:t>[4]Kazim S F, et al.International Journal of Surgery (London, England), 2010, 8(8):586-590.</a:t>
            </a:r>
            <a:endParaRPr lang="en-US" altLang="zh-CN" sz="900">
              <a:uFillTx/>
              <a:latin typeface="Times New Roman" panose="02020603050405020304" pitchFamily="18" charset="0"/>
              <a:ea typeface="微软雅黑" panose="020B0503020204020204" charset="-122"/>
              <a:sym typeface="+mn-ea"/>
            </a:endParaRPr>
          </a:p>
          <a:p>
            <a:r>
              <a:rPr lang="en-US" altLang="zh-CN" sz="900">
                <a:solidFill>
                  <a:schemeClr val="tx1"/>
                </a:solidFill>
                <a:uFillTx/>
                <a:latin typeface="Times New Roman" panose="02020603050405020304" pitchFamily="18" charset="0"/>
                <a:ea typeface="微软雅黑" panose="020B0503020204020204" charset="-122"/>
              </a:rPr>
              <a:t>[5]Tenner S ,et al.The American Journal of Gastroenterology, 2024(3):119.</a:t>
            </a:r>
            <a:endParaRPr lang="en-US" altLang="zh-CN" sz="900">
              <a:solidFill>
                <a:schemeClr val="tx1"/>
              </a:solidFill>
              <a:uFillTx/>
              <a:latin typeface="Times New Roman" panose="02020603050405020304" pitchFamily="18" charset="0"/>
              <a:ea typeface="微软雅黑" panose="020B0503020204020204" charset="-122"/>
            </a:endParaRPr>
          </a:p>
          <a:p>
            <a:r>
              <a:rPr lang="en-US" altLang="zh-CN" sz="900">
                <a:solidFill>
                  <a:schemeClr val="tx1"/>
                </a:solidFill>
                <a:uFillTx/>
                <a:latin typeface="Times New Roman" panose="02020603050405020304" pitchFamily="18" charset="0"/>
                <a:ea typeface="微软雅黑" panose="020B0503020204020204" charset="-122"/>
              </a:rPr>
              <a:t>[6]</a:t>
            </a:r>
            <a:r>
              <a:rPr lang="zh-CN" altLang="en-US" sz="900">
                <a:solidFill>
                  <a:schemeClr val="tx1"/>
                </a:solidFill>
                <a:uFillTx/>
                <a:latin typeface="Times New Roman" panose="02020603050405020304" pitchFamily="18" charset="0"/>
                <a:ea typeface="微软雅黑" panose="020B0503020204020204" charset="-122"/>
              </a:rPr>
              <a:t>马宇</a:t>
            </a:r>
            <a:r>
              <a:rPr lang="en-US" altLang="zh-CN" sz="900">
                <a:solidFill>
                  <a:schemeClr val="tx1"/>
                </a:solidFill>
                <a:uFillTx/>
                <a:latin typeface="Times New Roman" panose="02020603050405020304" pitchFamily="18" charset="0"/>
                <a:ea typeface="微软雅黑" panose="020B0503020204020204" charset="-122"/>
              </a:rPr>
              <a:t>,</a:t>
            </a:r>
            <a:r>
              <a:rPr lang="zh-CN" altLang="en-US" sz="900">
                <a:solidFill>
                  <a:schemeClr val="tx1"/>
                </a:solidFill>
                <a:uFillTx/>
                <a:latin typeface="Times New Roman" panose="02020603050405020304" pitchFamily="18" charset="0"/>
                <a:ea typeface="微软雅黑" panose="020B0503020204020204" charset="-122"/>
              </a:rPr>
              <a:t>等. 国际麻醉学与复苏杂志，2018，39(01):1-5.</a:t>
            </a:r>
            <a:endParaRPr lang="en-US" altLang="zh-CN" sz="900">
              <a:solidFill>
                <a:schemeClr val="tx1"/>
              </a:solidFill>
              <a:uFillTx/>
              <a:latin typeface="Times New Roman" panose="02020603050405020304" pitchFamily="18" charset="0"/>
              <a:ea typeface="微软雅黑" panose="020B0503020204020204" charset="-122"/>
            </a:endParaRPr>
          </a:p>
        </p:txBody>
      </p:sp>
      <p:grpSp>
        <p:nvGrpSpPr>
          <p:cNvPr id="11" name="组合 10"/>
          <p:cNvGrpSpPr/>
          <p:nvPr/>
        </p:nvGrpSpPr>
        <p:grpSpPr>
          <a:xfrm>
            <a:off x="356034" y="190444"/>
            <a:ext cx="607678" cy="704906"/>
            <a:chOff x="356033" y="190444"/>
            <a:chExt cx="705457" cy="818330"/>
          </a:xfrm>
        </p:grpSpPr>
        <p:sp>
          <p:nvSpPr>
            <p:cNvPr id="25" name="六边形 24"/>
            <p:cNvSpPr/>
            <p:nvPr/>
          </p:nvSpPr>
          <p:spPr>
            <a:xfrm rot="5400000">
              <a:off x="299597" y="246880"/>
              <a:ext cx="818330" cy="705457"/>
            </a:xfrm>
            <a:prstGeom prst="hexagon">
              <a:avLst/>
            </a:prstGeom>
            <a:solidFill>
              <a:srgbClr val="4472C4">
                <a:lumMod val="75000"/>
              </a:srgbClr>
            </a:solidFill>
            <a:ln w="12700" cap="flat" cmpd="sng" algn="ctr">
              <a:noFill/>
              <a:prstDash val="solid"/>
              <a:miter lim="800000"/>
            </a:ln>
            <a:effectLst/>
          </p:spPr>
          <p:txBody>
            <a:bodyPr rtlCol="0" anchor="ctr"/>
            <a:lstStyle/>
            <a:p>
              <a:pPr algn="ctr"/>
              <a:endParaRPr lang="zh-CN" altLang="en-US">
                <a:solidFill>
                  <a:sysClr val="window" lastClr="FFFFFF"/>
                </a:solidFill>
                <a:latin typeface="Times New Roman" panose="02020603050405020304" pitchFamily="18" charset="0"/>
                <a:ea typeface="微软雅黑" panose="020B0503020204020204" charset="-122"/>
              </a:endParaRPr>
            </a:p>
          </p:txBody>
        </p:sp>
        <p:sp>
          <p:nvSpPr>
            <p:cNvPr id="27" name="六边形 26"/>
            <p:cNvSpPr/>
            <p:nvPr/>
          </p:nvSpPr>
          <p:spPr>
            <a:xfrm rot="5400000">
              <a:off x="361001" y="299814"/>
              <a:ext cx="695524" cy="599590"/>
            </a:xfrm>
            <a:prstGeom prst="hexagon">
              <a:avLst/>
            </a:prstGeom>
            <a:solidFill>
              <a:sysClr val="window" lastClr="FFFFFF"/>
            </a:solidFill>
            <a:ln w="12700" cap="flat" cmpd="sng" algn="ctr">
              <a:noFill/>
              <a:prstDash val="solid"/>
              <a:miter lim="800000"/>
            </a:ln>
            <a:effectLst/>
          </p:spPr>
          <p:txBody>
            <a:bodyPr rtlCol="0" anchor="ctr"/>
            <a:lstStyle/>
            <a:p>
              <a:pPr algn="ctr"/>
              <a:endParaRPr lang="zh-CN" altLang="en-US">
                <a:solidFill>
                  <a:sysClr val="window" lastClr="FFFFFF"/>
                </a:solidFill>
                <a:latin typeface="庞门正道标题体3.0" charset="0"/>
                <a:ea typeface="微软雅黑" panose="020B0503020204020204" charset="-122"/>
              </a:endParaRPr>
            </a:p>
          </p:txBody>
        </p:sp>
      </p:grpSp>
      <p:sp>
        <p:nvSpPr>
          <p:cNvPr id="28" name="文本框 27"/>
          <p:cNvSpPr txBox="1"/>
          <p:nvPr/>
        </p:nvSpPr>
        <p:spPr>
          <a:xfrm>
            <a:off x="237869" y="312064"/>
            <a:ext cx="844008" cy="460375"/>
          </a:xfrm>
          <a:prstGeom prst="rect">
            <a:avLst/>
          </a:prstGeom>
          <a:noFill/>
        </p:spPr>
        <p:txBody>
          <a:bodyPr wrap="square" rtlCol="0">
            <a:spAutoFit/>
          </a:bodyPr>
          <a:lstStyle/>
          <a:p>
            <a:pPr algn="ctr"/>
            <a:r>
              <a:rPr lang="en-US" altLang="zh-CN" sz="2400" b="1" dirty="0">
                <a:solidFill>
                  <a:srgbClr val="4472C4">
                    <a:lumMod val="75000"/>
                  </a:srgbClr>
                </a:solidFill>
                <a:latin typeface="Times New Roman" panose="02020603050405020304" pitchFamily="18" charset="0"/>
                <a:ea typeface="微软雅黑" panose="020B0503020204020204" charset="-122"/>
              </a:rPr>
              <a:t>02</a:t>
            </a:r>
            <a:endParaRPr lang="en-US" altLang="zh-CN" sz="2400" b="1" dirty="0">
              <a:solidFill>
                <a:srgbClr val="4472C4">
                  <a:lumMod val="75000"/>
                </a:srgbClr>
              </a:solidFill>
              <a:latin typeface="Times New Roman" panose="02020603050405020304" pitchFamily="18" charset="0"/>
              <a:ea typeface="微软雅黑" panose="020B0503020204020204" charset="-122"/>
            </a:endParaRPr>
          </a:p>
        </p:txBody>
      </p:sp>
      <p:sp>
        <p:nvSpPr>
          <p:cNvPr id="29" name="文本框 28"/>
          <p:cNvSpPr txBox="1"/>
          <p:nvPr/>
        </p:nvSpPr>
        <p:spPr>
          <a:xfrm>
            <a:off x="1200150" y="296545"/>
            <a:ext cx="1449070" cy="521970"/>
          </a:xfrm>
          <a:prstGeom prst="rect">
            <a:avLst/>
          </a:prstGeom>
          <a:noFill/>
        </p:spPr>
        <p:txBody>
          <a:bodyPr wrap="square">
            <a:spAutoFit/>
          </a:bodyPr>
          <a:lstStyle/>
          <a:p>
            <a:r>
              <a:rPr lang="zh-CN" altLang="en-US" sz="2800" b="1" dirty="0">
                <a:solidFill>
                  <a:sysClr val="windowText" lastClr="000000">
                    <a:lumMod val="95000"/>
                    <a:lumOff val="5000"/>
                  </a:sysClr>
                </a:solidFill>
                <a:latin typeface="Times New Roman" panose="02020603050405020304" pitchFamily="18" charset="0"/>
                <a:ea typeface="微软雅黑" panose="020B0503020204020204" charset="-122"/>
                <a:cs typeface="庞门正道标题体3.0" charset="0"/>
                <a:sym typeface="庞门正道标题体3.0" charset="0"/>
              </a:rPr>
              <a:t>安全性</a:t>
            </a:r>
            <a:endParaRPr lang="zh-CN" altLang="en-US" sz="2800" b="1" dirty="0">
              <a:solidFill>
                <a:sysClr val="windowText" lastClr="000000">
                  <a:lumMod val="95000"/>
                  <a:lumOff val="5000"/>
                </a:sysClr>
              </a:solidFill>
              <a:latin typeface="Times New Roman" panose="02020603050405020304" pitchFamily="18" charset="0"/>
              <a:ea typeface="微软雅黑" panose="020B0503020204020204" charset="-122"/>
              <a:cs typeface="庞门正道标题体3.0" charset="0"/>
              <a:sym typeface="庞门正道标题体3.0" charset="0"/>
            </a:endParaRPr>
          </a:p>
        </p:txBody>
      </p:sp>
      <p:sp>
        <p:nvSpPr>
          <p:cNvPr id="35" name="文本框 34"/>
          <p:cNvSpPr txBox="1"/>
          <p:nvPr/>
        </p:nvSpPr>
        <p:spPr>
          <a:xfrm>
            <a:off x="579120" y="2517775"/>
            <a:ext cx="3490595" cy="368300"/>
          </a:xfrm>
          <a:prstGeom prst="rect">
            <a:avLst/>
          </a:prstGeom>
          <a:solidFill>
            <a:srgbClr val="0B50B5"/>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800" b="1" i="0" baseline="0" noProof="0" dirty="0">
                <a:ln>
                  <a:noFill/>
                </a:ln>
                <a:solidFill>
                  <a:srgbClr val="FFFFFF"/>
                </a:solidFill>
                <a:effectLst/>
                <a:uLnTx/>
                <a:uFillTx/>
                <a:latin typeface="Times New Roman" panose="02020603050405020304" pitchFamily="18" charset="0"/>
                <a:ea typeface="微软雅黑" panose="020B0503020204020204" charset="-122"/>
                <a:cs typeface="+mn-cs"/>
              </a:rPr>
              <a:t>其他安全性优势</a:t>
            </a:r>
            <a:endParaRPr kumimoji="0" lang="zh-CN" altLang="en-US" sz="1800" b="1" i="0" baseline="0" noProof="0" dirty="0">
              <a:ln>
                <a:noFill/>
              </a:ln>
              <a:solidFill>
                <a:srgbClr val="FFFFFF"/>
              </a:solidFill>
              <a:effectLst/>
              <a:uLnTx/>
              <a:uFillTx/>
              <a:latin typeface="Times New Roman" panose="02020603050405020304" pitchFamily="18" charset="0"/>
              <a:ea typeface="微软雅黑" panose="020B0503020204020204" charset="-122"/>
              <a:cs typeface="+mn-cs"/>
            </a:endParaRPr>
          </a:p>
        </p:txBody>
      </p:sp>
      <p:sp>
        <p:nvSpPr>
          <p:cNvPr id="36" name="文本框 35"/>
          <p:cNvSpPr txBox="1"/>
          <p:nvPr/>
        </p:nvSpPr>
        <p:spPr>
          <a:xfrm>
            <a:off x="579120" y="935990"/>
            <a:ext cx="3490595" cy="368300"/>
          </a:xfrm>
          <a:prstGeom prst="rect">
            <a:avLst/>
          </a:prstGeom>
          <a:solidFill>
            <a:srgbClr val="0B50B5"/>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800" b="1" i="0" baseline="0" noProof="0" dirty="0">
                <a:ln>
                  <a:noFill/>
                </a:ln>
                <a:solidFill>
                  <a:srgbClr val="FFFFFF"/>
                </a:solidFill>
                <a:effectLst/>
                <a:uLnTx/>
                <a:uFillTx/>
                <a:latin typeface="Times New Roman" panose="02020603050405020304" pitchFamily="18" charset="0"/>
                <a:ea typeface="微软雅黑" panose="020B0503020204020204" charset="-122"/>
                <a:cs typeface="+mn-cs"/>
              </a:rPr>
              <a:t>说明书收载的安全性信息</a:t>
            </a:r>
            <a:r>
              <a:rPr kumimoji="0" lang="en-US" altLang="zh-CN" sz="1800" b="1" i="0" baseline="30000" noProof="0" dirty="0">
                <a:ln>
                  <a:noFill/>
                </a:ln>
                <a:solidFill>
                  <a:srgbClr val="FFFFFF"/>
                </a:solidFill>
                <a:effectLst/>
                <a:uLnTx/>
                <a:uFillTx/>
                <a:latin typeface="Times New Roman" panose="02020603050405020304" pitchFamily="18" charset="0"/>
                <a:ea typeface="微软雅黑" panose="020B0503020204020204" charset="-122"/>
                <a:cs typeface="+mn-cs"/>
              </a:rPr>
              <a:t>[1]</a:t>
            </a:r>
            <a:endParaRPr kumimoji="0" lang="en-US" altLang="zh-CN" sz="1800" b="1" i="0" baseline="30000" noProof="0" dirty="0">
              <a:ln>
                <a:noFill/>
              </a:ln>
              <a:solidFill>
                <a:srgbClr val="FFFFFF"/>
              </a:solidFill>
              <a:effectLst/>
              <a:uLnTx/>
              <a:uFillTx/>
              <a:latin typeface="Times New Roman" panose="02020603050405020304" pitchFamily="18" charset="0"/>
              <a:ea typeface="微软雅黑" panose="020B0503020204020204" charset="-122"/>
              <a:cs typeface="+mn-cs"/>
            </a:endParaRPr>
          </a:p>
        </p:txBody>
      </p:sp>
      <p:graphicFrame>
        <p:nvGraphicFramePr>
          <p:cNvPr id="38" name="表格 37"/>
          <p:cNvGraphicFramePr/>
          <p:nvPr>
            <p:custDataLst>
              <p:tags r:id="rId1"/>
            </p:custDataLst>
          </p:nvPr>
        </p:nvGraphicFramePr>
        <p:xfrm>
          <a:off x="579755" y="4778375"/>
          <a:ext cx="11028680" cy="1219200"/>
        </p:xfrm>
        <a:graphic>
          <a:graphicData uri="http://schemas.openxmlformats.org/drawingml/2006/table">
            <a:tbl>
              <a:tblPr firstRow="1" bandRow="1">
                <a:tableStyleId>{5C22544A-7EE6-4342-B048-85BDC9FD1C3A}</a:tableStyleId>
              </a:tblPr>
              <a:tblGrid>
                <a:gridCol w="2379345"/>
                <a:gridCol w="1371600"/>
                <a:gridCol w="1369695"/>
                <a:gridCol w="1372870"/>
                <a:gridCol w="1371600"/>
                <a:gridCol w="1371600"/>
                <a:gridCol w="1791970"/>
              </a:tblGrid>
              <a:tr h="304800">
                <a:tc>
                  <a:txBody>
                    <a:bodyPr/>
                    <a:p>
                      <a:pPr algn="ctr">
                        <a:buNone/>
                      </a:pPr>
                      <a:r>
                        <a:rPr lang="zh-CN" altLang="en-US" sz="1400">
                          <a:latin typeface="Times New Roman" panose="02020603050405020304" pitchFamily="18" charset="0"/>
                          <a:ea typeface="微软雅黑" panose="020B0503020204020204" charset="-122"/>
                        </a:rPr>
                        <a:t>产品名称</a:t>
                      </a:r>
                      <a:endParaRPr lang="zh-CN" altLang="en-US" sz="14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rPr>
                        <a:t>Na</a:t>
                      </a:r>
                      <a:r>
                        <a:rPr lang="en-US" altLang="zh-CN" sz="1400" baseline="30000">
                          <a:latin typeface="Times New Roman" panose="02020603050405020304" pitchFamily="18" charset="0"/>
                          <a:ea typeface="微软雅黑" panose="020B0503020204020204" charset="-122"/>
                        </a:rPr>
                        <a:t>+</a:t>
                      </a:r>
                      <a:endParaRPr lang="en-US" altLang="zh-CN" sz="1400" baseline="300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rPr>
                        <a:t>K</a:t>
                      </a:r>
                      <a:r>
                        <a:rPr lang="en-US" altLang="zh-CN" sz="1400" baseline="30000">
                          <a:latin typeface="Times New Roman" panose="02020603050405020304" pitchFamily="18" charset="0"/>
                          <a:ea typeface="微软雅黑" panose="020B0503020204020204" charset="-122"/>
                        </a:rPr>
                        <a:t>+</a:t>
                      </a:r>
                      <a:endParaRPr lang="en-US" altLang="zh-CN" sz="1400" baseline="300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rPr>
                        <a:t>Cl</a:t>
                      </a:r>
                      <a:r>
                        <a:rPr lang="en-US" altLang="zh-CN" sz="1400" baseline="30000">
                          <a:solidFill>
                            <a:schemeClr val="bg1"/>
                          </a:solidFill>
                          <a:uFillTx/>
                          <a:latin typeface="Times New Roman" panose="02020603050405020304" pitchFamily="18" charset="0"/>
                          <a:ea typeface="微软雅黑" panose="020B0503020204020204" charset="-122"/>
                        </a:rPr>
                        <a:t>-</a:t>
                      </a:r>
                      <a:endParaRPr lang="en-US" altLang="zh-CN" sz="1400" baseline="30000">
                        <a:solidFill>
                          <a:schemeClr val="bg1"/>
                        </a:solidFill>
                        <a:uFillTx/>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rPr>
                        <a:t>Ca</a:t>
                      </a:r>
                      <a:r>
                        <a:rPr lang="en-US" altLang="zh-CN" sz="1400" baseline="30000">
                          <a:latin typeface="Times New Roman" panose="02020603050405020304" pitchFamily="18" charset="0"/>
                          <a:ea typeface="微软雅黑" panose="020B0503020204020204" charset="-122"/>
                        </a:rPr>
                        <a:t>2+</a:t>
                      </a:r>
                      <a:endParaRPr lang="en-US" altLang="zh-CN" sz="1400" baseline="300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rPr>
                        <a:t>Mg</a:t>
                      </a:r>
                      <a:r>
                        <a:rPr lang="en-US" altLang="zh-CN" sz="1400" baseline="30000">
                          <a:latin typeface="Times New Roman" panose="02020603050405020304" pitchFamily="18" charset="0"/>
                          <a:ea typeface="微软雅黑" panose="020B0503020204020204" charset="-122"/>
                        </a:rPr>
                        <a:t>2+</a:t>
                      </a:r>
                      <a:endParaRPr lang="en-US" altLang="zh-CN" sz="1400" baseline="300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rPr>
                        <a:t>HCO</a:t>
                      </a:r>
                      <a:r>
                        <a:rPr lang="en-US" altLang="zh-CN" sz="1400" baseline="-25000">
                          <a:latin typeface="Times New Roman" panose="02020603050405020304" pitchFamily="18" charset="0"/>
                          <a:ea typeface="微软雅黑" panose="020B0503020204020204" charset="-122"/>
                        </a:rPr>
                        <a:t>3</a:t>
                      </a:r>
                      <a:r>
                        <a:rPr lang="en-US" altLang="zh-CN" sz="1400" baseline="30000">
                          <a:latin typeface="Times New Roman" panose="02020603050405020304" pitchFamily="18" charset="0"/>
                          <a:ea typeface="微软雅黑" panose="020B0503020204020204" charset="-122"/>
                        </a:rPr>
                        <a:t>-</a:t>
                      </a:r>
                      <a:endParaRPr lang="en-US" altLang="zh-CN" sz="1400" baseline="30000">
                        <a:latin typeface="Times New Roman" panose="02020603050405020304" pitchFamily="18" charset="0"/>
                        <a:ea typeface="微软雅黑" panose="020B0503020204020204" charset="-122"/>
                      </a:endParaRPr>
                    </a:p>
                  </a:txBody>
                  <a:tcPr anchor="ctr" anchorCtr="0"/>
                </a:tc>
              </a:tr>
              <a:tr h="304800">
                <a:tc>
                  <a:txBody>
                    <a:bodyPr/>
                    <a:p>
                      <a:pPr algn="ctr">
                        <a:buNone/>
                      </a:pPr>
                      <a:r>
                        <a:rPr lang="zh-CN" altLang="en-US" sz="1400">
                          <a:latin typeface="Times New Roman" panose="02020603050405020304" pitchFamily="18" charset="0"/>
                          <a:ea typeface="微软雅黑" panose="020B0503020204020204" charset="-122"/>
                        </a:rPr>
                        <a:t>乳酸钠林格冲洗液</a:t>
                      </a:r>
                      <a:r>
                        <a:rPr lang="en-US" altLang="zh-CN" sz="1400" baseline="30000">
                          <a:latin typeface="Times New Roman" panose="02020603050405020304" pitchFamily="18" charset="0"/>
                          <a:ea typeface="微软雅黑" panose="020B0503020204020204" charset="-122"/>
                        </a:rPr>
                        <a:t>[6]</a:t>
                      </a:r>
                      <a:endParaRPr lang="en-US" altLang="zh-CN" sz="1400" baseline="300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rPr>
                        <a:t>130</a:t>
                      </a:r>
                      <a:endParaRPr lang="en-US" altLang="zh-CN" sz="14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rPr>
                        <a:t>4</a:t>
                      </a:r>
                      <a:endParaRPr lang="en-US" altLang="zh-CN" sz="14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b="1">
                          <a:solidFill>
                            <a:srgbClr val="C00000"/>
                          </a:solidFill>
                          <a:latin typeface="Times New Roman" panose="02020603050405020304" pitchFamily="18" charset="0"/>
                          <a:ea typeface="微软雅黑" panose="020B0503020204020204" charset="-122"/>
                        </a:rPr>
                        <a:t>109</a:t>
                      </a:r>
                      <a:endParaRPr lang="en-US" altLang="zh-CN" sz="1400" b="1">
                        <a:solidFill>
                          <a:srgbClr val="C00000"/>
                        </a:solidFill>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rPr>
                        <a:t>3</a:t>
                      </a:r>
                      <a:endParaRPr lang="en-US" altLang="zh-CN" sz="14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rPr>
                        <a:t>——</a:t>
                      </a:r>
                      <a:endParaRPr lang="en-US" altLang="zh-CN" sz="14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cs typeface="微软雅黑" panose="020B0503020204020204" charset="-122"/>
                        </a:rPr>
                        <a:t>28/</a:t>
                      </a:r>
                      <a:r>
                        <a:rPr lang="zh-CN" altLang="en-US" sz="1400">
                          <a:latin typeface="Times New Roman" panose="02020603050405020304" pitchFamily="18" charset="0"/>
                          <a:ea typeface="微软雅黑" panose="020B0503020204020204" charset="-122"/>
                          <a:cs typeface="微软雅黑" panose="020B0503020204020204" charset="-122"/>
                        </a:rPr>
                        <a:t>乳酸根</a:t>
                      </a:r>
                      <a:endParaRPr lang="zh-CN" altLang="en-US" sz="1400">
                        <a:latin typeface="Times New Roman" panose="02020603050405020304" pitchFamily="18" charset="0"/>
                        <a:ea typeface="微软雅黑" panose="020B0503020204020204" charset="-122"/>
                        <a:cs typeface="微软雅黑" panose="020B0503020204020204" charset="-122"/>
                      </a:endParaRPr>
                    </a:p>
                  </a:txBody>
                  <a:tcPr anchor="ctr" anchorCtr="0"/>
                </a:tc>
              </a:tr>
              <a:tr h="304800">
                <a:tc>
                  <a:txBody>
                    <a:bodyPr/>
                    <a:p>
                      <a:pPr algn="ctr">
                        <a:buNone/>
                      </a:pPr>
                      <a:r>
                        <a:rPr lang="zh-CN" altLang="en-US" sz="1400">
                          <a:latin typeface="Times New Roman" panose="02020603050405020304" pitchFamily="18" charset="0"/>
                          <a:ea typeface="微软雅黑" panose="020B0503020204020204" charset="-122"/>
                        </a:rPr>
                        <a:t>细胞外液</a:t>
                      </a:r>
                      <a:r>
                        <a:rPr lang="en-US" altLang="zh-CN" sz="1400" baseline="30000">
                          <a:latin typeface="Times New Roman" panose="02020603050405020304" pitchFamily="18" charset="0"/>
                          <a:ea typeface="微软雅黑" panose="020B0503020204020204" charset="-122"/>
                        </a:rPr>
                        <a:t>[3]</a:t>
                      </a:r>
                      <a:endParaRPr lang="en-US" altLang="zh-CN" sz="1400" baseline="300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rPr>
                        <a:t>142</a:t>
                      </a:r>
                      <a:endParaRPr lang="en-US" altLang="zh-CN" sz="14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rPr>
                        <a:t>4</a:t>
                      </a:r>
                      <a:endParaRPr lang="en-US" altLang="zh-CN" sz="14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b="1">
                          <a:solidFill>
                            <a:srgbClr val="C00000"/>
                          </a:solidFill>
                          <a:latin typeface="Times New Roman" panose="02020603050405020304" pitchFamily="18" charset="0"/>
                          <a:ea typeface="微软雅黑" panose="020B0503020204020204" charset="-122"/>
                        </a:rPr>
                        <a:t>117</a:t>
                      </a:r>
                      <a:endParaRPr lang="en-US" altLang="zh-CN" sz="1400" b="1">
                        <a:solidFill>
                          <a:srgbClr val="C00000"/>
                        </a:solidFill>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rPr>
                        <a:t>2.5</a:t>
                      </a:r>
                      <a:endParaRPr lang="en-US" altLang="zh-CN" sz="14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rPr>
                        <a:t>1</a:t>
                      </a:r>
                      <a:endParaRPr lang="en-US" altLang="zh-CN" sz="14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rPr>
                        <a:t>23-27</a:t>
                      </a:r>
                      <a:endParaRPr lang="en-US" altLang="zh-CN" sz="1400">
                        <a:latin typeface="Times New Roman" panose="02020603050405020304" pitchFamily="18" charset="0"/>
                        <a:ea typeface="微软雅黑" panose="020B0503020204020204" charset="-122"/>
                      </a:endParaRPr>
                    </a:p>
                  </a:txBody>
                  <a:tcPr anchor="ctr" anchorCtr="0"/>
                </a:tc>
              </a:tr>
              <a:tr h="304800">
                <a:tc>
                  <a:txBody>
                    <a:bodyPr/>
                    <a:p>
                      <a:pPr algn="ctr">
                        <a:buNone/>
                      </a:pPr>
                      <a:r>
                        <a:rPr lang="zh-CN" altLang="en-US" sz="1400">
                          <a:latin typeface="Times New Roman" panose="02020603050405020304" pitchFamily="18" charset="0"/>
                          <a:ea typeface="微软雅黑" panose="020B0503020204020204" charset="-122"/>
                        </a:rPr>
                        <a:t>生理氯化钠溶液</a:t>
                      </a:r>
                      <a:r>
                        <a:rPr lang="en-US" altLang="zh-CN" sz="1400" baseline="30000">
                          <a:latin typeface="Times New Roman" panose="02020603050405020304" pitchFamily="18" charset="0"/>
                          <a:ea typeface="微软雅黑" panose="020B0503020204020204" charset="-122"/>
                        </a:rPr>
                        <a:t>[6]</a:t>
                      </a:r>
                      <a:endParaRPr lang="en-US" altLang="zh-CN" sz="1400" baseline="300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rPr>
                        <a:t>154</a:t>
                      </a:r>
                      <a:endParaRPr lang="en-US" altLang="zh-CN" sz="1400">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sym typeface="+mn-ea"/>
                        </a:rPr>
                        <a:t>——</a:t>
                      </a:r>
                      <a:endParaRPr lang="en-US" altLang="zh-CN" sz="1400">
                        <a:latin typeface="Times New Roman" panose="02020603050405020304" pitchFamily="18" charset="0"/>
                        <a:ea typeface="微软雅黑" panose="020B0503020204020204" charset="-122"/>
                        <a:sym typeface="+mn-ea"/>
                      </a:endParaRPr>
                    </a:p>
                  </a:txBody>
                  <a:tcPr anchor="ctr" anchorCtr="0"/>
                </a:tc>
                <a:tc>
                  <a:txBody>
                    <a:bodyPr/>
                    <a:p>
                      <a:pPr algn="ctr">
                        <a:buNone/>
                      </a:pPr>
                      <a:r>
                        <a:rPr lang="en-US" altLang="zh-CN" sz="1400" b="1">
                          <a:solidFill>
                            <a:srgbClr val="C00000"/>
                          </a:solidFill>
                          <a:latin typeface="Times New Roman" panose="02020603050405020304" pitchFamily="18" charset="0"/>
                          <a:ea typeface="微软雅黑" panose="020B0503020204020204" charset="-122"/>
                        </a:rPr>
                        <a:t>154</a:t>
                      </a:r>
                      <a:endParaRPr lang="en-US" altLang="zh-CN" sz="1400" b="1">
                        <a:solidFill>
                          <a:srgbClr val="C00000"/>
                        </a:solidFill>
                        <a:latin typeface="Times New Roman" panose="02020603050405020304" pitchFamily="18" charset="0"/>
                        <a:ea typeface="微软雅黑" panose="020B0503020204020204" charset="-122"/>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sym typeface="+mn-ea"/>
                        </a:rPr>
                        <a:t>——</a:t>
                      </a:r>
                      <a:endParaRPr lang="en-US" altLang="zh-CN" sz="1400">
                        <a:latin typeface="Times New Roman" panose="02020603050405020304" pitchFamily="18" charset="0"/>
                        <a:ea typeface="微软雅黑" panose="020B0503020204020204" charset="-122"/>
                        <a:sym typeface="+mn-ea"/>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sym typeface="+mn-ea"/>
                        </a:rPr>
                        <a:t>——</a:t>
                      </a:r>
                      <a:endParaRPr lang="en-US" altLang="zh-CN" sz="1400">
                        <a:latin typeface="Times New Roman" panose="02020603050405020304" pitchFamily="18" charset="0"/>
                        <a:ea typeface="微软雅黑" panose="020B0503020204020204" charset="-122"/>
                        <a:sym typeface="+mn-ea"/>
                      </a:endParaRPr>
                    </a:p>
                  </a:txBody>
                  <a:tcPr anchor="ctr" anchorCtr="0"/>
                </a:tc>
                <a:tc>
                  <a:txBody>
                    <a:bodyPr/>
                    <a:p>
                      <a:pPr algn="ctr">
                        <a:buNone/>
                      </a:pPr>
                      <a:r>
                        <a:rPr lang="en-US" altLang="zh-CN" sz="1400">
                          <a:latin typeface="Times New Roman" panose="02020603050405020304" pitchFamily="18" charset="0"/>
                          <a:ea typeface="微软雅黑" panose="020B0503020204020204" charset="-122"/>
                          <a:sym typeface="+mn-ea"/>
                        </a:rPr>
                        <a:t>——</a:t>
                      </a:r>
                      <a:endParaRPr lang="en-US" altLang="zh-CN" sz="1400">
                        <a:latin typeface="Times New Roman" panose="02020603050405020304" pitchFamily="18" charset="0"/>
                        <a:ea typeface="微软雅黑" panose="020B0503020204020204" charset="-122"/>
                        <a:sym typeface="+mn-ea"/>
                      </a:endParaRPr>
                    </a:p>
                  </a:txBody>
                  <a:tcPr anchor="ctr" anchorCtr="0"/>
                </a:tc>
              </a:tr>
            </a:tbl>
          </a:graphicData>
        </a:graphic>
      </p:graphicFrame>
      <p:sp>
        <p:nvSpPr>
          <p:cNvPr id="39" name="文本框 38"/>
          <p:cNvSpPr txBox="1"/>
          <p:nvPr/>
        </p:nvSpPr>
        <p:spPr>
          <a:xfrm>
            <a:off x="579755" y="1311910"/>
            <a:ext cx="11028680" cy="1198880"/>
          </a:xfrm>
          <a:prstGeom prst="rect">
            <a:avLst/>
          </a:prstGeom>
          <a:noFill/>
        </p:spPr>
        <p:txBody>
          <a:bodyPr wrap="square" rtlCol="0">
            <a:spAutoFit/>
          </a:bodyPr>
          <a:p>
            <a:pPr indent="457200" algn="just" fontAlgn="auto"/>
            <a:r>
              <a:rPr lang="zh-CN" altLang="en-US">
                <a:uFillTx/>
                <a:latin typeface="Times New Roman" panose="02020603050405020304" pitchFamily="18" charset="0"/>
                <a:ea typeface="微软雅黑" panose="020B0503020204020204" charset="-122"/>
              </a:rPr>
              <a:t>按照正确的程序操作通常能够避免在冲洗过程中可能产生的不良反应。例如：导管或引流管移位会导致非预期部位组织、体腔的冲洗或冲洗液渗入；对封闭体腔用过量或压力过高的冲洗液冲洗，会导致组织过度膨胀或破裂；冲洗液意外污染会引起冲洗部位的感染等。</a:t>
            </a:r>
            <a:endParaRPr lang="zh-CN" altLang="en-US">
              <a:uFillTx/>
              <a:latin typeface="Times New Roman" panose="02020603050405020304" pitchFamily="18" charset="0"/>
              <a:ea typeface="微软雅黑" panose="020B0503020204020204" charset="-122"/>
            </a:endParaRPr>
          </a:p>
          <a:p>
            <a:pPr indent="457200" algn="just" fontAlgn="auto"/>
            <a:r>
              <a:rPr lang="zh-CN" altLang="en-US">
                <a:uFillTx/>
                <a:latin typeface="Times New Roman" panose="02020603050405020304" pitchFamily="18" charset="0"/>
                <a:ea typeface="微软雅黑" panose="020B0503020204020204" charset="-122"/>
              </a:rPr>
              <a:t>当发生任何不良反应时，应当停止冲洗，评估病情，采取恰当的治疗措施</a:t>
            </a:r>
            <a:r>
              <a:rPr lang="zh-CN" altLang="en-US">
                <a:latin typeface="Times New Roman" panose="02020603050405020304" pitchFamily="18" charset="0"/>
                <a:ea typeface="微软雅黑" panose="020B0503020204020204" charset="-122"/>
              </a:rPr>
              <a:t>。</a:t>
            </a:r>
            <a:endParaRPr lang="zh-CN" altLang="en-US">
              <a:latin typeface="Times New Roman" panose="02020603050405020304" pitchFamily="18" charset="0"/>
              <a:ea typeface="微软雅黑" panose="020B050302020402020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3" name="组合 2"/>
          <p:cNvGrpSpPr/>
          <p:nvPr/>
        </p:nvGrpSpPr>
        <p:grpSpPr>
          <a:xfrm>
            <a:off x="356034" y="190444"/>
            <a:ext cx="607678" cy="704906"/>
            <a:chOff x="356033" y="190444"/>
            <a:chExt cx="705457" cy="818330"/>
          </a:xfrm>
        </p:grpSpPr>
        <p:sp>
          <p:nvSpPr>
            <p:cNvPr id="4" name="六边形 3"/>
            <p:cNvSpPr/>
            <p:nvPr/>
          </p:nvSpPr>
          <p:spPr>
            <a:xfrm rot="5400000">
              <a:off x="299597" y="246880"/>
              <a:ext cx="818330" cy="705457"/>
            </a:xfrm>
            <a:prstGeom prst="hexagon">
              <a:avLst/>
            </a:prstGeom>
            <a:solidFill>
              <a:srgbClr val="4472C4">
                <a:lumMod val="75000"/>
              </a:srgbClr>
            </a:solidFill>
            <a:ln w="12700" cap="flat" cmpd="sng" algn="ctr">
              <a:noFill/>
              <a:prstDash val="solid"/>
              <a:miter lim="800000"/>
            </a:ln>
            <a:effectLst/>
          </p:spPr>
          <p:txBody>
            <a:bodyPr rtlCol="0" anchor="ctr"/>
            <a:lstStyle/>
            <a:p>
              <a:pPr algn="ctr"/>
              <a:endParaRPr lang="zh-CN" altLang="en-US">
                <a:solidFill>
                  <a:sysClr val="window" lastClr="FFFFFF"/>
                </a:solidFill>
                <a:latin typeface="Times New Roman" panose="02020603050405020304" pitchFamily="18" charset="0"/>
                <a:ea typeface="微软雅黑" panose="020B0503020204020204" charset="-122"/>
              </a:endParaRPr>
            </a:p>
          </p:txBody>
        </p:sp>
        <p:sp>
          <p:nvSpPr>
            <p:cNvPr id="7" name="六边形 6"/>
            <p:cNvSpPr/>
            <p:nvPr/>
          </p:nvSpPr>
          <p:spPr>
            <a:xfrm rot="5400000">
              <a:off x="361001" y="299814"/>
              <a:ext cx="695524" cy="599590"/>
            </a:xfrm>
            <a:prstGeom prst="hexagon">
              <a:avLst/>
            </a:prstGeom>
            <a:solidFill>
              <a:sysClr val="window" lastClr="FFFFFF"/>
            </a:solidFill>
            <a:ln w="12700" cap="flat" cmpd="sng" algn="ctr">
              <a:noFill/>
              <a:prstDash val="solid"/>
              <a:miter lim="800000"/>
            </a:ln>
            <a:effectLst/>
          </p:spPr>
          <p:txBody>
            <a:bodyPr rtlCol="0" anchor="ctr"/>
            <a:lstStyle/>
            <a:p>
              <a:pPr algn="ctr"/>
              <a:endParaRPr lang="zh-CN" altLang="en-US">
                <a:solidFill>
                  <a:sysClr val="window" lastClr="FFFFFF"/>
                </a:solidFill>
                <a:latin typeface="庞门正道标题体3.0" charset="0"/>
                <a:ea typeface="微软雅黑" panose="020B0503020204020204" charset="-122"/>
              </a:endParaRPr>
            </a:p>
          </p:txBody>
        </p:sp>
      </p:grpSp>
      <p:sp>
        <p:nvSpPr>
          <p:cNvPr id="25" name="文本框 24"/>
          <p:cNvSpPr txBox="1"/>
          <p:nvPr/>
        </p:nvSpPr>
        <p:spPr>
          <a:xfrm>
            <a:off x="237869" y="312064"/>
            <a:ext cx="844008" cy="460375"/>
          </a:xfrm>
          <a:prstGeom prst="rect">
            <a:avLst/>
          </a:prstGeom>
          <a:noFill/>
        </p:spPr>
        <p:txBody>
          <a:bodyPr wrap="square" rtlCol="0">
            <a:spAutoFit/>
          </a:bodyPr>
          <a:lstStyle/>
          <a:p>
            <a:pPr algn="ctr"/>
            <a:r>
              <a:rPr lang="en-US" altLang="zh-CN" sz="2400" b="1" dirty="0">
                <a:solidFill>
                  <a:srgbClr val="4472C4">
                    <a:lumMod val="75000"/>
                  </a:srgbClr>
                </a:solidFill>
                <a:latin typeface="Times New Roman" panose="02020603050405020304" pitchFamily="18" charset="0"/>
                <a:ea typeface="微软雅黑" panose="020B0503020204020204" charset="-122"/>
              </a:rPr>
              <a:t>03</a:t>
            </a:r>
            <a:endParaRPr lang="en-US" altLang="zh-CN" sz="2400" b="1" dirty="0">
              <a:solidFill>
                <a:srgbClr val="4472C4">
                  <a:lumMod val="75000"/>
                </a:srgbClr>
              </a:solidFill>
              <a:latin typeface="Times New Roman" panose="02020603050405020304" pitchFamily="18" charset="0"/>
              <a:ea typeface="微软雅黑" panose="020B0503020204020204" charset="-122"/>
            </a:endParaRPr>
          </a:p>
        </p:txBody>
      </p:sp>
      <p:sp>
        <p:nvSpPr>
          <p:cNvPr id="8" name="文本框 7"/>
          <p:cNvSpPr txBox="1"/>
          <p:nvPr/>
        </p:nvSpPr>
        <p:spPr>
          <a:xfrm>
            <a:off x="1200042" y="296674"/>
            <a:ext cx="2647950" cy="521970"/>
          </a:xfrm>
          <a:prstGeom prst="rect">
            <a:avLst/>
          </a:prstGeom>
          <a:noFill/>
        </p:spPr>
        <p:txBody>
          <a:bodyPr wrap="square">
            <a:spAutoFit/>
          </a:bodyPr>
          <a:lstStyle/>
          <a:p>
            <a:r>
              <a:rPr lang="zh-CN" altLang="en-US" sz="2800" b="1" dirty="0">
                <a:solidFill>
                  <a:sysClr val="windowText" lastClr="000000">
                    <a:lumMod val="95000"/>
                    <a:lumOff val="5000"/>
                  </a:sysClr>
                </a:solidFill>
                <a:latin typeface="Times New Roman" panose="02020603050405020304" pitchFamily="18" charset="0"/>
                <a:ea typeface="微软雅黑" panose="020B0503020204020204" charset="-122"/>
                <a:cs typeface="庞门正道标题体3.0" charset="0"/>
                <a:sym typeface="庞门正道标题体3.0" charset="0"/>
              </a:rPr>
              <a:t>有效性</a:t>
            </a:r>
            <a:endParaRPr lang="zh-CN" altLang="en-US" sz="2800" b="1" dirty="0">
              <a:solidFill>
                <a:sysClr val="windowText" lastClr="000000">
                  <a:lumMod val="95000"/>
                  <a:lumOff val="5000"/>
                </a:sysClr>
              </a:solidFill>
              <a:latin typeface="Times New Roman" panose="02020603050405020304" pitchFamily="18" charset="0"/>
              <a:ea typeface="微软雅黑" panose="020B0503020204020204" charset="-122"/>
              <a:cs typeface="庞门正道标题体3.0" charset="0"/>
              <a:sym typeface="庞门正道标题体3.0" charset="0"/>
            </a:endParaRPr>
          </a:p>
        </p:txBody>
      </p:sp>
      <p:sp>
        <p:nvSpPr>
          <p:cNvPr id="11" name="圆角矩形 10"/>
          <p:cNvSpPr/>
          <p:nvPr/>
        </p:nvSpPr>
        <p:spPr>
          <a:xfrm>
            <a:off x="769620" y="913765"/>
            <a:ext cx="10539730" cy="471805"/>
          </a:xfrm>
          <a:prstGeom prst="roundRect">
            <a:avLst/>
          </a:prstGeom>
          <a:solidFill>
            <a:srgbClr val="0B50B5"/>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buClrTx/>
              <a:buSzTx/>
              <a:buFontTx/>
            </a:pPr>
            <a:endParaRPr lang="zh-CN" altLang="en-US" sz="2000" b="1">
              <a:sym typeface="+mn-ea"/>
            </a:endParaRPr>
          </a:p>
          <a:p>
            <a:pPr algn="ctr">
              <a:buClrTx/>
              <a:buSzTx/>
              <a:buFontTx/>
            </a:pPr>
            <a:r>
              <a:rPr lang="zh-CN" altLang="en-US" sz="2000" b="1">
                <a:sym typeface="+mn-ea"/>
              </a:rPr>
              <a:t>相较于甘露醇，林格氏液对软骨代谢</a:t>
            </a:r>
            <a:r>
              <a:rPr lang="zh-CN" altLang="en-US" sz="2000" b="1">
                <a:sym typeface="+mn-ea"/>
              </a:rPr>
              <a:t>抑制更小</a:t>
            </a:r>
            <a:r>
              <a:rPr lang="en-US" altLang="zh-CN" sz="2000" baseline="30000">
                <a:sym typeface="+mn-ea"/>
              </a:rPr>
              <a:t>[1]</a:t>
            </a:r>
            <a:endParaRPr lang="en-US" altLang="zh-CN" sz="2000" baseline="30000">
              <a:sym typeface="+mn-ea"/>
            </a:endParaRPr>
          </a:p>
          <a:p>
            <a:pPr algn="ctr">
              <a:buClrTx/>
              <a:buSzTx/>
              <a:buFontTx/>
            </a:pPr>
            <a:endParaRPr lang="zh-CN" altLang="en-US" sz="2000" b="1">
              <a:sym typeface="+mn-ea"/>
            </a:endParaRPr>
          </a:p>
        </p:txBody>
      </p:sp>
      <p:grpSp>
        <p:nvGrpSpPr>
          <p:cNvPr id="5" name="组合 4"/>
          <p:cNvGrpSpPr/>
          <p:nvPr/>
        </p:nvGrpSpPr>
        <p:grpSpPr>
          <a:xfrm>
            <a:off x="2545472" y="2037080"/>
            <a:ext cx="5753343" cy="3406607"/>
            <a:chOff x="4601" y="2173"/>
            <a:chExt cx="9541" cy="7462"/>
          </a:xfrm>
        </p:grpSpPr>
        <p:pic>
          <p:nvPicPr>
            <p:cNvPr id="13" name="图片 12" descr="关节软骨"/>
            <p:cNvPicPr>
              <a:picLocks noChangeAspect="1"/>
            </p:cNvPicPr>
            <p:nvPr/>
          </p:nvPicPr>
          <p:blipFill>
            <a:blip r:embed="rId1"/>
            <a:stretch>
              <a:fillRect/>
            </a:stretch>
          </p:blipFill>
          <p:spPr>
            <a:xfrm>
              <a:off x="5057" y="2173"/>
              <a:ext cx="9085" cy="6454"/>
            </a:xfrm>
            <a:prstGeom prst="rect">
              <a:avLst/>
            </a:prstGeom>
          </p:spPr>
        </p:pic>
        <p:sp>
          <p:nvSpPr>
            <p:cNvPr id="14" name="文本框 13"/>
            <p:cNvSpPr txBox="1"/>
            <p:nvPr/>
          </p:nvSpPr>
          <p:spPr>
            <a:xfrm>
              <a:off x="6572" y="8627"/>
              <a:ext cx="1090" cy="1008"/>
            </a:xfrm>
            <a:prstGeom prst="rect">
              <a:avLst/>
            </a:prstGeom>
            <a:noFill/>
          </p:spPr>
          <p:txBody>
            <a:bodyPr wrap="square" rtlCol="0">
              <a:spAutoFit/>
            </a:bodyPr>
            <a:p>
              <a:pPr algn="ctr"/>
              <a:r>
                <a:rPr lang="en-US" altLang="zh-CN" sz="1200">
                  <a:latin typeface="Times New Roman" panose="02020603050405020304" pitchFamily="18" charset="0"/>
                  <a:cs typeface="Times New Roman" panose="02020603050405020304" pitchFamily="18" charset="0"/>
                </a:rPr>
                <a:t>M199</a:t>
              </a:r>
              <a:endParaRPr lang="en-US" altLang="zh-CN" sz="1200">
                <a:latin typeface="Times New Roman" panose="02020603050405020304" pitchFamily="18" charset="0"/>
                <a:cs typeface="Times New Roman" panose="02020603050405020304" pitchFamily="18" charset="0"/>
              </a:endParaRPr>
            </a:p>
            <a:p>
              <a:pPr algn="ctr"/>
              <a:r>
                <a:rPr lang="zh-CN" altLang="en-US" sz="1200"/>
                <a:t>培养基</a:t>
              </a:r>
              <a:endParaRPr lang="zh-CN" altLang="en-US" sz="1200"/>
            </a:p>
          </p:txBody>
        </p:sp>
        <p:sp>
          <p:nvSpPr>
            <p:cNvPr id="16" name="文本框 15"/>
            <p:cNvSpPr txBox="1"/>
            <p:nvPr/>
          </p:nvSpPr>
          <p:spPr>
            <a:xfrm>
              <a:off x="7771" y="8627"/>
              <a:ext cx="1090" cy="1008"/>
            </a:xfrm>
            <a:prstGeom prst="rect">
              <a:avLst/>
            </a:prstGeom>
            <a:noFill/>
          </p:spPr>
          <p:txBody>
            <a:bodyPr wrap="square" rtlCol="0">
              <a:spAutoFit/>
            </a:bodyPr>
            <a:p>
              <a:pPr algn="ctr"/>
              <a:r>
                <a:rPr lang="zh-CN" altLang="en-US" sz="1200"/>
                <a:t>林格</a:t>
              </a:r>
              <a:endParaRPr lang="zh-CN" altLang="en-US" sz="1200"/>
            </a:p>
            <a:p>
              <a:pPr algn="ctr"/>
              <a:r>
                <a:rPr lang="zh-CN" altLang="en-US" sz="1200"/>
                <a:t>氏液</a:t>
              </a:r>
              <a:endParaRPr lang="zh-CN" altLang="en-US" sz="1200"/>
            </a:p>
          </p:txBody>
        </p:sp>
        <p:sp>
          <p:nvSpPr>
            <p:cNvPr id="17" name="文本框 16"/>
            <p:cNvSpPr txBox="1"/>
            <p:nvPr/>
          </p:nvSpPr>
          <p:spPr>
            <a:xfrm>
              <a:off x="8971" y="8627"/>
              <a:ext cx="1090" cy="1008"/>
            </a:xfrm>
            <a:prstGeom prst="rect">
              <a:avLst/>
            </a:prstGeom>
            <a:noFill/>
          </p:spPr>
          <p:txBody>
            <a:bodyPr wrap="square" rtlCol="0">
              <a:spAutoFit/>
            </a:bodyPr>
            <a:p>
              <a:pPr algn="ctr"/>
              <a:r>
                <a:rPr lang="en-US" altLang="zh-CN" sz="1200"/>
                <a:t>1.5%</a:t>
              </a:r>
              <a:r>
                <a:rPr lang="zh-CN" altLang="en-US" sz="1200"/>
                <a:t>甘氨酸</a:t>
              </a:r>
              <a:endParaRPr lang="zh-CN" altLang="en-US" sz="1200"/>
            </a:p>
          </p:txBody>
        </p:sp>
        <p:sp>
          <p:nvSpPr>
            <p:cNvPr id="18" name="文本框 17"/>
            <p:cNvSpPr txBox="1"/>
            <p:nvPr/>
          </p:nvSpPr>
          <p:spPr>
            <a:xfrm>
              <a:off x="10088" y="8627"/>
              <a:ext cx="1090" cy="1008"/>
            </a:xfrm>
            <a:prstGeom prst="rect">
              <a:avLst/>
            </a:prstGeom>
            <a:noFill/>
          </p:spPr>
          <p:txBody>
            <a:bodyPr wrap="square" rtlCol="0">
              <a:spAutoFit/>
            </a:bodyPr>
            <a:p>
              <a:pPr algn="ctr"/>
              <a:r>
                <a:rPr lang="en-US" altLang="zh-CN" sz="1200"/>
                <a:t>5%</a:t>
              </a:r>
              <a:r>
                <a:rPr lang="zh-CN" altLang="en-US" sz="1200"/>
                <a:t>甘露醇</a:t>
              </a:r>
              <a:endParaRPr lang="zh-CN" altLang="en-US" sz="1200"/>
            </a:p>
          </p:txBody>
        </p:sp>
        <p:sp>
          <p:nvSpPr>
            <p:cNvPr id="19" name="文本框 18"/>
            <p:cNvSpPr txBox="1"/>
            <p:nvPr/>
          </p:nvSpPr>
          <p:spPr>
            <a:xfrm>
              <a:off x="11368" y="8627"/>
              <a:ext cx="928" cy="1008"/>
            </a:xfrm>
            <a:prstGeom prst="rect">
              <a:avLst/>
            </a:prstGeom>
            <a:noFill/>
          </p:spPr>
          <p:txBody>
            <a:bodyPr wrap="square" rtlCol="0">
              <a:spAutoFit/>
            </a:bodyPr>
            <a:p>
              <a:pPr algn="ctr"/>
              <a:r>
                <a:rPr lang="zh-CN" altLang="en-US" sz="1200"/>
                <a:t>生理</a:t>
              </a:r>
              <a:endParaRPr lang="zh-CN" altLang="en-US" sz="1200"/>
            </a:p>
            <a:p>
              <a:pPr algn="ctr"/>
              <a:r>
                <a:rPr lang="zh-CN" altLang="en-US" sz="1200"/>
                <a:t>盐水</a:t>
              </a:r>
              <a:endParaRPr lang="zh-CN" altLang="en-US" sz="1200"/>
            </a:p>
          </p:txBody>
        </p:sp>
        <p:sp>
          <p:nvSpPr>
            <p:cNvPr id="20" name="文本框 19"/>
            <p:cNvSpPr txBox="1"/>
            <p:nvPr/>
          </p:nvSpPr>
          <p:spPr>
            <a:xfrm>
              <a:off x="12405" y="8627"/>
              <a:ext cx="1090" cy="1008"/>
            </a:xfrm>
            <a:prstGeom prst="rect">
              <a:avLst/>
            </a:prstGeom>
            <a:noFill/>
          </p:spPr>
          <p:txBody>
            <a:bodyPr wrap="square" rtlCol="0">
              <a:spAutoFit/>
            </a:bodyPr>
            <a:p>
              <a:pPr algn="ctr"/>
              <a:r>
                <a:rPr lang="zh-CN" altLang="en-US" sz="1200"/>
                <a:t>布比</a:t>
              </a:r>
              <a:endParaRPr lang="zh-CN" altLang="en-US" sz="1200"/>
            </a:p>
            <a:p>
              <a:pPr algn="ctr"/>
              <a:r>
                <a:rPr lang="zh-CN" altLang="en-US" sz="1200"/>
                <a:t>卡因</a:t>
              </a:r>
              <a:endParaRPr lang="zh-CN" altLang="en-US" sz="1200"/>
            </a:p>
          </p:txBody>
        </p:sp>
        <p:sp>
          <p:nvSpPr>
            <p:cNvPr id="22" name="文本框 21"/>
            <p:cNvSpPr txBox="1"/>
            <p:nvPr/>
          </p:nvSpPr>
          <p:spPr>
            <a:xfrm rot="16200000">
              <a:off x="2908" y="5256"/>
              <a:ext cx="3842" cy="457"/>
            </a:xfrm>
            <a:prstGeom prst="rect">
              <a:avLst/>
            </a:prstGeom>
            <a:noFill/>
          </p:spPr>
          <p:txBody>
            <a:bodyPr wrap="square" rtlCol="0">
              <a:spAutoFit/>
            </a:bodyPr>
            <a:p>
              <a:pPr algn="ctr"/>
              <a:r>
                <a:rPr lang="zh-CN" altLang="en-US" sz="1200">
                  <a:solidFill>
                    <a:schemeClr val="tx1"/>
                  </a:solidFill>
                  <a:uFillTx/>
                  <a:latin typeface="Times New Roman" panose="02020603050405020304" pitchFamily="18" charset="0"/>
                  <a:ea typeface="微软雅黑" panose="020B0503020204020204" charset="-122"/>
                  <a:cs typeface="微软雅黑" panose="020B0503020204020204" charset="-122"/>
                </a:rPr>
                <a:t>平均</a:t>
              </a:r>
              <a:r>
                <a:rPr lang="zh-CN" altLang="en-US" sz="1200">
                  <a:uFillTx/>
                  <a:latin typeface="Times New Roman" panose="02020603050405020304" pitchFamily="18" charset="0"/>
                  <a:ea typeface="微软雅黑" panose="020B0503020204020204" charset="-122"/>
                  <a:sym typeface="+mn-ea"/>
                </a:rPr>
                <a:t>每分钟每克计数</a:t>
              </a:r>
              <a:endParaRPr lang="zh-CN" altLang="en-US" sz="1200">
                <a:latin typeface="Times New Roman" panose="02020603050405020304" pitchFamily="18" charset="0"/>
                <a:ea typeface="微软雅黑" panose="020B0503020204020204" charset="-122"/>
                <a:cs typeface="Times New Roman" panose="02020603050405020304" pitchFamily="18" charset="0"/>
              </a:endParaRPr>
            </a:p>
          </p:txBody>
        </p:sp>
      </p:grpSp>
      <p:sp>
        <p:nvSpPr>
          <p:cNvPr id="23" name="文本框 22"/>
          <p:cNvSpPr txBox="1"/>
          <p:nvPr/>
        </p:nvSpPr>
        <p:spPr>
          <a:xfrm>
            <a:off x="3361055" y="1527175"/>
            <a:ext cx="5068570" cy="368300"/>
          </a:xfrm>
          <a:prstGeom prst="rect">
            <a:avLst/>
          </a:prstGeom>
          <a:noFill/>
        </p:spPr>
        <p:txBody>
          <a:bodyPr wrap="square" rtlCol="0">
            <a:spAutoFit/>
          </a:bodyPr>
          <a:p>
            <a:pPr algn="ctr"/>
            <a:r>
              <a:rPr lang="zh-CN" altLang="en-US"/>
              <a:t>软骨组织在不同冲洗液中对</a:t>
            </a:r>
            <a:r>
              <a:rPr lang="en-US" altLang="zh-CN" baseline="30000">
                <a:latin typeface="Times New Roman" panose="02020603050405020304" pitchFamily="18" charset="0"/>
                <a:cs typeface="Times New Roman" panose="02020603050405020304" pitchFamily="18" charset="0"/>
              </a:rPr>
              <a:t>35</a:t>
            </a:r>
            <a:r>
              <a:rPr lang="en-US" altLang="zh-CN">
                <a:latin typeface="Times New Roman" panose="02020603050405020304" pitchFamily="18" charset="0"/>
                <a:cs typeface="Times New Roman" panose="02020603050405020304" pitchFamily="18" charset="0"/>
              </a:rPr>
              <a:t>SO</a:t>
            </a:r>
            <a:r>
              <a:rPr lang="en-US" altLang="zh-CN" baseline="-25000">
                <a:latin typeface="Times New Roman" panose="02020603050405020304" pitchFamily="18" charset="0"/>
                <a:cs typeface="Times New Roman" panose="02020603050405020304" pitchFamily="18" charset="0"/>
              </a:rPr>
              <a:t>4</a:t>
            </a:r>
            <a:r>
              <a:rPr lang="zh-CN" altLang="en-US"/>
              <a:t>的摄取情况</a:t>
            </a:r>
            <a:endParaRPr lang="zh-CN" altLang="en-US"/>
          </a:p>
        </p:txBody>
      </p:sp>
      <p:sp>
        <p:nvSpPr>
          <p:cNvPr id="26" name="文本框 25"/>
          <p:cNvSpPr txBox="1"/>
          <p:nvPr/>
        </p:nvSpPr>
        <p:spPr>
          <a:xfrm>
            <a:off x="238125" y="5443855"/>
            <a:ext cx="11506835" cy="1069340"/>
          </a:xfrm>
          <a:prstGeom prst="rect">
            <a:avLst/>
          </a:prstGeom>
          <a:noFill/>
        </p:spPr>
        <p:txBody>
          <a:bodyPr wrap="square" rtlCol="0">
            <a:noAutofit/>
          </a:bodyPr>
          <a:p>
            <a:pPr marL="285750" indent="-285750">
              <a:lnSpc>
                <a:spcPct val="100000"/>
              </a:lnSpc>
              <a:buFont typeface="Wingdings" panose="05000000000000000000" charset="0"/>
              <a:buChar char="l"/>
            </a:pPr>
            <a:r>
              <a:rPr lang="zh-CN" altLang="en-US" sz="1600">
                <a:solidFill>
                  <a:schemeClr val="tx1"/>
                </a:solidFill>
                <a:uFillTx/>
                <a:latin typeface="Times New Roman" panose="02020603050405020304" pitchFamily="18" charset="0"/>
                <a:ea typeface="微软雅黑" panose="020B0503020204020204" charset="-122"/>
              </a:rPr>
              <a:t>本研究采集股骨颈骨折、全膝关节置换术后患者的关节软骨样本开展体外实验，设置 </a:t>
            </a:r>
            <a:r>
              <a:rPr lang="en-US" altLang="zh-CN" sz="1600">
                <a:solidFill>
                  <a:schemeClr val="tx1"/>
                </a:solidFill>
                <a:uFillTx/>
                <a:latin typeface="Times New Roman" panose="02020603050405020304" pitchFamily="18" charset="0"/>
                <a:ea typeface="微软雅黑" panose="020B0503020204020204" charset="-122"/>
              </a:rPr>
              <a:t>M199 </a:t>
            </a:r>
            <a:r>
              <a:rPr lang="zh-CN" altLang="en-US" sz="1600">
                <a:solidFill>
                  <a:schemeClr val="tx1"/>
                </a:solidFill>
                <a:uFillTx/>
                <a:latin typeface="Times New Roman" panose="02020603050405020304" pitchFamily="18" charset="0"/>
                <a:ea typeface="微软雅黑" panose="020B0503020204020204" charset="-122"/>
              </a:rPr>
              <a:t>培养基为阳性对照、0.5% 布比卡因为阴性对照，另设 4 种受试冲洗液组别。实验数据显示：相较阳性对照组，</a:t>
            </a:r>
            <a:r>
              <a:rPr lang="zh-CN" altLang="en-US" sz="1600" b="1">
                <a:solidFill>
                  <a:srgbClr val="C00000"/>
                </a:solidFill>
                <a:uFillTx/>
                <a:latin typeface="Times New Roman" panose="02020603050405020304" pitchFamily="18" charset="0"/>
                <a:ea typeface="微软雅黑" panose="020B0503020204020204" charset="-122"/>
              </a:rPr>
              <a:t>林格氏液对 ³⁵</a:t>
            </a:r>
            <a:r>
              <a:rPr lang="en-US" altLang="zh-CN" sz="1600" b="1">
                <a:solidFill>
                  <a:srgbClr val="C00000"/>
                </a:solidFill>
                <a:uFillTx/>
                <a:latin typeface="Times New Roman" panose="02020603050405020304" pitchFamily="18" charset="0"/>
                <a:ea typeface="微软雅黑" panose="020B0503020204020204" charset="-122"/>
              </a:rPr>
              <a:t>SO₄</a:t>
            </a:r>
            <a:r>
              <a:rPr lang="zh-CN" altLang="en-US" sz="1600" b="1">
                <a:solidFill>
                  <a:srgbClr val="C00000"/>
                </a:solidFill>
                <a:uFillTx/>
                <a:latin typeface="Times New Roman" panose="02020603050405020304" pitchFamily="18" charset="0"/>
                <a:ea typeface="微软雅黑" panose="020B0503020204020204" charset="-122"/>
              </a:rPr>
              <a:t>软骨抑制率为 10%</a:t>
            </a:r>
            <a:r>
              <a:rPr lang="zh-CN" altLang="en-US" sz="1600">
                <a:solidFill>
                  <a:schemeClr val="tx1"/>
                </a:solidFill>
                <a:uFillTx/>
                <a:latin typeface="Times New Roman" panose="02020603050405020304" pitchFamily="18" charset="0"/>
                <a:ea typeface="微软雅黑" panose="020B0503020204020204" charset="-122"/>
              </a:rPr>
              <a:t>，而1.5% 甘氨酸为 24%，5% 甘露醇为 31%，生理盐水达 35%，0.5% 布比卡因抑制率更是高达 90%。结果证实，在人关节软骨体外模型中，林格氏液对软骨代谢的影响最低，且显著低于甘露醇，</a:t>
            </a:r>
            <a:r>
              <a:rPr lang="zh-CN" altLang="en-US" sz="1600">
                <a:solidFill>
                  <a:schemeClr val="tx1"/>
                </a:solidFill>
                <a:uFillTx/>
                <a:latin typeface="Times New Roman" panose="02020603050405020304" pitchFamily="18" charset="0"/>
                <a:ea typeface="微软雅黑" panose="020B0503020204020204" charset="-122"/>
                <a:sym typeface="+mn-ea"/>
              </a:rPr>
              <a:t>生理盐水</a:t>
            </a:r>
            <a:r>
              <a:rPr lang="zh-CN" altLang="en-US" sz="1600">
                <a:solidFill>
                  <a:schemeClr val="tx1"/>
                </a:solidFill>
                <a:uFillTx/>
                <a:latin typeface="Times New Roman" panose="02020603050405020304" pitchFamily="18" charset="0"/>
                <a:ea typeface="微软雅黑" panose="020B0503020204020204" charset="-122"/>
              </a:rPr>
              <a:t>等冲洗液。</a:t>
            </a:r>
            <a:endParaRPr lang="zh-CN" altLang="en-US" sz="1600">
              <a:solidFill>
                <a:schemeClr val="tx1"/>
              </a:solidFill>
              <a:uFillTx/>
              <a:latin typeface="Times New Roman" panose="02020603050405020304" pitchFamily="18" charset="0"/>
              <a:ea typeface="微软雅黑" panose="020B0503020204020204" charset="-122"/>
            </a:endParaRPr>
          </a:p>
        </p:txBody>
      </p:sp>
      <p:sp>
        <p:nvSpPr>
          <p:cNvPr id="27" name="文本框 26"/>
          <p:cNvSpPr txBox="1"/>
          <p:nvPr/>
        </p:nvSpPr>
        <p:spPr>
          <a:xfrm>
            <a:off x="238125" y="6612890"/>
            <a:ext cx="5160645" cy="245110"/>
          </a:xfrm>
          <a:prstGeom prst="rect">
            <a:avLst/>
          </a:prstGeom>
          <a:noFill/>
        </p:spPr>
        <p:txBody>
          <a:bodyPr wrap="square" rtlCol="0">
            <a:spAutoFit/>
          </a:bodyPr>
          <a:p>
            <a:r>
              <a:rPr lang="en-US" altLang="zh-CN" sz="1000" dirty="0">
                <a:uFillTx/>
                <a:latin typeface="Times New Roman" panose="02020603050405020304" pitchFamily="18" charset="0"/>
                <a:ea typeface="微软雅黑" panose="020B0503020204020204" charset="-122"/>
                <a:sym typeface="+mn-ea"/>
              </a:rPr>
              <a:t>[1]</a:t>
            </a:r>
            <a:r>
              <a:rPr lang="en-US" altLang="zh-CN" sz="1000">
                <a:solidFill>
                  <a:schemeClr val="tx1"/>
                </a:solidFill>
                <a:uFillTx/>
                <a:latin typeface="Times New Roman" panose="02020603050405020304" pitchFamily="18" charset="0"/>
                <a:ea typeface="微软雅黑" panose="020B0503020204020204" charset="-122"/>
              </a:rPr>
              <a:t>Gulihar A</a:t>
            </a:r>
            <a:r>
              <a:rPr lang="en-US" altLang="zh-CN" sz="1000">
                <a:solidFill>
                  <a:schemeClr val="tx1"/>
                </a:solidFill>
                <a:uFillTx/>
                <a:latin typeface="Times New Roman" panose="02020603050405020304" pitchFamily="18" charset="0"/>
                <a:ea typeface="微软雅黑" panose="020B0503020204020204" charset="-122"/>
                <a:sym typeface="+mn-ea"/>
              </a:rPr>
              <a:t>,et al.</a:t>
            </a:r>
            <a:r>
              <a:rPr lang="en-US" altLang="zh-CN" sz="1000">
                <a:solidFill>
                  <a:schemeClr val="tx1"/>
                </a:solidFill>
                <a:uFillTx/>
                <a:latin typeface="Times New Roman" panose="02020603050405020304" pitchFamily="18" charset="0"/>
                <a:ea typeface="微软雅黑" panose="020B0503020204020204" charset="-122"/>
              </a:rPr>
              <a:t>Arthroscopy. 2013 Feb;29(2):251-6. </a:t>
            </a:r>
            <a:endParaRPr lang="en-US" altLang="zh-CN" sz="1000">
              <a:solidFill>
                <a:schemeClr val="tx1"/>
              </a:solidFill>
              <a:uFillTx/>
              <a:latin typeface="Times New Roman" panose="02020603050405020304" pitchFamily="18" charset="0"/>
              <a:ea typeface="微软雅黑" panose="020B0503020204020204" charset="-122"/>
            </a:endParaRPr>
          </a:p>
        </p:txBody>
      </p:sp>
      <p:sp>
        <p:nvSpPr>
          <p:cNvPr id="28" name="文本框 27"/>
          <p:cNvSpPr txBox="1"/>
          <p:nvPr/>
        </p:nvSpPr>
        <p:spPr>
          <a:xfrm>
            <a:off x="8697595" y="4425950"/>
            <a:ext cx="3377565" cy="718185"/>
          </a:xfrm>
          <a:prstGeom prst="rect">
            <a:avLst/>
          </a:prstGeom>
          <a:noFill/>
        </p:spPr>
        <p:txBody>
          <a:bodyPr wrap="square" rtlCol="0" anchor="t">
            <a:noAutofit/>
          </a:bodyPr>
          <a:p>
            <a:r>
              <a:rPr lang="en-US" altLang="zh-CN" sz="1200" baseline="30000">
                <a:latin typeface="Times New Roman" panose="02020603050405020304" pitchFamily="18" charset="0"/>
                <a:cs typeface="Times New Roman" panose="02020603050405020304" pitchFamily="18" charset="0"/>
                <a:sym typeface="+mn-ea"/>
              </a:rPr>
              <a:t>35</a:t>
            </a:r>
            <a:r>
              <a:rPr lang="en-US" altLang="zh-CN" sz="1200">
                <a:latin typeface="Times New Roman" panose="02020603050405020304" pitchFamily="18" charset="0"/>
                <a:cs typeface="Times New Roman" panose="02020603050405020304" pitchFamily="18" charset="0"/>
                <a:sym typeface="+mn-ea"/>
              </a:rPr>
              <a:t>SO</a:t>
            </a:r>
            <a:r>
              <a:rPr lang="en-US" altLang="zh-CN" sz="1200" baseline="-25000">
                <a:latin typeface="Times New Roman" panose="02020603050405020304" pitchFamily="18" charset="0"/>
                <a:cs typeface="Times New Roman" panose="02020603050405020304" pitchFamily="18" charset="0"/>
                <a:sym typeface="+mn-ea"/>
              </a:rPr>
              <a:t>4</a:t>
            </a:r>
            <a:r>
              <a:rPr lang="en-US" altLang="zh-CN" sz="1200">
                <a:latin typeface="Times New Roman" panose="02020603050405020304" pitchFamily="18" charset="0"/>
                <a:cs typeface="Times New Roman" panose="02020603050405020304" pitchFamily="18" charset="0"/>
                <a:sym typeface="+mn-ea"/>
              </a:rPr>
              <a:t>:​</a:t>
            </a:r>
            <a:r>
              <a:rPr lang="zh-CN" altLang="en-US" sz="1200">
                <a:latin typeface="Times New Roman" panose="02020603050405020304" pitchFamily="18" charset="0"/>
                <a:cs typeface="Times New Roman" panose="02020603050405020304" pitchFamily="18" charset="0"/>
                <a:sym typeface="+mn-ea"/>
              </a:rPr>
              <a:t>摄取试验 </a:t>
            </a:r>
            <a:r>
              <a:rPr lang="en-US" altLang="zh-CN" sz="1200">
                <a:latin typeface="Times New Roman" panose="02020603050405020304" pitchFamily="18" charset="0"/>
                <a:cs typeface="Times New Roman" panose="02020603050405020304" pitchFamily="18" charset="0"/>
                <a:sym typeface="+mn-ea"/>
              </a:rPr>
              <a:t>:</a:t>
            </a:r>
            <a:r>
              <a:rPr lang="zh-CN" altLang="en-US" sz="1200">
                <a:latin typeface="Times New Roman" panose="02020603050405020304" pitchFamily="18" charset="0"/>
                <a:cs typeface="Times New Roman" panose="02020603050405020304" pitchFamily="18" charset="0"/>
                <a:sym typeface="+mn-ea"/>
              </a:rPr>
              <a:t>放射性硫标记硫酸根掺入试验原理：硫酸根是软骨蛋白聚糖合成原料，细胞摄取 ³⁵</a:t>
            </a:r>
            <a:r>
              <a:rPr lang="en-US" altLang="zh-CN" sz="1200">
                <a:latin typeface="Times New Roman" panose="02020603050405020304" pitchFamily="18" charset="0"/>
                <a:cs typeface="Times New Roman" panose="02020603050405020304" pitchFamily="18" charset="0"/>
                <a:sym typeface="+mn-ea"/>
              </a:rPr>
              <a:t>SO₄</a:t>
            </a:r>
            <a:r>
              <a:rPr lang="zh-CN" altLang="en-US" sz="1200">
                <a:latin typeface="Times New Roman" panose="02020603050405020304" pitchFamily="18" charset="0"/>
                <a:cs typeface="Times New Roman" panose="02020603050405020304" pitchFamily="18" charset="0"/>
                <a:sym typeface="+mn-ea"/>
              </a:rPr>
              <a:t>越多，蛋白聚糖合成越旺盛，用来评价软骨代谢活性。</a:t>
            </a:r>
            <a:endParaRPr lang="zh-CN" altLang="en-US" sz="1200">
              <a:latin typeface="Times New Roman" panose="02020603050405020304" pitchFamily="18" charset="0"/>
              <a:cs typeface="Times New Roman" panose="02020603050405020304" pitchFamily="18" charset="0"/>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12" name="图表 11"/>
          <p:cNvGraphicFramePr/>
          <p:nvPr/>
        </p:nvGraphicFramePr>
        <p:xfrm>
          <a:off x="768985" y="1385570"/>
          <a:ext cx="2987040" cy="2609215"/>
        </p:xfrm>
        <a:graphic>
          <a:graphicData uri="http://schemas.openxmlformats.org/drawingml/2006/chart">
            <c:chart xmlns:c="http://schemas.openxmlformats.org/drawingml/2006/chart" xmlns:r="http://schemas.openxmlformats.org/officeDocument/2006/relationships" r:id="rId1"/>
          </a:graphicData>
        </a:graphic>
      </p:graphicFrame>
      <p:graphicFrame>
        <p:nvGraphicFramePr>
          <p:cNvPr id="13" name="图表 12"/>
          <p:cNvGraphicFramePr/>
          <p:nvPr/>
        </p:nvGraphicFramePr>
        <p:xfrm>
          <a:off x="3756025" y="1403985"/>
          <a:ext cx="3811905" cy="2585720"/>
        </p:xfrm>
        <a:graphic>
          <a:graphicData uri="http://schemas.openxmlformats.org/drawingml/2006/chart">
            <c:chart xmlns:c="http://schemas.openxmlformats.org/drawingml/2006/chart" xmlns:r="http://schemas.openxmlformats.org/officeDocument/2006/relationships" r:id="rId2"/>
          </a:graphicData>
        </a:graphic>
      </p:graphicFrame>
      <p:sp>
        <p:nvSpPr>
          <p:cNvPr id="3" name="文本框 2"/>
          <p:cNvSpPr txBox="1"/>
          <p:nvPr/>
        </p:nvSpPr>
        <p:spPr>
          <a:xfrm>
            <a:off x="238125" y="6304915"/>
            <a:ext cx="5355590" cy="553085"/>
          </a:xfrm>
          <a:prstGeom prst="rect">
            <a:avLst/>
          </a:prstGeom>
          <a:noFill/>
        </p:spPr>
        <p:txBody>
          <a:bodyPr wrap="square" rtlCol="0">
            <a:spAutoFit/>
          </a:bodyPr>
          <a:p>
            <a:pPr algn="l"/>
            <a:r>
              <a:rPr lang="en-US" altLang="zh-CN" sz="1000" dirty="0">
                <a:solidFill>
                  <a:schemeClr val="tx1"/>
                </a:solidFill>
                <a:uFillTx/>
                <a:latin typeface="Times New Roman" panose="02020603050405020304" pitchFamily="18" charset="0"/>
                <a:ea typeface="微软雅黑" panose="020B0503020204020204" charset="-122"/>
              </a:rPr>
              <a:t> </a:t>
            </a:r>
            <a:endParaRPr lang="en-US" altLang="zh-CN" sz="1000" dirty="0">
              <a:solidFill>
                <a:schemeClr val="tx1"/>
              </a:solidFill>
              <a:uFillTx/>
              <a:latin typeface="Times New Roman" panose="02020603050405020304" pitchFamily="18" charset="0"/>
              <a:ea typeface="微软雅黑" panose="020B0503020204020204" charset="-122"/>
            </a:endParaRPr>
          </a:p>
          <a:p>
            <a:pPr algn="l"/>
            <a:r>
              <a:rPr lang="en-US" altLang="zh-CN" sz="1000" dirty="0">
                <a:solidFill>
                  <a:schemeClr val="tx1"/>
                </a:solidFill>
                <a:uFillTx/>
                <a:latin typeface="Times New Roman" panose="02020603050405020304" pitchFamily="18" charset="0"/>
                <a:ea typeface="微软雅黑" panose="020B0503020204020204" charset="-122"/>
              </a:rPr>
              <a:t>[1]</a:t>
            </a:r>
            <a:r>
              <a:rPr lang="en-US" altLang="zh-CN" sz="1000">
                <a:uFillTx/>
                <a:latin typeface="Times New Roman" panose="02020603050405020304" pitchFamily="18" charset="0"/>
                <a:ea typeface="微软雅黑" panose="020B0503020204020204" charset="-122"/>
                <a:sym typeface="+mn-ea"/>
              </a:rPr>
              <a:t>Edelson R ,et al.American Journal of Sports Medicine, 1995, 23(3):345.</a:t>
            </a:r>
            <a:endParaRPr lang="en-US" altLang="zh-CN" sz="1000">
              <a:uFillTx/>
              <a:latin typeface="Times New Roman" panose="02020603050405020304" pitchFamily="18" charset="0"/>
              <a:ea typeface="微软雅黑" panose="020B0503020204020204" charset="-122"/>
              <a:sym typeface="+mn-ea"/>
            </a:endParaRPr>
          </a:p>
          <a:p>
            <a:pPr algn="l"/>
            <a:r>
              <a:rPr lang="en-US" altLang="zh-CN" sz="1000" dirty="0">
                <a:uFillTx/>
                <a:latin typeface="Times New Roman" panose="02020603050405020304" pitchFamily="18" charset="0"/>
                <a:ea typeface="微软雅黑" panose="020B0503020204020204" charset="-122"/>
                <a:sym typeface="+mn-ea"/>
              </a:rPr>
              <a:t>[2]Abu-Elhasan AM,et al.Eur J Obstet Gynecol Reprod Biol. 2014 Dec;183:78-82.</a:t>
            </a:r>
            <a:endParaRPr lang="en-US" altLang="zh-CN" sz="1000" dirty="0">
              <a:solidFill>
                <a:schemeClr val="tx1"/>
              </a:solidFill>
              <a:uFillTx/>
              <a:latin typeface="Times New Roman" panose="02020603050405020304" pitchFamily="18" charset="0"/>
              <a:ea typeface="微软雅黑" panose="020B0503020204020204" charset="-122"/>
            </a:endParaRPr>
          </a:p>
        </p:txBody>
      </p:sp>
      <p:grpSp>
        <p:nvGrpSpPr>
          <p:cNvPr id="4" name="组合 3"/>
          <p:cNvGrpSpPr/>
          <p:nvPr/>
        </p:nvGrpSpPr>
        <p:grpSpPr>
          <a:xfrm>
            <a:off x="356034" y="190444"/>
            <a:ext cx="607678" cy="704906"/>
            <a:chOff x="356033" y="190444"/>
            <a:chExt cx="705457" cy="818330"/>
          </a:xfrm>
        </p:grpSpPr>
        <p:sp>
          <p:nvSpPr>
            <p:cNvPr id="5" name="六边形 4"/>
            <p:cNvSpPr/>
            <p:nvPr/>
          </p:nvSpPr>
          <p:spPr>
            <a:xfrm rot="5400000">
              <a:off x="299597" y="246880"/>
              <a:ext cx="818330" cy="705457"/>
            </a:xfrm>
            <a:prstGeom prst="hexagon">
              <a:avLst/>
            </a:prstGeom>
            <a:solidFill>
              <a:srgbClr val="4472C4">
                <a:lumMod val="75000"/>
              </a:srgbClr>
            </a:solidFill>
            <a:ln w="12700" cap="flat" cmpd="sng" algn="ctr">
              <a:noFill/>
              <a:prstDash val="solid"/>
              <a:miter lim="800000"/>
            </a:ln>
            <a:effectLst/>
          </p:spPr>
          <p:txBody>
            <a:bodyPr rtlCol="0" anchor="ctr"/>
            <a:lstStyle/>
            <a:p>
              <a:pPr algn="ctr"/>
              <a:endParaRPr lang="zh-CN" altLang="en-US">
                <a:solidFill>
                  <a:sysClr val="window" lastClr="FFFFFF"/>
                </a:solidFill>
                <a:latin typeface="Times New Roman" panose="02020603050405020304" pitchFamily="18" charset="0"/>
                <a:ea typeface="微软雅黑" panose="020B0503020204020204" charset="-122"/>
              </a:endParaRPr>
            </a:p>
          </p:txBody>
        </p:sp>
        <p:sp>
          <p:nvSpPr>
            <p:cNvPr id="7" name="六边形 6"/>
            <p:cNvSpPr/>
            <p:nvPr/>
          </p:nvSpPr>
          <p:spPr>
            <a:xfrm rot="5400000">
              <a:off x="361001" y="299814"/>
              <a:ext cx="695524" cy="599590"/>
            </a:xfrm>
            <a:prstGeom prst="hexagon">
              <a:avLst/>
            </a:prstGeom>
            <a:solidFill>
              <a:sysClr val="window" lastClr="FFFFFF"/>
            </a:solidFill>
            <a:ln w="12700" cap="flat" cmpd="sng" algn="ctr">
              <a:noFill/>
              <a:prstDash val="solid"/>
              <a:miter lim="800000"/>
            </a:ln>
            <a:effectLst/>
          </p:spPr>
          <p:txBody>
            <a:bodyPr rtlCol="0" anchor="ctr"/>
            <a:lstStyle/>
            <a:p>
              <a:pPr algn="ctr"/>
              <a:endParaRPr lang="zh-CN" altLang="en-US">
                <a:solidFill>
                  <a:sysClr val="window" lastClr="FFFFFF"/>
                </a:solidFill>
                <a:latin typeface="庞门正道标题体3.0" charset="0"/>
                <a:ea typeface="微软雅黑" panose="020B0503020204020204" charset="-122"/>
              </a:endParaRPr>
            </a:p>
          </p:txBody>
        </p:sp>
      </p:grpSp>
      <p:sp>
        <p:nvSpPr>
          <p:cNvPr id="25" name="文本框 24"/>
          <p:cNvSpPr txBox="1"/>
          <p:nvPr/>
        </p:nvSpPr>
        <p:spPr>
          <a:xfrm>
            <a:off x="237869" y="312064"/>
            <a:ext cx="844008" cy="460375"/>
          </a:xfrm>
          <a:prstGeom prst="rect">
            <a:avLst/>
          </a:prstGeom>
          <a:noFill/>
        </p:spPr>
        <p:txBody>
          <a:bodyPr wrap="square" rtlCol="0">
            <a:spAutoFit/>
          </a:bodyPr>
          <a:lstStyle/>
          <a:p>
            <a:pPr algn="ctr"/>
            <a:r>
              <a:rPr lang="en-US" altLang="zh-CN" sz="2400" b="1" dirty="0">
                <a:solidFill>
                  <a:srgbClr val="4472C4">
                    <a:lumMod val="75000"/>
                  </a:srgbClr>
                </a:solidFill>
                <a:latin typeface="Times New Roman" panose="02020603050405020304" pitchFamily="18" charset="0"/>
                <a:ea typeface="微软雅黑" panose="020B0503020204020204" charset="-122"/>
              </a:rPr>
              <a:t>03</a:t>
            </a:r>
            <a:endParaRPr lang="en-US" altLang="zh-CN" sz="2400" b="1" dirty="0">
              <a:solidFill>
                <a:srgbClr val="4472C4">
                  <a:lumMod val="75000"/>
                </a:srgbClr>
              </a:solidFill>
              <a:latin typeface="Times New Roman" panose="02020603050405020304" pitchFamily="18" charset="0"/>
              <a:ea typeface="微软雅黑" panose="020B0503020204020204" charset="-122"/>
            </a:endParaRPr>
          </a:p>
        </p:txBody>
      </p:sp>
      <p:sp>
        <p:nvSpPr>
          <p:cNvPr id="8" name="文本框 7"/>
          <p:cNvSpPr txBox="1"/>
          <p:nvPr/>
        </p:nvSpPr>
        <p:spPr>
          <a:xfrm>
            <a:off x="1200042" y="296674"/>
            <a:ext cx="2647950" cy="521970"/>
          </a:xfrm>
          <a:prstGeom prst="rect">
            <a:avLst/>
          </a:prstGeom>
          <a:noFill/>
        </p:spPr>
        <p:txBody>
          <a:bodyPr wrap="square">
            <a:spAutoFit/>
          </a:bodyPr>
          <a:lstStyle/>
          <a:p>
            <a:r>
              <a:rPr lang="zh-CN" altLang="en-US" sz="2800" b="1" dirty="0">
                <a:solidFill>
                  <a:sysClr val="windowText" lastClr="000000">
                    <a:lumMod val="95000"/>
                    <a:lumOff val="5000"/>
                  </a:sysClr>
                </a:solidFill>
                <a:latin typeface="Times New Roman" panose="02020603050405020304" pitchFamily="18" charset="0"/>
                <a:ea typeface="微软雅黑" panose="020B0503020204020204" charset="-122"/>
                <a:cs typeface="庞门正道标题体3.0" charset="0"/>
                <a:sym typeface="庞门正道标题体3.0" charset="0"/>
              </a:rPr>
              <a:t>有效性</a:t>
            </a:r>
            <a:endParaRPr lang="zh-CN" altLang="en-US" sz="2800" b="1" dirty="0">
              <a:solidFill>
                <a:sysClr val="windowText" lastClr="000000">
                  <a:lumMod val="95000"/>
                  <a:lumOff val="5000"/>
                </a:sysClr>
              </a:solidFill>
              <a:latin typeface="Times New Roman" panose="02020603050405020304" pitchFamily="18" charset="0"/>
              <a:ea typeface="微软雅黑" panose="020B0503020204020204" charset="-122"/>
              <a:cs typeface="庞门正道标题体3.0" charset="0"/>
              <a:sym typeface="庞门正道标题体3.0" charset="0"/>
            </a:endParaRPr>
          </a:p>
        </p:txBody>
      </p:sp>
      <p:sp>
        <p:nvSpPr>
          <p:cNvPr id="11" name="圆角矩形 10"/>
          <p:cNvSpPr/>
          <p:nvPr/>
        </p:nvSpPr>
        <p:spPr>
          <a:xfrm>
            <a:off x="769620" y="913765"/>
            <a:ext cx="10539730" cy="471805"/>
          </a:xfrm>
          <a:prstGeom prst="roundRect">
            <a:avLst/>
          </a:prstGeom>
          <a:solidFill>
            <a:srgbClr val="0B50B5"/>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000" b="1">
                <a:latin typeface="Times New Roman" panose="02020603050405020304" pitchFamily="18" charset="0"/>
                <a:ea typeface="微软雅黑" panose="020B0503020204020204" charset="-122"/>
                <a:sym typeface="+mn-ea"/>
              </a:rPr>
              <a:t>乳酸钠林格：缓解</a:t>
            </a:r>
            <a:r>
              <a:rPr lang="zh-CN" altLang="en-US" sz="2000" b="1">
                <a:latin typeface="Times New Roman" panose="02020603050405020304" pitchFamily="18" charset="0"/>
                <a:ea typeface="微软雅黑" panose="020B0503020204020204" charset="-122"/>
                <a:sym typeface="+mn-ea"/>
              </a:rPr>
              <a:t>关节炎与</a:t>
            </a:r>
            <a:r>
              <a:rPr lang="zh-CN" altLang="en-US" sz="2000" b="1">
                <a:latin typeface="Times New Roman" panose="02020603050405020304" pitchFamily="18" charset="0"/>
                <a:ea typeface="微软雅黑" panose="020B0503020204020204" charset="-122"/>
                <a:sym typeface="+mn-ea"/>
              </a:rPr>
              <a:t>妇科术后防粘连</a:t>
            </a:r>
            <a:r>
              <a:rPr lang="zh-CN" altLang="en-US" sz="2000" b="1">
                <a:latin typeface="Times New Roman" panose="02020603050405020304" pitchFamily="18" charset="0"/>
                <a:ea typeface="微软雅黑" panose="020B0503020204020204" charset="-122"/>
                <a:sym typeface="+mn-ea"/>
              </a:rPr>
              <a:t>的双重临床获益</a:t>
            </a:r>
            <a:endParaRPr lang="zh-CN" altLang="en-US" sz="2000" b="1">
              <a:latin typeface="Times New Roman" panose="02020603050405020304" pitchFamily="18" charset="0"/>
              <a:ea typeface="微软雅黑" panose="020B0503020204020204" charset="-122"/>
              <a:sym typeface="+mn-ea"/>
            </a:endParaRPr>
          </a:p>
        </p:txBody>
      </p:sp>
      <p:cxnSp>
        <p:nvCxnSpPr>
          <p:cNvPr id="14" name="直接连接符 13"/>
          <p:cNvCxnSpPr/>
          <p:nvPr/>
        </p:nvCxnSpPr>
        <p:spPr>
          <a:xfrm>
            <a:off x="758825" y="3965575"/>
            <a:ext cx="10556875" cy="11430"/>
          </a:xfrm>
          <a:prstGeom prst="line">
            <a:avLst/>
          </a:prstGeom>
        </p:spPr>
        <p:style>
          <a:lnRef idx="2">
            <a:schemeClr val="accent1"/>
          </a:lnRef>
          <a:fillRef idx="0">
            <a:srgbClr val="FFFFFF"/>
          </a:fillRef>
          <a:effectRef idx="0">
            <a:srgbClr val="FFFFFF"/>
          </a:effectRef>
          <a:fontRef idx="minor">
            <a:schemeClr val="tx1"/>
          </a:fontRef>
        </p:style>
      </p:cxnSp>
      <p:grpSp>
        <p:nvGrpSpPr>
          <p:cNvPr id="21" name="组合 20"/>
          <p:cNvGrpSpPr/>
          <p:nvPr/>
        </p:nvGrpSpPr>
        <p:grpSpPr>
          <a:xfrm>
            <a:off x="687705" y="1347470"/>
            <a:ext cx="10490200" cy="2626995"/>
            <a:chOff x="1289" y="6245"/>
            <a:chExt cx="16520" cy="4137"/>
          </a:xfrm>
        </p:grpSpPr>
        <p:graphicFrame>
          <p:nvGraphicFramePr>
            <p:cNvPr id="22" name="图表 21"/>
            <p:cNvGraphicFramePr/>
            <p:nvPr/>
          </p:nvGraphicFramePr>
          <p:xfrm>
            <a:off x="1289" y="6263"/>
            <a:ext cx="4771" cy="3695"/>
          </p:xfrm>
          <a:graphic>
            <a:graphicData uri="http://schemas.openxmlformats.org/drawingml/2006/chart">
              <c:chart xmlns:c="http://schemas.openxmlformats.org/drawingml/2006/chart" xmlns:r="http://schemas.openxmlformats.org/officeDocument/2006/relationships" r:id="rId3"/>
            </a:graphicData>
          </a:graphic>
        </p:graphicFrame>
        <p:sp>
          <p:nvSpPr>
            <p:cNvPr id="24" name="矩形 23"/>
            <p:cNvSpPr/>
            <p:nvPr/>
          </p:nvSpPr>
          <p:spPr>
            <a:xfrm>
              <a:off x="1655" y="6765"/>
              <a:ext cx="1864" cy="3155"/>
            </a:xfrm>
            <a:prstGeom prst="rect">
              <a:avLst/>
            </a:prstGeom>
            <a:noFill/>
            <a:ln w="1905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6" name="文本框 25"/>
            <p:cNvSpPr txBox="1"/>
            <p:nvPr/>
          </p:nvSpPr>
          <p:spPr>
            <a:xfrm>
              <a:off x="2138" y="7568"/>
              <a:ext cx="1112" cy="580"/>
            </a:xfrm>
            <a:prstGeom prst="rect">
              <a:avLst/>
            </a:prstGeom>
            <a:noFill/>
          </p:spPr>
          <p:txBody>
            <a:bodyPr wrap="square" rtlCol="0">
              <a:spAutoFit/>
            </a:bodyPr>
            <a:p>
              <a:r>
                <a:rPr lang="en-US" altLang="zh-CN" b="1">
                  <a:solidFill>
                    <a:srgbClr val="C00000"/>
                  </a:solidFill>
                </a:rPr>
                <a:t>86%</a:t>
              </a:r>
              <a:endParaRPr lang="en-US" altLang="zh-CN" b="1">
                <a:solidFill>
                  <a:srgbClr val="C00000"/>
                </a:solidFill>
              </a:endParaRPr>
            </a:p>
          </p:txBody>
        </p:sp>
        <p:graphicFrame>
          <p:nvGraphicFramePr>
            <p:cNvPr id="27" name="图表 26"/>
            <p:cNvGraphicFramePr/>
            <p:nvPr/>
          </p:nvGraphicFramePr>
          <p:xfrm>
            <a:off x="6411" y="6245"/>
            <a:ext cx="4771" cy="3695"/>
          </p:xfrm>
          <a:graphic>
            <a:graphicData uri="http://schemas.openxmlformats.org/drawingml/2006/chart">
              <c:chart xmlns:c="http://schemas.openxmlformats.org/drawingml/2006/chart" xmlns:r="http://schemas.openxmlformats.org/officeDocument/2006/relationships" r:id="rId4"/>
            </a:graphicData>
          </a:graphic>
        </p:graphicFrame>
        <p:sp>
          <p:nvSpPr>
            <p:cNvPr id="28" name="文本框 27"/>
            <p:cNvSpPr txBox="1"/>
            <p:nvPr/>
          </p:nvSpPr>
          <p:spPr>
            <a:xfrm>
              <a:off x="10963" y="6312"/>
              <a:ext cx="6846" cy="4070"/>
            </a:xfrm>
            <a:prstGeom prst="rect">
              <a:avLst/>
            </a:prstGeom>
            <a:noFill/>
          </p:spPr>
          <p:txBody>
            <a:bodyPr wrap="square" rtlCol="0">
              <a:spAutoFit/>
            </a:bodyPr>
            <a:p>
              <a:pPr marL="285750" indent="-285750" algn="just">
                <a:buFont typeface="Wingdings" panose="05000000000000000000" charset="0"/>
                <a:buChar char="l"/>
              </a:pPr>
              <a:r>
                <a:rPr lang="zh-CN" altLang="en-US">
                  <a:solidFill>
                    <a:schemeClr val="tx1"/>
                  </a:solidFill>
                  <a:uFillTx/>
                  <a:latin typeface="Times New Roman" panose="02020603050405020304" pitchFamily="18" charset="0"/>
                  <a:ea typeface="微软雅黑" panose="020B0503020204020204" charset="-122"/>
                </a:rPr>
                <a:t>一项临床研究对29个患有关节炎膝关节进行了乳酸钠林格冲洗治疗，</a:t>
              </a:r>
              <a:r>
                <a:rPr lang="zh-CN" altLang="en-US">
                  <a:uFillTx/>
                  <a:latin typeface="Times New Roman" panose="02020603050405020304" pitchFamily="18" charset="0"/>
                  <a:ea typeface="微软雅黑" panose="020B0503020204020204" charset="-122"/>
                  <a:sym typeface="+mn-ea"/>
                </a:rPr>
                <a:t>术后1年时</a:t>
              </a:r>
              <a:r>
                <a:rPr lang="zh-CN" altLang="en-US" b="1">
                  <a:solidFill>
                    <a:srgbClr val="C00000"/>
                  </a:solidFill>
                  <a:uFillTx/>
                  <a:latin typeface="Times New Roman" panose="02020603050405020304" pitchFamily="18" charset="0"/>
                  <a:ea typeface="微软雅黑" panose="020B0503020204020204" charset="-122"/>
                </a:rPr>
                <a:t>86%</a:t>
              </a:r>
              <a:r>
                <a:rPr lang="zh-CN" altLang="en-US">
                  <a:solidFill>
                    <a:schemeClr val="tx1"/>
                  </a:solidFill>
                  <a:uFillTx/>
                  <a:latin typeface="Times New Roman" panose="02020603050405020304" pitchFamily="18" charset="0"/>
                  <a:ea typeface="微软雅黑" panose="020B0503020204020204" charset="-122"/>
                </a:rPr>
                <a:t>的患者疼痛显著缓解和功能改善；在冲洗后1年获得良好或优异结果的25例中，有21例接受冲洗后2年的随访。其中</a:t>
              </a:r>
              <a:r>
                <a:rPr lang="zh-CN" altLang="en-US" b="1">
                  <a:solidFill>
                    <a:srgbClr val="C00000"/>
                  </a:solidFill>
                  <a:uFillTx/>
                  <a:latin typeface="Times New Roman" panose="02020603050405020304" pitchFamily="18" charset="0"/>
                  <a:ea typeface="微软雅黑" panose="020B0503020204020204" charset="-122"/>
                </a:rPr>
                <a:t>81%</a:t>
              </a:r>
              <a:r>
                <a:rPr lang="zh-CN" altLang="en-US">
                  <a:solidFill>
                    <a:schemeClr val="tx1"/>
                  </a:solidFill>
                  <a:uFillTx/>
                  <a:latin typeface="Times New Roman" panose="02020603050405020304" pitchFamily="18" charset="0"/>
                  <a:ea typeface="微软雅黑" panose="020B0503020204020204" charset="-122"/>
                </a:rPr>
                <a:t>的患者（</a:t>
              </a:r>
              <a:r>
                <a:rPr lang="zh-CN" altLang="en-US" b="1">
                  <a:solidFill>
                    <a:srgbClr val="C00000"/>
                  </a:solidFill>
                  <a:uFillTx/>
                  <a:latin typeface="Times New Roman" panose="02020603050405020304" pitchFamily="18" charset="0"/>
                  <a:ea typeface="微软雅黑" panose="020B0503020204020204" charset="-122"/>
                </a:rPr>
                <a:t>占全部患者的61%</a:t>
              </a:r>
              <a:r>
                <a:rPr lang="zh-CN" altLang="en-US">
                  <a:solidFill>
                    <a:schemeClr val="tx1"/>
                  </a:solidFill>
                  <a:uFillTx/>
                  <a:latin typeface="Times New Roman" panose="02020603050405020304" pitchFamily="18" charset="0"/>
                  <a:ea typeface="微软雅黑" panose="020B0503020204020204" charset="-122"/>
                </a:rPr>
                <a:t>）在2年时仍保持良好或优异的效果。</a:t>
              </a:r>
              <a:r>
                <a:rPr lang="zh-CN" altLang="en-US">
                  <a:uFillTx/>
                  <a:latin typeface="Times New Roman" panose="02020603050405020304" pitchFamily="18" charset="0"/>
                  <a:ea typeface="微软雅黑" panose="020B0503020204020204" charset="-122"/>
                  <a:sym typeface="+mn-ea"/>
                </a:rPr>
                <a:t>研究显示，</a:t>
              </a:r>
              <a:r>
                <a:rPr lang="zh-CN" altLang="en-US" b="1">
                  <a:uFillTx/>
                  <a:latin typeface="Times New Roman" panose="02020603050405020304" pitchFamily="18" charset="0"/>
                  <a:ea typeface="微软雅黑" panose="020B0503020204020204" charset="-122"/>
                  <a:sym typeface="+mn-ea"/>
                </a:rPr>
                <a:t>乳酸钠林格可以有效缓解关节炎症状</a:t>
              </a:r>
              <a:r>
                <a:rPr lang="en-US" altLang="zh-CN" baseline="30000">
                  <a:uFillTx/>
                  <a:latin typeface="Times New Roman" panose="02020603050405020304" pitchFamily="18" charset="0"/>
                  <a:ea typeface="微软雅黑" panose="020B0503020204020204" charset="-122"/>
                  <a:sym typeface="+mn-ea"/>
                </a:rPr>
                <a:t>[1]</a:t>
              </a:r>
              <a:r>
                <a:rPr lang="zh-CN" altLang="en-US" b="1">
                  <a:uFillTx/>
                  <a:latin typeface="Times New Roman" panose="02020603050405020304" pitchFamily="18" charset="0"/>
                  <a:ea typeface="微软雅黑" panose="020B0503020204020204" charset="-122"/>
                  <a:sym typeface="+mn-ea"/>
                </a:rPr>
                <a:t>。</a:t>
              </a:r>
              <a:endParaRPr lang="zh-CN" altLang="en-US" b="1">
                <a:uFillTx/>
                <a:latin typeface="Times New Roman" panose="02020603050405020304" pitchFamily="18" charset="0"/>
                <a:ea typeface="微软雅黑" panose="020B0503020204020204" charset="-122"/>
                <a:sym typeface="+mn-ea"/>
              </a:endParaRPr>
            </a:p>
          </p:txBody>
        </p:sp>
        <p:sp>
          <p:nvSpPr>
            <p:cNvPr id="29" name="矩形 28"/>
            <p:cNvSpPr/>
            <p:nvPr/>
          </p:nvSpPr>
          <p:spPr>
            <a:xfrm>
              <a:off x="6810" y="6750"/>
              <a:ext cx="1864" cy="3155"/>
            </a:xfrm>
            <a:prstGeom prst="rect">
              <a:avLst/>
            </a:prstGeom>
            <a:noFill/>
            <a:ln w="1905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30" name="文本框 29"/>
            <p:cNvSpPr txBox="1"/>
            <p:nvPr/>
          </p:nvSpPr>
          <p:spPr>
            <a:xfrm>
              <a:off x="7287" y="7550"/>
              <a:ext cx="1112" cy="580"/>
            </a:xfrm>
            <a:prstGeom prst="rect">
              <a:avLst/>
            </a:prstGeom>
            <a:noFill/>
          </p:spPr>
          <p:txBody>
            <a:bodyPr wrap="square" rtlCol="0">
              <a:spAutoFit/>
            </a:bodyPr>
            <a:p>
              <a:r>
                <a:rPr lang="en-US" altLang="zh-CN" b="1">
                  <a:solidFill>
                    <a:srgbClr val="C00000"/>
                  </a:solidFill>
                </a:rPr>
                <a:t>81%</a:t>
              </a:r>
              <a:endParaRPr lang="en-US" altLang="zh-CN" b="1">
                <a:solidFill>
                  <a:srgbClr val="C00000"/>
                </a:solidFill>
              </a:endParaRPr>
            </a:p>
          </p:txBody>
        </p:sp>
      </p:grpSp>
      <p:grpSp>
        <p:nvGrpSpPr>
          <p:cNvPr id="31" name="组合 30"/>
          <p:cNvGrpSpPr/>
          <p:nvPr/>
        </p:nvGrpSpPr>
        <p:grpSpPr>
          <a:xfrm>
            <a:off x="730250" y="3960495"/>
            <a:ext cx="10539730" cy="2609215"/>
            <a:chOff x="1211" y="2182"/>
            <a:chExt cx="16598" cy="4109"/>
          </a:xfrm>
        </p:grpSpPr>
        <p:graphicFrame>
          <p:nvGraphicFramePr>
            <p:cNvPr id="32" name="图表 31"/>
            <p:cNvGraphicFramePr/>
            <p:nvPr/>
          </p:nvGraphicFramePr>
          <p:xfrm>
            <a:off x="1211" y="2182"/>
            <a:ext cx="4704" cy="410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3" name="图表 32"/>
            <p:cNvGraphicFramePr/>
            <p:nvPr/>
          </p:nvGraphicFramePr>
          <p:xfrm>
            <a:off x="5915" y="2211"/>
            <a:ext cx="6003" cy="4072"/>
          </p:xfrm>
          <a:graphic>
            <a:graphicData uri="http://schemas.openxmlformats.org/drawingml/2006/chart">
              <c:chart xmlns:c="http://schemas.openxmlformats.org/drawingml/2006/chart" xmlns:r="http://schemas.openxmlformats.org/officeDocument/2006/relationships" r:id="rId6"/>
            </a:graphicData>
          </a:graphic>
        </p:graphicFrame>
        <p:sp>
          <p:nvSpPr>
            <p:cNvPr id="34" name="文本框 33"/>
            <p:cNvSpPr txBox="1"/>
            <p:nvPr>
              <p:custDataLst>
                <p:tags r:id="rId7"/>
              </p:custDataLst>
            </p:nvPr>
          </p:nvSpPr>
          <p:spPr>
            <a:xfrm>
              <a:off x="5262" y="2655"/>
              <a:ext cx="1322" cy="434"/>
            </a:xfrm>
            <a:prstGeom prst="rect">
              <a:avLst/>
            </a:prstGeom>
            <a:noFill/>
          </p:spPr>
          <p:txBody>
            <a:bodyPr wrap="square" rtlCol="0">
              <a:spAutoFit/>
            </a:bodyPr>
            <a:p>
              <a:r>
                <a:rPr lang="zh-CN" altLang="en-US" sz="1200">
                  <a:latin typeface="微软雅黑" panose="020B0503020204020204" charset="-122"/>
                  <a:ea typeface="微软雅黑" panose="020B0503020204020204" charset="-122"/>
                  <a:cs typeface="微软雅黑" panose="020B0503020204020204" charset="-122"/>
                </a:rPr>
                <a:t>P＜0.05</a:t>
              </a:r>
              <a:endParaRPr lang="zh-CN" altLang="en-US" sz="1200">
                <a:latin typeface="微软雅黑" panose="020B0503020204020204" charset="-122"/>
                <a:ea typeface="微软雅黑" panose="020B0503020204020204" charset="-122"/>
                <a:cs typeface="微软雅黑" panose="020B0503020204020204" charset="-122"/>
              </a:endParaRPr>
            </a:p>
          </p:txBody>
        </p:sp>
        <p:sp>
          <p:nvSpPr>
            <p:cNvPr id="35" name="文本框 34"/>
            <p:cNvSpPr txBox="1"/>
            <p:nvPr>
              <p:custDataLst>
                <p:tags r:id="rId8"/>
              </p:custDataLst>
            </p:nvPr>
          </p:nvSpPr>
          <p:spPr>
            <a:xfrm>
              <a:off x="10566" y="2655"/>
              <a:ext cx="1351" cy="434"/>
            </a:xfrm>
            <a:prstGeom prst="rect">
              <a:avLst/>
            </a:prstGeom>
            <a:noFill/>
          </p:spPr>
          <p:txBody>
            <a:bodyPr wrap="square" rtlCol="0">
              <a:spAutoFit/>
            </a:bodyPr>
            <a:p>
              <a:r>
                <a:rPr lang="zh-CN" altLang="en-US" sz="1200">
                  <a:latin typeface="微软雅黑" panose="020B0503020204020204" charset="-122"/>
                  <a:ea typeface="微软雅黑" panose="020B0503020204020204" charset="-122"/>
                  <a:cs typeface="微软雅黑" panose="020B0503020204020204" charset="-122"/>
                </a:rPr>
                <a:t>P＜0.05</a:t>
              </a:r>
              <a:endParaRPr lang="en-US" altLang="zh-CN" sz="1200">
                <a:latin typeface="Times New Roman" panose="02020603050405020304" pitchFamily="18" charset="0"/>
                <a:ea typeface="微软雅黑" panose="020B0503020204020204" charset="-122"/>
                <a:cs typeface="微软雅黑" panose="020B0503020204020204" charset="-122"/>
              </a:endParaRPr>
            </a:p>
          </p:txBody>
        </p:sp>
        <p:sp>
          <p:nvSpPr>
            <p:cNvPr id="36" name="文本框 35"/>
            <p:cNvSpPr txBox="1"/>
            <p:nvPr/>
          </p:nvSpPr>
          <p:spPr>
            <a:xfrm>
              <a:off x="11506" y="2211"/>
              <a:ext cx="6303" cy="4070"/>
            </a:xfrm>
            <a:prstGeom prst="rect">
              <a:avLst/>
            </a:prstGeom>
            <a:noFill/>
          </p:spPr>
          <p:txBody>
            <a:bodyPr wrap="square" rtlCol="0">
              <a:spAutoFit/>
            </a:bodyPr>
            <a:p>
              <a:pPr marL="285750" indent="-285750" algn="just">
                <a:buFont typeface="Wingdings" panose="05000000000000000000" charset="0"/>
                <a:buChar char="l"/>
              </a:pPr>
              <a:r>
                <a:rPr lang="zh-CN" altLang="en-US">
                  <a:solidFill>
                    <a:schemeClr val="tx1"/>
                  </a:solidFill>
                  <a:uFillTx/>
                  <a:latin typeface="Times New Roman" panose="02020603050405020304" pitchFamily="18" charset="0"/>
                  <a:ea typeface="微软雅黑" panose="020B0503020204020204" charset="-122"/>
                </a:rPr>
                <a:t>一项前瞻性随机试验，将</a:t>
              </a:r>
              <a:r>
                <a:rPr lang="en-US" altLang="zh-CN">
                  <a:solidFill>
                    <a:schemeClr val="tx1"/>
                  </a:solidFill>
                  <a:uFillTx/>
                  <a:latin typeface="Times New Roman" panose="02020603050405020304" pitchFamily="18" charset="0"/>
                  <a:ea typeface="微软雅黑" panose="020B0503020204020204" charset="-122"/>
                </a:rPr>
                <a:t>44</a:t>
              </a:r>
              <a:r>
                <a:rPr lang="zh-CN" altLang="en-US">
                  <a:solidFill>
                    <a:schemeClr val="tx1"/>
                  </a:solidFill>
                  <a:uFillTx/>
                  <a:latin typeface="Times New Roman" panose="02020603050405020304" pitchFamily="18" charset="0"/>
                  <a:ea typeface="微软雅黑" panose="020B0503020204020204" charset="-122"/>
                </a:rPr>
                <a:t>例入选标准且已接受腹部子宫肌瘤切除术的患者随机分配至治疗组（</a:t>
              </a:r>
              <a:r>
                <a:rPr lang="en-US" altLang="zh-CN">
                  <a:solidFill>
                    <a:schemeClr val="tx1"/>
                  </a:solidFill>
                  <a:uFillTx/>
                  <a:latin typeface="Times New Roman" panose="02020603050405020304" pitchFamily="18" charset="0"/>
                  <a:ea typeface="微软雅黑" panose="020B0503020204020204" charset="-122"/>
                </a:rPr>
                <a:t>n=23</a:t>
              </a:r>
              <a:r>
                <a:rPr lang="zh-CN" altLang="en-US">
                  <a:solidFill>
                    <a:schemeClr val="tx1"/>
                  </a:solidFill>
                  <a:uFillTx/>
                  <a:latin typeface="Times New Roman" panose="02020603050405020304" pitchFamily="18" charset="0"/>
                  <a:ea typeface="微软雅黑" panose="020B0503020204020204" charset="-122"/>
                </a:rPr>
                <a:t>，</a:t>
              </a:r>
              <a:r>
                <a:rPr lang="zh-CN" altLang="en-US">
                  <a:solidFill>
                    <a:srgbClr val="000000"/>
                  </a:solidFill>
                  <a:latin typeface="Times New Roman" panose="02020603050405020304" pitchFamily="18" charset="0"/>
                  <a:ea typeface="微软雅黑" panose="020B0503020204020204" charset="-122"/>
                  <a:cs typeface="微软雅黑" panose="020B0503020204020204" charset="-122"/>
                  <a:sym typeface="+mn-ea"/>
                </a:rPr>
                <a:t>乳酸钠林格液</a:t>
              </a:r>
              <a:r>
                <a:rPr lang="zh-CN" altLang="en-US">
                  <a:solidFill>
                    <a:schemeClr val="tx1"/>
                  </a:solidFill>
                  <a:uFillTx/>
                  <a:latin typeface="Times New Roman" panose="02020603050405020304" pitchFamily="18" charset="0"/>
                  <a:ea typeface="微软雅黑" panose="020B0503020204020204" charset="-122"/>
                </a:rPr>
                <a:t>）和对照组（</a:t>
              </a:r>
              <a:r>
                <a:rPr lang="en-US" altLang="zh-CN">
                  <a:solidFill>
                    <a:schemeClr val="tx1"/>
                  </a:solidFill>
                  <a:uFillTx/>
                  <a:latin typeface="Times New Roman" panose="02020603050405020304" pitchFamily="18" charset="0"/>
                  <a:ea typeface="微软雅黑" panose="020B0503020204020204" charset="-122"/>
                </a:rPr>
                <a:t>n=21</a:t>
              </a:r>
              <a:r>
                <a:rPr lang="zh-CN" altLang="en-US">
                  <a:solidFill>
                    <a:schemeClr val="tx1"/>
                  </a:solidFill>
                  <a:uFillTx/>
                  <a:latin typeface="Times New Roman" panose="02020603050405020304" pitchFamily="18" charset="0"/>
                  <a:ea typeface="微软雅黑" panose="020B0503020204020204" charset="-122"/>
                </a:rPr>
                <a:t>，</a:t>
              </a:r>
              <a:r>
                <a:rPr lang="zh-CN" altLang="en-US">
                  <a:solidFill>
                    <a:srgbClr val="000000"/>
                  </a:solidFill>
                  <a:latin typeface="Times New Roman" panose="02020603050405020304" pitchFamily="18" charset="0"/>
                  <a:ea typeface="微软雅黑" panose="020B0503020204020204" charset="-122"/>
                  <a:cs typeface="微软雅黑" panose="020B0503020204020204" charset="-122"/>
                  <a:sym typeface="+mn-ea"/>
                </a:rPr>
                <a:t>常规处理</a:t>
              </a:r>
              <a:r>
                <a:rPr lang="zh-CN" altLang="en-US">
                  <a:solidFill>
                    <a:schemeClr val="tx1"/>
                  </a:solidFill>
                  <a:uFillTx/>
                  <a:latin typeface="Times New Roman" panose="02020603050405020304" pitchFamily="18" charset="0"/>
                  <a:ea typeface="微软雅黑" panose="020B0503020204020204" charset="-122"/>
                </a:rPr>
                <a:t>），治疗组通过两个腹腔引流管接受持续</a:t>
              </a:r>
              <a:r>
                <a:rPr lang="en-US" altLang="zh-CN">
                  <a:solidFill>
                    <a:schemeClr val="tx1"/>
                  </a:solidFill>
                  <a:uFillTx/>
                  <a:latin typeface="Times New Roman" panose="02020603050405020304" pitchFamily="18" charset="0"/>
                  <a:ea typeface="微软雅黑" panose="020B0503020204020204" charset="-122"/>
                </a:rPr>
                <a:t>48</a:t>
              </a:r>
              <a:r>
                <a:rPr lang="zh-CN" altLang="en-US">
                  <a:solidFill>
                    <a:schemeClr val="tx1"/>
                  </a:solidFill>
                  <a:uFillTx/>
                  <a:latin typeface="Times New Roman" panose="02020603050405020304" pitchFamily="18" charset="0"/>
                  <a:ea typeface="微软雅黑" panose="020B0503020204020204" charset="-122"/>
                </a:rPr>
                <a:t>小时腹膜灌洗。</a:t>
              </a:r>
              <a:r>
                <a:rPr lang="zh-CN" altLang="en-US">
                  <a:uFillTx/>
                  <a:latin typeface="Times New Roman" panose="02020603050405020304" pitchFamily="18" charset="0"/>
                  <a:ea typeface="微软雅黑" panose="020B0503020204020204" charset="-122"/>
                  <a:sym typeface="+mn-ea"/>
                </a:rPr>
                <a:t>研究显示，</a:t>
              </a:r>
              <a:r>
                <a:rPr lang="zh-CN" altLang="en-US" b="1">
                  <a:solidFill>
                    <a:schemeClr val="tx1"/>
                  </a:solidFill>
                  <a:uFillTx/>
                  <a:latin typeface="Times New Roman" panose="02020603050405020304" pitchFamily="18" charset="0"/>
                  <a:ea typeface="微软雅黑" panose="020B0503020204020204" charset="-122"/>
                </a:rPr>
                <a:t>乳酸钠林格能减少子宫肌瘤切除术后腹腔粘连的发生率，利于患者恢复</a:t>
              </a:r>
              <a:r>
                <a:rPr lang="en-US" altLang="zh-CN" baseline="30000">
                  <a:solidFill>
                    <a:schemeClr val="tx1"/>
                  </a:solidFill>
                  <a:uFillTx/>
                  <a:latin typeface="Times New Roman" panose="02020603050405020304" pitchFamily="18" charset="0"/>
                  <a:ea typeface="微软雅黑" panose="020B0503020204020204" charset="-122"/>
                </a:rPr>
                <a:t>[2]</a:t>
              </a:r>
              <a:r>
                <a:rPr lang="zh-CN" altLang="en-US" b="1">
                  <a:solidFill>
                    <a:schemeClr val="tx1"/>
                  </a:solidFill>
                  <a:uFillTx/>
                  <a:latin typeface="Times New Roman" panose="02020603050405020304" pitchFamily="18" charset="0"/>
                  <a:ea typeface="微软雅黑" panose="020B0503020204020204" charset="-122"/>
                </a:rPr>
                <a:t>。</a:t>
              </a:r>
              <a:endParaRPr lang="zh-CN" altLang="en-US" b="1">
                <a:solidFill>
                  <a:schemeClr val="tx1"/>
                </a:solidFill>
                <a:uFillTx/>
                <a:latin typeface="Times New Roman" panose="02020603050405020304" pitchFamily="18" charset="0"/>
                <a:ea typeface="微软雅黑" panose="020B0503020204020204" charset="-122"/>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3" name="组合 2"/>
          <p:cNvGrpSpPr/>
          <p:nvPr/>
        </p:nvGrpSpPr>
        <p:grpSpPr>
          <a:xfrm>
            <a:off x="356034" y="190444"/>
            <a:ext cx="607678" cy="704906"/>
            <a:chOff x="356033" y="190444"/>
            <a:chExt cx="705457" cy="818330"/>
          </a:xfrm>
        </p:grpSpPr>
        <p:sp>
          <p:nvSpPr>
            <p:cNvPr id="4" name="六边形 3"/>
            <p:cNvSpPr/>
            <p:nvPr/>
          </p:nvSpPr>
          <p:spPr>
            <a:xfrm rot="5400000">
              <a:off x="299597" y="246880"/>
              <a:ext cx="818330" cy="705457"/>
            </a:xfrm>
            <a:prstGeom prst="hexagon">
              <a:avLst/>
            </a:prstGeom>
            <a:solidFill>
              <a:srgbClr val="4472C4">
                <a:lumMod val="75000"/>
              </a:srgbClr>
            </a:solidFill>
            <a:ln w="12700" cap="flat" cmpd="sng" algn="ctr">
              <a:noFill/>
              <a:prstDash val="solid"/>
              <a:miter lim="800000"/>
            </a:ln>
            <a:effectLst/>
          </p:spPr>
          <p:txBody>
            <a:bodyPr rtlCol="0" anchor="ctr"/>
            <a:lstStyle/>
            <a:p>
              <a:pPr algn="ctr"/>
              <a:endParaRPr lang="zh-CN" altLang="en-US">
                <a:solidFill>
                  <a:sysClr val="window" lastClr="FFFFFF"/>
                </a:solidFill>
                <a:latin typeface="Times New Roman" panose="02020603050405020304" pitchFamily="18" charset="0"/>
                <a:ea typeface="微软雅黑" panose="020B0503020204020204" charset="-122"/>
              </a:endParaRPr>
            </a:p>
          </p:txBody>
        </p:sp>
        <p:sp>
          <p:nvSpPr>
            <p:cNvPr id="7" name="六边形 6"/>
            <p:cNvSpPr/>
            <p:nvPr/>
          </p:nvSpPr>
          <p:spPr>
            <a:xfrm rot="5400000">
              <a:off x="361001" y="299814"/>
              <a:ext cx="695524" cy="599590"/>
            </a:xfrm>
            <a:prstGeom prst="hexagon">
              <a:avLst/>
            </a:prstGeom>
            <a:solidFill>
              <a:sysClr val="window" lastClr="FFFFFF"/>
            </a:solidFill>
            <a:ln w="12700" cap="flat" cmpd="sng" algn="ctr">
              <a:noFill/>
              <a:prstDash val="solid"/>
              <a:miter lim="800000"/>
            </a:ln>
            <a:effectLst/>
          </p:spPr>
          <p:txBody>
            <a:bodyPr rtlCol="0" anchor="ctr"/>
            <a:lstStyle/>
            <a:p>
              <a:pPr algn="ctr"/>
              <a:endParaRPr lang="zh-CN" altLang="en-US">
                <a:solidFill>
                  <a:sysClr val="window" lastClr="FFFFFF"/>
                </a:solidFill>
                <a:latin typeface="庞门正道标题体3.0" charset="0"/>
                <a:ea typeface="微软雅黑" panose="020B0503020204020204" charset="-122"/>
              </a:endParaRPr>
            </a:p>
          </p:txBody>
        </p:sp>
      </p:grpSp>
      <p:sp>
        <p:nvSpPr>
          <p:cNvPr id="25" name="文本框 24"/>
          <p:cNvSpPr txBox="1"/>
          <p:nvPr/>
        </p:nvSpPr>
        <p:spPr>
          <a:xfrm>
            <a:off x="237869" y="312064"/>
            <a:ext cx="844008" cy="460375"/>
          </a:xfrm>
          <a:prstGeom prst="rect">
            <a:avLst/>
          </a:prstGeom>
          <a:noFill/>
        </p:spPr>
        <p:txBody>
          <a:bodyPr wrap="square" rtlCol="0">
            <a:spAutoFit/>
          </a:bodyPr>
          <a:lstStyle/>
          <a:p>
            <a:pPr algn="ctr"/>
            <a:r>
              <a:rPr lang="en-US" altLang="zh-CN" sz="2400" b="1" dirty="0">
                <a:solidFill>
                  <a:srgbClr val="4472C4">
                    <a:lumMod val="75000"/>
                  </a:srgbClr>
                </a:solidFill>
                <a:latin typeface="Times New Roman" panose="02020603050405020304" pitchFamily="18" charset="0"/>
                <a:ea typeface="微软雅黑" panose="020B0503020204020204" charset="-122"/>
              </a:rPr>
              <a:t>03</a:t>
            </a:r>
            <a:endParaRPr lang="en-US" altLang="zh-CN" sz="2400" b="1" dirty="0">
              <a:solidFill>
                <a:srgbClr val="4472C4">
                  <a:lumMod val="75000"/>
                </a:srgbClr>
              </a:solidFill>
              <a:latin typeface="Times New Roman" panose="02020603050405020304" pitchFamily="18" charset="0"/>
              <a:ea typeface="微软雅黑" panose="020B0503020204020204" charset="-122"/>
            </a:endParaRPr>
          </a:p>
        </p:txBody>
      </p:sp>
      <p:sp>
        <p:nvSpPr>
          <p:cNvPr id="8" name="文本框 7"/>
          <p:cNvSpPr txBox="1"/>
          <p:nvPr/>
        </p:nvSpPr>
        <p:spPr>
          <a:xfrm>
            <a:off x="1200042" y="296674"/>
            <a:ext cx="2647950" cy="521970"/>
          </a:xfrm>
          <a:prstGeom prst="rect">
            <a:avLst/>
          </a:prstGeom>
          <a:noFill/>
        </p:spPr>
        <p:txBody>
          <a:bodyPr wrap="square">
            <a:spAutoFit/>
          </a:bodyPr>
          <a:lstStyle/>
          <a:p>
            <a:r>
              <a:rPr lang="zh-CN" altLang="en-US" sz="2800" b="1" dirty="0">
                <a:solidFill>
                  <a:sysClr val="windowText" lastClr="000000">
                    <a:lumMod val="95000"/>
                    <a:lumOff val="5000"/>
                  </a:sysClr>
                </a:solidFill>
                <a:latin typeface="Times New Roman" panose="02020603050405020304" pitchFamily="18" charset="0"/>
                <a:ea typeface="微软雅黑" panose="020B0503020204020204" charset="-122"/>
                <a:cs typeface="庞门正道标题体3.0" charset="0"/>
                <a:sym typeface="庞门正道标题体3.0" charset="0"/>
              </a:rPr>
              <a:t>有效性</a:t>
            </a:r>
            <a:endParaRPr lang="zh-CN" altLang="en-US" sz="2800" b="1" dirty="0">
              <a:solidFill>
                <a:sysClr val="windowText" lastClr="000000">
                  <a:lumMod val="95000"/>
                  <a:lumOff val="5000"/>
                </a:sysClr>
              </a:solidFill>
              <a:latin typeface="Times New Roman" panose="02020603050405020304" pitchFamily="18" charset="0"/>
              <a:ea typeface="微软雅黑" panose="020B0503020204020204" charset="-122"/>
              <a:cs typeface="庞门正道标题体3.0" charset="0"/>
              <a:sym typeface="庞门正道标题体3.0" charset="0"/>
            </a:endParaRPr>
          </a:p>
        </p:txBody>
      </p:sp>
      <p:sp>
        <p:nvSpPr>
          <p:cNvPr id="6" name="文本框 5"/>
          <p:cNvSpPr txBox="1"/>
          <p:nvPr/>
        </p:nvSpPr>
        <p:spPr>
          <a:xfrm>
            <a:off x="238125" y="6193790"/>
            <a:ext cx="7122160" cy="706755"/>
          </a:xfrm>
          <a:prstGeom prst="rect">
            <a:avLst/>
          </a:prstGeom>
          <a:noFill/>
        </p:spPr>
        <p:txBody>
          <a:bodyPr wrap="square" rtlCol="0">
            <a:spAutoFit/>
          </a:bodyPr>
          <a:p>
            <a:pPr algn="l"/>
            <a:r>
              <a:rPr lang="en-US" altLang="zh-CN" sz="1000" dirty="0">
                <a:uFillTx/>
                <a:latin typeface="Times New Roman" panose="02020603050405020304" pitchFamily="18" charset="0"/>
                <a:ea typeface="微软雅黑" panose="020B0503020204020204" charset="-122"/>
                <a:sym typeface="+mn-ea"/>
              </a:rPr>
              <a:t>[1]Hansen JT, et al. Acta Neurochir (Wien). 2026 Apr 14;168(1):109.</a:t>
            </a:r>
            <a:endParaRPr lang="en-US" altLang="zh-CN" sz="1000" dirty="0">
              <a:uFillTx/>
              <a:latin typeface="Times New Roman" panose="02020603050405020304" pitchFamily="18" charset="0"/>
              <a:ea typeface="微软雅黑" panose="020B0503020204020204" charset="-122"/>
              <a:sym typeface="+mn-ea"/>
            </a:endParaRPr>
          </a:p>
          <a:p>
            <a:pPr algn="l"/>
            <a:r>
              <a:rPr lang="en-US" altLang="zh-CN" sz="1000" dirty="0">
                <a:uFillTx/>
                <a:latin typeface="Times New Roman" panose="02020603050405020304" pitchFamily="18" charset="0"/>
                <a:ea typeface="微软雅黑" panose="020B0503020204020204" charset="-122"/>
                <a:sym typeface="+mn-ea"/>
              </a:rPr>
              <a:t>[2]</a:t>
            </a:r>
            <a:r>
              <a:rPr lang="zh-CN" altLang="en-US" sz="1000" dirty="0">
                <a:uFillTx/>
                <a:latin typeface="Times New Roman" panose="02020603050405020304" pitchFamily="18" charset="0"/>
                <a:ea typeface="微软雅黑" panose="020B0503020204020204" charset="-122"/>
                <a:sym typeface="+mn-ea"/>
              </a:rPr>
              <a:t>国际伤口感染协会</a:t>
            </a:r>
            <a:r>
              <a:rPr lang="en-US" altLang="zh-CN" sz="1000" dirty="0">
                <a:uFillTx/>
                <a:latin typeface="Times New Roman" panose="02020603050405020304" pitchFamily="18" charset="0"/>
                <a:ea typeface="微软雅黑" panose="020B0503020204020204" charset="-122"/>
                <a:sym typeface="+mn-ea"/>
              </a:rPr>
              <a:t>. Wounds International, 2022.</a:t>
            </a:r>
            <a:endParaRPr lang="en-US" altLang="zh-CN" sz="1000" dirty="0">
              <a:uFillTx/>
              <a:latin typeface="Times New Roman" panose="02020603050405020304" pitchFamily="18" charset="0"/>
              <a:ea typeface="微软雅黑" panose="020B0503020204020204" charset="-122"/>
              <a:sym typeface="+mn-ea"/>
            </a:endParaRPr>
          </a:p>
          <a:p>
            <a:pPr algn="l"/>
            <a:r>
              <a:rPr lang="en-US" altLang="zh-CN" sz="1000" dirty="0">
                <a:solidFill>
                  <a:schemeClr val="tx1"/>
                </a:solidFill>
                <a:uFillTx/>
                <a:latin typeface="Times New Roman" panose="02020603050405020304" pitchFamily="18" charset="0"/>
                <a:ea typeface="微软雅黑" panose="020B0503020204020204" charset="-122"/>
              </a:rPr>
              <a:t>[3]Blom A, et al. J Arthroplasty. 2019 Feb;34(2S):S131-S138.</a:t>
            </a:r>
            <a:endParaRPr lang="en-US" altLang="zh-CN" sz="1000" dirty="0">
              <a:solidFill>
                <a:schemeClr val="tx1"/>
              </a:solidFill>
              <a:uFillTx/>
              <a:latin typeface="Times New Roman" panose="02020603050405020304" pitchFamily="18" charset="0"/>
              <a:ea typeface="微软雅黑" panose="020B0503020204020204" charset="-122"/>
            </a:endParaRPr>
          </a:p>
          <a:p>
            <a:pPr algn="l"/>
            <a:r>
              <a:rPr lang="en-US" altLang="zh-CN" sz="1000" dirty="0">
                <a:solidFill>
                  <a:schemeClr val="tx1"/>
                </a:solidFill>
                <a:uFillTx/>
                <a:latin typeface="Times New Roman" panose="02020603050405020304" pitchFamily="18" charset="0"/>
                <a:ea typeface="微软雅黑" panose="020B0503020204020204" charset="-122"/>
              </a:rPr>
              <a:t>[4]</a:t>
            </a:r>
            <a:r>
              <a:rPr lang="zh-CN" altLang="en-US" sz="1000" dirty="0">
                <a:uFillTx/>
                <a:latin typeface="Times New Roman" panose="02020603050405020304" pitchFamily="18" charset="0"/>
                <a:ea typeface="微软雅黑" panose="020B0503020204020204" charset="-122"/>
                <a:sym typeface="+mn-ea"/>
              </a:rPr>
              <a:t>中华医学会眼科学分会角膜病学组</a:t>
            </a:r>
            <a:r>
              <a:rPr lang="en-US" altLang="zh-CN" sz="1000" dirty="0">
                <a:uFillTx/>
                <a:latin typeface="Times New Roman" panose="02020603050405020304" pitchFamily="18" charset="0"/>
                <a:ea typeface="微软雅黑" panose="020B0503020204020204" charset="-122"/>
                <a:sym typeface="+mn-ea"/>
              </a:rPr>
              <a:t>.</a:t>
            </a:r>
            <a:r>
              <a:rPr lang="zh-CN" altLang="en-US" sz="1000" dirty="0">
                <a:uFillTx/>
                <a:latin typeface="Times New Roman" panose="02020603050405020304" pitchFamily="18" charset="0"/>
                <a:ea typeface="微软雅黑" panose="020B0503020204020204" charset="-122"/>
                <a:sym typeface="+mn-ea"/>
              </a:rPr>
              <a:t>中华眼科杂志</a:t>
            </a:r>
            <a:r>
              <a:rPr lang="en-US" altLang="zh-CN" sz="1000" dirty="0">
                <a:uFillTx/>
                <a:latin typeface="Times New Roman" panose="02020603050405020304" pitchFamily="18" charset="0"/>
                <a:ea typeface="微软雅黑" panose="020B0503020204020204" charset="-122"/>
                <a:sym typeface="+mn-ea"/>
              </a:rPr>
              <a:t>, 2021, 57(4):7.</a:t>
            </a:r>
            <a:endParaRPr lang="en-US" altLang="zh-CN" sz="1000" dirty="0">
              <a:solidFill>
                <a:schemeClr val="tx1"/>
              </a:solidFill>
              <a:uFillTx/>
              <a:latin typeface="Times New Roman" panose="02020603050405020304" pitchFamily="18" charset="0"/>
              <a:ea typeface="微软雅黑" panose="020B0503020204020204" charset="-122"/>
            </a:endParaRPr>
          </a:p>
        </p:txBody>
      </p:sp>
      <p:graphicFrame>
        <p:nvGraphicFramePr>
          <p:cNvPr id="9" name="表格 8"/>
          <p:cNvGraphicFramePr/>
          <p:nvPr>
            <p:custDataLst>
              <p:tags r:id="rId1"/>
            </p:custDataLst>
          </p:nvPr>
        </p:nvGraphicFramePr>
        <p:xfrm>
          <a:off x="770890" y="1496695"/>
          <a:ext cx="10538460" cy="4526280"/>
        </p:xfrm>
        <a:graphic>
          <a:graphicData uri="http://schemas.openxmlformats.org/drawingml/2006/table">
            <a:tbl>
              <a:tblPr firstRow="1" bandCol="1">
                <a:tableStyleId>{5E93EDF4-B672-4675-8FAE-4C8ED796CE68}</a:tableStyleId>
              </a:tblPr>
              <a:tblGrid>
                <a:gridCol w="4224020"/>
                <a:gridCol w="6314440"/>
              </a:tblGrid>
              <a:tr h="504825">
                <a:tc>
                  <a:txBody>
                    <a:bodyPr/>
                    <a:p>
                      <a:pPr algn="ctr">
                        <a:lnSpc>
                          <a:spcPct val="120000"/>
                        </a:lnSpc>
                        <a:buNone/>
                      </a:pPr>
                      <a:r>
                        <a:rPr lang="zh-CN" altLang="en-US" sz="2000">
                          <a:solidFill>
                            <a:schemeClr val="accent1">
                              <a:lumMod val="75000"/>
                            </a:schemeClr>
                          </a:solidFill>
                          <a:latin typeface="Times New Roman" panose="02020603050405020304" pitchFamily="18" charset="0"/>
                          <a:ea typeface="微软雅黑" panose="020B0503020204020204" charset="-122"/>
                        </a:rPr>
                        <a:t>指南共识</a:t>
                      </a:r>
                      <a:endParaRPr lang="zh-CN" altLang="en-US" sz="2000">
                        <a:solidFill>
                          <a:schemeClr val="accent1">
                            <a:lumMod val="75000"/>
                          </a:schemeClr>
                        </a:solidFill>
                        <a:latin typeface="Times New Roman" panose="02020603050405020304" pitchFamily="18" charset="0"/>
                        <a:ea typeface="微软雅黑" panose="020B0503020204020204" charset="-122"/>
                      </a:endParaRPr>
                    </a:p>
                  </a:txBody>
                  <a:tcPr marL="0" marR="0" marT="0" marB="0" anchor="ctr" anchorCtr="0">
                    <a:lnL w="12700" cmpd="sng">
                      <a:solidFill>
                        <a:schemeClr val="accent1">
                          <a:lumMod val="60000"/>
                          <a:lumOff val="40000"/>
                        </a:schemeClr>
                      </a:solidFill>
                      <a:prstDash val="solid"/>
                    </a:lnL>
                    <a:lnR w="12700">
                      <a:solidFill>
                        <a:schemeClr val="accent1">
                          <a:lumMod val="60000"/>
                          <a:lumOff val="40000"/>
                        </a:schemeClr>
                      </a:solidFill>
                      <a:prstDash val="solid"/>
                    </a:lnR>
                    <a:lnT w="12700" cmpd="sng">
                      <a:solidFill>
                        <a:schemeClr val="accent1">
                          <a:lumMod val="60000"/>
                          <a:lumOff val="40000"/>
                        </a:schemeClr>
                      </a:solidFill>
                      <a:prstDash val="solid"/>
                    </a:lnT>
                    <a:lnB w="12700" cmpd="sng">
                      <a:solidFill>
                        <a:schemeClr val="accent1">
                          <a:lumMod val="60000"/>
                          <a:lumOff val="40000"/>
                        </a:schemeClr>
                      </a:solidFill>
                      <a:prstDash val="solid"/>
                    </a:lnB>
                  </a:tcPr>
                </a:tc>
                <a:tc>
                  <a:txBody>
                    <a:bodyPr/>
                    <a:p>
                      <a:pPr algn="ctr">
                        <a:lnSpc>
                          <a:spcPct val="120000"/>
                        </a:lnSpc>
                        <a:buNone/>
                      </a:pPr>
                      <a:r>
                        <a:rPr lang="zh-CN" altLang="en-US" sz="2000">
                          <a:solidFill>
                            <a:schemeClr val="accent1">
                              <a:lumMod val="75000"/>
                            </a:schemeClr>
                          </a:solidFill>
                          <a:latin typeface="Times New Roman" panose="02020603050405020304" pitchFamily="18" charset="0"/>
                          <a:ea typeface="微软雅黑" panose="020B0503020204020204" charset="-122"/>
                        </a:rPr>
                        <a:t>推荐内容</a:t>
                      </a:r>
                      <a:endParaRPr lang="zh-CN" altLang="en-US" sz="2000">
                        <a:solidFill>
                          <a:schemeClr val="accent1">
                            <a:lumMod val="75000"/>
                          </a:schemeClr>
                        </a:solidFill>
                        <a:latin typeface="Times New Roman" panose="02020603050405020304" pitchFamily="18" charset="0"/>
                        <a:ea typeface="微软雅黑" panose="020B0503020204020204" charset="-122"/>
                      </a:endParaRPr>
                    </a:p>
                  </a:txBody>
                  <a:tcPr marL="0" marR="0" marT="0" marB="0" anchor="ctr" anchorCtr="0">
                    <a:lnL w="12700">
                      <a:solidFill>
                        <a:schemeClr val="accent1">
                          <a:lumMod val="60000"/>
                          <a:lumOff val="40000"/>
                        </a:schemeClr>
                      </a:solidFill>
                      <a:prstDash val="solid"/>
                    </a:lnL>
                    <a:lnR w="12700" cmpd="sng">
                      <a:solidFill>
                        <a:schemeClr val="accent1">
                          <a:lumMod val="60000"/>
                          <a:lumOff val="40000"/>
                        </a:schemeClr>
                      </a:solidFill>
                      <a:prstDash val="solid"/>
                    </a:lnR>
                    <a:lnT w="12700" cmpd="sng">
                      <a:solidFill>
                        <a:schemeClr val="accent1">
                          <a:lumMod val="60000"/>
                          <a:lumOff val="40000"/>
                        </a:schemeClr>
                      </a:solidFill>
                      <a:prstDash val="solid"/>
                    </a:lnT>
                    <a:lnB w="12700" cmpd="sng">
                      <a:solidFill>
                        <a:schemeClr val="accent1">
                          <a:lumMod val="60000"/>
                          <a:lumOff val="40000"/>
                        </a:schemeClr>
                      </a:solidFill>
                      <a:prstDash val="solid"/>
                    </a:lnB>
                  </a:tcPr>
                </a:tc>
              </a:tr>
              <a:tr h="1271905">
                <a:tc>
                  <a:txBody>
                    <a:bodyPr/>
                    <a:p>
                      <a:pPr algn="l">
                        <a:lnSpc>
                          <a:spcPct val="120000"/>
                        </a:lnSpc>
                        <a:buNone/>
                      </a:pPr>
                      <a:r>
                        <a:rPr lang="zh-CN" altLang="en-US" sz="1600">
                          <a:latin typeface="Times New Roman" panose="02020603050405020304" pitchFamily="18" charset="0"/>
                          <a:ea typeface="微软雅黑" panose="020B0503020204020204" charset="-122"/>
                          <a:cs typeface="微软雅黑" panose="020B0503020204020204" charset="-122"/>
                        </a:rPr>
                        <a:t>慢性硬膜下血肿的管理：2024年哥本哈根</a:t>
                      </a:r>
                      <a:r>
                        <a:rPr lang="en-US" altLang="zh-CN" sz="1600">
                          <a:latin typeface="Times New Roman" panose="02020603050405020304" pitchFamily="18" charset="0"/>
                          <a:ea typeface="微软雅黑" panose="020B0503020204020204" charset="-122"/>
                          <a:cs typeface="微软雅黑" panose="020B0503020204020204" charset="-122"/>
                        </a:rPr>
                        <a:t>iCORIC/DACSUHS</a:t>
                      </a:r>
                      <a:r>
                        <a:rPr lang="zh-CN" altLang="en-US" sz="1600">
                          <a:latin typeface="Times New Roman" panose="02020603050405020304" pitchFamily="18" charset="0"/>
                          <a:ea typeface="微软雅黑" panose="020B0503020204020204" charset="-122"/>
                          <a:cs typeface="微软雅黑" panose="020B0503020204020204" charset="-122"/>
                        </a:rPr>
                        <a:t>联合研讨会共识声明</a:t>
                      </a:r>
                      <a:endParaRPr lang="zh-CN" altLang="en-US" sz="1600">
                        <a:latin typeface="Times New Roman" panose="02020603050405020304" pitchFamily="18" charset="0"/>
                        <a:ea typeface="微软雅黑" panose="020B0503020204020204" charset="-122"/>
                        <a:cs typeface="微软雅黑" panose="020B0503020204020204" charset="-122"/>
                      </a:endParaRPr>
                    </a:p>
                    <a:p>
                      <a:pPr algn="l">
                        <a:lnSpc>
                          <a:spcPct val="120000"/>
                        </a:lnSpc>
                        <a:buNone/>
                      </a:pPr>
                      <a:r>
                        <a:rPr lang="en-US" altLang="zh-CN" sz="1200">
                          <a:latin typeface="Times New Roman" panose="02020603050405020304" pitchFamily="18" charset="0"/>
                          <a:ea typeface="微软雅黑" panose="020B0503020204020204" charset="-122"/>
                          <a:cs typeface="微软雅黑" panose="020B0503020204020204" charset="-122"/>
                        </a:rPr>
                        <a:t>Management of chronic subdural hematoma: a consensus statement </a:t>
                      </a:r>
                      <a:endParaRPr lang="en-US" altLang="zh-CN" sz="1200">
                        <a:latin typeface="Times New Roman" panose="02020603050405020304" pitchFamily="18" charset="0"/>
                        <a:ea typeface="微软雅黑" panose="020B0503020204020204" charset="-122"/>
                        <a:cs typeface="微软雅黑" panose="020B0503020204020204" charset="-122"/>
                      </a:endParaRPr>
                    </a:p>
                    <a:p>
                      <a:pPr algn="l">
                        <a:lnSpc>
                          <a:spcPct val="120000"/>
                        </a:lnSpc>
                        <a:buNone/>
                      </a:pPr>
                      <a:r>
                        <a:rPr lang="en-US" altLang="zh-CN" sz="1200">
                          <a:latin typeface="Times New Roman" panose="02020603050405020304" pitchFamily="18" charset="0"/>
                          <a:ea typeface="微软雅黑" panose="020B0503020204020204" charset="-122"/>
                          <a:cs typeface="微软雅黑" panose="020B0503020204020204" charset="-122"/>
                        </a:rPr>
                        <a:t>from the 2024 Copenhagen joint iCORIC/DACSUHS symposium</a:t>
                      </a:r>
                      <a:endParaRPr lang="en-US" altLang="zh-CN" sz="1200">
                        <a:latin typeface="Times New Roman" panose="02020603050405020304" pitchFamily="18" charset="0"/>
                        <a:ea typeface="微软雅黑" panose="020B0503020204020204" charset="-122"/>
                        <a:cs typeface="微软雅黑" panose="020B0503020204020204" charset="-122"/>
                      </a:endParaRPr>
                    </a:p>
                  </a:txBody>
                  <a:tcPr marL="45720" marR="45720" anchor="ctr" anchorCtr="0">
                    <a:lnL w="12700" cmpd="sng">
                      <a:solidFill>
                        <a:schemeClr val="accent1">
                          <a:lumMod val="60000"/>
                          <a:lumOff val="40000"/>
                        </a:schemeClr>
                      </a:solidFill>
                      <a:prstDash val="solid"/>
                    </a:lnL>
                    <a:lnR w="12700">
                      <a:solidFill>
                        <a:schemeClr val="accent1">
                          <a:lumMod val="60000"/>
                          <a:lumOff val="40000"/>
                        </a:schemeClr>
                      </a:solidFill>
                      <a:prstDash val="solid"/>
                    </a:lnR>
                    <a:lnT w="12700" cmpd="sng">
                      <a:solidFill>
                        <a:schemeClr val="accent1">
                          <a:lumMod val="60000"/>
                          <a:lumOff val="40000"/>
                        </a:schemeClr>
                      </a:solidFill>
                      <a:prstDash val="solid"/>
                    </a:lnT>
                    <a:lnB w="12700">
                      <a:solidFill>
                        <a:schemeClr val="accent1">
                          <a:lumMod val="60000"/>
                          <a:lumOff val="40000"/>
                        </a:schemeClr>
                      </a:solidFill>
                      <a:prstDash val="solid"/>
                    </a:lnB>
                    <a:solidFill>
                      <a:schemeClr val="accent1">
                        <a:lumMod val="20000"/>
                        <a:lumOff val="80000"/>
                      </a:schemeClr>
                    </a:solidFill>
                  </a:tcPr>
                </a:tc>
                <a:tc>
                  <a:txBody>
                    <a:bodyPr/>
                    <a:p>
                      <a:pPr algn="just">
                        <a:lnSpc>
                          <a:spcPct val="120000"/>
                        </a:lnSpc>
                        <a:buNone/>
                      </a:pPr>
                      <a:r>
                        <a:rPr lang="zh-CN" altLang="en-US" sz="1600">
                          <a:latin typeface="Times New Roman" panose="02020603050405020304" pitchFamily="18" charset="0"/>
                          <a:ea typeface="微软雅黑" panose="020B0503020204020204" charset="-122"/>
                          <a:cs typeface="微软雅黑" panose="020B0503020204020204" charset="-122"/>
                        </a:rPr>
                        <a:t>建议在</a:t>
                      </a:r>
                      <a:r>
                        <a:rPr lang="en-US" altLang="zh-CN" sz="1600">
                          <a:latin typeface="Times New Roman" panose="02020603050405020304" pitchFamily="18" charset="0"/>
                          <a:ea typeface="微软雅黑" panose="020B0503020204020204" charset="-122"/>
                          <a:cs typeface="微软雅黑" panose="020B0503020204020204" charset="-122"/>
                        </a:rPr>
                        <a:t>CSDH</a:t>
                      </a:r>
                      <a:r>
                        <a:rPr lang="zh-CN" altLang="en-US" sz="1600">
                          <a:latin typeface="Times New Roman" panose="02020603050405020304" pitchFamily="18" charset="0"/>
                          <a:ea typeface="微软雅黑" panose="020B0503020204020204" charset="-122"/>
                          <a:cs typeface="微软雅黑" panose="020B0503020204020204" charset="-122"/>
                        </a:rPr>
                        <a:t>（慢性硬膜下血肿）引流过程中使用37°</a:t>
                      </a:r>
                      <a:r>
                        <a:rPr lang="en-US" altLang="zh-CN" sz="1600">
                          <a:latin typeface="Times New Roman" panose="02020603050405020304" pitchFamily="18" charset="0"/>
                          <a:ea typeface="微软雅黑" panose="020B0503020204020204" charset="-122"/>
                          <a:cs typeface="微软雅黑" panose="020B0503020204020204" charset="-122"/>
                        </a:rPr>
                        <a:t>C</a:t>
                      </a:r>
                      <a:r>
                        <a:rPr lang="zh-CN" altLang="en-US" sz="1600">
                          <a:latin typeface="Times New Roman" panose="02020603050405020304" pitchFamily="18" charset="0"/>
                          <a:ea typeface="微软雅黑" panose="020B0503020204020204" charset="-122"/>
                          <a:cs typeface="微软雅黑" panose="020B0503020204020204" charset="-122"/>
                        </a:rPr>
                        <a:t>的</a:t>
                      </a:r>
                      <a:r>
                        <a:rPr lang="zh-CN" altLang="en-US" sz="1600" b="1">
                          <a:latin typeface="Times New Roman" panose="02020603050405020304" pitchFamily="18" charset="0"/>
                          <a:ea typeface="微软雅黑" panose="020B0503020204020204" charset="-122"/>
                          <a:cs typeface="微软雅黑" panose="020B0503020204020204" charset="-122"/>
                          <a:sym typeface="+mn-ea"/>
                        </a:rPr>
                        <a:t>乳酸林格液</a:t>
                      </a:r>
                      <a:r>
                        <a:rPr lang="zh-CN" altLang="en-US" sz="1600">
                          <a:latin typeface="Times New Roman" panose="02020603050405020304" pitchFamily="18" charset="0"/>
                          <a:ea typeface="微软雅黑" panose="020B0503020204020204" charset="-122"/>
                          <a:cs typeface="微软雅黑" panose="020B0503020204020204" charset="-122"/>
                        </a:rPr>
                        <a:t>进行冲洗。</a:t>
                      </a:r>
                      <a:endParaRPr lang="zh-CN" altLang="en-US" sz="1600">
                        <a:latin typeface="Times New Roman" panose="02020603050405020304" pitchFamily="18" charset="0"/>
                        <a:ea typeface="微软雅黑" panose="020B0503020204020204" charset="-122"/>
                        <a:cs typeface="微软雅黑" panose="020B0503020204020204" charset="-122"/>
                      </a:endParaRPr>
                    </a:p>
                  </a:txBody>
                  <a:tcPr marL="45720" marR="45720" anchor="ctr" anchorCtr="0">
                    <a:lnL w="12700">
                      <a:solidFill>
                        <a:schemeClr val="accent1">
                          <a:lumMod val="60000"/>
                          <a:lumOff val="40000"/>
                        </a:schemeClr>
                      </a:solidFill>
                      <a:prstDash val="solid"/>
                    </a:lnL>
                    <a:lnR w="12700" cmpd="sng">
                      <a:solidFill>
                        <a:schemeClr val="accent1">
                          <a:lumMod val="60000"/>
                          <a:lumOff val="40000"/>
                        </a:schemeClr>
                      </a:solidFill>
                      <a:prstDash val="solid"/>
                    </a:lnR>
                    <a:lnT w="12700" cmpd="sng">
                      <a:solidFill>
                        <a:schemeClr val="accent1">
                          <a:lumMod val="60000"/>
                          <a:lumOff val="40000"/>
                        </a:schemeClr>
                      </a:solidFill>
                      <a:prstDash val="solid"/>
                    </a:lnT>
                    <a:lnB w="12700">
                      <a:solidFill>
                        <a:schemeClr val="accent1">
                          <a:lumMod val="60000"/>
                          <a:lumOff val="40000"/>
                        </a:schemeClr>
                      </a:solidFill>
                      <a:prstDash val="solid"/>
                    </a:lnB>
                  </a:tcPr>
                </a:tc>
              </a:tr>
              <a:tr h="619760">
                <a:tc>
                  <a:txBody>
                    <a:bodyPr/>
                    <a:p>
                      <a:pPr algn="l">
                        <a:lnSpc>
                          <a:spcPct val="120000"/>
                        </a:lnSpc>
                        <a:buNone/>
                      </a:pPr>
                      <a:r>
                        <a:rPr lang="zh-CN" altLang="en-US" sz="1600">
                          <a:latin typeface="Times New Roman" panose="02020603050405020304" pitchFamily="18" charset="0"/>
                          <a:ea typeface="微软雅黑" panose="020B0503020204020204" charset="-122"/>
                          <a:cs typeface="微软雅黑" panose="020B0503020204020204" charset="-122"/>
                        </a:rPr>
                        <a:t>临床实践中的伤口感染最佳实践原则（</a:t>
                      </a:r>
                      <a:r>
                        <a:rPr lang="en-US" altLang="zh-CN" sz="1600">
                          <a:latin typeface="Times New Roman" panose="02020603050405020304" pitchFamily="18" charset="0"/>
                          <a:ea typeface="微软雅黑" panose="020B0503020204020204" charset="-122"/>
                          <a:cs typeface="微软雅黑" panose="020B0503020204020204" charset="-122"/>
                        </a:rPr>
                        <a:t>2022</a:t>
                      </a:r>
                      <a:r>
                        <a:rPr lang="zh-CN" altLang="en-US" sz="1600">
                          <a:latin typeface="Times New Roman" panose="02020603050405020304" pitchFamily="18" charset="0"/>
                          <a:ea typeface="微软雅黑" panose="020B0503020204020204" charset="-122"/>
                          <a:cs typeface="微软雅黑" panose="020B0503020204020204" charset="-122"/>
                        </a:rPr>
                        <a:t>年）</a:t>
                      </a:r>
                      <a:endParaRPr lang="zh-CN" altLang="en-US" sz="1600">
                        <a:latin typeface="Times New Roman" panose="02020603050405020304" pitchFamily="18" charset="0"/>
                        <a:ea typeface="微软雅黑" panose="020B0503020204020204" charset="-122"/>
                        <a:cs typeface="微软雅黑" panose="020B0503020204020204" charset="-122"/>
                      </a:endParaRPr>
                    </a:p>
                  </a:txBody>
                  <a:tcPr marL="45720" marR="45720" anchor="ctr" anchorCtr="0">
                    <a:lnL w="12700" cmpd="sng">
                      <a:solidFill>
                        <a:schemeClr val="accent1">
                          <a:lumMod val="60000"/>
                          <a:lumOff val="40000"/>
                        </a:schemeClr>
                      </a:solidFill>
                      <a:prstDash val="solid"/>
                    </a:lnL>
                    <a:lnR w="12700">
                      <a:solidFill>
                        <a:schemeClr val="accent1">
                          <a:lumMod val="60000"/>
                          <a:lumOff val="40000"/>
                        </a:schemeClr>
                      </a:solidFill>
                      <a:prstDash val="solid"/>
                    </a:lnR>
                    <a:lnT w="12700" cmpd="sng">
                      <a:solidFill>
                        <a:schemeClr val="accent1">
                          <a:lumMod val="60000"/>
                          <a:lumOff val="40000"/>
                        </a:schemeClr>
                      </a:solidFill>
                      <a:prstDash val="solid"/>
                    </a:lnT>
                    <a:lnB w="12700">
                      <a:solidFill>
                        <a:schemeClr val="accent1">
                          <a:lumMod val="60000"/>
                          <a:lumOff val="40000"/>
                        </a:schemeClr>
                      </a:solidFill>
                      <a:prstDash val="solid"/>
                    </a:lnB>
                    <a:solidFill>
                      <a:schemeClr val="accent1">
                        <a:lumMod val="20000"/>
                        <a:lumOff val="80000"/>
                      </a:schemeClr>
                    </a:solidFill>
                  </a:tcPr>
                </a:tc>
                <a:tc>
                  <a:txBody>
                    <a:bodyPr/>
                    <a:p>
                      <a:pPr algn="just">
                        <a:lnSpc>
                          <a:spcPct val="120000"/>
                        </a:lnSpc>
                        <a:buNone/>
                      </a:pPr>
                      <a:r>
                        <a:rPr lang="zh-CN" altLang="en-US" sz="1600">
                          <a:latin typeface="Times New Roman" panose="02020603050405020304" pitchFamily="18" charset="0"/>
                          <a:ea typeface="微软雅黑" panose="020B0503020204020204" charset="-122"/>
                          <a:cs typeface="微软雅黑" panose="020B0503020204020204" charset="-122"/>
                        </a:rPr>
                        <a:t>根据对伤口、个体和愈合环境的评估，选择</a:t>
                      </a:r>
                      <a:r>
                        <a:rPr lang="zh-CN" altLang="en-US" sz="1600" b="1">
                          <a:latin typeface="Times New Roman" panose="02020603050405020304" pitchFamily="18" charset="0"/>
                          <a:ea typeface="微软雅黑" panose="020B0503020204020204" charset="-122"/>
                          <a:cs typeface="微软雅黑" panose="020B0503020204020204" charset="-122"/>
                        </a:rPr>
                        <a:t>无菌</a:t>
                      </a:r>
                      <a:r>
                        <a:rPr lang="zh-CN" altLang="en-US" sz="1600">
                          <a:latin typeface="Times New Roman" panose="02020603050405020304" pitchFamily="18" charset="0"/>
                          <a:ea typeface="微软雅黑" panose="020B0503020204020204" charset="-122"/>
                          <a:cs typeface="微软雅黑" panose="020B0503020204020204" charset="-122"/>
                        </a:rPr>
                        <a:t>或非无菌</a:t>
                      </a:r>
                      <a:r>
                        <a:rPr lang="zh-CN" altLang="en-US" sz="1600" b="1">
                          <a:latin typeface="Times New Roman" panose="02020603050405020304" pitchFamily="18" charset="0"/>
                          <a:ea typeface="微软雅黑" panose="020B0503020204020204" charset="-122"/>
                          <a:cs typeface="微软雅黑" panose="020B0503020204020204" charset="-122"/>
                        </a:rPr>
                        <a:t>冲洗液</a:t>
                      </a:r>
                      <a:r>
                        <a:rPr lang="zh-CN" altLang="en-US" sz="1600">
                          <a:latin typeface="Times New Roman" panose="02020603050405020304" pitchFamily="18" charset="0"/>
                          <a:ea typeface="微软雅黑" panose="020B0503020204020204" charset="-122"/>
                          <a:cs typeface="微软雅黑" panose="020B0503020204020204" charset="-122"/>
                        </a:rPr>
                        <a:t>。</a:t>
                      </a:r>
                      <a:endParaRPr lang="zh-CN" altLang="en-US" sz="1600">
                        <a:latin typeface="Times New Roman" panose="02020603050405020304" pitchFamily="18" charset="0"/>
                        <a:ea typeface="微软雅黑" panose="020B0503020204020204" charset="-122"/>
                        <a:cs typeface="微软雅黑" panose="020B0503020204020204" charset="-122"/>
                      </a:endParaRPr>
                    </a:p>
                  </a:txBody>
                  <a:tcPr marL="45720" marR="45720" anchor="ctr" anchorCtr="0">
                    <a:lnL w="12700">
                      <a:solidFill>
                        <a:schemeClr val="accent1">
                          <a:lumMod val="60000"/>
                          <a:lumOff val="40000"/>
                        </a:schemeClr>
                      </a:solidFill>
                      <a:prstDash val="solid"/>
                    </a:lnL>
                    <a:lnR w="12700" cmpd="sng">
                      <a:solidFill>
                        <a:schemeClr val="accent1">
                          <a:lumMod val="60000"/>
                          <a:lumOff val="40000"/>
                        </a:schemeClr>
                      </a:solidFill>
                      <a:prstDash val="solid"/>
                    </a:lnR>
                    <a:lnT w="12700" cmpd="sng">
                      <a:solidFill>
                        <a:schemeClr val="accent1">
                          <a:lumMod val="60000"/>
                          <a:lumOff val="40000"/>
                        </a:schemeClr>
                      </a:solidFill>
                      <a:prstDash val="solid"/>
                    </a:lnT>
                    <a:lnB w="12700">
                      <a:solidFill>
                        <a:schemeClr val="accent1">
                          <a:lumMod val="60000"/>
                          <a:lumOff val="40000"/>
                        </a:schemeClr>
                      </a:solidFill>
                      <a:prstDash val="solid"/>
                    </a:lnB>
                  </a:tcPr>
                </a:tc>
              </a:tr>
              <a:tr h="1162050">
                <a:tc>
                  <a:txBody>
                    <a:bodyPr/>
                    <a:p>
                      <a:pPr algn="l">
                        <a:lnSpc>
                          <a:spcPct val="120000"/>
                        </a:lnSpc>
                        <a:buNone/>
                      </a:pPr>
                      <a:r>
                        <a:rPr lang="zh-CN" altLang="en-US" sz="1600">
                          <a:latin typeface="Times New Roman" panose="02020603050405020304" pitchFamily="18" charset="0"/>
                          <a:ea typeface="微软雅黑" panose="020B0503020204020204" charset="-122"/>
                          <a:cs typeface="微软雅黑" panose="020B0503020204020204" charset="-122"/>
                        </a:rPr>
                        <a:t>大会、预防、抗菌冲洗溶液:国际骨科感染共识</a:t>
                      </a:r>
                      <a:endParaRPr lang="zh-CN" altLang="en-US" sz="1600">
                        <a:latin typeface="Times New Roman" panose="02020603050405020304" pitchFamily="18" charset="0"/>
                        <a:ea typeface="微软雅黑" panose="020B0503020204020204" charset="-122"/>
                        <a:cs typeface="微软雅黑" panose="020B0503020204020204" charset="-122"/>
                      </a:endParaRPr>
                    </a:p>
                    <a:p>
                      <a:pPr algn="l">
                        <a:lnSpc>
                          <a:spcPct val="120000"/>
                        </a:lnSpc>
                        <a:buNone/>
                      </a:pPr>
                      <a:r>
                        <a:rPr lang="en-US" altLang="zh-CN" sz="1200">
                          <a:latin typeface="Times New Roman" panose="02020603050405020304" pitchFamily="18" charset="0"/>
                          <a:ea typeface="微软雅黑" panose="020B0503020204020204" charset="-122"/>
                          <a:cs typeface="微软雅黑" panose="020B0503020204020204" charset="-122"/>
                        </a:rPr>
                        <a:t>General Assembly, Prevention, Antiseptic Irrigation Solution:Proceedings of International Consensus on Orthopedic Infections</a:t>
                      </a:r>
                      <a:endParaRPr lang="en-US" altLang="zh-CN" sz="1200">
                        <a:latin typeface="Times New Roman" panose="02020603050405020304" pitchFamily="18" charset="0"/>
                        <a:ea typeface="微软雅黑" panose="020B0503020204020204" charset="-122"/>
                        <a:cs typeface="微软雅黑" panose="020B0503020204020204" charset="-122"/>
                      </a:endParaRPr>
                    </a:p>
                  </a:txBody>
                  <a:tcPr marL="45720" marR="45720" anchor="ctr" anchorCtr="0">
                    <a:lnL w="12700" cmpd="sng">
                      <a:solidFill>
                        <a:schemeClr val="accent1">
                          <a:lumMod val="60000"/>
                          <a:lumOff val="40000"/>
                        </a:schemeClr>
                      </a:solidFill>
                      <a:prstDash val="solid"/>
                    </a:lnL>
                    <a:lnR w="12700">
                      <a:solidFill>
                        <a:schemeClr val="accent1">
                          <a:lumMod val="60000"/>
                          <a:lumOff val="40000"/>
                        </a:schemeClr>
                      </a:solidFill>
                      <a:prstDash val="solid"/>
                    </a:lnR>
                    <a:lnT w="12700" cmpd="sng">
                      <a:solidFill>
                        <a:schemeClr val="accent1">
                          <a:lumMod val="60000"/>
                          <a:lumOff val="40000"/>
                        </a:schemeClr>
                      </a:solidFill>
                      <a:prstDash val="solid"/>
                    </a:lnT>
                    <a:lnB w="12700">
                      <a:solidFill>
                        <a:schemeClr val="accent1">
                          <a:lumMod val="60000"/>
                          <a:lumOff val="40000"/>
                        </a:schemeClr>
                      </a:solidFill>
                      <a:prstDash val="solid"/>
                    </a:lnB>
                    <a:solidFill>
                      <a:schemeClr val="accent1">
                        <a:lumMod val="20000"/>
                        <a:lumOff val="80000"/>
                      </a:schemeClr>
                    </a:solidFill>
                  </a:tcPr>
                </a:tc>
                <a:tc>
                  <a:txBody>
                    <a:bodyPr/>
                    <a:p>
                      <a:pPr algn="just">
                        <a:lnSpc>
                          <a:spcPct val="120000"/>
                        </a:lnSpc>
                        <a:buNone/>
                      </a:pPr>
                      <a:r>
                        <a:rPr lang="zh-CN" altLang="en-US" sz="1600">
                          <a:latin typeface="Times New Roman" panose="02020603050405020304" pitchFamily="18" charset="0"/>
                          <a:ea typeface="微软雅黑" panose="020B0503020204020204" charset="-122"/>
                          <a:cs typeface="微软雅黑" panose="020B0503020204020204" charset="-122"/>
                        </a:rPr>
                        <a:t>已发表的关于在清洁择期骨科手术中使用冲洗液的随机对照试验（</a:t>
                      </a:r>
                      <a:r>
                        <a:rPr lang="en-US" altLang="zh-CN" sz="1600">
                          <a:latin typeface="Times New Roman" panose="02020603050405020304" pitchFamily="18" charset="0"/>
                          <a:ea typeface="微软雅黑" panose="020B0503020204020204" charset="-122"/>
                          <a:cs typeface="微软雅黑" panose="020B0503020204020204" charset="-122"/>
                        </a:rPr>
                        <a:t>RCT）</a:t>
                      </a:r>
                      <a:r>
                        <a:rPr lang="zh-CN" altLang="en-US" sz="1600">
                          <a:latin typeface="Times New Roman" panose="02020603050405020304" pitchFamily="18" charset="0"/>
                          <a:ea typeface="微软雅黑" panose="020B0503020204020204" charset="-122"/>
                          <a:cs typeface="微软雅黑" panose="020B0503020204020204" charset="-122"/>
                        </a:rPr>
                        <a:t>表明等渗生理盐水和</a:t>
                      </a:r>
                      <a:r>
                        <a:rPr lang="zh-CN" altLang="en-US" sz="1600" b="1">
                          <a:latin typeface="Times New Roman" panose="02020603050405020304" pitchFamily="18" charset="0"/>
                          <a:ea typeface="微软雅黑" panose="020B0503020204020204" charset="-122"/>
                          <a:cs typeface="微软雅黑" panose="020B0503020204020204" charset="-122"/>
                          <a:sym typeface="+mn-ea"/>
                        </a:rPr>
                        <a:t>乳酸林格液</a:t>
                      </a:r>
                      <a:r>
                        <a:rPr lang="zh-CN" altLang="en-US" sz="1600">
                          <a:latin typeface="Times New Roman" panose="02020603050405020304" pitchFamily="18" charset="0"/>
                          <a:ea typeface="微软雅黑" panose="020B0503020204020204" charset="-122"/>
                          <a:cs typeface="微软雅黑" panose="020B0503020204020204" charset="-122"/>
                        </a:rPr>
                        <a:t>均是安全有效的冲洗液。</a:t>
                      </a:r>
                      <a:endParaRPr lang="zh-CN" altLang="en-US" sz="1600">
                        <a:latin typeface="Times New Roman" panose="02020603050405020304" pitchFamily="18" charset="0"/>
                        <a:ea typeface="微软雅黑" panose="020B0503020204020204" charset="-122"/>
                        <a:cs typeface="微软雅黑" panose="020B0503020204020204" charset="-122"/>
                      </a:endParaRPr>
                    </a:p>
                  </a:txBody>
                  <a:tcPr marL="45720" marR="45720" anchor="ctr" anchorCtr="0">
                    <a:lnL w="12700">
                      <a:solidFill>
                        <a:schemeClr val="accent1">
                          <a:lumMod val="60000"/>
                          <a:lumOff val="40000"/>
                        </a:schemeClr>
                      </a:solidFill>
                      <a:prstDash val="solid"/>
                    </a:lnL>
                    <a:lnR w="12700" cmpd="sng">
                      <a:solidFill>
                        <a:schemeClr val="accent1">
                          <a:lumMod val="60000"/>
                          <a:lumOff val="40000"/>
                        </a:schemeClr>
                      </a:solidFill>
                      <a:prstDash val="solid"/>
                    </a:lnR>
                    <a:lnT w="12700" cmpd="sng">
                      <a:solidFill>
                        <a:schemeClr val="accent1">
                          <a:lumMod val="60000"/>
                          <a:lumOff val="40000"/>
                        </a:schemeClr>
                      </a:solidFill>
                      <a:prstDash val="solid"/>
                    </a:lnT>
                    <a:lnB w="12700">
                      <a:solidFill>
                        <a:schemeClr val="accent1">
                          <a:lumMod val="60000"/>
                          <a:lumOff val="40000"/>
                        </a:schemeClr>
                      </a:solidFill>
                      <a:prstDash val="solid"/>
                    </a:lnB>
                  </a:tcPr>
                </a:tc>
              </a:tr>
              <a:tr h="383540">
                <a:tc>
                  <a:txBody>
                    <a:bodyPr/>
                    <a:p>
                      <a:pPr algn="l">
                        <a:lnSpc>
                          <a:spcPct val="120000"/>
                        </a:lnSpc>
                        <a:buNone/>
                      </a:pPr>
                      <a:r>
                        <a:rPr lang="zh-CN" altLang="en-US" sz="1600">
                          <a:latin typeface="Times New Roman" panose="02020603050405020304" pitchFamily="18" charset="0"/>
                          <a:ea typeface="微软雅黑" panose="020B0503020204020204" charset="-122"/>
                          <a:cs typeface="微软雅黑" panose="020B0503020204020204" charset="-122"/>
                        </a:rPr>
                        <a:t>中国眼烧伤临床诊疗专家共识（</a:t>
                      </a:r>
                      <a:r>
                        <a:rPr lang="en-US" altLang="zh-CN" sz="1600">
                          <a:latin typeface="Times New Roman" panose="02020603050405020304" pitchFamily="18" charset="0"/>
                          <a:ea typeface="微软雅黑" panose="020B0503020204020204" charset="-122"/>
                          <a:cs typeface="微软雅黑" panose="020B0503020204020204" charset="-122"/>
                        </a:rPr>
                        <a:t>2021</a:t>
                      </a:r>
                      <a:r>
                        <a:rPr lang="zh-CN" altLang="en-US" sz="1600">
                          <a:latin typeface="Times New Roman" panose="02020603050405020304" pitchFamily="18" charset="0"/>
                          <a:ea typeface="微软雅黑" panose="020B0503020204020204" charset="-122"/>
                          <a:cs typeface="微软雅黑" panose="020B0503020204020204" charset="-122"/>
                        </a:rPr>
                        <a:t>年）</a:t>
                      </a:r>
                      <a:endParaRPr lang="en-US" altLang="zh-CN" sz="1600" baseline="30000">
                        <a:latin typeface="Times New Roman" panose="02020603050405020304" pitchFamily="18" charset="0"/>
                        <a:ea typeface="微软雅黑" panose="020B0503020204020204" charset="-122"/>
                        <a:cs typeface="微软雅黑" panose="020B0503020204020204" charset="-122"/>
                      </a:endParaRPr>
                    </a:p>
                  </a:txBody>
                  <a:tcPr marL="45720" marR="45720" anchor="ctr" anchorCtr="0">
                    <a:lnL w="12700" cmpd="sng">
                      <a:solidFill>
                        <a:schemeClr val="accent1">
                          <a:lumMod val="60000"/>
                          <a:lumOff val="40000"/>
                        </a:schemeClr>
                      </a:solidFill>
                      <a:prstDash val="solid"/>
                    </a:lnL>
                    <a:lnR w="12700">
                      <a:solidFill>
                        <a:schemeClr val="accent1">
                          <a:lumMod val="60000"/>
                          <a:lumOff val="40000"/>
                        </a:schemeClr>
                      </a:solidFill>
                      <a:prstDash val="solid"/>
                    </a:lnR>
                    <a:lnT w="12700" cmpd="sng">
                      <a:solidFill>
                        <a:schemeClr val="accent1">
                          <a:lumMod val="60000"/>
                          <a:lumOff val="40000"/>
                        </a:schemeClr>
                      </a:solidFill>
                      <a:prstDash val="solid"/>
                    </a:lnT>
                    <a:lnB w="12700">
                      <a:solidFill>
                        <a:schemeClr val="accent1">
                          <a:lumMod val="60000"/>
                          <a:lumOff val="40000"/>
                        </a:schemeClr>
                      </a:solidFill>
                      <a:prstDash val="solid"/>
                    </a:lnB>
                    <a:solidFill>
                      <a:schemeClr val="accent1">
                        <a:lumMod val="20000"/>
                        <a:lumOff val="80000"/>
                      </a:schemeClr>
                    </a:solidFill>
                  </a:tcPr>
                </a:tc>
                <a:tc>
                  <a:txBody>
                    <a:bodyPr/>
                    <a:p>
                      <a:pPr algn="just">
                        <a:lnSpc>
                          <a:spcPct val="120000"/>
                        </a:lnSpc>
                        <a:buNone/>
                      </a:pPr>
                      <a:r>
                        <a:rPr lang="zh-CN" altLang="en-US" sz="1600">
                          <a:latin typeface="Times New Roman" panose="02020603050405020304" pitchFamily="18" charset="0"/>
                          <a:ea typeface="微软雅黑" panose="020B0503020204020204" charset="-122"/>
                          <a:cs typeface="微软雅黑" panose="020B0503020204020204" charset="-122"/>
                        </a:rPr>
                        <a:t>条件允许时，建议使用局部麻醉药物减轻眼部疼痛，缓解眼痉挛，使彻底冲洗更容易进行。可以使用生理盐水进行冲洗，条件允许时建议使用</a:t>
                      </a:r>
                      <a:r>
                        <a:rPr lang="zh-CN" altLang="en-US" sz="1600" b="1">
                          <a:latin typeface="Times New Roman" panose="02020603050405020304" pitchFamily="18" charset="0"/>
                          <a:ea typeface="微软雅黑" panose="020B0503020204020204" charset="-122"/>
                          <a:cs typeface="微软雅黑" panose="020B0503020204020204" charset="-122"/>
                        </a:rPr>
                        <a:t>乳酸林格液</a:t>
                      </a:r>
                      <a:r>
                        <a:rPr lang="zh-CN" altLang="en-US" sz="1600">
                          <a:latin typeface="Times New Roman" panose="02020603050405020304" pitchFamily="18" charset="0"/>
                          <a:ea typeface="微软雅黑" panose="020B0503020204020204" charset="-122"/>
                          <a:cs typeface="微软雅黑" panose="020B0503020204020204" charset="-122"/>
                        </a:rPr>
                        <a:t>或平衡盐溶液进行冲洗，以便更快中和和修正</a:t>
                      </a:r>
                      <a:r>
                        <a:rPr lang="en-US" altLang="zh-CN" sz="1600">
                          <a:latin typeface="Times New Roman" panose="02020603050405020304" pitchFamily="18" charset="0"/>
                          <a:ea typeface="微软雅黑" panose="020B0503020204020204" charset="-122"/>
                          <a:cs typeface="微软雅黑" panose="020B0503020204020204" charset="-122"/>
                        </a:rPr>
                        <a:t>pH</a:t>
                      </a:r>
                      <a:r>
                        <a:rPr lang="zh-CN" altLang="en-US" sz="1600">
                          <a:latin typeface="Times New Roman" panose="02020603050405020304" pitchFamily="18" charset="0"/>
                          <a:ea typeface="微软雅黑" panose="020B0503020204020204" charset="-122"/>
                          <a:cs typeface="微软雅黑" panose="020B0503020204020204" charset="-122"/>
                        </a:rPr>
                        <a:t>值。</a:t>
                      </a:r>
                      <a:endParaRPr lang="zh-CN" altLang="en-US" sz="1600">
                        <a:latin typeface="Times New Roman" panose="02020603050405020304" pitchFamily="18" charset="0"/>
                        <a:ea typeface="微软雅黑" panose="020B0503020204020204" charset="-122"/>
                        <a:cs typeface="微软雅黑" panose="020B0503020204020204" charset="-122"/>
                      </a:endParaRPr>
                    </a:p>
                  </a:txBody>
                  <a:tcPr marL="45720" marR="45720" anchor="ctr" anchorCtr="0">
                    <a:lnL w="12700">
                      <a:solidFill>
                        <a:schemeClr val="accent1">
                          <a:lumMod val="60000"/>
                          <a:lumOff val="40000"/>
                        </a:schemeClr>
                      </a:solidFill>
                      <a:prstDash val="solid"/>
                    </a:lnL>
                    <a:lnR w="12700" cmpd="sng">
                      <a:solidFill>
                        <a:schemeClr val="accent1">
                          <a:lumMod val="60000"/>
                          <a:lumOff val="40000"/>
                        </a:schemeClr>
                      </a:solidFill>
                      <a:prstDash val="solid"/>
                    </a:lnR>
                    <a:lnT w="12700" cmpd="sng">
                      <a:solidFill>
                        <a:schemeClr val="accent1">
                          <a:lumMod val="60000"/>
                          <a:lumOff val="40000"/>
                        </a:schemeClr>
                      </a:solidFill>
                      <a:prstDash val="solid"/>
                    </a:lnT>
                    <a:lnB w="12700">
                      <a:solidFill>
                        <a:schemeClr val="accent1">
                          <a:lumMod val="60000"/>
                          <a:lumOff val="40000"/>
                        </a:schemeClr>
                      </a:solidFill>
                      <a:prstDash val="solid"/>
                    </a:lnB>
                  </a:tcPr>
                </a:tc>
              </a:tr>
            </a:tbl>
          </a:graphicData>
        </a:graphic>
      </p:graphicFrame>
      <p:sp>
        <p:nvSpPr>
          <p:cNvPr id="11" name="圆角矩形 10"/>
          <p:cNvSpPr/>
          <p:nvPr/>
        </p:nvSpPr>
        <p:spPr>
          <a:xfrm>
            <a:off x="769620" y="913765"/>
            <a:ext cx="10539730" cy="471805"/>
          </a:xfrm>
          <a:prstGeom prst="roundRect">
            <a:avLst/>
          </a:prstGeom>
          <a:solidFill>
            <a:srgbClr val="0B50B5"/>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000" b="1">
                <a:sym typeface="+mn-ea"/>
              </a:rPr>
              <a:t>专家共识推荐用于临床多科室场景冲洗</a:t>
            </a:r>
            <a:endParaRPr lang="zh-CN" altLang="en-US" sz="2000"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6" name="组合 15"/>
          <p:cNvGrpSpPr/>
          <p:nvPr/>
        </p:nvGrpSpPr>
        <p:grpSpPr>
          <a:xfrm>
            <a:off x="356034" y="190444"/>
            <a:ext cx="607678" cy="704906"/>
            <a:chOff x="356033" y="190444"/>
            <a:chExt cx="705457" cy="818330"/>
          </a:xfrm>
        </p:grpSpPr>
        <p:sp>
          <p:nvSpPr>
            <p:cNvPr id="25" name="六边形 24"/>
            <p:cNvSpPr/>
            <p:nvPr/>
          </p:nvSpPr>
          <p:spPr>
            <a:xfrm rot="5400000">
              <a:off x="299597" y="246880"/>
              <a:ext cx="818330" cy="705457"/>
            </a:xfrm>
            <a:prstGeom prst="hexagon">
              <a:avLst/>
            </a:prstGeom>
            <a:solidFill>
              <a:srgbClr val="4472C4">
                <a:lumMod val="75000"/>
              </a:srgbClr>
            </a:solidFill>
            <a:ln w="12700" cap="flat" cmpd="sng" algn="ctr">
              <a:noFill/>
              <a:prstDash val="solid"/>
              <a:miter lim="800000"/>
            </a:ln>
            <a:effectLst/>
          </p:spPr>
          <p:txBody>
            <a:bodyPr rtlCol="0" anchor="ctr"/>
            <a:lstStyle/>
            <a:p>
              <a:pPr algn="ctr"/>
              <a:endParaRPr lang="zh-CN" altLang="en-US">
                <a:solidFill>
                  <a:sysClr val="window" lastClr="FFFFFF"/>
                </a:solidFill>
                <a:latin typeface="Times New Roman" panose="02020603050405020304" pitchFamily="18" charset="0"/>
                <a:ea typeface="微软雅黑" panose="020B0503020204020204" charset="-122"/>
              </a:endParaRPr>
            </a:p>
          </p:txBody>
        </p:sp>
        <p:sp>
          <p:nvSpPr>
            <p:cNvPr id="27" name="六边形 26"/>
            <p:cNvSpPr/>
            <p:nvPr/>
          </p:nvSpPr>
          <p:spPr>
            <a:xfrm rot="5400000">
              <a:off x="361001" y="299814"/>
              <a:ext cx="695524" cy="599590"/>
            </a:xfrm>
            <a:prstGeom prst="hexagon">
              <a:avLst/>
            </a:prstGeom>
            <a:solidFill>
              <a:sysClr val="window" lastClr="FFFFFF"/>
            </a:solidFill>
            <a:ln w="12700" cap="flat" cmpd="sng" algn="ctr">
              <a:noFill/>
              <a:prstDash val="solid"/>
              <a:miter lim="800000"/>
            </a:ln>
            <a:effectLst/>
          </p:spPr>
          <p:txBody>
            <a:bodyPr rtlCol="0" anchor="ctr"/>
            <a:lstStyle/>
            <a:p>
              <a:pPr algn="ctr"/>
              <a:endParaRPr lang="zh-CN" altLang="en-US">
                <a:solidFill>
                  <a:sysClr val="window" lastClr="FFFFFF"/>
                </a:solidFill>
                <a:latin typeface="庞门正道标题体3.0" charset="0"/>
                <a:ea typeface="微软雅黑" panose="020B0503020204020204" charset="-122"/>
              </a:endParaRPr>
            </a:p>
          </p:txBody>
        </p:sp>
      </p:grpSp>
      <p:sp>
        <p:nvSpPr>
          <p:cNvPr id="28" name="文本框 27"/>
          <p:cNvSpPr txBox="1"/>
          <p:nvPr/>
        </p:nvSpPr>
        <p:spPr>
          <a:xfrm>
            <a:off x="237869" y="312064"/>
            <a:ext cx="844008" cy="460375"/>
          </a:xfrm>
          <a:prstGeom prst="rect">
            <a:avLst/>
          </a:prstGeom>
          <a:noFill/>
        </p:spPr>
        <p:txBody>
          <a:bodyPr wrap="square" rtlCol="0">
            <a:spAutoFit/>
          </a:bodyPr>
          <a:lstStyle/>
          <a:p>
            <a:pPr algn="ctr"/>
            <a:r>
              <a:rPr lang="en-US" altLang="zh-CN" sz="2400" b="1" dirty="0">
                <a:solidFill>
                  <a:srgbClr val="4472C4">
                    <a:lumMod val="75000"/>
                  </a:srgbClr>
                </a:solidFill>
                <a:latin typeface="Times New Roman" panose="02020603050405020304" pitchFamily="18" charset="0"/>
                <a:ea typeface="微软雅黑" panose="020B0503020204020204" charset="-122"/>
              </a:rPr>
              <a:t>04</a:t>
            </a:r>
            <a:endParaRPr lang="en-US" altLang="zh-CN" sz="2400" b="1" dirty="0">
              <a:solidFill>
                <a:srgbClr val="4472C4">
                  <a:lumMod val="75000"/>
                </a:srgbClr>
              </a:solidFill>
              <a:latin typeface="Times New Roman" panose="02020603050405020304" pitchFamily="18" charset="0"/>
              <a:ea typeface="微软雅黑" panose="020B0503020204020204" charset="-122"/>
            </a:endParaRPr>
          </a:p>
        </p:txBody>
      </p:sp>
      <p:sp>
        <p:nvSpPr>
          <p:cNvPr id="29" name="文本框 28"/>
          <p:cNvSpPr txBox="1"/>
          <p:nvPr/>
        </p:nvSpPr>
        <p:spPr>
          <a:xfrm>
            <a:off x="1200042" y="296674"/>
            <a:ext cx="2647950" cy="521970"/>
          </a:xfrm>
          <a:prstGeom prst="rect">
            <a:avLst/>
          </a:prstGeom>
          <a:noFill/>
        </p:spPr>
        <p:txBody>
          <a:bodyPr wrap="square">
            <a:spAutoFit/>
          </a:bodyPr>
          <a:lstStyle/>
          <a:p>
            <a:r>
              <a:rPr lang="zh-CN" altLang="en-US" sz="2800" b="1" dirty="0">
                <a:solidFill>
                  <a:sysClr val="windowText" lastClr="000000">
                    <a:lumMod val="95000"/>
                    <a:lumOff val="5000"/>
                  </a:sysClr>
                </a:solidFill>
                <a:latin typeface="Times New Roman" panose="02020603050405020304" pitchFamily="18" charset="0"/>
                <a:ea typeface="微软雅黑" panose="020B0503020204020204" charset="-122"/>
                <a:cs typeface="庞门正道标题体3.0" charset="0"/>
                <a:sym typeface="庞门正道标题体3.0" charset="0"/>
              </a:rPr>
              <a:t>创新性</a:t>
            </a:r>
            <a:endParaRPr lang="zh-CN" altLang="en-US" sz="2800" b="1" dirty="0">
              <a:solidFill>
                <a:sysClr val="windowText" lastClr="000000">
                  <a:lumMod val="95000"/>
                  <a:lumOff val="5000"/>
                </a:sysClr>
              </a:solidFill>
              <a:latin typeface="Times New Roman" panose="02020603050405020304" pitchFamily="18" charset="0"/>
              <a:ea typeface="微软雅黑" panose="020B0503020204020204" charset="-122"/>
              <a:cs typeface="庞门正道标题体3.0" charset="0"/>
              <a:sym typeface="庞门正道标题体3.0" charset="0"/>
            </a:endParaRPr>
          </a:p>
        </p:txBody>
      </p:sp>
      <p:sp>
        <p:nvSpPr>
          <p:cNvPr id="11" name="椭圆 10"/>
          <p:cNvSpPr/>
          <p:nvPr>
            <p:custDataLst>
              <p:tags r:id="rId1"/>
            </p:custDataLst>
          </p:nvPr>
        </p:nvSpPr>
        <p:spPr>
          <a:xfrm>
            <a:off x="3198237" y="1514988"/>
            <a:ext cx="249555" cy="249555"/>
          </a:xfrm>
          <a:prstGeom prst="ellipse">
            <a:avLst/>
          </a:prstGeom>
          <a:solidFill>
            <a:schemeClr val="accent1">
              <a:alpha val="30000"/>
            </a:schemeClr>
          </a:solidFill>
          <a:ln w="63500" cap="flat" cmpd="sng" algn="ctr">
            <a:no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a:ln>
                <a:noFill/>
              </a:ln>
              <a:solidFill>
                <a:prstClr val="white"/>
              </a:solidFill>
              <a:effectLst/>
              <a:uLnTx/>
              <a:uFillTx/>
              <a:latin typeface="Times New Roman" panose="02020603050405020304" pitchFamily="18" charset="0"/>
              <a:ea typeface="微软雅黑" panose="020B0503020204020204" charset="-122"/>
              <a:cs typeface="Times New Roman" panose="02020603050405020304" pitchFamily="18" charset="0"/>
              <a:sym typeface="Arial" panose="020B0604020202020204" pitchFamily="34" charset="0"/>
            </a:endParaRPr>
          </a:p>
        </p:txBody>
      </p:sp>
      <p:sp>
        <p:nvSpPr>
          <p:cNvPr id="17" name="椭圆 16"/>
          <p:cNvSpPr/>
          <p:nvPr>
            <p:custDataLst>
              <p:tags r:id="rId2"/>
            </p:custDataLst>
          </p:nvPr>
        </p:nvSpPr>
        <p:spPr>
          <a:xfrm>
            <a:off x="3259197" y="1575948"/>
            <a:ext cx="127000" cy="127000"/>
          </a:xfrm>
          <a:prstGeom prst="ellipse">
            <a:avLst/>
          </a:prstGeom>
          <a:solidFill>
            <a:schemeClr val="accent1"/>
          </a:solidFill>
          <a:ln w="63500" cap="flat" cmpd="sng" algn="ctr">
            <a:solidFill>
              <a:schemeClr val="accent1">
                <a:alpha val="40000"/>
              </a:schemeClr>
            </a:solid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charset="-122"/>
              <a:cs typeface="Times New Roman" panose="02020603050405020304" pitchFamily="18" charset="0"/>
              <a:sym typeface="Arial" panose="020B0604020202020204" pitchFamily="34" charset="0"/>
            </a:endParaRPr>
          </a:p>
        </p:txBody>
      </p:sp>
      <p:cxnSp>
        <p:nvCxnSpPr>
          <p:cNvPr id="18" name="直接连接符 17"/>
          <p:cNvCxnSpPr/>
          <p:nvPr>
            <p:custDataLst>
              <p:tags r:id="rId3"/>
            </p:custDataLst>
          </p:nvPr>
        </p:nvCxnSpPr>
        <p:spPr>
          <a:xfrm flipH="1" flipV="1">
            <a:off x="3319522" y="1393513"/>
            <a:ext cx="1" cy="293585"/>
          </a:xfrm>
          <a:prstGeom prst="line">
            <a:avLst/>
          </a:prstGeom>
          <a:noFill/>
          <a:ln w="12700" cap="flat" cmpd="sng" algn="ctr">
            <a:gradFill>
              <a:gsLst>
                <a:gs pos="0">
                  <a:schemeClr val="accent1">
                    <a:alpha val="0"/>
                  </a:schemeClr>
                </a:gs>
                <a:gs pos="100000">
                  <a:schemeClr val="accent1"/>
                </a:gs>
              </a:gsLst>
              <a:lin ang="5400000" scaled="1"/>
            </a:gradFill>
            <a:prstDash val="solid"/>
            <a:miter lim="800000"/>
          </a:ln>
          <a:effectLst/>
        </p:spPr>
      </p:cxnSp>
      <p:sp>
        <p:nvSpPr>
          <p:cNvPr id="19" name="椭圆 18"/>
          <p:cNvSpPr/>
          <p:nvPr>
            <p:custDataLst>
              <p:tags r:id="rId4"/>
            </p:custDataLst>
          </p:nvPr>
        </p:nvSpPr>
        <p:spPr>
          <a:xfrm flipV="1">
            <a:off x="8714423" y="1518019"/>
            <a:ext cx="249555" cy="249555"/>
          </a:xfrm>
          <a:prstGeom prst="ellipse">
            <a:avLst/>
          </a:prstGeom>
          <a:solidFill>
            <a:schemeClr val="accent1">
              <a:alpha val="30000"/>
            </a:schemeClr>
          </a:solidFill>
          <a:ln w="63500" cap="flat" cmpd="sng" algn="ctr">
            <a:no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a:ln>
                <a:noFill/>
              </a:ln>
              <a:solidFill>
                <a:prstClr val="white"/>
              </a:solidFill>
              <a:effectLst/>
              <a:uLnTx/>
              <a:uFillTx/>
              <a:latin typeface="Times New Roman" panose="02020603050405020304" pitchFamily="18" charset="0"/>
              <a:ea typeface="微软雅黑" panose="020B0503020204020204" charset="-122"/>
              <a:cs typeface="Times New Roman" panose="02020603050405020304" pitchFamily="18" charset="0"/>
              <a:sym typeface="Arial" panose="020B0604020202020204" pitchFamily="34" charset="0"/>
            </a:endParaRPr>
          </a:p>
        </p:txBody>
      </p:sp>
      <p:sp>
        <p:nvSpPr>
          <p:cNvPr id="20" name="椭圆 19"/>
          <p:cNvSpPr/>
          <p:nvPr>
            <p:custDataLst>
              <p:tags r:id="rId5"/>
            </p:custDataLst>
          </p:nvPr>
        </p:nvSpPr>
        <p:spPr>
          <a:xfrm flipV="1">
            <a:off x="8776018" y="1578979"/>
            <a:ext cx="127000" cy="127000"/>
          </a:xfrm>
          <a:prstGeom prst="ellipse">
            <a:avLst/>
          </a:prstGeom>
          <a:solidFill>
            <a:schemeClr val="accent1"/>
          </a:solidFill>
          <a:ln w="63500" cap="flat" cmpd="sng" algn="ctr">
            <a:solidFill>
              <a:schemeClr val="accent1">
                <a:alpha val="40000"/>
              </a:schemeClr>
            </a:solid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dirty="0">
              <a:ln>
                <a:noFill/>
              </a:ln>
              <a:solidFill>
                <a:prstClr val="white"/>
              </a:solidFill>
              <a:effectLst/>
              <a:uLnTx/>
              <a:uFillTx/>
              <a:latin typeface="Times New Roman" panose="02020603050405020304" pitchFamily="18" charset="0"/>
              <a:ea typeface="微软雅黑" panose="020B0503020204020204" charset="-122"/>
              <a:cs typeface="Times New Roman" panose="02020603050405020304" pitchFamily="18" charset="0"/>
              <a:sym typeface="Arial" panose="020B0604020202020204" pitchFamily="34" charset="0"/>
            </a:endParaRPr>
          </a:p>
        </p:txBody>
      </p:sp>
      <p:cxnSp>
        <p:nvCxnSpPr>
          <p:cNvPr id="21" name="直接连接符 20"/>
          <p:cNvCxnSpPr>
            <a:endCxn id="20" idx="0"/>
          </p:cNvCxnSpPr>
          <p:nvPr>
            <p:custDataLst>
              <p:tags r:id="rId6"/>
            </p:custDataLst>
          </p:nvPr>
        </p:nvCxnSpPr>
        <p:spPr>
          <a:xfrm>
            <a:off x="8836343" y="1376290"/>
            <a:ext cx="3175" cy="329689"/>
          </a:xfrm>
          <a:prstGeom prst="line">
            <a:avLst/>
          </a:prstGeom>
          <a:noFill/>
          <a:ln w="12700" cap="flat" cmpd="sng" algn="ctr">
            <a:gradFill>
              <a:gsLst>
                <a:gs pos="0">
                  <a:schemeClr val="accent1">
                    <a:alpha val="0"/>
                  </a:schemeClr>
                </a:gs>
                <a:gs pos="100000">
                  <a:schemeClr val="accent1"/>
                </a:gs>
              </a:gsLst>
              <a:lin ang="5400000" scaled="1"/>
            </a:gradFill>
            <a:prstDash val="solid"/>
            <a:miter lim="800000"/>
          </a:ln>
          <a:effectLst/>
        </p:spPr>
      </p:cxnSp>
      <p:sp>
        <p:nvSpPr>
          <p:cNvPr id="22" name="单圆角矩形 21"/>
          <p:cNvSpPr/>
          <p:nvPr>
            <p:custDataLst>
              <p:tags r:id="rId7"/>
            </p:custDataLst>
          </p:nvPr>
        </p:nvSpPr>
        <p:spPr>
          <a:xfrm>
            <a:off x="472440" y="2399665"/>
            <a:ext cx="5488305" cy="4088130"/>
          </a:xfrm>
          <a:prstGeom prst="round1Rect">
            <a:avLst/>
          </a:prstGeom>
          <a:solidFill>
            <a:schemeClr val="accent3">
              <a:lumMod val="20000"/>
              <a:lumOff val="80000"/>
            </a:schemeClr>
          </a:solidFill>
          <a:ln w="12700" cap="flat" cmpd="sng" algn="ctr">
            <a:noFill/>
            <a:prstDash val="solid"/>
            <a:miter lim="800000"/>
          </a:ln>
          <a:effectLst/>
        </p:spPr>
        <p:txBody>
          <a:bodyPr lIns="252000" rIns="648000" rtlCol="0" anchor="ctr"/>
          <a:lstStyle/>
          <a:p>
            <a:pPr algn="l" defTabSz="914400">
              <a:lnSpc>
                <a:spcPct val="150000"/>
              </a:lnSpc>
              <a:buClr>
                <a:srgbClr val="FF0000"/>
              </a:buClr>
              <a:buSzPct val="200000"/>
            </a:pPr>
            <a:r>
              <a:rPr lang="en-US" altLang="zh-CN" sz="1600">
                <a:latin typeface="微软雅黑" panose="020B0503020204020204" charset="-122"/>
                <a:ea typeface="微软雅黑" panose="020B0503020204020204" charset="-122"/>
                <a:cs typeface="微软雅黑" panose="020B0503020204020204" charset="-122"/>
                <a:sym typeface="+mn-ea"/>
              </a:rPr>
              <a:t>1</a:t>
            </a:r>
            <a:r>
              <a:rPr lang="zh-CN" altLang="en-US" sz="1600">
                <a:latin typeface="微软雅黑" panose="020B0503020204020204" charset="-122"/>
                <a:ea typeface="微软雅黑" panose="020B0503020204020204" charset="-122"/>
                <a:cs typeface="微软雅黑" panose="020B0503020204020204" charset="-122"/>
                <a:sym typeface="+mn-ea"/>
              </a:rPr>
              <a:t>、</a:t>
            </a:r>
            <a:r>
              <a:rPr lang="zh-CN" altLang="en-US" sz="1600" b="1">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rPr>
              <a:t>适配多科室场景，突破传统冲洗液应用局限</a:t>
            </a:r>
            <a:endParaRPr lang="zh-CN" altLang="en-US" sz="1600" b="1">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endParaRPr>
          </a:p>
          <a:p>
            <a:pPr lvl="0" algn="l" defTabSz="914400">
              <a:lnSpc>
                <a:spcPct val="150000"/>
              </a:lnSpc>
              <a:buClr>
                <a:srgbClr val="FF0000"/>
              </a:buClr>
              <a:buSzPct val="200000"/>
            </a:pPr>
            <a:r>
              <a:rPr lang="zh-CN" altLang="en-US" sz="1600">
                <a:solidFill>
                  <a:schemeClr val="tx1"/>
                </a:solidFill>
                <a:latin typeface="微软雅黑" panose="020B0503020204020204" charset="-122"/>
                <a:ea typeface="微软雅黑" panose="020B0503020204020204" charset="-122"/>
                <a:cs typeface="微软雅黑" panose="020B0503020204020204" charset="-122"/>
                <a:sym typeface="+mn-ea"/>
              </a:rPr>
              <a:t>3000</a:t>
            </a:r>
            <a:r>
              <a:rPr lang="en-US" altLang="zh-CN" sz="1600">
                <a:solidFill>
                  <a:schemeClr val="tx1"/>
                </a:solidFill>
                <a:latin typeface="微软雅黑" panose="020B0503020204020204" charset="-122"/>
                <a:ea typeface="微软雅黑" panose="020B0503020204020204" charset="-122"/>
                <a:cs typeface="微软雅黑" panose="020B0503020204020204" charset="-122"/>
                <a:sym typeface="+mn-ea"/>
              </a:rPr>
              <a:t>ml</a:t>
            </a:r>
            <a:r>
              <a:rPr lang="zh-CN" altLang="en-US" sz="1600">
                <a:solidFill>
                  <a:schemeClr val="tx1"/>
                </a:solidFill>
                <a:latin typeface="微软雅黑" panose="020B0503020204020204" charset="-122"/>
                <a:ea typeface="微软雅黑" panose="020B0503020204020204" charset="-122"/>
                <a:cs typeface="微软雅黑" panose="020B0503020204020204" charset="-122"/>
                <a:sym typeface="+mn-ea"/>
              </a:rPr>
              <a:t>大容量设计，配方无科室/场景限制，可广泛应用于关节科、泌尿外科</a:t>
            </a:r>
            <a:r>
              <a:rPr lang="zh-CN" altLang="en-US" sz="1600">
                <a:latin typeface="微软雅黑" panose="020B0503020204020204" charset="-122"/>
                <a:ea typeface="微软雅黑" panose="020B0503020204020204" charset="-122"/>
                <a:cs typeface="微软雅黑" panose="020B0503020204020204" charset="-122"/>
                <a:sym typeface="+mn-ea"/>
              </a:rPr>
              <a:t>、神经外科、妇科</a:t>
            </a:r>
            <a:r>
              <a:rPr lang="zh-CN" altLang="en-US" sz="1600">
                <a:solidFill>
                  <a:schemeClr val="tx1"/>
                </a:solidFill>
                <a:latin typeface="微软雅黑" panose="020B0503020204020204" charset="-122"/>
                <a:ea typeface="微软雅黑" panose="020B0503020204020204" charset="-122"/>
                <a:cs typeface="微软雅黑" panose="020B0503020204020204" charset="-122"/>
                <a:sym typeface="+mn-ea"/>
              </a:rPr>
              <a:t>等多科室通用型冲洗场景。</a:t>
            </a:r>
            <a:endParaRPr lang="zh-CN" altLang="en-US" sz="1600">
              <a:solidFill>
                <a:schemeClr val="tx1"/>
              </a:solidFill>
              <a:latin typeface="微软雅黑" panose="020B0503020204020204" charset="-122"/>
              <a:ea typeface="微软雅黑" panose="020B0503020204020204" charset="-122"/>
              <a:cs typeface="微软雅黑" panose="020B0503020204020204" charset="-122"/>
              <a:sym typeface="+mn-ea"/>
            </a:endParaRPr>
          </a:p>
          <a:p>
            <a:pPr algn="l" defTabSz="914400">
              <a:lnSpc>
                <a:spcPct val="150000"/>
              </a:lnSpc>
              <a:buClr>
                <a:srgbClr val="FF0000"/>
              </a:buClr>
              <a:buSzPct val="200000"/>
            </a:pPr>
            <a:r>
              <a:rPr lang="en-US" altLang="zh-CN" sz="1600">
                <a:latin typeface="微软雅黑" panose="020B0503020204020204" charset="-122"/>
                <a:ea typeface="微软雅黑" panose="020B0503020204020204" charset="-122"/>
                <a:cs typeface="微软雅黑" panose="020B0503020204020204" charset="-122"/>
                <a:sym typeface="+mn-ea"/>
              </a:rPr>
              <a:t>2</a:t>
            </a:r>
            <a:r>
              <a:rPr lang="zh-CN" altLang="en-US" sz="16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600" b="1">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rPr>
              <a:t>高生理相容性配方，强化组织修复能力</a:t>
            </a:r>
            <a:endParaRPr lang="zh-CN" altLang="en-US" sz="1600" b="1">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endParaRPr>
          </a:p>
          <a:p>
            <a:pPr indent="0" fontAlgn="auto">
              <a:lnSpc>
                <a:spcPct val="130000"/>
              </a:lnSpc>
              <a:spcBef>
                <a:spcPts val="0"/>
              </a:spcBef>
            </a:pPr>
            <a:r>
              <a:rPr lang="zh-CN" altLang="en-US" sz="1600">
                <a:solidFill>
                  <a:schemeClr val="tx1"/>
                </a:solidFill>
                <a:latin typeface="微软雅黑" panose="020B0503020204020204" charset="-122"/>
                <a:ea typeface="微软雅黑" panose="020B0503020204020204" charset="-122"/>
                <a:cs typeface="微软雅黑" panose="020B0503020204020204" charset="-122"/>
                <a:sym typeface="+mn-ea"/>
              </a:rPr>
              <a:t>国外上市</a:t>
            </a:r>
            <a:r>
              <a:rPr lang="en-US" altLang="zh-CN" sz="1600">
                <a:solidFill>
                  <a:schemeClr val="tx1"/>
                </a:solidFill>
                <a:latin typeface="微软雅黑" panose="020B0503020204020204" charset="-122"/>
                <a:ea typeface="微软雅黑" panose="020B0503020204020204" charset="-122"/>
                <a:cs typeface="微软雅黑" panose="020B0503020204020204" charset="-122"/>
                <a:sym typeface="+mn-ea"/>
              </a:rPr>
              <a:t>40</a:t>
            </a:r>
            <a:r>
              <a:rPr lang="zh-CN" altLang="en-US" sz="1600">
                <a:solidFill>
                  <a:schemeClr val="tx1"/>
                </a:solidFill>
                <a:latin typeface="微软雅黑" panose="020B0503020204020204" charset="-122"/>
                <a:ea typeface="微软雅黑" panose="020B0503020204020204" charset="-122"/>
                <a:cs typeface="微软雅黑" panose="020B0503020204020204" charset="-122"/>
                <a:sym typeface="+mn-ea"/>
              </a:rPr>
              <a:t>余年，与人体细胞外液高度相近的等渗平衡配方，可有效助力组织修复、加速创面愈合，同时减少对机体代谢的干扰。</a:t>
            </a:r>
            <a:endParaRPr lang="zh-CN" altLang="en-US" sz="16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fontAlgn="auto">
              <a:lnSpc>
                <a:spcPct val="130000"/>
              </a:lnSpc>
              <a:spcBef>
                <a:spcPts val="0"/>
              </a:spcBef>
            </a:pPr>
            <a:r>
              <a:rPr lang="en-US" altLang="zh-CN" sz="1600">
                <a:latin typeface="微软雅黑" panose="020B0503020204020204" charset="-122"/>
                <a:ea typeface="微软雅黑" panose="020B0503020204020204" charset="-122"/>
                <a:cs typeface="微软雅黑" panose="020B0503020204020204" charset="-122"/>
              </a:rPr>
              <a:t>3、</a:t>
            </a:r>
            <a:r>
              <a:rPr lang="zh-CN" altLang="en-US" sz="1600" b="1">
                <a:solidFill>
                  <a:schemeClr val="accent1">
                    <a:lumMod val="75000"/>
                  </a:schemeClr>
                </a:solidFill>
                <a:latin typeface="微软雅黑" panose="020B0503020204020204" charset="-122"/>
                <a:ea typeface="微软雅黑" panose="020B0503020204020204" charset="-122"/>
                <a:cs typeface="微软雅黑" panose="020B0503020204020204" charset="-122"/>
              </a:rPr>
              <a:t>合规性设计，消除传统制剂用药风险</a:t>
            </a:r>
            <a:endParaRPr lang="zh-CN" altLang="en-US" sz="1600" b="1">
              <a:solidFill>
                <a:schemeClr val="accent1">
                  <a:lumMod val="75000"/>
                </a:schemeClr>
              </a:solidFill>
              <a:latin typeface="微软雅黑" panose="020B0503020204020204" charset="-122"/>
              <a:ea typeface="微软雅黑" panose="020B0503020204020204" charset="-122"/>
              <a:cs typeface="微软雅黑" panose="020B0503020204020204" charset="-122"/>
            </a:endParaRPr>
          </a:p>
          <a:p>
            <a:pPr indent="0" fontAlgn="auto">
              <a:lnSpc>
                <a:spcPct val="130000"/>
              </a:lnSpc>
              <a:spcBef>
                <a:spcPts val="0"/>
              </a:spcBef>
            </a:pPr>
            <a:r>
              <a:rPr lang="zh-CN" altLang="en-US" sz="1600">
                <a:solidFill>
                  <a:schemeClr val="tx1"/>
                </a:solidFill>
                <a:latin typeface="微软雅黑" panose="020B0503020204020204" charset="-122"/>
                <a:ea typeface="微软雅黑" panose="020B0503020204020204" charset="-122"/>
                <a:cs typeface="微软雅黑" panose="020B0503020204020204" charset="-122"/>
              </a:rPr>
              <a:t>目前使用注射剂超适应症超医保</a:t>
            </a:r>
            <a:r>
              <a:rPr lang="zh-CN" altLang="en-US" sz="1600">
                <a:solidFill>
                  <a:schemeClr val="tx1"/>
                </a:solidFill>
                <a:latin typeface="微软雅黑" panose="020B0503020204020204" charset="-122"/>
                <a:ea typeface="微软雅黑" panose="020B0503020204020204" charset="-122"/>
                <a:cs typeface="微软雅黑" panose="020B0503020204020204" charset="-122"/>
              </a:rPr>
              <a:t>冲洗，本品明确的冲洗适应症，规避超适应症用药风险。</a:t>
            </a:r>
            <a:endParaRPr lang="zh-CN" altLang="en-US" sz="1600">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23" name="对角圆角矩形 22"/>
          <p:cNvSpPr/>
          <p:nvPr>
            <p:custDataLst>
              <p:tags r:id="rId8"/>
            </p:custDataLst>
          </p:nvPr>
        </p:nvSpPr>
        <p:spPr>
          <a:xfrm>
            <a:off x="6196965" y="2399665"/>
            <a:ext cx="5438140" cy="4102100"/>
          </a:xfrm>
          <a:prstGeom prst="round2DiagRect">
            <a:avLst/>
          </a:prstGeom>
          <a:solidFill>
            <a:schemeClr val="accent4">
              <a:lumMod val="20000"/>
              <a:lumOff val="80000"/>
            </a:schemeClr>
          </a:solidFill>
          <a:ln w="12700" cap="flat" cmpd="sng" algn="ctr">
            <a:noFill/>
            <a:prstDash val="solid"/>
            <a:miter lim="800000"/>
          </a:ln>
          <a:effectLst/>
        </p:spPr>
        <p:txBody>
          <a:bodyPr tIns="252000" rtlCol="0" anchor="ctr"/>
          <a:lstStyle/>
          <a:p>
            <a:pPr marL="323850" indent="-323850" fontAlgn="auto">
              <a:lnSpc>
                <a:spcPct val="130000"/>
              </a:lnSpc>
              <a:spcBef>
                <a:spcPts val="0"/>
              </a:spcBef>
            </a:pPr>
            <a:r>
              <a:rPr lang="en-US" altLang="zh-CN" sz="1600">
                <a:latin typeface="微软雅黑" panose="020B0503020204020204" charset="-122"/>
                <a:ea typeface="微软雅黑" panose="020B0503020204020204" charset="-122"/>
                <a:cs typeface="微软雅黑" panose="020B0503020204020204" charset="-122"/>
                <a:sym typeface="+mn-ea"/>
              </a:rPr>
              <a:t>1、</a:t>
            </a:r>
            <a:r>
              <a:rPr lang="zh-CN" altLang="en-US" sz="1600">
                <a:latin typeface="微软雅黑" panose="020B0503020204020204" charset="-122"/>
                <a:ea typeface="微软雅黑" panose="020B0503020204020204" charset="-122"/>
                <a:cs typeface="微软雅黑" panose="020B0503020204020204" charset="-122"/>
                <a:sym typeface="+mn-ea"/>
              </a:rPr>
              <a:t>本品适配妇科、关节科、泌尿外科等多科室冲洗场景，</a:t>
            </a:r>
            <a:r>
              <a:rPr lang="zh-CN" altLang="en-US" sz="1600" b="1">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rPr>
              <a:t>避免因传统冲洗液科室限制导致的治疗方案变更或耗材更换，</a:t>
            </a:r>
            <a:r>
              <a:rPr lang="zh-CN" altLang="en-US" sz="1600">
                <a:latin typeface="微软雅黑" panose="020B0503020204020204" charset="-122"/>
                <a:ea typeface="微软雅黑" panose="020B0503020204020204" charset="-122"/>
                <a:cs typeface="微软雅黑" panose="020B0503020204020204" charset="-122"/>
                <a:sym typeface="+mn-ea"/>
              </a:rPr>
              <a:t>减少患者等待时间与额外成本，提升就医效率。</a:t>
            </a:r>
            <a:endParaRPr lang="zh-CN" altLang="en-US" sz="1600">
              <a:latin typeface="微软雅黑" panose="020B0503020204020204" charset="-122"/>
              <a:ea typeface="微软雅黑" panose="020B0503020204020204" charset="-122"/>
              <a:cs typeface="微软雅黑" panose="020B0503020204020204" charset="-122"/>
              <a:sym typeface="+mn-ea"/>
            </a:endParaRPr>
          </a:p>
          <a:p>
            <a:pPr marL="323850" indent="-323850" fontAlgn="auto">
              <a:lnSpc>
                <a:spcPct val="130000"/>
              </a:lnSpc>
              <a:spcBef>
                <a:spcPts val="0"/>
              </a:spcBef>
            </a:pPr>
            <a:r>
              <a:rPr lang="en-US" altLang="zh-CN" sz="1600">
                <a:latin typeface="微软雅黑" panose="020B0503020204020204" charset="-122"/>
                <a:ea typeface="微软雅黑" panose="020B0503020204020204" charset="-122"/>
                <a:cs typeface="微软雅黑" panose="020B0503020204020204" charset="-122"/>
                <a:sym typeface="+mn-ea"/>
              </a:rPr>
              <a:t>2</a:t>
            </a:r>
            <a:r>
              <a:rPr lang="zh-CN" altLang="en-US" sz="1600">
                <a:latin typeface="微软雅黑" panose="020B0503020204020204" charset="-122"/>
                <a:ea typeface="微软雅黑" panose="020B0503020204020204" charset="-122"/>
                <a:cs typeface="微软雅黑" panose="020B0503020204020204" charset="-122"/>
                <a:sym typeface="+mn-ea"/>
              </a:rPr>
              <a:t>、等渗平衡配方与人体细胞外液高度匹配，不仅能更好</a:t>
            </a:r>
            <a:r>
              <a:rPr lang="zh-CN" altLang="en-US" sz="1600" b="1">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rPr>
              <a:t>维持电解质与酸碱平衡，还能直接助力组织修复、加速创面愈合，减少冲洗带来的局部刺激与机体代谢负担，降低术后不适</a:t>
            </a:r>
            <a:r>
              <a:rPr lang="zh-CN" altLang="en-US" sz="1600">
                <a:latin typeface="微软雅黑" panose="020B0503020204020204" charset="-122"/>
                <a:ea typeface="微软雅黑" panose="020B0503020204020204" charset="-122"/>
                <a:cs typeface="微软雅黑" panose="020B0503020204020204" charset="-122"/>
                <a:sym typeface="+mn-ea"/>
              </a:rPr>
              <a:t>。</a:t>
            </a:r>
            <a:endParaRPr lang="zh-CN" altLang="en-US" sz="1600">
              <a:latin typeface="微软雅黑" panose="020B0503020204020204" charset="-122"/>
              <a:ea typeface="微软雅黑" panose="020B0503020204020204" charset="-122"/>
              <a:cs typeface="微软雅黑" panose="020B0503020204020204" charset="-122"/>
              <a:sym typeface="+mn-ea"/>
            </a:endParaRPr>
          </a:p>
          <a:p>
            <a:pPr marL="323850" indent="-323850" fontAlgn="auto">
              <a:lnSpc>
                <a:spcPct val="130000"/>
              </a:lnSpc>
              <a:spcBef>
                <a:spcPts val="0"/>
              </a:spcBef>
            </a:pPr>
            <a:r>
              <a:rPr lang="en-US" altLang="zh-CN" sz="1600">
                <a:latin typeface="微软雅黑" panose="020B0503020204020204" charset="-122"/>
                <a:ea typeface="微软雅黑" panose="020B0503020204020204" charset="-122"/>
                <a:cs typeface="微软雅黑" panose="020B0503020204020204" charset="-122"/>
                <a:sym typeface="+mn-ea"/>
              </a:rPr>
              <a:t>3</a:t>
            </a:r>
            <a:r>
              <a:rPr lang="zh-CN" altLang="en-US" sz="1600">
                <a:latin typeface="微软雅黑" panose="020B0503020204020204" charset="-122"/>
                <a:ea typeface="微软雅黑" panose="020B0503020204020204" charset="-122"/>
                <a:cs typeface="微软雅黑" panose="020B0503020204020204" charset="-122"/>
                <a:sym typeface="+mn-ea"/>
              </a:rPr>
              <a:t>、作为专门的大容量冲洗剂型，明确的适应症与规范设计，可规避传统制剂拆分重复使用、超适应症用药带来的潜在风险，</a:t>
            </a:r>
            <a:r>
              <a:rPr lang="zh-CN" altLang="en-US" sz="1600" b="1">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rPr>
              <a:t>为患者提供更安全、更合规的治疗选择，保障用药安全。</a:t>
            </a:r>
            <a:endParaRPr lang="zh-CN" altLang="en-US" sz="1600" b="1">
              <a:solidFill>
                <a:schemeClr val="accent1">
                  <a:lumMod val="7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24" name="文本框 23"/>
          <p:cNvSpPr txBox="1"/>
          <p:nvPr>
            <p:custDataLst>
              <p:tags r:id="rId9"/>
            </p:custDataLst>
          </p:nvPr>
        </p:nvSpPr>
        <p:spPr>
          <a:xfrm>
            <a:off x="2506980" y="1861185"/>
            <a:ext cx="1558925" cy="538480"/>
          </a:xfrm>
          <a:prstGeom prst="rect">
            <a:avLst/>
          </a:prstGeom>
          <a:solidFill>
            <a:schemeClr val="accent3"/>
          </a:solidFill>
        </p:spPr>
        <p:txBody>
          <a:bodyPr wrap="square">
            <a:noAutofit/>
          </a:bodyPr>
          <a:lstStyle/>
          <a:p>
            <a:pPr algn="ctr">
              <a:lnSpc>
                <a:spcPct val="120000"/>
              </a:lnSpc>
            </a:pPr>
            <a:r>
              <a:rPr lang="zh-CN" altLang="en-US" sz="2000" b="1" dirty="0">
                <a:solidFill>
                  <a:schemeClr val="bg1"/>
                </a:solidFill>
                <a:latin typeface="Arial" panose="020B0604020202020204"/>
                <a:ea typeface="微软雅黑" panose="020B0503020204020204" charset="-122"/>
              </a:rPr>
              <a:t>创新点</a:t>
            </a:r>
            <a:endParaRPr lang="zh-CN" altLang="en-US" sz="2000" dirty="0">
              <a:solidFill>
                <a:schemeClr val="bg1"/>
              </a:solidFill>
            </a:endParaRPr>
          </a:p>
        </p:txBody>
      </p:sp>
      <p:sp>
        <p:nvSpPr>
          <p:cNvPr id="26" name="文本框 25"/>
          <p:cNvSpPr txBox="1"/>
          <p:nvPr>
            <p:custDataLst>
              <p:tags r:id="rId10"/>
            </p:custDataLst>
          </p:nvPr>
        </p:nvSpPr>
        <p:spPr>
          <a:xfrm>
            <a:off x="8091805" y="1861185"/>
            <a:ext cx="1492250" cy="552450"/>
          </a:xfrm>
          <a:prstGeom prst="rect">
            <a:avLst/>
          </a:prstGeom>
          <a:solidFill>
            <a:schemeClr val="accent5">
              <a:lumMod val="75000"/>
            </a:schemeClr>
          </a:solidFill>
        </p:spPr>
        <p:txBody>
          <a:bodyPr wrap="square">
            <a:noAutofit/>
          </a:bodyPr>
          <a:lstStyle/>
          <a:p>
            <a:pPr algn="ctr">
              <a:lnSpc>
                <a:spcPct val="130000"/>
              </a:lnSpc>
            </a:pPr>
            <a:r>
              <a:rPr lang="zh-CN" altLang="en-US" sz="2000" b="1" dirty="0">
                <a:solidFill>
                  <a:schemeClr val="bg1"/>
                </a:solidFill>
                <a:latin typeface="Arial" panose="020B0604020202020204"/>
                <a:ea typeface="微软雅黑" panose="020B0503020204020204" charset="-122"/>
              </a:rPr>
              <a:t>患者获益</a:t>
            </a:r>
            <a:endParaRPr lang="zh-CN" altLang="en-US" sz="2000" b="1" dirty="0">
              <a:solidFill>
                <a:schemeClr val="bg1"/>
              </a:solidFill>
            </a:endParaRPr>
          </a:p>
        </p:txBody>
      </p:sp>
      <p:sp>
        <p:nvSpPr>
          <p:cNvPr id="33" name="圆角矩形 32"/>
          <p:cNvSpPr/>
          <p:nvPr/>
        </p:nvSpPr>
        <p:spPr>
          <a:xfrm>
            <a:off x="769620" y="913765"/>
            <a:ext cx="10539730" cy="471805"/>
          </a:xfrm>
          <a:prstGeom prst="roundRect">
            <a:avLst/>
          </a:prstGeom>
          <a:solidFill>
            <a:srgbClr val="0B50B5"/>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000" b="1">
                <a:sym typeface="+mn-ea"/>
              </a:rPr>
              <a:t>乳酸钠林格冲洗液为化药</a:t>
            </a:r>
            <a:r>
              <a:rPr lang="en-US" altLang="zh-CN" sz="2000" b="1">
                <a:sym typeface="+mn-ea"/>
              </a:rPr>
              <a:t>3</a:t>
            </a:r>
            <a:r>
              <a:rPr lang="zh-CN" altLang="en-US" sz="2000" b="1">
                <a:sym typeface="+mn-ea"/>
              </a:rPr>
              <a:t>类</a:t>
            </a:r>
            <a:endParaRPr lang="zh-CN" altLang="en-US" sz="2000" b="1">
              <a:sym typeface="+mn-ea"/>
            </a:endParaRPr>
          </a:p>
        </p:txBody>
      </p:sp>
    </p:spTree>
  </p:cSld>
  <p:clrMapOvr>
    <a:masterClrMapping/>
  </p:clrMapOvr>
</p:sld>
</file>

<file path=ppt/tags/tag1.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231459_2*m_h_i*1_1_2"/>
  <p:tag name="KSO_WM_TEMPLATE_CATEGORY" val="diagram"/>
  <p:tag name="KSO_WM_TEMPLATE_INDEX" val="20231459"/>
  <p:tag name="KSO_WM_UNIT_LAYERLEVEL" val="1_1_1"/>
  <p:tag name="KSO_WM_TAG_VERSION" val="3.0"/>
  <p:tag name="KSO_WM_BEAUTIFY_FLAG" val="#wm#"/>
  <p:tag name="KSO_WM_DIAGRAM_MAX_ITEMCNT" val="6"/>
  <p:tag name="KSO_WM_DIAGRAM_MIN_ITEMCNT" val="2"/>
  <p:tag name="KSO_WM_DIAGRAM_VIRTUALLY_FRAME" val="{&quot;height&quot;:380.32496062992135,&quot;left&quot;:54.87503937007874,&quot;top&quot;:79.87503937007874,&quot;width&quot;:860.8250393700788}"/>
  <p:tag name="KSO_WM_DIAGRAM_COLOR_MATCH_VALUE" val="{&quot;shape&quot;:{&quot;fill&quot;:{&quot;solid&quot;:{&quot;brightness&quot;:0,&quot;colorType&quot;:1,&quot;foreColorIndex&quot;:5,&quot;transparency&quot;:0},&quot;type&quot;:1},&quot;glow&quot;:{&quot;colorType&quot;:0},&quot;line&quot;:{&quot;solidLine&quot;:{&quot;brightness&quot;:0,&quot;colorType&quot;:1,&quot;foreColorIndex&quot;:5,&quot;transparency&quot;:0.6000000238418579},&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5"/>
  <p:tag name="KSO_WM_UNIT_FILL_FORE_SCHEMECOLOR_INDEX_BRIGHTNESS" val="0"/>
  <p:tag name="KSO_WM_UNIT_LINE_FORE_SCHEMECOLOR_INDEX" val="5"/>
  <p:tag name="KSO_WM_DIAGRAM_USE_COLOR_VALUE" val="{&quot;color_scheme&quot;:1,&quot;color_type&quot;:1,&quot;theme_color_indexes&quot;:[]}"/>
</p:tagLst>
</file>

<file path=ppt/tags/tag11.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m1-1"/>
  <p:tag name="KSO_WM_UNIT_TYPE" val="m_h_i"/>
  <p:tag name="KSO_WM_UNIT_INDEX" val="1_1_4"/>
  <p:tag name="KSO_WM_UNIT_ID" val="diagram20231459_2*m_h_i*1_1_4"/>
  <p:tag name="KSO_WM_TEMPLATE_CATEGORY" val="diagram"/>
  <p:tag name="KSO_WM_TEMPLATE_INDEX" val="20231459"/>
  <p:tag name="KSO_WM_UNIT_LAYERLEVEL" val="1_1_1"/>
  <p:tag name="KSO_WM_TAG_VERSION" val="3.0"/>
  <p:tag name="KSO_WM_BEAUTIFY_FLAG" val="#wm#"/>
  <p:tag name="KSO_WM_DIAGRAM_MAX_ITEMCNT" val="6"/>
  <p:tag name="KSO_WM_DIAGRAM_MIN_ITEMCNT" val="2"/>
  <p:tag name="KSO_WM_DIAGRAM_VIRTUALLY_FRAME" val="{&quot;height&quot;:380.32496062992135,&quot;left&quot;:54.87503937007874,&quot;top&quot;:79.87503937007874,&quot;width&quot;:860.8250393700788}"/>
  <p:tag name="KSO_WM_DIAGRAM_COLOR_MATCH_VALUE" val="{&quot;shape&quot;:{&quot;fill&quot;:{&quot;type&quot;:0},&quot;glow&quot;:{&quot;colorType&quot;:0},&quot;line&quot;:{&quot;gradient&quot;:[{&quot;brightness&quot;:0,&quot;colorType&quot;:1,&quot;foreColorIndex&quot;:5,&quot;pos&quot;:0,&quot;transparency&quot;:1},{&quot;brightness&quot;:0,&quot;colorType&quot;:1,&quot;foreColorIndex&quot;:5,&quot;pos&quot;:1,&quot;transparency&quot;:0}],&quot;type&quot;:2},&quot;shadow&quot;:{&quot;colorType&quot;:0},&quot;threeD&quot;:{&quot;curvedSurface&quot;:{&quot;brightness&quot;:0,&quot;colorType&quot;:2,&quot;rgb&quot;:&quot;#000000&quot;},&quot;depth&quot;:{&quot;colorType&quot;:0}}},&quot;text&quot;:{&quot;fill&quot;:{},&quot;glow&quot;:{},&quot;line&quot;:{},&quot;shadow&quot;:{},&quot;threeD&quot;:{}}}"/>
  <p:tag name="KSO_WM_DIAGRAM_USE_COLOR_VALUE" val="{&quot;color_scheme&quot;:1,&quot;color_type&quot;:1,&quot;theme_color_indexes&quot;:[]}"/>
</p:tagLst>
</file>

<file path=ppt/tags/tag12.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m1-1"/>
  <p:tag name="KSO_WM_UNIT_TYPE" val="m_h_i"/>
  <p:tag name="KSO_WM_UNIT_INDEX" val="1_2_4"/>
  <p:tag name="KSO_WM_UNIT_ID" val="diagram20231459_2*m_h_i*1_2_4"/>
  <p:tag name="KSO_WM_TEMPLATE_CATEGORY" val="diagram"/>
  <p:tag name="KSO_WM_TEMPLATE_INDEX" val="20231459"/>
  <p:tag name="KSO_WM_UNIT_LAYERLEVEL" val="1_1_1"/>
  <p:tag name="KSO_WM_TAG_VERSION" val="3.0"/>
  <p:tag name="KSO_WM_BEAUTIFY_FLAG" val="#wm#"/>
  <p:tag name="KSO_WM_DIAGRAM_MAX_ITEMCNT" val="6"/>
  <p:tag name="KSO_WM_DIAGRAM_MIN_ITEMCNT" val="2"/>
  <p:tag name="KSO_WM_DIAGRAM_VIRTUALLY_FRAME" val="{&quot;height&quot;:380.32496062992135,&quot;left&quot;:54.87503937007874,&quot;top&quot;:79.87503937007874,&quot;width&quot;:860.8250393700788}"/>
  <p:tag name="KSO_WM_DIAGRAM_COLOR_MATCH_VALUE" val="{&quot;shape&quot;:{&quot;fill&quot;:{&quot;solid&quot;:{&quot;brightness&quot;:0,&quot;colorType&quot;:1,&quot;foreColorIndex&quot;:5,&quot;transparency&quot;:0.699999988079071},&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5"/>
  <p:tag name="KSO_WM_UNIT_FILL_FORE_SCHEMECOLOR_INDEX_BRIGHTNESS" val="0"/>
  <p:tag name="KSO_WM_DIAGRAM_USE_COLOR_VALUE" val="{&quot;color_scheme&quot;:1,&quot;color_type&quot;:1,&quot;theme_color_indexes&quot;:[]}"/>
</p:tagLst>
</file>

<file path=ppt/tags/tag13.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231459_2*m_h_i*1_2_1"/>
  <p:tag name="KSO_WM_TEMPLATE_CATEGORY" val="diagram"/>
  <p:tag name="KSO_WM_TEMPLATE_INDEX" val="20231459"/>
  <p:tag name="KSO_WM_UNIT_LAYERLEVEL" val="1_1_1"/>
  <p:tag name="KSO_WM_TAG_VERSION" val="3.0"/>
  <p:tag name="KSO_WM_BEAUTIFY_FLAG" val="#wm#"/>
  <p:tag name="KSO_WM_DIAGRAM_MAX_ITEMCNT" val="6"/>
  <p:tag name="KSO_WM_DIAGRAM_MIN_ITEMCNT" val="2"/>
  <p:tag name="KSO_WM_DIAGRAM_VIRTUALLY_FRAME" val="{&quot;height&quot;:380.32496062992135,&quot;left&quot;:54.87503937007874,&quot;top&quot;:79.87503937007874,&quot;width&quot;:860.8250393700788}"/>
  <p:tag name="KSO_WM_DIAGRAM_COLOR_MATCH_VALUE" val="{&quot;shape&quot;:{&quot;fill&quot;:{&quot;solid&quot;:{&quot;brightness&quot;:0,&quot;colorType&quot;:1,&quot;foreColorIndex&quot;:5,&quot;transparency&quot;:0},&quot;type&quot;:1},&quot;glow&quot;:{&quot;colorType&quot;:0},&quot;line&quot;:{&quot;solidLine&quot;:{&quot;brightness&quot;:0,&quot;colorType&quot;:1,&quot;foreColorIndex&quot;:5,&quot;transparency&quot;:0.6000000238418579},&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5"/>
  <p:tag name="KSO_WM_UNIT_FILL_FORE_SCHEMECOLOR_INDEX_BRIGHTNESS" val="0"/>
  <p:tag name="KSO_WM_UNIT_LINE_FORE_SCHEMECOLOR_INDEX" val="5"/>
  <p:tag name="KSO_WM_DIAGRAM_USE_COLOR_VALUE" val="{&quot;color_scheme&quot;:1,&quot;color_type&quot;:1,&quot;theme_color_indexes&quot;:[]}"/>
</p:tagLst>
</file>

<file path=ppt/tags/tag14.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m1-1"/>
  <p:tag name="KSO_WM_UNIT_TYPE" val="m_h_i"/>
  <p:tag name="KSO_WM_UNIT_INDEX" val="1_2_3"/>
  <p:tag name="KSO_WM_UNIT_ID" val="diagram20231459_2*m_h_i*1_2_3"/>
  <p:tag name="KSO_WM_TEMPLATE_CATEGORY" val="diagram"/>
  <p:tag name="KSO_WM_TEMPLATE_INDEX" val="20231459"/>
  <p:tag name="KSO_WM_UNIT_LAYERLEVEL" val="1_1_1"/>
  <p:tag name="KSO_WM_TAG_VERSION" val="3.0"/>
  <p:tag name="KSO_WM_BEAUTIFY_FLAG" val="#wm#"/>
  <p:tag name="KSO_WM_DIAGRAM_MAX_ITEMCNT" val="6"/>
  <p:tag name="KSO_WM_DIAGRAM_MIN_ITEMCNT" val="2"/>
  <p:tag name="KSO_WM_DIAGRAM_VIRTUALLY_FRAME" val="{&quot;height&quot;:380.32496062992135,&quot;left&quot;:54.87503937007874,&quot;top&quot;:79.87503937007874,&quot;width&quot;:860.8250393700788}"/>
  <p:tag name="KSO_WM_DIAGRAM_COLOR_MATCH_VALUE" val="{&quot;shape&quot;:{&quot;fill&quot;:{&quot;type&quot;:0},&quot;glow&quot;:{&quot;colorType&quot;:0},&quot;line&quot;:{&quot;gradient&quot;:[{&quot;brightness&quot;:0,&quot;colorType&quot;:1,&quot;foreColorIndex&quot;:5,&quot;pos&quot;:0,&quot;transparency&quot;:1},{&quot;brightness&quot;:0,&quot;colorType&quot;:1,&quot;foreColorIndex&quot;:5,&quot;pos&quot;:1,&quot;transparency&quot;:0}],&quot;type&quot;:2},&quot;shadow&quot;:{&quot;colorType&quot;:0},&quot;threeD&quot;:{&quot;curvedSurface&quot;:{&quot;brightness&quot;:0,&quot;colorType&quot;:2,&quot;rgb&quot;:&quot;#000000&quot;},&quot;depth&quot;:{&quot;colorType&quot;:0}}},&quot;text&quot;:{&quot;fill&quot;:{},&quot;glow&quot;:{},&quot;line&quot;:{},&quot;shadow&quot;:{},&quot;threeD&quot;:{}}}"/>
  <p:tag name="KSO_WM_DIAGRAM_USE_COLOR_VALUE" val="{&quot;color_scheme&quot;:1,&quot;color_type&quot;:1,&quot;theme_color_indexes&quot;:[]}"/>
</p:tagLst>
</file>

<file path=ppt/tags/tag15.xml><?xml version="1.0" encoding="utf-8"?>
<p:tagLst xmlns:p="http://schemas.openxmlformats.org/presentationml/2006/main">
  <p:tag name="KSO_WM_FULL_TEXT_BEAUTIFY_COPY_ID" val="2"/>
</p:tagLst>
</file>

<file path=ppt/tags/tag16.xml><?xml version="1.0" encoding="utf-8"?>
<p:tagLst xmlns:p="http://schemas.openxmlformats.org/presentationml/2006/main">
  <p:tag name="KSO_WM_FULL_TEXT_BEAUTIFY_COPY_ID" val="4"/>
</p:tagLst>
</file>

<file path=ppt/tags/tag17.xml><?xml version="1.0" encoding="utf-8"?>
<p:tagLst xmlns:p="http://schemas.openxmlformats.org/presentationml/2006/main">
  <p:tag name="KSO_WM_FULL_TEXT_BEAUTIFY_COPY_ID" val="10"/>
</p:tagLst>
</file>

<file path=ppt/tags/tag18.xml><?xml version="1.0" encoding="utf-8"?>
<p:tagLst xmlns:p="http://schemas.openxmlformats.org/presentationml/2006/main">
  <p:tag name="KSO_WM_FULL_TEXT_BEAUTIFY_COPY_ID" val="15"/>
</p:tagLst>
</file>

<file path=ppt/tags/tag19.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2.xml><?xml version="1.0" encoding="utf-8"?>
<p:tagLst xmlns:p="http://schemas.openxmlformats.org/presentationml/2006/main">
  <p:tag name="KSO_WM_BEAUTIFY_FLAG" val="#wm#"/>
  <p:tag name="KSO_WM_TEMPLATE_CATEGORY" val="custom"/>
  <p:tag name="KSO_WM_TEMPLATE_INDEX" val="20205081"/>
</p:tagLst>
</file>

<file path=ppt/tags/tag20.xml><?xml version="1.0" encoding="utf-8"?>
<p:tagLst xmlns:p="http://schemas.openxmlformats.org/presentationml/2006/main">
  <p:tag name="commondata" val="eyJoZGlkIjoiNGE0ZjI3OTIwODk4NmY0MTIwYWIyMzIwNTE5OTgzMmYifQ=="/>
</p:tagLst>
</file>

<file path=ppt/tags/tag3.xml><?xml version="1.0" encoding="utf-8"?>
<p:tagLst xmlns:p="http://schemas.openxmlformats.org/presentationml/2006/main">
  <p:tag name="TABLE_ENDDRAG_ORIGIN_RECT" val="875*153"/>
  <p:tag name="TABLE_ENDDRAG_RECT" val="37*106*875*153"/>
</p:tagLst>
</file>

<file path=ppt/tags/tag4.xml><?xml version="1.0" encoding="utf-8"?>
<p:tagLst xmlns:p="http://schemas.openxmlformats.org/presentationml/2006/main">
  <p:tag name="TABLE_ENDDRAG_ORIGIN_RECT" val="875*241"/>
  <p:tag name="TABLE_ENDDRAG_RECT" val="36*267*875*241"/>
</p:tagLst>
</file>

<file path=ppt/tags/tag5.xml><?xml version="1.0" encoding="utf-8"?>
<p:tagLst xmlns:p="http://schemas.openxmlformats.org/presentationml/2006/main">
  <p:tag name="TABLE_ENDDRAG_ORIGIN_RECT" val="868*96"/>
  <p:tag name="TABLE_ENDDRAG_RECT" val="45*376*868*96"/>
</p:tagLst>
</file>

<file path=ppt/tags/tag6.xml><?xml version="1.0" encoding="utf-8"?>
<p:tagLst xmlns:p="http://schemas.openxmlformats.org/presentationml/2006/main">
  <p:tag name="KSO_WM_DIAGRAM_VIRTUALLY_FRAME" val="{&quot;height&quot;:273.4,&quot;left&quot;:29.55,&quot;top&quot;:141.2,&quot;width&quot;:897.1}"/>
</p:tagLst>
</file>

<file path=ppt/tags/tag7.xml><?xml version="1.0" encoding="utf-8"?>
<p:tagLst xmlns:p="http://schemas.openxmlformats.org/presentationml/2006/main">
  <p:tag name="KSO_WM_DIAGRAM_VIRTUALLY_FRAME" val="{&quot;height&quot;:273.4,&quot;left&quot;:29.55,&quot;top&quot;:141.2,&quot;width&quot;:897.1}"/>
</p:tagLst>
</file>

<file path=ppt/tags/tag8.xml><?xml version="1.0" encoding="utf-8"?>
<p:tagLst xmlns:p="http://schemas.openxmlformats.org/presentationml/2006/main">
  <p:tag name="TABLE_ENDDRAG_ORIGIN_RECT" val="829*305"/>
  <p:tag name="TABLE_ENDDRAG_RECT" val="60*136*829*305"/>
</p:tagLst>
</file>

<file path=ppt/tags/tag9.xml><?xml version="1.0" encoding="utf-8"?>
<p:tagLst xmlns:p="http://schemas.openxmlformats.org/presentationml/2006/main">
  <p:tag name="KSO_WM_DIAGRAM_VERSION" val="3"/>
  <p:tag name="KSO_WM_DIAGRAM_COLOR_TRICK" val="1"/>
  <p:tag name="KSO_WM_DIAGRAM_COLOR_TEXT_CAN_REMOVE" val="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231459_2*m_h_i*1_1_1"/>
  <p:tag name="KSO_WM_TEMPLATE_CATEGORY" val="diagram"/>
  <p:tag name="KSO_WM_TEMPLATE_INDEX" val="20231459"/>
  <p:tag name="KSO_WM_UNIT_LAYERLEVEL" val="1_1_1"/>
  <p:tag name="KSO_WM_TAG_VERSION" val="3.0"/>
  <p:tag name="KSO_WM_BEAUTIFY_FLAG" val="#wm#"/>
  <p:tag name="KSO_WM_DIAGRAM_MAX_ITEMCNT" val="6"/>
  <p:tag name="KSO_WM_DIAGRAM_MIN_ITEMCNT" val="2"/>
  <p:tag name="KSO_WM_DIAGRAM_VIRTUALLY_FRAME" val="{&quot;height&quot;:380.32496062992135,&quot;left&quot;:54.87503937007874,&quot;top&quot;:79.87503937007874,&quot;width&quot;:860.8250393700788}"/>
  <p:tag name="KSO_WM_DIAGRAM_COLOR_MATCH_VALUE" val="{&quot;shape&quot;:{&quot;fill&quot;:{&quot;solid&quot;:{&quot;brightness&quot;:0,&quot;colorType&quot;:1,&quot;foreColorIndex&quot;:5,&quot;transparency&quot;:0.699999988079071},&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FILL_FORE_SCHEMECOLOR_INDEX" val="5"/>
  <p:tag name="KSO_WM_UNIT_FILL_FORE_SCHEMECOLOR_INDEX_BRIGHTNESS" val="0"/>
  <p:tag name="KSO_WM_DIAGRAM_USE_COLOR_VALUE" val="{&quot;color_scheme&quot;:1,&quot;color_type&quot;:1,&quot;theme_color_indexes&quot;:[]}"/>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5845</Words>
  <Application>WPS 演示</Application>
  <PresentationFormat>宽屏</PresentationFormat>
  <Paragraphs>388</Paragraphs>
  <Slides>11</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11</vt:i4>
      </vt:variant>
    </vt:vector>
  </HeadingPairs>
  <TitlesOfParts>
    <vt:vector size="23" baseType="lpstr">
      <vt:lpstr>Arial</vt:lpstr>
      <vt:lpstr>宋体</vt:lpstr>
      <vt:lpstr>Wingdings</vt:lpstr>
      <vt:lpstr>Wingdings</vt:lpstr>
      <vt:lpstr>微软雅黑</vt:lpstr>
      <vt:lpstr>Times New Roman</vt:lpstr>
      <vt:lpstr>庞门正道标题体3.0</vt:lpstr>
      <vt:lpstr>Segoe Print</vt:lpstr>
      <vt:lpstr>Arial</vt:lpstr>
      <vt:lpstr>Calibri</vt:lpstr>
      <vt:lpstr>Arial Unicode MS</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荆棘鸟</cp:lastModifiedBy>
  <cp:revision>135</cp:revision>
  <dcterms:created xsi:type="dcterms:W3CDTF">2026-06-09T06:43:00Z</dcterms:created>
  <dcterms:modified xsi:type="dcterms:W3CDTF">2026-06-10T03:49:56Z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2052-12.1.0.17133</vt:lpwstr>
  </property>
  <property fmtid="{D5CDD505-2E9C-101B-9397-08002B2CF9AE}" pid="3" name="ICV">
    <vt:lpwstr>6CFA41AC4DF84E32BE837AEB0262EA52_13</vt:lpwstr>
  </property>
</Properties>
</file>