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xml" ContentType="application/vnd.openxmlformats-officedocument.presentationml.notesSlide+xml"/>
  <Override PartName="/ppt/tags/tag66.xml" ContentType="application/vnd.openxmlformats-officedocument.presentationml.tags+xml"/>
  <Override PartName="/ppt/notesSlides/notesSlide2.xml" ContentType="application/vnd.openxmlformats-officedocument.presentationml.notesSlide+xml"/>
  <Override PartName="/ppt/tags/tag67.xml" ContentType="application/vnd.openxmlformats-officedocument.presentationml.tags+xml"/>
  <Override PartName="/ppt/notesSlides/notesSlide3.xml" ContentType="application/vnd.openxmlformats-officedocument.presentationml.notesSlide+xml"/>
  <Override PartName="/ppt/tags/tag68.xml" ContentType="application/vnd.openxmlformats-officedocument.presentationml.tags+xml"/>
  <Override PartName="/ppt/notesSlides/notesSlide4.xml" ContentType="application/vnd.openxmlformats-officedocument.presentationml.notesSlide+xml"/>
  <Override PartName="/ppt/tags/tag69.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70.xml" ContentType="application/vnd.openxmlformats-officedocument.presentationml.tags+xml"/>
  <Override PartName="/ppt/notesSlides/notesSlide6.xml" ContentType="application/vnd.openxmlformats-officedocument.presentationml.notesSlide+xml"/>
  <Override PartName="/ppt/tags/tag71.xml" ContentType="application/vnd.openxmlformats-officedocument.presentationml.tags+xml"/>
  <Override PartName="/ppt/notesSlides/notesSlide7.xml" ContentType="application/vnd.openxmlformats-officedocument.presentationml.notesSlide+xml"/>
  <Override PartName="/ppt/tags/tag72.xml" ContentType="application/vnd.openxmlformats-officedocument.presentationml.tags+xml"/>
  <Override PartName="/ppt/notesSlides/notesSlide8.xml" ContentType="application/vnd.openxmlformats-officedocument.presentationml.notesSlide+xml"/>
  <Override PartName="/ppt/tags/tag73.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12"/>
  </p:handoutMasterIdLst>
  <p:sldIdLst>
    <p:sldId id="256" r:id="rId2"/>
    <p:sldId id="284" r:id="rId3"/>
    <p:sldId id="259" r:id="rId4"/>
    <p:sldId id="283" r:id="rId5"/>
    <p:sldId id="263" r:id="rId6"/>
    <p:sldId id="276" r:id="rId7"/>
    <p:sldId id="262" r:id="rId8"/>
    <p:sldId id="278" r:id="rId9"/>
    <p:sldId id="279"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p15:clr>
            <a:srgbClr val="A4A3A4"/>
          </p15:clr>
        </p15:guide>
        <p15:guide id="2" pos="380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396"/>
    <a:srgbClr val="FFFFFF"/>
    <a:srgbClr val="249AA9"/>
    <a:srgbClr val="113680"/>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08" d="100"/>
          <a:sy n="108" d="100"/>
        </p:scale>
        <p:origin x="384" y="52"/>
      </p:cViewPr>
      <p:guideLst>
        <p:guide orient="horz" pos="2159"/>
        <p:guide pos="3803"/>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zzt\Desktop\&#21307;&#20445;&#35848;&#21028;\&#22797;&#26041;&#21305;&#21487;&#30827;&#37240;&#38048;\&#26041;&#26696;&#30456;&#20851;\&#30003;&#25253;&#26448;&#26009;&#37096;&#20998;\&#36164;&#26009;2-&#21442;&#29031;&#33647;&#21697;&#30967;&#37240;&#38048;&#30416;&#25955;\&#21103;&#26412;NAP%20RCT&#30740;&#3135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296296296296"/>
          <c:y val="0.15025664955669599"/>
          <c:w val="0.85560664112388196"/>
          <c:h val="0.80097993467102202"/>
        </c:manualLayout>
      </c:layout>
      <c:barChart>
        <c:barDir val="col"/>
        <c:grouping val="clustered"/>
        <c:varyColors val="0"/>
        <c:ser>
          <c:idx val="0"/>
          <c:order val="0"/>
          <c:tx>
            <c:strRef>
              <c:f>韩国文献画图改1!$D$2</c:f>
              <c:strCache>
                <c:ptCount val="1"/>
                <c:pt idx="0">
                  <c:v>复方匹可硫酸钠</c:v>
                </c:pt>
              </c:strCache>
            </c:strRef>
          </c:tx>
          <c:spPr>
            <a:solidFill>
              <a:srgbClr val="036EB8">
                <a:alpha val="99000"/>
              </a:srgbClr>
            </a:solidFill>
            <a:ln>
              <a:noFill/>
            </a:ln>
            <a:effectLst/>
          </c:spPr>
          <c:invertIfNegative val="0"/>
          <c:dLbls>
            <c:dLbl>
              <c:idx val="0"/>
              <c:layout>
                <c:manualLayout>
                  <c:x val="-5.1315789473684197E-2"/>
                  <c:y val="5.092592592592590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C2C-4EA1-94F1-839899D35394}"/>
                </c:ext>
              </c:extLst>
            </c:dLbl>
            <c:spPr>
              <a:noFill/>
              <a:ln>
                <a:noFill/>
              </a:ln>
              <a:effectLst/>
            </c:spPr>
            <c:txPr>
              <a:bodyPr rot="0" spcFirstLastPara="1" vertOverflow="ellipsis" vert="horz" wrap="square" lIns="38100" tIns="19050" rIns="38100" bIns="19050" anchor="ctr" anchorCtr="1"/>
              <a:lstStyle/>
              <a:p>
                <a:pPr>
                  <a:defRPr lang="zh-CN" sz="1000" b="0" i="0" u="none" strike="noStrike" kern="1200" baseline="0">
                    <a:solidFill>
                      <a:schemeClr val="dk1">
                        <a:lumMod val="75000"/>
                        <a:lumOff val="25000"/>
                      </a:schemeClr>
                    </a:solidFill>
                    <a:latin typeface="Calibri" panose="020F0502020204030204" pitchFamily="34" charset="0"/>
                    <a:ea typeface="微软雅黑" panose="020B0503020204020204" pitchFamily="34"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errBars>
            <c:errBarType val="plus"/>
            <c:errValType val="fixedVal"/>
            <c:noEndCap val="0"/>
            <c:val val="0.51800000000000002"/>
            <c:spPr>
              <a:noFill/>
              <a:ln w="9525" cap="flat" cmpd="sng" algn="ctr">
                <a:solidFill>
                  <a:schemeClr val="dk1">
                    <a:lumMod val="65000"/>
                    <a:lumOff val="35000"/>
                  </a:schemeClr>
                </a:solidFill>
                <a:round/>
              </a:ln>
              <a:effectLst/>
            </c:spPr>
          </c:errBars>
          <c:val>
            <c:numRef>
              <c:f>韩国文献画图改1!$E$2</c:f>
              <c:numCache>
                <c:formatCode>General</c:formatCode>
                <c:ptCount val="1"/>
                <c:pt idx="0">
                  <c:v>3.82</c:v>
                </c:pt>
              </c:numCache>
            </c:numRef>
          </c:val>
          <c:extLst>
            <c:ext xmlns:c16="http://schemas.microsoft.com/office/drawing/2014/chart" uri="{C3380CC4-5D6E-409C-BE32-E72D297353CC}">
              <c16:uniqueId val="{00000001-EC2C-4EA1-94F1-839899D35394}"/>
            </c:ext>
          </c:extLst>
        </c:ser>
        <c:ser>
          <c:idx val="2"/>
          <c:order val="1"/>
          <c:tx>
            <c:strRef>
              <c:f>韩国文献画图改1!$D$4</c:f>
              <c:strCache>
                <c:ptCount val="1"/>
                <c:pt idx="0">
                  <c:v>磷酸钠</c:v>
                </c:pt>
              </c:strCache>
            </c:strRef>
          </c:tx>
          <c:spPr>
            <a:solidFill>
              <a:srgbClr val="FFF141"/>
            </a:solidFill>
            <a:ln>
              <a:noFill/>
            </a:ln>
            <a:effectLst/>
          </c:spPr>
          <c:invertIfNegative val="0"/>
          <c:dLbls>
            <c:dLbl>
              <c:idx val="0"/>
              <c:layout>
                <c:manualLayout>
                  <c:x val="-4.5210727969348698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C2C-4EA1-94F1-839899D35394}"/>
                </c:ext>
              </c:extLst>
            </c:dLbl>
            <c:spPr>
              <a:noFill/>
              <a:ln>
                <a:noFill/>
              </a:ln>
              <a:effectLst/>
            </c:spPr>
            <c:txPr>
              <a:bodyPr rot="0" spcFirstLastPara="1" vertOverflow="ellipsis" vert="horz" wrap="square" lIns="38100" tIns="19050" rIns="38100" bIns="19050" anchor="ctr" anchorCtr="1"/>
              <a:lstStyle/>
              <a:p>
                <a:pPr>
                  <a:defRPr lang="zh-CN" sz="1000" b="0" i="0" u="none" strike="noStrike" kern="1200" baseline="0">
                    <a:solidFill>
                      <a:schemeClr val="dk1">
                        <a:lumMod val="75000"/>
                        <a:lumOff val="25000"/>
                      </a:schemeClr>
                    </a:solidFill>
                    <a:latin typeface="Calibri" panose="020F0502020204030204" pitchFamily="34" charset="0"/>
                    <a:ea typeface="微软雅黑" panose="020B0503020204020204" pitchFamily="34"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errBars>
            <c:errBarType val="plus"/>
            <c:errValType val="fixedVal"/>
            <c:noEndCap val="0"/>
            <c:val val="0.41699999999999998"/>
            <c:spPr>
              <a:noFill/>
              <a:ln w="9525" cap="flat" cmpd="sng" algn="ctr">
                <a:solidFill>
                  <a:schemeClr val="dk1">
                    <a:lumMod val="65000"/>
                    <a:lumOff val="35000"/>
                  </a:schemeClr>
                </a:solidFill>
                <a:round/>
              </a:ln>
              <a:effectLst/>
            </c:spPr>
          </c:errBars>
          <c:val>
            <c:numRef>
              <c:f>韩国文献画图改1!$E$4</c:f>
              <c:numCache>
                <c:formatCode>General</c:formatCode>
                <c:ptCount val="1"/>
                <c:pt idx="0">
                  <c:v>4.93</c:v>
                </c:pt>
              </c:numCache>
            </c:numRef>
          </c:val>
          <c:extLst>
            <c:ext xmlns:c16="http://schemas.microsoft.com/office/drawing/2014/chart" uri="{C3380CC4-5D6E-409C-BE32-E72D297353CC}">
              <c16:uniqueId val="{00000003-EC2C-4EA1-94F1-839899D35394}"/>
            </c:ext>
          </c:extLst>
        </c:ser>
        <c:dLbls>
          <c:showLegendKey val="0"/>
          <c:showVal val="1"/>
          <c:showCatName val="0"/>
          <c:showSerName val="0"/>
          <c:showPercent val="0"/>
          <c:showBubbleSize val="0"/>
        </c:dLbls>
        <c:gapWidth val="500"/>
        <c:overlap val="-50"/>
        <c:axId val="95418697"/>
        <c:axId val="41384961"/>
      </c:barChart>
      <c:catAx>
        <c:axId val="95418697"/>
        <c:scaling>
          <c:orientation val="minMax"/>
        </c:scaling>
        <c:delete val="1"/>
        <c:axPos val="b"/>
        <c:majorTickMark val="out"/>
        <c:minorTickMark val="none"/>
        <c:tickLblPos val="nextTo"/>
        <c:crossAx val="41384961"/>
        <c:crosses val="autoZero"/>
        <c:auto val="1"/>
        <c:lblAlgn val="ctr"/>
        <c:lblOffset val="100"/>
        <c:noMultiLvlLbl val="0"/>
      </c:catAx>
      <c:valAx>
        <c:axId val="41384961"/>
        <c:scaling>
          <c:orientation val="minMax"/>
          <c:min val="2"/>
        </c:scaling>
        <c:delete val="0"/>
        <c:axPos val="l"/>
        <c:title>
          <c:tx>
            <c:rich>
              <a:bodyPr rot="-5400000" spcFirstLastPara="1" vertOverflow="ellipsis" vert="horz" wrap="square" anchor="ctr" anchorCtr="1"/>
              <a:lstStyle/>
              <a:p>
                <a:pPr>
                  <a:defRPr lang="zh-CN" sz="1000" b="0" i="0" u="none" strike="noStrike" kern="1200" baseline="0">
                    <a:solidFill>
                      <a:schemeClr val="dk1">
                        <a:lumMod val="65000"/>
                        <a:lumOff val="35000"/>
                      </a:schemeClr>
                    </a:solidFill>
                    <a:latin typeface="Calibri" panose="020F0502020204030204" pitchFamily="34" charset="0"/>
                    <a:ea typeface="微软雅黑" panose="020B0503020204020204" pitchFamily="34" charset="-122"/>
                    <a:cs typeface="+mn-cs"/>
                  </a:defRPr>
                </a:pPr>
                <a:r>
                  <a:rPr lang="en-US" dirty="0" err="1"/>
                  <a:t>渥太华评分</a:t>
                </a:r>
                <a:endParaRPr lang="en-US" dirty="0"/>
              </a:p>
            </c:rich>
          </c:tx>
          <c:overlay val="0"/>
          <c:spPr>
            <a:noFill/>
            <a:ln>
              <a:noFill/>
            </a:ln>
            <a:effectLst/>
          </c:spPr>
          <c:txPr>
            <a:bodyPr rot="-5400000" spcFirstLastPara="1" vertOverflow="ellipsis" vert="horz" wrap="square" anchor="ctr" anchorCtr="1"/>
            <a:lstStyle/>
            <a:p>
              <a:pPr>
                <a:defRPr lang="zh-CN" sz="1000" b="0" i="0" u="none" strike="noStrike" kern="1200" baseline="0">
                  <a:solidFill>
                    <a:schemeClr val="dk1">
                      <a:lumMod val="65000"/>
                      <a:lumOff val="35000"/>
                    </a:schemeClr>
                  </a:solidFill>
                  <a:latin typeface="Calibri" panose="020F0502020204030204" pitchFamily="34" charset="0"/>
                  <a:ea typeface="微软雅黑" panose="020B0503020204020204" pitchFamily="34" charset="-122"/>
                  <a:cs typeface="+mn-cs"/>
                </a:defRPr>
              </a:pPr>
              <a:endParaRPr lang="en-US"/>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lang="zh-CN" sz="900" b="0" i="0" u="none" strike="noStrike" kern="1200" baseline="0">
                <a:solidFill>
                  <a:schemeClr val="dk1">
                    <a:lumMod val="65000"/>
                    <a:lumOff val="35000"/>
                  </a:schemeClr>
                </a:solidFill>
                <a:latin typeface="Calibri" panose="020F0502020204030204" pitchFamily="34" charset="0"/>
                <a:ea typeface="微软雅黑" panose="020B0503020204020204" pitchFamily="34" charset="-122"/>
                <a:cs typeface="+mn-cs"/>
              </a:defRPr>
            </a:pPr>
            <a:endParaRPr lang="zh-CN"/>
          </a:p>
        </c:txPr>
        <c:crossAx val="95418697"/>
        <c:crossesAt val="1"/>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lang="zh-CN" sz="1200" b="0" i="0" u="none" strike="noStrike" kern="1200" baseline="0">
              <a:solidFill>
                <a:schemeClr val="dk1">
                  <a:lumMod val="65000"/>
                  <a:lumOff val="35000"/>
                </a:schemeClr>
              </a:solidFill>
              <a:latin typeface="Calibri" panose="020F0502020204030204" pitchFamily="34" charset="0"/>
              <a:ea typeface="微软雅黑" panose="020B0503020204020204" pitchFamily="34" charset="-122"/>
              <a:cs typeface="+mn-cs"/>
            </a:defRPr>
          </a:pPr>
          <a:endParaRPr lang="zh-CN"/>
        </a:p>
      </c:txPr>
    </c:legend>
    <c:plotVisOnly val="1"/>
    <c:dispBlanksAs val="gap"/>
    <c:showDLblsOverMax val="0"/>
    <c:extLst>
      <c:ext uri="{0b15fc19-7d7d-44ad-8c2d-2c3a37ce22c3}">
        <chartProps xmlns="https://web.wps.cn/et/2018/main" chartId="{269f1da2-509d-4fe9-8e5b-18af04369109}"/>
      </c:ext>
    </c:extLst>
  </c:chart>
  <c:spPr>
    <a:noFill/>
    <a:ln w="0" cap="flat" cmpd="sng" algn="ctr">
      <a:solidFill>
        <a:schemeClr val="accent1"/>
      </a:solidFill>
      <a:round/>
    </a:ln>
    <a:effectLst/>
  </c:spPr>
  <c:txPr>
    <a:bodyPr/>
    <a:lstStyle/>
    <a:p>
      <a:pPr>
        <a:defRPr lang="zh-CN" baseline="0">
          <a:latin typeface="Calibri" panose="020F0502020204030204" pitchFamily="34" charset="0"/>
          <a:ea typeface="微软雅黑" panose="020B0503020204020204" pitchFamily="34" charset="-122"/>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8">
  <cs:axisTitle>
    <cs:lnRef idx="0"/>
    <cs:fillRef idx="0"/>
    <cs:effectRef idx="0"/>
    <cs:fontRef idx="minor">
      <a:schemeClr val="dk1">
        <a:lumMod val="65000"/>
        <a:lumOff val="35000"/>
      </a:schemeClr>
    </cs:fontRef>
    <cs:defRPr sz="10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lt1">
          <a:lumMod val="96000"/>
        </a:schemeClr>
      </a:solidFill>
      <a:ln w="9525" cap="flat" cmpd="sng" algn="ctr">
        <a:solidFill>
          <a:schemeClr val="tx1">
            <a:lumMod val="15000"/>
            <a:lumOff val="85000"/>
          </a:schemeClr>
        </a:solidFill>
        <a:round/>
      </a:ln>
    </cs:spPr>
    <cs:defRPr sz="1000" kern="1200"/>
  </cs:chartArea>
  <cs:dataLabel>
    <cs:lnRef idx="0"/>
    <cs:fillRef idx="0"/>
    <cs:effectRef idx="0"/>
    <cs:fontRef idx="minor">
      <a:schemeClr val="dk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100000">
            <a:schemeClr val="phClr"/>
          </a:gs>
          <a:gs pos="0">
            <a:schemeClr val="phClr">
              <a:hueOff val="-1670000"/>
            </a:schemeClr>
          </a:gs>
        </a:gsLst>
        <a:lin ang="5400000" scaled="0"/>
      </a:gradFill>
      <a:ln>
        <a:gradFill>
          <a:gsLst>
            <a:gs pos="100000">
              <a:schemeClr val="phClr">
                <a:lumMod val="75000"/>
              </a:schemeClr>
            </a:gs>
            <a:gs pos="0">
              <a:schemeClr val="phClr">
                <a:lumMod val="75000"/>
                <a:hueOff val="-1670000"/>
              </a:schemeClr>
            </a:gs>
          </a:gsLst>
          <a:lin ang="4620000" scaled="0"/>
        </a:grad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a:solidFill>
          <a:schemeClr val="dk1">
            <a:lumMod val="35000"/>
            <a:lumOff val="65000"/>
          </a:schemeClr>
        </a:solidFill>
      </a:ln>
    </cs:spPr>
  </cs:dropLine>
  <cs:errorBar>
    <cs:lnRef idx="0"/>
    <cs:fillRef idx="0"/>
    <cs:effectRef idx="0"/>
    <cs:fontRef idx="minor">
      <a:schemeClr val="tx1"/>
    </cs:fontRef>
    <cs:spPr>
      <a:ln w="9525" cap="flat" cmpd="sng" algn="ctr">
        <a:solidFill>
          <a:schemeClr val="dk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a:solidFill>
          <a:schemeClr val="dk1">
            <a:lumMod val="75000"/>
            <a:lumOff val="25000"/>
          </a:schemeClr>
        </a:solidFill>
      </a:ln>
    </cs:spPr>
  </cs:hiLoLine>
  <cs:leaderLine>
    <cs:lnRef idx="0"/>
    <cs:fillRef idx="0"/>
    <cs:effectRef idx="0"/>
    <cs:fontRef idx="minor">
      <a:schemeClr val="tx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tx1"/>
    </cs:fontRef>
    <cs:spPr>
      <a:ln w="9525">
        <a:solidFill>
          <a:schemeClr val="dk1">
            <a:lumMod val="35000"/>
            <a:lumOff val="65000"/>
          </a:schemeClr>
        </a:solidFill>
      </a:ln>
    </cs:spPr>
  </cs:seriesLine>
  <cs:title>
    <cs:lnRef idx="0"/>
    <cs:fillRef idx="0"/>
    <cs:effectRef idx="0"/>
    <cs:fontRef idx="minor">
      <a:schemeClr val="dk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dirty="0">
              <a:latin typeface="宋体" panose="02010600030101010101" pitchFamily="2" charset="-122"/>
              <a:ea typeface="宋体" panose="02010600030101010101" pitchFamily="2"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宋体" panose="02010600030101010101" pitchFamily="2" charset="-122"/>
                <a:ea typeface="宋体" panose="02010600030101010101" pitchFamily="2" charset="-122"/>
              </a:rPr>
              <a:t>2026-6-10</a:t>
            </a:fld>
            <a:endParaRPr lang="zh-CN" altLang="en-US" dirty="0">
              <a:latin typeface="宋体" panose="02010600030101010101" pitchFamily="2" charset="-122"/>
              <a:ea typeface="宋体" panose="02010600030101010101" pitchFamily="2"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dirty="0">
              <a:latin typeface="宋体" panose="02010600030101010101" pitchFamily="2" charset="-122"/>
              <a:ea typeface="宋体" panose="02010600030101010101" pitchFamily="2"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宋体" panose="02010600030101010101" pitchFamily="2" charset="-122"/>
                <a:ea typeface="宋体" panose="02010600030101010101" pitchFamily="2" charset="-122"/>
              </a:rPr>
              <a:t>‹#›</a:t>
            </a:fld>
            <a:endParaRPr lang="zh-CN" altLang="en-US" dirty="0">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宋体" panose="02010600030101010101" pitchFamily="2" charset="-122"/>
                <a:ea typeface="宋体" panose="02010600030101010101" pitchFamily="2"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宋体" panose="02010600030101010101" pitchFamily="2" charset="-122"/>
                <a:ea typeface="宋体" panose="02010600030101010101" pitchFamily="2" charset="-122"/>
              </a:defRPr>
            </a:lvl1pPr>
          </a:lstStyle>
          <a:p>
            <a:fld id="{1AC49D05-6128-4D0D-A32A-06A5E73B386C}" type="datetimeFigureOut">
              <a:rPr lang="zh-CN" altLang="en-US" smtClean="0"/>
              <a:pPr/>
              <a:t>2026-6-10</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宋体" panose="02010600030101010101" pitchFamily="2" charset="-122"/>
                <a:ea typeface="宋体" panose="02010600030101010101" pitchFamily="2"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宋体" panose="02010600030101010101" pitchFamily="2" charset="-122"/>
                <a:ea typeface="宋体" panose="02010600030101010101" pitchFamily="2" charset="-122"/>
              </a:defRPr>
            </a:lvl1pPr>
          </a:lstStyle>
          <a:p>
            <a:fld id="{5849F42C-2DAE-424C-A4B8-3140182C3E9F}" type="slidenum">
              <a:rPr lang="zh-CN" altLang="en-US" smtClean="0"/>
              <a:pPr/>
              <a:t>‹#›</a:t>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宋体" panose="02010600030101010101" pitchFamily="2" charset="-122"/>
        <a:ea typeface="宋体" panose="02010600030101010101" pitchFamily="2" charset="-122"/>
        <a:cs typeface="+mn-cs"/>
      </a:defRPr>
    </a:lvl1pPr>
    <a:lvl2pPr marL="457200" algn="l" defTabSz="914400" rtl="0" eaLnBrk="1" latinLnBrk="0" hangingPunct="1">
      <a:defRPr sz="1200" kern="1200">
        <a:solidFill>
          <a:schemeClr val="tx1"/>
        </a:solidFill>
        <a:latin typeface="宋体" panose="02010600030101010101" pitchFamily="2" charset="-122"/>
        <a:ea typeface="宋体" panose="02010600030101010101" pitchFamily="2" charset="-122"/>
        <a:cs typeface="+mn-cs"/>
      </a:defRPr>
    </a:lvl2pPr>
    <a:lvl3pPr marL="914400" algn="l" defTabSz="914400" rtl="0" eaLnBrk="1" latinLnBrk="0" hangingPunct="1">
      <a:defRPr sz="1200" kern="1200">
        <a:solidFill>
          <a:schemeClr val="tx1"/>
        </a:solidFill>
        <a:latin typeface="宋体" panose="02010600030101010101" pitchFamily="2" charset="-122"/>
        <a:ea typeface="宋体" panose="02010600030101010101" pitchFamily="2" charset="-122"/>
        <a:cs typeface="+mn-cs"/>
      </a:defRPr>
    </a:lvl3pPr>
    <a:lvl4pPr marL="1371600" algn="l" defTabSz="914400" rtl="0" eaLnBrk="1" latinLnBrk="0" hangingPunct="1">
      <a:defRPr sz="1200" kern="1200">
        <a:solidFill>
          <a:schemeClr val="tx1"/>
        </a:solidFill>
        <a:latin typeface="宋体" panose="02010600030101010101" pitchFamily="2" charset="-122"/>
        <a:ea typeface="宋体" panose="02010600030101010101" pitchFamily="2" charset="-122"/>
        <a:cs typeface="+mn-cs"/>
      </a:defRPr>
    </a:lvl4pPr>
    <a:lvl5pPr marL="1828800" algn="l" defTabSz="914400" rtl="0" eaLnBrk="1" latinLnBrk="0" hangingPunct="1">
      <a:defRPr sz="1200" kern="1200">
        <a:solidFill>
          <a:schemeClr val="tx1"/>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2FE34-C361-A1B4-E858-D514AF612E68}"/>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9510903-E57E-F8BA-7A82-96A6B143067B}"/>
              </a:ext>
            </a:extLst>
          </p:cNvPr>
          <p:cNvSpPr>
            <a:spLocks noGrp="1" noRot="1" noChangeAspect="1"/>
          </p:cNvSpPr>
          <p:nvPr>
            <p:ph type="sldImg"/>
          </p:nvPr>
        </p:nvSpPr>
        <p:spPr/>
        <p:txBody>
          <a:bodyPr/>
          <a:lstStyle/>
          <a:p>
            <a:endParaRPr lang="zh-CN" altLang="en-US"/>
          </a:p>
        </p:txBody>
      </p:sp>
      <p:sp>
        <p:nvSpPr>
          <p:cNvPr id="3" name="备注占位符 2">
            <a:extLst>
              <a:ext uri="{FF2B5EF4-FFF2-40B4-BE49-F238E27FC236}">
                <a16:creationId xmlns:a16="http://schemas.microsoft.com/office/drawing/2014/main" id="{BAFA87FA-41A4-45BD-513B-278D5C99DF06}"/>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E9AE0487-297F-0562-E8E0-22E40301B4AD}"/>
              </a:ext>
            </a:extLst>
          </p:cNvPr>
          <p:cNvSpPr>
            <a:spLocks noGrp="1"/>
          </p:cNvSpPr>
          <p:nvPr>
            <p:ph type="sldNum" sz="quarter" idx="10"/>
          </p:nvPr>
        </p:nvSpPr>
        <p:spPr/>
        <p:txBody>
          <a:bodyPr/>
          <a:lstStyle/>
          <a:p>
            <a:fld id="{85D0DACE-38E0-42D2-9336-2B707D34BC6D}" type="slidenum">
              <a:rPr lang="zh-CN" altLang="en-US" smtClean="0"/>
              <a:t>2</a:t>
            </a:fld>
            <a:endParaRPr lang="zh-CN" altLang="en-US"/>
          </a:p>
        </p:txBody>
      </p:sp>
    </p:spTree>
    <p:extLst>
      <p:ext uri="{BB962C8B-B14F-4D97-AF65-F5344CB8AC3E}">
        <p14:creationId xmlns:p14="http://schemas.microsoft.com/office/powerpoint/2010/main" val="3092374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2E171-F265-80B9-74A9-B5A5E38985BB}"/>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5A1F326-4316-546A-0F7B-D3EC2D5EF2AD}"/>
              </a:ext>
            </a:extLst>
          </p:cNvPr>
          <p:cNvSpPr>
            <a:spLocks noGrp="1" noRot="1" noChangeAspect="1"/>
          </p:cNvSpPr>
          <p:nvPr>
            <p:ph type="sldImg"/>
          </p:nvPr>
        </p:nvSpPr>
        <p:spPr/>
        <p:txBody>
          <a:bodyPr/>
          <a:lstStyle/>
          <a:p>
            <a:endParaRPr lang="zh-CN" altLang="en-US"/>
          </a:p>
        </p:txBody>
      </p:sp>
      <p:sp>
        <p:nvSpPr>
          <p:cNvPr id="3" name="备注占位符 2">
            <a:extLst>
              <a:ext uri="{FF2B5EF4-FFF2-40B4-BE49-F238E27FC236}">
                <a16:creationId xmlns:a16="http://schemas.microsoft.com/office/drawing/2014/main" id="{C49775D9-0128-1C69-5CAA-CE492223A353}"/>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3A20AA91-C49C-DCD0-DC8D-25BC055451B4}"/>
              </a:ext>
            </a:extLst>
          </p:cNvPr>
          <p:cNvSpPr>
            <a:spLocks noGrp="1"/>
          </p:cNvSpPr>
          <p:nvPr>
            <p:ph type="sldNum" sz="quarter" idx="10"/>
          </p:nvPr>
        </p:nvSpPr>
        <p:spPr/>
        <p:txBody>
          <a:bodyPr/>
          <a:lstStyle/>
          <a:p>
            <a:fld id="{85D0DACE-38E0-42D2-9336-2B707D34BC6D}" type="slidenum">
              <a:rPr lang="zh-CN" altLang="en-US" smtClean="0"/>
              <a:t>4</a:t>
            </a:fld>
            <a:endParaRPr lang="zh-CN" altLang="en-US"/>
          </a:p>
        </p:txBody>
      </p:sp>
    </p:spTree>
    <p:extLst>
      <p:ext uri="{BB962C8B-B14F-4D97-AF65-F5344CB8AC3E}">
        <p14:creationId xmlns:p14="http://schemas.microsoft.com/office/powerpoint/2010/main" val="458938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972FE-8912-35B2-1008-543DE060406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A38898F-AF7C-1A4D-9FA8-1D9BA203F229}"/>
              </a:ext>
            </a:extLst>
          </p:cNvPr>
          <p:cNvSpPr>
            <a:spLocks noGrp="1" noRot="1" noChangeAspect="1"/>
          </p:cNvSpPr>
          <p:nvPr>
            <p:ph type="sldImg"/>
          </p:nvPr>
        </p:nvSpPr>
        <p:spPr/>
        <p:txBody>
          <a:bodyPr/>
          <a:lstStyle/>
          <a:p>
            <a:endParaRPr lang="zh-CN" altLang="en-US"/>
          </a:p>
        </p:txBody>
      </p:sp>
      <p:sp>
        <p:nvSpPr>
          <p:cNvPr id="3" name="备注占位符 2">
            <a:extLst>
              <a:ext uri="{FF2B5EF4-FFF2-40B4-BE49-F238E27FC236}">
                <a16:creationId xmlns:a16="http://schemas.microsoft.com/office/drawing/2014/main" id="{41A7B619-1C13-A859-DD89-8B9051123FAC}"/>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3C5097E7-F591-6013-CF6C-BEB897D6864D}"/>
              </a:ext>
            </a:extLst>
          </p:cNvPr>
          <p:cNvSpPr>
            <a:spLocks noGrp="1"/>
          </p:cNvSpPr>
          <p:nvPr>
            <p:ph type="sldNum" sz="quarter" idx="10"/>
          </p:nvPr>
        </p:nvSpPr>
        <p:spPr/>
        <p:txBody>
          <a:bodyPr/>
          <a:lstStyle/>
          <a:p>
            <a:fld id="{85D0DACE-38E0-42D2-9336-2B707D34BC6D}" type="slidenum">
              <a:rPr lang="zh-CN" altLang="en-US" smtClean="0"/>
              <a:t>6</a:t>
            </a:fld>
            <a:endParaRPr lang="zh-CN" altLang="en-US"/>
          </a:p>
        </p:txBody>
      </p:sp>
    </p:spTree>
    <p:extLst>
      <p:ext uri="{BB962C8B-B14F-4D97-AF65-F5344CB8AC3E}">
        <p14:creationId xmlns:p14="http://schemas.microsoft.com/office/powerpoint/2010/main" val="3354724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txBody>
          <a:bodyPr/>
          <a:lstStyle/>
          <a:p>
            <a:endParaRPr lang="zh-CN" altLang="en-US"/>
          </a:p>
        </p:txBody>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CEB86-F081-49E2-B86F-C1C17FAB02C3}"/>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C7E50BC-A505-D2D8-710A-18CE06045559}"/>
              </a:ext>
            </a:extLst>
          </p:cNvPr>
          <p:cNvSpPr>
            <a:spLocks noGrp="1" noRot="1" noChangeAspect="1"/>
          </p:cNvSpPr>
          <p:nvPr>
            <p:ph type="sldImg"/>
          </p:nvPr>
        </p:nvSpPr>
        <p:spPr/>
        <p:txBody>
          <a:bodyPr/>
          <a:lstStyle/>
          <a:p>
            <a:endParaRPr lang="zh-CN" altLang="en-US"/>
          </a:p>
        </p:txBody>
      </p:sp>
      <p:sp>
        <p:nvSpPr>
          <p:cNvPr id="3" name="备注占位符 2">
            <a:extLst>
              <a:ext uri="{FF2B5EF4-FFF2-40B4-BE49-F238E27FC236}">
                <a16:creationId xmlns:a16="http://schemas.microsoft.com/office/drawing/2014/main" id="{0C539F6F-DE47-F4C8-E5A3-768D1AE177B9}"/>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7A54FE0D-D309-D108-5A94-4392643B53B6}"/>
              </a:ext>
            </a:extLst>
          </p:cNvPr>
          <p:cNvSpPr>
            <a:spLocks noGrp="1"/>
          </p:cNvSpPr>
          <p:nvPr>
            <p:ph type="sldNum" sz="quarter" idx="10"/>
          </p:nvPr>
        </p:nvSpPr>
        <p:spPr/>
        <p:txBody>
          <a:bodyPr/>
          <a:lstStyle/>
          <a:p>
            <a:fld id="{85D0DACE-38E0-42D2-9336-2B707D34BC6D}" type="slidenum">
              <a:rPr lang="zh-CN" altLang="en-US" smtClean="0"/>
              <a:t>8</a:t>
            </a:fld>
            <a:endParaRPr lang="zh-CN" altLang="en-US"/>
          </a:p>
        </p:txBody>
      </p:sp>
    </p:spTree>
    <p:extLst>
      <p:ext uri="{BB962C8B-B14F-4D97-AF65-F5344CB8AC3E}">
        <p14:creationId xmlns:p14="http://schemas.microsoft.com/office/powerpoint/2010/main" val="1013999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F31E8-23D5-B6C4-3762-08124160A7C8}"/>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329EDED-6981-F41A-53D9-ACFEF8F5D8F7}"/>
              </a:ext>
            </a:extLst>
          </p:cNvPr>
          <p:cNvSpPr>
            <a:spLocks noGrp="1" noRot="1" noChangeAspect="1"/>
          </p:cNvSpPr>
          <p:nvPr>
            <p:ph type="sldImg"/>
          </p:nvPr>
        </p:nvSpPr>
        <p:spPr/>
        <p:txBody>
          <a:bodyPr/>
          <a:lstStyle/>
          <a:p>
            <a:endParaRPr lang="zh-CN" altLang="en-US"/>
          </a:p>
        </p:txBody>
      </p:sp>
      <p:sp>
        <p:nvSpPr>
          <p:cNvPr id="3" name="备注占位符 2">
            <a:extLst>
              <a:ext uri="{FF2B5EF4-FFF2-40B4-BE49-F238E27FC236}">
                <a16:creationId xmlns:a16="http://schemas.microsoft.com/office/drawing/2014/main" id="{70E7AFD1-E9BA-48E6-811C-EA006B8DF6D9}"/>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B1B14588-DCEA-7203-27F5-A7F9DF692AC2}"/>
              </a:ext>
            </a:extLst>
          </p:cNvPr>
          <p:cNvSpPr>
            <a:spLocks noGrp="1"/>
          </p:cNvSpPr>
          <p:nvPr>
            <p:ph type="sldNum" sz="quarter" idx="10"/>
          </p:nvPr>
        </p:nvSpPr>
        <p:spPr/>
        <p:txBody>
          <a:bodyPr/>
          <a:lstStyle/>
          <a:p>
            <a:fld id="{85D0DACE-38E0-42D2-9336-2B707D34BC6D}" type="slidenum">
              <a:rPr lang="zh-CN" altLang="en-US" smtClean="0"/>
              <a:t>9</a:t>
            </a:fld>
            <a:endParaRPr lang="zh-CN" altLang="en-US"/>
          </a:p>
        </p:txBody>
      </p:sp>
    </p:spTree>
    <p:extLst>
      <p:ext uri="{BB962C8B-B14F-4D97-AF65-F5344CB8AC3E}">
        <p14:creationId xmlns:p14="http://schemas.microsoft.com/office/powerpoint/2010/main" val="222621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slideMaster" Target="../slideMasters/slideMaster1.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宋体" panose="02010600030101010101" pitchFamily="2" charset="-122"/>
                <a:cs typeface="+mj-cs"/>
                <a:sym typeface="+mn-ea"/>
              </a:defRPr>
            </a:lvl1pPr>
          </a:lstStyle>
          <a:p>
            <a:pPr lvl="0"/>
            <a:r>
              <a:rPr dirty="0">
                <a:sym typeface="+mn-ea"/>
              </a:rPr>
              <a:t>单击此处编辑标题</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宋体" panose="02010600030101010101" pitchFamily="2"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p>
        </p:txBody>
      </p:sp>
      <p:sp>
        <p:nvSpPr>
          <p:cNvPr id="3" name="文本占位符 2"/>
          <p:cNvSpPr>
            <a:spLocks noGrp="1"/>
          </p:cNvSpPr>
          <p:nvPr>
            <p:ph type="body" idx="1"/>
            <p:custDataLst>
              <p:tags r:id="rId2"/>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宋体" panose="02010600030101010101" pitchFamily="2"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宋体" panose="02010600030101010101" pitchFamily="2"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2026-6-10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宋体" panose="02010600030101010101" pitchFamily="2"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宋体" panose="02010600030101010101" pitchFamily="2"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dirty="0">
                <a:sym typeface="+mn-ea"/>
              </a:rPr>
              <a:t>单击此处编辑文本</a:t>
            </a:r>
          </a:p>
        </p:txBody>
      </p:sp>
      <p:sp>
        <p:nvSpPr>
          <p:cNvPr id="6" name="内容占位符 5"/>
          <p:cNvSpPr>
            <a:spLocks noGrp="1"/>
          </p:cNvSpPr>
          <p:nvPr>
            <p:ph sz="quarter" idx="4"/>
            <p:custDataLst>
              <p:tags r:id="rId5"/>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2026-6-10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宋体" panose="02010600030101010101" pitchFamily="2" charset="-122"/>
                <a:cs typeface="+mj-cs"/>
                <a:sym typeface="+mn-ea"/>
              </a:defRPr>
            </a:lvl1pPr>
          </a:lstStyle>
          <a:p>
            <a:pPr lvl="0"/>
            <a:r>
              <a:rPr dirty="0">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2026-6-10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宋体" panose="02010600030101010101" pitchFamily="2" charset="-122"/>
                <a:cs typeface="+mn-cs"/>
                <a:sym typeface="+mn-ea"/>
              </a:defRPr>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2026-6-10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宋体" panose="02010600030101010101" pitchFamily="2" charset="-122"/>
                <a:cs typeface="+mj-cs"/>
                <a:sym typeface="+mn-ea"/>
              </a:defRPr>
            </a:lvl1pPr>
          </a:lstStyle>
          <a:p>
            <a:pPr lvl="0"/>
            <a:r>
              <a:rPr dirty="0">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p>
        </p:txBody>
      </p:sp>
      <p:sp>
        <p:nvSpPr>
          <p:cNvPr id="3" name="文本占位符 2"/>
          <p:cNvSpPr>
            <a:spLocks noGrp="1"/>
          </p:cNvSpPr>
          <p:nvPr>
            <p:ph type="body" idx="1"/>
            <p:custDataLst>
              <p:tags r:id="rId14"/>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5"/>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ea typeface="宋体" panose="02010600030101010101" pitchFamily="2" charset="-122"/>
              </a:defRPr>
            </a:lvl1pPr>
          </a:lstStyle>
          <a:p>
            <a:fld id="{760FBDFE-C587-4B4C-A407-44438C67B59E}" type="datetimeFigureOut">
              <a:rPr lang="zh-CN" altLang="en-US" smtClean="0"/>
              <a:pPr/>
              <a:t>2026-6-10</a:t>
            </a:fld>
            <a:endParaRPr lang="zh-CN" altLang="en-US" dirty="0"/>
          </a:p>
        </p:txBody>
      </p:sp>
      <p:sp>
        <p:nvSpPr>
          <p:cNvPr id="5" name="页脚占位符 4"/>
          <p:cNvSpPr>
            <a:spLocks noGrp="1"/>
          </p:cNvSpPr>
          <p:nvPr>
            <p:ph type="ftr" sz="quarter" idx="3"/>
            <p:custDataLst>
              <p:tags r:id="rId16"/>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ea typeface="宋体" panose="02010600030101010101" pitchFamily="2"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ea typeface="宋体" panose="02010600030101010101" pitchFamily="2" charset="-122"/>
              </a:defRPr>
            </a:lvl1pPr>
          </a:lstStyle>
          <a:p>
            <a:fld id="{49AE70B2-8BF9-45C0-BB95-33D1B9D3A854}" type="slidenum">
              <a:rPr lang="zh-CN" altLang="en-US" smtClean="0"/>
              <a:pPr/>
              <a:t>‹#›</a:t>
            </a:fld>
            <a:endParaRPr lang="zh-CN" altLang="en-US" dirty="0"/>
          </a:p>
        </p:txBody>
      </p:sp>
      <p:sp>
        <p:nvSpPr>
          <p:cNvPr id="7" name="KSO_TEMPLATE" hidden="1"/>
          <p:cNvSpPr/>
          <p:nvPr>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宋体"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宋体" panose="02010600030101010101" pitchFamily="2"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宋体" panose="02010600030101010101" pitchFamily="2"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宋体" panose="02010600030101010101" pitchFamily="2"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宋体" panose="02010600030101010101" pitchFamily="2"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宋体" panose="02010600030101010101" pitchFamily="2"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宋体" panose="0201060003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tags" Target="../tags/tag64.xml"/><Relationship Id="rId7" Type="http://schemas.openxmlformats.org/officeDocument/2006/relationships/image" Target="../media/image1.png"/><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65.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6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67.xml"/><Relationship Id="rId5"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notesSlide" Target="../notesSlides/notesSlide4.xml"/><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slideLayout" Target="../slideLayouts/slideLayout1.xml"/><Relationship Id="rId1" Type="http://schemas.openxmlformats.org/officeDocument/2006/relationships/tags" Target="../tags/tag68.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5.png"/><Relationship Id="rId2" Type="http://schemas.openxmlformats.org/officeDocument/2006/relationships/slideLayout" Target="../slideLayouts/slideLayout1.xml"/><Relationship Id="rId1" Type="http://schemas.openxmlformats.org/officeDocument/2006/relationships/tags" Target="../tags/tag69.xml"/><Relationship Id="rId6" Type="http://schemas.openxmlformats.org/officeDocument/2006/relationships/chart" Target="../charts/chart1.xml"/><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70.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notesSlide" Target="../notesSlides/notesSlide7.xml"/><Relationship Id="rId7" Type="http://schemas.openxmlformats.org/officeDocument/2006/relationships/image" Target="../media/image19.png"/><Relationship Id="rId2" Type="http://schemas.openxmlformats.org/officeDocument/2006/relationships/slideLayout" Target="../slideLayouts/slideLayout1.xml"/><Relationship Id="rId1" Type="http://schemas.openxmlformats.org/officeDocument/2006/relationships/tags" Target="../tags/tag71.xml"/><Relationship Id="rId6" Type="http://schemas.openxmlformats.org/officeDocument/2006/relationships/image" Target="../media/image18.png"/><Relationship Id="rId5" Type="http://schemas.openxmlformats.org/officeDocument/2006/relationships/image" Target="../media/image3.png"/><Relationship Id="rId4" Type="http://schemas.openxmlformats.org/officeDocument/2006/relationships/image" Target="../media/image4.png"/><Relationship Id="rId9"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2.xml"/><Relationship Id="rId6" Type="http://schemas.openxmlformats.org/officeDocument/2006/relationships/image" Target="../media/image23.jpeg"/><Relationship Id="rId5" Type="http://schemas.openxmlformats.org/officeDocument/2006/relationships/image" Target="../media/image22.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notesSlide" Target="../notesSlides/notesSlide9.xml"/><Relationship Id="rId7" Type="http://schemas.openxmlformats.org/officeDocument/2006/relationships/image" Target="../media/image25.png"/><Relationship Id="rId2" Type="http://schemas.openxmlformats.org/officeDocument/2006/relationships/slideLayout" Target="../slideLayouts/slideLayout1.xml"/><Relationship Id="rId1" Type="http://schemas.openxmlformats.org/officeDocument/2006/relationships/tags" Target="../tags/tag73.xml"/><Relationship Id="rId6" Type="http://schemas.openxmlformats.org/officeDocument/2006/relationships/image" Target="../media/image24.png"/><Relationship Id="rId5" Type="http://schemas.openxmlformats.org/officeDocument/2006/relationships/image" Target="../media/image22.png"/><Relationship Id="rId4" Type="http://schemas.openxmlformats.org/officeDocument/2006/relationships/image" Target="../media/image3.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7"/>
          <a:stretch>
            <a:fillRect/>
          </a:stretch>
        </a:blipFill>
        <a:effectLst/>
      </p:bgPr>
    </p:bg>
    <p:spTree>
      <p:nvGrpSpPr>
        <p:cNvPr id="1" name=""/>
        <p:cNvGrpSpPr/>
        <p:nvPr/>
      </p:nvGrpSpPr>
      <p:grpSpPr>
        <a:xfrm>
          <a:off x="0" y="0"/>
          <a:ext cx="0" cy="0"/>
          <a:chOff x="0" y="0"/>
          <a:chExt cx="0" cy="0"/>
        </a:xfrm>
      </p:grpSpPr>
      <p:sp>
        <p:nvSpPr>
          <p:cNvPr id="17" name="文本框 16"/>
          <p:cNvSpPr txBox="1"/>
          <p:nvPr/>
        </p:nvSpPr>
        <p:spPr>
          <a:xfrm>
            <a:off x="1183758" y="1758030"/>
            <a:ext cx="9824484"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6600" b="1" spc="-300" dirty="0">
                <a:solidFill>
                  <a:srgbClr val="016396"/>
                </a:solidFill>
                <a:latin typeface="阿里巴巴普惠体 M" panose="00020600040101010101" charset="-122"/>
                <a:ea typeface="阿里巴巴普惠体 M" panose="00020600040101010101" charset="-122"/>
                <a:sym typeface="微软雅黑" panose="020B0503020204020204" charset="-122"/>
              </a:rPr>
              <a:t>复方匹可硫酸钠口服溶液</a:t>
            </a:r>
            <a:endParaRPr kumimoji="0" lang="en-US" altLang="zh-CN" sz="6600" b="1" i="0" u="none" strike="noStrike" kern="1200" cap="none" spc="-300" normalizeH="0" baseline="0" noProof="0" dirty="0">
              <a:ln>
                <a:noFill/>
              </a:ln>
              <a:solidFill>
                <a:srgbClr val="016396"/>
              </a:solidFill>
              <a:effectLst/>
              <a:uLnTx/>
              <a:uFillTx/>
              <a:latin typeface="阿里巴巴普惠体 M" panose="00020600040101010101" charset="-122"/>
              <a:ea typeface="阿里巴巴普惠体 M" panose="00020600040101010101" charset="-122"/>
              <a:sym typeface="微软雅黑" panose="020B0503020204020204" charset="-122"/>
            </a:endParaRPr>
          </a:p>
        </p:txBody>
      </p:sp>
      <p:sp>
        <p:nvSpPr>
          <p:cNvPr id="2" name="文本框 1">
            <a:extLst>
              <a:ext uri="{FF2B5EF4-FFF2-40B4-BE49-F238E27FC236}">
                <a16:creationId xmlns:a16="http://schemas.microsoft.com/office/drawing/2014/main" id="{8EF303F1-BECA-5825-4EDE-BF187ACA42FF}"/>
              </a:ext>
            </a:extLst>
          </p:cNvPr>
          <p:cNvSpPr txBox="1"/>
          <p:nvPr>
            <p:custDataLst>
              <p:tags r:id="rId2"/>
            </p:custDataLst>
          </p:nvPr>
        </p:nvSpPr>
        <p:spPr>
          <a:xfrm>
            <a:off x="5165295" y="3080266"/>
            <a:ext cx="1861407" cy="55399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3000" b="1" i="0" u="none" strike="noStrike" kern="1200" cap="none" spc="0" normalizeH="0" baseline="0" noProof="0" dirty="0">
                <a:ln>
                  <a:noFill/>
                </a:ln>
                <a:solidFill>
                  <a:srgbClr val="22AC38"/>
                </a:solidFill>
                <a:effectLst/>
                <a:uLnTx/>
                <a:uFillTx/>
                <a:latin typeface="微软雅黑" panose="020B0503020204020204" pitchFamily="34" charset="-122"/>
                <a:ea typeface="微软雅黑" panose="020B0503020204020204" pitchFamily="34" charset="-122"/>
                <a:cs typeface="+mn-cs"/>
              </a:rPr>
              <a:t>(</a:t>
            </a:r>
            <a:r>
              <a:rPr kumimoji="0" lang="zh-CN" altLang="en-US" sz="3000" b="1" i="0" u="none" strike="noStrike" kern="1200" cap="none" spc="0" normalizeH="0" baseline="0" noProof="0" dirty="0">
                <a:ln>
                  <a:noFill/>
                </a:ln>
                <a:solidFill>
                  <a:srgbClr val="22AC38"/>
                </a:solidFill>
                <a:effectLst/>
                <a:uLnTx/>
                <a:uFillTx/>
                <a:latin typeface="微软雅黑" panose="020B0503020204020204" pitchFamily="34" charset="-122"/>
                <a:ea typeface="微软雅黑" panose="020B0503020204020204" pitchFamily="34" charset="-122"/>
                <a:cs typeface="+mn-cs"/>
              </a:rPr>
              <a:t>皓格安</a:t>
            </a:r>
            <a:r>
              <a:rPr kumimoji="0" lang="zh-CN" altLang="en-US" sz="3000" b="1" i="0" u="none" strike="noStrike" kern="1200" cap="none" spc="0" normalizeH="0" baseline="30000" noProof="0" dirty="0">
                <a:ln>
                  <a:noFill/>
                </a:ln>
                <a:solidFill>
                  <a:srgbClr val="22AC38"/>
                </a:solidFill>
                <a:effectLst/>
                <a:uLnTx/>
                <a:uFillTx/>
                <a:latin typeface="微软雅黑" panose="020B0503020204020204" pitchFamily="34" charset="-122"/>
                <a:ea typeface="微软雅黑" panose="020B0503020204020204" pitchFamily="34" charset="-122"/>
                <a:cs typeface="+mn-cs"/>
              </a:rPr>
              <a:t>Ⓡ</a:t>
            </a:r>
            <a:r>
              <a:rPr kumimoji="0" lang="en-US" altLang="zh-CN" sz="3000" b="1" i="0" u="none" strike="noStrike" kern="1200" cap="none" spc="0" normalizeH="0" baseline="0" noProof="0" dirty="0">
                <a:ln>
                  <a:noFill/>
                </a:ln>
                <a:solidFill>
                  <a:srgbClr val="22AC38"/>
                </a:solidFill>
                <a:effectLst/>
                <a:uLnTx/>
                <a:uFillTx/>
                <a:latin typeface="微软雅黑" panose="020B0503020204020204" pitchFamily="34" charset="-122"/>
                <a:ea typeface="微软雅黑" panose="020B0503020204020204" pitchFamily="34" charset="-122"/>
                <a:cs typeface="+mn-cs"/>
              </a:rPr>
              <a:t>)</a:t>
            </a:r>
            <a:endParaRPr kumimoji="0" lang="zh-CN" altLang="en-US" sz="3000" b="1" i="0" u="none" strike="noStrike" kern="1200" cap="none" spc="0" normalizeH="0" baseline="0" noProof="0" dirty="0">
              <a:ln>
                <a:noFill/>
              </a:ln>
              <a:solidFill>
                <a:srgbClr val="22AC38"/>
              </a:solidFill>
              <a:effectLst/>
              <a:uLnTx/>
              <a:uFillTx/>
              <a:latin typeface="微软雅黑" panose="020B0503020204020204" pitchFamily="34" charset="-122"/>
              <a:ea typeface="微软雅黑" panose="020B0503020204020204" pitchFamily="34" charset="-122"/>
              <a:cs typeface="+mn-cs"/>
            </a:endParaRPr>
          </a:p>
        </p:txBody>
      </p:sp>
      <p:sp>
        <p:nvSpPr>
          <p:cNvPr id="3" name="文本框 2">
            <a:extLst>
              <a:ext uri="{FF2B5EF4-FFF2-40B4-BE49-F238E27FC236}">
                <a16:creationId xmlns:a16="http://schemas.microsoft.com/office/drawing/2014/main" id="{01A32DCA-60E5-7B62-3E4E-168EA763271A}"/>
              </a:ext>
            </a:extLst>
          </p:cNvPr>
          <p:cNvSpPr txBox="1"/>
          <p:nvPr>
            <p:custDataLst>
              <p:tags r:id="rId3"/>
            </p:custDataLst>
          </p:nvPr>
        </p:nvSpPr>
        <p:spPr>
          <a:xfrm>
            <a:off x="3003082" y="4402502"/>
            <a:ext cx="6185835" cy="4603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b="1" i="0" u="none" strike="noStrike" kern="1200" cap="none" spc="0" normalizeH="0" baseline="0" noProof="0" dirty="0">
                <a:ln>
                  <a:noFill/>
                </a:ln>
                <a:solidFill>
                  <a:prstClr val="black">
                    <a:lumMod val="65000"/>
                    <a:lumOff val="35000"/>
                  </a:prstClr>
                </a:solidFill>
                <a:effectLst/>
                <a:uLnTx/>
                <a:uFillTx/>
                <a:latin typeface="微软雅黑" panose="020B0503020204020204" pitchFamily="34" charset="-122"/>
                <a:ea typeface="微软雅黑" panose="020B0503020204020204" pitchFamily="34" charset="-122"/>
                <a:cs typeface="+mn-cs"/>
              </a:rPr>
              <a:t>申报企业：浙江皓格药业有限公司</a:t>
            </a:r>
          </a:p>
        </p:txBody>
      </p:sp>
      <p:pic>
        <p:nvPicPr>
          <p:cNvPr id="4" name="图片 3">
            <a:extLst>
              <a:ext uri="{FF2B5EF4-FFF2-40B4-BE49-F238E27FC236}">
                <a16:creationId xmlns:a16="http://schemas.microsoft.com/office/drawing/2014/main" id="{A1703869-F2F9-4F1B-B54E-FF4B95A8CF25}"/>
              </a:ext>
            </a:extLst>
          </p:cNvPr>
          <p:cNvPicPr>
            <a:picLocks noChangeAspect="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988450" y="3698663"/>
            <a:ext cx="4645270" cy="3717094"/>
          </a:xfrm>
          <a:prstGeom prst="rect">
            <a:avLst/>
          </a:prstGeom>
        </p:spPr>
      </p:pic>
      <p:sp>
        <p:nvSpPr>
          <p:cNvPr id="5" name="文本框 4">
            <a:extLst>
              <a:ext uri="{FF2B5EF4-FFF2-40B4-BE49-F238E27FC236}">
                <a16:creationId xmlns:a16="http://schemas.microsoft.com/office/drawing/2014/main" id="{B7EEE853-85F3-4A02-001F-3C48F514F2CE}"/>
              </a:ext>
            </a:extLst>
          </p:cNvPr>
          <p:cNvSpPr txBox="1"/>
          <p:nvPr>
            <p:custDataLst>
              <p:tags r:id="rId4"/>
            </p:custDataLst>
          </p:nvPr>
        </p:nvSpPr>
        <p:spPr>
          <a:xfrm>
            <a:off x="8183880" y="6597015"/>
            <a:ext cx="3959225" cy="232410"/>
          </a:xfrm>
          <a:prstGeom prst="rect">
            <a:avLst/>
          </a:prstGeom>
        </p:spPr>
        <p:txBody>
          <a:bodyP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zh-CN" altLang="en-US" sz="1000" b="0" i="0" u="none" strike="noStrike" kern="1200" cap="none" spc="0" normalizeH="0" baseline="0" noProof="0" dirty="0">
                <a:ln>
                  <a:noFill/>
                </a:ln>
                <a:solidFill>
                  <a:prstClr val="white">
                    <a:lumMod val="50000"/>
                  </a:prstClr>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“图片仅供展示，实际产品包装以最终批准的版本为准”</a:t>
            </a:r>
          </a:p>
        </p:txBody>
      </p:sp>
      <p:pic>
        <p:nvPicPr>
          <p:cNvPr id="6" name="图片 5">
            <a:extLst>
              <a:ext uri="{FF2B5EF4-FFF2-40B4-BE49-F238E27FC236}">
                <a16:creationId xmlns:a16="http://schemas.microsoft.com/office/drawing/2014/main" id="{1A1C0B33-9A4C-FEF2-2A32-2ACD1A919C6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7968" y="0"/>
            <a:ext cx="1853348" cy="1033727"/>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iterate type="lt">
                                    <p:tmPct val="10000"/>
                                  </p:iterate>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EB67C-E01E-52DC-5456-F5A754D68A4E}"/>
            </a:ext>
          </a:extLst>
        </p:cNvPr>
        <p:cNvGrpSpPr/>
        <p:nvPr/>
      </p:nvGrpSpPr>
      <p:grpSpPr>
        <a:xfrm>
          <a:off x="0" y="0"/>
          <a:ext cx="0" cy="0"/>
          <a:chOff x="0" y="0"/>
          <a:chExt cx="0" cy="0"/>
        </a:xfrm>
      </p:grpSpPr>
      <p:pic>
        <p:nvPicPr>
          <p:cNvPr id="3" name="图片 2">
            <a:extLst>
              <a:ext uri="{FF2B5EF4-FFF2-40B4-BE49-F238E27FC236}">
                <a16:creationId xmlns:a16="http://schemas.microsoft.com/office/drawing/2014/main" id="{AA7CA410-238F-AF20-E739-3E557FE821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sp>
        <p:nvSpPr>
          <p:cNvPr id="2" name="文本框 1">
            <a:extLst>
              <a:ext uri="{FF2B5EF4-FFF2-40B4-BE49-F238E27FC236}">
                <a16:creationId xmlns:a16="http://schemas.microsoft.com/office/drawing/2014/main" id="{55AC6908-DFF3-1996-A6D4-05C0FCA4DC2C}"/>
              </a:ext>
            </a:extLst>
          </p:cNvPr>
          <p:cNvSpPr txBox="1"/>
          <p:nvPr/>
        </p:nvSpPr>
        <p:spPr>
          <a:xfrm>
            <a:off x="1174115" y="338455"/>
            <a:ext cx="4064000" cy="583565"/>
          </a:xfrm>
          <a:prstGeom prst="rect">
            <a:avLst/>
          </a:prstGeom>
          <a:noFill/>
        </p:spPr>
        <p:txBody>
          <a:bodyPr wrap="square" rtlCol="0">
            <a:spAutoFit/>
          </a:bodyPr>
          <a:lstStyle/>
          <a:p>
            <a:r>
              <a:rPr lang="zh-CN" altLang="en-US" sz="3200" b="1" dirty="0">
                <a:solidFill>
                  <a:srgbClr val="016396"/>
                </a:solidFill>
                <a:latin typeface="微软雅黑" panose="020B0503020204020204" charset="-122"/>
                <a:ea typeface="微软雅黑" panose="020B0503020204020204" charset="-122"/>
                <a:cs typeface="微软雅黑" panose="020B0503020204020204" charset="-122"/>
              </a:rPr>
              <a:t>目</a:t>
            </a:r>
            <a:r>
              <a:rPr lang="en-US" altLang="zh-CN" sz="3200" b="1" dirty="0">
                <a:solidFill>
                  <a:srgbClr val="016396"/>
                </a:solidFill>
                <a:latin typeface="微软雅黑" panose="020B0503020204020204" charset="-122"/>
                <a:ea typeface="微软雅黑" panose="020B0503020204020204" charset="-122"/>
                <a:cs typeface="微软雅黑" panose="020B0503020204020204" charset="-122"/>
              </a:rPr>
              <a:t>  </a:t>
            </a:r>
            <a:r>
              <a:rPr lang="zh-CN" altLang="en-US" sz="3200" b="1" dirty="0">
                <a:solidFill>
                  <a:srgbClr val="016396"/>
                </a:solidFill>
                <a:latin typeface="微软雅黑" panose="020B0503020204020204" charset="-122"/>
                <a:ea typeface="微软雅黑" panose="020B0503020204020204" charset="-122"/>
                <a:cs typeface="微软雅黑" panose="020B0503020204020204" charset="-122"/>
              </a:rPr>
              <a:t>录</a:t>
            </a:r>
          </a:p>
        </p:txBody>
      </p:sp>
      <p:grpSp>
        <p:nvGrpSpPr>
          <p:cNvPr id="4" name="组合 3">
            <a:extLst>
              <a:ext uri="{FF2B5EF4-FFF2-40B4-BE49-F238E27FC236}">
                <a16:creationId xmlns:a16="http://schemas.microsoft.com/office/drawing/2014/main" id="{5956E3A5-2546-FFC4-22A6-9F8FD9BB2E38}"/>
              </a:ext>
            </a:extLst>
          </p:cNvPr>
          <p:cNvGrpSpPr/>
          <p:nvPr/>
        </p:nvGrpSpPr>
        <p:grpSpPr>
          <a:xfrm>
            <a:off x="1138594" y="1474635"/>
            <a:ext cx="9751703" cy="721810"/>
            <a:chOff x="1220149" y="1474635"/>
            <a:chExt cx="9751703" cy="721810"/>
          </a:xfrm>
        </p:grpSpPr>
        <p:sp>
          <p:nvSpPr>
            <p:cNvPr id="5" name="矩形: 圆角 4">
              <a:extLst>
                <a:ext uri="{FF2B5EF4-FFF2-40B4-BE49-F238E27FC236}">
                  <a16:creationId xmlns:a16="http://schemas.microsoft.com/office/drawing/2014/main" id="{FE500909-F98C-F1F0-AE85-6A3CFBBFF304}"/>
                </a:ext>
              </a:extLst>
            </p:cNvPr>
            <p:cNvSpPr/>
            <p:nvPr/>
          </p:nvSpPr>
          <p:spPr>
            <a:xfrm>
              <a:off x="1220149" y="1474635"/>
              <a:ext cx="9751703" cy="721810"/>
            </a:xfrm>
            <a:prstGeom prst="roundRect">
              <a:avLst>
                <a:gd name="adj" fmla="val 50000"/>
              </a:avLst>
            </a:prstGeom>
            <a:solidFill>
              <a:schemeClr val="bg1"/>
            </a:solidFill>
            <a:ln>
              <a:noFill/>
            </a:ln>
            <a:effectLst>
              <a:outerShdw blurRad="165100" sx="102000" sy="102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r>
                <a:rPr lang="zh-CN" altLang="en-US" b="1" dirty="0">
                  <a:solidFill>
                    <a:schemeClr val="tx1"/>
                  </a:solidFill>
                </a:rPr>
                <a:t>药品基本信息：</a:t>
              </a:r>
              <a:r>
                <a:rPr lang="zh-CN" altLang="en-US" dirty="0">
                  <a:solidFill>
                    <a:schemeClr val="tx1"/>
                  </a:solidFill>
                </a:rPr>
                <a:t>即饮型服用方便，临床清肠效果更确切，参照品磷酸钠盐散</a:t>
              </a:r>
            </a:p>
          </p:txBody>
        </p:sp>
        <p:sp>
          <p:nvSpPr>
            <p:cNvPr id="6" name="椭圆 5">
              <a:extLst>
                <a:ext uri="{FF2B5EF4-FFF2-40B4-BE49-F238E27FC236}">
                  <a16:creationId xmlns:a16="http://schemas.microsoft.com/office/drawing/2014/main" id="{3D5BAF1D-A134-4681-2882-09CD25EAED21}"/>
                </a:ext>
              </a:extLst>
            </p:cNvPr>
            <p:cNvSpPr/>
            <p:nvPr/>
          </p:nvSpPr>
          <p:spPr>
            <a:xfrm>
              <a:off x="1305811" y="1561930"/>
              <a:ext cx="547222" cy="547220"/>
            </a:xfrm>
            <a:prstGeom prst="ellipse">
              <a:avLst/>
            </a:prstGeom>
            <a:solidFill>
              <a:srgbClr val="016396"/>
            </a:solidFill>
            <a:ln>
              <a:solidFill>
                <a:srgbClr val="13409B"/>
              </a:solidFill>
            </a:ln>
          </p:spPr>
          <p:style>
            <a:lnRef idx="2">
              <a:schemeClr val="accent1">
                <a:lumMod val="75000"/>
              </a:schemeClr>
            </a:lnRef>
            <a:fillRef idx="1">
              <a:schemeClr val="accent1"/>
            </a:fillRef>
            <a:effectRef idx="0">
              <a:srgbClr val="FFFFFF"/>
            </a:effectRef>
            <a:fontRef idx="minor">
              <a:schemeClr val="lt1"/>
            </a:fontRef>
          </p:style>
          <p:txBody>
            <a:bodyPr wrap="none"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r>
                <a:rPr lang="en-US" altLang="zh-CN" sz="2000" b="1" dirty="0">
                  <a:latin typeface="微软雅黑" panose="020B0503020204020204" charset="-122"/>
                  <a:ea typeface="微软雅黑" panose="020B0503020204020204" charset="-122"/>
                  <a:sym typeface="+mn-lt"/>
                </a:rPr>
                <a:t>01</a:t>
              </a:r>
              <a:endParaRPr lang="zh-CN" altLang="en-US" sz="2000" b="1" dirty="0">
                <a:latin typeface="微软雅黑" panose="020B0503020204020204" charset="-122"/>
                <a:ea typeface="微软雅黑" panose="020B0503020204020204" charset="-122"/>
                <a:sym typeface="+mn-lt"/>
              </a:endParaRPr>
            </a:p>
          </p:txBody>
        </p:sp>
      </p:grpSp>
      <p:grpSp>
        <p:nvGrpSpPr>
          <p:cNvPr id="7" name="组合 6">
            <a:extLst>
              <a:ext uri="{FF2B5EF4-FFF2-40B4-BE49-F238E27FC236}">
                <a16:creationId xmlns:a16="http://schemas.microsoft.com/office/drawing/2014/main" id="{32A14EC0-1844-CDBB-5B30-EE5251F71921}"/>
              </a:ext>
            </a:extLst>
          </p:cNvPr>
          <p:cNvGrpSpPr/>
          <p:nvPr/>
        </p:nvGrpSpPr>
        <p:grpSpPr>
          <a:xfrm>
            <a:off x="1550349" y="2431744"/>
            <a:ext cx="9751703" cy="721810"/>
            <a:chOff x="1220149" y="2431744"/>
            <a:chExt cx="9751703" cy="721810"/>
          </a:xfrm>
        </p:grpSpPr>
        <p:sp>
          <p:nvSpPr>
            <p:cNvPr id="8" name="矩形: 圆角 7">
              <a:extLst>
                <a:ext uri="{FF2B5EF4-FFF2-40B4-BE49-F238E27FC236}">
                  <a16:creationId xmlns:a16="http://schemas.microsoft.com/office/drawing/2014/main" id="{29C8DDAC-3B19-E306-C6B8-F0DB3267B4C3}"/>
                </a:ext>
              </a:extLst>
            </p:cNvPr>
            <p:cNvSpPr/>
            <p:nvPr/>
          </p:nvSpPr>
          <p:spPr>
            <a:xfrm>
              <a:off x="1220149" y="2431744"/>
              <a:ext cx="9751703" cy="721810"/>
            </a:xfrm>
            <a:prstGeom prst="roundRect">
              <a:avLst>
                <a:gd name="adj" fmla="val 50000"/>
              </a:avLst>
            </a:prstGeom>
            <a:solidFill>
              <a:schemeClr val="bg1"/>
            </a:solidFill>
            <a:ln>
              <a:noFill/>
            </a:ln>
            <a:effectLst>
              <a:outerShdw blurRad="165100" sx="102000" sy="102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r>
                <a:rPr lang="zh-CN" altLang="en-US" b="1" dirty="0">
                  <a:solidFill>
                    <a:schemeClr val="tx1"/>
                  </a:solidFill>
                </a:rPr>
                <a:t>有效性：</a:t>
              </a:r>
              <a:r>
                <a:rPr lang="zh-CN" altLang="en-US" dirty="0">
                  <a:solidFill>
                    <a:schemeClr val="tx1"/>
                  </a:solidFill>
                </a:rPr>
                <a:t>比磷酸钠盐散肠道清洁效果更优，国内外临床指南一致强烈推荐</a:t>
              </a:r>
              <a:endParaRPr lang="en-US" altLang="zh-CN" dirty="0">
                <a:solidFill>
                  <a:schemeClr val="tx1"/>
                </a:solidFill>
              </a:endParaRPr>
            </a:p>
          </p:txBody>
        </p:sp>
        <p:sp>
          <p:nvSpPr>
            <p:cNvPr id="9" name="椭圆 8">
              <a:extLst>
                <a:ext uri="{FF2B5EF4-FFF2-40B4-BE49-F238E27FC236}">
                  <a16:creationId xmlns:a16="http://schemas.microsoft.com/office/drawing/2014/main" id="{D8525330-84A1-45FE-1EB2-1BADD4884252}"/>
                </a:ext>
              </a:extLst>
            </p:cNvPr>
            <p:cNvSpPr/>
            <p:nvPr/>
          </p:nvSpPr>
          <p:spPr>
            <a:xfrm>
              <a:off x="1305811" y="2519039"/>
              <a:ext cx="547222" cy="547220"/>
            </a:xfrm>
            <a:prstGeom prst="ellipse">
              <a:avLst/>
            </a:prstGeom>
            <a:solidFill>
              <a:srgbClr val="016396"/>
            </a:solidFill>
            <a:ln>
              <a:solidFill>
                <a:srgbClr val="13409B"/>
              </a:solidFill>
            </a:ln>
          </p:spPr>
          <p:style>
            <a:lnRef idx="2">
              <a:schemeClr val="accent1">
                <a:lumMod val="75000"/>
              </a:schemeClr>
            </a:lnRef>
            <a:fillRef idx="1">
              <a:schemeClr val="accent1"/>
            </a:fillRef>
            <a:effectRef idx="0">
              <a:srgbClr val="FFFFFF"/>
            </a:effectRef>
            <a:fontRef idx="minor">
              <a:schemeClr val="lt1"/>
            </a:fontRef>
          </p:style>
          <p:txBody>
            <a:bodyPr wrap="none"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r>
                <a:rPr lang="en-US" altLang="zh-CN" sz="2000" b="1" dirty="0">
                  <a:latin typeface="微软雅黑" panose="020B0503020204020204" charset="-122"/>
                  <a:ea typeface="微软雅黑" panose="020B0503020204020204" charset="-122"/>
                  <a:sym typeface="+mn-lt"/>
                </a:rPr>
                <a:t>02</a:t>
              </a:r>
              <a:endParaRPr lang="zh-CN" altLang="en-US" sz="2000" b="1" dirty="0">
                <a:latin typeface="微软雅黑" panose="020B0503020204020204" charset="-122"/>
                <a:ea typeface="微软雅黑" panose="020B0503020204020204" charset="-122"/>
                <a:sym typeface="+mn-lt"/>
              </a:endParaRPr>
            </a:p>
          </p:txBody>
        </p:sp>
      </p:grpSp>
      <p:grpSp>
        <p:nvGrpSpPr>
          <p:cNvPr id="10" name="组合 9">
            <a:extLst>
              <a:ext uri="{FF2B5EF4-FFF2-40B4-BE49-F238E27FC236}">
                <a16:creationId xmlns:a16="http://schemas.microsoft.com/office/drawing/2014/main" id="{BA033288-A448-5A10-21C0-6E647BF96DC5}"/>
              </a:ext>
            </a:extLst>
          </p:cNvPr>
          <p:cNvGrpSpPr/>
          <p:nvPr/>
        </p:nvGrpSpPr>
        <p:grpSpPr>
          <a:xfrm>
            <a:off x="1677349" y="3388853"/>
            <a:ext cx="9903085" cy="721810"/>
            <a:chOff x="1220149" y="3388853"/>
            <a:chExt cx="9903085" cy="721810"/>
          </a:xfrm>
        </p:grpSpPr>
        <p:sp>
          <p:nvSpPr>
            <p:cNvPr id="13" name="矩形: 圆角 12">
              <a:extLst>
                <a:ext uri="{FF2B5EF4-FFF2-40B4-BE49-F238E27FC236}">
                  <a16:creationId xmlns:a16="http://schemas.microsoft.com/office/drawing/2014/main" id="{9CE9C029-DD50-4D45-F578-A99B7C22F1CD}"/>
                </a:ext>
              </a:extLst>
            </p:cNvPr>
            <p:cNvSpPr/>
            <p:nvPr/>
          </p:nvSpPr>
          <p:spPr>
            <a:xfrm>
              <a:off x="1220149" y="3388853"/>
              <a:ext cx="9903085" cy="721810"/>
            </a:xfrm>
            <a:prstGeom prst="roundRect">
              <a:avLst>
                <a:gd name="adj" fmla="val 50000"/>
              </a:avLst>
            </a:prstGeom>
            <a:solidFill>
              <a:schemeClr val="bg1"/>
            </a:solidFill>
            <a:ln>
              <a:noFill/>
            </a:ln>
            <a:effectLst>
              <a:outerShdw blurRad="165100" sx="102000" sy="102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r>
                <a:rPr lang="zh-CN" altLang="en-US" b="1" dirty="0">
                  <a:solidFill>
                    <a:schemeClr val="tx1"/>
                  </a:solidFill>
                </a:rPr>
                <a:t>安全性：</a:t>
              </a:r>
              <a:r>
                <a:rPr lang="zh-CN" altLang="en-US" dirty="0">
                  <a:solidFill>
                    <a:schemeClr val="tx1"/>
                  </a:solidFill>
                </a:rPr>
                <a:t>不良反应发生率低，副作用更少，安全性更高，</a:t>
              </a:r>
              <a:r>
                <a:rPr lang="zh-CN" altLang="zh-CN" dirty="0">
                  <a:solidFill>
                    <a:schemeClr val="tx1"/>
                  </a:solidFill>
                </a:rPr>
                <a:t>暂</a:t>
              </a:r>
              <a:r>
                <a:rPr lang="zh-CN" altLang="en-US" dirty="0">
                  <a:solidFill>
                    <a:schemeClr val="tx1"/>
                  </a:solidFill>
                </a:rPr>
                <a:t>无</a:t>
              </a:r>
              <a:r>
                <a:rPr lang="zh-CN" altLang="zh-CN" dirty="0">
                  <a:solidFill>
                    <a:schemeClr val="tx1"/>
                  </a:solidFill>
                </a:rPr>
                <a:t>国内上市后不良反应报道</a:t>
              </a:r>
              <a:endParaRPr lang="zh-CN" altLang="en-US" dirty="0">
                <a:solidFill>
                  <a:schemeClr val="tx1"/>
                </a:solidFill>
              </a:endParaRPr>
            </a:p>
          </p:txBody>
        </p:sp>
        <p:sp>
          <p:nvSpPr>
            <p:cNvPr id="18" name="椭圆 17">
              <a:extLst>
                <a:ext uri="{FF2B5EF4-FFF2-40B4-BE49-F238E27FC236}">
                  <a16:creationId xmlns:a16="http://schemas.microsoft.com/office/drawing/2014/main" id="{8A6C2EEC-D0C9-A335-A8DA-BE9B7519A017}"/>
                </a:ext>
              </a:extLst>
            </p:cNvPr>
            <p:cNvSpPr/>
            <p:nvPr/>
          </p:nvSpPr>
          <p:spPr>
            <a:xfrm>
              <a:off x="1305811" y="3476148"/>
              <a:ext cx="547222" cy="547220"/>
            </a:xfrm>
            <a:prstGeom prst="ellipse">
              <a:avLst/>
            </a:prstGeom>
            <a:solidFill>
              <a:srgbClr val="016396"/>
            </a:solidFill>
            <a:ln>
              <a:solidFill>
                <a:srgbClr val="13409B"/>
              </a:solidFill>
            </a:ln>
          </p:spPr>
          <p:style>
            <a:lnRef idx="2">
              <a:schemeClr val="accent1">
                <a:lumMod val="75000"/>
              </a:schemeClr>
            </a:lnRef>
            <a:fillRef idx="1">
              <a:schemeClr val="accent1"/>
            </a:fillRef>
            <a:effectRef idx="0">
              <a:srgbClr val="FFFFFF"/>
            </a:effectRef>
            <a:fontRef idx="minor">
              <a:schemeClr val="lt1"/>
            </a:fontRef>
          </p:style>
          <p:txBody>
            <a:bodyPr wrap="none"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r>
                <a:rPr lang="en-US" altLang="zh-CN" sz="2000" b="1" dirty="0">
                  <a:latin typeface="微软雅黑" panose="020B0503020204020204" charset="-122"/>
                  <a:ea typeface="微软雅黑" panose="020B0503020204020204" charset="-122"/>
                  <a:sym typeface="+mn-lt"/>
                </a:rPr>
                <a:t>03</a:t>
              </a:r>
              <a:endParaRPr lang="zh-CN" altLang="en-US" sz="2000" b="1" dirty="0">
                <a:latin typeface="微软雅黑" panose="020B0503020204020204" charset="-122"/>
                <a:ea typeface="微软雅黑" panose="020B0503020204020204" charset="-122"/>
                <a:sym typeface="+mn-lt"/>
              </a:endParaRPr>
            </a:p>
          </p:txBody>
        </p:sp>
      </p:grpSp>
      <p:grpSp>
        <p:nvGrpSpPr>
          <p:cNvPr id="20" name="组合 19">
            <a:extLst>
              <a:ext uri="{FF2B5EF4-FFF2-40B4-BE49-F238E27FC236}">
                <a16:creationId xmlns:a16="http://schemas.microsoft.com/office/drawing/2014/main" id="{79CB5674-3A63-0989-73CA-EB0247B2B0FA}"/>
              </a:ext>
            </a:extLst>
          </p:cNvPr>
          <p:cNvGrpSpPr/>
          <p:nvPr/>
        </p:nvGrpSpPr>
        <p:grpSpPr>
          <a:xfrm>
            <a:off x="1550349" y="4345962"/>
            <a:ext cx="9751703" cy="721810"/>
            <a:chOff x="1220149" y="4345962"/>
            <a:chExt cx="9751703" cy="721810"/>
          </a:xfrm>
        </p:grpSpPr>
        <p:sp>
          <p:nvSpPr>
            <p:cNvPr id="21" name="矩形: 圆角 20">
              <a:extLst>
                <a:ext uri="{FF2B5EF4-FFF2-40B4-BE49-F238E27FC236}">
                  <a16:creationId xmlns:a16="http://schemas.microsoft.com/office/drawing/2014/main" id="{187080B9-381D-579F-035E-479B2F084A5B}"/>
                </a:ext>
              </a:extLst>
            </p:cNvPr>
            <p:cNvSpPr/>
            <p:nvPr/>
          </p:nvSpPr>
          <p:spPr>
            <a:xfrm>
              <a:off x="1220149" y="4345962"/>
              <a:ext cx="9751703" cy="721810"/>
            </a:xfrm>
            <a:prstGeom prst="roundRect">
              <a:avLst>
                <a:gd name="adj" fmla="val 50000"/>
              </a:avLst>
            </a:prstGeom>
            <a:solidFill>
              <a:schemeClr val="bg1"/>
            </a:solidFill>
            <a:ln>
              <a:noFill/>
            </a:ln>
            <a:effectLst>
              <a:outerShdw blurRad="165100" sx="102000" sy="102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r>
                <a:rPr lang="zh-CN" altLang="en-US" b="1" dirty="0">
                  <a:solidFill>
                    <a:schemeClr val="tx1"/>
                  </a:solidFill>
                </a:rPr>
                <a:t>创新性：</a:t>
              </a:r>
              <a:r>
                <a:rPr lang="zh-CN" altLang="en-US" dirty="0">
                  <a:solidFill>
                    <a:schemeClr val="tx1"/>
                  </a:solidFill>
                </a:rPr>
                <a:t>双机制协同清洁，</a:t>
              </a:r>
              <a:r>
                <a:rPr lang="zh-CN" altLang="en-US" dirty="0">
                  <a:solidFill>
                    <a:schemeClr val="tx1"/>
                  </a:solidFill>
                  <a:sym typeface="+mn-ea"/>
                </a:rPr>
                <a:t>唯一即饮型制剂，</a:t>
              </a:r>
              <a:r>
                <a:rPr lang="zh-CN" altLang="en-US" dirty="0">
                  <a:solidFill>
                    <a:schemeClr val="tx1"/>
                  </a:solidFill>
                  <a:sym typeface="微软雅黑" panose="020B0503020204020204" charset="-122"/>
                </a:rPr>
                <a:t>口味佳，</a:t>
              </a:r>
              <a:r>
                <a:rPr lang="zh-CN" altLang="en-US" dirty="0">
                  <a:solidFill>
                    <a:schemeClr val="tx1"/>
                  </a:solidFill>
                  <a:sym typeface="+mn-ea"/>
                </a:rPr>
                <a:t>解决清肠患者痛点</a:t>
              </a:r>
              <a:endParaRPr lang="zh-CN" altLang="en-US" dirty="0">
                <a:solidFill>
                  <a:schemeClr val="tx1"/>
                </a:solidFill>
              </a:endParaRPr>
            </a:p>
          </p:txBody>
        </p:sp>
        <p:sp>
          <p:nvSpPr>
            <p:cNvPr id="22" name="椭圆 21">
              <a:extLst>
                <a:ext uri="{FF2B5EF4-FFF2-40B4-BE49-F238E27FC236}">
                  <a16:creationId xmlns:a16="http://schemas.microsoft.com/office/drawing/2014/main" id="{17C6D0BB-9F6D-0778-6921-4CCC2ECDF3C8}"/>
                </a:ext>
              </a:extLst>
            </p:cNvPr>
            <p:cNvSpPr/>
            <p:nvPr/>
          </p:nvSpPr>
          <p:spPr>
            <a:xfrm>
              <a:off x="1305811" y="4433257"/>
              <a:ext cx="547222" cy="547220"/>
            </a:xfrm>
            <a:prstGeom prst="ellipse">
              <a:avLst/>
            </a:prstGeom>
            <a:solidFill>
              <a:srgbClr val="016396"/>
            </a:solidFill>
            <a:ln>
              <a:solidFill>
                <a:srgbClr val="13409B"/>
              </a:solidFill>
            </a:ln>
          </p:spPr>
          <p:style>
            <a:lnRef idx="2">
              <a:schemeClr val="accent1">
                <a:lumMod val="75000"/>
              </a:schemeClr>
            </a:lnRef>
            <a:fillRef idx="1">
              <a:schemeClr val="accent1"/>
            </a:fillRef>
            <a:effectRef idx="0">
              <a:srgbClr val="FFFFFF"/>
            </a:effectRef>
            <a:fontRef idx="minor">
              <a:schemeClr val="lt1"/>
            </a:fontRef>
          </p:style>
          <p:txBody>
            <a:bodyPr wrap="none"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r>
                <a:rPr lang="en-US" altLang="zh-CN" sz="2000" b="1" dirty="0">
                  <a:latin typeface="微软雅黑" panose="020B0503020204020204" charset="-122"/>
                  <a:ea typeface="微软雅黑" panose="020B0503020204020204" charset="-122"/>
                  <a:sym typeface="+mn-lt"/>
                </a:rPr>
                <a:t>04</a:t>
              </a:r>
              <a:endParaRPr lang="zh-CN" altLang="en-US" sz="2000" b="1" dirty="0">
                <a:latin typeface="微软雅黑" panose="020B0503020204020204" charset="-122"/>
                <a:ea typeface="微软雅黑" panose="020B0503020204020204" charset="-122"/>
                <a:sym typeface="+mn-lt"/>
              </a:endParaRPr>
            </a:p>
          </p:txBody>
        </p:sp>
      </p:grpSp>
      <p:grpSp>
        <p:nvGrpSpPr>
          <p:cNvPr id="23" name="组合 22">
            <a:extLst>
              <a:ext uri="{FF2B5EF4-FFF2-40B4-BE49-F238E27FC236}">
                <a16:creationId xmlns:a16="http://schemas.microsoft.com/office/drawing/2014/main" id="{F216062A-0646-7E4B-37F5-FD99542FC205}"/>
              </a:ext>
            </a:extLst>
          </p:cNvPr>
          <p:cNvGrpSpPr/>
          <p:nvPr/>
        </p:nvGrpSpPr>
        <p:grpSpPr>
          <a:xfrm>
            <a:off x="1138594" y="5303070"/>
            <a:ext cx="9751703" cy="721810"/>
            <a:chOff x="1220149" y="5303070"/>
            <a:chExt cx="9751703" cy="721810"/>
          </a:xfrm>
        </p:grpSpPr>
        <p:sp>
          <p:nvSpPr>
            <p:cNvPr id="24" name="矩形: 圆角 23">
              <a:extLst>
                <a:ext uri="{FF2B5EF4-FFF2-40B4-BE49-F238E27FC236}">
                  <a16:creationId xmlns:a16="http://schemas.microsoft.com/office/drawing/2014/main" id="{CD5685E7-B902-CF02-0628-6C6262813316}"/>
                </a:ext>
              </a:extLst>
            </p:cNvPr>
            <p:cNvSpPr/>
            <p:nvPr/>
          </p:nvSpPr>
          <p:spPr>
            <a:xfrm>
              <a:off x="1220149" y="5303070"/>
              <a:ext cx="9751703" cy="721810"/>
            </a:xfrm>
            <a:prstGeom prst="roundRect">
              <a:avLst>
                <a:gd name="adj" fmla="val 50000"/>
              </a:avLst>
            </a:prstGeom>
            <a:solidFill>
              <a:schemeClr val="bg1"/>
            </a:solidFill>
            <a:ln>
              <a:noFill/>
            </a:ln>
            <a:effectLst>
              <a:outerShdw blurRad="165100" sx="102000" sy="102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828000"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r>
                <a:rPr lang="zh-CN" altLang="en-US" b="1" dirty="0">
                  <a:solidFill>
                    <a:schemeClr val="tx1"/>
                  </a:solidFill>
                </a:rPr>
                <a:t>公平性：</a:t>
              </a:r>
              <a:endParaRPr lang="zh-CN" altLang="en-US" dirty="0">
                <a:solidFill>
                  <a:schemeClr val="tx1"/>
                </a:solidFill>
                <a:sym typeface="+mn-ea"/>
              </a:endParaRPr>
            </a:p>
          </p:txBody>
        </p:sp>
        <p:sp>
          <p:nvSpPr>
            <p:cNvPr id="25" name="椭圆 24">
              <a:extLst>
                <a:ext uri="{FF2B5EF4-FFF2-40B4-BE49-F238E27FC236}">
                  <a16:creationId xmlns:a16="http://schemas.microsoft.com/office/drawing/2014/main" id="{22BA9AED-EB1E-883E-1782-6EEF6642EA80}"/>
                </a:ext>
              </a:extLst>
            </p:cNvPr>
            <p:cNvSpPr/>
            <p:nvPr/>
          </p:nvSpPr>
          <p:spPr>
            <a:xfrm>
              <a:off x="1305811" y="5390365"/>
              <a:ext cx="547222" cy="547220"/>
            </a:xfrm>
            <a:prstGeom prst="ellipse">
              <a:avLst/>
            </a:prstGeom>
            <a:solidFill>
              <a:srgbClr val="016396"/>
            </a:solidFill>
            <a:ln>
              <a:solidFill>
                <a:srgbClr val="13409B"/>
              </a:solidFill>
            </a:ln>
          </p:spPr>
          <p:style>
            <a:lnRef idx="2">
              <a:schemeClr val="accent1">
                <a:lumMod val="75000"/>
              </a:schemeClr>
            </a:lnRef>
            <a:fillRef idx="1">
              <a:schemeClr val="accent1"/>
            </a:fillRef>
            <a:effectRef idx="0">
              <a:srgbClr val="FFFFFF"/>
            </a:effectRef>
            <a:fontRef idx="minor">
              <a:schemeClr val="lt1"/>
            </a:fontRef>
          </p:style>
          <p:txBody>
            <a:bodyPr wrap="none" rtlCol="0" anchor="ct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r>
                <a:rPr lang="en-US" altLang="zh-CN" sz="2000" b="1" dirty="0">
                  <a:latin typeface="微软雅黑" panose="020B0503020204020204" charset="-122"/>
                  <a:ea typeface="微软雅黑" panose="020B0503020204020204" charset="-122"/>
                  <a:sym typeface="+mn-lt"/>
                </a:rPr>
                <a:t>05</a:t>
              </a:r>
              <a:endParaRPr lang="zh-CN" altLang="en-US" sz="2000" b="1" dirty="0">
                <a:latin typeface="微软雅黑" panose="020B0503020204020204" charset="-122"/>
                <a:ea typeface="微软雅黑" panose="020B0503020204020204" charset="-122"/>
                <a:sym typeface="+mn-lt"/>
              </a:endParaRPr>
            </a:p>
          </p:txBody>
        </p:sp>
      </p:grpSp>
      <p:sp>
        <p:nvSpPr>
          <p:cNvPr id="26" name="圆: 空心 25">
            <a:extLst>
              <a:ext uri="{FF2B5EF4-FFF2-40B4-BE49-F238E27FC236}">
                <a16:creationId xmlns:a16="http://schemas.microsoft.com/office/drawing/2014/main" id="{D1DDD430-2D12-A9ED-0053-EA14177A8D36}"/>
              </a:ext>
            </a:extLst>
          </p:cNvPr>
          <p:cNvSpPr/>
          <p:nvPr/>
        </p:nvSpPr>
        <p:spPr>
          <a:xfrm>
            <a:off x="-6119901" y="79733"/>
            <a:ext cx="7340050" cy="7340050"/>
          </a:xfrm>
          <a:prstGeom prst="donut">
            <a:avLst>
              <a:gd name="adj" fmla="val 346"/>
            </a:avLst>
          </a:prstGeom>
          <a:gradFill flip="none" rotWithShape="1">
            <a:gsLst>
              <a:gs pos="0">
                <a:srgbClr val="13409B"/>
              </a:gs>
              <a:gs pos="18000">
                <a:srgbClr val="13409B">
                  <a:alpha val="2000"/>
                </a:srgbClr>
              </a:gs>
            </a:gsLst>
            <a:lin ang="10800000" scaled="1"/>
            <a:tileRect/>
          </a:gradFill>
          <a:ln w="0" cap="flat" cmpd="sng" algn="ctr">
            <a:solidFill>
              <a:srgbClr val="016396"/>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solidFill>
            </a:endParaRPr>
          </a:p>
        </p:txBody>
      </p:sp>
      <p:sp>
        <p:nvSpPr>
          <p:cNvPr id="27" name="椭圆 26">
            <a:extLst>
              <a:ext uri="{FF2B5EF4-FFF2-40B4-BE49-F238E27FC236}">
                <a16:creationId xmlns:a16="http://schemas.microsoft.com/office/drawing/2014/main" id="{862B6F8D-D0B7-37A2-33BA-5E3A1C45F148}"/>
              </a:ext>
            </a:extLst>
          </p:cNvPr>
          <p:cNvSpPr/>
          <p:nvPr/>
        </p:nvSpPr>
        <p:spPr>
          <a:xfrm>
            <a:off x="567094" y="1733940"/>
            <a:ext cx="203200" cy="203200"/>
          </a:xfrm>
          <a:prstGeom prst="ellipse">
            <a:avLst/>
          </a:prstGeom>
          <a:solidFill>
            <a:srgbClr val="016396"/>
          </a:solidFill>
          <a:ln w="19050">
            <a:solidFill>
              <a:schemeClr val="accent1">
                <a:lumMod val="0"/>
                <a:lumOff val="10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a:extLst>
              <a:ext uri="{FF2B5EF4-FFF2-40B4-BE49-F238E27FC236}">
                <a16:creationId xmlns:a16="http://schemas.microsoft.com/office/drawing/2014/main" id="{3FADC550-8C7F-DCC0-330F-B1C35EB449A8}"/>
              </a:ext>
            </a:extLst>
          </p:cNvPr>
          <p:cNvSpPr/>
          <p:nvPr/>
        </p:nvSpPr>
        <p:spPr>
          <a:xfrm>
            <a:off x="978849" y="2691049"/>
            <a:ext cx="203200" cy="203200"/>
          </a:xfrm>
          <a:prstGeom prst="ellipse">
            <a:avLst/>
          </a:prstGeom>
          <a:solidFill>
            <a:srgbClr val="016396"/>
          </a:solidFill>
          <a:ln w="19050">
            <a:solidFill>
              <a:schemeClr val="accent1">
                <a:lumMod val="0"/>
                <a:lumOff val="10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a:extLst>
              <a:ext uri="{FF2B5EF4-FFF2-40B4-BE49-F238E27FC236}">
                <a16:creationId xmlns:a16="http://schemas.microsoft.com/office/drawing/2014/main" id="{A577CAF5-98BA-C98A-ED4B-72B5C1DD1C69}"/>
              </a:ext>
            </a:extLst>
          </p:cNvPr>
          <p:cNvSpPr/>
          <p:nvPr/>
        </p:nvSpPr>
        <p:spPr>
          <a:xfrm>
            <a:off x="1105849" y="3648158"/>
            <a:ext cx="203200" cy="203200"/>
          </a:xfrm>
          <a:prstGeom prst="ellipse">
            <a:avLst/>
          </a:prstGeom>
          <a:solidFill>
            <a:srgbClr val="016396"/>
          </a:solidFill>
          <a:ln w="19050">
            <a:solidFill>
              <a:schemeClr val="accent1">
                <a:lumMod val="0"/>
                <a:lumOff val="10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椭圆 29">
            <a:extLst>
              <a:ext uri="{FF2B5EF4-FFF2-40B4-BE49-F238E27FC236}">
                <a16:creationId xmlns:a16="http://schemas.microsoft.com/office/drawing/2014/main" id="{E8839073-0827-DD54-51C7-C73811ED15A4}"/>
              </a:ext>
            </a:extLst>
          </p:cNvPr>
          <p:cNvSpPr/>
          <p:nvPr/>
        </p:nvSpPr>
        <p:spPr>
          <a:xfrm>
            <a:off x="978849" y="4605267"/>
            <a:ext cx="203200" cy="203200"/>
          </a:xfrm>
          <a:prstGeom prst="ellipse">
            <a:avLst/>
          </a:prstGeom>
          <a:solidFill>
            <a:srgbClr val="016396"/>
          </a:solidFill>
          <a:ln w="19050">
            <a:solidFill>
              <a:schemeClr val="accent1">
                <a:lumMod val="0"/>
                <a:lumOff val="10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a:extLst>
              <a:ext uri="{FF2B5EF4-FFF2-40B4-BE49-F238E27FC236}">
                <a16:creationId xmlns:a16="http://schemas.microsoft.com/office/drawing/2014/main" id="{9DE1B75F-F41B-CC37-2A75-2AC09A3FE2C0}"/>
              </a:ext>
            </a:extLst>
          </p:cNvPr>
          <p:cNvSpPr/>
          <p:nvPr/>
        </p:nvSpPr>
        <p:spPr>
          <a:xfrm>
            <a:off x="567094" y="5562375"/>
            <a:ext cx="203200" cy="203200"/>
          </a:xfrm>
          <a:prstGeom prst="ellipse">
            <a:avLst/>
          </a:prstGeom>
          <a:solidFill>
            <a:srgbClr val="016396"/>
          </a:solidFill>
          <a:ln w="19050">
            <a:solidFill>
              <a:schemeClr val="accent1">
                <a:lumMod val="0"/>
                <a:lumOff val="10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a:extLst>
              <a:ext uri="{FF2B5EF4-FFF2-40B4-BE49-F238E27FC236}">
                <a16:creationId xmlns:a16="http://schemas.microsoft.com/office/drawing/2014/main" id="{E7DDA319-719A-E375-4941-CB12B05AB540}"/>
              </a:ext>
            </a:extLst>
          </p:cNvPr>
          <p:cNvSpPr txBox="1"/>
          <p:nvPr/>
        </p:nvSpPr>
        <p:spPr>
          <a:xfrm>
            <a:off x="2885985" y="5360870"/>
            <a:ext cx="7827243" cy="646331"/>
          </a:xfrm>
          <a:prstGeom prst="rect">
            <a:avLst/>
          </a:prstGeom>
          <a:noFill/>
        </p:spPr>
        <p:txBody>
          <a:bodyPr wrap="square">
            <a:spAutoFit/>
          </a:bodyPr>
          <a:lstStyle/>
          <a:p>
            <a:pPr algn="ctr"/>
            <a:r>
              <a:rPr lang="zh-CN" altLang="en-US" dirty="0">
                <a:solidFill>
                  <a:schemeClr val="tx1"/>
                </a:solidFill>
              </a:rPr>
              <a:t>有助提高公众健康水平，符合</a:t>
            </a:r>
            <a:r>
              <a:rPr lang="en-US" altLang="zh-CN" dirty="0">
                <a:solidFill>
                  <a:schemeClr val="tx1"/>
                </a:solidFill>
              </a:rPr>
              <a:t>”</a:t>
            </a:r>
            <a:r>
              <a:rPr lang="zh-CN" altLang="en-US" dirty="0">
                <a:solidFill>
                  <a:schemeClr val="tx1"/>
                </a:solidFill>
              </a:rPr>
              <a:t>保基本</a:t>
            </a:r>
            <a:r>
              <a:rPr lang="en-US" altLang="zh-CN" dirty="0">
                <a:solidFill>
                  <a:schemeClr val="tx1"/>
                </a:solidFill>
              </a:rPr>
              <a:t>”</a:t>
            </a:r>
            <a:r>
              <a:rPr lang="zh-CN" altLang="en-US" dirty="0">
                <a:solidFill>
                  <a:schemeClr val="tx1"/>
                </a:solidFill>
              </a:rPr>
              <a:t>原则，</a:t>
            </a:r>
            <a:r>
              <a:rPr lang="zh-CN" altLang="en-US" dirty="0"/>
              <a:t>有效防止滥用，弥补</a:t>
            </a:r>
            <a:r>
              <a:rPr lang="zh-CN" altLang="en-US" dirty="0">
                <a:solidFill>
                  <a:schemeClr val="tx1"/>
                </a:solidFill>
              </a:rPr>
              <a:t>目录短板，</a:t>
            </a:r>
            <a:endParaRPr lang="en-US" altLang="zh-CN" dirty="0">
              <a:solidFill>
                <a:schemeClr val="tx1"/>
              </a:solidFill>
            </a:endParaRPr>
          </a:p>
          <a:p>
            <a:pPr algn="ctr"/>
            <a:r>
              <a:rPr lang="zh-CN" altLang="en-US" dirty="0">
                <a:solidFill>
                  <a:schemeClr val="tx1"/>
                </a:solidFill>
              </a:rPr>
              <a:t>临床管理</a:t>
            </a:r>
            <a:r>
              <a:rPr lang="zh-CN" altLang="en-US">
                <a:solidFill>
                  <a:schemeClr val="tx1"/>
                </a:solidFill>
              </a:rPr>
              <a:t>难度小</a:t>
            </a:r>
            <a:endParaRPr lang="zh-CN" altLang="en-US" dirty="0">
              <a:solidFill>
                <a:schemeClr val="tx1"/>
              </a:solidFill>
              <a:sym typeface="+mn-ea"/>
            </a:endParaRPr>
          </a:p>
        </p:txBody>
      </p:sp>
    </p:spTree>
    <p:custDataLst>
      <p:tags r:id="rId1"/>
    </p:custDataLst>
    <p:extLst>
      <p:ext uri="{BB962C8B-B14F-4D97-AF65-F5344CB8AC3E}">
        <p14:creationId xmlns:p14="http://schemas.microsoft.com/office/powerpoint/2010/main" val="127188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4"/>
          <a:stretch>
            <a:fillRect/>
          </a:stretch>
        </a:blipFill>
        <a:effectLst/>
      </p:bgPr>
    </p:bg>
    <p:spTree>
      <p:nvGrpSpPr>
        <p:cNvPr id="1" name=""/>
        <p:cNvGrpSpPr/>
        <p:nvPr/>
      </p:nvGrpSpPr>
      <p:grpSpPr>
        <a:xfrm>
          <a:off x="0" y="0"/>
          <a:ext cx="0" cy="0"/>
          <a:chOff x="0" y="0"/>
          <a:chExt cx="0" cy="0"/>
        </a:xfrm>
      </p:grpSpPr>
      <p:sp>
        <p:nvSpPr>
          <p:cNvPr id="92" name="文本框 91"/>
          <p:cNvSpPr txBox="1"/>
          <p:nvPr/>
        </p:nvSpPr>
        <p:spPr>
          <a:xfrm>
            <a:off x="336864" y="355128"/>
            <a:ext cx="3164478" cy="553959"/>
          </a:xfrm>
          <a:prstGeom prst="rect">
            <a:avLst/>
          </a:prstGeom>
          <a:noFill/>
        </p:spPr>
        <p:txBody>
          <a:bodyPr wrap="square" lIns="121883" tIns="60941" rIns="121883" bIns="60941" rtlCol="0" anchor="ctr">
            <a:spAutoFit/>
          </a:bodyPr>
          <a:lstStyle/>
          <a:p>
            <a:r>
              <a:rPr kumimoji="1" lang="en-US" altLang="zh-CN" sz="2800" dirty="0">
                <a:solidFill>
                  <a:srgbClr val="016396"/>
                </a:solidFill>
                <a:latin typeface="阿里巴巴普惠体 M" panose="00020600040101010101" charset="-122"/>
                <a:ea typeface="阿里巴巴普惠体 M" panose="00020600040101010101" charset="-122"/>
                <a:cs typeface="微软雅黑" panose="020B0503020204020204" charset="-122"/>
              </a:rPr>
              <a:t>01</a:t>
            </a:r>
            <a:r>
              <a:rPr kumimoji="1" lang="zh-CN" altLang="en-US" sz="2800" dirty="0">
                <a:solidFill>
                  <a:srgbClr val="016396"/>
                </a:solidFill>
                <a:latin typeface="阿里巴巴普惠体 M" panose="00020600040101010101" charset="-122"/>
                <a:ea typeface="阿里巴巴普惠体 M" panose="00020600040101010101" charset="-122"/>
                <a:cs typeface="微软雅黑" panose="020B0503020204020204" charset="-122"/>
              </a:rPr>
              <a:t>药品基本信息</a:t>
            </a:r>
            <a:r>
              <a:rPr kumimoji="1" lang="en-US" altLang="zh-CN" sz="2800" dirty="0">
                <a:solidFill>
                  <a:srgbClr val="016396"/>
                </a:solidFill>
                <a:latin typeface="阿里巴巴普惠体 M" panose="00020600040101010101" charset="-122"/>
                <a:ea typeface="阿里巴巴普惠体 M" panose="00020600040101010101" charset="-122"/>
                <a:cs typeface="微软雅黑" panose="020B0503020204020204" charset="-122"/>
              </a:rPr>
              <a:t>1</a:t>
            </a:r>
            <a:r>
              <a:rPr kumimoji="1" lang="zh-CN" altLang="en-US" sz="2800" dirty="0">
                <a:solidFill>
                  <a:srgbClr val="016396"/>
                </a:solidFill>
                <a:latin typeface="阿里巴巴普惠体 M" panose="00020600040101010101" charset="-122"/>
                <a:ea typeface="阿里巴巴普惠体 M" panose="00020600040101010101" charset="-122"/>
                <a:cs typeface="微软雅黑" panose="020B0503020204020204" charset="-122"/>
              </a:rPr>
              <a:t>：</a:t>
            </a:r>
          </a:p>
        </p:txBody>
      </p:sp>
      <p:pic>
        <p:nvPicPr>
          <p:cNvPr id="3" name="图片 2">
            <a:extLst>
              <a:ext uri="{FF2B5EF4-FFF2-40B4-BE49-F238E27FC236}">
                <a16:creationId xmlns:a16="http://schemas.microsoft.com/office/drawing/2014/main" id="{EDCCB21A-3F87-EEC3-67E9-94DE0D6E164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graphicFrame>
        <p:nvGraphicFramePr>
          <p:cNvPr id="2" name="表格 1">
            <a:extLst>
              <a:ext uri="{FF2B5EF4-FFF2-40B4-BE49-F238E27FC236}">
                <a16:creationId xmlns:a16="http://schemas.microsoft.com/office/drawing/2014/main" id="{F83C56A2-9923-4070-0341-B87EA19044B9}"/>
              </a:ext>
            </a:extLst>
          </p:cNvPr>
          <p:cNvGraphicFramePr>
            <a:graphicFrameLocks noGrp="1"/>
          </p:cNvGraphicFramePr>
          <p:nvPr>
            <p:extLst>
              <p:ext uri="{D42A27DB-BD31-4B8C-83A1-F6EECF244321}">
                <p14:modId xmlns:p14="http://schemas.microsoft.com/office/powerpoint/2010/main" val="2283735783"/>
              </p:ext>
            </p:extLst>
          </p:nvPr>
        </p:nvGraphicFramePr>
        <p:xfrm>
          <a:off x="158750" y="1018578"/>
          <a:ext cx="11874500" cy="5568633"/>
        </p:xfrm>
        <a:graphic>
          <a:graphicData uri="http://schemas.openxmlformats.org/drawingml/2006/table">
            <a:tbl>
              <a:tblPr firstRow="1" bandRow="1">
                <a:tableStyleId>{5C22544A-7EE6-4342-B048-85BDC9FD1C3A}</a:tableStyleId>
              </a:tblPr>
              <a:tblGrid>
                <a:gridCol w="2833306">
                  <a:extLst>
                    <a:ext uri="{9D8B030D-6E8A-4147-A177-3AD203B41FA5}">
                      <a16:colId xmlns:a16="http://schemas.microsoft.com/office/drawing/2014/main" val="3053796187"/>
                    </a:ext>
                  </a:extLst>
                </a:gridCol>
                <a:gridCol w="4842560">
                  <a:extLst>
                    <a:ext uri="{9D8B030D-6E8A-4147-A177-3AD203B41FA5}">
                      <a16:colId xmlns:a16="http://schemas.microsoft.com/office/drawing/2014/main" val="3449093246"/>
                    </a:ext>
                  </a:extLst>
                </a:gridCol>
                <a:gridCol w="2642884">
                  <a:extLst>
                    <a:ext uri="{9D8B030D-6E8A-4147-A177-3AD203B41FA5}">
                      <a16:colId xmlns:a16="http://schemas.microsoft.com/office/drawing/2014/main" val="1227689418"/>
                    </a:ext>
                  </a:extLst>
                </a:gridCol>
                <a:gridCol w="1555750">
                  <a:extLst>
                    <a:ext uri="{9D8B030D-6E8A-4147-A177-3AD203B41FA5}">
                      <a16:colId xmlns:a16="http://schemas.microsoft.com/office/drawing/2014/main" val="869891560"/>
                    </a:ext>
                  </a:extLst>
                </a:gridCol>
              </a:tblGrid>
              <a:tr h="299538">
                <a:tc>
                  <a:txBody>
                    <a:bodyPr/>
                    <a:lstStyle/>
                    <a:p>
                      <a:pPr algn="ctr"/>
                      <a:endParaRPr lang="zh-CN" altLang="en-US" dirty="0"/>
                    </a:p>
                  </a:txBody>
                  <a:tcPr anchor="ctr"/>
                </a:tc>
                <a:tc>
                  <a:txBody>
                    <a:bodyPr/>
                    <a:lstStyle/>
                    <a:p>
                      <a:pPr algn="ctr"/>
                      <a:r>
                        <a:rPr lang="zh-CN" altLang="en-US" dirty="0"/>
                        <a:t>本品：复方匹可硫酸钠口服溶液</a:t>
                      </a:r>
                    </a:p>
                  </a:txBody>
                  <a:tcPr anchor="ctr"/>
                </a:tc>
                <a:tc gridSpan="2">
                  <a:txBody>
                    <a:bodyPr/>
                    <a:lstStyle/>
                    <a:p>
                      <a:pPr algn="ctr"/>
                      <a:r>
                        <a:rPr lang="zh-CN" altLang="en-US" dirty="0"/>
                        <a:t>参照品：</a:t>
                      </a:r>
                      <a:r>
                        <a:rPr lang="zh-CN" altLang="en-US" sz="1800" b="1" kern="1200" noProof="0" dirty="0">
                          <a:solidFill>
                            <a:schemeClr val="lt1"/>
                          </a:solidFill>
                          <a:latin typeface="+mn-lt"/>
                          <a:ea typeface="+mn-ea"/>
                          <a:cs typeface="+mn-cs"/>
                        </a:rPr>
                        <a:t>磷酸钠</a:t>
                      </a:r>
                      <a:r>
                        <a:rPr lang="zh-CN" altLang="en-US" dirty="0"/>
                        <a:t>盐散</a:t>
                      </a:r>
                    </a:p>
                  </a:txBody>
                  <a:tcPr anchor="ctr"/>
                </a:tc>
                <a:tc hMerge="1">
                  <a:txBody>
                    <a:bodyPr/>
                    <a:lstStyle/>
                    <a:p>
                      <a:endParaRPr dirty="0"/>
                    </a:p>
                  </a:txBody>
                  <a:tcPr anchor="ctr"/>
                </a:tc>
                <a:extLst>
                  <a:ext uri="{0D108BD9-81ED-4DB2-BD59-A6C34878D82A}">
                    <a16:rowId xmlns:a16="http://schemas.microsoft.com/office/drawing/2014/main" val="1685330051"/>
                  </a:ext>
                </a:extLst>
              </a:tr>
              <a:tr h="374423">
                <a:tc>
                  <a:txBody>
                    <a:bodyPr/>
                    <a:lstStyle/>
                    <a:p>
                      <a:pPr algn="ctr"/>
                      <a:r>
                        <a:rPr lang="zh-CN" altLang="en-US" sz="1200" b="1" dirty="0"/>
                        <a:t>注册规格</a:t>
                      </a:r>
                    </a:p>
                  </a:txBody>
                  <a:tcPr anchor="ctr"/>
                </a:tc>
                <a:tc>
                  <a:txBody>
                    <a:bodyPr/>
                    <a:lstStyle/>
                    <a:p>
                      <a:pPr algn="ct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160ml</a:t>
                      </a:r>
                      <a:r>
                        <a:rPr lang="zh-CN"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：匹可硫酸钠</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10mg</a:t>
                      </a:r>
                      <a:r>
                        <a:rPr lang="zh-CN"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、氧化镁</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3.5g</a:t>
                      </a:r>
                      <a:r>
                        <a:rPr lang="zh-CN"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和无水枸橼酸</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12g</a:t>
                      </a:r>
                      <a:endParaRPr lang="zh-CN" altLang="en-US" sz="1200" dirty="0"/>
                    </a:p>
                  </a:txBody>
                  <a:tcPr anchor="ctr"/>
                </a:tc>
                <a:tc gridSpan="2">
                  <a:txBody>
                    <a:bodyPr/>
                    <a:lstStyle/>
                    <a:p>
                      <a:pPr marL="0" algn="ctr" defTabSz="914400" rtl="0" eaLnBrk="1" latinLnBrk="0" hangingPunct="1"/>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每袋含磷酸二氢钠（NaH2PO4·H2O）21.6g与磷酸氢二钠（Na2HPO4）4.3g</a:t>
                      </a:r>
                      <a:endPar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txBody>
                  <a:tcPr anchor="ctr"/>
                </a:tc>
                <a:tc hMerge="1">
                  <a:txBody>
                    <a:bodyPr/>
                    <a:lstStyle/>
                    <a:p>
                      <a:pPr algn="ctr"/>
                      <a:endParaRPr lang="zh-CN" altLang="en-US" sz="1400" dirty="0"/>
                    </a:p>
                  </a:txBody>
                  <a:tcPr anchor="ctr"/>
                </a:tc>
                <a:extLst>
                  <a:ext uri="{0D108BD9-81ED-4DB2-BD59-A6C34878D82A}">
                    <a16:rowId xmlns:a16="http://schemas.microsoft.com/office/drawing/2014/main" val="778022600"/>
                  </a:ext>
                </a:extLst>
              </a:tr>
              <a:tr h="224654">
                <a:tc>
                  <a:txBody>
                    <a:bodyPr/>
                    <a:lstStyle/>
                    <a:p>
                      <a:pPr algn="ctr"/>
                      <a:r>
                        <a:rPr lang="zh-CN" altLang="en-US" sz="1200" b="1" dirty="0"/>
                        <a:t>说明书适应症（详见说明书）</a:t>
                      </a:r>
                    </a:p>
                  </a:txBody>
                  <a:tcPr anchor="ctr"/>
                </a:tc>
                <a:tc>
                  <a:txBody>
                    <a:bodyPr/>
                    <a:lstStyle/>
                    <a:p>
                      <a:pPr algn="ct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用于结肠镜检查前的肠道清洁准备。</a:t>
                      </a:r>
                      <a:endParaRPr lang="zh-CN" altLang="en-US" sz="1200" dirty="0"/>
                    </a:p>
                  </a:txBody>
                  <a:tcPr anchor="ctr"/>
                </a:tc>
                <a:tc gridSpan="2">
                  <a:txBody>
                    <a:bodyPr/>
                    <a:lstStyle/>
                    <a:p>
                      <a:pPr marL="0" algn="ctr" defTabSz="914400" rtl="0" eaLnBrk="1" latinLnBrk="0" hangingPunct="1"/>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用于患者结肠X-光线及肠道内窥镜检查前或手术前清理肠道。</a:t>
                      </a:r>
                      <a:endPar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txBody>
                  <a:tcPr anchor="ctr"/>
                </a:tc>
                <a:tc hMerge="1">
                  <a:txBody>
                    <a:bodyPr/>
                    <a:lstStyle/>
                    <a:p>
                      <a:pPr algn="ctr"/>
                      <a:endParaRPr lang="zh-CN" altLang="en-US" sz="1400" dirty="0"/>
                    </a:p>
                  </a:txBody>
                  <a:tcPr anchor="ctr"/>
                </a:tc>
                <a:extLst>
                  <a:ext uri="{0D108BD9-81ED-4DB2-BD59-A6C34878D82A}">
                    <a16:rowId xmlns:a16="http://schemas.microsoft.com/office/drawing/2014/main" val="2122485347"/>
                  </a:ext>
                </a:extLst>
              </a:tr>
              <a:tr h="2039306">
                <a:tc>
                  <a:txBody>
                    <a:bodyPr/>
                    <a:lstStyle/>
                    <a:p>
                      <a:pPr algn="ctr"/>
                      <a:r>
                        <a:rPr lang="zh-CN" altLang="en-US" sz="1200" b="1" dirty="0"/>
                        <a:t>用法用量（详见说明书）</a:t>
                      </a:r>
                    </a:p>
                  </a:txBody>
                  <a:tcPr anchor="ctr"/>
                </a:tc>
                <a:tc>
                  <a:txBody>
                    <a:bodyPr/>
                    <a:lstStyle/>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口服。本品</a:t>
                      </a:r>
                      <a:r>
                        <a:rPr lang="zh-CN" altLang="zh-CN" sz="1400" b="1" kern="1200" dirty="0">
                          <a:solidFill>
                            <a:srgbClr val="FF0000"/>
                          </a:solidFill>
                          <a:latin typeface="阿里巴巴普惠体 R" panose="00020600040101010101" charset="-122"/>
                          <a:ea typeface="阿里巴巴普惠体 R" panose="00020600040101010101" charset="-122"/>
                          <a:cs typeface="阿里巴巴普惠体 R" panose="00020600040101010101" charset="-122"/>
                        </a:rPr>
                        <a:t>可即时饮用，服用前无需稀释</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。每次一瓶（160ml），共两次。</a:t>
                      </a: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检查前日应进无渣半流食，检查当日禁食，以确保清肠效果。治疗期间应按规定饮用足够的澄清液体，以免发生脱水。</a:t>
                      </a: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服用方案：分天给药方案</a:t>
                      </a: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第一次服药：检查前日晚上7时</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9时服用第一瓶，患者应在服药后至就寝前喝1500至2000毫升的澄清液体（可分多次饮用）。</a:t>
                      </a: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第二次服药：检查前4</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~6</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小时服用第二瓶，患者应在检查前喝</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750</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毫升的澄清液体（可分多次饮用）。检查前</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2</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小时开始禁饮。</a:t>
                      </a: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若在麻醉下进行内镜检查，应按照麻醉的常规要求操作，以免发生危险。</a:t>
                      </a:r>
                      <a:endParaRPr lang="zh-CN" altLang="en-US" sz="1200" dirty="0"/>
                    </a:p>
                  </a:txBody>
                  <a:tcPr anchor="ctr"/>
                </a:tc>
                <a:tc gridSpan="2">
                  <a:txBody>
                    <a:bodyPr/>
                    <a:lstStyle/>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本品用于肠道准备时服药一般分两次，每次服药</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1</a:t>
                      </a:r>
                      <a:r>
                        <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袋</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a:t>
                      </a:r>
                      <a:b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b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第一次服药时间在操作或检查前一天晚上7点，用法</a:t>
                      </a:r>
                      <a:r>
                        <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为用</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800</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ml以上温凉水</a:t>
                      </a:r>
                      <a:r>
                        <a:rPr lang="zh-CN" altLang="en-US" sz="1200" b="1" kern="1200" dirty="0">
                          <a:solidFill>
                            <a:schemeClr val="accent2"/>
                          </a:solidFill>
                          <a:latin typeface="阿里巴巴普惠体 R" panose="00020600040101010101" charset="-122"/>
                          <a:ea typeface="阿里巴巴普惠体 R" panose="00020600040101010101" charset="-122"/>
                          <a:cs typeface="阿里巴巴普惠体 R" panose="00020600040101010101" charset="-122"/>
                        </a:rPr>
                        <a:t>溶解</a:t>
                      </a:r>
                      <a:r>
                        <a:rPr lang="zh-CN" altLang="zh-CN" sz="1200" b="1" kern="1200" dirty="0">
                          <a:solidFill>
                            <a:schemeClr val="accent2"/>
                          </a:solidFill>
                          <a:latin typeface="阿里巴巴普惠体 R" panose="00020600040101010101" charset="-122"/>
                          <a:ea typeface="阿里巴巴普惠体 R" panose="00020600040101010101" charset="-122"/>
                          <a:cs typeface="阿里巴巴普惠体 R" panose="00020600040101010101" charset="-122"/>
                        </a:rPr>
                        <a:t>后</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服用。</a:t>
                      </a:r>
                      <a:endPar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p>
                      <a:pPr marL="0" algn="l" defTabSz="914400" rtl="0" eaLnBrk="1" latinLnBrk="0" hangingPunct="1">
                        <a:lnSpc>
                          <a:spcPct val="130000"/>
                        </a:lnSpc>
                      </a:pP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第二次服药时间在操作或检查当天早晨7点（或在操作或检查前至少3个小时），或遵医嘱，用法同第一次。</a:t>
                      </a:r>
                      <a:b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b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为获得良好肠道准备效果，建议患者在可承受范围内多饮用水。</a:t>
                      </a:r>
                      <a:endPar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txBody>
                  <a:tcPr anchor="ctr"/>
                </a:tc>
                <a:tc hMerge="1">
                  <a:txBody>
                    <a:bodyPr/>
                    <a:lstStyle/>
                    <a:p>
                      <a:pPr algn="ctr"/>
                      <a:endParaRPr lang="zh-CN" altLang="en-US" sz="1400" dirty="0"/>
                    </a:p>
                  </a:txBody>
                  <a:tcPr anchor="ctr"/>
                </a:tc>
                <a:extLst>
                  <a:ext uri="{0D108BD9-81ED-4DB2-BD59-A6C34878D82A}">
                    <a16:rowId xmlns:a16="http://schemas.microsoft.com/office/drawing/2014/main" val="412916743"/>
                  </a:ext>
                </a:extLst>
              </a:tr>
              <a:tr h="249615">
                <a:tc>
                  <a:txBody>
                    <a:bodyPr/>
                    <a:lstStyle/>
                    <a:p>
                      <a:pPr algn="ctr"/>
                      <a:r>
                        <a:rPr lang="zh-CN" altLang="en-US" sz="1200" b="1" dirty="0"/>
                        <a:t>中国大陆首次上市时间</a:t>
                      </a:r>
                    </a:p>
                  </a:txBody>
                  <a:tcPr anchor="ctr"/>
                </a:tc>
                <a:tc>
                  <a:txBody>
                    <a:bodyPr/>
                    <a:lstStyle/>
                    <a:p>
                      <a:pPr algn="ct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2026</a:t>
                      </a: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年</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6</a:t>
                      </a: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月</a:t>
                      </a:r>
                      <a:endParaRPr lang="zh-CN" altLang="en-US" sz="1200" dirty="0"/>
                    </a:p>
                  </a:txBody>
                  <a:tcPr anchor="ctr"/>
                </a:tc>
                <a:tc>
                  <a:txBody>
                    <a:bodyPr/>
                    <a:lstStyle/>
                    <a:p>
                      <a:pPr marL="0" algn="ctr" defTabSz="914400" rtl="0" eaLnBrk="1" latinLnBrk="0" hangingPunct="1"/>
                      <a:r>
                        <a:rPr lang="zh-CN" altLang="en-US" sz="1400" b="1" kern="1200" dirty="0">
                          <a:solidFill>
                            <a:schemeClr val="lt1"/>
                          </a:solidFill>
                          <a:latin typeface="+mn-lt"/>
                          <a:ea typeface="+mn-ea"/>
                          <a:cs typeface="+mn-cs"/>
                        </a:rPr>
                        <a:t>是否为</a:t>
                      </a:r>
                      <a:r>
                        <a:rPr lang="en-US" altLang="zh-CN" sz="1400" b="1" kern="1200" dirty="0">
                          <a:solidFill>
                            <a:schemeClr val="lt1"/>
                          </a:solidFill>
                          <a:latin typeface="+mn-lt"/>
                          <a:ea typeface="+mn-ea"/>
                          <a:cs typeface="+mn-cs"/>
                        </a:rPr>
                        <a:t>OTC</a:t>
                      </a:r>
                      <a:r>
                        <a:rPr lang="zh-CN" altLang="en-US" sz="1400" b="1" kern="1200" dirty="0">
                          <a:solidFill>
                            <a:schemeClr val="lt1"/>
                          </a:solidFill>
                          <a:latin typeface="+mn-lt"/>
                          <a:ea typeface="+mn-ea"/>
                          <a:cs typeface="+mn-cs"/>
                        </a:rPr>
                        <a:t>产品</a:t>
                      </a:r>
                    </a:p>
                  </a:txBody>
                  <a:tcPr anchor="ctr">
                    <a:solidFill>
                      <a:schemeClr val="accent1"/>
                    </a:solidFill>
                  </a:tcPr>
                </a:tc>
                <a:tc>
                  <a:txBody>
                    <a:bodyPr/>
                    <a:lstStyle/>
                    <a:p>
                      <a:pPr algn="ctr"/>
                      <a:r>
                        <a:rPr lang="zh-CN" altLang="en-US" sz="1200" dirty="0"/>
                        <a:t>否</a:t>
                      </a:r>
                    </a:p>
                  </a:txBody>
                  <a:tcPr anchor="ctr"/>
                </a:tc>
                <a:extLst>
                  <a:ext uri="{0D108BD9-81ED-4DB2-BD59-A6C34878D82A}">
                    <a16:rowId xmlns:a16="http://schemas.microsoft.com/office/drawing/2014/main" val="1576851885"/>
                  </a:ext>
                </a:extLst>
              </a:tr>
              <a:tr h="249615">
                <a:tc>
                  <a:txBody>
                    <a:bodyPr/>
                    <a:lstStyle/>
                    <a:p>
                      <a:pPr algn="ctr"/>
                      <a:r>
                        <a:rPr lang="zh-CN" altLang="en-US" sz="1200" b="1" dirty="0"/>
                        <a:t>目前大陆地区同通用名药品的上市情况</a:t>
                      </a:r>
                    </a:p>
                  </a:txBody>
                  <a:tcPr anchor="ctr"/>
                </a:tc>
                <a:tc>
                  <a:txBody>
                    <a:bodyPr/>
                    <a:lstStyle/>
                    <a:p>
                      <a:pPr algn="ctr"/>
                      <a:r>
                        <a:rPr lang="en-US" altLang="zh-CN" sz="1200" dirty="0"/>
                        <a:t>4</a:t>
                      </a:r>
                      <a:r>
                        <a:rPr lang="zh-CN" altLang="en-US" sz="1200" dirty="0"/>
                        <a:t>家</a:t>
                      </a:r>
                    </a:p>
                  </a:txBody>
                  <a:tcPr anchor="ctr"/>
                </a:tc>
                <a:tc>
                  <a:txBody>
                    <a:bodyPr/>
                    <a:lstStyle/>
                    <a:p>
                      <a:pPr marL="0" algn="ctr" defTabSz="914400" rtl="0" eaLnBrk="1" latinLnBrk="0" hangingPunct="1"/>
                      <a:r>
                        <a:rPr lang="zh-CN" altLang="en-US" sz="1400" b="1" kern="1200" dirty="0">
                          <a:solidFill>
                            <a:schemeClr val="lt1"/>
                          </a:solidFill>
                          <a:latin typeface="+mn-lt"/>
                          <a:ea typeface="+mn-ea"/>
                          <a:cs typeface="+mn-cs"/>
                        </a:rPr>
                        <a:t>全球首个上市国家</a:t>
                      </a:r>
                      <a:r>
                        <a:rPr lang="en-US" altLang="zh-CN" sz="1400" b="1" kern="1200" dirty="0">
                          <a:solidFill>
                            <a:schemeClr val="lt1"/>
                          </a:solidFill>
                          <a:latin typeface="+mn-lt"/>
                          <a:ea typeface="+mn-ea"/>
                          <a:cs typeface="+mn-cs"/>
                        </a:rPr>
                        <a:t>/</a:t>
                      </a:r>
                      <a:r>
                        <a:rPr lang="zh-CN" altLang="en-US" sz="1400" b="1" kern="1200" dirty="0">
                          <a:solidFill>
                            <a:schemeClr val="lt1"/>
                          </a:solidFill>
                          <a:latin typeface="+mn-lt"/>
                          <a:ea typeface="+mn-ea"/>
                          <a:cs typeface="+mn-cs"/>
                        </a:rPr>
                        <a:t>地区和时间</a:t>
                      </a:r>
                    </a:p>
                  </a:txBody>
                  <a:tcPr anchor="ctr">
                    <a:solidFill>
                      <a:schemeClr val="accent1"/>
                    </a:solidFill>
                  </a:tcPr>
                </a:tc>
                <a:tc>
                  <a:txBody>
                    <a:bodyPr/>
                    <a:lstStyle/>
                    <a:p>
                      <a:pPr algn="ct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美国，</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2017</a:t>
                      </a: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年</a:t>
                      </a:r>
                      <a:r>
                        <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11</a:t>
                      </a: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月</a:t>
                      </a:r>
                      <a:endParaRPr lang="zh-CN" altLang="en-US" sz="1200" dirty="0"/>
                    </a:p>
                  </a:txBody>
                  <a:tcPr anchor="ctr"/>
                </a:tc>
                <a:extLst>
                  <a:ext uri="{0D108BD9-81ED-4DB2-BD59-A6C34878D82A}">
                    <a16:rowId xmlns:a16="http://schemas.microsoft.com/office/drawing/2014/main" val="4076973202"/>
                  </a:ext>
                </a:extLst>
              </a:tr>
              <a:tr h="224654">
                <a:tc>
                  <a:txBody>
                    <a:bodyPr/>
                    <a:lstStyle/>
                    <a:p>
                      <a:pPr algn="ctr"/>
                      <a:r>
                        <a:rPr lang="zh-CN" altLang="en-US" sz="1200" b="1" dirty="0"/>
                        <a:t>申报目录类别</a:t>
                      </a:r>
                    </a:p>
                  </a:txBody>
                  <a:tcPr anchor="ctr"/>
                </a:tc>
                <a:tc gridSpan="3">
                  <a:txBody>
                    <a:bodyPr/>
                    <a:lstStyle/>
                    <a:p>
                      <a:pPr algn="l"/>
                      <a:r>
                        <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基本医保目录</a:t>
                      </a:r>
                    </a:p>
                  </a:txBody>
                  <a:tcPr anchor="ct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907623561"/>
                  </a:ext>
                </a:extLst>
              </a:tr>
              <a:tr h="224654">
                <a:tc>
                  <a:txBody>
                    <a:bodyPr/>
                    <a:lstStyle/>
                    <a:p>
                      <a:pPr algn="ctr"/>
                      <a:r>
                        <a:rPr lang="zh-CN" altLang="en-US" sz="1200" b="1" dirty="0"/>
                        <a:t>参照药品选择理由</a:t>
                      </a:r>
                    </a:p>
                  </a:txBody>
                  <a:tcPr anchor="ctr"/>
                </a:tc>
                <a:tc gridSpan="3">
                  <a:txBody>
                    <a:bodyPr/>
                    <a:lstStyle/>
                    <a:p>
                      <a:pPr algn="l"/>
                      <a:r>
                        <a:rPr lang="zh-CN" altLang="en-US" sz="1200" b="1" kern="0" spc="-3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①</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均为新型低容量高渗透肠道准备药物</a:t>
                      </a:r>
                      <a:r>
                        <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a:t>
                      </a:r>
                      <a:r>
                        <a:rPr lang="zh-CN" altLang="en-US" sz="1200" b="1" kern="0" spc="-3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②</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参照药品磷酸钠盐散</a:t>
                      </a:r>
                      <a:r>
                        <a:rPr lang="en-US"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2022</a:t>
                      </a:r>
                      <a:r>
                        <a:rPr lang="zh-CN" altLang="zh-CN"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rPr>
                        <a:t>年通过国家医保谈判纳入国家医保目录。</a:t>
                      </a:r>
                      <a:endPar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txBody>
                  <a:tcPr anchor="ctr"/>
                </a:tc>
                <a:tc hMerge="1">
                  <a:txBody>
                    <a:bodyPr/>
                    <a:lstStyle/>
                    <a:p>
                      <a:pPr algn="ctr"/>
                      <a:endParaRPr lang="zh-CN" altLang="en-US" dirty="0"/>
                    </a:p>
                  </a:txBody>
                  <a:tcPr anchor="ctr"/>
                </a:tc>
                <a:tc hMerge="1">
                  <a:txBody>
                    <a:bodyPr/>
                    <a:lstStyle/>
                    <a:p>
                      <a:pPr algn="ctr"/>
                      <a:endParaRPr lang="zh-CN" altLang="en-US" dirty="0"/>
                    </a:p>
                  </a:txBody>
                  <a:tcPr anchor="ctr"/>
                </a:tc>
                <a:extLst>
                  <a:ext uri="{0D108BD9-81ED-4DB2-BD59-A6C34878D82A}">
                    <a16:rowId xmlns:a16="http://schemas.microsoft.com/office/drawing/2014/main" val="950763795"/>
                  </a:ext>
                </a:extLst>
              </a:tr>
              <a:tr h="6739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200" b="1" dirty="0"/>
                        <a:t>与参照药品相比临床优势</a:t>
                      </a:r>
                    </a:p>
                    <a:p>
                      <a:pPr algn="ctr"/>
                      <a:endParaRPr lang="zh-CN" altLang="en-US" sz="1200" b="1" dirty="0"/>
                    </a:p>
                  </a:txBody>
                  <a:tcPr anchor="ctr"/>
                </a:tc>
                <a:tc gridSpan="3">
                  <a:txBody>
                    <a:bodyPr/>
                    <a:lstStyle/>
                    <a:p>
                      <a:pPr algn="l"/>
                      <a:r>
                        <a:rPr lang="zh-CN" altLang="en-US" sz="1200" b="1" kern="0" spc="-3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①</a:t>
                      </a:r>
                      <a:r>
                        <a:rPr lang="zh-CN" altLang="en-US" sz="1200" b="1" kern="0" spc="-80" dirty="0">
                          <a:solidFill>
                            <a:srgbClr val="ED772F">
                              <a:alpha val="100000"/>
                            </a:srgbClr>
                          </a:solidFill>
                          <a:latin typeface="微软雅黑" panose="020B0503020204020204" charset="-122"/>
                          <a:ea typeface="微软雅黑" panose="020B0503020204020204" charset="-122"/>
                          <a:cs typeface="微软雅黑" panose="020B0503020204020204" charset="-122"/>
                        </a:rPr>
                        <a:t>唯一的</a:t>
                      </a:r>
                      <a:r>
                        <a:rPr kumimoji="1" lang="zh-CN" altLang="en-US" sz="1200" b="1" dirty="0">
                          <a:solidFill>
                            <a:prstClr val="black"/>
                          </a:solidFill>
                          <a:latin typeface="微软雅黑" charset="0"/>
                          <a:ea typeface="微软雅黑" charset="0"/>
                          <a:cs typeface="微软雅黑" charset="0"/>
                        </a:rPr>
                        <a:t>“</a:t>
                      </a:r>
                      <a:r>
                        <a:rPr kumimoji="1" lang="zh-CN" altLang="en-US" sz="1200" b="1" dirty="0">
                          <a:solidFill>
                            <a:srgbClr val="C00000"/>
                          </a:solidFill>
                          <a:latin typeface="微软雅黑" charset="0"/>
                          <a:ea typeface="微软雅黑" charset="0"/>
                          <a:cs typeface="微软雅黑" charset="0"/>
                        </a:rPr>
                        <a:t>刺激</a:t>
                      </a:r>
                      <a:r>
                        <a:rPr kumimoji="1" lang="en-US" altLang="zh-CN" sz="1200" b="1" dirty="0">
                          <a:solidFill>
                            <a:srgbClr val="C00000"/>
                          </a:solidFill>
                          <a:latin typeface="微软雅黑" charset="0"/>
                          <a:ea typeface="微软雅黑" charset="0"/>
                          <a:cs typeface="微软雅黑" charset="0"/>
                        </a:rPr>
                        <a:t>+</a:t>
                      </a:r>
                      <a:r>
                        <a:rPr kumimoji="1" lang="zh-CN" altLang="en-US" sz="1200" b="1" dirty="0">
                          <a:solidFill>
                            <a:srgbClr val="C00000"/>
                          </a:solidFill>
                          <a:latin typeface="微软雅黑" charset="0"/>
                          <a:ea typeface="微软雅黑" charset="0"/>
                          <a:cs typeface="微软雅黑" charset="0"/>
                        </a:rPr>
                        <a:t>渗透</a:t>
                      </a:r>
                      <a:r>
                        <a:rPr kumimoji="1" lang="zh-CN" altLang="en-US" sz="1200" dirty="0">
                          <a:solidFill>
                            <a:prstClr val="black"/>
                          </a:solidFill>
                          <a:latin typeface="微软雅黑" charset="0"/>
                          <a:ea typeface="微软雅黑" charset="0"/>
                          <a:cs typeface="微软雅黑" charset="0"/>
                        </a:rPr>
                        <a:t>”</a:t>
                      </a:r>
                      <a:r>
                        <a:rPr lang="zh-CN" altLang="en-US" sz="1200" b="1" kern="0" spc="-80" dirty="0">
                          <a:solidFill>
                            <a:srgbClr val="ED772F">
                              <a:alpha val="100000"/>
                            </a:srgbClr>
                          </a:solidFill>
                          <a:latin typeface="微软雅黑" panose="020B0503020204020204" charset="-122"/>
                          <a:ea typeface="微软雅黑" panose="020B0503020204020204" charset="-122"/>
                          <a:cs typeface="微软雅黑" panose="020B0503020204020204" charset="-122"/>
                        </a:rPr>
                        <a:t>双重缓泻机制，</a:t>
                      </a:r>
                      <a:r>
                        <a:rPr lang="zh-CN" altLang="en-US" sz="12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恶心、呕吐等胃肠不良反应发生几率更低；</a:t>
                      </a:r>
                      <a:endParaRPr lang="en-US" altLang="zh-CN" sz="12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endParaRPr>
                    </a:p>
                    <a:p>
                      <a:pPr algn="l"/>
                      <a:r>
                        <a:rPr lang="zh-CN" altLang="zh-CN" sz="1200" b="1" kern="0" spc="-3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②</a:t>
                      </a:r>
                      <a:r>
                        <a:rPr lang="zh-CN" altLang="en-US" sz="1200" b="1" kern="0" spc="-30" dirty="0">
                          <a:solidFill>
                            <a:srgbClr val="ED772F">
                              <a:alpha val="100000"/>
                            </a:srgbClr>
                          </a:solidFill>
                          <a:latin typeface="微软雅黑" panose="020B0503020204020204" charset="-122"/>
                          <a:ea typeface="微软雅黑" panose="020B0503020204020204" charset="-122"/>
                          <a:cs typeface="微软雅黑" panose="020B0503020204020204" charset="-122"/>
                        </a:rPr>
                        <a:t>肠道准备充分，清肠效果确切，息肉腺瘤检出率高，</a:t>
                      </a:r>
                      <a:r>
                        <a:rPr lang="zh-CN" altLang="en-US"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节省后</a:t>
                      </a:r>
                      <a:r>
                        <a:rPr lang="zh-CN" altLang="en-US"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续癌</a:t>
                      </a:r>
                      <a:r>
                        <a:rPr lang="zh-CN" altLang="en-US" sz="1200" kern="0" spc="90" dirty="0">
                          <a:solidFill>
                            <a:srgbClr val="595959">
                              <a:alpha val="100000"/>
                            </a:srgbClr>
                          </a:solidFill>
                          <a:latin typeface="微软雅黑" panose="020B0503020204020204" charset="-122"/>
                          <a:ea typeface="微软雅黑" panose="020B0503020204020204" charset="-122"/>
                          <a:cs typeface="微软雅黑" panose="020B0503020204020204" charset="-122"/>
                        </a:rPr>
                        <a:t>症治疗费用以及医保负担；</a:t>
                      </a:r>
                      <a:endParaRPr lang="en-US" altLang="zh-CN" sz="1200" kern="0" spc="90" dirty="0">
                        <a:solidFill>
                          <a:srgbClr val="595959">
                            <a:alpha val="100000"/>
                          </a:srgbClr>
                        </a:solidFill>
                        <a:latin typeface="微软雅黑" panose="020B0503020204020204" charset="-122"/>
                        <a:ea typeface="微软雅黑" panose="020B0503020204020204" charset="-122"/>
                        <a:cs typeface="微软雅黑" panose="020B0503020204020204" charset="-122"/>
                      </a:endParaRPr>
                    </a:p>
                    <a:p>
                      <a:pPr algn="l"/>
                      <a:r>
                        <a:rPr lang="zh-CN" altLang="zh-CN" sz="1200" b="1" kern="0" spc="90" dirty="0">
                          <a:solidFill>
                            <a:srgbClr val="595959">
                              <a:alpha val="100000"/>
                            </a:srgbClr>
                          </a:solidFill>
                          <a:latin typeface="微软雅黑" panose="020B0503020204020204" charset="-122"/>
                          <a:ea typeface="微软雅黑" panose="020B0503020204020204" charset="-122"/>
                          <a:cs typeface="微软雅黑" panose="020B0503020204020204" charset="-122"/>
                        </a:rPr>
                        <a:t>③</a:t>
                      </a:r>
                      <a:r>
                        <a:rPr lang="zh-CN" altLang="en-US" sz="1200" b="1" kern="0" spc="-10" dirty="0">
                          <a:solidFill>
                            <a:srgbClr val="ED772F">
                              <a:alpha val="100000"/>
                            </a:srgbClr>
                          </a:solidFill>
                          <a:latin typeface="微软雅黑" panose="020B0503020204020204" charset="-122"/>
                          <a:ea typeface="微软雅黑" panose="020B0503020204020204" charset="-122"/>
                          <a:cs typeface="微软雅黑" panose="020B0503020204020204" charset="-122"/>
                        </a:rPr>
                        <a:t>药液量少，无需溶解稀释，服用方便，口感好，患者体验佳，依从</a:t>
                      </a:r>
                      <a:r>
                        <a:rPr lang="zh-CN" altLang="en-US" sz="1200" b="1" kern="0" spc="-20" dirty="0">
                          <a:solidFill>
                            <a:srgbClr val="ED772F">
                              <a:alpha val="100000"/>
                            </a:srgbClr>
                          </a:solidFill>
                          <a:latin typeface="微软雅黑" panose="020B0503020204020204" charset="-122"/>
                          <a:ea typeface="微软雅黑" panose="020B0503020204020204" charset="-122"/>
                          <a:cs typeface="微软雅黑" panose="020B0503020204020204" charset="-122"/>
                        </a:rPr>
                        <a:t>性高，</a:t>
                      </a:r>
                      <a:r>
                        <a:rPr lang="zh-CN" altLang="en-US" sz="1200" b="1" kern="0" spc="-10" noProof="0" dirty="0">
                          <a:solidFill>
                            <a:srgbClr val="ED772F">
                              <a:alpha val="100000"/>
                            </a:srgbClr>
                          </a:solidFill>
                          <a:latin typeface="微软雅黑" panose="020B0503020204020204" charset="-122"/>
                          <a:ea typeface="微软雅黑" panose="020B0503020204020204" charset="-122"/>
                          <a:cs typeface="+mn-cs"/>
                        </a:rPr>
                        <a:t>使用意愿度高，</a:t>
                      </a:r>
                      <a:r>
                        <a:rPr lang="zh-CN" altLang="zh-CN" sz="1200" kern="0" spc="-10" dirty="0">
                          <a:solidFill>
                            <a:srgbClr val="595959">
                              <a:alpha val="100000"/>
                            </a:srgbClr>
                          </a:solidFill>
                          <a:latin typeface="微软雅黑" panose="020B0503020204020204" charset="-122"/>
                          <a:ea typeface="微软雅黑" panose="020B0503020204020204" charset="-122"/>
                        </a:rPr>
                        <a:t>能够有效覆盖老年人等特殊人群清</a:t>
                      </a:r>
                      <a:r>
                        <a:rPr lang="zh-CN" altLang="en-US" sz="1200" kern="0" spc="-10" dirty="0">
                          <a:solidFill>
                            <a:srgbClr val="595959">
                              <a:alpha val="100000"/>
                            </a:srgbClr>
                          </a:solidFill>
                          <a:latin typeface="微软雅黑" panose="020B0503020204020204" charset="-122"/>
                          <a:ea typeface="微软雅黑" panose="020B0503020204020204" charset="-122"/>
                        </a:rPr>
                        <a:t>需求，</a:t>
                      </a:r>
                      <a:r>
                        <a:rPr lang="zh-CN" altLang="zh-CN" sz="1200" kern="0" spc="-10" dirty="0">
                          <a:solidFill>
                            <a:srgbClr val="595959">
                              <a:alpha val="100000"/>
                            </a:srgbClr>
                          </a:solidFill>
                          <a:latin typeface="微软雅黑" panose="020B0503020204020204" charset="-122"/>
                          <a:ea typeface="微软雅黑" panose="020B0503020204020204" charset="-122"/>
                        </a:rPr>
                        <a:t>更具有便利性与适配性</a:t>
                      </a:r>
                      <a:r>
                        <a:rPr lang="zh-CN" altLang="en-US" sz="1200" kern="0" spc="-10" dirty="0">
                          <a:solidFill>
                            <a:srgbClr val="595959">
                              <a:alpha val="100000"/>
                            </a:srgbClr>
                          </a:solidFill>
                          <a:latin typeface="微软雅黑" panose="020B0503020204020204" charset="-122"/>
                          <a:ea typeface="微软雅黑" panose="020B0503020204020204" charset="-122"/>
                        </a:rPr>
                        <a:t>。</a:t>
                      </a:r>
                      <a:endParaRPr lang="zh-CN" altLang="en-US" sz="1200" kern="1200" dirty="0">
                        <a:solidFill>
                          <a:schemeClr val="tx1">
                            <a:lumMod val="75000"/>
                            <a:lumOff val="25000"/>
                          </a:schemeClr>
                        </a:solidFill>
                        <a:latin typeface="阿里巴巴普惠体 R" panose="00020600040101010101" charset="-122"/>
                        <a:ea typeface="阿里巴巴普惠体 R" panose="00020600040101010101" charset="-122"/>
                        <a:cs typeface="阿里巴巴普惠体 R" panose="00020600040101010101" charset="-122"/>
                      </a:endParaRPr>
                    </a:p>
                  </a:txBody>
                  <a:tcPr anchor="ct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3699069687"/>
                  </a:ext>
                </a:extLst>
              </a:tr>
            </a:tbl>
          </a:graphicData>
        </a:graphic>
      </p:graphicFrame>
      <p:sp>
        <p:nvSpPr>
          <p:cNvPr id="4" name="文本框 3">
            <a:extLst>
              <a:ext uri="{FF2B5EF4-FFF2-40B4-BE49-F238E27FC236}">
                <a16:creationId xmlns:a16="http://schemas.microsoft.com/office/drawing/2014/main" id="{47A2C983-2821-39C7-6042-5CBAF87E7088}"/>
              </a:ext>
            </a:extLst>
          </p:cNvPr>
          <p:cNvSpPr txBox="1"/>
          <p:nvPr/>
        </p:nvSpPr>
        <p:spPr>
          <a:xfrm>
            <a:off x="3280041" y="421729"/>
            <a:ext cx="7078965" cy="420756"/>
          </a:xfrm>
          <a:prstGeom prst="rect">
            <a:avLst/>
          </a:prstGeom>
          <a:noFill/>
        </p:spPr>
        <p:txBody>
          <a:bodyPr wrap="square">
            <a:spAutoFit/>
          </a:bodyPr>
          <a:lstStyle/>
          <a:p>
            <a:pPr marL="116205" eaLnBrk="0">
              <a:lnSpc>
                <a:spcPct val="97000"/>
              </a:lnSpc>
              <a:spcBef>
                <a:spcPts val="5"/>
              </a:spcBef>
            </a:pPr>
            <a:r>
              <a:rPr kumimoji="1" lang="zh-CN" altLang="en-US" sz="2200" dirty="0">
                <a:solidFill>
                  <a:srgbClr val="FF0000"/>
                </a:solidFill>
                <a:latin typeface="阿里巴巴普惠体 M" panose="00020600040101010101" charset="-122"/>
                <a:ea typeface="阿里巴巴普惠体 M" panose="00020600040101010101" charset="-122"/>
              </a:rPr>
              <a:t>即饮型</a:t>
            </a:r>
            <a:r>
              <a:rPr kumimoji="1" lang="zh-CN" altLang="en-US" sz="2200" dirty="0">
                <a:solidFill>
                  <a:srgbClr val="016396"/>
                </a:solidFill>
                <a:latin typeface="阿里巴巴普惠体 M" panose="00020600040101010101" charset="-122"/>
                <a:ea typeface="阿里巴巴普惠体 M" panose="00020600040101010101" charset="-122"/>
              </a:rPr>
              <a:t>服用方便，清肠效果更确切，参照品磷酸钠盐散</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5C981-C957-9935-C891-E3F952259749}"/>
            </a:ext>
          </a:extLst>
        </p:cNvPr>
        <p:cNvGrpSpPr/>
        <p:nvPr/>
      </p:nvGrpSpPr>
      <p:grpSpPr>
        <a:xfrm>
          <a:off x="0" y="0"/>
          <a:ext cx="0" cy="0"/>
          <a:chOff x="0" y="0"/>
          <a:chExt cx="0" cy="0"/>
        </a:xfrm>
      </p:grpSpPr>
      <p:sp>
        <p:nvSpPr>
          <p:cNvPr id="92" name="文本框 91">
            <a:extLst>
              <a:ext uri="{FF2B5EF4-FFF2-40B4-BE49-F238E27FC236}">
                <a16:creationId xmlns:a16="http://schemas.microsoft.com/office/drawing/2014/main" id="{83A20FB0-8DD8-28C5-66F8-3932360A5099}"/>
              </a:ext>
            </a:extLst>
          </p:cNvPr>
          <p:cNvSpPr txBox="1"/>
          <p:nvPr/>
        </p:nvSpPr>
        <p:spPr>
          <a:xfrm>
            <a:off x="336864" y="355128"/>
            <a:ext cx="3164478" cy="553959"/>
          </a:xfrm>
          <a:prstGeom prst="rect">
            <a:avLst/>
          </a:prstGeom>
          <a:noFill/>
        </p:spPr>
        <p:txBody>
          <a:bodyPr wrap="square" lIns="121883" tIns="60941" rIns="121883" bIns="60941" rtlCol="0" anchor="ctr">
            <a:spAutoFit/>
          </a:bodyPr>
          <a:lstStyle/>
          <a:p>
            <a:r>
              <a:rPr kumimoji="1" lang="en-US" altLang="zh-CN" sz="2800" dirty="0">
                <a:solidFill>
                  <a:srgbClr val="016396"/>
                </a:solidFill>
                <a:latin typeface="阿里巴巴普惠体 M" panose="00020600040101010101" charset="-122"/>
                <a:ea typeface="阿里巴巴普惠体 M" panose="00020600040101010101" charset="-122"/>
                <a:cs typeface="微软雅黑" panose="020B0503020204020204" charset="-122"/>
              </a:rPr>
              <a:t>01</a:t>
            </a:r>
            <a:r>
              <a:rPr kumimoji="1" lang="zh-CN" altLang="en-US" sz="2800" dirty="0">
                <a:solidFill>
                  <a:srgbClr val="016396"/>
                </a:solidFill>
                <a:latin typeface="阿里巴巴普惠体 M" panose="00020600040101010101" charset="-122"/>
                <a:ea typeface="阿里巴巴普惠体 M" panose="00020600040101010101" charset="-122"/>
                <a:cs typeface="微软雅黑" panose="020B0503020204020204" charset="-122"/>
              </a:rPr>
              <a:t>药品基本信息</a:t>
            </a:r>
            <a:r>
              <a:rPr kumimoji="1" lang="en-US" altLang="zh-CN" sz="2800" dirty="0">
                <a:solidFill>
                  <a:srgbClr val="016396"/>
                </a:solidFill>
                <a:latin typeface="阿里巴巴普惠体 M" panose="00020600040101010101" charset="-122"/>
                <a:ea typeface="阿里巴巴普惠体 M" panose="00020600040101010101" charset="-122"/>
                <a:cs typeface="微软雅黑" panose="020B0503020204020204" charset="-122"/>
              </a:rPr>
              <a:t>2</a:t>
            </a:r>
            <a:r>
              <a:rPr kumimoji="1" lang="zh-CN" altLang="en-US" sz="2800" dirty="0">
                <a:solidFill>
                  <a:srgbClr val="016396"/>
                </a:solidFill>
                <a:latin typeface="阿里巴巴普惠体 M" panose="00020600040101010101" charset="-122"/>
                <a:ea typeface="阿里巴巴普惠体 M" panose="00020600040101010101" charset="-122"/>
                <a:cs typeface="微软雅黑" panose="020B0503020204020204" charset="-122"/>
              </a:rPr>
              <a:t>：</a:t>
            </a:r>
          </a:p>
        </p:txBody>
      </p:sp>
      <p:pic>
        <p:nvPicPr>
          <p:cNvPr id="3" name="图片 2">
            <a:extLst>
              <a:ext uri="{FF2B5EF4-FFF2-40B4-BE49-F238E27FC236}">
                <a16:creationId xmlns:a16="http://schemas.microsoft.com/office/drawing/2014/main" id="{A4B290F6-61D3-7AEB-59B1-F97B2B02FFF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sp>
        <p:nvSpPr>
          <p:cNvPr id="4" name="文本框 3">
            <a:extLst>
              <a:ext uri="{FF2B5EF4-FFF2-40B4-BE49-F238E27FC236}">
                <a16:creationId xmlns:a16="http://schemas.microsoft.com/office/drawing/2014/main" id="{F1DBC288-D2FC-7E92-40B4-07B5881B3043}"/>
              </a:ext>
            </a:extLst>
          </p:cNvPr>
          <p:cNvSpPr txBox="1"/>
          <p:nvPr/>
        </p:nvSpPr>
        <p:spPr>
          <a:xfrm>
            <a:off x="3280041" y="421729"/>
            <a:ext cx="7078965" cy="420756"/>
          </a:xfrm>
          <a:prstGeom prst="rect">
            <a:avLst/>
          </a:prstGeom>
          <a:noFill/>
        </p:spPr>
        <p:txBody>
          <a:bodyPr wrap="square">
            <a:spAutoFit/>
          </a:bodyPr>
          <a:lstStyle/>
          <a:p>
            <a:pPr marL="116205" eaLnBrk="0">
              <a:lnSpc>
                <a:spcPct val="97000"/>
              </a:lnSpc>
              <a:spcBef>
                <a:spcPts val="5"/>
              </a:spcBef>
            </a:pPr>
            <a:r>
              <a:rPr kumimoji="1" lang="zh-CN" altLang="en-US" sz="2200" dirty="0">
                <a:solidFill>
                  <a:srgbClr val="FF0000"/>
                </a:solidFill>
                <a:latin typeface="阿里巴巴普惠体 M" panose="00020600040101010101" charset="-122"/>
                <a:ea typeface="阿里巴巴普惠体 M" panose="00020600040101010101" charset="-122"/>
              </a:rPr>
              <a:t>有效提高腺瘤检出率</a:t>
            </a:r>
            <a:r>
              <a:rPr kumimoji="1" lang="zh-CN" altLang="en-US" sz="2200" dirty="0">
                <a:solidFill>
                  <a:srgbClr val="016396"/>
                </a:solidFill>
                <a:latin typeface="阿里巴巴普惠体 M" panose="00020600040101010101" charset="-122"/>
                <a:ea typeface="阿里巴巴普惠体 M" panose="00020600040101010101" charset="-122"/>
              </a:rPr>
              <a:t>，不良反应更低，依从性高</a:t>
            </a:r>
          </a:p>
        </p:txBody>
      </p:sp>
      <p:graphicFrame>
        <p:nvGraphicFramePr>
          <p:cNvPr id="5" name="table 52">
            <a:extLst>
              <a:ext uri="{FF2B5EF4-FFF2-40B4-BE49-F238E27FC236}">
                <a16:creationId xmlns:a16="http://schemas.microsoft.com/office/drawing/2014/main" id="{8773BCDA-3B08-862F-5712-622418D8D6D3}"/>
              </a:ext>
            </a:extLst>
          </p:cNvPr>
          <p:cNvGraphicFramePr>
            <a:graphicFrameLocks noGrp="1"/>
          </p:cNvGraphicFramePr>
          <p:nvPr>
            <p:extLst>
              <p:ext uri="{D42A27DB-BD31-4B8C-83A1-F6EECF244321}">
                <p14:modId xmlns:p14="http://schemas.microsoft.com/office/powerpoint/2010/main" val="143022202"/>
              </p:ext>
            </p:extLst>
          </p:nvPr>
        </p:nvGraphicFramePr>
        <p:xfrm>
          <a:off x="6318440" y="1661096"/>
          <a:ext cx="2825114" cy="4330572"/>
        </p:xfrm>
        <a:graphic>
          <a:graphicData uri="http://schemas.openxmlformats.org/drawingml/2006/table">
            <a:tbl>
              <a:tblPr/>
              <a:tblGrid>
                <a:gridCol w="2825114">
                  <a:extLst>
                    <a:ext uri="{9D8B030D-6E8A-4147-A177-3AD203B41FA5}">
                      <a16:colId xmlns:a16="http://schemas.microsoft.com/office/drawing/2014/main" val="20000"/>
                    </a:ext>
                  </a:extLst>
                </a:gridCol>
              </a:tblGrid>
              <a:tr h="490264">
                <a:tc>
                  <a:txBody>
                    <a:bodyPr/>
                    <a:lstStyle/>
                    <a:p>
                      <a:pPr algn="l" rtl="0" eaLnBrk="0">
                        <a:lnSpc>
                          <a:spcPct val="150000"/>
                        </a:lnSpc>
                      </a:pPr>
                      <a:endParaRPr lang="en-US" altLang="en-US" sz="1000" dirty="0"/>
                    </a:p>
                    <a:p>
                      <a:pPr marL="589915" algn="l" rtl="0" eaLnBrk="0">
                        <a:lnSpc>
                          <a:spcPct val="97000"/>
                        </a:lnSpc>
                        <a:spcBef>
                          <a:spcPts val="5"/>
                        </a:spcBef>
                      </a:pPr>
                      <a:r>
                        <a:rPr sz="1600" b="1" u="sng" kern="0" spc="0" dirty="0">
                          <a:solidFill>
                            <a:srgbClr val="F34316">
                              <a:alpha val="100000"/>
                            </a:srgbClr>
                          </a:solidFill>
                          <a:latin typeface="微软雅黑" panose="020B0503020204020204" charset="-122"/>
                          <a:ea typeface="微软雅黑" panose="020B0503020204020204" charset="-122"/>
                          <a:cs typeface="微软雅黑" panose="020B0503020204020204" charset="-122"/>
                        </a:rPr>
                        <a:t>提高腺瘤检出率</a:t>
                      </a:r>
                      <a:endParaRPr lang="en-US" altLang="en-US" sz="16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w="3175" cap="flat" cmpd="sng" algn="ctr">
                      <a:solidFill>
                        <a:srgbClr val="1F4E79"/>
                      </a:solidFill>
                      <a:prstDash val="solid"/>
                      <a:round/>
                      <a:headEnd type="none" w="med" len="med"/>
                      <a:tailEnd type="none" w="med" len="med"/>
                    </a:lnT>
                    <a:lnB>
                      <a:noFill/>
                    </a:lnB>
                  </a:tcPr>
                </a:tc>
                <a:extLst>
                  <a:ext uri="{0D108BD9-81ED-4DB2-BD59-A6C34878D82A}">
                    <a16:rowId xmlns:a16="http://schemas.microsoft.com/office/drawing/2014/main" val="10000"/>
                  </a:ext>
                </a:extLst>
              </a:tr>
              <a:tr h="1234851">
                <a:tc>
                  <a:txBody>
                    <a:bodyPr/>
                    <a:lstStyle/>
                    <a:p>
                      <a:pPr algn="l" rtl="0" eaLnBrk="0">
                        <a:lnSpc>
                          <a:spcPct val="103000"/>
                        </a:lnSpc>
                      </a:pPr>
                      <a:endParaRPr lang="en-US" altLang="en-US" sz="500" dirty="0"/>
                    </a:p>
                    <a:p>
                      <a:pPr marL="238760" indent="635" algn="l" rtl="0" eaLnBrk="0">
                        <a:lnSpc>
                          <a:spcPct val="132000"/>
                        </a:lnSpc>
                        <a:spcBef>
                          <a:spcPts val="0"/>
                        </a:spcBef>
                      </a:pP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本品可以</a:t>
                      </a:r>
                      <a:r>
                        <a:rPr sz="1200" b="1" kern="0" spc="80" dirty="0">
                          <a:solidFill>
                            <a:srgbClr val="F4552D">
                              <a:alpha val="100000"/>
                            </a:srgbClr>
                          </a:solidFill>
                          <a:latin typeface="微软雅黑" panose="020B0503020204020204" charset="-122"/>
                          <a:ea typeface="微软雅黑" panose="020B0503020204020204" charset="-122"/>
                          <a:cs typeface="微软雅黑" panose="020B0503020204020204" charset="-122"/>
                        </a:rPr>
                        <a:t>提高肠道准备完</a:t>
                      </a:r>
                      <a:r>
                        <a:rPr sz="1200" b="1" kern="0" spc="70" dirty="0">
                          <a:solidFill>
                            <a:srgbClr val="F4552D">
                              <a:alpha val="100000"/>
                            </a:srgbClr>
                          </a:solidFill>
                          <a:latin typeface="微软雅黑" panose="020B0503020204020204" charset="-122"/>
                          <a:ea typeface="微软雅黑" panose="020B0503020204020204" charset="-122"/>
                          <a:cs typeface="微软雅黑" panose="020B0503020204020204" charset="-122"/>
                        </a:rPr>
                        <a:t>成率，提   </a:t>
                      </a:r>
                      <a:r>
                        <a:rPr sz="1200" b="1" kern="0" spc="80" dirty="0">
                          <a:solidFill>
                            <a:srgbClr val="F4552D">
                              <a:alpha val="100000"/>
                            </a:srgbClr>
                          </a:solidFill>
                          <a:latin typeface="微软雅黑" panose="020B0503020204020204" charset="-122"/>
                          <a:ea typeface="微软雅黑" panose="020B0503020204020204" charset="-122"/>
                          <a:cs typeface="微软雅黑" panose="020B0503020204020204" charset="-122"/>
                        </a:rPr>
                        <a:t>高肠道清洁效果</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；从而提高肠</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镜对   </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结直肠癌早期检出率，节省后</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续癌   </a:t>
                      </a:r>
                      <a:r>
                        <a:rPr sz="1200" kern="0" spc="90" dirty="0">
                          <a:solidFill>
                            <a:srgbClr val="595959">
                              <a:alpha val="100000"/>
                            </a:srgbClr>
                          </a:solidFill>
                          <a:latin typeface="微软雅黑" panose="020B0503020204020204" charset="-122"/>
                          <a:ea typeface="微软雅黑" panose="020B0503020204020204" charset="-122"/>
                          <a:cs typeface="微软雅黑" panose="020B0503020204020204" charset="-122"/>
                        </a:rPr>
                        <a:t>症治疗费用以及医保负担</a:t>
                      </a:r>
                      <a:endParaRPr lang="en-US" altLang="en-US" sz="12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656847">
                <a:tc>
                  <a:txBody>
                    <a:bodyPr/>
                    <a:lstStyle/>
                    <a:p>
                      <a:pPr algn="l" rtl="0" eaLnBrk="0">
                        <a:lnSpc>
                          <a:spcPct val="128000"/>
                        </a:lnSpc>
                      </a:pPr>
                      <a:endParaRPr lang="en-US" altLang="en-US" sz="1000" dirty="0"/>
                    </a:p>
                    <a:p>
                      <a:pPr algn="l" rtl="0" eaLnBrk="0">
                        <a:lnSpc>
                          <a:spcPct val="128000"/>
                        </a:lnSpc>
                      </a:pPr>
                      <a:endParaRPr lang="en-US" altLang="en-US" sz="1000" dirty="0"/>
                    </a:p>
                    <a:p>
                      <a:pPr marL="450850" algn="l" rtl="0" eaLnBrk="0">
                        <a:lnSpc>
                          <a:spcPct val="98000"/>
                        </a:lnSpc>
                        <a:spcBef>
                          <a:spcPts val="5"/>
                        </a:spcBef>
                      </a:pPr>
                      <a:r>
                        <a:rPr sz="1600" b="1" u="sng" kern="0" spc="0" dirty="0">
                          <a:solidFill>
                            <a:srgbClr val="F34316">
                              <a:alpha val="100000"/>
                            </a:srgbClr>
                          </a:solidFill>
                          <a:latin typeface="微软雅黑" panose="020B0503020204020204" charset="-122"/>
                          <a:ea typeface="微软雅黑" panose="020B0503020204020204" charset="-122"/>
                          <a:cs typeface="微软雅黑" panose="020B0503020204020204" charset="-122"/>
                        </a:rPr>
                        <a:t>更低不良反应，依从性高</a:t>
                      </a:r>
                      <a:endParaRPr lang="en-US" altLang="en-US" sz="16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948610">
                <a:tc>
                  <a:txBody>
                    <a:bodyPr/>
                    <a:lstStyle/>
                    <a:p>
                      <a:pPr algn="l" rtl="0" eaLnBrk="0">
                        <a:lnSpc>
                          <a:spcPct val="104000"/>
                        </a:lnSpc>
                      </a:pPr>
                      <a:endParaRPr lang="en-US" altLang="en-US" sz="600" dirty="0"/>
                    </a:p>
                    <a:p>
                      <a:pPr marL="483235" indent="-280035" algn="l" rtl="0" eaLnBrk="0">
                        <a:lnSpc>
                          <a:spcPct val="123000"/>
                        </a:lnSpc>
                        <a:spcBef>
                          <a:spcPts val="5"/>
                        </a:spcBef>
                      </a:pPr>
                      <a:r>
                        <a:rPr sz="1200" kern="0" spc="70" dirty="0">
                          <a:solidFill>
                            <a:srgbClr val="595959">
                              <a:alpha val="100000"/>
                            </a:srgbClr>
                          </a:solidFill>
                          <a:latin typeface="Arial" panose="020B0604020202020204"/>
                          <a:ea typeface="Arial" panose="020B0604020202020204"/>
                          <a:cs typeface="Arial" panose="020B0604020202020204"/>
                        </a:rPr>
                        <a:t>•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相比目录内其他品种，本</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品</a:t>
                      </a:r>
                      <a:r>
                        <a:rPr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恶</a:t>
                      </a:r>
                      <a:r>
                        <a:rPr sz="1200" b="1" kern="0" spc="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kern="0" spc="90" dirty="0">
                          <a:solidFill>
                            <a:srgbClr val="F34316">
                              <a:alpha val="100000"/>
                            </a:srgbClr>
                          </a:solidFill>
                          <a:latin typeface="微软雅黑" panose="020B0503020204020204" charset="-122"/>
                          <a:ea typeface="微软雅黑" panose="020B0503020204020204" charset="-122"/>
                          <a:cs typeface="微软雅黑" panose="020B0503020204020204" charset="-122"/>
                        </a:rPr>
                        <a:t>心、呕吐等不良反应发生率低</a:t>
                      </a:r>
                      <a:endParaRPr lang="en-US" altLang="en-US" sz="1200" dirty="0"/>
                    </a:p>
                    <a:p>
                      <a:pPr marL="481965" indent="-278765" algn="l" rtl="0" eaLnBrk="0">
                        <a:lnSpc>
                          <a:spcPct val="123000"/>
                        </a:lnSpc>
                        <a:spcBef>
                          <a:spcPts val="510"/>
                        </a:spcBef>
                      </a:pPr>
                      <a:r>
                        <a:rPr sz="1200" kern="0" spc="50" dirty="0">
                          <a:solidFill>
                            <a:srgbClr val="595959">
                              <a:alpha val="100000"/>
                            </a:srgbClr>
                          </a:solidFill>
                          <a:latin typeface="Arial" panose="020B0604020202020204"/>
                          <a:ea typeface="Arial" panose="020B0604020202020204"/>
                          <a:cs typeface="Arial" panose="020B0604020202020204"/>
                        </a:rPr>
                        <a:t>•     </a:t>
                      </a:r>
                      <a:r>
                        <a:rPr sz="1200" kern="0" spc="50" dirty="0">
                          <a:solidFill>
                            <a:srgbClr val="595959">
                              <a:alpha val="100000"/>
                            </a:srgbClr>
                          </a:solidFill>
                          <a:latin typeface="微软雅黑" panose="020B0503020204020204" charset="-122"/>
                          <a:ea typeface="微软雅黑" panose="020B0503020204020204" charset="-122"/>
                          <a:cs typeface="微软雅黑" panose="020B0503020204020204" charset="-122"/>
                        </a:rPr>
                        <a:t>相比目录内其他品种，服用更     </a:t>
                      </a:r>
                      <a:r>
                        <a:rPr sz="120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低液体量，</a:t>
                      </a:r>
                      <a:r>
                        <a:rPr sz="1200" b="1" kern="0" spc="20" dirty="0" err="1">
                          <a:solidFill>
                            <a:srgbClr val="F34316">
                              <a:alpha val="100000"/>
                            </a:srgbClr>
                          </a:solidFill>
                          <a:latin typeface="微软雅黑" panose="020B0503020204020204" charset="-122"/>
                          <a:ea typeface="微软雅黑" panose="020B0503020204020204" charset="-122"/>
                          <a:cs typeface="微软雅黑" panose="020B0503020204020204" charset="-122"/>
                        </a:rPr>
                        <a:t>提高患者</a:t>
                      </a:r>
                      <a:r>
                        <a:rPr sz="1200" b="1" kern="0" spc="10" dirty="0" err="1">
                          <a:solidFill>
                            <a:srgbClr val="F34316">
                              <a:alpha val="100000"/>
                            </a:srgbClr>
                          </a:solidFill>
                          <a:latin typeface="微软雅黑" panose="020B0503020204020204" charset="-122"/>
                          <a:ea typeface="微软雅黑" panose="020B0503020204020204" charset="-122"/>
                          <a:cs typeface="微软雅黑" panose="020B0503020204020204" charset="-122"/>
                        </a:rPr>
                        <a:t>耐受度</a:t>
                      </a:r>
                      <a:endParaRPr lang="en-US" altLang="en-US" sz="1200" dirty="0"/>
                    </a:p>
                    <a:p>
                      <a:pPr algn="l" rtl="0" eaLnBrk="0">
                        <a:lnSpc>
                          <a:spcPct val="107000"/>
                        </a:lnSpc>
                      </a:pPr>
                      <a:endParaRPr lang="en-US" altLang="en-US" sz="400" dirty="0"/>
                    </a:p>
                    <a:p>
                      <a:pPr marL="481965" indent="-278765" algn="l" rtl="0" eaLnBrk="0">
                        <a:lnSpc>
                          <a:spcPct val="123000"/>
                        </a:lnSpc>
                        <a:spcBef>
                          <a:spcPts val="5"/>
                        </a:spcBef>
                      </a:pPr>
                      <a:r>
                        <a:rPr sz="1200" kern="0" spc="50" dirty="0">
                          <a:solidFill>
                            <a:srgbClr val="595959">
                              <a:alpha val="100000"/>
                            </a:srgbClr>
                          </a:solidFill>
                          <a:latin typeface="Arial" panose="020B0604020202020204"/>
                          <a:ea typeface="Arial" panose="020B0604020202020204"/>
                          <a:cs typeface="Arial" panose="020B0604020202020204"/>
                        </a:rPr>
                        <a:t>•     </a:t>
                      </a:r>
                      <a:r>
                        <a:rPr sz="1200" kern="0" spc="5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口感好，改善患者肠道准备体</a:t>
                      </a:r>
                      <a:r>
                        <a:rPr sz="1200" kern="0" spc="5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en-US" sz="1200" kern="0" spc="5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3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验感</a:t>
                      </a:r>
                      <a:r>
                        <a:rPr sz="1200" kern="0" spc="3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b="1" kern="0" spc="30" dirty="0" err="1">
                          <a:solidFill>
                            <a:srgbClr val="F34316">
                              <a:alpha val="100000"/>
                            </a:srgbClr>
                          </a:solidFill>
                          <a:latin typeface="微软雅黑" panose="020B0503020204020204" charset="-122"/>
                          <a:ea typeface="微软雅黑" panose="020B0503020204020204" charset="-122"/>
                          <a:cs typeface="微软雅黑" panose="020B0503020204020204" charset="-122"/>
                        </a:rPr>
                        <a:t>增加患者的依从</a:t>
                      </a:r>
                      <a:r>
                        <a:rPr sz="1200" b="1" kern="0" spc="20" dirty="0" err="1">
                          <a:solidFill>
                            <a:srgbClr val="F34316">
                              <a:alpha val="100000"/>
                            </a:srgbClr>
                          </a:solidFill>
                          <a:latin typeface="微软雅黑" panose="020B0503020204020204" charset="-122"/>
                          <a:ea typeface="微软雅黑" panose="020B0503020204020204" charset="-122"/>
                          <a:cs typeface="微软雅黑" panose="020B0503020204020204" charset="-122"/>
                        </a:rPr>
                        <a:t>性</a:t>
                      </a:r>
                      <a:endParaRPr lang="en-US" altLang="en-US" sz="12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a:noFill/>
                    </a:lnT>
                    <a:lnB w="3175" cap="flat" cmpd="sng" algn="ctr">
                      <a:solidFill>
                        <a:srgbClr val="1F4E79"/>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6" name="table 54">
            <a:extLst>
              <a:ext uri="{FF2B5EF4-FFF2-40B4-BE49-F238E27FC236}">
                <a16:creationId xmlns:a16="http://schemas.microsoft.com/office/drawing/2014/main" id="{A9540BCC-B804-BD9E-2E34-153C45F5BEB8}"/>
              </a:ext>
            </a:extLst>
          </p:cNvPr>
          <p:cNvGraphicFramePr>
            <a:graphicFrameLocks noGrp="1"/>
          </p:cNvGraphicFramePr>
          <p:nvPr>
            <p:extLst>
              <p:ext uri="{D42A27DB-BD31-4B8C-83A1-F6EECF244321}">
                <p14:modId xmlns:p14="http://schemas.microsoft.com/office/powerpoint/2010/main" val="3176125379"/>
              </p:ext>
            </p:extLst>
          </p:nvPr>
        </p:nvGraphicFramePr>
        <p:xfrm>
          <a:off x="313880" y="1676337"/>
          <a:ext cx="2797810" cy="4313382"/>
        </p:xfrm>
        <a:graphic>
          <a:graphicData uri="http://schemas.openxmlformats.org/drawingml/2006/table">
            <a:tbl>
              <a:tblPr/>
              <a:tblGrid>
                <a:gridCol w="2797810">
                  <a:extLst>
                    <a:ext uri="{9D8B030D-6E8A-4147-A177-3AD203B41FA5}">
                      <a16:colId xmlns:a16="http://schemas.microsoft.com/office/drawing/2014/main" val="20000"/>
                    </a:ext>
                  </a:extLst>
                </a:gridCol>
              </a:tblGrid>
              <a:tr h="4313382">
                <a:tc>
                  <a:txBody>
                    <a:bodyPr/>
                    <a:lstStyle/>
                    <a:p>
                      <a:pPr algn="l" rtl="0" eaLnBrk="0">
                        <a:lnSpc>
                          <a:spcPct val="141000"/>
                        </a:lnSpc>
                      </a:pPr>
                      <a:endParaRPr lang="en-US" altLang="en-US" sz="1000" dirty="0"/>
                    </a:p>
                    <a:p>
                      <a:pPr marL="349885" indent="-274955" algn="l" rtl="0" eaLnBrk="0">
                        <a:lnSpc>
                          <a:spcPct val="136000"/>
                        </a:lnSpc>
                        <a:spcBef>
                          <a:spcPts val="5"/>
                        </a:spcBef>
                        <a:tabLst>
                          <a:tab pos="169545" algn="l"/>
                        </a:tabLst>
                      </a:pP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2020年中国癌症统计报告显示</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我国结直肠癌发病率和死</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亡率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在全部恶性肿瘤中分别位</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居第       </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二和第五位，其中2020年</a:t>
                      </a:r>
                      <a:r>
                        <a:rPr sz="1200" b="1" kern="0" spc="80" dirty="0">
                          <a:solidFill>
                            <a:srgbClr val="F34316">
                              <a:alpha val="100000"/>
                            </a:srgbClr>
                          </a:solidFill>
                          <a:latin typeface="微软雅黑" panose="020B0503020204020204" charset="-122"/>
                          <a:ea typeface="微软雅黑" panose="020B0503020204020204" charset="-122"/>
                          <a:cs typeface="微软雅黑" panose="020B0503020204020204" charset="-122"/>
                        </a:rPr>
                        <a:t>新发</a:t>
                      </a:r>
                      <a:r>
                        <a:rPr sz="1200" b="1" kern="0" spc="1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病例55.5万，死亡病例28.6</a:t>
                      </a:r>
                      <a:r>
                        <a:rPr sz="1200" b="1" kern="0" spc="50" dirty="0">
                          <a:solidFill>
                            <a:srgbClr val="F34316">
                              <a:alpha val="100000"/>
                            </a:srgbClr>
                          </a:solidFill>
                          <a:latin typeface="微软雅黑" panose="020B0503020204020204" charset="-122"/>
                          <a:ea typeface="微软雅黑" panose="020B0503020204020204" charset="-122"/>
                          <a:cs typeface="微软雅黑" panose="020B0503020204020204" charset="-122"/>
                        </a:rPr>
                        <a:t>万</a:t>
                      </a:r>
                      <a:r>
                        <a:rPr sz="1200" kern="0" spc="5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结直肠癌多数患者发现时</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已属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于</a:t>
                      </a:r>
                      <a:r>
                        <a:rPr sz="1200" b="1" kern="0" spc="70" dirty="0">
                          <a:solidFill>
                            <a:srgbClr val="F34316">
                              <a:alpha val="100000"/>
                            </a:srgbClr>
                          </a:solidFill>
                          <a:latin typeface="微软雅黑" panose="020B0503020204020204" charset="-122"/>
                          <a:ea typeface="微软雅黑" panose="020B0503020204020204" charset="-122"/>
                          <a:cs typeface="微软雅黑" panose="020B0503020204020204" charset="-122"/>
                        </a:rPr>
                        <a:t>中晚期</a:t>
                      </a:r>
                      <a:r>
                        <a:rPr sz="1300" kern="0" spc="70" baseline="28000" dirty="0">
                          <a:solidFill>
                            <a:srgbClr val="595959">
                              <a:alpha val="100000"/>
                            </a:srgbClr>
                          </a:solidFill>
                          <a:latin typeface="微软雅黑" panose="020B0503020204020204" charset="-122"/>
                          <a:ea typeface="微软雅黑" panose="020B0503020204020204" charset="-122"/>
                          <a:cs typeface="微软雅黑" panose="020B0503020204020204" charset="-122"/>
                        </a:rPr>
                        <a:t>1</a:t>
                      </a:r>
                      <a:endParaRPr lang="en-US" altLang="en-US" sz="1300" baseline="28000" dirty="0"/>
                    </a:p>
                    <a:p>
                      <a:pPr algn="l" rtl="0" eaLnBrk="0">
                        <a:lnSpc>
                          <a:spcPct val="184000"/>
                        </a:lnSpc>
                      </a:pPr>
                      <a:endParaRPr lang="en-US" altLang="en-US" sz="400" dirty="0"/>
                    </a:p>
                    <a:p>
                      <a:pPr marL="349250" indent="-274320" algn="l" rtl="0" eaLnBrk="0">
                        <a:lnSpc>
                          <a:spcPct val="131000"/>
                        </a:lnSpc>
                        <a:spcBef>
                          <a:spcPts val="360"/>
                        </a:spcBef>
                        <a:tabLst>
                          <a:tab pos="169545" algn="l"/>
                        </a:tabLst>
                      </a:pP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结直肠癌筛查可使结直肠癌</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的       发病率和病死率下降，而</a:t>
                      </a:r>
                      <a:r>
                        <a:rPr sz="1200" b="1" kern="0" spc="60" dirty="0">
                          <a:solidFill>
                            <a:srgbClr val="F44C21">
                              <a:alpha val="100000"/>
                            </a:srgbClr>
                          </a:solidFill>
                          <a:latin typeface="微软雅黑" panose="020B0503020204020204" charset="-122"/>
                          <a:ea typeface="微软雅黑" panose="020B0503020204020204" charset="-122"/>
                          <a:cs typeface="微软雅黑" panose="020B0503020204020204" charset="-122"/>
                        </a:rPr>
                        <a:t>肠镜       </a:t>
                      </a:r>
                      <a:r>
                        <a:rPr sz="1200" b="1" kern="0" spc="70" dirty="0">
                          <a:solidFill>
                            <a:srgbClr val="F44C21">
                              <a:alpha val="100000"/>
                            </a:srgbClr>
                          </a:solidFill>
                          <a:latin typeface="微软雅黑" panose="020B0503020204020204" charset="-122"/>
                          <a:ea typeface="微软雅黑" panose="020B0503020204020204" charset="-122"/>
                          <a:cs typeface="微软雅黑" panose="020B0503020204020204" charset="-122"/>
                        </a:rPr>
                        <a:t>筛查</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是早期筛查诊断结直</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肠癌       </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的重要手段（</a:t>
                      </a:r>
                      <a:r>
                        <a:rPr sz="1200" b="1" kern="0" spc="80" dirty="0">
                          <a:solidFill>
                            <a:srgbClr val="F34316">
                              <a:alpha val="100000"/>
                            </a:srgbClr>
                          </a:solidFill>
                          <a:latin typeface="微软雅黑" panose="020B0503020204020204" charset="-122"/>
                          <a:ea typeface="微软雅黑" panose="020B0503020204020204" charset="-122"/>
                          <a:cs typeface="微软雅黑" panose="020B0503020204020204" charset="-122"/>
                        </a:rPr>
                        <a:t>金标准</a:t>
                      </a:r>
                      <a:r>
                        <a:rPr sz="12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endParaRPr lang="en-US" altLang="en-US" sz="1200" dirty="0"/>
                    </a:p>
                    <a:p>
                      <a:pPr algn="l" rtl="0" eaLnBrk="0">
                        <a:lnSpc>
                          <a:spcPct val="184000"/>
                        </a:lnSpc>
                      </a:pPr>
                      <a:endParaRPr lang="en-US" altLang="en-US" sz="400" dirty="0"/>
                    </a:p>
                    <a:p>
                      <a:pPr algn="l" rtl="0" eaLnBrk="0">
                        <a:lnSpc>
                          <a:spcPct val="100000"/>
                        </a:lnSpc>
                      </a:pPr>
                      <a:endParaRPr lang="en-US" altLang="en-US" sz="300" dirty="0"/>
                    </a:p>
                    <a:p>
                      <a:pPr marL="349885" indent="-274955" algn="l" rtl="0" eaLnBrk="0">
                        <a:lnSpc>
                          <a:spcPct val="132000"/>
                        </a:lnSpc>
                        <a:spcBef>
                          <a:spcPts val="5"/>
                        </a:spcBef>
                        <a:tabLst>
                          <a:tab pos="169545" algn="l"/>
                        </a:tabLst>
                      </a:pP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3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9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数据表明，理论上每年超过</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en-US"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6</a:t>
                      </a:r>
                      <a:r>
                        <a:rPr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a:t>
                      </a:r>
                      <a:r>
                        <a:rPr lang="en-US"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8</a:t>
                      </a:r>
                      <a:r>
                        <a:rPr sz="1200" b="1" kern="0" spc="60" dirty="0">
                          <a:solidFill>
                            <a:srgbClr val="F34316">
                              <a:alpha val="100000"/>
                            </a:srgbClr>
                          </a:solidFill>
                          <a:latin typeface="微软雅黑" panose="020B0503020204020204" charset="-122"/>
                          <a:ea typeface="微软雅黑" panose="020B0503020204020204" charset="-122"/>
                          <a:cs typeface="微软雅黑" panose="020B0503020204020204" charset="-122"/>
                        </a:rPr>
                        <a:t>00万</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人次应接受结</a:t>
                      </a:r>
                      <a:r>
                        <a:rPr sz="1200" kern="0" spc="50" dirty="0">
                          <a:solidFill>
                            <a:srgbClr val="595959">
                              <a:alpha val="100000"/>
                            </a:srgbClr>
                          </a:solidFill>
                          <a:latin typeface="微软雅黑" panose="020B0503020204020204" charset="-122"/>
                          <a:ea typeface="微软雅黑" panose="020B0503020204020204" charset="-122"/>
                          <a:cs typeface="微软雅黑" panose="020B0503020204020204" charset="-122"/>
                        </a:rPr>
                        <a:t>肠镜检        查；但实际每年大约仅</a:t>
                      </a:r>
                      <a:r>
                        <a:rPr lang="en-US" sz="1200" b="1" kern="0" spc="50" dirty="0">
                          <a:solidFill>
                            <a:srgbClr val="F34316">
                              <a:alpha val="100000"/>
                            </a:srgbClr>
                          </a:solidFill>
                          <a:latin typeface="微软雅黑" panose="020B0503020204020204" charset="-122"/>
                          <a:ea typeface="微软雅黑" panose="020B0503020204020204" charset="-122"/>
                          <a:cs typeface="微软雅黑" panose="020B0503020204020204" charset="-122"/>
                        </a:rPr>
                        <a:t>2</a:t>
                      </a:r>
                      <a:r>
                        <a:rPr sz="1200" b="1" kern="0" spc="50" dirty="0">
                          <a:solidFill>
                            <a:srgbClr val="F34316">
                              <a:alpha val="100000"/>
                            </a:srgbClr>
                          </a:solidFill>
                          <a:latin typeface="微软雅黑" panose="020B0503020204020204" charset="-122"/>
                          <a:ea typeface="微软雅黑" panose="020B0503020204020204" charset="-122"/>
                          <a:cs typeface="微软雅黑" panose="020B0503020204020204" charset="-122"/>
                        </a:rPr>
                        <a:t>,</a:t>
                      </a:r>
                      <a:r>
                        <a:rPr lang="en-US" sz="1200" b="1" kern="0" spc="50" dirty="0">
                          <a:solidFill>
                            <a:srgbClr val="F34316">
                              <a:alpha val="100000"/>
                            </a:srgbClr>
                          </a:solidFill>
                          <a:latin typeface="微软雅黑" panose="020B0503020204020204" charset="-122"/>
                          <a:ea typeface="微软雅黑" panose="020B0503020204020204" charset="-122"/>
                          <a:cs typeface="微软雅黑" panose="020B0503020204020204" charset="-122"/>
                        </a:rPr>
                        <a:t>000</a:t>
                      </a:r>
                      <a:r>
                        <a:rPr sz="1200" b="1" kern="0" spc="5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kern="0" spc="80" dirty="0" err="1">
                          <a:solidFill>
                            <a:srgbClr val="F34316">
                              <a:alpha val="100000"/>
                            </a:srgbClr>
                          </a:solidFill>
                          <a:latin typeface="微软雅黑" panose="020B0503020204020204" charset="-122"/>
                          <a:ea typeface="微软雅黑" panose="020B0503020204020204" charset="-122"/>
                          <a:cs typeface="微软雅黑" panose="020B0503020204020204" charset="-122"/>
                        </a:rPr>
                        <a:t>万</a:t>
                      </a:r>
                      <a:r>
                        <a:rPr sz="1200" kern="0" spc="8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人次接受检查</a:t>
                      </a:r>
                      <a:endParaRPr lang="en-US" altLang="en-US" sz="12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w="3175" cap="flat" cmpd="sng" algn="ctr">
                      <a:solidFill>
                        <a:srgbClr val="1F4E79"/>
                      </a:solidFill>
                      <a:prstDash val="solid"/>
                      <a:round/>
                      <a:headEnd type="none" w="med" len="med"/>
                      <a:tailEnd type="none" w="med" len="med"/>
                    </a:lnT>
                    <a:lnB w="3175" cap="flat" cmpd="sng" algn="ctr">
                      <a:solidFill>
                        <a:srgbClr val="1F4E79"/>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7" name="picture 56">
            <a:extLst>
              <a:ext uri="{FF2B5EF4-FFF2-40B4-BE49-F238E27FC236}">
                <a16:creationId xmlns:a16="http://schemas.microsoft.com/office/drawing/2014/main" id="{FF17B055-2815-8D51-4FB2-12D834181EA7}"/>
              </a:ext>
            </a:extLst>
          </p:cNvPr>
          <p:cNvPicPr>
            <a:picLocks noChangeAspect="1"/>
          </p:cNvPicPr>
          <p:nvPr/>
        </p:nvPicPr>
        <p:blipFill>
          <a:blip r:embed="rId5"/>
          <a:stretch>
            <a:fillRect/>
          </a:stretch>
        </p:blipFill>
        <p:spPr>
          <a:xfrm rot="21600000">
            <a:off x="389034" y="4994454"/>
            <a:ext cx="95298" cy="96780"/>
          </a:xfrm>
          <a:prstGeom prst="rect">
            <a:avLst/>
          </a:prstGeom>
        </p:spPr>
      </p:pic>
      <p:pic>
        <p:nvPicPr>
          <p:cNvPr id="8" name="picture 58">
            <a:extLst>
              <a:ext uri="{FF2B5EF4-FFF2-40B4-BE49-F238E27FC236}">
                <a16:creationId xmlns:a16="http://schemas.microsoft.com/office/drawing/2014/main" id="{52EF275E-8726-EBCA-2E12-9EB9231B84B6}"/>
              </a:ext>
            </a:extLst>
          </p:cNvPr>
          <p:cNvPicPr>
            <a:picLocks noChangeAspect="1"/>
          </p:cNvPicPr>
          <p:nvPr/>
        </p:nvPicPr>
        <p:blipFill>
          <a:blip r:embed="rId6"/>
          <a:stretch>
            <a:fillRect/>
          </a:stretch>
        </p:blipFill>
        <p:spPr>
          <a:xfrm rot="21600000">
            <a:off x="389034" y="3881495"/>
            <a:ext cx="95298" cy="96780"/>
          </a:xfrm>
          <a:prstGeom prst="rect">
            <a:avLst/>
          </a:prstGeom>
        </p:spPr>
      </p:pic>
      <p:pic>
        <p:nvPicPr>
          <p:cNvPr id="9" name="picture 60">
            <a:extLst>
              <a:ext uri="{FF2B5EF4-FFF2-40B4-BE49-F238E27FC236}">
                <a16:creationId xmlns:a16="http://schemas.microsoft.com/office/drawing/2014/main" id="{7DD62B66-94A0-A1B8-54CD-0B8DF55C7458}"/>
              </a:ext>
            </a:extLst>
          </p:cNvPr>
          <p:cNvPicPr>
            <a:picLocks noChangeAspect="1"/>
          </p:cNvPicPr>
          <p:nvPr/>
        </p:nvPicPr>
        <p:blipFill>
          <a:blip r:embed="rId5"/>
          <a:stretch>
            <a:fillRect/>
          </a:stretch>
        </p:blipFill>
        <p:spPr>
          <a:xfrm rot="21600000">
            <a:off x="389034" y="1938145"/>
            <a:ext cx="95298" cy="96780"/>
          </a:xfrm>
          <a:prstGeom prst="rect">
            <a:avLst/>
          </a:prstGeom>
        </p:spPr>
      </p:pic>
      <p:grpSp>
        <p:nvGrpSpPr>
          <p:cNvPr id="10" name="group 4">
            <a:extLst>
              <a:ext uri="{FF2B5EF4-FFF2-40B4-BE49-F238E27FC236}">
                <a16:creationId xmlns:a16="http://schemas.microsoft.com/office/drawing/2014/main" id="{099DDCBC-57A0-423A-EE0B-8F58402B0694}"/>
              </a:ext>
            </a:extLst>
          </p:cNvPr>
          <p:cNvGrpSpPr/>
          <p:nvPr/>
        </p:nvGrpSpPr>
        <p:grpSpPr>
          <a:xfrm rot="21600000">
            <a:off x="3377183" y="1237488"/>
            <a:ext cx="2724911" cy="438911"/>
            <a:chOff x="0" y="0"/>
            <a:chExt cx="2724911" cy="438911"/>
          </a:xfrm>
          <a:solidFill>
            <a:srgbClr val="016396"/>
          </a:solidFill>
        </p:grpSpPr>
        <p:pic>
          <p:nvPicPr>
            <p:cNvPr id="11" name="picture 62">
              <a:extLst>
                <a:ext uri="{FF2B5EF4-FFF2-40B4-BE49-F238E27FC236}">
                  <a16:creationId xmlns:a16="http://schemas.microsoft.com/office/drawing/2014/main" id="{37BED089-8791-AEA8-17A6-5BFD75988414}"/>
                </a:ext>
              </a:extLst>
            </p:cNvPr>
            <p:cNvPicPr>
              <a:picLocks noChangeAspect="1"/>
            </p:cNvPicPr>
            <p:nvPr/>
          </p:nvPicPr>
          <p:blipFill>
            <a:blip r:embed="rId7"/>
            <a:stretch>
              <a:fillRect/>
            </a:stretch>
          </p:blipFill>
          <p:spPr>
            <a:xfrm rot="21600000">
              <a:off x="0" y="0"/>
              <a:ext cx="2724911" cy="438911"/>
            </a:xfrm>
            <a:prstGeom prst="rect">
              <a:avLst/>
            </a:prstGeom>
            <a:grpFill/>
          </p:spPr>
        </p:pic>
        <p:sp>
          <p:nvSpPr>
            <p:cNvPr id="12" name="textbox 64">
              <a:extLst>
                <a:ext uri="{FF2B5EF4-FFF2-40B4-BE49-F238E27FC236}">
                  <a16:creationId xmlns:a16="http://schemas.microsoft.com/office/drawing/2014/main" id="{F441FBD2-BA80-ADD2-95EF-C809C318F804}"/>
                </a:ext>
              </a:extLst>
            </p:cNvPr>
            <p:cNvSpPr/>
            <p:nvPr/>
          </p:nvSpPr>
          <p:spPr>
            <a:xfrm>
              <a:off x="-12700" y="-12700"/>
              <a:ext cx="2750820" cy="495300"/>
            </a:xfrm>
            <a:prstGeom prst="rect">
              <a:avLst/>
            </a:prstGeom>
            <a:grpFill/>
          </p:spPr>
          <p:txBody>
            <a:bodyPr vert="horz" wrap="square" lIns="0" tIns="0" rIns="0" bIns="0"/>
            <a:lstStyle/>
            <a:p>
              <a:pPr algn="l" rtl="0" eaLnBrk="0">
                <a:lnSpc>
                  <a:spcPct val="115000"/>
                </a:lnSpc>
              </a:pPr>
              <a:endParaRPr lang="en-US" altLang="en-US" sz="500" dirty="0"/>
            </a:p>
            <a:p>
              <a:pPr marL="324485" algn="l" rtl="0" eaLnBrk="0">
                <a:lnSpc>
                  <a:spcPct val="97000"/>
                </a:lnSpc>
                <a:spcBef>
                  <a:spcPts val="5"/>
                </a:spcBef>
              </a:pPr>
              <a:r>
                <a:rPr sz="2400" b="1"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临床未满足需求</a:t>
              </a:r>
              <a:endParaRPr lang="en-US" altLang="en-US" sz="2400" dirty="0"/>
            </a:p>
          </p:txBody>
        </p:sp>
      </p:grpSp>
      <p:graphicFrame>
        <p:nvGraphicFramePr>
          <p:cNvPr id="13" name="table 66">
            <a:extLst>
              <a:ext uri="{FF2B5EF4-FFF2-40B4-BE49-F238E27FC236}">
                <a16:creationId xmlns:a16="http://schemas.microsoft.com/office/drawing/2014/main" id="{3E6E3CA7-902E-50F3-6331-9BCFC1994731}"/>
              </a:ext>
            </a:extLst>
          </p:cNvPr>
          <p:cNvGraphicFramePr>
            <a:graphicFrameLocks noGrp="1"/>
          </p:cNvGraphicFramePr>
          <p:nvPr>
            <p:extLst>
              <p:ext uri="{D42A27DB-BD31-4B8C-83A1-F6EECF244321}">
                <p14:modId xmlns:p14="http://schemas.microsoft.com/office/powerpoint/2010/main" val="1385877160"/>
              </p:ext>
            </p:extLst>
          </p:nvPr>
        </p:nvGraphicFramePr>
        <p:xfrm>
          <a:off x="3361880" y="1651952"/>
          <a:ext cx="2727959" cy="4336503"/>
        </p:xfrm>
        <a:graphic>
          <a:graphicData uri="http://schemas.openxmlformats.org/drawingml/2006/table">
            <a:tbl>
              <a:tblPr/>
              <a:tblGrid>
                <a:gridCol w="2727959">
                  <a:extLst>
                    <a:ext uri="{9D8B030D-6E8A-4147-A177-3AD203B41FA5}">
                      <a16:colId xmlns:a16="http://schemas.microsoft.com/office/drawing/2014/main" val="20000"/>
                    </a:ext>
                  </a:extLst>
                </a:gridCol>
              </a:tblGrid>
              <a:tr h="4336503">
                <a:tc>
                  <a:txBody>
                    <a:bodyPr/>
                    <a:lstStyle/>
                    <a:p>
                      <a:pPr algn="l" rtl="0" eaLnBrk="0">
                        <a:lnSpc>
                          <a:spcPct val="187000"/>
                        </a:lnSpc>
                      </a:pPr>
                      <a:endParaRPr lang="en-US" altLang="en-US" sz="1000" dirty="0"/>
                    </a:p>
                    <a:p>
                      <a:pPr marL="130810" algn="l" rtl="0" eaLnBrk="0">
                        <a:lnSpc>
                          <a:spcPct val="106000"/>
                        </a:lnSpc>
                        <a:spcBef>
                          <a:spcPts val="5"/>
                        </a:spcBef>
                      </a:pPr>
                      <a:r>
                        <a:rPr sz="13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有研究显示：肠道准备质量与肠 </a:t>
                      </a:r>
                      <a:r>
                        <a:rPr sz="13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300" kern="0" spc="80" dirty="0">
                          <a:solidFill>
                            <a:srgbClr val="595959">
                              <a:alpha val="100000"/>
                            </a:srgbClr>
                          </a:solidFill>
                          <a:latin typeface="微软雅黑" panose="020B0503020204020204" charset="-122"/>
                          <a:ea typeface="微软雅黑" panose="020B0503020204020204" charset="-122"/>
                          <a:cs typeface="微软雅黑" panose="020B0503020204020204" charset="-122"/>
                        </a:rPr>
                        <a:t>镜诊断率密切相关</a:t>
                      </a:r>
                      <a:endParaRPr lang="en-US" altLang="en-US" sz="1300" dirty="0"/>
                    </a:p>
                    <a:p>
                      <a:pPr algn="l" rtl="0" eaLnBrk="0">
                        <a:lnSpc>
                          <a:spcPct val="104000"/>
                        </a:lnSpc>
                      </a:pPr>
                      <a:endParaRPr lang="en-US" altLang="en-US" sz="1000" dirty="0"/>
                    </a:p>
                    <a:p>
                      <a:pPr algn="l" rtl="0" eaLnBrk="0">
                        <a:lnSpc>
                          <a:spcPct val="105000"/>
                        </a:lnSpc>
                      </a:pPr>
                      <a:endParaRPr lang="en-US" altLang="en-US" sz="1000" dirty="0"/>
                    </a:p>
                    <a:p>
                      <a:pPr marL="394335" indent="-274955" algn="l" rtl="0" eaLnBrk="0">
                        <a:lnSpc>
                          <a:spcPct val="123000"/>
                        </a:lnSpc>
                        <a:spcBef>
                          <a:spcPts val="365"/>
                        </a:spcBef>
                        <a:tabLst>
                          <a:tab pos="213995" algn="l"/>
                        </a:tabLst>
                      </a:pPr>
                      <a:r>
                        <a:rPr sz="1200" kern="0" spc="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kern="0" spc="10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u="sng" kern="0" spc="-34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u="sng" kern="0" spc="100" dirty="0">
                          <a:solidFill>
                            <a:srgbClr val="F34316">
                              <a:alpha val="100000"/>
                            </a:srgbClr>
                          </a:solidFill>
                          <a:latin typeface="微软雅黑" panose="020B0503020204020204" charset="-122"/>
                          <a:ea typeface="微软雅黑" panose="020B0503020204020204" charset="-122"/>
                          <a:cs typeface="微软雅黑" panose="020B0503020204020204" charset="-122"/>
                        </a:rPr>
                        <a:t>肠道准备不充分造成腺瘤检</a:t>
                      </a:r>
                      <a:r>
                        <a:rPr sz="1200" b="1" u="sng" kern="0" spc="90" dirty="0">
                          <a:solidFill>
                            <a:srgbClr val="F34316">
                              <a:alpha val="100000"/>
                            </a:srgbClr>
                          </a:solidFill>
                          <a:latin typeface="微软雅黑" panose="020B0503020204020204" charset="-122"/>
                          <a:ea typeface="微软雅黑" panose="020B0503020204020204" charset="-122"/>
                          <a:cs typeface="微软雅黑" panose="020B0503020204020204" charset="-122"/>
                        </a:rPr>
                        <a:t>出</a:t>
                      </a:r>
                      <a:r>
                        <a:rPr sz="1200" b="1" kern="0" spc="0" dirty="0">
                          <a:solidFill>
                            <a:srgbClr val="F34316">
                              <a:alpha val="100000"/>
                            </a:srgbClr>
                          </a:solidFill>
                          <a:latin typeface="微软雅黑" panose="020B0503020204020204" charset="-122"/>
                          <a:ea typeface="微软雅黑" panose="020B0503020204020204" charset="-122"/>
                          <a:cs typeface="微软雅黑" panose="020B0503020204020204" charset="-122"/>
                        </a:rPr>
                        <a:t>     </a:t>
                      </a:r>
                      <a:r>
                        <a:rPr sz="1200" b="1" u="sng" kern="0" spc="80" dirty="0">
                          <a:solidFill>
                            <a:srgbClr val="F34316">
                              <a:alpha val="100000"/>
                            </a:srgbClr>
                          </a:solidFill>
                          <a:latin typeface="微软雅黑" panose="020B0503020204020204" charset="-122"/>
                          <a:ea typeface="微软雅黑" panose="020B0503020204020204" charset="-122"/>
                          <a:cs typeface="微软雅黑" panose="020B0503020204020204" charset="-122"/>
                        </a:rPr>
                        <a:t>率降低</a:t>
                      </a:r>
                      <a:endParaRPr lang="en-US" altLang="en-US" sz="1200" dirty="0"/>
                    </a:p>
                    <a:p>
                      <a:pPr marL="394335" indent="-280670" algn="l" rtl="0" eaLnBrk="0">
                        <a:lnSpc>
                          <a:spcPct val="114000"/>
                        </a:lnSpc>
                        <a:spcBef>
                          <a:spcPts val="485"/>
                        </a:spcBef>
                      </a:pPr>
                      <a:r>
                        <a:rPr sz="1200" kern="0" spc="20" dirty="0">
                          <a:solidFill>
                            <a:srgbClr val="595959">
                              <a:alpha val="100000"/>
                            </a:srgbClr>
                          </a:solidFill>
                          <a:latin typeface="Arial" panose="020B0604020202020204"/>
                          <a:ea typeface="Arial" panose="020B0604020202020204"/>
                          <a:cs typeface="Arial" panose="020B0604020202020204"/>
                        </a:rPr>
                        <a:t>•     </a:t>
                      </a:r>
                      <a:r>
                        <a:rPr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一项回顾性研究显示近1/4的病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人不能进行充分的肠</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道准备</a:t>
                      </a:r>
                      <a:endParaRPr lang="en-US" altLang="en-US" sz="1200" dirty="0"/>
                    </a:p>
                    <a:p>
                      <a:pPr marL="400050" indent="-286385" algn="l" rtl="0" eaLnBrk="0">
                        <a:lnSpc>
                          <a:spcPct val="114000"/>
                        </a:lnSpc>
                        <a:spcBef>
                          <a:spcPts val="460"/>
                        </a:spcBef>
                      </a:pPr>
                      <a:r>
                        <a:rPr sz="1200" kern="0" spc="70" dirty="0">
                          <a:solidFill>
                            <a:srgbClr val="595959">
                              <a:alpha val="100000"/>
                            </a:srgbClr>
                          </a:solidFill>
                          <a:latin typeface="Arial" panose="020B0604020202020204"/>
                          <a:ea typeface="Arial" panose="020B0604020202020204"/>
                          <a:cs typeface="Arial" panose="020B0604020202020204"/>
                        </a:rPr>
                        <a:t>•     </a:t>
                      </a:r>
                      <a:r>
                        <a:rPr sz="12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肠道准</a:t>
                      </a:r>
                      <a:r>
                        <a:rPr sz="1200" kern="0" spc="60" dirty="0">
                          <a:solidFill>
                            <a:srgbClr val="595959">
                              <a:alpha val="100000"/>
                            </a:srgbClr>
                          </a:solidFill>
                          <a:latin typeface="微软雅黑" panose="020B0503020204020204" charset="-122"/>
                          <a:ea typeface="微软雅黑" panose="020B0503020204020204" charset="-122"/>
                          <a:cs typeface="微软雅黑" panose="020B0503020204020204" charset="-122"/>
                        </a:rPr>
                        <a:t>备不充分组对于≤9</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mm</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     的息肉及其它病变的诊断率更低</a:t>
                      </a:r>
                      <a:endParaRPr lang="en-US" altLang="en-US" sz="1200" dirty="0"/>
                    </a:p>
                    <a:p>
                      <a:pPr algn="l" rtl="0" eaLnBrk="0">
                        <a:lnSpc>
                          <a:spcPct val="176000"/>
                        </a:lnSpc>
                      </a:pPr>
                      <a:endParaRPr lang="en-US" altLang="en-US" sz="1000" dirty="0"/>
                    </a:p>
                    <a:p>
                      <a:pPr algn="l" rtl="0" eaLnBrk="0">
                        <a:lnSpc>
                          <a:spcPct val="103000"/>
                        </a:lnSpc>
                      </a:pPr>
                      <a:endParaRPr lang="en-US" altLang="en-US" sz="300" dirty="0"/>
                    </a:p>
                    <a:p>
                      <a:pPr marL="392430" indent="-274320" algn="l" rtl="0" eaLnBrk="0">
                        <a:lnSpc>
                          <a:spcPct val="124000"/>
                        </a:lnSpc>
                        <a:spcBef>
                          <a:spcPts val="0"/>
                        </a:spcBef>
                        <a:tabLst>
                          <a:tab pos="206375" algn="l"/>
                        </a:tabLst>
                      </a:pP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患者因为不能耐受大剂量药液和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不良反应而无法完成</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充分的肠道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准备</a:t>
                      </a:r>
                      <a:r>
                        <a:rPr sz="1200" kern="0" spc="-13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，降低早期结直肠肿瘤检出</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率</a:t>
                      </a:r>
                      <a:r>
                        <a:rPr sz="1200" kern="0" spc="-13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，增加后续治疗费用及医保负</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担。</a:t>
                      </a:r>
                      <a:endParaRPr lang="en-US" altLang="en-US" sz="12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w="3175" cap="flat" cmpd="sng" algn="ctr">
                      <a:solidFill>
                        <a:srgbClr val="1F4E79"/>
                      </a:solidFill>
                      <a:prstDash val="solid"/>
                      <a:round/>
                      <a:headEnd type="none" w="med" len="med"/>
                      <a:tailEnd type="none" w="med" len="med"/>
                    </a:lnT>
                    <a:lnB w="3175" cap="flat" cmpd="sng" algn="ctr">
                      <a:solidFill>
                        <a:srgbClr val="1F4E79"/>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14" name="picture 68">
            <a:extLst>
              <a:ext uri="{FF2B5EF4-FFF2-40B4-BE49-F238E27FC236}">
                <a16:creationId xmlns:a16="http://schemas.microsoft.com/office/drawing/2014/main" id="{9CA252EC-F998-EF4E-D267-3990BBEA92FB}"/>
              </a:ext>
            </a:extLst>
          </p:cNvPr>
          <p:cNvPicPr>
            <a:picLocks noChangeAspect="1"/>
          </p:cNvPicPr>
          <p:nvPr/>
        </p:nvPicPr>
        <p:blipFill>
          <a:blip r:embed="rId8"/>
          <a:stretch>
            <a:fillRect/>
          </a:stretch>
        </p:blipFill>
        <p:spPr>
          <a:xfrm rot="21600000">
            <a:off x="3480536" y="4465955"/>
            <a:ext cx="88239" cy="89611"/>
          </a:xfrm>
          <a:prstGeom prst="rect">
            <a:avLst/>
          </a:prstGeom>
        </p:spPr>
      </p:pic>
      <p:pic>
        <p:nvPicPr>
          <p:cNvPr id="15" name="picture 70">
            <a:extLst>
              <a:ext uri="{FF2B5EF4-FFF2-40B4-BE49-F238E27FC236}">
                <a16:creationId xmlns:a16="http://schemas.microsoft.com/office/drawing/2014/main" id="{FCE3B3A0-0828-FA55-FFA8-657A43ADAFAA}"/>
              </a:ext>
            </a:extLst>
          </p:cNvPr>
          <p:cNvPicPr>
            <a:picLocks noChangeAspect="1"/>
          </p:cNvPicPr>
          <p:nvPr/>
        </p:nvPicPr>
        <p:blipFill>
          <a:blip r:embed="rId9"/>
          <a:stretch>
            <a:fillRect/>
          </a:stretch>
        </p:blipFill>
        <p:spPr>
          <a:xfrm rot="21600000">
            <a:off x="3481586" y="2746890"/>
            <a:ext cx="95475" cy="96959"/>
          </a:xfrm>
          <a:prstGeom prst="rect">
            <a:avLst/>
          </a:prstGeom>
        </p:spPr>
      </p:pic>
      <p:graphicFrame>
        <p:nvGraphicFramePr>
          <p:cNvPr id="16" name="table 72">
            <a:extLst>
              <a:ext uri="{FF2B5EF4-FFF2-40B4-BE49-F238E27FC236}">
                <a16:creationId xmlns:a16="http://schemas.microsoft.com/office/drawing/2014/main" id="{43CC1555-C6F1-3A72-5FE8-53C3782F26F7}"/>
              </a:ext>
            </a:extLst>
          </p:cNvPr>
          <p:cNvGraphicFramePr>
            <a:graphicFrameLocks noGrp="1"/>
          </p:cNvGraphicFramePr>
          <p:nvPr>
            <p:extLst>
              <p:ext uri="{D42A27DB-BD31-4B8C-83A1-F6EECF244321}">
                <p14:modId xmlns:p14="http://schemas.microsoft.com/office/powerpoint/2010/main" val="699929497"/>
              </p:ext>
            </p:extLst>
          </p:nvPr>
        </p:nvGraphicFramePr>
        <p:xfrm>
          <a:off x="9287192" y="1651952"/>
          <a:ext cx="2712719" cy="4336503"/>
        </p:xfrm>
        <a:graphic>
          <a:graphicData uri="http://schemas.openxmlformats.org/drawingml/2006/table">
            <a:tbl>
              <a:tblPr/>
              <a:tblGrid>
                <a:gridCol w="2712719">
                  <a:extLst>
                    <a:ext uri="{9D8B030D-6E8A-4147-A177-3AD203B41FA5}">
                      <a16:colId xmlns:a16="http://schemas.microsoft.com/office/drawing/2014/main" val="20000"/>
                    </a:ext>
                  </a:extLst>
                </a:gridCol>
              </a:tblGrid>
              <a:tr h="4336503">
                <a:tc>
                  <a:txBody>
                    <a:bodyPr/>
                    <a:lstStyle/>
                    <a:p>
                      <a:pPr algn="l" rtl="0" eaLnBrk="0">
                        <a:lnSpc>
                          <a:spcPct val="175000"/>
                        </a:lnSpc>
                      </a:pPr>
                      <a:endParaRPr lang="en-US" altLang="en-US" sz="1000" dirty="0"/>
                    </a:p>
                    <a:p>
                      <a:pPr marL="431800" indent="-273050" algn="l" rtl="0" eaLnBrk="0">
                        <a:lnSpc>
                          <a:spcPct val="123000"/>
                        </a:lnSpc>
                        <a:spcBef>
                          <a:spcPts val="5"/>
                        </a:spcBef>
                        <a:tabLst>
                          <a:tab pos="254000" algn="l"/>
                        </a:tabLst>
                      </a:pPr>
                      <a:r>
                        <a:rPr sz="1200" kern="0" spc="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13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3B3838">
                              <a:alpha val="100000"/>
                            </a:srgbClr>
                          </a:solidFill>
                          <a:latin typeface="微软雅黑" panose="020B0503020204020204" charset="-122"/>
                          <a:ea typeface="微软雅黑" panose="020B0503020204020204" charset="-122"/>
                          <a:cs typeface="微软雅黑" panose="020B0503020204020204" charset="-122"/>
                        </a:rPr>
                        <a:t>适用于有肠镜检查前肠道准       </a:t>
                      </a:r>
                      <a:r>
                        <a:rPr sz="1200" kern="0" spc="80" dirty="0">
                          <a:solidFill>
                            <a:srgbClr val="3B3838">
                              <a:alpha val="100000"/>
                            </a:srgbClr>
                          </a:solidFill>
                          <a:latin typeface="微软雅黑" panose="020B0503020204020204" charset="-122"/>
                          <a:ea typeface="微软雅黑" panose="020B0503020204020204" charset="-122"/>
                          <a:cs typeface="微软雅黑" panose="020B0503020204020204" charset="-122"/>
                        </a:rPr>
                        <a:t>备需求的患者</a:t>
                      </a:r>
                      <a:r>
                        <a:rPr sz="1300" kern="0" spc="80" baseline="28000" dirty="0">
                          <a:solidFill>
                            <a:srgbClr val="3B3838">
                              <a:alpha val="100000"/>
                            </a:srgbClr>
                          </a:solidFill>
                          <a:latin typeface="微软雅黑" panose="020B0503020204020204" charset="-122"/>
                          <a:ea typeface="微软雅黑" panose="020B0503020204020204" charset="-122"/>
                          <a:cs typeface="微软雅黑" panose="020B0503020204020204" charset="-122"/>
                        </a:rPr>
                        <a:t>2</a:t>
                      </a:r>
                      <a:endParaRPr lang="en-US" altLang="en-US" sz="1300" baseline="28000" dirty="0"/>
                    </a:p>
                    <a:p>
                      <a:pPr marL="610870" algn="l" rtl="0" eaLnBrk="0">
                        <a:lnSpc>
                          <a:spcPts val="1505"/>
                        </a:lnSpc>
                        <a:spcBef>
                          <a:spcPts val="500"/>
                        </a:spcBef>
                      </a:pPr>
                      <a:r>
                        <a:rPr sz="1200" kern="0" spc="60" dirty="0">
                          <a:solidFill>
                            <a:srgbClr val="3B3838">
                              <a:alpha val="100000"/>
                            </a:srgbClr>
                          </a:solidFill>
                          <a:latin typeface="Arial" panose="020B0604020202020204"/>
                          <a:ea typeface="Arial" panose="020B0604020202020204"/>
                          <a:cs typeface="Arial" panose="020B0604020202020204"/>
                        </a:rPr>
                        <a:t>•     </a:t>
                      </a:r>
                      <a:r>
                        <a:rPr sz="1200" kern="0" spc="60" dirty="0">
                          <a:solidFill>
                            <a:srgbClr val="3B3838">
                              <a:alpha val="100000"/>
                            </a:srgbClr>
                          </a:solidFill>
                          <a:latin typeface="微软雅黑" panose="020B0503020204020204" charset="-122"/>
                          <a:ea typeface="微软雅黑" panose="020B0503020204020204" charset="-122"/>
                          <a:cs typeface="微软雅黑" panose="020B0503020204020204" charset="-122"/>
                        </a:rPr>
                        <a:t>结直肠癌报警症状人群</a:t>
                      </a:r>
                      <a:endParaRPr lang="en-US" altLang="en-US" sz="1200" dirty="0"/>
                    </a:p>
                    <a:p>
                      <a:pPr marL="610870" algn="l" rtl="0" eaLnBrk="0">
                        <a:lnSpc>
                          <a:spcPts val="1500"/>
                        </a:lnSpc>
                        <a:spcBef>
                          <a:spcPts val="540"/>
                        </a:spcBef>
                      </a:pPr>
                      <a:r>
                        <a:rPr sz="1200" kern="0" spc="40" dirty="0">
                          <a:solidFill>
                            <a:srgbClr val="3B3838">
                              <a:alpha val="100000"/>
                            </a:srgbClr>
                          </a:solidFill>
                          <a:latin typeface="Arial" panose="020B0604020202020204"/>
                          <a:ea typeface="Arial" panose="020B0604020202020204"/>
                          <a:cs typeface="Arial" panose="020B0604020202020204"/>
                        </a:rPr>
                        <a:t>•     </a:t>
                      </a:r>
                      <a:r>
                        <a:rPr sz="1200" kern="0" spc="40" dirty="0">
                          <a:solidFill>
                            <a:srgbClr val="3B3838">
                              <a:alpha val="100000"/>
                            </a:srgbClr>
                          </a:solidFill>
                          <a:latin typeface="微软雅黑" panose="020B0503020204020204" charset="-122"/>
                          <a:ea typeface="微软雅黑" panose="020B0503020204020204" charset="-122"/>
                          <a:cs typeface="微软雅黑" panose="020B0503020204020204" charset="-122"/>
                        </a:rPr>
                        <a:t>40-74岁人群</a:t>
                      </a:r>
                      <a:endParaRPr lang="en-US" altLang="en-US" sz="1200" dirty="0"/>
                    </a:p>
                    <a:p>
                      <a:pPr algn="l" rtl="0" eaLnBrk="0">
                        <a:lnSpc>
                          <a:spcPct val="116000"/>
                        </a:lnSpc>
                      </a:pPr>
                      <a:endParaRPr lang="en-US" altLang="en-US" sz="1000" dirty="0"/>
                    </a:p>
                    <a:p>
                      <a:pPr algn="l" rtl="0" eaLnBrk="0">
                        <a:lnSpc>
                          <a:spcPct val="117000"/>
                        </a:lnSpc>
                      </a:pPr>
                      <a:endParaRPr lang="en-US" altLang="en-US" sz="1000" dirty="0"/>
                    </a:p>
                    <a:p>
                      <a:pPr algn="l" rtl="0" eaLnBrk="0">
                        <a:lnSpc>
                          <a:spcPct val="117000"/>
                        </a:lnSpc>
                      </a:pPr>
                      <a:endParaRPr lang="en-US" altLang="en-US" sz="1000" dirty="0"/>
                    </a:p>
                    <a:p>
                      <a:pPr marL="433070" indent="-274320" algn="l" rtl="0" eaLnBrk="0">
                        <a:lnSpc>
                          <a:spcPct val="129000"/>
                        </a:lnSpc>
                        <a:spcBef>
                          <a:spcPts val="360"/>
                        </a:spcBef>
                        <a:tabLst>
                          <a:tab pos="254000" algn="l"/>
                        </a:tabLst>
                      </a:pPr>
                      <a:r>
                        <a:rPr sz="1200" kern="0" spc="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13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3B3838">
                              <a:alpha val="100000"/>
                            </a:srgbClr>
                          </a:solidFill>
                          <a:latin typeface="微软雅黑" panose="020B0503020204020204" charset="-122"/>
                          <a:ea typeface="微软雅黑" panose="020B0503020204020204" charset="-122"/>
                          <a:cs typeface="微软雅黑" panose="020B0503020204020204" charset="-122"/>
                        </a:rPr>
                        <a:t>适用于对目录内其他产品不       耐受的患者，如不宜服用大       </a:t>
                      </a:r>
                      <a:r>
                        <a:rPr sz="1200" kern="0" spc="90" dirty="0">
                          <a:solidFill>
                            <a:srgbClr val="3B3838">
                              <a:alpha val="100000"/>
                            </a:srgbClr>
                          </a:solidFill>
                          <a:latin typeface="微软雅黑" panose="020B0503020204020204" charset="-122"/>
                          <a:ea typeface="微软雅黑" panose="020B0503020204020204" charset="-122"/>
                          <a:cs typeface="微软雅黑" panose="020B0503020204020204" charset="-122"/>
                        </a:rPr>
                        <a:t>剂量液体的患者</a:t>
                      </a:r>
                      <a:endParaRPr lang="en-US" altLang="en-US" sz="1200" dirty="0"/>
                    </a:p>
                    <a:p>
                      <a:pPr algn="l" rtl="0" eaLnBrk="0">
                        <a:lnSpc>
                          <a:spcPct val="118000"/>
                        </a:lnSpc>
                      </a:pPr>
                      <a:endParaRPr lang="en-US" altLang="en-US" sz="1000" dirty="0"/>
                    </a:p>
                    <a:p>
                      <a:pPr algn="l" rtl="0" eaLnBrk="0">
                        <a:lnSpc>
                          <a:spcPct val="118000"/>
                        </a:lnSpc>
                      </a:pPr>
                      <a:endParaRPr lang="en-US" altLang="en-US" sz="1000" dirty="0"/>
                    </a:p>
                    <a:p>
                      <a:pPr algn="l" rtl="0" eaLnBrk="0">
                        <a:lnSpc>
                          <a:spcPct val="118000"/>
                        </a:lnSpc>
                      </a:pPr>
                      <a:endParaRPr lang="en-US" altLang="en-US" sz="1000" dirty="0"/>
                    </a:p>
                    <a:p>
                      <a:pPr algn="l" rtl="0" eaLnBrk="0">
                        <a:lnSpc>
                          <a:spcPct val="100000"/>
                        </a:lnSpc>
                      </a:pPr>
                      <a:endParaRPr lang="en-US" altLang="en-US" sz="300" dirty="0"/>
                    </a:p>
                    <a:p>
                      <a:pPr marL="434340" indent="-275590" algn="l" rtl="0" eaLnBrk="0">
                        <a:lnSpc>
                          <a:spcPct val="121000"/>
                        </a:lnSpc>
                        <a:spcBef>
                          <a:spcPts val="5"/>
                        </a:spcBef>
                        <a:tabLst>
                          <a:tab pos="254000" algn="l"/>
                        </a:tabLst>
                      </a:pPr>
                      <a:r>
                        <a:rPr sz="1200" kern="0" spc="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130" dirty="0">
                          <a:solidFill>
                            <a:srgbClr val="3B3838">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3B3838">
                              <a:alpha val="100000"/>
                            </a:srgbClr>
                          </a:solidFill>
                          <a:latin typeface="微软雅黑" panose="020B0503020204020204" charset="-122"/>
                          <a:ea typeface="微软雅黑" panose="020B0503020204020204" charset="-122"/>
                          <a:cs typeface="微软雅黑" panose="020B0503020204020204" charset="-122"/>
                        </a:rPr>
                        <a:t>在老年患者中有效且耐受性       </a:t>
                      </a:r>
                      <a:r>
                        <a:rPr sz="1900" kern="0" spc="10" baseline="-3000" dirty="0">
                          <a:solidFill>
                            <a:srgbClr val="3B3838">
                              <a:alpha val="100000"/>
                            </a:srgbClr>
                          </a:solidFill>
                          <a:latin typeface="微软雅黑" panose="020B0503020204020204" charset="-122"/>
                          <a:ea typeface="微软雅黑" panose="020B0503020204020204" charset="-122"/>
                          <a:cs typeface="微软雅黑" panose="020B0503020204020204" charset="-122"/>
                        </a:rPr>
                        <a:t>好</a:t>
                      </a:r>
                      <a:r>
                        <a:rPr sz="1300" kern="0" spc="10" baseline="24000" dirty="0">
                          <a:solidFill>
                            <a:srgbClr val="3B3838">
                              <a:alpha val="100000"/>
                            </a:srgbClr>
                          </a:solidFill>
                          <a:latin typeface="微软雅黑" panose="020B0503020204020204" charset="-122"/>
                          <a:ea typeface="微软雅黑" panose="020B0503020204020204" charset="-122"/>
                          <a:cs typeface="微软雅黑" panose="020B0503020204020204" charset="-122"/>
                        </a:rPr>
                        <a:t>3</a:t>
                      </a:r>
                      <a:endParaRPr lang="en-US" altLang="en-US" sz="1300" baseline="24000" dirty="0"/>
                    </a:p>
                  </a:txBody>
                  <a:tcPr marL="0" marR="0" marT="0" marB="0">
                    <a:lnL w="3175" cap="flat" cmpd="sng" algn="ctr">
                      <a:solidFill>
                        <a:srgbClr val="1F4E79"/>
                      </a:solidFill>
                      <a:prstDash val="solid"/>
                      <a:round/>
                      <a:headEnd type="none" w="med" len="med"/>
                      <a:tailEnd type="none" w="med" len="med"/>
                    </a:lnL>
                    <a:lnR w="3175" cap="flat" cmpd="sng" algn="ctr">
                      <a:solidFill>
                        <a:srgbClr val="1F4E79"/>
                      </a:solidFill>
                      <a:prstDash val="solid"/>
                      <a:round/>
                      <a:headEnd type="none" w="med" len="med"/>
                      <a:tailEnd type="none" w="med" len="med"/>
                    </a:lnR>
                    <a:lnT w="3175" cap="flat" cmpd="sng" algn="ctr">
                      <a:solidFill>
                        <a:srgbClr val="1F4E79"/>
                      </a:solidFill>
                      <a:prstDash val="solid"/>
                      <a:round/>
                      <a:headEnd type="none" w="med" len="med"/>
                      <a:tailEnd type="none" w="med" len="med"/>
                    </a:lnT>
                    <a:lnB w="3175" cap="flat" cmpd="sng" algn="ctr">
                      <a:solidFill>
                        <a:srgbClr val="1F4E79"/>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17" name="picture 74">
            <a:extLst>
              <a:ext uri="{FF2B5EF4-FFF2-40B4-BE49-F238E27FC236}">
                <a16:creationId xmlns:a16="http://schemas.microsoft.com/office/drawing/2014/main" id="{4C9329DF-AD10-CCED-F65D-6F4F5F575800}"/>
              </a:ext>
            </a:extLst>
          </p:cNvPr>
          <p:cNvPicPr>
            <a:picLocks noChangeAspect="1"/>
          </p:cNvPicPr>
          <p:nvPr/>
        </p:nvPicPr>
        <p:blipFill>
          <a:blip r:embed="rId10"/>
          <a:stretch>
            <a:fillRect/>
          </a:stretch>
        </p:blipFill>
        <p:spPr>
          <a:xfrm rot="21600000">
            <a:off x="9446115" y="4778583"/>
            <a:ext cx="95298" cy="96780"/>
          </a:xfrm>
          <a:prstGeom prst="rect">
            <a:avLst/>
          </a:prstGeom>
        </p:spPr>
      </p:pic>
      <p:pic>
        <p:nvPicPr>
          <p:cNvPr id="18" name="picture 76">
            <a:extLst>
              <a:ext uri="{FF2B5EF4-FFF2-40B4-BE49-F238E27FC236}">
                <a16:creationId xmlns:a16="http://schemas.microsoft.com/office/drawing/2014/main" id="{7155D5E5-7B05-4642-5CF3-D45EEB011D02}"/>
              </a:ext>
            </a:extLst>
          </p:cNvPr>
          <p:cNvPicPr>
            <a:picLocks noChangeAspect="1"/>
          </p:cNvPicPr>
          <p:nvPr/>
        </p:nvPicPr>
        <p:blipFill>
          <a:blip r:embed="rId10"/>
          <a:stretch>
            <a:fillRect/>
          </a:stretch>
        </p:blipFill>
        <p:spPr>
          <a:xfrm rot="21600000">
            <a:off x="9446115" y="3488644"/>
            <a:ext cx="95298" cy="96780"/>
          </a:xfrm>
          <a:prstGeom prst="rect">
            <a:avLst/>
          </a:prstGeom>
        </p:spPr>
      </p:pic>
      <p:pic>
        <p:nvPicPr>
          <p:cNvPr id="19" name="picture 78">
            <a:extLst>
              <a:ext uri="{FF2B5EF4-FFF2-40B4-BE49-F238E27FC236}">
                <a16:creationId xmlns:a16="http://schemas.microsoft.com/office/drawing/2014/main" id="{36EF0628-2498-0A41-4C93-5DC74398FFEA}"/>
              </a:ext>
            </a:extLst>
          </p:cNvPr>
          <p:cNvPicPr>
            <a:picLocks noChangeAspect="1"/>
          </p:cNvPicPr>
          <p:nvPr/>
        </p:nvPicPr>
        <p:blipFill>
          <a:blip r:embed="rId11"/>
          <a:stretch>
            <a:fillRect/>
          </a:stretch>
        </p:blipFill>
        <p:spPr>
          <a:xfrm rot="21600000">
            <a:off x="9446115" y="1942673"/>
            <a:ext cx="95298" cy="96780"/>
          </a:xfrm>
          <a:prstGeom prst="rect">
            <a:avLst/>
          </a:prstGeom>
        </p:spPr>
      </p:pic>
      <p:grpSp>
        <p:nvGrpSpPr>
          <p:cNvPr id="20" name="group 8">
            <a:extLst>
              <a:ext uri="{FF2B5EF4-FFF2-40B4-BE49-F238E27FC236}">
                <a16:creationId xmlns:a16="http://schemas.microsoft.com/office/drawing/2014/main" id="{DE55F2C8-DE04-5F52-66E8-50723C736B16}"/>
              </a:ext>
            </a:extLst>
          </p:cNvPr>
          <p:cNvGrpSpPr/>
          <p:nvPr/>
        </p:nvGrpSpPr>
        <p:grpSpPr>
          <a:xfrm rot="21600000">
            <a:off x="6321552" y="1213104"/>
            <a:ext cx="2810256" cy="438911"/>
            <a:chOff x="0" y="0"/>
            <a:chExt cx="2810256" cy="438911"/>
          </a:xfrm>
        </p:grpSpPr>
        <p:pic>
          <p:nvPicPr>
            <p:cNvPr id="21" name="picture 86">
              <a:extLst>
                <a:ext uri="{FF2B5EF4-FFF2-40B4-BE49-F238E27FC236}">
                  <a16:creationId xmlns:a16="http://schemas.microsoft.com/office/drawing/2014/main" id="{B5387A85-351D-F0C7-A908-9FC0BB63B17E}"/>
                </a:ext>
              </a:extLst>
            </p:cNvPr>
            <p:cNvPicPr>
              <a:picLocks noChangeAspect="1"/>
            </p:cNvPicPr>
            <p:nvPr/>
          </p:nvPicPr>
          <p:blipFill>
            <a:blip r:embed="rId12"/>
            <a:stretch>
              <a:fillRect/>
            </a:stretch>
          </p:blipFill>
          <p:spPr>
            <a:xfrm rot="21600000">
              <a:off x="0" y="0"/>
              <a:ext cx="2810256" cy="438911"/>
            </a:xfrm>
            <a:prstGeom prst="rect">
              <a:avLst/>
            </a:prstGeom>
          </p:spPr>
        </p:pic>
        <p:sp>
          <p:nvSpPr>
            <p:cNvPr id="22" name="textbox 88">
              <a:extLst>
                <a:ext uri="{FF2B5EF4-FFF2-40B4-BE49-F238E27FC236}">
                  <a16:creationId xmlns:a16="http://schemas.microsoft.com/office/drawing/2014/main" id="{E8C25CA4-CDDC-B744-AE09-650B2E5B3343}"/>
                </a:ext>
              </a:extLst>
            </p:cNvPr>
            <p:cNvSpPr/>
            <p:nvPr/>
          </p:nvSpPr>
          <p:spPr>
            <a:xfrm>
              <a:off x="-12700" y="-12700"/>
              <a:ext cx="2835910" cy="495300"/>
            </a:xfrm>
            <a:prstGeom prst="rect">
              <a:avLst/>
            </a:prstGeom>
            <a:solidFill>
              <a:srgbClr val="016396"/>
            </a:solidFill>
          </p:spPr>
          <p:txBody>
            <a:bodyPr vert="horz" wrap="square" lIns="0" tIns="0" rIns="0" bIns="0"/>
            <a:lstStyle/>
            <a:p>
              <a:pPr algn="l" rtl="0" eaLnBrk="0">
                <a:lnSpc>
                  <a:spcPct val="119000"/>
                </a:lnSpc>
              </a:pPr>
              <a:endParaRPr lang="en-US" altLang="en-US" sz="500" dirty="0"/>
            </a:p>
            <a:p>
              <a:pPr marL="506730" algn="l" rtl="0" eaLnBrk="0">
                <a:lnSpc>
                  <a:spcPct val="97000"/>
                </a:lnSpc>
              </a:pP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本品满足需求</a:t>
              </a:r>
              <a:endParaRPr lang="en-US" altLang="en-US" sz="2400" dirty="0"/>
            </a:p>
          </p:txBody>
        </p:sp>
      </p:grpSp>
      <p:grpSp>
        <p:nvGrpSpPr>
          <p:cNvPr id="23" name="group 10">
            <a:extLst>
              <a:ext uri="{FF2B5EF4-FFF2-40B4-BE49-F238E27FC236}">
                <a16:creationId xmlns:a16="http://schemas.microsoft.com/office/drawing/2014/main" id="{88F9C958-41F6-1277-2BB1-BB6B0F6A8504}"/>
              </a:ext>
            </a:extLst>
          </p:cNvPr>
          <p:cNvGrpSpPr/>
          <p:nvPr/>
        </p:nvGrpSpPr>
        <p:grpSpPr>
          <a:xfrm rot="21600000">
            <a:off x="323088" y="1240535"/>
            <a:ext cx="2791967" cy="438911"/>
            <a:chOff x="0" y="0"/>
            <a:chExt cx="2791967" cy="438911"/>
          </a:xfrm>
          <a:solidFill>
            <a:srgbClr val="016396"/>
          </a:solidFill>
        </p:grpSpPr>
        <p:pic>
          <p:nvPicPr>
            <p:cNvPr id="24" name="picture 90">
              <a:extLst>
                <a:ext uri="{FF2B5EF4-FFF2-40B4-BE49-F238E27FC236}">
                  <a16:creationId xmlns:a16="http://schemas.microsoft.com/office/drawing/2014/main" id="{4B3A277C-B31E-B7C8-ECF6-B66DBB264F2E}"/>
                </a:ext>
              </a:extLst>
            </p:cNvPr>
            <p:cNvPicPr>
              <a:picLocks noChangeAspect="1"/>
            </p:cNvPicPr>
            <p:nvPr/>
          </p:nvPicPr>
          <p:blipFill>
            <a:blip r:embed="rId13"/>
            <a:stretch>
              <a:fillRect/>
            </a:stretch>
          </p:blipFill>
          <p:spPr>
            <a:xfrm rot="21600000">
              <a:off x="0" y="0"/>
              <a:ext cx="2791967" cy="438911"/>
            </a:xfrm>
            <a:prstGeom prst="rect">
              <a:avLst/>
            </a:prstGeom>
            <a:grpFill/>
          </p:spPr>
        </p:pic>
        <p:sp>
          <p:nvSpPr>
            <p:cNvPr id="25" name="textbox 92">
              <a:extLst>
                <a:ext uri="{FF2B5EF4-FFF2-40B4-BE49-F238E27FC236}">
                  <a16:creationId xmlns:a16="http://schemas.microsoft.com/office/drawing/2014/main" id="{229AB282-41AC-9F57-9B90-D20ADCC527A2}"/>
                </a:ext>
              </a:extLst>
            </p:cNvPr>
            <p:cNvSpPr/>
            <p:nvPr/>
          </p:nvSpPr>
          <p:spPr>
            <a:xfrm>
              <a:off x="-12700" y="-12700"/>
              <a:ext cx="2817495" cy="495934"/>
            </a:xfrm>
            <a:prstGeom prst="rect">
              <a:avLst/>
            </a:prstGeom>
            <a:grpFill/>
          </p:spPr>
          <p:txBody>
            <a:bodyPr vert="horz" wrap="square" lIns="0" tIns="0" rIns="0" bIns="0"/>
            <a:lstStyle/>
            <a:p>
              <a:pPr algn="l" rtl="0" eaLnBrk="0">
                <a:lnSpc>
                  <a:spcPct val="117000"/>
                </a:lnSpc>
              </a:pPr>
              <a:endParaRPr lang="en-US" altLang="en-US" sz="500" dirty="0"/>
            </a:p>
            <a:p>
              <a:pPr marL="801370" algn="l" rtl="0" eaLnBrk="0">
                <a:lnSpc>
                  <a:spcPct val="97000"/>
                </a:lnSpc>
                <a:spcBef>
                  <a:spcPts val="5"/>
                </a:spcBef>
              </a:pP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疾病情况</a:t>
              </a:r>
              <a:endParaRPr lang="en-US" altLang="en-US" sz="2400" dirty="0"/>
            </a:p>
          </p:txBody>
        </p:sp>
      </p:grpSp>
      <p:grpSp>
        <p:nvGrpSpPr>
          <p:cNvPr id="26" name="group 12">
            <a:extLst>
              <a:ext uri="{FF2B5EF4-FFF2-40B4-BE49-F238E27FC236}">
                <a16:creationId xmlns:a16="http://schemas.microsoft.com/office/drawing/2014/main" id="{B6220B43-3D74-3FC0-2DB3-D3C7F54D38CA}"/>
              </a:ext>
            </a:extLst>
          </p:cNvPr>
          <p:cNvGrpSpPr/>
          <p:nvPr/>
        </p:nvGrpSpPr>
        <p:grpSpPr>
          <a:xfrm rot="21600000">
            <a:off x="9293352" y="1213104"/>
            <a:ext cx="2724911" cy="438911"/>
            <a:chOff x="0" y="0"/>
            <a:chExt cx="2724911" cy="438911"/>
          </a:xfrm>
        </p:grpSpPr>
        <p:pic>
          <p:nvPicPr>
            <p:cNvPr id="27" name="picture 94">
              <a:extLst>
                <a:ext uri="{FF2B5EF4-FFF2-40B4-BE49-F238E27FC236}">
                  <a16:creationId xmlns:a16="http://schemas.microsoft.com/office/drawing/2014/main" id="{F849AC9E-E4F9-AEB7-480C-DB77F8A3D2C2}"/>
                </a:ext>
              </a:extLst>
            </p:cNvPr>
            <p:cNvPicPr>
              <a:picLocks noChangeAspect="1"/>
            </p:cNvPicPr>
            <p:nvPr/>
          </p:nvPicPr>
          <p:blipFill>
            <a:blip r:embed="rId14"/>
            <a:stretch>
              <a:fillRect/>
            </a:stretch>
          </p:blipFill>
          <p:spPr>
            <a:xfrm rot="21600000">
              <a:off x="0" y="0"/>
              <a:ext cx="2724911" cy="438911"/>
            </a:xfrm>
            <a:prstGeom prst="rect">
              <a:avLst/>
            </a:prstGeom>
          </p:spPr>
        </p:pic>
        <p:sp>
          <p:nvSpPr>
            <p:cNvPr id="28" name="textbox 96">
              <a:extLst>
                <a:ext uri="{FF2B5EF4-FFF2-40B4-BE49-F238E27FC236}">
                  <a16:creationId xmlns:a16="http://schemas.microsoft.com/office/drawing/2014/main" id="{57F41CDB-4548-C98A-25FA-8CB1C225DF11}"/>
                </a:ext>
              </a:extLst>
            </p:cNvPr>
            <p:cNvSpPr/>
            <p:nvPr/>
          </p:nvSpPr>
          <p:spPr>
            <a:xfrm>
              <a:off x="-12700" y="-12700"/>
              <a:ext cx="2750820" cy="495934"/>
            </a:xfrm>
            <a:prstGeom prst="rect">
              <a:avLst/>
            </a:prstGeom>
            <a:solidFill>
              <a:srgbClr val="016396"/>
            </a:solidFill>
          </p:spPr>
          <p:txBody>
            <a:bodyPr vert="horz" wrap="square" lIns="0" tIns="0" rIns="0" bIns="0"/>
            <a:lstStyle/>
            <a:p>
              <a:pPr algn="l" rtl="0" eaLnBrk="0">
                <a:lnSpc>
                  <a:spcPct val="119000"/>
                </a:lnSpc>
              </a:pPr>
              <a:endParaRPr lang="en-US" altLang="en-US" sz="500" dirty="0"/>
            </a:p>
            <a:p>
              <a:pPr marL="469900" algn="l" rtl="0" eaLnBrk="0">
                <a:lnSpc>
                  <a:spcPct val="97000"/>
                </a:lnSpc>
                <a:spcBef>
                  <a:spcPts val="5"/>
                </a:spcBef>
              </a:pP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主要适宜人群</a:t>
              </a:r>
              <a:endParaRPr lang="en-US" altLang="en-US" sz="2400" dirty="0"/>
            </a:p>
          </p:txBody>
        </p:sp>
      </p:grpSp>
      <p:grpSp>
        <p:nvGrpSpPr>
          <p:cNvPr id="29" name="group 14">
            <a:extLst>
              <a:ext uri="{FF2B5EF4-FFF2-40B4-BE49-F238E27FC236}">
                <a16:creationId xmlns:a16="http://schemas.microsoft.com/office/drawing/2014/main" id="{E728F504-CDC0-51E4-FEC2-B1727972AA48}"/>
              </a:ext>
            </a:extLst>
          </p:cNvPr>
          <p:cNvGrpSpPr/>
          <p:nvPr/>
        </p:nvGrpSpPr>
        <p:grpSpPr>
          <a:xfrm rot="21600000">
            <a:off x="6394259" y="3810232"/>
            <a:ext cx="313673" cy="301963"/>
            <a:chOff x="0" y="0"/>
            <a:chExt cx="313673" cy="301963"/>
          </a:xfrm>
        </p:grpSpPr>
        <p:sp>
          <p:nvSpPr>
            <p:cNvPr id="30" name="path">
              <a:extLst>
                <a:ext uri="{FF2B5EF4-FFF2-40B4-BE49-F238E27FC236}">
                  <a16:creationId xmlns:a16="http://schemas.microsoft.com/office/drawing/2014/main" id="{AE9EA881-C2D6-2684-F7CA-67C8B706A12A}"/>
                </a:ext>
              </a:extLst>
            </p:cNvPr>
            <p:cNvSpPr/>
            <p:nvPr/>
          </p:nvSpPr>
          <p:spPr>
            <a:xfrm>
              <a:off x="0" y="57234"/>
              <a:ext cx="235584" cy="244729"/>
            </a:xfrm>
            <a:custGeom>
              <a:avLst/>
              <a:gdLst/>
              <a:ahLst/>
              <a:cxnLst/>
              <a:rect l="0" t="0" r="0" b="0"/>
              <a:pathLst>
                <a:path w="370" h="385">
                  <a:moveTo>
                    <a:pt x="17" y="367"/>
                  </a:moveTo>
                  <a:lnTo>
                    <a:pt x="353" y="367"/>
                  </a:lnTo>
                  <a:lnTo>
                    <a:pt x="353" y="17"/>
                  </a:lnTo>
                  <a:lnTo>
                    <a:pt x="17" y="17"/>
                  </a:lnTo>
                  <a:lnTo>
                    <a:pt x="17" y="367"/>
                  </a:lnTo>
                  <a:close/>
                </a:path>
              </a:pathLst>
            </a:custGeom>
            <a:noFill/>
            <a:ln w="22225" cap="flat">
              <a:solidFill>
                <a:srgbClr val="D6DCE5">
                  <a:alpha val="100000"/>
                </a:srgbClr>
              </a:solidFill>
              <a:prstDash val="solid"/>
              <a:miter lim="800000"/>
            </a:ln>
          </p:spPr>
          <p:txBody>
            <a:bodyPr rtlCol="0"/>
            <a:lstStyle/>
            <a:p>
              <a:pPr algn="ctr"/>
              <a:endParaRPr lang="zh-CN" altLang="en-US"/>
            </a:p>
          </p:txBody>
        </p:sp>
        <p:sp>
          <p:nvSpPr>
            <p:cNvPr id="31" name="path">
              <a:extLst>
                <a:ext uri="{FF2B5EF4-FFF2-40B4-BE49-F238E27FC236}">
                  <a16:creationId xmlns:a16="http://schemas.microsoft.com/office/drawing/2014/main" id="{F1E66183-EF65-9007-64D1-C837E82006FD}"/>
                </a:ext>
              </a:extLst>
            </p:cNvPr>
            <p:cNvSpPr/>
            <p:nvPr/>
          </p:nvSpPr>
          <p:spPr>
            <a:xfrm>
              <a:off x="64452" y="2815"/>
              <a:ext cx="243840" cy="225551"/>
            </a:xfrm>
            <a:custGeom>
              <a:avLst/>
              <a:gdLst/>
              <a:ahLst/>
              <a:cxnLst/>
              <a:rect l="0" t="0" r="0" b="0"/>
              <a:pathLst>
                <a:path w="384" h="355">
                  <a:moveTo>
                    <a:pt x="378" y="3"/>
                  </a:moveTo>
                  <a:lnTo>
                    <a:pt x="376" y="1"/>
                  </a:lnTo>
                  <a:lnTo>
                    <a:pt x="373" y="0"/>
                  </a:lnTo>
                  <a:lnTo>
                    <a:pt x="370" y="0"/>
                  </a:lnTo>
                  <a:lnTo>
                    <a:pt x="367" y="0"/>
                  </a:lnTo>
                  <a:lnTo>
                    <a:pt x="364" y="0"/>
                  </a:lnTo>
                  <a:lnTo>
                    <a:pt x="361" y="1"/>
                  </a:lnTo>
                  <a:lnTo>
                    <a:pt x="359" y="3"/>
                  </a:lnTo>
                  <a:lnTo>
                    <a:pt x="357" y="5"/>
                  </a:lnTo>
                  <a:lnTo>
                    <a:pt x="104" y="317"/>
                  </a:lnTo>
                  <a:lnTo>
                    <a:pt x="25" y="238"/>
                  </a:lnTo>
                  <a:lnTo>
                    <a:pt x="23" y="236"/>
                  </a:lnTo>
                  <a:lnTo>
                    <a:pt x="20" y="235"/>
                  </a:lnTo>
                  <a:lnTo>
                    <a:pt x="18" y="234"/>
                  </a:lnTo>
                  <a:lnTo>
                    <a:pt x="15" y="234"/>
                  </a:lnTo>
                  <a:lnTo>
                    <a:pt x="12" y="234"/>
                  </a:lnTo>
                  <a:lnTo>
                    <a:pt x="10" y="235"/>
                  </a:lnTo>
                  <a:lnTo>
                    <a:pt x="7" y="236"/>
                  </a:lnTo>
                  <a:lnTo>
                    <a:pt x="5" y="238"/>
                  </a:lnTo>
                  <a:lnTo>
                    <a:pt x="2" y="241"/>
                  </a:lnTo>
                  <a:lnTo>
                    <a:pt x="1" y="243"/>
                  </a:lnTo>
                  <a:lnTo>
                    <a:pt x="0" y="246"/>
                  </a:lnTo>
                  <a:lnTo>
                    <a:pt x="0" y="249"/>
                  </a:lnTo>
                  <a:lnTo>
                    <a:pt x="0" y="252"/>
                  </a:lnTo>
                  <a:lnTo>
                    <a:pt x="1" y="255"/>
                  </a:lnTo>
                  <a:lnTo>
                    <a:pt x="2" y="257"/>
                  </a:lnTo>
                  <a:lnTo>
                    <a:pt x="5" y="260"/>
                  </a:lnTo>
                  <a:lnTo>
                    <a:pt x="94" y="351"/>
                  </a:lnTo>
                  <a:lnTo>
                    <a:pt x="97" y="352"/>
                  </a:lnTo>
                  <a:lnTo>
                    <a:pt x="100" y="353"/>
                  </a:lnTo>
                  <a:lnTo>
                    <a:pt x="103" y="355"/>
                  </a:lnTo>
                  <a:lnTo>
                    <a:pt x="105" y="355"/>
                  </a:lnTo>
                  <a:lnTo>
                    <a:pt x="106" y="355"/>
                  </a:lnTo>
                  <a:lnTo>
                    <a:pt x="106" y="355"/>
                  </a:lnTo>
                  <a:lnTo>
                    <a:pt x="110" y="355"/>
                  </a:lnTo>
                  <a:lnTo>
                    <a:pt x="112" y="353"/>
                  </a:lnTo>
                  <a:lnTo>
                    <a:pt x="115" y="351"/>
                  </a:lnTo>
                  <a:lnTo>
                    <a:pt x="117" y="350"/>
                  </a:lnTo>
                  <a:lnTo>
                    <a:pt x="380" y="23"/>
                  </a:lnTo>
                  <a:lnTo>
                    <a:pt x="382" y="21"/>
                  </a:lnTo>
                  <a:lnTo>
                    <a:pt x="384" y="18"/>
                  </a:lnTo>
                  <a:lnTo>
                    <a:pt x="384" y="15"/>
                  </a:lnTo>
                  <a:lnTo>
                    <a:pt x="384" y="12"/>
                  </a:lnTo>
                  <a:lnTo>
                    <a:pt x="384" y="10"/>
                  </a:lnTo>
                  <a:lnTo>
                    <a:pt x="382" y="7"/>
                  </a:lnTo>
                  <a:lnTo>
                    <a:pt x="380" y="5"/>
                  </a:lnTo>
                  <a:lnTo>
                    <a:pt x="378" y="3"/>
                  </a:lnTo>
                  <a:close/>
                </a:path>
              </a:pathLst>
            </a:custGeom>
            <a:solidFill>
              <a:srgbClr val="FF0000">
                <a:alpha val="100000"/>
              </a:srgbClr>
            </a:solidFill>
            <a:ln cap="flat">
              <a:noFill/>
              <a:prstDash val="solid"/>
              <a:miter lim="0"/>
            </a:ln>
          </p:spPr>
          <p:txBody>
            <a:bodyPr rtlCol="0"/>
            <a:lstStyle/>
            <a:p>
              <a:pPr algn="ctr"/>
              <a:endParaRPr lang="zh-CN" altLang="en-US"/>
            </a:p>
          </p:txBody>
        </p:sp>
        <p:sp>
          <p:nvSpPr>
            <p:cNvPr id="32" name="path">
              <a:extLst>
                <a:ext uri="{FF2B5EF4-FFF2-40B4-BE49-F238E27FC236}">
                  <a16:creationId xmlns:a16="http://schemas.microsoft.com/office/drawing/2014/main" id="{7E3B16A0-8A21-69F4-1A0D-85CC348C890C}"/>
                </a:ext>
              </a:extLst>
            </p:cNvPr>
            <p:cNvSpPr/>
            <p:nvPr/>
          </p:nvSpPr>
          <p:spPr>
            <a:xfrm>
              <a:off x="55090" y="0"/>
              <a:ext cx="258582" cy="237892"/>
            </a:xfrm>
            <a:custGeom>
              <a:avLst/>
              <a:gdLst/>
              <a:ahLst/>
              <a:cxnLst/>
              <a:rect l="0" t="0" r="0" b="0"/>
              <a:pathLst>
                <a:path w="407" h="374">
                  <a:moveTo>
                    <a:pt x="372" y="9"/>
                  </a:moveTo>
                  <a:lnTo>
                    <a:pt x="119" y="322"/>
                  </a:lnTo>
                  <a:lnTo>
                    <a:pt x="40" y="242"/>
                  </a:lnTo>
                  <a:lnTo>
                    <a:pt x="38" y="240"/>
                  </a:lnTo>
                  <a:lnTo>
                    <a:pt x="35" y="239"/>
                  </a:lnTo>
                  <a:lnTo>
                    <a:pt x="32" y="238"/>
                  </a:lnTo>
                  <a:lnTo>
                    <a:pt x="29" y="238"/>
                  </a:lnTo>
                  <a:lnTo>
                    <a:pt x="27" y="238"/>
                  </a:lnTo>
                  <a:lnTo>
                    <a:pt x="24" y="239"/>
                  </a:lnTo>
                  <a:lnTo>
                    <a:pt x="21" y="240"/>
                  </a:lnTo>
                  <a:lnTo>
                    <a:pt x="19" y="242"/>
                  </a:lnTo>
                  <a:lnTo>
                    <a:pt x="17" y="245"/>
                  </a:lnTo>
                  <a:lnTo>
                    <a:pt x="15" y="248"/>
                  </a:lnTo>
                  <a:lnTo>
                    <a:pt x="15" y="250"/>
                  </a:lnTo>
                  <a:lnTo>
                    <a:pt x="14" y="254"/>
                  </a:lnTo>
                  <a:lnTo>
                    <a:pt x="15" y="256"/>
                  </a:lnTo>
                  <a:lnTo>
                    <a:pt x="15" y="259"/>
                  </a:lnTo>
                  <a:lnTo>
                    <a:pt x="17" y="262"/>
                  </a:lnTo>
                  <a:lnTo>
                    <a:pt x="19" y="264"/>
                  </a:lnTo>
                  <a:lnTo>
                    <a:pt x="109" y="355"/>
                  </a:lnTo>
                  <a:lnTo>
                    <a:pt x="112" y="357"/>
                  </a:lnTo>
                  <a:lnTo>
                    <a:pt x="114" y="358"/>
                  </a:lnTo>
                  <a:lnTo>
                    <a:pt x="117" y="359"/>
                  </a:lnTo>
                  <a:lnTo>
                    <a:pt x="120" y="359"/>
                  </a:lnTo>
                  <a:lnTo>
                    <a:pt x="120" y="359"/>
                  </a:lnTo>
                  <a:lnTo>
                    <a:pt x="120" y="359"/>
                  </a:lnTo>
                  <a:lnTo>
                    <a:pt x="124" y="359"/>
                  </a:lnTo>
                  <a:lnTo>
                    <a:pt x="127" y="357"/>
                  </a:lnTo>
                  <a:lnTo>
                    <a:pt x="129" y="356"/>
                  </a:lnTo>
                  <a:lnTo>
                    <a:pt x="132" y="354"/>
                  </a:lnTo>
                  <a:lnTo>
                    <a:pt x="395" y="28"/>
                  </a:lnTo>
                </a:path>
              </a:pathLst>
            </a:custGeom>
            <a:noFill/>
            <a:ln w="19050" cap="flat">
              <a:solidFill>
                <a:srgbClr val="EF591D">
                  <a:alpha val="100000"/>
                </a:srgbClr>
              </a:solidFill>
              <a:prstDash val="solid"/>
              <a:round/>
            </a:ln>
          </p:spPr>
          <p:txBody>
            <a:bodyPr rtlCol="0"/>
            <a:lstStyle/>
            <a:p>
              <a:pPr algn="ctr"/>
              <a:endParaRPr lang="zh-CN" altLang="en-US"/>
            </a:p>
          </p:txBody>
        </p:sp>
      </p:grpSp>
      <p:grpSp>
        <p:nvGrpSpPr>
          <p:cNvPr id="33" name="group 16">
            <a:extLst>
              <a:ext uri="{FF2B5EF4-FFF2-40B4-BE49-F238E27FC236}">
                <a16:creationId xmlns:a16="http://schemas.microsoft.com/office/drawing/2014/main" id="{AFECA278-12EA-F3B9-8BA6-70C9843CCA3E}"/>
              </a:ext>
            </a:extLst>
          </p:cNvPr>
          <p:cNvGrpSpPr/>
          <p:nvPr/>
        </p:nvGrpSpPr>
        <p:grpSpPr>
          <a:xfrm rot="21600000">
            <a:off x="6452171" y="1801773"/>
            <a:ext cx="313710" cy="292647"/>
            <a:chOff x="0" y="0"/>
            <a:chExt cx="313710" cy="292647"/>
          </a:xfrm>
        </p:grpSpPr>
        <p:sp>
          <p:nvSpPr>
            <p:cNvPr id="34" name="path">
              <a:extLst>
                <a:ext uri="{FF2B5EF4-FFF2-40B4-BE49-F238E27FC236}">
                  <a16:creationId xmlns:a16="http://schemas.microsoft.com/office/drawing/2014/main" id="{CEF3A494-297C-0D9C-EC01-E218DE27D1EE}"/>
                </a:ext>
              </a:extLst>
            </p:cNvPr>
            <p:cNvSpPr/>
            <p:nvPr/>
          </p:nvSpPr>
          <p:spPr>
            <a:xfrm>
              <a:off x="0" y="47918"/>
              <a:ext cx="235584" cy="244728"/>
            </a:xfrm>
            <a:custGeom>
              <a:avLst/>
              <a:gdLst/>
              <a:ahLst/>
              <a:cxnLst/>
              <a:rect l="0" t="0" r="0" b="0"/>
              <a:pathLst>
                <a:path w="370" h="385">
                  <a:moveTo>
                    <a:pt x="17" y="367"/>
                  </a:moveTo>
                  <a:lnTo>
                    <a:pt x="353" y="367"/>
                  </a:lnTo>
                  <a:lnTo>
                    <a:pt x="353" y="17"/>
                  </a:lnTo>
                  <a:lnTo>
                    <a:pt x="17" y="17"/>
                  </a:lnTo>
                  <a:lnTo>
                    <a:pt x="17" y="367"/>
                  </a:lnTo>
                  <a:close/>
                </a:path>
              </a:pathLst>
            </a:custGeom>
            <a:noFill/>
            <a:ln w="22225" cap="flat">
              <a:solidFill>
                <a:srgbClr val="D6DCE5">
                  <a:alpha val="100000"/>
                </a:srgbClr>
              </a:solidFill>
              <a:prstDash val="solid"/>
              <a:miter lim="1000000"/>
            </a:ln>
          </p:spPr>
          <p:txBody>
            <a:bodyPr rtlCol="0"/>
            <a:lstStyle/>
            <a:p>
              <a:pPr algn="ctr"/>
              <a:endParaRPr lang="zh-CN" altLang="en-US"/>
            </a:p>
          </p:txBody>
        </p:sp>
        <p:sp>
          <p:nvSpPr>
            <p:cNvPr id="35" name="path">
              <a:extLst>
                <a:ext uri="{FF2B5EF4-FFF2-40B4-BE49-F238E27FC236}">
                  <a16:creationId xmlns:a16="http://schemas.microsoft.com/office/drawing/2014/main" id="{3F0FEE6D-0966-36DF-0D7D-09D8BD510FD1}"/>
                </a:ext>
              </a:extLst>
            </p:cNvPr>
            <p:cNvSpPr/>
            <p:nvPr/>
          </p:nvSpPr>
          <p:spPr>
            <a:xfrm>
              <a:off x="64452" y="2642"/>
              <a:ext cx="243840" cy="228600"/>
            </a:xfrm>
            <a:custGeom>
              <a:avLst/>
              <a:gdLst/>
              <a:ahLst/>
              <a:cxnLst/>
              <a:rect l="0" t="0" r="0" b="0"/>
              <a:pathLst>
                <a:path w="384" h="360">
                  <a:moveTo>
                    <a:pt x="378" y="3"/>
                  </a:moveTo>
                  <a:lnTo>
                    <a:pt x="376" y="1"/>
                  </a:lnTo>
                  <a:lnTo>
                    <a:pt x="373" y="0"/>
                  </a:lnTo>
                  <a:lnTo>
                    <a:pt x="370" y="0"/>
                  </a:lnTo>
                  <a:lnTo>
                    <a:pt x="367" y="0"/>
                  </a:lnTo>
                  <a:lnTo>
                    <a:pt x="364" y="0"/>
                  </a:lnTo>
                  <a:lnTo>
                    <a:pt x="362" y="1"/>
                  </a:lnTo>
                  <a:lnTo>
                    <a:pt x="359" y="3"/>
                  </a:lnTo>
                  <a:lnTo>
                    <a:pt x="357" y="5"/>
                  </a:lnTo>
                  <a:lnTo>
                    <a:pt x="104" y="322"/>
                  </a:lnTo>
                  <a:lnTo>
                    <a:pt x="25" y="241"/>
                  </a:lnTo>
                  <a:lnTo>
                    <a:pt x="23" y="239"/>
                  </a:lnTo>
                  <a:lnTo>
                    <a:pt x="20" y="238"/>
                  </a:lnTo>
                  <a:lnTo>
                    <a:pt x="18" y="237"/>
                  </a:lnTo>
                  <a:lnTo>
                    <a:pt x="15" y="237"/>
                  </a:lnTo>
                  <a:lnTo>
                    <a:pt x="12" y="237"/>
                  </a:lnTo>
                  <a:lnTo>
                    <a:pt x="10" y="238"/>
                  </a:lnTo>
                  <a:lnTo>
                    <a:pt x="7" y="239"/>
                  </a:lnTo>
                  <a:lnTo>
                    <a:pt x="5" y="241"/>
                  </a:lnTo>
                  <a:lnTo>
                    <a:pt x="2" y="244"/>
                  </a:lnTo>
                  <a:lnTo>
                    <a:pt x="1" y="247"/>
                  </a:lnTo>
                  <a:lnTo>
                    <a:pt x="0" y="249"/>
                  </a:lnTo>
                  <a:lnTo>
                    <a:pt x="0" y="252"/>
                  </a:lnTo>
                  <a:lnTo>
                    <a:pt x="0" y="255"/>
                  </a:lnTo>
                  <a:lnTo>
                    <a:pt x="1" y="258"/>
                  </a:lnTo>
                  <a:lnTo>
                    <a:pt x="2" y="261"/>
                  </a:lnTo>
                  <a:lnTo>
                    <a:pt x="5" y="263"/>
                  </a:lnTo>
                  <a:lnTo>
                    <a:pt x="94" y="356"/>
                  </a:lnTo>
                  <a:lnTo>
                    <a:pt x="97" y="357"/>
                  </a:lnTo>
                  <a:lnTo>
                    <a:pt x="100" y="358"/>
                  </a:lnTo>
                  <a:lnTo>
                    <a:pt x="103" y="360"/>
                  </a:lnTo>
                  <a:lnTo>
                    <a:pt x="105" y="360"/>
                  </a:lnTo>
                  <a:lnTo>
                    <a:pt x="106" y="360"/>
                  </a:lnTo>
                  <a:lnTo>
                    <a:pt x="106" y="360"/>
                  </a:lnTo>
                  <a:lnTo>
                    <a:pt x="110" y="360"/>
                  </a:lnTo>
                  <a:lnTo>
                    <a:pt x="112" y="357"/>
                  </a:lnTo>
                  <a:lnTo>
                    <a:pt x="115" y="356"/>
                  </a:lnTo>
                  <a:lnTo>
                    <a:pt x="117" y="354"/>
                  </a:lnTo>
                  <a:lnTo>
                    <a:pt x="380" y="24"/>
                  </a:lnTo>
                  <a:lnTo>
                    <a:pt x="382" y="21"/>
                  </a:lnTo>
                  <a:lnTo>
                    <a:pt x="384" y="18"/>
                  </a:lnTo>
                  <a:lnTo>
                    <a:pt x="384" y="15"/>
                  </a:lnTo>
                  <a:lnTo>
                    <a:pt x="384" y="12"/>
                  </a:lnTo>
                  <a:lnTo>
                    <a:pt x="384" y="10"/>
                  </a:lnTo>
                  <a:lnTo>
                    <a:pt x="382" y="7"/>
                  </a:lnTo>
                  <a:lnTo>
                    <a:pt x="380" y="5"/>
                  </a:lnTo>
                  <a:lnTo>
                    <a:pt x="378" y="3"/>
                  </a:lnTo>
                  <a:close/>
                </a:path>
              </a:pathLst>
            </a:custGeom>
            <a:solidFill>
              <a:srgbClr val="FF0000">
                <a:alpha val="100000"/>
              </a:srgbClr>
            </a:solidFill>
            <a:ln cap="flat">
              <a:noFill/>
              <a:prstDash val="solid"/>
              <a:miter lim="0"/>
            </a:ln>
          </p:spPr>
          <p:txBody>
            <a:bodyPr rtlCol="0"/>
            <a:lstStyle/>
            <a:p>
              <a:pPr algn="ctr"/>
              <a:endParaRPr lang="zh-CN" altLang="en-US"/>
            </a:p>
          </p:txBody>
        </p:sp>
        <p:sp>
          <p:nvSpPr>
            <p:cNvPr id="36" name="path">
              <a:extLst>
                <a:ext uri="{FF2B5EF4-FFF2-40B4-BE49-F238E27FC236}">
                  <a16:creationId xmlns:a16="http://schemas.microsoft.com/office/drawing/2014/main" id="{7B885444-A84C-AABA-0759-CAF8662D5EF8}"/>
                </a:ext>
              </a:extLst>
            </p:cNvPr>
            <p:cNvSpPr/>
            <p:nvPr/>
          </p:nvSpPr>
          <p:spPr>
            <a:xfrm>
              <a:off x="55090" y="0"/>
              <a:ext cx="258619" cy="240767"/>
            </a:xfrm>
            <a:custGeom>
              <a:avLst/>
              <a:gdLst/>
              <a:ahLst/>
              <a:cxnLst/>
              <a:rect l="0" t="0" r="0" b="0"/>
              <a:pathLst>
                <a:path w="407" h="379">
                  <a:moveTo>
                    <a:pt x="372" y="9"/>
                  </a:moveTo>
                  <a:lnTo>
                    <a:pt x="119" y="326"/>
                  </a:lnTo>
                  <a:lnTo>
                    <a:pt x="40" y="245"/>
                  </a:lnTo>
                  <a:lnTo>
                    <a:pt x="38" y="243"/>
                  </a:lnTo>
                  <a:lnTo>
                    <a:pt x="35" y="242"/>
                  </a:lnTo>
                  <a:lnTo>
                    <a:pt x="32" y="241"/>
                  </a:lnTo>
                  <a:lnTo>
                    <a:pt x="29" y="241"/>
                  </a:lnTo>
                  <a:lnTo>
                    <a:pt x="27" y="241"/>
                  </a:lnTo>
                  <a:lnTo>
                    <a:pt x="24" y="242"/>
                  </a:lnTo>
                  <a:lnTo>
                    <a:pt x="21" y="243"/>
                  </a:lnTo>
                  <a:lnTo>
                    <a:pt x="19" y="245"/>
                  </a:lnTo>
                  <a:lnTo>
                    <a:pt x="17" y="248"/>
                  </a:lnTo>
                  <a:lnTo>
                    <a:pt x="15" y="251"/>
                  </a:lnTo>
                  <a:lnTo>
                    <a:pt x="15" y="253"/>
                  </a:lnTo>
                  <a:lnTo>
                    <a:pt x="14" y="257"/>
                  </a:lnTo>
                  <a:lnTo>
                    <a:pt x="15" y="259"/>
                  </a:lnTo>
                  <a:lnTo>
                    <a:pt x="15" y="262"/>
                  </a:lnTo>
                  <a:lnTo>
                    <a:pt x="17" y="265"/>
                  </a:lnTo>
                  <a:lnTo>
                    <a:pt x="19" y="268"/>
                  </a:lnTo>
                  <a:lnTo>
                    <a:pt x="109" y="360"/>
                  </a:lnTo>
                  <a:lnTo>
                    <a:pt x="112" y="361"/>
                  </a:lnTo>
                  <a:lnTo>
                    <a:pt x="114" y="362"/>
                  </a:lnTo>
                  <a:lnTo>
                    <a:pt x="117" y="364"/>
                  </a:lnTo>
                  <a:lnTo>
                    <a:pt x="120" y="364"/>
                  </a:lnTo>
                  <a:lnTo>
                    <a:pt x="120" y="364"/>
                  </a:lnTo>
                  <a:lnTo>
                    <a:pt x="120" y="364"/>
                  </a:lnTo>
                  <a:lnTo>
                    <a:pt x="124" y="364"/>
                  </a:lnTo>
                  <a:lnTo>
                    <a:pt x="127" y="362"/>
                  </a:lnTo>
                  <a:lnTo>
                    <a:pt x="129" y="360"/>
                  </a:lnTo>
                  <a:lnTo>
                    <a:pt x="132" y="358"/>
                  </a:lnTo>
                  <a:lnTo>
                    <a:pt x="395" y="28"/>
                  </a:lnTo>
                </a:path>
              </a:pathLst>
            </a:custGeom>
            <a:noFill/>
            <a:ln w="19050" cap="flat">
              <a:solidFill>
                <a:srgbClr val="EF591D">
                  <a:alpha val="100000"/>
                </a:srgbClr>
              </a:solidFill>
              <a:prstDash val="solid"/>
              <a:round/>
            </a:ln>
          </p:spPr>
          <p:txBody>
            <a:bodyPr rtlCol="0"/>
            <a:lstStyle/>
            <a:p>
              <a:pPr algn="ctr"/>
              <a:endParaRPr lang="zh-CN" altLang="en-US"/>
            </a:p>
          </p:txBody>
        </p:sp>
      </p:grpSp>
      <p:sp>
        <p:nvSpPr>
          <p:cNvPr id="37" name="path">
            <a:extLst>
              <a:ext uri="{FF2B5EF4-FFF2-40B4-BE49-F238E27FC236}">
                <a16:creationId xmlns:a16="http://schemas.microsoft.com/office/drawing/2014/main" id="{762E325D-94CF-AAB8-1744-F5B98548DD6C}"/>
              </a:ext>
            </a:extLst>
          </p:cNvPr>
          <p:cNvSpPr/>
          <p:nvPr/>
        </p:nvSpPr>
        <p:spPr>
          <a:xfrm>
            <a:off x="6736620" y="1794891"/>
            <a:ext cx="33368" cy="20449"/>
          </a:xfrm>
          <a:custGeom>
            <a:avLst/>
            <a:gdLst/>
            <a:ahLst/>
            <a:cxnLst/>
            <a:rect l="0" t="0" r="0" b="0"/>
            <a:pathLst>
              <a:path w="52" h="32">
                <a:moveTo>
                  <a:pt x="31" y="18"/>
                </a:moveTo>
                <a:lnTo>
                  <a:pt x="29" y="16"/>
                </a:lnTo>
                <a:lnTo>
                  <a:pt x="26" y="15"/>
                </a:lnTo>
                <a:lnTo>
                  <a:pt x="24" y="15"/>
                </a:lnTo>
                <a:lnTo>
                  <a:pt x="21" y="15"/>
                </a:lnTo>
                <a:lnTo>
                  <a:pt x="18" y="15"/>
                </a:lnTo>
                <a:lnTo>
                  <a:pt x="15" y="16"/>
                </a:lnTo>
                <a:lnTo>
                  <a:pt x="12" y="18"/>
                </a:lnTo>
                <a:lnTo>
                  <a:pt x="11" y="20"/>
                </a:lnTo>
                <a:moveTo>
                  <a:pt x="37" y="30"/>
                </a:moveTo>
                <a:lnTo>
                  <a:pt x="37" y="27"/>
                </a:lnTo>
                <a:lnTo>
                  <a:pt x="37" y="25"/>
                </a:lnTo>
                <a:lnTo>
                  <a:pt x="36" y="22"/>
                </a:lnTo>
                <a:lnTo>
                  <a:pt x="34" y="20"/>
                </a:lnTo>
                <a:lnTo>
                  <a:pt x="31" y="18"/>
                </a:lnTo>
              </a:path>
            </a:pathLst>
          </a:custGeom>
          <a:noFill/>
          <a:ln w="19050" cap="flat">
            <a:solidFill>
              <a:srgbClr val="EF591D">
                <a:alpha val="100000"/>
              </a:srgbClr>
            </a:solidFill>
            <a:prstDash val="solid"/>
            <a:round/>
          </a:ln>
        </p:spPr>
        <p:txBody>
          <a:bodyPr rtlCol="0"/>
          <a:lstStyle/>
          <a:p>
            <a:pPr algn="ctr"/>
            <a:endParaRPr lang="zh-CN" altLang="en-US"/>
          </a:p>
        </p:txBody>
      </p:sp>
      <p:sp>
        <p:nvSpPr>
          <p:cNvPr id="38" name="path">
            <a:extLst>
              <a:ext uri="{FF2B5EF4-FFF2-40B4-BE49-F238E27FC236}">
                <a16:creationId xmlns:a16="http://schemas.microsoft.com/office/drawing/2014/main" id="{D3B5B3D4-A696-85D6-A1D4-9685808A85EB}"/>
              </a:ext>
            </a:extLst>
          </p:cNvPr>
          <p:cNvSpPr/>
          <p:nvPr/>
        </p:nvSpPr>
        <p:spPr>
          <a:xfrm>
            <a:off x="6679053" y="3803522"/>
            <a:ext cx="33023" cy="20318"/>
          </a:xfrm>
          <a:custGeom>
            <a:avLst/>
            <a:gdLst/>
            <a:ahLst/>
            <a:cxnLst/>
            <a:rect l="0" t="0" r="0" b="0"/>
            <a:pathLst>
              <a:path w="52" h="31">
                <a:moveTo>
                  <a:pt x="31" y="18"/>
                </a:moveTo>
                <a:lnTo>
                  <a:pt x="29" y="16"/>
                </a:lnTo>
                <a:lnTo>
                  <a:pt x="26" y="15"/>
                </a:lnTo>
                <a:lnTo>
                  <a:pt x="23" y="15"/>
                </a:lnTo>
                <a:lnTo>
                  <a:pt x="20" y="15"/>
                </a:lnTo>
                <a:lnTo>
                  <a:pt x="17" y="15"/>
                </a:lnTo>
                <a:lnTo>
                  <a:pt x="15" y="16"/>
                </a:lnTo>
                <a:lnTo>
                  <a:pt x="12" y="18"/>
                </a:lnTo>
                <a:lnTo>
                  <a:pt x="10" y="20"/>
                </a:lnTo>
                <a:moveTo>
                  <a:pt x="37" y="30"/>
                </a:moveTo>
                <a:lnTo>
                  <a:pt x="37" y="27"/>
                </a:lnTo>
                <a:lnTo>
                  <a:pt x="37" y="25"/>
                </a:lnTo>
                <a:lnTo>
                  <a:pt x="35" y="22"/>
                </a:lnTo>
                <a:lnTo>
                  <a:pt x="33" y="20"/>
                </a:lnTo>
                <a:lnTo>
                  <a:pt x="31" y="18"/>
                </a:lnTo>
              </a:path>
            </a:pathLst>
          </a:custGeom>
          <a:noFill/>
          <a:ln w="19050" cap="flat">
            <a:solidFill>
              <a:srgbClr val="EF591D">
                <a:alpha val="100000"/>
              </a:srgbClr>
            </a:solidFill>
            <a:prstDash val="solid"/>
            <a:round/>
          </a:ln>
        </p:spPr>
        <p:txBody>
          <a:bodyPr rtlCol="0"/>
          <a:lstStyle/>
          <a:p>
            <a:pPr algn="ctr"/>
            <a:endParaRPr lang="zh-CN" altLang="en-US"/>
          </a:p>
        </p:txBody>
      </p:sp>
      <p:sp>
        <p:nvSpPr>
          <p:cNvPr id="39" name="path">
            <a:extLst>
              <a:ext uri="{FF2B5EF4-FFF2-40B4-BE49-F238E27FC236}">
                <a16:creationId xmlns:a16="http://schemas.microsoft.com/office/drawing/2014/main" id="{979C85FA-33AA-64DB-B8CA-5CE61125DAA6}"/>
              </a:ext>
            </a:extLst>
          </p:cNvPr>
          <p:cNvSpPr/>
          <p:nvPr/>
        </p:nvSpPr>
        <p:spPr>
          <a:xfrm>
            <a:off x="6750783" y="1812449"/>
            <a:ext cx="19205" cy="13270"/>
          </a:xfrm>
          <a:custGeom>
            <a:avLst/>
            <a:gdLst/>
            <a:ahLst/>
            <a:cxnLst/>
            <a:rect l="0" t="0" r="0" b="0"/>
            <a:pathLst>
              <a:path w="30" h="20">
                <a:moveTo>
                  <a:pt x="12" y="11"/>
                </a:moveTo>
                <a:lnTo>
                  <a:pt x="14" y="9"/>
                </a:lnTo>
                <a:lnTo>
                  <a:pt x="15" y="5"/>
                </a:lnTo>
                <a:lnTo>
                  <a:pt x="15" y="3"/>
                </a:lnTo>
              </a:path>
            </a:pathLst>
          </a:custGeom>
          <a:noFill/>
          <a:ln w="19050" cap="flat">
            <a:solidFill>
              <a:srgbClr val="EF591D">
                <a:alpha val="100000"/>
              </a:srgbClr>
            </a:solidFill>
            <a:prstDash val="solid"/>
            <a:round/>
          </a:ln>
        </p:spPr>
        <p:txBody>
          <a:bodyPr rtlCol="0"/>
          <a:lstStyle/>
          <a:p>
            <a:pPr algn="ctr"/>
            <a:endParaRPr lang="zh-CN" altLang="en-US"/>
          </a:p>
        </p:txBody>
      </p:sp>
      <p:sp>
        <p:nvSpPr>
          <p:cNvPr id="40" name="path">
            <a:extLst>
              <a:ext uri="{FF2B5EF4-FFF2-40B4-BE49-F238E27FC236}">
                <a16:creationId xmlns:a16="http://schemas.microsoft.com/office/drawing/2014/main" id="{3D26150A-AB72-7FEB-2D7A-C2D117FF73DD}"/>
              </a:ext>
            </a:extLst>
          </p:cNvPr>
          <p:cNvSpPr/>
          <p:nvPr/>
        </p:nvSpPr>
        <p:spPr>
          <a:xfrm>
            <a:off x="6692946" y="3820828"/>
            <a:ext cx="19130" cy="13268"/>
          </a:xfrm>
          <a:custGeom>
            <a:avLst/>
            <a:gdLst/>
            <a:ahLst/>
            <a:cxnLst/>
            <a:rect l="0" t="0" r="0" b="0"/>
            <a:pathLst>
              <a:path w="30" h="20">
                <a:moveTo>
                  <a:pt x="11" y="11"/>
                </a:moveTo>
                <a:lnTo>
                  <a:pt x="13" y="9"/>
                </a:lnTo>
                <a:lnTo>
                  <a:pt x="15" y="6"/>
                </a:lnTo>
                <a:lnTo>
                  <a:pt x="15" y="3"/>
                </a:lnTo>
              </a:path>
            </a:pathLst>
          </a:custGeom>
          <a:noFill/>
          <a:ln w="19050" cap="flat">
            <a:solidFill>
              <a:srgbClr val="EF591D">
                <a:alpha val="100000"/>
              </a:srgbClr>
            </a:solidFill>
            <a:prstDash val="solid"/>
            <a:round/>
          </a:ln>
        </p:spPr>
        <p:txBody>
          <a:bodyPr rtlCol="0"/>
          <a:lstStyle/>
          <a:p>
            <a:pPr algn="ctr"/>
            <a:endParaRPr lang="zh-CN" altLang="en-US"/>
          </a:p>
        </p:txBody>
      </p:sp>
      <p:sp>
        <p:nvSpPr>
          <p:cNvPr id="42" name="文本框 41">
            <a:extLst>
              <a:ext uri="{FF2B5EF4-FFF2-40B4-BE49-F238E27FC236}">
                <a16:creationId xmlns:a16="http://schemas.microsoft.com/office/drawing/2014/main" id="{B0DB3BAA-5D97-26A2-81C7-D35608B6413D}"/>
              </a:ext>
            </a:extLst>
          </p:cNvPr>
          <p:cNvSpPr txBox="1"/>
          <p:nvPr/>
        </p:nvSpPr>
        <p:spPr>
          <a:xfrm>
            <a:off x="272843" y="6192839"/>
            <a:ext cx="11919157" cy="538481"/>
          </a:xfrm>
          <a:prstGeom prst="rect">
            <a:avLst/>
          </a:prstGeom>
          <a:noFill/>
        </p:spPr>
        <p:txBody>
          <a:bodyPr wrap="square">
            <a:spAutoFit/>
          </a:bodyPr>
          <a:lstStyle/>
          <a:p>
            <a:pPr marL="110490" algn="l" rtl="0" eaLnBrk="0">
              <a:lnSpc>
                <a:spcPct val="95000"/>
              </a:lnSpc>
              <a:spcBef>
                <a:spcPts val="0"/>
              </a:spcBef>
            </a:pPr>
            <a:r>
              <a:rPr lang="en-US" altLang="zh-CN" sz="800" kern="0" dirty="0">
                <a:solidFill>
                  <a:srgbClr val="595959">
                    <a:alpha val="100000"/>
                  </a:srgbClr>
                </a:solidFill>
                <a:latin typeface="微软雅黑" panose="020B0503020204020204" charset="-122"/>
                <a:ea typeface="微软雅黑" panose="020B0503020204020204" charset="-122"/>
                <a:cs typeface="微软雅黑" panose="020B0503020204020204" charset="-122"/>
              </a:rPr>
              <a:t>1</a:t>
            </a:r>
            <a:r>
              <a:rPr lang="zh-CN" altLang="en-US" sz="800" kern="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lang="zh-CN" altLang="en-US"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国家卫生健康委员会医政司，中华医学会肿瘤学分会</a:t>
            </a:r>
            <a:r>
              <a:rPr lang="en-US" altLang="zh-CN"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zh-CN" altLang="en-US"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国家卫健委中国结直肠癌诊疗规范（</a:t>
            </a:r>
            <a:r>
              <a:rPr lang="en-US" altLang="zh-CN"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2023</a:t>
            </a:r>
            <a:r>
              <a:rPr lang="zh-CN" altLang="en-US" sz="8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版）</a:t>
            </a:r>
            <a:r>
              <a:rPr lang="zh-CN" altLang="en-US" sz="800" kern="0" spc="7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[J]. </a:t>
            </a:r>
            <a:r>
              <a:rPr lang="zh-CN" altLang="en-US" sz="8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中国实用外科杂志</a:t>
            </a:r>
            <a:r>
              <a:rPr lang="en-US" altLang="zh-CN" sz="8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,2023,43(6):602-630.</a:t>
            </a:r>
            <a:endParaRPr lang="zh-CN" altLang="en-US" sz="800" dirty="0"/>
          </a:p>
          <a:p>
            <a:pPr marL="107315" algn="l" rtl="0" eaLnBrk="0">
              <a:lnSpc>
                <a:spcPct val="95000"/>
              </a:lnSpc>
              <a:spcBef>
                <a:spcPts val="30"/>
              </a:spcBef>
            </a:pPr>
            <a:r>
              <a:rPr lang="en-US" altLang="zh-CN" sz="800" kern="0" dirty="0">
                <a:solidFill>
                  <a:srgbClr val="595959">
                    <a:alpha val="100000"/>
                  </a:srgbClr>
                </a:solidFill>
                <a:latin typeface="微软雅黑" panose="020B0503020204020204" charset="-122"/>
                <a:ea typeface="微软雅黑" panose="020B0503020204020204" charset="-122"/>
                <a:cs typeface="微软雅黑" panose="020B0503020204020204" charset="-122"/>
              </a:rPr>
              <a:t>2</a:t>
            </a:r>
            <a:r>
              <a:rPr lang="zh-CN" altLang="en-US" sz="800" kern="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lang="zh-CN" altLang="en-US"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中国抗癌协会大肠癌专业委员会中国结直肠肿瘤早诊筛查策略制订专家组</a:t>
            </a:r>
            <a:r>
              <a:rPr lang="en-US" altLang="zh-CN"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lang="zh-CN" altLang="en-US"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中国结直肠肿瘤早诊筛查策略专家共识</a:t>
            </a:r>
            <a:r>
              <a:rPr lang="en-US" altLang="zh-CN"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[J].</a:t>
            </a:r>
            <a:r>
              <a:rPr lang="zh-CN" altLang="en-US"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中华胃肠外科杂志</a:t>
            </a:r>
            <a:r>
              <a:rPr lang="en-US" altLang="zh-CN" sz="8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,2018,21(10):1081-</a:t>
            </a:r>
            <a:r>
              <a:rPr lang="en-US" altLang="zh-CN" sz="8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1086.</a:t>
            </a:r>
            <a:endParaRPr lang="zh-CN" altLang="en-US" sz="800" dirty="0"/>
          </a:p>
          <a:p>
            <a:pPr marL="106680" algn="l" rtl="0" eaLnBrk="0">
              <a:lnSpc>
                <a:spcPct val="81000"/>
              </a:lnSpc>
              <a:spcBef>
                <a:spcPts val="75"/>
              </a:spcBef>
            </a:pPr>
            <a:r>
              <a:rPr lang="en-US" altLang="zh-CN" sz="800" kern="0" dirty="0">
                <a:solidFill>
                  <a:srgbClr val="595959">
                    <a:alpha val="100000"/>
                  </a:srgbClr>
                </a:solidFill>
                <a:latin typeface="Arial" panose="020B0604020202020204"/>
                <a:ea typeface="Arial" panose="020B0604020202020204"/>
                <a:cs typeface="Arial" panose="020B0604020202020204"/>
              </a:rPr>
              <a:t>3</a:t>
            </a:r>
            <a:r>
              <a:rPr lang="zh-CN" altLang="en-US" sz="800" kern="0" dirty="0">
                <a:solidFill>
                  <a:srgbClr val="595959">
                    <a:alpha val="100000"/>
                  </a:srgbClr>
                </a:solidFill>
                <a:latin typeface="Arial" panose="020B0604020202020204"/>
                <a:ea typeface="Arial" panose="020B0604020202020204"/>
                <a:cs typeface="Arial" panose="020B0604020202020204"/>
              </a:rPr>
              <a:t>、</a:t>
            </a:r>
            <a:r>
              <a:rPr lang="en-US" altLang="zh-CN" sz="800" kern="0" spc="0" dirty="0">
                <a:solidFill>
                  <a:srgbClr val="595959">
                    <a:alpha val="100000"/>
                  </a:srgbClr>
                </a:solidFill>
                <a:latin typeface="Arial" panose="020B0604020202020204"/>
                <a:ea typeface="Arial" panose="020B0604020202020204"/>
                <a:cs typeface="Arial" panose="020B0604020202020204"/>
              </a:rPr>
              <a:t>Joanne M Ho, Andrea</a:t>
            </a:r>
            <a:r>
              <a:rPr lang="en-US" altLang="zh-CN" sz="800" kern="0" spc="6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err="1">
                <a:solidFill>
                  <a:srgbClr val="595959">
                    <a:alpha val="100000"/>
                  </a:srgbClr>
                </a:solidFill>
                <a:latin typeface="Arial" panose="020B0604020202020204"/>
                <a:ea typeface="Arial" panose="020B0604020202020204"/>
                <a:cs typeface="Arial" panose="020B0604020202020204"/>
              </a:rPr>
              <a:t>Gruneir</a:t>
            </a:r>
            <a:r>
              <a:rPr lang="en-US" altLang="zh-CN" sz="800" kern="0" spc="0" dirty="0">
                <a:solidFill>
                  <a:srgbClr val="595959">
                    <a:alpha val="100000"/>
                  </a:srgbClr>
                </a:solidFill>
                <a:latin typeface="Arial" panose="020B0604020202020204"/>
                <a:ea typeface="Arial" panose="020B0604020202020204"/>
                <a:cs typeface="Arial" panose="020B0604020202020204"/>
              </a:rPr>
              <a:t>, Hadas</a:t>
            </a:r>
            <a:r>
              <a:rPr lang="en-US" altLang="zh-CN" sz="800" kern="0" spc="6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D Fischer, et al. Serious events in older </a:t>
            </a:r>
            <a:r>
              <a:rPr lang="en-US" altLang="zh-CN" sz="800" kern="0" spc="0" dirty="0" err="1">
                <a:solidFill>
                  <a:srgbClr val="595959">
                    <a:alpha val="100000"/>
                  </a:srgbClr>
                </a:solidFill>
                <a:latin typeface="Arial" panose="020B0604020202020204"/>
                <a:ea typeface="Arial" panose="020B0604020202020204"/>
                <a:cs typeface="Arial" panose="020B0604020202020204"/>
              </a:rPr>
              <a:t>ontario</a:t>
            </a:r>
            <a:r>
              <a:rPr lang="en-US" altLang="zh-CN" sz="800" kern="0" spc="0" dirty="0">
                <a:solidFill>
                  <a:srgbClr val="595959">
                    <a:alpha val="100000"/>
                  </a:srgbClr>
                </a:solidFill>
                <a:latin typeface="Arial" panose="020B0604020202020204"/>
                <a:ea typeface="Arial" panose="020B0604020202020204"/>
                <a:cs typeface="Arial" panose="020B0604020202020204"/>
              </a:rPr>
              <a:t> residents receiving</a:t>
            </a:r>
            <a:r>
              <a:rPr lang="en-US" altLang="zh-CN" sz="800" kern="0" spc="-3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bowel preparations</a:t>
            </a:r>
            <a:r>
              <a:rPr lang="en-US" altLang="zh-CN" sz="800" kern="0" spc="-3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for</a:t>
            </a:r>
            <a:r>
              <a:rPr lang="en-US" altLang="zh-CN" sz="800" kern="0" spc="-3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outpatient colonoscopy</a:t>
            </a:r>
            <a:r>
              <a:rPr lang="en-US" altLang="zh-CN" sz="800" kern="0" spc="-3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with</a:t>
            </a:r>
            <a:r>
              <a:rPr lang="en-US" altLang="zh-CN" sz="800" kern="0" spc="-30" dirty="0">
                <a:solidFill>
                  <a:srgbClr val="595959">
                    <a:alpha val="100000"/>
                  </a:srgbClr>
                </a:solidFill>
                <a:latin typeface="Arial" panose="020B0604020202020204"/>
                <a:ea typeface="Arial" panose="020B0604020202020204"/>
                <a:cs typeface="Arial" panose="020B0604020202020204"/>
              </a:rPr>
              <a:t> </a:t>
            </a:r>
            <a:r>
              <a:rPr lang="en-US" altLang="zh-CN" sz="800" kern="0" spc="0" dirty="0">
                <a:solidFill>
                  <a:srgbClr val="595959">
                    <a:alpha val="100000"/>
                  </a:srgbClr>
                </a:solidFill>
                <a:latin typeface="Arial" panose="020B0604020202020204"/>
                <a:ea typeface="Arial" panose="020B0604020202020204"/>
                <a:cs typeface="Arial" panose="020B0604020202020204"/>
              </a:rPr>
              <a:t>various comorbidity profiles: a descripti</a:t>
            </a:r>
            <a:r>
              <a:rPr lang="en-US" altLang="zh-CN" sz="800" kern="0" spc="-10" dirty="0">
                <a:solidFill>
                  <a:srgbClr val="595959">
                    <a:alpha val="100000"/>
                  </a:srgbClr>
                </a:solidFill>
                <a:latin typeface="Arial" panose="020B0604020202020204"/>
                <a:ea typeface="Arial" panose="020B0604020202020204"/>
                <a:cs typeface="Arial" panose="020B0604020202020204"/>
              </a:rPr>
              <a:t>ve, population-based</a:t>
            </a:r>
            <a:r>
              <a:rPr lang="en-US" altLang="zh-CN" sz="800" kern="0" spc="-50" dirty="0">
                <a:solidFill>
                  <a:srgbClr val="595959">
                    <a:alpha val="100000"/>
                  </a:srgbClr>
                </a:solidFill>
                <a:latin typeface="Arial" panose="020B0604020202020204"/>
                <a:ea typeface="Arial" panose="020B0604020202020204"/>
                <a:cs typeface="Arial" panose="020B0604020202020204"/>
              </a:rPr>
              <a:t> </a:t>
            </a:r>
            <a:r>
              <a:rPr lang="en-US" altLang="zh-CN" sz="800" kern="0" spc="-10" dirty="0">
                <a:solidFill>
                  <a:srgbClr val="595959">
                    <a:alpha val="100000"/>
                  </a:srgbClr>
                </a:solidFill>
                <a:latin typeface="Arial" panose="020B0604020202020204"/>
                <a:ea typeface="Arial" panose="020B0604020202020204"/>
                <a:cs typeface="Arial" panose="020B0604020202020204"/>
              </a:rPr>
              <a:t>study. Can J Gastroenterol.</a:t>
            </a:r>
            <a:r>
              <a:rPr lang="en-US" altLang="zh-CN" sz="800" kern="0" spc="-20" dirty="0">
                <a:solidFill>
                  <a:srgbClr val="595959">
                    <a:alpha val="100000"/>
                  </a:srgbClr>
                </a:solidFill>
                <a:latin typeface="Arial" panose="020B0604020202020204"/>
                <a:ea typeface="Arial" panose="020B0604020202020204"/>
                <a:cs typeface="Arial" panose="020B0604020202020204"/>
              </a:rPr>
              <a:t> </a:t>
            </a:r>
            <a:r>
              <a:rPr lang="en-US" altLang="zh-CN" sz="800" kern="0" spc="-10" dirty="0">
                <a:solidFill>
                  <a:srgbClr val="595959">
                    <a:alpha val="100000"/>
                  </a:srgbClr>
                </a:solidFill>
                <a:latin typeface="Arial" panose="020B0604020202020204"/>
                <a:ea typeface="Arial" panose="020B0604020202020204"/>
                <a:cs typeface="Arial" panose="020B0604020202020204"/>
              </a:rPr>
              <a:t>2012;26(7):436-440</a:t>
            </a:r>
            <a:endParaRPr lang="zh-CN" altLang="en-US" dirty="0"/>
          </a:p>
        </p:txBody>
      </p:sp>
    </p:spTree>
    <p:custDataLst>
      <p:tags r:id="rId1"/>
    </p:custDataLst>
    <p:extLst>
      <p:ext uri="{BB962C8B-B14F-4D97-AF65-F5344CB8AC3E}">
        <p14:creationId xmlns:p14="http://schemas.microsoft.com/office/powerpoint/2010/main" val="2772453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4"/>
          <a:stretch>
            <a:fillRect/>
          </a:stretch>
        </a:blipFill>
        <a:effectLst/>
      </p:bgPr>
    </p:bg>
    <p:spTree>
      <p:nvGrpSpPr>
        <p:cNvPr id="1" name=""/>
        <p:cNvGrpSpPr/>
        <p:nvPr/>
      </p:nvGrpSpPr>
      <p:grpSpPr>
        <a:xfrm>
          <a:off x="0" y="0"/>
          <a:ext cx="0" cy="0"/>
          <a:chOff x="0" y="0"/>
          <a:chExt cx="0" cy="0"/>
        </a:xfrm>
      </p:grpSpPr>
      <p:sp>
        <p:nvSpPr>
          <p:cNvPr id="92" name="文本框 91"/>
          <p:cNvSpPr txBox="1"/>
          <p:nvPr/>
        </p:nvSpPr>
        <p:spPr>
          <a:xfrm>
            <a:off x="336864" y="342272"/>
            <a:ext cx="2879608" cy="579672"/>
          </a:xfrm>
          <a:prstGeom prst="rect">
            <a:avLst/>
          </a:prstGeom>
          <a:noFill/>
        </p:spPr>
        <p:txBody>
          <a:bodyPr wrap="square" lIns="121883" tIns="60941" rIns="121883" bIns="60941" rtlCol="0" anchor="ctr">
            <a:spAutoFit/>
          </a:bodyPr>
          <a:lstStyle/>
          <a:p>
            <a:pPr>
              <a:lnSpc>
                <a:spcPct val="110000"/>
              </a:lnSpc>
            </a:pPr>
            <a:r>
              <a:rPr kumimoji="1" lang="en-US" altLang="zh-CN" sz="2800" dirty="0">
                <a:solidFill>
                  <a:srgbClr val="016396"/>
                </a:solidFill>
                <a:latin typeface="阿里巴巴普惠体 M" panose="00020600040101010101" charset="-122"/>
                <a:ea typeface="阿里巴巴普惠体 M" panose="00020600040101010101" charset="-122"/>
              </a:rPr>
              <a:t>02</a:t>
            </a:r>
            <a:r>
              <a:rPr kumimoji="1" lang="zh-CN" altLang="en-US" sz="2800" dirty="0">
                <a:solidFill>
                  <a:srgbClr val="016396"/>
                </a:solidFill>
                <a:latin typeface="阿里巴巴普惠体 M" panose="00020600040101010101" charset="-122"/>
                <a:ea typeface="阿里巴巴普惠体 M" panose="00020600040101010101" charset="-122"/>
              </a:rPr>
              <a:t>有效性</a:t>
            </a:r>
          </a:p>
        </p:txBody>
      </p:sp>
      <p:pic>
        <p:nvPicPr>
          <p:cNvPr id="2" name="图片 1">
            <a:extLst>
              <a:ext uri="{FF2B5EF4-FFF2-40B4-BE49-F238E27FC236}">
                <a16:creationId xmlns:a16="http://schemas.microsoft.com/office/drawing/2014/main" id="{6E120B25-1A59-71EA-6B30-354091F4FC2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sp>
        <p:nvSpPr>
          <p:cNvPr id="4" name="圆角矩形 5">
            <a:extLst>
              <a:ext uri="{FF2B5EF4-FFF2-40B4-BE49-F238E27FC236}">
                <a16:creationId xmlns:a16="http://schemas.microsoft.com/office/drawing/2014/main" id="{F673EBDE-5214-5E4E-52EB-DCB3EB4C8916}"/>
              </a:ext>
            </a:extLst>
          </p:cNvPr>
          <p:cNvSpPr/>
          <p:nvPr/>
        </p:nvSpPr>
        <p:spPr>
          <a:xfrm>
            <a:off x="335361" y="1641175"/>
            <a:ext cx="11684842" cy="5105323"/>
          </a:xfrm>
          <a:prstGeom prst="roundRect">
            <a:avLst>
              <a:gd name="adj" fmla="val 8115"/>
            </a:avLst>
          </a:prstGeom>
          <a:solidFill>
            <a:schemeClr val="bg2"/>
          </a:solidFill>
          <a:ln w="12700" cap="flat" cmpd="sng" algn="ctr">
            <a:noFill/>
            <a:prstDash val="solid"/>
            <a:miter lim="800000"/>
          </a:ln>
          <a:effectLst>
            <a:outerShdw blurRad="63500" sx="102000" sy="102000" algn="c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1" lang="zh-CN" altLang="en-US" sz="1800" b="1" i="0" u="none" strike="noStrike" kern="1200" cap="none" spc="0" normalizeH="0" baseline="0" noProof="0" dirty="0">
              <a:ln>
                <a:noFill/>
              </a:ln>
              <a:solidFill>
                <a:prstClr val="black">
                  <a:lumMod val="95000"/>
                  <a:lumOff val="5000"/>
                </a:prstClr>
              </a:solidFill>
              <a:effectLst/>
              <a:uLnTx/>
              <a:uFillTx/>
              <a:latin typeface="Arial Unicode MS" panose="020B0604020202020204" pitchFamily="34" charset="-128"/>
              <a:ea typeface="微软雅黑" panose="020B0503020204020204" pitchFamily="34" charset="-122"/>
              <a:cs typeface="+mn-cs"/>
            </a:endParaRPr>
          </a:p>
        </p:txBody>
      </p:sp>
      <p:sp>
        <p:nvSpPr>
          <p:cNvPr id="5" name="object 3">
            <a:extLst>
              <a:ext uri="{FF2B5EF4-FFF2-40B4-BE49-F238E27FC236}">
                <a16:creationId xmlns:a16="http://schemas.microsoft.com/office/drawing/2014/main" id="{B6502F73-4B46-18B5-82CE-547207B6B79F}"/>
              </a:ext>
            </a:extLst>
          </p:cNvPr>
          <p:cNvSpPr txBox="1"/>
          <p:nvPr/>
        </p:nvSpPr>
        <p:spPr>
          <a:xfrm>
            <a:off x="6436064" y="2009137"/>
            <a:ext cx="4511939" cy="1304844"/>
          </a:xfrm>
          <a:prstGeom prst="rect">
            <a:avLst/>
          </a:prstGeom>
        </p:spPr>
        <p:txBody>
          <a:bodyPr vert="horz" wrap="square" lIns="0" tIns="12065" rIns="0" bIns="0" rtlCol="0">
            <a:spAutoFit/>
          </a:bodyPr>
          <a:lstStyle/>
          <a:p>
            <a:pPr marL="0" marR="43815" lvl="0" indent="457200" algn="just" defTabSz="914400" rtl="0" eaLnBrk="1" fontAlgn="auto" latinLnBrk="0" hangingPunct="1">
              <a:lnSpc>
                <a:spcPct val="150000"/>
              </a:lnSpc>
              <a:spcBef>
                <a:spcPts val="95"/>
              </a:spcBef>
              <a:spcAft>
                <a:spcPts val="0"/>
              </a:spcAft>
              <a:buClrTx/>
              <a:buSzTx/>
              <a:buFontTx/>
              <a:buNone/>
              <a:defRPr/>
            </a:pP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一项共纳入</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40</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项</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RCT</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研究（</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13064</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例患者），对比包括了复方匹可硫酸钠和磷酸钠等</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16</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种常用清肠剂方案的网状</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Meta</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分析。复方匹可硫酸钠（</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SPMC</a:t>
            </a:r>
            <a:r>
              <a:rPr kumimoji="0" lang="zh-CN" altLang="en-GB"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在所有清肠剂中患者</a:t>
            </a:r>
            <a:r>
              <a:rPr kumimoji="0" lang="zh-CN" altLang="en-US" sz="1400" b="1" i="0" u="none" strike="noStrike" kern="1200" cap="none" spc="0" normalizeH="0" baseline="0" noProof="0" dirty="0">
                <a:ln>
                  <a:noFill/>
                </a:ln>
                <a:solidFill>
                  <a:srgbClr val="C00000"/>
                </a:solidFill>
                <a:effectLst/>
                <a:uLnTx/>
                <a:uFillTx/>
                <a:latin typeface="Calibri" panose="020F0502020204030204" pitchFamily="34" charset="0"/>
                <a:ea typeface="微软雅黑" panose="020B0503020204020204" pitchFamily="34" charset="-122"/>
                <a:cs typeface="微软雅黑" panose="020B0503020204020204" pitchFamily="34" charset="-122"/>
              </a:rPr>
              <a:t>使用的意愿度更高</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p>
        </p:txBody>
      </p:sp>
      <p:sp>
        <p:nvSpPr>
          <p:cNvPr id="7" name="object 26">
            <a:extLst>
              <a:ext uri="{FF2B5EF4-FFF2-40B4-BE49-F238E27FC236}">
                <a16:creationId xmlns:a16="http://schemas.microsoft.com/office/drawing/2014/main" id="{A8916992-C414-C1BB-6EDE-861C9DDD669A}"/>
              </a:ext>
            </a:extLst>
          </p:cNvPr>
          <p:cNvSpPr txBox="1"/>
          <p:nvPr/>
        </p:nvSpPr>
        <p:spPr>
          <a:xfrm>
            <a:off x="7485236" y="5903993"/>
            <a:ext cx="2880317" cy="270510"/>
          </a:xfrm>
          <a:prstGeom prst="rect">
            <a:avLst/>
          </a:prstGeom>
        </p:spPr>
        <p:txBody>
          <a:bodyPr vert="horz" wrap="square" lIns="0" tIns="12065" rIns="0" bIns="0" rtlCol="0">
            <a:noAutofit/>
          </a:bodyPr>
          <a:lstStyle/>
          <a:p>
            <a:pPr marL="12700" marR="0" lvl="0" indent="0" algn="l" defTabSz="914400" rtl="0" eaLnBrk="1" fontAlgn="auto" latinLnBrk="0" hangingPunct="1">
              <a:lnSpc>
                <a:spcPct val="100000"/>
              </a:lnSpc>
              <a:spcBef>
                <a:spcPts val="95"/>
              </a:spcBef>
              <a:spcAft>
                <a:spcPts val="0"/>
              </a:spcAft>
              <a:buClrTx/>
              <a:buSzTx/>
              <a:buFontTx/>
              <a:buNone/>
              <a:defRPr/>
            </a:pPr>
            <a:r>
              <a:rPr kumimoji="0" lang="en-US" sz="1200" b="1" i="0" u="none" strike="noStrike" kern="1200" cap="none" spc="-3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不同</a:t>
            </a:r>
            <a:r>
              <a:rPr kumimoji="0" lang="zh-CN" altLang="en-US"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清肠剂</a:t>
            </a:r>
            <a:r>
              <a:rPr kumimoji="0" lang="en-US" sz="1200" b="1" i="0" u="none" strike="noStrike" kern="1200" cap="none" spc="-3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的患者使用意愿</a:t>
            </a:r>
            <a:r>
              <a:rPr kumimoji="0" lang="zh-CN" altLang="en-US"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对比</a:t>
            </a:r>
          </a:p>
        </p:txBody>
      </p:sp>
      <p:graphicFrame>
        <p:nvGraphicFramePr>
          <p:cNvPr id="8" name="图表 7">
            <a:extLst>
              <a:ext uri="{FF2B5EF4-FFF2-40B4-BE49-F238E27FC236}">
                <a16:creationId xmlns:a16="http://schemas.microsoft.com/office/drawing/2014/main" id="{661D38D9-FCEB-F77F-93D4-50860B8E24FB}"/>
              </a:ext>
            </a:extLst>
          </p:cNvPr>
          <p:cNvGraphicFramePr/>
          <p:nvPr>
            <p:extLst>
              <p:ext uri="{D42A27DB-BD31-4B8C-83A1-F6EECF244321}">
                <p14:modId xmlns:p14="http://schemas.microsoft.com/office/powerpoint/2010/main" val="2194523493"/>
              </p:ext>
            </p:extLst>
          </p:nvPr>
        </p:nvGraphicFramePr>
        <p:xfrm>
          <a:off x="848441" y="3360431"/>
          <a:ext cx="5184576" cy="2523373"/>
        </p:xfrm>
        <a:graphic>
          <a:graphicData uri="http://schemas.openxmlformats.org/drawingml/2006/chart">
            <c:chart xmlns:c="http://schemas.openxmlformats.org/drawingml/2006/chart" xmlns:r="http://schemas.openxmlformats.org/officeDocument/2006/relationships" r:id="rId6"/>
          </a:graphicData>
        </a:graphic>
      </p:graphicFrame>
      <p:sp>
        <p:nvSpPr>
          <p:cNvPr id="9" name="object 80">
            <a:extLst>
              <a:ext uri="{FF2B5EF4-FFF2-40B4-BE49-F238E27FC236}">
                <a16:creationId xmlns:a16="http://schemas.microsoft.com/office/drawing/2014/main" id="{8AF4B540-46F1-B215-AFB8-0EF162C9BA58}"/>
              </a:ext>
            </a:extLst>
          </p:cNvPr>
          <p:cNvSpPr txBox="1"/>
          <p:nvPr/>
        </p:nvSpPr>
        <p:spPr>
          <a:xfrm>
            <a:off x="1192457" y="5903960"/>
            <a:ext cx="4156943" cy="196208"/>
          </a:xfrm>
          <a:prstGeom prst="rect">
            <a:avLst/>
          </a:prstGeom>
        </p:spPr>
        <p:txBody>
          <a:bodyPr vert="horz" wrap="square" lIns="0" tIns="11430" rIns="0" bIns="0" rtlCol="0">
            <a:spAutoFit/>
          </a:bodyPr>
          <a:lstStyle/>
          <a:p>
            <a:pPr marL="12700" marR="0" lvl="0" indent="0" algn="ctr" defTabSz="914400" rtl="0" eaLnBrk="1" fontAlgn="auto" latinLnBrk="0" hangingPunct="1">
              <a:lnSpc>
                <a:spcPct val="100000"/>
              </a:lnSpc>
              <a:spcBef>
                <a:spcPts val="95"/>
              </a:spcBef>
              <a:spcAft>
                <a:spcPts val="0"/>
              </a:spcAft>
              <a:buClrTx/>
              <a:buSzTx/>
              <a:buFontTx/>
              <a:buNone/>
              <a:defRPr/>
            </a:pPr>
            <a:r>
              <a:rPr kumimoji="0" lang="zh-CN" altLang="en-US"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结肠总清洁评分（</a:t>
            </a:r>
            <a:r>
              <a:rPr kumimoji="0" lang="en-GB" altLang="zh-CN"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SPMC vs </a:t>
            </a:r>
            <a:r>
              <a:rPr kumimoji="0" lang="en-GB" altLang="zh-CN" sz="1200" b="1" i="0" u="none" strike="noStrike" kern="1200" cap="none" spc="-3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NaP</a:t>
            </a:r>
            <a:r>
              <a:rPr kumimoji="0" lang="en-GB" altLang="zh-CN"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 </a:t>
            </a:r>
            <a:r>
              <a:rPr kumimoji="0" lang="zh-CN" altLang="en-GB" sz="1200" b="1" i="0" u="none" strike="noStrike" kern="1200" cap="none" spc="-3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Hiragino Sans GB" panose="020B0300000000000000" charset="-122"/>
              </a:rPr>
              <a:t>）</a:t>
            </a:r>
            <a:r>
              <a:rPr kumimoji="0" lang="zh-CN" altLang="en-US" sz="800" b="1" i="0" u="none" strike="noStrike" kern="1200" cap="none" spc="50" normalizeH="0" baseline="0" noProof="0" dirty="0">
                <a:ln>
                  <a:noFill/>
                </a:ln>
                <a:solidFill>
                  <a:srgbClr val="585858"/>
                </a:solidFill>
                <a:effectLst/>
                <a:uLnTx/>
                <a:uFillTx/>
                <a:latin typeface="Calibri" panose="020F0502020204030204" pitchFamily="34" charset="0"/>
                <a:ea typeface="微软雅黑" panose="020B0503020204020204" pitchFamily="34" charset="-122"/>
                <a:cs typeface="PingFang HK"/>
              </a:rPr>
              <a:t>（</a:t>
            </a:r>
            <a:r>
              <a:rPr kumimoji="0" lang="zh-CN" altLang="en-US" sz="800" b="1" i="0" u="none" strike="noStrike" kern="1200" cap="none" spc="-15" normalizeH="0" baseline="0" noProof="0" dirty="0">
                <a:ln>
                  <a:noFill/>
                </a:ln>
                <a:solidFill>
                  <a:srgbClr val="585858"/>
                </a:solidFill>
                <a:effectLst/>
                <a:uLnTx/>
                <a:uFillTx/>
                <a:latin typeface="Calibri" panose="020F0502020204030204" pitchFamily="34" charset="0"/>
                <a:ea typeface="微软雅黑" panose="020B0503020204020204" pitchFamily="34" charset="-122"/>
                <a:cs typeface="PingFang HK"/>
              </a:rPr>
              <a:t>渥太华量表，分数越低为效果更优）</a:t>
            </a:r>
            <a:endParaRPr kumimoji="0" lang="en-US" altLang="zh-CN" sz="800" b="1" i="0" u="none" strike="noStrike" kern="1200" cap="none" spc="-20" normalizeH="0" baseline="0" noProof="0" dirty="0">
              <a:ln>
                <a:noFill/>
              </a:ln>
              <a:solidFill>
                <a:srgbClr val="585858"/>
              </a:solidFill>
              <a:effectLst/>
              <a:uLnTx/>
              <a:uFillTx/>
              <a:latin typeface="Calibri" panose="020F0502020204030204" pitchFamily="34" charset="0"/>
              <a:ea typeface="微软雅黑" panose="020B0503020204020204" pitchFamily="34" charset="-122"/>
              <a:cs typeface="PingFang HK"/>
            </a:endParaRPr>
          </a:p>
        </p:txBody>
      </p:sp>
      <p:sp>
        <p:nvSpPr>
          <p:cNvPr id="10" name="object 3">
            <a:extLst>
              <a:ext uri="{FF2B5EF4-FFF2-40B4-BE49-F238E27FC236}">
                <a16:creationId xmlns:a16="http://schemas.microsoft.com/office/drawing/2014/main" id="{C247DA2E-5D69-89B0-1F18-14F31882B919}"/>
              </a:ext>
            </a:extLst>
          </p:cNvPr>
          <p:cNvSpPr txBox="1"/>
          <p:nvPr/>
        </p:nvSpPr>
        <p:spPr>
          <a:xfrm>
            <a:off x="1029543" y="2011470"/>
            <a:ext cx="4712339" cy="1304844"/>
          </a:xfrm>
          <a:prstGeom prst="rect">
            <a:avLst/>
          </a:prstGeom>
        </p:spPr>
        <p:txBody>
          <a:bodyPr vert="horz" wrap="square" lIns="0" tIns="12065" rIns="0" bIns="0" rtlCol="0">
            <a:spAutoFit/>
          </a:bodyPr>
          <a:lstStyle/>
          <a:p>
            <a:pPr marR="43815" lvl="0" indent="457200" algn="just" defTabSz="914400" rtl="0" eaLnBrk="1" fontAlgn="auto" latinLnBrk="0" hangingPunct="1">
              <a:lnSpc>
                <a:spcPct val="150000"/>
              </a:lnSpc>
              <a:spcBef>
                <a:spcPts val="95"/>
              </a:spcBef>
              <a:spcAft>
                <a:spcPts val="0"/>
              </a:spcAft>
              <a:buClrTx/>
              <a:buSzTx/>
              <a:buFontTx/>
              <a:buNone/>
              <a:defRPr/>
            </a:pPr>
            <a:r>
              <a:rPr kumimoji="0" sz="1400" b="0" i="0" u="none" strike="noStrike" kern="1200" cap="none" spc="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一项</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接受晨间肠镜</a:t>
            </a:r>
            <a:r>
              <a:rPr kumimoji="0" sz="1400" b="0" i="0" u="none" strike="noStrike" kern="1200" cap="none" spc="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患者</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SPMC</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93</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例，</a:t>
            </a:r>
            <a:r>
              <a:rPr kumimoji="0" lang="en-US" altLang="zh-CN" sz="1400" b="0" i="0" u="none" strike="noStrike" kern="1200" cap="none" spc="0" normalizeH="0" baseline="0" noProof="0" dirty="0" err="1">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NaP</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109</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例）的有效性、耐受性和安全性研究。渥太华肠道准备量表评分结果显示：</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NaP</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组均显著高于</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SPMC</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组（</a:t>
            </a:r>
            <a:r>
              <a:rPr kumimoji="0" lang="en-GB"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p&lt;0.001</a:t>
            </a:r>
            <a:r>
              <a:rPr kumimoji="0" lang="zh-CN" altLang="en-GB"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en-US" altLang="zh-CN"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表明</a:t>
            </a:r>
            <a:r>
              <a:rPr kumimoji="0" lang="zh-CN" altLang="en-US" sz="1400" b="1" i="0" u="none" strike="noStrike" kern="1200" cap="none" spc="0" normalizeH="0" baseline="0" noProof="0" dirty="0">
                <a:ln>
                  <a:noFill/>
                </a:ln>
                <a:solidFill>
                  <a:srgbClr val="C00000"/>
                </a:solidFill>
                <a:effectLst/>
                <a:uLnTx/>
                <a:uFillTx/>
                <a:latin typeface="Calibri" panose="020F0502020204030204" pitchFamily="34" charset="0"/>
                <a:ea typeface="微软雅黑" panose="020B0503020204020204" pitchFamily="34" charset="-122"/>
                <a:cs typeface="微软雅黑" panose="020B0503020204020204" pitchFamily="34" charset="-122"/>
              </a:rPr>
              <a:t>复方匹可硫酸钠</a:t>
            </a:r>
            <a:r>
              <a:rPr lang="zh-CN" altLang="en-US" sz="1400" b="1" dirty="0">
                <a:solidFill>
                  <a:srgbClr val="C00000"/>
                </a:solidFill>
                <a:latin typeface="Calibri" panose="020F0502020204030204" pitchFamily="34" charset="0"/>
                <a:ea typeface="微软雅黑" panose="020B0503020204020204" pitchFamily="34" charset="-122"/>
                <a:cs typeface="微软雅黑" panose="020B0503020204020204" pitchFamily="34" charset="-122"/>
              </a:rPr>
              <a:t>的清洁效果</a:t>
            </a:r>
            <a:r>
              <a:rPr kumimoji="0" lang="zh-CN" altLang="en-US" sz="1400" b="1" i="0" u="none" strike="noStrike" kern="1200" cap="none" spc="0" normalizeH="0" baseline="0" noProof="0" dirty="0">
                <a:ln>
                  <a:noFill/>
                </a:ln>
                <a:solidFill>
                  <a:srgbClr val="C00000"/>
                </a:solidFill>
                <a:effectLst/>
                <a:uLnTx/>
                <a:uFillTx/>
                <a:latin typeface="Calibri" panose="020F0502020204030204" pitchFamily="34" charset="0"/>
                <a:ea typeface="微软雅黑" panose="020B0503020204020204" pitchFamily="34" charset="-122"/>
                <a:cs typeface="微软雅黑" panose="020B0503020204020204" pitchFamily="34" charset="-122"/>
              </a:rPr>
              <a:t>显著优于</a:t>
            </a:r>
            <a:r>
              <a:rPr kumimoji="0" lang="zh-CN" altLang="en-GB" sz="1400" b="1" i="0" u="none" strike="noStrike" kern="1200" cap="none" spc="0" normalizeH="0" baseline="0" noProof="0" dirty="0">
                <a:ln>
                  <a:noFill/>
                </a:ln>
                <a:solidFill>
                  <a:srgbClr val="C00000"/>
                </a:solidFill>
                <a:effectLst/>
                <a:uLnTx/>
                <a:uFillTx/>
                <a:latin typeface="Calibri" panose="020F0502020204030204" pitchFamily="34" charset="0"/>
                <a:ea typeface="微软雅黑" panose="020B0503020204020204" pitchFamily="34" charset="-122"/>
                <a:cs typeface="微软雅黑" panose="020B0503020204020204" pitchFamily="34" charset="-122"/>
              </a:rPr>
              <a:t>磷酸钠</a:t>
            </a:r>
            <a:r>
              <a:rPr kumimoji="0" lang="zh-CN" altLang="en-US"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rPr>
              <a:t>。</a:t>
            </a:r>
            <a:endParaRPr kumimoji="0" sz="1400" b="0" i="0" u="none" strike="noStrike" kern="1200" cap="none" spc="0" normalizeH="0" baseline="0" noProof="0" dirty="0">
              <a:ln>
                <a:noFill/>
              </a:ln>
              <a:solidFill>
                <a:prstClr val="black"/>
              </a:solidFill>
              <a:effectLst/>
              <a:uLnTx/>
              <a:uFillTx/>
              <a:latin typeface="Calibri" panose="020F0502020204030204" pitchFamily="34" charset="0"/>
              <a:ea typeface="微软雅黑" panose="020B0503020204020204" pitchFamily="34" charset="-122"/>
              <a:cs typeface="微软雅黑" panose="020B0503020204020204" pitchFamily="34" charset="-122"/>
            </a:endParaRPr>
          </a:p>
        </p:txBody>
      </p:sp>
      <p:sp>
        <p:nvSpPr>
          <p:cNvPr id="11" name="圆角矩形 14">
            <a:extLst>
              <a:ext uri="{FF2B5EF4-FFF2-40B4-BE49-F238E27FC236}">
                <a16:creationId xmlns:a16="http://schemas.microsoft.com/office/drawing/2014/main" id="{9985FA22-5E05-93B0-026D-666623B86250}"/>
              </a:ext>
            </a:extLst>
          </p:cNvPr>
          <p:cNvSpPr/>
          <p:nvPr/>
        </p:nvSpPr>
        <p:spPr>
          <a:xfrm>
            <a:off x="1522219" y="1013612"/>
            <a:ext cx="9147561" cy="949144"/>
          </a:xfrm>
          <a:prstGeom prst="roundRect">
            <a:avLst/>
          </a:prstGeom>
          <a:solidFill>
            <a:srgbClr val="036EB8"/>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1" lang="zh-CN" altLang="en-US" sz="2400" b="0" i="0" u="none" strike="noStrike" kern="1200" cap="none" spc="0" normalizeH="0" baseline="0" noProof="0" dirty="0">
              <a:ln>
                <a:noFill/>
              </a:ln>
              <a:solidFill>
                <a:prstClr val="black">
                  <a:lumMod val="95000"/>
                  <a:lumOff val="5000"/>
                </a:prstClr>
              </a:solidFill>
              <a:effectLst/>
              <a:uLnTx/>
              <a:uFillTx/>
              <a:latin typeface="Arial Unicode MS" panose="020B0604020202020204" pitchFamily="34" charset="-128"/>
              <a:ea typeface="微软雅黑" panose="020B0503020204020204" pitchFamily="34" charset="-122"/>
              <a:cs typeface="+mn-cs"/>
            </a:endParaRPr>
          </a:p>
        </p:txBody>
      </p:sp>
      <p:pic>
        <p:nvPicPr>
          <p:cNvPr id="12" name="图片 11">
            <a:extLst>
              <a:ext uri="{FF2B5EF4-FFF2-40B4-BE49-F238E27FC236}">
                <a16:creationId xmlns:a16="http://schemas.microsoft.com/office/drawing/2014/main" id="{249FDF59-8CD1-F19D-14D3-3ECB303A3578}"/>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6499" r="697" b="15001"/>
          <a:stretch>
            <a:fillRect/>
          </a:stretch>
        </p:blipFill>
        <p:spPr bwMode="auto">
          <a:xfrm>
            <a:off x="6390003" y="3363043"/>
            <a:ext cx="4464687" cy="2456089"/>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3" name="矩形 12">
            <a:extLst>
              <a:ext uri="{FF2B5EF4-FFF2-40B4-BE49-F238E27FC236}">
                <a16:creationId xmlns:a16="http://schemas.microsoft.com/office/drawing/2014/main" id="{686ADBFE-B4BF-C241-D0CA-06F7BFEF0233}"/>
              </a:ext>
            </a:extLst>
          </p:cNvPr>
          <p:cNvSpPr/>
          <p:nvPr/>
        </p:nvSpPr>
        <p:spPr>
          <a:xfrm>
            <a:off x="6390003" y="4863208"/>
            <a:ext cx="4464667" cy="181720"/>
          </a:xfrm>
          <a:prstGeom prst="rect">
            <a:avLst/>
          </a:prstGeom>
          <a:ln>
            <a:solidFill>
              <a:srgbClr val="C00000"/>
            </a:solidFill>
          </a:ln>
        </p:spPr>
        <p:style>
          <a:lnRef idx="3">
            <a:schemeClr val="accent1"/>
          </a:lnRef>
          <a:fillRef idx="0">
            <a:srgbClr val="FFFFFF"/>
          </a:fillRef>
          <a:effectRef idx="0">
            <a:srgbClr val="FFFFFF"/>
          </a:effectRef>
          <a:fontRef idx="minor">
            <a:schemeClr val="tx1"/>
          </a:fontRef>
        </p:style>
        <p:txBody>
          <a:bodyPr rot="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1" lang="zh-CN" altLang="en-US" sz="1800" b="0" i="0" u="none" strike="noStrike" kern="1200" cap="none" spc="0" normalizeH="0" baseline="0" noProof="0">
              <a:ln>
                <a:noFill/>
              </a:ln>
              <a:solidFill>
                <a:prstClr val="black">
                  <a:lumMod val="95000"/>
                  <a:lumOff val="5000"/>
                </a:prstClr>
              </a:solidFill>
              <a:effectLst/>
              <a:uLnTx/>
              <a:uFillTx/>
              <a:latin typeface="Arial Unicode MS" panose="020B0604020202020204" pitchFamily="34" charset="-128"/>
              <a:ea typeface="微软雅黑" panose="020B0503020204020204" pitchFamily="34" charset="-122"/>
              <a:cs typeface="+mn-cs"/>
            </a:endParaRPr>
          </a:p>
        </p:txBody>
      </p:sp>
      <p:sp>
        <p:nvSpPr>
          <p:cNvPr id="14" name="ïṥḷîḍe">
            <a:extLst>
              <a:ext uri="{FF2B5EF4-FFF2-40B4-BE49-F238E27FC236}">
                <a16:creationId xmlns:a16="http://schemas.microsoft.com/office/drawing/2014/main" id="{12A10E74-901C-B108-32C0-994CFE7379F8}"/>
              </a:ext>
            </a:extLst>
          </p:cNvPr>
          <p:cNvSpPr/>
          <p:nvPr/>
        </p:nvSpPr>
        <p:spPr>
          <a:xfrm>
            <a:off x="1868013" y="1013612"/>
            <a:ext cx="8676964"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prstClr val="white"/>
                </a:solidFill>
                <a:effectLst/>
                <a:uLnTx/>
                <a:uFillTx/>
                <a:latin typeface="Calibri" panose="020F0502020204030204" pitchFamily="34" charset="0"/>
                <a:ea typeface="微软雅黑" panose="020B0503020204020204" pitchFamily="34" charset="-122"/>
                <a:cs typeface="+mn-cs"/>
              </a:rPr>
              <a:t>复方匹可硫酸钠（</a:t>
            </a:r>
            <a:r>
              <a:rPr kumimoji="1" lang="en-US" altLang="zh-CN" sz="2400" b="1" i="0" u="none" strike="noStrike" kern="1200" cap="none" spc="0" normalizeH="0" baseline="0" noProof="0" dirty="0">
                <a:ln>
                  <a:noFill/>
                </a:ln>
                <a:solidFill>
                  <a:prstClr val="white"/>
                </a:solidFill>
                <a:effectLst/>
                <a:uLnTx/>
                <a:uFillTx/>
                <a:latin typeface="Calibri" panose="020F0502020204030204" pitchFamily="34" charset="0"/>
                <a:ea typeface="微软雅黑" panose="020B0503020204020204" pitchFamily="34" charset="-122"/>
                <a:cs typeface="+mn-cs"/>
              </a:rPr>
              <a:t>SPMC</a:t>
            </a:r>
            <a:r>
              <a:rPr kumimoji="1" lang="zh-CN" altLang="en-US" sz="2400" b="1" i="0" u="none" strike="noStrike" kern="1200" cap="none" spc="0" normalizeH="0" baseline="0" noProof="0" dirty="0">
                <a:ln>
                  <a:noFill/>
                </a:ln>
                <a:solidFill>
                  <a:prstClr val="white"/>
                </a:solidFill>
                <a:effectLst/>
                <a:uLnTx/>
                <a:uFillTx/>
                <a:latin typeface="Calibri" panose="020F0502020204030204" pitchFamily="34" charset="0"/>
                <a:ea typeface="微软雅黑" panose="020B0503020204020204" pitchFamily="34" charset="-122"/>
                <a:cs typeface="+mn-cs"/>
              </a:rPr>
              <a:t>）与磷酸钠（</a:t>
            </a:r>
            <a:r>
              <a:rPr kumimoji="1" lang="en-US" altLang="zh-CN" sz="2400" b="1" i="0" u="none" strike="noStrike" kern="1200" cap="none" spc="0" normalizeH="0" baseline="0" noProof="0" dirty="0" err="1">
                <a:ln>
                  <a:noFill/>
                </a:ln>
                <a:solidFill>
                  <a:prstClr val="white"/>
                </a:solidFill>
                <a:effectLst/>
                <a:uLnTx/>
                <a:uFillTx/>
                <a:latin typeface="Calibri" panose="020F0502020204030204" pitchFamily="34" charset="0"/>
                <a:ea typeface="微软雅黑" panose="020B0503020204020204" pitchFamily="34" charset="-122"/>
                <a:cs typeface="+mn-cs"/>
              </a:rPr>
              <a:t>NaP</a:t>
            </a:r>
            <a:r>
              <a:rPr kumimoji="1" lang="zh-CN" altLang="en-US" sz="2400" b="1" i="0" u="none" strike="noStrike" kern="1200" cap="none" spc="0" normalizeH="0" baseline="0" noProof="0" dirty="0">
                <a:ln>
                  <a:noFill/>
                </a:ln>
                <a:solidFill>
                  <a:prstClr val="white"/>
                </a:solidFill>
                <a:effectLst/>
                <a:uLnTx/>
                <a:uFillTx/>
                <a:latin typeface="Calibri" panose="020F0502020204030204" pitchFamily="34" charset="0"/>
                <a:ea typeface="微软雅黑" panose="020B0503020204020204" pitchFamily="34" charset="-122"/>
                <a:cs typeface="+mn-cs"/>
              </a:rPr>
              <a:t>）相比，</a:t>
            </a:r>
            <a:endParaRPr kumimoji="1" lang="en-US" altLang="zh-CN" sz="2400" b="1" i="0" u="none" strike="noStrike" kern="1200" cap="none" spc="0" normalizeH="0" baseline="0" noProof="0" dirty="0">
              <a:ln>
                <a:noFill/>
              </a:ln>
              <a:solidFill>
                <a:prstClr val="white"/>
              </a:solidFill>
              <a:effectLst/>
              <a:uLnTx/>
              <a:uFillTx/>
              <a:latin typeface="Calibri" panose="020F0502020204030204" pitchFamily="34" charset="0"/>
              <a:ea typeface="微软雅黑" panose="020B0503020204020204"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2400" b="1" i="0" u="none" strike="noStrike" kern="1200" cap="none" spc="0" normalizeH="0" baseline="0" noProof="0" dirty="0">
                <a:ln>
                  <a:noFill/>
                </a:ln>
                <a:solidFill>
                  <a:srgbClr val="FFFF00"/>
                </a:solidFill>
                <a:effectLst/>
                <a:uLnTx/>
                <a:uFillTx/>
                <a:latin typeface="Calibri" panose="020F0502020204030204" pitchFamily="34" charset="0"/>
                <a:ea typeface="微软雅黑" panose="020B0503020204020204" pitchFamily="34" charset="-122"/>
                <a:cs typeface="+mn-cs"/>
              </a:rPr>
              <a:t>肠道清洁效果更优，患者使用意愿度高</a:t>
            </a:r>
            <a:endParaRPr kumimoji="1" lang="en-US" altLang="zh-CN" sz="2400" b="1" i="0" u="none" strike="noStrike" kern="1200" cap="none" spc="0" normalizeH="0" baseline="30000" noProof="0" dirty="0">
              <a:ln>
                <a:noFill/>
              </a:ln>
              <a:solidFill>
                <a:srgbClr val="FFFF00"/>
              </a:solidFill>
              <a:effectLst/>
              <a:uLnTx/>
              <a:uFillTx/>
              <a:latin typeface="Calibri" panose="020F0502020204030204" pitchFamily="34" charset="0"/>
              <a:ea typeface="微软雅黑" panose="020B0503020204020204" pitchFamily="34" charset="-122"/>
              <a:cs typeface="+mn-cs"/>
            </a:endParaRPr>
          </a:p>
        </p:txBody>
      </p:sp>
      <p:sp>
        <p:nvSpPr>
          <p:cNvPr id="15" name="文本框 14">
            <a:extLst>
              <a:ext uri="{FF2B5EF4-FFF2-40B4-BE49-F238E27FC236}">
                <a16:creationId xmlns:a16="http://schemas.microsoft.com/office/drawing/2014/main" id="{6FE49734-C881-42C9-35F6-45D1CDF317ED}"/>
              </a:ext>
            </a:extLst>
          </p:cNvPr>
          <p:cNvSpPr txBox="1"/>
          <p:nvPr/>
        </p:nvSpPr>
        <p:spPr>
          <a:xfrm>
            <a:off x="6206495" y="6100168"/>
            <a:ext cx="5286375" cy="507831"/>
          </a:xfrm>
          <a:prstGeom prst="rect">
            <a:avLst/>
          </a:prstGeom>
          <a:noFill/>
        </p:spPr>
        <p:txBody>
          <a:bodyPr wrap="square">
            <a:spAutoFit/>
          </a:bodyPr>
          <a:lstStyle/>
          <a:p>
            <a:r>
              <a:rPr lang="zh-CN" altLang="zh-CN" sz="900" dirty="0"/>
              <a:t>International Journal of Colorectal Disease (2023) 38:69</a:t>
            </a:r>
            <a:r>
              <a:rPr lang="zh-CN" altLang="en-US" sz="900" dirty="0"/>
              <a:t>，</a:t>
            </a:r>
            <a:r>
              <a:rPr lang="zh-CN" altLang="zh-CN" sz="900" dirty="0"/>
              <a:t> Cleaning effect and tolerance of 16 bowel preparation regimens on adult patients before colonoscopy: a network meta‑analysis</a:t>
            </a:r>
            <a:r>
              <a:rPr lang="zh-CN" altLang="en-US" sz="900" dirty="0"/>
              <a:t>，</a:t>
            </a:r>
            <a:r>
              <a:rPr lang="zh-CN" altLang="zh-CN" sz="900" dirty="0"/>
              <a:t> Ming Sun1,2 · Guangzhao Yang3 · Yu Wang1,2</a:t>
            </a:r>
            <a:endParaRPr lang="zh-CN" altLang="en-US" sz="900" dirty="0"/>
          </a:p>
        </p:txBody>
      </p:sp>
      <p:sp>
        <p:nvSpPr>
          <p:cNvPr id="16" name="文本框 15">
            <a:extLst>
              <a:ext uri="{FF2B5EF4-FFF2-40B4-BE49-F238E27FC236}">
                <a16:creationId xmlns:a16="http://schemas.microsoft.com/office/drawing/2014/main" id="{3D0038CE-CC29-0A6A-D303-3915450CC006}"/>
              </a:ext>
            </a:extLst>
          </p:cNvPr>
          <p:cNvSpPr txBox="1"/>
          <p:nvPr/>
        </p:nvSpPr>
        <p:spPr>
          <a:xfrm>
            <a:off x="746642" y="6202578"/>
            <a:ext cx="5286375" cy="369332"/>
          </a:xfrm>
          <a:prstGeom prst="rect">
            <a:avLst/>
          </a:prstGeom>
          <a:noFill/>
        </p:spPr>
        <p:txBody>
          <a:bodyPr wrap="square">
            <a:spAutoFit/>
          </a:bodyPr>
          <a:lstStyle/>
          <a:p>
            <a:r>
              <a:rPr lang="zh-CN" altLang="zh-CN" sz="900" dirty="0"/>
              <a:t>Korean J Gastroenterol Vol. 70 No. 2, 89-95</a:t>
            </a:r>
            <a:r>
              <a:rPr lang="zh-CN" altLang="en-US" sz="900" dirty="0"/>
              <a:t>，</a:t>
            </a:r>
            <a:r>
              <a:rPr lang="zh-CN" altLang="zh-CN" sz="900" dirty="0"/>
              <a:t> 2 Liters Polyethylene Glycol with Ascorbic Acid versus Sodium Picosulfate versus Oral Sodium Phosphate Tablets</a:t>
            </a:r>
            <a:r>
              <a:rPr lang="zh-CN" altLang="en-US" sz="900" dirty="0"/>
              <a:t>，</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EC6DC-ED53-B209-4E06-DB21A814EFD1}"/>
            </a:ext>
          </a:extLst>
        </p:cNvPr>
        <p:cNvGrpSpPr/>
        <p:nvPr/>
      </p:nvGrpSpPr>
      <p:grpSpPr>
        <a:xfrm>
          <a:off x="0" y="0"/>
          <a:ext cx="0" cy="0"/>
          <a:chOff x="0" y="0"/>
          <a:chExt cx="0" cy="0"/>
        </a:xfrm>
      </p:grpSpPr>
      <p:sp>
        <p:nvSpPr>
          <p:cNvPr id="92" name="文本框 91">
            <a:extLst>
              <a:ext uri="{FF2B5EF4-FFF2-40B4-BE49-F238E27FC236}">
                <a16:creationId xmlns:a16="http://schemas.microsoft.com/office/drawing/2014/main" id="{F77FE306-D8E4-E98F-A7A4-B9E2F08686E6}"/>
              </a:ext>
            </a:extLst>
          </p:cNvPr>
          <p:cNvSpPr txBox="1"/>
          <p:nvPr/>
        </p:nvSpPr>
        <p:spPr>
          <a:xfrm>
            <a:off x="336864" y="342272"/>
            <a:ext cx="2879608" cy="579672"/>
          </a:xfrm>
          <a:prstGeom prst="rect">
            <a:avLst/>
          </a:prstGeom>
          <a:noFill/>
        </p:spPr>
        <p:txBody>
          <a:bodyPr wrap="square" lIns="121883" tIns="60941" rIns="121883" bIns="60941" rtlCol="0" anchor="ctr">
            <a:spAutoFit/>
          </a:bodyPr>
          <a:lstStyle/>
          <a:p>
            <a:pPr>
              <a:lnSpc>
                <a:spcPct val="110000"/>
              </a:lnSpc>
            </a:pPr>
            <a:r>
              <a:rPr kumimoji="1" lang="en-US" altLang="zh-CN" sz="2800" dirty="0">
                <a:solidFill>
                  <a:srgbClr val="016396"/>
                </a:solidFill>
                <a:latin typeface="阿里巴巴普惠体 M" panose="00020600040101010101" charset="-122"/>
                <a:ea typeface="阿里巴巴普惠体 M" panose="00020600040101010101" charset="-122"/>
              </a:rPr>
              <a:t>02</a:t>
            </a:r>
            <a:r>
              <a:rPr kumimoji="1" lang="zh-CN" altLang="en-US" sz="2800" dirty="0">
                <a:solidFill>
                  <a:srgbClr val="016396"/>
                </a:solidFill>
                <a:latin typeface="阿里巴巴普惠体 M" panose="00020600040101010101" charset="-122"/>
                <a:ea typeface="阿里巴巴普惠体 M" panose="00020600040101010101" charset="-122"/>
              </a:rPr>
              <a:t>有效性</a:t>
            </a:r>
          </a:p>
        </p:txBody>
      </p:sp>
      <p:pic>
        <p:nvPicPr>
          <p:cNvPr id="2" name="图片 1">
            <a:extLst>
              <a:ext uri="{FF2B5EF4-FFF2-40B4-BE49-F238E27FC236}">
                <a16:creationId xmlns:a16="http://schemas.microsoft.com/office/drawing/2014/main" id="{4D674EB2-E309-7972-882E-3B842D0FC2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sp>
        <p:nvSpPr>
          <p:cNvPr id="15" name="path">
            <a:extLst>
              <a:ext uri="{FF2B5EF4-FFF2-40B4-BE49-F238E27FC236}">
                <a16:creationId xmlns:a16="http://schemas.microsoft.com/office/drawing/2014/main" id="{EA7750A2-26BC-6A5F-17D3-4346928B70C9}"/>
              </a:ext>
            </a:extLst>
          </p:cNvPr>
          <p:cNvSpPr/>
          <p:nvPr/>
        </p:nvSpPr>
        <p:spPr>
          <a:xfrm>
            <a:off x="1066546" y="5652079"/>
            <a:ext cx="4590795" cy="123634"/>
          </a:xfrm>
          <a:custGeom>
            <a:avLst/>
            <a:gdLst/>
            <a:ahLst/>
            <a:cxnLst/>
            <a:rect l="0" t="0" r="0" b="0"/>
            <a:pathLst>
              <a:path w="7229" h="194">
                <a:moveTo>
                  <a:pt x="7219" y="10"/>
                </a:moveTo>
                <a:cubicBezTo>
                  <a:pt x="7219" y="106"/>
                  <a:pt x="7141" y="184"/>
                  <a:pt x="7044" y="184"/>
                </a:cubicBezTo>
                <a:moveTo>
                  <a:pt x="184" y="184"/>
                </a:moveTo>
                <a:cubicBezTo>
                  <a:pt x="88" y="184"/>
                  <a:pt x="10" y="106"/>
                  <a:pt x="10" y="10"/>
                </a:cubicBezTo>
              </a:path>
            </a:pathLst>
          </a:custGeom>
          <a:noFill/>
          <a:ln w="12700" cap="flat">
            <a:solidFill>
              <a:srgbClr val="D9D9D9">
                <a:alpha val="100000"/>
              </a:srgbClr>
            </a:solidFill>
            <a:prstDash val="solid"/>
            <a:miter lim="1000000"/>
          </a:ln>
        </p:spPr>
        <p:txBody>
          <a:bodyPr rtlCol="0"/>
          <a:lstStyle/>
          <a:p>
            <a:pPr algn="ctr"/>
            <a:endParaRPr lang="zh-CN" altLang="en-US"/>
          </a:p>
        </p:txBody>
      </p:sp>
      <p:sp>
        <p:nvSpPr>
          <p:cNvPr id="16" name="path">
            <a:extLst>
              <a:ext uri="{FF2B5EF4-FFF2-40B4-BE49-F238E27FC236}">
                <a16:creationId xmlns:a16="http://schemas.microsoft.com/office/drawing/2014/main" id="{0DE69D2A-1C2C-F632-63A1-FAC903A97AF5}"/>
              </a:ext>
            </a:extLst>
          </p:cNvPr>
          <p:cNvSpPr/>
          <p:nvPr/>
        </p:nvSpPr>
        <p:spPr>
          <a:xfrm>
            <a:off x="1066546" y="4165861"/>
            <a:ext cx="4590795" cy="123698"/>
          </a:xfrm>
          <a:custGeom>
            <a:avLst/>
            <a:gdLst/>
            <a:ahLst/>
            <a:cxnLst/>
            <a:rect l="0" t="0" r="0" b="0"/>
            <a:pathLst>
              <a:path w="7229" h="194">
                <a:moveTo>
                  <a:pt x="10" y="184"/>
                </a:moveTo>
                <a:cubicBezTo>
                  <a:pt x="10" y="88"/>
                  <a:pt x="88" y="10"/>
                  <a:pt x="184" y="10"/>
                </a:cubicBezTo>
                <a:moveTo>
                  <a:pt x="7044" y="10"/>
                </a:moveTo>
                <a:cubicBezTo>
                  <a:pt x="7141" y="10"/>
                  <a:pt x="7219" y="88"/>
                  <a:pt x="7219" y="184"/>
                </a:cubicBezTo>
              </a:path>
            </a:pathLst>
          </a:custGeom>
          <a:noFill/>
          <a:ln w="12700" cap="flat">
            <a:solidFill>
              <a:srgbClr val="D9D9D9">
                <a:alpha val="100000"/>
              </a:srgbClr>
            </a:solidFill>
            <a:prstDash val="solid"/>
            <a:miter lim="1000000"/>
          </a:ln>
        </p:spPr>
        <p:txBody>
          <a:bodyPr rtlCol="0"/>
          <a:lstStyle/>
          <a:p>
            <a:pPr algn="ctr"/>
            <a:endParaRPr lang="zh-CN" altLang="en-US"/>
          </a:p>
        </p:txBody>
      </p:sp>
      <p:graphicFrame>
        <p:nvGraphicFramePr>
          <p:cNvPr id="17" name="table 144">
            <a:extLst>
              <a:ext uri="{FF2B5EF4-FFF2-40B4-BE49-F238E27FC236}">
                <a16:creationId xmlns:a16="http://schemas.microsoft.com/office/drawing/2014/main" id="{7625E2F7-9F24-C552-2155-4A0776EC006F}"/>
              </a:ext>
            </a:extLst>
          </p:cNvPr>
          <p:cNvGraphicFramePr>
            <a:graphicFrameLocks noGrp="1"/>
          </p:cNvGraphicFramePr>
          <p:nvPr>
            <p:extLst>
              <p:ext uri="{D42A27DB-BD31-4B8C-83A1-F6EECF244321}">
                <p14:modId xmlns:p14="http://schemas.microsoft.com/office/powerpoint/2010/main" val="3408164298"/>
              </p:ext>
            </p:extLst>
          </p:nvPr>
        </p:nvGraphicFramePr>
        <p:xfrm>
          <a:off x="1034650" y="2922278"/>
          <a:ext cx="4692015" cy="2882566"/>
        </p:xfrm>
        <a:graphic>
          <a:graphicData uri="http://schemas.openxmlformats.org/drawingml/2006/table">
            <a:tbl>
              <a:tblPr/>
              <a:tblGrid>
                <a:gridCol w="4692015">
                  <a:extLst>
                    <a:ext uri="{9D8B030D-6E8A-4147-A177-3AD203B41FA5}">
                      <a16:colId xmlns:a16="http://schemas.microsoft.com/office/drawing/2014/main" val="20000"/>
                    </a:ext>
                  </a:extLst>
                </a:gridCol>
              </a:tblGrid>
              <a:tr h="1261203">
                <a:tc>
                  <a:txBody>
                    <a:bodyPr/>
                    <a:lstStyle/>
                    <a:p>
                      <a:pPr algn="l" rtl="0" eaLnBrk="0">
                        <a:lnSpc>
                          <a:spcPct val="111000"/>
                        </a:lnSpc>
                      </a:pPr>
                      <a:endParaRPr lang="en-US" altLang="en-US" sz="1000" dirty="0"/>
                    </a:p>
                    <a:p>
                      <a:pPr algn="l" rtl="0" eaLnBrk="0">
                        <a:lnSpc>
                          <a:spcPct val="111000"/>
                        </a:lnSpc>
                      </a:pPr>
                      <a:endParaRPr lang="en-US" altLang="en-US" sz="1000" dirty="0"/>
                    </a:p>
                    <a:p>
                      <a:pPr algn="l" rtl="0" eaLnBrk="0">
                        <a:lnSpc>
                          <a:spcPct val="111000"/>
                        </a:lnSpc>
                      </a:pPr>
                      <a:endParaRPr lang="en-US" altLang="en-US" sz="1000" dirty="0"/>
                    </a:p>
                    <a:p>
                      <a:pPr algn="l" rtl="0" eaLnBrk="0">
                        <a:lnSpc>
                          <a:spcPct val="112000"/>
                        </a:lnSpc>
                      </a:pPr>
                      <a:endParaRPr lang="en-US" altLang="en-US" sz="1000" dirty="0"/>
                    </a:p>
                    <a:p>
                      <a:pPr algn="l" rtl="0" eaLnBrk="0">
                        <a:lnSpc>
                          <a:spcPct val="9000"/>
                        </a:lnSpc>
                      </a:pPr>
                      <a:endParaRPr lang="en-US" altLang="en-US" sz="100" dirty="0"/>
                    </a:p>
                    <a:p>
                      <a:pPr marL="385445" algn="l" rtl="0" eaLnBrk="0">
                        <a:lnSpc>
                          <a:spcPct val="95000"/>
                        </a:lnSpc>
                      </a:pPr>
                      <a:r>
                        <a:rPr sz="16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《2019 欧洲胃肠内镜学会（ESGE）指南</a:t>
                      </a:r>
                      <a:r>
                        <a:rPr sz="16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endParaRPr lang="en-US" altLang="en-US" sz="1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621363">
                <a:tc>
                  <a:txBody>
                    <a:bodyPr/>
                    <a:lstStyle/>
                    <a:p>
                      <a:pPr algn="l" rtl="0" eaLnBrk="0">
                        <a:lnSpc>
                          <a:spcPct val="132000"/>
                        </a:lnSpc>
                      </a:pPr>
                      <a:endParaRPr lang="en-US" altLang="en-US" sz="1000" dirty="0"/>
                    </a:p>
                    <a:p>
                      <a:pPr algn="l" rtl="0" eaLnBrk="0">
                        <a:lnSpc>
                          <a:spcPct val="7000"/>
                        </a:lnSpc>
                      </a:pPr>
                      <a:endParaRPr lang="en-US" altLang="en-US" sz="100" dirty="0"/>
                    </a:p>
                    <a:p>
                      <a:pPr marL="163830" indent="1905" algn="l" rtl="0" eaLnBrk="0">
                        <a:lnSpc>
                          <a:spcPct val="127000"/>
                        </a:lnSpc>
                      </a:pPr>
                      <a:r>
                        <a:rPr sz="1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推荐使用高容量或低容</a:t>
                      </a: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量基于聚乙二醇（</a:t>
                      </a:r>
                      <a:r>
                        <a:rPr sz="13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PEG</a:t>
                      </a: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）的方案      和</a:t>
                      </a:r>
                      <a:r>
                        <a:rPr sz="1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基于非</a:t>
                      </a:r>
                      <a:r>
                        <a:rPr sz="1300" b="1"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PEG</a:t>
                      </a:r>
                      <a:r>
                        <a:rPr sz="1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但被临床证实有效的方案</a:t>
                      </a: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用于常规肠道准      </a:t>
                      </a:r>
                      <a:r>
                        <a:rPr sz="1300" kern="0" spc="100" dirty="0" err="1">
                          <a:solidFill>
                            <a:srgbClr val="000000">
                              <a:alpha val="100000"/>
                            </a:srgbClr>
                          </a:solidFill>
                          <a:latin typeface="微软雅黑" panose="020B0503020204020204" charset="-122"/>
                          <a:ea typeface="微软雅黑" panose="020B0503020204020204" charset="-122"/>
                          <a:cs typeface="微软雅黑" panose="020B0503020204020204" charset="-122"/>
                        </a:rPr>
                        <a:t>备，如</a:t>
                      </a:r>
                      <a:r>
                        <a:rPr lang="zh-CN" altLang="en-US" sz="1300" b="1" kern="0" spc="100" dirty="0">
                          <a:solidFill>
                            <a:srgbClr val="002060">
                              <a:alpha val="100000"/>
                            </a:srgbClr>
                          </a:solidFill>
                          <a:latin typeface="微软雅黑" panose="020B0503020204020204" charset="-122"/>
                          <a:ea typeface="微软雅黑" panose="020B0503020204020204" charset="-122"/>
                          <a:cs typeface="微软雅黑" panose="020B0503020204020204" charset="-122"/>
                        </a:rPr>
                        <a:t>柠檬酸镁</a:t>
                      </a:r>
                      <a:r>
                        <a:rPr sz="1300" b="1" kern="0" spc="100" dirty="0">
                          <a:solidFill>
                            <a:srgbClr val="002060">
                              <a:alpha val="100000"/>
                            </a:srgbClr>
                          </a:solidFill>
                          <a:latin typeface="微软雅黑" panose="020B0503020204020204" charset="-122"/>
                          <a:ea typeface="微软雅黑" panose="020B0503020204020204" charset="-122"/>
                          <a:cs typeface="微软雅黑" panose="020B0503020204020204" charset="-122"/>
                        </a:rPr>
                        <a:t>+匹可硫</a:t>
                      </a:r>
                      <a:r>
                        <a:rPr sz="1300" b="1" kern="0" spc="90" dirty="0">
                          <a:solidFill>
                            <a:srgbClr val="002060">
                              <a:alpha val="100000"/>
                            </a:srgbClr>
                          </a:solidFill>
                          <a:latin typeface="微软雅黑" panose="020B0503020204020204" charset="-122"/>
                          <a:ea typeface="微软雅黑" panose="020B0503020204020204" charset="-122"/>
                          <a:cs typeface="微软雅黑" panose="020B0503020204020204" charset="-122"/>
                        </a:rPr>
                        <a:t>酸钠、硫酸镁钠钾口服浓溶液</a:t>
                      </a:r>
                      <a:r>
                        <a:rPr sz="1300" b="1"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3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等。对于存在电解质失</a:t>
                      </a:r>
                      <a:r>
                        <a:rPr sz="13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衡风险的患者，泻药选择应该个</a:t>
                      </a:r>
                      <a:endParaRPr lang="en-US" altLang="en-US" sz="1300" dirty="0"/>
                    </a:p>
                    <a:p>
                      <a:pPr algn="l" rtl="0" eaLnBrk="0">
                        <a:lnSpc>
                          <a:spcPct val="103000"/>
                        </a:lnSpc>
                      </a:pPr>
                      <a:endParaRPr lang="en-US" altLang="en-US" sz="400" dirty="0"/>
                    </a:p>
                    <a:p>
                      <a:pPr marL="165100" algn="l" rtl="0" eaLnBrk="0">
                        <a:lnSpc>
                          <a:spcPts val="1570"/>
                        </a:lnSpc>
                        <a:spcBef>
                          <a:spcPts val="5"/>
                        </a:spcBef>
                      </a:pPr>
                      <a:r>
                        <a:rPr sz="1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体化。（</a:t>
                      </a:r>
                      <a:r>
                        <a:rPr sz="13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强烈推荐</a:t>
                      </a:r>
                      <a:r>
                        <a:rPr sz="13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3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中等质量证据）</a:t>
                      </a:r>
                      <a:endParaRPr lang="en-US" altLang="en-US" sz="13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8" name="textbox 146">
            <a:extLst>
              <a:ext uri="{FF2B5EF4-FFF2-40B4-BE49-F238E27FC236}">
                <a16:creationId xmlns:a16="http://schemas.microsoft.com/office/drawing/2014/main" id="{26A28ADE-27A7-C9A2-5977-A853FB840FCD}"/>
              </a:ext>
            </a:extLst>
          </p:cNvPr>
          <p:cNvSpPr/>
          <p:nvPr/>
        </p:nvSpPr>
        <p:spPr>
          <a:xfrm>
            <a:off x="496823" y="1441203"/>
            <a:ext cx="10799444" cy="585469"/>
          </a:xfrm>
          <a:prstGeom prst="rect">
            <a:avLst/>
          </a:prstGeom>
          <a:solidFill>
            <a:srgbClr val="016396">
              <a:alpha val="89019"/>
            </a:srgbClr>
          </a:solidFill>
        </p:spPr>
        <p:txBody>
          <a:bodyPr vert="horz" wrap="square" lIns="0" tIns="0" rIns="0" bIns="0"/>
          <a:lstStyle/>
          <a:p>
            <a:pPr algn="l" rtl="0" eaLnBrk="0">
              <a:lnSpc>
                <a:spcPct val="117000"/>
              </a:lnSpc>
            </a:pPr>
            <a:endParaRPr lang="en-US" altLang="en-US" sz="1000" dirty="0"/>
          </a:p>
          <a:p>
            <a:pPr marL="2372995" algn="l" rtl="0" eaLnBrk="0">
              <a:lnSpc>
                <a:spcPts val="2295"/>
              </a:lnSpc>
              <a:spcBef>
                <a:spcPts val="5"/>
              </a:spcBef>
            </a:pPr>
            <a:r>
              <a:rPr sz="1900" b="1" kern="0" spc="90" dirty="0">
                <a:solidFill>
                  <a:srgbClr val="FFFFFF">
                    <a:alpha val="100000"/>
                  </a:srgbClr>
                </a:solidFill>
                <a:latin typeface="微软雅黑" panose="020B0503020204020204" charset="-122"/>
                <a:ea typeface="微软雅黑" panose="020B0503020204020204" charset="-122"/>
                <a:cs typeface="微软雅黑" panose="020B0503020204020204" charset="-122"/>
              </a:rPr>
              <a:t>国内外临床指南一致强烈推荐匹可硫酸钠用于肠道准</a:t>
            </a:r>
            <a:r>
              <a:rPr sz="1900" b="1" kern="0" spc="80" dirty="0">
                <a:solidFill>
                  <a:srgbClr val="FFFFFF">
                    <a:alpha val="100000"/>
                  </a:srgbClr>
                </a:solidFill>
                <a:latin typeface="微软雅黑" panose="020B0503020204020204" charset="-122"/>
                <a:ea typeface="微软雅黑" panose="020B0503020204020204" charset="-122"/>
                <a:cs typeface="微软雅黑" panose="020B0503020204020204" charset="-122"/>
              </a:rPr>
              <a:t>备</a:t>
            </a:r>
            <a:endParaRPr lang="en-US" altLang="en-US" sz="1900" dirty="0"/>
          </a:p>
        </p:txBody>
      </p:sp>
      <p:sp>
        <p:nvSpPr>
          <p:cNvPr id="21" name="textbox 154">
            <a:extLst>
              <a:ext uri="{FF2B5EF4-FFF2-40B4-BE49-F238E27FC236}">
                <a16:creationId xmlns:a16="http://schemas.microsoft.com/office/drawing/2014/main" id="{A252C209-DB47-BDD3-F71B-311DC246773B}"/>
              </a:ext>
            </a:extLst>
          </p:cNvPr>
          <p:cNvSpPr/>
          <p:nvPr/>
        </p:nvSpPr>
        <p:spPr>
          <a:xfrm>
            <a:off x="1052747" y="2324107"/>
            <a:ext cx="4655820" cy="641350"/>
          </a:xfrm>
          <a:prstGeom prst="rect">
            <a:avLst/>
          </a:prstGeom>
          <a:solidFill>
            <a:srgbClr val="016396"/>
          </a:solidFill>
        </p:spPr>
        <p:txBody>
          <a:bodyPr vert="horz" wrap="square" lIns="0" tIns="0" rIns="0" bIns="0"/>
          <a:lstStyle/>
          <a:p>
            <a:pPr algn="l" rtl="0" eaLnBrk="0">
              <a:lnSpc>
                <a:spcPct val="120000"/>
              </a:lnSpc>
            </a:pPr>
            <a:endParaRPr lang="en-US" altLang="en-US" sz="1000" dirty="0"/>
          </a:p>
          <a:p>
            <a:pPr marL="1431290" algn="l" rtl="0" eaLnBrk="0">
              <a:lnSpc>
                <a:spcPct val="97000"/>
              </a:lnSpc>
              <a:spcBef>
                <a:spcPts val="5"/>
              </a:spcBef>
            </a:pPr>
            <a:r>
              <a:rPr sz="2400" b="1" kern="0" spc="-30" dirty="0">
                <a:solidFill>
                  <a:srgbClr val="FFFFFF">
                    <a:alpha val="100000"/>
                  </a:srgbClr>
                </a:solidFill>
                <a:latin typeface="微软雅黑" panose="020B0503020204020204" charset="-122"/>
                <a:ea typeface="微软雅黑" panose="020B0503020204020204" charset="-122"/>
                <a:cs typeface="微软雅黑" panose="020B0503020204020204" charset="-122"/>
              </a:rPr>
              <a:t>国际权威指南</a:t>
            </a:r>
            <a:endParaRPr lang="en-US" altLang="en-US" sz="2400" dirty="0"/>
          </a:p>
        </p:txBody>
      </p:sp>
      <p:pic>
        <p:nvPicPr>
          <p:cNvPr id="25" name="picture 166">
            <a:extLst>
              <a:ext uri="{FF2B5EF4-FFF2-40B4-BE49-F238E27FC236}">
                <a16:creationId xmlns:a16="http://schemas.microsoft.com/office/drawing/2014/main" id="{AAB4519A-F4A4-8BEA-A06C-B89E35E460A9}"/>
              </a:ext>
            </a:extLst>
          </p:cNvPr>
          <p:cNvPicPr>
            <a:picLocks noChangeAspect="1"/>
          </p:cNvPicPr>
          <p:nvPr/>
        </p:nvPicPr>
        <p:blipFill>
          <a:blip r:embed="rId5"/>
          <a:stretch>
            <a:fillRect/>
          </a:stretch>
        </p:blipFill>
        <p:spPr>
          <a:xfrm rot="21600000">
            <a:off x="10398398" y="2908432"/>
            <a:ext cx="758952" cy="618743"/>
          </a:xfrm>
          <a:prstGeom prst="rect">
            <a:avLst/>
          </a:prstGeom>
        </p:spPr>
      </p:pic>
      <p:pic>
        <p:nvPicPr>
          <p:cNvPr id="26" name="picture 168">
            <a:extLst>
              <a:ext uri="{FF2B5EF4-FFF2-40B4-BE49-F238E27FC236}">
                <a16:creationId xmlns:a16="http://schemas.microsoft.com/office/drawing/2014/main" id="{4280004E-7A44-F385-4145-D929B70F119F}"/>
              </a:ext>
            </a:extLst>
          </p:cNvPr>
          <p:cNvPicPr>
            <a:picLocks noChangeAspect="1"/>
          </p:cNvPicPr>
          <p:nvPr/>
        </p:nvPicPr>
        <p:blipFill>
          <a:blip r:embed="rId6"/>
          <a:stretch>
            <a:fillRect/>
          </a:stretch>
        </p:blipFill>
        <p:spPr>
          <a:xfrm rot="21600000">
            <a:off x="4934281" y="2965457"/>
            <a:ext cx="783335" cy="585216"/>
          </a:xfrm>
          <a:prstGeom prst="rect">
            <a:avLst/>
          </a:prstGeom>
        </p:spPr>
      </p:pic>
      <p:sp>
        <p:nvSpPr>
          <p:cNvPr id="5" name="文本框 4">
            <a:extLst>
              <a:ext uri="{FF2B5EF4-FFF2-40B4-BE49-F238E27FC236}">
                <a16:creationId xmlns:a16="http://schemas.microsoft.com/office/drawing/2014/main" id="{C0E3D921-C771-45CC-FB49-3C81A192BAE7}"/>
              </a:ext>
            </a:extLst>
          </p:cNvPr>
          <p:cNvSpPr txBox="1"/>
          <p:nvPr/>
        </p:nvSpPr>
        <p:spPr>
          <a:xfrm>
            <a:off x="354442" y="6107924"/>
            <a:ext cx="11084206" cy="407804"/>
          </a:xfrm>
          <a:prstGeom prst="rect">
            <a:avLst/>
          </a:prstGeom>
          <a:noFill/>
        </p:spPr>
        <p:txBody>
          <a:bodyPr wrap="square">
            <a:spAutoFit/>
          </a:bodyPr>
          <a:lstStyle/>
          <a:p>
            <a:pPr marL="112395" algn="l" rtl="0" eaLnBrk="0">
              <a:lnSpc>
                <a:spcPts val="740"/>
              </a:lnSpc>
              <a:spcBef>
                <a:spcPts val="5"/>
              </a:spcBef>
            </a:pP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1</a:t>
            </a:r>
            <a:r>
              <a:rPr lang="zh-CN" altLang="en-US"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Hassan</a:t>
            </a:r>
            <a:r>
              <a:rPr lang="en-US" altLang="zh-CN" sz="800" kern="0" spc="18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C,</a:t>
            </a:r>
            <a:r>
              <a:rPr lang="en-US" altLang="zh-CN" sz="800" kern="0" spc="1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Bretthauer</a:t>
            </a:r>
            <a:r>
              <a:rPr lang="en-US" altLang="zh-CN" sz="800" kern="0" spc="1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M,</a:t>
            </a:r>
            <a:r>
              <a:rPr lang="en-US" altLang="zh-CN" sz="800" kern="0" spc="10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Kaminski</a:t>
            </a:r>
            <a:r>
              <a:rPr lang="en-US" altLang="zh-CN" sz="800" kern="0" spc="1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MF,</a:t>
            </a:r>
            <a:r>
              <a:rPr lang="en-US" altLang="zh-CN" sz="8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et al.</a:t>
            </a:r>
            <a:r>
              <a:rPr lang="en-US" altLang="zh-CN" sz="800" kern="0" spc="1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Bowel</a:t>
            </a:r>
            <a:r>
              <a:rPr lang="en-US" altLang="zh-CN" sz="800" kern="0" spc="1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preparation</a:t>
            </a:r>
            <a:r>
              <a:rPr lang="en-US" altLang="zh-CN"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for</a:t>
            </a:r>
            <a:r>
              <a:rPr lang="en-US" altLang="zh-CN" sz="8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colonoscopy:</a:t>
            </a:r>
            <a:r>
              <a:rPr lang="en-US" altLang="zh-CN" sz="800" kern="0" spc="1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European</a:t>
            </a:r>
            <a:r>
              <a:rPr lang="en-US" altLang="zh-CN" sz="800" kern="0" spc="1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Society</a:t>
            </a:r>
            <a:r>
              <a:rPr lang="en-US" altLang="zh-CN" sz="8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of</a:t>
            </a:r>
            <a:r>
              <a:rPr lang="en-US" altLang="zh-CN"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Gastrointestinal</a:t>
            </a:r>
            <a:r>
              <a:rPr lang="en-US" altLang="zh-CN" sz="800" kern="0" spc="1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Endoscopy</a:t>
            </a:r>
            <a:r>
              <a:rPr lang="en-US" altLang="zh-CN" sz="800" kern="0" spc="1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(ESGE) Guideline</a:t>
            </a:r>
            <a:r>
              <a:rPr lang="en-US" altLang="zh-CN" sz="800" kern="0" spc="10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en-US" altLang="zh-CN" sz="8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Update 2019.</a:t>
            </a:r>
            <a:r>
              <a:rPr lang="en-US" altLang="zh-CN" sz="800" kern="0" spc="1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Endoscopy.</a:t>
            </a:r>
            <a:r>
              <a:rPr lang="en-US" altLang="zh-CN" sz="800" kern="0" spc="10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2019;51(8):775-794.</a:t>
            </a:r>
            <a:endParaRPr lang="en-US" altLang="en-US" sz="800" dirty="0"/>
          </a:p>
          <a:p>
            <a:pPr marL="111125" algn="l" rtl="0" eaLnBrk="0">
              <a:lnSpc>
                <a:spcPts val="840"/>
              </a:lnSpc>
            </a:pPr>
            <a:r>
              <a:rPr lang="en-US" altLang="zh-CN"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2</a:t>
            </a:r>
            <a:r>
              <a:rPr lang="zh-CN" altLang="en-US"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、中国医师协会内镜医师分会消化内镜专业委员会</a:t>
            </a:r>
            <a:r>
              <a:rPr lang="en-US" altLang="zh-CN"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zh-CN" altLang="en-US" sz="800" kern="0" spc="1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zh-CN" altLang="en-US" sz="8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中国抗癌协会肿瘤内镜学专业委员会</a:t>
            </a:r>
            <a:r>
              <a:rPr lang="en-US" altLang="zh-CN"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zh-CN" altLang="en-US" sz="800" kern="0" spc="1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zh-CN" altLang="en-US"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中国消化内镜诊疗相关肠道准备指南</a:t>
            </a:r>
            <a:r>
              <a:rPr lang="en-US" altLang="zh-CN"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(2019,</a:t>
            </a:r>
            <a:r>
              <a:rPr lang="zh-CN" altLang="en-US"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上海</a:t>
            </a:r>
            <a:r>
              <a:rPr lang="en-US" altLang="zh-CN"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)[J].</a:t>
            </a:r>
            <a:r>
              <a:rPr lang="en-US" altLang="zh-CN" sz="8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zh-CN" altLang="en-US"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中华医学杂志</a:t>
            </a:r>
            <a:r>
              <a:rPr lang="en-US" altLang="zh-CN"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 2019,</a:t>
            </a:r>
            <a:r>
              <a:rPr lang="zh-CN" altLang="en-US" sz="8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8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99(26):2024-2035.</a:t>
            </a:r>
          </a:p>
          <a:p>
            <a:r>
              <a:rPr lang="en-US" altLang="zh-CN" sz="800" kern="0" spc="70" dirty="0">
                <a:solidFill>
                  <a:srgbClr val="404040">
                    <a:alpha val="100000"/>
                  </a:srgbClr>
                </a:solidFill>
                <a:latin typeface="微软雅黑" panose="020B0503020204020204" charset="-122"/>
                <a:ea typeface="微软雅黑" panose="020B0503020204020204" charset="-122"/>
              </a:rPr>
              <a:t>   3</a:t>
            </a:r>
            <a:r>
              <a:rPr lang="zh-CN" altLang="en-US" sz="800" kern="0" spc="70" dirty="0">
                <a:solidFill>
                  <a:srgbClr val="404040">
                    <a:alpha val="100000"/>
                  </a:srgbClr>
                </a:solidFill>
                <a:latin typeface="微软雅黑" panose="020B0503020204020204" charset="-122"/>
                <a:ea typeface="微软雅黑" panose="020B0503020204020204" charset="-122"/>
              </a:rPr>
              <a:t>、</a:t>
            </a:r>
            <a:r>
              <a:rPr lang="zh-CN" altLang="zh-CN" sz="800" kern="0" spc="40" dirty="0">
                <a:solidFill>
                  <a:srgbClr val="404040">
                    <a:alpha val="100000"/>
                  </a:srgbClr>
                </a:solidFill>
                <a:latin typeface="微软雅黑" panose="020B0503020204020204" charset="-122"/>
                <a:ea typeface="微软雅黑" panose="020B0503020204020204" charset="-122"/>
              </a:rPr>
              <a:t>现代消化及介入诊疗 2020 年 第 25 卷 第 10 期 Modern Digestion ＆ Intervention 2020，Vol． 25，No． 10中国医药教育协会炎症性肠病专业委员会</a:t>
            </a:r>
            <a:r>
              <a:rPr lang="en-US" altLang="zh-CN" sz="800" kern="0" spc="40" dirty="0">
                <a:solidFill>
                  <a:srgbClr val="404040">
                    <a:alpha val="100000"/>
                  </a:srgbClr>
                </a:solidFill>
                <a:latin typeface="微软雅黑" panose="020B0503020204020204" charset="-122"/>
                <a:ea typeface="微软雅黑" panose="020B0503020204020204" charset="-122"/>
              </a:rPr>
              <a:t> </a:t>
            </a:r>
            <a:r>
              <a:rPr lang="zh-CN" altLang="zh-CN" sz="800" kern="0" spc="40" dirty="0">
                <a:solidFill>
                  <a:srgbClr val="404040">
                    <a:alpha val="100000"/>
                  </a:srgbClr>
                </a:solidFill>
                <a:latin typeface="微软雅黑" panose="020B0503020204020204" charset="-122"/>
                <a:ea typeface="微软雅黑" panose="020B0503020204020204" charset="-122"/>
              </a:rPr>
              <a:t>中国炎症性肠病消化内镜诊疗共识</a:t>
            </a:r>
            <a:endParaRPr lang="zh-CN" altLang="en-US" sz="800" kern="0" spc="40" dirty="0">
              <a:solidFill>
                <a:srgbClr val="404040">
                  <a:alpha val="100000"/>
                </a:srgbClr>
              </a:solidFill>
              <a:latin typeface="微软雅黑" panose="020B0503020204020204" charset="-122"/>
              <a:ea typeface="微软雅黑" panose="020B0503020204020204" charset="-122"/>
            </a:endParaRPr>
          </a:p>
        </p:txBody>
      </p:sp>
      <p:sp>
        <p:nvSpPr>
          <p:cNvPr id="7" name="文本框 6">
            <a:extLst>
              <a:ext uri="{FF2B5EF4-FFF2-40B4-BE49-F238E27FC236}">
                <a16:creationId xmlns:a16="http://schemas.microsoft.com/office/drawing/2014/main" id="{4AD0398D-DE45-EF35-54FB-7FAD76653DC8}"/>
              </a:ext>
            </a:extLst>
          </p:cNvPr>
          <p:cNvSpPr txBox="1"/>
          <p:nvPr/>
        </p:nvSpPr>
        <p:spPr>
          <a:xfrm>
            <a:off x="6071750" y="2908432"/>
            <a:ext cx="5085600" cy="2883931"/>
          </a:xfrm>
          <a:prstGeom prst="rect">
            <a:avLst/>
          </a:prstGeom>
          <a:noFill/>
          <a:ln w="19050">
            <a:solidFill>
              <a:schemeClr val="tx1"/>
            </a:solidFill>
          </a:ln>
        </p:spPr>
        <p:txBody>
          <a:bodyPr wrap="square" rtlCol="0">
            <a:spAutoFit/>
          </a:bodyPr>
          <a:lstStyle/>
          <a:p>
            <a:pPr marL="151130" eaLnBrk="0">
              <a:lnSpc>
                <a:spcPct val="104000"/>
              </a:lnSpc>
              <a:spcBef>
                <a:spcPts val="400"/>
              </a:spcBef>
            </a:pPr>
            <a:endParaRPr lang="en-US" altLang="zh-CN" sz="4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endParaRPr>
          </a:p>
          <a:p>
            <a:pPr marL="151130" eaLnBrk="0">
              <a:lnSpc>
                <a:spcPct val="104000"/>
              </a:lnSpc>
              <a:spcBef>
                <a:spcPts val="400"/>
              </a:spcBef>
            </a:pPr>
            <a:r>
              <a:rPr lang="en-US" altLang="zh-CN" sz="16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r>
              <a:rPr lang="zh-CN" altLang="en-US" sz="16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中国消化内镜诊疗相关肠道准备</a:t>
            </a:r>
            <a:r>
              <a:rPr lang="zh-CN" altLang="en-US" sz="16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指南</a:t>
            </a:r>
            <a:r>
              <a:rPr lang="en-US" altLang="zh-CN" sz="16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2019》</a:t>
            </a:r>
          </a:p>
          <a:p>
            <a:pPr marL="151130" eaLnBrk="0">
              <a:lnSpc>
                <a:spcPct val="104000"/>
              </a:lnSpc>
              <a:spcBef>
                <a:spcPts val="400"/>
              </a:spcBef>
            </a:pPr>
            <a:endParaRPr lang="en-US" altLang="zh-CN" sz="4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endParaRPr>
          </a:p>
          <a:p>
            <a:pPr marL="151130" eaLnBrk="0">
              <a:lnSpc>
                <a:spcPct val="104000"/>
              </a:lnSpc>
              <a:spcBef>
                <a:spcPts val="400"/>
              </a:spcBef>
            </a:pPr>
            <a:r>
              <a:rPr lang="zh-CN" altLang="en-US" sz="1300" b="1" kern="0" spc="110" dirty="0">
                <a:solidFill>
                  <a:srgbClr val="002060">
                    <a:alpha val="100000"/>
                  </a:srgbClr>
                </a:solidFill>
                <a:latin typeface="+mn-ea"/>
                <a:cs typeface="微软雅黑" panose="020B0503020204020204" charset="-122"/>
              </a:rPr>
              <a:t>复方匹可硫酸钠</a:t>
            </a:r>
            <a:r>
              <a:rPr lang="zh-CN" altLang="en-US" sz="1300" kern="0" spc="110" dirty="0">
                <a:solidFill>
                  <a:srgbClr val="000000">
                    <a:alpha val="100000"/>
                  </a:srgbClr>
                </a:solidFill>
                <a:latin typeface="+mn-ea"/>
                <a:cs typeface="微软雅黑" panose="020B0503020204020204" charset="-122"/>
              </a:rPr>
              <a:t>可用于内镜检查前的肠道准备</a:t>
            </a:r>
            <a:r>
              <a:rPr lang="zh-CN" altLang="en-US" sz="1300" kern="0" spc="-160" dirty="0">
                <a:solidFill>
                  <a:srgbClr val="000000">
                    <a:alpha val="100000"/>
                  </a:srgbClr>
                </a:solidFill>
                <a:latin typeface="+mn-ea"/>
                <a:cs typeface="微软雅黑" panose="020B0503020204020204" charset="-122"/>
              </a:rPr>
              <a:t> </a:t>
            </a:r>
            <a:r>
              <a:rPr lang="zh-CN" altLang="en-US" sz="1300" kern="0" spc="110" dirty="0">
                <a:solidFill>
                  <a:srgbClr val="000000">
                    <a:alpha val="100000"/>
                  </a:srgbClr>
                </a:solidFill>
                <a:latin typeface="+mn-ea"/>
                <a:cs typeface="微软雅黑" panose="020B0503020204020204" charset="-122"/>
              </a:rPr>
              <a:t>，</a:t>
            </a:r>
            <a:r>
              <a:rPr lang="zh-CN" altLang="en-US" sz="1300" kern="0" spc="-240" dirty="0">
                <a:solidFill>
                  <a:srgbClr val="000000">
                    <a:alpha val="100000"/>
                  </a:srgbClr>
                </a:solidFill>
                <a:latin typeface="+mn-ea"/>
                <a:cs typeface="微软雅黑" panose="020B0503020204020204" charset="-122"/>
              </a:rPr>
              <a:t> </a:t>
            </a:r>
            <a:r>
              <a:rPr lang="zh-CN" altLang="en-US" sz="1300" kern="0" spc="110" dirty="0">
                <a:solidFill>
                  <a:srgbClr val="000000">
                    <a:alpha val="100000"/>
                  </a:srgbClr>
                </a:solidFill>
                <a:latin typeface="+mn-ea"/>
                <a:cs typeface="微软雅黑" panose="020B0503020204020204" charset="-122"/>
              </a:rPr>
              <a:t>耐</a:t>
            </a:r>
            <a:r>
              <a:rPr lang="zh-CN" altLang="en-US" sz="1300" kern="0" spc="100" dirty="0">
                <a:solidFill>
                  <a:srgbClr val="000000">
                    <a:alpha val="100000"/>
                  </a:srgbClr>
                </a:solidFill>
                <a:latin typeface="+mn-ea"/>
                <a:cs typeface="微软雅黑" panose="020B0503020204020204" charset="-122"/>
              </a:rPr>
              <a:t>受性</a:t>
            </a:r>
            <a:r>
              <a:rPr lang="zh-CN" altLang="en-US" sz="1300" kern="0" dirty="0">
                <a:solidFill>
                  <a:srgbClr val="000000">
                    <a:alpha val="100000"/>
                  </a:srgbClr>
                </a:solidFill>
                <a:latin typeface="+mn-ea"/>
                <a:cs typeface="微软雅黑" panose="020B0503020204020204" charset="-122"/>
              </a:rPr>
              <a:t>     </a:t>
            </a:r>
            <a:r>
              <a:rPr lang="zh-CN" altLang="en-US" sz="1300" kern="0" spc="90" dirty="0">
                <a:solidFill>
                  <a:srgbClr val="000000">
                    <a:alpha val="100000"/>
                  </a:srgbClr>
                </a:solidFill>
                <a:latin typeface="+mn-ea"/>
                <a:cs typeface="微软雅黑" panose="020B0503020204020204" charset="-122"/>
              </a:rPr>
              <a:t>较好（推荐强度：弱推荐；证据质量：中等</a:t>
            </a:r>
            <a:r>
              <a:rPr lang="zh-CN" altLang="en-US" sz="1300" kern="0" spc="80" dirty="0">
                <a:solidFill>
                  <a:srgbClr val="000000">
                    <a:alpha val="100000"/>
                  </a:srgbClr>
                </a:solidFill>
                <a:latin typeface="+mn-ea"/>
                <a:cs typeface="微软雅黑" panose="020B0503020204020204" charset="-122"/>
              </a:rPr>
              <a:t>质量）</a:t>
            </a:r>
            <a:endParaRPr lang="en-US" altLang="zh-CN" sz="1300" dirty="0">
              <a:latin typeface="+mn-ea"/>
            </a:endParaRPr>
          </a:p>
          <a:p>
            <a:pPr marL="151130" eaLnBrk="0">
              <a:lnSpc>
                <a:spcPct val="104000"/>
              </a:lnSpc>
              <a:spcBef>
                <a:spcPts val="400"/>
              </a:spcBef>
            </a:pPr>
            <a:endParaRPr lang="en-US" altLang="zh-CN" sz="300" kern="0" spc="70" dirty="0">
              <a:solidFill>
                <a:srgbClr val="000000">
                  <a:alpha val="100000"/>
                </a:srgbClr>
              </a:solidFill>
              <a:latin typeface="+mn-ea"/>
              <a:cs typeface="微软雅黑" panose="020B0503020204020204" charset="-122"/>
            </a:endParaRPr>
          </a:p>
          <a:p>
            <a:pPr marL="151130" eaLnBrk="0">
              <a:lnSpc>
                <a:spcPct val="104000"/>
              </a:lnSpc>
              <a:spcBef>
                <a:spcPts val="400"/>
              </a:spcBef>
            </a:pPr>
            <a:r>
              <a:rPr lang="zh-CN" altLang="en-US" sz="1300" kern="0" spc="70" dirty="0">
                <a:solidFill>
                  <a:srgbClr val="000000">
                    <a:alpha val="100000"/>
                  </a:srgbClr>
                </a:solidFill>
                <a:latin typeface="+mn-ea"/>
                <a:cs typeface="微软雅黑" panose="020B0503020204020204" charset="-122"/>
              </a:rPr>
              <a:t>早期慢性肾脏疾病</a:t>
            </a:r>
            <a:r>
              <a:rPr lang="zh-CN" altLang="en-US" sz="1300" kern="0" spc="-210" dirty="0">
                <a:solidFill>
                  <a:srgbClr val="000000">
                    <a:alpha val="100000"/>
                  </a:srgbClr>
                </a:solidFill>
                <a:latin typeface="+mn-ea"/>
                <a:cs typeface="微软雅黑" panose="020B0503020204020204" charset="-122"/>
              </a:rPr>
              <a:t> </a:t>
            </a:r>
            <a:r>
              <a:rPr lang="zh-CN" altLang="en-US" sz="1300" kern="0" spc="70" dirty="0">
                <a:solidFill>
                  <a:srgbClr val="000000">
                    <a:alpha val="100000"/>
                  </a:srgbClr>
                </a:solidFill>
                <a:latin typeface="+mn-ea"/>
                <a:cs typeface="微软雅黑" panose="020B0503020204020204" charset="-122"/>
              </a:rPr>
              <a:t>（</a:t>
            </a:r>
            <a:r>
              <a:rPr lang="en-US" altLang="zh-CN" sz="1300" kern="0" spc="70" dirty="0">
                <a:solidFill>
                  <a:srgbClr val="000000">
                    <a:alpha val="100000"/>
                  </a:srgbClr>
                </a:solidFill>
                <a:latin typeface="+mn-ea"/>
                <a:cs typeface="微软雅黑" panose="020B0503020204020204" charset="-122"/>
              </a:rPr>
              <a:t>1~3</a:t>
            </a:r>
            <a:r>
              <a:rPr lang="zh-CN" altLang="en-US" sz="1300" kern="0" spc="70" dirty="0">
                <a:solidFill>
                  <a:srgbClr val="000000">
                    <a:alpha val="100000"/>
                  </a:srgbClr>
                </a:solidFill>
                <a:latin typeface="+mn-ea"/>
                <a:cs typeface="微软雅黑" panose="020B0503020204020204" charset="-122"/>
              </a:rPr>
              <a:t>期）</a:t>
            </a:r>
            <a:r>
              <a:rPr lang="zh-CN" altLang="en-US" sz="1300" kern="0" spc="-170" dirty="0">
                <a:solidFill>
                  <a:srgbClr val="000000">
                    <a:alpha val="100000"/>
                  </a:srgbClr>
                </a:solidFill>
                <a:latin typeface="+mn-ea"/>
                <a:cs typeface="微软雅黑" panose="020B0503020204020204" charset="-122"/>
              </a:rPr>
              <a:t> </a:t>
            </a:r>
            <a:r>
              <a:rPr lang="zh-CN" altLang="en-US" sz="1300" kern="0" spc="70" dirty="0">
                <a:solidFill>
                  <a:srgbClr val="000000">
                    <a:alpha val="100000"/>
                  </a:srgbClr>
                </a:solidFill>
                <a:latin typeface="+mn-ea"/>
                <a:cs typeface="微软雅黑" panose="020B0503020204020204" charset="-122"/>
              </a:rPr>
              <a:t>患者</a:t>
            </a:r>
            <a:r>
              <a:rPr lang="zh-CN" altLang="en-US" sz="1300" kern="0" spc="-130" dirty="0">
                <a:solidFill>
                  <a:srgbClr val="000000">
                    <a:alpha val="100000"/>
                  </a:srgbClr>
                </a:solidFill>
                <a:latin typeface="+mn-ea"/>
                <a:cs typeface="微软雅黑" panose="020B0503020204020204" charset="-122"/>
              </a:rPr>
              <a:t> </a:t>
            </a:r>
            <a:r>
              <a:rPr lang="zh-CN" altLang="en-US" sz="1300" kern="0" spc="70" dirty="0">
                <a:solidFill>
                  <a:srgbClr val="000000">
                    <a:alpha val="100000"/>
                  </a:srgbClr>
                </a:solidFill>
                <a:latin typeface="+mn-ea"/>
                <a:cs typeface="微软雅黑" panose="020B0503020204020204" charset="-122"/>
              </a:rPr>
              <a:t>，</a:t>
            </a:r>
            <a:r>
              <a:rPr lang="zh-CN" altLang="en-US" sz="1300" kern="0" spc="-110" dirty="0">
                <a:solidFill>
                  <a:srgbClr val="000000">
                    <a:alpha val="100000"/>
                  </a:srgbClr>
                </a:solidFill>
                <a:latin typeface="+mn-ea"/>
                <a:cs typeface="微软雅黑" panose="020B0503020204020204" charset="-122"/>
              </a:rPr>
              <a:t> </a:t>
            </a:r>
            <a:r>
              <a:rPr lang="en-US" altLang="zh-CN" sz="1300" kern="0" dirty="0">
                <a:solidFill>
                  <a:srgbClr val="000000">
                    <a:alpha val="100000"/>
                  </a:srgbClr>
                </a:solidFill>
                <a:latin typeface="+mn-ea"/>
                <a:cs typeface="微软雅黑" panose="020B0503020204020204" charset="-122"/>
              </a:rPr>
              <a:t>PEG</a:t>
            </a:r>
            <a:r>
              <a:rPr lang="zh-CN" altLang="en-US" sz="1300" kern="0" spc="70" dirty="0">
                <a:solidFill>
                  <a:srgbClr val="000000">
                    <a:alpha val="100000"/>
                  </a:srgbClr>
                </a:solidFill>
                <a:latin typeface="+mn-ea"/>
                <a:cs typeface="微软雅黑" panose="020B0503020204020204" charset="-122"/>
              </a:rPr>
              <a:t>、</a:t>
            </a:r>
            <a:r>
              <a:rPr lang="zh-CN" altLang="en-US" sz="1300" kern="0" spc="-260" dirty="0">
                <a:solidFill>
                  <a:srgbClr val="000000">
                    <a:alpha val="100000"/>
                  </a:srgbClr>
                </a:solidFill>
                <a:latin typeface="+mn-ea"/>
                <a:cs typeface="微软雅黑" panose="020B0503020204020204" charset="-122"/>
              </a:rPr>
              <a:t> </a:t>
            </a:r>
            <a:r>
              <a:rPr lang="zh-CN" altLang="en-US" sz="1300" kern="0" spc="70" dirty="0">
                <a:solidFill>
                  <a:srgbClr val="000000">
                    <a:alpha val="100000"/>
                  </a:srgbClr>
                </a:solidFill>
                <a:latin typeface="+mn-ea"/>
                <a:cs typeface="微软雅黑" panose="020B0503020204020204" charset="-122"/>
              </a:rPr>
              <a:t>镁盐制剂、</a:t>
            </a:r>
            <a:r>
              <a:rPr lang="zh-CN" altLang="en-US" sz="1300" b="1" kern="0" spc="80" dirty="0">
                <a:solidFill>
                  <a:srgbClr val="002060">
                    <a:alpha val="100000"/>
                  </a:srgbClr>
                </a:solidFill>
                <a:latin typeface="+mn-ea"/>
                <a:cs typeface="微软雅黑" panose="020B0503020204020204" charset="-122"/>
              </a:rPr>
              <a:t>匹可硫酸钠</a:t>
            </a:r>
            <a:r>
              <a:rPr lang="zh-CN" altLang="en-US" sz="1300" kern="0" spc="80" dirty="0">
                <a:solidFill>
                  <a:srgbClr val="000000">
                    <a:alpha val="100000"/>
                  </a:srgbClr>
                </a:solidFill>
                <a:latin typeface="+mn-ea"/>
                <a:cs typeface="微软雅黑" panose="020B0503020204020204" charset="-122"/>
              </a:rPr>
              <a:t>都是可以接受的口服肠道清洁剂</a:t>
            </a:r>
            <a:r>
              <a:rPr lang="en-US" altLang="zh-CN" sz="1300" kern="0" spc="80" baseline="30000" dirty="0">
                <a:solidFill>
                  <a:srgbClr val="000000">
                    <a:alpha val="100000"/>
                  </a:srgbClr>
                </a:solidFill>
                <a:latin typeface="+mn-ea"/>
                <a:cs typeface="微软雅黑" panose="020B0503020204020204" charset="-122"/>
              </a:rPr>
              <a:t>11</a:t>
            </a:r>
            <a:endParaRPr lang="zh-CN" altLang="en-US" sz="1300" kern="0" spc="80" baseline="30000" dirty="0">
              <a:solidFill>
                <a:srgbClr val="000000">
                  <a:alpha val="100000"/>
                </a:srgbClr>
              </a:solidFill>
              <a:latin typeface="+mn-ea"/>
              <a:cs typeface="微软雅黑" panose="020B0503020204020204" charset="-122"/>
            </a:endParaRPr>
          </a:p>
          <a:p>
            <a:pPr eaLnBrk="0">
              <a:lnSpc>
                <a:spcPct val="109000"/>
              </a:lnSpc>
            </a:pPr>
            <a:endParaRPr lang="en-US" altLang="zh-CN" sz="14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endParaRPr>
          </a:p>
          <a:p>
            <a:pPr eaLnBrk="0">
              <a:lnSpc>
                <a:spcPct val="109000"/>
              </a:lnSpc>
            </a:pPr>
            <a:r>
              <a:rPr lang="en-US" altLang="zh-CN" sz="16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lang="zh-CN" altLang="zh-CN" sz="1600" b="1" kern="0" spc="-30" dirty="0">
                <a:solidFill>
                  <a:srgbClr val="002060">
                    <a:alpha val="100000"/>
                  </a:srgbClr>
                </a:solidFill>
                <a:latin typeface="微软雅黑" panose="020B0503020204020204" charset="-122"/>
                <a:ea typeface="微软雅黑" panose="020B0503020204020204" charset="-122"/>
              </a:rPr>
              <a:t>中国炎症性肠病消化内镜诊疗共识</a:t>
            </a:r>
            <a:r>
              <a:rPr lang="en-US" altLang="zh-CN" sz="16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p>
          <a:p>
            <a:pPr eaLnBrk="0">
              <a:lnSpc>
                <a:spcPct val="109000"/>
              </a:lnSpc>
            </a:pPr>
            <a:endParaRPr lang="zh-CN" altLang="en-US" sz="800" dirty="0">
              <a:latin typeface="+mn-ea"/>
            </a:endParaRPr>
          </a:p>
          <a:p>
            <a:pPr eaLnBrk="0">
              <a:lnSpc>
                <a:spcPct val="8000"/>
              </a:lnSpc>
            </a:pPr>
            <a:endParaRPr lang="zh-CN" altLang="en-US" sz="1300" dirty="0">
              <a:latin typeface="+mn-ea"/>
            </a:endParaRPr>
          </a:p>
          <a:p>
            <a:pPr marL="162560" lvl="0" indent="-9525" eaLnBrk="0">
              <a:lnSpc>
                <a:spcPct val="105000"/>
              </a:lnSpc>
              <a:defRPr/>
            </a:pPr>
            <a:r>
              <a:rPr lang="zh-CN" altLang="zh-CN" sz="1300" kern="0" spc="110" dirty="0">
                <a:solidFill>
                  <a:srgbClr val="000000">
                    <a:alpha val="100000"/>
                  </a:srgbClr>
                </a:solidFill>
                <a:latin typeface="+mn-ea"/>
              </a:rPr>
              <a:t>对于炎症性肠病患若诱发或加重肠梗阻和</a:t>
            </a:r>
            <a:r>
              <a:rPr lang="en-US" altLang="zh-CN" sz="1300" kern="0" spc="110" dirty="0">
                <a:solidFill>
                  <a:srgbClr val="000000">
                    <a:alpha val="100000"/>
                  </a:srgbClr>
                </a:solidFill>
                <a:latin typeface="+mn-ea"/>
              </a:rPr>
              <a:t>/</a:t>
            </a:r>
            <a:r>
              <a:rPr lang="zh-CN" altLang="zh-CN" sz="1300" kern="0" spc="110" dirty="0">
                <a:solidFill>
                  <a:srgbClr val="000000">
                    <a:alpha val="100000"/>
                  </a:srgbClr>
                </a:solidFill>
                <a:latin typeface="+mn-ea"/>
              </a:rPr>
              <a:t>或肠穿孔，应基于多学科协作妥善处理，部分患者可采用复方匹可硫酸钠进行肠道清洁</a:t>
            </a:r>
            <a:endParaRPr lang="zh-CN" altLang="en-US" sz="1300" kern="0" spc="110" dirty="0">
              <a:solidFill>
                <a:srgbClr val="000000">
                  <a:alpha val="100000"/>
                </a:srgbClr>
              </a:solidFill>
              <a:latin typeface="+mn-ea"/>
            </a:endParaRPr>
          </a:p>
        </p:txBody>
      </p:sp>
      <p:sp>
        <p:nvSpPr>
          <p:cNvPr id="6" name="文本框 5">
            <a:extLst>
              <a:ext uri="{FF2B5EF4-FFF2-40B4-BE49-F238E27FC236}">
                <a16:creationId xmlns:a16="http://schemas.microsoft.com/office/drawing/2014/main" id="{2B8F74AB-BAE3-C8E3-02B2-91ECFA66911E}"/>
              </a:ext>
            </a:extLst>
          </p:cNvPr>
          <p:cNvSpPr txBox="1"/>
          <p:nvPr/>
        </p:nvSpPr>
        <p:spPr>
          <a:xfrm>
            <a:off x="6234516" y="2317780"/>
            <a:ext cx="4655820" cy="640800"/>
          </a:xfrm>
          <a:prstGeom prst="rect">
            <a:avLst/>
          </a:prstGeom>
          <a:solidFill>
            <a:srgbClr val="016396"/>
          </a:solidFill>
        </p:spPr>
        <p:txBody>
          <a:bodyPr wrap="square" rtlCol="0" anchor="ctr" anchorCtr="0">
            <a:spAutoFit/>
          </a:bodyPr>
          <a:lstStyle/>
          <a:p>
            <a:pPr algn="ctr"/>
            <a:r>
              <a:rPr lang="zh-CN" altLang="en-US" sz="2400" b="1" dirty="0">
                <a:solidFill>
                  <a:schemeClr val="bg1"/>
                </a:solidFill>
              </a:rPr>
              <a:t>国内权威指南和共识</a:t>
            </a:r>
          </a:p>
        </p:txBody>
      </p:sp>
    </p:spTree>
    <p:custDataLst>
      <p:tags r:id="rId1"/>
    </p:custDataLst>
    <p:extLst>
      <p:ext uri="{BB962C8B-B14F-4D97-AF65-F5344CB8AC3E}">
        <p14:creationId xmlns:p14="http://schemas.microsoft.com/office/powerpoint/2010/main" val="396974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4"/>
          <a:stretch>
            <a:fillRect/>
          </a:stretch>
        </a:blipFill>
        <a:effectLst/>
      </p:bgPr>
    </p:bg>
    <p:spTree>
      <p:nvGrpSpPr>
        <p:cNvPr id="1" name=""/>
        <p:cNvGrpSpPr/>
        <p:nvPr/>
      </p:nvGrpSpPr>
      <p:grpSpPr>
        <a:xfrm>
          <a:off x="0" y="0"/>
          <a:ext cx="0" cy="0"/>
          <a:chOff x="0" y="0"/>
          <a:chExt cx="0" cy="0"/>
        </a:xfrm>
      </p:grpSpPr>
      <p:sp>
        <p:nvSpPr>
          <p:cNvPr id="92" name="文本框 91"/>
          <p:cNvSpPr txBox="1"/>
          <p:nvPr/>
        </p:nvSpPr>
        <p:spPr>
          <a:xfrm>
            <a:off x="336864" y="342272"/>
            <a:ext cx="2879608" cy="579672"/>
          </a:xfrm>
          <a:prstGeom prst="rect">
            <a:avLst/>
          </a:prstGeom>
          <a:noFill/>
        </p:spPr>
        <p:txBody>
          <a:bodyPr wrap="square" lIns="121883" tIns="60941" rIns="121883" bIns="60941" rtlCol="0" anchor="ctr">
            <a:spAutoFit/>
          </a:bodyPr>
          <a:lstStyle/>
          <a:p>
            <a:pPr>
              <a:lnSpc>
                <a:spcPct val="110000"/>
              </a:lnSpc>
            </a:pPr>
            <a:r>
              <a:rPr kumimoji="1" lang="en-US" altLang="zh-CN" sz="2800" dirty="0">
                <a:solidFill>
                  <a:srgbClr val="016396"/>
                </a:solidFill>
                <a:latin typeface="阿里巴巴普惠体 M" panose="00020600040101010101" charset="-122"/>
                <a:ea typeface="阿里巴巴普惠体 M" panose="00020600040101010101" charset="-122"/>
                <a:cs typeface="微软雅黑" panose="020B0503020204020204" charset="-122"/>
              </a:rPr>
              <a:t>03</a:t>
            </a:r>
            <a:r>
              <a:rPr kumimoji="1" lang="zh-CN" altLang="en-US" sz="2800" dirty="0">
                <a:solidFill>
                  <a:srgbClr val="016396"/>
                </a:solidFill>
                <a:latin typeface="阿里巴巴普惠体 M" panose="00020600040101010101" charset="-122"/>
                <a:ea typeface="阿里巴巴普惠体 M" panose="00020600040101010101" charset="-122"/>
                <a:cs typeface="微软雅黑" panose="020B0503020204020204" charset="-122"/>
              </a:rPr>
              <a:t>安全性</a:t>
            </a:r>
          </a:p>
        </p:txBody>
      </p:sp>
      <p:pic>
        <p:nvPicPr>
          <p:cNvPr id="6" name="图片 5">
            <a:extLst>
              <a:ext uri="{FF2B5EF4-FFF2-40B4-BE49-F238E27FC236}">
                <a16:creationId xmlns:a16="http://schemas.microsoft.com/office/drawing/2014/main" id="{29CEBCB2-2999-2DBA-133B-201557BE1FD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sp>
        <p:nvSpPr>
          <p:cNvPr id="17" name="textbox 324">
            <a:extLst>
              <a:ext uri="{FF2B5EF4-FFF2-40B4-BE49-F238E27FC236}">
                <a16:creationId xmlns:a16="http://schemas.microsoft.com/office/drawing/2014/main" id="{83C14D89-34DE-AAAB-97E9-EE7B7D4660C8}"/>
              </a:ext>
            </a:extLst>
          </p:cNvPr>
          <p:cNvSpPr/>
          <p:nvPr/>
        </p:nvSpPr>
        <p:spPr>
          <a:xfrm>
            <a:off x="542544" y="1002832"/>
            <a:ext cx="11107419" cy="679110"/>
          </a:xfrm>
          <a:prstGeom prst="rect">
            <a:avLst/>
          </a:prstGeom>
          <a:solidFill>
            <a:srgbClr val="016396">
              <a:alpha val="89019"/>
            </a:srgbClr>
          </a:solidFill>
        </p:spPr>
        <p:txBody>
          <a:bodyPr vert="horz" wrap="square" lIns="0" tIns="0" rIns="0" bIns="0"/>
          <a:lstStyle/>
          <a:p>
            <a:pPr marL="1583055" eaLnBrk="0">
              <a:lnSpc>
                <a:spcPct val="120000"/>
              </a:lnSpc>
            </a:pPr>
            <a:r>
              <a:rPr sz="1900" b="1" kern="0" spc="100" dirty="0" err="1">
                <a:solidFill>
                  <a:srgbClr val="FFFFFF">
                    <a:alpha val="100000"/>
                  </a:srgbClr>
                </a:solidFill>
                <a:latin typeface="微软雅黑" panose="020B0503020204020204" charset="-122"/>
                <a:ea typeface="微软雅黑" panose="020B0503020204020204" charset="-122"/>
                <a:cs typeface="微软雅黑" panose="020B0503020204020204" charset="-122"/>
              </a:rPr>
              <a:t>复方匹可硫酸钠不良反应发生率低于同类竞品，副作</a:t>
            </a:r>
            <a:r>
              <a:rPr sz="1900" b="1" kern="0" spc="90" dirty="0" err="1">
                <a:solidFill>
                  <a:srgbClr val="FFFFFF">
                    <a:alpha val="100000"/>
                  </a:srgbClr>
                </a:solidFill>
                <a:latin typeface="微软雅黑" panose="020B0503020204020204" charset="-122"/>
                <a:ea typeface="微软雅黑" panose="020B0503020204020204" charset="-122"/>
                <a:cs typeface="微软雅黑" panose="020B0503020204020204" charset="-122"/>
              </a:rPr>
              <a:t>用更少，安全性更高</a:t>
            </a:r>
            <a:endParaRPr lang="en-US" altLang="zh-CN" sz="1900" b="1" kern="0" spc="9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583055" eaLnBrk="0">
              <a:lnSpc>
                <a:spcPct val="120000"/>
              </a:lnSpc>
            </a:pPr>
            <a:r>
              <a:rPr lang="en-US" altLang="zh-CN" sz="1900" b="1" kern="0" spc="90" dirty="0">
                <a:solidFill>
                  <a:srgbClr val="FFFFFF">
                    <a:alpha val="100000"/>
                  </a:srgbClr>
                </a:solidFill>
                <a:latin typeface="微软雅黑" panose="020B0503020204020204" charset="-122"/>
                <a:ea typeface="微软雅黑" panose="020B0503020204020204" charset="-122"/>
              </a:rPr>
              <a:t>                           </a:t>
            </a:r>
            <a:r>
              <a:rPr lang="zh-CN" altLang="zh-CN" sz="1900" b="1" kern="0" spc="90" dirty="0">
                <a:solidFill>
                  <a:srgbClr val="FFFFFF">
                    <a:alpha val="100000"/>
                  </a:srgbClr>
                </a:solidFill>
                <a:latin typeface="微软雅黑" panose="020B0503020204020204" charset="-122"/>
                <a:ea typeface="微软雅黑" panose="020B0503020204020204" charset="-122"/>
              </a:rPr>
              <a:t>暂未有国内上市后不良反应报道</a:t>
            </a:r>
            <a:endParaRPr lang="en-US" altLang="en-US" sz="1900" b="1" kern="0" spc="90" dirty="0">
              <a:solidFill>
                <a:srgbClr val="FFFFFF">
                  <a:alpha val="100000"/>
                </a:srgbClr>
              </a:solidFill>
              <a:latin typeface="微软雅黑" panose="020B0503020204020204" charset="-122"/>
              <a:ea typeface="微软雅黑" panose="020B0503020204020204" charset="-122"/>
            </a:endParaRPr>
          </a:p>
        </p:txBody>
      </p:sp>
      <p:pic>
        <p:nvPicPr>
          <p:cNvPr id="5" name="picture 304">
            <a:extLst>
              <a:ext uri="{FF2B5EF4-FFF2-40B4-BE49-F238E27FC236}">
                <a16:creationId xmlns:a16="http://schemas.microsoft.com/office/drawing/2014/main" id="{545982FC-BD50-1972-691B-0B530FFB5BED}"/>
              </a:ext>
            </a:extLst>
          </p:cNvPr>
          <p:cNvPicPr>
            <a:picLocks noChangeAspect="1"/>
          </p:cNvPicPr>
          <p:nvPr/>
        </p:nvPicPr>
        <p:blipFill>
          <a:blip r:embed="rId6"/>
          <a:stretch>
            <a:fillRect/>
          </a:stretch>
        </p:blipFill>
        <p:spPr>
          <a:xfrm rot="21600000">
            <a:off x="3800855" y="3447288"/>
            <a:ext cx="2819400" cy="1072895"/>
          </a:xfrm>
          <a:prstGeom prst="rect">
            <a:avLst/>
          </a:prstGeom>
        </p:spPr>
      </p:pic>
      <p:graphicFrame>
        <p:nvGraphicFramePr>
          <p:cNvPr id="9" name="table 306">
            <a:extLst>
              <a:ext uri="{FF2B5EF4-FFF2-40B4-BE49-F238E27FC236}">
                <a16:creationId xmlns:a16="http://schemas.microsoft.com/office/drawing/2014/main" id="{B1D3E22E-799E-E205-BBBA-E79845C9B3C5}"/>
              </a:ext>
            </a:extLst>
          </p:cNvPr>
          <p:cNvGraphicFramePr>
            <a:graphicFrameLocks noGrp="1"/>
          </p:cNvGraphicFramePr>
          <p:nvPr>
            <p:extLst>
              <p:ext uri="{D42A27DB-BD31-4B8C-83A1-F6EECF244321}">
                <p14:modId xmlns:p14="http://schemas.microsoft.com/office/powerpoint/2010/main" val="4205723888"/>
              </p:ext>
            </p:extLst>
          </p:nvPr>
        </p:nvGraphicFramePr>
        <p:xfrm>
          <a:off x="2636139" y="1877186"/>
          <a:ext cx="7205979" cy="4398643"/>
        </p:xfrm>
        <a:graphic>
          <a:graphicData uri="http://schemas.openxmlformats.org/drawingml/2006/table">
            <a:tbl>
              <a:tblPr/>
              <a:tblGrid>
                <a:gridCol w="845185">
                  <a:extLst>
                    <a:ext uri="{9D8B030D-6E8A-4147-A177-3AD203B41FA5}">
                      <a16:colId xmlns:a16="http://schemas.microsoft.com/office/drawing/2014/main" val="20000"/>
                    </a:ext>
                  </a:extLst>
                </a:gridCol>
                <a:gridCol w="1229360">
                  <a:extLst>
                    <a:ext uri="{9D8B030D-6E8A-4147-A177-3AD203B41FA5}">
                      <a16:colId xmlns:a16="http://schemas.microsoft.com/office/drawing/2014/main" val="20001"/>
                    </a:ext>
                  </a:extLst>
                </a:gridCol>
                <a:gridCol w="857885">
                  <a:extLst>
                    <a:ext uri="{9D8B030D-6E8A-4147-A177-3AD203B41FA5}">
                      <a16:colId xmlns:a16="http://schemas.microsoft.com/office/drawing/2014/main" val="20002"/>
                    </a:ext>
                  </a:extLst>
                </a:gridCol>
                <a:gridCol w="204469">
                  <a:extLst>
                    <a:ext uri="{9D8B030D-6E8A-4147-A177-3AD203B41FA5}">
                      <a16:colId xmlns:a16="http://schemas.microsoft.com/office/drawing/2014/main" val="20003"/>
                    </a:ext>
                  </a:extLst>
                </a:gridCol>
                <a:gridCol w="1168400">
                  <a:extLst>
                    <a:ext uri="{9D8B030D-6E8A-4147-A177-3AD203B41FA5}">
                      <a16:colId xmlns:a16="http://schemas.microsoft.com/office/drawing/2014/main" val="20004"/>
                    </a:ext>
                  </a:extLst>
                </a:gridCol>
                <a:gridCol w="2900680">
                  <a:extLst>
                    <a:ext uri="{9D8B030D-6E8A-4147-A177-3AD203B41FA5}">
                      <a16:colId xmlns:a16="http://schemas.microsoft.com/office/drawing/2014/main" val="20005"/>
                    </a:ext>
                  </a:extLst>
                </a:gridCol>
              </a:tblGrid>
              <a:tr h="1056639">
                <a:tc gridSpan="6">
                  <a:txBody>
                    <a:bodyPr/>
                    <a:lstStyle/>
                    <a:p>
                      <a:pPr algn="l" rtl="0" eaLnBrk="0">
                        <a:lnSpc>
                          <a:spcPct val="110000"/>
                        </a:lnSpc>
                      </a:pPr>
                      <a:endParaRPr lang="en-US" altLang="en-US" sz="800" dirty="0"/>
                    </a:p>
                    <a:p>
                      <a:pPr algn="l" rtl="0" eaLnBrk="0">
                        <a:lnSpc>
                          <a:spcPct val="8000"/>
                        </a:lnSpc>
                      </a:pPr>
                      <a:endParaRPr lang="en-US" altLang="en-US" sz="100" dirty="0"/>
                    </a:p>
                    <a:p>
                      <a:pPr marL="2765425" algn="l" rtl="0" eaLnBrk="0">
                        <a:lnSpc>
                          <a:spcPct val="101000"/>
                        </a:lnSpc>
                      </a:pPr>
                      <a:r>
                        <a:rPr sz="1900" b="1" u="sng" kern="0" spc="80" dirty="0">
                          <a:solidFill>
                            <a:srgbClr val="E73C2B">
                              <a:alpha val="100000"/>
                            </a:srgbClr>
                          </a:solidFill>
                          <a:latin typeface="微软雅黑" panose="020B0503020204020204" charset="-122"/>
                          <a:ea typeface="微软雅黑" panose="020B0503020204020204" charset="-122"/>
                          <a:cs typeface="微软雅黑" panose="020B0503020204020204" charset="-122"/>
                        </a:rPr>
                        <a:t>安全性优势</a:t>
                      </a:r>
                      <a:endParaRPr lang="en-US" altLang="en-US" sz="1900" dirty="0"/>
                    </a:p>
                    <a:p>
                      <a:pPr marL="168910" algn="l" rtl="0" eaLnBrk="0">
                        <a:lnSpc>
                          <a:spcPct val="101000"/>
                        </a:lnSpc>
                        <a:spcBef>
                          <a:spcPts val="920"/>
                        </a:spcBef>
                      </a:pPr>
                      <a:r>
                        <a:rPr sz="1300" b="1" u="sng" kern="0" spc="100" dirty="0">
                          <a:solidFill>
                            <a:srgbClr val="002060">
                              <a:alpha val="100000"/>
                            </a:srgbClr>
                          </a:solidFill>
                          <a:latin typeface="微软雅黑" panose="020B0503020204020204" charset="-122"/>
                          <a:ea typeface="微软雅黑" panose="020B0503020204020204" charset="-122"/>
                          <a:cs typeface="微软雅黑" panose="020B0503020204020204" charset="-122"/>
                        </a:rPr>
                        <a:t>复方匹可硫酸钠不良反应（恶心、呕吐、</a:t>
                      </a:r>
                      <a:r>
                        <a:rPr sz="1300" b="1" u="sng" kern="0" spc="90" dirty="0">
                          <a:solidFill>
                            <a:srgbClr val="002060">
                              <a:alpha val="100000"/>
                            </a:srgbClr>
                          </a:solidFill>
                          <a:latin typeface="微软雅黑" panose="020B0503020204020204" charset="-122"/>
                          <a:ea typeface="微软雅黑" panose="020B0503020204020204" charset="-122"/>
                          <a:cs typeface="微软雅黑" panose="020B0503020204020204" charset="-122"/>
                        </a:rPr>
                        <a:t>全身不适）</a:t>
                      </a:r>
                      <a:r>
                        <a:rPr sz="1300" b="1" u="sng" kern="0" spc="-23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300" b="1" u="sng" kern="0" spc="90" dirty="0">
                          <a:solidFill>
                            <a:srgbClr val="002060">
                              <a:alpha val="100000"/>
                            </a:srgbClr>
                          </a:solidFill>
                          <a:latin typeface="微软雅黑" panose="020B0503020204020204" charset="-122"/>
                          <a:ea typeface="微软雅黑" panose="020B0503020204020204" charset="-122"/>
                          <a:cs typeface="微软雅黑" panose="020B0503020204020204" charset="-122"/>
                        </a:rPr>
                        <a:t>显著低于</a:t>
                      </a:r>
                      <a:r>
                        <a:rPr sz="1300" b="1" u="sng"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PEG</a:t>
                      </a:r>
                      <a:endParaRPr lang="en-US" altLang="en-US" sz="1300" dirty="0"/>
                    </a:p>
                    <a:p>
                      <a:pPr algn="l" rtl="0" eaLnBrk="0">
                        <a:lnSpc>
                          <a:spcPct val="123000"/>
                        </a:lnSpc>
                      </a:pPr>
                      <a:endParaRPr lang="en-US" altLang="en-US" sz="400" dirty="0"/>
                    </a:p>
                    <a:p>
                      <a:pPr marL="259715" algn="l" rtl="0" eaLnBrk="0">
                        <a:lnSpc>
                          <a:spcPct val="98000"/>
                        </a:lnSpc>
                        <a:spcBef>
                          <a:spcPts val="0"/>
                        </a:spcBef>
                      </a:pPr>
                      <a:r>
                        <a:rPr sz="1100" kern="0" spc="0" dirty="0">
                          <a:solidFill>
                            <a:srgbClr val="000000">
                              <a:alpha val="100000"/>
                            </a:srgbClr>
                          </a:solidFill>
                          <a:latin typeface="Arial" panose="020B0604020202020204"/>
                          <a:ea typeface="Arial" panose="020B0604020202020204"/>
                          <a:cs typeface="Arial" panose="020B0604020202020204"/>
                        </a:rPr>
                        <a:t>•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国内Ⅲ期临床：复方匹可硫酸钠组药物不良反应发生率低于 2L</a:t>
                      </a:r>
                      <a:r>
                        <a:rPr sz="11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PEG组</a:t>
                      </a: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，恶心、呕吐更少发生</a:t>
                      </a:r>
                      <a:endParaRPr lang="en-US" altLang="en-US" sz="1100" dirty="0"/>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a:noFill/>
                    </a:lnB>
                  </a:tcPr>
                </a:tc>
                <a:extLst>
                  <a:ext uri="{0D108BD9-81ED-4DB2-BD59-A6C34878D82A}">
                    <a16:rowId xmlns:a16="http://schemas.microsoft.com/office/drawing/2014/main" val="10000"/>
                  </a:ext>
                </a:extLst>
              </a:tr>
              <a:tr h="280034">
                <a:tc rowSpan="4">
                  <a:txBody>
                    <a:bodyPr/>
                    <a:lstStyle/>
                    <a:p>
                      <a:pPr algn="l" rtl="0" eaLnBrk="0">
                        <a:lnSpc>
                          <a:spcPct val="153000"/>
                        </a:lnSpc>
                      </a:pPr>
                      <a:endParaRPr lang="en-US" altLang="en-US" sz="1000" dirty="0"/>
                    </a:p>
                    <a:p>
                      <a:pPr marL="600075" algn="l" rtl="0" eaLnBrk="0">
                        <a:lnSpc>
                          <a:spcPct val="75000"/>
                        </a:lnSpc>
                        <a:spcBef>
                          <a:spcPts val="5"/>
                        </a:spcBef>
                      </a:pPr>
                      <a:r>
                        <a:rPr sz="900" kern="0" spc="-20" dirty="0">
                          <a:solidFill>
                            <a:srgbClr val="000000">
                              <a:alpha val="100000"/>
                            </a:srgbClr>
                          </a:solidFill>
                          <a:latin typeface="Calibri" panose="020F0502020204030204"/>
                          <a:ea typeface="Calibri" panose="020F0502020204030204"/>
                          <a:cs typeface="Calibri" panose="020F0502020204030204"/>
                        </a:rPr>
                        <a:t>60%</a:t>
                      </a:r>
                      <a:endParaRPr lang="en-US" altLang="en-US" sz="900" dirty="0"/>
                    </a:p>
                    <a:p>
                      <a:pPr algn="l" rtl="0" eaLnBrk="0">
                        <a:lnSpc>
                          <a:spcPct val="197000"/>
                        </a:lnSpc>
                      </a:pPr>
                      <a:endParaRPr lang="en-US" altLang="en-US" sz="1000" dirty="0"/>
                    </a:p>
                    <a:p>
                      <a:pPr marL="596265" algn="l" rtl="0" eaLnBrk="0">
                        <a:lnSpc>
                          <a:spcPct val="75000"/>
                        </a:lnSpc>
                        <a:spcBef>
                          <a:spcPts val="275"/>
                        </a:spcBef>
                      </a:pPr>
                      <a:r>
                        <a:rPr sz="900" kern="0" spc="-10" dirty="0">
                          <a:solidFill>
                            <a:srgbClr val="000000">
                              <a:alpha val="100000"/>
                            </a:srgbClr>
                          </a:solidFill>
                          <a:latin typeface="Calibri" panose="020F0502020204030204"/>
                          <a:ea typeface="Calibri" panose="020F0502020204030204"/>
                          <a:cs typeface="Calibri" panose="020F0502020204030204"/>
                        </a:rPr>
                        <a:t>40%</a:t>
                      </a:r>
                      <a:endParaRPr lang="en-US" altLang="en-US" sz="900" dirty="0"/>
                    </a:p>
                    <a:p>
                      <a:pPr algn="l" rtl="0" eaLnBrk="0">
                        <a:lnSpc>
                          <a:spcPct val="197000"/>
                        </a:lnSpc>
                      </a:pPr>
                      <a:endParaRPr lang="en-US" altLang="en-US" sz="1000" dirty="0"/>
                    </a:p>
                    <a:p>
                      <a:pPr marL="600075" algn="l" rtl="0" eaLnBrk="0">
                        <a:lnSpc>
                          <a:spcPct val="75000"/>
                        </a:lnSpc>
                        <a:spcBef>
                          <a:spcPts val="275"/>
                        </a:spcBef>
                      </a:pPr>
                      <a:r>
                        <a:rPr sz="900" kern="0" spc="-20" dirty="0">
                          <a:solidFill>
                            <a:srgbClr val="000000">
                              <a:alpha val="100000"/>
                            </a:srgbClr>
                          </a:solidFill>
                          <a:latin typeface="Calibri" panose="020F0502020204030204"/>
                          <a:ea typeface="Calibri" panose="020F0502020204030204"/>
                          <a:cs typeface="Calibri" panose="020F0502020204030204"/>
                        </a:rPr>
                        <a:t>20%</a:t>
                      </a:r>
                      <a:endParaRPr lang="en-US" altLang="en-US" sz="900" dirty="0"/>
                    </a:p>
                    <a:p>
                      <a:pPr algn="l" rtl="0" eaLnBrk="0">
                        <a:lnSpc>
                          <a:spcPct val="197000"/>
                        </a:lnSpc>
                      </a:pPr>
                      <a:endParaRPr lang="en-US" altLang="en-US" sz="1000" dirty="0"/>
                    </a:p>
                    <a:p>
                      <a:pPr algn="l" rtl="0" eaLnBrk="0">
                        <a:lnSpc>
                          <a:spcPct val="114000"/>
                        </a:lnSpc>
                      </a:pPr>
                      <a:endParaRPr lang="en-US" altLang="en-US" sz="200" dirty="0"/>
                    </a:p>
                    <a:p>
                      <a:pPr marL="655955" algn="l" rtl="0" eaLnBrk="0">
                        <a:lnSpc>
                          <a:spcPct val="75000"/>
                        </a:lnSpc>
                        <a:spcBef>
                          <a:spcPts val="0"/>
                        </a:spcBef>
                      </a:pPr>
                      <a:r>
                        <a:rPr sz="900" kern="0" spc="-20" dirty="0">
                          <a:solidFill>
                            <a:srgbClr val="000000">
                              <a:alpha val="100000"/>
                            </a:srgbClr>
                          </a:solidFill>
                          <a:latin typeface="Calibri" panose="020F0502020204030204"/>
                          <a:ea typeface="Calibri" panose="020F0502020204030204"/>
                          <a:cs typeface="Calibri" panose="020F0502020204030204"/>
                        </a:rPr>
                        <a:t>0%</a:t>
                      </a:r>
                      <a:endParaRPr lang="en-US" altLang="en-US" sz="900" dirty="0"/>
                    </a:p>
                  </a:txBody>
                  <a:tcPr marL="0" marR="0" marT="0" marB="0">
                    <a:lnL w="19050" cap="flat" cmpd="sng" algn="ctr">
                      <a:solidFill>
                        <a:srgbClr val="2F528F"/>
                      </a:solidFill>
                      <a:prstDash val="solid"/>
                      <a:round/>
                      <a:headEnd type="none" w="med" len="med"/>
                      <a:tailEnd type="none" w="med" len="med"/>
                    </a:lnL>
                    <a:lnR>
                      <a:noFill/>
                    </a:lnR>
                    <a:lnT>
                      <a:noFill/>
                    </a:lnT>
                    <a:lnB>
                      <a:noFill/>
                    </a:lnB>
                  </a:tcPr>
                </a:tc>
                <a:tc gridSpan="2">
                  <a:txBody>
                    <a:bodyPr/>
                    <a:lstStyle/>
                    <a:p>
                      <a:pPr algn="l" rtl="0" eaLnBrk="0">
                        <a:lnSpc>
                          <a:spcPct val="113000"/>
                        </a:lnSpc>
                      </a:pPr>
                      <a:endParaRPr lang="en-US" altLang="en-US" sz="500" dirty="0"/>
                    </a:p>
                    <a:p>
                      <a:pPr marL="1007745" algn="l" rtl="0" eaLnBrk="0">
                        <a:lnSpc>
                          <a:spcPct val="95000"/>
                        </a:lnSpc>
                        <a:spcBef>
                          <a:spcPts val="5"/>
                        </a:spcBef>
                        <a:tabLst>
                          <a:tab pos="1041400" algn="l"/>
                        </a:tabLst>
                      </a:pPr>
                      <a:r>
                        <a:rPr sz="900" kern="0" spc="0" dirty="0">
                          <a:solidFill>
                            <a:srgbClr val="000000">
                              <a:alpha val="100000"/>
                            </a:srgbClr>
                          </a:solidFill>
                          <a:latin typeface="等线" panose="02010600030101010101" charset="-122"/>
                          <a:ea typeface="等线" panose="02010600030101010101" charset="-122"/>
                          <a:cs typeface="等线" panose="02010600030101010101" charset="-122"/>
                        </a:rPr>
                        <a:t>	复方匹可硫酸钠</a:t>
                      </a:r>
                      <a:endParaRPr lang="en-US" altLang="en-US" sz="900" dirty="0"/>
                    </a:p>
                  </a:txBody>
                  <a:tcPr marL="0" marR="0" marT="0" marB="0">
                    <a:lnL>
                      <a:noFill/>
                    </a:lnL>
                    <a:lnR>
                      <a:noFill/>
                    </a:lnR>
                    <a:lnT>
                      <a:noFill/>
                    </a:lnT>
                    <a:lnB>
                      <a:noFill/>
                    </a:lnB>
                  </a:tcPr>
                </a:tc>
                <a:tc hMerge="1">
                  <a:txBody>
                    <a:bodyPr/>
                    <a:lstStyle/>
                    <a:p>
                      <a:endParaRPr lang="zh-CN"/>
                    </a:p>
                  </a:txBody>
                  <a:tcPr marL="0" marR="0" marT="0" marB="0">
                    <a:lnL>
                      <a:noFill/>
                    </a:lnL>
                    <a:lnR>
                      <a:noFill/>
                    </a:lnR>
                    <a:lnT>
                      <a:noFill/>
                    </a:lnT>
                    <a:lnB>
                      <a:noFill/>
                    </a:lnB>
                  </a:tcPr>
                </a:tc>
                <a:tc rowSpan="2" gridSpan="2">
                  <a:txBody>
                    <a:bodyPr/>
                    <a:lstStyle/>
                    <a:p>
                      <a:pPr algn="l" rtl="0" eaLnBrk="0">
                        <a:lnSpc>
                          <a:spcPct val="108000"/>
                        </a:lnSpc>
                      </a:pPr>
                      <a:endParaRPr lang="en-US" altLang="en-US" sz="600" dirty="0"/>
                    </a:p>
                    <a:p>
                      <a:pPr marL="158115" algn="l" rtl="0" eaLnBrk="0">
                        <a:lnSpc>
                          <a:spcPct val="74000"/>
                        </a:lnSpc>
                        <a:tabLst>
                          <a:tab pos="197485" algn="l"/>
                        </a:tabLst>
                      </a:pPr>
                      <a:r>
                        <a:rPr sz="900" kern="0" spc="0" dirty="0">
                          <a:solidFill>
                            <a:srgbClr val="000000">
                              <a:alpha val="100000"/>
                            </a:srgbClr>
                          </a:solidFill>
                          <a:latin typeface="Calibri" panose="020F0502020204030204"/>
                          <a:ea typeface="Calibri" panose="020F0502020204030204"/>
                          <a:cs typeface="Calibri" panose="020F0502020204030204"/>
                        </a:rPr>
                        <a:t>	</a:t>
                      </a:r>
                      <a:r>
                        <a:rPr sz="900" kern="0" spc="-20" dirty="0">
                          <a:solidFill>
                            <a:srgbClr val="000000">
                              <a:alpha val="100000"/>
                            </a:srgbClr>
                          </a:solidFill>
                          <a:latin typeface="Calibri" panose="020F0502020204030204"/>
                          <a:ea typeface="Calibri" panose="020F0502020204030204"/>
                          <a:cs typeface="Calibri" panose="020F0502020204030204"/>
                        </a:rPr>
                        <a:t>PEG-ELS</a:t>
                      </a:r>
                      <a:endParaRPr lang="en-US" altLang="en-US" sz="900" dirty="0"/>
                    </a:p>
                    <a:p>
                      <a:pPr algn="l" rtl="0" eaLnBrk="0">
                        <a:lnSpc>
                          <a:spcPct val="112000"/>
                        </a:lnSpc>
                      </a:pPr>
                      <a:endParaRPr lang="en-US" altLang="en-US" sz="500" dirty="0"/>
                    </a:p>
                    <a:p>
                      <a:pPr marL="464820" algn="l" rtl="0" eaLnBrk="0">
                        <a:lnSpc>
                          <a:spcPct val="88000"/>
                        </a:lnSpc>
                        <a:spcBef>
                          <a:spcPts val="0"/>
                        </a:spcBef>
                      </a:pPr>
                      <a:r>
                        <a:rPr sz="1100" i="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p</a:t>
                      </a: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＜0.05</a:t>
                      </a:r>
                      <a:endParaRPr lang="en-US" altLang="en-US" sz="1100" dirty="0"/>
                    </a:p>
                  </a:txBody>
                  <a:tcPr marL="0" marR="0" marT="0" marB="0">
                    <a:lnL>
                      <a:noFill/>
                    </a:lnL>
                    <a:lnR>
                      <a:noFill/>
                    </a:lnR>
                    <a:lnT>
                      <a:noFill/>
                    </a:lnT>
                    <a:lnB>
                      <a:noFill/>
                    </a:lnB>
                  </a:tcPr>
                </a:tc>
                <a:tc rowSpan="2" hMerge="1">
                  <a:txBody>
                    <a:bodyPr/>
                    <a:lstStyle/>
                    <a:p>
                      <a:endParaRPr lang="zh-CN"/>
                    </a:p>
                  </a:txBody>
                  <a:tcPr marL="0" marR="0" marT="0" marB="0">
                    <a:lnL>
                      <a:noFill/>
                    </a:lnL>
                    <a:lnR>
                      <a:noFill/>
                    </a:lnR>
                    <a:lnT>
                      <a:noFill/>
                    </a:lnT>
                    <a:lnB>
                      <a:noFill/>
                    </a:lnB>
                  </a:tcPr>
                </a:tc>
                <a:tc rowSpan="4">
                  <a:txBody>
                    <a:bodyPr/>
                    <a:lstStyle/>
                    <a:p>
                      <a:pPr algn="l" rtl="0" eaLnBrk="0">
                        <a:lnSpc>
                          <a:spcPct val="129000"/>
                        </a:lnSpc>
                      </a:pPr>
                      <a:endParaRPr lang="en-US" altLang="en-US" sz="1000" dirty="0"/>
                    </a:p>
                    <a:p>
                      <a:pPr algn="l" rtl="0" eaLnBrk="0">
                        <a:lnSpc>
                          <a:spcPct val="129000"/>
                        </a:lnSpc>
                      </a:pPr>
                      <a:endParaRPr lang="en-US" altLang="en-US" sz="1000" dirty="0"/>
                    </a:p>
                    <a:p>
                      <a:pPr algn="l" rtl="0" eaLnBrk="0">
                        <a:lnSpc>
                          <a:spcPct val="129000"/>
                        </a:lnSpc>
                      </a:pPr>
                      <a:endParaRPr lang="en-US" altLang="en-US" sz="1000" dirty="0"/>
                    </a:p>
                    <a:p>
                      <a:pPr algn="l" rtl="0" eaLnBrk="0">
                        <a:lnSpc>
                          <a:spcPct val="7000"/>
                        </a:lnSpc>
                      </a:pPr>
                      <a:endParaRPr lang="en-US" altLang="en-US" sz="100" dirty="0"/>
                    </a:p>
                    <a:p>
                      <a:pPr marL="54610" indent="8255" algn="l" rtl="0" eaLnBrk="0">
                        <a:lnSpc>
                          <a:spcPct val="118000"/>
                        </a:lnSpc>
                      </a:pPr>
                      <a:r>
                        <a:rPr sz="1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国内一项多中心、随机、研究者单盲III期临床</a:t>
                      </a: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试      </a:t>
                      </a:r>
                      <a:r>
                        <a:rPr sz="1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验，比较准备结肠镜检查的患者使用复方匹可硫     酸钠 (n=144)和 2L 复方聚乙二醇电解质散</a:t>
                      </a:r>
                      <a:endParaRPr lang="en-US" altLang="en-US" sz="1000" dirty="0"/>
                    </a:p>
                    <a:p>
                      <a:pPr algn="l" rtl="0" eaLnBrk="0">
                        <a:lnSpc>
                          <a:spcPct val="116000"/>
                        </a:lnSpc>
                      </a:pPr>
                      <a:endParaRPr lang="en-US" altLang="en-US" sz="300" dirty="0"/>
                    </a:p>
                    <a:p>
                      <a:pPr marL="56515" indent="81280" algn="l" rtl="0" eaLnBrk="0">
                        <a:lnSpc>
                          <a:spcPct val="114000"/>
                        </a:lnSpc>
                        <a:spcBef>
                          <a:spcPts val="0"/>
                        </a:spcBef>
                      </a:pPr>
                      <a:r>
                        <a:rPr sz="1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（PEG-ELS）(n=146)进行肠道准备的有效性和    </a:t>
                      </a:r>
                      <a:r>
                        <a:rPr sz="1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安全性</a:t>
                      </a:r>
                      <a:endParaRPr lang="en-US" altLang="en-US" sz="1000" dirty="0"/>
                    </a:p>
                  </a:txBody>
                  <a:tcPr marL="0" marR="0" marT="0" marB="0">
                    <a:lnL>
                      <a:noFill/>
                    </a:lnL>
                    <a:lnR w="19050" cap="flat" cmpd="sng" algn="ctr">
                      <a:solidFill>
                        <a:srgbClr val="2F528F"/>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193675">
                <a:tc vMerge="1">
                  <a:txBody>
                    <a:bodyPr/>
                    <a:lstStyle/>
                    <a:p>
                      <a:endParaRPr lang="zh-CN"/>
                    </a:p>
                  </a:txBody>
                  <a:tcPr marL="0" marR="0" marT="0" marB="0">
                    <a:lnL w="19050" cap="flat" cmpd="sng" algn="ctr">
                      <a:solidFill>
                        <a:srgbClr val="2F528F"/>
                      </a:solidFill>
                      <a:prstDash val="solid"/>
                      <a:round/>
                      <a:headEnd type="none" w="med" len="med"/>
                      <a:tailEnd type="none" w="med" len="med"/>
                    </a:lnL>
                    <a:lnR>
                      <a:noFill/>
                    </a:lnR>
                    <a:lnT>
                      <a:noFill/>
                    </a:lnT>
                    <a:lnB>
                      <a:noFill/>
                    </a:lnB>
                  </a:tcPr>
                </a:tc>
                <a:tc>
                  <a:txBody>
                    <a:bodyPr/>
                    <a:lstStyle/>
                    <a:p>
                      <a:pPr algn="l" rtl="0" eaLnBrk="0">
                        <a:lnSpc>
                          <a:spcPct val="120000"/>
                        </a:lnSpc>
                      </a:pPr>
                      <a:endParaRPr lang="en-US" altLang="en-US" sz="400" dirty="0"/>
                    </a:p>
                    <a:p>
                      <a:pPr marL="676275" algn="l" rtl="0" eaLnBrk="0">
                        <a:lnSpc>
                          <a:spcPct val="75000"/>
                        </a:lnSpc>
                        <a:spcBef>
                          <a:spcPts val="5"/>
                        </a:spcBef>
                      </a:pPr>
                      <a:r>
                        <a:rPr sz="900" kern="0" spc="-10" dirty="0">
                          <a:solidFill>
                            <a:srgbClr val="000000">
                              <a:alpha val="100000"/>
                            </a:srgbClr>
                          </a:solidFill>
                          <a:latin typeface="Calibri" panose="020F0502020204030204"/>
                          <a:ea typeface="Calibri" panose="020F0502020204030204"/>
                          <a:cs typeface="Calibri" panose="020F0502020204030204"/>
                        </a:rPr>
                        <a:t>49%</a:t>
                      </a:r>
                      <a:endParaRPr lang="en-US" altLang="en-US" sz="900" dirty="0"/>
                    </a:p>
                  </a:txBody>
                  <a:tcPr marL="0" marR="0" marT="0" marB="0">
                    <a:lnL>
                      <a:noFill/>
                    </a:lnL>
                    <a:lnR>
                      <a:noFill/>
                    </a:lnR>
                    <a:lnT>
                      <a:noFill/>
                    </a:lnT>
                    <a:lnB>
                      <a:noFill/>
                    </a:lnB>
                  </a:tcPr>
                </a:tc>
                <a:tc>
                  <a:txBody>
                    <a:bodyPr/>
                    <a:lstStyle/>
                    <a:p>
                      <a:pPr algn="l" rtl="0" eaLnBrk="0">
                        <a:lnSpc>
                          <a:spcPct val="120000"/>
                        </a:lnSpc>
                      </a:pPr>
                      <a:endParaRPr lang="en-US" altLang="en-US" sz="400" dirty="0"/>
                    </a:p>
                    <a:p>
                      <a:pPr marL="565150" algn="l" rtl="0" eaLnBrk="0">
                        <a:lnSpc>
                          <a:spcPct val="75000"/>
                        </a:lnSpc>
                        <a:spcBef>
                          <a:spcPts val="5"/>
                        </a:spcBef>
                      </a:pPr>
                      <a:r>
                        <a:rPr sz="900" kern="0" spc="-10" dirty="0">
                          <a:solidFill>
                            <a:srgbClr val="000000">
                              <a:alpha val="100000"/>
                            </a:srgbClr>
                          </a:solidFill>
                          <a:latin typeface="Calibri" panose="020F0502020204030204"/>
                          <a:ea typeface="Calibri" panose="020F0502020204030204"/>
                          <a:cs typeface="Calibri" panose="020F0502020204030204"/>
                        </a:rPr>
                        <a:t>49%</a:t>
                      </a:r>
                      <a:endParaRPr lang="en-US" altLang="en-US" sz="900" dirty="0"/>
                    </a:p>
                  </a:txBody>
                  <a:tcPr marL="0" marR="0" marT="0" marB="0">
                    <a:lnL>
                      <a:noFill/>
                    </a:lnL>
                    <a:lnR>
                      <a:noFill/>
                    </a:lnR>
                    <a:lnT>
                      <a:noFill/>
                    </a:lnT>
                    <a:lnB>
                      <a:noFill/>
                    </a:lnB>
                  </a:tcPr>
                </a:tc>
                <a:tc gridSpan="2" vMerge="1">
                  <a:txBody>
                    <a:bodyPr/>
                    <a:lstStyle/>
                    <a:p>
                      <a:endParaRPr lang="zh-CN"/>
                    </a:p>
                  </a:txBody>
                  <a:tcPr marL="0" marR="0" marT="0" marB="0">
                    <a:lnL>
                      <a:noFill/>
                    </a:lnL>
                    <a:lnR>
                      <a:noFill/>
                    </a:lnR>
                    <a:lnT>
                      <a:noFill/>
                    </a:lnT>
                    <a:lnB>
                      <a:noFill/>
                    </a:lnB>
                  </a:tcPr>
                </a:tc>
                <a:tc hMerge="1" vMerge="1">
                  <a:txBody>
                    <a:bodyPr/>
                    <a:lstStyle/>
                    <a:p>
                      <a:endParaRPr lang="zh-CN"/>
                    </a:p>
                  </a:txBody>
                  <a:tcPr marL="0" marR="0" marT="0" marB="0">
                    <a:lnL>
                      <a:noFill/>
                    </a:lnL>
                    <a:lnR>
                      <a:noFill/>
                    </a:lnR>
                    <a:lnT>
                      <a:noFill/>
                    </a:lnT>
                    <a:lnB>
                      <a:noFill/>
                    </a:lnB>
                  </a:tcPr>
                </a:tc>
                <a:tc vMerge="1">
                  <a:txBody>
                    <a:bodyPr/>
                    <a:lstStyle/>
                    <a:p>
                      <a:endParaRPr lang="zh-CN"/>
                    </a:p>
                  </a:txBody>
                  <a:tcPr marL="0" marR="0" marT="0" marB="0">
                    <a:lnL>
                      <a:noFill/>
                    </a:lnL>
                    <a:lnR w="19050" cap="flat" cmpd="sng" algn="ctr">
                      <a:solidFill>
                        <a:srgbClr val="2F528F"/>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161415">
                <a:tc vMerge="1">
                  <a:txBody>
                    <a:bodyPr/>
                    <a:lstStyle/>
                    <a:p>
                      <a:endParaRPr lang="zh-CN"/>
                    </a:p>
                  </a:txBody>
                  <a:tcPr marL="0" marR="0" marT="0" marB="0">
                    <a:lnL w="19050" cap="flat" cmpd="sng" algn="ctr">
                      <a:solidFill>
                        <a:srgbClr val="2F528F"/>
                      </a:solidFill>
                      <a:prstDash val="solid"/>
                      <a:round/>
                      <a:headEnd type="none" w="med" len="med"/>
                      <a:tailEnd type="none" w="med" len="med"/>
                    </a:lnL>
                    <a:lnR>
                      <a:noFill/>
                    </a:lnR>
                    <a:lnT>
                      <a:noFill/>
                    </a:lnT>
                    <a:lnB>
                      <a:noFill/>
                    </a:lnB>
                  </a:tcPr>
                </a:tc>
                <a:tc gridSpan="4">
                  <a:txBody>
                    <a:bodyPr/>
                    <a:lstStyle/>
                    <a:p>
                      <a:pPr algn="l" rtl="0" eaLnBrk="0">
                        <a:lnSpc>
                          <a:spcPct val="194000"/>
                        </a:lnSpc>
                      </a:pPr>
                      <a:endParaRPr lang="en-US" altLang="en-US" sz="1000" dirty="0"/>
                    </a:p>
                    <a:p>
                      <a:pPr marL="353060" algn="l" rtl="0" eaLnBrk="0">
                        <a:lnSpc>
                          <a:spcPct val="75000"/>
                        </a:lnSpc>
                        <a:spcBef>
                          <a:spcPts val="0"/>
                        </a:spcBef>
                      </a:pPr>
                      <a:r>
                        <a:rPr sz="900" kern="0" spc="-20" dirty="0">
                          <a:solidFill>
                            <a:srgbClr val="000000">
                              <a:alpha val="100000"/>
                            </a:srgbClr>
                          </a:solidFill>
                          <a:latin typeface="Calibri" panose="020F0502020204030204"/>
                          <a:ea typeface="Calibri" panose="020F0502020204030204"/>
                          <a:cs typeface="Calibri" panose="020F0502020204030204"/>
                        </a:rPr>
                        <a:t>30%</a:t>
                      </a:r>
                      <a:endParaRPr lang="en-US" altLang="en-US" sz="900" dirty="0"/>
                    </a:p>
                    <a:p>
                      <a:pPr marL="1471930" algn="l" rtl="0" eaLnBrk="0">
                        <a:lnSpc>
                          <a:spcPct val="75000"/>
                        </a:lnSpc>
                        <a:spcBef>
                          <a:spcPts val="915"/>
                        </a:spcBef>
                      </a:pPr>
                      <a:r>
                        <a:rPr sz="900" kern="0" spc="0" dirty="0">
                          <a:solidFill>
                            <a:srgbClr val="000000">
                              <a:alpha val="100000"/>
                            </a:srgbClr>
                          </a:solidFill>
                          <a:latin typeface="Calibri" panose="020F0502020204030204"/>
                          <a:ea typeface="Calibri" panose="020F0502020204030204"/>
                          <a:cs typeface="Calibri" panose="020F0502020204030204"/>
                        </a:rPr>
                        <a:t>20%                         </a:t>
                      </a:r>
                      <a:r>
                        <a:rPr sz="900" kern="0" spc="-10" dirty="0">
                          <a:solidFill>
                            <a:srgbClr val="000000">
                              <a:alpha val="100000"/>
                            </a:srgbClr>
                          </a:solidFill>
                          <a:latin typeface="Calibri" panose="020F0502020204030204"/>
                          <a:ea typeface="Calibri" panose="020F0502020204030204"/>
                          <a:cs typeface="Calibri" panose="020F0502020204030204"/>
                        </a:rPr>
                        <a:t>                        20%</a:t>
                      </a:r>
                      <a:endParaRPr lang="en-US" altLang="en-US" sz="900" dirty="0"/>
                    </a:p>
                    <a:p>
                      <a:pPr algn="l" rtl="0" eaLnBrk="0">
                        <a:lnSpc>
                          <a:spcPct val="154000"/>
                        </a:lnSpc>
                      </a:pPr>
                      <a:endParaRPr lang="en-US" altLang="en-US" sz="1000" dirty="0"/>
                    </a:p>
                    <a:p>
                      <a:pPr algn="l" rtl="0" eaLnBrk="0">
                        <a:lnSpc>
                          <a:spcPct val="113000"/>
                        </a:lnSpc>
                      </a:pPr>
                      <a:endParaRPr lang="en-US" altLang="en-US" sz="200" dirty="0"/>
                    </a:p>
                    <a:p>
                      <a:pPr marL="2619375" algn="l" rtl="0" eaLnBrk="0">
                        <a:lnSpc>
                          <a:spcPct val="75000"/>
                        </a:lnSpc>
                        <a:spcBef>
                          <a:spcPts val="0"/>
                        </a:spcBef>
                      </a:pPr>
                      <a:r>
                        <a:rPr sz="900" kern="0" spc="-20" dirty="0">
                          <a:solidFill>
                            <a:srgbClr val="000000">
                              <a:alpha val="100000"/>
                            </a:srgbClr>
                          </a:solidFill>
                          <a:latin typeface="Calibri" panose="020F0502020204030204"/>
                          <a:ea typeface="Calibri" panose="020F0502020204030204"/>
                          <a:cs typeface="Calibri" panose="020F0502020204030204"/>
                        </a:rPr>
                        <a:t>3%</a:t>
                      </a:r>
                      <a:endParaRPr lang="en-US" altLang="en-US" sz="900" dirty="0"/>
                    </a:p>
                  </a:txBody>
                  <a:tcPr marL="0" marR="0" marT="0" marB="0">
                    <a:lnL>
                      <a:noFill/>
                    </a:lnL>
                    <a:lnR>
                      <a:noFill/>
                    </a:lnR>
                    <a:lnT>
                      <a:noFill/>
                    </a:lnT>
                    <a:lnB>
                      <a:noFill/>
                    </a:lnB>
                  </a:tcPr>
                </a:tc>
                <a:tc hMerge="1">
                  <a:txBody>
                    <a:bodyPr/>
                    <a:lstStyle/>
                    <a:p>
                      <a:endParaRPr lang="zh-CN"/>
                    </a:p>
                  </a:txBody>
                  <a:tcPr marL="0" marR="0" marT="0" marB="0">
                    <a:lnL>
                      <a:noFill/>
                    </a:lnL>
                    <a:lnR>
                      <a:noFill/>
                    </a:lnR>
                    <a:lnT>
                      <a:noFill/>
                    </a:lnT>
                    <a:lnB>
                      <a:noFill/>
                    </a:lnB>
                  </a:tcPr>
                </a:tc>
                <a:tc hMerge="1">
                  <a:txBody>
                    <a:bodyPr/>
                    <a:lstStyle/>
                    <a:p>
                      <a:endParaRPr lang="zh-CN"/>
                    </a:p>
                  </a:txBody>
                  <a:tcPr marL="0" marR="0" marT="0" marB="0">
                    <a:lnL>
                      <a:noFill/>
                    </a:lnL>
                    <a:lnR>
                      <a:noFill/>
                    </a:lnR>
                    <a:lnT>
                      <a:noFill/>
                    </a:lnT>
                    <a:lnB>
                      <a:noFill/>
                    </a:lnB>
                  </a:tcPr>
                </a:tc>
                <a:tc hMerge="1">
                  <a:txBody>
                    <a:bodyPr/>
                    <a:lstStyle/>
                    <a:p>
                      <a:endParaRPr lang="zh-CN"/>
                    </a:p>
                  </a:txBody>
                  <a:tcPr marL="0" marR="0" marT="0" marB="0">
                    <a:lnL>
                      <a:noFill/>
                    </a:lnL>
                    <a:lnR>
                      <a:noFill/>
                    </a:lnR>
                    <a:lnT>
                      <a:noFill/>
                    </a:lnT>
                    <a:lnB>
                      <a:noFill/>
                    </a:lnB>
                  </a:tcPr>
                </a:tc>
                <a:tc vMerge="1">
                  <a:txBody>
                    <a:bodyPr/>
                    <a:lstStyle/>
                    <a:p>
                      <a:endParaRPr lang="zh-CN"/>
                    </a:p>
                  </a:txBody>
                  <a:tcPr marL="0" marR="0" marT="0" marB="0">
                    <a:lnL>
                      <a:noFill/>
                    </a:lnL>
                    <a:lnR w="19050" cap="flat" cmpd="sng" algn="ctr">
                      <a:solidFill>
                        <a:srgbClr val="2F528F"/>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36220">
                <a:tc vMerge="1">
                  <a:txBody>
                    <a:bodyPr/>
                    <a:lstStyle/>
                    <a:p>
                      <a:endParaRPr lang="zh-CN"/>
                    </a:p>
                  </a:txBody>
                  <a:tcPr marL="0" marR="0" marT="0" marB="0">
                    <a:lnL w="19050" cap="flat" cmpd="sng" algn="ctr">
                      <a:solidFill>
                        <a:srgbClr val="2F528F"/>
                      </a:solidFill>
                      <a:prstDash val="solid"/>
                      <a:round/>
                      <a:headEnd type="none" w="med" len="med"/>
                      <a:tailEnd type="none" w="med" len="med"/>
                    </a:lnL>
                    <a:lnR>
                      <a:noFill/>
                    </a:lnR>
                    <a:lnT>
                      <a:noFill/>
                    </a:lnT>
                    <a:lnB>
                      <a:noFill/>
                    </a:lnB>
                  </a:tcPr>
                </a:tc>
                <a:tc>
                  <a:txBody>
                    <a:bodyPr/>
                    <a:lstStyle/>
                    <a:p>
                      <a:pPr algn="l" rtl="0" eaLnBrk="0">
                        <a:lnSpc>
                          <a:spcPct val="137000"/>
                        </a:lnSpc>
                      </a:pPr>
                      <a:endParaRPr lang="en-US" altLang="en-US" sz="200" dirty="0"/>
                    </a:p>
                    <a:p>
                      <a:pPr marL="381000" algn="l" rtl="0" eaLnBrk="0">
                        <a:lnSpc>
                          <a:spcPct val="96000"/>
                        </a:lnSpc>
                        <a:spcBef>
                          <a:spcPts val="0"/>
                        </a:spcBef>
                      </a:pPr>
                      <a:r>
                        <a:rPr sz="900" kern="0" spc="0" dirty="0">
                          <a:solidFill>
                            <a:srgbClr val="000000">
                              <a:alpha val="100000"/>
                            </a:srgbClr>
                          </a:solidFill>
                          <a:latin typeface="等线" panose="02010600030101010101" charset="-122"/>
                          <a:ea typeface="等线" panose="02010600030101010101" charset="-122"/>
                          <a:cs typeface="等线" panose="02010600030101010101" charset="-122"/>
                        </a:rPr>
                        <a:t>全身不适</a:t>
                      </a:r>
                      <a:endParaRPr lang="en-US" altLang="en-US" sz="900" dirty="0"/>
                    </a:p>
                  </a:txBody>
                  <a:tcPr marL="0" marR="0" marT="0" marB="0">
                    <a:lnL>
                      <a:noFill/>
                    </a:lnL>
                    <a:lnR>
                      <a:noFill/>
                    </a:lnR>
                    <a:lnT>
                      <a:noFill/>
                    </a:lnT>
                    <a:lnB>
                      <a:noFill/>
                    </a:lnB>
                  </a:tcPr>
                </a:tc>
                <a:tc gridSpan="2">
                  <a:txBody>
                    <a:bodyPr/>
                    <a:lstStyle/>
                    <a:p>
                      <a:pPr algn="l" rtl="0" eaLnBrk="0">
                        <a:lnSpc>
                          <a:spcPct val="137000"/>
                        </a:lnSpc>
                      </a:pPr>
                      <a:endParaRPr lang="en-US" altLang="en-US" sz="200" dirty="0"/>
                    </a:p>
                    <a:p>
                      <a:pPr marL="387350" algn="l" rtl="0" eaLnBrk="0">
                        <a:lnSpc>
                          <a:spcPct val="98000"/>
                        </a:lnSpc>
                      </a:pPr>
                      <a:r>
                        <a:rPr sz="900" kern="0" spc="-10" dirty="0">
                          <a:solidFill>
                            <a:srgbClr val="000000">
                              <a:alpha val="100000"/>
                            </a:srgbClr>
                          </a:solidFill>
                          <a:latin typeface="等线" panose="02010600030101010101" charset="-122"/>
                          <a:ea typeface="等线" panose="02010600030101010101" charset="-122"/>
                          <a:cs typeface="等线" panose="02010600030101010101" charset="-122"/>
                        </a:rPr>
                        <a:t>恶心</a:t>
                      </a:r>
                      <a:endParaRPr lang="en-US" altLang="en-US" sz="900" dirty="0"/>
                    </a:p>
                  </a:txBody>
                  <a:tcPr marL="0" marR="0" marT="0" marB="0">
                    <a:lnL>
                      <a:noFill/>
                    </a:lnL>
                    <a:lnR>
                      <a:noFill/>
                    </a:lnR>
                    <a:lnT>
                      <a:noFill/>
                    </a:lnT>
                    <a:lnB>
                      <a:noFill/>
                    </a:lnB>
                  </a:tcPr>
                </a:tc>
                <a:tc hMerge="1">
                  <a:txBody>
                    <a:bodyPr/>
                    <a:lstStyle/>
                    <a:p>
                      <a:endParaRPr lang="zh-CN"/>
                    </a:p>
                  </a:txBody>
                  <a:tcPr marL="0" marR="0" marT="0" marB="0">
                    <a:lnL>
                      <a:noFill/>
                    </a:lnL>
                    <a:lnR>
                      <a:noFill/>
                    </a:lnR>
                    <a:lnT>
                      <a:noFill/>
                    </a:lnT>
                    <a:lnB>
                      <a:noFill/>
                    </a:lnB>
                  </a:tcPr>
                </a:tc>
                <a:tc>
                  <a:txBody>
                    <a:bodyPr/>
                    <a:lstStyle/>
                    <a:p>
                      <a:pPr algn="l" rtl="0" eaLnBrk="0">
                        <a:lnSpc>
                          <a:spcPct val="139000"/>
                        </a:lnSpc>
                      </a:pPr>
                      <a:endParaRPr lang="en-US" altLang="en-US" sz="200" dirty="0"/>
                    </a:p>
                    <a:p>
                      <a:pPr marL="447675" algn="l" rtl="0" eaLnBrk="0">
                        <a:lnSpc>
                          <a:spcPct val="100000"/>
                        </a:lnSpc>
                        <a:spcBef>
                          <a:spcPts val="0"/>
                        </a:spcBef>
                      </a:pPr>
                      <a:r>
                        <a:rPr sz="900" kern="0" spc="-20" dirty="0">
                          <a:solidFill>
                            <a:srgbClr val="000000">
                              <a:alpha val="100000"/>
                            </a:srgbClr>
                          </a:solidFill>
                          <a:latin typeface="等线" panose="02010600030101010101" charset="-122"/>
                          <a:ea typeface="等线" panose="02010600030101010101" charset="-122"/>
                          <a:cs typeface="等线" panose="02010600030101010101" charset="-122"/>
                        </a:rPr>
                        <a:t>呕吐</a:t>
                      </a:r>
                      <a:endParaRPr lang="en-US" altLang="en-US" sz="900" dirty="0"/>
                    </a:p>
                  </a:txBody>
                  <a:tcPr marL="0" marR="0" marT="0" marB="0">
                    <a:lnL>
                      <a:noFill/>
                    </a:lnL>
                    <a:lnR>
                      <a:noFill/>
                    </a:lnR>
                    <a:lnT>
                      <a:noFill/>
                    </a:lnT>
                    <a:lnB>
                      <a:noFill/>
                    </a:lnB>
                  </a:tcPr>
                </a:tc>
                <a:tc vMerge="1">
                  <a:txBody>
                    <a:bodyPr/>
                    <a:lstStyle/>
                    <a:p>
                      <a:endParaRPr lang="zh-CN"/>
                    </a:p>
                  </a:txBody>
                  <a:tcPr marL="0" marR="0" marT="0" marB="0">
                    <a:lnL>
                      <a:noFill/>
                    </a:lnL>
                    <a:lnR w="19050" cap="flat" cmpd="sng" algn="ctr">
                      <a:solidFill>
                        <a:srgbClr val="2F528F"/>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470660">
                <a:tc gridSpan="6">
                  <a:txBody>
                    <a:bodyPr/>
                    <a:lstStyle/>
                    <a:p>
                      <a:pPr algn="l" rtl="0" eaLnBrk="0">
                        <a:lnSpc>
                          <a:spcPct val="118000"/>
                        </a:lnSpc>
                      </a:pPr>
                      <a:endParaRPr lang="en-US" altLang="en-US" sz="400" dirty="0"/>
                    </a:p>
                    <a:p>
                      <a:pPr marL="425450" indent="-165735" algn="l" rtl="0" eaLnBrk="0">
                        <a:lnSpc>
                          <a:spcPct val="99000"/>
                        </a:lnSpc>
                        <a:spcBef>
                          <a:spcPts val="5"/>
                        </a:spcBef>
                      </a:pPr>
                      <a:r>
                        <a:rPr sz="1100" kern="0" spc="0" dirty="0">
                          <a:solidFill>
                            <a:srgbClr val="000000">
                              <a:alpha val="100000"/>
                            </a:srgbClr>
                          </a:solidFill>
                          <a:latin typeface="Arial" panose="020B0604020202020204"/>
                          <a:ea typeface="Arial" panose="020B0604020202020204"/>
                          <a:cs typeface="Arial" panose="020B0604020202020204"/>
                        </a:rPr>
                        <a:t>•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加拿大安大略省一项共计纳入147,832例患者的回顾性观察研究：复方匹可硫酸钠组与PEG组</a:t>
                      </a: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严重不良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事件的发生率均较低，复方匹可硫酸钠出现低血压、急诊血液透析的发生率低于PEG</a:t>
                      </a:r>
                      <a:endParaRPr lang="en-US" altLang="en-US" sz="1100" dirty="0"/>
                    </a:p>
                    <a:p>
                      <a:pPr marL="169545" indent="2540" algn="l" rtl="0" eaLnBrk="0">
                        <a:lnSpc>
                          <a:spcPct val="106000"/>
                        </a:lnSpc>
                        <a:spcBef>
                          <a:spcPts val="695"/>
                        </a:spcBef>
                      </a:pPr>
                      <a:r>
                        <a:rPr sz="1300" b="1" u="sng" kern="0" spc="50" dirty="0">
                          <a:solidFill>
                            <a:srgbClr val="002060">
                              <a:alpha val="100000"/>
                            </a:srgbClr>
                          </a:solidFill>
                          <a:latin typeface="微软雅黑" panose="020B0503020204020204" charset="-122"/>
                          <a:ea typeface="微软雅黑" panose="020B0503020204020204" charset="-122"/>
                          <a:cs typeface="微软雅黑" panose="020B0503020204020204" charset="-122"/>
                        </a:rPr>
                        <a:t>与硫酸镁钠钾口服浓溶液相比</a:t>
                      </a:r>
                      <a:r>
                        <a:rPr sz="1300" b="1" u="sng" kern="0" spc="-14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300" b="1" u="sng" kern="0" spc="50" dirty="0">
                          <a:solidFill>
                            <a:srgbClr val="002060">
                              <a:alpha val="100000"/>
                            </a:srgbClr>
                          </a:solidFill>
                          <a:latin typeface="微软雅黑" panose="020B0503020204020204" charset="-122"/>
                          <a:ea typeface="微软雅黑" panose="020B0503020204020204" charset="-122"/>
                          <a:cs typeface="微软雅黑" panose="020B0503020204020204" charset="-122"/>
                        </a:rPr>
                        <a:t>，复方匹可硫酸钠可以大大提高患者耐受度和满意度，  降</a:t>
                      </a:r>
                      <a:r>
                        <a:rPr sz="1300" b="1" kern="0" spc="5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300" b="1" u="sng"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低不良反应</a:t>
                      </a:r>
                      <a:endParaRPr lang="en-US" altLang="en-US" sz="1300" dirty="0"/>
                    </a:p>
                    <a:p>
                      <a:pPr algn="l" rtl="0" eaLnBrk="0">
                        <a:lnSpc>
                          <a:spcPct val="102000"/>
                        </a:lnSpc>
                      </a:pPr>
                      <a:endParaRPr lang="en-US" altLang="en-US" sz="300" dirty="0"/>
                    </a:p>
                    <a:p>
                      <a:pPr marL="532130" indent="-170815" algn="l" rtl="0" eaLnBrk="0">
                        <a:lnSpc>
                          <a:spcPct val="99000"/>
                        </a:lnSpc>
                        <a:spcBef>
                          <a:spcPts val="0"/>
                        </a:spcBef>
                      </a:pPr>
                      <a:r>
                        <a:rPr sz="1100" kern="0" spc="0" dirty="0">
                          <a:solidFill>
                            <a:srgbClr val="000000">
                              <a:alpha val="100000"/>
                            </a:srgbClr>
                          </a:solidFill>
                          <a:latin typeface="Arial" panose="020B0604020202020204"/>
                          <a:ea typeface="Arial" panose="020B0604020202020204"/>
                          <a:cs typeface="Arial" panose="020B0604020202020204"/>
                        </a:rPr>
                        <a:t>•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韩国EASE研究纳入229名患者，分别使用硫酸镁钠钾口服浓溶液或复方匹可硫酸</a:t>
                      </a: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钠清肠，发现两组患者          的清肠有效率(平均总BBPS)及肠道准备充分率无明显差异，  复</a:t>
                      </a:r>
                      <a:r>
                        <a:rPr sz="11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方匹可硫酸钠组患者满意度更高，且恶心          </a:t>
                      </a:r>
                      <a:r>
                        <a:rPr sz="11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的发生率明显低于硫酸镁钠钾口服浓溶液组患者</a:t>
                      </a:r>
                      <a:endParaRPr lang="en-US" altLang="en-US" sz="1100" dirty="0"/>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tc hMerge="1">
                  <a:txBody>
                    <a:bodyPr/>
                    <a:lstStyle/>
                    <a:p>
                      <a:endParaRPr lang="zh-CN"/>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a:noFill/>
                    </a:lnT>
                    <a:lnB w="19050" cap="flat" cmpd="sng" algn="ctr">
                      <a:solidFill>
                        <a:srgbClr val="2F528F"/>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0" name="path">
            <a:extLst>
              <a:ext uri="{FF2B5EF4-FFF2-40B4-BE49-F238E27FC236}">
                <a16:creationId xmlns:a16="http://schemas.microsoft.com/office/drawing/2014/main" id="{02DCC868-C194-B3CB-A543-3E4EADA290AD}"/>
              </a:ext>
            </a:extLst>
          </p:cNvPr>
          <p:cNvSpPr/>
          <p:nvPr/>
        </p:nvSpPr>
        <p:spPr>
          <a:xfrm>
            <a:off x="5666232" y="3041904"/>
            <a:ext cx="60959" cy="60959"/>
          </a:xfrm>
          <a:custGeom>
            <a:avLst/>
            <a:gdLst/>
            <a:ahLst/>
            <a:cxnLst/>
            <a:rect l="0" t="0" r="0" b="0"/>
            <a:pathLst>
              <a:path w="95" h="95">
                <a:moveTo>
                  <a:pt x="0" y="95"/>
                </a:moveTo>
                <a:lnTo>
                  <a:pt x="95" y="95"/>
                </a:lnTo>
                <a:lnTo>
                  <a:pt x="95" y="0"/>
                </a:lnTo>
                <a:lnTo>
                  <a:pt x="0" y="0"/>
                </a:lnTo>
                <a:lnTo>
                  <a:pt x="0" y="95"/>
                </a:lnTo>
                <a:close/>
              </a:path>
            </a:pathLst>
          </a:custGeom>
          <a:solidFill>
            <a:srgbClr val="BFBFBF">
              <a:alpha val="100000"/>
            </a:srgbClr>
          </a:solidFill>
          <a:ln cap="flat">
            <a:noFill/>
            <a:prstDash val="solid"/>
            <a:miter lim="0"/>
          </a:ln>
        </p:spPr>
        <p:txBody>
          <a:bodyPr rtlCol="0"/>
          <a:lstStyle/>
          <a:p>
            <a:pPr algn="ctr"/>
            <a:endParaRPr lang="zh-CN" altLang="en-US"/>
          </a:p>
        </p:txBody>
      </p:sp>
      <p:sp>
        <p:nvSpPr>
          <p:cNvPr id="22" name="path">
            <a:extLst>
              <a:ext uri="{FF2B5EF4-FFF2-40B4-BE49-F238E27FC236}">
                <a16:creationId xmlns:a16="http://schemas.microsoft.com/office/drawing/2014/main" id="{20EF421C-B9A3-F16B-6587-3ABB2DF8CDB1}"/>
              </a:ext>
            </a:extLst>
          </p:cNvPr>
          <p:cNvSpPr/>
          <p:nvPr/>
        </p:nvSpPr>
        <p:spPr>
          <a:xfrm>
            <a:off x="4425695" y="3041904"/>
            <a:ext cx="64008" cy="60959"/>
          </a:xfrm>
          <a:custGeom>
            <a:avLst/>
            <a:gdLst/>
            <a:ahLst/>
            <a:cxnLst/>
            <a:rect l="0" t="0" r="0" b="0"/>
            <a:pathLst>
              <a:path w="100" h="95">
                <a:moveTo>
                  <a:pt x="0" y="95"/>
                </a:moveTo>
                <a:lnTo>
                  <a:pt x="100" y="95"/>
                </a:lnTo>
                <a:lnTo>
                  <a:pt x="100" y="0"/>
                </a:lnTo>
                <a:lnTo>
                  <a:pt x="0" y="0"/>
                </a:lnTo>
                <a:lnTo>
                  <a:pt x="0" y="95"/>
                </a:lnTo>
                <a:close/>
              </a:path>
            </a:pathLst>
          </a:custGeom>
          <a:solidFill>
            <a:srgbClr val="EE7700">
              <a:alpha val="100000"/>
            </a:srgbClr>
          </a:solidFill>
          <a:ln cap="flat">
            <a:noFill/>
            <a:prstDash val="solid"/>
            <a:miter lim="0"/>
          </a:ln>
        </p:spPr>
        <p:txBody>
          <a:bodyPr rtlCol="0"/>
          <a:lstStyle/>
          <a:p>
            <a:pPr algn="ctr"/>
            <a:endParaRPr lang="zh-CN" altLang="en-US"/>
          </a:p>
        </p:txBody>
      </p:sp>
      <p:graphicFrame>
        <p:nvGraphicFramePr>
          <p:cNvPr id="24" name="table 312">
            <a:extLst>
              <a:ext uri="{FF2B5EF4-FFF2-40B4-BE49-F238E27FC236}">
                <a16:creationId xmlns:a16="http://schemas.microsoft.com/office/drawing/2014/main" id="{C4CD2485-BCBE-B76A-03B1-8922F860E5EF}"/>
              </a:ext>
            </a:extLst>
          </p:cNvPr>
          <p:cNvGraphicFramePr>
            <a:graphicFrameLocks noGrp="1"/>
          </p:cNvGraphicFramePr>
          <p:nvPr/>
        </p:nvGraphicFramePr>
        <p:xfrm>
          <a:off x="510398" y="1858899"/>
          <a:ext cx="2037080" cy="4451984"/>
        </p:xfrm>
        <a:graphic>
          <a:graphicData uri="http://schemas.openxmlformats.org/drawingml/2006/table">
            <a:tbl>
              <a:tblPr/>
              <a:tblGrid>
                <a:gridCol w="2037080">
                  <a:extLst>
                    <a:ext uri="{9D8B030D-6E8A-4147-A177-3AD203B41FA5}">
                      <a16:colId xmlns:a16="http://schemas.microsoft.com/office/drawing/2014/main" val="20000"/>
                    </a:ext>
                  </a:extLst>
                </a:gridCol>
              </a:tblGrid>
              <a:tr h="4451984">
                <a:tc>
                  <a:txBody>
                    <a:bodyPr/>
                    <a:lstStyle/>
                    <a:p>
                      <a:pPr algn="l" rtl="0" eaLnBrk="0">
                        <a:lnSpc>
                          <a:spcPct val="101000"/>
                        </a:lnSpc>
                      </a:pPr>
                      <a:endParaRPr lang="en-US" altLang="en-US" sz="1000" dirty="0"/>
                    </a:p>
                    <a:p>
                      <a:pPr algn="l" rtl="0" eaLnBrk="0">
                        <a:lnSpc>
                          <a:spcPct val="7000"/>
                        </a:lnSpc>
                      </a:pPr>
                      <a:endParaRPr lang="en-US" altLang="en-US" sz="100" dirty="0"/>
                    </a:p>
                    <a:p>
                      <a:pPr marL="283210" algn="l" rtl="0" eaLnBrk="0">
                        <a:lnSpc>
                          <a:spcPct val="102000"/>
                        </a:lnSpc>
                      </a:pPr>
                      <a:r>
                        <a:rPr sz="1900" b="1" u="sng" kern="0" spc="80" dirty="0">
                          <a:solidFill>
                            <a:srgbClr val="E73C2B">
                              <a:alpha val="100000"/>
                            </a:srgbClr>
                          </a:solidFill>
                          <a:latin typeface="微软雅黑" panose="020B0503020204020204" charset="-122"/>
                          <a:ea typeface="微软雅黑" panose="020B0503020204020204" charset="-122"/>
                          <a:cs typeface="微软雅黑" panose="020B0503020204020204" charset="-122"/>
                        </a:rPr>
                        <a:t>不良反应情况</a:t>
                      </a:r>
                      <a:endParaRPr lang="en-US" altLang="en-US" sz="1900" dirty="0"/>
                    </a:p>
                    <a:p>
                      <a:pPr algn="l" rtl="0" eaLnBrk="0">
                        <a:lnSpc>
                          <a:spcPct val="165000"/>
                        </a:lnSpc>
                      </a:pPr>
                      <a:endParaRPr lang="en-US" altLang="en-US" sz="1000" dirty="0"/>
                    </a:p>
                    <a:p>
                      <a:pPr marL="494665" indent="-274955" algn="l" rtl="0" eaLnBrk="0">
                        <a:lnSpc>
                          <a:spcPct val="132000"/>
                        </a:lnSpc>
                        <a:spcBef>
                          <a:spcPts val="365"/>
                        </a:spcBef>
                        <a:tabLst>
                          <a:tab pos="307975" algn="l"/>
                        </a:tabLst>
                      </a:pP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服用本品后会出现腹</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泻，这是使用清肠剂</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后可预见的效果。</a:t>
                      </a:r>
                      <a:endParaRPr lang="en-US" altLang="en-US" sz="1200" dirty="0"/>
                    </a:p>
                    <a:p>
                      <a:pPr algn="l" rtl="0" eaLnBrk="0">
                        <a:lnSpc>
                          <a:spcPct val="130000"/>
                        </a:lnSpc>
                      </a:pPr>
                      <a:endParaRPr lang="en-US" altLang="en-US" sz="1000" dirty="0"/>
                    </a:p>
                    <a:p>
                      <a:pPr marL="494030" indent="-274320" algn="l" rtl="0" eaLnBrk="0">
                        <a:lnSpc>
                          <a:spcPct val="142000"/>
                        </a:lnSpc>
                        <a:spcBef>
                          <a:spcPts val="370"/>
                        </a:spcBef>
                        <a:tabLst>
                          <a:tab pos="307975" algn="l"/>
                        </a:tabLst>
                      </a:pP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与其它清肠剂一样， </a:t>
                      </a: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临床试验和上市后经</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验中最常报道的药物</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不良反应为不适、腹</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胀、腹痛、恶心和呕</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吐。</a:t>
                      </a:r>
                      <a:endParaRPr lang="en-US" altLang="en-US" sz="1200" dirty="0"/>
                    </a:p>
                    <a:p>
                      <a:pPr algn="l" rtl="0" eaLnBrk="0">
                        <a:lnSpc>
                          <a:spcPct val="131000"/>
                        </a:lnSpc>
                      </a:pPr>
                      <a:endParaRPr lang="en-US" altLang="en-US" sz="1000" dirty="0"/>
                    </a:p>
                    <a:p>
                      <a:pPr algn="l" rtl="0" eaLnBrk="0">
                        <a:lnSpc>
                          <a:spcPct val="101000"/>
                        </a:lnSpc>
                      </a:pPr>
                      <a:endParaRPr lang="en-US" altLang="en-US" sz="300" dirty="0"/>
                    </a:p>
                    <a:p>
                      <a:pPr marL="219710" algn="l" rtl="0" eaLnBrk="0">
                        <a:lnSpc>
                          <a:spcPct val="97000"/>
                        </a:lnSpc>
                        <a:tabLst>
                          <a:tab pos="307975" algn="l"/>
                        </a:tabLst>
                      </a:pP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无严重不良反应报告。</a:t>
                      </a:r>
                      <a:endParaRPr lang="en-US" altLang="en-US" sz="1200" dirty="0"/>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w="19050" cap="flat" cmpd="sng" algn="ctr">
                      <a:solidFill>
                        <a:srgbClr val="2F528F"/>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26" name="picture 314">
            <a:extLst>
              <a:ext uri="{FF2B5EF4-FFF2-40B4-BE49-F238E27FC236}">
                <a16:creationId xmlns:a16="http://schemas.microsoft.com/office/drawing/2014/main" id="{C088A5FE-DE2F-DF3E-76A9-1B2AAE0EFEE4}"/>
              </a:ext>
            </a:extLst>
          </p:cNvPr>
          <p:cNvPicPr>
            <a:picLocks noChangeAspect="1"/>
          </p:cNvPicPr>
          <p:nvPr/>
        </p:nvPicPr>
        <p:blipFill>
          <a:blip r:embed="rId7"/>
          <a:stretch>
            <a:fillRect/>
          </a:stretch>
        </p:blipFill>
        <p:spPr>
          <a:xfrm rot="21600000">
            <a:off x="730605" y="5402834"/>
            <a:ext cx="88239" cy="89611"/>
          </a:xfrm>
          <a:prstGeom prst="rect">
            <a:avLst/>
          </a:prstGeom>
        </p:spPr>
      </p:pic>
      <p:pic>
        <p:nvPicPr>
          <p:cNvPr id="28" name="picture 316">
            <a:extLst>
              <a:ext uri="{FF2B5EF4-FFF2-40B4-BE49-F238E27FC236}">
                <a16:creationId xmlns:a16="http://schemas.microsoft.com/office/drawing/2014/main" id="{966DFA98-7C00-BA7D-FBEB-B830F616C423}"/>
              </a:ext>
            </a:extLst>
          </p:cNvPr>
          <p:cNvPicPr>
            <a:picLocks noChangeAspect="1"/>
          </p:cNvPicPr>
          <p:nvPr/>
        </p:nvPicPr>
        <p:blipFill>
          <a:blip r:embed="rId7"/>
          <a:stretch>
            <a:fillRect/>
          </a:stretch>
        </p:blipFill>
        <p:spPr>
          <a:xfrm rot="21600000">
            <a:off x="730605" y="3603625"/>
            <a:ext cx="88239" cy="89611"/>
          </a:xfrm>
          <a:prstGeom prst="rect">
            <a:avLst/>
          </a:prstGeom>
        </p:spPr>
      </p:pic>
      <p:pic>
        <p:nvPicPr>
          <p:cNvPr id="30" name="picture 318">
            <a:extLst>
              <a:ext uri="{FF2B5EF4-FFF2-40B4-BE49-F238E27FC236}">
                <a16:creationId xmlns:a16="http://schemas.microsoft.com/office/drawing/2014/main" id="{31C83282-64CF-ADAC-D813-8795E492CDAF}"/>
              </a:ext>
            </a:extLst>
          </p:cNvPr>
          <p:cNvPicPr>
            <a:picLocks noChangeAspect="1"/>
          </p:cNvPicPr>
          <p:nvPr/>
        </p:nvPicPr>
        <p:blipFill>
          <a:blip r:embed="rId8"/>
          <a:stretch>
            <a:fillRect/>
          </a:stretch>
        </p:blipFill>
        <p:spPr>
          <a:xfrm rot="21600000">
            <a:off x="730605" y="2628010"/>
            <a:ext cx="88239" cy="89611"/>
          </a:xfrm>
          <a:prstGeom prst="rect">
            <a:avLst/>
          </a:prstGeom>
        </p:spPr>
      </p:pic>
      <p:graphicFrame>
        <p:nvGraphicFramePr>
          <p:cNvPr id="32" name="table 320">
            <a:extLst>
              <a:ext uri="{FF2B5EF4-FFF2-40B4-BE49-F238E27FC236}">
                <a16:creationId xmlns:a16="http://schemas.microsoft.com/office/drawing/2014/main" id="{E1B9DEE8-47AA-0AA7-C292-C190B4ADB669}"/>
              </a:ext>
            </a:extLst>
          </p:cNvPr>
          <p:cNvGraphicFramePr>
            <a:graphicFrameLocks noGrp="1"/>
          </p:cNvGraphicFramePr>
          <p:nvPr/>
        </p:nvGraphicFramePr>
        <p:xfrm>
          <a:off x="9992382" y="1858899"/>
          <a:ext cx="1717675" cy="4451984"/>
        </p:xfrm>
        <a:graphic>
          <a:graphicData uri="http://schemas.openxmlformats.org/drawingml/2006/table">
            <a:tbl>
              <a:tblPr/>
              <a:tblGrid>
                <a:gridCol w="1717675">
                  <a:extLst>
                    <a:ext uri="{9D8B030D-6E8A-4147-A177-3AD203B41FA5}">
                      <a16:colId xmlns:a16="http://schemas.microsoft.com/office/drawing/2014/main" val="20000"/>
                    </a:ext>
                  </a:extLst>
                </a:gridCol>
              </a:tblGrid>
              <a:tr h="4451984">
                <a:tc>
                  <a:txBody>
                    <a:bodyPr/>
                    <a:lstStyle/>
                    <a:p>
                      <a:pPr algn="l" rtl="0" eaLnBrk="0">
                        <a:lnSpc>
                          <a:spcPct val="109000"/>
                        </a:lnSpc>
                      </a:pPr>
                      <a:endParaRPr lang="en-US" altLang="en-US" sz="1000" dirty="0"/>
                    </a:p>
                    <a:p>
                      <a:pPr algn="l" rtl="0" eaLnBrk="0">
                        <a:lnSpc>
                          <a:spcPct val="7000"/>
                        </a:lnSpc>
                      </a:pPr>
                      <a:endParaRPr lang="en-US" altLang="en-US" sz="100" dirty="0"/>
                    </a:p>
                    <a:p>
                      <a:pPr marL="262890" algn="l" rtl="0" eaLnBrk="0">
                        <a:lnSpc>
                          <a:spcPct val="102000"/>
                        </a:lnSpc>
                      </a:pPr>
                      <a:r>
                        <a:rPr sz="1900" b="1" u="sng" kern="0" spc="80" dirty="0">
                          <a:solidFill>
                            <a:srgbClr val="E73C2B">
                              <a:alpha val="100000"/>
                            </a:srgbClr>
                          </a:solidFill>
                          <a:latin typeface="微软雅黑" panose="020B0503020204020204" charset="-122"/>
                          <a:ea typeface="微软雅黑" panose="020B0503020204020204" charset="-122"/>
                          <a:cs typeface="微软雅黑" panose="020B0503020204020204" charset="-122"/>
                        </a:rPr>
                        <a:t>安全性不足</a:t>
                      </a:r>
                      <a:endParaRPr lang="en-US" altLang="en-US" sz="1900" dirty="0"/>
                    </a:p>
                    <a:p>
                      <a:pPr algn="l" rtl="0" eaLnBrk="0">
                        <a:lnSpc>
                          <a:spcPct val="111000"/>
                        </a:lnSpc>
                      </a:pPr>
                      <a:endParaRPr lang="en-US" altLang="en-US" sz="1000" dirty="0"/>
                    </a:p>
                    <a:p>
                      <a:pPr algn="l" rtl="0" eaLnBrk="0">
                        <a:lnSpc>
                          <a:spcPct val="112000"/>
                        </a:lnSpc>
                      </a:pPr>
                      <a:endParaRPr lang="en-US" altLang="en-US" sz="1000" dirty="0"/>
                    </a:p>
                    <a:p>
                      <a:pPr marL="193675" algn="l" rtl="0" eaLnBrk="0">
                        <a:lnSpc>
                          <a:spcPct val="95000"/>
                        </a:lnSpc>
                        <a:spcBef>
                          <a:spcPts val="390"/>
                        </a:spcBef>
                        <a:tabLst>
                          <a:tab pos="296545" algn="l"/>
                        </a:tabLst>
                      </a:pPr>
                      <a:r>
                        <a:rPr sz="13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3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上市前和上</a:t>
                      </a:r>
                      <a:endParaRPr lang="en-US" altLang="en-US" sz="1300" dirty="0"/>
                    </a:p>
                    <a:p>
                      <a:pPr marL="470535" algn="l" rtl="0" eaLnBrk="0">
                        <a:lnSpc>
                          <a:spcPts val="2520"/>
                        </a:lnSpc>
                      </a:pP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市后未发现</a:t>
                      </a:r>
                      <a:endParaRPr lang="en-US" altLang="en-US" sz="1300" dirty="0"/>
                    </a:p>
                    <a:p>
                      <a:pPr marL="478790" algn="l" rtl="0" eaLnBrk="0">
                        <a:lnSpc>
                          <a:spcPts val="2520"/>
                        </a:lnSpc>
                      </a:pPr>
                      <a:r>
                        <a:rPr sz="13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明显安全性</a:t>
                      </a:r>
                      <a:endParaRPr lang="en-US" altLang="en-US" sz="1300" dirty="0"/>
                    </a:p>
                    <a:p>
                      <a:pPr marL="466725" algn="l" rtl="0" eaLnBrk="0">
                        <a:lnSpc>
                          <a:spcPts val="2520"/>
                        </a:lnSpc>
                      </a:pP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不足，偶见</a:t>
                      </a:r>
                      <a:endParaRPr lang="en-US" altLang="en-US" sz="1300" dirty="0"/>
                    </a:p>
                    <a:p>
                      <a:pPr marL="467995" algn="l" rtl="0" eaLnBrk="0">
                        <a:lnSpc>
                          <a:spcPts val="2520"/>
                        </a:lnSpc>
                      </a:pP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恶心、呕吐</a:t>
                      </a:r>
                      <a:endParaRPr lang="en-US" altLang="en-US" sz="1300" dirty="0"/>
                    </a:p>
                    <a:p>
                      <a:pPr marL="467995" algn="l" rtl="0" eaLnBrk="0">
                        <a:lnSpc>
                          <a:spcPts val="2520"/>
                        </a:lnSpc>
                      </a:pP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等（其余清</a:t>
                      </a:r>
                      <a:endParaRPr lang="en-US" altLang="en-US" sz="1300" dirty="0"/>
                    </a:p>
                    <a:p>
                      <a:pPr marL="466725" algn="l" rtl="0" eaLnBrk="0">
                        <a:lnSpc>
                          <a:spcPts val="2520"/>
                        </a:lnSpc>
                      </a:pPr>
                      <a:r>
                        <a:rPr sz="13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肠剂也有）</a:t>
                      </a:r>
                      <a:endParaRPr lang="en-US" altLang="en-US" sz="1300" dirty="0"/>
                    </a:p>
                  </a:txBody>
                  <a:tcPr marL="0" marR="0" marT="0" marB="0">
                    <a:lnL w="19050" cap="flat" cmpd="sng" algn="ctr">
                      <a:solidFill>
                        <a:srgbClr val="2F528F"/>
                      </a:solidFill>
                      <a:prstDash val="solid"/>
                      <a:round/>
                      <a:headEnd type="none" w="med" len="med"/>
                      <a:tailEnd type="none" w="med" len="med"/>
                    </a:lnL>
                    <a:lnR w="19050" cap="flat" cmpd="sng" algn="ctr">
                      <a:solidFill>
                        <a:srgbClr val="2F528F"/>
                      </a:solidFill>
                      <a:prstDash val="solid"/>
                      <a:round/>
                      <a:headEnd type="none" w="med" len="med"/>
                      <a:tailEnd type="none" w="med" len="med"/>
                    </a:lnR>
                    <a:lnT w="19050" cap="flat" cmpd="sng" algn="ctr">
                      <a:solidFill>
                        <a:srgbClr val="2F528F"/>
                      </a:solidFill>
                      <a:prstDash val="solid"/>
                      <a:round/>
                      <a:headEnd type="none" w="med" len="med"/>
                      <a:tailEnd type="none" w="med" len="med"/>
                    </a:lnT>
                    <a:lnB w="19050" cap="flat" cmpd="sng" algn="ctr">
                      <a:solidFill>
                        <a:srgbClr val="2F528F"/>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34" name="picture 322">
            <a:extLst>
              <a:ext uri="{FF2B5EF4-FFF2-40B4-BE49-F238E27FC236}">
                <a16:creationId xmlns:a16="http://schemas.microsoft.com/office/drawing/2014/main" id="{8DB1BD40-59EB-6C5C-F5D4-81704D97EC4F}"/>
              </a:ext>
            </a:extLst>
          </p:cNvPr>
          <p:cNvPicPr>
            <a:picLocks noChangeAspect="1"/>
          </p:cNvPicPr>
          <p:nvPr/>
        </p:nvPicPr>
        <p:blipFill>
          <a:blip r:embed="rId9"/>
          <a:stretch>
            <a:fillRect/>
          </a:stretch>
        </p:blipFill>
        <p:spPr>
          <a:xfrm rot="21600000">
            <a:off x="10186687" y="2737319"/>
            <a:ext cx="102534" cy="104128"/>
          </a:xfrm>
          <a:prstGeom prst="rect">
            <a:avLst/>
          </a:prstGeom>
        </p:spPr>
      </p:pic>
      <p:sp>
        <p:nvSpPr>
          <p:cNvPr id="36" name="path">
            <a:extLst>
              <a:ext uri="{FF2B5EF4-FFF2-40B4-BE49-F238E27FC236}">
                <a16:creationId xmlns:a16="http://schemas.microsoft.com/office/drawing/2014/main" id="{4780AEFA-90CD-8A9C-49E7-79414D3D9B2F}"/>
              </a:ext>
            </a:extLst>
          </p:cNvPr>
          <p:cNvSpPr/>
          <p:nvPr/>
        </p:nvSpPr>
        <p:spPr>
          <a:xfrm>
            <a:off x="3534155" y="4516947"/>
            <a:ext cx="3352800" cy="9521"/>
          </a:xfrm>
          <a:custGeom>
            <a:avLst/>
            <a:gdLst/>
            <a:ahLst/>
            <a:cxnLst/>
            <a:rect l="0" t="0" r="0" b="0"/>
            <a:pathLst>
              <a:path w="5280" h="14">
                <a:moveTo>
                  <a:pt x="0" y="7"/>
                </a:moveTo>
                <a:lnTo>
                  <a:pt x="5280" y="7"/>
                </a:lnTo>
              </a:path>
            </a:pathLst>
          </a:custGeom>
          <a:noFill/>
          <a:ln w="9521" cap="flat">
            <a:solidFill>
              <a:srgbClr val="D9D9D9">
                <a:alpha val="100000"/>
              </a:srgbClr>
            </a:solidFill>
            <a:prstDash val="solid"/>
            <a:round/>
          </a:ln>
        </p:spPr>
        <p:txBody>
          <a:bodyPr rtlCol="0"/>
          <a:lstStyle/>
          <a:p>
            <a:pPr algn="ctr"/>
            <a:endParaRPr lang="zh-CN" altLang="en-US"/>
          </a:p>
        </p:txBody>
      </p:sp>
      <p:sp>
        <p:nvSpPr>
          <p:cNvPr id="38" name="文本框 37">
            <a:extLst>
              <a:ext uri="{FF2B5EF4-FFF2-40B4-BE49-F238E27FC236}">
                <a16:creationId xmlns:a16="http://schemas.microsoft.com/office/drawing/2014/main" id="{BA8867CB-41E7-E0FD-5226-AB00B981C186}"/>
              </a:ext>
            </a:extLst>
          </p:cNvPr>
          <p:cNvSpPr txBox="1"/>
          <p:nvPr/>
        </p:nvSpPr>
        <p:spPr>
          <a:xfrm>
            <a:off x="336864" y="6440717"/>
            <a:ext cx="12192000" cy="359073"/>
          </a:xfrm>
          <a:prstGeom prst="rect">
            <a:avLst/>
          </a:prstGeom>
          <a:noFill/>
        </p:spPr>
        <p:txBody>
          <a:bodyPr wrap="square">
            <a:spAutoFit/>
          </a:bodyPr>
          <a:lstStyle/>
          <a:p>
            <a:pPr marL="128270" algn="l" rtl="0" eaLnBrk="0">
              <a:lnSpc>
                <a:spcPct val="88000"/>
              </a:lnSpc>
              <a:spcBef>
                <a:spcPts val="5"/>
              </a:spcBef>
            </a:pP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Liu AR, </a:t>
            </a:r>
            <a:r>
              <a:rPr lang="en-US" altLang="zh-CN" sz="600" kern="0" spc="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GargAX</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Liu</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K, Shariff SZ, Jain AK, Weir</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MA. Increased Risk</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of Adverse</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Renal Outcome</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Following</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Polyethylene Glycol Bowel</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Preparation</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Compared to</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Sodium</a:t>
            </a:r>
            <a:r>
              <a:rPr lang="en-US" altLang="zh-CN" sz="6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Picosulfate</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 J Clin</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Pharmacol</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 2016;56(8):983-987</a:t>
            </a:r>
            <a:endParaRPr lang="en-US" altLang="en-US" sz="600" dirty="0"/>
          </a:p>
          <a:p>
            <a:pPr marL="109855" algn="l" rtl="0" eaLnBrk="0">
              <a:lnSpc>
                <a:spcPct val="88000"/>
              </a:lnSpc>
              <a:spcBef>
                <a:spcPts val="70"/>
              </a:spcBef>
            </a:pP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DU, </a:t>
            </a:r>
            <a:r>
              <a:rPr lang="en-US" altLang="zh-CN" sz="600" kern="0" spc="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Yiqi</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 et al. Su1303 Comparison of Bowel</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Preparation</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Quality With</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a Bowel</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Purgative Containing Sodium</a:t>
            </a:r>
            <a:r>
              <a:rPr lang="en-US" altLang="zh-CN" sz="6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Picosulfate</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Magnesium Oxide and</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Citric</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Acid Versus a</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PEG-ELS Solution: A</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Prospective RCT</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in China</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Using</a:t>
            </a:r>
            <a:r>
              <a:rPr lang="en-US" altLang="zh-CN"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Chinese</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Language</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Validated </a:t>
            </a:r>
            <a:r>
              <a:rPr lang="zh-CN" altLang="en-US"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渥太华</a:t>
            </a:r>
            <a:r>
              <a:rPr lang="zh-CN" altLang="en-US" sz="6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Scale. Gastrointestinal Endoscopy, 2012,</a:t>
            </a:r>
            <a:r>
              <a:rPr lang="en-US" altLang="zh-CN" sz="6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4.75: AB286.</a:t>
            </a:r>
            <a:endParaRPr lang="en-US" altLang="en-US" sz="600" dirty="0"/>
          </a:p>
          <a:p>
            <a:pPr marL="109855" algn="l" rtl="0" eaLnBrk="0">
              <a:lnSpc>
                <a:spcPct val="99000"/>
              </a:lnSpc>
              <a:spcBef>
                <a:spcPts val="5"/>
              </a:spcBef>
            </a:pP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Kim J,</a:t>
            </a:r>
            <a:r>
              <a:rPr lang="en-US" altLang="zh-CN" sz="6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Kim HG,</a:t>
            </a:r>
            <a:r>
              <a:rPr lang="en-US" altLang="zh-CN" sz="6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Kim KO,</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et al. Clinical comparison of low-volume agents</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(oral sulfate solution and sodium</a:t>
            </a:r>
            <a:r>
              <a:rPr lang="en-US" altLang="zh-CN" sz="6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picosulfate</a:t>
            </a:r>
            <a:r>
              <a:rPr lang="en-US" altLang="zh-CN" sz="6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 with magnesiu</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m citrate)</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for</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bowel</a:t>
            </a:r>
            <a:r>
              <a:rPr lang="en-US" altLang="zh-CN" sz="600" kern="0" spc="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preparation: the</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EASE study.</a:t>
            </a:r>
            <a:r>
              <a:rPr lang="en-US" altLang="zh-CN" sz="6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err="1">
                <a:solidFill>
                  <a:srgbClr val="404040">
                    <a:alpha val="100000"/>
                  </a:srgbClr>
                </a:solidFill>
                <a:latin typeface="微软雅黑" panose="020B0503020204020204" charset="-122"/>
                <a:ea typeface="微软雅黑" panose="020B0503020204020204" charset="-122"/>
                <a:cs typeface="微软雅黑" panose="020B0503020204020204" charset="-122"/>
              </a:rPr>
              <a:t>Intest</a:t>
            </a:r>
            <a:r>
              <a:rPr lang="en-US" altLang="zh-CN" sz="6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Res. 2019;17(3):413-418.</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lang="en-US" altLang="zh-CN" sz="6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doi:10.5217/ir.2018.00156</a:t>
            </a:r>
            <a:endParaRPr lang="en-US" altLang="en-US" sz="6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C69A1-2DAC-2BB9-8D40-8375305F7CAC}"/>
            </a:ext>
          </a:extLst>
        </p:cNvPr>
        <p:cNvGrpSpPr/>
        <p:nvPr/>
      </p:nvGrpSpPr>
      <p:grpSpPr>
        <a:xfrm>
          <a:off x="0" y="0"/>
          <a:ext cx="0" cy="0"/>
          <a:chOff x="0" y="0"/>
          <a:chExt cx="0" cy="0"/>
        </a:xfrm>
      </p:grpSpPr>
      <p:sp>
        <p:nvSpPr>
          <p:cNvPr id="92" name="文本框 91">
            <a:extLst>
              <a:ext uri="{FF2B5EF4-FFF2-40B4-BE49-F238E27FC236}">
                <a16:creationId xmlns:a16="http://schemas.microsoft.com/office/drawing/2014/main" id="{81185370-0A66-A5D8-8134-45177B332ED8}"/>
              </a:ext>
            </a:extLst>
          </p:cNvPr>
          <p:cNvSpPr txBox="1"/>
          <p:nvPr/>
        </p:nvSpPr>
        <p:spPr>
          <a:xfrm>
            <a:off x="336864" y="342273"/>
            <a:ext cx="9899336" cy="579672"/>
          </a:xfrm>
          <a:prstGeom prst="rect">
            <a:avLst/>
          </a:prstGeom>
          <a:noFill/>
        </p:spPr>
        <p:txBody>
          <a:bodyPr wrap="square" lIns="121883" tIns="60941" rIns="121883" bIns="60941" rtlCol="0" anchor="ctr">
            <a:spAutoFit/>
          </a:bodyPr>
          <a:lstStyle/>
          <a:p>
            <a:pPr>
              <a:lnSpc>
                <a:spcPct val="110000"/>
              </a:lnSpc>
            </a:pPr>
            <a:r>
              <a:rPr kumimoji="1" lang="en-US" altLang="zh-CN" sz="2800" dirty="0">
                <a:solidFill>
                  <a:srgbClr val="016396"/>
                </a:solidFill>
                <a:latin typeface="阿里巴巴普惠体 M" panose="00020600040101010101" charset="-122"/>
                <a:ea typeface="阿里巴巴普惠体 M" panose="00020600040101010101" charset="-122"/>
              </a:rPr>
              <a:t>04</a:t>
            </a:r>
            <a:r>
              <a:rPr kumimoji="1" lang="zh-CN" altLang="en-US" sz="2800" dirty="0">
                <a:solidFill>
                  <a:srgbClr val="016396"/>
                </a:solidFill>
                <a:latin typeface="阿里巴巴普惠体 M" panose="00020600040101010101" charset="-122"/>
                <a:ea typeface="阿里巴巴普惠体 M" panose="00020600040101010101" charset="-122"/>
              </a:rPr>
              <a:t>创新性：</a:t>
            </a:r>
            <a:r>
              <a:rPr kumimoji="1" lang="zh-CN" altLang="zh-CN" sz="2200" dirty="0">
                <a:solidFill>
                  <a:srgbClr val="016396"/>
                </a:solidFill>
                <a:latin typeface="阿里巴巴普惠体 M" panose="00020600040101010101" charset="-122"/>
                <a:ea typeface="阿里巴巴普惠体 M" panose="00020600040101010101" charset="-122"/>
              </a:rPr>
              <a:t>双机制协同、即饮型、口味好</a:t>
            </a:r>
            <a:r>
              <a:rPr kumimoji="1" lang="zh-CN" altLang="en-US" sz="2200" dirty="0">
                <a:solidFill>
                  <a:srgbClr val="016396"/>
                </a:solidFill>
                <a:latin typeface="阿里巴巴普惠体 M" panose="00020600040101010101" charset="-122"/>
                <a:ea typeface="阿里巴巴普惠体 M" panose="00020600040101010101" charset="-122"/>
              </a:rPr>
              <a:t>，解决清肠患者痛点</a:t>
            </a:r>
          </a:p>
        </p:txBody>
      </p:sp>
      <p:pic>
        <p:nvPicPr>
          <p:cNvPr id="2" name="图片 1">
            <a:extLst>
              <a:ext uri="{FF2B5EF4-FFF2-40B4-BE49-F238E27FC236}">
                <a16:creationId xmlns:a16="http://schemas.microsoft.com/office/drawing/2014/main" id="{0485C83A-E65F-0EB0-19C1-7B138C1CCA7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pic>
        <p:nvPicPr>
          <p:cNvPr id="6" name="picture 176">
            <a:extLst>
              <a:ext uri="{FF2B5EF4-FFF2-40B4-BE49-F238E27FC236}">
                <a16:creationId xmlns:a16="http://schemas.microsoft.com/office/drawing/2014/main" id="{3AAEF989-B253-D2E6-78D0-13A3393B9145}"/>
              </a:ext>
            </a:extLst>
          </p:cNvPr>
          <p:cNvPicPr>
            <a:picLocks noChangeAspect="1"/>
          </p:cNvPicPr>
          <p:nvPr/>
        </p:nvPicPr>
        <p:blipFill>
          <a:blip r:embed="rId5"/>
          <a:stretch>
            <a:fillRect/>
          </a:stretch>
        </p:blipFill>
        <p:spPr>
          <a:xfrm rot="21600000">
            <a:off x="0" y="5907023"/>
            <a:ext cx="5205983" cy="950974"/>
          </a:xfrm>
          <a:prstGeom prst="rect">
            <a:avLst/>
          </a:prstGeom>
        </p:spPr>
      </p:pic>
      <p:grpSp>
        <p:nvGrpSpPr>
          <p:cNvPr id="11" name="组合 10">
            <a:extLst>
              <a:ext uri="{FF2B5EF4-FFF2-40B4-BE49-F238E27FC236}">
                <a16:creationId xmlns:a16="http://schemas.microsoft.com/office/drawing/2014/main" id="{C76069D5-C4E0-928F-22A3-898DE59637DA}"/>
              </a:ext>
            </a:extLst>
          </p:cNvPr>
          <p:cNvGrpSpPr/>
          <p:nvPr/>
        </p:nvGrpSpPr>
        <p:grpSpPr>
          <a:xfrm>
            <a:off x="1505422" y="1506767"/>
            <a:ext cx="4305069" cy="1989473"/>
            <a:chOff x="5083073" y="1814040"/>
            <a:chExt cx="4305069" cy="1989473"/>
          </a:xfrm>
        </p:grpSpPr>
        <p:sp>
          <p:nvSpPr>
            <p:cNvPr id="15" name="矩形 14">
              <a:extLst>
                <a:ext uri="{FF2B5EF4-FFF2-40B4-BE49-F238E27FC236}">
                  <a16:creationId xmlns:a16="http://schemas.microsoft.com/office/drawing/2014/main" id="{B878508B-F830-A3A6-DEEA-76CA79751208}"/>
                </a:ext>
              </a:extLst>
            </p:cNvPr>
            <p:cNvSpPr/>
            <p:nvPr/>
          </p:nvSpPr>
          <p:spPr>
            <a:xfrm>
              <a:off x="5083073" y="2448719"/>
              <a:ext cx="4305069" cy="1354794"/>
            </a:xfrm>
            <a:prstGeom prst="rect">
              <a:avLst/>
            </a:prstGeom>
          </p:spPr>
          <p:txBody>
            <a:bodyPr wrap="square">
              <a:spAutoFit/>
            </a:bodyPr>
            <a:lstStyle/>
            <a:p>
              <a:pPr lvl="0" algn="just">
                <a:lnSpc>
                  <a:spcPct val="150000"/>
                </a:lnSpc>
                <a:defRPr/>
              </a:pP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        国内清肠制剂均为渗透单机制，仅有本品为</a:t>
              </a:r>
              <a:r>
                <a:rPr lang="zh-CN" altLang="en-US" sz="1400" b="1" dirty="0">
                  <a:solidFill>
                    <a:srgbClr val="FF0000"/>
                  </a:solidFill>
                  <a:latin typeface="阿里巴巴普惠体 R" panose="00020600040101010101" charset="-122"/>
                  <a:ea typeface="阿里巴巴普惠体 R" panose="00020600040101010101" charset="-122"/>
                  <a:cs typeface="Arial" panose="020B0604020202020204" pitchFamily="34" charset="0"/>
                </a:rPr>
                <a:t>“刺激</a:t>
              </a:r>
              <a:r>
                <a:rPr lang="en-US" altLang="zh-CN" sz="1400" b="1" dirty="0">
                  <a:solidFill>
                    <a:srgbClr val="FF0000"/>
                  </a:solidFill>
                  <a:latin typeface="阿里巴巴普惠体 R" panose="00020600040101010101" charset="-122"/>
                  <a:ea typeface="阿里巴巴普惠体 R" panose="00020600040101010101" charset="-122"/>
                  <a:cs typeface="Arial" panose="020B0604020202020204" pitchFamily="34" charset="0"/>
                </a:rPr>
                <a:t>+</a:t>
              </a:r>
              <a:r>
                <a:rPr lang="zh-CN" altLang="en-US" sz="1400" b="1" dirty="0">
                  <a:solidFill>
                    <a:srgbClr val="FF0000"/>
                  </a:solidFill>
                  <a:latin typeface="阿里巴巴普惠体 R" panose="00020600040101010101" charset="-122"/>
                  <a:ea typeface="阿里巴巴普惠体 R" panose="00020600040101010101" charset="-122"/>
                  <a:cs typeface="Arial" panose="020B0604020202020204" pitchFamily="34" charset="0"/>
                </a:rPr>
                <a:t>渗透”</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rPr>
                <a:t>双重缓泻作用，清肠效果更佳。协同作用减少液体摄入量，同时减少恶心、呕吐等胃肠不良反应的发生。</a:t>
              </a:r>
            </a:p>
          </p:txBody>
        </p:sp>
        <p:sp>
          <p:nvSpPr>
            <p:cNvPr id="16" name="椭圆 15">
              <a:extLst>
                <a:ext uri="{FF2B5EF4-FFF2-40B4-BE49-F238E27FC236}">
                  <a16:creationId xmlns:a16="http://schemas.microsoft.com/office/drawing/2014/main" id="{88C2C673-82B7-5450-AB0A-71FD09449EA5}"/>
                </a:ext>
              </a:extLst>
            </p:cNvPr>
            <p:cNvSpPr/>
            <p:nvPr/>
          </p:nvSpPr>
          <p:spPr>
            <a:xfrm>
              <a:off x="5128082" y="1814040"/>
              <a:ext cx="563143" cy="563143"/>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sp>
          <p:nvSpPr>
            <p:cNvPr id="17" name="矩形 16">
              <a:extLst>
                <a:ext uri="{FF2B5EF4-FFF2-40B4-BE49-F238E27FC236}">
                  <a16:creationId xmlns:a16="http://schemas.microsoft.com/office/drawing/2014/main" id="{9224D162-823A-66C9-D890-DD9B8A7D8397}"/>
                </a:ext>
              </a:extLst>
            </p:cNvPr>
            <p:cNvSpPr/>
            <p:nvPr/>
          </p:nvSpPr>
          <p:spPr>
            <a:xfrm>
              <a:off x="5697283" y="1931464"/>
              <a:ext cx="1903801" cy="369332"/>
            </a:xfrm>
            <a:prstGeom prst="rect">
              <a:avLst/>
            </a:prstGeom>
          </p:spPr>
          <p:txBody>
            <a:bodyPr wrap="square">
              <a:spAutoFit/>
            </a:bodyPr>
            <a:lstStyle/>
            <a:p>
              <a:pPr lvl="0" defTabSz="1219200">
                <a:defRPr/>
              </a:pPr>
              <a:r>
                <a:rPr lang="zh-CN" altLang="en-US" b="1" dirty="0">
                  <a:solidFill>
                    <a:schemeClr val="tx1">
                      <a:lumMod val="75000"/>
                      <a:lumOff val="25000"/>
                    </a:schemeClr>
                  </a:solidFill>
                  <a:latin typeface="阿里巴巴普惠体 R" panose="00020600040101010101" charset="-122"/>
                  <a:ea typeface="阿里巴巴普惠体 R" panose="00020600040101010101" charset="-122"/>
                </a:rPr>
                <a:t>双机制协同清洁</a:t>
              </a:r>
              <a:endParaRPr kumimoji="0" lang="zh-CN" altLang="en-US" b="1" i="0" u="none" strike="noStrike" kern="1200" cap="none" spc="0" normalizeH="0" baseline="0" noProof="0" dirty="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grpSp>
      <p:grpSp>
        <p:nvGrpSpPr>
          <p:cNvPr id="19" name="组合 18">
            <a:extLst>
              <a:ext uri="{FF2B5EF4-FFF2-40B4-BE49-F238E27FC236}">
                <a16:creationId xmlns:a16="http://schemas.microsoft.com/office/drawing/2014/main" id="{7F3DE7A7-18AE-77A9-D685-73C0C8C7D545}"/>
              </a:ext>
            </a:extLst>
          </p:cNvPr>
          <p:cNvGrpSpPr/>
          <p:nvPr/>
        </p:nvGrpSpPr>
        <p:grpSpPr>
          <a:xfrm>
            <a:off x="6658627" y="3792517"/>
            <a:ext cx="4027951" cy="1343143"/>
            <a:chOff x="8488512" y="3966682"/>
            <a:chExt cx="4027951" cy="1343143"/>
          </a:xfrm>
        </p:grpSpPr>
        <p:sp>
          <p:nvSpPr>
            <p:cNvPr id="20" name="矩形 19">
              <a:extLst>
                <a:ext uri="{FF2B5EF4-FFF2-40B4-BE49-F238E27FC236}">
                  <a16:creationId xmlns:a16="http://schemas.microsoft.com/office/drawing/2014/main" id="{DA5E062E-481E-3E34-E737-93051A7B1742}"/>
                </a:ext>
              </a:extLst>
            </p:cNvPr>
            <p:cNvSpPr/>
            <p:nvPr/>
          </p:nvSpPr>
          <p:spPr>
            <a:xfrm>
              <a:off x="8488512" y="4601361"/>
              <a:ext cx="4027951" cy="708464"/>
            </a:xfrm>
            <a:prstGeom prst="rect">
              <a:avLst/>
            </a:prstGeom>
          </p:spPr>
          <p:txBody>
            <a:bodyPr wrap="square">
              <a:spAutoFit/>
            </a:bodyPr>
            <a:lstStyle/>
            <a:p>
              <a:pPr lvl="0" defTabSz="1219200">
                <a:lnSpc>
                  <a:spcPct val="150000"/>
                </a:lnSpc>
                <a:defRPr/>
              </a:pP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       蔓越莓味口感好，改善患者肠道准备体验感，显著</a:t>
              </a:r>
              <a:r>
                <a:rPr lang="zh-CN" altLang="en-US" sz="1400" b="1" dirty="0">
                  <a:solidFill>
                    <a:srgbClr val="FF0000"/>
                  </a:solidFill>
                  <a:latin typeface="阿里巴巴普惠体 R" panose="00020600040101010101" charset="-122"/>
                  <a:ea typeface="阿里巴巴普惠体 R" panose="00020600040101010101" charset="-122"/>
                  <a:cs typeface="Arial" panose="020B0604020202020204" pitchFamily="34" charset="0"/>
                  <a:sym typeface="+mn-ea"/>
                </a:rPr>
                <a:t>提升患者依从性</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a:t>
              </a:r>
              <a:endPar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微软雅黑" panose="020B0503020204020204" charset="-122"/>
              </a:endParaRPr>
            </a:p>
          </p:txBody>
        </p:sp>
        <p:sp>
          <p:nvSpPr>
            <p:cNvPr id="21" name="椭圆 20">
              <a:extLst>
                <a:ext uri="{FF2B5EF4-FFF2-40B4-BE49-F238E27FC236}">
                  <a16:creationId xmlns:a16="http://schemas.microsoft.com/office/drawing/2014/main" id="{280CA827-E7C3-6A28-EC19-6C58383E0610}"/>
                </a:ext>
              </a:extLst>
            </p:cNvPr>
            <p:cNvSpPr/>
            <p:nvPr/>
          </p:nvSpPr>
          <p:spPr>
            <a:xfrm>
              <a:off x="8533521" y="3966682"/>
              <a:ext cx="563143" cy="563143"/>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sp>
          <p:nvSpPr>
            <p:cNvPr id="22" name="矩形 21">
              <a:extLst>
                <a:ext uri="{FF2B5EF4-FFF2-40B4-BE49-F238E27FC236}">
                  <a16:creationId xmlns:a16="http://schemas.microsoft.com/office/drawing/2014/main" id="{A04561D4-3061-A6B6-45AE-7787DE050E3F}"/>
                </a:ext>
              </a:extLst>
            </p:cNvPr>
            <p:cNvSpPr/>
            <p:nvPr/>
          </p:nvSpPr>
          <p:spPr>
            <a:xfrm>
              <a:off x="9102723" y="4084106"/>
              <a:ext cx="1903801" cy="369332"/>
            </a:xfrm>
            <a:prstGeom prst="rect">
              <a:avLst/>
            </a:prstGeom>
          </p:spPr>
          <p:txBody>
            <a:bodyPr wrap="square">
              <a:spAutoFit/>
            </a:bodyPr>
            <a:lstStyle/>
            <a:p>
              <a:pPr marL="0" marR="0" lvl="0" indent="0" algn="l" defTabSz="12192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rPr>
                <a:t>口味佳</a:t>
              </a:r>
            </a:p>
          </p:txBody>
        </p:sp>
      </p:grpSp>
      <p:grpSp>
        <p:nvGrpSpPr>
          <p:cNvPr id="24" name="组合 23">
            <a:extLst>
              <a:ext uri="{FF2B5EF4-FFF2-40B4-BE49-F238E27FC236}">
                <a16:creationId xmlns:a16="http://schemas.microsoft.com/office/drawing/2014/main" id="{28B5D25B-D92E-08B1-E527-A16F44DAD943}"/>
              </a:ext>
            </a:extLst>
          </p:cNvPr>
          <p:cNvGrpSpPr/>
          <p:nvPr/>
        </p:nvGrpSpPr>
        <p:grpSpPr>
          <a:xfrm>
            <a:off x="1505422" y="3792517"/>
            <a:ext cx="4305069" cy="2312639"/>
            <a:chOff x="5083073" y="3966682"/>
            <a:chExt cx="4305069" cy="2312639"/>
          </a:xfrm>
        </p:grpSpPr>
        <p:sp>
          <p:nvSpPr>
            <p:cNvPr id="25" name="矩形 24">
              <a:extLst>
                <a:ext uri="{FF2B5EF4-FFF2-40B4-BE49-F238E27FC236}">
                  <a16:creationId xmlns:a16="http://schemas.microsoft.com/office/drawing/2014/main" id="{B4956212-4F61-AA50-4FBE-29A30E061D5B}"/>
                </a:ext>
              </a:extLst>
            </p:cNvPr>
            <p:cNvSpPr/>
            <p:nvPr/>
          </p:nvSpPr>
          <p:spPr>
            <a:xfrm>
              <a:off x="5083073" y="4601361"/>
              <a:ext cx="4305069" cy="1677960"/>
            </a:xfrm>
            <a:prstGeom prst="rect">
              <a:avLst/>
            </a:prstGeom>
          </p:spPr>
          <p:txBody>
            <a:bodyPr wrap="square">
              <a:spAutoFit/>
            </a:bodyPr>
            <a:lstStyle/>
            <a:p>
              <a:pPr lvl="0" algn="just">
                <a:lnSpc>
                  <a:spcPct val="150000"/>
                </a:lnSpc>
                <a:defRPr/>
              </a:pP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        国内现有清肠剂均为药和液体混合且一次性喝完的大量混合液体，给清肠患者带来很大痛苦；本品为药和液体分开服用的方式，服药后澄清液体可</a:t>
              </a:r>
              <a:r>
                <a:rPr lang="zh-CN" altLang="en-US" sz="1400" b="1" dirty="0">
                  <a:solidFill>
                    <a:srgbClr val="016396"/>
                  </a:solidFill>
                  <a:latin typeface="阿里巴巴普惠体 R" panose="00020600040101010101" charset="-122"/>
                  <a:ea typeface="阿里巴巴普惠体 R" panose="00020600040101010101" charset="-122"/>
                  <a:cs typeface="Arial" panose="020B0604020202020204" pitchFamily="34" charset="0"/>
                  <a:sym typeface="+mn-ea"/>
                </a:rPr>
                <a:t>分多次服用</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且总服用量小，</a:t>
              </a:r>
              <a:r>
                <a:rPr lang="zh-CN" altLang="en-US" sz="1400" b="1" dirty="0">
                  <a:solidFill>
                    <a:srgbClr val="016396"/>
                  </a:solidFill>
                  <a:latin typeface="阿里巴巴普惠体 R" panose="00020600040101010101" charset="-122"/>
                  <a:ea typeface="阿里巴巴普惠体 R" panose="00020600040101010101" charset="-122"/>
                  <a:cs typeface="Arial" panose="020B0604020202020204" pitchFamily="34" charset="0"/>
                  <a:sym typeface="+mn-ea"/>
                </a:rPr>
                <a:t>解决患者的痛苦，提高患者的依从性和幸福感。</a:t>
              </a:r>
              <a:endParaRPr lang="en-US" altLang="zh-CN" sz="1400" b="1" dirty="0">
                <a:solidFill>
                  <a:srgbClr val="016396"/>
                </a:solidFill>
                <a:latin typeface="阿里巴巴普惠体 R" panose="00020600040101010101" charset="-122"/>
                <a:ea typeface="阿里巴巴普惠体 R" panose="00020600040101010101" charset="-122"/>
                <a:cs typeface="Arial" panose="020B0604020202020204" pitchFamily="34" charset="0"/>
                <a:sym typeface="+mn-ea"/>
              </a:endParaRPr>
            </a:p>
          </p:txBody>
        </p:sp>
        <p:sp>
          <p:nvSpPr>
            <p:cNvPr id="26" name="椭圆 25">
              <a:extLst>
                <a:ext uri="{FF2B5EF4-FFF2-40B4-BE49-F238E27FC236}">
                  <a16:creationId xmlns:a16="http://schemas.microsoft.com/office/drawing/2014/main" id="{64BA4B72-BF40-0A2E-9C55-1A55B6938390}"/>
                </a:ext>
              </a:extLst>
            </p:cNvPr>
            <p:cNvSpPr/>
            <p:nvPr/>
          </p:nvSpPr>
          <p:spPr>
            <a:xfrm>
              <a:off x="5128082" y="3966682"/>
              <a:ext cx="563143" cy="563143"/>
            </a:xfrm>
            <a:prstGeom prst="ellipse">
              <a:avLst/>
            </a:prstGeom>
            <a:solidFill>
              <a:srgbClr val="0163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sp>
          <p:nvSpPr>
            <p:cNvPr id="27" name="矩形 26">
              <a:extLst>
                <a:ext uri="{FF2B5EF4-FFF2-40B4-BE49-F238E27FC236}">
                  <a16:creationId xmlns:a16="http://schemas.microsoft.com/office/drawing/2014/main" id="{82B51133-2CEE-A529-81C7-9561D0D1DF42}"/>
                </a:ext>
              </a:extLst>
            </p:cNvPr>
            <p:cNvSpPr/>
            <p:nvPr/>
          </p:nvSpPr>
          <p:spPr>
            <a:xfrm>
              <a:off x="5697284" y="4084106"/>
              <a:ext cx="2093552" cy="369332"/>
            </a:xfrm>
            <a:prstGeom prst="rect">
              <a:avLst/>
            </a:prstGeom>
          </p:spPr>
          <p:txBody>
            <a:bodyPr wrap="square">
              <a:spAutoFit/>
            </a:bodyPr>
            <a:lstStyle/>
            <a:p>
              <a:pPr lvl="0" defTabSz="1219200">
                <a:defRPr/>
              </a:pPr>
              <a:r>
                <a:rPr lang="zh-CN" altLang="en-US" b="1" dirty="0">
                  <a:solidFill>
                    <a:schemeClr val="tx1">
                      <a:lumMod val="75000"/>
                      <a:lumOff val="25000"/>
                    </a:schemeClr>
                  </a:solidFill>
                  <a:latin typeface="阿里巴巴普惠体 R" panose="00020600040101010101" charset="-122"/>
                  <a:ea typeface="阿里巴巴普惠体 R" panose="00020600040101010101" charset="-122"/>
                  <a:sym typeface="+mn-ea"/>
                </a:rPr>
                <a:t>解决清肠患者痛点</a:t>
              </a:r>
              <a:endParaRPr kumimoji="0" lang="zh-CN" altLang="en-US" b="1" i="0" u="none" strike="noStrike" kern="1200" cap="none" spc="0" normalizeH="0" baseline="0" noProof="0" dirty="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grpSp>
      <p:grpSp>
        <p:nvGrpSpPr>
          <p:cNvPr id="74" name="组合 73">
            <a:extLst>
              <a:ext uri="{FF2B5EF4-FFF2-40B4-BE49-F238E27FC236}">
                <a16:creationId xmlns:a16="http://schemas.microsoft.com/office/drawing/2014/main" id="{55A6F8B6-59A4-0773-A8E1-8B3D07E77F84}"/>
              </a:ext>
            </a:extLst>
          </p:cNvPr>
          <p:cNvGrpSpPr/>
          <p:nvPr/>
        </p:nvGrpSpPr>
        <p:grpSpPr>
          <a:xfrm>
            <a:off x="6658627" y="1506767"/>
            <a:ext cx="4027951" cy="1666308"/>
            <a:chOff x="8488512" y="1814040"/>
            <a:chExt cx="4027951" cy="1666308"/>
          </a:xfrm>
        </p:grpSpPr>
        <p:sp>
          <p:nvSpPr>
            <p:cNvPr id="75" name="矩形 74">
              <a:extLst>
                <a:ext uri="{FF2B5EF4-FFF2-40B4-BE49-F238E27FC236}">
                  <a16:creationId xmlns:a16="http://schemas.microsoft.com/office/drawing/2014/main" id="{98752D63-4BC7-CF3C-0232-0A8B830940B2}"/>
                </a:ext>
              </a:extLst>
            </p:cNvPr>
            <p:cNvSpPr/>
            <p:nvPr/>
          </p:nvSpPr>
          <p:spPr>
            <a:xfrm>
              <a:off x="8488512" y="2448719"/>
              <a:ext cx="4027951" cy="1031629"/>
            </a:xfrm>
            <a:prstGeom prst="rect">
              <a:avLst/>
            </a:prstGeom>
          </p:spPr>
          <p:txBody>
            <a:bodyPr wrap="square">
              <a:spAutoFit/>
            </a:bodyPr>
            <a:lstStyle/>
            <a:p>
              <a:pPr lvl="0" algn="just">
                <a:lnSpc>
                  <a:spcPct val="150000"/>
                </a:lnSpc>
                <a:defRPr/>
              </a:pP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       目前</a:t>
              </a:r>
              <a:r>
                <a:rPr lang="zh-CN" altLang="en-US" sz="1400" b="1" dirty="0">
                  <a:solidFill>
                    <a:srgbClr val="FF0000"/>
                  </a:solidFill>
                  <a:latin typeface="阿里巴巴普惠体 R" panose="00020600040101010101" charset="-122"/>
                  <a:ea typeface="阿里巴巴普惠体 R" panose="00020600040101010101" charset="-122"/>
                  <a:cs typeface="Arial" panose="020B0604020202020204" pitchFamily="34" charset="0"/>
                  <a:sym typeface="+mn-ea"/>
                </a:rPr>
                <a:t>唯一</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的</a:t>
              </a:r>
              <a:r>
                <a:rPr lang="zh-CN" altLang="en-US" sz="1400" b="1" dirty="0">
                  <a:solidFill>
                    <a:srgbClr val="FF0000"/>
                  </a:solidFill>
                  <a:latin typeface="阿里巴巴普惠体 R" panose="00020600040101010101" charset="-122"/>
                  <a:ea typeface="阿里巴巴普惠体 R" panose="00020600040101010101" charset="-122"/>
                  <a:cs typeface="Arial" panose="020B0604020202020204" pitchFamily="34" charset="0"/>
                  <a:sym typeface="+mn-ea"/>
                </a:rPr>
                <a:t>即饮型</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肠道准备剂，</a:t>
              </a:r>
              <a:r>
                <a:rPr lang="zh-CN" altLang="en-US" sz="1400" b="1" dirty="0">
                  <a:solidFill>
                    <a:srgbClr val="016396"/>
                  </a:solidFill>
                  <a:latin typeface="阿里巴巴普惠体 R" panose="00020600040101010101" charset="-122"/>
                  <a:ea typeface="阿里巴巴普惠体 R" panose="00020600040101010101" charset="-122"/>
                  <a:cs typeface="Arial" panose="020B0604020202020204" pitchFamily="34" charset="0"/>
                  <a:sym typeface="+mn-ea"/>
                </a:rPr>
                <a:t>无需稀释，无需溶解</a:t>
              </a:r>
              <a:r>
                <a:rPr lang="zh-CN" altLang="en-US" sz="1400" dirty="0">
                  <a:solidFill>
                    <a:schemeClr val="tx1">
                      <a:lumMod val="75000"/>
                      <a:lumOff val="25000"/>
                    </a:schemeClr>
                  </a:solidFill>
                  <a:latin typeface="阿里巴巴普惠体 R" panose="00020600040101010101" charset="-122"/>
                  <a:ea typeface="阿里巴巴普惠体 R" panose="00020600040101010101" charset="-122"/>
                  <a:cs typeface="Arial" panose="020B0604020202020204" pitchFamily="34" charset="0"/>
                  <a:sym typeface="+mn-ea"/>
                </a:rPr>
                <a:t>。相比目前肠道清洁药物更利于操作，减少差错风险，特别适用于老年人与术前紧张患者。</a:t>
              </a:r>
            </a:p>
          </p:txBody>
        </p:sp>
        <p:grpSp>
          <p:nvGrpSpPr>
            <p:cNvPr id="76" name="组合 75">
              <a:extLst>
                <a:ext uri="{FF2B5EF4-FFF2-40B4-BE49-F238E27FC236}">
                  <a16:creationId xmlns:a16="http://schemas.microsoft.com/office/drawing/2014/main" id="{29EDD05E-DF8C-3DAC-AFD9-B5A34B8FB89E}"/>
                </a:ext>
              </a:extLst>
            </p:cNvPr>
            <p:cNvGrpSpPr/>
            <p:nvPr/>
          </p:nvGrpSpPr>
          <p:grpSpPr>
            <a:xfrm>
              <a:off x="8533521" y="1814040"/>
              <a:ext cx="2473003" cy="563143"/>
              <a:chOff x="8533521" y="1814040"/>
              <a:chExt cx="2473003" cy="563143"/>
            </a:xfrm>
          </p:grpSpPr>
          <p:sp>
            <p:nvSpPr>
              <p:cNvPr id="77" name="椭圆 76">
                <a:extLst>
                  <a:ext uri="{FF2B5EF4-FFF2-40B4-BE49-F238E27FC236}">
                    <a16:creationId xmlns:a16="http://schemas.microsoft.com/office/drawing/2014/main" id="{637C83DD-D9A5-737A-BB93-7612913CDEC5}"/>
                  </a:ext>
                </a:extLst>
              </p:cNvPr>
              <p:cNvSpPr/>
              <p:nvPr/>
            </p:nvSpPr>
            <p:spPr>
              <a:xfrm>
                <a:off x="8533521" y="1814040"/>
                <a:ext cx="563143" cy="563143"/>
              </a:xfrm>
              <a:prstGeom prst="ellipse">
                <a:avLst/>
              </a:prstGeom>
              <a:solidFill>
                <a:srgbClr val="0163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sp>
            <p:nvSpPr>
              <p:cNvPr id="78" name="矩形 77">
                <a:extLst>
                  <a:ext uri="{FF2B5EF4-FFF2-40B4-BE49-F238E27FC236}">
                    <a16:creationId xmlns:a16="http://schemas.microsoft.com/office/drawing/2014/main" id="{F9E2D455-E299-69B7-D2A4-FCCA010DECAB}"/>
                  </a:ext>
                </a:extLst>
              </p:cNvPr>
              <p:cNvSpPr/>
              <p:nvPr/>
            </p:nvSpPr>
            <p:spPr>
              <a:xfrm>
                <a:off x="9102723" y="1931464"/>
                <a:ext cx="1903801" cy="369332"/>
              </a:xfrm>
              <a:prstGeom prst="rect">
                <a:avLst/>
              </a:prstGeom>
            </p:spPr>
            <p:txBody>
              <a:bodyPr wrap="square">
                <a:spAutoFit/>
              </a:bodyPr>
              <a:lstStyle/>
              <a:p>
                <a:pPr lvl="0" defTabSz="1219200">
                  <a:defRPr/>
                </a:pPr>
                <a:r>
                  <a:rPr lang="zh-CN" altLang="en-US" b="1" dirty="0">
                    <a:solidFill>
                      <a:schemeClr val="tx1">
                        <a:lumMod val="75000"/>
                        <a:lumOff val="25000"/>
                      </a:schemeClr>
                    </a:solidFill>
                    <a:latin typeface="阿里巴巴普惠体 R" panose="00020600040101010101" charset="-122"/>
                    <a:ea typeface="阿里巴巴普惠体 R" panose="00020600040101010101" charset="-122"/>
                    <a:sym typeface="+mn-ea"/>
                  </a:rPr>
                  <a:t>唯一即饮制剂</a:t>
                </a:r>
                <a:endParaRPr kumimoji="0" lang="zh-CN" altLang="en-US" b="1" i="0" u="none" strike="noStrike" kern="1200" cap="none" spc="0" normalizeH="0" baseline="0" noProof="0" dirty="0">
                  <a:ln>
                    <a:noFill/>
                  </a:ln>
                  <a:solidFill>
                    <a:schemeClr val="tx1">
                      <a:lumMod val="75000"/>
                      <a:lumOff val="25000"/>
                    </a:schemeClr>
                  </a:solidFill>
                  <a:effectLst/>
                  <a:uLnTx/>
                  <a:uFillTx/>
                  <a:latin typeface="阿里巴巴普惠体 R" panose="00020600040101010101" charset="-122"/>
                  <a:ea typeface="阿里巴巴普惠体 R" panose="00020600040101010101" charset="-122"/>
                  <a:cs typeface="+mn-cs"/>
                  <a:sym typeface="微软雅黑" panose="020B0503020204020204" charset="-122"/>
                </a:endParaRPr>
              </a:p>
            </p:txBody>
          </p:sp>
        </p:grpSp>
      </p:grpSp>
      <p:pic>
        <p:nvPicPr>
          <p:cNvPr id="81" name="图片 80">
            <a:extLst>
              <a:ext uri="{FF2B5EF4-FFF2-40B4-BE49-F238E27FC236}">
                <a16:creationId xmlns:a16="http://schemas.microsoft.com/office/drawing/2014/main" id="{B4EB512E-85E1-79FA-BB0E-DC4FD230BD53}"/>
              </a:ext>
            </a:extLst>
          </p:cNvPr>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l="8591" t="21971" r="9474" b="23683"/>
          <a:stretch>
            <a:fillRect/>
          </a:stretch>
        </p:blipFill>
        <p:spPr>
          <a:xfrm>
            <a:off x="9195850" y="5135660"/>
            <a:ext cx="2338864" cy="1278630"/>
          </a:xfrm>
          <a:prstGeom prst="rect">
            <a:avLst/>
          </a:prstGeom>
        </p:spPr>
      </p:pic>
    </p:spTree>
    <p:custDataLst>
      <p:tags r:id="rId1"/>
    </p:custDataLst>
    <p:extLst>
      <p:ext uri="{BB962C8B-B14F-4D97-AF65-F5344CB8AC3E}">
        <p14:creationId xmlns:p14="http://schemas.microsoft.com/office/powerpoint/2010/main" val="200728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500" fill="hold"/>
                                        <p:tgtEl>
                                          <p:spTgt spid="24"/>
                                        </p:tgtEl>
                                        <p:attrNameLst>
                                          <p:attrName>ppt_x</p:attrName>
                                        </p:attrNameLst>
                                      </p:cBhvr>
                                      <p:tavLst>
                                        <p:tav tm="0">
                                          <p:val>
                                            <p:strVal val="#ppt_x"/>
                                          </p:val>
                                        </p:tav>
                                        <p:tav tm="100000">
                                          <p:val>
                                            <p:strVal val="#ppt_x"/>
                                          </p:val>
                                        </p:tav>
                                      </p:tavLst>
                                    </p:anim>
                                    <p:anim calcmode="lin" valueType="num">
                                      <p:cBhvr additive="base">
                                        <p:cTn id="18" dur="500" fill="hold"/>
                                        <p:tgtEl>
                                          <p:spTgt spid="24"/>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74"/>
                                        </p:tgtEl>
                                        <p:attrNameLst>
                                          <p:attrName>style.visibility</p:attrName>
                                        </p:attrNameLst>
                                      </p:cBhvr>
                                      <p:to>
                                        <p:strVal val="visible"/>
                                      </p:to>
                                    </p:set>
                                    <p:anim calcmode="lin" valueType="num">
                                      <p:cBhvr additive="base">
                                        <p:cTn id="22" dur="500" fill="hold"/>
                                        <p:tgtEl>
                                          <p:spTgt spid="74"/>
                                        </p:tgtEl>
                                        <p:attrNameLst>
                                          <p:attrName>ppt_x</p:attrName>
                                        </p:attrNameLst>
                                      </p:cBhvr>
                                      <p:tavLst>
                                        <p:tav tm="0">
                                          <p:val>
                                            <p:strVal val="#ppt_x"/>
                                          </p:val>
                                        </p:tav>
                                        <p:tav tm="100000">
                                          <p:val>
                                            <p:strVal val="#ppt_x"/>
                                          </p:val>
                                        </p:tav>
                                      </p:tavLst>
                                    </p:anim>
                                    <p:anim calcmode="lin" valueType="num">
                                      <p:cBhvr additive="base">
                                        <p:cTn id="23" dur="500" fill="hold"/>
                                        <p:tgtEl>
                                          <p:spTgt spid="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B791A-0D1D-6B85-6AFA-0E5DFCC79888}"/>
            </a:ext>
          </a:extLst>
        </p:cNvPr>
        <p:cNvGrpSpPr/>
        <p:nvPr/>
      </p:nvGrpSpPr>
      <p:grpSpPr>
        <a:xfrm>
          <a:off x="0" y="0"/>
          <a:ext cx="0" cy="0"/>
          <a:chOff x="0" y="0"/>
          <a:chExt cx="0" cy="0"/>
        </a:xfrm>
      </p:grpSpPr>
      <p:sp>
        <p:nvSpPr>
          <p:cNvPr id="92" name="文本框 91">
            <a:extLst>
              <a:ext uri="{FF2B5EF4-FFF2-40B4-BE49-F238E27FC236}">
                <a16:creationId xmlns:a16="http://schemas.microsoft.com/office/drawing/2014/main" id="{79C70E8B-22EA-BFDC-8A80-D283740D79FE}"/>
              </a:ext>
            </a:extLst>
          </p:cNvPr>
          <p:cNvSpPr txBox="1"/>
          <p:nvPr/>
        </p:nvSpPr>
        <p:spPr>
          <a:xfrm>
            <a:off x="336864" y="342270"/>
            <a:ext cx="1961836" cy="579672"/>
          </a:xfrm>
          <a:prstGeom prst="rect">
            <a:avLst/>
          </a:prstGeom>
          <a:noFill/>
        </p:spPr>
        <p:txBody>
          <a:bodyPr wrap="square" lIns="121883" tIns="60941" rIns="121883" bIns="60941" rtlCol="0" anchor="ctr">
            <a:spAutoFit/>
          </a:bodyPr>
          <a:lstStyle/>
          <a:p>
            <a:pPr>
              <a:lnSpc>
                <a:spcPct val="110000"/>
              </a:lnSpc>
            </a:pPr>
            <a:r>
              <a:rPr kumimoji="1" lang="en-US" altLang="zh-CN" sz="2800" dirty="0">
                <a:solidFill>
                  <a:srgbClr val="016396"/>
                </a:solidFill>
                <a:latin typeface="阿里巴巴普惠体 M" panose="00020600040101010101" charset="-122"/>
                <a:ea typeface="阿里巴巴普惠体 M" panose="00020600040101010101" charset="-122"/>
              </a:rPr>
              <a:t>05</a:t>
            </a:r>
            <a:r>
              <a:rPr kumimoji="1" lang="zh-CN" altLang="en-US" sz="2800" dirty="0">
                <a:solidFill>
                  <a:srgbClr val="016396"/>
                </a:solidFill>
                <a:latin typeface="阿里巴巴普惠体 M" panose="00020600040101010101" charset="-122"/>
                <a:ea typeface="阿里巴巴普惠体 M" panose="00020600040101010101" charset="-122"/>
              </a:rPr>
              <a:t>公平性：</a:t>
            </a:r>
          </a:p>
        </p:txBody>
      </p:sp>
      <p:pic>
        <p:nvPicPr>
          <p:cNvPr id="2" name="图片 1">
            <a:extLst>
              <a:ext uri="{FF2B5EF4-FFF2-40B4-BE49-F238E27FC236}">
                <a16:creationId xmlns:a16="http://schemas.microsoft.com/office/drawing/2014/main" id="{F4F41452-F471-09B4-3E9C-2940C314BE4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4783" y="12212"/>
            <a:ext cx="1853348" cy="1033727"/>
          </a:xfrm>
          <a:prstGeom prst="rect">
            <a:avLst/>
          </a:prstGeom>
        </p:spPr>
      </p:pic>
      <p:pic>
        <p:nvPicPr>
          <p:cNvPr id="6" name="picture 176">
            <a:extLst>
              <a:ext uri="{FF2B5EF4-FFF2-40B4-BE49-F238E27FC236}">
                <a16:creationId xmlns:a16="http://schemas.microsoft.com/office/drawing/2014/main" id="{2C12C610-EFA2-8CDC-9051-0C8EDADAC012}"/>
              </a:ext>
            </a:extLst>
          </p:cNvPr>
          <p:cNvPicPr>
            <a:picLocks noChangeAspect="1"/>
          </p:cNvPicPr>
          <p:nvPr/>
        </p:nvPicPr>
        <p:blipFill>
          <a:blip r:embed="rId5"/>
          <a:stretch>
            <a:fillRect/>
          </a:stretch>
        </p:blipFill>
        <p:spPr>
          <a:xfrm rot="21600000">
            <a:off x="0" y="5907023"/>
            <a:ext cx="5205983" cy="950974"/>
          </a:xfrm>
          <a:prstGeom prst="rect">
            <a:avLst/>
          </a:prstGeom>
        </p:spPr>
      </p:pic>
      <p:sp>
        <p:nvSpPr>
          <p:cNvPr id="32" name="textbox 378">
            <a:extLst>
              <a:ext uri="{FF2B5EF4-FFF2-40B4-BE49-F238E27FC236}">
                <a16:creationId xmlns:a16="http://schemas.microsoft.com/office/drawing/2014/main" id="{E0BE6F81-DB31-A9DC-07F4-F6A5F47BF30F}"/>
              </a:ext>
            </a:extLst>
          </p:cNvPr>
          <p:cNvSpPr/>
          <p:nvPr/>
        </p:nvSpPr>
        <p:spPr>
          <a:xfrm>
            <a:off x="6450998" y="4787232"/>
            <a:ext cx="5207000" cy="1750347"/>
          </a:xfrm>
          <a:prstGeom prst="rect">
            <a:avLst/>
          </a:prstGeom>
          <a:solidFill>
            <a:srgbClr val="FFFFFF"/>
          </a:solidFill>
        </p:spPr>
        <p:txBody>
          <a:bodyPr vert="horz" wrap="square" lIns="0" tIns="0" rIns="0" bIns="0"/>
          <a:lstStyle/>
          <a:p>
            <a:pPr algn="l" rtl="0" eaLnBrk="0">
              <a:lnSpc>
                <a:spcPct val="112000"/>
              </a:lnSpc>
            </a:pPr>
            <a:endParaRPr lang="en-US" altLang="en-US" sz="1000" dirty="0"/>
          </a:p>
          <a:p>
            <a:pPr algn="l" rtl="0" eaLnBrk="0">
              <a:lnSpc>
                <a:spcPct val="112000"/>
              </a:lnSpc>
            </a:pPr>
            <a:endParaRPr lang="en-US" altLang="en-US" sz="1000" dirty="0"/>
          </a:p>
          <a:p>
            <a:pPr algn="l" rtl="0" eaLnBrk="0">
              <a:lnSpc>
                <a:spcPct val="112000"/>
              </a:lnSpc>
            </a:pPr>
            <a:endParaRPr lang="en-US" altLang="en-US" sz="900" dirty="0"/>
          </a:p>
          <a:p>
            <a:pPr marL="398780" indent="-282575" eaLnBrk="0">
              <a:lnSpc>
                <a:spcPct val="114000"/>
              </a:lnSpc>
              <a:spcBef>
                <a:spcPts val="5"/>
              </a:spcBef>
            </a:pPr>
            <a:r>
              <a:rPr sz="1200" kern="0" spc="20" dirty="0">
                <a:solidFill>
                  <a:srgbClr val="595959">
                    <a:alpha val="100000"/>
                  </a:srgbClr>
                </a:solidFill>
                <a:latin typeface="Arial" panose="020B0604020202020204"/>
                <a:ea typeface="Arial" panose="020B0604020202020204"/>
                <a:cs typeface="Arial" panose="020B0604020202020204"/>
              </a:rPr>
              <a:t>•    </a:t>
            </a:r>
            <a:r>
              <a:rPr sz="120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本品药品说明书的适应症患者明确</a:t>
            </a:r>
            <a:r>
              <a:rPr sz="1200" kern="0" spc="-1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20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不会造成滥用或超说明书用药</a:t>
            </a:r>
            <a:r>
              <a:rPr lang="zh-CN" altLang="en-US"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endParaRPr lang="en-US" altLang="zh-CN"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endParaRPr>
          </a:p>
          <a:p>
            <a:pPr marL="398780" indent="-282575" eaLnBrk="0">
              <a:lnSpc>
                <a:spcPct val="114000"/>
              </a:lnSpc>
              <a:spcBef>
                <a:spcPts val="5"/>
              </a:spcBef>
            </a:pPr>
            <a:r>
              <a:rPr kumimoji="1" lang="en-US" altLang="zh-CN" sz="1200" b="1" kern="0" spc="20" dirty="0">
                <a:solidFill>
                  <a:srgbClr val="595959">
                    <a:alpha val="100000"/>
                  </a:srgbClr>
                </a:solidFill>
                <a:latin typeface="微软雅黑" panose="020B0503020204020204" charset="-122"/>
                <a:ea typeface="微软雅黑" panose="020B0503020204020204" charset="-122"/>
                <a:sym typeface="+mn-ea"/>
              </a:rPr>
              <a:t>     </a:t>
            </a:r>
            <a:r>
              <a:rPr kumimoji="1" lang="zh-CN" altLang="en-US" sz="1200" b="1" dirty="0">
                <a:latin typeface="Calibri" panose="020F0502020204030204" pitchFamily="34" charset="0"/>
                <a:ea typeface="微软雅黑" panose="020B0503020204020204" pitchFamily="34" charset="-122"/>
                <a:sym typeface="+mn-ea"/>
              </a:rPr>
              <a:t>不涉及长期用药</a:t>
            </a:r>
            <a:r>
              <a:rPr kumimoji="1"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，大幅减少医保基金管理风险</a:t>
            </a:r>
            <a:r>
              <a:rPr lang="zh-CN" altLang="en-US"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endParaRPr lang="en-US" altLang="zh-CN"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endParaRPr>
          </a:p>
          <a:p>
            <a:pPr marL="398780" indent="-282575" eaLnBrk="0">
              <a:lnSpc>
                <a:spcPct val="114000"/>
              </a:lnSpc>
              <a:spcBef>
                <a:spcPts val="5"/>
              </a:spcBef>
            </a:pPr>
            <a:r>
              <a:rPr lang="en-US" altLang="zh-CN" sz="1200" kern="0" spc="20" dirty="0">
                <a:solidFill>
                  <a:srgbClr val="595959">
                    <a:alpha val="100000"/>
                  </a:srgbClr>
                </a:solidFill>
                <a:ea typeface="Arial" panose="020B0604020202020204"/>
                <a:cs typeface="Arial" panose="020B0604020202020204"/>
              </a:rPr>
              <a:t>•    </a:t>
            </a:r>
            <a:r>
              <a:rPr sz="1200" kern="0" spc="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本品说明书用法用量简</a:t>
            </a:r>
            <a:r>
              <a:rPr sz="1200" kern="0" spc="-1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单明确</a:t>
            </a:r>
            <a:r>
              <a:rPr sz="1200" kern="0" spc="-20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kumimoji="1"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mn-ea"/>
              </a:rPr>
              <a:t>直接饮用，</a:t>
            </a:r>
            <a:r>
              <a:rPr kumimoji="1" lang="zh-CN" altLang="en-US" sz="1200" b="1" dirty="0">
                <a:latin typeface="Calibri" panose="020F0502020204030204" pitchFamily="34" charset="0"/>
                <a:ea typeface="微软雅黑" panose="020B0503020204020204" pitchFamily="34" charset="-122"/>
                <a:sym typeface="+mn-ea"/>
              </a:rPr>
              <a:t>既降低医务人员管理负担，也减少患者使用偏差</a:t>
            </a:r>
            <a:endParaRPr lang="en-US" altLang="en-US" sz="1200" dirty="0"/>
          </a:p>
        </p:txBody>
      </p:sp>
      <p:sp>
        <p:nvSpPr>
          <p:cNvPr id="33" name="textbox 380">
            <a:extLst>
              <a:ext uri="{FF2B5EF4-FFF2-40B4-BE49-F238E27FC236}">
                <a16:creationId xmlns:a16="http://schemas.microsoft.com/office/drawing/2014/main" id="{ECA03D28-0A41-E904-5C05-01E0A86418D5}"/>
              </a:ext>
            </a:extLst>
          </p:cNvPr>
          <p:cNvSpPr/>
          <p:nvPr/>
        </p:nvSpPr>
        <p:spPr>
          <a:xfrm>
            <a:off x="483036" y="4762424"/>
            <a:ext cx="5210175" cy="1769568"/>
          </a:xfrm>
          <a:prstGeom prst="rect">
            <a:avLst/>
          </a:prstGeom>
          <a:solidFill>
            <a:srgbClr val="FFFFFF"/>
          </a:solidFill>
        </p:spPr>
        <p:txBody>
          <a:bodyPr vert="horz" wrap="square" lIns="0" tIns="0" rIns="0" bIns="0"/>
          <a:lstStyle/>
          <a:p>
            <a:pPr algn="l" rtl="0" eaLnBrk="0">
              <a:lnSpc>
                <a:spcPct val="122000"/>
              </a:lnSpc>
            </a:pPr>
            <a:endParaRPr lang="en-US" altLang="en-US" sz="700" dirty="0"/>
          </a:p>
          <a:p>
            <a:pPr marL="116205" eaLnBrk="0">
              <a:lnSpc>
                <a:spcPct val="97000"/>
              </a:lnSpc>
              <a:spcBef>
                <a:spcPts val="5"/>
              </a:spcBef>
            </a:pPr>
            <a:r>
              <a:rPr sz="1200" kern="0" spc="0" dirty="0">
                <a:solidFill>
                  <a:srgbClr val="595959">
                    <a:alpha val="100000"/>
                  </a:srgbClr>
                </a:solidFill>
                <a:latin typeface="Arial" panose="020B0604020202020204"/>
                <a:ea typeface="Arial" panose="020B0604020202020204"/>
                <a:cs typeface="Arial" panose="020B0604020202020204"/>
              </a:rPr>
              <a:t>•</a:t>
            </a:r>
            <a:r>
              <a:rPr lang="en-US" sz="1200" kern="0" spc="0" dirty="0">
                <a:solidFill>
                  <a:srgbClr val="595959">
                    <a:alpha val="100000"/>
                  </a:srgbClr>
                </a:solidFill>
                <a:latin typeface="Arial" panose="020B0604020202020204"/>
                <a:ea typeface="Arial" panose="020B0604020202020204"/>
                <a:cs typeface="Arial" panose="020B0604020202020204"/>
              </a:rPr>
              <a:t>    </a:t>
            </a:r>
            <a:r>
              <a:rPr lang="zh-CN" altLang="zh-CN" sz="1200" kern="0" dirty="0">
                <a:solidFill>
                  <a:srgbClr val="595959">
                    <a:alpha val="100000"/>
                  </a:srgbClr>
                </a:solidFill>
                <a:latin typeface="微软雅黑" panose="020B0503020204020204" charset="-122"/>
                <a:ea typeface="微软雅黑" panose="020B0503020204020204" charset="-122"/>
              </a:rPr>
              <a:t>复方匹可硫酸钠口服溶液作为双机制协同、即饮型、药量少、口味好</a:t>
            </a:r>
            <a:r>
              <a:rPr lang="zh-CN" altLang="en-US" sz="1200" kern="0" dirty="0">
                <a:solidFill>
                  <a:srgbClr val="595959">
                    <a:alpha val="100000"/>
                  </a:srgbClr>
                </a:solidFill>
                <a:latin typeface="微软雅黑" panose="020B0503020204020204" charset="-122"/>
                <a:ea typeface="微软雅黑" panose="020B0503020204020204" charset="-122"/>
              </a:rPr>
              <a:t>、  </a:t>
            </a:r>
            <a:endParaRPr lang="en-US" altLang="zh-CN" sz="1200" kern="0" dirty="0">
              <a:solidFill>
                <a:srgbClr val="595959">
                  <a:alpha val="100000"/>
                </a:srgbClr>
              </a:solidFill>
              <a:latin typeface="微软雅黑" panose="020B0503020204020204" charset="-122"/>
              <a:ea typeface="微软雅黑" panose="020B0503020204020204" charset="-122"/>
            </a:endParaRPr>
          </a:p>
          <a:p>
            <a:pPr marL="116205" eaLnBrk="0">
              <a:lnSpc>
                <a:spcPct val="97000"/>
              </a:lnSpc>
              <a:spcBef>
                <a:spcPts val="5"/>
              </a:spcBef>
            </a:pPr>
            <a:r>
              <a:rPr lang="en-US" altLang="zh-CN" sz="1200" kern="0" dirty="0">
                <a:solidFill>
                  <a:srgbClr val="595959">
                    <a:alpha val="100000"/>
                  </a:srgbClr>
                </a:solidFill>
                <a:latin typeface="微软雅黑" panose="020B0503020204020204" charset="-122"/>
                <a:ea typeface="微软雅黑" panose="020B0503020204020204" charset="-122"/>
              </a:rPr>
              <a:t>     </a:t>
            </a:r>
            <a:r>
              <a:rPr lang="zh-CN" altLang="zh-CN" sz="1200" kern="0" dirty="0">
                <a:solidFill>
                  <a:srgbClr val="595959">
                    <a:alpha val="100000"/>
                  </a:srgbClr>
                </a:solidFill>
                <a:latin typeface="微软雅黑" panose="020B0503020204020204" charset="-122"/>
                <a:ea typeface="微软雅黑" panose="020B0503020204020204" charset="-122"/>
              </a:rPr>
              <a:t>作用</a:t>
            </a:r>
            <a:r>
              <a:rPr lang="zh-CN" altLang="en-US" sz="1200" kern="0" dirty="0">
                <a:solidFill>
                  <a:srgbClr val="595959">
                    <a:alpha val="100000"/>
                  </a:srgbClr>
                </a:solidFill>
                <a:latin typeface="微软雅黑" panose="020B0503020204020204" charset="-122"/>
                <a:ea typeface="微软雅黑" panose="020B0503020204020204" charset="-122"/>
              </a:rPr>
              <a:t>更优</a:t>
            </a:r>
            <a:r>
              <a:rPr lang="zh-CN" altLang="zh-CN" sz="1200" kern="0" dirty="0">
                <a:solidFill>
                  <a:srgbClr val="595959">
                    <a:alpha val="100000"/>
                  </a:srgbClr>
                </a:solidFill>
                <a:latin typeface="微软雅黑" panose="020B0503020204020204" charset="-122"/>
                <a:ea typeface="微软雅黑" panose="020B0503020204020204" charset="-122"/>
              </a:rPr>
              <a:t>的代表产品。</a:t>
            </a:r>
            <a:endParaRPr lang="en-US" altLang="en-US" sz="1200" kern="0" dirty="0">
              <a:solidFill>
                <a:srgbClr val="595959">
                  <a:alpha val="100000"/>
                </a:srgbClr>
              </a:solidFill>
              <a:latin typeface="微软雅黑" panose="020B0503020204020204" charset="-122"/>
              <a:ea typeface="微软雅黑" panose="020B0503020204020204" charset="-122"/>
            </a:endParaRPr>
          </a:p>
          <a:p>
            <a:pPr marL="116205" eaLnBrk="0">
              <a:lnSpc>
                <a:spcPct val="97000"/>
              </a:lnSpc>
              <a:spcBef>
                <a:spcPts val="475"/>
              </a:spcBef>
            </a:pPr>
            <a:r>
              <a:rPr sz="1200" kern="0" spc="0" dirty="0">
                <a:solidFill>
                  <a:srgbClr val="595959">
                    <a:alpha val="100000"/>
                  </a:srgbClr>
                </a:solidFill>
                <a:latin typeface="Arial" panose="020B0604020202020204"/>
                <a:ea typeface="Arial" panose="020B0604020202020204"/>
                <a:cs typeface="Arial" panose="020B0604020202020204"/>
              </a:rPr>
              <a:t>•</a:t>
            </a:r>
            <a:r>
              <a:rPr lang="en-US" sz="1200" kern="0" spc="0" dirty="0">
                <a:solidFill>
                  <a:srgbClr val="595959">
                    <a:alpha val="100000"/>
                  </a:srgbClr>
                </a:solidFill>
                <a:latin typeface="Arial" panose="020B0604020202020204"/>
                <a:ea typeface="Arial" panose="020B0604020202020204"/>
                <a:cs typeface="Arial" panose="020B0604020202020204"/>
              </a:rPr>
              <a:t>    </a:t>
            </a:r>
            <a:r>
              <a:rPr lang="zh-CN" altLang="zh-CN" sz="1200" kern="0" spc="-10" dirty="0">
                <a:solidFill>
                  <a:srgbClr val="595959">
                    <a:alpha val="100000"/>
                  </a:srgbClr>
                </a:solidFill>
                <a:latin typeface="微软雅黑" panose="020B0503020204020204" charset="-122"/>
                <a:ea typeface="微软雅黑" panose="020B0503020204020204" charset="-122"/>
              </a:rPr>
              <a:t>清肠效果确切， 肠道准备有效率高于目录内品种，且</a:t>
            </a:r>
            <a:r>
              <a:rPr sz="1200" b="1" kern="0" spc="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恶心、</a:t>
            </a:r>
            <a:r>
              <a:rPr sz="1200" b="1" kern="0" spc="-1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呕吐等不良</a:t>
            </a:r>
            <a:endParaRPr lang="en-US" sz="120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endParaRPr>
          </a:p>
          <a:p>
            <a:pPr marL="116205" eaLnBrk="0">
              <a:lnSpc>
                <a:spcPct val="97000"/>
              </a:lnSpc>
              <a:spcBef>
                <a:spcPts val="475"/>
              </a:spcBef>
            </a:pPr>
            <a:r>
              <a:rPr lang="en-US" sz="120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     </a:t>
            </a:r>
            <a:r>
              <a:rPr sz="1200" b="1" kern="0" spc="-1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反应发生率低</a:t>
            </a:r>
            <a:r>
              <a:rPr lang="zh-CN" altLang="en-US" sz="120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a:t>
            </a:r>
            <a:endParaRPr lang="en-US" altLang="en-US" sz="1200" dirty="0"/>
          </a:p>
          <a:p>
            <a:pPr marL="116205" eaLnBrk="0">
              <a:lnSpc>
                <a:spcPct val="97000"/>
              </a:lnSpc>
              <a:spcBef>
                <a:spcPts val="475"/>
              </a:spcBef>
            </a:pPr>
            <a:r>
              <a:rPr sz="1200" kern="0" spc="-10" dirty="0">
                <a:solidFill>
                  <a:srgbClr val="595959">
                    <a:alpha val="100000"/>
                  </a:srgbClr>
                </a:solidFill>
                <a:latin typeface="Arial" panose="020B0604020202020204"/>
                <a:ea typeface="Arial" panose="020B0604020202020204"/>
                <a:cs typeface="Arial" panose="020B0604020202020204"/>
              </a:rPr>
              <a:t>•</a:t>
            </a:r>
            <a:r>
              <a:rPr lang="en-US" sz="1200" kern="0" spc="-10" dirty="0">
                <a:solidFill>
                  <a:srgbClr val="595959">
                    <a:alpha val="100000"/>
                  </a:srgbClr>
                </a:solidFill>
                <a:latin typeface="Arial" panose="020B0604020202020204"/>
                <a:ea typeface="Arial" panose="020B0604020202020204"/>
                <a:cs typeface="Arial" panose="020B0604020202020204"/>
              </a:rPr>
              <a:t>    </a:t>
            </a:r>
            <a:r>
              <a:rPr lang="zh-CN" altLang="zh-CN" sz="1200" kern="0" spc="-10" dirty="0">
                <a:solidFill>
                  <a:srgbClr val="595959">
                    <a:alpha val="100000"/>
                  </a:srgbClr>
                </a:solidFill>
                <a:latin typeface="微软雅黑" panose="020B0503020204020204" charset="-122"/>
                <a:ea typeface="微软雅黑" panose="020B0503020204020204" charset="-122"/>
              </a:rPr>
              <a:t>服用更低液体量 ，提高患者耐受度，能够有效覆盖老年人等特殊人群清</a:t>
            </a:r>
            <a:endParaRPr lang="en-US" altLang="zh-CN" sz="1200" kern="0" spc="-10" dirty="0">
              <a:solidFill>
                <a:srgbClr val="595959">
                  <a:alpha val="100000"/>
                </a:srgbClr>
              </a:solidFill>
              <a:latin typeface="微软雅黑" panose="020B0503020204020204" charset="-122"/>
              <a:ea typeface="微软雅黑" panose="020B0503020204020204" charset="-122"/>
            </a:endParaRPr>
          </a:p>
          <a:p>
            <a:pPr marL="116205" eaLnBrk="0">
              <a:lnSpc>
                <a:spcPct val="97000"/>
              </a:lnSpc>
              <a:spcBef>
                <a:spcPts val="475"/>
              </a:spcBef>
            </a:pPr>
            <a:r>
              <a:rPr lang="en-US" altLang="zh-CN" sz="1200" kern="0" spc="-10" dirty="0">
                <a:solidFill>
                  <a:srgbClr val="595959">
                    <a:alpha val="100000"/>
                  </a:srgbClr>
                </a:solidFill>
                <a:latin typeface="微软雅黑" panose="020B0503020204020204" charset="-122"/>
                <a:ea typeface="微软雅黑" panose="020B0503020204020204" charset="-122"/>
              </a:rPr>
              <a:t>     </a:t>
            </a:r>
            <a:r>
              <a:rPr lang="zh-CN" altLang="zh-CN" sz="1200" kern="0" spc="-10" dirty="0">
                <a:solidFill>
                  <a:srgbClr val="595959">
                    <a:alpha val="100000"/>
                  </a:srgbClr>
                </a:solidFill>
                <a:latin typeface="微软雅黑" panose="020B0503020204020204" charset="-122"/>
                <a:ea typeface="微软雅黑" panose="020B0503020204020204" charset="-122"/>
              </a:rPr>
              <a:t>洁需求，更具有便利性与适配性</a:t>
            </a:r>
            <a:r>
              <a:rPr lang="zh-CN" altLang="en-US" sz="1200" kern="0" spc="-10" dirty="0">
                <a:solidFill>
                  <a:srgbClr val="595959">
                    <a:alpha val="100000"/>
                  </a:srgbClr>
                </a:solidFill>
                <a:latin typeface="微软雅黑" panose="020B0503020204020204" charset="-122"/>
                <a:ea typeface="微软雅黑" panose="020B0503020204020204" charset="-122"/>
              </a:rPr>
              <a:t>；</a:t>
            </a:r>
            <a:endParaRPr lang="en-US" altLang="en-US" sz="1200" kern="0" spc="-10" dirty="0">
              <a:solidFill>
                <a:srgbClr val="595959">
                  <a:alpha val="100000"/>
                </a:srgbClr>
              </a:solidFill>
              <a:latin typeface="微软雅黑" panose="020B0503020204020204" charset="-122"/>
              <a:ea typeface="微软雅黑" panose="020B0503020204020204" charset="-122"/>
            </a:endParaRPr>
          </a:p>
          <a:p>
            <a:pPr marL="116205" algn="l" rtl="0" eaLnBrk="0">
              <a:lnSpc>
                <a:spcPct val="97000"/>
              </a:lnSpc>
              <a:spcBef>
                <a:spcPts val="5"/>
              </a:spcBef>
            </a:pPr>
            <a:r>
              <a:rPr sz="1200" kern="0" spc="-20" dirty="0">
                <a:solidFill>
                  <a:srgbClr val="595959">
                    <a:alpha val="100000"/>
                  </a:srgbClr>
                </a:solidFill>
                <a:latin typeface="Arial" panose="020B0604020202020204"/>
                <a:ea typeface="Arial" panose="020B0604020202020204"/>
                <a:cs typeface="Arial" panose="020B0604020202020204"/>
              </a:rPr>
              <a:t>•</a:t>
            </a:r>
            <a:r>
              <a:rPr sz="1200" kern="0" spc="50" dirty="0">
                <a:solidFill>
                  <a:srgbClr val="595959">
                    <a:alpha val="100000"/>
                  </a:srgbClr>
                </a:solidFill>
                <a:latin typeface="Arial" panose="020B0604020202020204"/>
                <a:ea typeface="Arial" panose="020B0604020202020204"/>
                <a:cs typeface="Arial" panose="020B0604020202020204"/>
              </a:rPr>
              <a:t>   </a:t>
            </a:r>
            <a:r>
              <a:rPr sz="120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口感好</a:t>
            </a:r>
            <a:r>
              <a:rPr sz="1200" kern="0" spc="-15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，改善患者肠道准备体验感</a:t>
            </a:r>
            <a:r>
              <a:rPr sz="1200" kern="0" spc="-17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200" b="1" kern="0" spc="-2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增</a:t>
            </a:r>
            <a:r>
              <a:rPr sz="1200" b="1" kern="0" spc="-3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加患者的依从性</a:t>
            </a:r>
            <a:r>
              <a:rPr lang="zh-CN" altLang="en-US" sz="1200" b="1" kern="0" spc="-30" dirty="0">
                <a:solidFill>
                  <a:srgbClr val="EF591D">
                    <a:alpha val="100000"/>
                  </a:srgbClr>
                </a:solidFill>
                <a:latin typeface="微软雅黑" panose="020B0503020204020204" charset="-122"/>
                <a:ea typeface="微软雅黑" panose="020B0503020204020204" charset="-122"/>
                <a:cs typeface="微软雅黑" panose="020B0503020204020204" charset="-122"/>
              </a:rPr>
              <a:t>。</a:t>
            </a:r>
            <a:endParaRPr lang="en-US" altLang="en-US" sz="1200" dirty="0"/>
          </a:p>
        </p:txBody>
      </p:sp>
      <p:sp>
        <p:nvSpPr>
          <p:cNvPr id="34" name="textbox 382">
            <a:extLst>
              <a:ext uri="{FF2B5EF4-FFF2-40B4-BE49-F238E27FC236}">
                <a16:creationId xmlns:a16="http://schemas.microsoft.com/office/drawing/2014/main" id="{58246484-9C61-A80F-8498-AE1C4920B239}"/>
              </a:ext>
            </a:extLst>
          </p:cNvPr>
          <p:cNvSpPr/>
          <p:nvPr/>
        </p:nvSpPr>
        <p:spPr>
          <a:xfrm>
            <a:off x="6450970" y="2056015"/>
            <a:ext cx="5228590" cy="1832723"/>
          </a:xfrm>
          <a:prstGeom prst="rect">
            <a:avLst/>
          </a:prstGeom>
          <a:solidFill>
            <a:srgbClr val="FFFFFF"/>
          </a:solidFill>
        </p:spPr>
        <p:txBody>
          <a:bodyPr vert="horz" wrap="square" lIns="0" tIns="0" rIns="0" bIns="0"/>
          <a:lstStyle/>
          <a:p>
            <a:pPr algn="l" rtl="0" eaLnBrk="0">
              <a:lnSpc>
                <a:spcPct val="111000"/>
              </a:lnSpc>
            </a:pPr>
            <a:endParaRPr lang="en-US" altLang="en-US" sz="1000" dirty="0"/>
          </a:p>
          <a:p>
            <a:pPr algn="l" rtl="0" eaLnBrk="0">
              <a:lnSpc>
                <a:spcPct val="112000"/>
              </a:lnSpc>
            </a:pPr>
            <a:endParaRPr lang="en-US" altLang="en-US" sz="1000" dirty="0"/>
          </a:p>
          <a:p>
            <a:pPr marL="117475" eaLnBrk="0">
              <a:lnSpc>
                <a:spcPct val="97000"/>
              </a:lnSpc>
              <a:spcBef>
                <a:spcPts val="480"/>
              </a:spcBef>
            </a:pPr>
            <a:r>
              <a:rPr sz="1200" kern="0" spc="0" dirty="0">
                <a:solidFill>
                  <a:srgbClr val="595959">
                    <a:alpha val="100000"/>
                  </a:srgbClr>
                </a:solidFill>
                <a:latin typeface="Arial" panose="020B0604020202020204"/>
                <a:ea typeface="Arial" panose="020B0604020202020204"/>
                <a:cs typeface="Arial" panose="020B0604020202020204"/>
              </a:rPr>
              <a:t>•</a:t>
            </a:r>
            <a:r>
              <a:rPr lang="en-US" sz="1200" kern="0" spc="0" dirty="0">
                <a:solidFill>
                  <a:srgbClr val="595959">
                    <a:alpha val="100000"/>
                  </a:srgbClr>
                </a:solidFill>
                <a:latin typeface="Arial" panose="020B0604020202020204"/>
                <a:ea typeface="Arial" panose="020B0604020202020204"/>
                <a:cs typeface="Arial" panose="020B0604020202020204"/>
              </a:rPr>
              <a:t>    </a:t>
            </a:r>
            <a:r>
              <a:rPr lang="zh-CN" altLang="en-US" sz="1200" kern="0" dirty="0">
                <a:solidFill>
                  <a:srgbClr val="595959">
                    <a:alpha val="100000"/>
                  </a:srgbClr>
                </a:solidFill>
                <a:latin typeface="微软雅黑" panose="020B0503020204020204" charset="-122"/>
                <a:ea typeface="微软雅黑" panose="020B0503020204020204" charset="-122"/>
                <a:sym typeface="+mn-ea"/>
              </a:rPr>
              <a:t>预期医保谈判后价格低于同类产品，减轻患者负担</a:t>
            </a:r>
            <a:r>
              <a:rPr lang="en-US" altLang="zh-CN" sz="1200" kern="0" dirty="0">
                <a:solidFill>
                  <a:srgbClr val="595959">
                    <a:alpha val="100000"/>
                  </a:srgbClr>
                </a:solidFill>
                <a:latin typeface="微软雅黑" panose="020B0503020204020204" charset="-122"/>
                <a:ea typeface="微软雅黑" panose="020B0503020204020204" charset="-122"/>
                <a:sym typeface="+mn-ea"/>
              </a:rPr>
              <a:t>，</a:t>
            </a:r>
            <a:r>
              <a:rPr lang="zh-CN" altLang="en-US" sz="1200" kern="0" dirty="0">
                <a:solidFill>
                  <a:srgbClr val="595959">
                    <a:alpha val="100000"/>
                  </a:srgbClr>
                </a:solidFill>
                <a:latin typeface="微软雅黑" panose="020B0503020204020204" charset="-122"/>
                <a:ea typeface="微软雅黑" panose="020B0503020204020204" charset="-122"/>
                <a:sym typeface="+mn-ea"/>
              </a:rPr>
              <a:t>减少医保基金</a:t>
            </a:r>
            <a:endParaRPr lang="en-US" altLang="zh-CN" sz="1200" kern="0" dirty="0">
              <a:solidFill>
                <a:srgbClr val="595959">
                  <a:alpha val="100000"/>
                </a:srgbClr>
              </a:solidFill>
              <a:latin typeface="微软雅黑" panose="020B0503020204020204" charset="-122"/>
              <a:ea typeface="微软雅黑" panose="020B0503020204020204" charset="-122"/>
              <a:sym typeface="+mn-ea"/>
            </a:endParaRPr>
          </a:p>
          <a:p>
            <a:pPr marL="117475" eaLnBrk="0">
              <a:lnSpc>
                <a:spcPct val="97000"/>
              </a:lnSpc>
              <a:spcBef>
                <a:spcPts val="480"/>
              </a:spcBef>
            </a:pPr>
            <a:r>
              <a:rPr lang="en-US" altLang="zh-CN" sz="1200" kern="0" dirty="0">
                <a:solidFill>
                  <a:srgbClr val="595959">
                    <a:alpha val="100000"/>
                  </a:srgbClr>
                </a:solidFill>
                <a:latin typeface="微软雅黑" panose="020B0503020204020204" charset="-122"/>
                <a:ea typeface="微软雅黑" panose="020B0503020204020204" charset="-122"/>
                <a:sym typeface="+mn-ea"/>
              </a:rPr>
              <a:t>     </a:t>
            </a:r>
            <a:r>
              <a:rPr lang="zh-CN" altLang="en-US" sz="1200" kern="0" dirty="0">
                <a:solidFill>
                  <a:srgbClr val="595959">
                    <a:alpha val="100000"/>
                  </a:srgbClr>
                </a:solidFill>
                <a:latin typeface="微软雅黑" panose="020B0503020204020204" charset="-122"/>
                <a:ea typeface="微软雅黑" panose="020B0503020204020204" charset="-122"/>
                <a:sym typeface="+mn-ea"/>
              </a:rPr>
              <a:t>的支出；</a:t>
            </a:r>
            <a:endParaRPr lang="en-US" altLang="zh-CN" sz="1200" kern="0" dirty="0">
              <a:solidFill>
                <a:srgbClr val="595959">
                  <a:alpha val="100000"/>
                </a:srgbClr>
              </a:solidFill>
              <a:latin typeface="微软雅黑" panose="020B0503020204020204" charset="-122"/>
              <a:ea typeface="微软雅黑" panose="020B0503020204020204" charset="-122"/>
              <a:sym typeface="+mn-ea"/>
            </a:endParaRPr>
          </a:p>
          <a:p>
            <a:pPr marL="117475" eaLnBrk="0">
              <a:lnSpc>
                <a:spcPct val="97000"/>
              </a:lnSpc>
              <a:spcBef>
                <a:spcPts val="480"/>
              </a:spcBef>
            </a:pPr>
            <a:r>
              <a:rPr lang="en-US" altLang="zh-CN" sz="1200" kern="0" dirty="0">
                <a:solidFill>
                  <a:srgbClr val="595959">
                    <a:alpha val="100000"/>
                  </a:srgbClr>
                </a:solidFill>
                <a:ea typeface="Arial" panose="020B0604020202020204"/>
                <a:cs typeface="Arial" panose="020B0604020202020204"/>
              </a:rPr>
              <a:t>•    </a:t>
            </a:r>
            <a:r>
              <a:rPr sz="1200" kern="0" spc="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进入医保后可替代目录内品种</a:t>
            </a:r>
            <a:r>
              <a:rPr sz="1200" kern="0" spc="-18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200" kern="0" spc="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200" kern="0" spc="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对医</a:t>
            </a:r>
            <a:r>
              <a:rPr sz="1200" kern="0" spc="-1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保基金影响有限、可控</a:t>
            </a:r>
            <a:r>
              <a:rPr lang="zh-CN" altLang="en-US"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endParaRPr lang="en-US" altLang="en-US" sz="1200" dirty="0"/>
          </a:p>
          <a:p>
            <a:pPr algn="l" rtl="0" eaLnBrk="0">
              <a:lnSpc>
                <a:spcPct val="131000"/>
              </a:lnSpc>
            </a:pPr>
            <a:endParaRPr lang="en-US" altLang="en-US" sz="300" dirty="0"/>
          </a:p>
          <a:p>
            <a:pPr marL="117475" algn="l" rtl="0" eaLnBrk="0">
              <a:lnSpc>
                <a:spcPct val="97000"/>
              </a:lnSpc>
              <a:spcBef>
                <a:spcPts val="0"/>
              </a:spcBef>
            </a:pPr>
            <a:r>
              <a:rPr sz="1200" kern="0" spc="-10" dirty="0">
                <a:solidFill>
                  <a:srgbClr val="595959">
                    <a:alpha val="100000"/>
                  </a:srgbClr>
                </a:solidFill>
                <a:latin typeface="Arial" panose="020B0604020202020204"/>
                <a:ea typeface="Arial" panose="020B0604020202020204"/>
                <a:cs typeface="Arial" panose="020B0604020202020204"/>
              </a:rPr>
              <a:t>•</a:t>
            </a:r>
            <a:r>
              <a:rPr sz="1200" kern="0" spc="40" dirty="0">
                <a:solidFill>
                  <a:srgbClr val="595959">
                    <a:alpha val="100000"/>
                  </a:srgbClr>
                </a:solidFill>
                <a:latin typeface="Arial" panose="020B0604020202020204"/>
                <a:ea typeface="Arial" panose="020B0604020202020204"/>
                <a:cs typeface="Arial" panose="020B0604020202020204"/>
              </a:rPr>
              <a:t>    </a:t>
            </a:r>
            <a:r>
              <a:rPr sz="1200" kern="0" spc="-1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肠镜检查药物不会有滥用风险</a:t>
            </a:r>
            <a:r>
              <a:rPr lang="zh-CN" altLang="en-US" sz="120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endParaRPr lang="en-US" altLang="en-US" sz="1200" dirty="0"/>
          </a:p>
        </p:txBody>
      </p:sp>
      <p:sp>
        <p:nvSpPr>
          <p:cNvPr id="35" name="textbox 384">
            <a:extLst>
              <a:ext uri="{FF2B5EF4-FFF2-40B4-BE49-F238E27FC236}">
                <a16:creationId xmlns:a16="http://schemas.microsoft.com/office/drawing/2014/main" id="{E952CE79-9A1E-6243-4871-D90570B20726}"/>
              </a:ext>
            </a:extLst>
          </p:cNvPr>
          <p:cNvSpPr/>
          <p:nvPr/>
        </p:nvSpPr>
        <p:spPr>
          <a:xfrm>
            <a:off x="493268" y="2056015"/>
            <a:ext cx="5194300" cy="1836279"/>
          </a:xfrm>
          <a:prstGeom prst="rect">
            <a:avLst/>
          </a:prstGeom>
          <a:solidFill>
            <a:srgbClr val="FFFFFF"/>
          </a:solidFill>
        </p:spPr>
        <p:txBody>
          <a:bodyPr vert="horz" wrap="square" lIns="0" tIns="0" rIns="0" bIns="0"/>
          <a:lstStyle/>
          <a:p>
            <a:pPr marL="397510" indent="-280035" eaLnBrk="0">
              <a:lnSpc>
                <a:spcPct val="114000"/>
              </a:lnSpc>
              <a:spcBef>
                <a:spcPts val="5"/>
              </a:spcBef>
            </a:pPr>
            <a:endParaRPr lang="en-US" sz="400" kern="0" spc="20" dirty="0">
              <a:solidFill>
                <a:srgbClr val="595959">
                  <a:alpha val="100000"/>
                </a:srgbClr>
              </a:solidFill>
              <a:latin typeface="Arial" panose="020B0604020202020204"/>
              <a:ea typeface="Arial" panose="020B0604020202020204"/>
              <a:cs typeface="Arial" panose="020B0604020202020204"/>
            </a:endParaRPr>
          </a:p>
          <a:p>
            <a:pPr marL="397510" indent="-280035" eaLnBrk="0">
              <a:lnSpc>
                <a:spcPct val="114000"/>
              </a:lnSpc>
              <a:spcBef>
                <a:spcPts val="5"/>
              </a:spcBef>
            </a:pPr>
            <a:r>
              <a:rPr sz="1050" kern="0" spc="20" dirty="0">
                <a:solidFill>
                  <a:srgbClr val="595959">
                    <a:alpha val="100000"/>
                  </a:srgbClr>
                </a:solidFill>
                <a:latin typeface="Arial" panose="020B0604020202020204"/>
                <a:ea typeface="Arial" panose="020B0604020202020204"/>
                <a:cs typeface="Arial" panose="020B0604020202020204"/>
              </a:rPr>
              <a:t>•   </a:t>
            </a:r>
            <a:r>
              <a:rPr lang="en-US" sz="1050" kern="0" spc="20" dirty="0">
                <a:solidFill>
                  <a:srgbClr val="595959">
                    <a:alpha val="100000"/>
                  </a:srgbClr>
                </a:solidFill>
                <a:latin typeface="Arial" panose="020B0604020202020204"/>
                <a:ea typeface="Arial" panose="020B0604020202020204"/>
                <a:cs typeface="Arial" panose="020B0604020202020204"/>
              </a:rPr>
              <a:t> </a:t>
            </a:r>
            <a:r>
              <a:rPr lang="zh-CN" altLang="en-US" sz="1050" kern="0" spc="20" dirty="0">
                <a:solidFill>
                  <a:srgbClr val="595959">
                    <a:alpha val="100000"/>
                  </a:srgbClr>
                </a:solidFill>
                <a:latin typeface="微软雅黑" panose="020B0503020204020204" charset="-122"/>
                <a:ea typeface="微软雅黑" panose="020B0503020204020204" charset="-122"/>
                <a:sym typeface="+mn-ea"/>
              </a:rPr>
              <a:t>我国政府已将“推进癌症早筛”纳入</a:t>
            </a:r>
            <a:r>
              <a:rPr lang="en-US" altLang="zh-CN" sz="1050" kern="0" spc="20" dirty="0">
                <a:solidFill>
                  <a:srgbClr val="595959">
                    <a:alpha val="100000"/>
                  </a:srgbClr>
                </a:solidFill>
                <a:latin typeface="微软雅黑" panose="020B0503020204020204" charset="-122"/>
                <a:ea typeface="微软雅黑" panose="020B0503020204020204" charset="-122"/>
                <a:sym typeface="+mn-ea"/>
              </a:rPr>
              <a:t>《</a:t>
            </a:r>
            <a:r>
              <a:rPr lang="zh-CN" altLang="en-US" sz="1050" kern="0" spc="20" dirty="0">
                <a:solidFill>
                  <a:srgbClr val="595959">
                    <a:alpha val="100000"/>
                  </a:srgbClr>
                </a:solidFill>
                <a:latin typeface="微软雅黑" panose="020B0503020204020204" charset="-122"/>
                <a:ea typeface="微软雅黑" panose="020B0503020204020204" charset="-122"/>
                <a:sym typeface="+mn-ea"/>
              </a:rPr>
              <a:t>健康中国</a:t>
            </a:r>
            <a:r>
              <a:rPr lang="en-US" altLang="zh-CN" sz="1050" kern="0" spc="20" dirty="0">
                <a:solidFill>
                  <a:srgbClr val="595959">
                    <a:alpha val="100000"/>
                  </a:srgbClr>
                </a:solidFill>
                <a:latin typeface="微软雅黑" panose="020B0503020204020204" charset="-122"/>
                <a:ea typeface="微软雅黑" panose="020B0503020204020204" charset="-122"/>
                <a:sym typeface="+mn-ea"/>
              </a:rPr>
              <a:t>2030》</a:t>
            </a:r>
            <a:r>
              <a:rPr lang="zh-CN" altLang="en-US" sz="1050" kern="0" spc="20" dirty="0">
                <a:solidFill>
                  <a:srgbClr val="595959">
                    <a:alpha val="100000"/>
                  </a:srgbClr>
                </a:solidFill>
                <a:latin typeface="微软雅黑" panose="020B0503020204020204" charset="-122"/>
                <a:ea typeface="微软雅黑" panose="020B0503020204020204" charset="-122"/>
                <a:sym typeface="+mn-ea"/>
              </a:rPr>
              <a:t>重大专项，明确支持结</a:t>
            </a:r>
            <a:endParaRPr lang="en-US" altLang="zh-CN" sz="1050" kern="0" spc="20" dirty="0">
              <a:solidFill>
                <a:srgbClr val="595959">
                  <a:alpha val="100000"/>
                </a:srgbClr>
              </a:solidFill>
              <a:latin typeface="微软雅黑" panose="020B0503020204020204" charset="-122"/>
              <a:ea typeface="微软雅黑" panose="020B0503020204020204" charset="-122"/>
              <a:sym typeface="+mn-ea"/>
            </a:endParaRPr>
          </a:p>
          <a:p>
            <a:pPr marL="397510" indent="-280035" eaLnBrk="0">
              <a:lnSpc>
                <a:spcPct val="114000"/>
              </a:lnSpc>
              <a:spcBef>
                <a:spcPts val="5"/>
              </a:spcBef>
            </a:pPr>
            <a:r>
              <a:rPr lang="en-US" altLang="zh-CN" sz="1050" kern="0" spc="20" dirty="0">
                <a:solidFill>
                  <a:srgbClr val="595959">
                    <a:alpha val="100000"/>
                  </a:srgbClr>
                </a:solidFill>
                <a:latin typeface="微软雅黑" panose="020B0503020204020204" charset="-122"/>
                <a:ea typeface="微软雅黑" panose="020B0503020204020204" charset="-122"/>
                <a:sym typeface="+mn-ea"/>
              </a:rPr>
              <a:t>     </a:t>
            </a:r>
            <a:r>
              <a:rPr lang="zh-CN" altLang="en-US" sz="1050" kern="0" spc="20" dirty="0">
                <a:solidFill>
                  <a:srgbClr val="595959">
                    <a:alpha val="100000"/>
                  </a:srgbClr>
                </a:solidFill>
                <a:latin typeface="微软雅黑" panose="020B0503020204020204" charset="-122"/>
                <a:ea typeface="微软雅黑" panose="020B0503020204020204" charset="-122"/>
                <a:sym typeface="+mn-ea"/>
              </a:rPr>
              <a:t>肠镜筛查质量的提升，</a:t>
            </a:r>
            <a:r>
              <a:rPr lang="zh-CN" altLang="zh-CN" sz="1050" kern="0" spc="20" dirty="0">
                <a:solidFill>
                  <a:srgbClr val="595959">
                    <a:alpha val="100000"/>
                  </a:srgbClr>
                </a:solidFill>
                <a:latin typeface="微软雅黑" panose="020B0503020204020204" charset="-122"/>
                <a:ea typeface="微软雅黑" panose="020B0503020204020204" charset="-122"/>
              </a:rPr>
              <a:t>复方匹可硫酸钠可进⼀步助力</a:t>
            </a:r>
            <a:r>
              <a:rPr lang="en-US" altLang="zh-CN" sz="1050" kern="0" spc="20" dirty="0">
                <a:solidFill>
                  <a:srgbClr val="595959">
                    <a:alpha val="100000"/>
                  </a:srgbClr>
                </a:solidFill>
                <a:latin typeface="微软雅黑" panose="020B0503020204020204" charset="-122"/>
                <a:ea typeface="微软雅黑" panose="020B0503020204020204" charset="-122"/>
              </a:rPr>
              <a:t>2030</a:t>
            </a:r>
            <a:r>
              <a:rPr lang="zh-CN" altLang="zh-CN" sz="1050" kern="0" spc="20" dirty="0">
                <a:solidFill>
                  <a:srgbClr val="595959">
                    <a:alpha val="100000"/>
                  </a:srgbClr>
                </a:solidFill>
                <a:latin typeface="微软雅黑" panose="020B0503020204020204" charset="-122"/>
                <a:ea typeface="微软雅黑" panose="020B0503020204020204" charset="-122"/>
              </a:rPr>
              <a:t>健康中国目标早日实现</a:t>
            </a:r>
            <a:r>
              <a:rPr lang="zh-CN" altLang="en-US" sz="1050" kern="0" spc="20" dirty="0">
                <a:solidFill>
                  <a:srgbClr val="595959">
                    <a:alpha val="100000"/>
                  </a:srgbClr>
                </a:solidFill>
                <a:latin typeface="微软雅黑" panose="020B0503020204020204" charset="-122"/>
                <a:ea typeface="微软雅黑" panose="020B0503020204020204" charset="-122"/>
                <a:sym typeface="+mn-ea"/>
              </a:rPr>
              <a:t>；</a:t>
            </a:r>
            <a:endParaRPr lang="en-US" altLang="zh-CN" sz="1050" kern="0" spc="20" dirty="0">
              <a:solidFill>
                <a:srgbClr val="595959">
                  <a:alpha val="100000"/>
                </a:srgbClr>
              </a:solidFill>
              <a:latin typeface="微软雅黑" panose="020B0503020204020204" charset="-122"/>
              <a:ea typeface="微软雅黑" panose="020B0503020204020204" charset="-122"/>
              <a:sym typeface="+mn-ea"/>
            </a:endParaRPr>
          </a:p>
          <a:p>
            <a:pPr marL="397510" indent="-280035" eaLnBrk="0">
              <a:lnSpc>
                <a:spcPct val="114000"/>
              </a:lnSpc>
              <a:spcBef>
                <a:spcPts val="5"/>
              </a:spcBef>
            </a:pPr>
            <a:r>
              <a:rPr lang="en-US" altLang="zh-CN" sz="1050" kern="0" spc="20" dirty="0">
                <a:solidFill>
                  <a:srgbClr val="595959">
                    <a:alpha val="100000"/>
                  </a:srgbClr>
                </a:solidFill>
                <a:ea typeface="Arial" panose="020B0604020202020204"/>
                <a:cs typeface="Arial" panose="020B0604020202020204"/>
              </a:rPr>
              <a:t>•    </a:t>
            </a:r>
            <a:r>
              <a:rPr lang="zh-CN" altLang="zh-CN" sz="1050" kern="0" spc="20" dirty="0">
                <a:solidFill>
                  <a:srgbClr val="595959">
                    <a:alpha val="100000"/>
                  </a:srgbClr>
                </a:solidFill>
                <a:latin typeface="微软雅黑" panose="020B0503020204020204" charset="-122"/>
                <a:ea typeface="微软雅黑" panose="020B0503020204020204" charset="-122"/>
              </a:rPr>
              <a:t>在原研药未进入中国市场的情况下，让患者享受了与原研药同质量的优秀药物，</a:t>
            </a:r>
            <a:endParaRPr lang="en-US" altLang="zh-CN" sz="1050" kern="0" spc="20" dirty="0">
              <a:solidFill>
                <a:srgbClr val="595959">
                  <a:alpha val="100000"/>
                </a:srgbClr>
              </a:solidFill>
              <a:latin typeface="微软雅黑" panose="020B0503020204020204" charset="-122"/>
              <a:ea typeface="微软雅黑" panose="020B0503020204020204" charset="-122"/>
            </a:endParaRPr>
          </a:p>
          <a:p>
            <a:pPr marL="397510" indent="-280035" eaLnBrk="0">
              <a:lnSpc>
                <a:spcPct val="114000"/>
              </a:lnSpc>
              <a:spcBef>
                <a:spcPts val="5"/>
              </a:spcBef>
            </a:pPr>
            <a:r>
              <a:rPr lang="en-US" altLang="zh-CN" sz="1050" kern="0" spc="20" dirty="0">
                <a:solidFill>
                  <a:srgbClr val="595959">
                    <a:alpha val="100000"/>
                  </a:srgbClr>
                </a:solidFill>
                <a:latin typeface="微软雅黑" panose="020B0503020204020204" charset="-122"/>
                <a:ea typeface="微软雅黑" panose="020B0503020204020204" charset="-122"/>
              </a:rPr>
              <a:t>     </a:t>
            </a:r>
            <a:r>
              <a:rPr lang="zh-CN" altLang="zh-CN" sz="1050" kern="0" spc="20" dirty="0">
                <a:solidFill>
                  <a:srgbClr val="595959">
                    <a:alpha val="100000"/>
                  </a:srgbClr>
                </a:solidFill>
                <a:latin typeface="微软雅黑" panose="020B0503020204020204" charset="-122"/>
                <a:ea typeface="微软雅黑" panose="020B0503020204020204" charset="-122"/>
              </a:rPr>
              <a:t>满足患者用药需求，提高患者获得感</a:t>
            </a:r>
            <a:r>
              <a:rPr lang="zh-CN" altLang="en-US" sz="1050" kern="0" spc="20" dirty="0">
                <a:solidFill>
                  <a:srgbClr val="595959">
                    <a:alpha val="100000"/>
                  </a:srgbClr>
                </a:solidFill>
                <a:latin typeface="微软雅黑" panose="020B0503020204020204" charset="-122"/>
                <a:ea typeface="微软雅黑" panose="020B0503020204020204" charset="-122"/>
              </a:rPr>
              <a:t>；</a:t>
            </a:r>
            <a:endParaRPr lang="en-US" altLang="zh-CN" sz="1050" kern="0" spc="20" dirty="0">
              <a:solidFill>
                <a:srgbClr val="595959">
                  <a:alpha val="100000"/>
                </a:srgbClr>
              </a:solidFill>
              <a:latin typeface="微软雅黑" panose="020B0503020204020204" charset="-122"/>
              <a:ea typeface="微软雅黑" panose="020B0503020204020204" charset="-122"/>
            </a:endParaRPr>
          </a:p>
          <a:p>
            <a:pPr marL="397510" indent="-280035" eaLnBrk="0">
              <a:lnSpc>
                <a:spcPct val="114000"/>
              </a:lnSpc>
              <a:spcBef>
                <a:spcPts val="5"/>
              </a:spcBef>
            </a:pPr>
            <a:r>
              <a:rPr lang="en-US" altLang="zh-CN" sz="1050" kern="0" spc="20" dirty="0">
                <a:solidFill>
                  <a:srgbClr val="595959">
                    <a:alpha val="100000"/>
                  </a:srgbClr>
                </a:solidFill>
                <a:ea typeface="Arial" panose="020B0604020202020204"/>
                <a:cs typeface="Arial" panose="020B0604020202020204"/>
              </a:rPr>
              <a:t>•    </a:t>
            </a:r>
            <a:r>
              <a:rPr sz="105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肠道清洁准备依从</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性的提⾼ ，有利于肠镜检查的开展</a:t>
            </a:r>
            <a:r>
              <a:rPr lang="zh-CN" altLang="en-US" sz="1050" kern="0" spc="-14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，有利于肠</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道肿瘤等疾病的</a:t>
            </a:r>
            <a:endParaRPr lang="en-US" altLang="zh-CN"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endParaRPr>
          </a:p>
          <a:p>
            <a:pPr marL="397510" indent="-280035" eaLnBrk="0">
              <a:lnSpc>
                <a:spcPct val="114000"/>
              </a:lnSpc>
              <a:spcBef>
                <a:spcPts val="5"/>
              </a:spcBef>
            </a:pPr>
            <a:r>
              <a:rPr lang="en-US" altLang="zh-CN"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早发现、早诊断、早治疗</a:t>
            </a:r>
            <a:r>
              <a:rPr lang="zh-CN" altLang="en-US" sz="1050" kern="0" spc="-1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，提高公众健康水平；</a:t>
            </a:r>
            <a:endParaRPr lang="en-US" altLang="en-US" sz="1050" dirty="0"/>
          </a:p>
          <a:p>
            <a:pPr marL="396240" indent="-278765" algn="l" rtl="0" eaLnBrk="0">
              <a:lnSpc>
                <a:spcPct val="119000"/>
              </a:lnSpc>
              <a:spcBef>
                <a:spcPts val="0"/>
              </a:spcBef>
            </a:pPr>
            <a:r>
              <a:rPr sz="1050" kern="0" spc="20" dirty="0">
                <a:solidFill>
                  <a:srgbClr val="595959">
                    <a:alpha val="100000"/>
                  </a:srgbClr>
                </a:solidFill>
                <a:latin typeface="Arial" panose="020B0604020202020204"/>
                <a:ea typeface="Arial" panose="020B0604020202020204"/>
                <a:cs typeface="Arial" panose="020B0604020202020204"/>
              </a:rPr>
              <a:t>•   </a:t>
            </a:r>
            <a:r>
              <a:rPr lang="en-US" sz="1050" kern="0" spc="20" dirty="0">
                <a:solidFill>
                  <a:srgbClr val="595959">
                    <a:alpha val="100000"/>
                  </a:srgbClr>
                </a:solidFill>
                <a:latin typeface="Arial" panose="020B0604020202020204"/>
                <a:ea typeface="Arial" panose="020B0604020202020204"/>
                <a:cs typeface="Arial" panose="020B0604020202020204"/>
              </a:rPr>
              <a:t> </a:t>
            </a:r>
            <a:r>
              <a:rPr sz="105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本品</a:t>
            </a:r>
            <a:r>
              <a:rPr sz="1050" b="1" kern="0" spc="2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肠道准备充分</a:t>
            </a:r>
            <a:r>
              <a:rPr sz="1050" b="1" kern="0" spc="-160" dirty="0">
                <a:solidFill>
                  <a:srgbClr val="EF591D">
                    <a:alpha val="100000"/>
                  </a:srgbClr>
                </a:solidFill>
                <a:latin typeface="微软雅黑" panose="020B0503020204020204" charset="-122"/>
                <a:ea typeface="微软雅黑" panose="020B0503020204020204" charset="-122"/>
                <a:cs typeface="微软雅黑" panose="020B0503020204020204" charset="-122"/>
              </a:rPr>
              <a:t> </a:t>
            </a:r>
            <a:r>
              <a:rPr sz="1050" b="1" kern="0" spc="20" dirty="0">
                <a:solidFill>
                  <a:srgbClr val="EF591D">
                    <a:alpha val="100000"/>
                  </a:srgbClr>
                </a:solidFill>
                <a:latin typeface="微软雅黑" panose="020B0503020204020204" charset="-122"/>
                <a:ea typeface="微软雅黑" panose="020B0503020204020204" charset="-122"/>
                <a:cs typeface="微软雅黑" panose="020B0503020204020204" charset="-122"/>
              </a:rPr>
              <a:t>，清肠效果确切</a:t>
            </a:r>
            <a:r>
              <a:rPr sz="1050" b="1" kern="0" spc="-140" dirty="0">
                <a:solidFill>
                  <a:srgbClr val="EF591D">
                    <a:alpha val="100000"/>
                  </a:srgbClr>
                </a:solidFill>
                <a:latin typeface="微软雅黑" panose="020B0503020204020204" charset="-122"/>
                <a:ea typeface="微软雅黑" panose="020B0503020204020204" charset="-122"/>
                <a:cs typeface="微软雅黑" panose="020B0503020204020204" charset="-122"/>
              </a:rPr>
              <a:t> </a:t>
            </a:r>
            <a:r>
              <a:rPr sz="105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05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可显著减少患者因不能耐</a:t>
            </a:r>
            <a:r>
              <a:rPr sz="1050" kern="0" spc="1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受目</a:t>
            </a:r>
            <a:r>
              <a:rPr lang="zh-CN" altLang="en-US" sz="1050" kern="0" spc="10" dirty="0">
                <a:solidFill>
                  <a:srgbClr val="595959">
                    <a:alpha val="100000"/>
                  </a:srgbClr>
                </a:solidFill>
                <a:latin typeface="微软雅黑" panose="020B0503020204020204" charset="-122"/>
                <a:ea typeface="微软雅黑" panose="020B0503020204020204" charset="-122"/>
                <a:cs typeface="微软雅黑" panose="020B0503020204020204" charset="-122"/>
              </a:rPr>
              <a:t>前</a:t>
            </a:r>
            <a:r>
              <a:rPr sz="105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市场大剂</a:t>
            </a:r>
            <a:r>
              <a:rPr lang="zh-CN" altLang="en-US" sz="105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量</a:t>
            </a:r>
            <a:endParaRPr lang="en-US" altLang="zh-CN" sz="105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endParaRPr>
          </a:p>
          <a:p>
            <a:pPr marL="396240" indent="-278765" algn="l" rtl="0" eaLnBrk="0">
              <a:lnSpc>
                <a:spcPct val="119000"/>
              </a:lnSpc>
              <a:spcBef>
                <a:spcPts val="0"/>
              </a:spcBef>
            </a:pPr>
            <a:r>
              <a:rPr lang="en-US" sz="105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050" kern="0" spc="20" dirty="0" err="1">
                <a:solidFill>
                  <a:srgbClr val="595959">
                    <a:alpha val="100000"/>
                  </a:srgbClr>
                </a:solidFill>
                <a:latin typeface="微软雅黑" panose="020B0503020204020204" charset="-122"/>
                <a:ea typeface="微软雅黑" panose="020B0503020204020204" charset="-122"/>
                <a:cs typeface="微软雅黑" panose="020B0503020204020204" charset="-122"/>
              </a:rPr>
              <a:t>药液所导致的不良反应</a:t>
            </a:r>
            <a:r>
              <a:rPr sz="1050" kern="0" spc="-110" dirty="0">
                <a:solidFill>
                  <a:srgbClr val="595959">
                    <a:alpha val="100000"/>
                  </a:srgbClr>
                </a:solidFill>
                <a:latin typeface="微软雅黑" panose="020B0503020204020204" charset="-122"/>
                <a:ea typeface="微软雅黑" panose="020B0503020204020204" charset="-122"/>
                <a:cs typeface="微软雅黑" panose="020B0503020204020204" charset="-122"/>
              </a:rPr>
              <a:t> </a:t>
            </a:r>
            <a:r>
              <a:rPr sz="1050" kern="0" spc="20" dirty="0">
                <a:solidFill>
                  <a:srgbClr val="595959">
                    <a:alpha val="100000"/>
                  </a:srgbClr>
                </a:solidFill>
                <a:latin typeface="微软雅黑" panose="020B0503020204020204" charset="-122"/>
                <a:ea typeface="微软雅黑" panose="020B0503020204020204" charset="-122"/>
                <a:cs typeface="微软雅黑" panose="020B0503020204020204" charset="-122"/>
              </a:rPr>
              <a:t>，</a:t>
            </a:r>
            <a:r>
              <a:rPr sz="1050" b="1" kern="0" spc="2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从而提高早期</a:t>
            </a:r>
            <a:r>
              <a:rPr sz="1050" b="1" kern="0" spc="1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结直肠肿瘤检出率</a:t>
            </a:r>
            <a:r>
              <a:rPr lang="zh-CN" altLang="en-US" sz="105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a:t>
            </a:r>
            <a:r>
              <a:rPr sz="1050" b="1" kern="0" spc="-1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减少后续治疗费用</a:t>
            </a:r>
            <a:r>
              <a:rPr lang="zh-CN" altLang="en-US" sz="105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及</a:t>
            </a:r>
          </a:p>
          <a:p>
            <a:pPr marL="396240" indent="-278765" algn="l" rtl="0" eaLnBrk="0">
              <a:lnSpc>
                <a:spcPct val="119000"/>
              </a:lnSpc>
              <a:spcBef>
                <a:spcPts val="0"/>
              </a:spcBef>
            </a:pPr>
            <a:r>
              <a:rPr lang="en-US" altLang="zh-CN" sz="105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     </a:t>
            </a:r>
            <a:r>
              <a:rPr lang="zh-CN" altLang="en-US" sz="105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医</a:t>
            </a:r>
            <a:r>
              <a:rPr sz="1050" b="1" kern="0" spc="-10" dirty="0" err="1">
                <a:solidFill>
                  <a:srgbClr val="EF591D">
                    <a:alpha val="100000"/>
                  </a:srgbClr>
                </a:solidFill>
                <a:latin typeface="微软雅黑" panose="020B0503020204020204" charset="-122"/>
                <a:ea typeface="微软雅黑" panose="020B0503020204020204" charset="-122"/>
                <a:cs typeface="微软雅黑" panose="020B0503020204020204" charset="-122"/>
              </a:rPr>
              <a:t>保负担</a:t>
            </a:r>
            <a:r>
              <a:rPr lang="zh-CN" altLang="en-US" sz="1050" b="1" kern="0" spc="-10" dirty="0">
                <a:solidFill>
                  <a:srgbClr val="EF591D">
                    <a:alpha val="100000"/>
                  </a:srgbClr>
                </a:solidFill>
                <a:latin typeface="微软雅黑" panose="020B0503020204020204" charset="-122"/>
                <a:ea typeface="微软雅黑" panose="020B0503020204020204" charset="-122"/>
                <a:cs typeface="微软雅黑" panose="020B0503020204020204" charset="-122"/>
              </a:rPr>
              <a:t>。</a:t>
            </a:r>
            <a:endParaRPr lang="en-US" altLang="en-US" sz="1050" dirty="0"/>
          </a:p>
        </p:txBody>
      </p:sp>
      <p:pic>
        <p:nvPicPr>
          <p:cNvPr id="36" name="picture 386">
            <a:extLst>
              <a:ext uri="{FF2B5EF4-FFF2-40B4-BE49-F238E27FC236}">
                <a16:creationId xmlns:a16="http://schemas.microsoft.com/office/drawing/2014/main" id="{F48AB8FC-099D-A3E8-BBA2-CECAE9BFA16D}"/>
              </a:ext>
            </a:extLst>
          </p:cNvPr>
          <p:cNvPicPr>
            <a:picLocks noChangeAspect="1"/>
          </p:cNvPicPr>
          <p:nvPr/>
        </p:nvPicPr>
        <p:blipFill>
          <a:blip r:embed="rId6">
            <a:duotone>
              <a:schemeClr val="accent5">
                <a:shade val="45000"/>
                <a:satMod val="135000"/>
              </a:schemeClr>
              <a:prstClr val="white"/>
            </a:duotone>
          </a:blip>
          <a:stretch>
            <a:fillRect/>
          </a:stretch>
        </p:blipFill>
        <p:spPr>
          <a:xfrm rot="21600000">
            <a:off x="6470903" y="1368552"/>
            <a:ext cx="5202935" cy="710184"/>
          </a:xfrm>
          <a:prstGeom prst="rect">
            <a:avLst/>
          </a:prstGeom>
        </p:spPr>
      </p:pic>
      <p:grpSp>
        <p:nvGrpSpPr>
          <p:cNvPr id="37" name="group 36">
            <a:extLst>
              <a:ext uri="{FF2B5EF4-FFF2-40B4-BE49-F238E27FC236}">
                <a16:creationId xmlns:a16="http://schemas.microsoft.com/office/drawing/2014/main" id="{4405A867-1DD6-F7A0-DCC8-6A0FF61DBBCC}"/>
              </a:ext>
            </a:extLst>
          </p:cNvPr>
          <p:cNvGrpSpPr/>
          <p:nvPr/>
        </p:nvGrpSpPr>
        <p:grpSpPr>
          <a:xfrm rot="21600000">
            <a:off x="6467855" y="4087368"/>
            <a:ext cx="5205983" cy="701039"/>
            <a:chOff x="0" y="0"/>
            <a:chExt cx="5205983" cy="701039"/>
          </a:xfrm>
        </p:grpSpPr>
        <p:pic>
          <p:nvPicPr>
            <p:cNvPr id="38" name="picture 388">
              <a:extLst>
                <a:ext uri="{FF2B5EF4-FFF2-40B4-BE49-F238E27FC236}">
                  <a16:creationId xmlns:a16="http://schemas.microsoft.com/office/drawing/2014/main" id="{5F0ECD7A-7D6B-8926-70B1-8BDB4C84A65F}"/>
                </a:ext>
              </a:extLst>
            </p:cNvPr>
            <p:cNvPicPr>
              <a:picLocks noChangeAspect="1"/>
            </p:cNvPicPr>
            <p:nvPr/>
          </p:nvPicPr>
          <p:blipFill>
            <a:blip r:embed="rId7">
              <a:duotone>
                <a:schemeClr val="accent1">
                  <a:shade val="45000"/>
                  <a:satMod val="135000"/>
                </a:schemeClr>
                <a:prstClr val="white"/>
              </a:duotone>
            </a:blip>
            <a:stretch>
              <a:fillRect/>
            </a:stretch>
          </p:blipFill>
          <p:spPr>
            <a:xfrm rot="21600000">
              <a:off x="0" y="0"/>
              <a:ext cx="5205983" cy="701039"/>
            </a:xfrm>
            <a:prstGeom prst="rect">
              <a:avLst/>
            </a:prstGeom>
          </p:spPr>
        </p:pic>
        <p:sp>
          <p:nvSpPr>
            <p:cNvPr id="39" name="textbox 390">
              <a:extLst>
                <a:ext uri="{FF2B5EF4-FFF2-40B4-BE49-F238E27FC236}">
                  <a16:creationId xmlns:a16="http://schemas.microsoft.com/office/drawing/2014/main" id="{66C4A701-1E04-865D-C785-97DCA9FE36EA}"/>
                </a:ext>
              </a:extLst>
            </p:cNvPr>
            <p:cNvSpPr/>
            <p:nvPr/>
          </p:nvSpPr>
          <p:spPr>
            <a:xfrm>
              <a:off x="-12700" y="-12700"/>
              <a:ext cx="5231765" cy="755015"/>
            </a:xfrm>
            <a:prstGeom prst="rect">
              <a:avLst/>
            </a:prstGeom>
          </p:spPr>
          <p:txBody>
            <a:bodyPr vert="horz" wrap="square" lIns="0" tIns="0" rIns="0" bIns="0"/>
            <a:lstStyle/>
            <a:p>
              <a:pPr algn="l" rtl="0" eaLnBrk="0">
                <a:lnSpc>
                  <a:spcPct val="167000"/>
                </a:lnSpc>
              </a:pPr>
              <a:endParaRPr lang="en-US" altLang="en-US" sz="1000" dirty="0"/>
            </a:p>
            <a:p>
              <a:pPr algn="l" rtl="0" eaLnBrk="0">
                <a:lnSpc>
                  <a:spcPct val="8000"/>
                </a:lnSpc>
              </a:pPr>
              <a:endParaRPr lang="en-US" altLang="en-US" sz="100" dirty="0"/>
            </a:p>
            <a:p>
              <a:pPr marL="1335405" algn="l" rtl="0" eaLnBrk="0">
                <a:lnSpc>
                  <a:spcPct val="98000"/>
                </a:lnSpc>
                <a:tabLst>
                  <a:tab pos="1490980" algn="l"/>
                </a:tabLst>
              </a:pPr>
              <a:r>
                <a:rPr sz="2200"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临床管理难度的描述</a:t>
              </a:r>
              <a:endParaRPr lang="en-US" altLang="en-US" sz="2200" dirty="0"/>
            </a:p>
          </p:txBody>
        </p:sp>
        <p:sp>
          <p:nvSpPr>
            <p:cNvPr id="40" name="path">
              <a:extLst>
                <a:ext uri="{FF2B5EF4-FFF2-40B4-BE49-F238E27FC236}">
                  <a16:creationId xmlns:a16="http://schemas.microsoft.com/office/drawing/2014/main" id="{4032BE19-9A2E-E16B-486B-E8E8938604DF}"/>
                </a:ext>
              </a:extLst>
            </p:cNvPr>
            <p:cNvSpPr/>
            <p:nvPr/>
          </p:nvSpPr>
          <p:spPr>
            <a:xfrm>
              <a:off x="962771" y="164290"/>
              <a:ext cx="360219" cy="371284"/>
            </a:xfrm>
            <a:custGeom>
              <a:avLst/>
              <a:gdLst/>
              <a:ahLst/>
              <a:cxnLst/>
              <a:rect l="0" t="0" r="0" b="0"/>
              <a:pathLst>
                <a:path w="567" h="584">
                  <a:moveTo>
                    <a:pt x="49" y="51"/>
                  </a:moveTo>
                  <a:cubicBezTo>
                    <a:pt x="-4" y="107"/>
                    <a:pt x="-1" y="195"/>
                    <a:pt x="46" y="244"/>
                  </a:cubicBezTo>
                  <a:cubicBezTo>
                    <a:pt x="319" y="526"/>
                    <a:pt x="319" y="526"/>
                    <a:pt x="319" y="526"/>
                  </a:cubicBezTo>
                  <a:cubicBezTo>
                    <a:pt x="378" y="587"/>
                    <a:pt x="464" y="590"/>
                    <a:pt x="517" y="535"/>
                  </a:cubicBezTo>
                  <a:cubicBezTo>
                    <a:pt x="571" y="479"/>
                    <a:pt x="571" y="391"/>
                    <a:pt x="509" y="327"/>
                  </a:cubicBezTo>
                  <a:cubicBezTo>
                    <a:pt x="237" y="45"/>
                    <a:pt x="237" y="45"/>
                    <a:pt x="237" y="45"/>
                  </a:cubicBezTo>
                  <a:cubicBezTo>
                    <a:pt x="191" y="-1"/>
                    <a:pt x="103" y="-4"/>
                    <a:pt x="49" y="51"/>
                  </a:cubicBezTo>
                  <a:moveTo>
                    <a:pt x="475" y="344"/>
                  </a:moveTo>
                  <a:cubicBezTo>
                    <a:pt x="509" y="379"/>
                    <a:pt x="517" y="406"/>
                    <a:pt x="517" y="432"/>
                  </a:cubicBezTo>
                  <a:cubicBezTo>
                    <a:pt x="517" y="461"/>
                    <a:pt x="509" y="485"/>
                    <a:pt x="492" y="505"/>
                  </a:cubicBezTo>
                  <a:cubicBezTo>
                    <a:pt x="472" y="526"/>
                    <a:pt x="447" y="535"/>
                    <a:pt x="421" y="535"/>
                  </a:cubicBezTo>
                  <a:cubicBezTo>
                    <a:pt x="393" y="535"/>
                    <a:pt x="367" y="523"/>
                    <a:pt x="333" y="491"/>
                  </a:cubicBezTo>
                  <a:cubicBezTo>
                    <a:pt x="211" y="362"/>
                    <a:pt x="211" y="362"/>
                    <a:pt x="211" y="362"/>
                  </a:cubicBezTo>
                  <a:cubicBezTo>
                    <a:pt x="353" y="218"/>
                    <a:pt x="353" y="218"/>
                    <a:pt x="353" y="218"/>
                  </a:cubicBezTo>
                  <a:lnTo>
                    <a:pt x="475" y="344"/>
                  </a:lnTo>
                  <a:close/>
                </a:path>
              </a:pathLst>
            </a:custGeom>
            <a:solidFill>
              <a:srgbClr val="1F4E79">
                <a:alpha val="100000"/>
              </a:srgbClr>
            </a:solidFill>
            <a:ln cap="flat">
              <a:noFill/>
              <a:prstDash val="solid"/>
              <a:miter lim="0"/>
            </a:ln>
          </p:spPr>
          <p:txBody>
            <a:bodyPr rtlCol="0"/>
            <a:lstStyle/>
            <a:p>
              <a:pPr algn="ctr"/>
              <a:endParaRPr lang="zh-CN" altLang="en-US"/>
            </a:p>
          </p:txBody>
        </p:sp>
      </p:grpSp>
      <p:grpSp>
        <p:nvGrpSpPr>
          <p:cNvPr id="41" name="group 38">
            <a:extLst>
              <a:ext uri="{FF2B5EF4-FFF2-40B4-BE49-F238E27FC236}">
                <a16:creationId xmlns:a16="http://schemas.microsoft.com/office/drawing/2014/main" id="{63A37D2A-8A98-A13F-B946-3B584C23F553}"/>
              </a:ext>
            </a:extLst>
          </p:cNvPr>
          <p:cNvGrpSpPr/>
          <p:nvPr/>
        </p:nvGrpSpPr>
        <p:grpSpPr>
          <a:xfrm rot="21600000">
            <a:off x="505968" y="4072128"/>
            <a:ext cx="5181600" cy="704088"/>
            <a:chOff x="0" y="0"/>
            <a:chExt cx="5181600" cy="704088"/>
          </a:xfrm>
        </p:grpSpPr>
        <p:pic>
          <p:nvPicPr>
            <p:cNvPr id="42" name="picture 394">
              <a:extLst>
                <a:ext uri="{FF2B5EF4-FFF2-40B4-BE49-F238E27FC236}">
                  <a16:creationId xmlns:a16="http://schemas.microsoft.com/office/drawing/2014/main" id="{3CF5A630-1C47-9C03-2524-09430D9DA106}"/>
                </a:ext>
              </a:extLst>
            </p:cNvPr>
            <p:cNvPicPr>
              <a:picLocks noChangeAspect="1"/>
            </p:cNvPicPr>
            <p:nvPr/>
          </p:nvPicPr>
          <p:blipFill>
            <a:blip r:embed="rId8">
              <a:duotone>
                <a:schemeClr val="accent1">
                  <a:shade val="45000"/>
                  <a:satMod val="135000"/>
                </a:schemeClr>
                <a:prstClr val="white"/>
              </a:duotone>
            </a:blip>
            <a:stretch>
              <a:fillRect/>
            </a:stretch>
          </p:blipFill>
          <p:spPr>
            <a:xfrm rot="21600000">
              <a:off x="0" y="0"/>
              <a:ext cx="5181600" cy="704088"/>
            </a:xfrm>
            <a:prstGeom prst="rect">
              <a:avLst/>
            </a:prstGeom>
          </p:spPr>
        </p:pic>
        <p:sp>
          <p:nvSpPr>
            <p:cNvPr id="43" name="textbox 396">
              <a:extLst>
                <a:ext uri="{FF2B5EF4-FFF2-40B4-BE49-F238E27FC236}">
                  <a16:creationId xmlns:a16="http://schemas.microsoft.com/office/drawing/2014/main" id="{C01D3AE1-F815-6DA4-0ECD-E0006836325B}"/>
                </a:ext>
              </a:extLst>
            </p:cNvPr>
            <p:cNvSpPr/>
            <p:nvPr/>
          </p:nvSpPr>
          <p:spPr>
            <a:xfrm>
              <a:off x="-12700" y="-12700"/>
              <a:ext cx="5207000" cy="758825"/>
            </a:xfrm>
            <a:prstGeom prst="rect">
              <a:avLst/>
            </a:prstGeom>
          </p:spPr>
          <p:txBody>
            <a:bodyPr vert="horz" wrap="square" lIns="0" tIns="0" rIns="0" bIns="0"/>
            <a:lstStyle/>
            <a:p>
              <a:pPr algn="l" rtl="0" eaLnBrk="0">
                <a:lnSpc>
                  <a:spcPct val="161000"/>
                </a:lnSpc>
              </a:pPr>
              <a:endParaRPr lang="en-US" altLang="en-US" sz="1000" dirty="0"/>
            </a:p>
            <a:p>
              <a:pPr marL="1350645" algn="l" rtl="0" eaLnBrk="0">
                <a:lnSpc>
                  <a:spcPct val="98000"/>
                </a:lnSpc>
                <a:spcBef>
                  <a:spcPts val="5"/>
                </a:spcBef>
                <a:tabLst>
                  <a:tab pos="1583055" algn="l"/>
                </a:tabLst>
              </a:pPr>
              <a:r>
                <a:rPr sz="2200"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弥补目录短板</a:t>
              </a:r>
              <a:endParaRPr lang="en-US" altLang="en-US" sz="2200" dirty="0"/>
            </a:p>
          </p:txBody>
        </p:sp>
        <p:sp>
          <p:nvSpPr>
            <p:cNvPr id="44" name="path">
              <a:extLst>
                <a:ext uri="{FF2B5EF4-FFF2-40B4-BE49-F238E27FC236}">
                  <a16:creationId xmlns:a16="http://schemas.microsoft.com/office/drawing/2014/main" id="{41E37F51-38CC-2DF5-03E8-F2BC5122A3F6}"/>
                </a:ext>
              </a:extLst>
            </p:cNvPr>
            <p:cNvSpPr/>
            <p:nvPr/>
          </p:nvSpPr>
          <p:spPr>
            <a:xfrm>
              <a:off x="978408" y="176784"/>
              <a:ext cx="359663" cy="347471"/>
            </a:xfrm>
            <a:custGeom>
              <a:avLst/>
              <a:gdLst/>
              <a:ahLst/>
              <a:cxnLst/>
              <a:rect l="0" t="0" r="0" b="0"/>
              <a:pathLst>
                <a:path w="566" h="547">
                  <a:moveTo>
                    <a:pt x="327" y="384"/>
                  </a:moveTo>
                  <a:lnTo>
                    <a:pt x="483" y="384"/>
                  </a:lnTo>
                  <a:cubicBezTo>
                    <a:pt x="490" y="384"/>
                    <a:pt x="495" y="389"/>
                    <a:pt x="495" y="396"/>
                  </a:cubicBezTo>
                  <a:cubicBezTo>
                    <a:pt x="495" y="403"/>
                    <a:pt x="490" y="408"/>
                    <a:pt x="483" y="408"/>
                  </a:cubicBezTo>
                  <a:lnTo>
                    <a:pt x="327" y="408"/>
                  </a:lnTo>
                  <a:cubicBezTo>
                    <a:pt x="320" y="408"/>
                    <a:pt x="315" y="403"/>
                    <a:pt x="315" y="396"/>
                  </a:cubicBezTo>
                  <a:cubicBezTo>
                    <a:pt x="315" y="389"/>
                    <a:pt x="320" y="384"/>
                    <a:pt x="327" y="384"/>
                  </a:cubicBezTo>
                  <a:moveTo>
                    <a:pt x="290" y="340"/>
                  </a:moveTo>
                  <a:cubicBezTo>
                    <a:pt x="293" y="340"/>
                    <a:pt x="296" y="340"/>
                    <a:pt x="299" y="343"/>
                  </a:cubicBezTo>
                  <a:cubicBezTo>
                    <a:pt x="304" y="347"/>
                    <a:pt x="304" y="355"/>
                    <a:pt x="300" y="360"/>
                  </a:cubicBezTo>
                  <a:lnTo>
                    <a:pt x="233" y="433"/>
                  </a:lnTo>
                  <a:cubicBezTo>
                    <a:pt x="230" y="436"/>
                    <a:pt x="227" y="437"/>
                    <a:pt x="224" y="437"/>
                  </a:cubicBezTo>
                  <a:cubicBezTo>
                    <a:pt x="220" y="437"/>
                    <a:pt x="217" y="436"/>
                    <a:pt x="215" y="433"/>
                  </a:cubicBezTo>
                  <a:lnTo>
                    <a:pt x="188" y="405"/>
                  </a:lnTo>
                  <a:cubicBezTo>
                    <a:pt x="183" y="400"/>
                    <a:pt x="183" y="392"/>
                    <a:pt x="188" y="387"/>
                  </a:cubicBezTo>
                  <a:cubicBezTo>
                    <a:pt x="193" y="383"/>
                    <a:pt x="201" y="383"/>
                    <a:pt x="205" y="388"/>
                  </a:cubicBezTo>
                  <a:lnTo>
                    <a:pt x="224" y="407"/>
                  </a:lnTo>
                  <a:lnTo>
                    <a:pt x="282" y="344"/>
                  </a:lnTo>
                  <a:cubicBezTo>
                    <a:pt x="284" y="341"/>
                    <a:pt x="287" y="340"/>
                    <a:pt x="290" y="340"/>
                  </a:cubicBezTo>
                  <a:moveTo>
                    <a:pt x="24" y="278"/>
                  </a:moveTo>
                  <a:lnTo>
                    <a:pt x="24" y="473"/>
                  </a:lnTo>
                  <a:cubicBezTo>
                    <a:pt x="24" y="500"/>
                    <a:pt x="46" y="522"/>
                    <a:pt x="73" y="522"/>
                  </a:cubicBezTo>
                  <a:cubicBezTo>
                    <a:pt x="100" y="522"/>
                    <a:pt x="123" y="500"/>
                    <a:pt x="123" y="473"/>
                  </a:cubicBezTo>
                  <a:lnTo>
                    <a:pt x="123" y="278"/>
                  </a:lnTo>
                  <a:lnTo>
                    <a:pt x="24" y="278"/>
                  </a:lnTo>
                  <a:close/>
                  <a:moveTo>
                    <a:pt x="327" y="250"/>
                  </a:moveTo>
                  <a:lnTo>
                    <a:pt x="483" y="250"/>
                  </a:lnTo>
                  <a:cubicBezTo>
                    <a:pt x="490" y="250"/>
                    <a:pt x="495" y="255"/>
                    <a:pt x="495" y="262"/>
                  </a:cubicBezTo>
                  <a:cubicBezTo>
                    <a:pt x="495" y="269"/>
                    <a:pt x="490" y="274"/>
                    <a:pt x="483" y="274"/>
                  </a:cubicBezTo>
                  <a:lnTo>
                    <a:pt x="327" y="274"/>
                  </a:lnTo>
                  <a:cubicBezTo>
                    <a:pt x="320" y="274"/>
                    <a:pt x="315" y="269"/>
                    <a:pt x="315" y="262"/>
                  </a:cubicBezTo>
                  <a:cubicBezTo>
                    <a:pt x="315" y="255"/>
                    <a:pt x="320" y="250"/>
                    <a:pt x="327" y="250"/>
                  </a:cubicBezTo>
                  <a:moveTo>
                    <a:pt x="290" y="200"/>
                  </a:moveTo>
                  <a:cubicBezTo>
                    <a:pt x="293" y="200"/>
                    <a:pt x="296" y="201"/>
                    <a:pt x="299" y="203"/>
                  </a:cubicBezTo>
                  <a:cubicBezTo>
                    <a:pt x="304" y="207"/>
                    <a:pt x="304" y="215"/>
                    <a:pt x="300" y="220"/>
                  </a:cubicBezTo>
                  <a:lnTo>
                    <a:pt x="233" y="294"/>
                  </a:lnTo>
                  <a:cubicBezTo>
                    <a:pt x="230" y="296"/>
                    <a:pt x="227" y="297"/>
                    <a:pt x="224" y="297"/>
                  </a:cubicBezTo>
                  <a:cubicBezTo>
                    <a:pt x="220" y="297"/>
                    <a:pt x="217" y="296"/>
                    <a:pt x="215" y="294"/>
                  </a:cubicBezTo>
                  <a:lnTo>
                    <a:pt x="188" y="265"/>
                  </a:lnTo>
                  <a:cubicBezTo>
                    <a:pt x="183" y="260"/>
                    <a:pt x="183" y="252"/>
                    <a:pt x="188" y="248"/>
                  </a:cubicBezTo>
                  <a:cubicBezTo>
                    <a:pt x="193" y="243"/>
                    <a:pt x="201" y="243"/>
                    <a:pt x="205" y="248"/>
                  </a:cubicBezTo>
                  <a:lnTo>
                    <a:pt x="224" y="267"/>
                  </a:lnTo>
                  <a:lnTo>
                    <a:pt x="282" y="204"/>
                  </a:lnTo>
                  <a:cubicBezTo>
                    <a:pt x="284" y="201"/>
                    <a:pt x="287" y="200"/>
                    <a:pt x="290" y="200"/>
                  </a:cubicBezTo>
                  <a:moveTo>
                    <a:pt x="327" y="116"/>
                  </a:moveTo>
                  <a:lnTo>
                    <a:pt x="483" y="116"/>
                  </a:lnTo>
                  <a:cubicBezTo>
                    <a:pt x="490" y="116"/>
                    <a:pt x="495" y="121"/>
                    <a:pt x="495" y="128"/>
                  </a:cubicBezTo>
                  <a:cubicBezTo>
                    <a:pt x="495" y="135"/>
                    <a:pt x="490" y="140"/>
                    <a:pt x="483" y="140"/>
                  </a:cubicBezTo>
                  <a:lnTo>
                    <a:pt x="327" y="140"/>
                  </a:lnTo>
                  <a:cubicBezTo>
                    <a:pt x="320" y="140"/>
                    <a:pt x="315" y="135"/>
                    <a:pt x="315" y="128"/>
                  </a:cubicBezTo>
                  <a:cubicBezTo>
                    <a:pt x="315" y="121"/>
                    <a:pt x="320" y="116"/>
                    <a:pt x="327" y="116"/>
                  </a:cubicBezTo>
                  <a:moveTo>
                    <a:pt x="290" y="60"/>
                  </a:moveTo>
                  <a:cubicBezTo>
                    <a:pt x="293" y="60"/>
                    <a:pt x="296" y="61"/>
                    <a:pt x="299" y="63"/>
                  </a:cubicBezTo>
                  <a:cubicBezTo>
                    <a:pt x="304" y="68"/>
                    <a:pt x="304" y="75"/>
                    <a:pt x="300" y="80"/>
                  </a:cubicBezTo>
                  <a:lnTo>
                    <a:pt x="233" y="154"/>
                  </a:lnTo>
                  <a:cubicBezTo>
                    <a:pt x="230" y="156"/>
                    <a:pt x="227" y="158"/>
                    <a:pt x="224" y="158"/>
                  </a:cubicBezTo>
                  <a:cubicBezTo>
                    <a:pt x="220" y="158"/>
                    <a:pt x="217" y="156"/>
                    <a:pt x="215" y="154"/>
                  </a:cubicBezTo>
                  <a:lnTo>
                    <a:pt x="188" y="125"/>
                  </a:lnTo>
                  <a:cubicBezTo>
                    <a:pt x="183" y="120"/>
                    <a:pt x="183" y="113"/>
                    <a:pt x="188" y="108"/>
                  </a:cubicBezTo>
                  <a:cubicBezTo>
                    <a:pt x="193" y="103"/>
                    <a:pt x="201" y="104"/>
                    <a:pt x="205" y="109"/>
                  </a:cubicBezTo>
                  <a:lnTo>
                    <a:pt x="224" y="128"/>
                  </a:lnTo>
                  <a:lnTo>
                    <a:pt x="282" y="64"/>
                  </a:lnTo>
                  <a:cubicBezTo>
                    <a:pt x="284" y="62"/>
                    <a:pt x="287" y="60"/>
                    <a:pt x="290" y="60"/>
                  </a:cubicBezTo>
                  <a:moveTo>
                    <a:pt x="147" y="24"/>
                  </a:moveTo>
                  <a:lnTo>
                    <a:pt x="147" y="473"/>
                  </a:lnTo>
                  <a:cubicBezTo>
                    <a:pt x="147" y="492"/>
                    <a:pt x="140" y="509"/>
                    <a:pt x="128" y="522"/>
                  </a:cubicBezTo>
                  <a:lnTo>
                    <a:pt x="492" y="522"/>
                  </a:lnTo>
                  <a:cubicBezTo>
                    <a:pt x="520" y="522"/>
                    <a:pt x="541" y="500"/>
                    <a:pt x="541" y="473"/>
                  </a:cubicBezTo>
                  <a:lnTo>
                    <a:pt x="541" y="24"/>
                  </a:lnTo>
                  <a:lnTo>
                    <a:pt x="147" y="24"/>
                  </a:lnTo>
                  <a:close/>
                  <a:moveTo>
                    <a:pt x="135" y="0"/>
                  </a:moveTo>
                  <a:lnTo>
                    <a:pt x="554" y="0"/>
                  </a:lnTo>
                  <a:cubicBezTo>
                    <a:pt x="560" y="0"/>
                    <a:pt x="566" y="5"/>
                    <a:pt x="566" y="12"/>
                  </a:cubicBezTo>
                  <a:lnTo>
                    <a:pt x="566" y="473"/>
                  </a:lnTo>
                  <a:cubicBezTo>
                    <a:pt x="566" y="513"/>
                    <a:pt x="533" y="547"/>
                    <a:pt x="492" y="547"/>
                  </a:cubicBezTo>
                  <a:lnTo>
                    <a:pt x="73" y="547"/>
                  </a:lnTo>
                  <a:cubicBezTo>
                    <a:pt x="32" y="547"/>
                    <a:pt x="0" y="513"/>
                    <a:pt x="0" y="473"/>
                  </a:cubicBezTo>
                  <a:lnTo>
                    <a:pt x="0" y="266"/>
                  </a:lnTo>
                  <a:cubicBezTo>
                    <a:pt x="0" y="260"/>
                    <a:pt x="5" y="254"/>
                    <a:pt x="12" y="254"/>
                  </a:cubicBezTo>
                  <a:lnTo>
                    <a:pt x="123" y="254"/>
                  </a:lnTo>
                  <a:lnTo>
                    <a:pt x="123" y="12"/>
                  </a:lnTo>
                  <a:cubicBezTo>
                    <a:pt x="123" y="5"/>
                    <a:pt x="128" y="0"/>
                    <a:pt x="135" y="0"/>
                  </a:cubicBezTo>
                </a:path>
              </a:pathLst>
            </a:custGeom>
            <a:solidFill>
              <a:srgbClr val="1F4E79">
                <a:alpha val="100000"/>
              </a:srgbClr>
            </a:solidFill>
            <a:ln cap="flat">
              <a:noFill/>
              <a:prstDash val="solid"/>
              <a:miter lim="0"/>
            </a:ln>
          </p:spPr>
          <p:txBody>
            <a:bodyPr rtlCol="0"/>
            <a:lstStyle/>
            <a:p>
              <a:pPr algn="ctr"/>
              <a:endParaRPr lang="zh-CN" altLang="en-US"/>
            </a:p>
          </p:txBody>
        </p:sp>
      </p:grpSp>
      <p:pic>
        <p:nvPicPr>
          <p:cNvPr id="45" name="picture 400">
            <a:extLst>
              <a:ext uri="{FF2B5EF4-FFF2-40B4-BE49-F238E27FC236}">
                <a16:creationId xmlns:a16="http://schemas.microsoft.com/office/drawing/2014/main" id="{1D14132C-3DDF-407C-2742-C0611AC55886}"/>
              </a:ext>
            </a:extLst>
          </p:cNvPr>
          <p:cNvPicPr>
            <a:picLocks noChangeAspect="1"/>
          </p:cNvPicPr>
          <p:nvPr/>
        </p:nvPicPr>
        <p:blipFill>
          <a:blip r:embed="rId9">
            <a:duotone>
              <a:schemeClr val="accent5">
                <a:shade val="45000"/>
                <a:satMod val="135000"/>
              </a:schemeClr>
              <a:prstClr val="white"/>
            </a:duotone>
          </a:blip>
          <a:stretch>
            <a:fillRect/>
          </a:stretch>
        </p:blipFill>
        <p:spPr>
          <a:xfrm rot="21600000">
            <a:off x="496823" y="1368552"/>
            <a:ext cx="5202935" cy="697991"/>
          </a:xfrm>
          <a:prstGeom prst="rect">
            <a:avLst/>
          </a:prstGeom>
        </p:spPr>
      </p:pic>
      <p:sp>
        <p:nvSpPr>
          <p:cNvPr id="46" name="textbox 406">
            <a:extLst>
              <a:ext uri="{FF2B5EF4-FFF2-40B4-BE49-F238E27FC236}">
                <a16:creationId xmlns:a16="http://schemas.microsoft.com/office/drawing/2014/main" id="{9F9F9739-F48E-A367-D312-51D370794005}"/>
              </a:ext>
            </a:extLst>
          </p:cNvPr>
          <p:cNvSpPr/>
          <p:nvPr/>
        </p:nvSpPr>
        <p:spPr>
          <a:xfrm>
            <a:off x="7816330" y="1615199"/>
            <a:ext cx="2545714" cy="352425"/>
          </a:xfrm>
          <a:prstGeom prst="rect">
            <a:avLst/>
          </a:prstGeom>
        </p:spPr>
        <p:txBody>
          <a:bodyPr vert="horz" wrap="square" lIns="0" tIns="0" rIns="0" bIns="0"/>
          <a:lstStyle/>
          <a:p>
            <a:pPr algn="l" rtl="0" eaLnBrk="0">
              <a:lnSpc>
                <a:spcPct val="94000"/>
              </a:lnSpc>
            </a:pPr>
            <a:endParaRPr lang="en-US" altLang="en-US" sz="100" dirty="0"/>
          </a:p>
          <a:p>
            <a:pPr marL="12700" algn="l" rtl="0" eaLnBrk="0">
              <a:lnSpc>
                <a:spcPct val="97000"/>
              </a:lnSpc>
            </a:pPr>
            <a:r>
              <a:rPr sz="2200" b="1"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符合“保基本”原则</a:t>
            </a:r>
            <a:endParaRPr lang="en-US" altLang="en-US" sz="2200" dirty="0"/>
          </a:p>
        </p:txBody>
      </p:sp>
      <p:sp>
        <p:nvSpPr>
          <p:cNvPr id="47" name="textbox 408">
            <a:extLst>
              <a:ext uri="{FF2B5EF4-FFF2-40B4-BE49-F238E27FC236}">
                <a16:creationId xmlns:a16="http://schemas.microsoft.com/office/drawing/2014/main" id="{9920368E-0FDA-684E-8B7B-EA90330ED654}"/>
              </a:ext>
            </a:extLst>
          </p:cNvPr>
          <p:cNvSpPr/>
          <p:nvPr/>
        </p:nvSpPr>
        <p:spPr>
          <a:xfrm>
            <a:off x="2122666" y="1593863"/>
            <a:ext cx="2265045" cy="351790"/>
          </a:xfrm>
          <a:prstGeom prst="rect">
            <a:avLst/>
          </a:prstGeom>
        </p:spPr>
        <p:txBody>
          <a:bodyPr vert="horz" wrap="square" lIns="0" tIns="0" rIns="0" bIns="0"/>
          <a:lstStyle/>
          <a:p>
            <a:pPr algn="l" rtl="0" eaLnBrk="0">
              <a:lnSpc>
                <a:spcPct val="90000"/>
              </a:lnSpc>
            </a:pPr>
            <a:endParaRPr lang="en-US" altLang="en-US" sz="100" dirty="0"/>
          </a:p>
          <a:p>
            <a:pPr marL="12700" algn="l" rtl="0" eaLnBrk="0">
              <a:lnSpc>
                <a:spcPct val="97000"/>
              </a:lnSpc>
            </a:pPr>
            <a:r>
              <a:rPr sz="2200" b="1"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对公共健康的影响</a:t>
            </a:r>
            <a:endParaRPr lang="en-US" altLang="en-US" sz="2200" dirty="0"/>
          </a:p>
        </p:txBody>
      </p:sp>
      <p:sp>
        <p:nvSpPr>
          <p:cNvPr id="48" name="path">
            <a:extLst>
              <a:ext uri="{FF2B5EF4-FFF2-40B4-BE49-F238E27FC236}">
                <a16:creationId xmlns:a16="http://schemas.microsoft.com/office/drawing/2014/main" id="{C526A654-2C1E-A776-32DF-6A7AE3368DB3}"/>
              </a:ext>
            </a:extLst>
          </p:cNvPr>
          <p:cNvSpPr/>
          <p:nvPr/>
        </p:nvSpPr>
        <p:spPr>
          <a:xfrm>
            <a:off x="1557527" y="1566671"/>
            <a:ext cx="393192" cy="344424"/>
          </a:xfrm>
          <a:custGeom>
            <a:avLst/>
            <a:gdLst/>
            <a:ahLst/>
            <a:cxnLst/>
            <a:rect l="0" t="0" r="0" b="0"/>
            <a:pathLst>
              <a:path w="619" h="542">
                <a:moveTo>
                  <a:pt x="619" y="58"/>
                </a:moveTo>
                <a:lnTo>
                  <a:pt x="551" y="58"/>
                </a:lnTo>
                <a:lnTo>
                  <a:pt x="551" y="0"/>
                </a:lnTo>
                <a:lnTo>
                  <a:pt x="484" y="0"/>
                </a:lnTo>
                <a:lnTo>
                  <a:pt x="484" y="58"/>
                </a:lnTo>
                <a:lnTo>
                  <a:pt x="417" y="58"/>
                </a:lnTo>
                <a:lnTo>
                  <a:pt x="417" y="116"/>
                </a:lnTo>
                <a:lnTo>
                  <a:pt x="484" y="116"/>
                </a:lnTo>
                <a:lnTo>
                  <a:pt x="484" y="177"/>
                </a:lnTo>
                <a:lnTo>
                  <a:pt x="551" y="177"/>
                </a:lnTo>
                <a:lnTo>
                  <a:pt x="551" y="116"/>
                </a:lnTo>
                <a:lnTo>
                  <a:pt x="619" y="116"/>
                </a:lnTo>
                <a:lnTo>
                  <a:pt x="619" y="58"/>
                </a:lnTo>
                <a:close/>
              </a:path>
              <a:path w="619" h="542">
                <a:moveTo>
                  <a:pt x="134" y="151"/>
                </a:moveTo>
                <a:cubicBezTo>
                  <a:pt x="134" y="96"/>
                  <a:pt x="185" y="52"/>
                  <a:pt x="247" y="52"/>
                </a:cubicBezTo>
                <a:cubicBezTo>
                  <a:pt x="309" y="52"/>
                  <a:pt x="360" y="96"/>
                  <a:pt x="360" y="151"/>
                </a:cubicBezTo>
                <a:cubicBezTo>
                  <a:pt x="360" y="205"/>
                  <a:pt x="309" y="249"/>
                  <a:pt x="247" y="249"/>
                </a:cubicBezTo>
                <a:cubicBezTo>
                  <a:pt x="185" y="249"/>
                  <a:pt x="134" y="205"/>
                  <a:pt x="134" y="151"/>
                </a:cubicBezTo>
              </a:path>
              <a:path w="619" h="542">
                <a:moveTo>
                  <a:pt x="332" y="273"/>
                </a:moveTo>
                <a:cubicBezTo>
                  <a:pt x="411" y="273"/>
                  <a:pt x="499" y="328"/>
                  <a:pt x="499" y="397"/>
                </a:cubicBezTo>
                <a:cubicBezTo>
                  <a:pt x="499" y="542"/>
                  <a:pt x="499" y="542"/>
                  <a:pt x="499" y="542"/>
                </a:cubicBezTo>
                <a:cubicBezTo>
                  <a:pt x="430" y="542"/>
                  <a:pt x="430" y="542"/>
                  <a:pt x="430" y="542"/>
                </a:cubicBezTo>
                <a:cubicBezTo>
                  <a:pt x="430" y="427"/>
                  <a:pt x="430" y="427"/>
                  <a:pt x="430" y="427"/>
                </a:cubicBezTo>
                <a:cubicBezTo>
                  <a:pt x="382" y="427"/>
                  <a:pt x="382" y="427"/>
                  <a:pt x="382" y="427"/>
                </a:cubicBezTo>
                <a:cubicBezTo>
                  <a:pt x="382" y="542"/>
                  <a:pt x="382" y="542"/>
                  <a:pt x="382" y="542"/>
                </a:cubicBezTo>
                <a:cubicBezTo>
                  <a:pt x="112" y="542"/>
                  <a:pt x="112" y="542"/>
                  <a:pt x="112" y="542"/>
                </a:cubicBezTo>
                <a:cubicBezTo>
                  <a:pt x="112" y="427"/>
                  <a:pt x="112" y="427"/>
                  <a:pt x="112" y="427"/>
                </a:cubicBezTo>
                <a:cubicBezTo>
                  <a:pt x="68" y="427"/>
                  <a:pt x="68" y="427"/>
                  <a:pt x="68" y="427"/>
                </a:cubicBezTo>
                <a:cubicBezTo>
                  <a:pt x="68" y="542"/>
                  <a:pt x="68" y="542"/>
                  <a:pt x="68" y="542"/>
                </a:cubicBezTo>
                <a:cubicBezTo>
                  <a:pt x="0" y="542"/>
                  <a:pt x="0" y="542"/>
                  <a:pt x="0" y="542"/>
                </a:cubicBezTo>
                <a:cubicBezTo>
                  <a:pt x="0" y="397"/>
                  <a:pt x="0" y="397"/>
                  <a:pt x="0" y="397"/>
                </a:cubicBezTo>
                <a:cubicBezTo>
                  <a:pt x="0" y="328"/>
                  <a:pt x="84" y="273"/>
                  <a:pt x="163" y="273"/>
                </a:cubicBezTo>
                <a:lnTo>
                  <a:pt x="332" y="273"/>
                </a:lnTo>
                <a:close/>
              </a:path>
            </a:pathLst>
          </a:custGeom>
          <a:solidFill>
            <a:srgbClr val="1F4E79">
              <a:alpha val="100000"/>
            </a:srgbClr>
          </a:solidFill>
          <a:ln cap="flat">
            <a:noFill/>
            <a:prstDash val="solid"/>
            <a:miter lim="0"/>
          </a:ln>
        </p:spPr>
        <p:txBody>
          <a:bodyPr rtlCol="0"/>
          <a:lstStyle/>
          <a:p>
            <a:pPr algn="ctr"/>
            <a:endParaRPr lang="zh-CN" altLang="en-US"/>
          </a:p>
        </p:txBody>
      </p:sp>
      <p:sp>
        <p:nvSpPr>
          <p:cNvPr id="49" name="path">
            <a:extLst>
              <a:ext uri="{FF2B5EF4-FFF2-40B4-BE49-F238E27FC236}">
                <a16:creationId xmlns:a16="http://schemas.microsoft.com/office/drawing/2014/main" id="{0BBC3BC4-C34E-D0C5-D02A-BED293CF4BE3}"/>
              </a:ext>
            </a:extLst>
          </p:cNvPr>
          <p:cNvSpPr/>
          <p:nvPr/>
        </p:nvSpPr>
        <p:spPr>
          <a:xfrm>
            <a:off x="7229856" y="1536191"/>
            <a:ext cx="356813" cy="356616"/>
          </a:xfrm>
          <a:custGeom>
            <a:avLst/>
            <a:gdLst/>
            <a:ahLst/>
            <a:cxnLst/>
            <a:rect l="0" t="0" r="0" b="0"/>
            <a:pathLst>
              <a:path w="561" h="561">
                <a:moveTo>
                  <a:pt x="0" y="475"/>
                </a:moveTo>
                <a:cubicBezTo>
                  <a:pt x="23" y="464"/>
                  <a:pt x="41" y="458"/>
                  <a:pt x="48" y="458"/>
                </a:cubicBezTo>
                <a:cubicBezTo>
                  <a:pt x="71" y="458"/>
                  <a:pt x="232" y="561"/>
                  <a:pt x="283" y="561"/>
                </a:cubicBezTo>
                <a:cubicBezTo>
                  <a:pt x="327" y="561"/>
                  <a:pt x="534" y="441"/>
                  <a:pt x="534" y="441"/>
                </a:cubicBezTo>
                <a:cubicBezTo>
                  <a:pt x="571" y="424"/>
                  <a:pt x="545" y="350"/>
                  <a:pt x="508" y="367"/>
                </a:cubicBezTo>
                <a:cubicBezTo>
                  <a:pt x="343" y="432"/>
                  <a:pt x="343" y="432"/>
                  <a:pt x="343" y="432"/>
                </a:cubicBezTo>
                <a:cubicBezTo>
                  <a:pt x="339" y="478"/>
                  <a:pt x="308" y="498"/>
                  <a:pt x="285" y="493"/>
                </a:cubicBezTo>
                <a:cubicBezTo>
                  <a:pt x="266" y="487"/>
                  <a:pt x="155" y="432"/>
                  <a:pt x="155" y="432"/>
                </a:cubicBezTo>
                <a:cubicBezTo>
                  <a:pt x="162" y="412"/>
                  <a:pt x="162" y="412"/>
                  <a:pt x="162" y="412"/>
                </a:cubicBezTo>
                <a:cubicBezTo>
                  <a:pt x="285" y="473"/>
                  <a:pt x="285" y="473"/>
                  <a:pt x="285" y="473"/>
                </a:cubicBezTo>
                <a:cubicBezTo>
                  <a:pt x="318" y="481"/>
                  <a:pt x="345" y="421"/>
                  <a:pt x="308" y="398"/>
                </a:cubicBezTo>
                <a:cubicBezTo>
                  <a:pt x="155" y="309"/>
                  <a:pt x="99" y="278"/>
                  <a:pt x="0" y="304"/>
                </a:cubicBezTo>
                <a:cubicBezTo>
                  <a:pt x="0" y="338"/>
                  <a:pt x="0" y="461"/>
                  <a:pt x="0" y="475"/>
                </a:cubicBezTo>
              </a:path>
              <a:path w="561" h="561">
                <a:moveTo>
                  <a:pt x="360" y="345"/>
                </a:moveTo>
                <a:cubicBezTo>
                  <a:pt x="365" y="345"/>
                  <a:pt x="369" y="339"/>
                  <a:pt x="369" y="333"/>
                </a:cubicBezTo>
                <a:cubicBezTo>
                  <a:pt x="369" y="324"/>
                  <a:pt x="365" y="321"/>
                  <a:pt x="360" y="321"/>
                </a:cubicBezTo>
                <a:cubicBezTo>
                  <a:pt x="268" y="321"/>
                  <a:pt x="268" y="321"/>
                  <a:pt x="268" y="321"/>
                </a:cubicBezTo>
                <a:cubicBezTo>
                  <a:pt x="263" y="321"/>
                  <a:pt x="259" y="324"/>
                  <a:pt x="259" y="333"/>
                </a:cubicBezTo>
                <a:cubicBezTo>
                  <a:pt x="259" y="339"/>
                  <a:pt x="263" y="345"/>
                  <a:pt x="268" y="345"/>
                </a:cubicBezTo>
                <a:lnTo>
                  <a:pt x="360" y="345"/>
                </a:lnTo>
                <a:close/>
              </a:path>
              <a:path w="561" h="561">
                <a:moveTo>
                  <a:pt x="360" y="264"/>
                </a:moveTo>
                <a:cubicBezTo>
                  <a:pt x="365" y="264"/>
                  <a:pt x="369" y="257"/>
                  <a:pt x="369" y="252"/>
                </a:cubicBezTo>
                <a:cubicBezTo>
                  <a:pt x="369" y="245"/>
                  <a:pt x="365" y="240"/>
                  <a:pt x="360" y="240"/>
                </a:cubicBezTo>
                <a:cubicBezTo>
                  <a:pt x="268" y="240"/>
                  <a:pt x="268" y="240"/>
                  <a:pt x="268" y="240"/>
                </a:cubicBezTo>
                <a:cubicBezTo>
                  <a:pt x="263" y="240"/>
                  <a:pt x="259" y="245"/>
                  <a:pt x="259" y="252"/>
                </a:cubicBezTo>
                <a:cubicBezTo>
                  <a:pt x="259" y="257"/>
                  <a:pt x="263" y="264"/>
                  <a:pt x="268" y="264"/>
                </a:cubicBezTo>
                <a:lnTo>
                  <a:pt x="360" y="264"/>
                </a:lnTo>
                <a:close/>
              </a:path>
              <a:path w="561" h="561">
                <a:moveTo>
                  <a:pt x="360" y="225"/>
                </a:moveTo>
                <a:cubicBezTo>
                  <a:pt x="365" y="225"/>
                  <a:pt x="369" y="219"/>
                  <a:pt x="369" y="213"/>
                </a:cubicBezTo>
                <a:cubicBezTo>
                  <a:pt x="369" y="207"/>
                  <a:pt x="365" y="201"/>
                  <a:pt x="360" y="201"/>
                </a:cubicBezTo>
                <a:cubicBezTo>
                  <a:pt x="268" y="201"/>
                  <a:pt x="268" y="201"/>
                  <a:pt x="268" y="201"/>
                </a:cubicBezTo>
                <a:cubicBezTo>
                  <a:pt x="263" y="201"/>
                  <a:pt x="259" y="207"/>
                  <a:pt x="259" y="213"/>
                </a:cubicBezTo>
                <a:cubicBezTo>
                  <a:pt x="259" y="219"/>
                  <a:pt x="263" y="225"/>
                  <a:pt x="268" y="225"/>
                </a:cubicBezTo>
                <a:lnTo>
                  <a:pt x="360" y="225"/>
                </a:lnTo>
                <a:close/>
              </a:path>
              <a:path w="561" h="561">
                <a:moveTo>
                  <a:pt x="360" y="302"/>
                </a:moveTo>
                <a:cubicBezTo>
                  <a:pt x="365" y="302"/>
                  <a:pt x="369" y="296"/>
                  <a:pt x="369" y="290"/>
                </a:cubicBezTo>
                <a:cubicBezTo>
                  <a:pt x="369" y="284"/>
                  <a:pt x="365" y="278"/>
                  <a:pt x="360" y="278"/>
                </a:cubicBezTo>
                <a:cubicBezTo>
                  <a:pt x="268" y="278"/>
                  <a:pt x="268" y="278"/>
                  <a:pt x="268" y="278"/>
                </a:cubicBezTo>
                <a:cubicBezTo>
                  <a:pt x="263" y="278"/>
                  <a:pt x="259" y="284"/>
                  <a:pt x="259" y="290"/>
                </a:cubicBezTo>
                <a:cubicBezTo>
                  <a:pt x="259" y="296"/>
                  <a:pt x="263" y="302"/>
                  <a:pt x="268" y="302"/>
                </a:cubicBezTo>
                <a:lnTo>
                  <a:pt x="360" y="302"/>
                </a:lnTo>
                <a:close/>
              </a:path>
              <a:path w="561" h="561">
                <a:moveTo>
                  <a:pt x="490" y="264"/>
                </a:moveTo>
                <a:cubicBezTo>
                  <a:pt x="494" y="264"/>
                  <a:pt x="499" y="257"/>
                  <a:pt x="499" y="252"/>
                </a:cubicBezTo>
                <a:cubicBezTo>
                  <a:pt x="499" y="245"/>
                  <a:pt x="494" y="240"/>
                  <a:pt x="490" y="240"/>
                </a:cubicBezTo>
                <a:cubicBezTo>
                  <a:pt x="397" y="240"/>
                  <a:pt x="397" y="240"/>
                  <a:pt x="397" y="240"/>
                </a:cubicBezTo>
                <a:cubicBezTo>
                  <a:pt x="393" y="240"/>
                  <a:pt x="388" y="245"/>
                  <a:pt x="388" y="252"/>
                </a:cubicBezTo>
                <a:cubicBezTo>
                  <a:pt x="388" y="257"/>
                  <a:pt x="393" y="264"/>
                  <a:pt x="397" y="264"/>
                </a:cubicBezTo>
                <a:lnTo>
                  <a:pt x="490" y="264"/>
                </a:lnTo>
                <a:close/>
              </a:path>
              <a:path w="561" h="561">
                <a:moveTo>
                  <a:pt x="490" y="302"/>
                </a:moveTo>
                <a:cubicBezTo>
                  <a:pt x="494" y="302"/>
                  <a:pt x="499" y="296"/>
                  <a:pt x="499" y="290"/>
                </a:cubicBezTo>
                <a:cubicBezTo>
                  <a:pt x="499" y="284"/>
                  <a:pt x="494" y="278"/>
                  <a:pt x="490" y="278"/>
                </a:cubicBezTo>
                <a:cubicBezTo>
                  <a:pt x="397" y="278"/>
                  <a:pt x="397" y="278"/>
                  <a:pt x="397" y="278"/>
                </a:cubicBezTo>
                <a:cubicBezTo>
                  <a:pt x="393" y="278"/>
                  <a:pt x="388" y="284"/>
                  <a:pt x="388" y="290"/>
                </a:cubicBezTo>
                <a:cubicBezTo>
                  <a:pt x="388" y="296"/>
                  <a:pt x="393" y="302"/>
                  <a:pt x="397" y="302"/>
                </a:cubicBezTo>
                <a:lnTo>
                  <a:pt x="490" y="302"/>
                </a:lnTo>
                <a:close/>
              </a:path>
              <a:path w="561" h="561">
                <a:moveTo>
                  <a:pt x="490" y="345"/>
                </a:moveTo>
                <a:cubicBezTo>
                  <a:pt x="494" y="345"/>
                  <a:pt x="499" y="339"/>
                  <a:pt x="499" y="333"/>
                </a:cubicBezTo>
                <a:cubicBezTo>
                  <a:pt x="499" y="324"/>
                  <a:pt x="494" y="321"/>
                  <a:pt x="490" y="321"/>
                </a:cubicBezTo>
                <a:cubicBezTo>
                  <a:pt x="397" y="321"/>
                  <a:pt x="397" y="321"/>
                  <a:pt x="397" y="321"/>
                </a:cubicBezTo>
                <a:cubicBezTo>
                  <a:pt x="393" y="321"/>
                  <a:pt x="388" y="324"/>
                  <a:pt x="388" y="333"/>
                </a:cubicBezTo>
                <a:cubicBezTo>
                  <a:pt x="388" y="339"/>
                  <a:pt x="393" y="345"/>
                  <a:pt x="397" y="345"/>
                </a:cubicBezTo>
                <a:lnTo>
                  <a:pt x="490" y="345"/>
                </a:lnTo>
                <a:close/>
              </a:path>
              <a:path w="561" h="561">
                <a:moveTo>
                  <a:pt x="490" y="182"/>
                </a:moveTo>
                <a:cubicBezTo>
                  <a:pt x="494" y="182"/>
                  <a:pt x="499" y="177"/>
                  <a:pt x="499" y="172"/>
                </a:cubicBezTo>
                <a:cubicBezTo>
                  <a:pt x="499" y="167"/>
                  <a:pt x="494" y="163"/>
                  <a:pt x="490" y="163"/>
                </a:cubicBezTo>
                <a:cubicBezTo>
                  <a:pt x="397" y="163"/>
                  <a:pt x="397" y="163"/>
                  <a:pt x="397" y="163"/>
                </a:cubicBezTo>
                <a:cubicBezTo>
                  <a:pt x="393" y="163"/>
                  <a:pt x="388" y="167"/>
                  <a:pt x="388" y="172"/>
                </a:cubicBezTo>
                <a:cubicBezTo>
                  <a:pt x="388" y="177"/>
                  <a:pt x="393" y="182"/>
                  <a:pt x="397" y="182"/>
                </a:cubicBezTo>
                <a:lnTo>
                  <a:pt x="490" y="182"/>
                </a:lnTo>
                <a:close/>
              </a:path>
              <a:path w="561" h="561">
                <a:moveTo>
                  <a:pt x="490" y="225"/>
                </a:moveTo>
                <a:cubicBezTo>
                  <a:pt x="494" y="225"/>
                  <a:pt x="499" y="219"/>
                  <a:pt x="499" y="213"/>
                </a:cubicBezTo>
                <a:cubicBezTo>
                  <a:pt x="499" y="207"/>
                  <a:pt x="494" y="201"/>
                  <a:pt x="490" y="201"/>
                </a:cubicBezTo>
                <a:cubicBezTo>
                  <a:pt x="397" y="201"/>
                  <a:pt x="397" y="201"/>
                  <a:pt x="397" y="201"/>
                </a:cubicBezTo>
                <a:cubicBezTo>
                  <a:pt x="393" y="201"/>
                  <a:pt x="388" y="207"/>
                  <a:pt x="388" y="213"/>
                </a:cubicBezTo>
                <a:cubicBezTo>
                  <a:pt x="388" y="219"/>
                  <a:pt x="393" y="225"/>
                  <a:pt x="397" y="225"/>
                </a:cubicBezTo>
                <a:lnTo>
                  <a:pt x="490" y="225"/>
                </a:lnTo>
                <a:close/>
              </a:path>
              <a:path w="561" h="561">
                <a:moveTo>
                  <a:pt x="388" y="69"/>
                </a:moveTo>
                <a:cubicBezTo>
                  <a:pt x="388" y="31"/>
                  <a:pt x="413" y="0"/>
                  <a:pt x="444" y="0"/>
                </a:cubicBezTo>
                <a:cubicBezTo>
                  <a:pt x="474" y="0"/>
                  <a:pt x="499" y="31"/>
                  <a:pt x="499" y="69"/>
                </a:cubicBezTo>
                <a:cubicBezTo>
                  <a:pt x="499" y="107"/>
                  <a:pt x="474" y="139"/>
                  <a:pt x="444" y="139"/>
                </a:cubicBezTo>
                <a:cubicBezTo>
                  <a:pt x="413" y="139"/>
                  <a:pt x="388" y="107"/>
                  <a:pt x="388" y="69"/>
                </a:cubicBezTo>
              </a:path>
            </a:pathLst>
          </a:custGeom>
          <a:solidFill>
            <a:srgbClr val="1F4E79">
              <a:alpha val="100000"/>
            </a:srgbClr>
          </a:solidFill>
          <a:ln cap="flat">
            <a:noFill/>
            <a:prstDash val="solid"/>
            <a:miter lim="0"/>
          </a:ln>
        </p:spPr>
        <p:txBody>
          <a:bodyPr rtlCol="0"/>
          <a:lstStyle/>
          <a:p>
            <a:pPr algn="ctr"/>
            <a:endParaRPr lang="zh-CN" altLang="en-US"/>
          </a:p>
        </p:txBody>
      </p:sp>
      <p:sp>
        <p:nvSpPr>
          <p:cNvPr id="4" name="文本框 3">
            <a:extLst>
              <a:ext uri="{FF2B5EF4-FFF2-40B4-BE49-F238E27FC236}">
                <a16:creationId xmlns:a16="http://schemas.microsoft.com/office/drawing/2014/main" id="{6A27A453-A3A1-9CE7-53FB-06DD0169EE2D}"/>
              </a:ext>
            </a:extLst>
          </p:cNvPr>
          <p:cNvSpPr txBox="1"/>
          <p:nvPr/>
        </p:nvSpPr>
        <p:spPr>
          <a:xfrm>
            <a:off x="2122666" y="298210"/>
            <a:ext cx="8078218" cy="769441"/>
          </a:xfrm>
          <a:prstGeom prst="rect">
            <a:avLst/>
          </a:prstGeom>
          <a:noFill/>
        </p:spPr>
        <p:txBody>
          <a:bodyPr wrap="square">
            <a:spAutoFit/>
          </a:bodyPr>
          <a:lstStyle/>
          <a:p>
            <a:r>
              <a:rPr kumimoji="1" lang="zh-CN" altLang="en-US" sz="2200" dirty="0">
                <a:solidFill>
                  <a:srgbClr val="016396"/>
                </a:solidFill>
                <a:latin typeface="阿里巴巴普惠体 M" panose="00020600040101010101" charset="-122"/>
                <a:ea typeface="阿里巴巴普惠体 M" panose="00020600040101010101" charset="-122"/>
              </a:rPr>
              <a:t>有助提高公众健康水平，符合</a:t>
            </a:r>
            <a:r>
              <a:rPr kumimoji="1" lang="en-US" altLang="zh-CN" sz="2200" dirty="0">
                <a:solidFill>
                  <a:srgbClr val="016396"/>
                </a:solidFill>
                <a:latin typeface="阿里巴巴普惠体 M" panose="00020600040101010101" charset="-122"/>
                <a:ea typeface="阿里巴巴普惠体 M" panose="00020600040101010101" charset="-122"/>
              </a:rPr>
              <a:t>”</a:t>
            </a:r>
            <a:r>
              <a:rPr kumimoji="1" lang="zh-CN" altLang="en-US" sz="2200" dirty="0">
                <a:solidFill>
                  <a:srgbClr val="016396"/>
                </a:solidFill>
                <a:latin typeface="阿里巴巴普惠体 M" panose="00020600040101010101" charset="-122"/>
                <a:ea typeface="阿里巴巴普惠体 M" panose="00020600040101010101" charset="-122"/>
              </a:rPr>
              <a:t>保基本</a:t>
            </a:r>
            <a:r>
              <a:rPr kumimoji="1" lang="en-US" altLang="zh-CN" sz="2200" dirty="0">
                <a:solidFill>
                  <a:srgbClr val="016396"/>
                </a:solidFill>
                <a:latin typeface="阿里巴巴普惠体 M" panose="00020600040101010101" charset="-122"/>
                <a:ea typeface="阿里巴巴普惠体 M" panose="00020600040101010101" charset="-122"/>
              </a:rPr>
              <a:t>”</a:t>
            </a:r>
            <a:r>
              <a:rPr kumimoji="1" lang="zh-CN" altLang="en-US" sz="2200" dirty="0">
                <a:solidFill>
                  <a:srgbClr val="016396"/>
                </a:solidFill>
                <a:latin typeface="阿里巴巴普惠体 M" panose="00020600040101010101" charset="-122"/>
                <a:ea typeface="阿里巴巴普惠体 M" panose="00020600040101010101" charset="-122"/>
              </a:rPr>
              <a:t>原则，有效防止滥用，</a:t>
            </a:r>
            <a:endParaRPr kumimoji="1" lang="en-US" altLang="zh-CN" sz="2200" dirty="0">
              <a:solidFill>
                <a:srgbClr val="016396"/>
              </a:solidFill>
              <a:latin typeface="阿里巴巴普惠体 M" panose="00020600040101010101" charset="-122"/>
              <a:ea typeface="阿里巴巴普惠体 M" panose="00020600040101010101" charset="-122"/>
            </a:endParaRPr>
          </a:p>
          <a:p>
            <a:r>
              <a:rPr kumimoji="1" lang="zh-CN" altLang="en-US" sz="2200" dirty="0">
                <a:solidFill>
                  <a:srgbClr val="016396"/>
                </a:solidFill>
                <a:latin typeface="阿里巴巴普惠体 M" panose="00020600040101010101" charset="-122"/>
                <a:ea typeface="阿里巴巴普惠体 M" panose="00020600040101010101" charset="-122"/>
              </a:rPr>
              <a:t>弥补目录短板，临床管理难度小</a:t>
            </a:r>
            <a:endParaRPr lang="zh-CN" altLang="en-US" sz="2200" dirty="0"/>
          </a:p>
        </p:txBody>
      </p:sp>
    </p:spTree>
    <p:custDataLst>
      <p:tags r:id="rId1"/>
    </p:custDataLst>
    <p:extLst>
      <p:ext uri="{BB962C8B-B14F-4D97-AF65-F5344CB8AC3E}">
        <p14:creationId xmlns:p14="http://schemas.microsoft.com/office/powerpoint/2010/main" val="31586118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66.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7.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8.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9.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71.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72.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73.xml><?xml version="1.0" encoding="utf-8"?>
<p:tagLst xmlns:a="http://schemas.openxmlformats.org/drawingml/2006/main" xmlns:r="http://schemas.openxmlformats.org/officeDocument/2006/relationships"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办公资源网: www.bangongziyuan.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rgbClr val="016396"/>
        </a:solidFill>
      </a:spPr>
      <a:bodyPr wrap="square" rtlCol="0">
        <a:spAutoFit/>
      </a:bodyPr>
      <a:lstStyle>
        <a:defPPr algn="ctr">
          <a:defRPr sz="2400" b="1"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2407</Words>
  <Application>Microsoft Office PowerPoint</Application>
  <PresentationFormat>宽屏</PresentationFormat>
  <Paragraphs>288</Paragraphs>
  <Slides>9</Slides>
  <Notes>9</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9</vt:i4>
      </vt:variant>
    </vt:vector>
  </HeadingPairs>
  <TitlesOfParts>
    <vt:vector size="18" baseType="lpstr">
      <vt:lpstr>Arial Unicode MS</vt:lpstr>
      <vt:lpstr>阿里巴巴普惠体 M</vt:lpstr>
      <vt:lpstr>阿里巴巴普惠体 R</vt:lpstr>
      <vt:lpstr>等线</vt:lpstr>
      <vt:lpstr>宋体</vt:lpstr>
      <vt:lpstr>微软雅黑</vt:lpstr>
      <vt:lpstr>Arial</vt:lpstr>
      <vt:lpstr>Calibri</vt:lpstr>
      <vt:lpstr>办公资源网: www.bangongziyuan.com​​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办公资源</Manager>
  <Company>办公资源网:www.bangongziyuan.com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办公资源网</dc:creator>
  <cp:keywords>www.bangongziyuan.com</cp:keywords>
  <cp:lastModifiedBy>娟 陈</cp:lastModifiedBy>
  <cp:revision>64</cp:revision>
  <dcterms:created xsi:type="dcterms:W3CDTF">2019-06-19T02:08:00Z</dcterms:created>
  <dcterms:modified xsi:type="dcterms:W3CDTF">2026-06-10T03:25:34Z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2052-11.1.0.9069</vt:lpwstr>
  </property>
</Properties>
</file>