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5"/>
  </p:handoutMasterIdLst>
  <p:sldIdLst>
    <p:sldId id="256" r:id="rId3"/>
    <p:sldId id="257" r:id="rId4"/>
    <p:sldId id="258" r:id="rId5"/>
    <p:sldId id="313" r:id="rId7"/>
    <p:sldId id="312" r:id="rId8"/>
    <p:sldId id="314" r:id="rId9"/>
    <p:sldId id="260" r:id="rId10"/>
    <p:sldId id="261" r:id="rId11"/>
    <p:sldId id="311" r:id="rId12"/>
    <p:sldId id="310" r:id="rId13"/>
    <p:sldId id="335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子锋 林" initials="子锋" lastIdx="1" clrIdx="0"/>
  <p:cmAuthor id="2" name="Administrator" initials="A" lastIdx="8" clrIdx="1"/>
  <p:cmAuthor id="3" name="Olivia" initials="VV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A7"/>
    <a:srgbClr val="00B050"/>
    <a:srgbClr val="8FACDC"/>
    <a:srgbClr val="5575AC"/>
    <a:srgbClr val="D5E1F2"/>
    <a:srgbClr val="4365A0"/>
    <a:srgbClr val="5284C8"/>
    <a:srgbClr val="477CC5"/>
    <a:srgbClr val="8EABDC"/>
    <a:srgbClr val="587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89726"/>
  </p:normalViewPr>
  <p:slideViewPr>
    <p:cSldViewPr snapToGrid="0">
      <p:cViewPr>
        <p:scale>
          <a:sx n="100" d="100"/>
          <a:sy n="100" d="100"/>
        </p:scale>
        <p:origin x="88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35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34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/>
              <a:t>*</a:t>
            </a:r>
            <a:r>
              <a:rPr lang="zh-CN" altLang="en-US" sz="1200" dirty="0"/>
              <a:t>利伐沙班属于</a:t>
            </a:r>
            <a:r>
              <a:rPr lang="en-US" altLang="zh-CN" sz="1200" dirty="0"/>
              <a:t>BCS2</a:t>
            </a:r>
            <a:r>
              <a:rPr lang="zh-CN" altLang="en-US" sz="1200" dirty="0"/>
              <a:t>类低溶高渗性化合物</a:t>
            </a:r>
            <a:endParaRPr lang="en-US" alt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tags" Target="../tags/tag5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9535795" y="73660"/>
            <a:ext cx="2656205" cy="684530"/>
            <a:chOff x="14314" y="9478"/>
            <a:chExt cx="4211" cy="1118"/>
          </a:xfrm>
        </p:grpSpPr>
        <p:pic>
          <p:nvPicPr>
            <p:cNvPr id="3" name="图片 2" descr="纯图形logo-施美药业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14" y="9670"/>
              <a:ext cx="920" cy="925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>
              <p:custDataLst>
                <p:tags r:id="rId4"/>
              </p:custDataLst>
            </p:nvPr>
          </p:nvSpPr>
          <p:spPr>
            <a:xfrm>
              <a:off x="15234" y="9478"/>
              <a:ext cx="3291" cy="111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0" marR="0" lvl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2400" b="1" spc="300" noProof="0" dirty="0">
                  <a:ln>
                    <a:noFill/>
                  </a:ln>
                  <a:solidFill>
                    <a:srgbClr val="0054A5"/>
                  </a:solidFill>
                  <a:effectLst/>
                  <a:uLnTx/>
                  <a:uFillTx/>
                  <a:latin typeface="汉仪书魂体简" panose="02010600000101010101" charset="-122"/>
                  <a:ea typeface="汉仪书魂体简" panose="02010600000101010101" charset="-122"/>
                  <a:cs typeface="方正兰亭黑简体" panose="02000000000000000000" charset="-122"/>
                  <a:sym typeface="+mn-ea"/>
                </a:rPr>
                <a:t>施美药业</a:t>
              </a:r>
              <a:endParaRPr lang="zh-CN" altLang="en-US" sz="2400" b="1" spc="300" noProof="0" dirty="0">
                <a:ln>
                  <a:noFill/>
                </a:ln>
                <a:solidFill>
                  <a:srgbClr val="0054A5"/>
                </a:solidFill>
                <a:effectLst/>
                <a:uLnTx/>
                <a:uFillTx/>
                <a:latin typeface="汉仪书魂体简" panose="02010600000101010101" charset="-122"/>
                <a:ea typeface="汉仪书魂体简" panose="02010600000101010101" charset="-122"/>
                <a:cs typeface="方正兰亭黑简体" panose="02000000000000000000" charset="-122"/>
                <a:sym typeface="+mn-ea"/>
              </a:endParaRPr>
            </a:p>
            <a:p>
              <a:pPr marL="0" marR="0" lvl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900" b="1" spc="300" noProof="0" dirty="0">
                  <a:ln>
                    <a:noFill/>
                  </a:ln>
                  <a:solidFill>
                    <a:srgbClr val="0054A5"/>
                  </a:solidFill>
                  <a:effectLst/>
                  <a:uLnTx/>
                  <a:uFillTx/>
                  <a:latin typeface="汉仪书魂体简" panose="02010600000101010101" charset="-122"/>
                  <a:ea typeface="汉仪书魂体简" panose="02010600000101010101" charset="-122"/>
                  <a:cs typeface="方正兰亭黑简体" panose="02000000000000000000" charset="-122"/>
                  <a:sym typeface="+mn-ea"/>
                </a:rPr>
                <a:t>SHIMEI</a:t>
              </a:r>
              <a:r>
                <a:rPr lang="zh-CN" altLang="en-US" sz="900" b="1" spc="300" noProof="0" dirty="0">
                  <a:ln>
                    <a:noFill/>
                  </a:ln>
                  <a:solidFill>
                    <a:srgbClr val="0054A5"/>
                  </a:solidFill>
                  <a:effectLst/>
                  <a:uLnTx/>
                  <a:uFillTx/>
                  <a:latin typeface="汉仪书魂体简" panose="02010600000101010101" charset="-122"/>
                  <a:ea typeface="汉仪书魂体简" panose="02010600000101010101" charset="-122"/>
                  <a:cs typeface="方正兰亭黑简体" panose="02000000000000000000" charset="-122"/>
                  <a:sym typeface="+mn-ea"/>
                </a:rPr>
                <a:t> Pharmaceutical</a:t>
              </a:r>
              <a:endParaRPr lang="zh-CN" altLang="en-US" sz="900" b="1" spc="300" noProof="0" dirty="0">
                <a:ln>
                  <a:noFill/>
                </a:ln>
                <a:solidFill>
                  <a:srgbClr val="0054A5"/>
                </a:solidFill>
                <a:effectLst/>
                <a:uLnTx/>
                <a:uFillTx/>
                <a:latin typeface="汉仪书魂体简" panose="02010600000101010101" charset="-122"/>
                <a:ea typeface="汉仪书魂体简" panose="02010600000101010101" charset="-122"/>
                <a:cs typeface="方正兰亭黑简体" panose="02000000000000000000" charset="-122"/>
                <a:sym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0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9" Type="http://schemas.openxmlformats.org/officeDocument/2006/relationships/tags" Target="../tags/tag33.xml"/><Relationship Id="rId18" Type="http://schemas.openxmlformats.org/officeDocument/2006/relationships/tags" Target="../tags/tag32.xml"/><Relationship Id="rId17" Type="http://schemas.openxmlformats.org/officeDocument/2006/relationships/tags" Target="../tags/tag31.xml"/><Relationship Id="rId16" Type="http://schemas.openxmlformats.org/officeDocument/2006/relationships/tags" Target="../tags/tag30.xml"/><Relationship Id="rId15" Type="http://schemas.openxmlformats.org/officeDocument/2006/relationships/tags" Target="../tags/tag29.xml"/><Relationship Id="rId14" Type="http://schemas.openxmlformats.org/officeDocument/2006/relationships/tags" Target="../tags/tag28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www.mhlw.go.jp/content/11120000/000788359.pdf" TargetMode="Externa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15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 4"/>
          <p:cNvSpPr/>
          <p:nvPr/>
        </p:nvSpPr>
        <p:spPr>
          <a:xfrm>
            <a:off x="4768088" y="2396998"/>
            <a:ext cx="3057143" cy="583692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" name="textbox 8"/>
          <p:cNvSpPr/>
          <p:nvPr/>
        </p:nvSpPr>
        <p:spPr>
          <a:xfrm>
            <a:off x="2261870" y="1248410"/>
            <a:ext cx="7279640" cy="19589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ctr" rtl="0" eaLnBrk="0">
              <a:lnSpc>
                <a:spcPct val="95000"/>
              </a:lnSpc>
            </a:pPr>
            <a:endParaRPr sz="5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ctr" rtl="0" eaLnBrk="0">
              <a:lnSpc>
                <a:spcPct val="97000"/>
              </a:lnSpc>
            </a:pPr>
            <a:r>
              <a:rPr lang="zh-CN" sz="5400" b="1" kern="0" spc="-20" dirty="0">
                <a:solidFill>
                  <a:srgbClr val="0054A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利伐沙班颗粒</a:t>
            </a:r>
            <a:endParaRPr lang="zh-CN" sz="5400" b="1" kern="0" spc="-20" dirty="0">
              <a:solidFill>
                <a:srgbClr val="0054A5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/>
          <p:nvPr/>
        </p:nvSpPr>
        <p:spPr>
          <a:xfrm>
            <a:off x="4465955" y="3177540"/>
            <a:ext cx="3014345" cy="398145"/>
          </a:xfrm>
          <a:prstGeom prst="rect">
            <a:avLst/>
          </a:prstGeom>
          <a:solidFill>
            <a:srgbClr val="0054A7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36550" algn="l" rtl="0" eaLnBrk="0">
              <a:lnSpc>
                <a:spcPts val="1865"/>
              </a:lnSpc>
              <a:spcBef>
                <a:spcPts val="5"/>
              </a:spcBef>
            </a:pPr>
            <a:r>
              <a:rPr lang="zh-CN" sz="1500" b="1" kern="0" spc="90" dirty="0">
                <a:solidFill>
                  <a:srgbClr val="FFFFFF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江西施美药业股份有限公司</a:t>
            </a:r>
            <a:endParaRPr lang="zh-CN" sz="1500" b="1" kern="0" spc="90" dirty="0">
              <a:solidFill>
                <a:srgbClr val="FFFFFF">
                  <a:alpha val="100000"/>
                </a:srgb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535795" y="73660"/>
            <a:ext cx="2656205" cy="684530"/>
            <a:chOff x="14314" y="9478"/>
            <a:chExt cx="4211" cy="1118"/>
          </a:xfrm>
        </p:grpSpPr>
        <p:pic>
          <p:nvPicPr>
            <p:cNvPr id="3" name="图片 2" descr="纯图形logo-施美药业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314" y="9670"/>
              <a:ext cx="920" cy="925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>
              <p:custDataLst>
                <p:tags r:id="rId2"/>
              </p:custDataLst>
            </p:nvPr>
          </p:nvSpPr>
          <p:spPr>
            <a:xfrm>
              <a:off x="15234" y="9478"/>
              <a:ext cx="3291" cy="111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0" marR="0" lvl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2400" b="1" spc="300" noProof="0" dirty="0">
                  <a:ln>
                    <a:noFill/>
                  </a:ln>
                  <a:solidFill>
                    <a:srgbClr val="0054A5"/>
                  </a:solidFill>
                  <a:effectLst/>
                  <a:uLnTx/>
                  <a:uFillTx/>
                  <a:latin typeface="汉仪书魂体简" panose="02010600000101010101" charset="-122"/>
                  <a:ea typeface="汉仪书魂体简" panose="02010600000101010101" charset="-122"/>
                  <a:cs typeface="方正兰亭黑简体" panose="02000000000000000000" charset="-122"/>
                  <a:sym typeface="+mn-ea"/>
                </a:rPr>
                <a:t>施美药业</a:t>
              </a:r>
              <a:endParaRPr lang="zh-CN" altLang="en-US" sz="2400" b="1" spc="300" noProof="0" dirty="0">
                <a:ln>
                  <a:noFill/>
                </a:ln>
                <a:solidFill>
                  <a:srgbClr val="0054A5"/>
                </a:solidFill>
                <a:effectLst/>
                <a:uLnTx/>
                <a:uFillTx/>
                <a:latin typeface="汉仪书魂体简" panose="02010600000101010101" charset="-122"/>
                <a:ea typeface="汉仪书魂体简" panose="02010600000101010101" charset="-122"/>
                <a:cs typeface="方正兰亭黑简体" panose="02000000000000000000" charset="-122"/>
                <a:sym typeface="+mn-ea"/>
              </a:endParaRPr>
            </a:p>
            <a:p>
              <a:pPr marL="0" marR="0" lvl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altLang="zh-CN" sz="900" b="1" spc="300" noProof="0" dirty="0">
                  <a:ln>
                    <a:noFill/>
                  </a:ln>
                  <a:solidFill>
                    <a:srgbClr val="0054A5"/>
                  </a:solidFill>
                  <a:effectLst/>
                  <a:uLnTx/>
                  <a:uFillTx/>
                  <a:latin typeface="汉仪书魂体简" panose="02010600000101010101" charset="-122"/>
                  <a:ea typeface="汉仪书魂体简" panose="02010600000101010101" charset="-122"/>
                  <a:cs typeface="方正兰亭黑简体" panose="02000000000000000000" charset="-122"/>
                  <a:sym typeface="+mn-ea"/>
                </a:rPr>
                <a:t>SHIMEI</a:t>
              </a:r>
              <a:r>
                <a:rPr lang="zh-CN" altLang="en-US" sz="900" b="1" spc="300" noProof="0" dirty="0">
                  <a:ln>
                    <a:noFill/>
                  </a:ln>
                  <a:solidFill>
                    <a:srgbClr val="0054A5"/>
                  </a:solidFill>
                  <a:effectLst/>
                  <a:uLnTx/>
                  <a:uFillTx/>
                  <a:latin typeface="汉仪书魂体简" panose="02010600000101010101" charset="-122"/>
                  <a:ea typeface="汉仪书魂体简" panose="02010600000101010101" charset="-122"/>
                  <a:cs typeface="方正兰亭黑简体" panose="02000000000000000000" charset="-122"/>
                  <a:sym typeface="+mn-ea"/>
                </a:rPr>
                <a:t> Pharmaceutical</a:t>
              </a:r>
              <a:endParaRPr lang="zh-CN" altLang="en-US" sz="900" b="1" spc="300" noProof="0" dirty="0">
                <a:ln>
                  <a:noFill/>
                </a:ln>
                <a:solidFill>
                  <a:srgbClr val="0054A5"/>
                </a:solidFill>
                <a:effectLst/>
                <a:uLnTx/>
                <a:uFillTx/>
                <a:latin typeface="汉仪书魂体简" panose="02010600000101010101" charset="-122"/>
                <a:ea typeface="汉仪书魂体简" panose="02010600000101010101" charset="-122"/>
                <a:cs typeface="方正兰亭黑简体" panose="02000000000000000000" charset="-122"/>
                <a:sym typeface="+mn-ea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14960" y="106680"/>
            <a:ext cx="1946910" cy="6508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 spc="300" noProof="0" dirty="0">
                <a:ln>
                  <a:noFill/>
                </a:ln>
                <a:solidFill>
                  <a:srgbClr val="0054A5"/>
                </a:solidFill>
                <a:effectLst/>
                <a:uLnTx/>
                <a:uFillTx/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+mn-ea"/>
              </a:rPr>
              <a:t>施美力欣</a:t>
            </a:r>
            <a:r>
              <a:rPr lang="zh-CN" altLang="en-US" sz="2400" b="1" spc="300" baseline="30000" noProof="0" dirty="0">
                <a:ln>
                  <a:noFill/>
                </a:ln>
                <a:solidFill>
                  <a:srgbClr val="0054A5"/>
                </a:solidFill>
                <a:effectLst/>
                <a:uLnTx/>
                <a:uFillTx/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+mn-ea"/>
              </a:rPr>
              <a:t>®</a:t>
            </a:r>
            <a:endParaRPr lang="zh-CN" altLang="en-US" sz="2400" b="1" spc="300" baseline="30000" noProof="0" dirty="0">
              <a:ln>
                <a:noFill/>
              </a:ln>
              <a:solidFill>
                <a:srgbClr val="0054A5"/>
              </a:solidFill>
              <a:effectLst/>
              <a:uLnTx/>
              <a:uFillTx/>
              <a:latin typeface="方正兰亭黑简体" panose="02000000000000000000" charset="-122"/>
              <a:ea typeface="方正兰亭黑简体" panose="02000000000000000000" charset="-122"/>
              <a:cs typeface="方正兰亭黑简体" panose="02000000000000000000" charset="-122"/>
              <a:sym typeface="+mn-ea"/>
            </a:endParaRPr>
          </a:p>
          <a:p>
            <a:pPr marL="0" marR="0" lvl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200" b="1" spc="300" noProof="0" dirty="0">
                <a:ln>
                  <a:noFill/>
                </a:ln>
                <a:solidFill>
                  <a:srgbClr val="0054A5"/>
                </a:solidFill>
                <a:effectLst/>
                <a:uLnTx/>
                <a:uFillTx/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+mn-ea"/>
              </a:rPr>
              <a:t>利伐沙班颗粒</a:t>
            </a:r>
            <a:endParaRPr lang="zh-CN" altLang="en-US" sz="1200" b="1" spc="300" noProof="0" dirty="0">
              <a:ln>
                <a:noFill/>
              </a:ln>
              <a:solidFill>
                <a:srgbClr val="0054A5"/>
              </a:solidFill>
              <a:effectLst/>
              <a:uLnTx/>
              <a:uFillTx/>
              <a:latin typeface="方正兰亭黑简体" panose="02000000000000000000" charset="-122"/>
              <a:ea typeface="方正兰亭黑简体" panose="02000000000000000000" charset="-122"/>
              <a:cs typeface="方正兰亭黑简体" panose="020000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290" y="3590925"/>
            <a:ext cx="6108700" cy="2611755"/>
          </a:xfrm>
          <a:prstGeom prst="rect">
            <a:avLst/>
          </a:prstGeom>
        </p:spPr>
      </p:pic>
      <p:sp>
        <p:nvSpPr>
          <p:cNvPr id="56" name="textbox 56"/>
          <p:cNvSpPr/>
          <p:nvPr/>
        </p:nvSpPr>
        <p:spPr>
          <a:xfrm>
            <a:off x="10227310" y="869950"/>
            <a:ext cx="1589405" cy="264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zh-CN" sz="1400" kern="0" spc="-10" dirty="0">
                <a:solidFill>
                  <a:schemeClr val="tx1">
                    <a:alpha val="10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利伐沙班颗粒</a:t>
            </a: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 rot="21600000">
            <a:off x="516636" y="0"/>
            <a:ext cx="995825" cy="1336813"/>
            <a:chOff x="0" y="0"/>
            <a:chExt cx="995825" cy="1336813"/>
          </a:xfrm>
        </p:grpSpPr>
        <p:pic>
          <p:nvPicPr>
            <p:cNvPr id="126" name="picture 12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995825" cy="1336813"/>
            </a:xfrm>
            <a:prstGeom prst="rect">
              <a:avLst/>
            </a:prstGeom>
          </p:spPr>
        </p:pic>
        <p:sp>
          <p:nvSpPr>
            <p:cNvPr id="128" name="textbox 128"/>
            <p:cNvSpPr/>
            <p:nvPr/>
          </p:nvSpPr>
          <p:spPr>
            <a:xfrm>
              <a:off x="-12700" y="-12700"/>
              <a:ext cx="1021714" cy="14890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96215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4400" kern="0" spc="-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04</a:t>
              </a:r>
              <a:endParaRPr sz="440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</p:grpSp>
      <p:sp>
        <p:nvSpPr>
          <p:cNvPr id="132" name="textbox 132"/>
          <p:cNvSpPr/>
          <p:nvPr/>
        </p:nvSpPr>
        <p:spPr>
          <a:xfrm>
            <a:off x="1800593" y="472418"/>
            <a:ext cx="2595794" cy="8369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ts val="3280"/>
              </a:lnSpc>
            </a:pPr>
            <a:r>
              <a:rPr sz="2700" kern="0" spc="60" dirty="0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创新性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  <a:p>
            <a:pPr marL="27940" algn="l" rtl="0" eaLnBrk="0">
              <a:lnSpc>
                <a:spcPts val="2580"/>
              </a:lnSpc>
              <a:spcBef>
                <a:spcPts val="530"/>
              </a:spcBef>
            </a:pPr>
            <a:r>
              <a:rPr sz="20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Innovativeness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138" name="textbox 138"/>
          <p:cNvSpPr/>
          <p:nvPr/>
        </p:nvSpPr>
        <p:spPr>
          <a:xfrm>
            <a:off x="41331" y="4726399"/>
            <a:ext cx="2342310" cy="644977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ctr" rtl="0" eaLnBrk="0">
              <a:lnSpc>
                <a:spcPct val="81000"/>
              </a:lnSpc>
            </a:pPr>
            <a:endParaRPr sz="7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ctr" rtl="0" eaLnBrk="0">
              <a:lnSpc>
                <a:spcPct val="103000"/>
              </a:lnSpc>
            </a:pPr>
            <a:r>
              <a:rPr sz="3200" b="1" kern="0" spc="80" dirty="0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应用创新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" name="textbox 56"/>
          <p:cNvSpPr/>
          <p:nvPr/>
        </p:nvSpPr>
        <p:spPr>
          <a:xfrm>
            <a:off x="10159365" y="864235"/>
            <a:ext cx="1657350" cy="2698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zh-CN" sz="1400" kern="0" spc="-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利伐沙班颗粒</a:t>
            </a: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16305" r="3525" b="17374"/>
          <a:stretch>
            <a:fillRect/>
          </a:stretch>
        </p:blipFill>
        <p:spPr>
          <a:xfrm>
            <a:off x="159385" y="2710200"/>
            <a:ext cx="2101977" cy="18759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22525" y="1962150"/>
            <a:ext cx="9610090" cy="177004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180000" tIns="324000">
            <a:noAutofit/>
          </a:bodyPr>
          <a:lstStyle/>
          <a:p>
            <a:pPr marL="285750" indent="-285750">
              <a:lnSpc>
                <a:spcPct val="130000"/>
              </a:lnSpc>
              <a:spcAft>
                <a:spcPts val="12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本品配成液体后服用，对于儿童、老人及术后患者等吞咽困难或吞咽障碍的患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者</a:t>
            </a:r>
            <a:r>
              <a:rPr lang="zh-CN" altLang="en-US" sz="1400" smtClean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14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满足了临床需</a:t>
            </a:r>
            <a:r>
              <a:rPr lang="zh-CN" altLang="en-US" sz="1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求</a:t>
            </a:r>
            <a:r>
              <a:rPr lang="zh-CN" altLang="en-US" sz="1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，填补了剂型空白，</a:t>
            </a:r>
            <a:r>
              <a:rPr lang="zh-CN" altLang="en-US" sz="14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提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高依从性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对于管饲患者，可直接配制给药，不会造成给药管堵塞，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用药便利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依从性高，安全性好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使用颗粒剂的血药浓度与使用完整片剂的血药浓度无显著差异，较使用碾碎片剂的患者的血药浓度更高，药效稳定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  <a:spcAft>
                <a:spcPts val="1200"/>
              </a:spcAft>
              <a:buClr>
                <a:srgbClr val="C00000"/>
              </a:buClr>
              <a:buSzPct val="150000"/>
            </a:pP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2719070" y="1577975"/>
            <a:ext cx="7265670" cy="60007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国内首仿，原研未进口，</a:t>
            </a:r>
            <a:r>
              <a:rPr lang="zh-CN" altLang="en-US" b="1" dirty="0">
                <a:solidFill>
                  <a:srgbClr val="FFFF00"/>
                </a:solidFill>
              </a:rPr>
              <a:t>填补口服抗凝药剂型空白，更适用于吞咽困难</a:t>
            </a:r>
            <a:r>
              <a:rPr lang="en-US" altLang="zh-CN" b="1" dirty="0">
                <a:solidFill>
                  <a:srgbClr val="FFFF00"/>
                </a:solidFill>
              </a:rPr>
              <a:t>/</a:t>
            </a:r>
            <a:r>
              <a:rPr lang="zh-CN" altLang="en-US" b="1" dirty="0">
                <a:solidFill>
                  <a:srgbClr val="FFFF00"/>
                </a:solidFill>
              </a:rPr>
              <a:t>障碍及儿童患者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22358" y="4078756"/>
            <a:ext cx="9609985" cy="114834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180000" tIns="324000">
            <a:noAutofit/>
          </a:bodyPr>
          <a:lstStyle/>
          <a:p>
            <a:pPr marL="285750" indent="-285750">
              <a:lnSpc>
                <a:spcPct val="130000"/>
              </a:lnSpc>
              <a:spcAft>
                <a:spcPts val="12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采用独特的原料加入方式及制粒工艺，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解决了原料在制剂中占比低，含量均匀度差的问题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通过控制颗粒粒度分布，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提高了灌装过程中装量的稳定性从而保证剂量的准确度。</a:t>
            </a:r>
            <a:endParaRPr lang="en-US" altLang="zh-CN" sz="1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2719070" y="3876675"/>
            <a:ext cx="6256655" cy="41783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创新工艺，</a:t>
            </a:r>
            <a:r>
              <a:rPr lang="zh-CN" altLang="en-US" b="1" dirty="0">
                <a:solidFill>
                  <a:srgbClr val="FFFF00"/>
                </a:solidFill>
              </a:rPr>
              <a:t>解决含量均匀度差的难题，</a:t>
            </a:r>
            <a:r>
              <a:rPr lang="zh-CN" alt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保证产品稳定性</a:t>
            </a:r>
            <a:endParaRPr lang="zh-CN" alt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22358" y="5573657"/>
            <a:ext cx="9609985" cy="107370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180000" tIns="324000">
            <a:noAutofit/>
          </a:bodyPr>
          <a:lstStyle/>
          <a:p>
            <a:pPr marL="285750" indent="-285750"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本品执行原研产品的日本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细粒剂标准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，粒径对比普通颗粒剂更小且粒度分布更均匀，较颗粒剂有更高的溶出速率和更好的吸收，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利于利伐沙班这类低溶解度高渗透性的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BCS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II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类化合物的溶出和吸收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，提高生物利用度。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: 圆角 4"/>
          <p:cNvSpPr/>
          <p:nvPr/>
        </p:nvSpPr>
        <p:spPr>
          <a:xfrm>
            <a:off x="2719070" y="5371465"/>
            <a:ext cx="5291455" cy="41783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细粒剂标准，加快溶出和吸收，</a:t>
            </a:r>
            <a:r>
              <a:rPr lang="zh-CN" altLang="en-US" b="1" dirty="0">
                <a:solidFill>
                  <a:srgbClr val="FFFF00"/>
                </a:solidFill>
              </a:rPr>
              <a:t>提高生物利用度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box 150"/>
          <p:cNvSpPr/>
          <p:nvPr/>
        </p:nvSpPr>
        <p:spPr>
          <a:xfrm>
            <a:off x="1801303" y="472418"/>
            <a:ext cx="2080895" cy="7753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r" rtl="0" eaLnBrk="0">
              <a:lnSpc>
                <a:spcPct val="97000"/>
              </a:lnSpc>
            </a:pPr>
            <a:r>
              <a:rPr sz="2700" kern="0" spc="-240" dirty="0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公平性（一）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  <a:p>
            <a:pPr algn="l" rtl="0" eaLnBrk="0">
              <a:lnSpc>
                <a:spcPct val="105000"/>
              </a:lnSpc>
            </a:pPr>
            <a:endParaRPr sz="6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27305" algn="l" rtl="0" eaLnBrk="0">
              <a:lnSpc>
                <a:spcPct val="83000"/>
              </a:lnSpc>
              <a:spcBef>
                <a:spcPts val="5"/>
              </a:spcBef>
            </a:pPr>
            <a:r>
              <a:rPr sz="2000" kern="0" spc="-4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Fairness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grpSp>
        <p:nvGrpSpPr>
          <p:cNvPr id="16" name="group 16"/>
          <p:cNvGrpSpPr/>
          <p:nvPr/>
        </p:nvGrpSpPr>
        <p:grpSpPr>
          <a:xfrm rot="21600000">
            <a:off x="516636" y="0"/>
            <a:ext cx="995825" cy="1336813"/>
            <a:chOff x="0" y="0"/>
            <a:chExt cx="995825" cy="1336813"/>
          </a:xfrm>
        </p:grpSpPr>
        <p:pic>
          <p:nvPicPr>
            <p:cNvPr id="152" name="picture 15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995825" cy="1336813"/>
            </a:xfrm>
            <a:prstGeom prst="rect">
              <a:avLst/>
            </a:prstGeom>
          </p:spPr>
        </p:pic>
        <p:sp>
          <p:nvSpPr>
            <p:cNvPr id="154" name="textbox 154"/>
            <p:cNvSpPr/>
            <p:nvPr/>
          </p:nvSpPr>
          <p:spPr>
            <a:xfrm>
              <a:off x="-12700" y="-12700"/>
              <a:ext cx="1021714" cy="14890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200660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4400" kern="0" spc="-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05</a:t>
              </a:r>
              <a:endParaRPr sz="440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</p:grpSp>
      <p:sp>
        <p:nvSpPr>
          <p:cNvPr id="56" name="textbox 56"/>
          <p:cNvSpPr/>
          <p:nvPr/>
        </p:nvSpPr>
        <p:spPr>
          <a:xfrm>
            <a:off x="10227310" y="869950"/>
            <a:ext cx="1589405" cy="264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zh-CN" sz="1400" kern="0" spc="-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利伐沙班颗粒</a:t>
            </a: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2" name="任意多边形: 形状 43"/>
          <p:cNvSpPr/>
          <p:nvPr>
            <p:custDataLst>
              <p:tags r:id="rId2"/>
            </p:custDataLst>
          </p:nvPr>
        </p:nvSpPr>
        <p:spPr>
          <a:xfrm>
            <a:off x="2541649" y="4457240"/>
            <a:ext cx="1814904" cy="1198260"/>
          </a:xfrm>
          <a:custGeom>
            <a:avLst/>
            <a:gdLst>
              <a:gd name="connsiteX0" fmla="*/ 946969 w 1942632"/>
              <a:gd name="connsiteY0" fmla="*/ 23530 h 1283495"/>
              <a:gd name="connsiteX1" fmla="*/ 982173 w 1942632"/>
              <a:gd name="connsiteY1" fmla="*/ 0 h 1283495"/>
              <a:gd name="connsiteX2" fmla="*/ 1904588 w 1942632"/>
              <a:gd name="connsiteY2" fmla="*/ 0 h 1283495"/>
              <a:gd name="connsiteX3" fmla="*/ 1942632 w 1942632"/>
              <a:gd name="connsiteY3" fmla="*/ 38107 h 1283495"/>
              <a:gd name="connsiteX4" fmla="*/ 1942632 w 1942632"/>
              <a:gd name="connsiteY4" fmla="*/ 960540 h 1283495"/>
              <a:gd name="connsiteX5" fmla="*/ 1919081 w 1942632"/>
              <a:gd name="connsiteY5" fmla="*/ 995690 h 1283495"/>
              <a:gd name="connsiteX6" fmla="*/ 1877553 w 1942632"/>
              <a:gd name="connsiteY6" fmla="*/ 987434 h 1283495"/>
              <a:gd name="connsiteX7" fmla="*/ 1819771 w 1942632"/>
              <a:gd name="connsiteY7" fmla="*/ 929652 h 1283495"/>
              <a:gd name="connsiteX8" fmla="*/ 1765689 w 1942632"/>
              <a:gd name="connsiteY8" fmla="*/ 929787 h 1283495"/>
              <a:gd name="connsiteX9" fmla="*/ 1427581 w 1942632"/>
              <a:gd name="connsiteY9" fmla="*/ 1272148 h 1283495"/>
              <a:gd name="connsiteX10" fmla="*/ 1400455 w 1942632"/>
              <a:gd name="connsiteY10" fmla="*/ 1283495 h 1283495"/>
              <a:gd name="connsiteX11" fmla="*/ 36397 w 1942632"/>
              <a:gd name="connsiteY11" fmla="*/ 1283495 h 1283495"/>
              <a:gd name="connsiteX12" fmla="*/ 1385 w 1942632"/>
              <a:gd name="connsiteY12" fmla="*/ 1260348 h 1283495"/>
              <a:gd name="connsiteX13" fmla="*/ 8920 w 1942632"/>
              <a:gd name="connsiteY13" fmla="*/ 1219033 h 1283495"/>
              <a:gd name="connsiteX14" fmla="*/ 1010873 w 1942632"/>
              <a:gd name="connsiteY14" fmla="*/ 173517 h 1283495"/>
              <a:gd name="connsiteX15" fmla="*/ 1010331 w 1942632"/>
              <a:gd name="connsiteY15" fmla="*/ 120212 h 1283495"/>
              <a:gd name="connsiteX16" fmla="*/ 955227 w 1942632"/>
              <a:gd name="connsiteY16" fmla="*/ 65108 h 1283495"/>
              <a:gd name="connsiteX17" fmla="*/ 946969 w 1942632"/>
              <a:gd name="connsiteY17" fmla="*/ 23530 h 1283495"/>
              <a:gd name="connsiteX0-1" fmla="*/ 946969 w 1942632"/>
              <a:gd name="connsiteY0-2" fmla="*/ 23530 h 1283495"/>
              <a:gd name="connsiteX1-3" fmla="*/ 982173 w 1942632"/>
              <a:gd name="connsiteY1-4" fmla="*/ 0 h 1283495"/>
              <a:gd name="connsiteX2-5" fmla="*/ 1904588 w 1942632"/>
              <a:gd name="connsiteY2-6" fmla="*/ 0 h 1283495"/>
              <a:gd name="connsiteX3-7" fmla="*/ 1942632 w 1942632"/>
              <a:gd name="connsiteY3-8" fmla="*/ 38107 h 1283495"/>
              <a:gd name="connsiteX4-9" fmla="*/ 1942632 w 1942632"/>
              <a:gd name="connsiteY4-10" fmla="*/ 960540 h 1283495"/>
              <a:gd name="connsiteX5-11" fmla="*/ 1919081 w 1942632"/>
              <a:gd name="connsiteY5-12" fmla="*/ 995690 h 1283495"/>
              <a:gd name="connsiteX6-13" fmla="*/ 1877553 w 1942632"/>
              <a:gd name="connsiteY6-14" fmla="*/ 987434 h 1283495"/>
              <a:gd name="connsiteX7-15" fmla="*/ 1819771 w 1942632"/>
              <a:gd name="connsiteY7-16" fmla="*/ 929652 h 1283495"/>
              <a:gd name="connsiteX8-17" fmla="*/ 1765689 w 1942632"/>
              <a:gd name="connsiteY8-18" fmla="*/ 929787 h 1283495"/>
              <a:gd name="connsiteX9-19" fmla="*/ 1427581 w 1942632"/>
              <a:gd name="connsiteY9-20" fmla="*/ 1272148 h 1283495"/>
              <a:gd name="connsiteX10-21" fmla="*/ 1400455 w 1942632"/>
              <a:gd name="connsiteY10-22" fmla="*/ 1283495 h 1283495"/>
              <a:gd name="connsiteX11-23" fmla="*/ 36397 w 1942632"/>
              <a:gd name="connsiteY11-24" fmla="*/ 1283495 h 1283495"/>
              <a:gd name="connsiteX12-25" fmla="*/ 1385 w 1942632"/>
              <a:gd name="connsiteY12-26" fmla="*/ 1260348 h 1283495"/>
              <a:gd name="connsiteX13-27" fmla="*/ 8920 w 1942632"/>
              <a:gd name="connsiteY13-28" fmla="*/ 1219033 h 1283495"/>
              <a:gd name="connsiteX14-29" fmla="*/ 1010873 w 1942632"/>
              <a:gd name="connsiteY14-30" fmla="*/ 173517 h 1283495"/>
              <a:gd name="connsiteX15-31" fmla="*/ 1010331 w 1942632"/>
              <a:gd name="connsiteY15-32" fmla="*/ 120212 h 1283495"/>
              <a:gd name="connsiteX16-33" fmla="*/ 955227 w 1942632"/>
              <a:gd name="connsiteY16-34" fmla="*/ 65108 h 1283495"/>
              <a:gd name="connsiteX17-35" fmla="*/ 946969 w 1942632"/>
              <a:gd name="connsiteY17-36" fmla="*/ 23530 h 1283495"/>
              <a:gd name="connsiteX0-37" fmla="*/ 946969 w 1942632"/>
              <a:gd name="connsiteY0-38" fmla="*/ 23530 h 1283495"/>
              <a:gd name="connsiteX1-39" fmla="*/ 982173 w 1942632"/>
              <a:gd name="connsiteY1-40" fmla="*/ 0 h 1283495"/>
              <a:gd name="connsiteX2-41" fmla="*/ 1904588 w 1942632"/>
              <a:gd name="connsiteY2-42" fmla="*/ 0 h 1283495"/>
              <a:gd name="connsiteX3-43" fmla="*/ 1942632 w 1942632"/>
              <a:gd name="connsiteY3-44" fmla="*/ 38107 h 1283495"/>
              <a:gd name="connsiteX4-45" fmla="*/ 1942632 w 1942632"/>
              <a:gd name="connsiteY4-46" fmla="*/ 960540 h 1283495"/>
              <a:gd name="connsiteX5-47" fmla="*/ 1919081 w 1942632"/>
              <a:gd name="connsiteY5-48" fmla="*/ 995690 h 1283495"/>
              <a:gd name="connsiteX6-49" fmla="*/ 1877553 w 1942632"/>
              <a:gd name="connsiteY6-50" fmla="*/ 987434 h 1283495"/>
              <a:gd name="connsiteX7-51" fmla="*/ 1819771 w 1942632"/>
              <a:gd name="connsiteY7-52" fmla="*/ 929652 h 1283495"/>
              <a:gd name="connsiteX8-53" fmla="*/ 1765689 w 1942632"/>
              <a:gd name="connsiteY8-54" fmla="*/ 929787 h 1283495"/>
              <a:gd name="connsiteX9-55" fmla="*/ 1427581 w 1942632"/>
              <a:gd name="connsiteY9-56" fmla="*/ 1272148 h 1283495"/>
              <a:gd name="connsiteX10-57" fmla="*/ 1400455 w 1942632"/>
              <a:gd name="connsiteY10-58" fmla="*/ 1283495 h 1283495"/>
              <a:gd name="connsiteX11-59" fmla="*/ 36397 w 1942632"/>
              <a:gd name="connsiteY11-60" fmla="*/ 1283495 h 1283495"/>
              <a:gd name="connsiteX12-61" fmla="*/ 1385 w 1942632"/>
              <a:gd name="connsiteY12-62" fmla="*/ 1260348 h 1283495"/>
              <a:gd name="connsiteX13-63" fmla="*/ 8920 w 1942632"/>
              <a:gd name="connsiteY13-64" fmla="*/ 1219033 h 1283495"/>
              <a:gd name="connsiteX14-65" fmla="*/ 1010873 w 1942632"/>
              <a:gd name="connsiteY14-66" fmla="*/ 173517 h 1283495"/>
              <a:gd name="connsiteX15-67" fmla="*/ 1010331 w 1942632"/>
              <a:gd name="connsiteY15-68" fmla="*/ 120212 h 1283495"/>
              <a:gd name="connsiteX16-69" fmla="*/ 955227 w 1942632"/>
              <a:gd name="connsiteY16-70" fmla="*/ 65108 h 1283495"/>
              <a:gd name="connsiteX17-71" fmla="*/ 946969 w 1942632"/>
              <a:gd name="connsiteY17-72" fmla="*/ 23530 h 1283495"/>
              <a:gd name="connsiteX0-73" fmla="*/ 946969 w 1942632"/>
              <a:gd name="connsiteY0-74" fmla="*/ 23530 h 1283495"/>
              <a:gd name="connsiteX1-75" fmla="*/ 982173 w 1942632"/>
              <a:gd name="connsiteY1-76" fmla="*/ 0 h 1283495"/>
              <a:gd name="connsiteX2-77" fmla="*/ 1904588 w 1942632"/>
              <a:gd name="connsiteY2-78" fmla="*/ 0 h 1283495"/>
              <a:gd name="connsiteX3-79" fmla="*/ 1942632 w 1942632"/>
              <a:gd name="connsiteY3-80" fmla="*/ 38107 h 1283495"/>
              <a:gd name="connsiteX4-81" fmla="*/ 1942632 w 1942632"/>
              <a:gd name="connsiteY4-82" fmla="*/ 960540 h 1283495"/>
              <a:gd name="connsiteX5-83" fmla="*/ 1919081 w 1942632"/>
              <a:gd name="connsiteY5-84" fmla="*/ 995690 h 1283495"/>
              <a:gd name="connsiteX6-85" fmla="*/ 1877553 w 1942632"/>
              <a:gd name="connsiteY6-86" fmla="*/ 987434 h 1283495"/>
              <a:gd name="connsiteX7-87" fmla="*/ 1819771 w 1942632"/>
              <a:gd name="connsiteY7-88" fmla="*/ 929652 h 1283495"/>
              <a:gd name="connsiteX8-89" fmla="*/ 1765689 w 1942632"/>
              <a:gd name="connsiteY8-90" fmla="*/ 929787 h 1283495"/>
              <a:gd name="connsiteX9-91" fmla="*/ 1427581 w 1942632"/>
              <a:gd name="connsiteY9-92" fmla="*/ 1272148 h 1283495"/>
              <a:gd name="connsiteX10-93" fmla="*/ 1400455 w 1942632"/>
              <a:gd name="connsiteY10-94" fmla="*/ 1283495 h 1283495"/>
              <a:gd name="connsiteX11-95" fmla="*/ 36397 w 1942632"/>
              <a:gd name="connsiteY11-96" fmla="*/ 1283495 h 1283495"/>
              <a:gd name="connsiteX12-97" fmla="*/ 1385 w 1942632"/>
              <a:gd name="connsiteY12-98" fmla="*/ 1260348 h 1283495"/>
              <a:gd name="connsiteX13-99" fmla="*/ 8920 w 1942632"/>
              <a:gd name="connsiteY13-100" fmla="*/ 1219033 h 1283495"/>
              <a:gd name="connsiteX14-101" fmla="*/ 1010873 w 1942632"/>
              <a:gd name="connsiteY14-102" fmla="*/ 173517 h 1283495"/>
              <a:gd name="connsiteX15-103" fmla="*/ 1010331 w 1942632"/>
              <a:gd name="connsiteY15-104" fmla="*/ 120212 h 1283495"/>
              <a:gd name="connsiteX16-105" fmla="*/ 955227 w 1942632"/>
              <a:gd name="connsiteY16-106" fmla="*/ 65108 h 1283495"/>
              <a:gd name="connsiteX17-107" fmla="*/ 946969 w 1942632"/>
              <a:gd name="connsiteY17-108" fmla="*/ 23530 h 1283495"/>
              <a:gd name="connsiteX0-109" fmla="*/ 946969 w 1942632"/>
              <a:gd name="connsiteY0-110" fmla="*/ 23530 h 1283495"/>
              <a:gd name="connsiteX1-111" fmla="*/ 982173 w 1942632"/>
              <a:gd name="connsiteY1-112" fmla="*/ 0 h 1283495"/>
              <a:gd name="connsiteX2-113" fmla="*/ 1904588 w 1942632"/>
              <a:gd name="connsiteY2-114" fmla="*/ 0 h 1283495"/>
              <a:gd name="connsiteX3-115" fmla="*/ 1942632 w 1942632"/>
              <a:gd name="connsiteY3-116" fmla="*/ 38107 h 1283495"/>
              <a:gd name="connsiteX4-117" fmla="*/ 1942632 w 1942632"/>
              <a:gd name="connsiteY4-118" fmla="*/ 960540 h 1283495"/>
              <a:gd name="connsiteX5-119" fmla="*/ 1919081 w 1942632"/>
              <a:gd name="connsiteY5-120" fmla="*/ 995690 h 1283495"/>
              <a:gd name="connsiteX6-121" fmla="*/ 1877553 w 1942632"/>
              <a:gd name="connsiteY6-122" fmla="*/ 987434 h 1283495"/>
              <a:gd name="connsiteX7-123" fmla="*/ 1819771 w 1942632"/>
              <a:gd name="connsiteY7-124" fmla="*/ 929652 h 1283495"/>
              <a:gd name="connsiteX8-125" fmla="*/ 1765689 w 1942632"/>
              <a:gd name="connsiteY8-126" fmla="*/ 929787 h 1283495"/>
              <a:gd name="connsiteX9-127" fmla="*/ 1427581 w 1942632"/>
              <a:gd name="connsiteY9-128" fmla="*/ 1272148 h 1283495"/>
              <a:gd name="connsiteX10-129" fmla="*/ 1400455 w 1942632"/>
              <a:gd name="connsiteY10-130" fmla="*/ 1283495 h 1283495"/>
              <a:gd name="connsiteX11-131" fmla="*/ 36397 w 1942632"/>
              <a:gd name="connsiteY11-132" fmla="*/ 1283495 h 1283495"/>
              <a:gd name="connsiteX12-133" fmla="*/ 1385 w 1942632"/>
              <a:gd name="connsiteY12-134" fmla="*/ 1260348 h 1283495"/>
              <a:gd name="connsiteX13-135" fmla="*/ 8920 w 1942632"/>
              <a:gd name="connsiteY13-136" fmla="*/ 1219033 h 1283495"/>
              <a:gd name="connsiteX14-137" fmla="*/ 1010873 w 1942632"/>
              <a:gd name="connsiteY14-138" fmla="*/ 173517 h 1283495"/>
              <a:gd name="connsiteX15-139" fmla="*/ 1010331 w 1942632"/>
              <a:gd name="connsiteY15-140" fmla="*/ 120212 h 1283495"/>
              <a:gd name="connsiteX16-141" fmla="*/ 955227 w 1942632"/>
              <a:gd name="connsiteY16-142" fmla="*/ 65108 h 1283495"/>
              <a:gd name="connsiteX17-143" fmla="*/ 946969 w 1942632"/>
              <a:gd name="connsiteY17-144" fmla="*/ 23530 h 1283495"/>
              <a:gd name="connsiteX0-145" fmla="*/ 946969 w 1942632"/>
              <a:gd name="connsiteY0-146" fmla="*/ 23530 h 1283495"/>
              <a:gd name="connsiteX1-147" fmla="*/ 982173 w 1942632"/>
              <a:gd name="connsiteY1-148" fmla="*/ 0 h 1283495"/>
              <a:gd name="connsiteX2-149" fmla="*/ 1904588 w 1942632"/>
              <a:gd name="connsiteY2-150" fmla="*/ 0 h 1283495"/>
              <a:gd name="connsiteX3-151" fmla="*/ 1942632 w 1942632"/>
              <a:gd name="connsiteY3-152" fmla="*/ 38107 h 1283495"/>
              <a:gd name="connsiteX4-153" fmla="*/ 1942632 w 1942632"/>
              <a:gd name="connsiteY4-154" fmla="*/ 960540 h 1283495"/>
              <a:gd name="connsiteX5-155" fmla="*/ 1919081 w 1942632"/>
              <a:gd name="connsiteY5-156" fmla="*/ 995690 h 1283495"/>
              <a:gd name="connsiteX6-157" fmla="*/ 1877553 w 1942632"/>
              <a:gd name="connsiteY6-158" fmla="*/ 987434 h 1283495"/>
              <a:gd name="connsiteX7-159" fmla="*/ 1819771 w 1942632"/>
              <a:gd name="connsiteY7-160" fmla="*/ 929652 h 1283495"/>
              <a:gd name="connsiteX8-161" fmla="*/ 1765689 w 1942632"/>
              <a:gd name="connsiteY8-162" fmla="*/ 929787 h 1283495"/>
              <a:gd name="connsiteX9-163" fmla="*/ 1427581 w 1942632"/>
              <a:gd name="connsiteY9-164" fmla="*/ 1272148 h 1283495"/>
              <a:gd name="connsiteX10-165" fmla="*/ 1400455 w 1942632"/>
              <a:gd name="connsiteY10-166" fmla="*/ 1283495 h 1283495"/>
              <a:gd name="connsiteX11-167" fmla="*/ 36397 w 1942632"/>
              <a:gd name="connsiteY11-168" fmla="*/ 1283495 h 1283495"/>
              <a:gd name="connsiteX12-169" fmla="*/ 1385 w 1942632"/>
              <a:gd name="connsiteY12-170" fmla="*/ 1260348 h 1283495"/>
              <a:gd name="connsiteX13-171" fmla="*/ 8920 w 1942632"/>
              <a:gd name="connsiteY13-172" fmla="*/ 1219033 h 1283495"/>
              <a:gd name="connsiteX14-173" fmla="*/ 1010873 w 1942632"/>
              <a:gd name="connsiteY14-174" fmla="*/ 173517 h 1283495"/>
              <a:gd name="connsiteX15-175" fmla="*/ 1010331 w 1942632"/>
              <a:gd name="connsiteY15-176" fmla="*/ 120212 h 1283495"/>
              <a:gd name="connsiteX16-177" fmla="*/ 955227 w 1942632"/>
              <a:gd name="connsiteY16-178" fmla="*/ 65108 h 1283495"/>
              <a:gd name="connsiteX17-179" fmla="*/ 946969 w 1942632"/>
              <a:gd name="connsiteY17-180" fmla="*/ 23530 h 1283495"/>
              <a:gd name="connsiteX0-181" fmla="*/ 946969 w 1942632"/>
              <a:gd name="connsiteY0-182" fmla="*/ 23530 h 1283495"/>
              <a:gd name="connsiteX1-183" fmla="*/ 982173 w 1942632"/>
              <a:gd name="connsiteY1-184" fmla="*/ 0 h 1283495"/>
              <a:gd name="connsiteX2-185" fmla="*/ 1904588 w 1942632"/>
              <a:gd name="connsiteY2-186" fmla="*/ 0 h 1283495"/>
              <a:gd name="connsiteX3-187" fmla="*/ 1942632 w 1942632"/>
              <a:gd name="connsiteY3-188" fmla="*/ 38107 h 1283495"/>
              <a:gd name="connsiteX4-189" fmla="*/ 1942632 w 1942632"/>
              <a:gd name="connsiteY4-190" fmla="*/ 960540 h 1283495"/>
              <a:gd name="connsiteX5-191" fmla="*/ 1919081 w 1942632"/>
              <a:gd name="connsiteY5-192" fmla="*/ 995690 h 1283495"/>
              <a:gd name="connsiteX6-193" fmla="*/ 1877553 w 1942632"/>
              <a:gd name="connsiteY6-194" fmla="*/ 987434 h 1283495"/>
              <a:gd name="connsiteX7-195" fmla="*/ 1819771 w 1942632"/>
              <a:gd name="connsiteY7-196" fmla="*/ 929652 h 1283495"/>
              <a:gd name="connsiteX8-197" fmla="*/ 1765689 w 1942632"/>
              <a:gd name="connsiteY8-198" fmla="*/ 929787 h 1283495"/>
              <a:gd name="connsiteX9-199" fmla="*/ 1427581 w 1942632"/>
              <a:gd name="connsiteY9-200" fmla="*/ 1272148 h 1283495"/>
              <a:gd name="connsiteX10-201" fmla="*/ 1400455 w 1942632"/>
              <a:gd name="connsiteY10-202" fmla="*/ 1283495 h 1283495"/>
              <a:gd name="connsiteX11-203" fmla="*/ 36397 w 1942632"/>
              <a:gd name="connsiteY11-204" fmla="*/ 1283495 h 1283495"/>
              <a:gd name="connsiteX12-205" fmla="*/ 1385 w 1942632"/>
              <a:gd name="connsiteY12-206" fmla="*/ 1260348 h 1283495"/>
              <a:gd name="connsiteX13-207" fmla="*/ 8920 w 1942632"/>
              <a:gd name="connsiteY13-208" fmla="*/ 1219033 h 1283495"/>
              <a:gd name="connsiteX14-209" fmla="*/ 1010873 w 1942632"/>
              <a:gd name="connsiteY14-210" fmla="*/ 173517 h 1283495"/>
              <a:gd name="connsiteX15-211" fmla="*/ 1010331 w 1942632"/>
              <a:gd name="connsiteY15-212" fmla="*/ 120212 h 1283495"/>
              <a:gd name="connsiteX16-213" fmla="*/ 955227 w 1942632"/>
              <a:gd name="connsiteY16-214" fmla="*/ 65108 h 1283495"/>
              <a:gd name="connsiteX17-215" fmla="*/ 946969 w 1942632"/>
              <a:gd name="connsiteY17-216" fmla="*/ 23530 h 1283495"/>
              <a:gd name="connsiteX0-217" fmla="*/ 946969 w 1942632"/>
              <a:gd name="connsiteY0-218" fmla="*/ 23530 h 1283495"/>
              <a:gd name="connsiteX1-219" fmla="*/ 982173 w 1942632"/>
              <a:gd name="connsiteY1-220" fmla="*/ 0 h 1283495"/>
              <a:gd name="connsiteX2-221" fmla="*/ 1904588 w 1942632"/>
              <a:gd name="connsiteY2-222" fmla="*/ 0 h 1283495"/>
              <a:gd name="connsiteX3-223" fmla="*/ 1942632 w 1942632"/>
              <a:gd name="connsiteY3-224" fmla="*/ 38107 h 1283495"/>
              <a:gd name="connsiteX4-225" fmla="*/ 1942632 w 1942632"/>
              <a:gd name="connsiteY4-226" fmla="*/ 960540 h 1283495"/>
              <a:gd name="connsiteX5-227" fmla="*/ 1919081 w 1942632"/>
              <a:gd name="connsiteY5-228" fmla="*/ 995690 h 1283495"/>
              <a:gd name="connsiteX6-229" fmla="*/ 1877553 w 1942632"/>
              <a:gd name="connsiteY6-230" fmla="*/ 987434 h 1283495"/>
              <a:gd name="connsiteX7-231" fmla="*/ 1819771 w 1942632"/>
              <a:gd name="connsiteY7-232" fmla="*/ 929652 h 1283495"/>
              <a:gd name="connsiteX8-233" fmla="*/ 1765689 w 1942632"/>
              <a:gd name="connsiteY8-234" fmla="*/ 929787 h 1283495"/>
              <a:gd name="connsiteX9-235" fmla="*/ 1427581 w 1942632"/>
              <a:gd name="connsiteY9-236" fmla="*/ 1272148 h 1283495"/>
              <a:gd name="connsiteX10-237" fmla="*/ 1400455 w 1942632"/>
              <a:gd name="connsiteY10-238" fmla="*/ 1283495 h 1283495"/>
              <a:gd name="connsiteX11-239" fmla="*/ 36397 w 1942632"/>
              <a:gd name="connsiteY11-240" fmla="*/ 1283495 h 1283495"/>
              <a:gd name="connsiteX12-241" fmla="*/ 1385 w 1942632"/>
              <a:gd name="connsiteY12-242" fmla="*/ 1260348 h 1283495"/>
              <a:gd name="connsiteX13-243" fmla="*/ 8920 w 1942632"/>
              <a:gd name="connsiteY13-244" fmla="*/ 1219033 h 1283495"/>
              <a:gd name="connsiteX14-245" fmla="*/ 1010873 w 1942632"/>
              <a:gd name="connsiteY14-246" fmla="*/ 173517 h 1283495"/>
              <a:gd name="connsiteX15-247" fmla="*/ 1010331 w 1942632"/>
              <a:gd name="connsiteY15-248" fmla="*/ 120212 h 1283495"/>
              <a:gd name="connsiteX16-249" fmla="*/ 955227 w 1942632"/>
              <a:gd name="connsiteY16-250" fmla="*/ 65108 h 1283495"/>
              <a:gd name="connsiteX17-251" fmla="*/ 946969 w 1942632"/>
              <a:gd name="connsiteY17-252" fmla="*/ 23530 h 1283495"/>
              <a:gd name="connsiteX0-253" fmla="*/ 946969 w 1942632"/>
              <a:gd name="connsiteY0-254" fmla="*/ 23530 h 1283495"/>
              <a:gd name="connsiteX1-255" fmla="*/ 982173 w 1942632"/>
              <a:gd name="connsiteY1-256" fmla="*/ 0 h 1283495"/>
              <a:gd name="connsiteX2-257" fmla="*/ 1904588 w 1942632"/>
              <a:gd name="connsiteY2-258" fmla="*/ 0 h 1283495"/>
              <a:gd name="connsiteX3-259" fmla="*/ 1942632 w 1942632"/>
              <a:gd name="connsiteY3-260" fmla="*/ 38107 h 1283495"/>
              <a:gd name="connsiteX4-261" fmla="*/ 1942632 w 1942632"/>
              <a:gd name="connsiteY4-262" fmla="*/ 960540 h 1283495"/>
              <a:gd name="connsiteX5-263" fmla="*/ 1919081 w 1942632"/>
              <a:gd name="connsiteY5-264" fmla="*/ 995690 h 1283495"/>
              <a:gd name="connsiteX6-265" fmla="*/ 1877553 w 1942632"/>
              <a:gd name="connsiteY6-266" fmla="*/ 987434 h 1283495"/>
              <a:gd name="connsiteX7-267" fmla="*/ 1819771 w 1942632"/>
              <a:gd name="connsiteY7-268" fmla="*/ 929652 h 1283495"/>
              <a:gd name="connsiteX8-269" fmla="*/ 1765689 w 1942632"/>
              <a:gd name="connsiteY8-270" fmla="*/ 929787 h 1283495"/>
              <a:gd name="connsiteX9-271" fmla="*/ 1427581 w 1942632"/>
              <a:gd name="connsiteY9-272" fmla="*/ 1272148 h 1283495"/>
              <a:gd name="connsiteX10-273" fmla="*/ 1400455 w 1942632"/>
              <a:gd name="connsiteY10-274" fmla="*/ 1283495 h 1283495"/>
              <a:gd name="connsiteX11-275" fmla="*/ 36397 w 1942632"/>
              <a:gd name="connsiteY11-276" fmla="*/ 1283495 h 1283495"/>
              <a:gd name="connsiteX12-277" fmla="*/ 1385 w 1942632"/>
              <a:gd name="connsiteY12-278" fmla="*/ 1260348 h 1283495"/>
              <a:gd name="connsiteX13-279" fmla="*/ 8920 w 1942632"/>
              <a:gd name="connsiteY13-280" fmla="*/ 1219033 h 1283495"/>
              <a:gd name="connsiteX14-281" fmla="*/ 1010873 w 1942632"/>
              <a:gd name="connsiteY14-282" fmla="*/ 173517 h 1283495"/>
              <a:gd name="connsiteX15-283" fmla="*/ 1010331 w 1942632"/>
              <a:gd name="connsiteY15-284" fmla="*/ 120212 h 1283495"/>
              <a:gd name="connsiteX16-285" fmla="*/ 955227 w 1942632"/>
              <a:gd name="connsiteY16-286" fmla="*/ 65108 h 1283495"/>
              <a:gd name="connsiteX17-287" fmla="*/ 946969 w 1942632"/>
              <a:gd name="connsiteY17-288" fmla="*/ 23530 h 1283495"/>
              <a:gd name="connsiteX0-289" fmla="*/ 946969 w 1942632"/>
              <a:gd name="connsiteY0-290" fmla="*/ 23530 h 1283495"/>
              <a:gd name="connsiteX1-291" fmla="*/ 982173 w 1942632"/>
              <a:gd name="connsiteY1-292" fmla="*/ 0 h 1283495"/>
              <a:gd name="connsiteX2-293" fmla="*/ 1904588 w 1942632"/>
              <a:gd name="connsiteY2-294" fmla="*/ 0 h 1283495"/>
              <a:gd name="connsiteX3-295" fmla="*/ 1942632 w 1942632"/>
              <a:gd name="connsiteY3-296" fmla="*/ 38107 h 1283495"/>
              <a:gd name="connsiteX4-297" fmla="*/ 1942632 w 1942632"/>
              <a:gd name="connsiteY4-298" fmla="*/ 960540 h 1283495"/>
              <a:gd name="connsiteX5-299" fmla="*/ 1919081 w 1942632"/>
              <a:gd name="connsiteY5-300" fmla="*/ 995690 h 1283495"/>
              <a:gd name="connsiteX6-301" fmla="*/ 1877553 w 1942632"/>
              <a:gd name="connsiteY6-302" fmla="*/ 987434 h 1283495"/>
              <a:gd name="connsiteX7-303" fmla="*/ 1819771 w 1942632"/>
              <a:gd name="connsiteY7-304" fmla="*/ 929652 h 1283495"/>
              <a:gd name="connsiteX8-305" fmla="*/ 1765689 w 1942632"/>
              <a:gd name="connsiteY8-306" fmla="*/ 929787 h 1283495"/>
              <a:gd name="connsiteX9-307" fmla="*/ 1427581 w 1942632"/>
              <a:gd name="connsiteY9-308" fmla="*/ 1272148 h 1283495"/>
              <a:gd name="connsiteX10-309" fmla="*/ 1400455 w 1942632"/>
              <a:gd name="connsiteY10-310" fmla="*/ 1283495 h 1283495"/>
              <a:gd name="connsiteX11-311" fmla="*/ 36397 w 1942632"/>
              <a:gd name="connsiteY11-312" fmla="*/ 1283495 h 1283495"/>
              <a:gd name="connsiteX12-313" fmla="*/ 1385 w 1942632"/>
              <a:gd name="connsiteY12-314" fmla="*/ 1260348 h 1283495"/>
              <a:gd name="connsiteX13-315" fmla="*/ 8920 w 1942632"/>
              <a:gd name="connsiteY13-316" fmla="*/ 1219033 h 1283495"/>
              <a:gd name="connsiteX14-317" fmla="*/ 1010873 w 1942632"/>
              <a:gd name="connsiteY14-318" fmla="*/ 173517 h 1283495"/>
              <a:gd name="connsiteX15-319" fmla="*/ 1010331 w 1942632"/>
              <a:gd name="connsiteY15-320" fmla="*/ 120212 h 1283495"/>
              <a:gd name="connsiteX16-321" fmla="*/ 955227 w 1942632"/>
              <a:gd name="connsiteY16-322" fmla="*/ 65108 h 1283495"/>
              <a:gd name="connsiteX17-323" fmla="*/ 946969 w 1942632"/>
              <a:gd name="connsiteY17-324" fmla="*/ 23530 h 1283495"/>
              <a:gd name="connsiteX0-325" fmla="*/ 946969 w 1942632"/>
              <a:gd name="connsiteY0-326" fmla="*/ 23530 h 1283495"/>
              <a:gd name="connsiteX1-327" fmla="*/ 982173 w 1942632"/>
              <a:gd name="connsiteY1-328" fmla="*/ 0 h 1283495"/>
              <a:gd name="connsiteX2-329" fmla="*/ 1904588 w 1942632"/>
              <a:gd name="connsiteY2-330" fmla="*/ 0 h 1283495"/>
              <a:gd name="connsiteX3-331" fmla="*/ 1942632 w 1942632"/>
              <a:gd name="connsiteY3-332" fmla="*/ 38107 h 1283495"/>
              <a:gd name="connsiteX4-333" fmla="*/ 1942632 w 1942632"/>
              <a:gd name="connsiteY4-334" fmla="*/ 960540 h 1283495"/>
              <a:gd name="connsiteX5-335" fmla="*/ 1919081 w 1942632"/>
              <a:gd name="connsiteY5-336" fmla="*/ 995690 h 1283495"/>
              <a:gd name="connsiteX6-337" fmla="*/ 1877553 w 1942632"/>
              <a:gd name="connsiteY6-338" fmla="*/ 987434 h 1283495"/>
              <a:gd name="connsiteX7-339" fmla="*/ 1819771 w 1942632"/>
              <a:gd name="connsiteY7-340" fmla="*/ 929652 h 1283495"/>
              <a:gd name="connsiteX8-341" fmla="*/ 1765689 w 1942632"/>
              <a:gd name="connsiteY8-342" fmla="*/ 929787 h 1283495"/>
              <a:gd name="connsiteX9-343" fmla="*/ 1427581 w 1942632"/>
              <a:gd name="connsiteY9-344" fmla="*/ 1272148 h 1283495"/>
              <a:gd name="connsiteX10-345" fmla="*/ 1400455 w 1942632"/>
              <a:gd name="connsiteY10-346" fmla="*/ 1283495 h 1283495"/>
              <a:gd name="connsiteX11-347" fmla="*/ 36397 w 1942632"/>
              <a:gd name="connsiteY11-348" fmla="*/ 1283495 h 1283495"/>
              <a:gd name="connsiteX12-349" fmla="*/ 1385 w 1942632"/>
              <a:gd name="connsiteY12-350" fmla="*/ 1260348 h 1283495"/>
              <a:gd name="connsiteX13-351" fmla="*/ 8920 w 1942632"/>
              <a:gd name="connsiteY13-352" fmla="*/ 1219033 h 1283495"/>
              <a:gd name="connsiteX14-353" fmla="*/ 1010873 w 1942632"/>
              <a:gd name="connsiteY14-354" fmla="*/ 173517 h 1283495"/>
              <a:gd name="connsiteX15-355" fmla="*/ 1010331 w 1942632"/>
              <a:gd name="connsiteY15-356" fmla="*/ 120212 h 1283495"/>
              <a:gd name="connsiteX16-357" fmla="*/ 955227 w 1942632"/>
              <a:gd name="connsiteY16-358" fmla="*/ 65108 h 1283495"/>
              <a:gd name="connsiteX17-359" fmla="*/ 946969 w 1942632"/>
              <a:gd name="connsiteY17-360" fmla="*/ 23530 h 1283495"/>
              <a:gd name="connsiteX0-361" fmla="*/ 946969 w 1942632"/>
              <a:gd name="connsiteY0-362" fmla="*/ 23530 h 1283495"/>
              <a:gd name="connsiteX1-363" fmla="*/ 982173 w 1942632"/>
              <a:gd name="connsiteY1-364" fmla="*/ 0 h 1283495"/>
              <a:gd name="connsiteX2-365" fmla="*/ 1904588 w 1942632"/>
              <a:gd name="connsiteY2-366" fmla="*/ 0 h 1283495"/>
              <a:gd name="connsiteX3-367" fmla="*/ 1942632 w 1942632"/>
              <a:gd name="connsiteY3-368" fmla="*/ 38107 h 1283495"/>
              <a:gd name="connsiteX4-369" fmla="*/ 1942632 w 1942632"/>
              <a:gd name="connsiteY4-370" fmla="*/ 960540 h 1283495"/>
              <a:gd name="connsiteX5-371" fmla="*/ 1919081 w 1942632"/>
              <a:gd name="connsiteY5-372" fmla="*/ 995690 h 1283495"/>
              <a:gd name="connsiteX6-373" fmla="*/ 1877553 w 1942632"/>
              <a:gd name="connsiteY6-374" fmla="*/ 987434 h 1283495"/>
              <a:gd name="connsiteX7-375" fmla="*/ 1819771 w 1942632"/>
              <a:gd name="connsiteY7-376" fmla="*/ 929652 h 1283495"/>
              <a:gd name="connsiteX8-377" fmla="*/ 1765689 w 1942632"/>
              <a:gd name="connsiteY8-378" fmla="*/ 929787 h 1283495"/>
              <a:gd name="connsiteX9-379" fmla="*/ 1427581 w 1942632"/>
              <a:gd name="connsiteY9-380" fmla="*/ 1272148 h 1283495"/>
              <a:gd name="connsiteX10-381" fmla="*/ 1400455 w 1942632"/>
              <a:gd name="connsiteY10-382" fmla="*/ 1283495 h 1283495"/>
              <a:gd name="connsiteX11-383" fmla="*/ 36397 w 1942632"/>
              <a:gd name="connsiteY11-384" fmla="*/ 1283495 h 1283495"/>
              <a:gd name="connsiteX12-385" fmla="*/ 1385 w 1942632"/>
              <a:gd name="connsiteY12-386" fmla="*/ 1260348 h 1283495"/>
              <a:gd name="connsiteX13-387" fmla="*/ 8920 w 1942632"/>
              <a:gd name="connsiteY13-388" fmla="*/ 1219033 h 1283495"/>
              <a:gd name="connsiteX14-389" fmla="*/ 1010873 w 1942632"/>
              <a:gd name="connsiteY14-390" fmla="*/ 173517 h 1283495"/>
              <a:gd name="connsiteX15-391" fmla="*/ 1010331 w 1942632"/>
              <a:gd name="connsiteY15-392" fmla="*/ 120212 h 1283495"/>
              <a:gd name="connsiteX16-393" fmla="*/ 955227 w 1942632"/>
              <a:gd name="connsiteY16-394" fmla="*/ 65108 h 1283495"/>
              <a:gd name="connsiteX17-395" fmla="*/ 946969 w 1942632"/>
              <a:gd name="connsiteY17-396" fmla="*/ 23530 h 1283495"/>
              <a:gd name="connsiteX0-397" fmla="*/ 946969 w 1942632"/>
              <a:gd name="connsiteY0-398" fmla="*/ 23530 h 1283495"/>
              <a:gd name="connsiteX1-399" fmla="*/ 982173 w 1942632"/>
              <a:gd name="connsiteY1-400" fmla="*/ 0 h 1283495"/>
              <a:gd name="connsiteX2-401" fmla="*/ 1904588 w 1942632"/>
              <a:gd name="connsiteY2-402" fmla="*/ 0 h 1283495"/>
              <a:gd name="connsiteX3-403" fmla="*/ 1942632 w 1942632"/>
              <a:gd name="connsiteY3-404" fmla="*/ 38107 h 1283495"/>
              <a:gd name="connsiteX4-405" fmla="*/ 1942632 w 1942632"/>
              <a:gd name="connsiteY4-406" fmla="*/ 960540 h 1283495"/>
              <a:gd name="connsiteX5-407" fmla="*/ 1919081 w 1942632"/>
              <a:gd name="connsiteY5-408" fmla="*/ 995690 h 1283495"/>
              <a:gd name="connsiteX6-409" fmla="*/ 1877553 w 1942632"/>
              <a:gd name="connsiteY6-410" fmla="*/ 987434 h 1283495"/>
              <a:gd name="connsiteX7-411" fmla="*/ 1819771 w 1942632"/>
              <a:gd name="connsiteY7-412" fmla="*/ 929652 h 1283495"/>
              <a:gd name="connsiteX8-413" fmla="*/ 1765689 w 1942632"/>
              <a:gd name="connsiteY8-414" fmla="*/ 929787 h 1283495"/>
              <a:gd name="connsiteX9-415" fmla="*/ 1427581 w 1942632"/>
              <a:gd name="connsiteY9-416" fmla="*/ 1272148 h 1283495"/>
              <a:gd name="connsiteX10-417" fmla="*/ 1400455 w 1942632"/>
              <a:gd name="connsiteY10-418" fmla="*/ 1283495 h 1283495"/>
              <a:gd name="connsiteX11-419" fmla="*/ 36397 w 1942632"/>
              <a:gd name="connsiteY11-420" fmla="*/ 1283495 h 1283495"/>
              <a:gd name="connsiteX12-421" fmla="*/ 1385 w 1942632"/>
              <a:gd name="connsiteY12-422" fmla="*/ 1260348 h 1283495"/>
              <a:gd name="connsiteX13-423" fmla="*/ 8920 w 1942632"/>
              <a:gd name="connsiteY13-424" fmla="*/ 1219033 h 1283495"/>
              <a:gd name="connsiteX14-425" fmla="*/ 1010873 w 1942632"/>
              <a:gd name="connsiteY14-426" fmla="*/ 173517 h 1283495"/>
              <a:gd name="connsiteX15-427" fmla="*/ 1010331 w 1942632"/>
              <a:gd name="connsiteY15-428" fmla="*/ 120212 h 1283495"/>
              <a:gd name="connsiteX16-429" fmla="*/ 955227 w 1942632"/>
              <a:gd name="connsiteY16-430" fmla="*/ 65108 h 1283495"/>
              <a:gd name="connsiteX17-431" fmla="*/ 946969 w 1942632"/>
              <a:gd name="connsiteY17-432" fmla="*/ 23530 h 1283495"/>
              <a:gd name="connsiteX0-433" fmla="*/ 946969 w 1942632"/>
              <a:gd name="connsiteY0-434" fmla="*/ 23530 h 1283495"/>
              <a:gd name="connsiteX1-435" fmla="*/ 982173 w 1942632"/>
              <a:gd name="connsiteY1-436" fmla="*/ 0 h 1283495"/>
              <a:gd name="connsiteX2-437" fmla="*/ 1904588 w 1942632"/>
              <a:gd name="connsiteY2-438" fmla="*/ 0 h 1283495"/>
              <a:gd name="connsiteX3-439" fmla="*/ 1942632 w 1942632"/>
              <a:gd name="connsiteY3-440" fmla="*/ 38107 h 1283495"/>
              <a:gd name="connsiteX4-441" fmla="*/ 1942632 w 1942632"/>
              <a:gd name="connsiteY4-442" fmla="*/ 960540 h 1283495"/>
              <a:gd name="connsiteX5-443" fmla="*/ 1919081 w 1942632"/>
              <a:gd name="connsiteY5-444" fmla="*/ 995690 h 1283495"/>
              <a:gd name="connsiteX6-445" fmla="*/ 1877553 w 1942632"/>
              <a:gd name="connsiteY6-446" fmla="*/ 987434 h 1283495"/>
              <a:gd name="connsiteX7-447" fmla="*/ 1819771 w 1942632"/>
              <a:gd name="connsiteY7-448" fmla="*/ 929652 h 1283495"/>
              <a:gd name="connsiteX8-449" fmla="*/ 1765689 w 1942632"/>
              <a:gd name="connsiteY8-450" fmla="*/ 929787 h 1283495"/>
              <a:gd name="connsiteX9-451" fmla="*/ 1427581 w 1942632"/>
              <a:gd name="connsiteY9-452" fmla="*/ 1272148 h 1283495"/>
              <a:gd name="connsiteX10-453" fmla="*/ 1400455 w 1942632"/>
              <a:gd name="connsiteY10-454" fmla="*/ 1283495 h 1283495"/>
              <a:gd name="connsiteX11-455" fmla="*/ 36397 w 1942632"/>
              <a:gd name="connsiteY11-456" fmla="*/ 1283495 h 1283495"/>
              <a:gd name="connsiteX12-457" fmla="*/ 1385 w 1942632"/>
              <a:gd name="connsiteY12-458" fmla="*/ 1260348 h 1283495"/>
              <a:gd name="connsiteX13-459" fmla="*/ 8920 w 1942632"/>
              <a:gd name="connsiteY13-460" fmla="*/ 1219033 h 1283495"/>
              <a:gd name="connsiteX14-461" fmla="*/ 1010873 w 1942632"/>
              <a:gd name="connsiteY14-462" fmla="*/ 173517 h 1283495"/>
              <a:gd name="connsiteX15-463" fmla="*/ 1010331 w 1942632"/>
              <a:gd name="connsiteY15-464" fmla="*/ 120212 h 1283495"/>
              <a:gd name="connsiteX16-465" fmla="*/ 955227 w 1942632"/>
              <a:gd name="connsiteY16-466" fmla="*/ 65108 h 1283495"/>
              <a:gd name="connsiteX17-467" fmla="*/ 946969 w 1942632"/>
              <a:gd name="connsiteY17-468" fmla="*/ 23530 h 1283495"/>
              <a:gd name="connsiteX0-469" fmla="*/ 946969 w 1942632"/>
              <a:gd name="connsiteY0-470" fmla="*/ 23530 h 1283495"/>
              <a:gd name="connsiteX1-471" fmla="*/ 982173 w 1942632"/>
              <a:gd name="connsiteY1-472" fmla="*/ 0 h 1283495"/>
              <a:gd name="connsiteX2-473" fmla="*/ 1904588 w 1942632"/>
              <a:gd name="connsiteY2-474" fmla="*/ 0 h 1283495"/>
              <a:gd name="connsiteX3-475" fmla="*/ 1942632 w 1942632"/>
              <a:gd name="connsiteY3-476" fmla="*/ 38107 h 1283495"/>
              <a:gd name="connsiteX4-477" fmla="*/ 1942632 w 1942632"/>
              <a:gd name="connsiteY4-478" fmla="*/ 960540 h 1283495"/>
              <a:gd name="connsiteX5-479" fmla="*/ 1919081 w 1942632"/>
              <a:gd name="connsiteY5-480" fmla="*/ 995690 h 1283495"/>
              <a:gd name="connsiteX6-481" fmla="*/ 1877553 w 1942632"/>
              <a:gd name="connsiteY6-482" fmla="*/ 987434 h 1283495"/>
              <a:gd name="connsiteX7-483" fmla="*/ 1819771 w 1942632"/>
              <a:gd name="connsiteY7-484" fmla="*/ 929652 h 1283495"/>
              <a:gd name="connsiteX8-485" fmla="*/ 1765689 w 1942632"/>
              <a:gd name="connsiteY8-486" fmla="*/ 929787 h 1283495"/>
              <a:gd name="connsiteX9-487" fmla="*/ 1427581 w 1942632"/>
              <a:gd name="connsiteY9-488" fmla="*/ 1272148 h 1283495"/>
              <a:gd name="connsiteX10-489" fmla="*/ 1400455 w 1942632"/>
              <a:gd name="connsiteY10-490" fmla="*/ 1283495 h 1283495"/>
              <a:gd name="connsiteX11-491" fmla="*/ 36397 w 1942632"/>
              <a:gd name="connsiteY11-492" fmla="*/ 1283495 h 1283495"/>
              <a:gd name="connsiteX12-493" fmla="*/ 1385 w 1942632"/>
              <a:gd name="connsiteY12-494" fmla="*/ 1260348 h 1283495"/>
              <a:gd name="connsiteX13-495" fmla="*/ 8920 w 1942632"/>
              <a:gd name="connsiteY13-496" fmla="*/ 1219033 h 1283495"/>
              <a:gd name="connsiteX14-497" fmla="*/ 1010873 w 1942632"/>
              <a:gd name="connsiteY14-498" fmla="*/ 173517 h 1283495"/>
              <a:gd name="connsiteX15-499" fmla="*/ 1010331 w 1942632"/>
              <a:gd name="connsiteY15-500" fmla="*/ 120212 h 1283495"/>
              <a:gd name="connsiteX16-501" fmla="*/ 955227 w 1942632"/>
              <a:gd name="connsiteY16-502" fmla="*/ 65108 h 1283495"/>
              <a:gd name="connsiteX17-503" fmla="*/ 946969 w 1942632"/>
              <a:gd name="connsiteY17-504" fmla="*/ 23530 h 1283495"/>
              <a:gd name="connsiteX0-505" fmla="*/ 946969 w 1942632"/>
              <a:gd name="connsiteY0-506" fmla="*/ 23530 h 1283495"/>
              <a:gd name="connsiteX1-507" fmla="*/ 982173 w 1942632"/>
              <a:gd name="connsiteY1-508" fmla="*/ 0 h 1283495"/>
              <a:gd name="connsiteX2-509" fmla="*/ 1904588 w 1942632"/>
              <a:gd name="connsiteY2-510" fmla="*/ 0 h 1283495"/>
              <a:gd name="connsiteX3-511" fmla="*/ 1942632 w 1942632"/>
              <a:gd name="connsiteY3-512" fmla="*/ 38107 h 1283495"/>
              <a:gd name="connsiteX4-513" fmla="*/ 1942632 w 1942632"/>
              <a:gd name="connsiteY4-514" fmla="*/ 960540 h 1283495"/>
              <a:gd name="connsiteX5-515" fmla="*/ 1919081 w 1942632"/>
              <a:gd name="connsiteY5-516" fmla="*/ 995690 h 1283495"/>
              <a:gd name="connsiteX6-517" fmla="*/ 1877553 w 1942632"/>
              <a:gd name="connsiteY6-518" fmla="*/ 987434 h 1283495"/>
              <a:gd name="connsiteX7-519" fmla="*/ 1819771 w 1942632"/>
              <a:gd name="connsiteY7-520" fmla="*/ 929652 h 1283495"/>
              <a:gd name="connsiteX8-521" fmla="*/ 1765689 w 1942632"/>
              <a:gd name="connsiteY8-522" fmla="*/ 929787 h 1283495"/>
              <a:gd name="connsiteX9-523" fmla="*/ 1427581 w 1942632"/>
              <a:gd name="connsiteY9-524" fmla="*/ 1272148 h 1283495"/>
              <a:gd name="connsiteX10-525" fmla="*/ 1400455 w 1942632"/>
              <a:gd name="connsiteY10-526" fmla="*/ 1283495 h 1283495"/>
              <a:gd name="connsiteX11-527" fmla="*/ 36397 w 1942632"/>
              <a:gd name="connsiteY11-528" fmla="*/ 1283495 h 1283495"/>
              <a:gd name="connsiteX12-529" fmla="*/ 1385 w 1942632"/>
              <a:gd name="connsiteY12-530" fmla="*/ 1260348 h 1283495"/>
              <a:gd name="connsiteX13-531" fmla="*/ 8920 w 1942632"/>
              <a:gd name="connsiteY13-532" fmla="*/ 1219033 h 1283495"/>
              <a:gd name="connsiteX14-533" fmla="*/ 1010873 w 1942632"/>
              <a:gd name="connsiteY14-534" fmla="*/ 173517 h 1283495"/>
              <a:gd name="connsiteX15-535" fmla="*/ 1010331 w 1942632"/>
              <a:gd name="connsiteY15-536" fmla="*/ 120212 h 1283495"/>
              <a:gd name="connsiteX16-537" fmla="*/ 955227 w 1942632"/>
              <a:gd name="connsiteY16-538" fmla="*/ 65108 h 1283495"/>
              <a:gd name="connsiteX17-539" fmla="*/ 946969 w 1942632"/>
              <a:gd name="connsiteY17-540" fmla="*/ 23530 h 1283495"/>
              <a:gd name="connsiteX0-541" fmla="*/ 946969 w 1942632"/>
              <a:gd name="connsiteY0-542" fmla="*/ 23530 h 1283495"/>
              <a:gd name="connsiteX1-543" fmla="*/ 982173 w 1942632"/>
              <a:gd name="connsiteY1-544" fmla="*/ 0 h 1283495"/>
              <a:gd name="connsiteX2-545" fmla="*/ 1904588 w 1942632"/>
              <a:gd name="connsiteY2-546" fmla="*/ 0 h 1283495"/>
              <a:gd name="connsiteX3-547" fmla="*/ 1942632 w 1942632"/>
              <a:gd name="connsiteY3-548" fmla="*/ 38107 h 1283495"/>
              <a:gd name="connsiteX4-549" fmla="*/ 1942632 w 1942632"/>
              <a:gd name="connsiteY4-550" fmla="*/ 960540 h 1283495"/>
              <a:gd name="connsiteX5-551" fmla="*/ 1919081 w 1942632"/>
              <a:gd name="connsiteY5-552" fmla="*/ 995690 h 1283495"/>
              <a:gd name="connsiteX6-553" fmla="*/ 1877553 w 1942632"/>
              <a:gd name="connsiteY6-554" fmla="*/ 987434 h 1283495"/>
              <a:gd name="connsiteX7-555" fmla="*/ 1819771 w 1942632"/>
              <a:gd name="connsiteY7-556" fmla="*/ 929652 h 1283495"/>
              <a:gd name="connsiteX8-557" fmla="*/ 1765689 w 1942632"/>
              <a:gd name="connsiteY8-558" fmla="*/ 929787 h 1283495"/>
              <a:gd name="connsiteX9-559" fmla="*/ 1427581 w 1942632"/>
              <a:gd name="connsiteY9-560" fmla="*/ 1272148 h 1283495"/>
              <a:gd name="connsiteX10-561" fmla="*/ 1400455 w 1942632"/>
              <a:gd name="connsiteY10-562" fmla="*/ 1283495 h 1283495"/>
              <a:gd name="connsiteX11-563" fmla="*/ 36397 w 1942632"/>
              <a:gd name="connsiteY11-564" fmla="*/ 1283495 h 1283495"/>
              <a:gd name="connsiteX12-565" fmla="*/ 1385 w 1942632"/>
              <a:gd name="connsiteY12-566" fmla="*/ 1260348 h 1283495"/>
              <a:gd name="connsiteX13-567" fmla="*/ 8920 w 1942632"/>
              <a:gd name="connsiteY13-568" fmla="*/ 1219033 h 1283495"/>
              <a:gd name="connsiteX14-569" fmla="*/ 1010873 w 1942632"/>
              <a:gd name="connsiteY14-570" fmla="*/ 173517 h 1283495"/>
              <a:gd name="connsiteX15-571" fmla="*/ 1010331 w 1942632"/>
              <a:gd name="connsiteY15-572" fmla="*/ 120212 h 1283495"/>
              <a:gd name="connsiteX16-573" fmla="*/ 955227 w 1942632"/>
              <a:gd name="connsiteY16-574" fmla="*/ 65108 h 1283495"/>
              <a:gd name="connsiteX17-575" fmla="*/ 946969 w 1942632"/>
              <a:gd name="connsiteY17-576" fmla="*/ 23530 h 1283495"/>
              <a:gd name="connsiteX0-577" fmla="*/ 946969 w 1942632"/>
              <a:gd name="connsiteY0-578" fmla="*/ 23530 h 1283495"/>
              <a:gd name="connsiteX1-579" fmla="*/ 982173 w 1942632"/>
              <a:gd name="connsiteY1-580" fmla="*/ 0 h 1283495"/>
              <a:gd name="connsiteX2-581" fmla="*/ 1904588 w 1942632"/>
              <a:gd name="connsiteY2-582" fmla="*/ 0 h 1283495"/>
              <a:gd name="connsiteX3-583" fmla="*/ 1942632 w 1942632"/>
              <a:gd name="connsiteY3-584" fmla="*/ 38107 h 1283495"/>
              <a:gd name="connsiteX4-585" fmla="*/ 1942632 w 1942632"/>
              <a:gd name="connsiteY4-586" fmla="*/ 960540 h 1283495"/>
              <a:gd name="connsiteX5-587" fmla="*/ 1919081 w 1942632"/>
              <a:gd name="connsiteY5-588" fmla="*/ 995690 h 1283495"/>
              <a:gd name="connsiteX6-589" fmla="*/ 1877553 w 1942632"/>
              <a:gd name="connsiteY6-590" fmla="*/ 987434 h 1283495"/>
              <a:gd name="connsiteX7-591" fmla="*/ 1819771 w 1942632"/>
              <a:gd name="connsiteY7-592" fmla="*/ 929652 h 1283495"/>
              <a:gd name="connsiteX8-593" fmla="*/ 1765689 w 1942632"/>
              <a:gd name="connsiteY8-594" fmla="*/ 929787 h 1283495"/>
              <a:gd name="connsiteX9-595" fmla="*/ 1427581 w 1942632"/>
              <a:gd name="connsiteY9-596" fmla="*/ 1272148 h 1283495"/>
              <a:gd name="connsiteX10-597" fmla="*/ 1400455 w 1942632"/>
              <a:gd name="connsiteY10-598" fmla="*/ 1283495 h 1283495"/>
              <a:gd name="connsiteX11-599" fmla="*/ 36397 w 1942632"/>
              <a:gd name="connsiteY11-600" fmla="*/ 1283495 h 1283495"/>
              <a:gd name="connsiteX12-601" fmla="*/ 1385 w 1942632"/>
              <a:gd name="connsiteY12-602" fmla="*/ 1260348 h 1283495"/>
              <a:gd name="connsiteX13-603" fmla="*/ 8920 w 1942632"/>
              <a:gd name="connsiteY13-604" fmla="*/ 1219033 h 1283495"/>
              <a:gd name="connsiteX14-605" fmla="*/ 1010873 w 1942632"/>
              <a:gd name="connsiteY14-606" fmla="*/ 173517 h 1283495"/>
              <a:gd name="connsiteX15-607" fmla="*/ 1010331 w 1942632"/>
              <a:gd name="connsiteY15-608" fmla="*/ 120212 h 1283495"/>
              <a:gd name="connsiteX16-609" fmla="*/ 955227 w 1942632"/>
              <a:gd name="connsiteY16-610" fmla="*/ 65108 h 1283495"/>
              <a:gd name="connsiteX17-611" fmla="*/ 946969 w 1942632"/>
              <a:gd name="connsiteY17-612" fmla="*/ 23530 h 1283495"/>
              <a:gd name="connsiteX0-613" fmla="*/ 946969 w 1942632"/>
              <a:gd name="connsiteY0-614" fmla="*/ 23530 h 1283495"/>
              <a:gd name="connsiteX1-615" fmla="*/ 982173 w 1942632"/>
              <a:gd name="connsiteY1-616" fmla="*/ 0 h 1283495"/>
              <a:gd name="connsiteX2-617" fmla="*/ 1904588 w 1942632"/>
              <a:gd name="connsiteY2-618" fmla="*/ 0 h 1283495"/>
              <a:gd name="connsiteX3-619" fmla="*/ 1942632 w 1942632"/>
              <a:gd name="connsiteY3-620" fmla="*/ 38107 h 1283495"/>
              <a:gd name="connsiteX4-621" fmla="*/ 1942632 w 1942632"/>
              <a:gd name="connsiteY4-622" fmla="*/ 960540 h 1283495"/>
              <a:gd name="connsiteX5-623" fmla="*/ 1919081 w 1942632"/>
              <a:gd name="connsiteY5-624" fmla="*/ 995690 h 1283495"/>
              <a:gd name="connsiteX6-625" fmla="*/ 1877553 w 1942632"/>
              <a:gd name="connsiteY6-626" fmla="*/ 987434 h 1283495"/>
              <a:gd name="connsiteX7-627" fmla="*/ 1819771 w 1942632"/>
              <a:gd name="connsiteY7-628" fmla="*/ 929652 h 1283495"/>
              <a:gd name="connsiteX8-629" fmla="*/ 1765689 w 1942632"/>
              <a:gd name="connsiteY8-630" fmla="*/ 929787 h 1283495"/>
              <a:gd name="connsiteX9-631" fmla="*/ 1427581 w 1942632"/>
              <a:gd name="connsiteY9-632" fmla="*/ 1272148 h 1283495"/>
              <a:gd name="connsiteX10-633" fmla="*/ 1400455 w 1942632"/>
              <a:gd name="connsiteY10-634" fmla="*/ 1283495 h 1283495"/>
              <a:gd name="connsiteX11-635" fmla="*/ 36397 w 1942632"/>
              <a:gd name="connsiteY11-636" fmla="*/ 1283495 h 1283495"/>
              <a:gd name="connsiteX12-637" fmla="*/ 1385 w 1942632"/>
              <a:gd name="connsiteY12-638" fmla="*/ 1260348 h 1283495"/>
              <a:gd name="connsiteX13-639" fmla="*/ 8920 w 1942632"/>
              <a:gd name="connsiteY13-640" fmla="*/ 1219033 h 1283495"/>
              <a:gd name="connsiteX14-641" fmla="*/ 1010873 w 1942632"/>
              <a:gd name="connsiteY14-642" fmla="*/ 173517 h 1283495"/>
              <a:gd name="connsiteX15-643" fmla="*/ 1010331 w 1942632"/>
              <a:gd name="connsiteY15-644" fmla="*/ 120212 h 1283495"/>
              <a:gd name="connsiteX16-645" fmla="*/ 955227 w 1942632"/>
              <a:gd name="connsiteY16-646" fmla="*/ 65108 h 1283495"/>
              <a:gd name="connsiteX17-647" fmla="*/ 946969 w 1942632"/>
              <a:gd name="connsiteY17-648" fmla="*/ 23530 h 1283495"/>
              <a:gd name="connsiteX0-649" fmla="*/ 946969 w 1942632"/>
              <a:gd name="connsiteY0-650" fmla="*/ 23530 h 1283495"/>
              <a:gd name="connsiteX1-651" fmla="*/ 982173 w 1942632"/>
              <a:gd name="connsiteY1-652" fmla="*/ 0 h 1283495"/>
              <a:gd name="connsiteX2-653" fmla="*/ 1904588 w 1942632"/>
              <a:gd name="connsiteY2-654" fmla="*/ 0 h 1283495"/>
              <a:gd name="connsiteX3-655" fmla="*/ 1942632 w 1942632"/>
              <a:gd name="connsiteY3-656" fmla="*/ 38107 h 1283495"/>
              <a:gd name="connsiteX4-657" fmla="*/ 1942632 w 1942632"/>
              <a:gd name="connsiteY4-658" fmla="*/ 960540 h 1283495"/>
              <a:gd name="connsiteX5-659" fmla="*/ 1919081 w 1942632"/>
              <a:gd name="connsiteY5-660" fmla="*/ 995690 h 1283495"/>
              <a:gd name="connsiteX6-661" fmla="*/ 1877553 w 1942632"/>
              <a:gd name="connsiteY6-662" fmla="*/ 987434 h 1283495"/>
              <a:gd name="connsiteX7-663" fmla="*/ 1819771 w 1942632"/>
              <a:gd name="connsiteY7-664" fmla="*/ 929652 h 1283495"/>
              <a:gd name="connsiteX8-665" fmla="*/ 1765689 w 1942632"/>
              <a:gd name="connsiteY8-666" fmla="*/ 929787 h 1283495"/>
              <a:gd name="connsiteX9-667" fmla="*/ 1427581 w 1942632"/>
              <a:gd name="connsiteY9-668" fmla="*/ 1272148 h 1283495"/>
              <a:gd name="connsiteX10-669" fmla="*/ 1400455 w 1942632"/>
              <a:gd name="connsiteY10-670" fmla="*/ 1283495 h 1283495"/>
              <a:gd name="connsiteX11-671" fmla="*/ 36397 w 1942632"/>
              <a:gd name="connsiteY11-672" fmla="*/ 1283495 h 1283495"/>
              <a:gd name="connsiteX12-673" fmla="*/ 1385 w 1942632"/>
              <a:gd name="connsiteY12-674" fmla="*/ 1260348 h 1283495"/>
              <a:gd name="connsiteX13-675" fmla="*/ 8920 w 1942632"/>
              <a:gd name="connsiteY13-676" fmla="*/ 1219033 h 1283495"/>
              <a:gd name="connsiteX14-677" fmla="*/ 1010873 w 1942632"/>
              <a:gd name="connsiteY14-678" fmla="*/ 173517 h 1283495"/>
              <a:gd name="connsiteX15-679" fmla="*/ 1010331 w 1942632"/>
              <a:gd name="connsiteY15-680" fmla="*/ 120212 h 1283495"/>
              <a:gd name="connsiteX16-681" fmla="*/ 955227 w 1942632"/>
              <a:gd name="connsiteY16-682" fmla="*/ 65108 h 1283495"/>
              <a:gd name="connsiteX17-683" fmla="*/ 946969 w 1942632"/>
              <a:gd name="connsiteY17-684" fmla="*/ 23530 h 1283495"/>
              <a:gd name="connsiteX0-685" fmla="*/ 946969 w 1942632"/>
              <a:gd name="connsiteY0-686" fmla="*/ 23530 h 1283495"/>
              <a:gd name="connsiteX1-687" fmla="*/ 982173 w 1942632"/>
              <a:gd name="connsiteY1-688" fmla="*/ 0 h 1283495"/>
              <a:gd name="connsiteX2-689" fmla="*/ 1904588 w 1942632"/>
              <a:gd name="connsiteY2-690" fmla="*/ 0 h 1283495"/>
              <a:gd name="connsiteX3-691" fmla="*/ 1942632 w 1942632"/>
              <a:gd name="connsiteY3-692" fmla="*/ 38107 h 1283495"/>
              <a:gd name="connsiteX4-693" fmla="*/ 1942632 w 1942632"/>
              <a:gd name="connsiteY4-694" fmla="*/ 960540 h 1283495"/>
              <a:gd name="connsiteX5-695" fmla="*/ 1919081 w 1942632"/>
              <a:gd name="connsiteY5-696" fmla="*/ 995690 h 1283495"/>
              <a:gd name="connsiteX6-697" fmla="*/ 1877553 w 1942632"/>
              <a:gd name="connsiteY6-698" fmla="*/ 987434 h 1283495"/>
              <a:gd name="connsiteX7-699" fmla="*/ 1819771 w 1942632"/>
              <a:gd name="connsiteY7-700" fmla="*/ 929652 h 1283495"/>
              <a:gd name="connsiteX8-701" fmla="*/ 1765689 w 1942632"/>
              <a:gd name="connsiteY8-702" fmla="*/ 929787 h 1283495"/>
              <a:gd name="connsiteX9-703" fmla="*/ 1427581 w 1942632"/>
              <a:gd name="connsiteY9-704" fmla="*/ 1272148 h 1283495"/>
              <a:gd name="connsiteX10-705" fmla="*/ 1400455 w 1942632"/>
              <a:gd name="connsiteY10-706" fmla="*/ 1283495 h 1283495"/>
              <a:gd name="connsiteX11-707" fmla="*/ 36397 w 1942632"/>
              <a:gd name="connsiteY11-708" fmla="*/ 1283495 h 1283495"/>
              <a:gd name="connsiteX12-709" fmla="*/ 1385 w 1942632"/>
              <a:gd name="connsiteY12-710" fmla="*/ 1260348 h 1283495"/>
              <a:gd name="connsiteX13-711" fmla="*/ 8920 w 1942632"/>
              <a:gd name="connsiteY13-712" fmla="*/ 1219033 h 1283495"/>
              <a:gd name="connsiteX14-713" fmla="*/ 1010873 w 1942632"/>
              <a:gd name="connsiteY14-714" fmla="*/ 173517 h 1283495"/>
              <a:gd name="connsiteX15-715" fmla="*/ 1010331 w 1942632"/>
              <a:gd name="connsiteY15-716" fmla="*/ 120212 h 1283495"/>
              <a:gd name="connsiteX16-717" fmla="*/ 955227 w 1942632"/>
              <a:gd name="connsiteY16-718" fmla="*/ 65108 h 1283495"/>
              <a:gd name="connsiteX17-719" fmla="*/ 946969 w 1942632"/>
              <a:gd name="connsiteY17-720" fmla="*/ 23530 h 1283495"/>
              <a:gd name="connsiteX0-721" fmla="*/ 946969 w 1942632"/>
              <a:gd name="connsiteY0-722" fmla="*/ 23530 h 1283495"/>
              <a:gd name="connsiteX1-723" fmla="*/ 982173 w 1942632"/>
              <a:gd name="connsiteY1-724" fmla="*/ 0 h 1283495"/>
              <a:gd name="connsiteX2-725" fmla="*/ 1904588 w 1942632"/>
              <a:gd name="connsiteY2-726" fmla="*/ 0 h 1283495"/>
              <a:gd name="connsiteX3-727" fmla="*/ 1942632 w 1942632"/>
              <a:gd name="connsiteY3-728" fmla="*/ 38107 h 1283495"/>
              <a:gd name="connsiteX4-729" fmla="*/ 1942632 w 1942632"/>
              <a:gd name="connsiteY4-730" fmla="*/ 960540 h 1283495"/>
              <a:gd name="connsiteX5-731" fmla="*/ 1919081 w 1942632"/>
              <a:gd name="connsiteY5-732" fmla="*/ 995690 h 1283495"/>
              <a:gd name="connsiteX6-733" fmla="*/ 1877553 w 1942632"/>
              <a:gd name="connsiteY6-734" fmla="*/ 987434 h 1283495"/>
              <a:gd name="connsiteX7-735" fmla="*/ 1819771 w 1942632"/>
              <a:gd name="connsiteY7-736" fmla="*/ 929652 h 1283495"/>
              <a:gd name="connsiteX8-737" fmla="*/ 1765689 w 1942632"/>
              <a:gd name="connsiteY8-738" fmla="*/ 929787 h 1283495"/>
              <a:gd name="connsiteX9-739" fmla="*/ 1427581 w 1942632"/>
              <a:gd name="connsiteY9-740" fmla="*/ 1272148 h 1283495"/>
              <a:gd name="connsiteX10-741" fmla="*/ 1400455 w 1942632"/>
              <a:gd name="connsiteY10-742" fmla="*/ 1283495 h 1283495"/>
              <a:gd name="connsiteX11-743" fmla="*/ 36397 w 1942632"/>
              <a:gd name="connsiteY11-744" fmla="*/ 1283495 h 1283495"/>
              <a:gd name="connsiteX12-745" fmla="*/ 1385 w 1942632"/>
              <a:gd name="connsiteY12-746" fmla="*/ 1260348 h 1283495"/>
              <a:gd name="connsiteX13-747" fmla="*/ 8920 w 1942632"/>
              <a:gd name="connsiteY13-748" fmla="*/ 1219033 h 1283495"/>
              <a:gd name="connsiteX14-749" fmla="*/ 1010873 w 1942632"/>
              <a:gd name="connsiteY14-750" fmla="*/ 173517 h 1283495"/>
              <a:gd name="connsiteX15-751" fmla="*/ 1010331 w 1942632"/>
              <a:gd name="connsiteY15-752" fmla="*/ 120212 h 1283495"/>
              <a:gd name="connsiteX16-753" fmla="*/ 955227 w 1942632"/>
              <a:gd name="connsiteY16-754" fmla="*/ 65108 h 1283495"/>
              <a:gd name="connsiteX17-755" fmla="*/ 946969 w 1942632"/>
              <a:gd name="connsiteY17-756" fmla="*/ 23530 h 1283495"/>
              <a:gd name="connsiteX0-757" fmla="*/ 946345 w 1942008"/>
              <a:gd name="connsiteY0-758" fmla="*/ 23530 h 1283495"/>
              <a:gd name="connsiteX1-759" fmla="*/ 981549 w 1942008"/>
              <a:gd name="connsiteY1-760" fmla="*/ 0 h 1283495"/>
              <a:gd name="connsiteX2-761" fmla="*/ 1903964 w 1942008"/>
              <a:gd name="connsiteY2-762" fmla="*/ 0 h 1283495"/>
              <a:gd name="connsiteX3-763" fmla="*/ 1942008 w 1942008"/>
              <a:gd name="connsiteY3-764" fmla="*/ 38107 h 1283495"/>
              <a:gd name="connsiteX4-765" fmla="*/ 1942008 w 1942008"/>
              <a:gd name="connsiteY4-766" fmla="*/ 960540 h 1283495"/>
              <a:gd name="connsiteX5-767" fmla="*/ 1918457 w 1942008"/>
              <a:gd name="connsiteY5-768" fmla="*/ 995690 h 1283495"/>
              <a:gd name="connsiteX6-769" fmla="*/ 1876929 w 1942008"/>
              <a:gd name="connsiteY6-770" fmla="*/ 987434 h 1283495"/>
              <a:gd name="connsiteX7-771" fmla="*/ 1819147 w 1942008"/>
              <a:gd name="connsiteY7-772" fmla="*/ 929652 h 1283495"/>
              <a:gd name="connsiteX8-773" fmla="*/ 1765065 w 1942008"/>
              <a:gd name="connsiteY8-774" fmla="*/ 929787 h 1283495"/>
              <a:gd name="connsiteX9-775" fmla="*/ 1426957 w 1942008"/>
              <a:gd name="connsiteY9-776" fmla="*/ 1272148 h 1283495"/>
              <a:gd name="connsiteX10-777" fmla="*/ 1399831 w 1942008"/>
              <a:gd name="connsiteY10-778" fmla="*/ 1283495 h 1283495"/>
              <a:gd name="connsiteX11-779" fmla="*/ 35773 w 1942008"/>
              <a:gd name="connsiteY11-780" fmla="*/ 1283495 h 1283495"/>
              <a:gd name="connsiteX12-781" fmla="*/ 761 w 1942008"/>
              <a:gd name="connsiteY12-782" fmla="*/ 1260348 h 1283495"/>
              <a:gd name="connsiteX13-783" fmla="*/ 8296 w 1942008"/>
              <a:gd name="connsiteY13-784" fmla="*/ 1219033 h 1283495"/>
              <a:gd name="connsiteX14-785" fmla="*/ 1010249 w 1942008"/>
              <a:gd name="connsiteY14-786" fmla="*/ 173517 h 1283495"/>
              <a:gd name="connsiteX15-787" fmla="*/ 1009707 w 1942008"/>
              <a:gd name="connsiteY15-788" fmla="*/ 120212 h 1283495"/>
              <a:gd name="connsiteX16-789" fmla="*/ 954603 w 1942008"/>
              <a:gd name="connsiteY16-790" fmla="*/ 65108 h 1283495"/>
              <a:gd name="connsiteX17-791" fmla="*/ 946345 w 1942008"/>
              <a:gd name="connsiteY17-792" fmla="*/ 23530 h 1283495"/>
              <a:gd name="connsiteX0-793" fmla="*/ 945771 w 1941434"/>
              <a:gd name="connsiteY0-794" fmla="*/ 23530 h 1283495"/>
              <a:gd name="connsiteX1-795" fmla="*/ 980975 w 1941434"/>
              <a:gd name="connsiteY1-796" fmla="*/ 0 h 1283495"/>
              <a:gd name="connsiteX2-797" fmla="*/ 1903390 w 1941434"/>
              <a:gd name="connsiteY2-798" fmla="*/ 0 h 1283495"/>
              <a:gd name="connsiteX3-799" fmla="*/ 1941434 w 1941434"/>
              <a:gd name="connsiteY3-800" fmla="*/ 38107 h 1283495"/>
              <a:gd name="connsiteX4-801" fmla="*/ 1941434 w 1941434"/>
              <a:gd name="connsiteY4-802" fmla="*/ 960540 h 1283495"/>
              <a:gd name="connsiteX5-803" fmla="*/ 1917883 w 1941434"/>
              <a:gd name="connsiteY5-804" fmla="*/ 995690 h 1283495"/>
              <a:gd name="connsiteX6-805" fmla="*/ 1876355 w 1941434"/>
              <a:gd name="connsiteY6-806" fmla="*/ 987434 h 1283495"/>
              <a:gd name="connsiteX7-807" fmla="*/ 1818573 w 1941434"/>
              <a:gd name="connsiteY7-808" fmla="*/ 929652 h 1283495"/>
              <a:gd name="connsiteX8-809" fmla="*/ 1764491 w 1941434"/>
              <a:gd name="connsiteY8-810" fmla="*/ 929787 h 1283495"/>
              <a:gd name="connsiteX9-811" fmla="*/ 1426383 w 1941434"/>
              <a:gd name="connsiteY9-812" fmla="*/ 1272148 h 1283495"/>
              <a:gd name="connsiteX10-813" fmla="*/ 1399257 w 1941434"/>
              <a:gd name="connsiteY10-814" fmla="*/ 1283495 h 1283495"/>
              <a:gd name="connsiteX11-815" fmla="*/ 35199 w 1941434"/>
              <a:gd name="connsiteY11-816" fmla="*/ 1283495 h 1283495"/>
              <a:gd name="connsiteX12-817" fmla="*/ 187 w 1941434"/>
              <a:gd name="connsiteY12-818" fmla="*/ 1260348 h 1283495"/>
              <a:gd name="connsiteX13-819" fmla="*/ 7722 w 1941434"/>
              <a:gd name="connsiteY13-820" fmla="*/ 1219033 h 1283495"/>
              <a:gd name="connsiteX14-821" fmla="*/ 1009675 w 1941434"/>
              <a:gd name="connsiteY14-822" fmla="*/ 173517 h 1283495"/>
              <a:gd name="connsiteX15-823" fmla="*/ 1009133 w 1941434"/>
              <a:gd name="connsiteY15-824" fmla="*/ 120212 h 1283495"/>
              <a:gd name="connsiteX16-825" fmla="*/ 954029 w 1941434"/>
              <a:gd name="connsiteY16-826" fmla="*/ 65108 h 1283495"/>
              <a:gd name="connsiteX17-827" fmla="*/ 945771 w 1941434"/>
              <a:gd name="connsiteY17-828" fmla="*/ 23530 h 1283495"/>
              <a:gd name="connsiteX0-829" fmla="*/ 946469 w 1942132"/>
              <a:gd name="connsiteY0-830" fmla="*/ 23530 h 1283495"/>
              <a:gd name="connsiteX1-831" fmla="*/ 981673 w 1942132"/>
              <a:gd name="connsiteY1-832" fmla="*/ 0 h 1283495"/>
              <a:gd name="connsiteX2-833" fmla="*/ 1904088 w 1942132"/>
              <a:gd name="connsiteY2-834" fmla="*/ 0 h 1283495"/>
              <a:gd name="connsiteX3-835" fmla="*/ 1942132 w 1942132"/>
              <a:gd name="connsiteY3-836" fmla="*/ 38107 h 1283495"/>
              <a:gd name="connsiteX4-837" fmla="*/ 1942132 w 1942132"/>
              <a:gd name="connsiteY4-838" fmla="*/ 960540 h 1283495"/>
              <a:gd name="connsiteX5-839" fmla="*/ 1918581 w 1942132"/>
              <a:gd name="connsiteY5-840" fmla="*/ 995690 h 1283495"/>
              <a:gd name="connsiteX6-841" fmla="*/ 1877053 w 1942132"/>
              <a:gd name="connsiteY6-842" fmla="*/ 987434 h 1283495"/>
              <a:gd name="connsiteX7-843" fmla="*/ 1819271 w 1942132"/>
              <a:gd name="connsiteY7-844" fmla="*/ 929652 h 1283495"/>
              <a:gd name="connsiteX8-845" fmla="*/ 1765189 w 1942132"/>
              <a:gd name="connsiteY8-846" fmla="*/ 929787 h 1283495"/>
              <a:gd name="connsiteX9-847" fmla="*/ 1427081 w 1942132"/>
              <a:gd name="connsiteY9-848" fmla="*/ 1272148 h 1283495"/>
              <a:gd name="connsiteX10-849" fmla="*/ 1399955 w 1942132"/>
              <a:gd name="connsiteY10-850" fmla="*/ 1283495 h 1283495"/>
              <a:gd name="connsiteX11-851" fmla="*/ 35897 w 1942132"/>
              <a:gd name="connsiteY11-852" fmla="*/ 1283495 h 1283495"/>
              <a:gd name="connsiteX12-853" fmla="*/ 885 w 1942132"/>
              <a:gd name="connsiteY12-854" fmla="*/ 1260348 h 1283495"/>
              <a:gd name="connsiteX13-855" fmla="*/ 8420 w 1942132"/>
              <a:gd name="connsiteY13-856" fmla="*/ 1219033 h 1283495"/>
              <a:gd name="connsiteX14-857" fmla="*/ 1010373 w 1942132"/>
              <a:gd name="connsiteY14-858" fmla="*/ 173517 h 1283495"/>
              <a:gd name="connsiteX15-859" fmla="*/ 1009831 w 1942132"/>
              <a:gd name="connsiteY15-860" fmla="*/ 120212 h 1283495"/>
              <a:gd name="connsiteX16-861" fmla="*/ 954727 w 1942132"/>
              <a:gd name="connsiteY16-862" fmla="*/ 65108 h 1283495"/>
              <a:gd name="connsiteX17-863" fmla="*/ 946469 w 1942132"/>
              <a:gd name="connsiteY17-864" fmla="*/ 23530 h 1283495"/>
              <a:gd name="connsiteX0-865" fmla="*/ 948287 w 1943950"/>
              <a:gd name="connsiteY0-866" fmla="*/ 23530 h 1283495"/>
              <a:gd name="connsiteX1-867" fmla="*/ 983491 w 1943950"/>
              <a:gd name="connsiteY1-868" fmla="*/ 0 h 1283495"/>
              <a:gd name="connsiteX2-869" fmla="*/ 1905906 w 1943950"/>
              <a:gd name="connsiteY2-870" fmla="*/ 0 h 1283495"/>
              <a:gd name="connsiteX3-871" fmla="*/ 1943950 w 1943950"/>
              <a:gd name="connsiteY3-872" fmla="*/ 38107 h 1283495"/>
              <a:gd name="connsiteX4-873" fmla="*/ 1943950 w 1943950"/>
              <a:gd name="connsiteY4-874" fmla="*/ 960540 h 1283495"/>
              <a:gd name="connsiteX5-875" fmla="*/ 1920399 w 1943950"/>
              <a:gd name="connsiteY5-876" fmla="*/ 995690 h 1283495"/>
              <a:gd name="connsiteX6-877" fmla="*/ 1878871 w 1943950"/>
              <a:gd name="connsiteY6-878" fmla="*/ 987434 h 1283495"/>
              <a:gd name="connsiteX7-879" fmla="*/ 1821089 w 1943950"/>
              <a:gd name="connsiteY7-880" fmla="*/ 929652 h 1283495"/>
              <a:gd name="connsiteX8-881" fmla="*/ 1767007 w 1943950"/>
              <a:gd name="connsiteY8-882" fmla="*/ 929787 h 1283495"/>
              <a:gd name="connsiteX9-883" fmla="*/ 1428899 w 1943950"/>
              <a:gd name="connsiteY9-884" fmla="*/ 1272148 h 1283495"/>
              <a:gd name="connsiteX10-885" fmla="*/ 1401773 w 1943950"/>
              <a:gd name="connsiteY10-886" fmla="*/ 1283495 h 1283495"/>
              <a:gd name="connsiteX11-887" fmla="*/ 37715 w 1943950"/>
              <a:gd name="connsiteY11-888" fmla="*/ 1283495 h 1283495"/>
              <a:gd name="connsiteX12-889" fmla="*/ 2703 w 1943950"/>
              <a:gd name="connsiteY12-890" fmla="*/ 1260348 h 1283495"/>
              <a:gd name="connsiteX13-891" fmla="*/ 10238 w 1943950"/>
              <a:gd name="connsiteY13-892" fmla="*/ 1219033 h 1283495"/>
              <a:gd name="connsiteX14-893" fmla="*/ 1012191 w 1943950"/>
              <a:gd name="connsiteY14-894" fmla="*/ 173517 h 1283495"/>
              <a:gd name="connsiteX15-895" fmla="*/ 1011649 w 1943950"/>
              <a:gd name="connsiteY15-896" fmla="*/ 120212 h 1283495"/>
              <a:gd name="connsiteX16-897" fmla="*/ 956545 w 1943950"/>
              <a:gd name="connsiteY16-898" fmla="*/ 65108 h 1283495"/>
              <a:gd name="connsiteX17-899" fmla="*/ 948287 w 1943950"/>
              <a:gd name="connsiteY17-900" fmla="*/ 23530 h 1283495"/>
              <a:gd name="connsiteX0-901" fmla="*/ 948287 w 1943950"/>
              <a:gd name="connsiteY0-902" fmla="*/ 23530 h 1283495"/>
              <a:gd name="connsiteX1-903" fmla="*/ 983491 w 1943950"/>
              <a:gd name="connsiteY1-904" fmla="*/ 0 h 1283495"/>
              <a:gd name="connsiteX2-905" fmla="*/ 1905906 w 1943950"/>
              <a:gd name="connsiteY2-906" fmla="*/ 0 h 1283495"/>
              <a:gd name="connsiteX3-907" fmla="*/ 1943950 w 1943950"/>
              <a:gd name="connsiteY3-908" fmla="*/ 38107 h 1283495"/>
              <a:gd name="connsiteX4-909" fmla="*/ 1943950 w 1943950"/>
              <a:gd name="connsiteY4-910" fmla="*/ 960540 h 1283495"/>
              <a:gd name="connsiteX5-911" fmla="*/ 1920399 w 1943950"/>
              <a:gd name="connsiteY5-912" fmla="*/ 995690 h 1283495"/>
              <a:gd name="connsiteX6-913" fmla="*/ 1878871 w 1943950"/>
              <a:gd name="connsiteY6-914" fmla="*/ 987434 h 1283495"/>
              <a:gd name="connsiteX7-915" fmla="*/ 1821089 w 1943950"/>
              <a:gd name="connsiteY7-916" fmla="*/ 929652 h 1283495"/>
              <a:gd name="connsiteX8-917" fmla="*/ 1767007 w 1943950"/>
              <a:gd name="connsiteY8-918" fmla="*/ 929787 h 1283495"/>
              <a:gd name="connsiteX9-919" fmla="*/ 1428899 w 1943950"/>
              <a:gd name="connsiteY9-920" fmla="*/ 1272148 h 1283495"/>
              <a:gd name="connsiteX10-921" fmla="*/ 1401773 w 1943950"/>
              <a:gd name="connsiteY10-922" fmla="*/ 1283495 h 1283495"/>
              <a:gd name="connsiteX11-923" fmla="*/ 37715 w 1943950"/>
              <a:gd name="connsiteY11-924" fmla="*/ 1283495 h 1283495"/>
              <a:gd name="connsiteX12-925" fmla="*/ 2703 w 1943950"/>
              <a:gd name="connsiteY12-926" fmla="*/ 1260348 h 1283495"/>
              <a:gd name="connsiteX13-927" fmla="*/ 10238 w 1943950"/>
              <a:gd name="connsiteY13-928" fmla="*/ 1219033 h 1283495"/>
              <a:gd name="connsiteX14-929" fmla="*/ 1012191 w 1943950"/>
              <a:gd name="connsiteY14-930" fmla="*/ 173517 h 1283495"/>
              <a:gd name="connsiteX15-931" fmla="*/ 1011649 w 1943950"/>
              <a:gd name="connsiteY15-932" fmla="*/ 120212 h 1283495"/>
              <a:gd name="connsiteX16-933" fmla="*/ 956545 w 1943950"/>
              <a:gd name="connsiteY16-934" fmla="*/ 65108 h 1283495"/>
              <a:gd name="connsiteX17-935" fmla="*/ 948287 w 1943950"/>
              <a:gd name="connsiteY17-936" fmla="*/ 23530 h 1283495"/>
              <a:gd name="connsiteX0-937" fmla="*/ 948287 w 1943950"/>
              <a:gd name="connsiteY0-938" fmla="*/ 23530 h 1283495"/>
              <a:gd name="connsiteX1-939" fmla="*/ 983491 w 1943950"/>
              <a:gd name="connsiteY1-940" fmla="*/ 0 h 1283495"/>
              <a:gd name="connsiteX2-941" fmla="*/ 1905906 w 1943950"/>
              <a:gd name="connsiteY2-942" fmla="*/ 0 h 1283495"/>
              <a:gd name="connsiteX3-943" fmla="*/ 1943950 w 1943950"/>
              <a:gd name="connsiteY3-944" fmla="*/ 38107 h 1283495"/>
              <a:gd name="connsiteX4-945" fmla="*/ 1943950 w 1943950"/>
              <a:gd name="connsiteY4-946" fmla="*/ 960540 h 1283495"/>
              <a:gd name="connsiteX5-947" fmla="*/ 1920399 w 1943950"/>
              <a:gd name="connsiteY5-948" fmla="*/ 995690 h 1283495"/>
              <a:gd name="connsiteX6-949" fmla="*/ 1878871 w 1943950"/>
              <a:gd name="connsiteY6-950" fmla="*/ 987434 h 1283495"/>
              <a:gd name="connsiteX7-951" fmla="*/ 1821089 w 1943950"/>
              <a:gd name="connsiteY7-952" fmla="*/ 929652 h 1283495"/>
              <a:gd name="connsiteX8-953" fmla="*/ 1767007 w 1943950"/>
              <a:gd name="connsiteY8-954" fmla="*/ 929787 h 1283495"/>
              <a:gd name="connsiteX9-955" fmla="*/ 1428899 w 1943950"/>
              <a:gd name="connsiteY9-956" fmla="*/ 1272148 h 1283495"/>
              <a:gd name="connsiteX10-957" fmla="*/ 1401773 w 1943950"/>
              <a:gd name="connsiteY10-958" fmla="*/ 1283495 h 1283495"/>
              <a:gd name="connsiteX11-959" fmla="*/ 37715 w 1943950"/>
              <a:gd name="connsiteY11-960" fmla="*/ 1283495 h 1283495"/>
              <a:gd name="connsiteX12-961" fmla="*/ 2703 w 1943950"/>
              <a:gd name="connsiteY12-962" fmla="*/ 1260348 h 1283495"/>
              <a:gd name="connsiteX13-963" fmla="*/ 10238 w 1943950"/>
              <a:gd name="connsiteY13-964" fmla="*/ 1219033 h 1283495"/>
              <a:gd name="connsiteX14-965" fmla="*/ 1012191 w 1943950"/>
              <a:gd name="connsiteY14-966" fmla="*/ 173517 h 1283495"/>
              <a:gd name="connsiteX15-967" fmla="*/ 1011649 w 1943950"/>
              <a:gd name="connsiteY15-968" fmla="*/ 120212 h 1283495"/>
              <a:gd name="connsiteX16-969" fmla="*/ 956545 w 1943950"/>
              <a:gd name="connsiteY16-970" fmla="*/ 65108 h 1283495"/>
              <a:gd name="connsiteX17-971" fmla="*/ 948287 w 1943950"/>
              <a:gd name="connsiteY17-972" fmla="*/ 23530 h 1283495"/>
              <a:gd name="connsiteX0-973" fmla="*/ 948287 w 1943950"/>
              <a:gd name="connsiteY0-974" fmla="*/ 23530 h 1283495"/>
              <a:gd name="connsiteX1-975" fmla="*/ 983491 w 1943950"/>
              <a:gd name="connsiteY1-976" fmla="*/ 0 h 1283495"/>
              <a:gd name="connsiteX2-977" fmla="*/ 1905906 w 1943950"/>
              <a:gd name="connsiteY2-978" fmla="*/ 0 h 1283495"/>
              <a:gd name="connsiteX3-979" fmla="*/ 1943950 w 1943950"/>
              <a:gd name="connsiteY3-980" fmla="*/ 38107 h 1283495"/>
              <a:gd name="connsiteX4-981" fmla="*/ 1943950 w 1943950"/>
              <a:gd name="connsiteY4-982" fmla="*/ 960540 h 1283495"/>
              <a:gd name="connsiteX5-983" fmla="*/ 1920399 w 1943950"/>
              <a:gd name="connsiteY5-984" fmla="*/ 995690 h 1283495"/>
              <a:gd name="connsiteX6-985" fmla="*/ 1878871 w 1943950"/>
              <a:gd name="connsiteY6-986" fmla="*/ 987434 h 1283495"/>
              <a:gd name="connsiteX7-987" fmla="*/ 1821089 w 1943950"/>
              <a:gd name="connsiteY7-988" fmla="*/ 929652 h 1283495"/>
              <a:gd name="connsiteX8-989" fmla="*/ 1767007 w 1943950"/>
              <a:gd name="connsiteY8-990" fmla="*/ 929787 h 1283495"/>
              <a:gd name="connsiteX9-991" fmla="*/ 1428899 w 1943950"/>
              <a:gd name="connsiteY9-992" fmla="*/ 1272148 h 1283495"/>
              <a:gd name="connsiteX10-993" fmla="*/ 1401773 w 1943950"/>
              <a:gd name="connsiteY10-994" fmla="*/ 1283495 h 1283495"/>
              <a:gd name="connsiteX11-995" fmla="*/ 37715 w 1943950"/>
              <a:gd name="connsiteY11-996" fmla="*/ 1283495 h 1283495"/>
              <a:gd name="connsiteX12-997" fmla="*/ 2703 w 1943950"/>
              <a:gd name="connsiteY12-998" fmla="*/ 1260348 h 1283495"/>
              <a:gd name="connsiteX13-999" fmla="*/ 10238 w 1943950"/>
              <a:gd name="connsiteY13-1000" fmla="*/ 1219033 h 1283495"/>
              <a:gd name="connsiteX14-1001" fmla="*/ 1012191 w 1943950"/>
              <a:gd name="connsiteY14-1002" fmla="*/ 173517 h 1283495"/>
              <a:gd name="connsiteX15-1003" fmla="*/ 1011649 w 1943950"/>
              <a:gd name="connsiteY15-1004" fmla="*/ 120212 h 1283495"/>
              <a:gd name="connsiteX16-1005" fmla="*/ 956545 w 1943950"/>
              <a:gd name="connsiteY16-1006" fmla="*/ 65108 h 1283495"/>
              <a:gd name="connsiteX17-1007" fmla="*/ 948287 w 1943950"/>
              <a:gd name="connsiteY17-1008" fmla="*/ 23530 h 1283495"/>
              <a:gd name="connsiteX0-1009" fmla="*/ 948287 w 1943950"/>
              <a:gd name="connsiteY0-1010" fmla="*/ 23530 h 1283495"/>
              <a:gd name="connsiteX1-1011" fmla="*/ 983491 w 1943950"/>
              <a:gd name="connsiteY1-1012" fmla="*/ 0 h 1283495"/>
              <a:gd name="connsiteX2-1013" fmla="*/ 1905906 w 1943950"/>
              <a:gd name="connsiteY2-1014" fmla="*/ 0 h 1283495"/>
              <a:gd name="connsiteX3-1015" fmla="*/ 1943950 w 1943950"/>
              <a:gd name="connsiteY3-1016" fmla="*/ 38107 h 1283495"/>
              <a:gd name="connsiteX4-1017" fmla="*/ 1943950 w 1943950"/>
              <a:gd name="connsiteY4-1018" fmla="*/ 960540 h 1283495"/>
              <a:gd name="connsiteX5-1019" fmla="*/ 1920399 w 1943950"/>
              <a:gd name="connsiteY5-1020" fmla="*/ 995690 h 1283495"/>
              <a:gd name="connsiteX6-1021" fmla="*/ 1878871 w 1943950"/>
              <a:gd name="connsiteY6-1022" fmla="*/ 987434 h 1283495"/>
              <a:gd name="connsiteX7-1023" fmla="*/ 1821089 w 1943950"/>
              <a:gd name="connsiteY7-1024" fmla="*/ 929652 h 1283495"/>
              <a:gd name="connsiteX8-1025" fmla="*/ 1767007 w 1943950"/>
              <a:gd name="connsiteY8-1026" fmla="*/ 929787 h 1283495"/>
              <a:gd name="connsiteX9-1027" fmla="*/ 1428899 w 1943950"/>
              <a:gd name="connsiteY9-1028" fmla="*/ 1272148 h 1283495"/>
              <a:gd name="connsiteX10-1029" fmla="*/ 1401773 w 1943950"/>
              <a:gd name="connsiteY10-1030" fmla="*/ 1283495 h 1283495"/>
              <a:gd name="connsiteX11-1031" fmla="*/ 37715 w 1943950"/>
              <a:gd name="connsiteY11-1032" fmla="*/ 1283495 h 1283495"/>
              <a:gd name="connsiteX12-1033" fmla="*/ 2703 w 1943950"/>
              <a:gd name="connsiteY12-1034" fmla="*/ 1260348 h 1283495"/>
              <a:gd name="connsiteX13-1035" fmla="*/ 10238 w 1943950"/>
              <a:gd name="connsiteY13-1036" fmla="*/ 1219033 h 1283495"/>
              <a:gd name="connsiteX14-1037" fmla="*/ 1012191 w 1943950"/>
              <a:gd name="connsiteY14-1038" fmla="*/ 173517 h 1283495"/>
              <a:gd name="connsiteX15-1039" fmla="*/ 1011649 w 1943950"/>
              <a:gd name="connsiteY15-1040" fmla="*/ 120212 h 1283495"/>
              <a:gd name="connsiteX16-1041" fmla="*/ 956545 w 1943950"/>
              <a:gd name="connsiteY16-1042" fmla="*/ 65108 h 1283495"/>
              <a:gd name="connsiteX17-1043" fmla="*/ 948287 w 1943950"/>
              <a:gd name="connsiteY17-1044" fmla="*/ 23530 h 1283495"/>
              <a:gd name="connsiteX0-1045" fmla="*/ 948287 w 1943950"/>
              <a:gd name="connsiteY0-1046" fmla="*/ 23530 h 1283495"/>
              <a:gd name="connsiteX1-1047" fmla="*/ 983491 w 1943950"/>
              <a:gd name="connsiteY1-1048" fmla="*/ 0 h 1283495"/>
              <a:gd name="connsiteX2-1049" fmla="*/ 1905906 w 1943950"/>
              <a:gd name="connsiteY2-1050" fmla="*/ 0 h 1283495"/>
              <a:gd name="connsiteX3-1051" fmla="*/ 1943950 w 1943950"/>
              <a:gd name="connsiteY3-1052" fmla="*/ 38107 h 1283495"/>
              <a:gd name="connsiteX4-1053" fmla="*/ 1943950 w 1943950"/>
              <a:gd name="connsiteY4-1054" fmla="*/ 960540 h 1283495"/>
              <a:gd name="connsiteX5-1055" fmla="*/ 1920399 w 1943950"/>
              <a:gd name="connsiteY5-1056" fmla="*/ 995690 h 1283495"/>
              <a:gd name="connsiteX6-1057" fmla="*/ 1878871 w 1943950"/>
              <a:gd name="connsiteY6-1058" fmla="*/ 987434 h 1283495"/>
              <a:gd name="connsiteX7-1059" fmla="*/ 1821089 w 1943950"/>
              <a:gd name="connsiteY7-1060" fmla="*/ 929652 h 1283495"/>
              <a:gd name="connsiteX8-1061" fmla="*/ 1767007 w 1943950"/>
              <a:gd name="connsiteY8-1062" fmla="*/ 929787 h 1283495"/>
              <a:gd name="connsiteX9-1063" fmla="*/ 1428899 w 1943950"/>
              <a:gd name="connsiteY9-1064" fmla="*/ 1272148 h 1283495"/>
              <a:gd name="connsiteX10-1065" fmla="*/ 1401773 w 1943950"/>
              <a:gd name="connsiteY10-1066" fmla="*/ 1283495 h 1283495"/>
              <a:gd name="connsiteX11-1067" fmla="*/ 37715 w 1943950"/>
              <a:gd name="connsiteY11-1068" fmla="*/ 1283495 h 1283495"/>
              <a:gd name="connsiteX12-1069" fmla="*/ 2703 w 1943950"/>
              <a:gd name="connsiteY12-1070" fmla="*/ 1260348 h 1283495"/>
              <a:gd name="connsiteX13-1071" fmla="*/ 10238 w 1943950"/>
              <a:gd name="connsiteY13-1072" fmla="*/ 1219033 h 1283495"/>
              <a:gd name="connsiteX14-1073" fmla="*/ 1012191 w 1943950"/>
              <a:gd name="connsiteY14-1074" fmla="*/ 173517 h 1283495"/>
              <a:gd name="connsiteX15-1075" fmla="*/ 1011649 w 1943950"/>
              <a:gd name="connsiteY15-1076" fmla="*/ 120212 h 1283495"/>
              <a:gd name="connsiteX16-1077" fmla="*/ 956545 w 1943950"/>
              <a:gd name="connsiteY16-1078" fmla="*/ 65108 h 1283495"/>
              <a:gd name="connsiteX17-1079" fmla="*/ 948287 w 1943950"/>
              <a:gd name="connsiteY17-1080" fmla="*/ 23530 h 1283495"/>
              <a:gd name="connsiteX0-1081" fmla="*/ 948287 w 1943950"/>
              <a:gd name="connsiteY0-1082" fmla="*/ 23530 h 1283495"/>
              <a:gd name="connsiteX1-1083" fmla="*/ 983491 w 1943950"/>
              <a:gd name="connsiteY1-1084" fmla="*/ 0 h 1283495"/>
              <a:gd name="connsiteX2-1085" fmla="*/ 1905906 w 1943950"/>
              <a:gd name="connsiteY2-1086" fmla="*/ 0 h 1283495"/>
              <a:gd name="connsiteX3-1087" fmla="*/ 1943950 w 1943950"/>
              <a:gd name="connsiteY3-1088" fmla="*/ 38107 h 1283495"/>
              <a:gd name="connsiteX4-1089" fmla="*/ 1943950 w 1943950"/>
              <a:gd name="connsiteY4-1090" fmla="*/ 960540 h 1283495"/>
              <a:gd name="connsiteX5-1091" fmla="*/ 1920399 w 1943950"/>
              <a:gd name="connsiteY5-1092" fmla="*/ 995690 h 1283495"/>
              <a:gd name="connsiteX6-1093" fmla="*/ 1878871 w 1943950"/>
              <a:gd name="connsiteY6-1094" fmla="*/ 987434 h 1283495"/>
              <a:gd name="connsiteX7-1095" fmla="*/ 1821089 w 1943950"/>
              <a:gd name="connsiteY7-1096" fmla="*/ 929652 h 1283495"/>
              <a:gd name="connsiteX8-1097" fmla="*/ 1767007 w 1943950"/>
              <a:gd name="connsiteY8-1098" fmla="*/ 929787 h 1283495"/>
              <a:gd name="connsiteX9-1099" fmla="*/ 1428899 w 1943950"/>
              <a:gd name="connsiteY9-1100" fmla="*/ 1272148 h 1283495"/>
              <a:gd name="connsiteX10-1101" fmla="*/ 1401773 w 1943950"/>
              <a:gd name="connsiteY10-1102" fmla="*/ 1283495 h 1283495"/>
              <a:gd name="connsiteX11-1103" fmla="*/ 37715 w 1943950"/>
              <a:gd name="connsiteY11-1104" fmla="*/ 1283495 h 1283495"/>
              <a:gd name="connsiteX12-1105" fmla="*/ 2703 w 1943950"/>
              <a:gd name="connsiteY12-1106" fmla="*/ 1260348 h 1283495"/>
              <a:gd name="connsiteX13-1107" fmla="*/ 10238 w 1943950"/>
              <a:gd name="connsiteY13-1108" fmla="*/ 1219033 h 1283495"/>
              <a:gd name="connsiteX14-1109" fmla="*/ 1012191 w 1943950"/>
              <a:gd name="connsiteY14-1110" fmla="*/ 173517 h 1283495"/>
              <a:gd name="connsiteX15-1111" fmla="*/ 1011649 w 1943950"/>
              <a:gd name="connsiteY15-1112" fmla="*/ 120212 h 1283495"/>
              <a:gd name="connsiteX16-1113" fmla="*/ 956545 w 1943950"/>
              <a:gd name="connsiteY16-1114" fmla="*/ 65108 h 1283495"/>
              <a:gd name="connsiteX17-1115" fmla="*/ 948287 w 1943950"/>
              <a:gd name="connsiteY17-1116" fmla="*/ 23530 h 1283495"/>
              <a:gd name="connsiteX0-1117" fmla="*/ 948287 w 1943950"/>
              <a:gd name="connsiteY0-1118" fmla="*/ 23530 h 1283495"/>
              <a:gd name="connsiteX1-1119" fmla="*/ 983491 w 1943950"/>
              <a:gd name="connsiteY1-1120" fmla="*/ 0 h 1283495"/>
              <a:gd name="connsiteX2-1121" fmla="*/ 1905906 w 1943950"/>
              <a:gd name="connsiteY2-1122" fmla="*/ 0 h 1283495"/>
              <a:gd name="connsiteX3-1123" fmla="*/ 1943950 w 1943950"/>
              <a:gd name="connsiteY3-1124" fmla="*/ 38107 h 1283495"/>
              <a:gd name="connsiteX4-1125" fmla="*/ 1943950 w 1943950"/>
              <a:gd name="connsiteY4-1126" fmla="*/ 960540 h 1283495"/>
              <a:gd name="connsiteX5-1127" fmla="*/ 1920399 w 1943950"/>
              <a:gd name="connsiteY5-1128" fmla="*/ 995690 h 1283495"/>
              <a:gd name="connsiteX6-1129" fmla="*/ 1878871 w 1943950"/>
              <a:gd name="connsiteY6-1130" fmla="*/ 987434 h 1283495"/>
              <a:gd name="connsiteX7-1131" fmla="*/ 1821089 w 1943950"/>
              <a:gd name="connsiteY7-1132" fmla="*/ 929652 h 1283495"/>
              <a:gd name="connsiteX8-1133" fmla="*/ 1767007 w 1943950"/>
              <a:gd name="connsiteY8-1134" fmla="*/ 929787 h 1283495"/>
              <a:gd name="connsiteX9-1135" fmla="*/ 1428899 w 1943950"/>
              <a:gd name="connsiteY9-1136" fmla="*/ 1272148 h 1283495"/>
              <a:gd name="connsiteX10-1137" fmla="*/ 1401773 w 1943950"/>
              <a:gd name="connsiteY10-1138" fmla="*/ 1283495 h 1283495"/>
              <a:gd name="connsiteX11-1139" fmla="*/ 37715 w 1943950"/>
              <a:gd name="connsiteY11-1140" fmla="*/ 1283495 h 1283495"/>
              <a:gd name="connsiteX12-1141" fmla="*/ 2703 w 1943950"/>
              <a:gd name="connsiteY12-1142" fmla="*/ 1260348 h 1283495"/>
              <a:gd name="connsiteX13-1143" fmla="*/ 10238 w 1943950"/>
              <a:gd name="connsiteY13-1144" fmla="*/ 1219033 h 1283495"/>
              <a:gd name="connsiteX14-1145" fmla="*/ 1012191 w 1943950"/>
              <a:gd name="connsiteY14-1146" fmla="*/ 173517 h 1283495"/>
              <a:gd name="connsiteX15-1147" fmla="*/ 1011649 w 1943950"/>
              <a:gd name="connsiteY15-1148" fmla="*/ 120212 h 1283495"/>
              <a:gd name="connsiteX16-1149" fmla="*/ 956545 w 1943950"/>
              <a:gd name="connsiteY16-1150" fmla="*/ 65108 h 1283495"/>
              <a:gd name="connsiteX17-1151" fmla="*/ 948287 w 1943950"/>
              <a:gd name="connsiteY17-1152" fmla="*/ 23530 h 12834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1943950" h="1283495">
                <a:moveTo>
                  <a:pt x="948287" y="23530"/>
                </a:moveTo>
                <a:cubicBezTo>
                  <a:pt x="953755" y="10319"/>
                  <a:pt x="969194" y="1"/>
                  <a:pt x="983491" y="0"/>
                </a:cubicBezTo>
                <a:cubicBezTo>
                  <a:pt x="997788" y="1"/>
                  <a:pt x="1883585" y="1"/>
                  <a:pt x="1905906" y="0"/>
                </a:cubicBezTo>
                <a:cubicBezTo>
                  <a:pt x="1928228" y="1"/>
                  <a:pt x="1943950" y="15786"/>
                  <a:pt x="1943950" y="38107"/>
                </a:cubicBezTo>
                <a:cubicBezTo>
                  <a:pt x="1943950" y="60429"/>
                  <a:pt x="1943950" y="946245"/>
                  <a:pt x="1943950" y="960540"/>
                </a:cubicBezTo>
                <a:cubicBezTo>
                  <a:pt x="1943950" y="974838"/>
                  <a:pt x="1933606" y="990217"/>
                  <a:pt x="1920399" y="995690"/>
                </a:cubicBezTo>
                <a:cubicBezTo>
                  <a:pt x="1907192" y="1001165"/>
                  <a:pt x="1888980" y="997544"/>
                  <a:pt x="1878871" y="987434"/>
                </a:cubicBezTo>
                <a:cubicBezTo>
                  <a:pt x="1868762" y="977325"/>
                  <a:pt x="1836949" y="945513"/>
                  <a:pt x="1821089" y="929652"/>
                </a:cubicBezTo>
                <a:cubicBezTo>
                  <a:pt x="1805230" y="913793"/>
                  <a:pt x="1782767" y="913830"/>
                  <a:pt x="1767007" y="929787"/>
                </a:cubicBezTo>
                <a:cubicBezTo>
                  <a:pt x="1751246" y="945747"/>
                  <a:pt x="1436154" y="1264803"/>
                  <a:pt x="1428899" y="1272148"/>
                </a:cubicBezTo>
                <a:cubicBezTo>
                  <a:pt x="1421644" y="1279495"/>
                  <a:pt x="1412098" y="1283496"/>
                  <a:pt x="1401773" y="1283495"/>
                </a:cubicBezTo>
                <a:cubicBezTo>
                  <a:pt x="1391448" y="1283496"/>
                  <a:pt x="51905" y="1283496"/>
                  <a:pt x="37715" y="1283495"/>
                </a:cubicBezTo>
                <a:cubicBezTo>
                  <a:pt x="23524" y="1283496"/>
                  <a:pt x="8273" y="1273401"/>
                  <a:pt x="2703" y="1260348"/>
                </a:cubicBezTo>
                <a:cubicBezTo>
                  <a:pt x="-2866" y="1247297"/>
                  <a:pt x="420" y="1229279"/>
                  <a:pt x="10238" y="1219033"/>
                </a:cubicBezTo>
                <a:cubicBezTo>
                  <a:pt x="20057" y="1208788"/>
                  <a:pt x="997013" y="189355"/>
                  <a:pt x="1012191" y="173517"/>
                </a:cubicBezTo>
                <a:cubicBezTo>
                  <a:pt x="1027369" y="157680"/>
                  <a:pt x="1027160" y="135724"/>
                  <a:pt x="1011649" y="120212"/>
                </a:cubicBezTo>
                <a:cubicBezTo>
                  <a:pt x="996137" y="104701"/>
                  <a:pt x="966655" y="75219"/>
                  <a:pt x="956545" y="65108"/>
                </a:cubicBezTo>
                <a:cubicBezTo>
                  <a:pt x="946436" y="55000"/>
                  <a:pt x="942820" y="36740"/>
                  <a:pt x="948287" y="2353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90000">
                <a:schemeClr val="accent1">
                  <a:lumMod val="60000"/>
                  <a:lumOff val="40000"/>
                  <a:alpha val="100000"/>
                </a:schemeClr>
              </a:gs>
            </a:gsLst>
            <a:lin ang="18900000" scaled="0"/>
          </a:gradFill>
          <a:ln w="9525" cap="flat">
            <a:noFill/>
            <a:prstDash val="solid"/>
            <a:miter/>
          </a:ln>
          <a:effectLst>
            <a:outerShdw blurRad="63500" dist="38100" dir="8100000" algn="tr" rotWithShape="0">
              <a:schemeClr val="accent1">
                <a:alpha val="20000"/>
              </a:schemeClr>
            </a:outerShdw>
          </a:effectLst>
        </p:spPr>
        <p:txBody>
          <a:bodyPr rot="0" spcFirstLastPara="0" vertOverflow="overflow" horzOverflow="overflow" vert="horz" wrap="none" lIns="864235" tIns="36195" rIns="144145" bIns="36195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01</a:t>
            </a:r>
            <a:endParaRPr lang="en-US" altLang="zh-CN" b="1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" name="椭圆 2"/>
          <p:cNvSpPr/>
          <p:nvPr>
            <p:custDataLst>
              <p:tags r:id="rId3"/>
            </p:custDataLst>
          </p:nvPr>
        </p:nvSpPr>
        <p:spPr>
          <a:xfrm>
            <a:off x="4245327" y="2309968"/>
            <a:ext cx="224765" cy="224765"/>
          </a:xfrm>
          <a:prstGeom prst="ellipse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" name="椭圆 4"/>
          <p:cNvSpPr/>
          <p:nvPr>
            <p:custDataLst>
              <p:tags r:id="rId4"/>
            </p:custDataLst>
          </p:nvPr>
        </p:nvSpPr>
        <p:spPr>
          <a:xfrm rot="5400000">
            <a:off x="4316114" y="2380754"/>
            <a:ext cx="82462" cy="82462"/>
          </a:xfrm>
          <a:prstGeom prst="ellipse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7" name="直接连接符 16"/>
          <p:cNvCxnSpPr>
            <a:endCxn id="2" idx="3"/>
          </p:cNvCxnSpPr>
          <p:nvPr>
            <p:custDataLst>
              <p:tags r:id="rId5"/>
            </p:custDataLst>
          </p:nvPr>
        </p:nvCxnSpPr>
        <p:spPr>
          <a:xfrm flipH="1">
            <a:off x="4356553" y="2534733"/>
            <a:ext cx="1158" cy="1958083"/>
          </a:xfrm>
          <a:prstGeom prst="line">
            <a:avLst/>
          </a:prstGeom>
          <a:ln w="3175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1981835" y="2150110"/>
            <a:ext cx="2253600" cy="453600"/>
          </a:xfrm>
          <a:prstGeom prst="rect">
            <a:avLst/>
          </a:prstGeom>
          <a:noFill/>
          <a:ln>
            <a:solidFill>
              <a:srgbClr val="0070C0"/>
            </a:solidFill>
            <a:beve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填补目录空白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任意多边形: 形状 44"/>
          <p:cNvSpPr/>
          <p:nvPr>
            <p:custDataLst>
              <p:tags r:id="rId7"/>
            </p:custDataLst>
          </p:nvPr>
        </p:nvSpPr>
        <p:spPr>
          <a:xfrm>
            <a:off x="5857784" y="4457240"/>
            <a:ext cx="1814904" cy="1198260"/>
          </a:xfrm>
          <a:custGeom>
            <a:avLst/>
            <a:gdLst>
              <a:gd name="connsiteX0" fmla="*/ 946969 w 1942632"/>
              <a:gd name="connsiteY0" fmla="*/ 23530 h 1283495"/>
              <a:gd name="connsiteX1" fmla="*/ 982173 w 1942632"/>
              <a:gd name="connsiteY1" fmla="*/ 0 h 1283495"/>
              <a:gd name="connsiteX2" fmla="*/ 1904588 w 1942632"/>
              <a:gd name="connsiteY2" fmla="*/ 0 h 1283495"/>
              <a:gd name="connsiteX3" fmla="*/ 1942632 w 1942632"/>
              <a:gd name="connsiteY3" fmla="*/ 38107 h 1283495"/>
              <a:gd name="connsiteX4" fmla="*/ 1942632 w 1942632"/>
              <a:gd name="connsiteY4" fmla="*/ 960540 h 1283495"/>
              <a:gd name="connsiteX5" fmla="*/ 1919081 w 1942632"/>
              <a:gd name="connsiteY5" fmla="*/ 995690 h 1283495"/>
              <a:gd name="connsiteX6" fmla="*/ 1877553 w 1942632"/>
              <a:gd name="connsiteY6" fmla="*/ 987434 h 1283495"/>
              <a:gd name="connsiteX7" fmla="*/ 1819771 w 1942632"/>
              <a:gd name="connsiteY7" fmla="*/ 929652 h 1283495"/>
              <a:gd name="connsiteX8" fmla="*/ 1765689 w 1942632"/>
              <a:gd name="connsiteY8" fmla="*/ 929787 h 1283495"/>
              <a:gd name="connsiteX9" fmla="*/ 1427581 w 1942632"/>
              <a:gd name="connsiteY9" fmla="*/ 1272148 h 1283495"/>
              <a:gd name="connsiteX10" fmla="*/ 1400455 w 1942632"/>
              <a:gd name="connsiteY10" fmla="*/ 1283495 h 1283495"/>
              <a:gd name="connsiteX11" fmla="*/ 36397 w 1942632"/>
              <a:gd name="connsiteY11" fmla="*/ 1283495 h 1283495"/>
              <a:gd name="connsiteX12" fmla="*/ 1385 w 1942632"/>
              <a:gd name="connsiteY12" fmla="*/ 1260348 h 1283495"/>
              <a:gd name="connsiteX13" fmla="*/ 8920 w 1942632"/>
              <a:gd name="connsiteY13" fmla="*/ 1219033 h 1283495"/>
              <a:gd name="connsiteX14" fmla="*/ 1010873 w 1942632"/>
              <a:gd name="connsiteY14" fmla="*/ 173517 h 1283495"/>
              <a:gd name="connsiteX15" fmla="*/ 1010331 w 1942632"/>
              <a:gd name="connsiteY15" fmla="*/ 120212 h 1283495"/>
              <a:gd name="connsiteX16" fmla="*/ 955227 w 1942632"/>
              <a:gd name="connsiteY16" fmla="*/ 65108 h 1283495"/>
              <a:gd name="connsiteX17" fmla="*/ 946969 w 1942632"/>
              <a:gd name="connsiteY17" fmla="*/ 23530 h 1283495"/>
              <a:gd name="connsiteX0-1" fmla="*/ 946969 w 1942632"/>
              <a:gd name="connsiteY0-2" fmla="*/ 23530 h 1283495"/>
              <a:gd name="connsiteX1-3" fmla="*/ 982173 w 1942632"/>
              <a:gd name="connsiteY1-4" fmla="*/ 0 h 1283495"/>
              <a:gd name="connsiteX2-5" fmla="*/ 1904588 w 1942632"/>
              <a:gd name="connsiteY2-6" fmla="*/ 0 h 1283495"/>
              <a:gd name="connsiteX3-7" fmla="*/ 1942632 w 1942632"/>
              <a:gd name="connsiteY3-8" fmla="*/ 38107 h 1283495"/>
              <a:gd name="connsiteX4-9" fmla="*/ 1942632 w 1942632"/>
              <a:gd name="connsiteY4-10" fmla="*/ 960540 h 1283495"/>
              <a:gd name="connsiteX5-11" fmla="*/ 1919081 w 1942632"/>
              <a:gd name="connsiteY5-12" fmla="*/ 995690 h 1283495"/>
              <a:gd name="connsiteX6-13" fmla="*/ 1877553 w 1942632"/>
              <a:gd name="connsiteY6-14" fmla="*/ 987434 h 1283495"/>
              <a:gd name="connsiteX7-15" fmla="*/ 1819771 w 1942632"/>
              <a:gd name="connsiteY7-16" fmla="*/ 929652 h 1283495"/>
              <a:gd name="connsiteX8-17" fmla="*/ 1765689 w 1942632"/>
              <a:gd name="connsiteY8-18" fmla="*/ 929787 h 1283495"/>
              <a:gd name="connsiteX9-19" fmla="*/ 1427581 w 1942632"/>
              <a:gd name="connsiteY9-20" fmla="*/ 1272148 h 1283495"/>
              <a:gd name="connsiteX10-21" fmla="*/ 1400455 w 1942632"/>
              <a:gd name="connsiteY10-22" fmla="*/ 1283495 h 1283495"/>
              <a:gd name="connsiteX11-23" fmla="*/ 36397 w 1942632"/>
              <a:gd name="connsiteY11-24" fmla="*/ 1283495 h 1283495"/>
              <a:gd name="connsiteX12-25" fmla="*/ 1385 w 1942632"/>
              <a:gd name="connsiteY12-26" fmla="*/ 1260348 h 1283495"/>
              <a:gd name="connsiteX13-27" fmla="*/ 8920 w 1942632"/>
              <a:gd name="connsiteY13-28" fmla="*/ 1219033 h 1283495"/>
              <a:gd name="connsiteX14-29" fmla="*/ 1010873 w 1942632"/>
              <a:gd name="connsiteY14-30" fmla="*/ 173517 h 1283495"/>
              <a:gd name="connsiteX15-31" fmla="*/ 1010331 w 1942632"/>
              <a:gd name="connsiteY15-32" fmla="*/ 120212 h 1283495"/>
              <a:gd name="connsiteX16-33" fmla="*/ 955227 w 1942632"/>
              <a:gd name="connsiteY16-34" fmla="*/ 65108 h 1283495"/>
              <a:gd name="connsiteX17-35" fmla="*/ 946969 w 1942632"/>
              <a:gd name="connsiteY17-36" fmla="*/ 23530 h 1283495"/>
              <a:gd name="connsiteX0-37" fmla="*/ 946969 w 1942632"/>
              <a:gd name="connsiteY0-38" fmla="*/ 23530 h 1283495"/>
              <a:gd name="connsiteX1-39" fmla="*/ 982173 w 1942632"/>
              <a:gd name="connsiteY1-40" fmla="*/ 0 h 1283495"/>
              <a:gd name="connsiteX2-41" fmla="*/ 1904588 w 1942632"/>
              <a:gd name="connsiteY2-42" fmla="*/ 0 h 1283495"/>
              <a:gd name="connsiteX3-43" fmla="*/ 1942632 w 1942632"/>
              <a:gd name="connsiteY3-44" fmla="*/ 38107 h 1283495"/>
              <a:gd name="connsiteX4-45" fmla="*/ 1942632 w 1942632"/>
              <a:gd name="connsiteY4-46" fmla="*/ 960540 h 1283495"/>
              <a:gd name="connsiteX5-47" fmla="*/ 1919081 w 1942632"/>
              <a:gd name="connsiteY5-48" fmla="*/ 995690 h 1283495"/>
              <a:gd name="connsiteX6-49" fmla="*/ 1877553 w 1942632"/>
              <a:gd name="connsiteY6-50" fmla="*/ 987434 h 1283495"/>
              <a:gd name="connsiteX7-51" fmla="*/ 1819771 w 1942632"/>
              <a:gd name="connsiteY7-52" fmla="*/ 929652 h 1283495"/>
              <a:gd name="connsiteX8-53" fmla="*/ 1765689 w 1942632"/>
              <a:gd name="connsiteY8-54" fmla="*/ 929787 h 1283495"/>
              <a:gd name="connsiteX9-55" fmla="*/ 1427581 w 1942632"/>
              <a:gd name="connsiteY9-56" fmla="*/ 1272148 h 1283495"/>
              <a:gd name="connsiteX10-57" fmla="*/ 1400455 w 1942632"/>
              <a:gd name="connsiteY10-58" fmla="*/ 1283495 h 1283495"/>
              <a:gd name="connsiteX11-59" fmla="*/ 36397 w 1942632"/>
              <a:gd name="connsiteY11-60" fmla="*/ 1283495 h 1283495"/>
              <a:gd name="connsiteX12-61" fmla="*/ 1385 w 1942632"/>
              <a:gd name="connsiteY12-62" fmla="*/ 1260348 h 1283495"/>
              <a:gd name="connsiteX13-63" fmla="*/ 8920 w 1942632"/>
              <a:gd name="connsiteY13-64" fmla="*/ 1219033 h 1283495"/>
              <a:gd name="connsiteX14-65" fmla="*/ 1010873 w 1942632"/>
              <a:gd name="connsiteY14-66" fmla="*/ 173517 h 1283495"/>
              <a:gd name="connsiteX15-67" fmla="*/ 1010331 w 1942632"/>
              <a:gd name="connsiteY15-68" fmla="*/ 120212 h 1283495"/>
              <a:gd name="connsiteX16-69" fmla="*/ 955227 w 1942632"/>
              <a:gd name="connsiteY16-70" fmla="*/ 65108 h 1283495"/>
              <a:gd name="connsiteX17-71" fmla="*/ 946969 w 1942632"/>
              <a:gd name="connsiteY17-72" fmla="*/ 23530 h 1283495"/>
              <a:gd name="connsiteX0-73" fmla="*/ 946969 w 1942632"/>
              <a:gd name="connsiteY0-74" fmla="*/ 23530 h 1283495"/>
              <a:gd name="connsiteX1-75" fmla="*/ 982173 w 1942632"/>
              <a:gd name="connsiteY1-76" fmla="*/ 0 h 1283495"/>
              <a:gd name="connsiteX2-77" fmla="*/ 1904588 w 1942632"/>
              <a:gd name="connsiteY2-78" fmla="*/ 0 h 1283495"/>
              <a:gd name="connsiteX3-79" fmla="*/ 1942632 w 1942632"/>
              <a:gd name="connsiteY3-80" fmla="*/ 38107 h 1283495"/>
              <a:gd name="connsiteX4-81" fmla="*/ 1942632 w 1942632"/>
              <a:gd name="connsiteY4-82" fmla="*/ 960540 h 1283495"/>
              <a:gd name="connsiteX5-83" fmla="*/ 1919081 w 1942632"/>
              <a:gd name="connsiteY5-84" fmla="*/ 995690 h 1283495"/>
              <a:gd name="connsiteX6-85" fmla="*/ 1877553 w 1942632"/>
              <a:gd name="connsiteY6-86" fmla="*/ 987434 h 1283495"/>
              <a:gd name="connsiteX7-87" fmla="*/ 1819771 w 1942632"/>
              <a:gd name="connsiteY7-88" fmla="*/ 929652 h 1283495"/>
              <a:gd name="connsiteX8-89" fmla="*/ 1765689 w 1942632"/>
              <a:gd name="connsiteY8-90" fmla="*/ 929787 h 1283495"/>
              <a:gd name="connsiteX9-91" fmla="*/ 1427581 w 1942632"/>
              <a:gd name="connsiteY9-92" fmla="*/ 1272148 h 1283495"/>
              <a:gd name="connsiteX10-93" fmla="*/ 1400455 w 1942632"/>
              <a:gd name="connsiteY10-94" fmla="*/ 1283495 h 1283495"/>
              <a:gd name="connsiteX11-95" fmla="*/ 36397 w 1942632"/>
              <a:gd name="connsiteY11-96" fmla="*/ 1283495 h 1283495"/>
              <a:gd name="connsiteX12-97" fmla="*/ 1385 w 1942632"/>
              <a:gd name="connsiteY12-98" fmla="*/ 1260348 h 1283495"/>
              <a:gd name="connsiteX13-99" fmla="*/ 8920 w 1942632"/>
              <a:gd name="connsiteY13-100" fmla="*/ 1219033 h 1283495"/>
              <a:gd name="connsiteX14-101" fmla="*/ 1010873 w 1942632"/>
              <a:gd name="connsiteY14-102" fmla="*/ 173517 h 1283495"/>
              <a:gd name="connsiteX15-103" fmla="*/ 1010331 w 1942632"/>
              <a:gd name="connsiteY15-104" fmla="*/ 120212 h 1283495"/>
              <a:gd name="connsiteX16-105" fmla="*/ 955227 w 1942632"/>
              <a:gd name="connsiteY16-106" fmla="*/ 65108 h 1283495"/>
              <a:gd name="connsiteX17-107" fmla="*/ 946969 w 1942632"/>
              <a:gd name="connsiteY17-108" fmla="*/ 23530 h 1283495"/>
              <a:gd name="connsiteX0-109" fmla="*/ 946969 w 1942632"/>
              <a:gd name="connsiteY0-110" fmla="*/ 23530 h 1283495"/>
              <a:gd name="connsiteX1-111" fmla="*/ 982173 w 1942632"/>
              <a:gd name="connsiteY1-112" fmla="*/ 0 h 1283495"/>
              <a:gd name="connsiteX2-113" fmla="*/ 1904588 w 1942632"/>
              <a:gd name="connsiteY2-114" fmla="*/ 0 h 1283495"/>
              <a:gd name="connsiteX3-115" fmla="*/ 1942632 w 1942632"/>
              <a:gd name="connsiteY3-116" fmla="*/ 38107 h 1283495"/>
              <a:gd name="connsiteX4-117" fmla="*/ 1942632 w 1942632"/>
              <a:gd name="connsiteY4-118" fmla="*/ 960540 h 1283495"/>
              <a:gd name="connsiteX5-119" fmla="*/ 1919081 w 1942632"/>
              <a:gd name="connsiteY5-120" fmla="*/ 995690 h 1283495"/>
              <a:gd name="connsiteX6-121" fmla="*/ 1877553 w 1942632"/>
              <a:gd name="connsiteY6-122" fmla="*/ 987434 h 1283495"/>
              <a:gd name="connsiteX7-123" fmla="*/ 1819771 w 1942632"/>
              <a:gd name="connsiteY7-124" fmla="*/ 929652 h 1283495"/>
              <a:gd name="connsiteX8-125" fmla="*/ 1765689 w 1942632"/>
              <a:gd name="connsiteY8-126" fmla="*/ 929787 h 1283495"/>
              <a:gd name="connsiteX9-127" fmla="*/ 1427581 w 1942632"/>
              <a:gd name="connsiteY9-128" fmla="*/ 1272148 h 1283495"/>
              <a:gd name="connsiteX10-129" fmla="*/ 1400455 w 1942632"/>
              <a:gd name="connsiteY10-130" fmla="*/ 1283495 h 1283495"/>
              <a:gd name="connsiteX11-131" fmla="*/ 36397 w 1942632"/>
              <a:gd name="connsiteY11-132" fmla="*/ 1283495 h 1283495"/>
              <a:gd name="connsiteX12-133" fmla="*/ 1385 w 1942632"/>
              <a:gd name="connsiteY12-134" fmla="*/ 1260348 h 1283495"/>
              <a:gd name="connsiteX13-135" fmla="*/ 8920 w 1942632"/>
              <a:gd name="connsiteY13-136" fmla="*/ 1219033 h 1283495"/>
              <a:gd name="connsiteX14-137" fmla="*/ 1010873 w 1942632"/>
              <a:gd name="connsiteY14-138" fmla="*/ 173517 h 1283495"/>
              <a:gd name="connsiteX15-139" fmla="*/ 1010331 w 1942632"/>
              <a:gd name="connsiteY15-140" fmla="*/ 120212 h 1283495"/>
              <a:gd name="connsiteX16-141" fmla="*/ 955227 w 1942632"/>
              <a:gd name="connsiteY16-142" fmla="*/ 65108 h 1283495"/>
              <a:gd name="connsiteX17-143" fmla="*/ 946969 w 1942632"/>
              <a:gd name="connsiteY17-144" fmla="*/ 23530 h 1283495"/>
              <a:gd name="connsiteX0-145" fmla="*/ 946969 w 1942632"/>
              <a:gd name="connsiteY0-146" fmla="*/ 23530 h 1283495"/>
              <a:gd name="connsiteX1-147" fmla="*/ 982173 w 1942632"/>
              <a:gd name="connsiteY1-148" fmla="*/ 0 h 1283495"/>
              <a:gd name="connsiteX2-149" fmla="*/ 1904588 w 1942632"/>
              <a:gd name="connsiteY2-150" fmla="*/ 0 h 1283495"/>
              <a:gd name="connsiteX3-151" fmla="*/ 1942632 w 1942632"/>
              <a:gd name="connsiteY3-152" fmla="*/ 38107 h 1283495"/>
              <a:gd name="connsiteX4-153" fmla="*/ 1942632 w 1942632"/>
              <a:gd name="connsiteY4-154" fmla="*/ 960540 h 1283495"/>
              <a:gd name="connsiteX5-155" fmla="*/ 1919081 w 1942632"/>
              <a:gd name="connsiteY5-156" fmla="*/ 995690 h 1283495"/>
              <a:gd name="connsiteX6-157" fmla="*/ 1877553 w 1942632"/>
              <a:gd name="connsiteY6-158" fmla="*/ 987434 h 1283495"/>
              <a:gd name="connsiteX7-159" fmla="*/ 1819771 w 1942632"/>
              <a:gd name="connsiteY7-160" fmla="*/ 929652 h 1283495"/>
              <a:gd name="connsiteX8-161" fmla="*/ 1765689 w 1942632"/>
              <a:gd name="connsiteY8-162" fmla="*/ 929787 h 1283495"/>
              <a:gd name="connsiteX9-163" fmla="*/ 1427581 w 1942632"/>
              <a:gd name="connsiteY9-164" fmla="*/ 1272148 h 1283495"/>
              <a:gd name="connsiteX10-165" fmla="*/ 1400455 w 1942632"/>
              <a:gd name="connsiteY10-166" fmla="*/ 1283495 h 1283495"/>
              <a:gd name="connsiteX11-167" fmla="*/ 36397 w 1942632"/>
              <a:gd name="connsiteY11-168" fmla="*/ 1283495 h 1283495"/>
              <a:gd name="connsiteX12-169" fmla="*/ 1385 w 1942632"/>
              <a:gd name="connsiteY12-170" fmla="*/ 1260348 h 1283495"/>
              <a:gd name="connsiteX13-171" fmla="*/ 8920 w 1942632"/>
              <a:gd name="connsiteY13-172" fmla="*/ 1219033 h 1283495"/>
              <a:gd name="connsiteX14-173" fmla="*/ 1010873 w 1942632"/>
              <a:gd name="connsiteY14-174" fmla="*/ 173517 h 1283495"/>
              <a:gd name="connsiteX15-175" fmla="*/ 1010331 w 1942632"/>
              <a:gd name="connsiteY15-176" fmla="*/ 120212 h 1283495"/>
              <a:gd name="connsiteX16-177" fmla="*/ 955227 w 1942632"/>
              <a:gd name="connsiteY16-178" fmla="*/ 65108 h 1283495"/>
              <a:gd name="connsiteX17-179" fmla="*/ 946969 w 1942632"/>
              <a:gd name="connsiteY17-180" fmla="*/ 23530 h 1283495"/>
              <a:gd name="connsiteX0-181" fmla="*/ 946969 w 1942632"/>
              <a:gd name="connsiteY0-182" fmla="*/ 23530 h 1283495"/>
              <a:gd name="connsiteX1-183" fmla="*/ 982173 w 1942632"/>
              <a:gd name="connsiteY1-184" fmla="*/ 0 h 1283495"/>
              <a:gd name="connsiteX2-185" fmla="*/ 1904588 w 1942632"/>
              <a:gd name="connsiteY2-186" fmla="*/ 0 h 1283495"/>
              <a:gd name="connsiteX3-187" fmla="*/ 1942632 w 1942632"/>
              <a:gd name="connsiteY3-188" fmla="*/ 38107 h 1283495"/>
              <a:gd name="connsiteX4-189" fmla="*/ 1942632 w 1942632"/>
              <a:gd name="connsiteY4-190" fmla="*/ 960540 h 1283495"/>
              <a:gd name="connsiteX5-191" fmla="*/ 1919081 w 1942632"/>
              <a:gd name="connsiteY5-192" fmla="*/ 995690 h 1283495"/>
              <a:gd name="connsiteX6-193" fmla="*/ 1877553 w 1942632"/>
              <a:gd name="connsiteY6-194" fmla="*/ 987434 h 1283495"/>
              <a:gd name="connsiteX7-195" fmla="*/ 1819771 w 1942632"/>
              <a:gd name="connsiteY7-196" fmla="*/ 929652 h 1283495"/>
              <a:gd name="connsiteX8-197" fmla="*/ 1765689 w 1942632"/>
              <a:gd name="connsiteY8-198" fmla="*/ 929787 h 1283495"/>
              <a:gd name="connsiteX9-199" fmla="*/ 1427581 w 1942632"/>
              <a:gd name="connsiteY9-200" fmla="*/ 1272148 h 1283495"/>
              <a:gd name="connsiteX10-201" fmla="*/ 1400455 w 1942632"/>
              <a:gd name="connsiteY10-202" fmla="*/ 1283495 h 1283495"/>
              <a:gd name="connsiteX11-203" fmla="*/ 36397 w 1942632"/>
              <a:gd name="connsiteY11-204" fmla="*/ 1283495 h 1283495"/>
              <a:gd name="connsiteX12-205" fmla="*/ 1385 w 1942632"/>
              <a:gd name="connsiteY12-206" fmla="*/ 1260348 h 1283495"/>
              <a:gd name="connsiteX13-207" fmla="*/ 8920 w 1942632"/>
              <a:gd name="connsiteY13-208" fmla="*/ 1219033 h 1283495"/>
              <a:gd name="connsiteX14-209" fmla="*/ 1010873 w 1942632"/>
              <a:gd name="connsiteY14-210" fmla="*/ 173517 h 1283495"/>
              <a:gd name="connsiteX15-211" fmla="*/ 1010331 w 1942632"/>
              <a:gd name="connsiteY15-212" fmla="*/ 120212 h 1283495"/>
              <a:gd name="connsiteX16-213" fmla="*/ 955227 w 1942632"/>
              <a:gd name="connsiteY16-214" fmla="*/ 65108 h 1283495"/>
              <a:gd name="connsiteX17-215" fmla="*/ 946969 w 1942632"/>
              <a:gd name="connsiteY17-216" fmla="*/ 23530 h 1283495"/>
              <a:gd name="connsiteX0-217" fmla="*/ 946969 w 1942632"/>
              <a:gd name="connsiteY0-218" fmla="*/ 23530 h 1283495"/>
              <a:gd name="connsiteX1-219" fmla="*/ 982173 w 1942632"/>
              <a:gd name="connsiteY1-220" fmla="*/ 0 h 1283495"/>
              <a:gd name="connsiteX2-221" fmla="*/ 1904588 w 1942632"/>
              <a:gd name="connsiteY2-222" fmla="*/ 0 h 1283495"/>
              <a:gd name="connsiteX3-223" fmla="*/ 1942632 w 1942632"/>
              <a:gd name="connsiteY3-224" fmla="*/ 38107 h 1283495"/>
              <a:gd name="connsiteX4-225" fmla="*/ 1942632 w 1942632"/>
              <a:gd name="connsiteY4-226" fmla="*/ 960540 h 1283495"/>
              <a:gd name="connsiteX5-227" fmla="*/ 1919081 w 1942632"/>
              <a:gd name="connsiteY5-228" fmla="*/ 995690 h 1283495"/>
              <a:gd name="connsiteX6-229" fmla="*/ 1877553 w 1942632"/>
              <a:gd name="connsiteY6-230" fmla="*/ 987434 h 1283495"/>
              <a:gd name="connsiteX7-231" fmla="*/ 1819771 w 1942632"/>
              <a:gd name="connsiteY7-232" fmla="*/ 929652 h 1283495"/>
              <a:gd name="connsiteX8-233" fmla="*/ 1765689 w 1942632"/>
              <a:gd name="connsiteY8-234" fmla="*/ 929787 h 1283495"/>
              <a:gd name="connsiteX9-235" fmla="*/ 1427581 w 1942632"/>
              <a:gd name="connsiteY9-236" fmla="*/ 1272148 h 1283495"/>
              <a:gd name="connsiteX10-237" fmla="*/ 1400455 w 1942632"/>
              <a:gd name="connsiteY10-238" fmla="*/ 1283495 h 1283495"/>
              <a:gd name="connsiteX11-239" fmla="*/ 36397 w 1942632"/>
              <a:gd name="connsiteY11-240" fmla="*/ 1283495 h 1283495"/>
              <a:gd name="connsiteX12-241" fmla="*/ 1385 w 1942632"/>
              <a:gd name="connsiteY12-242" fmla="*/ 1260348 h 1283495"/>
              <a:gd name="connsiteX13-243" fmla="*/ 8920 w 1942632"/>
              <a:gd name="connsiteY13-244" fmla="*/ 1219033 h 1283495"/>
              <a:gd name="connsiteX14-245" fmla="*/ 1010873 w 1942632"/>
              <a:gd name="connsiteY14-246" fmla="*/ 173517 h 1283495"/>
              <a:gd name="connsiteX15-247" fmla="*/ 1010331 w 1942632"/>
              <a:gd name="connsiteY15-248" fmla="*/ 120212 h 1283495"/>
              <a:gd name="connsiteX16-249" fmla="*/ 955227 w 1942632"/>
              <a:gd name="connsiteY16-250" fmla="*/ 65108 h 1283495"/>
              <a:gd name="connsiteX17-251" fmla="*/ 946969 w 1942632"/>
              <a:gd name="connsiteY17-252" fmla="*/ 23530 h 1283495"/>
              <a:gd name="connsiteX0-253" fmla="*/ 946969 w 1942632"/>
              <a:gd name="connsiteY0-254" fmla="*/ 23530 h 1283495"/>
              <a:gd name="connsiteX1-255" fmla="*/ 982173 w 1942632"/>
              <a:gd name="connsiteY1-256" fmla="*/ 0 h 1283495"/>
              <a:gd name="connsiteX2-257" fmla="*/ 1904588 w 1942632"/>
              <a:gd name="connsiteY2-258" fmla="*/ 0 h 1283495"/>
              <a:gd name="connsiteX3-259" fmla="*/ 1942632 w 1942632"/>
              <a:gd name="connsiteY3-260" fmla="*/ 38107 h 1283495"/>
              <a:gd name="connsiteX4-261" fmla="*/ 1942632 w 1942632"/>
              <a:gd name="connsiteY4-262" fmla="*/ 960540 h 1283495"/>
              <a:gd name="connsiteX5-263" fmla="*/ 1919081 w 1942632"/>
              <a:gd name="connsiteY5-264" fmla="*/ 995690 h 1283495"/>
              <a:gd name="connsiteX6-265" fmla="*/ 1877553 w 1942632"/>
              <a:gd name="connsiteY6-266" fmla="*/ 987434 h 1283495"/>
              <a:gd name="connsiteX7-267" fmla="*/ 1819771 w 1942632"/>
              <a:gd name="connsiteY7-268" fmla="*/ 929652 h 1283495"/>
              <a:gd name="connsiteX8-269" fmla="*/ 1765689 w 1942632"/>
              <a:gd name="connsiteY8-270" fmla="*/ 929787 h 1283495"/>
              <a:gd name="connsiteX9-271" fmla="*/ 1427581 w 1942632"/>
              <a:gd name="connsiteY9-272" fmla="*/ 1272148 h 1283495"/>
              <a:gd name="connsiteX10-273" fmla="*/ 1400455 w 1942632"/>
              <a:gd name="connsiteY10-274" fmla="*/ 1283495 h 1283495"/>
              <a:gd name="connsiteX11-275" fmla="*/ 36397 w 1942632"/>
              <a:gd name="connsiteY11-276" fmla="*/ 1283495 h 1283495"/>
              <a:gd name="connsiteX12-277" fmla="*/ 1385 w 1942632"/>
              <a:gd name="connsiteY12-278" fmla="*/ 1260348 h 1283495"/>
              <a:gd name="connsiteX13-279" fmla="*/ 8920 w 1942632"/>
              <a:gd name="connsiteY13-280" fmla="*/ 1219033 h 1283495"/>
              <a:gd name="connsiteX14-281" fmla="*/ 1010873 w 1942632"/>
              <a:gd name="connsiteY14-282" fmla="*/ 173517 h 1283495"/>
              <a:gd name="connsiteX15-283" fmla="*/ 1010331 w 1942632"/>
              <a:gd name="connsiteY15-284" fmla="*/ 120212 h 1283495"/>
              <a:gd name="connsiteX16-285" fmla="*/ 955227 w 1942632"/>
              <a:gd name="connsiteY16-286" fmla="*/ 65108 h 1283495"/>
              <a:gd name="connsiteX17-287" fmla="*/ 946969 w 1942632"/>
              <a:gd name="connsiteY17-288" fmla="*/ 23530 h 1283495"/>
              <a:gd name="connsiteX0-289" fmla="*/ 946969 w 1942632"/>
              <a:gd name="connsiteY0-290" fmla="*/ 23530 h 1283495"/>
              <a:gd name="connsiteX1-291" fmla="*/ 982173 w 1942632"/>
              <a:gd name="connsiteY1-292" fmla="*/ 0 h 1283495"/>
              <a:gd name="connsiteX2-293" fmla="*/ 1904588 w 1942632"/>
              <a:gd name="connsiteY2-294" fmla="*/ 0 h 1283495"/>
              <a:gd name="connsiteX3-295" fmla="*/ 1942632 w 1942632"/>
              <a:gd name="connsiteY3-296" fmla="*/ 38107 h 1283495"/>
              <a:gd name="connsiteX4-297" fmla="*/ 1942632 w 1942632"/>
              <a:gd name="connsiteY4-298" fmla="*/ 960540 h 1283495"/>
              <a:gd name="connsiteX5-299" fmla="*/ 1919081 w 1942632"/>
              <a:gd name="connsiteY5-300" fmla="*/ 995690 h 1283495"/>
              <a:gd name="connsiteX6-301" fmla="*/ 1877553 w 1942632"/>
              <a:gd name="connsiteY6-302" fmla="*/ 987434 h 1283495"/>
              <a:gd name="connsiteX7-303" fmla="*/ 1819771 w 1942632"/>
              <a:gd name="connsiteY7-304" fmla="*/ 929652 h 1283495"/>
              <a:gd name="connsiteX8-305" fmla="*/ 1765689 w 1942632"/>
              <a:gd name="connsiteY8-306" fmla="*/ 929787 h 1283495"/>
              <a:gd name="connsiteX9-307" fmla="*/ 1427581 w 1942632"/>
              <a:gd name="connsiteY9-308" fmla="*/ 1272148 h 1283495"/>
              <a:gd name="connsiteX10-309" fmla="*/ 1400455 w 1942632"/>
              <a:gd name="connsiteY10-310" fmla="*/ 1283495 h 1283495"/>
              <a:gd name="connsiteX11-311" fmla="*/ 36397 w 1942632"/>
              <a:gd name="connsiteY11-312" fmla="*/ 1283495 h 1283495"/>
              <a:gd name="connsiteX12-313" fmla="*/ 1385 w 1942632"/>
              <a:gd name="connsiteY12-314" fmla="*/ 1260348 h 1283495"/>
              <a:gd name="connsiteX13-315" fmla="*/ 8920 w 1942632"/>
              <a:gd name="connsiteY13-316" fmla="*/ 1219033 h 1283495"/>
              <a:gd name="connsiteX14-317" fmla="*/ 1010873 w 1942632"/>
              <a:gd name="connsiteY14-318" fmla="*/ 173517 h 1283495"/>
              <a:gd name="connsiteX15-319" fmla="*/ 1010331 w 1942632"/>
              <a:gd name="connsiteY15-320" fmla="*/ 120212 h 1283495"/>
              <a:gd name="connsiteX16-321" fmla="*/ 955227 w 1942632"/>
              <a:gd name="connsiteY16-322" fmla="*/ 65108 h 1283495"/>
              <a:gd name="connsiteX17-323" fmla="*/ 946969 w 1942632"/>
              <a:gd name="connsiteY17-324" fmla="*/ 23530 h 1283495"/>
              <a:gd name="connsiteX0-325" fmla="*/ 946969 w 1942632"/>
              <a:gd name="connsiteY0-326" fmla="*/ 23530 h 1283495"/>
              <a:gd name="connsiteX1-327" fmla="*/ 982173 w 1942632"/>
              <a:gd name="connsiteY1-328" fmla="*/ 0 h 1283495"/>
              <a:gd name="connsiteX2-329" fmla="*/ 1904588 w 1942632"/>
              <a:gd name="connsiteY2-330" fmla="*/ 0 h 1283495"/>
              <a:gd name="connsiteX3-331" fmla="*/ 1942632 w 1942632"/>
              <a:gd name="connsiteY3-332" fmla="*/ 38107 h 1283495"/>
              <a:gd name="connsiteX4-333" fmla="*/ 1942632 w 1942632"/>
              <a:gd name="connsiteY4-334" fmla="*/ 960540 h 1283495"/>
              <a:gd name="connsiteX5-335" fmla="*/ 1919081 w 1942632"/>
              <a:gd name="connsiteY5-336" fmla="*/ 995690 h 1283495"/>
              <a:gd name="connsiteX6-337" fmla="*/ 1877553 w 1942632"/>
              <a:gd name="connsiteY6-338" fmla="*/ 987434 h 1283495"/>
              <a:gd name="connsiteX7-339" fmla="*/ 1819771 w 1942632"/>
              <a:gd name="connsiteY7-340" fmla="*/ 929652 h 1283495"/>
              <a:gd name="connsiteX8-341" fmla="*/ 1765689 w 1942632"/>
              <a:gd name="connsiteY8-342" fmla="*/ 929787 h 1283495"/>
              <a:gd name="connsiteX9-343" fmla="*/ 1427581 w 1942632"/>
              <a:gd name="connsiteY9-344" fmla="*/ 1272148 h 1283495"/>
              <a:gd name="connsiteX10-345" fmla="*/ 1400455 w 1942632"/>
              <a:gd name="connsiteY10-346" fmla="*/ 1283495 h 1283495"/>
              <a:gd name="connsiteX11-347" fmla="*/ 36397 w 1942632"/>
              <a:gd name="connsiteY11-348" fmla="*/ 1283495 h 1283495"/>
              <a:gd name="connsiteX12-349" fmla="*/ 1385 w 1942632"/>
              <a:gd name="connsiteY12-350" fmla="*/ 1260348 h 1283495"/>
              <a:gd name="connsiteX13-351" fmla="*/ 8920 w 1942632"/>
              <a:gd name="connsiteY13-352" fmla="*/ 1219033 h 1283495"/>
              <a:gd name="connsiteX14-353" fmla="*/ 1010873 w 1942632"/>
              <a:gd name="connsiteY14-354" fmla="*/ 173517 h 1283495"/>
              <a:gd name="connsiteX15-355" fmla="*/ 1010331 w 1942632"/>
              <a:gd name="connsiteY15-356" fmla="*/ 120212 h 1283495"/>
              <a:gd name="connsiteX16-357" fmla="*/ 955227 w 1942632"/>
              <a:gd name="connsiteY16-358" fmla="*/ 65108 h 1283495"/>
              <a:gd name="connsiteX17-359" fmla="*/ 946969 w 1942632"/>
              <a:gd name="connsiteY17-360" fmla="*/ 23530 h 1283495"/>
              <a:gd name="connsiteX0-361" fmla="*/ 946969 w 1942632"/>
              <a:gd name="connsiteY0-362" fmla="*/ 23530 h 1283495"/>
              <a:gd name="connsiteX1-363" fmla="*/ 982173 w 1942632"/>
              <a:gd name="connsiteY1-364" fmla="*/ 0 h 1283495"/>
              <a:gd name="connsiteX2-365" fmla="*/ 1904588 w 1942632"/>
              <a:gd name="connsiteY2-366" fmla="*/ 0 h 1283495"/>
              <a:gd name="connsiteX3-367" fmla="*/ 1942632 w 1942632"/>
              <a:gd name="connsiteY3-368" fmla="*/ 38107 h 1283495"/>
              <a:gd name="connsiteX4-369" fmla="*/ 1942632 w 1942632"/>
              <a:gd name="connsiteY4-370" fmla="*/ 960540 h 1283495"/>
              <a:gd name="connsiteX5-371" fmla="*/ 1919081 w 1942632"/>
              <a:gd name="connsiteY5-372" fmla="*/ 995690 h 1283495"/>
              <a:gd name="connsiteX6-373" fmla="*/ 1877553 w 1942632"/>
              <a:gd name="connsiteY6-374" fmla="*/ 987434 h 1283495"/>
              <a:gd name="connsiteX7-375" fmla="*/ 1819771 w 1942632"/>
              <a:gd name="connsiteY7-376" fmla="*/ 929652 h 1283495"/>
              <a:gd name="connsiteX8-377" fmla="*/ 1765689 w 1942632"/>
              <a:gd name="connsiteY8-378" fmla="*/ 929787 h 1283495"/>
              <a:gd name="connsiteX9-379" fmla="*/ 1427581 w 1942632"/>
              <a:gd name="connsiteY9-380" fmla="*/ 1272148 h 1283495"/>
              <a:gd name="connsiteX10-381" fmla="*/ 1400455 w 1942632"/>
              <a:gd name="connsiteY10-382" fmla="*/ 1283495 h 1283495"/>
              <a:gd name="connsiteX11-383" fmla="*/ 36397 w 1942632"/>
              <a:gd name="connsiteY11-384" fmla="*/ 1283495 h 1283495"/>
              <a:gd name="connsiteX12-385" fmla="*/ 1385 w 1942632"/>
              <a:gd name="connsiteY12-386" fmla="*/ 1260348 h 1283495"/>
              <a:gd name="connsiteX13-387" fmla="*/ 8920 w 1942632"/>
              <a:gd name="connsiteY13-388" fmla="*/ 1219033 h 1283495"/>
              <a:gd name="connsiteX14-389" fmla="*/ 1010873 w 1942632"/>
              <a:gd name="connsiteY14-390" fmla="*/ 173517 h 1283495"/>
              <a:gd name="connsiteX15-391" fmla="*/ 1010331 w 1942632"/>
              <a:gd name="connsiteY15-392" fmla="*/ 120212 h 1283495"/>
              <a:gd name="connsiteX16-393" fmla="*/ 955227 w 1942632"/>
              <a:gd name="connsiteY16-394" fmla="*/ 65108 h 1283495"/>
              <a:gd name="connsiteX17-395" fmla="*/ 946969 w 1942632"/>
              <a:gd name="connsiteY17-396" fmla="*/ 23530 h 1283495"/>
              <a:gd name="connsiteX0-397" fmla="*/ 946969 w 1942632"/>
              <a:gd name="connsiteY0-398" fmla="*/ 23530 h 1283495"/>
              <a:gd name="connsiteX1-399" fmla="*/ 982173 w 1942632"/>
              <a:gd name="connsiteY1-400" fmla="*/ 0 h 1283495"/>
              <a:gd name="connsiteX2-401" fmla="*/ 1904588 w 1942632"/>
              <a:gd name="connsiteY2-402" fmla="*/ 0 h 1283495"/>
              <a:gd name="connsiteX3-403" fmla="*/ 1942632 w 1942632"/>
              <a:gd name="connsiteY3-404" fmla="*/ 38107 h 1283495"/>
              <a:gd name="connsiteX4-405" fmla="*/ 1942632 w 1942632"/>
              <a:gd name="connsiteY4-406" fmla="*/ 960540 h 1283495"/>
              <a:gd name="connsiteX5-407" fmla="*/ 1919081 w 1942632"/>
              <a:gd name="connsiteY5-408" fmla="*/ 995690 h 1283495"/>
              <a:gd name="connsiteX6-409" fmla="*/ 1877553 w 1942632"/>
              <a:gd name="connsiteY6-410" fmla="*/ 987434 h 1283495"/>
              <a:gd name="connsiteX7-411" fmla="*/ 1819771 w 1942632"/>
              <a:gd name="connsiteY7-412" fmla="*/ 929652 h 1283495"/>
              <a:gd name="connsiteX8-413" fmla="*/ 1765689 w 1942632"/>
              <a:gd name="connsiteY8-414" fmla="*/ 929787 h 1283495"/>
              <a:gd name="connsiteX9-415" fmla="*/ 1427581 w 1942632"/>
              <a:gd name="connsiteY9-416" fmla="*/ 1272148 h 1283495"/>
              <a:gd name="connsiteX10-417" fmla="*/ 1400455 w 1942632"/>
              <a:gd name="connsiteY10-418" fmla="*/ 1283495 h 1283495"/>
              <a:gd name="connsiteX11-419" fmla="*/ 36397 w 1942632"/>
              <a:gd name="connsiteY11-420" fmla="*/ 1283495 h 1283495"/>
              <a:gd name="connsiteX12-421" fmla="*/ 1385 w 1942632"/>
              <a:gd name="connsiteY12-422" fmla="*/ 1260348 h 1283495"/>
              <a:gd name="connsiteX13-423" fmla="*/ 8920 w 1942632"/>
              <a:gd name="connsiteY13-424" fmla="*/ 1219033 h 1283495"/>
              <a:gd name="connsiteX14-425" fmla="*/ 1010873 w 1942632"/>
              <a:gd name="connsiteY14-426" fmla="*/ 173517 h 1283495"/>
              <a:gd name="connsiteX15-427" fmla="*/ 1010331 w 1942632"/>
              <a:gd name="connsiteY15-428" fmla="*/ 120212 h 1283495"/>
              <a:gd name="connsiteX16-429" fmla="*/ 955227 w 1942632"/>
              <a:gd name="connsiteY16-430" fmla="*/ 65108 h 1283495"/>
              <a:gd name="connsiteX17-431" fmla="*/ 946969 w 1942632"/>
              <a:gd name="connsiteY17-432" fmla="*/ 23530 h 1283495"/>
              <a:gd name="connsiteX0-433" fmla="*/ 946969 w 1942632"/>
              <a:gd name="connsiteY0-434" fmla="*/ 23530 h 1283495"/>
              <a:gd name="connsiteX1-435" fmla="*/ 982173 w 1942632"/>
              <a:gd name="connsiteY1-436" fmla="*/ 0 h 1283495"/>
              <a:gd name="connsiteX2-437" fmla="*/ 1904588 w 1942632"/>
              <a:gd name="connsiteY2-438" fmla="*/ 0 h 1283495"/>
              <a:gd name="connsiteX3-439" fmla="*/ 1942632 w 1942632"/>
              <a:gd name="connsiteY3-440" fmla="*/ 38107 h 1283495"/>
              <a:gd name="connsiteX4-441" fmla="*/ 1942632 w 1942632"/>
              <a:gd name="connsiteY4-442" fmla="*/ 960540 h 1283495"/>
              <a:gd name="connsiteX5-443" fmla="*/ 1919081 w 1942632"/>
              <a:gd name="connsiteY5-444" fmla="*/ 995690 h 1283495"/>
              <a:gd name="connsiteX6-445" fmla="*/ 1877553 w 1942632"/>
              <a:gd name="connsiteY6-446" fmla="*/ 987434 h 1283495"/>
              <a:gd name="connsiteX7-447" fmla="*/ 1819771 w 1942632"/>
              <a:gd name="connsiteY7-448" fmla="*/ 929652 h 1283495"/>
              <a:gd name="connsiteX8-449" fmla="*/ 1765689 w 1942632"/>
              <a:gd name="connsiteY8-450" fmla="*/ 929787 h 1283495"/>
              <a:gd name="connsiteX9-451" fmla="*/ 1427581 w 1942632"/>
              <a:gd name="connsiteY9-452" fmla="*/ 1272148 h 1283495"/>
              <a:gd name="connsiteX10-453" fmla="*/ 1400455 w 1942632"/>
              <a:gd name="connsiteY10-454" fmla="*/ 1283495 h 1283495"/>
              <a:gd name="connsiteX11-455" fmla="*/ 36397 w 1942632"/>
              <a:gd name="connsiteY11-456" fmla="*/ 1283495 h 1283495"/>
              <a:gd name="connsiteX12-457" fmla="*/ 1385 w 1942632"/>
              <a:gd name="connsiteY12-458" fmla="*/ 1260348 h 1283495"/>
              <a:gd name="connsiteX13-459" fmla="*/ 8920 w 1942632"/>
              <a:gd name="connsiteY13-460" fmla="*/ 1219033 h 1283495"/>
              <a:gd name="connsiteX14-461" fmla="*/ 1010873 w 1942632"/>
              <a:gd name="connsiteY14-462" fmla="*/ 173517 h 1283495"/>
              <a:gd name="connsiteX15-463" fmla="*/ 1010331 w 1942632"/>
              <a:gd name="connsiteY15-464" fmla="*/ 120212 h 1283495"/>
              <a:gd name="connsiteX16-465" fmla="*/ 955227 w 1942632"/>
              <a:gd name="connsiteY16-466" fmla="*/ 65108 h 1283495"/>
              <a:gd name="connsiteX17-467" fmla="*/ 946969 w 1942632"/>
              <a:gd name="connsiteY17-468" fmla="*/ 23530 h 1283495"/>
              <a:gd name="connsiteX0-469" fmla="*/ 946969 w 1942632"/>
              <a:gd name="connsiteY0-470" fmla="*/ 23530 h 1283495"/>
              <a:gd name="connsiteX1-471" fmla="*/ 982173 w 1942632"/>
              <a:gd name="connsiteY1-472" fmla="*/ 0 h 1283495"/>
              <a:gd name="connsiteX2-473" fmla="*/ 1904588 w 1942632"/>
              <a:gd name="connsiteY2-474" fmla="*/ 0 h 1283495"/>
              <a:gd name="connsiteX3-475" fmla="*/ 1942632 w 1942632"/>
              <a:gd name="connsiteY3-476" fmla="*/ 38107 h 1283495"/>
              <a:gd name="connsiteX4-477" fmla="*/ 1942632 w 1942632"/>
              <a:gd name="connsiteY4-478" fmla="*/ 960540 h 1283495"/>
              <a:gd name="connsiteX5-479" fmla="*/ 1919081 w 1942632"/>
              <a:gd name="connsiteY5-480" fmla="*/ 995690 h 1283495"/>
              <a:gd name="connsiteX6-481" fmla="*/ 1877553 w 1942632"/>
              <a:gd name="connsiteY6-482" fmla="*/ 987434 h 1283495"/>
              <a:gd name="connsiteX7-483" fmla="*/ 1819771 w 1942632"/>
              <a:gd name="connsiteY7-484" fmla="*/ 929652 h 1283495"/>
              <a:gd name="connsiteX8-485" fmla="*/ 1765689 w 1942632"/>
              <a:gd name="connsiteY8-486" fmla="*/ 929787 h 1283495"/>
              <a:gd name="connsiteX9-487" fmla="*/ 1427581 w 1942632"/>
              <a:gd name="connsiteY9-488" fmla="*/ 1272148 h 1283495"/>
              <a:gd name="connsiteX10-489" fmla="*/ 1400455 w 1942632"/>
              <a:gd name="connsiteY10-490" fmla="*/ 1283495 h 1283495"/>
              <a:gd name="connsiteX11-491" fmla="*/ 36397 w 1942632"/>
              <a:gd name="connsiteY11-492" fmla="*/ 1283495 h 1283495"/>
              <a:gd name="connsiteX12-493" fmla="*/ 1385 w 1942632"/>
              <a:gd name="connsiteY12-494" fmla="*/ 1260348 h 1283495"/>
              <a:gd name="connsiteX13-495" fmla="*/ 8920 w 1942632"/>
              <a:gd name="connsiteY13-496" fmla="*/ 1219033 h 1283495"/>
              <a:gd name="connsiteX14-497" fmla="*/ 1010873 w 1942632"/>
              <a:gd name="connsiteY14-498" fmla="*/ 173517 h 1283495"/>
              <a:gd name="connsiteX15-499" fmla="*/ 1010331 w 1942632"/>
              <a:gd name="connsiteY15-500" fmla="*/ 120212 h 1283495"/>
              <a:gd name="connsiteX16-501" fmla="*/ 955227 w 1942632"/>
              <a:gd name="connsiteY16-502" fmla="*/ 65108 h 1283495"/>
              <a:gd name="connsiteX17-503" fmla="*/ 946969 w 1942632"/>
              <a:gd name="connsiteY17-504" fmla="*/ 23530 h 1283495"/>
              <a:gd name="connsiteX0-505" fmla="*/ 946969 w 1942632"/>
              <a:gd name="connsiteY0-506" fmla="*/ 23530 h 1283495"/>
              <a:gd name="connsiteX1-507" fmla="*/ 982173 w 1942632"/>
              <a:gd name="connsiteY1-508" fmla="*/ 0 h 1283495"/>
              <a:gd name="connsiteX2-509" fmla="*/ 1904588 w 1942632"/>
              <a:gd name="connsiteY2-510" fmla="*/ 0 h 1283495"/>
              <a:gd name="connsiteX3-511" fmla="*/ 1942632 w 1942632"/>
              <a:gd name="connsiteY3-512" fmla="*/ 38107 h 1283495"/>
              <a:gd name="connsiteX4-513" fmla="*/ 1942632 w 1942632"/>
              <a:gd name="connsiteY4-514" fmla="*/ 960540 h 1283495"/>
              <a:gd name="connsiteX5-515" fmla="*/ 1919081 w 1942632"/>
              <a:gd name="connsiteY5-516" fmla="*/ 995690 h 1283495"/>
              <a:gd name="connsiteX6-517" fmla="*/ 1877553 w 1942632"/>
              <a:gd name="connsiteY6-518" fmla="*/ 987434 h 1283495"/>
              <a:gd name="connsiteX7-519" fmla="*/ 1819771 w 1942632"/>
              <a:gd name="connsiteY7-520" fmla="*/ 929652 h 1283495"/>
              <a:gd name="connsiteX8-521" fmla="*/ 1765689 w 1942632"/>
              <a:gd name="connsiteY8-522" fmla="*/ 929787 h 1283495"/>
              <a:gd name="connsiteX9-523" fmla="*/ 1427581 w 1942632"/>
              <a:gd name="connsiteY9-524" fmla="*/ 1272148 h 1283495"/>
              <a:gd name="connsiteX10-525" fmla="*/ 1400455 w 1942632"/>
              <a:gd name="connsiteY10-526" fmla="*/ 1283495 h 1283495"/>
              <a:gd name="connsiteX11-527" fmla="*/ 36397 w 1942632"/>
              <a:gd name="connsiteY11-528" fmla="*/ 1283495 h 1283495"/>
              <a:gd name="connsiteX12-529" fmla="*/ 1385 w 1942632"/>
              <a:gd name="connsiteY12-530" fmla="*/ 1260348 h 1283495"/>
              <a:gd name="connsiteX13-531" fmla="*/ 8920 w 1942632"/>
              <a:gd name="connsiteY13-532" fmla="*/ 1219033 h 1283495"/>
              <a:gd name="connsiteX14-533" fmla="*/ 1010873 w 1942632"/>
              <a:gd name="connsiteY14-534" fmla="*/ 173517 h 1283495"/>
              <a:gd name="connsiteX15-535" fmla="*/ 1010331 w 1942632"/>
              <a:gd name="connsiteY15-536" fmla="*/ 120212 h 1283495"/>
              <a:gd name="connsiteX16-537" fmla="*/ 955227 w 1942632"/>
              <a:gd name="connsiteY16-538" fmla="*/ 65108 h 1283495"/>
              <a:gd name="connsiteX17-539" fmla="*/ 946969 w 1942632"/>
              <a:gd name="connsiteY17-540" fmla="*/ 23530 h 1283495"/>
              <a:gd name="connsiteX0-541" fmla="*/ 946969 w 1942632"/>
              <a:gd name="connsiteY0-542" fmla="*/ 23530 h 1283495"/>
              <a:gd name="connsiteX1-543" fmla="*/ 982173 w 1942632"/>
              <a:gd name="connsiteY1-544" fmla="*/ 0 h 1283495"/>
              <a:gd name="connsiteX2-545" fmla="*/ 1904588 w 1942632"/>
              <a:gd name="connsiteY2-546" fmla="*/ 0 h 1283495"/>
              <a:gd name="connsiteX3-547" fmla="*/ 1942632 w 1942632"/>
              <a:gd name="connsiteY3-548" fmla="*/ 38107 h 1283495"/>
              <a:gd name="connsiteX4-549" fmla="*/ 1942632 w 1942632"/>
              <a:gd name="connsiteY4-550" fmla="*/ 960540 h 1283495"/>
              <a:gd name="connsiteX5-551" fmla="*/ 1919081 w 1942632"/>
              <a:gd name="connsiteY5-552" fmla="*/ 995690 h 1283495"/>
              <a:gd name="connsiteX6-553" fmla="*/ 1877553 w 1942632"/>
              <a:gd name="connsiteY6-554" fmla="*/ 987434 h 1283495"/>
              <a:gd name="connsiteX7-555" fmla="*/ 1819771 w 1942632"/>
              <a:gd name="connsiteY7-556" fmla="*/ 929652 h 1283495"/>
              <a:gd name="connsiteX8-557" fmla="*/ 1765689 w 1942632"/>
              <a:gd name="connsiteY8-558" fmla="*/ 929787 h 1283495"/>
              <a:gd name="connsiteX9-559" fmla="*/ 1427581 w 1942632"/>
              <a:gd name="connsiteY9-560" fmla="*/ 1272148 h 1283495"/>
              <a:gd name="connsiteX10-561" fmla="*/ 1400455 w 1942632"/>
              <a:gd name="connsiteY10-562" fmla="*/ 1283495 h 1283495"/>
              <a:gd name="connsiteX11-563" fmla="*/ 36397 w 1942632"/>
              <a:gd name="connsiteY11-564" fmla="*/ 1283495 h 1283495"/>
              <a:gd name="connsiteX12-565" fmla="*/ 1385 w 1942632"/>
              <a:gd name="connsiteY12-566" fmla="*/ 1260348 h 1283495"/>
              <a:gd name="connsiteX13-567" fmla="*/ 8920 w 1942632"/>
              <a:gd name="connsiteY13-568" fmla="*/ 1219033 h 1283495"/>
              <a:gd name="connsiteX14-569" fmla="*/ 1010873 w 1942632"/>
              <a:gd name="connsiteY14-570" fmla="*/ 173517 h 1283495"/>
              <a:gd name="connsiteX15-571" fmla="*/ 1010331 w 1942632"/>
              <a:gd name="connsiteY15-572" fmla="*/ 120212 h 1283495"/>
              <a:gd name="connsiteX16-573" fmla="*/ 955227 w 1942632"/>
              <a:gd name="connsiteY16-574" fmla="*/ 65108 h 1283495"/>
              <a:gd name="connsiteX17-575" fmla="*/ 946969 w 1942632"/>
              <a:gd name="connsiteY17-576" fmla="*/ 23530 h 1283495"/>
              <a:gd name="connsiteX0-577" fmla="*/ 946969 w 1942632"/>
              <a:gd name="connsiteY0-578" fmla="*/ 23530 h 1283495"/>
              <a:gd name="connsiteX1-579" fmla="*/ 982173 w 1942632"/>
              <a:gd name="connsiteY1-580" fmla="*/ 0 h 1283495"/>
              <a:gd name="connsiteX2-581" fmla="*/ 1904588 w 1942632"/>
              <a:gd name="connsiteY2-582" fmla="*/ 0 h 1283495"/>
              <a:gd name="connsiteX3-583" fmla="*/ 1942632 w 1942632"/>
              <a:gd name="connsiteY3-584" fmla="*/ 38107 h 1283495"/>
              <a:gd name="connsiteX4-585" fmla="*/ 1942632 w 1942632"/>
              <a:gd name="connsiteY4-586" fmla="*/ 960540 h 1283495"/>
              <a:gd name="connsiteX5-587" fmla="*/ 1919081 w 1942632"/>
              <a:gd name="connsiteY5-588" fmla="*/ 995690 h 1283495"/>
              <a:gd name="connsiteX6-589" fmla="*/ 1877553 w 1942632"/>
              <a:gd name="connsiteY6-590" fmla="*/ 987434 h 1283495"/>
              <a:gd name="connsiteX7-591" fmla="*/ 1819771 w 1942632"/>
              <a:gd name="connsiteY7-592" fmla="*/ 929652 h 1283495"/>
              <a:gd name="connsiteX8-593" fmla="*/ 1765689 w 1942632"/>
              <a:gd name="connsiteY8-594" fmla="*/ 929787 h 1283495"/>
              <a:gd name="connsiteX9-595" fmla="*/ 1427581 w 1942632"/>
              <a:gd name="connsiteY9-596" fmla="*/ 1272148 h 1283495"/>
              <a:gd name="connsiteX10-597" fmla="*/ 1400455 w 1942632"/>
              <a:gd name="connsiteY10-598" fmla="*/ 1283495 h 1283495"/>
              <a:gd name="connsiteX11-599" fmla="*/ 36397 w 1942632"/>
              <a:gd name="connsiteY11-600" fmla="*/ 1283495 h 1283495"/>
              <a:gd name="connsiteX12-601" fmla="*/ 1385 w 1942632"/>
              <a:gd name="connsiteY12-602" fmla="*/ 1260348 h 1283495"/>
              <a:gd name="connsiteX13-603" fmla="*/ 8920 w 1942632"/>
              <a:gd name="connsiteY13-604" fmla="*/ 1219033 h 1283495"/>
              <a:gd name="connsiteX14-605" fmla="*/ 1010873 w 1942632"/>
              <a:gd name="connsiteY14-606" fmla="*/ 173517 h 1283495"/>
              <a:gd name="connsiteX15-607" fmla="*/ 1010331 w 1942632"/>
              <a:gd name="connsiteY15-608" fmla="*/ 120212 h 1283495"/>
              <a:gd name="connsiteX16-609" fmla="*/ 955227 w 1942632"/>
              <a:gd name="connsiteY16-610" fmla="*/ 65108 h 1283495"/>
              <a:gd name="connsiteX17-611" fmla="*/ 946969 w 1942632"/>
              <a:gd name="connsiteY17-612" fmla="*/ 23530 h 1283495"/>
              <a:gd name="connsiteX0-613" fmla="*/ 946969 w 1942632"/>
              <a:gd name="connsiteY0-614" fmla="*/ 23530 h 1283495"/>
              <a:gd name="connsiteX1-615" fmla="*/ 982173 w 1942632"/>
              <a:gd name="connsiteY1-616" fmla="*/ 0 h 1283495"/>
              <a:gd name="connsiteX2-617" fmla="*/ 1904588 w 1942632"/>
              <a:gd name="connsiteY2-618" fmla="*/ 0 h 1283495"/>
              <a:gd name="connsiteX3-619" fmla="*/ 1942632 w 1942632"/>
              <a:gd name="connsiteY3-620" fmla="*/ 38107 h 1283495"/>
              <a:gd name="connsiteX4-621" fmla="*/ 1942632 w 1942632"/>
              <a:gd name="connsiteY4-622" fmla="*/ 960540 h 1283495"/>
              <a:gd name="connsiteX5-623" fmla="*/ 1919081 w 1942632"/>
              <a:gd name="connsiteY5-624" fmla="*/ 995690 h 1283495"/>
              <a:gd name="connsiteX6-625" fmla="*/ 1877553 w 1942632"/>
              <a:gd name="connsiteY6-626" fmla="*/ 987434 h 1283495"/>
              <a:gd name="connsiteX7-627" fmla="*/ 1819771 w 1942632"/>
              <a:gd name="connsiteY7-628" fmla="*/ 929652 h 1283495"/>
              <a:gd name="connsiteX8-629" fmla="*/ 1765689 w 1942632"/>
              <a:gd name="connsiteY8-630" fmla="*/ 929787 h 1283495"/>
              <a:gd name="connsiteX9-631" fmla="*/ 1427581 w 1942632"/>
              <a:gd name="connsiteY9-632" fmla="*/ 1272148 h 1283495"/>
              <a:gd name="connsiteX10-633" fmla="*/ 1400455 w 1942632"/>
              <a:gd name="connsiteY10-634" fmla="*/ 1283495 h 1283495"/>
              <a:gd name="connsiteX11-635" fmla="*/ 36397 w 1942632"/>
              <a:gd name="connsiteY11-636" fmla="*/ 1283495 h 1283495"/>
              <a:gd name="connsiteX12-637" fmla="*/ 1385 w 1942632"/>
              <a:gd name="connsiteY12-638" fmla="*/ 1260348 h 1283495"/>
              <a:gd name="connsiteX13-639" fmla="*/ 8920 w 1942632"/>
              <a:gd name="connsiteY13-640" fmla="*/ 1219033 h 1283495"/>
              <a:gd name="connsiteX14-641" fmla="*/ 1010873 w 1942632"/>
              <a:gd name="connsiteY14-642" fmla="*/ 173517 h 1283495"/>
              <a:gd name="connsiteX15-643" fmla="*/ 1010331 w 1942632"/>
              <a:gd name="connsiteY15-644" fmla="*/ 120212 h 1283495"/>
              <a:gd name="connsiteX16-645" fmla="*/ 955227 w 1942632"/>
              <a:gd name="connsiteY16-646" fmla="*/ 65108 h 1283495"/>
              <a:gd name="connsiteX17-647" fmla="*/ 946969 w 1942632"/>
              <a:gd name="connsiteY17-648" fmla="*/ 23530 h 1283495"/>
              <a:gd name="connsiteX0-649" fmla="*/ 946969 w 1942632"/>
              <a:gd name="connsiteY0-650" fmla="*/ 23530 h 1283495"/>
              <a:gd name="connsiteX1-651" fmla="*/ 982173 w 1942632"/>
              <a:gd name="connsiteY1-652" fmla="*/ 0 h 1283495"/>
              <a:gd name="connsiteX2-653" fmla="*/ 1904588 w 1942632"/>
              <a:gd name="connsiteY2-654" fmla="*/ 0 h 1283495"/>
              <a:gd name="connsiteX3-655" fmla="*/ 1942632 w 1942632"/>
              <a:gd name="connsiteY3-656" fmla="*/ 38107 h 1283495"/>
              <a:gd name="connsiteX4-657" fmla="*/ 1942632 w 1942632"/>
              <a:gd name="connsiteY4-658" fmla="*/ 960540 h 1283495"/>
              <a:gd name="connsiteX5-659" fmla="*/ 1919081 w 1942632"/>
              <a:gd name="connsiteY5-660" fmla="*/ 995690 h 1283495"/>
              <a:gd name="connsiteX6-661" fmla="*/ 1877553 w 1942632"/>
              <a:gd name="connsiteY6-662" fmla="*/ 987434 h 1283495"/>
              <a:gd name="connsiteX7-663" fmla="*/ 1819771 w 1942632"/>
              <a:gd name="connsiteY7-664" fmla="*/ 929652 h 1283495"/>
              <a:gd name="connsiteX8-665" fmla="*/ 1765689 w 1942632"/>
              <a:gd name="connsiteY8-666" fmla="*/ 929787 h 1283495"/>
              <a:gd name="connsiteX9-667" fmla="*/ 1427581 w 1942632"/>
              <a:gd name="connsiteY9-668" fmla="*/ 1272148 h 1283495"/>
              <a:gd name="connsiteX10-669" fmla="*/ 1400455 w 1942632"/>
              <a:gd name="connsiteY10-670" fmla="*/ 1283495 h 1283495"/>
              <a:gd name="connsiteX11-671" fmla="*/ 36397 w 1942632"/>
              <a:gd name="connsiteY11-672" fmla="*/ 1283495 h 1283495"/>
              <a:gd name="connsiteX12-673" fmla="*/ 1385 w 1942632"/>
              <a:gd name="connsiteY12-674" fmla="*/ 1260348 h 1283495"/>
              <a:gd name="connsiteX13-675" fmla="*/ 8920 w 1942632"/>
              <a:gd name="connsiteY13-676" fmla="*/ 1219033 h 1283495"/>
              <a:gd name="connsiteX14-677" fmla="*/ 1010873 w 1942632"/>
              <a:gd name="connsiteY14-678" fmla="*/ 173517 h 1283495"/>
              <a:gd name="connsiteX15-679" fmla="*/ 1010331 w 1942632"/>
              <a:gd name="connsiteY15-680" fmla="*/ 120212 h 1283495"/>
              <a:gd name="connsiteX16-681" fmla="*/ 955227 w 1942632"/>
              <a:gd name="connsiteY16-682" fmla="*/ 65108 h 1283495"/>
              <a:gd name="connsiteX17-683" fmla="*/ 946969 w 1942632"/>
              <a:gd name="connsiteY17-684" fmla="*/ 23530 h 1283495"/>
              <a:gd name="connsiteX0-685" fmla="*/ 946969 w 1942632"/>
              <a:gd name="connsiteY0-686" fmla="*/ 23530 h 1283495"/>
              <a:gd name="connsiteX1-687" fmla="*/ 982173 w 1942632"/>
              <a:gd name="connsiteY1-688" fmla="*/ 0 h 1283495"/>
              <a:gd name="connsiteX2-689" fmla="*/ 1904588 w 1942632"/>
              <a:gd name="connsiteY2-690" fmla="*/ 0 h 1283495"/>
              <a:gd name="connsiteX3-691" fmla="*/ 1942632 w 1942632"/>
              <a:gd name="connsiteY3-692" fmla="*/ 38107 h 1283495"/>
              <a:gd name="connsiteX4-693" fmla="*/ 1942632 w 1942632"/>
              <a:gd name="connsiteY4-694" fmla="*/ 960540 h 1283495"/>
              <a:gd name="connsiteX5-695" fmla="*/ 1919081 w 1942632"/>
              <a:gd name="connsiteY5-696" fmla="*/ 995690 h 1283495"/>
              <a:gd name="connsiteX6-697" fmla="*/ 1877553 w 1942632"/>
              <a:gd name="connsiteY6-698" fmla="*/ 987434 h 1283495"/>
              <a:gd name="connsiteX7-699" fmla="*/ 1819771 w 1942632"/>
              <a:gd name="connsiteY7-700" fmla="*/ 929652 h 1283495"/>
              <a:gd name="connsiteX8-701" fmla="*/ 1765689 w 1942632"/>
              <a:gd name="connsiteY8-702" fmla="*/ 929787 h 1283495"/>
              <a:gd name="connsiteX9-703" fmla="*/ 1427581 w 1942632"/>
              <a:gd name="connsiteY9-704" fmla="*/ 1272148 h 1283495"/>
              <a:gd name="connsiteX10-705" fmla="*/ 1400455 w 1942632"/>
              <a:gd name="connsiteY10-706" fmla="*/ 1283495 h 1283495"/>
              <a:gd name="connsiteX11-707" fmla="*/ 36397 w 1942632"/>
              <a:gd name="connsiteY11-708" fmla="*/ 1283495 h 1283495"/>
              <a:gd name="connsiteX12-709" fmla="*/ 1385 w 1942632"/>
              <a:gd name="connsiteY12-710" fmla="*/ 1260348 h 1283495"/>
              <a:gd name="connsiteX13-711" fmla="*/ 8920 w 1942632"/>
              <a:gd name="connsiteY13-712" fmla="*/ 1219033 h 1283495"/>
              <a:gd name="connsiteX14-713" fmla="*/ 1010873 w 1942632"/>
              <a:gd name="connsiteY14-714" fmla="*/ 173517 h 1283495"/>
              <a:gd name="connsiteX15-715" fmla="*/ 1010331 w 1942632"/>
              <a:gd name="connsiteY15-716" fmla="*/ 120212 h 1283495"/>
              <a:gd name="connsiteX16-717" fmla="*/ 955227 w 1942632"/>
              <a:gd name="connsiteY16-718" fmla="*/ 65108 h 1283495"/>
              <a:gd name="connsiteX17-719" fmla="*/ 946969 w 1942632"/>
              <a:gd name="connsiteY17-720" fmla="*/ 23530 h 1283495"/>
              <a:gd name="connsiteX0-721" fmla="*/ 946969 w 1942632"/>
              <a:gd name="connsiteY0-722" fmla="*/ 23530 h 1283495"/>
              <a:gd name="connsiteX1-723" fmla="*/ 982173 w 1942632"/>
              <a:gd name="connsiteY1-724" fmla="*/ 0 h 1283495"/>
              <a:gd name="connsiteX2-725" fmla="*/ 1904588 w 1942632"/>
              <a:gd name="connsiteY2-726" fmla="*/ 0 h 1283495"/>
              <a:gd name="connsiteX3-727" fmla="*/ 1942632 w 1942632"/>
              <a:gd name="connsiteY3-728" fmla="*/ 38107 h 1283495"/>
              <a:gd name="connsiteX4-729" fmla="*/ 1942632 w 1942632"/>
              <a:gd name="connsiteY4-730" fmla="*/ 960540 h 1283495"/>
              <a:gd name="connsiteX5-731" fmla="*/ 1919081 w 1942632"/>
              <a:gd name="connsiteY5-732" fmla="*/ 995690 h 1283495"/>
              <a:gd name="connsiteX6-733" fmla="*/ 1877553 w 1942632"/>
              <a:gd name="connsiteY6-734" fmla="*/ 987434 h 1283495"/>
              <a:gd name="connsiteX7-735" fmla="*/ 1819771 w 1942632"/>
              <a:gd name="connsiteY7-736" fmla="*/ 929652 h 1283495"/>
              <a:gd name="connsiteX8-737" fmla="*/ 1765689 w 1942632"/>
              <a:gd name="connsiteY8-738" fmla="*/ 929787 h 1283495"/>
              <a:gd name="connsiteX9-739" fmla="*/ 1427581 w 1942632"/>
              <a:gd name="connsiteY9-740" fmla="*/ 1272148 h 1283495"/>
              <a:gd name="connsiteX10-741" fmla="*/ 1400455 w 1942632"/>
              <a:gd name="connsiteY10-742" fmla="*/ 1283495 h 1283495"/>
              <a:gd name="connsiteX11-743" fmla="*/ 36397 w 1942632"/>
              <a:gd name="connsiteY11-744" fmla="*/ 1283495 h 1283495"/>
              <a:gd name="connsiteX12-745" fmla="*/ 1385 w 1942632"/>
              <a:gd name="connsiteY12-746" fmla="*/ 1260348 h 1283495"/>
              <a:gd name="connsiteX13-747" fmla="*/ 8920 w 1942632"/>
              <a:gd name="connsiteY13-748" fmla="*/ 1219033 h 1283495"/>
              <a:gd name="connsiteX14-749" fmla="*/ 1010873 w 1942632"/>
              <a:gd name="connsiteY14-750" fmla="*/ 173517 h 1283495"/>
              <a:gd name="connsiteX15-751" fmla="*/ 1010331 w 1942632"/>
              <a:gd name="connsiteY15-752" fmla="*/ 120212 h 1283495"/>
              <a:gd name="connsiteX16-753" fmla="*/ 955227 w 1942632"/>
              <a:gd name="connsiteY16-754" fmla="*/ 65108 h 1283495"/>
              <a:gd name="connsiteX17-755" fmla="*/ 946969 w 1942632"/>
              <a:gd name="connsiteY17-756" fmla="*/ 23530 h 1283495"/>
              <a:gd name="connsiteX0-757" fmla="*/ 946345 w 1942008"/>
              <a:gd name="connsiteY0-758" fmla="*/ 23530 h 1283495"/>
              <a:gd name="connsiteX1-759" fmla="*/ 981549 w 1942008"/>
              <a:gd name="connsiteY1-760" fmla="*/ 0 h 1283495"/>
              <a:gd name="connsiteX2-761" fmla="*/ 1903964 w 1942008"/>
              <a:gd name="connsiteY2-762" fmla="*/ 0 h 1283495"/>
              <a:gd name="connsiteX3-763" fmla="*/ 1942008 w 1942008"/>
              <a:gd name="connsiteY3-764" fmla="*/ 38107 h 1283495"/>
              <a:gd name="connsiteX4-765" fmla="*/ 1942008 w 1942008"/>
              <a:gd name="connsiteY4-766" fmla="*/ 960540 h 1283495"/>
              <a:gd name="connsiteX5-767" fmla="*/ 1918457 w 1942008"/>
              <a:gd name="connsiteY5-768" fmla="*/ 995690 h 1283495"/>
              <a:gd name="connsiteX6-769" fmla="*/ 1876929 w 1942008"/>
              <a:gd name="connsiteY6-770" fmla="*/ 987434 h 1283495"/>
              <a:gd name="connsiteX7-771" fmla="*/ 1819147 w 1942008"/>
              <a:gd name="connsiteY7-772" fmla="*/ 929652 h 1283495"/>
              <a:gd name="connsiteX8-773" fmla="*/ 1765065 w 1942008"/>
              <a:gd name="connsiteY8-774" fmla="*/ 929787 h 1283495"/>
              <a:gd name="connsiteX9-775" fmla="*/ 1426957 w 1942008"/>
              <a:gd name="connsiteY9-776" fmla="*/ 1272148 h 1283495"/>
              <a:gd name="connsiteX10-777" fmla="*/ 1399831 w 1942008"/>
              <a:gd name="connsiteY10-778" fmla="*/ 1283495 h 1283495"/>
              <a:gd name="connsiteX11-779" fmla="*/ 35773 w 1942008"/>
              <a:gd name="connsiteY11-780" fmla="*/ 1283495 h 1283495"/>
              <a:gd name="connsiteX12-781" fmla="*/ 761 w 1942008"/>
              <a:gd name="connsiteY12-782" fmla="*/ 1260348 h 1283495"/>
              <a:gd name="connsiteX13-783" fmla="*/ 8296 w 1942008"/>
              <a:gd name="connsiteY13-784" fmla="*/ 1219033 h 1283495"/>
              <a:gd name="connsiteX14-785" fmla="*/ 1010249 w 1942008"/>
              <a:gd name="connsiteY14-786" fmla="*/ 173517 h 1283495"/>
              <a:gd name="connsiteX15-787" fmla="*/ 1009707 w 1942008"/>
              <a:gd name="connsiteY15-788" fmla="*/ 120212 h 1283495"/>
              <a:gd name="connsiteX16-789" fmla="*/ 954603 w 1942008"/>
              <a:gd name="connsiteY16-790" fmla="*/ 65108 h 1283495"/>
              <a:gd name="connsiteX17-791" fmla="*/ 946345 w 1942008"/>
              <a:gd name="connsiteY17-792" fmla="*/ 23530 h 1283495"/>
              <a:gd name="connsiteX0-793" fmla="*/ 945771 w 1941434"/>
              <a:gd name="connsiteY0-794" fmla="*/ 23530 h 1283495"/>
              <a:gd name="connsiteX1-795" fmla="*/ 980975 w 1941434"/>
              <a:gd name="connsiteY1-796" fmla="*/ 0 h 1283495"/>
              <a:gd name="connsiteX2-797" fmla="*/ 1903390 w 1941434"/>
              <a:gd name="connsiteY2-798" fmla="*/ 0 h 1283495"/>
              <a:gd name="connsiteX3-799" fmla="*/ 1941434 w 1941434"/>
              <a:gd name="connsiteY3-800" fmla="*/ 38107 h 1283495"/>
              <a:gd name="connsiteX4-801" fmla="*/ 1941434 w 1941434"/>
              <a:gd name="connsiteY4-802" fmla="*/ 960540 h 1283495"/>
              <a:gd name="connsiteX5-803" fmla="*/ 1917883 w 1941434"/>
              <a:gd name="connsiteY5-804" fmla="*/ 995690 h 1283495"/>
              <a:gd name="connsiteX6-805" fmla="*/ 1876355 w 1941434"/>
              <a:gd name="connsiteY6-806" fmla="*/ 987434 h 1283495"/>
              <a:gd name="connsiteX7-807" fmla="*/ 1818573 w 1941434"/>
              <a:gd name="connsiteY7-808" fmla="*/ 929652 h 1283495"/>
              <a:gd name="connsiteX8-809" fmla="*/ 1764491 w 1941434"/>
              <a:gd name="connsiteY8-810" fmla="*/ 929787 h 1283495"/>
              <a:gd name="connsiteX9-811" fmla="*/ 1426383 w 1941434"/>
              <a:gd name="connsiteY9-812" fmla="*/ 1272148 h 1283495"/>
              <a:gd name="connsiteX10-813" fmla="*/ 1399257 w 1941434"/>
              <a:gd name="connsiteY10-814" fmla="*/ 1283495 h 1283495"/>
              <a:gd name="connsiteX11-815" fmla="*/ 35199 w 1941434"/>
              <a:gd name="connsiteY11-816" fmla="*/ 1283495 h 1283495"/>
              <a:gd name="connsiteX12-817" fmla="*/ 187 w 1941434"/>
              <a:gd name="connsiteY12-818" fmla="*/ 1260348 h 1283495"/>
              <a:gd name="connsiteX13-819" fmla="*/ 7722 w 1941434"/>
              <a:gd name="connsiteY13-820" fmla="*/ 1219033 h 1283495"/>
              <a:gd name="connsiteX14-821" fmla="*/ 1009675 w 1941434"/>
              <a:gd name="connsiteY14-822" fmla="*/ 173517 h 1283495"/>
              <a:gd name="connsiteX15-823" fmla="*/ 1009133 w 1941434"/>
              <a:gd name="connsiteY15-824" fmla="*/ 120212 h 1283495"/>
              <a:gd name="connsiteX16-825" fmla="*/ 954029 w 1941434"/>
              <a:gd name="connsiteY16-826" fmla="*/ 65108 h 1283495"/>
              <a:gd name="connsiteX17-827" fmla="*/ 945771 w 1941434"/>
              <a:gd name="connsiteY17-828" fmla="*/ 23530 h 1283495"/>
              <a:gd name="connsiteX0-829" fmla="*/ 946469 w 1942132"/>
              <a:gd name="connsiteY0-830" fmla="*/ 23530 h 1283495"/>
              <a:gd name="connsiteX1-831" fmla="*/ 981673 w 1942132"/>
              <a:gd name="connsiteY1-832" fmla="*/ 0 h 1283495"/>
              <a:gd name="connsiteX2-833" fmla="*/ 1904088 w 1942132"/>
              <a:gd name="connsiteY2-834" fmla="*/ 0 h 1283495"/>
              <a:gd name="connsiteX3-835" fmla="*/ 1942132 w 1942132"/>
              <a:gd name="connsiteY3-836" fmla="*/ 38107 h 1283495"/>
              <a:gd name="connsiteX4-837" fmla="*/ 1942132 w 1942132"/>
              <a:gd name="connsiteY4-838" fmla="*/ 960540 h 1283495"/>
              <a:gd name="connsiteX5-839" fmla="*/ 1918581 w 1942132"/>
              <a:gd name="connsiteY5-840" fmla="*/ 995690 h 1283495"/>
              <a:gd name="connsiteX6-841" fmla="*/ 1877053 w 1942132"/>
              <a:gd name="connsiteY6-842" fmla="*/ 987434 h 1283495"/>
              <a:gd name="connsiteX7-843" fmla="*/ 1819271 w 1942132"/>
              <a:gd name="connsiteY7-844" fmla="*/ 929652 h 1283495"/>
              <a:gd name="connsiteX8-845" fmla="*/ 1765189 w 1942132"/>
              <a:gd name="connsiteY8-846" fmla="*/ 929787 h 1283495"/>
              <a:gd name="connsiteX9-847" fmla="*/ 1427081 w 1942132"/>
              <a:gd name="connsiteY9-848" fmla="*/ 1272148 h 1283495"/>
              <a:gd name="connsiteX10-849" fmla="*/ 1399955 w 1942132"/>
              <a:gd name="connsiteY10-850" fmla="*/ 1283495 h 1283495"/>
              <a:gd name="connsiteX11-851" fmla="*/ 35897 w 1942132"/>
              <a:gd name="connsiteY11-852" fmla="*/ 1283495 h 1283495"/>
              <a:gd name="connsiteX12-853" fmla="*/ 885 w 1942132"/>
              <a:gd name="connsiteY12-854" fmla="*/ 1260348 h 1283495"/>
              <a:gd name="connsiteX13-855" fmla="*/ 8420 w 1942132"/>
              <a:gd name="connsiteY13-856" fmla="*/ 1219033 h 1283495"/>
              <a:gd name="connsiteX14-857" fmla="*/ 1010373 w 1942132"/>
              <a:gd name="connsiteY14-858" fmla="*/ 173517 h 1283495"/>
              <a:gd name="connsiteX15-859" fmla="*/ 1009831 w 1942132"/>
              <a:gd name="connsiteY15-860" fmla="*/ 120212 h 1283495"/>
              <a:gd name="connsiteX16-861" fmla="*/ 954727 w 1942132"/>
              <a:gd name="connsiteY16-862" fmla="*/ 65108 h 1283495"/>
              <a:gd name="connsiteX17-863" fmla="*/ 946469 w 1942132"/>
              <a:gd name="connsiteY17-864" fmla="*/ 23530 h 1283495"/>
              <a:gd name="connsiteX0-865" fmla="*/ 948287 w 1943950"/>
              <a:gd name="connsiteY0-866" fmla="*/ 23530 h 1283495"/>
              <a:gd name="connsiteX1-867" fmla="*/ 983491 w 1943950"/>
              <a:gd name="connsiteY1-868" fmla="*/ 0 h 1283495"/>
              <a:gd name="connsiteX2-869" fmla="*/ 1905906 w 1943950"/>
              <a:gd name="connsiteY2-870" fmla="*/ 0 h 1283495"/>
              <a:gd name="connsiteX3-871" fmla="*/ 1943950 w 1943950"/>
              <a:gd name="connsiteY3-872" fmla="*/ 38107 h 1283495"/>
              <a:gd name="connsiteX4-873" fmla="*/ 1943950 w 1943950"/>
              <a:gd name="connsiteY4-874" fmla="*/ 960540 h 1283495"/>
              <a:gd name="connsiteX5-875" fmla="*/ 1920399 w 1943950"/>
              <a:gd name="connsiteY5-876" fmla="*/ 995690 h 1283495"/>
              <a:gd name="connsiteX6-877" fmla="*/ 1878871 w 1943950"/>
              <a:gd name="connsiteY6-878" fmla="*/ 987434 h 1283495"/>
              <a:gd name="connsiteX7-879" fmla="*/ 1821089 w 1943950"/>
              <a:gd name="connsiteY7-880" fmla="*/ 929652 h 1283495"/>
              <a:gd name="connsiteX8-881" fmla="*/ 1767007 w 1943950"/>
              <a:gd name="connsiteY8-882" fmla="*/ 929787 h 1283495"/>
              <a:gd name="connsiteX9-883" fmla="*/ 1428899 w 1943950"/>
              <a:gd name="connsiteY9-884" fmla="*/ 1272148 h 1283495"/>
              <a:gd name="connsiteX10-885" fmla="*/ 1401773 w 1943950"/>
              <a:gd name="connsiteY10-886" fmla="*/ 1283495 h 1283495"/>
              <a:gd name="connsiteX11-887" fmla="*/ 37715 w 1943950"/>
              <a:gd name="connsiteY11-888" fmla="*/ 1283495 h 1283495"/>
              <a:gd name="connsiteX12-889" fmla="*/ 2703 w 1943950"/>
              <a:gd name="connsiteY12-890" fmla="*/ 1260348 h 1283495"/>
              <a:gd name="connsiteX13-891" fmla="*/ 10238 w 1943950"/>
              <a:gd name="connsiteY13-892" fmla="*/ 1219033 h 1283495"/>
              <a:gd name="connsiteX14-893" fmla="*/ 1012191 w 1943950"/>
              <a:gd name="connsiteY14-894" fmla="*/ 173517 h 1283495"/>
              <a:gd name="connsiteX15-895" fmla="*/ 1011649 w 1943950"/>
              <a:gd name="connsiteY15-896" fmla="*/ 120212 h 1283495"/>
              <a:gd name="connsiteX16-897" fmla="*/ 956545 w 1943950"/>
              <a:gd name="connsiteY16-898" fmla="*/ 65108 h 1283495"/>
              <a:gd name="connsiteX17-899" fmla="*/ 948287 w 1943950"/>
              <a:gd name="connsiteY17-900" fmla="*/ 23530 h 1283495"/>
              <a:gd name="connsiteX0-901" fmla="*/ 948287 w 1943950"/>
              <a:gd name="connsiteY0-902" fmla="*/ 23530 h 1283495"/>
              <a:gd name="connsiteX1-903" fmla="*/ 983491 w 1943950"/>
              <a:gd name="connsiteY1-904" fmla="*/ 0 h 1283495"/>
              <a:gd name="connsiteX2-905" fmla="*/ 1905906 w 1943950"/>
              <a:gd name="connsiteY2-906" fmla="*/ 0 h 1283495"/>
              <a:gd name="connsiteX3-907" fmla="*/ 1943950 w 1943950"/>
              <a:gd name="connsiteY3-908" fmla="*/ 38107 h 1283495"/>
              <a:gd name="connsiteX4-909" fmla="*/ 1943950 w 1943950"/>
              <a:gd name="connsiteY4-910" fmla="*/ 960540 h 1283495"/>
              <a:gd name="connsiteX5-911" fmla="*/ 1920399 w 1943950"/>
              <a:gd name="connsiteY5-912" fmla="*/ 995690 h 1283495"/>
              <a:gd name="connsiteX6-913" fmla="*/ 1878871 w 1943950"/>
              <a:gd name="connsiteY6-914" fmla="*/ 987434 h 1283495"/>
              <a:gd name="connsiteX7-915" fmla="*/ 1821089 w 1943950"/>
              <a:gd name="connsiteY7-916" fmla="*/ 929652 h 1283495"/>
              <a:gd name="connsiteX8-917" fmla="*/ 1767007 w 1943950"/>
              <a:gd name="connsiteY8-918" fmla="*/ 929787 h 1283495"/>
              <a:gd name="connsiteX9-919" fmla="*/ 1428899 w 1943950"/>
              <a:gd name="connsiteY9-920" fmla="*/ 1272148 h 1283495"/>
              <a:gd name="connsiteX10-921" fmla="*/ 1401773 w 1943950"/>
              <a:gd name="connsiteY10-922" fmla="*/ 1283495 h 1283495"/>
              <a:gd name="connsiteX11-923" fmla="*/ 37715 w 1943950"/>
              <a:gd name="connsiteY11-924" fmla="*/ 1283495 h 1283495"/>
              <a:gd name="connsiteX12-925" fmla="*/ 2703 w 1943950"/>
              <a:gd name="connsiteY12-926" fmla="*/ 1260348 h 1283495"/>
              <a:gd name="connsiteX13-927" fmla="*/ 10238 w 1943950"/>
              <a:gd name="connsiteY13-928" fmla="*/ 1219033 h 1283495"/>
              <a:gd name="connsiteX14-929" fmla="*/ 1012191 w 1943950"/>
              <a:gd name="connsiteY14-930" fmla="*/ 173517 h 1283495"/>
              <a:gd name="connsiteX15-931" fmla="*/ 1011649 w 1943950"/>
              <a:gd name="connsiteY15-932" fmla="*/ 120212 h 1283495"/>
              <a:gd name="connsiteX16-933" fmla="*/ 956545 w 1943950"/>
              <a:gd name="connsiteY16-934" fmla="*/ 65108 h 1283495"/>
              <a:gd name="connsiteX17-935" fmla="*/ 948287 w 1943950"/>
              <a:gd name="connsiteY17-936" fmla="*/ 23530 h 1283495"/>
              <a:gd name="connsiteX0-937" fmla="*/ 948287 w 1943950"/>
              <a:gd name="connsiteY0-938" fmla="*/ 23530 h 1283495"/>
              <a:gd name="connsiteX1-939" fmla="*/ 983491 w 1943950"/>
              <a:gd name="connsiteY1-940" fmla="*/ 0 h 1283495"/>
              <a:gd name="connsiteX2-941" fmla="*/ 1905906 w 1943950"/>
              <a:gd name="connsiteY2-942" fmla="*/ 0 h 1283495"/>
              <a:gd name="connsiteX3-943" fmla="*/ 1943950 w 1943950"/>
              <a:gd name="connsiteY3-944" fmla="*/ 38107 h 1283495"/>
              <a:gd name="connsiteX4-945" fmla="*/ 1943950 w 1943950"/>
              <a:gd name="connsiteY4-946" fmla="*/ 960540 h 1283495"/>
              <a:gd name="connsiteX5-947" fmla="*/ 1920399 w 1943950"/>
              <a:gd name="connsiteY5-948" fmla="*/ 995690 h 1283495"/>
              <a:gd name="connsiteX6-949" fmla="*/ 1878871 w 1943950"/>
              <a:gd name="connsiteY6-950" fmla="*/ 987434 h 1283495"/>
              <a:gd name="connsiteX7-951" fmla="*/ 1821089 w 1943950"/>
              <a:gd name="connsiteY7-952" fmla="*/ 929652 h 1283495"/>
              <a:gd name="connsiteX8-953" fmla="*/ 1767007 w 1943950"/>
              <a:gd name="connsiteY8-954" fmla="*/ 929787 h 1283495"/>
              <a:gd name="connsiteX9-955" fmla="*/ 1428899 w 1943950"/>
              <a:gd name="connsiteY9-956" fmla="*/ 1272148 h 1283495"/>
              <a:gd name="connsiteX10-957" fmla="*/ 1401773 w 1943950"/>
              <a:gd name="connsiteY10-958" fmla="*/ 1283495 h 1283495"/>
              <a:gd name="connsiteX11-959" fmla="*/ 37715 w 1943950"/>
              <a:gd name="connsiteY11-960" fmla="*/ 1283495 h 1283495"/>
              <a:gd name="connsiteX12-961" fmla="*/ 2703 w 1943950"/>
              <a:gd name="connsiteY12-962" fmla="*/ 1260348 h 1283495"/>
              <a:gd name="connsiteX13-963" fmla="*/ 10238 w 1943950"/>
              <a:gd name="connsiteY13-964" fmla="*/ 1219033 h 1283495"/>
              <a:gd name="connsiteX14-965" fmla="*/ 1012191 w 1943950"/>
              <a:gd name="connsiteY14-966" fmla="*/ 173517 h 1283495"/>
              <a:gd name="connsiteX15-967" fmla="*/ 1011649 w 1943950"/>
              <a:gd name="connsiteY15-968" fmla="*/ 120212 h 1283495"/>
              <a:gd name="connsiteX16-969" fmla="*/ 956545 w 1943950"/>
              <a:gd name="connsiteY16-970" fmla="*/ 65108 h 1283495"/>
              <a:gd name="connsiteX17-971" fmla="*/ 948287 w 1943950"/>
              <a:gd name="connsiteY17-972" fmla="*/ 23530 h 1283495"/>
              <a:gd name="connsiteX0-973" fmla="*/ 948287 w 1943950"/>
              <a:gd name="connsiteY0-974" fmla="*/ 23530 h 1283495"/>
              <a:gd name="connsiteX1-975" fmla="*/ 983491 w 1943950"/>
              <a:gd name="connsiteY1-976" fmla="*/ 0 h 1283495"/>
              <a:gd name="connsiteX2-977" fmla="*/ 1905906 w 1943950"/>
              <a:gd name="connsiteY2-978" fmla="*/ 0 h 1283495"/>
              <a:gd name="connsiteX3-979" fmla="*/ 1943950 w 1943950"/>
              <a:gd name="connsiteY3-980" fmla="*/ 38107 h 1283495"/>
              <a:gd name="connsiteX4-981" fmla="*/ 1943950 w 1943950"/>
              <a:gd name="connsiteY4-982" fmla="*/ 960540 h 1283495"/>
              <a:gd name="connsiteX5-983" fmla="*/ 1920399 w 1943950"/>
              <a:gd name="connsiteY5-984" fmla="*/ 995690 h 1283495"/>
              <a:gd name="connsiteX6-985" fmla="*/ 1878871 w 1943950"/>
              <a:gd name="connsiteY6-986" fmla="*/ 987434 h 1283495"/>
              <a:gd name="connsiteX7-987" fmla="*/ 1821089 w 1943950"/>
              <a:gd name="connsiteY7-988" fmla="*/ 929652 h 1283495"/>
              <a:gd name="connsiteX8-989" fmla="*/ 1767007 w 1943950"/>
              <a:gd name="connsiteY8-990" fmla="*/ 929787 h 1283495"/>
              <a:gd name="connsiteX9-991" fmla="*/ 1428899 w 1943950"/>
              <a:gd name="connsiteY9-992" fmla="*/ 1272148 h 1283495"/>
              <a:gd name="connsiteX10-993" fmla="*/ 1401773 w 1943950"/>
              <a:gd name="connsiteY10-994" fmla="*/ 1283495 h 1283495"/>
              <a:gd name="connsiteX11-995" fmla="*/ 37715 w 1943950"/>
              <a:gd name="connsiteY11-996" fmla="*/ 1283495 h 1283495"/>
              <a:gd name="connsiteX12-997" fmla="*/ 2703 w 1943950"/>
              <a:gd name="connsiteY12-998" fmla="*/ 1260348 h 1283495"/>
              <a:gd name="connsiteX13-999" fmla="*/ 10238 w 1943950"/>
              <a:gd name="connsiteY13-1000" fmla="*/ 1219033 h 1283495"/>
              <a:gd name="connsiteX14-1001" fmla="*/ 1012191 w 1943950"/>
              <a:gd name="connsiteY14-1002" fmla="*/ 173517 h 1283495"/>
              <a:gd name="connsiteX15-1003" fmla="*/ 1011649 w 1943950"/>
              <a:gd name="connsiteY15-1004" fmla="*/ 120212 h 1283495"/>
              <a:gd name="connsiteX16-1005" fmla="*/ 956545 w 1943950"/>
              <a:gd name="connsiteY16-1006" fmla="*/ 65108 h 1283495"/>
              <a:gd name="connsiteX17-1007" fmla="*/ 948287 w 1943950"/>
              <a:gd name="connsiteY17-1008" fmla="*/ 23530 h 1283495"/>
              <a:gd name="connsiteX0-1009" fmla="*/ 948287 w 1943950"/>
              <a:gd name="connsiteY0-1010" fmla="*/ 23530 h 1283495"/>
              <a:gd name="connsiteX1-1011" fmla="*/ 983491 w 1943950"/>
              <a:gd name="connsiteY1-1012" fmla="*/ 0 h 1283495"/>
              <a:gd name="connsiteX2-1013" fmla="*/ 1905906 w 1943950"/>
              <a:gd name="connsiteY2-1014" fmla="*/ 0 h 1283495"/>
              <a:gd name="connsiteX3-1015" fmla="*/ 1943950 w 1943950"/>
              <a:gd name="connsiteY3-1016" fmla="*/ 38107 h 1283495"/>
              <a:gd name="connsiteX4-1017" fmla="*/ 1943950 w 1943950"/>
              <a:gd name="connsiteY4-1018" fmla="*/ 960540 h 1283495"/>
              <a:gd name="connsiteX5-1019" fmla="*/ 1920399 w 1943950"/>
              <a:gd name="connsiteY5-1020" fmla="*/ 995690 h 1283495"/>
              <a:gd name="connsiteX6-1021" fmla="*/ 1878871 w 1943950"/>
              <a:gd name="connsiteY6-1022" fmla="*/ 987434 h 1283495"/>
              <a:gd name="connsiteX7-1023" fmla="*/ 1821089 w 1943950"/>
              <a:gd name="connsiteY7-1024" fmla="*/ 929652 h 1283495"/>
              <a:gd name="connsiteX8-1025" fmla="*/ 1767007 w 1943950"/>
              <a:gd name="connsiteY8-1026" fmla="*/ 929787 h 1283495"/>
              <a:gd name="connsiteX9-1027" fmla="*/ 1428899 w 1943950"/>
              <a:gd name="connsiteY9-1028" fmla="*/ 1272148 h 1283495"/>
              <a:gd name="connsiteX10-1029" fmla="*/ 1401773 w 1943950"/>
              <a:gd name="connsiteY10-1030" fmla="*/ 1283495 h 1283495"/>
              <a:gd name="connsiteX11-1031" fmla="*/ 37715 w 1943950"/>
              <a:gd name="connsiteY11-1032" fmla="*/ 1283495 h 1283495"/>
              <a:gd name="connsiteX12-1033" fmla="*/ 2703 w 1943950"/>
              <a:gd name="connsiteY12-1034" fmla="*/ 1260348 h 1283495"/>
              <a:gd name="connsiteX13-1035" fmla="*/ 10238 w 1943950"/>
              <a:gd name="connsiteY13-1036" fmla="*/ 1219033 h 1283495"/>
              <a:gd name="connsiteX14-1037" fmla="*/ 1012191 w 1943950"/>
              <a:gd name="connsiteY14-1038" fmla="*/ 173517 h 1283495"/>
              <a:gd name="connsiteX15-1039" fmla="*/ 1011649 w 1943950"/>
              <a:gd name="connsiteY15-1040" fmla="*/ 120212 h 1283495"/>
              <a:gd name="connsiteX16-1041" fmla="*/ 956545 w 1943950"/>
              <a:gd name="connsiteY16-1042" fmla="*/ 65108 h 1283495"/>
              <a:gd name="connsiteX17-1043" fmla="*/ 948287 w 1943950"/>
              <a:gd name="connsiteY17-1044" fmla="*/ 23530 h 1283495"/>
              <a:gd name="connsiteX0-1045" fmla="*/ 948287 w 1943950"/>
              <a:gd name="connsiteY0-1046" fmla="*/ 23530 h 1283495"/>
              <a:gd name="connsiteX1-1047" fmla="*/ 983491 w 1943950"/>
              <a:gd name="connsiteY1-1048" fmla="*/ 0 h 1283495"/>
              <a:gd name="connsiteX2-1049" fmla="*/ 1905906 w 1943950"/>
              <a:gd name="connsiteY2-1050" fmla="*/ 0 h 1283495"/>
              <a:gd name="connsiteX3-1051" fmla="*/ 1943950 w 1943950"/>
              <a:gd name="connsiteY3-1052" fmla="*/ 38107 h 1283495"/>
              <a:gd name="connsiteX4-1053" fmla="*/ 1943950 w 1943950"/>
              <a:gd name="connsiteY4-1054" fmla="*/ 960540 h 1283495"/>
              <a:gd name="connsiteX5-1055" fmla="*/ 1920399 w 1943950"/>
              <a:gd name="connsiteY5-1056" fmla="*/ 995690 h 1283495"/>
              <a:gd name="connsiteX6-1057" fmla="*/ 1878871 w 1943950"/>
              <a:gd name="connsiteY6-1058" fmla="*/ 987434 h 1283495"/>
              <a:gd name="connsiteX7-1059" fmla="*/ 1821089 w 1943950"/>
              <a:gd name="connsiteY7-1060" fmla="*/ 929652 h 1283495"/>
              <a:gd name="connsiteX8-1061" fmla="*/ 1767007 w 1943950"/>
              <a:gd name="connsiteY8-1062" fmla="*/ 929787 h 1283495"/>
              <a:gd name="connsiteX9-1063" fmla="*/ 1428899 w 1943950"/>
              <a:gd name="connsiteY9-1064" fmla="*/ 1272148 h 1283495"/>
              <a:gd name="connsiteX10-1065" fmla="*/ 1401773 w 1943950"/>
              <a:gd name="connsiteY10-1066" fmla="*/ 1283495 h 1283495"/>
              <a:gd name="connsiteX11-1067" fmla="*/ 37715 w 1943950"/>
              <a:gd name="connsiteY11-1068" fmla="*/ 1283495 h 1283495"/>
              <a:gd name="connsiteX12-1069" fmla="*/ 2703 w 1943950"/>
              <a:gd name="connsiteY12-1070" fmla="*/ 1260348 h 1283495"/>
              <a:gd name="connsiteX13-1071" fmla="*/ 10238 w 1943950"/>
              <a:gd name="connsiteY13-1072" fmla="*/ 1219033 h 1283495"/>
              <a:gd name="connsiteX14-1073" fmla="*/ 1012191 w 1943950"/>
              <a:gd name="connsiteY14-1074" fmla="*/ 173517 h 1283495"/>
              <a:gd name="connsiteX15-1075" fmla="*/ 1011649 w 1943950"/>
              <a:gd name="connsiteY15-1076" fmla="*/ 120212 h 1283495"/>
              <a:gd name="connsiteX16-1077" fmla="*/ 956545 w 1943950"/>
              <a:gd name="connsiteY16-1078" fmla="*/ 65108 h 1283495"/>
              <a:gd name="connsiteX17-1079" fmla="*/ 948287 w 1943950"/>
              <a:gd name="connsiteY17-1080" fmla="*/ 23530 h 1283495"/>
              <a:gd name="connsiteX0-1081" fmla="*/ 948287 w 1943950"/>
              <a:gd name="connsiteY0-1082" fmla="*/ 23530 h 1283495"/>
              <a:gd name="connsiteX1-1083" fmla="*/ 983491 w 1943950"/>
              <a:gd name="connsiteY1-1084" fmla="*/ 0 h 1283495"/>
              <a:gd name="connsiteX2-1085" fmla="*/ 1905906 w 1943950"/>
              <a:gd name="connsiteY2-1086" fmla="*/ 0 h 1283495"/>
              <a:gd name="connsiteX3-1087" fmla="*/ 1943950 w 1943950"/>
              <a:gd name="connsiteY3-1088" fmla="*/ 38107 h 1283495"/>
              <a:gd name="connsiteX4-1089" fmla="*/ 1943950 w 1943950"/>
              <a:gd name="connsiteY4-1090" fmla="*/ 960540 h 1283495"/>
              <a:gd name="connsiteX5-1091" fmla="*/ 1920399 w 1943950"/>
              <a:gd name="connsiteY5-1092" fmla="*/ 995690 h 1283495"/>
              <a:gd name="connsiteX6-1093" fmla="*/ 1878871 w 1943950"/>
              <a:gd name="connsiteY6-1094" fmla="*/ 987434 h 1283495"/>
              <a:gd name="connsiteX7-1095" fmla="*/ 1821089 w 1943950"/>
              <a:gd name="connsiteY7-1096" fmla="*/ 929652 h 1283495"/>
              <a:gd name="connsiteX8-1097" fmla="*/ 1767007 w 1943950"/>
              <a:gd name="connsiteY8-1098" fmla="*/ 929787 h 1283495"/>
              <a:gd name="connsiteX9-1099" fmla="*/ 1428899 w 1943950"/>
              <a:gd name="connsiteY9-1100" fmla="*/ 1272148 h 1283495"/>
              <a:gd name="connsiteX10-1101" fmla="*/ 1401773 w 1943950"/>
              <a:gd name="connsiteY10-1102" fmla="*/ 1283495 h 1283495"/>
              <a:gd name="connsiteX11-1103" fmla="*/ 37715 w 1943950"/>
              <a:gd name="connsiteY11-1104" fmla="*/ 1283495 h 1283495"/>
              <a:gd name="connsiteX12-1105" fmla="*/ 2703 w 1943950"/>
              <a:gd name="connsiteY12-1106" fmla="*/ 1260348 h 1283495"/>
              <a:gd name="connsiteX13-1107" fmla="*/ 10238 w 1943950"/>
              <a:gd name="connsiteY13-1108" fmla="*/ 1219033 h 1283495"/>
              <a:gd name="connsiteX14-1109" fmla="*/ 1012191 w 1943950"/>
              <a:gd name="connsiteY14-1110" fmla="*/ 173517 h 1283495"/>
              <a:gd name="connsiteX15-1111" fmla="*/ 1011649 w 1943950"/>
              <a:gd name="connsiteY15-1112" fmla="*/ 120212 h 1283495"/>
              <a:gd name="connsiteX16-1113" fmla="*/ 956545 w 1943950"/>
              <a:gd name="connsiteY16-1114" fmla="*/ 65108 h 1283495"/>
              <a:gd name="connsiteX17-1115" fmla="*/ 948287 w 1943950"/>
              <a:gd name="connsiteY17-1116" fmla="*/ 23530 h 1283495"/>
              <a:gd name="connsiteX0-1117" fmla="*/ 948287 w 1943950"/>
              <a:gd name="connsiteY0-1118" fmla="*/ 23530 h 1283495"/>
              <a:gd name="connsiteX1-1119" fmla="*/ 983491 w 1943950"/>
              <a:gd name="connsiteY1-1120" fmla="*/ 0 h 1283495"/>
              <a:gd name="connsiteX2-1121" fmla="*/ 1905906 w 1943950"/>
              <a:gd name="connsiteY2-1122" fmla="*/ 0 h 1283495"/>
              <a:gd name="connsiteX3-1123" fmla="*/ 1943950 w 1943950"/>
              <a:gd name="connsiteY3-1124" fmla="*/ 38107 h 1283495"/>
              <a:gd name="connsiteX4-1125" fmla="*/ 1943950 w 1943950"/>
              <a:gd name="connsiteY4-1126" fmla="*/ 960540 h 1283495"/>
              <a:gd name="connsiteX5-1127" fmla="*/ 1920399 w 1943950"/>
              <a:gd name="connsiteY5-1128" fmla="*/ 995690 h 1283495"/>
              <a:gd name="connsiteX6-1129" fmla="*/ 1878871 w 1943950"/>
              <a:gd name="connsiteY6-1130" fmla="*/ 987434 h 1283495"/>
              <a:gd name="connsiteX7-1131" fmla="*/ 1821089 w 1943950"/>
              <a:gd name="connsiteY7-1132" fmla="*/ 929652 h 1283495"/>
              <a:gd name="connsiteX8-1133" fmla="*/ 1767007 w 1943950"/>
              <a:gd name="connsiteY8-1134" fmla="*/ 929787 h 1283495"/>
              <a:gd name="connsiteX9-1135" fmla="*/ 1428899 w 1943950"/>
              <a:gd name="connsiteY9-1136" fmla="*/ 1272148 h 1283495"/>
              <a:gd name="connsiteX10-1137" fmla="*/ 1401773 w 1943950"/>
              <a:gd name="connsiteY10-1138" fmla="*/ 1283495 h 1283495"/>
              <a:gd name="connsiteX11-1139" fmla="*/ 37715 w 1943950"/>
              <a:gd name="connsiteY11-1140" fmla="*/ 1283495 h 1283495"/>
              <a:gd name="connsiteX12-1141" fmla="*/ 2703 w 1943950"/>
              <a:gd name="connsiteY12-1142" fmla="*/ 1260348 h 1283495"/>
              <a:gd name="connsiteX13-1143" fmla="*/ 10238 w 1943950"/>
              <a:gd name="connsiteY13-1144" fmla="*/ 1219033 h 1283495"/>
              <a:gd name="connsiteX14-1145" fmla="*/ 1012191 w 1943950"/>
              <a:gd name="connsiteY14-1146" fmla="*/ 173517 h 1283495"/>
              <a:gd name="connsiteX15-1147" fmla="*/ 1011649 w 1943950"/>
              <a:gd name="connsiteY15-1148" fmla="*/ 120212 h 1283495"/>
              <a:gd name="connsiteX16-1149" fmla="*/ 956545 w 1943950"/>
              <a:gd name="connsiteY16-1150" fmla="*/ 65108 h 1283495"/>
              <a:gd name="connsiteX17-1151" fmla="*/ 948287 w 1943950"/>
              <a:gd name="connsiteY17-1152" fmla="*/ 23530 h 12834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1943950" h="1283495">
                <a:moveTo>
                  <a:pt x="948287" y="23530"/>
                </a:moveTo>
                <a:cubicBezTo>
                  <a:pt x="953755" y="10319"/>
                  <a:pt x="969194" y="1"/>
                  <a:pt x="983491" y="0"/>
                </a:cubicBezTo>
                <a:cubicBezTo>
                  <a:pt x="997788" y="1"/>
                  <a:pt x="1883585" y="1"/>
                  <a:pt x="1905906" y="0"/>
                </a:cubicBezTo>
                <a:cubicBezTo>
                  <a:pt x="1928228" y="1"/>
                  <a:pt x="1943950" y="15786"/>
                  <a:pt x="1943950" y="38107"/>
                </a:cubicBezTo>
                <a:cubicBezTo>
                  <a:pt x="1943950" y="60429"/>
                  <a:pt x="1943950" y="946245"/>
                  <a:pt x="1943950" y="960540"/>
                </a:cubicBezTo>
                <a:cubicBezTo>
                  <a:pt x="1943950" y="974838"/>
                  <a:pt x="1933606" y="990217"/>
                  <a:pt x="1920399" y="995690"/>
                </a:cubicBezTo>
                <a:cubicBezTo>
                  <a:pt x="1907192" y="1001165"/>
                  <a:pt x="1888980" y="997544"/>
                  <a:pt x="1878871" y="987434"/>
                </a:cubicBezTo>
                <a:cubicBezTo>
                  <a:pt x="1868762" y="977325"/>
                  <a:pt x="1836949" y="945513"/>
                  <a:pt x="1821089" y="929652"/>
                </a:cubicBezTo>
                <a:cubicBezTo>
                  <a:pt x="1805230" y="913793"/>
                  <a:pt x="1782767" y="913830"/>
                  <a:pt x="1767007" y="929787"/>
                </a:cubicBezTo>
                <a:cubicBezTo>
                  <a:pt x="1751246" y="945747"/>
                  <a:pt x="1436154" y="1264803"/>
                  <a:pt x="1428899" y="1272148"/>
                </a:cubicBezTo>
                <a:cubicBezTo>
                  <a:pt x="1421644" y="1279495"/>
                  <a:pt x="1412098" y="1283496"/>
                  <a:pt x="1401773" y="1283495"/>
                </a:cubicBezTo>
                <a:cubicBezTo>
                  <a:pt x="1391448" y="1283496"/>
                  <a:pt x="51905" y="1283496"/>
                  <a:pt x="37715" y="1283495"/>
                </a:cubicBezTo>
                <a:cubicBezTo>
                  <a:pt x="23524" y="1283496"/>
                  <a:pt x="8273" y="1273401"/>
                  <a:pt x="2703" y="1260348"/>
                </a:cubicBezTo>
                <a:cubicBezTo>
                  <a:pt x="-2866" y="1247297"/>
                  <a:pt x="420" y="1229279"/>
                  <a:pt x="10238" y="1219033"/>
                </a:cubicBezTo>
                <a:cubicBezTo>
                  <a:pt x="20057" y="1208788"/>
                  <a:pt x="997013" y="189355"/>
                  <a:pt x="1012191" y="173517"/>
                </a:cubicBezTo>
                <a:cubicBezTo>
                  <a:pt x="1027369" y="157680"/>
                  <a:pt x="1027160" y="135724"/>
                  <a:pt x="1011649" y="120212"/>
                </a:cubicBezTo>
                <a:cubicBezTo>
                  <a:pt x="996137" y="104701"/>
                  <a:pt x="966655" y="75219"/>
                  <a:pt x="956545" y="65108"/>
                </a:cubicBezTo>
                <a:cubicBezTo>
                  <a:pt x="946436" y="55000"/>
                  <a:pt x="942820" y="36740"/>
                  <a:pt x="948287" y="235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63500" dist="38100" dir="8100000" algn="tr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12140" tIns="36195" rIns="144145" bIns="36195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chemeClr val="lt1"/>
                </a:solidFill>
                <a:latin typeface="+mn-ea"/>
                <a:cs typeface="+mn-ea"/>
                <a:sym typeface="+mn-ea"/>
              </a:rPr>
              <a:t>02</a:t>
            </a:r>
            <a:endParaRPr lang="en-US" altLang="zh-CN" b="1">
              <a:solidFill>
                <a:schemeClr val="l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5" name="椭圆 14"/>
          <p:cNvSpPr/>
          <p:nvPr>
            <p:custDataLst>
              <p:tags r:id="rId8"/>
            </p:custDataLst>
          </p:nvPr>
        </p:nvSpPr>
        <p:spPr>
          <a:xfrm>
            <a:off x="10822335" y="2334098"/>
            <a:ext cx="224765" cy="224765"/>
          </a:xfrm>
          <a:prstGeom prst="ellipse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7" name="椭圆 16"/>
          <p:cNvSpPr/>
          <p:nvPr>
            <p:custDataLst>
              <p:tags r:id="rId9"/>
            </p:custDataLst>
          </p:nvPr>
        </p:nvSpPr>
        <p:spPr>
          <a:xfrm rot="5400000">
            <a:off x="10893121" y="2404884"/>
            <a:ext cx="82462" cy="82462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18" name="直接连接符 27"/>
          <p:cNvCxnSpPr/>
          <p:nvPr>
            <p:custDataLst>
              <p:tags r:id="rId10"/>
            </p:custDataLst>
          </p:nvPr>
        </p:nvCxnSpPr>
        <p:spPr>
          <a:xfrm flipH="1">
            <a:off x="10934352" y="2558863"/>
            <a:ext cx="365" cy="2148604"/>
          </a:xfrm>
          <a:prstGeom prst="line">
            <a:avLst/>
          </a:prstGeom>
          <a:ln w="31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>
            <p:custDataLst>
              <p:tags r:id="rId11"/>
            </p:custDataLst>
          </p:nvPr>
        </p:nvSpPr>
        <p:spPr>
          <a:xfrm>
            <a:off x="5247078" y="2161447"/>
            <a:ext cx="2253600" cy="453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符合保基本原则</a:t>
            </a:r>
            <a:endParaRPr lang="zh-CN" altLang="en-US" sz="2400" b="1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1" name="任意多边形: 形状 45"/>
          <p:cNvSpPr/>
          <p:nvPr>
            <p:custDataLst>
              <p:tags r:id="rId12"/>
            </p:custDataLst>
          </p:nvPr>
        </p:nvSpPr>
        <p:spPr>
          <a:xfrm>
            <a:off x="9119448" y="4451063"/>
            <a:ext cx="1814904" cy="1198260"/>
          </a:xfrm>
          <a:custGeom>
            <a:avLst/>
            <a:gdLst>
              <a:gd name="connsiteX0" fmla="*/ 946969 w 1942632"/>
              <a:gd name="connsiteY0" fmla="*/ 23530 h 1283495"/>
              <a:gd name="connsiteX1" fmla="*/ 982173 w 1942632"/>
              <a:gd name="connsiteY1" fmla="*/ 0 h 1283495"/>
              <a:gd name="connsiteX2" fmla="*/ 1904588 w 1942632"/>
              <a:gd name="connsiteY2" fmla="*/ 0 h 1283495"/>
              <a:gd name="connsiteX3" fmla="*/ 1942632 w 1942632"/>
              <a:gd name="connsiteY3" fmla="*/ 38107 h 1283495"/>
              <a:gd name="connsiteX4" fmla="*/ 1942632 w 1942632"/>
              <a:gd name="connsiteY4" fmla="*/ 960540 h 1283495"/>
              <a:gd name="connsiteX5" fmla="*/ 1919081 w 1942632"/>
              <a:gd name="connsiteY5" fmla="*/ 995690 h 1283495"/>
              <a:gd name="connsiteX6" fmla="*/ 1877553 w 1942632"/>
              <a:gd name="connsiteY6" fmla="*/ 987434 h 1283495"/>
              <a:gd name="connsiteX7" fmla="*/ 1819771 w 1942632"/>
              <a:gd name="connsiteY7" fmla="*/ 929652 h 1283495"/>
              <a:gd name="connsiteX8" fmla="*/ 1765689 w 1942632"/>
              <a:gd name="connsiteY8" fmla="*/ 929787 h 1283495"/>
              <a:gd name="connsiteX9" fmla="*/ 1427581 w 1942632"/>
              <a:gd name="connsiteY9" fmla="*/ 1272148 h 1283495"/>
              <a:gd name="connsiteX10" fmla="*/ 1400455 w 1942632"/>
              <a:gd name="connsiteY10" fmla="*/ 1283495 h 1283495"/>
              <a:gd name="connsiteX11" fmla="*/ 36397 w 1942632"/>
              <a:gd name="connsiteY11" fmla="*/ 1283495 h 1283495"/>
              <a:gd name="connsiteX12" fmla="*/ 1385 w 1942632"/>
              <a:gd name="connsiteY12" fmla="*/ 1260348 h 1283495"/>
              <a:gd name="connsiteX13" fmla="*/ 8920 w 1942632"/>
              <a:gd name="connsiteY13" fmla="*/ 1219033 h 1283495"/>
              <a:gd name="connsiteX14" fmla="*/ 1010873 w 1942632"/>
              <a:gd name="connsiteY14" fmla="*/ 173517 h 1283495"/>
              <a:gd name="connsiteX15" fmla="*/ 1010331 w 1942632"/>
              <a:gd name="connsiteY15" fmla="*/ 120212 h 1283495"/>
              <a:gd name="connsiteX16" fmla="*/ 955227 w 1942632"/>
              <a:gd name="connsiteY16" fmla="*/ 65108 h 1283495"/>
              <a:gd name="connsiteX17" fmla="*/ 946969 w 1942632"/>
              <a:gd name="connsiteY17" fmla="*/ 23530 h 1283495"/>
              <a:gd name="connsiteX0-1" fmla="*/ 946969 w 1942632"/>
              <a:gd name="connsiteY0-2" fmla="*/ 23530 h 1283495"/>
              <a:gd name="connsiteX1-3" fmla="*/ 982173 w 1942632"/>
              <a:gd name="connsiteY1-4" fmla="*/ 0 h 1283495"/>
              <a:gd name="connsiteX2-5" fmla="*/ 1904588 w 1942632"/>
              <a:gd name="connsiteY2-6" fmla="*/ 0 h 1283495"/>
              <a:gd name="connsiteX3-7" fmla="*/ 1942632 w 1942632"/>
              <a:gd name="connsiteY3-8" fmla="*/ 38107 h 1283495"/>
              <a:gd name="connsiteX4-9" fmla="*/ 1942632 w 1942632"/>
              <a:gd name="connsiteY4-10" fmla="*/ 960540 h 1283495"/>
              <a:gd name="connsiteX5-11" fmla="*/ 1919081 w 1942632"/>
              <a:gd name="connsiteY5-12" fmla="*/ 995690 h 1283495"/>
              <a:gd name="connsiteX6-13" fmla="*/ 1877553 w 1942632"/>
              <a:gd name="connsiteY6-14" fmla="*/ 987434 h 1283495"/>
              <a:gd name="connsiteX7-15" fmla="*/ 1819771 w 1942632"/>
              <a:gd name="connsiteY7-16" fmla="*/ 929652 h 1283495"/>
              <a:gd name="connsiteX8-17" fmla="*/ 1765689 w 1942632"/>
              <a:gd name="connsiteY8-18" fmla="*/ 929787 h 1283495"/>
              <a:gd name="connsiteX9-19" fmla="*/ 1427581 w 1942632"/>
              <a:gd name="connsiteY9-20" fmla="*/ 1272148 h 1283495"/>
              <a:gd name="connsiteX10-21" fmla="*/ 1400455 w 1942632"/>
              <a:gd name="connsiteY10-22" fmla="*/ 1283495 h 1283495"/>
              <a:gd name="connsiteX11-23" fmla="*/ 36397 w 1942632"/>
              <a:gd name="connsiteY11-24" fmla="*/ 1283495 h 1283495"/>
              <a:gd name="connsiteX12-25" fmla="*/ 1385 w 1942632"/>
              <a:gd name="connsiteY12-26" fmla="*/ 1260348 h 1283495"/>
              <a:gd name="connsiteX13-27" fmla="*/ 8920 w 1942632"/>
              <a:gd name="connsiteY13-28" fmla="*/ 1219033 h 1283495"/>
              <a:gd name="connsiteX14-29" fmla="*/ 1010873 w 1942632"/>
              <a:gd name="connsiteY14-30" fmla="*/ 173517 h 1283495"/>
              <a:gd name="connsiteX15-31" fmla="*/ 1010331 w 1942632"/>
              <a:gd name="connsiteY15-32" fmla="*/ 120212 h 1283495"/>
              <a:gd name="connsiteX16-33" fmla="*/ 955227 w 1942632"/>
              <a:gd name="connsiteY16-34" fmla="*/ 65108 h 1283495"/>
              <a:gd name="connsiteX17-35" fmla="*/ 946969 w 1942632"/>
              <a:gd name="connsiteY17-36" fmla="*/ 23530 h 1283495"/>
              <a:gd name="connsiteX0-37" fmla="*/ 946969 w 1942632"/>
              <a:gd name="connsiteY0-38" fmla="*/ 23530 h 1283495"/>
              <a:gd name="connsiteX1-39" fmla="*/ 982173 w 1942632"/>
              <a:gd name="connsiteY1-40" fmla="*/ 0 h 1283495"/>
              <a:gd name="connsiteX2-41" fmla="*/ 1904588 w 1942632"/>
              <a:gd name="connsiteY2-42" fmla="*/ 0 h 1283495"/>
              <a:gd name="connsiteX3-43" fmla="*/ 1942632 w 1942632"/>
              <a:gd name="connsiteY3-44" fmla="*/ 38107 h 1283495"/>
              <a:gd name="connsiteX4-45" fmla="*/ 1942632 w 1942632"/>
              <a:gd name="connsiteY4-46" fmla="*/ 960540 h 1283495"/>
              <a:gd name="connsiteX5-47" fmla="*/ 1919081 w 1942632"/>
              <a:gd name="connsiteY5-48" fmla="*/ 995690 h 1283495"/>
              <a:gd name="connsiteX6-49" fmla="*/ 1877553 w 1942632"/>
              <a:gd name="connsiteY6-50" fmla="*/ 987434 h 1283495"/>
              <a:gd name="connsiteX7-51" fmla="*/ 1819771 w 1942632"/>
              <a:gd name="connsiteY7-52" fmla="*/ 929652 h 1283495"/>
              <a:gd name="connsiteX8-53" fmla="*/ 1765689 w 1942632"/>
              <a:gd name="connsiteY8-54" fmla="*/ 929787 h 1283495"/>
              <a:gd name="connsiteX9-55" fmla="*/ 1427581 w 1942632"/>
              <a:gd name="connsiteY9-56" fmla="*/ 1272148 h 1283495"/>
              <a:gd name="connsiteX10-57" fmla="*/ 1400455 w 1942632"/>
              <a:gd name="connsiteY10-58" fmla="*/ 1283495 h 1283495"/>
              <a:gd name="connsiteX11-59" fmla="*/ 36397 w 1942632"/>
              <a:gd name="connsiteY11-60" fmla="*/ 1283495 h 1283495"/>
              <a:gd name="connsiteX12-61" fmla="*/ 1385 w 1942632"/>
              <a:gd name="connsiteY12-62" fmla="*/ 1260348 h 1283495"/>
              <a:gd name="connsiteX13-63" fmla="*/ 8920 w 1942632"/>
              <a:gd name="connsiteY13-64" fmla="*/ 1219033 h 1283495"/>
              <a:gd name="connsiteX14-65" fmla="*/ 1010873 w 1942632"/>
              <a:gd name="connsiteY14-66" fmla="*/ 173517 h 1283495"/>
              <a:gd name="connsiteX15-67" fmla="*/ 1010331 w 1942632"/>
              <a:gd name="connsiteY15-68" fmla="*/ 120212 h 1283495"/>
              <a:gd name="connsiteX16-69" fmla="*/ 955227 w 1942632"/>
              <a:gd name="connsiteY16-70" fmla="*/ 65108 h 1283495"/>
              <a:gd name="connsiteX17-71" fmla="*/ 946969 w 1942632"/>
              <a:gd name="connsiteY17-72" fmla="*/ 23530 h 1283495"/>
              <a:gd name="connsiteX0-73" fmla="*/ 946969 w 1942632"/>
              <a:gd name="connsiteY0-74" fmla="*/ 23530 h 1283495"/>
              <a:gd name="connsiteX1-75" fmla="*/ 982173 w 1942632"/>
              <a:gd name="connsiteY1-76" fmla="*/ 0 h 1283495"/>
              <a:gd name="connsiteX2-77" fmla="*/ 1904588 w 1942632"/>
              <a:gd name="connsiteY2-78" fmla="*/ 0 h 1283495"/>
              <a:gd name="connsiteX3-79" fmla="*/ 1942632 w 1942632"/>
              <a:gd name="connsiteY3-80" fmla="*/ 38107 h 1283495"/>
              <a:gd name="connsiteX4-81" fmla="*/ 1942632 w 1942632"/>
              <a:gd name="connsiteY4-82" fmla="*/ 960540 h 1283495"/>
              <a:gd name="connsiteX5-83" fmla="*/ 1919081 w 1942632"/>
              <a:gd name="connsiteY5-84" fmla="*/ 995690 h 1283495"/>
              <a:gd name="connsiteX6-85" fmla="*/ 1877553 w 1942632"/>
              <a:gd name="connsiteY6-86" fmla="*/ 987434 h 1283495"/>
              <a:gd name="connsiteX7-87" fmla="*/ 1819771 w 1942632"/>
              <a:gd name="connsiteY7-88" fmla="*/ 929652 h 1283495"/>
              <a:gd name="connsiteX8-89" fmla="*/ 1765689 w 1942632"/>
              <a:gd name="connsiteY8-90" fmla="*/ 929787 h 1283495"/>
              <a:gd name="connsiteX9-91" fmla="*/ 1427581 w 1942632"/>
              <a:gd name="connsiteY9-92" fmla="*/ 1272148 h 1283495"/>
              <a:gd name="connsiteX10-93" fmla="*/ 1400455 w 1942632"/>
              <a:gd name="connsiteY10-94" fmla="*/ 1283495 h 1283495"/>
              <a:gd name="connsiteX11-95" fmla="*/ 36397 w 1942632"/>
              <a:gd name="connsiteY11-96" fmla="*/ 1283495 h 1283495"/>
              <a:gd name="connsiteX12-97" fmla="*/ 1385 w 1942632"/>
              <a:gd name="connsiteY12-98" fmla="*/ 1260348 h 1283495"/>
              <a:gd name="connsiteX13-99" fmla="*/ 8920 w 1942632"/>
              <a:gd name="connsiteY13-100" fmla="*/ 1219033 h 1283495"/>
              <a:gd name="connsiteX14-101" fmla="*/ 1010873 w 1942632"/>
              <a:gd name="connsiteY14-102" fmla="*/ 173517 h 1283495"/>
              <a:gd name="connsiteX15-103" fmla="*/ 1010331 w 1942632"/>
              <a:gd name="connsiteY15-104" fmla="*/ 120212 h 1283495"/>
              <a:gd name="connsiteX16-105" fmla="*/ 955227 w 1942632"/>
              <a:gd name="connsiteY16-106" fmla="*/ 65108 h 1283495"/>
              <a:gd name="connsiteX17-107" fmla="*/ 946969 w 1942632"/>
              <a:gd name="connsiteY17-108" fmla="*/ 23530 h 1283495"/>
              <a:gd name="connsiteX0-109" fmla="*/ 946969 w 1942632"/>
              <a:gd name="connsiteY0-110" fmla="*/ 23530 h 1283495"/>
              <a:gd name="connsiteX1-111" fmla="*/ 982173 w 1942632"/>
              <a:gd name="connsiteY1-112" fmla="*/ 0 h 1283495"/>
              <a:gd name="connsiteX2-113" fmla="*/ 1904588 w 1942632"/>
              <a:gd name="connsiteY2-114" fmla="*/ 0 h 1283495"/>
              <a:gd name="connsiteX3-115" fmla="*/ 1942632 w 1942632"/>
              <a:gd name="connsiteY3-116" fmla="*/ 38107 h 1283495"/>
              <a:gd name="connsiteX4-117" fmla="*/ 1942632 w 1942632"/>
              <a:gd name="connsiteY4-118" fmla="*/ 960540 h 1283495"/>
              <a:gd name="connsiteX5-119" fmla="*/ 1919081 w 1942632"/>
              <a:gd name="connsiteY5-120" fmla="*/ 995690 h 1283495"/>
              <a:gd name="connsiteX6-121" fmla="*/ 1877553 w 1942632"/>
              <a:gd name="connsiteY6-122" fmla="*/ 987434 h 1283495"/>
              <a:gd name="connsiteX7-123" fmla="*/ 1819771 w 1942632"/>
              <a:gd name="connsiteY7-124" fmla="*/ 929652 h 1283495"/>
              <a:gd name="connsiteX8-125" fmla="*/ 1765689 w 1942632"/>
              <a:gd name="connsiteY8-126" fmla="*/ 929787 h 1283495"/>
              <a:gd name="connsiteX9-127" fmla="*/ 1427581 w 1942632"/>
              <a:gd name="connsiteY9-128" fmla="*/ 1272148 h 1283495"/>
              <a:gd name="connsiteX10-129" fmla="*/ 1400455 w 1942632"/>
              <a:gd name="connsiteY10-130" fmla="*/ 1283495 h 1283495"/>
              <a:gd name="connsiteX11-131" fmla="*/ 36397 w 1942632"/>
              <a:gd name="connsiteY11-132" fmla="*/ 1283495 h 1283495"/>
              <a:gd name="connsiteX12-133" fmla="*/ 1385 w 1942632"/>
              <a:gd name="connsiteY12-134" fmla="*/ 1260348 h 1283495"/>
              <a:gd name="connsiteX13-135" fmla="*/ 8920 w 1942632"/>
              <a:gd name="connsiteY13-136" fmla="*/ 1219033 h 1283495"/>
              <a:gd name="connsiteX14-137" fmla="*/ 1010873 w 1942632"/>
              <a:gd name="connsiteY14-138" fmla="*/ 173517 h 1283495"/>
              <a:gd name="connsiteX15-139" fmla="*/ 1010331 w 1942632"/>
              <a:gd name="connsiteY15-140" fmla="*/ 120212 h 1283495"/>
              <a:gd name="connsiteX16-141" fmla="*/ 955227 w 1942632"/>
              <a:gd name="connsiteY16-142" fmla="*/ 65108 h 1283495"/>
              <a:gd name="connsiteX17-143" fmla="*/ 946969 w 1942632"/>
              <a:gd name="connsiteY17-144" fmla="*/ 23530 h 1283495"/>
              <a:gd name="connsiteX0-145" fmla="*/ 946969 w 1942632"/>
              <a:gd name="connsiteY0-146" fmla="*/ 23530 h 1283495"/>
              <a:gd name="connsiteX1-147" fmla="*/ 982173 w 1942632"/>
              <a:gd name="connsiteY1-148" fmla="*/ 0 h 1283495"/>
              <a:gd name="connsiteX2-149" fmla="*/ 1904588 w 1942632"/>
              <a:gd name="connsiteY2-150" fmla="*/ 0 h 1283495"/>
              <a:gd name="connsiteX3-151" fmla="*/ 1942632 w 1942632"/>
              <a:gd name="connsiteY3-152" fmla="*/ 38107 h 1283495"/>
              <a:gd name="connsiteX4-153" fmla="*/ 1942632 w 1942632"/>
              <a:gd name="connsiteY4-154" fmla="*/ 960540 h 1283495"/>
              <a:gd name="connsiteX5-155" fmla="*/ 1919081 w 1942632"/>
              <a:gd name="connsiteY5-156" fmla="*/ 995690 h 1283495"/>
              <a:gd name="connsiteX6-157" fmla="*/ 1877553 w 1942632"/>
              <a:gd name="connsiteY6-158" fmla="*/ 987434 h 1283495"/>
              <a:gd name="connsiteX7-159" fmla="*/ 1819771 w 1942632"/>
              <a:gd name="connsiteY7-160" fmla="*/ 929652 h 1283495"/>
              <a:gd name="connsiteX8-161" fmla="*/ 1765689 w 1942632"/>
              <a:gd name="connsiteY8-162" fmla="*/ 929787 h 1283495"/>
              <a:gd name="connsiteX9-163" fmla="*/ 1427581 w 1942632"/>
              <a:gd name="connsiteY9-164" fmla="*/ 1272148 h 1283495"/>
              <a:gd name="connsiteX10-165" fmla="*/ 1400455 w 1942632"/>
              <a:gd name="connsiteY10-166" fmla="*/ 1283495 h 1283495"/>
              <a:gd name="connsiteX11-167" fmla="*/ 36397 w 1942632"/>
              <a:gd name="connsiteY11-168" fmla="*/ 1283495 h 1283495"/>
              <a:gd name="connsiteX12-169" fmla="*/ 1385 w 1942632"/>
              <a:gd name="connsiteY12-170" fmla="*/ 1260348 h 1283495"/>
              <a:gd name="connsiteX13-171" fmla="*/ 8920 w 1942632"/>
              <a:gd name="connsiteY13-172" fmla="*/ 1219033 h 1283495"/>
              <a:gd name="connsiteX14-173" fmla="*/ 1010873 w 1942632"/>
              <a:gd name="connsiteY14-174" fmla="*/ 173517 h 1283495"/>
              <a:gd name="connsiteX15-175" fmla="*/ 1010331 w 1942632"/>
              <a:gd name="connsiteY15-176" fmla="*/ 120212 h 1283495"/>
              <a:gd name="connsiteX16-177" fmla="*/ 955227 w 1942632"/>
              <a:gd name="connsiteY16-178" fmla="*/ 65108 h 1283495"/>
              <a:gd name="connsiteX17-179" fmla="*/ 946969 w 1942632"/>
              <a:gd name="connsiteY17-180" fmla="*/ 23530 h 1283495"/>
              <a:gd name="connsiteX0-181" fmla="*/ 946969 w 1942632"/>
              <a:gd name="connsiteY0-182" fmla="*/ 23530 h 1283495"/>
              <a:gd name="connsiteX1-183" fmla="*/ 982173 w 1942632"/>
              <a:gd name="connsiteY1-184" fmla="*/ 0 h 1283495"/>
              <a:gd name="connsiteX2-185" fmla="*/ 1904588 w 1942632"/>
              <a:gd name="connsiteY2-186" fmla="*/ 0 h 1283495"/>
              <a:gd name="connsiteX3-187" fmla="*/ 1942632 w 1942632"/>
              <a:gd name="connsiteY3-188" fmla="*/ 38107 h 1283495"/>
              <a:gd name="connsiteX4-189" fmla="*/ 1942632 w 1942632"/>
              <a:gd name="connsiteY4-190" fmla="*/ 960540 h 1283495"/>
              <a:gd name="connsiteX5-191" fmla="*/ 1919081 w 1942632"/>
              <a:gd name="connsiteY5-192" fmla="*/ 995690 h 1283495"/>
              <a:gd name="connsiteX6-193" fmla="*/ 1877553 w 1942632"/>
              <a:gd name="connsiteY6-194" fmla="*/ 987434 h 1283495"/>
              <a:gd name="connsiteX7-195" fmla="*/ 1819771 w 1942632"/>
              <a:gd name="connsiteY7-196" fmla="*/ 929652 h 1283495"/>
              <a:gd name="connsiteX8-197" fmla="*/ 1765689 w 1942632"/>
              <a:gd name="connsiteY8-198" fmla="*/ 929787 h 1283495"/>
              <a:gd name="connsiteX9-199" fmla="*/ 1427581 w 1942632"/>
              <a:gd name="connsiteY9-200" fmla="*/ 1272148 h 1283495"/>
              <a:gd name="connsiteX10-201" fmla="*/ 1400455 w 1942632"/>
              <a:gd name="connsiteY10-202" fmla="*/ 1283495 h 1283495"/>
              <a:gd name="connsiteX11-203" fmla="*/ 36397 w 1942632"/>
              <a:gd name="connsiteY11-204" fmla="*/ 1283495 h 1283495"/>
              <a:gd name="connsiteX12-205" fmla="*/ 1385 w 1942632"/>
              <a:gd name="connsiteY12-206" fmla="*/ 1260348 h 1283495"/>
              <a:gd name="connsiteX13-207" fmla="*/ 8920 w 1942632"/>
              <a:gd name="connsiteY13-208" fmla="*/ 1219033 h 1283495"/>
              <a:gd name="connsiteX14-209" fmla="*/ 1010873 w 1942632"/>
              <a:gd name="connsiteY14-210" fmla="*/ 173517 h 1283495"/>
              <a:gd name="connsiteX15-211" fmla="*/ 1010331 w 1942632"/>
              <a:gd name="connsiteY15-212" fmla="*/ 120212 h 1283495"/>
              <a:gd name="connsiteX16-213" fmla="*/ 955227 w 1942632"/>
              <a:gd name="connsiteY16-214" fmla="*/ 65108 h 1283495"/>
              <a:gd name="connsiteX17-215" fmla="*/ 946969 w 1942632"/>
              <a:gd name="connsiteY17-216" fmla="*/ 23530 h 1283495"/>
              <a:gd name="connsiteX0-217" fmla="*/ 946969 w 1942632"/>
              <a:gd name="connsiteY0-218" fmla="*/ 23530 h 1283495"/>
              <a:gd name="connsiteX1-219" fmla="*/ 982173 w 1942632"/>
              <a:gd name="connsiteY1-220" fmla="*/ 0 h 1283495"/>
              <a:gd name="connsiteX2-221" fmla="*/ 1904588 w 1942632"/>
              <a:gd name="connsiteY2-222" fmla="*/ 0 h 1283495"/>
              <a:gd name="connsiteX3-223" fmla="*/ 1942632 w 1942632"/>
              <a:gd name="connsiteY3-224" fmla="*/ 38107 h 1283495"/>
              <a:gd name="connsiteX4-225" fmla="*/ 1942632 w 1942632"/>
              <a:gd name="connsiteY4-226" fmla="*/ 960540 h 1283495"/>
              <a:gd name="connsiteX5-227" fmla="*/ 1919081 w 1942632"/>
              <a:gd name="connsiteY5-228" fmla="*/ 995690 h 1283495"/>
              <a:gd name="connsiteX6-229" fmla="*/ 1877553 w 1942632"/>
              <a:gd name="connsiteY6-230" fmla="*/ 987434 h 1283495"/>
              <a:gd name="connsiteX7-231" fmla="*/ 1819771 w 1942632"/>
              <a:gd name="connsiteY7-232" fmla="*/ 929652 h 1283495"/>
              <a:gd name="connsiteX8-233" fmla="*/ 1765689 w 1942632"/>
              <a:gd name="connsiteY8-234" fmla="*/ 929787 h 1283495"/>
              <a:gd name="connsiteX9-235" fmla="*/ 1427581 w 1942632"/>
              <a:gd name="connsiteY9-236" fmla="*/ 1272148 h 1283495"/>
              <a:gd name="connsiteX10-237" fmla="*/ 1400455 w 1942632"/>
              <a:gd name="connsiteY10-238" fmla="*/ 1283495 h 1283495"/>
              <a:gd name="connsiteX11-239" fmla="*/ 36397 w 1942632"/>
              <a:gd name="connsiteY11-240" fmla="*/ 1283495 h 1283495"/>
              <a:gd name="connsiteX12-241" fmla="*/ 1385 w 1942632"/>
              <a:gd name="connsiteY12-242" fmla="*/ 1260348 h 1283495"/>
              <a:gd name="connsiteX13-243" fmla="*/ 8920 w 1942632"/>
              <a:gd name="connsiteY13-244" fmla="*/ 1219033 h 1283495"/>
              <a:gd name="connsiteX14-245" fmla="*/ 1010873 w 1942632"/>
              <a:gd name="connsiteY14-246" fmla="*/ 173517 h 1283495"/>
              <a:gd name="connsiteX15-247" fmla="*/ 1010331 w 1942632"/>
              <a:gd name="connsiteY15-248" fmla="*/ 120212 h 1283495"/>
              <a:gd name="connsiteX16-249" fmla="*/ 955227 w 1942632"/>
              <a:gd name="connsiteY16-250" fmla="*/ 65108 h 1283495"/>
              <a:gd name="connsiteX17-251" fmla="*/ 946969 w 1942632"/>
              <a:gd name="connsiteY17-252" fmla="*/ 23530 h 1283495"/>
              <a:gd name="connsiteX0-253" fmla="*/ 946969 w 1942632"/>
              <a:gd name="connsiteY0-254" fmla="*/ 23530 h 1283495"/>
              <a:gd name="connsiteX1-255" fmla="*/ 982173 w 1942632"/>
              <a:gd name="connsiteY1-256" fmla="*/ 0 h 1283495"/>
              <a:gd name="connsiteX2-257" fmla="*/ 1904588 w 1942632"/>
              <a:gd name="connsiteY2-258" fmla="*/ 0 h 1283495"/>
              <a:gd name="connsiteX3-259" fmla="*/ 1942632 w 1942632"/>
              <a:gd name="connsiteY3-260" fmla="*/ 38107 h 1283495"/>
              <a:gd name="connsiteX4-261" fmla="*/ 1942632 w 1942632"/>
              <a:gd name="connsiteY4-262" fmla="*/ 960540 h 1283495"/>
              <a:gd name="connsiteX5-263" fmla="*/ 1919081 w 1942632"/>
              <a:gd name="connsiteY5-264" fmla="*/ 995690 h 1283495"/>
              <a:gd name="connsiteX6-265" fmla="*/ 1877553 w 1942632"/>
              <a:gd name="connsiteY6-266" fmla="*/ 987434 h 1283495"/>
              <a:gd name="connsiteX7-267" fmla="*/ 1819771 w 1942632"/>
              <a:gd name="connsiteY7-268" fmla="*/ 929652 h 1283495"/>
              <a:gd name="connsiteX8-269" fmla="*/ 1765689 w 1942632"/>
              <a:gd name="connsiteY8-270" fmla="*/ 929787 h 1283495"/>
              <a:gd name="connsiteX9-271" fmla="*/ 1427581 w 1942632"/>
              <a:gd name="connsiteY9-272" fmla="*/ 1272148 h 1283495"/>
              <a:gd name="connsiteX10-273" fmla="*/ 1400455 w 1942632"/>
              <a:gd name="connsiteY10-274" fmla="*/ 1283495 h 1283495"/>
              <a:gd name="connsiteX11-275" fmla="*/ 36397 w 1942632"/>
              <a:gd name="connsiteY11-276" fmla="*/ 1283495 h 1283495"/>
              <a:gd name="connsiteX12-277" fmla="*/ 1385 w 1942632"/>
              <a:gd name="connsiteY12-278" fmla="*/ 1260348 h 1283495"/>
              <a:gd name="connsiteX13-279" fmla="*/ 8920 w 1942632"/>
              <a:gd name="connsiteY13-280" fmla="*/ 1219033 h 1283495"/>
              <a:gd name="connsiteX14-281" fmla="*/ 1010873 w 1942632"/>
              <a:gd name="connsiteY14-282" fmla="*/ 173517 h 1283495"/>
              <a:gd name="connsiteX15-283" fmla="*/ 1010331 w 1942632"/>
              <a:gd name="connsiteY15-284" fmla="*/ 120212 h 1283495"/>
              <a:gd name="connsiteX16-285" fmla="*/ 955227 w 1942632"/>
              <a:gd name="connsiteY16-286" fmla="*/ 65108 h 1283495"/>
              <a:gd name="connsiteX17-287" fmla="*/ 946969 w 1942632"/>
              <a:gd name="connsiteY17-288" fmla="*/ 23530 h 1283495"/>
              <a:gd name="connsiteX0-289" fmla="*/ 946969 w 1942632"/>
              <a:gd name="connsiteY0-290" fmla="*/ 23530 h 1283495"/>
              <a:gd name="connsiteX1-291" fmla="*/ 982173 w 1942632"/>
              <a:gd name="connsiteY1-292" fmla="*/ 0 h 1283495"/>
              <a:gd name="connsiteX2-293" fmla="*/ 1904588 w 1942632"/>
              <a:gd name="connsiteY2-294" fmla="*/ 0 h 1283495"/>
              <a:gd name="connsiteX3-295" fmla="*/ 1942632 w 1942632"/>
              <a:gd name="connsiteY3-296" fmla="*/ 38107 h 1283495"/>
              <a:gd name="connsiteX4-297" fmla="*/ 1942632 w 1942632"/>
              <a:gd name="connsiteY4-298" fmla="*/ 960540 h 1283495"/>
              <a:gd name="connsiteX5-299" fmla="*/ 1919081 w 1942632"/>
              <a:gd name="connsiteY5-300" fmla="*/ 995690 h 1283495"/>
              <a:gd name="connsiteX6-301" fmla="*/ 1877553 w 1942632"/>
              <a:gd name="connsiteY6-302" fmla="*/ 987434 h 1283495"/>
              <a:gd name="connsiteX7-303" fmla="*/ 1819771 w 1942632"/>
              <a:gd name="connsiteY7-304" fmla="*/ 929652 h 1283495"/>
              <a:gd name="connsiteX8-305" fmla="*/ 1765689 w 1942632"/>
              <a:gd name="connsiteY8-306" fmla="*/ 929787 h 1283495"/>
              <a:gd name="connsiteX9-307" fmla="*/ 1427581 w 1942632"/>
              <a:gd name="connsiteY9-308" fmla="*/ 1272148 h 1283495"/>
              <a:gd name="connsiteX10-309" fmla="*/ 1400455 w 1942632"/>
              <a:gd name="connsiteY10-310" fmla="*/ 1283495 h 1283495"/>
              <a:gd name="connsiteX11-311" fmla="*/ 36397 w 1942632"/>
              <a:gd name="connsiteY11-312" fmla="*/ 1283495 h 1283495"/>
              <a:gd name="connsiteX12-313" fmla="*/ 1385 w 1942632"/>
              <a:gd name="connsiteY12-314" fmla="*/ 1260348 h 1283495"/>
              <a:gd name="connsiteX13-315" fmla="*/ 8920 w 1942632"/>
              <a:gd name="connsiteY13-316" fmla="*/ 1219033 h 1283495"/>
              <a:gd name="connsiteX14-317" fmla="*/ 1010873 w 1942632"/>
              <a:gd name="connsiteY14-318" fmla="*/ 173517 h 1283495"/>
              <a:gd name="connsiteX15-319" fmla="*/ 1010331 w 1942632"/>
              <a:gd name="connsiteY15-320" fmla="*/ 120212 h 1283495"/>
              <a:gd name="connsiteX16-321" fmla="*/ 955227 w 1942632"/>
              <a:gd name="connsiteY16-322" fmla="*/ 65108 h 1283495"/>
              <a:gd name="connsiteX17-323" fmla="*/ 946969 w 1942632"/>
              <a:gd name="connsiteY17-324" fmla="*/ 23530 h 1283495"/>
              <a:gd name="connsiteX0-325" fmla="*/ 946969 w 1942632"/>
              <a:gd name="connsiteY0-326" fmla="*/ 23530 h 1283495"/>
              <a:gd name="connsiteX1-327" fmla="*/ 982173 w 1942632"/>
              <a:gd name="connsiteY1-328" fmla="*/ 0 h 1283495"/>
              <a:gd name="connsiteX2-329" fmla="*/ 1904588 w 1942632"/>
              <a:gd name="connsiteY2-330" fmla="*/ 0 h 1283495"/>
              <a:gd name="connsiteX3-331" fmla="*/ 1942632 w 1942632"/>
              <a:gd name="connsiteY3-332" fmla="*/ 38107 h 1283495"/>
              <a:gd name="connsiteX4-333" fmla="*/ 1942632 w 1942632"/>
              <a:gd name="connsiteY4-334" fmla="*/ 960540 h 1283495"/>
              <a:gd name="connsiteX5-335" fmla="*/ 1919081 w 1942632"/>
              <a:gd name="connsiteY5-336" fmla="*/ 995690 h 1283495"/>
              <a:gd name="connsiteX6-337" fmla="*/ 1877553 w 1942632"/>
              <a:gd name="connsiteY6-338" fmla="*/ 987434 h 1283495"/>
              <a:gd name="connsiteX7-339" fmla="*/ 1819771 w 1942632"/>
              <a:gd name="connsiteY7-340" fmla="*/ 929652 h 1283495"/>
              <a:gd name="connsiteX8-341" fmla="*/ 1765689 w 1942632"/>
              <a:gd name="connsiteY8-342" fmla="*/ 929787 h 1283495"/>
              <a:gd name="connsiteX9-343" fmla="*/ 1427581 w 1942632"/>
              <a:gd name="connsiteY9-344" fmla="*/ 1272148 h 1283495"/>
              <a:gd name="connsiteX10-345" fmla="*/ 1400455 w 1942632"/>
              <a:gd name="connsiteY10-346" fmla="*/ 1283495 h 1283495"/>
              <a:gd name="connsiteX11-347" fmla="*/ 36397 w 1942632"/>
              <a:gd name="connsiteY11-348" fmla="*/ 1283495 h 1283495"/>
              <a:gd name="connsiteX12-349" fmla="*/ 1385 w 1942632"/>
              <a:gd name="connsiteY12-350" fmla="*/ 1260348 h 1283495"/>
              <a:gd name="connsiteX13-351" fmla="*/ 8920 w 1942632"/>
              <a:gd name="connsiteY13-352" fmla="*/ 1219033 h 1283495"/>
              <a:gd name="connsiteX14-353" fmla="*/ 1010873 w 1942632"/>
              <a:gd name="connsiteY14-354" fmla="*/ 173517 h 1283495"/>
              <a:gd name="connsiteX15-355" fmla="*/ 1010331 w 1942632"/>
              <a:gd name="connsiteY15-356" fmla="*/ 120212 h 1283495"/>
              <a:gd name="connsiteX16-357" fmla="*/ 955227 w 1942632"/>
              <a:gd name="connsiteY16-358" fmla="*/ 65108 h 1283495"/>
              <a:gd name="connsiteX17-359" fmla="*/ 946969 w 1942632"/>
              <a:gd name="connsiteY17-360" fmla="*/ 23530 h 1283495"/>
              <a:gd name="connsiteX0-361" fmla="*/ 946969 w 1942632"/>
              <a:gd name="connsiteY0-362" fmla="*/ 23530 h 1283495"/>
              <a:gd name="connsiteX1-363" fmla="*/ 982173 w 1942632"/>
              <a:gd name="connsiteY1-364" fmla="*/ 0 h 1283495"/>
              <a:gd name="connsiteX2-365" fmla="*/ 1904588 w 1942632"/>
              <a:gd name="connsiteY2-366" fmla="*/ 0 h 1283495"/>
              <a:gd name="connsiteX3-367" fmla="*/ 1942632 w 1942632"/>
              <a:gd name="connsiteY3-368" fmla="*/ 38107 h 1283495"/>
              <a:gd name="connsiteX4-369" fmla="*/ 1942632 w 1942632"/>
              <a:gd name="connsiteY4-370" fmla="*/ 960540 h 1283495"/>
              <a:gd name="connsiteX5-371" fmla="*/ 1919081 w 1942632"/>
              <a:gd name="connsiteY5-372" fmla="*/ 995690 h 1283495"/>
              <a:gd name="connsiteX6-373" fmla="*/ 1877553 w 1942632"/>
              <a:gd name="connsiteY6-374" fmla="*/ 987434 h 1283495"/>
              <a:gd name="connsiteX7-375" fmla="*/ 1819771 w 1942632"/>
              <a:gd name="connsiteY7-376" fmla="*/ 929652 h 1283495"/>
              <a:gd name="connsiteX8-377" fmla="*/ 1765689 w 1942632"/>
              <a:gd name="connsiteY8-378" fmla="*/ 929787 h 1283495"/>
              <a:gd name="connsiteX9-379" fmla="*/ 1427581 w 1942632"/>
              <a:gd name="connsiteY9-380" fmla="*/ 1272148 h 1283495"/>
              <a:gd name="connsiteX10-381" fmla="*/ 1400455 w 1942632"/>
              <a:gd name="connsiteY10-382" fmla="*/ 1283495 h 1283495"/>
              <a:gd name="connsiteX11-383" fmla="*/ 36397 w 1942632"/>
              <a:gd name="connsiteY11-384" fmla="*/ 1283495 h 1283495"/>
              <a:gd name="connsiteX12-385" fmla="*/ 1385 w 1942632"/>
              <a:gd name="connsiteY12-386" fmla="*/ 1260348 h 1283495"/>
              <a:gd name="connsiteX13-387" fmla="*/ 8920 w 1942632"/>
              <a:gd name="connsiteY13-388" fmla="*/ 1219033 h 1283495"/>
              <a:gd name="connsiteX14-389" fmla="*/ 1010873 w 1942632"/>
              <a:gd name="connsiteY14-390" fmla="*/ 173517 h 1283495"/>
              <a:gd name="connsiteX15-391" fmla="*/ 1010331 w 1942632"/>
              <a:gd name="connsiteY15-392" fmla="*/ 120212 h 1283495"/>
              <a:gd name="connsiteX16-393" fmla="*/ 955227 w 1942632"/>
              <a:gd name="connsiteY16-394" fmla="*/ 65108 h 1283495"/>
              <a:gd name="connsiteX17-395" fmla="*/ 946969 w 1942632"/>
              <a:gd name="connsiteY17-396" fmla="*/ 23530 h 1283495"/>
              <a:gd name="connsiteX0-397" fmla="*/ 946969 w 1942632"/>
              <a:gd name="connsiteY0-398" fmla="*/ 23530 h 1283495"/>
              <a:gd name="connsiteX1-399" fmla="*/ 982173 w 1942632"/>
              <a:gd name="connsiteY1-400" fmla="*/ 0 h 1283495"/>
              <a:gd name="connsiteX2-401" fmla="*/ 1904588 w 1942632"/>
              <a:gd name="connsiteY2-402" fmla="*/ 0 h 1283495"/>
              <a:gd name="connsiteX3-403" fmla="*/ 1942632 w 1942632"/>
              <a:gd name="connsiteY3-404" fmla="*/ 38107 h 1283495"/>
              <a:gd name="connsiteX4-405" fmla="*/ 1942632 w 1942632"/>
              <a:gd name="connsiteY4-406" fmla="*/ 960540 h 1283495"/>
              <a:gd name="connsiteX5-407" fmla="*/ 1919081 w 1942632"/>
              <a:gd name="connsiteY5-408" fmla="*/ 995690 h 1283495"/>
              <a:gd name="connsiteX6-409" fmla="*/ 1877553 w 1942632"/>
              <a:gd name="connsiteY6-410" fmla="*/ 987434 h 1283495"/>
              <a:gd name="connsiteX7-411" fmla="*/ 1819771 w 1942632"/>
              <a:gd name="connsiteY7-412" fmla="*/ 929652 h 1283495"/>
              <a:gd name="connsiteX8-413" fmla="*/ 1765689 w 1942632"/>
              <a:gd name="connsiteY8-414" fmla="*/ 929787 h 1283495"/>
              <a:gd name="connsiteX9-415" fmla="*/ 1427581 w 1942632"/>
              <a:gd name="connsiteY9-416" fmla="*/ 1272148 h 1283495"/>
              <a:gd name="connsiteX10-417" fmla="*/ 1400455 w 1942632"/>
              <a:gd name="connsiteY10-418" fmla="*/ 1283495 h 1283495"/>
              <a:gd name="connsiteX11-419" fmla="*/ 36397 w 1942632"/>
              <a:gd name="connsiteY11-420" fmla="*/ 1283495 h 1283495"/>
              <a:gd name="connsiteX12-421" fmla="*/ 1385 w 1942632"/>
              <a:gd name="connsiteY12-422" fmla="*/ 1260348 h 1283495"/>
              <a:gd name="connsiteX13-423" fmla="*/ 8920 w 1942632"/>
              <a:gd name="connsiteY13-424" fmla="*/ 1219033 h 1283495"/>
              <a:gd name="connsiteX14-425" fmla="*/ 1010873 w 1942632"/>
              <a:gd name="connsiteY14-426" fmla="*/ 173517 h 1283495"/>
              <a:gd name="connsiteX15-427" fmla="*/ 1010331 w 1942632"/>
              <a:gd name="connsiteY15-428" fmla="*/ 120212 h 1283495"/>
              <a:gd name="connsiteX16-429" fmla="*/ 955227 w 1942632"/>
              <a:gd name="connsiteY16-430" fmla="*/ 65108 h 1283495"/>
              <a:gd name="connsiteX17-431" fmla="*/ 946969 w 1942632"/>
              <a:gd name="connsiteY17-432" fmla="*/ 23530 h 1283495"/>
              <a:gd name="connsiteX0-433" fmla="*/ 946969 w 1942632"/>
              <a:gd name="connsiteY0-434" fmla="*/ 23530 h 1283495"/>
              <a:gd name="connsiteX1-435" fmla="*/ 982173 w 1942632"/>
              <a:gd name="connsiteY1-436" fmla="*/ 0 h 1283495"/>
              <a:gd name="connsiteX2-437" fmla="*/ 1904588 w 1942632"/>
              <a:gd name="connsiteY2-438" fmla="*/ 0 h 1283495"/>
              <a:gd name="connsiteX3-439" fmla="*/ 1942632 w 1942632"/>
              <a:gd name="connsiteY3-440" fmla="*/ 38107 h 1283495"/>
              <a:gd name="connsiteX4-441" fmla="*/ 1942632 w 1942632"/>
              <a:gd name="connsiteY4-442" fmla="*/ 960540 h 1283495"/>
              <a:gd name="connsiteX5-443" fmla="*/ 1919081 w 1942632"/>
              <a:gd name="connsiteY5-444" fmla="*/ 995690 h 1283495"/>
              <a:gd name="connsiteX6-445" fmla="*/ 1877553 w 1942632"/>
              <a:gd name="connsiteY6-446" fmla="*/ 987434 h 1283495"/>
              <a:gd name="connsiteX7-447" fmla="*/ 1819771 w 1942632"/>
              <a:gd name="connsiteY7-448" fmla="*/ 929652 h 1283495"/>
              <a:gd name="connsiteX8-449" fmla="*/ 1765689 w 1942632"/>
              <a:gd name="connsiteY8-450" fmla="*/ 929787 h 1283495"/>
              <a:gd name="connsiteX9-451" fmla="*/ 1427581 w 1942632"/>
              <a:gd name="connsiteY9-452" fmla="*/ 1272148 h 1283495"/>
              <a:gd name="connsiteX10-453" fmla="*/ 1400455 w 1942632"/>
              <a:gd name="connsiteY10-454" fmla="*/ 1283495 h 1283495"/>
              <a:gd name="connsiteX11-455" fmla="*/ 36397 w 1942632"/>
              <a:gd name="connsiteY11-456" fmla="*/ 1283495 h 1283495"/>
              <a:gd name="connsiteX12-457" fmla="*/ 1385 w 1942632"/>
              <a:gd name="connsiteY12-458" fmla="*/ 1260348 h 1283495"/>
              <a:gd name="connsiteX13-459" fmla="*/ 8920 w 1942632"/>
              <a:gd name="connsiteY13-460" fmla="*/ 1219033 h 1283495"/>
              <a:gd name="connsiteX14-461" fmla="*/ 1010873 w 1942632"/>
              <a:gd name="connsiteY14-462" fmla="*/ 173517 h 1283495"/>
              <a:gd name="connsiteX15-463" fmla="*/ 1010331 w 1942632"/>
              <a:gd name="connsiteY15-464" fmla="*/ 120212 h 1283495"/>
              <a:gd name="connsiteX16-465" fmla="*/ 955227 w 1942632"/>
              <a:gd name="connsiteY16-466" fmla="*/ 65108 h 1283495"/>
              <a:gd name="connsiteX17-467" fmla="*/ 946969 w 1942632"/>
              <a:gd name="connsiteY17-468" fmla="*/ 23530 h 1283495"/>
              <a:gd name="connsiteX0-469" fmla="*/ 946969 w 1942632"/>
              <a:gd name="connsiteY0-470" fmla="*/ 23530 h 1283495"/>
              <a:gd name="connsiteX1-471" fmla="*/ 982173 w 1942632"/>
              <a:gd name="connsiteY1-472" fmla="*/ 0 h 1283495"/>
              <a:gd name="connsiteX2-473" fmla="*/ 1904588 w 1942632"/>
              <a:gd name="connsiteY2-474" fmla="*/ 0 h 1283495"/>
              <a:gd name="connsiteX3-475" fmla="*/ 1942632 w 1942632"/>
              <a:gd name="connsiteY3-476" fmla="*/ 38107 h 1283495"/>
              <a:gd name="connsiteX4-477" fmla="*/ 1942632 w 1942632"/>
              <a:gd name="connsiteY4-478" fmla="*/ 960540 h 1283495"/>
              <a:gd name="connsiteX5-479" fmla="*/ 1919081 w 1942632"/>
              <a:gd name="connsiteY5-480" fmla="*/ 995690 h 1283495"/>
              <a:gd name="connsiteX6-481" fmla="*/ 1877553 w 1942632"/>
              <a:gd name="connsiteY6-482" fmla="*/ 987434 h 1283495"/>
              <a:gd name="connsiteX7-483" fmla="*/ 1819771 w 1942632"/>
              <a:gd name="connsiteY7-484" fmla="*/ 929652 h 1283495"/>
              <a:gd name="connsiteX8-485" fmla="*/ 1765689 w 1942632"/>
              <a:gd name="connsiteY8-486" fmla="*/ 929787 h 1283495"/>
              <a:gd name="connsiteX9-487" fmla="*/ 1427581 w 1942632"/>
              <a:gd name="connsiteY9-488" fmla="*/ 1272148 h 1283495"/>
              <a:gd name="connsiteX10-489" fmla="*/ 1400455 w 1942632"/>
              <a:gd name="connsiteY10-490" fmla="*/ 1283495 h 1283495"/>
              <a:gd name="connsiteX11-491" fmla="*/ 36397 w 1942632"/>
              <a:gd name="connsiteY11-492" fmla="*/ 1283495 h 1283495"/>
              <a:gd name="connsiteX12-493" fmla="*/ 1385 w 1942632"/>
              <a:gd name="connsiteY12-494" fmla="*/ 1260348 h 1283495"/>
              <a:gd name="connsiteX13-495" fmla="*/ 8920 w 1942632"/>
              <a:gd name="connsiteY13-496" fmla="*/ 1219033 h 1283495"/>
              <a:gd name="connsiteX14-497" fmla="*/ 1010873 w 1942632"/>
              <a:gd name="connsiteY14-498" fmla="*/ 173517 h 1283495"/>
              <a:gd name="connsiteX15-499" fmla="*/ 1010331 w 1942632"/>
              <a:gd name="connsiteY15-500" fmla="*/ 120212 h 1283495"/>
              <a:gd name="connsiteX16-501" fmla="*/ 955227 w 1942632"/>
              <a:gd name="connsiteY16-502" fmla="*/ 65108 h 1283495"/>
              <a:gd name="connsiteX17-503" fmla="*/ 946969 w 1942632"/>
              <a:gd name="connsiteY17-504" fmla="*/ 23530 h 1283495"/>
              <a:gd name="connsiteX0-505" fmla="*/ 946969 w 1942632"/>
              <a:gd name="connsiteY0-506" fmla="*/ 23530 h 1283495"/>
              <a:gd name="connsiteX1-507" fmla="*/ 982173 w 1942632"/>
              <a:gd name="connsiteY1-508" fmla="*/ 0 h 1283495"/>
              <a:gd name="connsiteX2-509" fmla="*/ 1904588 w 1942632"/>
              <a:gd name="connsiteY2-510" fmla="*/ 0 h 1283495"/>
              <a:gd name="connsiteX3-511" fmla="*/ 1942632 w 1942632"/>
              <a:gd name="connsiteY3-512" fmla="*/ 38107 h 1283495"/>
              <a:gd name="connsiteX4-513" fmla="*/ 1942632 w 1942632"/>
              <a:gd name="connsiteY4-514" fmla="*/ 960540 h 1283495"/>
              <a:gd name="connsiteX5-515" fmla="*/ 1919081 w 1942632"/>
              <a:gd name="connsiteY5-516" fmla="*/ 995690 h 1283495"/>
              <a:gd name="connsiteX6-517" fmla="*/ 1877553 w 1942632"/>
              <a:gd name="connsiteY6-518" fmla="*/ 987434 h 1283495"/>
              <a:gd name="connsiteX7-519" fmla="*/ 1819771 w 1942632"/>
              <a:gd name="connsiteY7-520" fmla="*/ 929652 h 1283495"/>
              <a:gd name="connsiteX8-521" fmla="*/ 1765689 w 1942632"/>
              <a:gd name="connsiteY8-522" fmla="*/ 929787 h 1283495"/>
              <a:gd name="connsiteX9-523" fmla="*/ 1427581 w 1942632"/>
              <a:gd name="connsiteY9-524" fmla="*/ 1272148 h 1283495"/>
              <a:gd name="connsiteX10-525" fmla="*/ 1400455 w 1942632"/>
              <a:gd name="connsiteY10-526" fmla="*/ 1283495 h 1283495"/>
              <a:gd name="connsiteX11-527" fmla="*/ 36397 w 1942632"/>
              <a:gd name="connsiteY11-528" fmla="*/ 1283495 h 1283495"/>
              <a:gd name="connsiteX12-529" fmla="*/ 1385 w 1942632"/>
              <a:gd name="connsiteY12-530" fmla="*/ 1260348 h 1283495"/>
              <a:gd name="connsiteX13-531" fmla="*/ 8920 w 1942632"/>
              <a:gd name="connsiteY13-532" fmla="*/ 1219033 h 1283495"/>
              <a:gd name="connsiteX14-533" fmla="*/ 1010873 w 1942632"/>
              <a:gd name="connsiteY14-534" fmla="*/ 173517 h 1283495"/>
              <a:gd name="connsiteX15-535" fmla="*/ 1010331 w 1942632"/>
              <a:gd name="connsiteY15-536" fmla="*/ 120212 h 1283495"/>
              <a:gd name="connsiteX16-537" fmla="*/ 955227 w 1942632"/>
              <a:gd name="connsiteY16-538" fmla="*/ 65108 h 1283495"/>
              <a:gd name="connsiteX17-539" fmla="*/ 946969 w 1942632"/>
              <a:gd name="connsiteY17-540" fmla="*/ 23530 h 1283495"/>
              <a:gd name="connsiteX0-541" fmla="*/ 946969 w 1942632"/>
              <a:gd name="connsiteY0-542" fmla="*/ 23530 h 1283495"/>
              <a:gd name="connsiteX1-543" fmla="*/ 982173 w 1942632"/>
              <a:gd name="connsiteY1-544" fmla="*/ 0 h 1283495"/>
              <a:gd name="connsiteX2-545" fmla="*/ 1904588 w 1942632"/>
              <a:gd name="connsiteY2-546" fmla="*/ 0 h 1283495"/>
              <a:gd name="connsiteX3-547" fmla="*/ 1942632 w 1942632"/>
              <a:gd name="connsiteY3-548" fmla="*/ 38107 h 1283495"/>
              <a:gd name="connsiteX4-549" fmla="*/ 1942632 w 1942632"/>
              <a:gd name="connsiteY4-550" fmla="*/ 960540 h 1283495"/>
              <a:gd name="connsiteX5-551" fmla="*/ 1919081 w 1942632"/>
              <a:gd name="connsiteY5-552" fmla="*/ 995690 h 1283495"/>
              <a:gd name="connsiteX6-553" fmla="*/ 1877553 w 1942632"/>
              <a:gd name="connsiteY6-554" fmla="*/ 987434 h 1283495"/>
              <a:gd name="connsiteX7-555" fmla="*/ 1819771 w 1942632"/>
              <a:gd name="connsiteY7-556" fmla="*/ 929652 h 1283495"/>
              <a:gd name="connsiteX8-557" fmla="*/ 1765689 w 1942632"/>
              <a:gd name="connsiteY8-558" fmla="*/ 929787 h 1283495"/>
              <a:gd name="connsiteX9-559" fmla="*/ 1427581 w 1942632"/>
              <a:gd name="connsiteY9-560" fmla="*/ 1272148 h 1283495"/>
              <a:gd name="connsiteX10-561" fmla="*/ 1400455 w 1942632"/>
              <a:gd name="connsiteY10-562" fmla="*/ 1283495 h 1283495"/>
              <a:gd name="connsiteX11-563" fmla="*/ 36397 w 1942632"/>
              <a:gd name="connsiteY11-564" fmla="*/ 1283495 h 1283495"/>
              <a:gd name="connsiteX12-565" fmla="*/ 1385 w 1942632"/>
              <a:gd name="connsiteY12-566" fmla="*/ 1260348 h 1283495"/>
              <a:gd name="connsiteX13-567" fmla="*/ 8920 w 1942632"/>
              <a:gd name="connsiteY13-568" fmla="*/ 1219033 h 1283495"/>
              <a:gd name="connsiteX14-569" fmla="*/ 1010873 w 1942632"/>
              <a:gd name="connsiteY14-570" fmla="*/ 173517 h 1283495"/>
              <a:gd name="connsiteX15-571" fmla="*/ 1010331 w 1942632"/>
              <a:gd name="connsiteY15-572" fmla="*/ 120212 h 1283495"/>
              <a:gd name="connsiteX16-573" fmla="*/ 955227 w 1942632"/>
              <a:gd name="connsiteY16-574" fmla="*/ 65108 h 1283495"/>
              <a:gd name="connsiteX17-575" fmla="*/ 946969 w 1942632"/>
              <a:gd name="connsiteY17-576" fmla="*/ 23530 h 1283495"/>
              <a:gd name="connsiteX0-577" fmla="*/ 946969 w 1942632"/>
              <a:gd name="connsiteY0-578" fmla="*/ 23530 h 1283495"/>
              <a:gd name="connsiteX1-579" fmla="*/ 982173 w 1942632"/>
              <a:gd name="connsiteY1-580" fmla="*/ 0 h 1283495"/>
              <a:gd name="connsiteX2-581" fmla="*/ 1904588 w 1942632"/>
              <a:gd name="connsiteY2-582" fmla="*/ 0 h 1283495"/>
              <a:gd name="connsiteX3-583" fmla="*/ 1942632 w 1942632"/>
              <a:gd name="connsiteY3-584" fmla="*/ 38107 h 1283495"/>
              <a:gd name="connsiteX4-585" fmla="*/ 1942632 w 1942632"/>
              <a:gd name="connsiteY4-586" fmla="*/ 960540 h 1283495"/>
              <a:gd name="connsiteX5-587" fmla="*/ 1919081 w 1942632"/>
              <a:gd name="connsiteY5-588" fmla="*/ 995690 h 1283495"/>
              <a:gd name="connsiteX6-589" fmla="*/ 1877553 w 1942632"/>
              <a:gd name="connsiteY6-590" fmla="*/ 987434 h 1283495"/>
              <a:gd name="connsiteX7-591" fmla="*/ 1819771 w 1942632"/>
              <a:gd name="connsiteY7-592" fmla="*/ 929652 h 1283495"/>
              <a:gd name="connsiteX8-593" fmla="*/ 1765689 w 1942632"/>
              <a:gd name="connsiteY8-594" fmla="*/ 929787 h 1283495"/>
              <a:gd name="connsiteX9-595" fmla="*/ 1427581 w 1942632"/>
              <a:gd name="connsiteY9-596" fmla="*/ 1272148 h 1283495"/>
              <a:gd name="connsiteX10-597" fmla="*/ 1400455 w 1942632"/>
              <a:gd name="connsiteY10-598" fmla="*/ 1283495 h 1283495"/>
              <a:gd name="connsiteX11-599" fmla="*/ 36397 w 1942632"/>
              <a:gd name="connsiteY11-600" fmla="*/ 1283495 h 1283495"/>
              <a:gd name="connsiteX12-601" fmla="*/ 1385 w 1942632"/>
              <a:gd name="connsiteY12-602" fmla="*/ 1260348 h 1283495"/>
              <a:gd name="connsiteX13-603" fmla="*/ 8920 w 1942632"/>
              <a:gd name="connsiteY13-604" fmla="*/ 1219033 h 1283495"/>
              <a:gd name="connsiteX14-605" fmla="*/ 1010873 w 1942632"/>
              <a:gd name="connsiteY14-606" fmla="*/ 173517 h 1283495"/>
              <a:gd name="connsiteX15-607" fmla="*/ 1010331 w 1942632"/>
              <a:gd name="connsiteY15-608" fmla="*/ 120212 h 1283495"/>
              <a:gd name="connsiteX16-609" fmla="*/ 955227 w 1942632"/>
              <a:gd name="connsiteY16-610" fmla="*/ 65108 h 1283495"/>
              <a:gd name="connsiteX17-611" fmla="*/ 946969 w 1942632"/>
              <a:gd name="connsiteY17-612" fmla="*/ 23530 h 1283495"/>
              <a:gd name="connsiteX0-613" fmla="*/ 946969 w 1942632"/>
              <a:gd name="connsiteY0-614" fmla="*/ 23530 h 1283495"/>
              <a:gd name="connsiteX1-615" fmla="*/ 982173 w 1942632"/>
              <a:gd name="connsiteY1-616" fmla="*/ 0 h 1283495"/>
              <a:gd name="connsiteX2-617" fmla="*/ 1904588 w 1942632"/>
              <a:gd name="connsiteY2-618" fmla="*/ 0 h 1283495"/>
              <a:gd name="connsiteX3-619" fmla="*/ 1942632 w 1942632"/>
              <a:gd name="connsiteY3-620" fmla="*/ 38107 h 1283495"/>
              <a:gd name="connsiteX4-621" fmla="*/ 1942632 w 1942632"/>
              <a:gd name="connsiteY4-622" fmla="*/ 960540 h 1283495"/>
              <a:gd name="connsiteX5-623" fmla="*/ 1919081 w 1942632"/>
              <a:gd name="connsiteY5-624" fmla="*/ 995690 h 1283495"/>
              <a:gd name="connsiteX6-625" fmla="*/ 1877553 w 1942632"/>
              <a:gd name="connsiteY6-626" fmla="*/ 987434 h 1283495"/>
              <a:gd name="connsiteX7-627" fmla="*/ 1819771 w 1942632"/>
              <a:gd name="connsiteY7-628" fmla="*/ 929652 h 1283495"/>
              <a:gd name="connsiteX8-629" fmla="*/ 1765689 w 1942632"/>
              <a:gd name="connsiteY8-630" fmla="*/ 929787 h 1283495"/>
              <a:gd name="connsiteX9-631" fmla="*/ 1427581 w 1942632"/>
              <a:gd name="connsiteY9-632" fmla="*/ 1272148 h 1283495"/>
              <a:gd name="connsiteX10-633" fmla="*/ 1400455 w 1942632"/>
              <a:gd name="connsiteY10-634" fmla="*/ 1283495 h 1283495"/>
              <a:gd name="connsiteX11-635" fmla="*/ 36397 w 1942632"/>
              <a:gd name="connsiteY11-636" fmla="*/ 1283495 h 1283495"/>
              <a:gd name="connsiteX12-637" fmla="*/ 1385 w 1942632"/>
              <a:gd name="connsiteY12-638" fmla="*/ 1260348 h 1283495"/>
              <a:gd name="connsiteX13-639" fmla="*/ 8920 w 1942632"/>
              <a:gd name="connsiteY13-640" fmla="*/ 1219033 h 1283495"/>
              <a:gd name="connsiteX14-641" fmla="*/ 1010873 w 1942632"/>
              <a:gd name="connsiteY14-642" fmla="*/ 173517 h 1283495"/>
              <a:gd name="connsiteX15-643" fmla="*/ 1010331 w 1942632"/>
              <a:gd name="connsiteY15-644" fmla="*/ 120212 h 1283495"/>
              <a:gd name="connsiteX16-645" fmla="*/ 955227 w 1942632"/>
              <a:gd name="connsiteY16-646" fmla="*/ 65108 h 1283495"/>
              <a:gd name="connsiteX17-647" fmla="*/ 946969 w 1942632"/>
              <a:gd name="connsiteY17-648" fmla="*/ 23530 h 1283495"/>
              <a:gd name="connsiteX0-649" fmla="*/ 946969 w 1942632"/>
              <a:gd name="connsiteY0-650" fmla="*/ 23530 h 1283495"/>
              <a:gd name="connsiteX1-651" fmla="*/ 982173 w 1942632"/>
              <a:gd name="connsiteY1-652" fmla="*/ 0 h 1283495"/>
              <a:gd name="connsiteX2-653" fmla="*/ 1904588 w 1942632"/>
              <a:gd name="connsiteY2-654" fmla="*/ 0 h 1283495"/>
              <a:gd name="connsiteX3-655" fmla="*/ 1942632 w 1942632"/>
              <a:gd name="connsiteY3-656" fmla="*/ 38107 h 1283495"/>
              <a:gd name="connsiteX4-657" fmla="*/ 1942632 w 1942632"/>
              <a:gd name="connsiteY4-658" fmla="*/ 960540 h 1283495"/>
              <a:gd name="connsiteX5-659" fmla="*/ 1919081 w 1942632"/>
              <a:gd name="connsiteY5-660" fmla="*/ 995690 h 1283495"/>
              <a:gd name="connsiteX6-661" fmla="*/ 1877553 w 1942632"/>
              <a:gd name="connsiteY6-662" fmla="*/ 987434 h 1283495"/>
              <a:gd name="connsiteX7-663" fmla="*/ 1819771 w 1942632"/>
              <a:gd name="connsiteY7-664" fmla="*/ 929652 h 1283495"/>
              <a:gd name="connsiteX8-665" fmla="*/ 1765689 w 1942632"/>
              <a:gd name="connsiteY8-666" fmla="*/ 929787 h 1283495"/>
              <a:gd name="connsiteX9-667" fmla="*/ 1427581 w 1942632"/>
              <a:gd name="connsiteY9-668" fmla="*/ 1272148 h 1283495"/>
              <a:gd name="connsiteX10-669" fmla="*/ 1400455 w 1942632"/>
              <a:gd name="connsiteY10-670" fmla="*/ 1283495 h 1283495"/>
              <a:gd name="connsiteX11-671" fmla="*/ 36397 w 1942632"/>
              <a:gd name="connsiteY11-672" fmla="*/ 1283495 h 1283495"/>
              <a:gd name="connsiteX12-673" fmla="*/ 1385 w 1942632"/>
              <a:gd name="connsiteY12-674" fmla="*/ 1260348 h 1283495"/>
              <a:gd name="connsiteX13-675" fmla="*/ 8920 w 1942632"/>
              <a:gd name="connsiteY13-676" fmla="*/ 1219033 h 1283495"/>
              <a:gd name="connsiteX14-677" fmla="*/ 1010873 w 1942632"/>
              <a:gd name="connsiteY14-678" fmla="*/ 173517 h 1283495"/>
              <a:gd name="connsiteX15-679" fmla="*/ 1010331 w 1942632"/>
              <a:gd name="connsiteY15-680" fmla="*/ 120212 h 1283495"/>
              <a:gd name="connsiteX16-681" fmla="*/ 955227 w 1942632"/>
              <a:gd name="connsiteY16-682" fmla="*/ 65108 h 1283495"/>
              <a:gd name="connsiteX17-683" fmla="*/ 946969 w 1942632"/>
              <a:gd name="connsiteY17-684" fmla="*/ 23530 h 1283495"/>
              <a:gd name="connsiteX0-685" fmla="*/ 946969 w 1942632"/>
              <a:gd name="connsiteY0-686" fmla="*/ 23530 h 1283495"/>
              <a:gd name="connsiteX1-687" fmla="*/ 982173 w 1942632"/>
              <a:gd name="connsiteY1-688" fmla="*/ 0 h 1283495"/>
              <a:gd name="connsiteX2-689" fmla="*/ 1904588 w 1942632"/>
              <a:gd name="connsiteY2-690" fmla="*/ 0 h 1283495"/>
              <a:gd name="connsiteX3-691" fmla="*/ 1942632 w 1942632"/>
              <a:gd name="connsiteY3-692" fmla="*/ 38107 h 1283495"/>
              <a:gd name="connsiteX4-693" fmla="*/ 1942632 w 1942632"/>
              <a:gd name="connsiteY4-694" fmla="*/ 960540 h 1283495"/>
              <a:gd name="connsiteX5-695" fmla="*/ 1919081 w 1942632"/>
              <a:gd name="connsiteY5-696" fmla="*/ 995690 h 1283495"/>
              <a:gd name="connsiteX6-697" fmla="*/ 1877553 w 1942632"/>
              <a:gd name="connsiteY6-698" fmla="*/ 987434 h 1283495"/>
              <a:gd name="connsiteX7-699" fmla="*/ 1819771 w 1942632"/>
              <a:gd name="connsiteY7-700" fmla="*/ 929652 h 1283495"/>
              <a:gd name="connsiteX8-701" fmla="*/ 1765689 w 1942632"/>
              <a:gd name="connsiteY8-702" fmla="*/ 929787 h 1283495"/>
              <a:gd name="connsiteX9-703" fmla="*/ 1427581 w 1942632"/>
              <a:gd name="connsiteY9-704" fmla="*/ 1272148 h 1283495"/>
              <a:gd name="connsiteX10-705" fmla="*/ 1400455 w 1942632"/>
              <a:gd name="connsiteY10-706" fmla="*/ 1283495 h 1283495"/>
              <a:gd name="connsiteX11-707" fmla="*/ 36397 w 1942632"/>
              <a:gd name="connsiteY11-708" fmla="*/ 1283495 h 1283495"/>
              <a:gd name="connsiteX12-709" fmla="*/ 1385 w 1942632"/>
              <a:gd name="connsiteY12-710" fmla="*/ 1260348 h 1283495"/>
              <a:gd name="connsiteX13-711" fmla="*/ 8920 w 1942632"/>
              <a:gd name="connsiteY13-712" fmla="*/ 1219033 h 1283495"/>
              <a:gd name="connsiteX14-713" fmla="*/ 1010873 w 1942632"/>
              <a:gd name="connsiteY14-714" fmla="*/ 173517 h 1283495"/>
              <a:gd name="connsiteX15-715" fmla="*/ 1010331 w 1942632"/>
              <a:gd name="connsiteY15-716" fmla="*/ 120212 h 1283495"/>
              <a:gd name="connsiteX16-717" fmla="*/ 955227 w 1942632"/>
              <a:gd name="connsiteY16-718" fmla="*/ 65108 h 1283495"/>
              <a:gd name="connsiteX17-719" fmla="*/ 946969 w 1942632"/>
              <a:gd name="connsiteY17-720" fmla="*/ 23530 h 1283495"/>
              <a:gd name="connsiteX0-721" fmla="*/ 946969 w 1942632"/>
              <a:gd name="connsiteY0-722" fmla="*/ 23530 h 1283495"/>
              <a:gd name="connsiteX1-723" fmla="*/ 982173 w 1942632"/>
              <a:gd name="connsiteY1-724" fmla="*/ 0 h 1283495"/>
              <a:gd name="connsiteX2-725" fmla="*/ 1904588 w 1942632"/>
              <a:gd name="connsiteY2-726" fmla="*/ 0 h 1283495"/>
              <a:gd name="connsiteX3-727" fmla="*/ 1942632 w 1942632"/>
              <a:gd name="connsiteY3-728" fmla="*/ 38107 h 1283495"/>
              <a:gd name="connsiteX4-729" fmla="*/ 1942632 w 1942632"/>
              <a:gd name="connsiteY4-730" fmla="*/ 960540 h 1283495"/>
              <a:gd name="connsiteX5-731" fmla="*/ 1919081 w 1942632"/>
              <a:gd name="connsiteY5-732" fmla="*/ 995690 h 1283495"/>
              <a:gd name="connsiteX6-733" fmla="*/ 1877553 w 1942632"/>
              <a:gd name="connsiteY6-734" fmla="*/ 987434 h 1283495"/>
              <a:gd name="connsiteX7-735" fmla="*/ 1819771 w 1942632"/>
              <a:gd name="connsiteY7-736" fmla="*/ 929652 h 1283495"/>
              <a:gd name="connsiteX8-737" fmla="*/ 1765689 w 1942632"/>
              <a:gd name="connsiteY8-738" fmla="*/ 929787 h 1283495"/>
              <a:gd name="connsiteX9-739" fmla="*/ 1427581 w 1942632"/>
              <a:gd name="connsiteY9-740" fmla="*/ 1272148 h 1283495"/>
              <a:gd name="connsiteX10-741" fmla="*/ 1400455 w 1942632"/>
              <a:gd name="connsiteY10-742" fmla="*/ 1283495 h 1283495"/>
              <a:gd name="connsiteX11-743" fmla="*/ 36397 w 1942632"/>
              <a:gd name="connsiteY11-744" fmla="*/ 1283495 h 1283495"/>
              <a:gd name="connsiteX12-745" fmla="*/ 1385 w 1942632"/>
              <a:gd name="connsiteY12-746" fmla="*/ 1260348 h 1283495"/>
              <a:gd name="connsiteX13-747" fmla="*/ 8920 w 1942632"/>
              <a:gd name="connsiteY13-748" fmla="*/ 1219033 h 1283495"/>
              <a:gd name="connsiteX14-749" fmla="*/ 1010873 w 1942632"/>
              <a:gd name="connsiteY14-750" fmla="*/ 173517 h 1283495"/>
              <a:gd name="connsiteX15-751" fmla="*/ 1010331 w 1942632"/>
              <a:gd name="connsiteY15-752" fmla="*/ 120212 h 1283495"/>
              <a:gd name="connsiteX16-753" fmla="*/ 955227 w 1942632"/>
              <a:gd name="connsiteY16-754" fmla="*/ 65108 h 1283495"/>
              <a:gd name="connsiteX17-755" fmla="*/ 946969 w 1942632"/>
              <a:gd name="connsiteY17-756" fmla="*/ 23530 h 1283495"/>
              <a:gd name="connsiteX0-757" fmla="*/ 946345 w 1942008"/>
              <a:gd name="connsiteY0-758" fmla="*/ 23530 h 1283495"/>
              <a:gd name="connsiteX1-759" fmla="*/ 981549 w 1942008"/>
              <a:gd name="connsiteY1-760" fmla="*/ 0 h 1283495"/>
              <a:gd name="connsiteX2-761" fmla="*/ 1903964 w 1942008"/>
              <a:gd name="connsiteY2-762" fmla="*/ 0 h 1283495"/>
              <a:gd name="connsiteX3-763" fmla="*/ 1942008 w 1942008"/>
              <a:gd name="connsiteY3-764" fmla="*/ 38107 h 1283495"/>
              <a:gd name="connsiteX4-765" fmla="*/ 1942008 w 1942008"/>
              <a:gd name="connsiteY4-766" fmla="*/ 960540 h 1283495"/>
              <a:gd name="connsiteX5-767" fmla="*/ 1918457 w 1942008"/>
              <a:gd name="connsiteY5-768" fmla="*/ 995690 h 1283495"/>
              <a:gd name="connsiteX6-769" fmla="*/ 1876929 w 1942008"/>
              <a:gd name="connsiteY6-770" fmla="*/ 987434 h 1283495"/>
              <a:gd name="connsiteX7-771" fmla="*/ 1819147 w 1942008"/>
              <a:gd name="connsiteY7-772" fmla="*/ 929652 h 1283495"/>
              <a:gd name="connsiteX8-773" fmla="*/ 1765065 w 1942008"/>
              <a:gd name="connsiteY8-774" fmla="*/ 929787 h 1283495"/>
              <a:gd name="connsiteX9-775" fmla="*/ 1426957 w 1942008"/>
              <a:gd name="connsiteY9-776" fmla="*/ 1272148 h 1283495"/>
              <a:gd name="connsiteX10-777" fmla="*/ 1399831 w 1942008"/>
              <a:gd name="connsiteY10-778" fmla="*/ 1283495 h 1283495"/>
              <a:gd name="connsiteX11-779" fmla="*/ 35773 w 1942008"/>
              <a:gd name="connsiteY11-780" fmla="*/ 1283495 h 1283495"/>
              <a:gd name="connsiteX12-781" fmla="*/ 761 w 1942008"/>
              <a:gd name="connsiteY12-782" fmla="*/ 1260348 h 1283495"/>
              <a:gd name="connsiteX13-783" fmla="*/ 8296 w 1942008"/>
              <a:gd name="connsiteY13-784" fmla="*/ 1219033 h 1283495"/>
              <a:gd name="connsiteX14-785" fmla="*/ 1010249 w 1942008"/>
              <a:gd name="connsiteY14-786" fmla="*/ 173517 h 1283495"/>
              <a:gd name="connsiteX15-787" fmla="*/ 1009707 w 1942008"/>
              <a:gd name="connsiteY15-788" fmla="*/ 120212 h 1283495"/>
              <a:gd name="connsiteX16-789" fmla="*/ 954603 w 1942008"/>
              <a:gd name="connsiteY16-790" fmla="*/ 65108 h 1283495"/>
              <a:gd name="connsiteX17-791" fmla="*/ 946345 w 1942008"/>
              <a:gd name="connsiteY17-792" fmla="*/ 23530 h 1283495"/>
              <a:gd name="connsiteX0-793" fmla="*/ 945771 w 1941434"/>
              <a:gd name="connsiteY0-794" fmla="*/ 23530 h 1283495"/>
              <a:gd name="connsiteX1-795" fmla="*/ 980975 w 1941434"/>
              <a:gd name="connsiteY1-796" fmla="*/ 0 h 1283495"/>
              <a:gd name="connsiteX2-797" fmla="*/ 1903390 w 1941434"/>
              <a:gd name="connsiteY2-798" fmla="*/ 0 h 1283495"/>
              <a:gd name="connsiteX3-799" fmla="*/ 1941434 w 1941434"/>
              <a:gd name="connsiteY3-800" fmla="*/ 38107 h 1283495"/>
              <a:gd name="connsiteX4-801" fmla="*/ 1941434 w 1941434"/>
              <a:gd name="connsiteY4-802" fmla="*/ 960540 h 1283495"/>
              <a:gd name="connsiteX5-803" fmla="*/ 1917883 w 1941434"/>
              <a:gd name="connsiteY5-804" fmla="*/ 995690 h 1283495"/>
              <a:gd name="connsiteX6-805" fmla="*/ 1876355 w 1941434"/>
              <a:gd name="connsiteY6-806" fmla="*/ 987434 h 1283495"/>
              <a:gd name="connsiteX7-807" fmla="*/ 1818573 w 1941434"/>
              <a:gd name="connsiteY7-808" fmla="*/ 929652 h 1283495"/>
              <a:gd name="connsiteX8-809" fmla="*/ 1764491 w 1941434"/>
              <a:gd name="connsiteY8-810" fmla="*/ 929787 h 1283495"/>
              <a:gd name="connsiteX9-811" fmla="*/ 1426383 w 1941434"/>
              <a:gd name="connsiteY9-812" fmla="*/ 1272148 h 1283495"/>
              <a:gd name="connsiteX10-813" fmla="*/ 1399257 w 1941434"/>
              <a:gd name="connsiteY10-814" fmla="*/ 1283495 h 1283495"/>
              <a:gd name="connsiteX11-815" fmla="*/ 35199 w 1941434"/>
              <a:gd name="connsiteY11-816" fmla="*/ 1283495 h 1283495"/>
              <a:gd name="connsiteX12-817" fmla="*/ 187 w 1941434"/>
              <a:gd name="connsiteY12-818" fmla="*/ 1260348 h 1283495"/>
              <a:gd name="connsiteX13-819" fmla="*/ 7722 w 1941434"/>
              <a:gd name="connsiteY13-820" fmla="*/ 1219033 h 1283495"/>
              <a:gd name="connsiteX14-821" fmla="*/ 1009675 w 1941434"/>
              <a:gd name="connsiteY14-822" fmla="*/ 173517 h 1283495"/>
              <a:gd name="connsiteX15-823" fmla="*/ 1009133 w 1941434"/>
              <a:gd name="connsiteY15-824" fmla="*/ 120212 h 1283495"/>
              <a:gd name="connsiteX16-825" fmla="*/ 954029 w 1941434"/>
              <a:gd name="connsiteY16-826" fmla="*/ 65108 h 1283495"/>
              <a:gd name="connsiteX17-827" fmla="*/ 945771 w 1941434"/>
              <a:gd name="connsiteY17-828" fmla="*/ 23530 h 1283495"/>
              <a:gd name="connsiteX0-829" fmla="*/ 946469 w 1942132"/>
              <a:gd name="connsiteY0-830" fmla="*/ 23530 h 1283495"/>
              <a:gd name="connsiteX1-831" fmla="*/ 981673 w 1942132"/>
              <a:gd name="connsiteY1-832" fmla="*/ 0 h 1283495"/>
              <a:gd name="connsiteX2-833" fmla="*/ 1904088 w 1942132"/>
              <a:gd name="connsiteY2-834" fmla="*/ 0 h 1283495"/>
              <a:gd name="connsiteX3-835" fmla="*/ 1942132 w 1942132"/>
              <a:gd name="connsiteY3-836" fmla="*/ 38107 h 1283495"/>
              <a:gd name="connsiteX4-837" fmla="*/ 1942132 w 1942132"/>
              <a:gd name="connsiteY4-838" fmla="*/ 960540 h 1283495"/>
              <a:gd name="connsiteX5-839" fmla="*/ 1918581 w 1942132"/>
              <a:gd name="connsiteY5-840" fmla="*/ 995690 h 1283495"/>
              <a:gd name="connsiteX6-841" fmla="*/ 1877053 w 1942132"/>
              <a:gd name="connsiteY6-842" fmla="*/ 987434 h 1283495"/>
              <a:gd name="connsiteX7-843" fmla="*/ 1819271 w 1942132"/>
              <a:gd name="connsiteY7-844" fmla="*/ 929652 h 1283495"/>
              <a:gd name="connsiteX8-845" fmla="*/ 1765189 w 1942132"/>
              <a:gd name="connsiteY8-846" fmla="*/ 929787 h 1283495"/>
              <a:gd name="connsiteX9-847" fmla="*/ 1427081 w 1942132"/>
              <a:gd name="connsiteY9-848" fmla="*/ 1272148 h 1283495"/>
              <a:gd name="connsiteX10-849" fmla="*/ 1399955 w 1942132"/>
              <a:gd name="connsiteY10-850" fmla="*/ 1283495 h 1283495"/>
              <a:gd name="connsiteX11-851" fmla="*/ 35897 w 1942132"/>
              <a:gd name="connsiteY11-852" fmla="*/ 1283495 h 1283495"/>
              <a:gd name="connsiteX12-853" fmla="*/ 885 w 1942132"/>
              <a:gd name="connsiteY12-854" fmla="*/ 1260348 h 1283495"/>
              <a:gd name="connsiteX13-855" fmla="*/ 8420 w 1942132"/>
              <a:gd name="connsiteY13-856" fmla="*/ 1219033 h 1283495"/>
              <a:gd name="connsiteX14-857" fmla="*/ 1010373 w 1942132"/>
              <a:gd name="connsiteY14-858" fmla="*/ 173517 h 1283495"/>
              <a:gd name="connsiteX15-859" fmla="*/ 1009831 w 1942132"/>
              <a:gd name="connsiteY15-860" fmla="*/ 120212 h 1283495"/>
              <a:gd name="connsiteX16-861" fmla="*/ 954727 w 1942132"/>
              <a:gd name="connsiteY16-862" fmla="*/ 65108 h 1283495"/>
              <a:gd name="connsiteX17-863" fmla="*/ 946469 w 1942132"/>
              <a:gd name="connsiteY17-864" fmla="*/ 23530 h 1283495"/>
              <a:gd name="connsiteX0-865" fmla="*/ 948287 w 1943950"/>
              <a:gd name="connsiteY0-866" fmla="*/ 23530 h 1283495"/>
              <a:gd name="connsiteX1-867" fmla="*/ 983491 w 1943950"/>
              <a:gd name="connsiteY1-868" fmla="*/ 0 h 1283495"/>
              <a:gd name="connsiteX2-869" fmla="*/ 1905906 w 1943950"/>
              <a:gd name="connsiteY2-870" fmla="*/ 0 h 1283495"/>
              <a:gd name="connsiteX3-871" fmla="*/ 1943950 w 1943950"/>
              <a:gd name="connsiteY3-872" fmla="*/ 38107 h 1283495"/>
              <a:gd name="connsiteX4-873" fmla="*/ 1943950 w 1943950"/>
              <a:gd name="connsiteY4-874" fmla="*/ 960540 h 1283495"/>
              <a:gd name="connsiteX5-875" fmla="*/ 1920399 w 1943950"/>
              <a:gd name="connsiteY5-876" fmla="*/ 995690 h 1283495"/>
              <a:gd name="connsiteX6-877" fmla="*/ 1878871 w 1943950"/>
              <a:gd name="connsiteY6-878" fmla="*/ 987434 h 1283495"/>
              <a:gd name="connsiteX7-879" fmla="*/ 1821089 w 1943950"/>
              <a:gd name="connsiteY7-880" fmla="*/ 929652 h 1283495"/>
              <a:gd name="connsiteX8-881" fmla="*/ 1767007 w 1943950"/>
              <a:gd name="connsiteY8-882" fmla="*/ 929787 h 1283495"/>
              <a:gd name="connsiteX9-883" fmla="*/ 1428899 w 1943950"/>
              <a:gd name="connsiteY9-884" fmla="*/ 1272148 h 1283495"/>
              <a:gd name="connsiteX10-885" fmla="*/ 1401773 w 1943950"/>
              <a:gd name="connsiteY10-886" fmla="*/ 1283495 h 1283495"/>
              <a:gd name="connsiteX11-887" fmla="*/ 37715 w 1943950"/>
              <a:gd name="connsiteY11-888" fmla="*/ 1283495 h 1283495"/>
              <a:gd name="connsiteX12-889" fmla="*/ 2703 w 1943950"/>
              <a:gd name="connsiteY12-890" fmla="*/ 1260348 h 1283495"/>
              <a:gd name="connsiteX13-891" fmla="*/ 10238 w 1943950"/>
              <a:gd name="connsiteY13-892" fmla="*/ 1219033 h 1283495"/>
              <a:gd name="connsiteX14-893" fmla="*/ 1012191 w 1943950"/>
              <a:gd name="connsiteY14-894" fmla="*/ 173517 h 1283495"/>
              <a:gd name="connsiteX15-895" fmla="*/ 1011649 w 1943950"/>
              <a:gd name="connsiteY15-896" fmla="*/ 120212 h 1283495"/>
              <a:gd name="connsiteX16-897" fmla="*/ 956545 w 1943950"/>
              <a:gd name="connsiteY16-898" fmla="*/ 65108 h 1283495"/>
              <a:gd name="connsiteX17-899" fmla="*/ 948287 w 1943950"/>
              <a:gd name="connsiteY17-900" fmla="*/ 23530 h 1283495"/>
              <a:gd name="connsiteX0-901" fmla="*/ 948287 w 1943950"/>
              <a:gd name="connsiteY0-902" fmla="*/ 23530 h 1283495"/>
              <a:gd name="connsiteX1-903" fmla="*/ 983491 w 1943950"/>
              <a:gd name="connsiteY1-904" fmla="*/ 0 h 1283495"/>
              <a:gd name="connsiteX2-905" fmla="*/ 1905906 w 1943950"/>
              <a:gd name="connsiteY2-906" fmla="*/ 0 h 1283495"/>
              <a:gd name="connsiteX3-907" fmla="*/ 1943950 w 1943950"/>
              <a:gd name="connsiteY3-908" fmla="*/ 38107 h 1283495"/>
              <a:gd name="connsiteX4-909" fmla="*/ 1943950 w 1943950"/>
              <a:gd name="connsiteY4-910" fmla="*/ 960540 h 1283495"/>
              <a:gd name="connsiteX5-911" fmla="*/ 1920399 w 1943950"/>
              <a:gd name="connsiteY5-912" fmla="*/ 995690 h 1283495"/>
              <a:gd name="connsiteX6-913" fmla="*/ 1878871 w 1943950"/>
              <a:gd name="connsiteY6-914" fmla="*/ 987434 h 1283495"/>
              <a:gd name="connsiteX7-915" fmla="*/ 1821089 w 1943950"/>
              <a:gd name="connsiteY7-916" fmla="*/ 929652 h 1283495"/>
              <a:gd name="connsiteX8-917" fmla="*/ 1767007 w 1943950"/>
              <a:gd name="connsiteY8-918" fmla="*/ 929787 h 1283495"/>
              <a:gd name="connsiteX9-919" fmla="*/ 1428899 w 1943950"/>
              <a:gd name="connsiteY9-920" fmla="*/ 1272148 h 1283495"/>
              <a:gd name="connsiteX10-921" fmla="*/ 1401773 w 1943950"/>
              <a:gd name="connsiteY10-922" fmla="*/ 1283495 h 1283495"/>
              <a:gd name="connsiteX11-923" fmla="*/ 37715 w 1943950"/>
              <a:gd name="connsiteY11-924" fmla="*/ 1283495 h 1283495"/>
              <a:gd name="connsiteX12-925" fmla="*/ 2703 w 1943950"/>
              <a:gd name="connsiteY12-926" fmla="*/ 1260348 h 1283495"/>
              <a:gd name="connsiteX13-927" fmla="*/ 10238 w 1943950"/>
              <a:gd name="connsiteY13-928" fmla="*/ 1219033 h 1283495"/>
              <a:gd name="connsiteX14-929" fmla="*/ 1012191 w 1943950"/>
              <a:gd name="connsiteY14-930" fmla="*/ 173517 h 1283495"/>
              <a:gd name="connsiteX15-931" fmla="*/ 1011649 w 1943950"/>
              <a:gd name="connsiteY15-932" fmla="*/ 120212 h 1283495"/>
              <a:gd name="connsiteX16-933" fmla="*/ 956545 w 1943950"/>
              <a:gd name="connsiteY16-934" fmla="*/ 65108 h 1283495"/>
              <a:gd name="connsiteX17-935" fmla="*/ 948287 w 1943950"/>
              <a:gd name="connsiteY17-936" fmla="*/ 23530 h 1283495"/>
              <a:gd name="connsiteX0-937" fmla="*/ 948287 w 1943950"/>
              <a:gd name="connsiteY0-938" fmla="*/ 23530 h 1283495"/>
              <a:gd name="connsiteX1-939" fmla="*/ 983491 w 1943950"/>
              <a:gd name="connsiteY1-940" fmla="*/ 0 h 1283495"/>
              <a:gd name="connsiteX2-941" fmla="*/ 1905906 w 1943950"/>
              <a:gd name="connsiteY2-942" fmla="*/ 0 h 1283495"/>
              <a:gd name="connsiteX3-943" fmla="*/ 1943950 w 1943950"/>
              <a:gd name="connsiteY3-944" fmla="*/ 38107 h 1283495"/>
              <a:gd name="connsiteX4-945" fmla="*/ 1943950 w 1943950"/>
              <a:gd name="connsiteY4-946" fmla="*/ 960540 h 1283495"/>
              <a:gd name="connsiteX5-947" fmla="*/ 1920399 w 1943950"/>
              <a:gd name="connsiteY5-948" fmla="*/ 995690 h 1283495"/>
              <a:gd name="connsiteX6-949" fmla="*/ 1878871 w 1943950"/>
              <a:gd name="connsiteY6-950" fmla="*/ 987434 h 1283495"/>
              <a:gd name="connsiteX7-951" fmla="*/ 1821089 w 1943950"/>
              <a:gd name="connsiteY7-952" fmla="*/ 929652 h 1283495"/>
              <a:gd name="connsiteX8-953" fmla="*/ 1767007 w 1943950"/>
              <a:gd name="connsiteY8-954" fmla="*/ 929787 h 1283495"/>
              <a:gd name="connsiteX9-955" fmla="*/ 1428899 w 1943950"/>
              <a:gd name="connsiteY9-956" fmla="*/ 1272148 h 1283495"/>
              <a:gd name="connsiteX10-957" fmla="*/ 1401773 w 1943950"/>
              <a:gd name="connsiteY10-958" fmla="*/ 1283495 h 1283495"/>
              <a:gd name="connsiteX11-959" fmla="*/ 37715 w 1943950"/>
              <a:gd name="connsiteY11-960" fmla="*/ 1283495 h 1283495"/>
              <a:gd name="connsiteX12-961" fmla="*/ 2703 w 1943950"/>
              <a:gd name="connsiteY12-962" fmla="*/ 1260348 h 1283495"/>
              <a:gd name="connsiteX13-963" fmla="*/ 10238 w 1943950"/>
              <a:gd name="connsiteY13-964" fmla="*/ 1219033 h 1283495"/>
              <a:gd name="connsiteX14-965" fmla="*/ 1012191 w 1943950"/>
              <a:gd name="connsiteY14-966" fmla="*/ 173517 h 1283495"/>
              <a:gd name="connsiteX15-967" fmla="*/ 1011649 w 1943950"/>
              <a:gd name="connsiteY15-968" fmla="*/ 120212 h 1283495"/>
              <a:gd name="connsiteX16-969" fmla="*/ 956545 w 1943950"/>
              <a:gd name="connsiteY16-970" fmla="*/ 65108 h 1283495"/>
              <a:gd name="connsiteX17-971" fmla="*/ 948287 w 1943950"/>
              <a:gd name="connsiteY17-972" fmla="*/ 23530 h 1283495"/>
              <a:gd name="connsiteX0-973" fmla="*/ 948287 w 1943950"/>
              <a:gd name="connsiteY0-974" fmla="*/ 23530 h 1283495"/>
              <a:gd name="connsiteX1-975" fmla="*/ 983491 w 1943950"/>
              <a:gd name="connsiteY1-976" fmla="*/ 0 h 1283495"/>
              <a:gd name="connsiteX2-977" fmla="*/ 1905906 w 1943950"/>
              <a:gd name="connsiteY2-978" fmla="*/ 0 h 1283495"/>
              <a:gd name="connsiteX3-979" fmla="*/ 1943950 w 1943950"/>
              <a:gd name="connsiteY3-980" fmla="*/ 38107 h 1283495"/>
              <a:gd name="connsiteX4-981" fmla="*/ 1943950 w 1943950"/>
              <a:gd name="connsiteY4-982" fmla="*/ 960540 h 1283495"/>
              <a:gd name="connsiteX5-983" fmla="*/ 1920399 w 1943950"/>
              <a:gd name="connsiteY5-984" fmla="*/ 995690 h 1283495"/>
              <a:gd name="connsiteX6-985" fmla="*/ 1878871 w 1943950"/>
              <a:gd name="connsiteY6-986" fmla="*/ 987434 h 1283495"/>
              <a:gd name="connsiteX7-987" fmla="*/ 1821089 w 1943950"/>
              <a:gd name="connsiteY7-988" fmla="*/ 929652 h 1283495"/>
              <a:gd name="connsiteX8-989" fmla="*/ 1767007 w 1943950"/>
              <a:gd name="connsiteY8-990" fmla="*/ 929787 h 1283495"/>
              <a:gd name="connsiteX9-991" fmla="*/ 1428899 w 1943950"/>
              <a:gd name="connsiteY9-992" fmla="*/ 1272148 h 1283495"/>
              <a:gd name="connsiteX10-993" fmla="*/ 1401773 w 1943950"/>
              <a:gd name="connsiteY10-994" fmla="*/ 1283495 h 1283495"/>
              <a:gd name="connsiteX11-995" fmla="*/ 37715 w 1943950"/>
              <a:gd name="connsiteY11-996" fmla="*/ 1283495 h 1283495"/>
              <a:gd name="connsiteX12-997" fmla="*/ 2703 w 1943950"/>
              <a:gd name="connsiteY12-998" fmla="*/ 1260348 h 1283495"/>
              <a:gd name="connsiteX13-999" fmla="*/ 10238 w 1943950"/>
              <a:gd name="connsiteY13-1000" fmla="*/ 1219033 h 1283495"/>
              <a:gd name="connsiteX14-1001" fmla="*/ 1012191 w 1943950"/>
              <a:gd name="connsiteY14-1002" fmla="*/ 173517 h 1283495"/>
              <a:gd name="connsiteX15-1003" fmla="*/ 1011649 w 1943950"/>
              <a:gd name="connsiteY15-1004" fmla="*/ 120212 h 1283495"/>
              <a:gd name="connsiteX16-1005" fmla="*/ 956545 w 1943950"/>
              <a:gd name="connsiteY16-1006" fmla="*/ 65108 h 1283495"/>
              <a:gd name="connsiteX17-1007" fmla="*/ 948287 w 1943950"/>
              <a:gd name="connsiteY17-1008" fmla="*/ 23530 h 1283495"/>
              <a:gd name="connsiteX0-1009" fmla="*/ 948287 w 1943950"/>
              <a:gd name="connsiteY0-1010" fmla="*/ 23530 h 1283495"/>
              <a:gd name="connsiteX1-1011" fmla="*/ 983491 w 1943950"/>
              <a:gd name="connsiteY1-1012" fmla="*/ 0 h 1283495"/>
              <a:gd name="connsiteX2-1013" fmla="*/ 1905906 w 1943950"/>
              <a:gd name="connsiteY2-1014" fmla="*/ 0 h 1283495"/>
              <a:gd name="connsiteX3-1015" fmla="*/ 1943950 w 1943950"/>
              <a:gd name="connsiteY3-1016" fmla="*/ 38107 h 1283495"/>
              <a:gd name="connsiteX4-1017" fmla="*/ 1943950 w 1943950"/>
              <a:gd name="connsiteY4-1018" fmla="*/ 960540 h 1283495"/>
              <a:gd name="connsiteX5-1019" fmla="*/ 1920399 w 1943950"/>
              <a:gd name="connsiteY5-1020" fmla="*/ 995690 h 1283495"/>
              <a:gd name="connsiteX6-1021" fmla="*/ 1878871 w 1943950"/>
              <a:gd name="connsiteY6-1022" fmla="*/ 987434 h 1283495"/>
              <a:gd name="connsiteX7-1023" fmla="*/ 1821089 w 1943950"/>
              <a:gd name="connsiteY7-1024" fmla="*/ 929652 h 1283495"/>
              <a:gd name="connsiteX8-1025" fmla="*/ 1767007 w 1943950"/>
              <a:gd name="connsiteY8-1026" fmla="*/ 929787 h 1283495"/>
              <a:gd name="connsiteX9-1027" fmla="*/ 1428899 w 1943950"/>
              <a:gd name="connsiteY9-1028" fmla="*/ 1272148 h 1283495"/>
              <a:gd name="connsiteX10-1029" fmla="*/ 1401773 w 1943950"/>
              <a:gd name="connsiteY10-1030" fmla="*/ 1283495 h 1283495"/>
              <a:gd name="connsiteX11-1031" fmla="*/ 37715 w 1943950"/>
              <a:gd name="connsiteY11-1032" fmla="*/ 1283495 h 1283495"/>
              <a:gd name="connsiteX12-1033" fmla="*/ 2703 w 1943950"/>
              <a:gd name="connsiteY12-1034" fmla="*/ 1260348 h 1283495"/>
              <a:gd name="connsiteX13-1035" fmla="*/ 10238 w 1943950"/>
              <a:gd name="connsiteY13-1036" fmla="*/ 1219033 h 1283495"/>
              <a:gd name="connsiteX14-1037" fmla="*/ 1012191 w 1943950"/>
              <a:gd name="connsiteY14-1038" fmla="*/ 173517 h 1283495"/>
              <a:gd name="connsiteX15-1039" fmla="*/ 1011649 w 1943950"/>
              <a:gd name="connsiteY15-1040" fmla="*/ 120212 h 1283495"/>
              <a:gd name="connsiteX16-1041" fmla="*/ 956545 w 1943950"/>
              <a:gd name="connsiteY16-1042" fmla="*/ 65108 h 1283495"/>
              <a:gd name="connsiteX17-1043" fmla="*/ 948287 w 1943950"/>
              <a:gd name="connsiteY17-1044" fmla="*/ 23530 h 1283495"/>
              <a:gd name="connsiteX0-1045" fmla="*/ 948287 w 1943950"/>
              <a:gd name="connsiteY0-1046" fmla="*/ 23530 h 1283495"/>
              <a:gd name="connsiteX1-1047" fmla="*/ 983491 w 1943950"/>
              <a:gd name="connsiteY1-1048" fmla="*/ 0 h 1283495"/>
              <a:gd name="connsiteX2-1049" fmla="*/ 1905906 w 1943950"/>
              <a:gd name="connsiteY2-1050" fmla="*/ 0 h 1283495"/>
              <a:gd name="connsiteX3-1051" fmla="*/ 1943950 w 1943950"/>
              <a:gd name="connsiteY3-1052" fmla="*/ 38107 h 1283495"/>
              <a:gd name="connsiteX4-1053" fmla="*/ 1943950 w 1943950"/>
              <a:gd name="connsiteY4-1054" fmla="*/ 960540 h 1283495"/>
              <a:gd name="connsiteX5-1055" fmla="*/ 1920399 w 1943950"/>
              <a:gd name="connsiteY5-1056" fmla="*/ 995690 h 1283495"/>
              <a:gd name="connsiteX6-1057" fmla="*/ 1878871 w 1943950"/>
              <a:gd name="connsiteY6-1058" fmla="*/ 987434 h 1283495"/>
              <a:gd name="connsiteX7-1059" fmla="*/ 1821089 w 1943950"/>
              <a:gd name="connsiteY7-1060" fmla="*/ 929652 h 1283495"/>
              <a:gd name="connsiteX8-1061" fmla="*/ 1767007 w 1943950"/>
              <a:gd name="connsiteY8-1062" fmla="*/ 929787 h 1283495"/>
              <a:gd name="connsiteX9-1063" fmla="*/ 1428899 w 1943950"/>
              <a:gd name="connsiteY9-1064" fmla="*/ 1272148 h 1283495"/>
              <a:gd name="connsiteX10-1065" fmla="*/ 1401773 w 1943950"/>
              <a:gd name="connsiteY10-1066" fmla="*/ 1283495 h 1283495"/>
              <a:gd name="connsiteX11-1067" fmla="*/ 37715 w 1943950"/>
              <a:gd name="connsiteY11-1068" fmla="*/ 1283495 h 1283495"/>
              <a:gd name="connsiteX12-1069" fmla="*/ 2703 w 1943950"/>
              <a:gd name="connsiteY12-1070" fmla="*/ 1260348 h 1283495"/>
              <a:gd name="connsiteX13-1071" fmla="*/ 10238 w 1943950"/>
              <a:gd name="connsiteY13-1072" fmla="*/ 1219033 h 1283495"/>
              <a:gd name="connsiteX14-1073" fmla="*/ 1012191 w 1943950"/>
              <a:gd name="connsiteY14-1074" fmla="*/ 173517 h 1283495"/>
              <a:gd name="connsiteX15-1075" fmla="*/ 1011649 w 1943950"/>
              <a:gd name="connsiteY15-1076" fmla="*/ 120212 h 1283495"/>
              <a:gd name="connsiteX16-1077" fmla="*/ 956545 w 1943950"/>
              <a:gd name="connsiteY16-1078" fmla="*/ 65108 h 1283495"/>
              <a:gd name="connsiteX17-1079" fmla="*/ 948287 w 1943950"/>
              <a:gd name="connsiteY17-1080" fmla="*/ 23530 h 1283495"/>
              <a:gd name="connsiteX0-1081" fmla="*/ 948287 w 1943950"/>
              <a:gd name="connsiteY0-1082" fmla="*/ 23530 h 1283495"/>
              <a:gd name="connsiteX1-1083" fmla="*/ 983491 w 1943950"/>
              <a:gd name="connsiteY1-1084" fmla="*/ 0 h 1283495"/>
              <a:gd name="connsiteX2-1085" fmla="*/ 1905906 w 1943950"/>
              <a:gd name="connsiteY2-1086" fmla="*/ 0 h 1283495"/>
              <a:gd name="connsiteX3-1087" fmla="*/ 1943950 w 1943950"/>
              <a:gd name="connsiteY3-1088" fmla="*/ 38107 h 1283495"/>
              <a:gd name="connsiteX4-1089" fmla="*/ 1943950 w 1943950"/>
              <a:gd name="connsiteY4-1090" fmla="*/ 960540 h 1283495"/>
              <a:gd name="connsiteX5-1091" fmla="*/ 1920399 w 1943950"/>
              <a:gd name="connsiteY5-1092" fmla="*/ 995690 h 1283495"/>
              <a:gd name="connsiteX6-1093" fmla="*/ 1878871 w 1943950"/>
              <a:gd name="connsiteY6-1094" fmla="*/ 987434 h 1283495"/>
              <a:gd name="connsiteX7-1095" fmla="*/ 1821089 w 1943950"/>
              <a:gd name="connsiteY7-1096" fmla="*/ 929652 h 1283495"/>
              <a:gd name="connsiteX8-1097" fmla="*/ 1767007 w 1943950"/>
              <a:gd name="connsiteY8-1098" fmla="*/ 929787 h 1283495"/>
              <a:gd name="connsiteX9-1099" fmla="*/ 1428899 w 1943950"/>
              <a:gd name="connsiteY9-1100" fmla="*/ 1272148 h 1283495"/>
              <a:gd name="connsiteX10-1101" fmla="*/ 1401773 w 1943950"/>
              <a:gd name="connsiteY10-1102" fmla="*/ 1283495 h 1283495"/>
              <a:gd name="connsiteX11-1103" fmla="*/ 37715 w 1943950"/>
              <a:gd name="connsiteY11-1104" fmla="*/ 1283495 h 1283495"/>
              <a:gd name="connsiteX12-1105" fmla="*/ 2703 w 1943950"/>
              <a:gd name="connsiteY12-1106" fmla="*/ 1260348 h 1283495"/>
              <a:gd name="connsiteX13-1107" fmla="*/ 10238 w 1943950"/>
              <a:gd name="connsiteY13-1108" fmla="*/ 1219033 h 1283495"/>
              <a:gd name="connsiteX14-1109" fmla="*/ 1012191 w 1943950"/>
              <a:gd name="connsiteY14-1110" fmla="*/ 173517 h 1283495"/>
              <a:gd name="connsiteX15-1111" fmla="*/ 1011649 w 1943950"/>
              <a:gd name="connsiteY15-1112" fmla="*/ 120212 h 1283495"/>
              <a:gd name="connsiteX16-1113" fmla="*/ 956545 w 1943950"/>
              <a:gd name="connsiteY16-1114" fmla="*/ 65108 h 1283495"/>
              <a:gd name="connsiteX17-1115" fmla="*/ 948287 w 1943950"/>
              <a:gd name="connsiteY17-1116" fmla="*/ 23530 h 1283495"/>
              <a:gd name="connsiteX0-1117" fmla="*/ 948287 w 1943950"/>
              <a:gd name="connsiteY0-1118" fmla="*/ 23530 h 1283495"/>
              <a:gd name="connsiteX1-1119" fmla="*/ 983491 w 1943950"/>
              <a:gd name="connsiteY1-1120" fmla="*/ 0 h 1283495"/>
              <a:gd name="connsiteX2-1121" fmla="*/ 1905906 w 1943950"/>
              <a:gd name="connsiteY2-1122" fmla="*/ 0 h 1283495"/>
              <a:gd name="connsiteX3-1123" fmla="*/ 1943950 w 1943950"/>
              <a:gd name="connsiteY3-1124" fmla="*/ 38107 h 1283495"/>
              <a:gd name="connsiteX4-1125" fmla="*/ 1943950 w 1943950"/>
              <a:gd name="connsiteY4-1126" fmla="*/ 960540 h 1283495"/>
              <a:gd name="connsiteX5-1127" fmla="*/ 1920399 w 1943950"/>
              <a:gd name="connsiteY5-1128" fmla="*/ 995690 h 1283495"/>
              <a:gd name="connsiteX6-1129" fmla="*/ 1878871 w 1943950"/>
              <a:gd name="connsiteY6-1130" fmla="*/ 987434 h 1283495"/>
              <a:gd name="connsiteX7-1131" fmla="*/ 1821089 w 1943950"/>
              <a:gd name="connsiteY7-1132" fmla="*/ 929652 h 1283495"/>
              <a:gd name="connsiteX8-1133" fmla="*/ 1767007 w 1943950"/>
              <a:gd name="connsiteY8-1134" fmla="*/ 929787 h 1283495"/>
              <a:gd name="connsiteX9-1135" fmla="*/ 1428899 w 1943950"/>
              <a:gd name="connsiteY9-1136" fmla="*/ 1272148 h 1283495"/>
              <a:gd name="connsiteX10-1137" fmla="*/ 1401773 w 1943950"/>
              <a:gd name="connsiteY10-1138" fmla="*/ 1283495 h 1283495"/>
              <a:gd name="connsiteX11-1139" fmla="*/ 37715 w 1943950"/>
              <a:gd name="connsiteY11-1140" fmla="*/ 1283495 h 1283495"/>
              <a:gd name="connsiteX12-1141" fmla="*/ 2703 w 1943950"/>
              <a:gd name="connsiteY12-1142" fmla="*/ 1260348 h 1283495"/>
              <a:gd name="connsiteX13-1143" fmla="*/ 10238 w 1943950"/>
              <a:gd name="connsiteY13-1144" fmla="*/ 1219033 h 1283495"/>
              <a:gd name="connsiteX14-1145" fmla="*/ 1012191 w 1943950"/>
              <a:gd name="connsiteY14-1146" fmla="*/ 173517 h 1283495"/>
              <a:gd name="connsiteX15-1147" fmla="*/ 1011649 w 1943950"/>
              <a:gd name="connsiteY15-1148" fmla="*/ 120212 h 1283495"/>
              <a:gd name="connsiteX16-1149" fmla="*/ 956545 w 1943950"/>
              <a:gd name="connsiteY16-1150" fmla="*/ 65108 h 1283495"/>
              <a:gd name="connsiteX17-1151" fmla="*/ 948287 w 1943950"/>
              <a:gd name="connsiteY17-1152" fmla="*/ 23530 h 12834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1943950" h="1283495">
                <a:moveTo>
                  <a:pt x="948287" y="23530"/>
                </a:moveTo>
                <a:cubicBezTo>
                  <a:pt x="953755" y="10319"/>
                  <a:pt x="969194" y="1"/>
                  <a:pt x="983491" y="0"/>
                </a:cubicBezTo>
                <a:cubicBezTo>
                  <a:pt x="997788" y="1"/>
                  <a:pt x="1883585" y="1"/>
                  <a:pt x="1905906" y="0"/>
                </a:cubicBezTo>
                <a:cubicBezTo>
                  <a:pt x="1928228" y="1"/>
                  <a:pt x="1943950" y="15786"/>
                  <a:pt x="1943950" y="38107"/>
                </a:cubicBezTo>
                <a:cubicBezTo>
                  <a:pt x="1943950" y="60429"/>
                  <a:pt x="1943950" y="946245"/>
                  <a:pt x="1943950" y="960540"/>
                </a:cubicBezTo>
                <a:cubicBezTo>
                  <a:pt x="1943950" y="974838"/>
                  <a:pt x="1933606" y="990217"/>
                  <a:pt x="1920399" y="995690"/>
                </a:cubicBezTo>
                <a:cubicBezTo>
                  <a:pt x="1907192" y="1001165"/>
                  <a:pt x="1888980" y="997544"/>
                  <a:pt x="1878871" y="987434"/>
                </a:cubicBezTo>
                <a:cubicBezTo>
                  <a:pt x="1868762" y="977325"/>
                  <a:pt x="1836949" y="945513"/>
                  <a:pt x="1821089" y="929652"/>
                </a:cubicBezTo>
                <a:cubicBezTo>
                  <a:pt x="1805230" y="913793"/>
                  <a:pt x="1782767" y="913830"/>
                  <a:pt x="1767007" y="929787"/>
                </a:cubicBezTo>
                <a:cubicBezTo>
                  <a:pt x="1751246" y="945747"/>
                  <a:pt x="1436154" y="1264803"/>
                  <a:pt x="1428899" y="1272148"/>
                </a:cubicBezTo>
                <a:cubicBezTo>
                  <a:pt x="1421644" y="1279495"/>
                  <a:pt x="1412098" y="1283496"/>
                  <a:pt x="1401773" y="1283495"/>
                </a:cubicBezTo>
                <a:cubicBezTo>
                  <a:pt x="1391448" y="1283496"/>
                  <a:pt x="51905" y="1283496"/>
                  <a:pt x="37715" y="1283495"/>
                </a:cubicBezTo>
                <a:cubicBezTo>
                  <a:pt x="23524" y="1283496"/>
                  <a:pt x="8273" y="1273401"/>
                  <a:pt x="2703" y="1260348"/>
                </a:cubicBezTo>
                <a:cubicBezTo>
                  <a:pt x="-2866" y="1247297"/>
                  <a:pt x="420" y="1229279"/>
                  <a:pt x="10238" y="1219033"/>
                </a:cubicBezTo>
                <a:cubicBezTo>
                  <a:pt x="20057" y="1208788"/>
                  <a:pt x="997013" y="189355"/>
                  <a:pt x="1012191" y="173517"/>
                </a:cubicBezTo>
                <a:cubicBezTo>
                  <a:pt x="1027369" y="157680"/>
                  <a:pt x="1027160" y="135724"/>
                  <a:pt x="1011649" y="120212"/>
                </a:cubicBezTo>
                <a:cubicBezTo>
                  <a:pt x="996137" y="104701"/>
                  <a:pt x="966655" y="75219"/>
                  <a:pt x="956545" y="65108"/>
                </a:cubicBezTo>
                <a:cubicBezTo>
                  <a:pt x="946436" y="55000"/>
                  <a:pt x="942820" y="36740"/>
                  <a:pt x="948287" y="235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dist="38100" dir="8100000" algn="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12140" tIns="36195" rIns="144145" bIns="36195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chemeClr val="lt1"/>
                </a:solidFill>
                <a:latin typeface="+mn-ea"/>
                <a:cs typeface="+mn-ea"/>
                <a:sym typeface="+mn-ea"/>
              </a:rPr>
              <a:t>03</a:t>
            </a:r>
            <a:endParaRPr lang="en-US" altLang="zh-CN" b="1">
              <a:solidFill>
                <a:schemeClr val="l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2" name="椭圆 21"/>
          <p:cNvSpPr/>
          <p:nvPr>
            <p:custDataLst>
              <p:tags r:id="rId13"/>
            </p:custDataLst>
          </p:nvPr>
        </p:nvSpPr>
        <p:spPr>
          <a:xfrm>
            <a:off x="7521918" y="2346391"/>
            <a:ext cx="224765" cy="224765"/>
          </a:xfrm>
          <a:prstGeom prst="ellipse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3" name="椭圆 22"/>
          <p:cNvSpPr/>
          <p:nvPr>
            <p:custDataLst>
              <p:tags r:id="rId14"/>
            </p:custDataLst>
          </p:nvPr>
        </p:nvSpPr>
        <p:spPr>
          <a:xfrm rot="5400000">
            <a:off x="7597784" y="2420352"/>
            <a:ext cx="82462" cy="82462"/>
          </a:xfrm>
          <a:prstGeom prst="ellipse">
            <a:avLst/>
          </a:prstGeom>
          <a:solidFill>
            <a:srgbClr val="00B05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24" name="直接连接符 69"/>
          <p:cNvCxnSpPr>
            <a:endCxn id="11" idx="3"/>
          </p:cNvCxnSpPr>
          <p:nvPr>
            <p:custDataLst>
              <p:tags r:id="rId15"/>
            </p:custDataLst>
          </p:nvPr>
        </p:nvCxnSpPr>
        <p:spPr>
          <a:xfrm>
            <a:off x="7645095" y="2571156"/>
            <a:ext cx="27593" cy="1921660"/>
          </a:xfrm>
          <a:prstGeom prst="line">
            <a:avLst/>
          </a:prstGeom>
          <a:ln w="31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>
            <p:custDataLst>
              <p:tags r:id="rId16"/>
            </p:custDataLst>
          </p:nvPr>
        </p:nvSpPr>
        <p:spPr>
          <a:xfrm>
            <a:off x="8563091" y="2179748"/>
            <a:ext cx="2253600" cy="453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无临床管理难度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17"/>
            </p:custDataLst>
          </p:nvPr>
        </p:nvSpPr>
        <p:spPr>
          <a:xfrm>
            <a:off x="935990" y="2623820"/>
            <a:ext cx="3326765" cy="20237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l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当前目录收载的直接口服抗凝药均为片剂，本品填补了剂型空白，可解决临床上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吞咽困难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/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障碍及儿童患者，尤其是管饲患者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对此类药品的用药需求问题，进一步优化医保药品目录结构。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b="1" dirty="0">
              <a:solidFill>
                <a:schemeClr val="accent1">
                  <a:lumMod val="5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18"/>
            </p:custDataLst>
          </p:nvPr>
        </p:nvSpPr>
        <p:spPr>
          <a:xfrm>
            <a:off x="4491612" y="2624128"/>
            <a:ext cx="3009600" cy="20232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价格合理，且对医保资金支出影响有限，符合保基本的原则。</a:t>
            </a:r>
            <a:endParaRPr lang="zh-CN" altLang="en-US" b="1" dirty="0">
              <a:solidFill>
                <a:schemeClr val="accent3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19"/>
            </p:custDataLst>
          </p:nvPr>
        </p:nvSpPr>
        <p:spPr>
          <a:xfrm>
            <a:off x="7798435" y="2623820"/>
            <a:ext cx="3010535" cy="20231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3818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本品不需常规监测出凝血指标，应用简单，剂量固定，儿童、老人等吞咽困难以及吞咽障碍患者依从性好。</a:t>
            </a:r>
            <a:endParaRPr lang="zh-CN" altLang="en-US" b="1" dirty="0">
              <a:solidFill>
                <a:srgbClr val="38185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4"/>
          <p:cNvSpPr/>
          <p:nvPr/>
        </p:nvSpPr>
        <p:spPr>
          <a:xfrm>
            <a:off x="4572000" y="1912620"/>
            <a:ext cx="3240404" cy="962025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rect 26"/>
          <p:cNvSpPr/>
          <p:nvPr/>
        </p:nvSpPr>
        <p:spPr>
          <a:xfrm>
            <a:off x="4572000" y="4422647"/>
            <a:ext cx="3240023" cy="961643"/>
          </a:xfrm>
          <a:prstGeom prst="rect">
            <a:avLst/>
          </a:prstGeom>
          <a:solidFill>
            <a:srgbClr val="F2F2F2">
              <a:alpha val="94117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rect 28"/>
          <p:cNvSpPr/>
          <p:nvPr/>
        </p:nvSpPr>
        <p:spPr>
          <a:xfrm>
            <a:off x="8223504" y="1912620"/>
            <a:ext cx="3240023" cy="961644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rect 30"/>
          <p:cNvSpPr/>
          <p:nvPr/>
        </p:nvSpPr>
        <p:spPr>
          <a:xfrm>
            <a:off x="4572000" y="3168396"/>
            <a:ext cx="3240023" cy="960119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0" name="picture 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680270" y="2008698"/>
            <a:ext cx="780553" cy="780553"/>
          </a:xfrm>
          <a:prstGeom prst="rect">
            <a:avLst/>
          </a:prstGeom>
        </p:spPr>
      </p:pic>
      <p:sp>
        <p:nvSpPr>
          <p:cNvPr id="42" name="textbox 42"/>
          <p:cNvSpPr/>
          <p:nvPr/>
        </p:nvSpPr>
        <p:spPr>
          <a:xfrm>
            <a:off x="4857499" y="2234399"/>
            <a:ext cx="2632075" cy="4006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7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r>
              <a:rPr sz="2700" kern="0" spc="2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400" kern="0" spc="-20" dirty="0">
                <a:solidFill>
                  <a:srgbClr val="42414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药品基本信息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pic>
        <p:nvPicPr>
          <p:cNvPr id="44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329617" y="2008698"/>
            <a:ext cx="783183" cy="780553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80270" y="4519530"/>
            <a:ext cx="780553" cy="781812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680270" y="3264473"/>
            <a:ext cx="780553" cy="780553"/>
          </a:xfrm>
          <a:prstGeom prst="rect">
            <a:avLst/>
          </a:prstGeom>
        </p:spPr>
      </p:pic>
      <p:sp>
        <p:nvSpPr>
          <p:cNvPr id="50" name="textbox 50"/>
          <p:cNvSpPr/>
          <p:nvPr/>
        </p:nvSpPr>
        <p:spPr>
          <a:xfrm>
            <a:off x="8509257" y="2235819"/>
            <a:ext cx="1718310" cy="3981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7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r>
              <a:rPr sz="2700" kern="0" spc="2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400" kern="0" spc="-20" dirty="0">
                <a:solidFill>
                  <a:srgbClr val="42414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创新性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52" name="textbox 52"/>
          <p:cNvSpPr/>
          <p:nvPr/>
        </p:nvSpPr>
        <p:spPr>
          <a:xfrm>
            <a:off x="4857499" y="3491595"/>
            <a:ext cx="1717675" cy="3981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7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r>
              <a:rPr sz="2700" kern="0" spc="2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400" kern="0" spc="-20" dirty="0">
                <a:solidFill>
                  <a:srgbClr val="42414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安全性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54" name="textbox 54"/>
          <p:cNvSpPr/>
          <p:nvPr/>
        </p:nvSpPr>
        <p:spPr>
          <a:xfrm>
            <a:off x="4857499" y="4747371"/>
            <a:ext cx="1717675" cy="3981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7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r>
              <a:rPr sz="2700" kern="0" spc="2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400" kern="0" spc="-20" dirty="0">
                <a:solidFill>
                  <a:srgbClr val="42414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有效性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56" name="textbox 56"/>
          <p:cNvSpPr/>
          <p:nvPr/>
        </p:nvSpPr>
        <p:spPr>
          <a:xfrm>
            <a:off x="10227310" y="869950"/>
            <a:ext cx="1589405" cy="264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zh-CN" sz="1400" kern="0" spc="-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利伐沙班颗粒</a:t>
            </a: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pic>
        <p:nvPicPr>
          <p:cNvPr id="3" name="图片 2" descr="纯图形logo-施美药业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5802" y="182965"/>
            <a:ext cx="580316" cy="5663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35"/>
            <a:ext cx="4054475" cy="6857365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21600000">
            <a:off x="0" y="479745"/>
            <a:ext cx="2732677" cy="1448429"/>
            <a:chOff x="0" y="0"/>
            <a:chExt cx="2732677" cy="1448429"/>
          </a:xfrm>
        </p:grpSpPr>
        <p:sp>
          <p:nvSpPr>
            <p:cNvPr id="18" name="rect 18"/>
            <p:cNvSpPr/>
            <p:nvPr/>
          </p:nvSpPr>
          <p:spPr>
            <a:xfrm>
              <a:off x="0" y="0"/>
              <a:ext cx="2732677" cy="1448429"/>
            </a:xfrm>
            <a:prstGeom prst="rect">
              <a:avLst/>
            </a:prstGeom>
            <a:solidFill>
              <a:srgbClr val="000000">
                <a:alpha val="37254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rect 20"/>
            <p:cNvSpPr/>
            <p:nvPr/>
          </p:nvSpPr>
          <p:spPr>
            <a:xfrm>
              <a:off x="0" y="15554"/>
              <a:ext cx="2679191" cy="1417320"/>
            </a:xfrm>
            <a:prstGeom prst="rect">
              <a:avLst/>
            </a:prstGeom>
            <a:solidFill>
              <a:srgbClr val="0054A7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textbox 22"/>
            <p:cNvSpPr/>
            <p:nvPr/>
          </p:nvSpPr>
          <p:spPr>
            <a:xfrm>
              <a:off x="814095" y="307902"/>
              <a:ext cx="1149350" cy="90233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4000"/>
                </a:lnSpc>
              </a:pPr>
              <a:endParaRPr sz="1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r" rtl="0" eaLnBrk="0">
                <a:lnSpc>
                  <a:spcPct val="99000"/>
                </a:lnSpc>
              </a:pPr>
              <a:r>
                <a:rPr sz="4400" kern="0" spc="-6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目</a:t>
              </a:r>
              <a:r>
                <a:rPr sz="4400" kern="0" spc="-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录</a:t>
              </a:r>
              <a:endParaRPr sz="4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ct val="88000"/>
                </a:lnSpc>
                <a:spcBef>
                  <a:spcPts val="100"/>
                </a:spcBef>
              </a:pPr>
              <a:r>
                <a:rPr sz="1500" kern="0" spc="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CONTENTS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5" name="rect 28"/>
          <p:cNvSpPr/>
          <p:nvPr>
            <p:custDataLst>
              <p:tags r:id="rId7"/>
            </p:custDataLst>
          </p:nvPr>
        </p:nvSpPr>
        <p:spPr>
          <a:xfrm>
            <a:off x="8244459" y="3160395"/>
            <a:ext cx="3240023" cy="961644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picture 4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"/>
          <a:stretch>
            <a:fillRect/>
          </a:stretch>
        </p:blipFill>
        <p:spPr>
          <a:xfrm rot="21600000">
            <a:off x="8350572" y="3256473"/>
            <a:ext cx="783183" cy="780553"/>
          </a:xfrm>
          <a:prstGeom prst="rect">
            <a:avLst/>
          </a:prstGeom>
        </p:spPr>
      </p:pic>
      <p:sp>
        <p:nvSpPr>
          <p:cNvPr id="7" name="textbox 50"/>
          <p:cNvSpPr/>
          <p:nvPr>
            <p:custDataLst>
              <p:tags r:id="rId9"/>
            </p:custDataLst>
          </p:nvPr>
        </p:nvSpPr>
        <p:spPr>
          <a:xfrm>
            <a:off x="8530212" y="3483594"/>
            <a:ext cx="1718310" cy="3981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72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7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r>
              <a:rPr lang="en-US" sz="27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sz="2700" kern="0" spc="2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400" kern="0" spc="-20" dirty="0">
                <a:solidFill>
                  <a:srgbClr val="42414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公平性</a:t>
            </a:r>
            <a:endParaRPr sz="24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  <a:p>
            <a:pPr marL="12700" algn="l" rtl="0" eaLnBrk="0">
              <a:lnSpc>
                <a:spcPct val="91000"/>
              </a:lnSpc>
            </a:pPr>
            <a:endParaRPr sz="24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table 5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92893" y="1440354"/>
          <a:ext cx="11533223" cy="5250948"/>
        </p:xfrm>
        <a:graphic>
          <a:graphicData uri="http://schemas.openxmlformats.org/drawingml/2006/table">
            <a:tbl>
              <a:tblPr/>
              <a:tblGrid>
                <a:gridCol w="2237833"/>
                <a:gridCol w="1862295"/>
                <a:gridCol w="2075247"/>
                <a:gridCol w="5357848"/>
              </a:tblGrid>
              <a:tr h="254016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r>
                        <a:rPr lang="en-US" sz="1300" b="1" kern="0" spc="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300" b="1" kern="0" spc="0" dirty="0" err="1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药品通用名称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160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lang="zh-CN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利伐沙班颗粒</a:t>
                      </a:r>
                      <a:endParaRPr lang="zh-CN" sz="13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3980" algn="l" rtl="0" eaLnBrk="0">
                        <a:lnSpc>
                          <a:spcPct val="98000"/>
                        </a:lnSpc>
                      </a:pPr>
                      <a:r>
                        <a:rPr lang="zh-CN" altLang="en-US" sz="1300" b="1" kern="0" spc="-1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注册规格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969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10mg</a:t>
                      </a:r>
                      <a:r>
                        <a:rPr lang="zh-CN" alt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、</a:t>
                      </a:r>
                      <a:r>
                        <a:rPr 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15m</a:t>
                      </a:r>
                      <a:r>
                        <a:rPr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g</a:t>
                      </a:r>
                      <a:endParaRPr sz="13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386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r>
                        <a:rPr lang="en-US" sz="1300" b="1" kern="0" spc="-1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300" b="1" kern="0" spc="-10" dirty="0" err="1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药品类别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1600" algn="l" defTabSz="914400" rtl="0" eaLnBrk="0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300" kern="0" spc="-10" dirty="0" err="1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西药</a:t>
                      </a:r>
                      <a:endParaRPr sz="13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461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lang="zh-CN" altLang="en-US" sz="1300" b="1" kern="0" spc="-1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是否为独家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779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300" kern="0" spc="-10" dirty="0" err="1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否</a:t>
                      </a:r>
                      <a:endParaRPr sz="13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386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r>
                        <a:rPr lang="en-US" sz="1300" b="1" kern="0" spc="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300" b="1" kern="0" spc="0" dirty="0" err="1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药品注册分类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1600" algn="l" defTabSz="914400" rtl="0" eaLnBrk="0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化学药品3类</a:t>
                      </a:r>
                      <a:endParaRPr sz="13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461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lang="zh-CN" altLang="en-US" sz="1300" b="1" kern="0" spc="-2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是否为</a:t>
                      </a:r>
                      <a:r>
                        <a:rPr lang="en-US" sz="1300" b="1" kern="0" spc="-2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OTC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779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300" kern="0" spc="-10" dirty="0" err="1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否</a:t>
                      </a:r>
                      <a:endParaRPr sz="13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4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en-US" sz="1300" b="1" kern="0" spc="-1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300" b="1" kern="0" spc="-10" dirty="0" err="1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中国大陆首次上市时间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1600" algn="l" defTabSz="914400" rtl="0" eaLnBrk="0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202</a:t>
                      </a:r>
                      <a:r>
                        <a:rPr 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4</a:t>
                      </a:r>
                      <a:r>
                        <a:rPr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-03</a:t>
                      </a:r>
                      <a:endParaRPr sz="13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zh-CN" altLang="en-US" sz="1300" b="1" kern="0" spc="-1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中国大陆目前已上市厂家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r>
                        <a:rPr lang="en-US" sz="1300" kern="0" spc="-10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  </a:t>
                      </a:r>
                      <a:r>
                        <a:rPr sz="1300" b="1" kern="0" spc="-10" dirty="0" err="1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江西施美药业股份有限公司</a:t>
                      </a:r>
                      <a:r>
                        <a:rPr lang="zh-CN" altLang="en-US" sz="1300" b="1" kern="0" spc="-10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（</a:t>
                      </a:r>
                      <a:r>
                        <a:rPr sz="1300" b="1" kern="0" spc="-10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2024-03-29</a:t>
                      </a:r>
                      <a:r>
                        <a:rPr lang="en-US" sz="1300" b="1" kern="0" spc="-10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/</a:t>
                      </a:r>
                      <a:r>
                        <a:rPr lang="en-US" sz="1300" b="1" kern="0" spc="-10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2025-01-08</a:t>
                      </a:r>
                      <a:r>
                        <a:rPr lang="zh-CN" altLang="en-US" sz="1300" b="1" kern="0" spc="-10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批准）</a:t>
                      </a:r>
                      <a:r>
                        <a:rPr lang="zh-CN" altLang="en-US" sz="1300" b="0" kern="0" spc="-1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；</a:t>
                      </a:r>
                      <a:endParaRPr lang="zh-CN" altLang="en-US" sz="1300" b="0" kern="0" spc="-1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  <a:p>
                      <a:pPr marL="97790" indent="-2540" algn="l" rtl="0" eaLnBrk="0">
                        <a:lnSpc>
                          <a:spcPct val="120000"/>
                        </a:lnSpc>
                        <a:spcBef>
                          <a:spcPts val="340"/>
                        </a:spcBef>
                      </a:pPr>
                      <a:r>
                        <a:rPr lang="zh-CN" alt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浙江赛默制药有限公司（</a:t>
                      </a:r>
                      <a:r>
                        <a:rPr lang="en-US" altLang="zh-CN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2024-06-11</a:t>
                      </a:r>
                      <a:r>
                        <a:rPr lang="zh-CN" alt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批准 ）       </a:t>
                      </a:r>
                      <a:endParaRPr lang="zh-CN" altLang="en-US" sz="13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931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r>
                        <a:rPr lang="en-US" sz="1300" b="1" kern="0" spc="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300" b="1" kern="0" spc="0" dirty="0" err="1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全球首次上市地区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1600" algn="l" defTabSz="914400" rtl="0" eaLnBrk="0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日本</a:t>
                      </a:r>
                      <a:endParaRPr lang="zh-CN" altLang="en-US" sz="13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3980" algn="l" rtl="0" eaLnBrk="0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300" b="1" kern="0" spc="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全球首次上市时间</a:t>
                      </a:r>
                      <a:endParaRPr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965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2015</a:t>
                      </a:r>
                      <a:r>
                        <a:rPr lang="zh-CN" alt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年</a:t>
                      </a:r>
                      <a:r>
                        <a:rPr lang="en-US" altLang="zh-CN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9</a:t>
                      </a:r>
                      <a:r>
                        <a:rPr lang="zh-CN" alt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月</a:t>
                      </a:r>
                      <a:endParaRPr lang="zh-CN" altLang="en-US" sz="13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931"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1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300" b="1" kern="0" spc="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lang="zh-CN" altLang="en-US" sz="1300" b="1" kern="0" spc="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上市许可持有人</a:t>
                      </a:r>
                      <a:r>
                        <a:rPr lang="en-US" altLang="zh-CN" sz="1300" b="1" kern="0" spc="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altLang="en-US" sz="1300" b="1" kern="0" spc="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批准文</a:t>
                      </a:r>
                      <a:r>
                        <a:rPr lang="zh-CN" altLang="en-US" sz="1300" b="1" kern="0" spc="-1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号</a:t>
                      </a:r>
                      <a:endParaRPr lang="zh-CN" altLang="en-US" sz="13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101600" marR="0" lvl="0" indent="0" algn="l" defTabSz="914400" rtl="0" eaLnBrk="0" fontAlgn="auto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江西施美药业股份有限公司</a:t>
                      </a:r>
                      <a:r>
                        <a:rPr lang="en-US" altLang="zh-CN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/</a:t>
                      </a:r>
                      <a:r>
                        <a:rPr lang="zh-CN" alt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国药准字</a:t>
                      </a:r>
                      <a:r>
                        <a:rPr lang="en-US" altLang="zh-CN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H20243387/</a:t>
                      </a:r>
                      <a:r>
                        <a:rPr lang="zh-CN" altLang="en-US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国药准字</a:t>
                      </a:r>
                      <a:r>
                        <a:rPr lang="en-US" altLang="zh-CN" sz="13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H20258003</a:t>
                      </a:r>
                      <a:endParaRPr lang="en-US" altLang="zh-CN" sz="13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cPr marL="0" marR="0" marT="0" marB="0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6872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r>
                        <a:rPr lang="en-US" sz="14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lang="en-US" sz="1400" b="1" kern="0" spc="0" dirty="0" err="1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参照药品建议</a:t>
                      </a:r>
                      <a:endParaRPr sz="1400" b="1" kern="0" spc="0" dirty="0">
                        <a:solidFill>
                          <a:srgbClr val="0054A7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065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利伐沙班片</a:t>
                      </a:r>
                      <a:r>
                        <a:rPr lang="en-US" altLang="zh-CN" sz="14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 (15mg)</a:t>
                      </a:r>
                      <a:endParaRPr lang="en-US" altLang="zh-CN" sz="1400" b="1" dirty="0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3980" algn="l" defTabSz="914400" rtl="0" eaLnBrk="0" latinLnBrk="0" hangingPunct="1">
                        <a:lnSpc>
                          <a:spcPct val="98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00" b="1" kern="0" spc="0" dirty="0">
                          <a:solidFill>
                            <a:srgbClr val="0054A7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选择参照药品的理由</a:t>
                      </a:r>
                      <a:endParaRPr sz="1400" b="1" kern="0" spc="0" dirty="0">
                        <a:solidFill>
                          <a:srgbClr val="0054A7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0965" algn="l" rtl="0" eaLnBrk="0">
                        <a:lnSpc>
                          <a:spcPct val="85000"/>
                        </a:lnSpc>
                        <a:spcBef>
                          <a:spcPts val="0"/>
                        </a:spcBef>
                      </a:pPr>
                      <a:r>
                        <a:rPr lang="zh-CN" altLang="en-US" sz="1400" b="1" kern="0" spc="-10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同为利伐沙班口服制剂，规格相同，已在医保目录内</a:t>
                      </a:r>
                      <a:endParaRPr lang="zh-CN" altLang="en-US" sz="1400" b="1" kern="0" spc="-10" dirty="0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7989">
                <a:tc>
                  <a:txBody>
                    <a:bodyPr/>
                    <a:lstStyle/>
                    <a:p>
                      <a:pPr marL="10477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 err="1">
                          <a:solidFill>
                            <a:srgbClr val="0054A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适应症</a:t>
                      </a:r>
                      <a:r>
                        <a:rPr lang="en-US" sz="1400" b="1" kern="0" spc="-10" dirty="0">
                          <a:solidFill>
                            <a:srgbClr val="0054A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*</a:t>
                      </a:r>
                      <a:endParaRPr sz="1400" b="1" kern="0" spc="-10" dirty="0">
                        <a:solidFill>
                          <a:srgbClr val="0054A5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95250" indent="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  <a:buClrTx/>
                        <a:buSzTx/>
                        <a:buFont typeface="+mj-lt"/>
                        <a:buNone/>
                      </a:pPr>
                      <a:r>
                        <a:rPr sz="1200" b="1" kern="0" spc="-10" dirty="0" err="1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成人</a:t>
                      </a:r>
                      <a:r>
                        <a:rPr sz="1200" b="1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 ：</a:t>
                      </a:r>
                      <a:endParaRPr sz="1200" b="1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  <a:p>
                      <a:pPr marL="438150" indent="-34290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  <a:buClrTx/>
                        <a:buSzTx/>
                        <a:buFont typeface="+mj-lt"/>
                        <a:buAutoNum type="arabicPeriod"/>
                      </a:pPr>
                      <a:r>
                        <a:rPr sz="1200" kern="0" spc="-10" dirty="0" err="1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用于择期髋关节或膝关节置换手术成年患者，以预防静脉血栓形成（VTE</a:t>
                      </a:r>
                      <a:r>
                        <a:rPr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）。 </a:t>
                      </a:r>
                      <a:endParaRPr sz="12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  <a:p>
                      <a:pPr marL="438150" indent="-34290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  <a:buClrTx/>
                        <a:buSzTx/>
                        <a:buFont typeface="+mj-lt"/>
                        <a:buAutoNum type="arabicPeriod"/>
                      </a:pPr>
                      <a:r>
                        <a:rPr sz="1200" kern="0" spc="-10" dirty="0" err="1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用于治疗成人深静脉血栓形成（DVT）和肺栓塞（PE</a:t>
                      </a:r>
                      <a:r>
                        <a:rPr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）；在完成至少6个月初始治疗后DVT和/或PE复发风险持续存在的患者中，用于降低DVT和/</a:t>
                      </a:r>
                      <a:r>
                        <a:rPr sz="1200" kern="0" spc="-10" dirty="0" err="1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或PE复发的风险</a:t>
                      </a:r>
                      <a:r>
                        <a:rPr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。</a:t>
                      </a:r>
                      <a:endParaRPr lang="en-US" sz="12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  <a:p>
                      <a:pPr marL="438150" indent="-34290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eriod"/>
                      </a:pPr>
                      <a:r>
                        <a:rPr sz="1200" kern="0" spc="-10" dirty="0" err="1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用于具有一种或多种危险因素的非瓣膜性房颤成年患者，以降低卒中和体循环栓塞的风险</a:t>
                      </a:r>
                      <a:r>
                        <a:rPr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。 </a:t>
                      </a:r>
                      <a:endParaRPr sz="12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  <a:p>
                      <a:pPr marL="95250" indent="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  <a:buClrTx/>
                        <a:buSzTx/>
                        <a:buFont typeface="+mj-lt"/>
                        <a:buNone/>
                      </a:pPr>
                      <a:r>
                        <a:rPr sz="1200" b="1" kern="0" spc="-10" dirty="0" err="1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儿科人群</a:t>
                      </a:r>
                      <a:r>
                        <a:rPr sz="1200" b="1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 ：</a:t>
                      </a:r>
                      <a:endParaRPr sz="1200" b="1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  <a:p>
                      <a:pPr marL="323850" indent="-22860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  <a:buClrTx/>
                        <a:buSzTx/>
                        <a:buFont typeface="+mj-lt"/>
                        <a:buAutoNum type="arabicPeriod"/>
                      </a:pPr>
                      <a:r>
                        <a:rPr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用于18岁以下且体重为30 kg-50 kg及50 kg以上的儿童和青少年静脉血栓栓塞症（VTE）患者经过初始非口服抗凝治疗至少5天后的VTE治疗及预防VTE复发。</a:t>
                      </a:r>
                      <a:endParaRPr sz="12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cPr marL="0" marR="0" marT="0" marB="0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4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5003">
                <a:tc>
                  <a:txBody>
                    <a:bodyPr/>
                    <a:lstStyle/>
                    <a:p>
                      <a:pPr marL="10477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lang="zh-CN" altLang="en-US" sz="1400" b="1" kern="0" spc="-10" dirty="0">
                          <a:solidFill>
                            <a:srgbClr val="0054A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用法用量</a:t>
                      </a:r>
                      <a:r>
                        <a:rPr lang="en-US" altLang="zh-CN" sz="1400" b="1" kern="0" spc="-10" dirty="0">
                          <a:solidFill>
                            <a:srgbClr val="0054A5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*</a:t>
                      </a:r>
                      <a:endParaRPr sz="1400" b="1" kern="0" spc="-10" dirty="0">
                        <a:solidFill>
                          <a:srgbClr val="0054A5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266700" indent="-17145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成人髋关节置换术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——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推荐剂量：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10 mg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，每日 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 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次推荐治疗疗程：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35 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天 </a:t>
                      </a:r>
                      <a:endParaRPr lang="zh-CN" altLang="en-US" sz="12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  <a:p>
                      <a:pPr marL="266700" indent="-17145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成人膝关节置换术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——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推荐剂量：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10 mg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，每日 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 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次推荐治疗疗程：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12 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天 </a:t>
                      </a:r>
                      <a:endParaRPr lang="zh-CN" altLang="en-US" sz="12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  <a:p>
                      <a:pPr marL="266700" indent="-17145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b="1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成人</a:t>
                      </a:r>
                      <a:r>
                        <a:rPr lang="en-US" altLang="zh-CN" sz="1200" b="1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DVT</a:t>
                      </a:r>
                      <a:r>
                        <a:rPr lang="zh-CN" altLang="en-US" sz="1200" b="1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和</a:t>
                      </a:r>
                      <a:r>
                        <a:rPr lang="en-US" altLang="zh-CN" sz="1200" b="1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PE</a:t>
                      </a:r>
                      <a:r>
                        <a:rPr lang="zh-CN" altLang="en-US" sz="1200" b="1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治疗及预防复发</a:t>
                      </a:r>
                      <a:r>
                        <a:rPr lang="en-US" altLang="zh-CN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——</a:t>
                      </a:r>
                      <a:r>
                        <a:rPr lang="zh-CN" altLang="en-US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推荐剂量：第</a:t>
                      </a:r>
                      <a:r>
                        <a:rPr lang="en-US" altLang="zh-CN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</a:t>
                      </a:r>
                      <a:r>
                        <a:rPr lang="zh-CN" altLang="en-US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天</a:t>
                      </a:r>
                      <a:r>
                        <a:rPr lang="en-US" altLang="zh-CN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-</a:t>
                      </a:r>
                      <a:r>
                        <a:rPr lang="zh-CN" altLang="en-US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第</a:t>
                      </a:r>
                      <a:r>
                        <a:rPr lang="en-US" altLang="zh-CN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21</a:t>
                      </a:r>
                      <a:r>
                        <a:rPr lang="zh-CN" altLang="en-US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天：</a:t>
                      </a:r>
                      <a:r>
                        <a:rPr lang="en-US" altLang="zh-CN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15mg</a:t>
                      </a:r>
                      <a:r>
                        <a:rPr lang="zh-CN" altLang="en-US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，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每日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2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次；从第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22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天起：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20mg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，每日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次；完成至少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6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个月治疗后：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10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或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20mg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，每日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次 </a:t>
                      </a:r>
                      <a:endParaRPr lang="zh-CN" altLang="en-US" sz="12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  <a:p>
                      <a:pPr marL="266700" indent="-17145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成人非瓣膜性房颤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——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推荐剂量：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20mg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，每日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次 </a:t>
                      </a:r>
                      <a:endParaRPr lang="zh-CN" altLang="en-US" sz="12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  <a:p>
                      <a:pPr marL="266700" indent="-17145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b="1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儿童</a:t>
                      </a:r>
                      <a:r>
                        <a:rPr lang="en-US" altLang="zh-CN" sz="1200" b="1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VTE</a:t>
                      </a:r>
                      <a:r>
                        <a:rPr lang="zh-CN" altLang="en-US" sz="1200" b="1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治疗及预防复发</a:t>
                      </a:r>
                      <a:r>
                        <a:rPr lang="en-US" altLang="zh-CN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——30-50kg</a:t>
                      </a:r>
                      <a:r>
                        <a:rPr lang="zh-CN" altLang="en-US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推荐剂量：</a:t>
                      </a:r>
                      <a:r>
                        <a:rPr lang="en-US" altLang="zh-CN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15mg</a:t>
                      </a:r>
                      <a:r>
                        <a:rPr lang="zh-CN" altLang="en-US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，每日</a:t>
                      </a:r>
                      <a:r>
                        <a:rPr lang="en-US" altLang="zh-CN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</a:t>
                      </a:r>
                      <a:r>
                        <a:rPr lang="zh-CN" altLang="en-US" sz="1200" kern="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次 ；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≥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50kg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推荐剂量：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20mg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，每日</a:t>
                      </a:r>
                      <a:r>
                        <a:rPr lang="en-US" alt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1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 Light" panose="020B0502040204020203" charset="-122"/>
                        </a:rPr>
                        <a:t>次 </a:t>
                      </a:r>
                      <a:endParaRPr lang="zh-CN" altLang="en-US" sz="12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 Light" panose="020B0502040204020203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54A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62" name="textbox 62"/>
          <p:cNvSpPr/>
          <p:nvPr/>
        </p:nvSpPr>
        <p:spPr>
          <a:xfrm>
            <a:off x="1723167" y="472418"/>
            <a:ext cx="2142489" cy="8369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ts val="3285"/>
              </a:lnSpc>
            </a:pPr>
            <a:r>
              <a:rPr sz="2700" kern="0" spc="70" dirty="0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药品基本信息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  <a:p>
            <a:pPr marL="23495" algn="l" rtl="0" eaLnBrk="0">
              <a:lnSpc>
                <a:spcPts val="2580"/>
              </a:lnSpc>
              <a:spcBef>
                <a:spcPts val="520"/>
              </a:spcBef>
            </a:pPr>
            <a:r>
              <a:rPr sz="20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Basic</a:t>
            </a:r>
            <a:r>
              <a:rPr sz="2000" kern="0" spc="1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 </a:t>
            </a:r>
            <a:r>
              <a:rPr sz="20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Info</a:t>
            </a:r>
            <a:r>
              <a:rPr sz="2000" kern="0" spc="-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rmation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grpSp>
        <p:nvGrpSpPr>
          <p:cNvPr id="6" name="group 6"/>
          <p:cNvGrpSpPr/>
          <p:nvPr/>
        </p:nvGrpSpPr>
        <p:grpSpPr>
          <a:xfrm rot="21600000">
            <a:off x="516636" y="0"/>
            <a:ext cx="995825" cy="1336813"/>
            <a:chOff x="0" y="0"/>
            <a:chExt cx="995825" cy="133681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995825" cy="133681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1021714" cy="14890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247650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4400" kern="0" spc="-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01</a:t>
              </a:r>
              <a:endParaRPr sz="440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</p:grpSp>
      <p:sp>
        <p:nvSpPr>
          <p:cNvPr id="56" name="textbox 56"/>
          <p:cNvSpPr/>
          <p:nvPr/>
        </p:nvSpPr>
        <p:spPr>
          <a:xfrm>
            <a:off x="10227310" y="869950"/>
            <a:ext cx="1589405" cy="264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zh-CN" sz="1400" kern="0" spc="-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利伐沙班颗粒</a:t>
            </a: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6448" y="6660443"/>
            <a:ext cx="2029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*</a:t>
            </a:r>
            <a:r>
              <a:rPr lang="zh-CN" altLang="en-US" sz="1000" dirty="0"/>
              <a:t>详情见利伐沙班颗粒药品说明书</a:t>
            </a:r>
            <a:endParaRPr lang="zh-CN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8"/>
          <p:cNvSpPr/>
          <p:nvPr/>
        </p:nvSpPr>
        <p:spPr>
          <a:xfrm>
            <a:off x="1723167" y="472418"/>
            <a:ext cx="2142489" cy="8369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ts val="3285"/>
              </a:lnSpc>
            </a:pPr>
            <a:r>
              <a:rPr sz="2700" kern="0" spc="70" dirty="0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药品基本信息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  <a:p>
            <a:pPr marL="23495" algn="l" rtl="0" eaLnBrk="0">
              <a:lnSpc>
                <a:spcPts val="2580"/>
              </a:lnSpc>
              <a:spcBef>
                <a:spcPts val="520"/>
              </a:spcBef>
            </a:pPr>
            <a:r>
              <a:rPr sz="20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Basic</a:t>
            </a:r>
            <a:r>
              <a:rPr sz="2000" kern="0" spc="1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 </a:t>
            </a:r>
            <a:r>
              <a:rPr sz="20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Info</a:t>
            </a:r>
            <a:r>
              <a:rPr sz="2000" kern="0" spc="-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rmation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grpSp>
        <p:nvGrpSpPr>
          <p:cNvPr id="8" name="group 8"/>
          <p:cNvGrpSpPr/>
          <p:nvPr/>
        </p:nvGrpSpPr>
        <p:grpSpPr>
          <a:xfrm rot="21600000">
            <a:off x="516636" y="0"/>
            <a:ext cx="995825" cy="1336813"/>
            <a:chOff x="0" y="0"/>
            <a:chExt cx="995825" cy="1336813"/>
          </a:xfrm>
        </p:grpSpPr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995825" cy="1336813"/>
            </a:xfrm>
            <a:prstGeom prst="rect">
              <a:avLst/>
            </a:prstGeom>
          </p:spPr>
        </p:pic>
        <p:sp>
          <p:nvSpPr>
            <p:cNvPr id="82" name="textbox 82"/>
            <p:cNvSpPr/>
            <p:nvPr/>
          </p:nvSpPr>
          <p:spPr>
            <a:xfrm>
              <a:off x="-12700" y="-12700"/>
              <a:ext cx="1021714" cy="14890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247650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4400" kern="0" spc="-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01</a:t>
              </a:r>
              <a:endParaRPr sz="440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</p:grpSp>
      <p:sp>
        <p:nvSpPr>
          <p:cNvPr id="56" name="textbox 56"/>
          <p:cNvSpPr/>
          <p:nvPr/>
        </p:nvSpPr>
        <p:spPr>
          <a:xfrm>
            <a:off x="10227310" y="869950"/>
            <a:ext cx="1589405" cy="264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zh-CN" sz="1400" kern="0" spc="-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利伐沙班颗粒</a:t>
            </a: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0" y="1251819"/>
            <a:ext cx="12192000" cy="47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235" algn="ctr" rtl="0" eaLnBrk="0">
              <a:lnSpc>
                <a:spcPct val="123000"/>
              </a:lnSpc>
              <a:spcBef>
                <a:spcPts val="5"/>
              </a:spcBef>
            </a:pPr>
            <a:r>
              <a:rPr lang="zh-CN" altLang="en-US" sz="2200" b="1" kern="0" spc="-10" dirty="0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所治疗疾病基本情况：</a:t>
            </a:r>
            <a:r>
              <a:rPr lang="zh-CN" altLang="en-US" sz="2200" b="1" kern="0" spc="-1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血栓栓塞性疾病是全球性的重大健康问题，会导致致命性伤害</a:t>
            </a:r>
            <a:endParaRPr lang="zh-CN" altLang="en-US" sz="22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0678" y="1756527"/>
            <a:ext cx="11106037" cy="3399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457200" rtl="0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随着人口的老龄化、人们生活方式及习惯的改变，</a:t>
            </a:r>
            <a:r>
              <a:rPr kumimoji="0" lang="zh-CN" altLang="en-US" sz="1500" b="1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血栓栓塞性疾病</a:t>
            </a:r>
            <a:r>
              <a:rPr kumimoji="0" lang="zh-CN" altLang="en-US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越来越成为全球性的重大健康问题，成为导致全球人口死亡的</a:t>
            </a:r>
            <a:r>
              <a:rPr kumimoji="0" lang="zh-CN" altLang="en-US" sz="1500" b="1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第一位原因</a:t>
            </a:r>
            <a:r>
              <a:rPr kumimoji="0" lang="en-US" altLang="zh-CN" sz="1500" i="0" kern="0" baseline="300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1 </a:t>
            </a:r>
            <a:r>
              <a:rPr kumimoji="0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kumimoji="0" sz="1500" i="0" kern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marR="0" lvl="0" indent="-285750" algn="just" defTabSz="457200" rtl="0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急性肺栓塞是导致死亡的常见疾病，每年可造成</a:t>
            </a:r>
            <a:r>
              <a:rPr kumimoji="0" lang="en-US" altLang="zh-CN" sz="1500" b="1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50000~200000</a:t>
            </a:r>
            <a:r>
              <a:rPr kumimoji="0" lang="zh-CN" altLang="en-US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人死亡。在心血管疾病中，</a:t>
            </a:r>
            <a:r>
              <a:rPr kumimoji="0" lang="zh-CN" altLang="en-US" sz="1500" b="1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肺栓塞</a:t>
            </a:r>
            <a:r>
              <a:rPr kumimoji="0" lang="zh-CN" altLang="en-US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是继冠心病和卒中导致死亡的</a:t>
            </a:r>
            <a:r>
              <a:rPr kumimoji="0" lang="zh-CN" altLang="en-US" sz="1500" b="1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第三大病因</a:t>
            </a:r>
            <a:r>
              <a:rPr lang="en-US" altLang="zh-CN" sz="1500" kern="0" baseline="300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kumimoji="0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kumimoji="0" sz="1500" i="0" kern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marR="0" lvl="0" indent="-285750" algn="just" defTabSz="457200" rtl="0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sz="1500" b="1" i="0" kern="0" noProof="0" dirty="0" err="1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VTE是</a:t>
            </a:r>
            <a:r>
              <a:rPr kumimoji="0" lang="zh-CN" altLang="en-US" sz="1500" b="1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骨科大手术</a:t>
            </a:r>
            <a:r>
              <a:rPr kumimoji="0" sz="1500" b="1" i="0" kern="0" noProof="0" dirty="0" err="1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发生率较高的术后并发症</a:t>
            </a:r>
            <a:r>
              <a:rPr kumimoji="0" lang="zh-CN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kumimoji="0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也是患者</a:t>
            </a:r>
            <a:r>
              <a:rPr kumimoji="0" sz="1500" b="1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围手术期死亡及医院内非预期死亡的重要因素之一</a:t>
            </a:r>
            <a:r>
              <a:rPr kumimoji="0" lang="en-US" sz="1500" i="0" kern="0" baseline="300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kumimoji="0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。研究表明</a:t>
            </a:r>
            <a:r>
              <a:rPr kumimoji="0" lang="zh-CN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kumimoji="0" sz="1500" b="1" i="0" kern="0" noProof="0" dirty="0" err="1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即使在进行VTE预防</a:t>
            </a:r>
            <a:r>
              <a:rPr kumimoji="0" lang="en-US" sz="1500" b="1" i="0" kern="0" noProof="0" dirty="0" err="1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后</a:t>
            </a:r>
            <a:r>
              <a:rPr lang="zh-CN" altLang="en-US" sz="1500" kern="0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kumimoji="0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欧美骨科</a:t>
            </a:r>
            <a:r>
              <a:rPr kumimoji="0" sz="1500" b="1" i="0" kern="0" noProof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DVT</a:t>
            </a:r>
            <a:r>
              <a:rPr kumimoji="0" sz="1500" b="1" i="0" kern="0" noProof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的发生率</a:t>
            </a:r>
            <a:r>
              <a:rPr kumimoji="0" lang="zh-CN" altLang="en-US" sz="1500" b="1" i="0" kern="0" noProof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仍为</a:t>
            </a:r>
            <a:r>
              <a:rPr sz="1500" b="1" kern="0" smtClean="0">
                <a:latin typeface="微软雅黑" panose="020B0503020204020204" charset="-122"/>
                <a:ea typeface="微软雅黑" panose="020B0503020204020204" charset="-122"/>
              </a:rPr>
              <a:t>2.22</a:t>
            </a:r>
            <a:r>
              <a:rPr sz="1500" b="1" kern="0" dirty="0">
                <a:latin typeface="微软雅黑" panose="020B0503020204020204" charset="-122"/>
                <a:ea typeface="微软雅黑" panose="020B0503020204020204" charset="-122"/>
              </a:rPr>
              <a:t>%~</a:t>
            </a:r>
            <a:r>
              <a:rPr kumimoji="0" sz="1500" b="1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3.29%</a:t>
            </a:r>
            <a:r>
              <a:rPr lang="en-US" altLang="zh-CN" sz="1500" kern="0" baseline="300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kumimoji="0" lang="zh-CN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kumimoji="0" sz="1500" i="0" kern="0" noProof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PE</a:t>
            </a:r>
            <a:r>
              <a:rPr kumimoji="0" sz="1500" i="0" kern="0" noProof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发生率</a:t>
            </a:r>
            <a:r>
              <a:rPr kumimoji="0" lang="zh-CN" altLang="en-US" sz="1500" i="0" kern="0" noProof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仍</a:t>
            </a:r>
            <a:r>
              <a:rPr kumimoji="0" sz="1500" i="0" kern="0" noProof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为</a:t>
            </a:r>
            <a:r>
              <a:rPr kumimoji="0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0.87%~1.99%</a:t>
            </a:r>
            <a:r>
              <a:rPr lang="en-US" altLang="zh-CN" sz="1500" kern="0" baseline="300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5</a:t>
            </a:r>
            <a:r>
              <a:rPr kumimoji="0" lang="zh-CN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；</a:t>
            </a:r>
            <a:r>
              <a:rPr kumimoji="0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中国骨科DVT发生率为</a:t>
            </a:r>
            <a:r>
              <a:rPr kumimoji="0" sz="1500" i="0" kern="0" noProof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1.8</a:t>
            </a:r>
            <a:r>
              <a:rPr kumimoji="0" sz="1500" i="0" kern="0" noProof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%~</a:t>
            </a:r>
            <a:r>
              <a:rPr kumimoji="0" lang="en-US" sz="1500" i="0" kern="0" noProof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0" sz="1500" i="0" kern="0" noProof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2.9%</a:t>
            </a:r>
            <a:r>
              <a:rPr lang="en-US" altLang="zh-CN" sz="1500" kern="0" baseline="3000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6-7</a:t>
            </a:r>
            <a:r>
              <a:rPr kumimoji="0" lang="zh-CN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。因此，</a:t>
            </a:r>
            <a:r>
              <a:rPr kumimoji="0" lang="zh-CN" sz="1500" b="1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骨科大手术围手术期 VTE防治对于骨科加速康复的实施显得尤为重要</a:t>
            </a:r>
            <a:r>
              <a:rPr kumimoji="0" lang="zh-CN" sz="1500" i="0" kern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kumimoji="0" lang="zh-CN" sz="1500" i="0" kern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marR="0" lvl="0" indent="-285750" algn="just" defTabSz="457200" rtl="0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lang="zh-CN" altLang="en-US" sz="1500" b="1" kern="0" dirty="0">
                <a:latin typeface="微软雅黑" panose="020B0503020204020204" charset="-122"/>
                <a:ea typeface="微软雅黑" panose="020B0503020204020204" charset="-122"/>
              </a:rPr>
              <a:t>儿童血栓栓塞</a:t>
            </a:r>
            <a:r>
              <a:rPr lang="zh-CN" altLang="en-US" sz="1500" kern="0" dirty="0">
                <a:latin typeface="微软雅黑" panose="020B0503020204020204" charset="-122"/>
                <a:ea typeface="微软雅黑" panose="020B0503020204020204" charset="-122"/>
              </a:rPr>
              <a:t>发生率约</a:t>
            </a:r>
            <a:r>
              <a:rPr lang="en-US" altLang="zh-CN" sz="1500" kern="0" dirty="0">
                <a:latin typeface="微软雅黑" panose="020B0503020204020204" charset="-122"/>
                <a:ea typeface="微软雅黑" panose="020B0503020204020204" charset="-122"/>
              </a:rPr>
              <a:t>0.0007%~0.0014%</a:t>
            </a:r>
            <a:r>
              <a:rPr lang="zh-CN" altLang="en-US" sz="1500" kern="0" dirty="0">
                <a:latin typeface="微软雅黑" panose="020B0503020204020204" charset="-122"/>
                <a:ea typeface="微软雅黑" panose="020B0503020204020204" charset="-122"/>
              </a:rPr>
              <a:t>，在住院患儿中，</a:t>
            </a:r>
            <a:r>
              <a:rPr lang="en-US" altLang="zh-CN" sz="1500" kern="0" dirty="0">
                <a:latin typeface="微软雅黑" panose="020B0503020204020204" charset="-122"/>
                <a:ea typeface="微软雅黑" panose="020B0503020204020204" charset="-122"/>
              </a:rPr>
              <a:t>VTE</a:t>
            </a:r>
            <a:r>
              <a:rPr lang="zh-CN" altLang="en-US" sz="1500" kern="0" dirty="0">
                <a:latin typeface="微软雅黑" panose="020B0503020204020204" charset="-122"/>
                <a:ea typeface="微软雅黑" panose="020B0503020204020204" charset="-122"/>
              </a:rPr>
              <a:t>发病率可上升至</a:t>
            </a:r>
            <a:r>
              <a:rPr lang="en-US" altLang="zh-CN" sz="1500" b="1" kern="0" dirty="0">
                <a:latin typeface="微软雅黑" panose="020B0503020204020204" charset="-122"/>
                <a:ea typeface="微软雅黑" panose="020B0503020204020204" charset="-122"/>
              </a:rPr>
              <a:t>0.58%</a:t>
            </a:r>
            <a:r>
              <a:rPr lang="zh-CN" altLang="en-US" sz="1500" kern="0" dirty="0">
                <a:latin typeface="微软雅黑" panose="020B0503020204020204" charset="-122"/>
                <a:ea typeface="微软雅黑" panose="020B0503020204020204" charset="-122"/>
              </a:rPr>
              <a:t>；</a:t>
            </a:r>
            <a:r>
              <a:rPr lang="zh-CN" altLang="en-US" sz="1500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儿童</a:t>
            </a:r>
            <a:r>
              <a:rPr lang="en-US" altLang="zh-CN" sz="1500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VTE</a:t>
            </a:r>
            <a:r>
              <a:rPr lang="zh-CN" altLang="en-US" sz="1500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是儿童血栓中发病率最高的疾病，其中最常见的是</a:t>
            </a:r>
            <a:r>
              <a:rPr lang="en-US" altLang="zh-CN" sz="1500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DVT</a:t>
            </a:r>
            <a:r>
              <a:rPr lang="zh-CN" altLang="en-US" sz="1500" b="1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1500" b="1" kern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PE</a:t>
            </a:r>
            <a:r>
              <a:rPr lang="zh-CN" altLang="en-US" sz="1500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占儿童血栓的</a:t>
            </a:r>
            <a:r>
              <a:rPr lang="en-US" altLang="zh-CN" sz="1500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5%~10%</a:t>
            </a:r>
            <a:r>
              <a:rPr lang="en-US" altLang="zh-CN" sz="1500" b="1" kern="0" baseline="30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1500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500" b="1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marR="0" lvl="0" indent="-285750" algn="just" defTabSz="457200" rtl="0" fontAlgn="auto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1500" b="1" i="0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未接受抗凝治疗的房颤患者</a:t>
            </a:r>
            <a:r>
              <a:rPr kumimoji="0" lang="zh-CN" altLang="en-US" sz="1500" b="0" i="0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卒中 、短暂性脑缺血发作及体循环栓塞的发生率约</a:t>
            </a:r>
            <a:r>
              <a:rPr kumimoji="0" lang="en-US" altLang="zh-CN" sz="1500" b="1" i="0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34.2/1000</a:t>
            </a:r>
            <a:r>
              <a:rPr kumimoji="0" lang="zh-CN" altLang="en-US" sz="1500" b="1" i="0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人</a:t>
            </a:r>
            <a:r>
              <a:rPr lang="zh-CN" altLang="en-US" sz="1500" b="1" kern="0" dirty="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kumimoji="0" lang="zh-CN" altLang="en-US" sz="1500" b="0" i="0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，是无房颤人群的</a:t>
            </a:r>
            <a:r>
              <a:rPr kumimoji="0" lang="en-US" altLang="zh-CN" sz="1500" b="1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3~5</a:t>
            </a:r>
            <a:r>
              <a:rPr kumimoji="0" lang="zh-CN" altLang="en-US" sz="1500" b="1" i="0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倍</a:t>
            </a:r>
            <a:r>
              <a:rPr kumimoji="0" lang="en-US" altLang="zh-CN" sz="1500" i="0" kern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kumimoji="0" lang="zh-CN" altLang="en-US" sz="1500" b="0" i="0" kern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kumimoji="0" lang="zh-CN" altLang="en-US" sz="1500" b="0" i="0" kern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object 13"/>
          <p:cNvSpPr txBox="1"/>
          <p:nvPr/>
        </p:nvSpPr>
        <p:spPr>
          <a:xfrm>
            <a:off x="818780" y="5574131"/>
            <a:ext cx="11631307" cy="630819"/>
          </a:xfrm>
          <a:prstGeom prst="rect">
            <a:avLst/>
          </a:prstGeom>
        </p:spPr>
        <p:txBody>
          <a:bodyPr lIns="0" tIns="0" rIns="0" bIns="0" numCol="2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>
              <a:buFont typeface="+mj-lt"/>
              <a:buNone/>
              <a:tabLst>
                <a:tab pos="240665" algn="l"/>
              </a:tabLst>
              <a:defRPr/>
            </a:pPr>
            <a:r>
              <a:rPr lang="en-US" altLang="zh-CN" sz="700" spc="-3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References</a:t>
            </a:r>
            <a:endParaRPr kumimoji="0" lang="en-US" altLang="zh-CN" sz="700" b="0" i="0" u="none" strike="noStrike" kern="1200" cap="none" spc="-3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241300" indent="-228600">
              <a:buFont typeface="+mj-lt"/>
              <a:buAutoNum type="arabicPeriod"/>
              <a:tabLst>
                <a:tab pos="240665" algn="l"/>
              </a:tabLst>
              <a:defRPr/>
            </a:pPr>
            <a:r>
              <a:rPr lang="zh-CN" altLang="en-US" sz="700" dirty="0">
                <a:latin typeface="微软雅黑" panose="020B0503020204020204" charset="-122"/>
                <a:ea typeface="微软雅黑" panose="020B0503020204020204" charset="-122"/>
              </a:rPr>
              <a:t>中国血栓性疾病防治指南（</a:t>
            </a:r>
            <a:r>
              <a:rPr lang="en-US" altLang="zh-CN" sz="700" dirty="0">
                <a:latin typeface="微软雅黑" panose="020B0503020204020204" charset="-122"/>
                <a:ea typeface="微软雅黑" panose="020B0503020204020204" charset="-122"/>
              </a:rPr>
              <a:t>2018</a:t>
            </a:r>
            <a:r>
              <a:rPr lang="zh-CN" altLang="en-US" sz="700" dirty="0">
                <a:latin typeface="微软雅黑" panose="020B0503020204020204" charset="-122"/>
                <a:ea typeface="微软雅黑" panose="020B0503020204020204" charset="-122"/>
              </a:rPr>
              <a:t>版）</a:t>
            </a:r>
            <a:endParaRPr lang="en-US" altLang="zh-CN" sz="7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41300" indent="-228600">
              <a:buFont typeface="+mj-lt"/>
              <a:buAutoNum type="arabicPeriod"/>
              <a:tabLst>
                <a:tab pos="240665" algn="l"/>
              </a:tabLst>
              <a:defRPr/>
            </a:pP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马青变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,</a:t>
            </a: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郑亚安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,</a:t>
            </a: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朱继红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,</a:t>
            </a: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等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.</a:t>
            </a: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中国急性血栓性疾病抗栓治疗共识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[J].</a:t>
            </a: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中国急救医学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,2019,39(06):501-531. </a:t>
            </a:r>
            <a:endParaRPr kumimoji="0" lang="en-US" altLang="zh-CN" sz="700" b="0" i="0" u="none" strike="noStrike" kern="1200" cap="none" spc="-3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241300" indent="-228600">
              <a:buFont typeface="+mj-lt"/>
              <a:buAutoNum type="arabicPeriod"/>
              <a:tabLst>
                <a:tab pos="240665" algn="l"/>
              </a:tabLst>
              <a:defRPr/>
            </a:pPr>
            <a:r>
              <a:rPr kumimoji="0" lang="en-US" altLang="zh-CN" sz="700" b="0" i="0" u="none" strike="noStrike" kern="1200" cap="none" spc="-30" normalizeH="0" baseline="0" noProof="0" dirty="0" err="1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Streiff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MB, Haut ER. The CMS ruling on venous thromboembolism after total knee or hip arthroplasty: weighing risks and benefits[J]. JAMA, 2009, 301(10): 1063-1065.</a:t>
            </a:r>
            <a:endParaRPr kumimoji="0" lang="en-US" altLang="zh-CN" sz="700" b="0" i="0" u="none" strike="noStrike" kern="1200" cap="none" spc="-3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241300" indent="-228600">
              <a:buFont typeface="+mj-lt"/>
              <a:buAutoNum type="arabicPeriod"/>
              <a:tabLst>
                <a:tab pos="240665" algn="l"/>
              </a:tabLst>
              <a:defRPr/>
            </a:pPr>
            <a:r>
              <a:rPr kumimoji="0" lang="en-US" altLang="zh-CN" sz="700" b="0" i="0" u="none" strike="noStrike" kern="1200" cap="none" spc="-30" normalizeH="0" baseline="0" noProof="0" dirty="0" err="1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Thirugnanam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S, Pinto R, Cook DJ, et al. Economic analyses of venous thromboembolism prevention strategies in hospitalized patients: a systematic review[J]. Crit Care, 2012, 16 (2): R43.</a:t>
            </a:r>
            <a:endParaRPr kumimoji="0" lang="en-US" altLang="zh-CN" sz="700" b="0" i="0" u="none" strike="noStrike" kern="1200" cap="none" spc="-3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241300" indent="-228600">
              <a:buFont typeface="+mj-lt"/>
              <a:buAutoNum type="arabicPeriod"/>
              <a:tabLst>
                <a:tab pos="240665" algn="l"/>
              </a:tabLst>
              <a:defRPr/>
            </a:pPr>
            <a:r>
              <a:rPr kumimoji="0" lang="en-US" altLang="zh-CN" sz="700" b="0" i="0" u="none" strike="noStrike" kern="1200" cap="none" spc="-30" normalizeH="0" baseline="0" noProof="0" dirty="0" err="1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Akpinar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EE, </a:t>
            </a:r>
            <a:r>
              <a:rPr kumimoji="0" lang="en-US" altLang="zh-CN" sz="700" b="0" i="0" u="none" strike="noStrike" kern="1200" cap="none" spc="-30" normalizeH="0" baseline="0" noProof="0" dirty="0" err="1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Hosgun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D, Akan B, et al. Does thromboprophylaxis prevent venous thromboembolism after major orthopedic surgery?[J]. J Bras </a:t>
            </a:r>
            <a:r>
              <a:rPr kumimoji="0" lang="en-US" altLang="zh-CN" sz="700" b="0" i="0" u="none" strike="noStrike" kern="1200" cap="none" spc="-30" normalizeH="0" baseline="0" noProof="0" dirty="0" err="1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Peumol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, 2013, 39(3): 280-286.</a:t>
            </a:r>
            <a:endParaRPr kumimoji="0" lang="en-US" altLang="zh-CN" sz="700" b="0" i="0" u="none" strike="noStrike" kern="1200" cap="none" spc="-3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241300" indent="-228600">
              <a:buFont typeface="+mj-lt"/>
              <a:buAutoNum type="arabicPeriod"/>
              <a:tabLst>
                <a:tab pos="240665" algn="l"/>
              </a:tabLst>
              <a:defRPr/>
            </a:pP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Dixon J, Ahn E, Zhou L, et al. Venous thromboembolism rates in patients undergoing major hip and knee joint surgery at Waitemata District Health Board: a retrospective audit[J]. Intern Med J, 2015, 45(4): 416-422.</a:t>
            </a:r>
            <a:endParaRPr kumimoji="0" lang="en-US" altLang="zh-CN" sz="700" b="0" i="0" u="none" strike="noStrike" kern="1200" cap="none" spc="-3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241300" indent="-228600">
              <a:buFont typeface="+mj-lt"/>
              <a:buAutoNum type="arabicPeriod"/>
              <a:tabLst>
                <a:tab pos="240665" algn="l"/>
              </a:tabLst>
              <a:defRPr/>
            </a:pP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钱文伟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翁习生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常晓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, </a:t>
            </a: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等 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. </a:t>
            </a: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人工髋关节置换后深静脉血栓形成影响因素的回顾分析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[J]. </a:t>
            </a: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中国组织工程研究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, 2012,</a:t>
            </a: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16(4): 622-625.</a:t>
            </a: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endParaRPr kumimoji="0" lang="en-US" altLang="zh-CN" sz="700" b="0" i="0" u="none" strike="noStrike" kern="1200" cap="none" spc="-3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241300" indent="-228600">
              <a:buFont typeface="+mj-lt"/>
              <a:buAutoNum type="arabicPeriod"/>
              <a:tabLst>
                <a:tab pos="240665" algn="l"/>
              </a:tabLst>
              <a:defRPr/>
            </a:pP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儿童血栓性疾病防治药学实践指南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[J/OL].</a:t>
            </a:r>
            <a:r>
              <a:rPr kumimoji="0" lang="zh-CN" altLang="en-US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医药导报</a:t>
            </a:r>
            <a:r>
              <a:rPr kumimoji="0" lang="en-US" altLang="zh-CN" sz="700" b="0" i="0" u="none" strike="noStrike" kern="1200" cap="none" spc="-3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,1-29[2024-06-18]. </a:t>
            </a:r>
            <a:endParaRPr kumimoji="0" lang="en-US" altLang="zh-CN" sz="700" b="0" i="0" u="none" strike="noStrike" kern="1200" cap="none" spc="-3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marL="241300" indent="-228600">
              <a:buFont typeface="+mj-lt"/>
              <a:buAutoNum type="arabicPeriod"/>
              <a:tabLst>
                <a:tab pos="240665" algn="l"/>
              </a:tabLst>
              <a:defRPr/>
            </a:pPr>
            <a:r>
              <a:rPr lang="zh-CN" altLang="en-US" sz="7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中华医学会心血管病学分会</a:t>
            </a:r>
            <a:r>
              <a:rPr lang="en-US" altLang="zh-CN" sz="7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, </a:t>
            </a:r>
            <a:r>
              <a:rPr lang="zh-CN" altLang="en-US" sz="7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中国生物医学工程学会心律分会</a:t>
            </a:r>
            <a:r>
              <a:rPr lang="en-US" altLang="zh-CN" sz="7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. </a:t>
            </a:r>
            <a:r>
              <a:rPr lang="zh-CN" altLang="en-US" sz="7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心房颤动诊断和治疗中国指南</a:t>
            </a:r>
            <a:r>
              <a:rPr lang="en-US" altLang="zh-CN" sz="7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[J]. </a:t>
            </a:r>
            <a:r>
              <a:rPr lang="zh-CN" altLang="en-US" sz="7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中华心血管病杂志</a:t>
            </a:r>
            <a:r>
              <a:rPr lang="en-US" altLang="zh-CN" sz="7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, 2023, 51(6): 572-618. </a:t>
            </a:r>
            <a:endParaRPr kumimoji="0" lang="zh-CN" altLang="en-US" sz="700" b="0" u="none" strike="noStrike" kern="1200" cap="none" spc="-3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8796" y="5285720"/>
            <a:ext cx="609499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*Abbreviation: VTE</a:t>
            </a:r>
            <a:r>
              <a:rPr lang="zh-CN" altLang="en-US" sz="105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1050" b="1" kern="0" spc="-1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静脉血栓形成；</a:t>
            </a:r>
            <a:r>
              <a:rPr lang="en-US" altLang="zh-CN" sz="1050" b="1" kern="0" spc="-1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DVT</a:t>
            </a:r>
            <a:r>
              <a:rPr lang="zh-CN" altLang="en-US" sz="1050" b="1" kern="0" spc="-1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，深静脉血栓形成；</a:t>
            </a:r>
            <a:r>
              <a:rPr lang="en-US" altLang="zh-CN" sz="1050" b="1" kern="0" spc="-1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PE</a:t>
            </a:r>
            <a:r>
              <a:rPr lang="zh-CN" altLang="en-US" sz="1050" b="1" kern="0" spc="-1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，肺栓</a:t>
            </a:r>
            <a:r>
              <a:rPr lang="zh-CN" altLang="en-US" sz="1050" b="1" kern="0" spc="-1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塞</a:t>
            </a:r>
            <a:r>
              <a:rPr lang="zh-CN" altLang="en-US" sz="1050" b="1" kern="0" spc="-1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；</a:t>
            </a:r>
            <a:endParaRPr lang="zh-CN" altLang="en-US" sz="105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8"/>
          <p:cNvSpPr/>
          <p:nvPr/>
        </p:nvSpPr>
        <p:spPr>
          <a:xfrm>
            <a:off x="1723167" y="472418"/>
            <a:ext cx="2142489" cy="8369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ts val="3285"/>
              </a:lnSpc>
            </a:pPr>
            <a:r>
              <a:rPr sz="2700" kern="0" spc="70" dirty="0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药品基本信息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  <a:p>
            <a:pPr marL="23495" algn="l" rtl="0" eaLnBrk="0">
              <a:lnSpc>
                <a:spcPts val="2580"/>
              </a:lnSpc>
              <a:spcBef>
                <a:spcPts val="520"/>
              </a:spcBef>
            </a:pPr>
            <a:r>
              <a:rPr sz="20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Basic</a:t>
            </a:r>
            <a:r>
              <a:rPr sz="2000" kern="0" spc="1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 </a:t>
            </a:r>
            <a:r>
              <a:rPr sz="20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Info</a:t>
            </a:r>
            <a:r>
              <a:rPr sz="2000" kern="0" spc="-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rmation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grpSp>
        <p:nvGrpSpPr>
          <p:cNvPr id="8" name="group 8"/>
          <p:cNvGrpSpPr/>
          <p:nvPr/>
        </p:nvGrpSpPr>
        <p:grpSpPr>
          <a:xfrm rot="21600000">
            <a:off x="516636" y="0"/>
            <a:ext cx="995825" cy="1336813"/>
            <a:chOff x="0" y="0"/>
            <a:chExt cx="995825" cy="1336813"/>
          </a:xfrm>
        </p:grpSpPr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995825" cy="1336813"/>
            </a:xfrm>
            <a:prstGeom prst="rect">
              <a:avLst/>
            </a:prstGeom>
          </p:spPr>
        </p:pic>
        <p:sp>
          <p:nvSpPr>
            <p:cNvPr id="82" name="textbox 82"/>
            <p:cNvSpPr/>
            <p:nvPr/>
          </p:nvSpPr>
          <p:spPr>
            <a:xfrm>
              <a:off x="-12700" y="-12700"/>
              <a:ext cx="1021714" cy="14890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247650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4400" kern="0" spc="-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01</a:t>
              </a:r>
              <a:endParaRPr sz="440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</p:grpSp>
      <p:sp>
        <p:nvSpPr>
          <p:cNvPr id="56" name="textbox 56"/>
          <p:cNvSpPr/>
          <p:nvPr/>
        </p:nvSpPr>
        <p:spPr>
          <a:xfrm>
            <a:off x="10227310" y="869950"/>
            <a:ext cx="1589405" cy="264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zh-CN" sz="1400" kern="0" spc="-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利伐沙班颗粒</a:t>
            </a: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1056467"/>
            <a:ext cx="12192000" cy="999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235" algn="ctr" rtl="0" eaLnBrk="0">
              <a:lnSpc>
                <a:spcPct val="123000"/>
              </a:lnSpc>
              <a:spcBef>
                <a:spcPts val="5"/>
              </a:spcBef>
            </a:pPr>
            <a:r>
              <a:rPr lang="zh-CN" altLang="en-US" sz="2400" b="1" kern="0" spc="-10" dirty="0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未满足的临床治疗需求：</a:t>
            </a:r>
            <a:endParaRPr lang="en-US" altLang="zh-CN" sz="2400" b="1" kern="0" spc="-10" dirty="0">
              <a:solidFill>
                <a:srgbClr val="0054A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02235" algn="ctr" rtl="0" eaLnBrk="0">
              <a:lnSpc>
                <a:spcPct val="123000"/>
              </a:lnSpc>
              <a:spcBef>
                <a:spcPts val="5"/>
              </a:spcBef>
            </a:pPr>
            <a:r>
              <a:rPr lang="zh-CN" altLang="en-US" sz="2400" b="1" kern="0" spc="-1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吞咽障碍患者尤其是管饲群体难以口服抗凝药，需使用传统注射抗凝方案，增加用药风险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23167" y="5990971"/>
            <a:ext cx="8632665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kumimoji="1" lang="en-US" altLang="zh-CN" sz="105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*</a:t>
            </a:r>
            <a:r>
              <a:rPr kumimoji="1" lang="zh-CN" altLang="en-US" sz="105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吞咽障碍（</a:t>
            </a:r>
            <a:r>
              <a:rPr kumimoji="1" lang="en-US" altLang="zh-CN" sz="105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Dysphagia</a:t>
            </a:r>
            <a:r>
              <a:rPr kumimoji="1" lang="zh-CN" altLang="en-US" sz="105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kumimoji="1" lang="en-US" altLang="zh-CN" sz="105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swallowing disorders</a:t>
            </a:r>
            <a:r>
              <a:rPr kumimoji="1" lang="zh-CN" altLang="en-US" sz="105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）是指不能安全有效地将食物由口腔输送到胃内取得足够营养和水分，由此产生的进食困难</a:t>
            </a:r>
            <a:r>
              <a:rPr kumimoji="1" lang="en-US" altLang="zh-CN" sz="1050" b="1" baseline="30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 </a:t>
            </a:r>
            <a:r>
              <a:rPr kumimoji="1" lang="zh-CN" altLang="en-US" sz="105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kumimoji="1" lang="en-US" altLang="zh-CN" sz="1050" b="1" baseline="300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4730" y="6277610"/>
            <a:ext cx="11678920" cy="567690"/>
          </a:xfrm>
          <a:prstGeom prst="rect">
            <a:avLst/>
          </a:prstGeom>
        </p:spPr>
        <p:txBody>
          <a:bodyPr lIns="0" tIns="0" r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0665" algn="l"/>
              </a:tabLst>
              <a:defRPr/>
            </a:pPr>
            <a:r>
              <a:rPr kumimoji="0" lang="en-US" altLang="zh-CN" sz="800" b="1" i="0" u="none" strike="noStrike" kern="1200" cap="none" spc="-3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References</a:t>
            </a:r>
            <a:endParaRPr kumimoji="0" lang="en-US" altLang="zh-CN" sz="800" b="1" i="0" u="none" strike="noStrike" kern="1200" cap="none" spc="-3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0665" algn="l"/>
              </a:tabLst>
              <a:defRPr/>
            </a:pP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1. </a:t>
            </a:r>
            <a:r>
              <a:rPr lang="zh-CN" altLang="en-US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中国康复医学会吞咽障碍康复专业委员会</a:t>
            </a: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中国吞咽障碍康复管理指南</a:t>
            </a: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(2023</a:t>
            </a:r>
            <a:r>
              <a:rPr lang="zh-CN" altLang="en-US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版</a:t>
            </a: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)[</a:t>
            </a:r>
            <a:r>
              <a:rPr lang="en-US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J].</a:t>
            </a:r>
            <a:r>
              <a:rPr lang="zh-CN" altLang="en-US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中华物理医学与康复杂志</a:t>
            </a: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, 2023, 45(12):1057-1072.</a:t>
            </a:r>
            <a:endParaRPr lang="en-US" sz="800" spc="-3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0665" algn="l"/>
              </a:tabLst>
              <a:defRPr/>
            </a:pP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2. Zhang M, Li C, Zhang F, et al. Prevalence of Dysphagia in China: An Epidemiological Survey of 5943 Participants. Dysphagia. 2021;36(3):339-350.</a:t>
            </a:r>
            <a:endParaRPr lang="en-US" altLang="zh-CN" sz="800" spc="-3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0665" algn="l"/>
              </a:tabLst>
              <a:defRPr/>
            </a:pP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3.  中国人口年龄构成(2022年).</a:t>
            </a:r>
            <a:r>
              <a:rPr lang="zh-CN" altLang="en-US" sz="800" spc="-30" dirty="0">
                <a:solidFill>
                  <a:schemeClr val="bg2">
                    <a:lumMod val="2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国家统计局</a:t>
            </a: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.</a:t>
            </a: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</a:t>
            </a:r>
            <a:endParaRPr lang="en-US" altLang="zh-CN" sz="800" spc="-3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028869" y="2056130"/>
            <a:ext cx="5844996" cy="3273425"/>
            <a:chOff x="6083280" y="2491455"/>
            <a:chExt cx="5600534" cy="3273425"/>
          </a:xfrm>
        </p:grpSpPr>
        <p:sp>
          <p:nvSpPr>
            <p:cNvPr id="3" name="文本框 2"/>
            <p:cNvSpPr txBox="1"/>
            <p:nvPr/>
          </p:nvSpPr>
          <p:spPr>
            <a:xfrm>
              <a:off x="6083280" y="2554955"/>
              <a:ext cx="5550205" cy="316801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522605" indent="-342900" algn="just" eaLnBrk="0" fontAlgn="auto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zh-CN" altLang="en-US" sz="1700" b="1" kern="0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高龄和严重疾病是</a:t>
              </a:r>
              <a:r>
                <a:rPr lang="en-US" altLang="zh-CN" sz="1700" b="1" kern="0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VTE</a:t>
              </a:r>
              <a:r>
                <a:rPr lang="zh-CN" altLang="en-US" sz="1700" b="1" kern="0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和房颤易发的显著危险</a:t>
              </a:r>
              <a:r>
                <a:rPr lang="zh-CN" altLang="en-US" sz="1700" b="1" kern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因</a:t>
              </a:r>
              <a:r>
                <a:rPr lang="zh-CN" altLang="en-US" sz="1700" b="1" kern="0" smtClean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素</a:t>
              </a:r>
              <a:endParaRPr lang="en-US" altLang="zh-CN" sz="1700" b="1" kern="0" smtClean="0">
                <a:solidFill>
                  <a:schemeClr val="accent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endParaRPr>
            </a:p>
            <a:p>
              <a:pPr marL="522605" indent="-342900" algn="just" eaLnBrk="0" fontAlgn="auto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zh-CN" altLang="en-US" sz="1700" b="1" kern="0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高龄和严重疾病也是吞咽困难率显著增加的主要原因</a:t>
              </a:r>
              <a:endParaRPr lang="zh-CN" altLang="en-US" sz="1700" b="1" kern="0" dirty="0">
                <a:solidFill>
                  <a:schemeClr val="accent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  <a:p>
              <a:pPr marL="522605" indent="-342900" algn="just" eaLnBrk="0" fontAlgn="auto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zh-CN" altLang="en-US" sz="1700" b="1" kern="0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患有</a:t>
              </a:r>
              <a:r>
                <a:rPr lang="en-US" altLang="zh-CN" sz="1700" b="1" kern="0" dirty="0" err="1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吞咽</a:t>
              </a:r>
              <a:r>
                <a:rPr lang="zh-CN" altLang="en-US" sz="1700" b="1" kern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障</a:t>
              </a:r>
              <a:r>
                <a:rPr lang="zh-CN" altLang="en-US" sz="1700" b="1" kern="0" smtClean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碍的</a:t>
              </a:r>
              <a:r>
                <a:rPr lang="zh-CN" altLang="en-US" sz="1700" b="1" kern="0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抗凝患者抗凝方案选择少</a:t>
              </a:r>
              <a:endParaRPr lang="en-US" altLang="zh-CN" sz="1700" b="1" kern="0" dirty="0">
                <a:solidFill>
                  <a:schemeClr val="accent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  <a:p>
              <a:pPr marL="465455" indent="-285750" algn="just" eaLnBrk="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700" kern="0" smtClean="0">
                  <a:latin typeface="微软雅黑" panose="020B0503020204020204" charset="-122"/>
                  <a:ea typeface="微软雅黑" panose="020B0503020204020204" charset="-122"/>
                </a:rPr>
                <a:t>使</a:t>
              </a:r>
              <a:r>
                <a:rPr lang="zh-CN" altLang="en-US" sz="1700" kern="0" dirty="0">
                  <a:latin typeface="微软雅黑" panose="020B0503020204020204" charset="-122"/>
                  <a:ea typeface="微软雅黑" panose="020B0503020204020204" charset="-122"/>
                </a:rPr>
                <a:t>用口服抗凝方案的机会被剥夺，被迫接受高风险的传统注射抗凝方案，需频繁复诊监测凝血指标，影响患者用药依从性，加剧了医疗资源的消耗。</a:t>
              </a:r>
              <a:endParaRPr lang="zh-CN" altLang="en-US" sz="1700" kern="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179705" indent="0" algn="ctr" eaLnBrk="0" fontAlgn="auto">
                <a:lnSpc>
                  <a:spcPct val="150000"/>
                </a:lnSpc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</a:pPr>
              <a:r>
                <a:rPr lang="zh-CN" altLang="en-US" sz="2000" b="1" kern="0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患有吞咽障碍*的抗凝患者口服抗凝药的需求</a:t>
              </a:r>
              <a:endParaRPr lang="zh-CN" altLang="en-US" sz="2000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endParaRPr>
            </a:p>
            <a:p>
              <a:pPr marL="179705" indent="0" algn="ctr" eaLnBrk="0" fontAlgn="auto">
                <a:lnSpc>
                  <a:spcPct val="150000"/>
                </a:lnSpc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</a:pPr>
              <a:r>
                <a:rPr lang="zh-CN" altLang="en-US" sz="2000" b="1" kern="0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尚未满足！</a:t>
              </a:r>
              <a:endParaRPr lang="zh-CN" altLang="en-US" sz="2000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  <a:p>
              <a:pPr marL="179705" indent="0" algn="just" eaLnBrk="0" fontAlgn="auto">
                <a:lnSpc>
                  <a:spcPct val="120000"/>
                </a:lnSpc>
                <a:spcAft>
                  <a:spcPts val="0"/>
                </a:spcAft>
                <a:buFont typeface="Wingdings" panose="05000000000000000000" pitchFamily="2" charset="2"/>
                <a:buNone/>
              </a:pPr>
              <a:endParaRPr lang="zh-CN" altLang="en-US" sz="1700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  <a:p>
              <a:pPr marL="465455" lvl="0" indent="-285750" algn="l" rtl="0" eaLnBrk="0">
                <a:lnSpc>
                  <a:spcPct val="150000"/>
                </a:lnSpc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Ø"/>
              </a:pPr>
              <a:endParaRPr lang="zh-CN" altLang="en-US" sz="1700" kern="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endParaRPr>
            </a:p>
            <a:p>
              <a:pPr marL="179705" indent="0" algn="just" eaLnBrk="0" fontAlgn="auto">
                <a:lnSpc>
                  <a:spcPct val="120000"/>
                </a:lnSpc>
                <a:spcAft>
                  <a:spcPts val="0"/>
                </a:spcAft>
                <a:buFont typeface="Wingdings" panose="05000000000000000000" pitchFamily="2" charset="2"/>
                <a:buNone/>
              </a:pPr>
              <a:endParaRPr lang="zh-CN" altLang="en-US" sz="1700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  <a:p>
              <a:pPr marL="179705" indent="0" algn="just" eaLnBrk="0" fontAlgn="auto">
                <a:lnSpc>
                  <a:spcPct val="120000"/>
                </a:lnSpc>
                <a:spcAft>
                  <a:spcPts val="0"/>
                </a:spcAft>
                <a:buFont typeface="Wingdings" panose="05000000000000000000" pitchFamily="2" charset="2"/>
                <a:buNone/>
              </a:pPr>
              <a:r>
                <a:rPr lang="en-US" altLang="zh-CN" sz="1700" kern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    </a:t>
              </a:r>
              <a:endParaRPr lang="en-US" altLang="zh-CN" sz="1700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6208447" y="2491455"/>
              <a:ext cx="5475367" cy="3273425"/>
            </a:xfrm>
            <a:prstGeom prst="round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24815" y="2056130"/>
            <a:ext cx="5599430" cy="3237865"/>
            <a:chOff x="617490" y="2550305"/>
            <a:chExt cx="5599430" cy="2310765"/>
          </a:xfrm>
        </p:grpSpPr>
        <p:sp>
          <p:nvSpPr>
            <p:cNvPr id="9" name="文本框 8"/>
            <p:cNvSpPr txBox="1"/>
            <p:nvPr/>
          </p:nvSpPr>
          <p:spPr>
            <a:xfrm>
              <a:off x="617490" y="2625235"/>
              <a:ext cx="5478145" cy="204914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wrap="square">
              <a:noAutofit/>
            </a:bodyPr>
            <a:lstStyle/>
            <a:p>
              <a:pPr marL="522605" indent="-342900" algn="just" eaLnBrk="0" fontAlgn="auto">
                <a:lnSpc>
                  <a:spcPct val="120000"/>
                </a:lnSpc>
                <a:spcAft>
                  <a:spcPts val="0"/>
                </a:spcAft>
                <a:buFont typeface="Wingdings" panose="05000000000000000000" pitchFamily="2" charset="2"/>
                <a:buChar char="Ø"/>
              </a:pPr>
              <a:r>
                <a:rPr lang="zh-CN" altLang="en-US" sz="1700" b="1" kern="0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吞咽障碍的发病率和患病率随年龄的增加而增加</a:t>
              </a:r>
              <a:r>
                <a:rPr kumimoji="1" lang="en-US" altLang="zh-CN" sz="1600" baseline="3000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1,2</a:t>
              </a:r>
              <a:endParaRPr kumimoji="1" lang="en-US" altLang="zh-CN" sz="1600" baseline="30000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465455" indent="-285750" algn="just" eaLnBrk="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700" kern="0" smtClean="0"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其</a:t>
              </a:r>
              <a:r>
                <a:rPr lang="zh-CN" altLang="en-US" sz="1700" kern="0" dirty="0"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中 50 岁以上人群的患病率为 5.5% ~8%。</a:t>
              </a:r>
              <a:r>
                <a:rPr lang="en-US" altLang="zh-CN" sz="1700" kern="0" dirty="0"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        </a:t>
              </a:r>
              <a:r>
                <a:rPr lang="zh-CN" altLang="en-US" sz="1700" kern="0" dirty="0"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 </a:t>
              </a:r>
              <a:endParaRPr lang="zh-CN" altLang="en-US" sz="1700" kern="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endParaRPr>
            </a:p>
            <a:p>
              <a:pPr marL="465455" indent="-285750" algn="just" eaLnBrk="0" fontAlgn="auto">
                <a:lnSpc>
                  <a:spcPct val="120000"/>
                </a:lnSpc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zh-CN" altLang="en-US" sz="1700" kern="0"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5</a:t>
              </a:r>
              <a:r>
                <a:rPr lang="en-US" altLang="zh-CN" sz="1700" kern="0"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0</a:t>
              </a:r>
              <a:r>
                <a:rPr lang="zh-CN" altLang="en-US" sz="1700" kern="0"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岁以上人口4.8653亿</a:t>
              </a:r>
              <a:r>
                <a:rPr lang="en-US" altLang="zh-CN" sz="1700" kern="0" baseline="30000"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3</a:t>
              </a:r>
              <a:r>
                <a:rPr lang="zh-CN" altLang="en-US" sz="1700" kern="0"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，保守估计</a:t>
              </a:r>
              <a:r>
                <a:rPr lang="zh-CN" altLang="en-US" sz="1700" b="1" kern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吞咽障碍</a:t>
              </a:r>
              <a:r>
                <a:rPr lang="en-US" altLang="zh-CN" sz="1700" b="1" kern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*</a:t>
              </a:r>
              <a:r>
                <a:rPr lang="zh-CN" altLang="en-US" sz="1700" b="1" kern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人群＞2600万</a:t>
              </a:r>
              <a:r>
                <a:rPr lang="zh-CN" altLang="en-US" sz="1700" kern="0"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。</a:t>
              </a:r>
              <a:endParaRPr lang="zh-CN" altLang="en-US" sz="1700" ker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endParaRPr>
            </a:p>
            <a:p>
              <a:pPr marL="465455" lvl="0" indent="-285750" algn="l" rtl="0" eaLnBrk="0">
                <a:lnSpc>
                  <a:spcPct val="150000"/>
                </a:lnSpc>
                <a:spcAft>
                  <a:spcPts val="600"/>
                </a:spcAft>
                <a:buClrTx/>
                <a:buSzTx/>
                <a:buFont typeface="Wingdings" panose="05000000000000000000" pitchFamily="2" charset="2"/>
                <a:buChar char="Ø"/>
              </a:pPr>
              <a:r>
                <a:rPr lang="zh-CN" altLang="en-US" sz="1700" b="1" kern="0" smtClean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严</a:t>
              </a:r>
              <a:r>
                <a:rPr lang="zh-CN" altLang="en-US" sz="1700" b="1" kern="0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重疾病患者吞咽困难发生率更高</a:t>
              </a:r>
              <a:r>
                <a:rPr kumimoji="1" lang="en-US" altLang="zh-CN" sz="1700" baseline="3000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1,2</a:t>
              </a:r>
              <a:r>
                <a:rPr lang="zh-CN" altLang="en-US" sz="1700" b="1" kern="0" dirty="0">
                  <a:solidFill>
                    <a:schemeClr val="accent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：</a:t>
              </a:r>
              <a:endParaRPr lang="zh-CN" altLang="en-US" sz="1700" b="1" kern="0" dirty="0">
                <a:solidFill>
                  <a:schemeClr val="accent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465455" indent="-285750" algn="just" eaLnBrk="0">
                <a:buFont typeface="Arial" panose="020B0604020202020204" pitchFamily="34" charset="0"/>
                <a:buChar char="•"/>
              </a:pPr>
              <a:r>
                <a:rPr lang="zh-CN" altLang="en-US" sz="1700" kern="0"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  <a:sym typeface="+mn-ea"/>
                </a:rPr>
                <a:t>脑卒中患者急性期吞咽障碍的患病率约为 42%；脑干病变的患病率可达 80%；鼻咽癌、甲状腺癌、食管癌等口腔颌面外科、耳鼻咽喉科、头颈外科、胸外科肿瘤患者群体发病率较高；鼻咽癌放疗后导致的吞咽障碍发生率可高达 70~80%。</a:t>
              </a:r>
              <a:endParaRPr lang="zh-CN" altLang="en-US" sz="1700" ker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endParaRPr>
            </a:p>
            <a:p>
              <a:pPr marL="179705" lvl="0" indent="0" algn="l" rtl="0" eaLnBrk="0" fontAlgn="auto">
                <a:lnSpc>
                  <a:spcPct val="100000"/>
                </a:lnSpc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</a:pPr>
              <a:endParaRPr lang="zh-CN" altLang="en-US" sz="1700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741315" y="2550305"/>
              <a:ext cx="5475605" cy="2310765"/>
            </a:xfrm>
            <a:prstGeom prst="round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234187" y="5459042"/>
            <a:ext cx="9467850" cy="557048"/>
            <a:chOff x="2839357" y="6394012"/>
            <a:chExt cx="7494031" cy="557048"/>
          </a:xfrm>
        </p:grpSpPr>
        <p:sp>
          <p:nvSpPr>
            <p:cNvPr id="11" name="矩形 10"/>
            <p:cNvSpPr/>
            <p:nvPr/>
          </p:nvSpPr>
          <p:spPr>
            <a:xfrm>
              <a:off x="2839357" y="6394012"/>
              <a:ext cx="7493875" cy="5570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839357" y="6442152"/>
              <a:ext cx="7494031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2400" b="1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VTE</a:t>
              </a:r>
              <a:r>
                <a:rPr lang="zh-CN" altLang="en-US" sz="2400" b="1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和房颤高龄人群中吞咽障碍者的用药便利性和依从性急需重视</a:t>
              </a:r>
              <a:endParaRPr lang="zh-CN" altLang="en-US" sz="24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  <a:p>
              <a:pPr algn="ctr"/>
              <a:endParaRPr lang="zh-CN" altLang="en-US" sz="24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854075" y="1994535"/>
            <a:ext cx="5131858" cy="2924221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180000" tIns="432000">
            <a:noAutofit/>
          </a:bodyPr>
          <a:lstStyle/>
          <a:p>
            <a:pPr marL="285750" indent="-285750" algn="just" fontAlgn="auto">
              <a:lnSpc>
                <a:spcPct val="120000"/>
              </a:lnSpc>
              <a:spcAft>
                <a:spcPts val="600"/>
              </a:spcAft>
              <a:buClr>
                <a:srgbClr val="C00000"/>
              </a:buClr>
              <a:buSzPct val="150000"/>
              <a:buFont typeface="微软雅黑" panose="020B0503020204020204" charset="-122"/>
              <a:buChar char="‼"/>
            </a:pPr>
            <a:r>
              <a:rPr lang="zh-CN" altLang="en-US" kern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片</a:t>
            </a:r>
            <a:r>
              <a:rPr lang="zh-CN" altLang="en-US" kern="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剂对于儿童、老人、术后患者等有吞咽困难的人群给药困难、依从性不佳。</a:t>
            </a:r>
            <a:endParaRPr lang="en-US" altLang="zh-CN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  <a:p>
            <a:pPr marL="285750" indent="-285750" algn="just" fontAlgn="auto">
              <a:lnSpc>
                <a:spcPct val="120000"/>
              </a:lnSpc>
              <a:spcAft>
                <a:spcPts val="600"/>
              </a:spcAft>
              <a:buClr>
                <a:srgbClr val="C00000"/>
              </a:buClr>
              <a:buSzPct val="150000"/>
              <a:buFont typeface="微软雅黑" panose="020B0503020204020204" charset="-122"/>
              <a:buChar char="‼"/>
            </a:pPr>
            <a:r>
              <a:rPr lang="zh-CN" altLang="en-US" kern="0" dirty="0">
                <a:latin typeface="微软雅黑" panose="020B0503020204020204" charset="-122"/>
                <a:ea typeface="微软雅黑" panose="020B0503020204020204" charset="-122"/>
              </a:rPr>
              <a:t>对于吞咽障碍患者，尤其是管饲患者，片剂需要碾碎后配制给药，而</a:t>
            </a:r>
            <a:r>
              <a:rPr lang="zh-CN" altLang="en-US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碾碎的片剂粒径较大，易造成管道堵塞</a:t>
            </a:r>
            <a:r>
              <a:rPr lang="en-US" altLang="zh-CN" b="1" kern="0" baseline="30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kern="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algn="just" fontAlgn="auto">
              <a:lnSpc>
                <a:spcPct val="120000"/>
              </a:lnSpc>
              <a:spcAft>
                <a:spcPts val="600"/>
              </a:spcAft>
              <a:buClr>
                <a:srgbClr val="C00000"/>
              </a:buClr>
              <a:buSzPct val="150000"/>
              <a:buFont typeface="微软雅黑" panose="020B0503020204020204" charset="-122"/>
              <a:buChar char="‼"/>
            </a:pPr>
            <a:r>
              <a:rPr lang="zh-CN" altLang="en-US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使用碾碎的利伐沙班片比使用完整的利伐沙班片的血药浓度低</a:t>
            </a:r>
            <a:r>
              <a:rPr lang="en-US" altLang="zh-CN" b="1" kern="0" baseline="300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2</a:t>
            </a:r>
            <a:r>
              <a:rPr lang="zh-CN" altLang="en-US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b="1" kern="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" name="textbox 78"/>
          <p:cNvSpPr/>
          <p:nvPr/>
        </p:nvSpPr>
        <p:spPr>
          <a:xfrm>
            <a:off x="1723167" y="472418"/>
            <a:ext cx="2142489" cy="8369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ts val="3285"/>
              </a:lnSpc>
            </a:pPr>
            <a:r>
              <a:rPr sz="2700" kern="0" spc="70" dirty="0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药品基本信息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  <a:p>
            <a:pPr marL="23495" algn="l" rtl="0" eaLnBrk="0">
              <a:lnSpc>
                <a:spcPts val="2580"/>
              </a:lnSpc>
              <a:spcBef>
                <a:spcPts val="520"/>
              </a:spcBef>
            </a:pPr>
            <a:r>
              <a:rPr sz="20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Basic</a:t>
            </a:r>
            <a:r>
              <a:rPr sz="2000" kern="0" spc="17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 </a:t>
            </a:r>
            <a:r>
              <a:rPr sz="20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Info</a:t>
            </a:r>
            <a:r>
              <a:rPr sz="2000" kern="0" spc="-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rmation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grpSp>
        <p:nvGrpSpPr>
          <p:cNvPr id="8" name="group 8"/>
          <p:cNvGrpSpPr/>
          <p:nvPr/>
        </p:nvGrpSpPr>
        <p:grpSpPr>
          <a:xfrm rot="21600000">
            <a:off x="516636" y="0"/>
            <a:ext cx="995825" cy="1336813"/>
            <a:chOff x="0" y="0"/>
            <a:chExt cx="995825" cy="1336813"/>
          </a:xfrm>
        </p:grpSpPr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995825" cy="1336813"/>
            </a:xfrm>
            <a:prstGeom prst="rect">
              <a:avLst/>
            </a:prstGeom>
          </p:spPr>
        </p:pic>
        <p:sp>
          <p:nvSpPr>
            <p:cNvPr id="82" name="textbox 82"/>
            <p:cNvSpPr/>
            <p:nvPr/>
          </p:nvSpPr>
          <p:spPr>
            <a:xfrm>
              <a:off x="-12700" y="-12700"/>
              <a:ext cx="1021714" cy="14890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247650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4400" kern="0" spc="-8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01</a:t>
              </a:r>
              <a:endParaRPr sz="440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</p:grpSp>
      <p:sp>
        <p:nvSpPr>
          <p:cNvPr id="56" name="textbox 56"/>
          <p:cNvSpPr/>
          <p:nvPr/>
        </p:nvSpPr>
        <p:spPr>
          <a:xfrm>
            <a:off x="10227310" y="869950"/>
            <a:ext cx="1589405" cy="264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zh-CN" sz="1400" kern="0" spc="-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利伐沙班颗粒</a:t>
            </a: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0565" y="1325245"/>
            <a:ext cx="11249025" cy="5238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102235" algn="l" rtl="0" eaLnBrk="0">
              <a:lnSpc>
                <a:spcPct val="123000"/>
              </a:lnSpc>
              <a:spcBef>
                <a:spcPts val="5"/>
              </a:spcBef>
            </a:pPr>
            <a:r>
              <a:rPr lang="zh-CN" altLang="en-US" sz="2400" b="1" kern="0" spc="-10" dirty="0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与利伐沙班片相比：</a:t>
            </a:r>
            <a:r>
              <a:rPr lang="zh-CN" altLang="en-US" sz="2400" b="1" kern="0" spc="-1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使用适宜性更高，提高用药依从性，保证血药浓度稳定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2028825" y="1871345"/>
            <a:ext cx="2337435" cy="43243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利伐沙班片</a:t>
            </a:r>
            <a:endParaRPr lang="zh-CN" altLang="en-US" sz="20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6451600" y="1994536"/>
            <a:ext cx="5365116" cy="29242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180000" tIns="432000">
            <a:noAutofit/>
          </a:bodyPr>
          <a:lstStyle/>
          <a:p>
            <a:pPr marL="285750" indent="-285750" algn="just"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zh-CN" altLang="en-US" kern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颗</a:t>
            </a:r>
            <a:r>
              <a:rPr lang="zh-CN" altLang="en-US" ker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粒剂更适用于儿童、老人、术后患者等有吞咽困难的人群</a:t>
            </a:r>
            <a:r>
              <a:rPr lang="zh-CN" altLang="en-US" kern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。</a:t>
            </a:r>
            <a:endParaRPr lang="zh-CN" altLang="en-US" kern="0" dirty="0"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  <a:p>
            <a:pPr marL="285750" indent="-285750" algn="just" fontAlgn="auto"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zh-CN" altLang="en-US" kern="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直接配制给药，且</a:t>
            </a:r>
            <a:r>
              <a:rPr lang="zh-CN" altLang="en-US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不造成管饲管道堵塞</a:t>
            </a:r>
            <a:r>
              <a:rPr lang="zh-CN" altLang="en-US" kern="0" dirty="0"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kern="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大大提高了给药便利性。</a:t>
            </a:r>
            <a:endParaRPr lang="en-US" altLang="zh-CN" kern="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  <a:p>
            <a:pPr marL="285750" indent="-285750" fontAlgn="auto">
              <a:lnSpc>
                <a:spcPct val="130000"/>
              </a:lnSpc>
              <a:spcAft>
                <a:spcPts val="6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ü"/>
            </a:pPr>
            <a:r>
              <a:rPr lang="zh-CN" altLang="en-US" kern="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利伐沙班颗粒剂（细粒剂）的</a:t>
            </a:r>
            <a:r>
              <a:rPr lang="zh-CN" altLang="en-US" b="1" kern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血药浓度与口服片剂相似，高于碾碎片剂</a:t>
            </a:r>
            <a:r>
              <a:rPr lang="en-US" altLang="zh-CN" b="1" kern="0" baseline="30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kern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。</a:t>
            </a:r>
            <a:endParaRPr lang="zh-CN" altLang="en-US" kern="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7792075" y="1860924"/>
            <a:ext cx="2858992" cy="43243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利伐沙班</a:t>
            </a:r>
            <a:r>
              <a:rPr lang="zh-CN" altLang="en-US" sz="2000" b="1"/>
              <a:t>颗</a:t>
            </a:r>
            <a:r>
              <a:rPr lang="zh-CN" altLang="en-US" sz="2000" b="1" smtClean="0"/>
              <a:t>粒</a:t>
            </a:r>
            <a:r>
              <a:rPr lang="zh-CN" altLang="en-US" sz="2000" b="1" smtClean="0">
                <a:solidFill>
                  <a:schemeClr val="bg1"/>
                </a:solidFill>
              </a:rPr>
              <a:t>（细粒剂）</a:t>
            </a:r>
            <a:endParaRPr lang="zh-CN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7417" y="5999063"/>
            <a:ext cx="11582173" cy="8463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0665" algn="l"/>
              </a:tabLst>
              <a:defRPr/>
            </a:pPr>
            <a:r>
              <a:rPr lang="en-US" altLang="zh-CN" sz="800" spc="-3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References</a:t>
            </a:r>
            <a:endParaRPr kumimoji="0" lang="en-US" altLang="zh-CN" sz="800" b="0" i="0" u="none" strike="noStrike" kern="1200" cap="none" spc="-3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12700">
              <a:tabLst>
                <a:tab pos="240665" algn="l"/>
              </a:tabLst>
              <a:defRPr/>
            </a:pP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1. </a:t>
            </a:r>
            <a:r>
              <a:rPr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Wada, Shinichi, et al. "Rivaroxaban concentrations in acute stroke patients with different dosage forms." Plos one 14.3 (2019): </a:t>
            </a:r>
            <a:r>
              <a:rPr sz="800" spc="-3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e0214132</a:t>
            </a:r>
            <a:r>
              <a:rPr sz="800" spc="-3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.</a:t>
            </a:r>
            <a:r>
              <a:rPr lang="en-US" sz="800" spc="-3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                                        </a:t>
            </a:r>
            <a:r>
              <a:rPr lang="en-US" altLang="zh-CN" sz="800" spc="-3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4</a:t>
            </a:r>
            <a:r>
              <a:rPr lang="en-US" altLang="zh-CN" sz="800" spc="-3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.《中国药典》2020版四部通则0104颗粒剂</a:t>
            </a:r>
            <a:r>
              <a:rPr lang="en-US" altLang="zh-CN" sz="800" spc="-3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.</a:t>
            </a:r>
            <a:endParaRPr sz="800" spc="-3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12700">
              <a:tabLst>
                <a:tab pos="240665" algn="l"/>
              </a:tabLst>
              <a:defRPr/>
            </a:pP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2. 倉田なおみ, et al. "経管投与可能な固形製剤の検討と一覧表の作成." 医療薬学 27.5 (2001): </a:t>
            </a:r>
            <a:r>
              <a:rPr lang="en-US" altLang="zh-CN" sz="800" spc="-3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461-472. </a:t>
            </a:r>
            <a:r>
              <a:rPr lang="en-US" altLang="zh-CN" sz="800" spc="-3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                                                                                                 5. 何驰宇</a:t>
            </a:r>
            <a:r>
              <a:rPr lang="en-US" altLang="zh-CN" sz="800" spc="-3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,朱雪萍,胡玉玺.口服固体制剂粒度和粒度分布相关问题探讨.药学研究,2023,42(11):884-890</a:t>
            </a:r>
            <a:r>
              <a:rPr lang="en-US" altLang="zh-CN" sz="800" spc="-3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spc="-3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12700">
              <a:tabLst>
                <a:tab pos="240665" algn="l"/>
              </a:tabLst>
              <a:defRPr/>
            </a:pP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3.《日本药典》第18版（JP18）通則～一般試験法，制剂通则1.3颗粒剂，</a:t>
            </a: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  <a:hlinkClick r:id="rId2"/>
              </a:rPr>
              <a:t>https</a:t>
            </a:r>
            <a:r>
              <a:rPr lang="en-US" altLang="zh-CN" sz="800" spc="-3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  <a:hlinkClick r:id="rId2"/>
              </a:rPr>
              <a:t>://</a:t>
            </a:r>
            <a:r>
              <a:rPr lang="en-US" altLang="zh-CN" sz="800" spc="-3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  <a:hlinkClick r:id="rId2"/>
              </a:rPr>
              <a:t>www.mhlw.go.jp/content/11120000/000788359.pdf</a:t>
            </a:r>
            <a:r>
              <a:rPr lang="en-US" altLang="zh-CN" sz="800" spc="-3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                                                 6</a:t>
            </a:r>
            <a:r>
              <a:rPr lang="en-US" altLang="zh-CN" sz="800" spc="-3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. 陈云飞,陈秉衡.细粒剂的制备技术和发展动态[J].上海医药, 1994(10):27-28</a:t>
            </a:r>
            <a:r>
              <a:rPr lang="en-US" altLang="zh-CN" sz="800" spc="-3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.</a:t>
            </a:r>
            <a:endParaRPr lang="en-US" altLang="zh-CN" sz="800" spc="-3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0665" algn="l"/>
              </a:tabLst>
              <a:defRPr/>
            </a:pPr>
            <a:r>
              <a:rPr lang="en-US" altLang="zh-CN" sz="1200" b="1" spc="-30" smtClean="0">
                <a:solidFill>
                  <a:srgbClr val="C00000"/>
                </a:solidFill>
                <a:ea typeface="宋体" panose="02010600030101010101" pitchFamily="2" charset="-122"/>
                <a:cs typeface="+mn-ea"/>
                <a:sym typeface="+mn-lt"/>
              </a:rPr>
              <a:t>* </a:t>
            </a:r>
            <a:r>
              <a:rPr lang="zh-CN" altLang="en-US" sz="1200" b="1" spc="-30" dirty="0">
                <a:solidFill>
                  <a:srgbClr val="C00000"/>
                </a:solidFill>
                <a:ea typeface="宋体" panose="02010600030101010101" pitchFamily="2" charset="-122"/>
                <a:cs typeface="+mn-ea"/>
                <a:sym typeface="+mn-lt"/>
              </a:rPr>
              <a:t>利伐沙班为</a:t>
            </a:r>
            <a:r>
              <a:rPr lang="en-US" altLang="zh-CN" sz="1200" b="1" spc="-30" dirty="0">
                <a:solidFill>
                  <a:srgbClr val="C00000"/>
                </a:solidFill>
                <a:ea typeface="宋体" panose="02010600030101010101" pitchFamily="2" charset="-122"/>
                <a:cs typeface="+mn-ea"/>
                <a:sym typeface="+mn-lt"/>
              </a:rPr>
              <a:t>BCS II</a:t>
            </a:r>
            <a:r>
              <a:rPr lang="zh-CN" altLang="en-US" sz="1200" b="1" spc="-30" dirty="0">
                <a:solidFill>
                  <a:srgbClr val="C00000"/>
                </a:solidFill>
                <a:ea typeface="宋体" panose="02010600030101010101" pitchFamily="2" charset="-122"/>
                <a:cs typeface="+mn-ea"/>
                <a:sym typeface="+mn-lt"/>
              </a:rPr>
              <a:t>类药物，即低溶高渗药</a:t>
            </a:r>
            <a:r>
              <a:rPr lang="zh-CN" altLang="en-US" sz="1200" b="1" spc="-30">
                <a:solidFill>
                  <a:srgbClr val="C00000"/>
                </a:solidFill>
                <a:ea typeface="宋体" panose="02010600030101010101" pitchFamily="2" charset="-122"/>
                <a:cs typeface="+mn-ea"/>
                <a:sym typeface="+mn-lt"/>
              </a:rPr>
              <a:t>物</a:t>
            </a:r>
            <a:r>
              <a:rPr lang="en-US" altLang="zh-CN" sz="1200" b="1" spc="-30" smtClean="0">
                <a:solidFill>
                  <a:srgbClr val="C00000"/>
                </a:solidFill>
                <a:ea typeface="宋体" panose="02010600030101010101" pitchFamily="2" charset="-122"/>
                <a:cs typeface="+mn-ea"/>
                <a:sym typeface="+mn-lt"/>
              </a:rPr>
              <a:t>. </a:t>
            </a:r>
            <a:endParaRPr lang="en-US" altLang="zh-CN" sz="1200" b="1" spc="-30" dirty="0">
              <a:solidFill>
                <a:srgbClr val="C00000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925875" y="5570439"/>
            <a:ext cx="6485255" cy="576580"/>
            <a:chOff x="2942897" y="6243110"/>
            <a:chExt cx="7493875" cy="557048"/>
          </a:xfrm>
        </p:grpSpPr>
        <p:sp>
          <p:nvSpPr>
            <p:cNvPr id="19" name="矩形 18"/>
            <p:cNvSpPr/>
            <p:nvPr/>
          </p:nvSpPr>
          <p:spPr>
            <a:xfrm>
              <a:off x="2942897" y="6243110"/>
              <a:ext cx="7493875" cy="5570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942898" y="6299591"/>
              <a:ext cx="7493874" cy="44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本品从剂型上填补了以上临床治疗需求的空白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2485499" y="4946344"/>
            <a:ext cx="7496698" cy="64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10000"/>
              </a:lnSpc>
              <a:spcAft>
                <a:spcPts val="600"/>
              </a:spcAft>
              <a:buClr>
                <a:srgbClr val="C00000"/>
              </a:buClr>
              <a:buSzPct val="150000"/>
            </a:pPr>
            <a:r>
              <a:rPr lang="zh-CN" altLang="en-US" sz="1400" b="1" ker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药</a:t>
            </a:r>
            <a:r>
              <a:rPr lang="zh-CN" altLang="en-US" sz="1400" b="1" kern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学剂型优势：</a:t>
            </a:r>
            <a:r>
              <a:rPr lang="zh-CN" altLang="en-US" sz="1400" kern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本</a:t>
            </a:r>
            <a:r>
              <a:rPr lang="zh-CN" altLang="en-US" sz="1400" ker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品按照日本细粒剂标准进行质量控制，</a:t>
            </a:r>
            <a:r>
              <a:rPr lang="zh-CN" altLang="en-US" sz="1400" b="1" ker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粒径对比普通颗粒剂更小</a:t>
            </a:r>
            <a:r>
              <a:rPr lang="zh-CN" altLang="en-US" sz="1400" b="1" ker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且更均匀</a:t>
            </a:r>
            <a:r>
              <a:rPr lang="en-US" altLang="zh-CN" sz="1400" b="1" kern="0" baseline="30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3-4</a:t>
            </a:r>
            <a:r>
              <a:rPr lang="zh-CN" altLang="en-US" sz="1400" kern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，</a:t>
            </a:r>
            <a:endParaRPr lang="en-US" altLang="zh-CN" sz="1400" kern="0" smtClean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  <a:p>
            <a:pPr algn="ctr" fontAlgn="auto">
              <a:lnSpc>
                <a:spcPct val="110000"/>
              </a:lnSpc>
              <a:spcAft>
                <a:spcPts val="600"/>
              </a:spcAft>
              <a:buClr>
                <a:srgbClr val="C00000"/>
              </a:buClr>
              <a:buSzPct val="150000"/>
            </a:pPr>
            <a:r>
              <a:rPr lang="zh-CN" altLang="en-US" sz="1400" kern="0" smtClea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利</a:t>
            </a:r>
            <a:r>
              <a:rPr lang="zh-CN" altLang="en-US" sz="1400" ker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于</a:t>
            </a:r>
            <a:r>
              <a:rPr lang="zh-CN" altLang="en-US" sz="1400" b="1" ker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低溶高渗</a:t>
            </a:r>
            <a:r>
              <a:rPr lang="zh-CN" altLang="en-US" sz="1400" ker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化合物</a:t>
            </a:r>
            <a:r>
              <a:rPr lang="en-US" altLang="zh-CN" sz="1400" kern="0" baseline="3000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*</a:t>
            </a:r>
            <a:r>
              <a:rPr lang="zh-CN" altLang="en-US" sz="1400" ker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的溶出和吸收，</a:t>
            </a:r>
            <a:r>
              <a:rPr lang="zh-CN" altLang="en-US" sz="1400" b="1" ker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提高生物利用度</a:t>
            </a:r>
            <a:r>
              <a:rPr lang="en-US" altLang="zh-CN" sz="1400" b="1" kern="0" baseline="30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5-6</a:t>
            </a:r>
            <a:r>
              <a:rPr lang="zh-CN" altLang="en-US" sz="1400" kern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  <a:sym typeface="+mn-ea"/>
              </a:rPr>
              <a:t>。</a:t>
            </a:r>
            <a:endParaRPr lang="zh-CN" altLang="en-US" sz="1400" kern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8"/>
          <p:cNvSpPr/>
          <p:nvPr/>
        </p:nvSpPr>
        <p:spPr>
          <a:xfrm>
            <a:off x="2034890" y="1451843"/>
            <a:ext cx="8122218" cy="372127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ctr" rtl="0" eaLnBrk="0">
              <a:lnSpc>
                <a:spcPct val="82000"/>
              </a:lnSpc>
            </a:pPr>
            <a:r>
              <a:rPr sz="2400" b="1" kern="0" spc="0" dirty="0" err="1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药品说明书收载的安全性信息</a:t>
            </a:r>
            <a:endParaRPr sz="2400" kern="0" dirty="0">
              <a:solidFill>
                <a:srgbClr val="42414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  <a:p>
            <a:pPr algn="ctr" rtl="0" eaLnBrk="0">
              <a:lnSpc>
                <a:spcPct val="109000"/>
              </a:lnSpc>
            </a:pPr>
            <a:endParaRPr sz="24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algn="ctr" rtl="0" eaLnBrk="0">
              <a:lnSpc>
                <a:spcPct val="7000"/>
              </a:lnSpc>
            </a:pPr>
            <a:endParaRPr sz="24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22225" algn="ctr" rtl="0" eaLnBrk="0">
              <a:lnSpc>
                <a:spcPct val="94000"/>
              </a:lnSpc>
            </a:pPr>
            <a:endParaRPr sz="2400" kern="0" spc="-10" dirty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grpSp>
        <p:nvGrpSpPr>
          <p:cNvPr id="10" name="group 10"/>
          <p:cNvGrpSpPr/>
          <p:nvPr/>
        </p:nvGrpSpPr>
        <p:grpSpPr>
          <a:xfrm rot="21600000">
            <a:off x="516636" y="0"/>
            <a:ext cx="995825" cy="1336813"/>
            <a:chOff x="0" y="0"/>
            <a:chExt cx="995825" cy="1336813"/>
          </a:xfrm>
        </p:grpSpPr>
        <p:pic>
          <p:nvPicPr>
            <p:cNvPr id="92" name="picture 9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995825" cy="1336813"/>
            </a:xfrm>
            <a:prstGeom prst="rect">
              <a:avLst/>
            </a:prstGeom>
          </p:spPr>
        </p:pic>
        <p:sp>
          <p:nvSpPr>
            <p:cNvPr id="94" name="textbox 94"/>
            <p:cNvSpPr/>
            <p:nvPr/>
          </p:nvSpPr>
          <p:spPr>
            <a:xfrm>
              <a:off x="-12700" y="-12700"/>
              <a:ext cx="1021714" cy="14890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200660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4400" kern="0" spc="-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02</a:t>
              </a:r>
              <a:endParaRPr sz="440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</p:grpSp>
      <p:sp>
        <p:nvSpPr>
          <p:cNvPr id="98" name="textbox 98"/>
          <p:cNvSpPr/>
          <p:nvPr/>
        </p:nvSpPr>
        <p:spPr>
          <a:xfrm>
            <a:off x="1801303" y="472418"/>
            <a:ext cx="1081405" cy="7759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ts val="3280"/>
              </a:lnSpc>
            </a:pPr>
            <a:r>
              <a:rPr sz="2700" kern="0" spc="60" dirty="0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安全性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  <a:p>
            <a:pPr marL="21590" algn="l" rtl="0" eaLnBrk="0">
              <a:lnSpc>
                <a:spcPct val="87000"/>
              </a:lnSpc>
              <a:spcBef>
                <a:spcPts val="540"/>
              </a:spcBef>
            </a:pPr>
            <a:r>
              <a:rPr sz="2000" kern="0" spc="-2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Security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56" name="textbox 56"/>
          <p:cNvSpPr/>
          <p:nvPr/>
        </p:nvSpPr>
        <p:spPr>
          <a:xfrm>
            <a:off x="10227310" y="869950"/>
            <a:ext cx="1589405" cy="264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zh-CN" sz="1400" kern="0" spc="-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利伐沙班颗粒</a:t>
            </a: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76610" y="1961869"/>
          <a:ext cx="10838777" cy="439291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053770"/>
                <a:gridCol w="9785007"/>
              </a:tblGrid>
              <a:tr h="14482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0" dirty="0">
                          <a:solidFill>
                            <a:srgbClr val="424146">
                              <a:alpha val="100000"/>
                            </a:srgbClr>
                          </a:solidFill>
                        </a:rPr>
                        <a:t>不良反应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en-US" sz="1600" b="1" kern="0" dirty="0">
                          <a:solidFill>
                            <a:srgbClr val="424146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使用利伐沙班时最常见的不良反应为出血，其他常见不良反应为贫血、头晕头痛、眼出血、低血压，血肿、牙龈出血，胃肠道出血，胃肠道和腹部疼痛，消化不良，恶心，便秘，腹泻，呕吐、转氨酶升高、瘙痒、皮疹、瘀癍，皮肤和皮下出血、肢体疼痛、泌尿生殖道出血，肾功能损害、发热，外周水肿，全身力量和精力下降、术后出血等。</a:t>
                      </a:r>
                      <a:endParaRPr lang="zh-CN" altLang="en-US" sz="16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4874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b="1" dirty="0"/>
                        <a:t>禁忌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0" dirty="0">
                          <a:solidFill>
                            <a:srgbClr val="424146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有临床明显活动性出血的患者；具有大出血显著风险的病灶或病情，例如目前或近期患有胃肠道溃疡，存在出血风险较高的恶性肿瘤，近期发生脑部或脊椎损伤，近期接受脑部、脊椎或眼科手术，近期发生颅内出血，已知或疑似的食管静脉曲张，动静脉畸形，血管动脉瘤或重大脊椎内或脑内血管畸形。除了转换抗凝治疗，或给予维持中心静脉或动脉导管通畅所需剂量普通肝素（</a:t>
                      </a:r>
                      <a:r>
                        <a:rPr lang="en-US" altLang="zh-CN" sz="1600" b="1" kern="0" dirty="0">
                          <a:solidFill>
                            <a:srgbClr val="424146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UFH</a:t>
                      </a:r>
                      <a:r>
                        <a:rPr lang="zh-CN" altLang="en-US" sz="1600" b="1" kern="0" dirty="0">
                          <a:solidFill>
                            <a:srgbClr val="424146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）的特殊情况之外，禁用任何其他抗凝剂的伴随治疗，例如</a:t>
                      </a:r>
                      <a:r>
                        <a:rPr lang="en-US" altLang="zh-CN" sz="1600" b="1" kern="0" dirty="0">
                          <a:solidFill>
                            <a:srgbClr val="424146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UFH</a:t>
                      </a:r>
                      <a:r>
                        <a:rPr lang="zh-CN" altLang="en-US" sz="1600" b="1" kern="0" dirty="0">
                          <a:solidFill>
                            <a:srgbClr val="424146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、低分子肝素（依诺肝素、达肝素等）、肝素衍生物（磺达肝癸钠等）、口服抗凝剂（华法林、阿哌沙班、达比加群等）。伴有凝血异常和临床相关出血风险的肝病患者，包括达到</a:t>
                      </a:r>
                      <a:r>
                        <a:rPr lang="en-US" altLang="zh-CN" sz="1600" b="1" kern="0" dirty="0">
                          <a:solidFill>
                            <a:srgbClr val="424146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Child Pugh B</a:t>
                      </a:r>
                      <a:r>
                        <a:rPr lang="zh-CN" altLang="en-US" sz="1600" b="1" kern="0" dirty="0">
                          <a:solidFill>
                            <a:srgbClr val="424146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lang="en-US" altLang="zh-CN" sz="1600" b="1" kern="0" dirty="0">
                          <a:solidFill>
                            <a:srgbClr val="424146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zh-CN" altLang="en-US" sz="1600" b="1" kern="0" dirty="0">
                          <a:solidFill>
                            <a:srgbClr val="424146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级的肝硬化患者。</a:t>
                      </a:r>
                      <a:endParaRPr lang="zh-CN" altLang="en-US" sz="1600" b="1" kern="0" dirty="0">
                        <a:solidFill>
                          <a:srgbClr val="424146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520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b="1" kern="0" dirty="0">
                          <a:solidFill>
                            <a:srgbClr val="424146">
                              <a:alpha val="100000"/>
                            </a:srgbClr>
                          </a:solidFill>
                        </a:rPr>
                        <a:t>注意事项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zh-CN" altLang="en-US" sz="1600" b="1" kern="0" dirty="0">
                          <a:solidFill>
                            <a:srgbClr val="424146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提前停用利伐沙班将使血栓栓塞事件风险升高、出血风险、抗凝作用的逆转、皮肤反应等。</a:t>
                      </a:r>
                      <a:endParaRPr lang="zh-CN" altLang="en-US" sz="16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 rot="21600000">
            <a:off x="516636" y="0"/>
            <a:ext cx="995825" cy="1336813"/>
            <a:chOff x="0" y="0"/>
            <a:chExt cx="995825" cy="1336813"/>
          </a:xfrm>
        </p:grpSpPr>
        <p:pic>
          <p:nvPicPr>
            <p:cNvPr id="108" name="picture 10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995825" cy="1336813"/>
            </a:xfrm>
            <a:prstGeom prst="rect">
              <a:avLst/>
            </a:prstGeom>
          </p:spPr>
        </p:pic>
        <p:sp>
          <p:nvSpPr>
            <p:cNvPr id="110" name="textbox 110"/>
            <p:cNvSpPr/>
            <p:nvPr/>
          </p:nvSpPr>
          <p:spPr>
            <a:xfrm>
              <a:off x="-12700" y="-12700"/>
              <a:ext cx="1021714" cy="14890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200660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4400" kern="0" spc="-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03</a:t>
              </a:r>
              <a:endParaRPr sz="440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</p:grpSp>
      <p:sp>
        <p:nvSpPr>
          <p:cNvPr id="114" name="textbox 114"/>
          <p:cNvSpPr/>
          <p:nvPr/>
        </p:nvSpPr>
        <p:spPr>
          <a:xfrm>
            <a:off x="1797060" y="472418"/>
            <a:ext cx="1085850" cy="7759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5240" algn="l" rtl="0" eaLnBrk="0">
              <a:lnSpc>
                <a:spcPts val="3280"/>
              </a:lnSpc>
            </a:pPr>
            <a:r>
              <a:rPr sz="2700" kern="0" spc="70" dirty="0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有效性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  <a:p>
            <a:pPr marL="12700" algn="l" rtl="0" eaLnBrk="0">
              <a:lnSpc>
                <a:spcPct val="87000"/>
              </a:lnSpc>
              <a:spcBef>
                <a:spcPts val="540"/>
              </a:spcBef>
            </a:pPr>
            <a:r>
              <a:rPr sz="2000" kern="0" spc="-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Validity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56" name="textbox 56"/>
          <p:cNvSpPr/>
          <p:nvPr/>
        </p:nvSpPr>
        <p:spPr>
          <a:xfrm>
            <a:off x="10227310" y="869950"/>
            <a:ext cx="1589405" cy="264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zh-CN" sz="1400" kern="0" spc="-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利伐沙班颗粒</a:t>
            </a: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88" name="textbox 88"/>
          <p:cNvSpPr/>
          <p:nvPr/>
        </p:nvSpPr>
        <p:spPr>
          <a:xfrm>
            <a:off x="539960" y="1566792"/>
            <a:ext cx="11278234" cy="4722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endParaRPr sz="1200" kern="0" spc="-10" dirty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29433" y="3844207"/>
            <a:ext cx="5558007" cy="2549799"/>
            <a:chOff x="1708490" y="3023512"/>
            <a:chExt cx="9246025" cy="3355187"/>
          </a:xfrm>
        </p:grpSpPr>
        <p:sp>
          <p:nvSpPr>
            <p:cNvPr id="4" name="文本框 3"/>
            <p:cNvSpPr txBox="1"/>
            <p:nvPr>
              <p:custDataLst>
                <p:tags r:id="rId2"/>
              </p:custDataLst>
            </p:nvPr>
          </p:nvSpPr>
          <p:spPr>
            <a:xfrm>
              <a:off x="6512912" y="5892709"/>
              <a:ext cx="4441603" cy="485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00" dirty="0">
                  <a:latin typeface="微软雅黑" panose="020B0503020204020204" charset="-122"/>
                  <a:ea typeface="微软雅黑" panose="020B0503020204020204" charset="-122"/>
                </a:rPr>
                <a:t>图2  餐后口服受试制剂（T）和参比制剂（R）后</a:t>
              </a:r>
              <a:endParaRPr lang="en-US" altLang="zh-CN" sz="9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altLang="en-US" sz="900" dirty="0">
                  <a:latin typeface="微软雅黑" panose="020B0503020204020204" charset="-122"/>
                  <a:ea typeface="微软雅黑" panose="020B0503020204020204" charset="-122"/>
                </a:rPr>
                <a:t>血浆中利伐沙班平均浓度-时间曲线</a:t>
              </a:r>
              <a:endParaRPr lang="zh-CN" altLang="en-US" sz="9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6881726" y="3048155"/>
              <a:ext cx="3184876" cy="2869197"/>
              <a:chOff x="6673828" y="3510507"/>
              <a:chExt cx="3184876" cy="2869197"/>
            </a:xfrm>
          </p:grpSpPr>
          <p:pic>
            <p:nvPicPr>
              <p:cNvPr id="3" name="图片 2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411" r="29608" b="4018"/>
              <a:stretch>
                <a:fillRect/>
              </a:stretch>
            </p:blipFill>
            <p:spPr>
              <a:xfrm>
                <a:off x="6673828" y="3510507"/>
                <a:ext cx="3184876" cy="2869197"/>
              </a:xfrm>
              <a:prstGeom prst="rect">
                <a:avLst/>
              </a:prstGeom>
            </p:spPr>
          </p:pic>
          <p:pic>
            <p:nvPicPr>
              <p:cNvPr id="9" name="图片 8" descr="图片包含 图示&#10;&#10;描述已自动生成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54566" y="3707641"/>
                <a:ext cx="685800" cy="508000"/>
              </a:xfrm>
              <a:prstGeom prst="rect">
                <a:avLst/>
              </a:prstGeom>
            </p:spPr>
          </p:pic>
        </p:grpSp>
        <p:grpSp>
          <p:nvGrpSpPr>
            <p:cNvPr id="14" name="组合 13"/>
            <p:cNvGrpSpPr/>
            <p:nvPr/>
          </p:nvGrpSpPr>
          <p:grpSpPr>
            <a:xfrm>
              <a:off x="1708490" y="3023512"/>
              <a:ext cx="4387512" cy="3355187"/>
              <a:chOff x="1708490" y="3023512"/>
              <a:chExt cx="4387512" cy="3355187"/>
            </a:xfrm>
          </p:grpSpPr>
          <p:sp>
            <p:nvSpPr>
              <p:cNvPr id="2" name="文本框 1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708490" y="5892709"/>
                <a:ext cx="4387512" cy="485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900" dirty="0">
                    <a:latin typeface="微软雅黑" panose="020B0503020204020204" charset="-122"/>
                    <a:ea typeface="微软雅黑" panose="020B0503020204020204" charset="-122"/>
                  </a:rPr>
                  <a:t>图1  空腹口服受试制剂（T）和参比制剂（R）后</a:t>
                </a:r>
                <a:endParaRPr lang="en-US" altLang="zh-CN" sz="900" dirty="0"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ctr"/>
                <a:r>
                  <a:rPr lang="zh-CN" altLang="en-US" sz="900" dirty="0">
                    <a:latin typeface="微软雅黑" panose="020B0503020204020204" charset="-122"/>
                    <a:ea typeface="微软雅黑" panose="020B0503020204020204" charset="-122"/>
                  </a:rPr>
                  <a:t>血浆中利伐沙班平均浓度-时间曲线</a:t>
                </a:r>
                <a:endParaRPr lang="zh-CN" altLang="en-US" sz="9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2125400" y="3023512"/>
                <a:ext cx="3184876" cy="2869197"/>
                <a:chOff x="1927361" y="3510508"/>
                <a:chExt cx="3184876" cy="2869197"/>
              </a:xfrm>
            </p:grpSpPr>
            <p:pic>
              <p:nvPicPr>
                <p:cNvPr id="7" name="图片 7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7411" r="29608" b="4018"/>
                <a:stretch>
                  <a:fillRect/>
                </a:stretch>
              </p:blipFill>
              <p:spPr>
                <a:xfrm>
                  <a:off x="1927361" y="3510508"/>
                  <a:ext cx="3184876" cy="2869197"/>
                </a:xfrm>
                <a:prstGeom prst="rect">
                  <a:avLst/>
                </a:prstGeom>
              </p:spPr>
            </p:pic>
            <p:pic>
              <p:nvPicPr>
                <p:cNvPr id="10" name="图片 9" descr="图片包含 图示&#10;&#10;描述已自动生成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75553" y="3707641"/>
                  <a:ext cx="685800" cy="5080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6" name="文本框 5"/>
          <p:cNvSpPr txBox="1"/>
          <p:nvPr/>
        </p:nvSpPr>
        <p:spPr>
          <a:xfrm>
            <a:off x="869231" y="6424071"/>
            <a:ext cx="7215505" cy="3693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fontAlgn="auto"/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1. </a:t>
            </a:r>
            <a:r>
              <a:rPr lang="zh-CN" altLang="en-US" sz="800" spc="-3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江西施美药业股份有限公司利伐沙班颗粒剂</a:t>
            </a: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CTD</a:t>
            </a:r>
            <a:r>
              <a:rPr lang="zh-CN" altLang="en-US" sz="800" spc="-3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申报生产注册资料（CYHS2200991）</a:t>
            </a:r>
            <a:endParaRPr lang="en-US" altLang="zh-CN" sz="800" spc="-3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2. Wada, Shinichi, et al. Rivaroxaban concentrations in acute stroke patients with different dosage forms. </a:t>
            </a:r>
            <a:r>
              <a:rPr lang="en-US" altLang="zh-CN" sz="800" spc="-30" dirty="0" err="1">
                <a:solidFill>
                  <a:schemeClr val="bg2">
                    <a:lumMod val="2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Plos</a:t>
            </a:r>
            <a:r>
              <a:rPr lang="en-US" altLang="zh-CN" sz="800" spc="-30" dirty="0">
                <a:solidFill>
                  <a:schemeClr val="bg2">
                    <a:lumMod val="25000"/>
                  </a:schemeClr>
                </a:solidFill>
                <a:ea typeface="宋体" panose="02010600030101010101" pitchFamily="2" charset="-122"/>
                <a:cs typeface="+mn-ea"/>
                <a:sym typeface="+mn-lt"/>
              </a:rPr>
              <a:t> one 14.3 (2019): e0214132.</a:t>
            </a:r>
            <a:endParaRPr lang="en-US" altLang="zh-CN" sz="800" spc="-30" dirty="0">
              <a:solidFill>
                <a:schemeClr val="bg2">
                  <a:lumMod val="25000"/>
                </a:schemeClr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12637" y="1251530"/>
            <a:ext cx="6191599" cy="8201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base">
              <a:lnSpc>
                <a:spcPct val="20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zh-CN" altLang="en-US" sz="2200" b="1" kern="0" spc="-1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本品</a:t>
            </a:r>
            <a:r>
              <a:rPr lang="en-US" altLang="zh-CN" sz="2200" b="1" kern="0" spc="-1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BE</a:t>
            </a:r>
            <a:r>
              <a:rPr lang="zh-CN" altLang="en-US" sz="2200" b="1" kern="0" spc="-1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研究：</a:t>
            </a:r>
            <a:r>
              <a:rPr lang="zh-CN" altLang="en-US" sz="2200" b="1" kern="0" spc="-1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与原研参比制剂生物等效</a:t>
            </a:r>
            <a:r>
              <a:rPr lang="en-US" altLang="zh-CN" sz="2200" b="1" kern="0" spc="-10" baseline="3000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200" b="1" kern="0" spc="-10" baseline="30000" dirty="0">
              <a:solidFill>
                <a:schemeClr val="accent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83628" y="1979037"/>
            <a:ext cx="524961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kumimoji="1"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研究类型：</a:t>
            </a:r>
            <a:r>
              <a:rPr kumimoji="1"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中国在健康成年受试者中进行的随机、开放、两制剂、两序列、四周期、完全重复交叉设计的生物等效性研究</a:t>
            </a:r>
            <a:endParaRPr kumimoji="1"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kumimoji="1"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研究对象：</a:t>
            </a:r>
            <a:r>
              <a:rPr kumimoji="1"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健康受试者</a:t>
            </a:r>
            <a:endParaRPr kumimoji="1"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kumimoji="1"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干预措施：</a:t>
            </a:r>
            <a:r>
              <a:rPr kumimoji="1"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在空腹</a:t>
            </a:r>
            <a:r>
              <a:rPr kumimoji="1"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kumimoji="1"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餐后条件下单剂量口服受试制剂和参比制剂，第二、三、四周期交叉给药</a:t>
            </a:r>
            <a:endParaRPr kumimoji="1"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kumimoji="1" lang="zh-CN" altLang="en-US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受试制剂（</a:t>
            </a:r>
            <a:r>
              <a:rPr kumimoji="1" lang="en-US" altLang="zh-CN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</a:t>
            </a:r>
            <a:r>
              <a:rPr kumimoji="1" lang="zh-CN" altLang="en-US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，批号：</a:t>
            </a:r>
            <a:r>
              <a:rPr kumimoji="1" lang="en-US" altLang="zh-CN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20210818</a:t>
            </a:r>
            <a:r>
              <a:rPr kumimoji="1" lang="zh-CN" altLang="en-US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，生产商：江西施美药业股份有限公司）利伐沙班颗</a:t>
            </a:r>
            <a:r>
              <a:rPr kumimoji="1" lang="zh-CN" altLang="en-US" sz="12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粒</a:t>
            </a:r>
            <a:r>
              <a:rPr kumimoji="1" lang="en-US" altLang="zh-CN" sz="12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15mg</a:t>
            </a:r>
            <a:endParaRPr kumimoji="1" lang="en-US" altLang="zh-CN" sz="12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kumimoji="1" lang="zh-CN" altLang="en-US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参比制剂（</a:t>
            </a:r>
            <a:r>
              <a:rPr kumimoji="1" lang="en-US" altLang="zh-CN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R</a:t>
            </a:r>
            <a:r>
              <a:rPr kumimoji="1" lang="zh-CN" altLang="en-US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，批号：</a:t>
            </a:r>
            <a:r>
              <a:rPr kumimoji="1" lang="en-US" altLang="zh-CN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JPS4394</a:t>
            </a:r>
            <a:r>
              <a:rPr kumimoji="1" lang="zh-CN" altLang="en-US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，持证商</a:t>
            </a:r>
            <a:r>
              <a:rPr kumimoji="1" lang="en-US" altLang="zh-CN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kumimoji="1" lang="zh-CN" altLang="en-US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生产商：</a:t>
            </a:r>
            <a:r>
              <a:rPr kumimoji="1" lang="ja-JP" altLang="en-US" sz="12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バイエル</a:t>
            </a:r>
            <a:r>
              <a:rPr kumimoji="1" lang="zh-CN" altLang="en-US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薬品株式会社）利伐沙班</a:t>
            </a:r>
            <a:r>
              <a:rPr kumimoji="1" lang="zh-CN" altLang="en-US" sz="1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细粒剂</a:t>
            </a:r>
            <a:r>
              <a:rPr kumimoji="1" lang="zh-CN" altLang="en-US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kumimoji="1" lang="en-US" altLang="zh-CN" sz="12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Xarelto</a:t>
            </a:r>
            <a:r>
              <a:rPr kumimoji="1" lang="en-US" altLang="zh-CN" sz="12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®”</a:t>
            </a:r>
            <a:r>
              <a:rPr kumimoji="1" lang="en-US" altLang="zh-CN" sz="12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15mg</a:t>
            </a:r>
            <a:endParaRPr kumimoji="1" lang="en-US" altLang="zh-CN" sz="1200" b="1" smtClean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kumimoji="1" lang="en-US" altLang="zh-CN" sz="12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kumimoji="1" lang="en-US" altLang="zh-CN" sz="1200" b="1" smtClean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/>
            <a:endParaRPr kumimoji="1" lang="en-US" altLang="zh-CN" dirty="0"/>
          </a:p>
          <a:p>
            <a:pPr algn="just"/>
            <a:endParaRPr kumimoji="1" lang="zh-CN" altLang="en-US" dirty="0"/>
          </a:p>
        </p:txBody>
      </p:sp>
      <p:cxnSp>
        <p:nvCxnSpPr>
          <p:cNvPr id="18" name="直线连接符 17"/>
          <p:cNvCxnSpPr/>
          <p:nvPr/>
        </p:nvCxnSpPr>
        <p:spPr>
          <a:xfrm>
            <a:off x="6106513" y="1566792"/>
            <a:ext cx="0" cy="4877999"/>
          </a:xfrm>
          <a:prstGeom prst="line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6907450" y="3871824"/>
            <a:ext cx="4555407" cy="2898437"/>
            <a:chOff x="6907450" y="3513793"/>
            <a:chExt cx="4555407" cy="2898437"/>
          </a:xfrm>
        </p:grpSpPr>
        <p:pic>
          <p:nvPicPr>
            <p:cNvPr id="20" name="图片 19" descr="图表, 箱线图&#10;&#10;描述已自动生成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6694" y="3513793"/>
              <a:ext cx="4288526" cy="2529609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>
              <p:custDataLst>
                <p:tags r:id="rId10"/>
              </p:custDataLst>
            </p:nvPr>
          </p:nvSpPr>
          <p:spPr>
            <a:xfrm>
              <a:off x="6907450" y="6042898"/>
              <a:ext cx="4555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900" dirty="0">
                  <a:latin typeface="微软雅黑" panose="020B0503020204020204" charset="-122"/>
                  <a:ea typeface="微软雅黑" panose="020B0503020204020204" charset="-122"/>
                </a:rPr>
                <a:t>图</a:t>
              </a:r>
              <a:r>
                <a:rPr lang="en-US" altLang="zh-CN" sz="900" dirty="0"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r>
                <a:rPr lang="zh-CN" altLang="en-US" sz="900" dirty="0">
                  <a:latin typeface="微软雅黑" panose="020B0503020204020204" charset="-122"/>
                  <a:ea typeface="微软雅黑" panose="020B0503020204020204" charset="-122"/>
                </a:rPr>
                <a:t> 颗粒剂（细粒剂）</a:t>
              </a:r>
              <a:r>
                <a:rPr lang="en-US" altLang="zh-CN" sz="900" dirty="0">
                  <a:latin typeface="微软雅黑" panose="020B0503020204020204" charset="-122"/>
                  <a:ea typeface="微软雅黑" panose="020B0503020204020204" charset="-122"/>
                </a:rPr>
                <a:t>/</a:t>
              </a:r>
              <a:r>
                <a:rPr lang="zh-CN" altLang="en-US" sz="900" dirty="0">
                  <a:latin typeface="微软雅黑" panose="020B0503020204020204" charset="-122"/>
                  <a:ea typeface="微软雅黑" panose="020B0503020204020204" charset="-122"/>
                </a:rPr>
                <a:t>碾压片剂</a:t>
              </a:r>
              <a:r>
                <a:rPr lang="en-US" altLang="zh-CN" sz="900" dirty="0">
                  <a:latin typeface="微软雅黑" panose="020B0503020204020204" charset="-122"/>
                  <a:ea typeface="微软雅黑" panose="020B0503020204020204" charset="-122"/>
                </a:rPr>
                <a:t>/</a:t>
              </a:r>
              <a:r>
                <a:rPr lang="zh-CN" altLang="en-US" sz="900" dirty="0">
                  <a:latin typeface="微软雅黑" panose="020B0503020204020204" charset="-122"/>
                  <a:ea typeface="微软雅黑" panose="020B0503020204020204" charset="-122"/>
                </a:rPr>
                <a:t>完整片剂组每天服用 </a:t>
              </a:r>
              <a:r>
                <a:rPr lang="en-US" altLang="zh-CN" sz="900" dirty="0">
                  <a:latin typeface="微软雅黑" panose="020B0503020204020204" charset="-122"/>
                  <a:ea typeface="微软雅黑" panose="020B0503020204020204" charset="-122"/>
                </a:rPr>
                <a:t>15 </a:t>
              </a:r>
              <a:r>
                <a:rPr lang="zh-CN" altLang="en-US" sz="900" dirty="0">
                  <a:latin typeface="微软雅黑" panose="020B0503020204020204" charset="-122"/>
                  <a:ea typeface="微软雅黑" panose="020B0503020204020204" charset="-122"/>
                </a:rPr>
                <a:t>毫克利伐沙班的浓度比较</a:t>
              </a:r>
              <a:endParaRPr lang="en-US" altLang="zh-CN" sz="9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en-US" altLang="zh-CN" sz="900" dirty="0">
                  <a:latin typeface="微软雅黑" panose="020B0503020204020204" charset="-122"/>
                  <a:ea typeface="微软雅黑" panose="020B0503020204020204" charset="-122"/>
                </a:rPr>
                <a:t>(A) </a:t>
              </a:r>
              <a:r>
                <a:rPr lang="zh-CN" altLang="en-US" sz="900" dirty="0">
                  <a:latin typeface="微软雅黑" panose="020B0503020204020204" charset="-122"/>
                  <a:ea typeface="微软雅黑" panose="020B0503020204020204" charset="-122"/>
                </a:rPr>
                <a:t>谷浓度；</a:t>
              </a:r>
              <a:r>
                <a:rPr lang="en-US" altLang="zh-CN" sz="900" dirty="0">
                  <a:latin typeface="微软雅黑" panose="020B0503020204020204" charset="-122"/>
                  <a:ea typeface="微软雅黑" panose="020B0503020204020204" charset="-122"/>
                </a:rPr>
                <a:t>(B</a:t>
              </a:r>
              <a:r>
                <a:rPr lang="zh-CN" altLang="en-US" sz="900" dirty="0">
                  <a:latin typeface="微软雅黑" panose="020B0503020204020204" charset="-122"/>
                  <a:ea typeface="微软雅黑" panose="020B0503020204020204" charset="-122"/>
                </a:rPr>
                <a:t>）峰浓度</a:t>
              </a:r>
              <a:endParaRPr lang="zh-CN" altLang="en-US" sz="9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5" name="TextBox 2"/>
          <p:cNvSpPr txBox="1"/>
          <p:nvPr/>
        </p:nvSpPr>
        <p:spPr>
          <a:xfrm>
            <a:off x="5906817" y="1476375"/>
            <a:ext cx="6191599" cy="8201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fontAlgn="base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zh-CN" altLang="en-US" sz="2200" b="1" kern="0" spc="-1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文献报道：</a:t>
            </a:r>
            <a:r>
              <a:rPr lang="zh-CN" altLang="en-US" sz="2200" b="1" kern="0" spc="-1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细粒剂的血药浓度高于碾碎片剂</a:t>
            </a:r>
            <a:r>
              <a:rPr lang="en-US" altLang="zh-CN" sz="2200" b="1" kern="0" spc="-10" baseline="3000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200" b="1" kern="0" spc="-10" baseline="30000" dirty="0">
              <a:solidFill>
                <a:schemeClr val="accent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354634" y="1979037"/>
            <a:ext cx="52496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1"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研究类型：</a:t>
            </a:r>
            <a:r>
              <a:rPr kumimoji="1"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单中心、前瞻性的观察性研究</a:t>
            </a:r>
            <a:endParaRPr kumimoji="1"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1"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研究对象： </a:t>
            </a:r>
            <a:r>
              <a:rPr kumimoji="1"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2012</a:t>
            </a:r>
            <a:r>
              <a:rPr kumimoji="1"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kumimoji="1"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kumimoji="1"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月至</a:t>
            </a:r>
            <a:r>
              <a:rPr kumimoji="1"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2017</a:t>
            </a:r>
            <a:r>
              <a:rPr kumimoji="1"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kumimoji="1"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kumimoji="1"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月期间因非瓣膜性心房颤动而在发病后</a:t>
            </a:r>
            <a:r>
              <a:rPr kumimoji="1"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kumimoji="1"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天内入住本中心并开始服用利伐沙班的</a:t>
            </a:r>
            <a:r>
              <a:rPr kumimoji="1"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75</a:t>
            </a:r>
            <a:r>
              <a:rPr kumimoji="1"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岁以上急性缺血性卒中、短暂性脑缺血发作、急性脑出血患者</a:t>
            </a:r>
            <a:endParaRPr kumimoji="1"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1"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干预措施：</a:t>
            </a:r>
            <a:r>
              <a:rPr kumimoji="1"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利伐沙班细粒剂、利伐沙班片和碾碎利伐沙班片</a:t>
            </a:r>
            <a:endParaRPr kumimoji="1"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779571" y="3183019"/>
            <a:ext cx="6318845" cy="718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auto">
              <a:lnSpc>
                <a:spcPct val="100000"/>
              </a:lnSpc>
              <a:spcAft>
                <a:spcPts val="0"/>
              </a:spcAft>
              <a:buClr>
                <a:srgbClr val="C00000"/>
              </a:buClr>
              <a:buSzPct val="150000"/>
            </a:pPr>
            <a:r>
              <a:rPr kumimoji="1" lang="en-US" altLang="zh-CN" sz="12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细粒剂组</a:t>
            </a:r>
            <a:r>
              <a:rPr kumimoji="1" lang="en-US" altLang="zh-CN" sz="12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kumimoji="1" lang="en-US" altLang="zh-CN" sz="12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VS </a:t>
            </a:r>
            <a:r>
              <a:rPr kumimoji="1" lang="en-US" altLang="zh-CN" sz="1200" b="1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压碎片剂组 </a:t>
            </a:r>
            <a:r>
              <a:rPr kumimoji="1" lang="en-US" altLang="zh-CN" sz="12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VS 片剂组</a:t>
            </a:r>
            <a:r>
              <a:rPr kumimoji="1" lang="zh-CN" altLang="en-US" sz="12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endParaRPr kumimoji="1" lang="zh-CN" altLang="en-US" sz="12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628650" lvl="1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zh-CN" sz="12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</a:t>
            </a:r>
            <a:r>
              <a:rPr kumimoji="1" lang="en-US" altLang="zh-CN" sz="1200" b="1" baseline="-2500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0h</a:t>
            </a:r>
            <a:r>
              <a:rPr kumimoji="1" lang="en-US" altLang="zh-CN" sz="12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：27.6±6.8 vs </a:t>
            </a:r>
            <a:r>
              <a:rPr kumimoji="1" lang="en-US" altLang="zh-CN" sz="1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4.0±4.1</a:t>
            </a:r>
            <a:r>
              <a:rPr kumimoji="1" lang="en-US" altLang="zh-CN" sz="12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(P=0.01) vs 33.3±25.2ng/ml,（</a:t>
            </a:r>
            <a:r>
              <a:rPr kumimoji="1" lang="en-US" altLang="zh-CN" sz="12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P=0.51）</a:t>
            </a:r>
            <a:endParaRPr kumimoji="1" lang="en-US" altLang="zh-CN" sz="1200" b="1" smtClean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628650" lvl="1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zh-CN" sz="12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</a:t>
            </a:r>
            <a:r>
              <a:rPr kumimoji="1" lang="en-US" altLang="zh-CN" sz="1200" b="1" baseline="-2500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4h</a:t>
            </a:r>
            <a:r>
              <a:rPr kumimoji="1" lang="en-US" altLang="zh-CN" sz="12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：223.0±66.6 </a:t>
            </a:r>
            <a:r>
              <a:rPr kumimoji="1" lang="en-US" altLang="zh-CN" sz="12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vs </a:t>
            </a:r>
            <a:r>
              <a:rPr kumimoji="1" lang="en-US" altLang="zh-CN" sz="1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103.0±79.5</a:t>
            </a:r>
            <a:r>
              <a:rPr kumimoji="1" lang="en-US" altLang="zh-CN" sz="12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(P=0.02) vs 229.5±121.6ng/ml（P=0.88</a:t>
            </a:r>
            <a:r>
              <a:rPr kumimoji="1" lang="en-US" altLang="zh-CN" sz="12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kumimoji="1" lang="en-US" altLang="zh-CN" sz="1200" b="1" smtClean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/>
          <p:cNvSpPr/>
          <p:nvPr/>
        </p:nvSpPr>
        <p:spPr>
          <a:xfrm>
            <a:off x="654008" y="4026996"/>
            <a:ext cx="10943784" cy="1114215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/>
          <p:cNvSpPr/>
          <p:nvPr/>
        </p:nvSpPr>
        <p:spPr>
          <a:xfrm>
            <a:off x="654008" y="1929164"/>
            <a:ext cx="10943784" cy="1114215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textbox 104"/>
          <p:cNvSpPr/>
          <p:nvPr/>
        </p:nvSpPr>
        <p:spPr>
          <a:xfrm>
            <a:off x="2258750" y="1444732"/>
            <a:ext cx="8114665" cy="362372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9050" algn="l" rtl="0" eaLnBrk="0">
              <a:lnSpc>
                <a:spcPct val="97000"/>
              </a:lnSpc>
            </a:pPr>
            <a:r>
              <a:rPr sz="2400" b="1" kern="0" spc="-10" dirty="0" err="1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国内外权威指南一致推荐</a:t>
            </a:r>
            <a:r>
              <a:rPr lang="zh-CN" sz="2400" b="1" kern="0" spc="-10" dirty="0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2400" b="1" kern="0" spc="-10" dirty="0">
                <a:solidFill>
                  <a:schemeClr val="accent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利伐沙班作为首选抗凝治疗药物</a:t>
            </a:r>
            <a:endParaRPr sz="2400" b="1" kern="0" spc="-10" dirty="0">
              <a:solidFill>
                <a:schemeClr val="accent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" name="group 12"/>
          <p:cNvGrpSpPr/>
          <p:nvPr/>
        </p:nvGrpSpPr>
        <p:grpSpPr>
          <a:xfrm rot="21600000">
            <a:off x="516636" y="0"/>
            <a:ext cx="995825" cy="1336813"/>
            <a:chOff x="0" y="0"/>
            <a:chExt cx="995825" cy="1336813"/>
          </a:xfrm>
        </p:grpSpPr>
        <p:pic>
          <p:nvPicPr>
            <p:cNvPr id="108" name="picture 10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995825" cy="1336813"/>
            </a:xfrm>
            <a:prstGeom prst="rect">
              <a:avLst/>
            </a:prstGeom>
          </p:spPr>
        </p:pic>
        <p:sp>
          <p:nvSpPr>
            <p:cNvPr id="110" name="textbox 110"/>
            <p:cNvSpPr/>
            <p:nvPr/>
          </p:nvSpPr>
          <p:spPr>
            <a:xfrm>
              <a:off x="-12700" y="-12700"/>
              <a:ext cx="1021714" cy="14890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200660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4400" kern="0" spc="-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 Light" panose="020B0502040204020203" charset="-122"/>
                </a:rPr>
                <a:t>03</a:t>
              </a:r>
              <a:endParaRPr sz="4400" dirty="0"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endParaRPr>
            </a:p>
          </p:txBody>
        </p:sp>
      </p:grpSp>
      <p:sp>
        <p:nvSpPr>
          <p:cNvPr id="114" name="textbox 114"/>
          <p:cNvSpPr/>
          <p:nvPr/>
        </p:nvSpPr>
        <p:spPr>
          <a:xfrm>
            <a:off x="1797060" y="472418"/>
            <a:ext cx="1085850" cy="7759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5240" algn="l" rtl="0" eaLnBrk="0">
              <a:lnSpc>
                <a:spcPts val="3280"/>
              </a:lnSpc>
            </a:pPr>
            <a:r>
              <a:rPr sz="2700" kern="0" spc="70" dirty="0">
                <a:solidFill>
                  <a:srgbClr val="0054A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有效性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  <a:p>
            <a:pPr marL="12700" algn="l" rtl="0" eaLnBrk="0">
              <a:lnSpc>
                <a:spcPct val="87000"/>
              </a:lnSpc>
              <a:spcBef>
                <a:spcPts val="540"/>
              </a:spcBef>
            </a:pPr>
            <a:r>
              <a:rPr sz="2000" kern="0" spc="-30" dirty="0">
                <a:solidFill>
                  <a:srgbClr val="7F7F7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Validity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sp>
        <p:nvSpPr>
          <p:cNvPr id="56" name="textbox 56"/>
          <p:cNvSpPr/>
          <p:nvPr/>
        </p:nvSpPr>
        <p:spPr>
          <a:xfrm>
            <a:off x="10227310" y="869950"/>
            <a:ext cx="1589405" cy="264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lang="zh-CN" sz="1400" kern="0" spc="-1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 Light" panose="020B0502040204020203" charset="-122"/>
              </a:rPr>
              <a:t>利伐沙班颗粒</a:t>
            </a:r>
            <a:endParaRPr lang="zh-CN" sz="1400" kern="0" spc="-10" dirty="0">
              <a:solidFill>
                <a:schemeClr val="tx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 Light" panose="020B0502040204020203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763009" y="1929164"/>
          <a:ext cx="10721935" cy="44797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0449"/>
                <a:gridCol w="9101486"/>
              </a:tblGrid>
              <a:tr h="1173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300" b="1" kern="1200" spc="0" dirty="0">
                          <a:solidFill>
                            <a:srgbClr val="0054A5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方正公文黑体" panose="02000500000000000000" charset="-122"/>
                        </a:rPr>
                        <a:t>中国血栓性疾病</a:t>
                      </a:r>
                      <a:endParaRPr lang="en-US" altLang="zh-CN" sz="1300" b="1" kern="1200" spc="0" dirty="0">
                        <a:solidFill>
                          <a:srgbClr val="0054A5"/>
                        </a:solidFill>
                        <a:uFillTx/>
                        <a:latin typeface="+mn-lt"/>
                        <a:ea typeface="+mn-ea"/>
                        <a:cs typeface="+mn-cs"/>
                        <a:sym typeface="方正公文黑体" panose="02000500000000000000" charset="-122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CN" altLang="en-US" sz="1300" b="1" kern="1200" spc="0" dirty="0">
                          <a:solidFill>
                            <a:srgbClr val="0054A5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方正公文黑体" panose="02000500000000000000" charset="-122"/>
                        </a:rPr>
                        <a:t>防治指南</a:t>
                      </a:r>
                      <a:endParaRPr lang="en-US" altLang="zh-CN" sz="1300" b="1" kern="1200" spc="0" dirty="0">
                        <a:solidFill>
                          <a:srgbClr val="0054A5"/>
                        </a:solidFill>
                        <a:uFillTx/>
                        <a:latin typeface="+mn-lt"/>
                        <a:ea typeface="+mn-ea"/>
                        <a:cs typeface="+mn-cs"/>
                        <a:sym typeface="方正公文黑体" panose="02000500000000000000" charset="-122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altLang="zh-CN" sz="1300" b="1" kern="1200" spc="0" dirty="0">
                          <a:solidFill>
                            <a:srgbClr val="0054A5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方正公文黑体" panose="02000500000000000000" charset="-122"/>
                        </a:rPr>
                        <a:t>2018</a:t>
                      </a:r>
                      <a:r>
                        <a:rPr lang="zh-CN" altLang="en-US" sz="1300" b="1" kern="1200" spc="0" dirty="0">
                          <a:solidFill>
                            <a:srgbClr val="0054A5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方正公文黑体" panose="02000500000000000000" charset="-122"/>
                        </a:rPr>
                        <a:t>年</a:t>
                      </a:r>
                      <a:endParaRPr lang="zh-CN" altLang="en-US" sz="1300" b="1" kern="1200" spc="0" dirty="0">
                        <a:solidFill>
                          <a:srgbClr val="0054A5"/>
                        </a:solidFill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67995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急性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PTE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的初始抗凝治疗建议选择负荷量的</a:t>
                      </a:r>
                      <a:r>
                        <a:rPr lang="zh-CN" altLang="en-US" sz="1300" b="1" kern="1200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方正公文黑体" panose="02000500000000000000" charset="-122"/>
                        </a:rPr>
                        <a:t>利伐沙班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[2B]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；</a:t>
                      </a:r>
                      <a:endParaRPr lang="en-US" altLang="zh-CN" sz="1300" spc="200" dirty="0"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方正公文黑体" panose="02000500000000000000" charset="-122"/>
                      </a:endParaRPr>
                    </a:p>
                    <a:p>
                      <a:pPr marL="467995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不合并肿瘤的急性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DVT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的初始抗凝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[1C]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及长期抗凝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[2B]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治疗，均推荐</a:t>
                      </a:r>
                      <a:r>
                        <a:rPr lang="zh-CN" altLang="en-US" sz="1300" b="1" kern="1200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方正公文黑体" panose="02000500000000000000" charset="-122"/>
                        </a:rPr>
                        <a:t>利伐沙班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；</a:t>
                      </a:r>
                      <a:endParaRPr lang="en-US" altLang="zh-CN" sz="1300" spc="200" dirty="0"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方正公文黑体" panose="02000500000000000000" charset="-122"/>
                      </a:endParaRPr>
                    </a:p>
                    <a:p>
                      <a:pPr marL="467995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全髋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/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全膝关节置换患者，推荐使用</a:t>
                      </a:r>
                      <a:r>
                        <a:rPr lang="zh-CN" altLang="en-US" sz="1300" b="1" kern="1200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方正公文黑体" panose="02000500000000000000" charset="-122"/>
                        </a:rPr>
                        <a:t>利伐沙班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进行预防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[1B]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；</a:t>
                      </a:r>
                      <a:endParaRPr lang="en-US" altLang="zh-CN" sz="1300" spc="200" dirty="0"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方正公文黑体" panose="02000500000000000000" charset="-122"/>
                      </a:endParaRPr>
                    </a:p>
                    <a:p>
                      <a:pPr marL="467995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非瓣膜病房颤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CHA2DS2-VSC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评分≥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2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的患者，除非禁忌，均推荐口服抗凝治疗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[1A]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；</a:t>
                      </a:r>
                      <a:endParaRPr lang="en-US" altLang="zh-CN" sz="1300" spc="200" dirty="0"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方正公文黑体" panose="02000500000000000000" charset="-122"/>
                      </a:endParaRPr>
                    </a:p>
                    <a:p>
                      <a:pPr marL="467995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建议</a:t>
                      </a:r>
                      <a:r>
                        <a:rPr lang="zh-CN" altLang="en-US" sz="1300" b="1" kern="1200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方正公文黑体" panose="02000500000000000000" charset="-122"/>
                        </a:rPr>
                        <a:t>利伐沙班</a:t>
                      </a:r>
                      <a:r>
                        <a:rPr lang="zh-CN" altLang="en-US" sz="1300" kern="12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方正公文黑体" panose="02000500000000000000" charset="-122"/>
                        </a:rPr>
                        <a:t>作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为治疗疑似或确诊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HIT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患者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(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非妊娠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)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的替代抗凝药物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[2C]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。</a:t>
                      </a:r>
                      <a:endParaRPr lang="zh-CN" altLang="en-US" sz="1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58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300" b="1" kern="1200" spc="0" dirty="0">
                          <a:solidFill>
                            <a:srgbClr val="0054A5"/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《深静脉血栓形成诊断和治疗指南（第四版）》-2026年</a:t>
                      </a:r>
                      <a:endParaRPr lang="zh-CN" altLang="en-US" sz="1300" b="1" kern="1200" spc="0" dirty="0">
                        <a:solidFill>
                          <a:srgbClr val="0054A5"/>
                        </a:solidFill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67995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对于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DVT 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病人，建议</a:t>
                      </a:r>
                      <a:r>
                        <a:rPr lang="zh-CN" altLang="en-US" sz="1300" b="1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优先使用DOAC（如利伐沙班）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，也可考虑使用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LMWH 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联合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VKA，INR 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达标且稳定&gt;24 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h 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时，停用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LMWH（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证据等级：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A；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推荐强度：强）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；</a:t>
                      </a:r>
                      <a:endParaRPr lang="en-US" altLang="zh-CN" sz="1300" spc="200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方正公文黑体" panose="02000500000000000000" charset="-122"/>
                      </a:endParaRPr>
                    </a:p>
                    <a:p>
                      <a:pPr marL="467995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对于有症状的儿童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VTE 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病人，建议使用抗凝治疗，如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VKA、LMWH、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普通肝素或</a:t>
                      </a:r>
                      <a:r>
                        <a:rPr lang="zh-CN" altLang="en-US" sz="1300" b="1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利伐沙班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（证据等级：B；推荐强度：弱）。</a:t>
                      </a:r>
                      <a:endParaRPr lang="en-US" altLang="zh-CN" sz="1300" spc="200" dirty="0"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方正公文黑体" panose="02000500000000000000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73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300" b="1" kern="1200" spc="0" dirty="0">
                          <a:solidFill>
                            <a:srgbClr val="0054A5"/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《儿童血栓性疾病防治药学实践指南》-2024年</a:t>
                      </a:r>
                      <a:endParaRPr lang="zh-CN" altLang="en-US" sz="1300" b="1" kern="1200" spc="0" dirty="0">
                        <a:solidFill>
                          <a:srgbClr val="0054A5"/>
                        </a:solidFill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67995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NOAC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包括直接凝血酶抑制剂(达比加群)和</a:t>
                      </a:r>
                      <a:r>
                        <a:rPr lang="zh-CN" altLang="en-US" sz="1300" b="1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Xa因子抑制剂(利伐沙班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、阿哌沙班和艾多沙班)，其中达比加群和</a:t>
                      </a:r>
                      <a:r>
                        <a:rPr lang="zh-CN" altLang="en-US" sz="1300" b="1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利伐沙班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在患儿中研究最充分。建议对有症状的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DVT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或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PTE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患儿使用抗凝药物。</a:t>
                      </a:r>
                      <a:endParaRPr lang="en-US" altLang="zh-CN" sz="1300" spc="200" dirty="0"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方正公文黑体" panose="02000500000000000000" charset="-122"/>
                      </a:endParaRPr>
                    </a:p>
                    <a:p>
                      <a:pPr marL="467995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建议对有症状的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DVT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或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PTE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患儿使用抗凝药物，后续治疗（最初5～10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d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后）：年龄≥12岁患儿建议使用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NOAC，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如</a:t>
                      </a:r>
                      <a:r>
                        <a:rPr lang="zh-CN" altLang="en-US" sz="1300" b="1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利伐沙班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、达比加群进行维持治疗；</a:t>
                      </a:r>
                      <a:endParaRPr lang="zh-CN" altLang="en-US" sz="1300" spc="200" dirty="0"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方正公文黑体" panose="02000500000000000000" charset="-122"/>
                      </a:endParaRPr>
                    </a:p>
                    <a:p>
                      <a:pPr marL="467995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2～12岁患者可选用循证证据充分的</a:t>
                      </a:r>
                      <a:r>
                        <a:rPr lang="zh-CN" altLang="en-US" sz="1300" b="1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NOAC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或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LMWH。（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推荐强度及证据质量:1</a:t>
                      </a:r>
                      <a:r>
                        <a:rPr lang="en-US" altLang="zh-CN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B）</a:t>
                      </a:r>
                      <a:endParaRPr lang="zh-CN" altLang="en-US" sz="13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7366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zh-CN" altLang="en-US" sz="1300" b="1" kern="1200" spc="0" dirty="0">
                          <a:solidFill>
                            <a:srgbClr val="0054A5"/>
                          </a:solidFill>
                          <a:uFillTx/>
                          <a:latin typeface="+mn-lt"/>
                          <a:ea typeface="+mn-ea"/>
                          <a:cs typeface="+mn-cs"/>
                        </a:rPr>
                        <a:t>中国心房颤动管理指南（2025）</a:t>
                      </a:r>
                      <a:endParaRPr lang="zh-CN" altLang="en-US" sz="1300" b="1" kern="1200" spc="0" dirty="0">
                        <a:solidFill>
                          <a:srgbClr val="0054A5"/>
                        </a:solidFill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67995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房颤患者的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OAC 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治疗首选</a:t>
                      </a:r>
                      <a:r>
                        <a:rPr lang="zh-CN" altLang="en-US" sz="1300" b="1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DOAC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（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直接口服抗凝药，如</a:t>
                      </a:r>
                      <a:r>
                        <a:rPr lang="zh-CN" altLang="en-US" sz="1300" b="1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利伐沙班</a:t>
                      </a:r>
                      <a:r>
                        <a:rPr lang="zh-CN" altLang="en-US" sz="1300" spc="200" dirty="0"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，</a:t>
                      </a:r>
                      <a:r>
                        <a:rPr lang="en-US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Ⅰ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A）</a:t>
                      </a:r>
                      <a:endParaRPr lang="en-US" altLang="zh-CN" sz="1300" spc="200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方正公文黑体" panose="02000500000000000000" charset="-122"/>
                      </a:endParaRPr>
                    </a:p>
                    <a:p>
                      <a:pPr marL="467995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对于正在接受因子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Xa 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抑制剂（如阿哌沙班、</a:t>
                      </a:r>
                      <a:r>
                        <a:rPr lang="zh-CN" altLang="en-US" sz="1300" b="1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利伐沙班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、艾多沙班）治疗且发生危及生命出血的房颤患者，推荐使用 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PCC 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快速逆转因子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Xa 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抑制剂的抗凝作用（</a:t>
                      </a:r>
                      <a:r>
                        <a:rPr lang="en-US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Ⅰ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B）</a:t>
                      </a:r>
                      <a:endParaRPr lang="en-US" altLang="zh-CN" sz="1300" spc="200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方正公文黑体" panose="02000500000000000000" charset="-122"/>
                      </a:endParaRPr>
                    </a:p>
                    <a:p>
                      <a:pPr marL="467995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房颤合并冠心病抗凝治疗建议联合应用抗血小板治疗抗凝药物</a:t>
                      </a:r>
                      <a:r>
                        <a:rPr lang="zh-CN" altLang="en-US" sz="1300" b="1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首选DOAC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（</a:t>
                      </a:r>
                      <a:r>
                        <a:rPr lang="en-US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Ⅰ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A）；</a:t>
                      </a:r>
                      <a:endParaRPr lang="en-US" altLang="zh-CN" sz="1300" spc="200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方正公文黑体" panose="02000500000000000000" charset="-122"/>
                      </a:endParaRPr>
                    </a:p>
                    <a:p>
                      <a:pPr marL="467995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高出血风险人群可降低达比加群（110 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mg BID）、</a:t>
                      </a:r>
                      <a:r>
                        <a:rPr lang="zh-CN" altLang="en-US" sz="1300" b="1" spc="200" dirty="0">
                          <a:solidFill>
                            <a:schemeClr val="accent2">
                              <a:lumMod val="75000"/>
                            </a:schemeClr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利伐沙班（15 mg QD）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、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艾多沙班（30 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mg QD）</a:t>
                      </a:r>
                      <a:r>
                        <a:rPr lang="zh-CN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剂量（</a:t>
                      </a:r>
                      <a:r>
                        <a:rPr lang="en-US" altLang="en-US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Ⅱ</a:t>
                      </a:r>
                      <a:r>
                        <a:rPr lang="en-US" altLang="zh-CN" sz="1300" spc="2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方正公文黑体" panose="02000500000000000000" charset="-122"/>
                        </a:rPr>
                        <a:t>B）。</a:t>
                      </a:r>
                      <a:endParaRPr lang="en-US" altLang="zh-CN" sz="1300" spc="200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方正公文黑体" panose="02000500000000000000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014547" y="6519451"/>
            <a:ext cx="99824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b="1" dirty="0">
                <a:sym typeface="方正公文黑体" panose="02000500000000000000" charset="-122"/>
              </a:rPr>
              <a:t>*</a:t>
            </a:r>
            <a:r>
              <a:rPr lang="en-US" altLang="zh-CN" sz="1050" b="1" dirty="0">
                <a:solidFill>
                  <a:schemeClr val="tx1"/>
                </a:solidFill>
                <a:uFillTx/>
                <a:sym typeface="方正公文黑体" panose="02000500000000000000" charset="-122"/>
              </a:rPr>
              <a:t>OAC</a:t>
            </a:r>
            <a:r>
              <a:rPr lang="zh-CN" altLang="en-US" sz="1050" b="1" dirty="0">
                <a:solidFill>
                  <a:schemeClr val="tx1"/>
                </a:solidFill>
                <a:uFillTx/>
                <a:sym typeface="方正公文黑体" panose="02000500000000000000" charset="-122"/>
              </a:rPr>
              <a:t>为口服抗凝药；</a:t>
            </a:r>
            <a:r>
              <a:rPr lang="en-US" altLang="zh-CN" sz="1050" b="1" dirty="0">
                <a:solidFill>
                  <a:schemeClr val="tx1"/>
                </a:solidFill>
                <a:uFillTx/>
                <a:sym typeface="方正公文黑体" panose="02000500000000000000" charset="-122"/>
              </a:rPr>
              <a:t>NOAC</a:t>
            </a:r>
            <a:r>
              <a:rPr lang="zh-CN" altLang="en-US" sz="1050" b="1" dirty="0">
                <a:solidFill>
                  <a:schemeClr val="tx1"/>
                </a:solidFill>
                <a:uFillTx/>
                <a:sym typeface="方正公文黑体" panose="02000500000000000000" charset="-122"/>
              </a:rPr>
              <a:t>为非维生素</a:t>
            </a:r>
            <a:r>
              <a:rPr lang="en-US" altLang="zh-CN" sz="1050" b="1" dirty="0">
                <a:solidFill>
                  <a:schemeClr val="tx1"/>
                </a:solidFill>
                <a:uFillTx/>
                <a:sym typeface="方正公文黑体" panose="02000500000000000000" charset="-122"/>
              </a:rPr>
              <a:t>K</a:t>
            </a:r>
            <a:r>
              <a:rPr lang="zh-CN" altLang="en-US" sz="1050" b="1" dirty="0">
                <a:solidFill>
                  <a:schemeClr val="tx1"/>
                </a:solidFill>
                <a:uFillTx/>
                <a:sym typeface="方正公文黑体" panose="02000500000000000000" charset="-122"/>
              </a:rPr>
              <a:t>拮抗剂口服抗凝药，常用</a:t>
            </a:r>
            <a:r>
              <a:rPr lang="en-US" altLang="zh-CN" sz="1050" b="1" dirty="0">
                <a:solidFill>
                  <a:schemeClr val="tx1"/>
                </a:solidFill>
                <a:uFillTx/>
                <a:sym typeface="方正公文黑体" panose="02000500000000000000" charset="-122"/>
              </a:rPr>
              <a:t>NOAC</a:t>
            </a:r>
            <a:r>
              <a:rPr lang="zh-CN" altLang="en-US" sz="1050" b="1" dirty="0">
                <a:solidFill>
                  <a:schemeClr val="tx1"/>
                </a:solidFill>
                <a:uFillTx/>
                <a:sym typeface="方正公文黑体" panose="02000500000000000000" charset="-122"/>
              </a:rPr>
              <a:t>包括利伐沙班</a:t>
            </a:r>
            <a:endParaRPr lang="zh-CN" altLang="en-US" sz="1050" b="1" dirty="0"/>
          </a:p>
        </p:txBody>
      </p:sp>
      <p:sp>
        <p:nvSpPr>
          <p:cNvPr id="8" name="等腰三角形 7"/>
          <p:cNvSpPr/>
          <p:nvPr/>
        </p:nvSpPr>
        <p:spPr>
          <a:xfrm rot="5400000">
            <a:off x="2105561" y="3447468"/>
            <a:ext cx="895636" cy="263420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6000">
                <a:srgbClr val="0054A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5400000">
            <a:off x="2105561" y="2398552"/>
            <a:ext cx="895636" cy="263420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6000">
                <a:srgbClr val="0054A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5400000">
            <a:off x="2105561" y="4561519"/>
            <a:ext cx="895636" cy="263420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6000">
                <a:srgbClr val="0054A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5400000">
            <a:off x="2105561" y="5743197"/>
            <a:ext cx="895636" cy="263420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6000">
                <a:srgbClr val="0054A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TABLE_ENDDRAG_ORIGIN_RECT" val="876*392"/>
  <p:tag name="TABLE_ENDDRAG_RECT" val="41*111*876*392"/>
</p:tagLst>
</file>

<file path=ppt/tags/tag11.xml><?xml version="1.0" encoding="utf-8"?>
<p:tagLst xmlns:p="http://schemas.openxmlformats.org/presentationml/2006/main">
  <p:tag name="KSO_WM_DIAGRAM_VIRTUALLY_FRAME" val="{&quot;height&quot;:266.6402891633138,&quot;left&quot;:107.85,&quot;top&quot;:240.1250393700787,&quot;width&quot;:780.05}"/>
</p:tagLst>
</file>

<file path=ppt/tags/tag12.xml><?xml version="1.0" encoding="utf-8"?>
<p:tagLst xmlns:p="http://schemas.openxmlformats.org/presentationml/2006/main">
  <p:tag name="KSO_WM_DIAGRAM_VIRTUALLY_FRAME" val="{&quot;height&quot;:266.6402891633138,&quot;left&quot;:107.85,&quot;top&quot;:240.1250393700787,&quot;width&quot;:780.05}"/>
</p:tagLst>
</file>

<file path=ppt/tags/tag13.xml><?xml version="1.0" encoding="utf-8"?>
<p:tagLst xmlns:p="http://schemas.openxmlformats.org/presentationml/2006/main">
  <p:tag name="KSO_WM_DIAGRAM_VIRTUALLY_FRAME" val="{&quot;height&quot;:266.6402891633138,&quot;left&quot;:107.85,&quot;top&quot;:240.1250393700787,&quot;width&quot;:780.05}"/>
</p:tagLst>
</file>

<file path=ppt/tags/tag14.xml><?xml version="1.0" encoding="utf-8"?>
<p:tagLst xmlns:p="http://schemas.openxmlformats.org/presentationml/2006/main">
  <p:tag name="KSO_WM_DIAGRAM_VIRTUALLY_FRAME" val="{&quot;height&quot;:266.6402891633138,&quot;left&quot;:107.85,&quot;top&quot;:240.1250393700787,&quot;width&quot;:780.05}"/>
</p:tagLst>
</file>

<file path=ppt/tags/tag15.xml><?xml version="1.0" encoding="utf-8"?>
<p:tagLst xmlns:p="http://schemas.openxmlformats.org/presentationml/2006/main">
  <p:tag name="KSO_WM_DIAGRAM_VIRTUALLY_FRAME" val="{&quot;height&quot;:266.6402891633138,&quot;left&quot;:107.85,&quot;top&quot;:240.1250393700787,&quot;width&quot;:780.05}"/>
</p:tagLst>
</file>

<file path=ppt/tags/tag1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69_2*l_h_i*1_1_1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SUBTYPE" val="d"/>
  <p:tag name="KSO_WM_UNIT_TYPE" val="l_h_i"/>
  <p:tag name="KSO_WM_UNIT_INDEX" val="1_1_1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gradient&quot;:[{&quot;brightness&quot;:0,&quot;colorType&quot;:1,&quot;foreColorIndex&quot;:5,&quot;pos&quot;:0,&quot;transparency&quot;:0},{&quot;brightness&quot;:0.4000000059604645,&quot;colorType&quot;:1,&quot;foreColorIndex&quot;:5,&quot;pos&quot;:0.899999976158142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PRESET_TEXT" val="01"/>
  <p:tag name="KSO_WM_DIAGRAM_USE_COLOR_VALUE" val="{&quot;color_scheme&quot;:1,&quot;color_type&quot;:1,&quot;theme_color_indexes&quot;:[5,6,5,6,5,6]}"/>
</p:tagLst>
</file>

<file path=ppt/tags/tag1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69_2*l_h_i*1_1_3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l_h_i"/>
  <p:tag name="KSO_WM_UNIT_INDEX" val="1_1_3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1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69_2*l_h_i*1_1_4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l_h_i"/>
  <p:tag name="KSO_WM_UNIT_INDEX" val="1_1_4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solid&quot;:{&quot;brightness&quot;:0,&quot;colorType&quot;:1,&quot;foreColorIndex&quot;:5,&quot;transparency&quot;:0.2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1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69_2*l_h_i*1_1_2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l_h_i"/>
  <p:tag name="KSO_WM_UNIT_INDEX" val="1_1_2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DIAGRAM_USE_COLOR_VALUE" val="{&quot;color_scheme&quot;:1,&quot;color_type&quot;:1,&quot;theme_color_indexes&quot;:[5,6,5,6,5,6]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069_2*l_h_a*1_1_1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标题"/>
  <p:tag name="KSO_WM_DIAGRAM_USE_COLOR_VALUE" val="{&quot;color_scheme&quot;:1,&quot;color_type&quot;:1,&quot;theme_color_indexes&quot;:[5,6,5,6,5,6]}"/>
</p:tagLst>
</file>

<file path=ppt/tags/tag2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69_2*l_h_i*1_2_1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SUBTYPE" val="d"/>
  <p:tag name="KSO_WM_UNIT_TYPE" val="l_h_i"/>
  <p:tag name="KSO_WM_UNIT_INDEX" val="1_2_1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gradient&quot;:[{&quot;brightness&quot;:0.4000000059604645,&quot;colorType&quot;:1,&quot;foreColorIndex&quot;:6,&quot;pos&quot;:0.8999999761581421,&quot;transparency&quot;:0},{&quot;brightness&quot;:0,&quot;colorType&quot;:1,&quot;foreColorIndex&quot;:6,&quot;pos&quot;:0,&quot;transparency&quot;:0}],&quot;type&quot;:3},&quot;glow&quot;:{&quot;colorType&quot;:0},&quot;line&quot;:{&quot;type&quot;:0},&quot;shadow&quot;:{&quot;brightness&quot;:0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UNIT_PRESET_TEXT" val="02"/>
  <p:tag name="KSO_WM_DIAGRAM_USE_COLOR_VALUE" val="{&quot;color_scheme&quot;:1,&quot;color_type&quot;:1,&quot;theme_color_indexes&quot;:[5,6,5,6,5,6]}"/>
</p:tagLst>
</file>

<file path=ppt/tags/tag2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69_2*l_h_i*1_2_2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l_h_i"/>
  <p:tag name="KSO_WM_UNIT_INDEX" val="1_2_2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solid&quot;:{&quot;brightness&quot;:0,&quot;colorType&quot;:1,&quot;foreColorIndex&quot;:6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6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69_2*l_h_i*1_2_3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l_h_i"/>
  <p:tag name="KSO_WM_UNIT_INDEX" val="1_2_3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solid&quot;:{&quot;brightness&quot;:0,&quot;colorType&quot;:1,&quot;foreColorIndex&quot;:6,&quot;transparency&quot;:0.2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6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2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69_2*l_h_i*1_2_4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l_h_i"/>
  <p:tag name="KSO_WM_UNIT_INDEX" val="1_2_4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type&quot;:0},&quot;glow&quot;:{&quot;colorType&quot;:0},&quot;line&quot;:{&quot;solidLine&quot;:{&quot;brightness&quot;:0,&quot;colorType&quot;:1,&quot;foreColorIndex&quot;:6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6"/>
  <p:tag name="KSO_WM_DIAGRAM_USE_COLOR_VALUE" val="{&quot;color_scheme&quot;:1,&quot;color_type&quot;:1,&quot;theme_color_indexes&quot;:[5,6,5,6,5,6]}"/>
</p:tagLst>
</file>

<file path=ppt/tags/tag2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069_2*l_h_a*1_2_1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标题"/>
  <p:tag name="KSO_WM_DIAGRAM_USE_COLOR_VALUE" val="{&quot;color_scheme&quot;:1,&quot;color_type&quot;:1,&quot;theme_color_indexes&quot;:[5,6,5,6,5,6]}"/>
</p:tagLst>
</file>

<file path=ppt/tags/tag2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69_2*l_h_i*1_3_1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SUBTYPE" val="d"/>
  <p:tag name="KSO_WM_UNIT_TYPE" val="l_h_i"/>
  <p:tag name="KSO_WM_UNIT_INDEX" val="1_3_1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gradient&quot;:[{&quot;brightness&quot;:0.4000000059604645,&quot;colorType&quot;:1,&quot;foreColorIndex&quot;:7,&quot;pos&quot;:1,&quot;transparency&quot;:0},{&quot;brightness&quot;:0,&quot;colorType&quot;:1,&quot;foreColorIndex&quot;:7,&quot;pos&quot;:0.10000000149011612,&quot;transparency&quot;:0}],&quot;type&quot;:3},&quot;glow&quot;:{&quot;colorType&quot;:0},&quot;line&quot;:{&quot;type&quot;:0},&quot;shadow&quot;:{&quot;brightness&quot;:0,&quot;colorType&quot;:1,&quot;foreColorIndex&quot;:7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1"/>
  <p:tag name="KSO_WM_UNIT_TEXT_FILL_TYPE" val="1"/>
  <p:tag name="KSO_WM_UNIT_PRESET_TEXT" val="03"/>
  <p:tag name="KSO_WM_DIAGRAM_USE_COLOR_VALUE" val="{&quot;color_scheme&quot;:1,&quot;color_type&quot;:1,&quot;theme_color_indexes&quot;:[5,6,5,6,5,6]}"/>
</p:tagLst>
</file>

<file path=ppt/tags/tag2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69_2*l_h_i*1_3_4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l_h_i"/>
  <p:tag name="KSO_WM_UNIT_INDEX" val="1_3_4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solid&quot;:{&quot;brightness&quot;:0,&quot;colorType&quot;:1,&quot;foreColorIndex&quot;:7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7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2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69_2*l_h_i*1_3_3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l_h_i"/>
  <p:tag name="KSO_WM_UNIT_INDEX" val="1_3_3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solid&quot;:{&quot;brightness&quot;:0,&quot;colorType&quot;:1,&quot;foreColorIndex&quot;:7,&quot;transparency&quot;:0.2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7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2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1069_2*l_h_i*1_3_2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UNIT_TYPE" val="l_h_i"/>
  <p:tag name="KSO_WM_UNIT_INDEX" val="1_3_2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type&quot;:0},&quot;glow&quot;:{&quot;colorType&quot;:0},&quot;line&quot;:{&quot;solidLine&quot;:{&quot;brightness&quot;:0,&quot;colorType&quot;:1,&quot;foreColorIndex&quot;:7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7"/>
  <p:tag name="KSO_WM_DIAGRAM_USE_COLOR_VALUE" val="{&quot;color_scheme&quot;:1,&quot;color_type&quot;:1,&quot;theme_color_indexes&quot;:[5,6,5,6,5,6]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1069_2*l_h_a*1_3_1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GROUP_CODE" val="l1-1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314.55000305175787,&quot;left&quot;:28.450006103515626,&quot;top&quot;:130.02503784419983,&quot;width&quot;:841.400387597271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7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添加标题"/>
  <p:tag name="KSO_WM_DIAGRAM_USE_COLOR_VALUE" val="{&quot;color_scheme&quot;:1,&quot;color_type&quot;:1,&quot;theme_color_indexes&quot;:[5,6,5,6,5,6]}"/>
</p:tagLst>
</file>

<file path=ppt/tags/tag3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069_2*l_h_f*1_1_1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420.6300015258788,&quot;left&quot;:8.495511811023608,&quot;top&quot;:130.02503784419983,&quot;width&quot;:863.879527559055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&#10;你的智能图形项正文&#10;"/>
  <p:tag name="KSO_WM_DIAGRAM_USE_COLOR_VALUE" val="{&quot;color_scheme&quot;:1,&quot;color_type&quot;:1,&quot;theme_color_indexes&quot;:[5,6,5,6,5,6]}"/>
</p:tagLst>
</file>

<file path=ppt/tags/tag3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069_2*l_h_f*1_2_1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420.6300015258788,&quot;left&quot;:8.495511811023608,&quot;top&quot;:130.02503784419983,&quot;width&quot;:863.879527559055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&#10;你的智能图形项正文&#10;"/>
  <p:tag name="KSO_WM_DIAGRAM_USE_COLOR_VALUE" val="{&quot;color_scheme&quot;:1,&quot;color_type&quot;:1,&quot;theme_color_indexes&quot;:[5,6,5,6,5,6]}"/>
</p:tagLst>
</file>

<file path=ppt/tags/tag3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1069_2*l_h_f*1_3_1"/>
  <p:tag name="KSO_WM_TEMPLATE_CATEGORY" val="diagram"/>
  <p:tag name="KSO_WM_TEMPLATE_INDEX" val="20231069"/>
  <p:tag name="KSO_WM_UNIT_LAYERLEVEL" val="1_1_1"/>
  <p:tag name="KSO_WM_TAG_VERSION" val="3.0"/>
  <p:tag name="KSO_WM_DIAGRAM_VERSION" val="3"/>
  <p:tag name="KSO_WM_DIAGRAM_COLOR_TRICK" val="4"/>
  <p:tag name="KSO_WM_DIAGRAM_COLOR_TEXT_CAN_REMOVE" val="n"/>
  <p:tag name="KSO_WM_DIAGRAM_MAX_ITEMCNT" val="6"/>
  <p:tag name="KSO_WM_DIAGRAM_MIN_ITEMCNT" val="2"/>
  <p:tag name="KSO_WM_DIAGRAM_VIRTUALLY_FRAME" val="{&quot;height&quot;:420.6300015258788,&quot;left&quot;:8.495511811023608,&quot;top&quot;:130.02503784419983,&quot;width&quot;:863.879527559055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&#10;你的智能图形项正文&#10;"/>
  <p:tag name="KSO_WM_DIAGRAM_USE_COLOR_VALUE" val="{&quot;color_scheme&quot;:1,&quot;color_type&quot;:1,&quot;theme_color_indexes&quot;:[5,6,5,6,5,6]}"/>
</p:tagLst>
</file>

<file path=ppt/tags/tag34.xml><?xml version="1.0" encoding="utf-8"?>
<p:tagLst xmlns:p="http://schemas.openxmlformats.org/presentationml/2006/main">
  <p:tag name="RESOURCE_RECORD_KEY" val="{&quot;13&quot;:[20482073,20174677,4721717,19972045,20025430,20174682]}"/>
  <p:tag name="COMMONDATA" val="eyJoZGlkIjoiOThiN2M0YzkxMjg2ZTFkNTM3ZWQ0NGY4YjExMzgyN2YifQ=="/>
  <p:tag name="commondata" val="eyJoZGlkIjoiYmZhNTNkYWVkM2YxZGNlMjRmMzlmM2UwODc5OGZkMmU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369_1*b*1"/>
  <p:tag name="KSO_WM_TEMPLATE_CATEGORY" val="diagram"/>
  <p:tag name="KSO_WM_TEMPLATE_INDEX" val="20201369"/>
  <p:tag name="KSO_WM_UNIT_LAYERLEVEL" val="1"/>
  <p:tag name="KSO_WM_TAG_VERSION" val="1.0"/>
  <p:tag name="KSO_WM_BEAUTIFY_FLAG" val="#wm#"/>
  <p:tag name="KSO_WM_UNIT_ISCONTENTSTITLE" val="0"/>
  <p:tag name="KSO_WM_UNIT_PRESET_TEXT" val="目标愿景"/>
  <p:tag name="KSO_WM_UNIT_NOCLEAR" val="0"/>
  <p:tag name="KSO_WM_UNIT_VALUE" val="5"/>
  <p:tag name="KSO_WM_UNIT_TYPE" val="b"/>
  <p:tag name="KSO_WM_UNIT_INDEX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369_1*b*1"/>
  <p:tag name="KSO_WM_TEMPLATE_CATEGORY" val="diagram"/>
  <p:tag name="KSO_WM_TEMPLATE_INDEX" val="20201369"/>
  <p:tag name="KSO_WM_UNIT_LAYERLEVEL" val="1"/>
  <p:tag name="KSO_WM_TAG_VERSION" val="1.0"/>
  <p:tag name="KSO_WM_BEAUTIFY_FLAG" val="#wm#"/>
  <p:tag name="KSO_WM_UNIT_ISCONTENTSTITLE" val="0"/>
  <p:tag name="KSO_WM_UNIT_PRESET_TEXT" val="目标愿景"/>
  <p:tag name="KSO_WM_UNIT_NOCLEAR" val="0"/>
  <p:tag name="KSO_WM_UNIT_VALUE" val="5"/>
  <p:tag name="KSO_WM_UNIT_TYPE" val="b"/>
  <p:tag name="KSO_WM_UNIT_INDEX" val="1"/>
</p:tagLst>
</file>

<file path=ppt/tags/tag7.xml><?xml version="1.0" encoding="utf-8"?>
<p:tagLst xmlns:p="http://schemas.openxmlformats.org/presentationml/2006/main">
  <p:tag name="KSO_WM_DIAGRAM_VIRTUALLY_FRAME" val="{&quot;height&quot;:273.359842519685,&quot;left&quot;:360,&quot;top&quot;:150.6,&quot;width&quot;:544.2899212598426}"/>
</p:tagLst>
</file>

<file path=ppt/tags/tag8.xml><?xml version="1.0" encoding="utf-8"?>
<p:tagLst xmlns:p="http://schemas.openxmlformats.org/presentationml/2006/main">
  <p:tag name="KSO_WM_DIAGRAM_VIRTUALLY_FRAME" val="{&quot;height&quot;:273.359842519685,&quot;left&quot;:360,&quot;top&quot;:150.6,&quot;width&quot;:544.2899212598426}"/>
</p:tagLst>
</file>

<file path=ppt/tags/tag9.xml><?xml version="1.0" encoding="utf-8"?>
<p:tagLst xmlns:p="http://schemas.openxmlformats.org/presentationml/2006/main">
  <p:tag name="KSO_WM_DIAGRAM_VIRTUALLY_FRAME" val="{&quot;height&quot;:273.359842519685,&quot;left&quot;:360,&quot;top&quot;:150.6,&quot;width&quot;:544.2899212598426}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8460</Words>
  <Application>WPS 演示</Application>
  <PresentationFormat>宽屏</PresentationFormat>
  <Paragraphs>411</Paragraphs>
  <Slides>11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宋体</vt:lpstr>
      <vt:lpstr>Wingdings</vt:lpstr>
      <vt:lpstr>汉仪书魂体简</vt:lpstr>
      <vt:lpstr>方正兰亭黑简体</vt:lpstr>
      <vt:lpstr>Arial</vt:lpstr>
      <vt:lpstr>微软雅黑</vt:lpstr>
      <vt:lpstr>微软雅黑 Light</vt:lpstr>
      <vt:lpstr>Times New Roman</vt:lpstr>
      <vt:lpstr>方正公文黑体</vt:lpstr>
      <vt:lpstr>黑体</vt:lpstr>
      <vt:lpstr>Wingdings</vt:lpstr>
      <vt:lpstr>Arial Unicode MS</vt:lpstr>
      <vt:lpstr>Calibri</vt:lpstr>
      <vt:lpstr>MS PGothic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7273</dc:creator>
  <cp:lastModifiedBy>施美药业</cp:lastModifiedBy>
  <cp:revision>182</cp:revision>
  <dcterms:created xsi:type="dcterms:W3CDTF">2024-06-27T08:55:00Z</dcterms:created>
  <dcterms:modified xsi:type="dcterms:W3CDTF">2026-06-08T09:23:28Z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wqlLaW5nc29mdCBQREYgdG8gV1BTIDEwMA</vt:lpwstr>
  </property>
  <property fmtid="{D5CDD505-2E9C-101B-9397-08002B2CF9AE}" pid="3" name="Created">
    <vt:filetime>2024-07-07T15:45:49Z</vt:filetime>
  </property>
  <property fmtid="{D5CDD505-2E9C-101B-9397-08002B2CF9AE}" pid="4" name="ICV">
    <vt:lpwstr>E9B07A3B103B4FB8AA617D4D250F2FEE_13</vt:lpwstr>
  </property>
  <property fmtid="{D5CDD505-2E9C-101B-9397-08002B2CF9AE}" pid="5" name="KSOProductBuildVer">
    <vt:lpwstr>2052-12.1.0.26895</vt:lpwstr>
  </property>
</Properties>
</file>