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3"/>
  </p:handoutMasterIdLst>
  <p:sldIdLst>
    <p:sldId id="355" r:id="rId3"/>
    <p:sldId id="356" r:id="rId4"/>
    <p:sldId id="357" r:id="rId5"/>
    <p:sldId id="367" r:id="rId7"/>
    <p:sldId id="369" r:id="rId8"/>
    <p:sldId id="360" r:id="rId9"/>
    <p:sldId id="368" r:id="rId10"/>
    <p:sldId id="370" r:id="rId11"/>
    <p:sldId id="371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5" userDrawn="1">
          <p15:clr>
            <a:srgbClr val="A4A3A4"/>
          </p15:clr>
        </p15:guide>
        <p15:guide id="2" pos="1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子锋 林" initials="子锋" lastIdx="1" clrIdx="0"/>
  <p:cmAuthor id="2" name="Administrator" initials="A" lastIdx="8" clrIdx="1"/>
  <p:cmAuthor id="3" name="Olivia" initials="V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7"/>
    <a:srgbClr val="00B050"/>
    <a:srgbClr val="8FACDC"/>
    <a:srgbClr val="5575AC"/>
    <a:srgbClr val="D5E1F2"/>
    <a:srgbClr val="4365A0"/>
    <a:srgbClr val="5284C8"/>
    <a:srgbClr val="477CC5"/>
    <a:srgbClr val="8EABDC"/>
    <a:srgbClr val="58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75" autoAdjust="0"/>
    <p:restoredTop sz="95768"/>
  </p:normalViewPr>
  <p:slideViewPr>
    <p:cSldViewPr snapToGrid="0" showGuides="1">
      <p:cViewPr varScale="1">
        <p:scale>
          <a:sx n="111" d="100"/>
          <a:sy n="111" d="100"/>
        </p:scale>
        <p:origin x="120" y="186"/>
      </p:cViewPr>
      <p:guideLst>
        <p:guide orient="horz" pos="1485"/>
        <p:guide pos="1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慢性风湿性关节炎</c:v>
                </c:pt>
                <c:pt idx="1">
                  <c:v>变形性关节炎</c:v>
                </c:pt>
                <c:pt idx="2">
                  <c:v>腰痛</c:v>
                </c:pt>
                <c:pt idx="3">
                  <c:v>肩周炎</c:v>
                </c:pt>
                <c:pt idx="4">
                  <c:v>颈肩炎综合征</c:v>
                </c:pt>
                <c:pt idx="5">
                  <c:v>拔牙痛</c:v>
                </c:pt>
                <c:pt idx="6">
                  <c:v>术后及外伤痛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0.574</c:v>
                </c:pt>
                <c:pt idx="1">
                  <c:v>0.837</c:v>
                </c:pt>
                <c:pt idx="2">
                  <c:v>0.832</c:v>
                </c:pt>
                <c:pt idx="3">
                  <c:v>0.643</c:v>
                </c:pt>
                <c:pt idx="4">
                  <c:v>0.833</c:v>
                </c:pt>
                <c:pt idx="5" c:formatCode="0%">
                  <c:v>0.96</c:v>
                </c:pt>
                <c:pt idx="6" c: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1553471"/>
        <c:axId val="1241547647"/>
      </c:barChart>
      <c:catAx>
        <c:axId val="1241553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1241547647"/>
        <c:crosses val="autoZero"/>
        <c:auto val="1"/>
        <c:lblAlgn val="ctr"/>
        <c:lblOffset val="100"/>
        <c:noMultiLvlLbl val="0"/>
      </c:catAx>
      <c:valAx>
        <c:axId val="1241547647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4155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be5cb1b-3229-43ee-b224-d1065637f929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/>
              <a:t>*</a:t>
            </a:r>
            <a:r>
              <a:rPr lang="zh-CN" altLang="en-US" sz="1200" dirty="0"/>
              <a:t>利伐沙班属于</a:t>
            </a:r>
            <a:r>
              <a:rPr lang="en-US" altLang="zh-CN" sz="1200" dirty="0"/>
              <a:t>BCS2</a:t>
            </a:r>
            <a:r>
              <a:rPr lang="zh-CN" altLang="en-US" sz="1200" dirty="0"/>
              <a:t>类低溶高渗性化合物</a:t>
            </a:r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5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9535795" y="73660"/>
            <a:ext cx="2656205" cy="684530"/>
            <a:chOff x="14314" y="9478"/>
            <a:chExt cx="4211" cy="1118"/>
          </a:xfrm>
        </p:grpSpPr>
        <p:pic>
          <p:nvPicPr>
            <p:cNvPr id="3" name="图片 2" descr="纯图形logo-施美药业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" y="9670"/>
              <a:ext cx="920" cy="9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5234" y="9478"/>
              <a:ext cx="3291" cy="111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施美药业</a:t>
              </a:r>
              <a:endPara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SHIMEI</a:t>
              </a:r>
              <a:r>
                <a:rPr lang="zh-CN" altLang="en-US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 Pharmaceutical</a:t>
              </a:r>
              <a:endParaRPr lang="zh-CN" altLang="en-US" sz="9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4"/>
          <p:cNvSpPr/>
          <p:nvPr/>
        </p:nvSpPr>
        <p:spPr>
          <a:xfrm>
            <a:off x="4768088" y="2396998"/>
            <a:ext cx="3057143" cy="58369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textbox 8"/>
          <p:cNvSpPr/>
          <p:nvPr/>
        </p:nvSpPr>
        <p:spPr>
          <a:xfrm>
            <a:off x="2261870" y="1248410"/>
            <a:ext cx="7279640" cy="1958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95000"/>
              </a:lnSpc>
            </a:pPr>
            <a:endParaRPr sz="54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ctr" rtl="0" eaLnBrk="0">
              <a:lnSpc>
                <a:spcPct val="97000"/>
              </a:lnSpc>
            </a:pPr>
            <a:r>
              <a:rPr lang="zh-CN" sz="5400" b="1" kern="0" spc="-20" dirty="0">
                <a:solidFill>
                  <a:srgbClr val="0054A5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洛索洛芬钠口服溶液</a:t>
            </a:r>
            <a:endParaRPr lang="zh-CN" sz="5400" b="1" kern="0" spc="-20" dirty="0">
              <a:solidFill>
                <a:srgbClr val="0054A5">
                  <a:alpha val="100000"/>
                </a:srgbClr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4465955" y="3177540"/>
            <a:ext cx="3014345" cy="398145"/>
          </a:xfrm>
          <a:prstGeom prst="rect">
            <a:avLst/>
          </a:prstGeom>
          <a:solidFill>
            <a:srgbClr val="0054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7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336550" algn="l" rtl="0" eaLnBrk="0">
              <a:lnSpc>
                <a:spcPts val="1865"/>
              </a:lnSpc>
              <a:spcBef>
                <a:spcPts val="5"/>
              </a:spcBef>
            </a:pPr>
            <a:r>
              <a:rPr lang="zh-CN" sz="1500" b="1" kern="0" spc="9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江西施美药业股份有限公司</a:t>
            </a:r>
            <a:endParaRPr lang="zh-CN" sz="1500" b="1" kern="0" spc="90" dirty="0">
              <a:solidFill>
                <a:srgbClr val="FFFFFF">
                  <a:alpha val="100000"/>
                </a:srgb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3" name="图片 2" descr="纯图形logo-施美药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5795" y="191135"/>
            <a:ext cx="580390" cy="5664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4960" y="106680"/>
            <a:ext cx="1946910" cy="762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charset="-122"/>
                <a:cs typeface="方正兰亭黑简体" panose="02000000000000000000" charset="-122"/>
                <a:sym typeface="+mn-ea"/>
              </a:rPr>
              <a:t>施美力芬</a:t>
            </a:r>
            <a:r>
              <a:rPr lang="zh-CN" altLang="en-US" sz="2400" b="1" spc="300" baseline="300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charset="-122"/>
                <a:cs typeface="方正兰亭黑简体" panose="02000000000000000000" charset="-122"/>
                <a:sym typeface="+mn-ea"/>
              </a:rPr>
              <a:t>®</a:t>
            </a:r>
            <a:endParaRPr lang="zh-CN" altLang="en-US" sz="2400" b="1" spc="300" baseline="300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方正兰亭黑简体" panose="02000000000000000000" charset="-122"/>
              <a:sym typeface="+mn-ea"/>
            </a:endParaRPr>
          </a:p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charset="-122"/>
                <a:cs typeface="方正兰亭黑简体" panose="02000000000000000000" charset="-122"/>
                <a:sym typeface="+mn-ea"/>
              </a:rPr>
              <a:t>洛索洛芬钠口服溶液</a:t>
            </a:r>
            <a:endParaRPr lang="zh-CN" altLang="en-US" sz="1200" b="1" spc="3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方正兰亭黑简体" panose="02000000000000000000" charset="-122"/>
              <a:sym typeface="+mn-ea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15550" y="869950"/>
            <a:ext cx="170116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rcRect t="12290" b="13108"/>
          <a:stretch>
            <a:fillRect/>
          </a:stretch>
        </p:blipFill>
        <p:spPr>
          <a:xfrm>
            <a:off x="7354570" y="3980815"/>
            <a:ext cx="3627120" cy="2277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/>
          <p:nvPr/>
        </p:nvSpPr>
        <p:spPr>
          <a:xfrm>
            <a:off x="4572000" y="1912620"/>
            <a:ext cx="3240404" cy="96202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endParaRPr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6" name="rect 26"/>
          <p:cNvSpPr/>
          <p:nvPr/>
        </p:nvSpPr>
        <p:spPr>
          <a:xfrm>
            <a:off x="4572000" y="4422647"/>
            <a:ext cx="3240023" cy="961643"/>
          </a:xfrm>
          <a:prstGeom prst="rect">
            <a:avLst/>
          </a:prstGeom>
          <a:solidFill>
            <a:srgbClr val="F2F2F2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8" name="rect 28"/>
          <p:cNvSpPr/>
          <p:nvPr/>
        </p:nvSpPr>
        <p:spPr>
          <a:xfrm>
            <a:off x="8223504" y="1912620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0" name="rect 30"/>
          <p:cNvSpPr/>
          <p:nvPr/>
        </p:nvSpPr>
        <p:spPr>
          <a:xfrm>
            <a:off x="4572000" y="3168396"/>
            <a:ext cx="3240023" cy="96011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80270" y="2008698"/>
            <a:ext cx="780553" cy="780553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4857750" y="2234565"/>
            <a:ext cx="2658745" cy="400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2700" kern="0" spc="23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4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29617" y="2008698"/>
            <a:ext cx="783183" cy="78055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0270" y="4519530"/>
            <a:ext cx="780553" cy="78181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0270" y="3264473"/>
            <a:ext cx="780553" cy="78055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8509257" y="2235819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4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4857499" y="3491595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4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4857499" y="4747371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4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16185" y="869950"/>
            <a:ext cx="166179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3" name="图片 2" descr="纯图形logo-施美药业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02" y="182965"/>
            <a:ext cx="580316" cy="566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"/>
            <a:ext cx="4054475" cy="685736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0" y="479745"/>
            <a:ext cx="2732677" cy="1448429"/>
            <a:chOff x="0" y="0"/>
            <a:chExt cx="2732677" cy="1448429"/>
          </a:xfrm>
        </p:grpSpPr>
        <p:sp>
          <p:nvSpPr>
            <p:cNvPr id="18" name="rect 18"/>
            <p:cNvSpPr/>
            <p:nvPr/>
          </p:nvSpPr>
          <p:spPr>
            <a:xfrm>
              <a:off x="0" y="0"/>
              <a:ext cx="2732677" cy="1448429"/>
            </a:xfrm>
            <a:prstGeom prst="rect">
              <a:avLst/>
            </a:prstGeom>
            <a:solidFill>
              <a:srgbClr val="000000">
                <a:alpha val="37254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20" name="rect 20"/>
            <p:cNvSpPr/>
            <p:nvPr/>
          </p:nvSpPr>
          <p:spPr>
            <a:xfrm>
              <a:off x="0" y="15554"/>
              <a:ext cx="2679191" cy="1417320"/>
            </a:xfrm>
            <a:prstGeom prst="rect">
              <a:avLst/>
            </a:prstGeom>
            <a:solidFill>
              <a:srgbClr val="0054A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22" name="textbox 22"/>
            <p:cNvSpPr/>
            <p:nvPr/>
          </p:nvSpPr>
          <p:spPr>
            <a:xfrm>
              <a:off x="814095" y="307902"/>
              <a:ext cx="1149350" cy="9023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4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r" rtl="0" eaLnBrk="0">
                <a:lnSpc>
                  <a:spcPct val="99000"/>
                </a:lnSpc>
              </a:pPr>
              <a:r>
                <a:rPr sz="4400" kern="0" spc="-60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r>
                <a:rPr sz="4400" kern="0" spc="-6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00"/>
                </a:spcBef>
              </a:pP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CONTENTS</a:t>
              </a:r>
              <a:endParaRPr sz="1500" dirty="0"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" name="rect 28"/>
          <p:cNvSpPr/>
          <p:nvPr/>
        </p:nvSpPr>
        <p:spPr>
          <a:xfrm>
            <a:off x="8244459" y="3160395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6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50572" y="3256473"/>
            <a:ext cx="783183" cy="780553"/>
          </a:xfrm>
          <a:prstGeom prst="rect">
            <a:avLst/>
          </a:prstGeom>
        </p:spPr>
      </p:pic>
      <p:sp>
        <p:nvSpPr>
          <p:cNvPr id="7" name="textbox 50"/>
          <p:cNvSpPr/>
          <p:nvPr/>
        </p:nvSpPr>
        <p:spPr>
          <a:xfrm>
            <a:off x="8530212" y="3483594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en-US" sz="27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公平性</a:t>
            </a:r>
            <a:endParaRPr sz="24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91000"/>
              </a:lnSpc>
            </a:pPr>
            <a:endParaRPr sz="24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2893" y="1591484"/>
          <a:ext cx="11206480" cy="4928130"/>
        </p:xfrm>
        <a:graphic>
          <a:graphicData uri="http://schemas.openxmlformats.org/drawingml/2006/table">
            <a:tbl>
              <a:tblPr/>
              <a:tblGrid>
                <a:gridCol w="2237833"/>
                <a:gridCol w="1862295"/>
                <a:gridCol w="2075247"/>
                <a:gridCol w="5031105"/>
              </a:tblGrid>
              <a:tr h="25401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药品通用名称</a:t>
                      </a:r>
                      <a:endParaRPr sz="13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sz="130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洛索洛芬钠口服溶液</a:t>
                      </a:r>
                      <a:endParaRPr lang="zh-CN" sz="130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注册规格</a:t>
                      </a:r>
                      <a:endParaRPr lang="zh-CN" altLang="en-US" sz="1300" b="1" kern="0" spc="-10" dirty="0">
                        <a:solidFill>
                          <a:srgbClr val="0054A7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969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lang="zh-CN" sz="130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10ml:60mg（按C15H17NaO3计）</a:t>
                      </a:r>
                      <a:endParaRPr lang="zh-CN" sz="130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药品类别</a:t>
                      </a:r>
                      <a:endParaRPr sz="13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西药</a:t>
                      </a:r>
                      <a:endParaRPr sz="1300" kern="0" spc="-10" dirty="0" err="1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是否为独家</a:t>
                      </a:r>
                      <a:endParaRPr lang="zh-CN" altLang="en-US" sz="1300" b="1" kern="0" spc="-10" dirty="0">
                        <a:solidFill>
                          <a:srgbClr val="0054A7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 err="1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药品注册分类</a:t>
                      </a:r>
                      <a:endParaRPr sz="13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化学药品3类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</a:t>
                      </a:r>
                      <a:r>
                        <a:rPr 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OTC</a:t>
                      </a:r>
                      <a:endParaRPr sz="13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 err="1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中国大陆首次上市时间</a:t>
                      </a:r>
                      <a:endParaRPr sz="13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30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2023-10-24</a:t>
                      </a:r>
                      <a:endParaRPr lang="en-US" alt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中国大陆目前已上市厂家</a:t>
                      </a:r>
                      <a:endParaRPr lang="zh-CN" altLang="en-US" sz="1300" b="1" kern="0" spc="-10" dirty="0">
                        <a:solidFill>
                          <a:srgbClr val="0054A7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kern="0" spc="-10" dirty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（</a:t>
                      </a:r>
                      <a:r>
                        <a:rPr lang="en-US" sz="1300" b="1" kern="0" spc="-10" dirty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2025-11-12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批准）</a:t>
                      </a:r>
                      <a:r>
                        <a:rPr lang="zh-CN" altLang="en-US" sz="1300" b="0" kern="0" spc="-10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；</a:t>
                      </a:r>
                      <a:endParaRPr lang="zh-CN" altLang="en-US" sz="1300" b="0" kern="0" spc="-10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7790" indent="-2540" algn="l" rtl="0" eaLnBrk="0">
                        <a:lnSpc>
                          <a:spcPct val="120000"/>
                        </a:lnSpc>
                        <a:spcBef>
                          <a:spcPts val="34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南京易腾药物研究院有限公司（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2026-04-07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批准 ）等厂家       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全球首次上市地区</a:t>
                      </a:r>
                      <a:endParaRPr sz="13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日本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全球首次上市时间</a:t>
                      </a:r>
                      <a:endParaRPr lang="zh-CN" altLang="en-US" sz="13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01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年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3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月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上市许可持有人</a:t>
                      </a: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批准文</a:t>
                      </a:r>
                      <a:r>
                        <a:rPr lang="zh-CN" alt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lang="zh-CN" altLang="en-US" sz="13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01600" marR="0" lvl="0" indent="0" algn="l" defTabSz="914400" rtl="0" eaLnBrk="0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/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国药准字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H20255922</a:t>
                      </a:r>
                      <a:endParaRPr lang="en-US" alt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400" dirty="0"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en-US" sz="14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参照药品建议</a:t>
                      </a:r>
                      <a:endParaRPr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右旋布洛芬口服混悬液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defTabSz="914400" rtl="0" eaLnBrk="0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选择参照药品的理由</a:t>
                      </a:r>
                      <a:endParaRPr lang="zh-CN" altLang="en-US"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①医保乙类产品，应用广泛；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②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</a:rPr>
                        <a:t>按化学结构分类，与洛索洛芬钠同属于苯丙酸类NSAIDs药物；按适应症，均可用于解热镇痛；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按适用人群，均可用于成人吞咽困难患者；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③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指南/共识一线推荐药物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 err="1">
                          <a:solidFill>
                            <a:srgbClr val="0054A5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适应症</a:t>
                      </a:r>
                      <a:endParaRPr sz="1400" b="1" kern="0" spc="-10" dirty="0" err="1">
                        <a:solidFill>
                          <a:srgbClr val="0054A5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①下述疾患及症状的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消炎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和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镇痛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类风湿关节炎、骨性关节炎、腰痛症、肩关节周围炎、颈肩腕综合征、牙痛。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②手术后，外伤后及拔牙后的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镇痛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和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消炎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。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③下述疾患的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解热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和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镇痛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急性上呼吸道炎（包括伴有急性支气管炎的急性上呼吸道炎）。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230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用法用量</a:t>
                      </a:r>
                      <a:endParaRPr lang="zh-CN" altLang="en-US" sz="1400" b="1" kern="0" spc="-10" dirty="0">
                        <a:solidFill>
                          <a:srgbClr val="0054A5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适应症的①及②时：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通常，成人1次口服洛索洛芬钠（以无水物计）60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mg（1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支），一日 3 次。出现症状时可1次口服 60～120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mg（1～2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支）。应随年龄及症状适宜增减。另外，空腹时不宜服药，或遵医嘱。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适应症③时：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通常，出现症状时，成人1次口服洛索洛芬钠（以无水物计）60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mg（1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支）。应随年龄及症状适宜增减，但原则上一日 2 次，一日最多 180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mg（3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微软雅黑 Light" panose="020B0502040204020203" charset="-122"/>
                        </a:rPr>
                        <a:t>支）为限。另外，空腹时不宜服药，或遵医嘱。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2" name="textbox 62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endParaRPr sz="20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165080" y="869950"/>
            <a:ext cx="1706880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0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118090" y="869950"/>
            <a:ext cx="169862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59575" y="6146165"/>
            <a:ext cx="4483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樊碧发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《中国疼痛医学发展报告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(2020)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《中国吞咽障碍康复管理指南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(2023)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en-US" altLang="zh-CN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赵庆祥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脑卒中后疼痛的诊疗进展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[J].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国际麻醉学与复苏杂志，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41 (12): 1201-1205</a:t>
            </a:r>
            <a:endParaRPr lang="en-US" altLang="zh-CN" sz="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88415" y="1626870"/>
            <a:ext cx="9615170" cy="4138930"/>
            <a:chOff x="1494" y="2814"/>
            <a:chExt cx="15142" cy="6518"/>
          </a:xfrm>
        </p:grpSpPr>
        <p:grpSp>
          <p:nvGrpSpPr>
            <p:cNvPr id="19" name="组合 18"/>
            <p:cNvGrpSpPr/>
            <p:nvPr/>
          </p:nvGrpSpPr>
          <p:grpSpPr>
            <a:xfrm>
              <a:off x="1494" y="2814"/>
              <a:ext cx="6648" cy="6518"/>
              <a:chOff x="934" y="3276"/>
              <a:chExt cx="6648" cy="6518"/>
            </a:xfrm>
          </p:grpSpPr>
          <p:sp>
            <p:nvSpPr>
              <p:cNvPr id="2" name="AutoShape 4"/>
              <p:cNvSpPr/>
              <p:nvPr/>
            </p:nvSpPr>
            <p:spPr>
              <a:xfrm>
                <a:off x="934" y="3276"/>
                <a:ext cx="6648" cy="6518"/>
              </a:xfrm>
              <a:prstGeom prst="roundRect">
                <a:avLst>
                  <a:gd name="adj" fmla="val 7848"/>
                </a:avLst>
              </a:prstGeom>
              <a:noFill/>
              <a:ln w="12668">
                <a:solidFill>
                  <a:schemeClr val="accent1">
                    <a:alpha val="100000"/>
                  </a:schemeClr>
                </a:solidFill>
                <a:prstDash val="solid"/>
              </a:ln>
            </p:spPr>
            <p:txBody>
              <a:bodyPr vert="horz" wrap="square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375"/>
                  </a:spcBef>
                  <a:defRPr/>
                </a:pPr>
                <a:endParaRPr lang="en-US" sz="11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512" y="3491"/>
                <a:ext cx="4763" cy="912"/>
              </a:xfrm>
              <a:prstGeom prst="rect">
                <a:avLst/>
              </a:prstGeom>
            </p:spPr>
            <p:txBody>
              <a:bodyPr vert="horz" wrap="square" lIns="114300" tIns="57150" rIns="114300" bIns="5715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>
                    <a:solidFill>
                      <a:schemeClr val="accent1">
                        <a:alpha val="100000"/>
                      </a:schemeClr>
                    </a:solidFill>
                    <a:latin typeface="Noto Sans SC" panose="020B0200000000000000" charset="-122"/>
                    <a:ea typeface="Noto Sans SC" panose="020B0200000000000000" charset="-122"/>
                    <a:cs typeface="Noto Sans SC" panose="020B0200000000000000" charset="-122"/>
                    <a:sym typeface="+mn-ea"/>
                  </a:rPr>
                  <a:t>疾病的基本情况</a:t>
                </a:r>
                <a:endParaRPr lang="en-US" sz="2400" b="1">
                  <a:solidFill>
                    <a:schemeClr val="accent1">
                      <a:alpha val="100000"/>
                    </a:scheme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170" y="4534"/>
                <a:ext cx="6413" cy="3822"/>
              </a:xfrm>
              <a:prstGeom prst="rect">
                <a:avLst/>
              </a:prstGeom>
            </p:spPr>
            <p:txBody>
              <a:bodyPr vert="horz" wrap="square" lIns="114300" tIns="57150" rIns="114300" bIns="57150" rtlCol="0" anchor="t" anchorCtr="0">
                <a:noAutofit/>
              </a:bodyPr>
              <a:lstStyle/>
              <a:p>
                <a:pPr>
                  <a:buNone/>
                </a:pP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疼痛人群超</a:t>
                </a:r>
                <a:r>
                  <a:rPr lang="en-US" altLang="zh-CN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3</a:t>
                </a: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亿</a:t>
                </a:r>
                <a:r>
                  <a:rPr lang="zh-CN" altLang="en-US" sz="1350" b="1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，疾病负担重</a:t>
                </a:r>
                <a:r>
                  <a:rPr lang="en-US" altLang="zh-CN" sz="1350" baseline="3000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[1]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：</a:t>
                </a:r>
                <a:endParaRPr lang="zh-CN" altLang="en-US" sz="1350"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buNone/>
                </a:pP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《中国疼痛医学发展报告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(2020)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》显示，我国慢性疼痛病人数量超过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3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亿，并正以每年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1000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万至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2000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万的速度增长。全球疼痛指数（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GPI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）报告发现，中国是身体疼痛的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“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重灾区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”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，中国城市居民中大约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57%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的人经历过不同程度的疼痛。</a:t>
                </a:r>
                <a:endParaRPr lang="zh-CN" altLang="en-US" sz="1350"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buNone/>
                </a:pPr>
                <a:endParaRPr lang="zh-CN" altLang="en-US" sz="1350"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buNone/>
                </a:pP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吞咽困难人群增多</a:t>
                </a:r>
                <a:r>
                  <a:rPr lang="en-US" altLang="zh-CN" sz="1350" b="1" baseline="3000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[2,3]</a:t>
                </a:r>
                <a:r>
                  <a:rPr lang="zh-CN" altLang="en-US" sz="1350" b="1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：</a:t>
                </a:r>
                <a:endParaRPr lang="zh-CN" altLang="en-US" sz="1350"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buNone/>
                </a:pP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●吞咽障碍的发病率和患病率随年龄的增加而增加，其中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50 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岁以上人群的患病率为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5.5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％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-8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％，</a:t>
                </a: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脑卒中患者急性期吞咽障碍的患病率约为</a:t>
                </a:r>
                <a:r>
                  <a:rPr lang="en-US" altLang="zh-CN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42%</a:t>
                </a: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</a:t>
                </a:r>
                <a:endParaRPr lang="zh-CN" altLang="en-US" sz="1350" b="1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buNone/>
                </a:pPr>
                <a:endParaRPr lang="zh-CN" altLang="en-US" sz="1350"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buNone/>
                </a:pP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●据统计，</a:t>
                </a: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约</a:t>
                </a:r>
                <a:r>
                  <a:rPr lang="en-US" altLang="zh-CN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70%</a:t>
                </a: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的卒中患者每天忍受疼痛的折磨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。非甾体抗炎药（</a:t>
                </a:r>
                <a:r>
                  <a:rPr lang="en-US" altLang="zh-CN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NSAIDs</a:t>
                </a: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）是卒中后疼痛的一线用药。</a:t>
                </a:r>
                <a:endParaRPr lang="en-US" sz="1350">
                  <a:solidFill>
                    <a:schemeClr val="dk1">
                      <a:alpha val="100000"/>
                    </a:scheme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endParaRPr>
              </a:p>
            </p:txBody>
          </p:sp>
        </p:grpSp>
        <p:cxnSp>
          <p:nvCxnSpPr>
            <p:cNvPr id="16" name="Connector 16"/>
            <p:cNvCxnSpPr/>
            <p:nvPr/>
          </p:nvCxnSpPr>
          <p:spPr>
            <a:xfrm>
              <a:off x="8498" y="5795"/>
              <a:ext cx="1135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triangl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988" y="2814"/>
              <a:ext cx="6648" cy="6518"/>
              <a:chOff x="8798" y="3276"/>
              <a:chExt cx="6648" cy="6518"/>
            </a:xfrm>
          </p:grpSpPr>
          <p:sp>
            <p:nvSpPr>
              <p:cNvPr id="14" name="AutoShape 4"/>
              <p:cNvSpPr/>
              <p:nvPr/>
            </p:nvSpPr>
            <p:spPr>
              <a:xfrm>
                <a:off x="8798" y="3276"/>
                <a:ext cx="6648" cy="6518"/>
              </a:xfrm>
              <a:prstGeom prst="roundRect">
                <a:avLst>
                  <a:gd name="adj" fmla="val 7848"/>
                </a:avLst>
              </a:prstGeom>
              <a:noFill/>
              <a:ln w="12668">
                <a:solidFill>
                  <a:schemeClr val="accent1">
                    <a:alpha val="100000"/>
                  </a:schemeClr>
                </a:solidFill>
                <a:prstDash val="solid"/>
              </a:ln>
            </p:spPr>
            <p:txBody>
              <a:bodyPr vert="horz" wrap="square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375"/>
                  </a:spcBef>
                  <a:defRPr/>
                </a:pPr>
                <a:endParaRPr lang="en-US" sz="110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9506" y="3529"/>
                <a:ext cx="4738" cy="8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buClrTx/>
                  <a:buSzTx/>
                  <a:buFontTx/>
                  <a:buNone/>
                </a:pPr>
                <a:r>
                  <a:rPr lang="en-US" sz="2400" b="1">
                    <a:solidFill>
                      <a:schemeClr val="accent1">
                        <a:alpha val="100000"/>
                      </a:schemeClr>
                    </a:solidFill>
                    <a:latin typeface="Noto Sans SC" panose="020B0200000000000000" charset="-122"/>
                    <a:ea typeface="Noto Sans SC" panose="020B0200000000000000" charset="-122"/>
                    <a:cs typeface="Noto Sans SC" panose="020B0200000000000000" charset="-122"/>
                    <a:sym typeface="+mn-ea"/>
                  </a:rPr>
                  <a:t>尚未满足的临床需求</a:t>
                </a:r>
                <a:endParaRPr lang="en-US" sz="2400" b="1">
                  <a:solidFill>
                    <a:schemeClr val="accent1">
                      <a:alpha val="100000"/>
                    </a:scheme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  <a:sym typeface="+mn-ea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206" y="4534"/>
                <a:ext cx="5881" cy="374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lvl="1">
                  <a:buNone/>
                </a:pPr>
                <a:r>
                  <a:rPr lang="zh-CN" altLang="en-US" sz="135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●</a:t>
                </a:r>
                <a:r>
                  <a:rPr lang="zh-CN" altLang="en-US" sz="1350" dirty="0">
                    <a:solidFill>
                      <a:srgbClr val="0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临床上常用NSAIDs药物是采用口服片剂和胶囊剂型等，对于吞咽困难者，口服不便。</a:t>
                </a:r>
                <a:endParaRPr lang="zh-CN" altLang="en-US" sz="1350" dirty="0">
                  <a:solidFill>
                    <a:srgbClr val="000000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 marL="0" lvl="1">
                  <a:buNone/>
                </a:pPr>
                <a:endParaRPr lang="zh-CN" altLang="en-US" sz="1350" dirty="0">
                  <a:solidFill>
                    <a:srgbClr val="000000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r>
                  <a:rPr lang="zh-CN" altLang="en-US" sz="1350" smtClean="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●</a:t>
                </a:r>
                <a:r>
                  <a:rPr lang="zh-CN" altLang="en-US" sz="1350" b="1" dirty="0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单剂量袋装口服溶液</a:t>
                </a:r>
                <a:r>
                  <a:rPr lang="zh-CN" altLang="en-US" sz="1350" dirty="0">
                    <a:solidFill>
                      <a:srgbClr val="0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，携带方便，适配人群广泛：</a:t>
                </a:r>
                <a:r>
                  <a:rPr lang="zh-CN" altLang="en-US" sz="1350" b="1" dirty="0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适合老人、吞咽障碍、管饲群体</a:t>
                </a:r>
                <a:r>
                  <a:rPr lang="zh-CN" altLang="en-US" sz="1350" dirty="0">
                    <a:solidFill>
                      <a:srgbClr val="0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、差旅人士等特殊群体。</a:t>
                </a:r>
                <a:endParaRPr lang="en-US" altLang="zh-CN" sz="1350" b="1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>
                  <a:buNone/>
                </a:pPr>
                <a:endParaRPr lang="en-US" altLang="zh-CN" sz="1350" b="1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>
                  <a:buNone/>
                </a:pPr>
                <a:r>
                  <a:rPr lang="zh-CN" altLang="en-US" sz="1350" smtClean="0"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●</a:t>
                </a:r>
                <a:r>
                  <a:rPr lang="zh-CN" altLang="en-US" sz="1350" dirty="0">
                    <a:solidFill>
                      <a:srgbClr val="0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填补目录内成人吞咽困难患者在流行性呼吸道传染疾病期间解热、消炎、镇痛的用药需求，优化目录结构，</a:t>
                </a:r>
                <a:r>
                  <a:rPr lang="zh-CN" altLang="en-US" sz="1350" b="1">
                    <a:solidFill>
                      <a:srgbClr val="C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促进良性竞争</a:t>
                </a:r>
                <a:r>
                  <a:rPr lang="zh-CN" altLang="en-US" sz="1350" dirty="0">
                    <a:solidFill>
                      <a:srgbClr val="000000"/>
                    </a:solidFill>
                    <a:latin typeface="Franklin Gothic Medium" panose="020B0603020102020204" charset="0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，满足临床实际需求的同时减轻医保负担。</a:t>
                </a:r>
                <a:endParaRPr lang="zh-CN" altLang="en-US" sz="1350" dirty="0">
                  <a:solidFill>
                    <a:srgbClr val="000000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94" name="textbox 9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 Light" panose="020B0502040204020203" charset="-122"/>
                </a:rPr>
                <a:t>02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98" name="textbox 98"/>
          <p:cNvSpPr/>
          <p:nvPr/>
        </p:nvSpPr>
        <p:spPr>
          <a:xfrm>
            <a:off x="1801303" y="472418"/>
            <a:ext cx="1081405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0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3" name="textbox 56"/>
          <p:cNvSpPr/>
          <p:nvPr/>
        </p:nvSpPr>
        <p:spPr>
          <a:xfrm>
            <a:off x="10139045" y="833120"/>
            <a:ext cx="165925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768400" y="6390157"/>
            <a:ext cx="3016330" cy="2630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900" dirty="0">
                <a:sym typeface="+mn-ea"/>
              </a:rPr>
              <a:t>4.</a:t>
            </a:r>
            <a:r>
              <a:rPr lang="zh-CN" altLang="en-US" sz="900" dirty="0">
                <a:sym typeface="+mn-ea"/>
              </a:rPr>
              <a:t>洛索洛芬钠口服溶液说明书</a:t>
            </a:r>
            <a:endParaRPr lang="zh-CN" altLang="en-US" sz="900" dirty="0"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2233930" y="1644650"/>
            <a:ext cx="7788518" cy="4207986"/>
            <a:chOff x="1015" y="2723"/>
            <a:chExt cx="11146" cy="3789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800005" name="AutoShape 5"/>
            <p:cNvSpPr/>
            <p:nvPr>
              <p:custDataLst>
                <p:tags r:id="rId4"/>
              </p:custDataLst>
            </p:nvPr>
          </p:nvSpPr>
          <p:spPr>
            <a:xfrm>
              <a:off x="7164" y="2723"/>
              <a:ext cx="4997" cy="3789"/>
            </a:xfrm>
            <a:prstGeom prst="roundRect">
              <a:avLst>
                <a:gd name="adj" fmla="val 10215"/>
              </a:avLst>
            </a:prstGeom>
            <a:solidFill>
              <a:srgbClr val="FFFFFF">
                <a:alpha val="100000"/>
              </a:srgbClr>
            </a:solidFill>
            <a:effectLst>
              <a:outerShdw blurRad="457200">
                <a:srgbClr val="000000">
                  <a:alpha val="8000"/>
                </a:srgbClr>
              </a:outerShdw>
            </a:effectLst>
          </p:spPr>
        </p:sp>
        <p:sp>
          <p:nvSpPr>
            <p:cNvPr id="8800007" name="AutoShape 7"/>
            <p:cNvSpPr/>
            <p:nvPr>
              <p:custDataLst>
                <p:tags r:id="rId5"/>
              </p:custDataLst>
            </p:nvPr>
          </p:nvSpPr>
          <p:spPr>
            <a:xfrm>
              <a:off x="1015" y="2723"/>
              <a:ext cx="4999" cy="3789"/>
            </a:xfrm>
            <a:prstGeom prst="roundRect">
              <a:avLst>
                <a:gd name="adj" fmla="val 10215"/>
              </a:avLst>
            </a:prstGeom>
            <a:solidFill>
              <a:srgbClr val="FFFFFF">
                <a:alpha val="100000"/>
              </a:srgbClr>
            </a:solidFill>
            <a:effectLst>
              <a:outerShdw blurRad="457200">
                <a:srgbClr val="000000">
                  <a:alpha val="8000"/>
                </a:srgbClr>
              </a:outerShdw>
            </a:effectLst>
          </p:spPr>
        </p:sp>
        <p:sp>
          <p:nvSpPr>
            <p:cNvPr id="8800009" name="TextBox 9"/>
            <p:cNvSpPr txBox="1"/>
            <p:nvPr>
              <p:custDataLst>
                <p:tags r:id="rId6"/>
              </p:custDataLst>
            </p:nvPr>
          </p:nvSpPr>
          <p:spPr>
            <a:xfrm>
              <a:off x="1208" y="3204"/>
              <a:ext cx="4687" cy="3228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noAutofit/>
            </a:bodyPr>
            <a:lstStyle/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据文献报道，可能发生休克和过敏反应，粒细胞缺乏、溶血性贫血、血小板减少，急性肾功能损伤、肾病综合征、消化道穿孔等，该药物尚未进行过调查来阐明副作用的发生频率</a:t>
              </a:r>
              <a:r>
                <a:rPr lang="zh-CN" altLang="en-US" sz="1400" baseline="300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[</a:t>
              </a:r>
              <a:r>
                <a:rPr lang="en-US" altLang="zh-CN" sz="1400" baseline="300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400" baseline="300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]</a:t>
              </a:r>
              <a:r>
                <a:rPr lang="zh-CN" altLang="en-US" sz="14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。</a:t>
              </a:r>
              <a:endParaRPr lang="zh-CN" altLang="en-US" sz="1400" dirty="0">
                <a:latin typeface="Franklin Gothic Medium" panose="020B0603020102020204" charset="0"/>
                <a:ea typeface="微软雅黑" panose="020B0503020204020204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Ø"/>
              </a:pPr>
              <a:endParaRPr lang="zh-CN" altLang="en-US" sz="1500" dirty="0">
                <a:latin typeface="Franklin Gothic Medium" panose="020B0603020102020204" charset="0"/>
                <a:ea typeface="微软雅黑" panose="020B050302020402020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国内外临床文献结果显示：</a:t>
              </a:r>
              <a:r>
                <a:rPr lang="zh-CN" altLang="en-US" sz="1400" b="1" dirty="0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洛索洛芬钠耐受性良好，不良事件发生率较低，且大多性质轻微</a:t>
              </a:r>
              <a:r>
                <a:rPr lang="zh-CN" altLang="en-US" sz="1400" baseline="300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 </a:t>
              </a:r>
              <a:r>
                <a:rPr lang="en-US" sz="1500" dirty="0">
                  <a:solidFill>
                    <a:srgbClr val="000000">
                      <a:alpha val="100000"/>
                    </a:srgb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rPr>
                <a:t>。</a:t>
              </a:r>
              <a:endParaRPr lang="en-US" sz="1500" dirty="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  <p:sp>
          <p:nvSpPr>
            <p:cNvPr id="8800010" name="TextBox 10"/>
            <p:cNvSpPr txBox="1"/>
            <p:nvPr>
              <p:custDataLst>
                <p:tags r:id="rId7"/>
              </p:custDataLst>
            </p:nvPr>
          </p:nvSpPr>
          <p:spPr>
            <a:xfrm>
              <a:off x="1039" y="2767"/>
              <a:ext cx="4764" cy="554"/>
            </a:xfrm>
            <a:prstGeom prst="rect">
              <a:avLst/>
            </a:prstGeom>
          </p:spPr>
          <p:txBody>
            <a:bodyPr vert="horz" wrap="square" lIns="114300" tIns="57150" rIns="114300" bIns="5715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1">
                      <a:alpha val="100000"/>
                    </a:scheme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  <a:sym typeface="+mn-ea"/>
                </a:rPr>
                <a:t>说明书及国内外不良反应情况</a:t>
              </a:r>
              <a:endParaRPr lang="en-US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endParaRPr>
            </a:p>
          </p:txBody>
        </p:sp>
        <p:sp>
          <p:nvSpPr>
            <p:cNvPr id="8800011" name="TextBox 11"/>
            <p:cNvSpPr txBox="1"/>
            <p:nvPr>
              <p:custDataLst>
                <p:tags r:id="rId8"/>
              </p:custDataLst>
            </p:nvPr>
          </p:nvSpPr>
          <p:spPr>
            <a:xfrm>
              <a:off x="7350" y="3207"/>
              <a:ext cx="4811" cy="2528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noAutofit/>
            </a:bodyPr>
            <a:lstStyle/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5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相比固体常释剂型，洛索洛芬钠口服溶液</a:t>
              </a:r>
              <a:r>
                <a:rPr lang="zh-CN" altLang="en-US" sz="1500" b="1" dirty="0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对于吞咽困难患者更为安</a:t>
              </a:r>
              <a:r>
                <a:rPr lang="zh-CN" altLang="en-US" sz="1500" b="1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全</a:t>
              </a:r>
              <a:r>
                <a:rPr lang="zh-CN" altLang="en-US" sz="1500" b="1" smtClean="0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，</a:t>
              </a:r>
              <a:r>
                <a:rPr lang="zh-CN" altLang="en-US" sz="1500" b="1" dirty="0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吞咽顺畅，</a:t>
              </a:r>
              <a:r>
                <a:rPr lang="zh-CN" altLang="en-US" sz="1500" b="1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不易</a:t>
              </a:r>
              <a:r>
                <a:rPr lang="zh-CN" altLang="en-US" sz="1500" b="1" dirty="0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发生呛噎</a:t>
              </a:r>
              <a:r>
                <a:rPr lang="zh-CN" altLang="en-US" sz="1500" smtClean="0">
                  <a:solidFill>
                    <a:srgbClr val="FF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。</a:t>
              </a:r>
              <a:endParaRPr lang="zh-CN" altLang="en-US" sz="1500" dirty="0">
                <a:latin typeface="Franklin Gothic Medium" panose="020B0603020102020204" charset="0"/>
                <a:ea typeface="微软雅黑" panose="020B050302020402020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Ø"/>
              </a:pPr>
              <a:endParaRPr lang="zh-CN" altLang="en-US" sz="1500" dirty="0">
                <a:latin typeface="Franklin Gothic Medium" panose="020B0603020102020204" charset="0"/>
                <a:ea typeface="微软雅黑" panose="020B050302020402020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Wingdings" panose="05000000000000000000" charset="0"/>
                <a:buChar char="Ø"/>
              </a:pPr>
              <a:r>
                <a:rPr lang="zh-CN" altLang="en-US" sz="1500" smtClean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对</a:t>
              </a:r>
              <a:r>
                <a:rPr lang="zh-CN" altLang="en-US" sz="15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于用药量需要适度增减患者，</a:t>
              </a:r>
              <a:r>
                <a:rPr lang="zh-CN" altLang="en-US" sz="1500" b="1" dirty="0">
                  <a:solidFill>
                    <a:srgbClr val="C00000"/>
                  </a:solidFill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口服溶液可以精确控制用药量</a:t>
              </a:r>
              <a:r>
                <a:rPr lang="zh-CN" altLang="en-US" sz="1500" dirty="0">
                  <a:latin typeface="Franklin Gothic Medium" panose="020B0603020102020204" charset="0"/>
                  <a:ea typeface="微软雅黑" panose="020B0503020204020204" charset="-122"/>
                  <a:sym typeface="+mn-ea"/>
                </a:rPr>
                <a:t>，减少因剂量偏差带来的临床风险。</a:t>
              </a:r>
              <a:endParaRPr lang="en-US" sz="150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  <p:sp>
          <p:nvSpPr>
            <p:cNvPr id="8800012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7181" y="2824"/>
              <a:ext cx="4764" cy="415"/>
            </a:xfrm>
            <a:prstGeom prst="rect">
              <a:avLst/>
            </a:prstGeom>
          </p:spPr>
          <p:txBody>
            <a:bodyPr vert="horz" wrap="square" lIns="114300" tIns="57150" rIns="114300" bIns="5715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800" b="1">
                  <a:solidFill>
                    <a:schemeClr val="accent1">
                      <a:alpha val="100000"/>
                    </a:scheme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  <a:sym typeface="+mn-ea"/>
                </a:rPr>
                <a:t>口服溶液剂型VS固体常释剂型</a:t>
              </a:r>
              <a:endParaRPr lang="en-US" sz="18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0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91750" y="878205"/>
            <a:ext cx="1764030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8220" y="1021715"/>
            <a:ext cx="9836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洛索洛芬钠口服溶液</a:t>
            </a:r>
            <a:r>
              <a:rPr lang="zh-CN" altLang="en-US" sz="2400" b="1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起效快、适应症广、</a:t>
            </a:r>
            <a:r>
              <a:rPr lang="zh-CN" altLang="en-US" sz="2400" b="1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有效率高</a:t>
            </a:r>
            <a:endParaRPr lang="zh-CN" altLang="en-US" sz="2400" b="1" dirty="0">
              <a:solidFill>
                <a:schemeClr val="tx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23085" y="1637665"/>
            <a:ext cx="2691130" cy="1710055"/>
            <a:chOff x="1220470" y="2444750"/>
            <a:chExt cx="4241800" cy="28836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0470" y="2444750"/>
              <a:ext cx="4241800" cy="24257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825011" y="4967533"/>
              <a:ext cx="3286945" cy="360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zh-CN" altLang="en-US" sz="800" dirty="0">
                  <a:solidFill>
                    <a:srgbClr val="000000"/>
                  </a:solidFill>
                  <a:effectLst/>
                  <a:latin typeface="+mn-ea"/>
                </a:rPr>
                <a:t>患者疼痛缓解 </a:t>
              </a:r>
              <a:r>
                <a:rPr lang="en-GB" altLang="zh-CN" sz="800" dirty="0">
                  <a:solidFill>
                    <a:srgbClr val="000000"/>
                  </a:solidFill>
                  <a:effectLst/>
                  <a:latin typeface="+mn-ea"/>
                </a:rPr>
                <a:t>VAS </a:t>
              </a:r>
              <a:r>
                <a:rPr lang="zh-CN" altLang="en-US" sz="800" dirty="0">
                  <a:solidFill>
                    <a:srgbClr val="000000"/>
                  </a:solidFill>
                  <a:effectLst/>
                  <a:latin typeface="+mn-ea"/>
                </a:rPr>
                <a:t>减半时间的分布</a:t>
              </a:r>
              <a:endParaRPr lang="zh-CN" altLang="en-US" sz="800" dirty="0">
                <a:solidFill>
                  <a:srgbClr val="000000"/>
                </a:solidFill>
                <a:effectLst/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41070" y="3318510"/>
            <a:ext cx="4704080" cy="57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b="1" dirty="0">
                <a:latin typeface="+mn-ea"/>
                <a:cs typeface="+mn-ea"/>
              </a:rPr>
              <a:t>洛索洛芬钠治疗骨科疾病疼痛的疗效与安全性前瞻性多中心研究（</a:t>
            </a:r>
            <a:r>
              <a:rPr lang="en-GB" altLang="zh-CN" sz="800" b="1" dirty="0">
                <a:latin typeface="+mn-ea"/>
                <a:cs typeface="+mn-ea"/>
              </a:rPr>
              <a:t>n=1505</a:t>
            </a:r>
            <a:r>
              <a:rPr lang="zh-CN" altLang="en-GB" sz="800" b="1" dirty="0">
                <a:latin typeface="+mn-ea"/>
                <a:cs typeface="+mn-ea"/>
              </a:rPr>
              <a:t>）</a:t>
            </a:r>
            <a:r>
              <a:rPr lang="zh-CN" altLang="en-US" sz="800" b="1" dirty="0">
                <a:latin typeface="+mn-ea"/>
                <a:cs typeface="+mn-ea"/>
              </a:rPr>
              <a:t>显示</a:t>
            </a:r>
            <a:r>
              <a:rPr lang="en-US" altLang="zh-CN" sz="800" baseline="30000" dirty="0">
                <a:solidFill>
                  <a:schemeClr val="tx1"/>
                </a:solidFill>
                <a:uFillTx/>
                <a:latin typeface="+中文正文" charset="0"/>
                <a:ea typeface="微软雅黑" panose="020B0503020204020204" charset="-122"/>
                <a:cs typeface="+mn-ea"/>
              </a:rPr>
              <a:t>5</a:t>
            </a:r>
            <a:r>
              <a:rPr lang="zh-CN" altLang="en-US" sz="800" b="1" dirty="0">
                <a:latin typeface="+mn-ea"/>
                <a:cs typeface="+mn-ea"/>
              </a:rPr>
              <a:t>：</a:t>
            </a:r>
            <a:endParaRPr lang="en-US" altLang="zh-CN" sz="800" b="1" dirty="0">
              <a:latin typeface="+mn-ea"/>
              <a:cs typeface="+mn-ea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800" b="1" dirty="0">
                <a:solidFill>
                  <a:srgbClr val="FF0000"/>
                </a:solidFill>
                <a:latin typeface="+mn-ea"/>
                <a:cs typeface="+mn-ea"/>
              </a:rPr>
              <a:t>55.48</a:t>
            </a:r>
            <a:r>
              <a:rPr lang="zh-CN" altLang="en-US" sz="800" b="1" dirty="0">
                <a:solidFill>
                  <a:srgbClr val="FF0000"/>
                </a:solidFill>
                <a:latin typeface="+mn-ea"/>
                <a:cs typeface="+mn-ea"/>
              </a:rPr>
              <a:t>％</a:t>
            </a:r>
            <a:r>
              <a:rPr lang="zh-CN" altLang="en-US" sz="800" dirty="0">
                <a:solidFill>
                  <a:srgbClr val="000000"/>
                </a:solidFill>
                <a:latin typeface="+mn-ea"/>
                <a:cs typeface="+mn-ea"/>
              </a:rPr>
              <a:t>的患者在</a:t>
            </a:r>
            <a:r>
              <a:rPr lang="en-US" altLang="zh-CN" sz="800" b="1" dirty="0">
                <a:solidFill>
                  <a:srgbClr val="FF0000"/>
                </a:solidFill>
                <a:latin typeface="+mn-ea"/>
                <a:cs typeface="+mn-ea"/>
              </a:rPr>
              <a:t>15</a:t>
            </a:r>
            <a:r>
              <a:rPr lang="zh-CN" altLang="en-US" sz="800" b="1" dirty="0">
                <a:solidFill>
                  <a:srgbClr val="FF0000"/>
                </a:solidFill>
                <a:latin typeface="+mn-ea"/>
                <a:cs typeface="+mn-ea"/>
              </a:rPr>
              <a:t>～</a:t>
            </a:r>
            <a:r>
              <a:rPr lang="en-US" altLang="zh-CN" sz="800" b="1" dirty="0">
                <a:solidFill>
                  <a:srgbClr val="FF0000"/>
                </a:solidFill>
                <a:latin typeface="+mn-ea"/>
                <a:cs typeface="+mn-ea"/>
              </a:rPr>
              <a:t>30</a:t>
            </a:r>
            <a:r>
              <a:rPr lang="en-GB" altLang="zh-CN" sz="800" b="1" dirty="0">
                <a:solidFill>
                  <a:srgbClr val="FF0000"/>
                </a:solidFill>
                <a:latin typeface="+mn-ea"/>
                <a:cs typeface="+mn-ea"/>
              </a:rPr>
              <a:t>min</a:t>
            </a:r>
            <a:r>
              <a:rPr lang="zh-CN" altLang="en-US" sz="800" dirty="0">
                <a:solidFill>
                  <a:srgbClr val="000000"/>
                </a:solidFill>
                <a:latin typeface="+mn-ea"/>
                <a:cs typeface="+mn-ea"/>
              </a:rPr>
              <a:t>内疼痛缓解</a:t>
            </a:r>
            <a:r>
              <a:rPr lang="zh-CN" altLang="en-US" sz="800" dirty="0">
                <a:latin typeface="+mn-ea"/>
                <a:cs typeface="+mn-ea"/>
              </a:rPr>
              <a:t>； </a:t>
            </a:r>
            <a:endParaRPr lang="zh-CN" altLang="en-US" sz="800" dirty="0">
              <a:latin typeface="+mn-ea"/>
              <a:cs typeface="+mn-ea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latin typeface="+mn-ea"/>
                <a:cs typeface="+mn-ea"/>
              </a:rPr>
              <a:t>平均</a:t>
            </a:r>
            <a:r>
              <a:rPr lang="en-GB" altLang="zh-CN" sz="800" dirty="0">
                <a:latin typeface="+mn-ea"/>
                <a:cs typeface="+mn-ea"/>
              </a:rPr>
              <a:t>VAS</a:t>
            </a:r>
            <a:r>
              <a:rPr lang="zh-CN" altLang="en-US" sz="800" dirty="0">
                <a:latin typeface="+mn-ea"/>
                <a:cs typeface="+mn-ea"/>
              </a:rPr>
              <a:t>（疼痛缓解视觉模拟评分）减半时间为</a:t>
            </a:r>
            <a:r>
              <a:rPr lang="en-US" altLang="zh-CN" sz="800" b="1" dirty="0">
                <a:solidFill>
                  <a:srgbClr val="FF0000"/>
                </a:solidFill>
                <a:latin typeface="+mn-ea"/>
                <a:cs typeface="+mn-ea"/>
              </a:rPr>
              <a:t>(28.19 ± 0.78)</a:t>
            </a:r>
            <a:r>
              <a:rPr lang="en-GB" altLang="zh-CN" sz="800" b="1" dirty="0">
                <a:solidFill>
                  <a:srgbClr val="FF0000"/>
                </a:solidFill>
                <a:latin typeface="+mn-ea"/>
                <a:cs typeface="+mn-ea"/>
              </a:rPr>
              <a:t>min</a:t>
            </a:r>
            <a:r>
              <a:rPr lang="en-GB" altLang="zh-CN" sz="8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sz="800" b="1" dirty="0">
                <a:solidFill>
                  <a:srgbClr val="FF0000"/>
                </a:solidFill>
                <a:latin typeface="+mn-ea"/>
              </a:rPr>
              <a:t> </a:t>
            </a:r>
            <a:endParaRPr lang="zh-CN" altLang="en-US" sz="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085" y="6414385"/>
            <a:ext cx="6826259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陈统一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范存义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谭军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等</a:t>
            </a:r>
            <a:r>
              <a:rPr lang="en-US" altLang="zh-CN" sz="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洛索洛芬钠治疗骨科疾病疼痛的疗效与安全性</a:t>
            </a:r>
            <a:r>
              <a:rPr lang="en-US" altLang="zh-CN" sz="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1505</a:t>
            </a:r>
            <a:r>
              <a:rPr lang="zh-CN" altLang="en-US" sz="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例患者的前瞻性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多中心注册研究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[J].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中国临床医学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,2011,18(4):517-519.</a:t>
            </a:r>
            <a:endParaRPr lang="en-US" altLang="zh-CN" sz="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刘保春, 付焱, 刘建兴, 等. 布洛芬与洛索洛芬钠在阻生齿拔除超前镇痛中的应用效果比较[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J]. 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齐齐哈尔医学院学报, 2024, 45(8): 73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-7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35.</a:t>
            </a:r>
            <a:endParaRPr lang="en-US" altLang="zh-CN" sz="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1167130" y="4057015"/>
          <a:ext cx="3325495" cy="173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998220" y="5703570"/>
            <a:ext cx="422783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rgbClr val="000000"/>
                </a:solidFill>
                <a:effectLst/>
                <a:latin typeface="+mn-ea"/>
              </a:rPr>
              <a:t>在日本进行的</a:t>
            </a:r>
            <a:r>
              <a:rPr lang="en-US" altLang="zh-CN" sz="800" dirty="0">
                <a:solidFill>
                  <a:srgbClr val="000000"/>
                </a:solidFill>
                <a:effectLst/>
                <a:latin typeface="+mn-ea"/>
              </a:rPr>
              <a:t>1593</a:t>
            </a:r>
            <a:r>
              <a:rPr lang="zh-CN" altLang="en-US" sz="800" dirty="0">
                <a:solidFill>
                  <a:srgbClr val="000000"/>
                </a:solidFill>
                <a:effectLst/>
                <a:latin typeface="+mn-ea"/>
              </a:rPr>
              <a:t>例临床试验结果显示</a:t>
            </a:r>
            <a:r>
              <a:rPr lang="en-US" altLang="zh-CN" sz="800" baseline="30000" dirty="0"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800" dirty="0">
                <a:solidFill>
                  <a:srgbClr val="000000"/>
                </a:solidFill>
                <a:effectLst/>
                <a:latin typeface="+mn-ea"/>
              </a:rPr>
              <a:t>：洛索洛芬钠用于</a:t>
            </a:r>
            <a:r>
              <a:rPr lang="zh-CN" altLang="en-US" sz="800" b="1" dirty="0">
                <a:solidFill>
                  <a:srgbClr val="FF0000"/>
                </a:solidFill>
                <a:effectLst/>
                <a:latin typeface="+mn-ea"/>
              </a:rPr>
              <a:t>慢性关节炎</a:t>
            </a:r>
            <a:r>
              <a:rPr lang="zh-CN" altLang="en-US" sz="800" b="1" dirty="0">
                <a:solidFill>
                  <a:srgbClr val="FF0000"/>
                </a:solidFill>
                <a:latin typeface="+mn-ea"/>
              </a:rPr>
              <a:t>、变形性关节炎、腰痛、肩周炎、颈肩综合征及手术后、拔牙后的镇痛和消炎疗效好且副作用少</a:t>
            </a:r>
            <a:r>
              <a:rPr lang="zh-CN" altLang="en-US" sz="800" b="1" dirty="0">
                <a:solidFill>
                  <a:srgbClr val="000000"/>
                </a:solidFill>
                <a:latin typeface="+mn-ea"/>
              </a:rPr>
              <a:t>。</a:t>
            </a:r>
            <a:endParaRPr lang="zh-CN" altLang="en-US" sz="8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43801" y="6478520"/>
            <a:ext cx="38347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新一代非甾体镇痛消炎药洛索洛芬钠片[J].海峡药学,2003,15(2):89-90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zh-CN" altLang="en-US" sz="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74105" y="1826895"/>
            <a:ext cx="4936490" cy="3357880"/>
            <a:chOff x="9261" y="2877"/>
            <a:chExt cx="7774" cy="528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1" y="2877"/>
              <a:ext cx="7770" cy="1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1" y="4820"/>
              <a:ext cx="7772" cy="18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63" y="6891"/>
              <a:ext cx="7772" cy="1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文本框 12"/>
          <p:cNvSpPr txBox="1"/>
          <p:nvPr/>
        </p:nvSpPr>
        <p:spPr>
          <a:xfrm>
            <a:off x="5908040" y="5461000"/>
            <a:ext cx="54705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en-US" altLang="zh-CN" sz="900" b="0" i="0">
                <a:solidFill>
                  <a:schemeClr val="tx1"/>
                </a:solidFill>
                <a:latin typeface="+mn-ea"/>
                <a:cs typeface="+mn-ea"/>
              </a:rPr>
              <a:t>126</a:t>
            </a:r>
            <a:r>
              <a:rPr lang="zh-CN" altLang="en-US" sz="900" b="0" i="0">
                <a:solidFill>
                  <a:schemeClr val="tx1"/>
                </a:solidFill>
                <a:latin typeface="+mn-ea"/>
                <a:cs typeface="+mn-ea"/>
              </a:rPr>
              <a:t>例阻生齿拔除患者，随机均分洛索洛芬钠组、布洛芬组各</a:t>
            </a:r>
            <a:r>
              <a:rPr lang="en-US" altLang="zh-CN" sz="900" b="0" i="0">
                <a:solidFill>
                  <a:schemeClr val="tx1"/>
                </a:solidFill>
                <a:latin typeface="+mn-ea"/>
                <a:cs typeface="+mn-ea"/>
              </a:rPr>
              <a:t>63</a:t>
            </a:r>
            <a:r>
              <a:rPr lang="zh-CN" altLang="en-US" sz="900" b="0" i="0">
                <a:solidFill>
                  <a:schemeClr val="tx1"/>
                </a:solidFill>
                <a:latin typeface="+mn-ea"/>
                <a:cs typeface="+mn-ea"/>
              </a:rPr>
              <a:t>例，术前</a:t>
            </a:r>
            <a:r>
              <a:rPr lang="en-US" altLang="zh-CN" sz="900" b="0" i="0">
                <a:solidFill>
                  <a:schemeClr val="tx1"/>
                </a:solidFill>
                <a:latin typeface="+mn-ea"/>
                <a:cs typeface="+mn-ea"/>
              </a:rPr>
              <a:t>15min</a:t>
            </a:r>
            <a:r>
              <a:rPr lang="zh-CN" altLang="en-US" sz="900" b="0" i="0">
                <a:solidFill>
                  <a:schemeClr val="tx1"/>
                </a:solidFill>
                <a:latin typeface="+mn-ea"/>
                <a:cs typeface="+mn-ea"/>
              </a:rPr>
              <a:t>分别口服洛索洛芬钠</a:t>
            </a:r>
            <a:r>
              <a:rPr lang="en-US" altLang="zh-CN" sz="900" b="0" i="0">
                <a:solidFill>
                  <a:schemeClr val="tx1"/>
                </a:solidFill>
                <a:latin typeface="+mn-ea"/>
                <a:cs typeface="+mn-ea"/>
              </a:rPr>
              <a:t>60mg</a:t>
            </a:r>
            <a:r>
              <a:rPr lang="zh-CN" altLang="en-US" sz="900" b="0" i="0">
                <a:solidFill>
                  <a:schemeClr val="tx1"/>
                </a:solidFill>
                <a:latin typeface="+mn-ea"/>
                <a:cs typeface="+mn-ea"/>
              </a:rPr>
              <a:t>、布洛芬</a:t>
            </a:r>
            <a:r>
              <a:rPr lang="en-US" altLang="zh-CN" sz="900" b="0" i="0">
                <a:solidFill>
                  <a:schemeClr val="tx1"/>
                </a:solidFill>
                <a:latin typeface="+mn-ea"/>
                <a:cs typeface="+mn-ea"/>
              </a:rPr>
              <a:t>0.4g</a:t>
            </a:r>
            <a:r>
              <a:rPr lang="zh-CN" altLang="en-US" sz="900" b="0" i="0">
                <a:solidFill>
                  <a:schemeClr val="tx1"/>
                </a:solidFill>
                <a:latin typeface="+mn-ea"/>
                <a:cs typeface="+mn-ea"/>
              </a:rPr>
              <a:t>。对比术中指标、生命体征、多时点疼痛评分、镇痛补救率及不良反应。两组麻醉起效、手术时长无差异（</a:t>
            </a:r>
            <a:r>
              <a:rPr lang="en-US" altLang="zh-CN" sz="900" b="0" i="0">
                <a:solidFill>
                  <a:schemeClr val="tx1"/>
                </a:solidFill>
                <a:latin typeface="+mn-ea"/>
                <a:cs typeface="+mn-ea"/>
              </a:rPr>
              <a:t>P &gt; 0.05</a:t>
            </a:r>
            <a:r>
              <a:rPr lang="zh-CN" altLang="en-US" sz="900" b="0" i="0">
                <a:solidFill>
                  <a:schemeClr val="tx1"/>
                </a:solidFill>
                <a:latin typeface="+mn-ea"/>
                <a:cs typeface="+mn-ea"/>
              </a:rPr>
              <a:t>）；</a:t>
            </a:r>
            <a:r>
              <a:rPr lang="zh-CN" altLang="en-US" sz="900" b="1" i="0">
                <a:solidFill>
                  <a:srgbClr val="FF0000"/>
                </a:solidFill>
                <a:latin typeface="+mn-ea"/>
                <a:cs typeface="+mn-ea"/>
              </a:rPr>
              <a:t>洛索洛芬钠组术中血压、心率、各时段 </a:t>
            </a:r>
            <a:r>
              <a:rPr lang="en-US" altLang="zh-CN" sz="900" b="1" i="0">
                <a:solidFill>
                  <a:srgbClr val="FF0000"/>
                </a:solidFill>
                <a:latin typeface="+mn-ea"/>
                <a:cs typeface="+mn-ea"/>
              </a:rPr>
              <a:t>VAS </a:t>
            </a:r>
            <a:r>
              <a:rPr lang="zh-CN" altLang="en-US" sz="900" b="1" i="0">
                <a:solidFill>
                  <a:srgbClr val="FF0000"/>
                </a:solidFill>
                <a:latin typeface="+mn-ea"/>
                <a:cs typeface="+mn-ea"/>
              </a:rPr>
              <a:t>评分更低，术后 </a:t>
            </a:r>
            <a:r>
              <a:rPr lang="en-US" altLang="zh-CN" sz="900" b="1" i="0">
                <a:solidFill>
                  <a:srgbClr val="FF0000"/>
                </a:solidFill>
                <a:latin typeface="+mn-ea"/>
                <a:cs typeface="+mn-ea"/>
              </a:rPr>
              <a:t>6 ~ 24h</a:t>
            </a:r>
            <a:r>
              <a:rPr lang="zh-CN" altLang="en-US" sz="900" b="1" i="0">
                <a:solidFill>
                  <a:srgbClr val="FF0000"/>
                </a:solidFill>
                <a:latin typeface="+mn-ea"/>
                <a:cs typeface="+mn-ea"/>
              </a:rPr>
              <a:t>补救用药率及不良反应发生率显著优于布洛芬组（</a:t>
            </a:r>
            <a:r>
              <a:rPr lang="en-US" altLang="zh-CN" sz="900" b="1" i="0">
                <a:solidFill>
                  <a:srgbClr val="FF0000"/>
                </a:solidFill>
                <a:latin typeface="+mn-ea"/>
                <a:cs typeface="+mn-ea"/>
              </a:rPr>
              <a:t>P &lt; 0.05</a:t>
            </a:r>
            <a:r>
              <a:rPr lang="zh-CN" altLang="en-US" sz="900" b="1" i="0">
                <a:solidFill>
                  <a:srgbClr val="FF0000"/>
                </a:solidFill>
                <a:latin typeface="+mn-ea"/>
                <a:cs typeface="+mn-ea"/>
              </a:rPr>
              <a:t>）</a:t>
            </a:r>
            <a:r>
              <a:rPr lang="en-US" altLang="zh-CN" sz="900" b="1" i="0" baseline="30000">
                <a:solidFill>
                  <a:srgbClr val="FF0000"/>
                </a:solidFill>
                <a:uFillTx/>
                <a:latin typeface="+mn-ea"/>
                <a:cs typeface="+mn-ea"/>
              </a:rPr>
              <a:t>7</a:t>
            </a:r>
            <a:endParaRPr lang="en-US" altLang="zh-CN" sz="900" b="1" i="0" baseline="30000">
              <a:solidFill>
                <a:srgbClr val="FF0000"/>
              </a:solidFill>
              <a:uFillTx/>
              <a:latin typeface="+mn-ea"/>
              <a:cs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40105" y="4062730"/>
            <a:ext cx="4506595" cy="2106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40105" y="1647825"/>
            <a:ext cx="4506595" cy="22415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644515" y="1595755"/>
            <a:ext cx="5974715" cy="46920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7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540"/>
              </a:spcBef>
            </a:pPr>
            <a:endParaRPr sz="20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47300" y="869950"/>
            <a:ext cx="1689100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2"/>
            </p:custDataLst>
          </p:nvPr>
        </p:nvGraphicFramePr>
        <p:xfrm>
          <a:off x="925830" y="1894840"/>
          <a:ext cx="9988550" cy="46164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12085"/>
                <a:gridCol w="7276465"/>
              </a:tblGrid>
              <a:tr h="3733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指南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专家共识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推荐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骨科常见疼痛管理临床实践指南</a:t>
                      </a: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2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2018</a:t>
                      </a: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版）</a:t>
                      </a:r>
                      <a:endParaRPr lang="zh-CN" altLang="en-US" sz="1200" b="1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对于创伤患者，明确诊断并当接受相应骨科治疗后仍存在疼痛，在患者无明确禁忌证的情况下推荐使用对乙酰氨基酚或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类药物，如：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洛索洛芬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双氯芬酸钠、塞来昔布等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老年骨关节炎慢病管理指南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口服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是无禁忌症患者的一线药物，选用最低有效剂量并短期使用，代表药物和用法用量如：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洛索洛芬钠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60mg/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次，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次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天，塞来昔布，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200mg/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次，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次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天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骨科加速康复围手术期疼痛管理专家共识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术前疼痛管理应采用以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为基础的多模式镇痛方案，减少阿片类药物用量，并注意预防和及时处理并发症；术后镇痛首选药物镇痛，以口服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或选择性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COX-2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抑制剂为主，如双氯芬酸、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洛索洛芬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、美洛昔康等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6356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老年骨质疏松性疼痛诊疗与管理中国专家共识</a:t>
                      </a: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2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2024</a:t>
                      </a: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版）</a:t>
                      </a:r>
                      <a:endParaRPr lang="zh-CN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非甾体抗炎镇痛药是临床应用最为广泛的镇痛药物，常用的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包括布洛芬、双氯芬酸、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洛索洛芬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、塞来昔布、依托考昔等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骨关节炎临床药物治疗专家共识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口服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是目前控制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OA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相关症状的首选药物。目前国内治疗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OA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的常用口服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包括阿司匹林、布洛芬、尼美舒利、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洛索洛芬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、双氯芬酸等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544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肌肉骨骼慢性疼痛诊治专家共识（2021年）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口服</a:t>
                      </a:r>
                      <a:r>
                        <a:rPr lang="en-US" altLang="zh-CN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NSAIDs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药物是肌肉骨骼慢性疼痛治疗的一线用药。</a:t>
                      </a:r>
                      <a:endParaRPr lang="zh-CN" altLang="en-US" sz="10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766695" y="12141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pitchFamily="34" charset="-120"/>
                <a:sym typeface="+mn-ea"/>
              </a:rPr>
              <a:t>洛索洛芬钠荣获指南</a:t>
            </a:r>
            <a:r>
              <a:rPr lang="zh-CN" altLang="en-US" sz="28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pitchFamily="34" charset="-120"/>
                <a:sym typeface="+mn-ea"/>
              </a:rPr>
              <a:t>共识</a:t>
            </a:r>
            <a:r>
              <a:rPr lang="en-US" sz="28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pitchFamily="34" charset="-120"/>
                <a:sym typeface="+mn-ea"/>
              </a:rPr>
              <a:t>一致推荐</a:t>
            </a:r>
            <a:endParaRPr lang="en-US" altLang="en-US" sz="2800" b="1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28" name="textbox 128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19621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 Light" panose="020B0502040204020203" charset="-122"/>
                </a:rPr>
                <a:t>04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32" name="textbox 132"/>
          <p:cNvSpPr/>
          <p:nvPr/>
        </p:nvSpPr>
        <p:spPr>
          <a:xfrm>
            <a:off x="1800593" y="472418"/>
            <a:ext cx="2595794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7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  <a:p>
            <a:pPr marL="27940" algn="l" rtl="0" eaLnBrk="0">
              <a:lnSpc>
                <a:spcPts val="2580"/>
              </a:lnSpc>
              <a:spcBef>
                <a:spcPts val="530"/>
              </a:spcBef>
            </a:pPr>
            <a:endParaRPr sz="20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59365" y="864235"/>
            <a:ext cx="1657350" cy="269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194" name="table 194"/>
          <p:cNvGraphicFramePr>
            <a:graphicFrameLocks noGrp="1"/>
          </p:cNvGraphicFramePr>
          <p:nvPr/>
        </p:nvGraphicFramePr>
        <p:xfrm>
          <a:off x="978874" y="1889185"/>
          <a:ext cx="10382884" cy="2239518"/>
        </p:xfrm>
        <a:graphic>
          <a:graphicData uri="http://schemas.openxmlformats.org/drawingml/2006/table">
            <a:tbl>
              <a:tblPr/>
              <a:tblGrid>
                <a:gridCol w="1127125"/>
                <a:gridCol w="9255759"/>
              </a:tblGrid>
              <a:tr h="1965573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Franklin Gothic Medium" panose="020B0603020102020204" charset="0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sz="1000" dirty="0">
                        <a:latin typeface="Franklin Gothic Medium" panose="020B0603020102020204" charset="0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marL="666115" indent="-285750" algn="l" rtl="0" eaLnBrk="0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charset="0"/>
                        <a:buChar char="ü"/>
                        <a:tabLst>
                          <a:tab pos="542290" algn="l"/>
                        </a:tabLst>
                      </a:pPr>
                      <a:r>
                        <a:rPr lang="zh-CN" altLang="en-US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起效快</a:t>
                      </a:r>
                      <a:r>
                        <a:rPr lang="zh-CN" altLang="en-US" smtClean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：</a:t>
                      </a:r>
                      <a:r>
                        <a:rPr lang="zh-CN" altLang="en-US" sz="1800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口</a:t>
                      </a:r>
                      <a:r>
                        <a:rPr lang="zh-CN" altLang="en-US" sz="1800" b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服溶液剂型</a:t>
                      </a:r>
                      <a:r>
                        <a:rPr lang="zh-CN" altLang="en-US" sz="180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无体内崩解过程，吸收更快，</a:t>
                      </a:r>
                      <a:r>
                        <a:rPr lang="zh-CN" altLang="en-US" sz="1800" b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缩短血药达峰时间，起效</a:t>
                      </a:r>
                      <a:r>
                        <a:rPr lang="zh-CN" altLang="en-US" sz="1800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快，</a:t>
                      </a:r>
                      <a:r>
                        <a:rPr lang="zh-CN" altLang="en-US" b="1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可快速缓解症状，比其他口服固体制剂更具优</a:t>
                      </a:r>
                      <a:r>
                        <a:rPr lang="zh-CN" altLang="en-US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势</a:t>
                      </a:r>
                      <a:endParaRPr lang="en-US" altLang="zh-CN" b="1" smtClean="0">
                        <a:solidFill>
                          <a:srgbClr val="C00000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666115" marR="0" lvl="0" indent="-285750" algn="l" defTabSz="914400" rtl="0" eaLnBrk="0" fontAlgn="auto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charset="0"/>
                        <a:buChar char="ü"/>
                        <a:tabLst>
                          <a:tab pos="542290" algn="l"/>
                        </a:tabLst>
                        <a:defRPr/>
                      </a:pPr>
                      <a:r>
                        <a:rPr lang="zh-CN" altLang="en-US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独家单剂量袋装</a:t>
                      </a:r>
                      <a:r>
                        <a:rPr lang="zh-CN" altLang="en-US" smtClean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zh-CN" altLang="en-US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携带、贮存便捷</a:t>
                      </a:r>
                      <a:r>
                        <a:rPr lang="zh-CN" altLang="en-US" smtClean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，契合家庭日常备药及外出用药需求</a:t>
                      </a:r>
                      <a:endParaRPr lang="en-US" altLang="zh-CN" smtClean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666115" marR="0" lvl="0" indent="-285750" algn="l" defTabSz="914400" rtl="0" eaLnBrk="0" fontAlgn="auto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charset="0"/>
                        <a:buChar char="ü"/>
                        <a:tabLst>
                          <a:tab pos="542290" algn="l"/>
                        </a:tabLst>
                        <a:defRPr/>
                      </a:pPr>
                      <a:r>
                        <a:rPr lang="zh-CN" altLang="en-US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剂量可控、准确</a:t>
                      </a:r>
                      <a:r>
                        <a:rPr lang="zh-CN" altLang="en-US" smtClean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：配套</a:t>
                      </a:r>
                      <a:r>
                        <a:rPr lang="zh-CN" altLang="en-US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专用量杯</a:t>
                      </a:r>
                      <a:r>
                        <a:rPr lang="zh-CN" altLang="en-US" smtClean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，对于因病情需要增减用药量的患者，洛索洛芬钠口服溶液可以</a:t>
                      </a:r>
                      <a:r>
                        <a:rPr lang="zh-CN" altLang="en-US" b="1" smtClean="0">
                          <a:solidFill>
                            <a:srgbClr val="C00000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精确控制用药量</a:t>
                      </a:r>
                      <a:r>
                        <a:rPr lang="zh-CN" altLang="en-US" smtClean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，避免因用药量不精确导致疗效不佳</a:t>
                      </a:r>
                      <a:endParaRPr lang="en-US" altLang="zh-CN" b="1" smtClean="0">
                        <a:solidFill>
                          <a:srgbClr val="C00000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380365" indent="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  <a:buFont typeface="Wingdings" panose="05000000000000000000" charset="0"/>
                        <a:buNone/>
                        <a:tabLst>
                          <a:tab pos="542290" algn="l"/>
                        </a:tabLst>
                      </a:pPr>
                      <a:endParaRPr lang="en-US" altLang="zh-CN" sz="1800" smtClean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2" name="table 202"/>
          <p:cNvGraphicFramePr>
            <a:graphicFrameLocks noGrp="1"/>
          </p:cNvGraphicFramePr>
          <p:nvPr/>
        </p:nvGraphicFramePr>
        <p:xfrm>
          <a:off x="978873" y="4653776"/>
          <a:ext cx="10382885" cy="2029777"/>
        </p:xfrm>
        <a:graphic>
          <a:graphicData uri="http://schemas.openxmlformats.org/drawingml/2006/table">
            <a:tbl>
              <a:tblPr/>
              <a:tblGrid>
                <a:gridCol w="1125855"/>
                <a:gridCol w="9257030"/>
              </a:tblGrid>
              <a:tr h="202977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Franklin Gothic Medium" panose="020B0603020102020204" charset="0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ct val="120000"/>
                        </a:lnSpc>
                        <a:buFont typeface="Wingdings" panose="05000000000000000000" charset="0"/>
                        <a:buNone/>
                      </a:pPr>
                      <a:endParaRPr sz="1800" dirty="0">
                        <a:latin typeface="Franklin Gothic Medium" panose="020B060302010202020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4" name="picture 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57781" y="4892468"/>
            <a:ext cx="975070" cy="1558113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31342" y="2102920"/>
            <a:ext cx="975070" cy="1558112"/>
          </a:xfrm>
          <a:prstGeom prst="rect">
            <a:avLst/>
          </a:prstGeom>
        </p:spPr>
      </p:pic>
      <p:sp>
        <p:nvSpPr>
          <p:cNvPr id="220" name="path 220"/>
          <p:cNvSpPr/>
          <p:nvPr/>
        </p:nvSpPr>
        <p:spPr>
          <a:xfrm>
            <a:off x="5762409" y="4095647"/>
            <a:ext cx="345440" cy="318135"/>
          </a:xfrm>
          <a:custGeom>
            <a:avLst/>
            <a:gdLst/>
            <a:ahLst/>
            <a:cxnLst/>
            <a:rect l="0" t="0" r="0" b="0"/>
            <a:pathLst>
              <a:path w="543" h="500">
                <a:moveTo>
                  <a:pt x="533" y="7"/>
                </a:moveTo>
                <a:lnTo>
                  <a:pt x="533" y="250"/>
                </a:lnTo>
                <a:lnTo>
                  <a:pt x="271" y="493"/>
                </a:lnTo>
                <a:lnTo>
                  <a:pt x="10" y="250"/>
                </a:lnTo>
                <a:lnTo>
                  <a:pt x="10" y="7"/>
                </a:lnTo>
                <a:lnTo>
                  <a:pt x="271" y="250"/>
                </a:lnTo>
                <a:lnTo>
                  <a:pt x="533" y="7"/>
                </a:lnTo>
                <a:close/>
              </a:path>
            </a:pathLst>
          </a:custGeom>
          <a:solidFill>
            <a:schemeClr val="accent1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4" name="path 224"/>
          <p:cNvSpPr/>
          <p:nvPr/>
        </p:nvSpPr>
        <p:spPr>
          <a:xfrm>
            <a:off x="5762409" y="4368697"/>
            <a:ext cx="345440" cy="318135"/>
          </a:xfrm>
          <a:custGeom>
            <a:avLst/>
            <a:gdLst/>
            <a:ahLst/>
            <a:cxnLst/>
            <a:rect l="0" t="0" r="0" b="0"/>
            <a:pathLst>
              <a:path w="543" h="500">
                <a:moveTo>
                  <a:pt x="533" y="7"/>
                </a:moveTo>
                <a:lnTo>
                  <a:pt x="533" y="250"/>
                </a:lnTo>
                <a:lnTo>
                  <a:pt x="271" y="493"/>
                </a:lnTo>
                <a:lnTo>
                  <a:pt x="10" y="250"/>
                </a:lnTo>
                <a:lnTo>
                  <a:pt x="10" y="7"/>
                </a:lnTo>
                <a:lnTo>
                  <a:pt x="271" y="250"/>
                </a:lnTo>
                <a:lnTo>
                  <a:pt x="533" y="7"/>
                </a:lnTo>
                <a:close/>
              </a:path>
            </a:pathLst>
          </a:custGeom>
          <a:solidFill>
            <a:schemeClr val="accent1"/>
          </a:solidFill>
          <a:ln w="12700" cap="flat">
            <a:solidFill>
              <a:srgbClr val="FF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19379" y="4987264"/>
            <a:ext cx="8955405" cy="15758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eaLnBrk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zh-CN" altLang="en-US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覆</a:t>
            </a:r>
            <a:r>
              <a:rPr lang="zh-CN" altLang="en-US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盖</a:t>
            </a:r>
            <a:r>
              <a:rPr lang="zh-CN" altLang="en-US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人群广泛</a:t>
            </a:r>
            <a:r>
              <a:rPr lang="zh-CN" altLang="en-US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：可解决吞咽困难患者、老年患者、管饲群体、差旅人士等服用、携带不方便的问题</a:t>
            </a:r>
            <a:r>
              <a:rPr lang="zh-CN" altLang="en-US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。</a:t>
            </a:r>
            <a:endParaRPr lang="en-US" altLang="zh-CN">
              <a:latin typeface="Franklin Gothic Medium" panose="020B0603020102020204" charset="0"/>
              <a:ea typeface="微软雅黑" panose="020B0503020204020204" charset="-122"/>
              <a:sym typeface="+mn-ea"/>
            </a:endParaRPr>
          </a:p>
          <a:p>
            <a:pPr marL="285750" indent="-285750" eaLnBrk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zh-CN" altLang="en-US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填补国内空白</a:t>
            </a:r>
            <a:r>
              <a:rPr lang="zh-CN" altLang="en-US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：非甾体抗炎药以口服固体剂型为主，我公司上市的洛索洛芬钠口服溶液</a:t>
            </a:r>
            <a:r>
              <a:rPr lang="zh-CN" altLang="en-US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弥补目录内成人吞咽困难患者解热、消炎、镇痛的用药</a:t>
            </a:r>
            <a:r>
              <a:rPr lang="zh-CN" altLang="en-US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不</a:t>
            </a:r>
            <a:r>
              <a:rPr lang="zh-CN" altLang="en-US" b="1" smtClean="0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足</a:t>
            </a:r>
            <a:endParaRPr lang="en-US" altLang="zh-CN" b="1">
              <a:solidFill>
                <a:srgbClr val="C00000"/>
              </a:solidFill>
              <a:latin typeface="Franklin Gothic Medium" panose="020B060302010202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1670" y="1218565"/>
            <a:ext cx="814832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pitchFamily="34" charset="-120"/>
                <a:sym typeface="+mn-ea"/>
              </a:rPr>
              <a:t>吞咽障碍群体口服抗炎镇痛</a:t>
            </a:r>
            <a:r>
              <a:rPr lang="zh-CN" altLang="en-US" sz="24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pitchFamily="34" charset="-120"/>
                <a:sym typeface="+mn-ea"/>
              </a:rPr>
              <a:t>全新用药选择</a:t>
            </a:r>
            <a:endParaRPr lang="zh-CN" altLang="en-US" sz="2400" b="1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50"/>
          <p:cNvSpPr/>
          <p:nvPr/>
        </p:nvSpPr>
        <p:spPr>
          <a:xfrm>
            <a:off x="1801303" y="472418"/>
            <a:ext cx="2080895" cy="775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97000"/>
              </a:lnSpc>
            </a:pPr>
            <a:r>
              <a:rPr sz="2700" kern="0" spc="-24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公平性</a:t>
            </a:r>
            <a:r>
              <a:rPr lang="zh-CN" sz="2700" kern="0" spc="-240" dirty="0">
                <a:solidFill>
                  <a:srgbClr val="0054A7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rPr>
              <a:t>（一）</a:t>
            </a:r>
            <a:endParaRPr sz="27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05000"/>
              </a:lnSpc>
            </a:pPr>
            <a:endParaRPr sz="2000" dirty="0"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52" name="picture 1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54" name="textbox 15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 Light" panose="020B0502040204020203" charset="-122"/>
                </a:rPr>
                <a:t>05</a:t>
              </a:r>
              <a:endParaRPr sz="4400" dirty="0"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129520" y="869950"/>
            <a:ext cx="163385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洛索洛芬钠口服溶液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98000"/>
              </a:lnSpc>
            </a:pP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2" name="group 36"/>
          <p:cNvGrpSpPr/>
          <p:nvPr/>
        </p:nvGrpSpPr>
        <p:grpSpPr>
          <a:xfrm rot="21600000">
            <a:off x="707163" y="1667488"/>
            <a:ext cx="10787128" cy="989693"/>
            <a:chOff x="0" y="0"/>
            <a:chExt cx="10787128" cy="989693"/>
          </a:xfrm>
        </p:grpSpPr>
        <p:sp>
          <p:nvSpPr>
            <p:cNvPr id="230" name="path 230"/>
            <p:cNvSpPr/>
            <p:nvPr/>
          </p:nvSpPr>
          <p:spPr>
            <a:xfrm>
              <a:off x="1003526" y="1"/>
              <a:ext cx="9783601" cy="974271"/>
            </a:xfrm>
            <a:custGeom>
              <a:avLst/>
              <a:gdLst/>
              <a:ahLst/>
              <a:cxnLst/>
              <a:rect l="0" t="0" r="0" b="0"/>
              <a:pathLst>
                <a:path w="15407" h="1534">
                  <a:moveTo>
                    <a:pt x="15407" y="255"/>
                  </a:moveTo>
                  <a:lnTo>
                    <a:pt x="15407" y="1278"/>
                  </a:lnTo>
                  <a:cubicBezTo>
                    <a:pt x="15407" y="1346"/>
                    <a:pt x="15306" y="1411"/>
                    <a:pt x="15126" y="1459"/>
                  </a:cubicBezTo>
                  <a:cubicBezTo>
                    <a:pt x="14945" y="1507"/>
                    <a:pt x="14701" y="1534"/>
                    <a:pt x="14447" y="1534"/>
                  </a:cubicBezTo>
                  <a:lnTo>
                    <a:pt x="0" y="1534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47" y="0"/>
                  </a:lnTo>
                  <a:cubicBezTo>
                    <a:pt x="14701" y="0"/>
                    <a:pt x="14946" y="26"/>
                    <a:pt x="15126" y="74"/>
                  </a:cubicBezTo>
                  <a:cubicBezTo>
                    <a:pt x="15306" y="122"/>
                    <a:pt x="15407" y="187"/>
                    <a:pt x="15407" y="255"/>
                  </a:cubicBezTo>
                  <a:lnTo>
                    <a:pt x="15407" y="255"/>
                  </a:lnTo>
                  <a:close/>
                </a:path>
              </a:pathLst>
            </a:custGeom>
            <a:solidFill>
              <a:srgbClr val="DBE8F3">
                <a:alpha val="9019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2" name="path 232"/>
            <p:cNvSpPr/>
            <p:nvPr/>
          </p:nvSpPr>
          <p:spPr>
            <a:xfrm>
              <a:off x="0" y="0"/>
              <a:ext cx="1003526" cy="989693"/>
            </a:xfrm>
            <a:custGeom>
              <a:avLst/>
              <a:gdLst/>
              <a:ahLst/>
              <a:cxnLst/>
              <a:rect l="0" t="0" r="0" b="0"/>
              <a:pathLst>
                <a:path w="1580" h="1558">
                  <a:moveTo>
                    <a:pt x="0" y="259"/>
                  </a:moveTo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lnTo>
                    <a:pt x="1320" y="0"/>
                  </a:lnTo>
                  <a:cubicBezTo>
                    <a:pt x="1464" y="0"/>
                    <a:pt x="1580" y="116"/>
                    <a:pt x="1580" y="259"/>
                  </a:cubicBezTo>
                  <a:lnTo>
                    <a:pt x="1580" y="1298"/>
                  </a:lnTo>
                  <a:cubicBezTo>
                    <a:pt x="1580" y="1442"/>
                    <a:pt x="1464" y="1558"/>
                    <a:pt x="1320" y="1558"/>
                  </a:cubicBezTo>
                  <a:lnTo>
                    <a:pt x="259" y="1558"/>
                  </a:lnTo>
                  <a:cubicBezTo>
                    <a:pt x="116" y="1558"/>
                    <a:pt x="0" y="1442"/>
                    <a:pt x="0" y="1298"/>
                  </a:cubicBezTo>
                  <a:lnTo>
                    <a:pt x="0" y="259"/>
                  </a:lnTo>
                  <a:close/>
                </a:path>
              </a:pathLst>
            </a:custGeom>
            <a:solidFill>
              <a:srgbClr val="3382C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707163" y="2848723"/>
            <a:ext cx="10787128" cy="989693"/>
            <a:chOff x="0" y="0"/>
            <a:chExt cx="10787128" cy="989693"/>
          </a:xfrm>
        </p:grpSpPr>
        <p:sp>
          <p:nvSpPr>
            <p:cNvPr id="234" name="path 234"/>
            <p:cNvSpPr/>
            <p:nvPr/>
          </p:nvSpPr>
          <p:spPr>
            <a:xfrm>
              <a:off x="1003526" y="0"/>
              <a:ext cx="9783601" cy="974271"/>
            </a:xfrm>
            <a:custGeom>
              <a:avLst/>
              <a:gdLst/>
              <a:ahLst/>
              <a:cxnLst/>
              <a:rect l="0" t="0" r="0" b="0"/>
              <a:pathLst>
                <a:path w="15407" h="1534">
                  <a:moveTo>
                    <a:pt x="15407" y="255"/>
                  </a:moveTo>
                  <a:lnTo>
                    <a:pt x="15407" y="1278"/>
                  </a:lnTo>
                  <a:cubicBezTo>
                    <a:pt x="15407" y="1346"/>
                    <a:pt x="15306" y="1411"/>
                    <a:pt x="15126" y="1459"/>
                  </a:cubicBezTo>
                  <a:cubicBezTo>
                    <a:pt x="14945" y="1507"/>
                    <a:pt x="14701" y="1534"/>
                    <a:pt x="14447" y="1534"/>
                  </a:cubicBezTo>
                  <a:lnTo>
                    <a:pt x="0" y="1534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47" y="0"/>
                  </a:lnTo>
                  <a:cubicBezTo>
                    <a:pt x="14701" y="0"/>
                    <a:pt x="14946" y="26"/>
                    <a:pt x="15126" y="74"/>
                  </a:cubicBezTo>
                  <a:cubicBezTo>
                    <a:pt x="15306" y="122"/>
                    <a:pt x="15407" y="187"/>
                    <a:pt x="15407" y="255"/>
                  </a:cubicBezTo>
                  <a:lnTo>
                    <a:pt x="15407" y="255"/>
                  </a:lnTo>
                  <a:close/>
                </a:path>
              </a:pathLst>
            </a:custGeom>
            <a:solidFill>
              <a:srgbClr val="DBE8F3">
                <a:alpha val="9019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" name="path 236"/>
            <p:cNvSpPr/>
            <p:nvPr/>
          </p:nvSpPr>
          <p:spPr>
            <a:xfrm>
              <a:off x="0" y="0"/>
              <a:ext cx="1003526" cy="989693"/>
            </a:xfrm>
            <a:custGeom>
              <a:avLst/>
              <a:gdLst/>
              <a:ahLst/>
              <a:cxnLst/>
              <a:rect l="0" t="0" r="0" b="0"/>
              <a:pathLst>
                <a:path w="1580" h="1558">
                  <a:moveTo>
                    <a:pt x="0" y="259"/>
                  </a:moveTo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lnTo>
                    <a:pt x="1320" y="0"/>
                  </a:lnTo>
                  <a:cubicBezTo>
                    <a:pt x="1464" y="0"/>
                    <a:pt x="1580" y="116"/>
                    <a:pt x="1580" y="259"/>
                  </a:cubicBezTo>
                  <a:lnTo>
                    <a:pt x="1580" y="1298"/>
                  </a:lnTo>
                  <a:cubicBezTo>
                    <a:pt x="1580" y="1442"/>
                    <a:pt x="1464" y="1558"/>
                    <a:pt x="1320" y="1558"/>
                  </a:cubicBezTo>
                  <a:lnTo>
                    <a:pt x="259" y="1558"/>
                  </a:lnTo>
                  <a:cubicBezTo>
                    <a:pt x="116" y="1558"/>
                    <a:pt x="0" y="1442"/>
                    <a:pt x="0" y="1298"/>
                  </a:cubicBezTo>
                  <a:lnTo>
                    <a:pt x="0" y="259"/>
                  </a:lnTo>
                  <a:close/>
                </a:path>
              </a:pathLst>
            </a:custGeom>
            <a:solidFill>
              <a:srgbClr val="3382C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40"/>
          <p:cNvGrpSpPr/>
          <p:nvPr/>
        </p:nvGrpSpPr>
        <p:grpSpPr>
          <a:xfrm rot="21600000">
            <a:off x="707163" y="4067985"/>
            <a:ext cx="10787128" cy="989693"/>
            <a:chOff x="0" y="0"/>
            <a:chExt cx="10787128" cy="989693"/>
          </a:xfrm>
        </p:grpSpPr>
        <p:sp>
          <p:nvSpPr>
            <p:cNvPr id="238" name="path 238"/>
            <p:cNvSpPr/>
            <p:nvPr/>
          </p:nvSpPr>
          <p:spPr>
            <a:xfrm>
              <a:off x="1003526" y="1"/>
              <a:ext cx="9783601" cy="974270"/>
            </a:xfrm>
            <a:custGeom>
              <a:avLst/>
              <a:gdLst/>
              <a:ahLst/>
              <a:cxnLst/>
              <a:rect l="0" t="0" r="0" b="0"/>
              <a:pathLst>
                <a:path w="15407" h="1534">
                  <a:moveTo>
                    <a:pt x="15407" y="255"/>
                  </a:moveTo>
                  <a:lnTo>
                    <a:pt x="15407" y="1278"/>
                  </a:lnTo>
                  <a:cubicBezTo>
                    <a:pt x="15407" y="1346"/>
                    <a:pt x="15306" y="1411"/>
                    <a:pt x="15126" y="1459"/>
                  </a:cubicBezTo>
                  <a:cubicBezTo>
                    <a:pt x="14945" y="1507"/>
                    <a:pt x="14701" y="1534"/>
                    <a:pt x="14447" y="1534"/>
                  </a:cubicBezTo>
                  <a:lnTo>
                    <a:pt x="0" y="1534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47" y="0"/>
                  </a:lnTo>
                  <a:cubicBezTo>
                    <a:pt x="14701" y="0"/>
                    <a:pt x="14946" y="26"/>
                    <a:pt x="15126" y="74"/>
                  </a:cubicBezTo>
                  <a:cubicBezTo>
                    <a:pt x="15306" y="122"/>
                    <a:pt x="15407" y="187"/>
                    <a:pt x="15407" y="255"/>
                  </a:cubicBezTo>
                  <a:lnTo>
                    <a:pt x="15407" y="255"/>
                  </a:lnTo>
                  <a:close/>
                </a:path>
              </a:pathLst>
            </a:custGeom>
            <a:solidFill>
              <a:srgbClr val="DBE8F3">
                <a:alpha val="9019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0" name="path 240"/>
            <p:cNvSpPr/>
            <p:nvPr/>
          </p:nvSpPr>
          <p:spPr>
            <a:xfrm>
              <a:off x="0" y="0"/>
              <a:ext cx="1003526" cy="989693"/>
            </a:xfrm>
            <a:custGeom>
              <a:avLst/>
              <a:gdLst/>
              <a:ahLst/>
              <a:cxnLst/>
              <a:rect l="0" t="0" r="0" b="0"/>
              <a:pathLst>
                <a:path w="1580" h="1558">
                  <a:moveTo>
                    <a:pt x="0" y="259"/>
                  </a:moveTo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lnTo>
                    <a:pt x="1320" y="0"/>
                  </a:lnTo>
                  <a:cubicBezTo>
                    <a:pt x="1464" y="0"/>
                    <a:pt x="1580" y="116"/>
                    <a:pt x="1580" y="259"/>
                  </a:cubicBezTo>
                  <a:lnTo>
                    <a:pt x="1580" y="1298"/>
                  </a:lnTo>
                  <a:cubicBezTo>
                    <a:pt x="1580" y="1442"/>
                    <a:pt x="1464" y="1558"/>
                    <a:pt x="1320" y="1558"/>
                  </a:cubicBezTo>
                  <a:lnTo>
                    <a:pt x="259" y="1558"/>
                  </a:lnTo>
                  <a:cubicBezTo>
                    <a:pt x="116" y="1558"/>
                    <a:pt x="0" y="1442"/>
                    <a:pt x="0" y="1298"/>
                  </a:cubicBezTo>
                  <a:lnTo>
                    <a:pt x="0" y="259"/>
                  </a:lnTo>
                  <a:close/>
                </a:path>
              </a:pathLst>
            </a:custGeom>
            <a:solidFill>
              <a:srgbClr val="3382C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2"/>
          <p:cNvGrpSpPr/>
          <p:nvPr/>
        </p:nvGrpSpPr>
        <p:grpSpPr>
          <a:xfrm rot="21600000">
            <a:off x="707163" y="5306656"/>
            <a:ext cx="10787128" cy="989692"/>
            <a:chOff x="0" y="0"/>
            <a:chExt cx="10787128" cy="989692"/>
          </a:xfrm>
        </p:grpSpPr>
        <p:sp>
          <p:nvSpPr>
            <p:cNvPr id="242" name="path 242"/>
            <p:cNvSpPr/>
            <p:nvPr/>
          </p:nvSpPr>
          <p:spPr>
            <a:xfrm>
              <a:off x="1003526" y="0"/>
              <a:ext cx="9783601" cy="974271"/>
            </a:xfrm>
            <a:custGeom>
              <a:avLst/>
              <a:gdLst/>
              <a:ahLst/>
              <a:cxnLst/>
              <a:rect l="0" t="0" r="0" b="0"/>
              <a:pathLst>
                <a:path w="15407" h="1534">
                  <a:moveTo>
                    <a:pt x="15407" y="255"/>
                  </a:moveTo>
                  <a:lnTo>
                    <a:pt x="15407" y="1278"/>
                  </a:lnTo>
                  <a:cubicBezTo>
                    <a:pt x="15407" y="1346"/>
                    <a:pt x="15306" y="1411"/>
                    <a:pt x="15126" y="1459"/>
                  </a:cubicBezTo>
                  <a:cubicBezTo>
                    <a:pt x="14945" y="1507"/>
                    <a:pt x="14701" y="1534"/>
                    <a:pt x="14447" y="1534"/>
                  </a:cubicBezTo>
                  <a:lnTo>
                    <a:pt x="0" y="1534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47" y="0"/>
                  </a:lnTo>
                  <a:cubicBezTo>
                    <a:pt x="14701" y="0"/>
                    <a:pt x="14946" y="26"/>
                    <a:pt x="15126" y="74"/>
                  </a:cubicBezTo>
                  <a:cubicBezTo>
                    <a:pt x="15306" y="122"/>
                    <a:pt x="15407" y="187"/>
                    <a:pt x="15407" y="255"/>
                  </a:cubicBezTo>
                  <a:lnTo>
                    <a:pt x="15407" y="255"/>
                  </a:lnTo>
                  <a:close/>
                </a:path>
              </a:pathLst>
            </a:custGeom>
            <a:solidFill>
              <a:srgbClr val="DBE8F3">
                <a:alpha val="9019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4" name="path 244"/>
            <p:cNvSpPr/>
            <p:nvPr/>
          </p:nvSpPr>
          <p:spPr>
            <a:xfrm>
              <a:off x="0" y="0"/>
              <a:ext cx="1003526" cy="989692"/>
            </a:xfrm>
            <a:custGeom>
              <a:avLst/>
              <a:gdLst/>
              <a:ahLst/>
              <a:cxnLst/>
              <a:rect l="0" t="0" r="0" b="0"/>
              <a:pathLst>
                <a:path w="1580" h="1558">
                  <a:moveTo>
                    <a:pt x="0" y="259"/>
                  </a:moveTo>
                  <a:moveTo>
                    <a:pt x="0" y="259"/>
                  </a:moveTo>
                  <a:cubicBezTo>
                    <a:pt x="0" y="116"/>
                    <a:pt x="116" y="0"/>
                    <a:pt x="259" y="0"/>
                  </a:cubicBezTo>
                  <a:lnTo>
                    <a:pt x="1320" y="0"/>
                  </a:lnTo>
                  <a:cubicBezTo>
                    <a:pt x="1464" y="0"/>
                    <a:pt x="1580" y="116"/>
                    <a:pt x="1580" y="259"/>
                  </a:cubicBezTo>
                  <a:lnTo>
                    <a:pt x="1580" y="1298"/>
                  </a:lnTo>
                  <a:cubicBezTo>
                    <a:pt x="1580" y="1442"/>
                    <a:pt x="1464" y="1558"/>
                    <a:pt x="1320" y="1558"/>
                  </a:cubicBezTo>
                  <a:lnTo>
                    <a:pt x="259" y="1558"/>
                  </a:lnTo>
                  <a:cubicBezTo>
                    <a:pt x="116" y="1558"/>
                    <a:pt x="0" y="1442"/>
                    <a:pt x="0" y="1298"/>
                  </a:cubicBezTo>
                  <a:lnTo>
                    <a:pt x="0" y="259"/>
                  </a:lnTo>
                  <a:close/>
                </a:path>
              </a:pathLst>
            </a:custGeom>
            <a:solidFill>
              <a:srgbClr val="3382C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0" name="textbox 250"/>
          <p:cNvSpPr/>
          <p:nvPr/>
        </p:nvSpPr>
        <p:spPr>
          <a:xfrm>
            <a:off x="1941195" y="4206875"/>
            <a:ext cx="9324975" cy="796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2065"/>
              </a:lnSpc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我国</a:t>
            </a:r>
            <a:r>
              <a:rPr lang="zh-CN" altLang="en-US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慢性疼痛病人数量超过</a:t>
            </a:r>
            <a:r>
              <a:rPr lang="en-US" altLang="zh-CN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亿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，并正以每年</a:t>
            </a:r>
            <a:r>
              <a:rPr lang="en-US" altLang="zh-CN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1000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万至</a:t>
            </a:r>
            <a:r>
              <a:rPr lang="en-US" altLang="zh-CN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2000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万的速度增长。吞咽障碍的发病率和患病率随年龄的增加而增加，其中</a:t>
            </a:r>
            <a:r>
              <a:rPr lang="en-US" altLang="zh-CN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50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岁以上人群的患病率为</a:t>
            </a:r>
            <a:r>
              <a:rPr lang="en-US" altLang="zh-CN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5.5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％</a:t>
            </a:r>
            <a:r>
              <a:rPr lang="en-US" altLang="zh-CN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-8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％。</a:t>
            </a:r>
            <a:r>
              <a:rPr lang="zh-CN" altLang="en-US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脑卒中患者急性期吞咽障碍的患病率约为</a:t>
            </a:r>
            <a:r>
              <a:rPr lang="en-US" altLang="zh-CN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42%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，据统计，约</a:t>
            </a:r>
            <a:r>
              <a:rPr lang="en-US" altLang="zh-CN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70%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的卒中患者每天忍受疼痛的折磨。</a:t>
            </a:r>
            <a:endParaRPr lang="zh-CN" altLang="en-US" sz="1400">
              <a:latin typeface="Franklin Gothic Medium" panose="020B0603020102020204" charset="0"/>
              <a:ea typeface="微软雅黑" panose="020B0503020204020204" charset="-122"/>
            </a:endParaRPr>
          </a:p>
          <a:p>
            <a:pPr marL="12700" algn="l" rtl="0" eaLnBrk="0">
              <a:lnSpc>
                <a:spcPts val="2065"/>
              </a:lnSpc>
              <a:tabLst>
                <a:tab pos="156845" algn="l"/>
              </a:tabLst>
            </a:pPr>
            <a:endParaRPr lang="zh-CN" altLang="en-US" sz="1500">
              <a:latin typeface="Franklin Gothic Medium" panose="020B0603020102020204" charset="0"/>
              <a:ea typeface="微软雅黑" panose="020B0503020204020204" charset="-122"/>
            </a:endParaRPr>
          </a:p>
          <a:p>
            <a:pPr marL="12700" algn="l" rtl="0" eaLnBrk="0">
              <a:lnSpc>
                <a:spcPts val="2065"/>
              </a:lnSpc>
              <a:tabLst>
                <a:tab pos="156845" algn="l"/>
              </a:tabLst>
            </a:pPr>
            <a:endParaRPr lang="zh-CN" altLang="en-US" sz="140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53875" y="4274362"/>
            <a:ext cx="145084" cy="130657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1913890" y="1711325"/>
            <a:ext cx="9371330" cy="1121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298450" indent="-285750" algn="l" rtl="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20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目录内适用成人吞咽困难患者的口服溶液药物仅布洛芬和右旋</a:t>
            </a:r>
            <a:r>
              <a:rPr lang="zh-CN" altLang="en-US" sz="120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  <a:sym typeface="+mn-lt"/>
              </a:rPr>
              <a:t>布洛芬口服液体剂</a:t>
            </a:r>
            <a:r>
              <a:rPr lang="zh-CN" altLang="en-US" sz="12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12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洛索洛芬钠口服溶液弥补目录内吞咽困难患者解热、消炎、镇痛的用药不足。</a:t>
            </a:r>
            <a:endParaRPr lang="zh-CN" altLang="en-US" sz="1200" b="1">
              <a:solidFill>
                <a:srgbClr val="C00000"/>
              </a:solidFill>
              <a:latin typeface="Franklin Gothic Medium" panose="020B0603020102020204" charset="0"/>
              <a:ea typeface="微软雅黑" panose="020B0503020204020204" charset="-122"/>
              <a:sym typeface="+mn-ea"/>
            </a:endParaRPr>
          </a:p>
          <a:p>
            <a:pPr marL="298450" indent="-28575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200" smtClean="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与</a:t>
            </a:r>
            <a:r>
              <a:rPr lang="zh-CN" altLang="en-US" sz="12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目录内同成分的贴剂等外用制剂相比，可满足全身性、部位多发性、深部疼痛的镇痛需求。</a:t>
            </a:r>
            <a:endParaRPr lang="en-US" altLang="zh-CN" sz="1200" smtClean="0">
              <a:latin typeface="Franklin Gothic Medium" panose="020B0603020102020204" charset="0"/>
              <a:ea typeface="微软雅黑" panose="020B0503020204020204" charset="-122"/>
              <a:sym typeface="+mn-ea"/>
            </a:endParaRPr>
          </a:p>
          <a:p>
            <a:pPr marL="298450" indent="-28575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200" smtClean="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与</a:t>
            </a:r>
            <a:r>
              <a:rPr lang="zh-CN" altLang="en-US" sz="12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目录内同品类片剂等口服常释制剂相比，无体内崩解过程，吸收更快，</a:t>
            </a:r>
            <a:r>
              <a:rPr lang="zh-CN" altLang="en-US" sz="12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缩短血药达峰时间，起效</a:t>
            </a:r>
            <a:r>
              <a:rPr lang="zh-CN" altLang="en-US" sz="1200" b="1" smtClean="0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快</a:t>
            </a:r>
            <a:r>
              <a:rPr lang="zh-CN" altLang="en-US" sz="1200" smtClean="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。</a:t>
            </a:r>
            <a:endParaRPr lang="en-US" altLang="zh-CN" sz="1200" smtClean="0">
              <a:latin typeface="Franklin Gothic Medium" panose="020B0603020102020204" charset="0"/>
              <a:ea typeface="微软雅黑" panose="020B0503020204020204" charset="-122"/>
              <a:sym typeface="+mn-ea"/>
            </a:endParaRPr>
          </a:p>
          <a:p>
            <a:pPr marL="12700" algn="l" rtl="0" eaLnBrk="0">
              <a:lnSpc>
                <a:spcPts val="2140"/>
              </a:lnSpc>
              <a:tabLst>
                <a:tab pos="156845" algn="l"/>
              </a:tabLst>
            </a:pPr>
            <a:endParaRPr lang="zh-CN" altLang="en-US" sz="1500">
              <a:latin typeface="Franklin Gothic Medium" panose="020B0603020102020204" charset="0"/>
              <a:ea typeface="微软雅黑" panose="020B0503020204020204" charset="-122"/>
            </a:endParaRPr>
          </a:p>
          <a:p>
            <a:pPr marL="298450" indent="-285750" algn="l" rtl="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>
                <a:tab pos="156845" algn="l"/>
              </a:tabLst>
            </a:pPr>
            <a:endParaRPr lang="zh-CN" altLang="en-US" sz="1200" b="1">
              <a:solidFill>
                <a:srgbClr val="C00000"/>
              </a:solidFill>
              <a:latin typeface="Franklin Gothic Medium" panose="020B0603020102020204" charset="0"/>
              <a:ea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7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tabLst>
                <a:tab pos="156845" algn="l"/>
              </a:tabLst>
            </a:pPr>
            <a:r>
              <a:rPr sz="1500" kern="0" spc="0" dirty="0">
                <a:solidFill>
                  <a:srgbClr val="C00000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C00000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15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2" name="textbox 262"/>
          <p:cNvSpPr/>
          <p:nvPr/>
        </p:nvSpPr>
        <p:spPr>
          <a:xfrm>
            <a:off x="1933575" y="2956560"/>
            <a:ext cx="9060815" cy="834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298450" indent="-28575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洛索洛芬钠被多指南</a:t>
            </a:r>
            <a:r>
              <a:rPr lang="en-US" altLang="zh-CN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共识推荐为疼痛患者的</a:t>
            </a:r>
            <a:r>
              <a:rPr lang="zh-CN" altLang="en-US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一线治疗方案。</a:t>
            </a:r>
            <a:endParaRPr lang="en-US" altLang="zh-CN" sz="1400">
              <a:latin typeface="Franklin Gothic Medium" panose="020B0603020102020204" charset="0"/>
              <a:ea typeface="微软雅黑" panose="020B0503020204020204" charset="-122"/>
              <a:sym typeface="+mn-ea"/>
            </a:endParaRPr>
          </a:p>
          <a:p>
            <a:pPr marL="298450" indent="-285750" algn="l" rtl="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将洛索洛芬钠口服溶液纳入医保，可</a:t>
            </a:r>
            <a:r>
              <a:rPr lang="zh-CN" altLang="en-US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满足成人吞咽困难等患者的基本用药需求</a:t>
            </a:r>
            <a:r>
              <a:rPr lang="zh-CN" altLang="en-US" sz="140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，有效缓解患者症</a:t>
            </a:r>
            <a:r>
              <a:rPr lang="zh-CN" altLang="en-US" sz="1400" smtClean="0"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状。</a:t>
            </a:r>
            <a:endParaRPr lang="en-US" altLang="zh-CN" sz="1400" smtClean="0">
              <a:latin typeface="Franklin Gothic Medium" panose="020B0603020102020204" charset="0"/>
              <a:ea typeface="微软雅黑" panose="020B0503020204020204" charset="-122"/>
              <a:sym typeface="+mn-ea"/>
            </a:endParaRPr>
          </a:p>
          <a:p>
            <a:pPr marL="298450" indent="-28575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40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为不</a:t>
            </a:r>
            <a:r>
              <a:rPr lang="zh-CN" altLang="en-US" sz="1400" smtClean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同患者人</a:t>
            </a:r>
            <a:r>
              <a:rPr lang="zh-CN" altLang="en-US" sz="140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群提供更多用药选择</a:t>
            </a:r>
            <a:r>
              <a:rPr lang="zh-CN" altLang="en-US" sz="1400" smtClean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，</a:t>
            </a:r>
            <a:r>
              <a:rPr lang="zh-CN" altLang="en-US" sz="1400" b="1" smtClean="0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</a:rPr>
              <a:t>促</a:t>
            </a:r>
            <a:r>
              <a:rPr lang="zh-CN" altLang="en-US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</a:rPr>
              <a:t>进目录内同类药品的良性竞争</a:t>
            </a:r>
            <a:r>
              <a:rPr lang="zh-CN" altLang="en-US" sz="1400" smtClean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，定价合理，</a:t>
            </a:r>
            <a:r>
              <a:rPr lang="zh-CN" altLang="en-US" sz="14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</a:rPr>
              <a:t>不额外增加医保负担</a:t>
            </a:r>
            <a:r>
              <a:rPr lang="zh-CN" altLang="en-US" sz="140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。</a:t>
            </a:r>
            <a:endParaRPr lang="zh-CN" altLang="en-US" sz="1400">
              <a:solidFill>
                <a:schemeClr val="tx1"/>
              </a:solidFill>
              <a:latin typeface="Franklin Gothic Medium" panose="020B0603020102020204" charset="0"/>
              <a:ea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tabLst>
                <a:tab pos="156845" algn="l"/>
              </a:tabLst>
            </a:pPr>
            <a:endParaRPr lang="zh-CN" altLang="en-US" sz="1500">
              <a:latin typeface="Franklin Gothic Medium" panose="020B0603020102020204" charset="0"/>
              <a:ea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tabLst>
                <a:tab pos="156845" algn="l"/>
              </a:tabLst>
            </a:pPr>
            <a:endParaRPr sz="15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" name="textbox 268"/>
          <p:cNvSpPr/>
          <p:nvPr/>
        </p:nvSpPr>
        <p:spPr>
          <a:xfrm>
            <a:off x="1906905" y="5334000"/>
            <a:ext cx="9476740" cy="959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298450" indent="-285750" algn="l" rtl="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可与目录内同化学名的不同剂型产品等剂量换用，</a:t>
            </a:r>
            <a:r>
              <a:rPr lang="zh-CN" altLang="en-US" sz="12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无需额外开展患者教育，利于临床管理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。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298450" indent="-285750" eaLnBrk="0"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200" smtClean="0">
                <a:latin typeface="+mn-ea"/>
                <a:sym typeface="+mn-ea"/>
              </a:rPr>
              <a:t>吸</a:t>
            </a:r>
            <a:r>
              <a:rPr lang="zh-CN" altLang="en-US" sz="1200">
                <a:latin typeface="+mn-ea"/>
                <a:sym typeface="+mn-ea"/>
              </a:rPr>
              <a:t>收快，起效快</a:t>
            </a:r>
            <a:r>
              <a:rPr lang="zh-CN" altLang="en-US" sz="1200" smtClean="0">
                <a:latin typeface="+mn-ea"/>
                <a:sym typeface="+mn-ea"/>
              </a:rPr>
              <a:t>，</a:t>
            </a:r>
            <a:r>
              <a:rPr lang="zh-CN" altLang="en-US" sz="1200">
                <a:latin typeface="+mn-ea"/>
                <a:sym typeface="+mn-ea"/>
              </a:rPr>
              <a:t>使用方便，依从性</a:t>
            </a:r>
            <a:r>
              <a:rPr lang="zh-CN" altLang="en-US" sz="1200" smtClean="0">
                <a:latin typeface="+mn-ea"/>
                <a:sym typeface="+mn-ea"/>
              </a:rPr>
              <a:t>高，适</a:t>
            </a:r>
            <a:r>
              <a:rPr lang="zh-CN" altLang="en-US" sz="1200">
                <a:latin typeface="+mn-ea"/>
                <a:sym typeface="+mn-ea"/>
              </a:rPr>
              <a:t>合成人吞咽困难患</a:t>
            </a:r>
            <a:r>
              <a:rPr lang="zh-CN" altLang="en-US" sz="1200" smtClean="0">
                <a:latin typeface="+mn-ea"/>
                <a:sym typeface="+mn-ea"/>
              </a:rPr>
              <a:t>者。</a:t>
            </a:r>
            <a:r>
              <a:rPr lang="zh-CN" altLang="en-US" sz="1200" smtClean="0">
                <a:solidFill>
                  <a:schemeClr val="tx1"/>
                </a:solidFill>
                <a:latin typeface="+mn-ea"/>
                <a:sym typeface="+mn-ea"/>
              </a:rPr>
              <a:t>适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应症、患者类型规定明确，</a:t>
            </a:r>
            <a:r>
              <a:rPr lang="zh-CN" altLang="en-US" sz="1200" b="1">
                <a:solidFill>
                  <a:srgbClr val="C00000"/>
                </a:solidFill>
                <a:latin typeface="+mn-ea"/>
                <a:sym typeface="+mn-ea"/>
              </a:rPr>
              <a:t>不存在超说明书使用和临床滥用风险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，便于医保部门监</a:t>
            </a:r>
            <a:r>
              <a:rPr lang="zh-CN" altLang="en-US" sz="1200" smtClean="0">
                <a:solidFill>
                  <a:schemeClr val="tx1"/>
                </a:solidFill>
                <a:latin typeface="+mn-ea"/>
                <a:sym typeface="+mn-ea"/>
              </a:rPr>
              <a:t>管。</a:t>
            </a:r>
            <a:endParaRPr lang="en-US" altLang="zh-CN" sz="1200" smtClean="0">
              <a:solidFill>
                <a:schemeClr val="tx1"/>
              </a:solidFill>
              <a:latin typeface="+mn-ea"/>
              <a:sym typeface="+mn-ea"/>
            </a:endParaRPr>
          </a:p>
          <a:p>
            <a:pPr marL="298450" indent="-28575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tabLst>
                <a:tab pos="156845" algn="l"/>
              </a:tabLst>
            </a:pPr>
            <a:r>
              <a:rPr lang="zh-CN" altLang="en-US" sz="1200" smtClean="0">
                <a:latin typeface="+mn-ea"/>
                <a:sym typeface="+mn-ea"/>
              </a:rPr>
              <a:t>洛</a:t>
            </a:r>
            <a:r>
              <a:rPr lang="zh-CN" altLang="en-US" sz="1200">
                <a:latin typeface="+mn-ea"/>
                <a:sym typeface="+mn-ea"/>
              </a:rPr>
              <a:t>索洛芬钠口服溶液自上市以来，已累积二十余年的临床合理用药经验和基础，</a:t>
            </a:r>
            <a:r>
              <a:rPr lang="zh-CN" altLang="en-US" sz="1200" b="1">
                <a:solidFill>
                  <a:srgbClr val="C00000"/>
                </a:solidFill>
                <a:latin typeface="Franklin Gothic Medium" panose="020B0603020102020204" charset="0"/>
                <a:ea typeface="微软雅黑" panose="020B0503020204020204" charset="-122"/>
                <a:sym typeface="+mn-ea"/>
              </a:rPr>
              <a:t>不良反应发生情况较低，耐受性好，安全性高，临床管理难度低。</a:t>
            </a:r>
            <a:endParaRPr lang="zh-CN" altLang="en-US" sz="1200" b="1">
              <a:solidFill>
                <a:srgbClr val="C00000"/>
              </a:solidFill>
              <a:latin typeface="Franklin Gothic Medium" panose="020B0603020102020204" charset="0"/>
              <a:ea typeface="微软雅黑" panose="020B0503020204020204" charset="-122"/>
            </a:endParaRPr>
          </a:p>
          <a:p>
            <a:pPr algn="l" rtl="0" eaLnBrk="0">
              <a:lnSpc>
                <a:spcPct val="8000"/>
              </a:lnSpc>
            </a:pPr>
            <a:endParaRPr sz="15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4" name="textbox 274"/>
          <p:cNvSpPr/>
          <p:nvPr/>
        </p:nvSpPr>
        <p:spPr>
          <a:xfrm>
            <a:off x="855383" y="4122038"/>
            <a:ext cx="709294" cy="922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3335" algn="l" rtl="0" eaLnBrk="0">
              <a:lnSpc>
                <a:spcPct val="85000"/>
              </a:lnSpc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对公共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6000"/>
              </a:lnSpc>
              <a:spcBef>
                <a:spcPts val="765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健康的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6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635" algn="l" rtl="0" eaLnBrk="0">
              <a:lnSpc>
                <a:spcPct val="86000"/>
              </a:lnSpc>
              <a:spcBef>
                <a:spcPts val="0"/>
              </a:spcBef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影响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" name="textbox 276"/>
          <p:cNvSpPr/>
          <p:nvPr/>
        </p:nvSpPr>
        <p:spPr>
          <a:xfrm>
            <a:off x="855840" y="2942995"/>
            <a:ext cx="709294" cy="823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27000" algn="l" rtl="0" eaLnBrk="0">
              <a:lnSpc>
                <a:spcPct val="87000"/>
              </a:lnSpc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符合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保基本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125730" algn="l" rtl="0" eaLnBrk="0">
              <a:lnSpc>
                <a:spcPct val="84000"/>
              </a:lnSpc>
              <a:spcBef>
                <a:spcPts val="385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原则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8" name="textbox 278"/>
          <p:cNvSpPr/>
          <p:nvPr/>
        </p:nvSpPr>
        <p:spPr>
          <a:xfrm>
            <a:off x="854926" y="5524651"/>
            <a:ext cx="709930" cy="576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25400" algn="l" rtl="0" eaLnBrk="0">
              <a:lnSpc>
                <a:spcPct val="80000"/>
              </a:lnSpc>
            </a:pP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临床管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05"/>
              </a:lnSpc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理难度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0" name="textbox 280"/>
          <p:cNvSpPr/>
          <p:nvPr/>
        </p:nvSpPr>
        <p:spPr>
          <a:xfrm>
            <a:off x="856526" y="1885568"/>
            <a:ext cx="708025" cy="575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Franklin Gothic Medium" panose="020B0603020102020204" charset="0"/>
              <a:ea typeface="微软雅黑" panose="020B0503020204020204" charset="-122"/>
              <a:cs typeface="Arial" panose="020B0604020202020204"/>
            </a:endParaRPr>
          </a:p>
          <a:p>
            <a:pPr marL="17145" algn="l" rtl="0" eaLnBrk="0">
              <a:lnSpc>
                <a:spcPct val="80000"/>
              </a:lnSpc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弥补目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595"/>
              </a:lnSpc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录短板</a:t>
            </a:r>
            <a:endParaRPr sz="1800" dirty="0"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340.3504305972443,&quot;left&quot;:175.9,&quot;top&quot;:120.49293822597699,&quot;width&quot;:613.2691408746463}"/>
</p:tagLst>
</file>

<file path=ppt/tags/tag11.xml><?xml version="1.0" encoding="utf-8"?>
<p:tagLst xmlns:p="http://schemas.openxmlformats.org/presentationml/2006/main">
  <p:tag name="KSO_WM_DIAGRAM_VIRTUALLY_FRAME" val="{&quot;height&quot;:340.3504305972443,&quot;left&quot;:175.9,&quot;top&quot;:120.49293822597699,&quot;width&quot;:613.2691408746463}"/>
</p:tagLst>
</file>

<file path=ppt/tags/tag12.xml><?xml version="1.0" encoding="utf-8"?>
<p:tagLst xmlns:p="http://schemas.openxmlformats.org/presentationml/2006/main">
  <p:tag name="KSO_WM_DIAGRAM_VIRTUALLY_FRAME" val="{&quot;height&quot;:340.3504305972443,&quot;left&quot;:175.9,&quot;top&quot;:120.49293822597699,&quot;width&quot;:613.2691408746463}"/>
</p:tagLst>
</file>

<file path=ppt/tags/tag13.xml><?xml version="1.0" encoding="utf-8"?>
<p:tagLst xmlns:p="http://schemas.openxmlformats.org/presentationml/2006/main">
  <p:tag name="KSO_WM_DIAGRAM_VIRTUALLY_FRAME" val="{&quot;height&quot;:340.3504305972443,&quot;left&quot;:175.9,&quot;top&quot;:120.49293822597699,&quot;width&quot;:613.2691408746463}"/>
</p:tagLst>
</file>

<file path=ppt/tags/tag14.xml><?xml version="1.0" encoding="utf-8"?>
<p:tagLst xmlns:p="http://schemas.openxmlformats.org/presentationml/2006/main">
  <p:tag name="KSO_WM_DIAGRAM_VIRTUALLY_FRAME" val="{&quot;height&quot;:340.3504305972443,&quot;left&quot;:175.9,&quot;top&quot;:120.49293822597699,&quot;width&quot;:613.2691408746463}"/>
</p:tagLst>
</file>

<file path=ppt/tags/tag15.xml><?xml version="1.0" encoding="utf-8"?>
<p:tagLst xmlns:p="http://schemas.openxmlformats.org/presentationml/2006/main">
  <p:tag name="TABLE_ENDDRAG_ORIGIN_RECT" val="786*363"/>
  <p:tag name="TABLE_ENDDRAG_RECT" val="72*154*786*363"/>
</p:tagLst>
</file>

<file path=ppt/tags/tag16.xml><?xml version="1.0" encoding="utf-8"?>
<p:tagLst xmlns:p="http://schemas.openxmlformats.org/presentationml/2006/main">
  <p:tag name="RESOURCE_RECORD_KEY" val="{&quot;13&quot;:[20482073,20174677,4721717,19972045,20025430,20174682]}"/>
  <p:tag name="COMMONDATA" val="eyJoZGlkIjoiYmZhNTNkYWVkM2YxZGNlMjRmMzlmM2UwODc5OGZkMm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9_1*b*1"/>
  <p:tag name="KSO_WM_TEMPLATE_CATEGORY" val="diagram"/>
  <p:tag name="KSO_WM_TEMPLATE_INDEX" val="20201369"/>
  <p:tag name="KSO_WM_UNIT_LAYERLEVEL" val="1"/>
  <p:tag name="KSO_WM_TAG_VERSION" val="1.0"/>
  <p:tag name="KSO_WM_BEAUTIFY_FLAG" val="#wm#"/>
  <p:tag name="KSO_WM_UNIT_ISCONTENTSTITLE" val="0"/>
  <p:tag name="KSO_WM_UNIT_PRESET_TEXT" val="目标愿景"/>
  <p:tag name="KSO_WM_UNIT_NOCLEAR" val="0"/>
  <p:tag name="KSO_WM_UNIT_VALUE" val="5"/>
  <p:tag name="KSO_WM_UNIT_TYPE" val="b"/>
  <p:tag name="KSO_WM_UNIT_INDEX" val="1"/>
</p:tagLst>
</file>

<file path=ppt/tags/tag6.xml><?xml version="1.0" encoding="utf-8"?>
<p:tagLst xmlns:p="http://schemas.openxmlformats.org/presentationml/2006/main">
  <p:tag name="TABLE_ENDDRAG_ORIGIN_RECT" val="876*392"/>
  <p:tag name="TABLE_ENDDRAG_RECT" val="41*111*876*392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340.3504305972443,&quot;left&quot;:175.9,&quot;top&quot;:120.49293822597699,&quot;width&quot;:613.2691408746463}"/>
</p:tagLst>
</file>

<file path=ppt/tags/tag9.xml><?xml version="1.0" encoding="utf-8"?>
<p:tagLst xmlns:p="http://schemas.openxmlformats.org/presentationml/2006/main">
  <p:tag name="KSO_WM_DIAGRAM_VIRTUALLY_FRAME" val="{&quot;height&quot;:340.3504305972443,&quot;left&quot;:175.9,&quot;top&quot;:120.49293822597699,&quot;width&quot;:613.2691408746463}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4460</Words>
  <Application>WPS 演示</Application>
  <PresentationFormat>宽屏</PresentationFormat>
  <Paragraphs>316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汉仪书魂体简</vt:lpstr>
      <vt:lpstr>方正兰亭黑简体</vt:lpstr>
      <vt:lpstr>Franklin Gothic Medium</vt:lpstr>
      <vt:lpstr>微软雅黑</vt:lpstr>
      <vt:lpstr>Arial</vt:lpstr>
      <vt:lpstr>微软雅黑 Light</vt:lpstr>
      <vt:lpstr>黑体</vt:lpstr>
      <vt:lpstr>Noto Sans SC</vt:lpstr>
      <vt:lpstr>Wingdings</vt:lpstr>
      <vt:lpstr>+中文正文</vt:lpstr>
      <vt:lpstr>Segoe Print</vt:lpstr>
      <vt:lpstr>仿宋</vt:lpstr>
      <vt:lpstr>Verdana</vt:lpstr>
      <vt:lpstr>Arial Unicode MS</vt:lpstr>
      <vt:lpstr>Calibri</vt:lpstr>
      <vt:lpstr>仿宋</vt:lpstr>
      <vt:lpstr>方正兰亭黑简体</vt:lpstr>
      <vt:lpstr>汉仪书魂体简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7273</dc:creator>
  <cp:lastModifiedBy>施美药业</cp:lastModifiedBy>
  <cp:revision>467</cp:revision>
  <dcterms:created xsi:type="dcterms:W3CDTF">2024-06-27T08:55:00Z</dcterms:created>
  <dcterms:modified xsi:type="dcterms:W3CDTF">2026-06-09T10:01:21Z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2024-07-09T23:45:49Z</vt:filetime>
  </property>
  <property fmtid="{D5CDD505-2E9C-101B-9397-08002B2CF9AE}" pid="4" name="ICV">
    <vt:lpwstr>C5499B4B8FA44EEDA183DE5C0A6F6F13_13</vt:lpwstr>
  </property>
  <property fmtid="{D5CDD505-2E9C-101B-9397-08002B2CF9AE}" pid="5" name="KSOProductBuildVer">
    <vt:lpwstr>2052-12.1.0.26895</vt:lpwstr>
  </property>
</Properties>
</file>