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commentAuthors.xml" ContentType="application/vnd.openxmlformats-officedocument.presentationml.commentAuthors+xml"/>
  <Override PartName="/ppt/media/image2.svg" ContentType="image/svg+xml"/>
  <Override PartName="/ppt/media/image5.svg" ContentType="image/svg+xml"/>
  <Override PartName="/ppt/media/image6.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87" r:id="rId3"/>
    <p:sldId id="259" r:id="rId5"/>
    <p:sldId id="363" r:id="rId6"/>
    <p:sldId id="355" r:id="rId7"/>
    <p:sldId id="356" r:id="rId8"/>
    <p:sldId id="381" r:id="rId9"/>
    <p:sldId id="357" r:id="rId10"/>
    <p:sldId id="358" r:id="rId11"/>
    <p:sldId id="359" r:id="rId12"/>
    <p:sldId id="360" r:id="rId13"/>
    <p:sldId id="361" r:id="rId14"/>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3" userDrawn="1">
          <p15:clr>
            <a:srgbClr val="A4A3A4"/>
          </p15:clr>
        </p15:guide>
        <p15:guide id="2" pos="374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4C5E"/>
    <a:srgbClr val="3958BA"/>
    <a:srgbClr val="EDF5FB"/>
    <a:srgbClr val="3957BB"/>
    <a:srgbClr val="CEE5F6"/>
    <a:srgbClr val="3959B9"/>
    <a:srgbClr val="F3F8FD"/>
    <a:srgbClr val="E6F2FA"/>
    <a:srgbClr val="EAF1F8"/>
    <a:srgbClr val="E1F0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85032" autoAdjust="0"/>
  </p:normalViewPr>
  <p:slideViewPr>
    <p:cSldViewPr snapToObjects="1" showGuides="1">
      <p:cViewPr varScale="1">
        <p:scale>
          <a:sx n="57" d="100"/>
          <a:sy n="57" d="100"/>
        </p:scale>
        <p:origin x="483" y="-54"/>
      </p:cViewPr>
      <p:guideLst>
        <p:guide orient="horz" pos="2193"/>
        <p:guide pos="3749"/>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105.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24037;&#20316;&#31807;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0393545848091303"/>
          <c:y val="0.124349334875651"/>
          <c:w val="0.992129083038174"/>
          <c:h val="0.714054366685946"/>
        </c:manualLayout>
      </c:layout>
      <c:barChart>
        <c:barDir val="col"/>
        <c:grouping val="clustered"/>
        <c:varyColors val="0"/>
        <c:ser>
          <c:idx val="0"/>
          <c:order val="0"/>
          <c:tx>
            <c:strRef>
              <c:f>[工作簿1]Sheet1!$B$1</c:f>
              <c:strCache>
                <c:ptCount val="1"/>
                <c:pt idx="0">
                  <c:v>人数</c:v>
                </c:pt>
              </c:strCache>
            </c:strRef>
          </c:tx>
          <c:spPr>
            <a:solidFill>
              <a:schemeClr val="accent1">
                <a:lumMod val="50000"/>
              </a:schemeClr>
            </a:solidFill>
            <a:ln>
              <a:noFill/>
            </a:ln>
            <a:effectLst/>
          </c:spPr>
          <c:invertIfNegative val="0"/>
          <c:dPt>
            <c:idx val="0"/>
            <c:invertIfNegative val="0"/>
            <c:bubble3D val="0"/>
            <c:spPr>
              <a:solidFill>
                <a:schemeClr val="accent6">
                  <a:lumMod val="75000"/>
                </a:schemeClr>
              </a:solidFill>
              <a:ln>
                <a:noFill/>
              </a:ln>
              <a:effectLst/>
            </c:spPr>
          </c:dPt>
          <c:dPt>
            <c:idx val="1"/>
            <c:invertIfNegative val="0"/>
            <c:bubble3D val="0"/>
            <c:spPr>
              <a:solidFill>
                <a:schemeClr val="accent6"/>
              </a:solidFill>
              <a:ln>
                <a:noFill/>
              </a:ln>
              <a:effectLst/>
            </c:spPr>
          </c:dPt>
          <c:dPt>
            <c:idx val="2"/>
            <c:invertIfNegative val="0"/>
            <c:bubble3D val="0"/>
            <c:spPr>
              <a:solidFill>
                <a:schemeClr val="accent6">
                  <a:lumMod val="60000"/>
                  <a:lumOff val="40000"/>
                </a:schemeClr>
              </a:solidFill>
              <a:ln>
                <a:noFill/>
              </a:ln>
              <a:effectLst/>
            </c:spPr>
          </c:dPt>
          <c:dPt>
            <c:idx val="3"/>
            <c:invertIfNegative val="0"/>
            <c:bubble3D val="0"/>
            <c:spPr>
              <a:solidFill>
                <a:schemeClr val="accent6">
                  <a:lumMod val="40000"/>
                  <a:lumOff val="60000"/>
                </a:schemeClr>
              </a:solidFill>
              <a:ln>
                <a:noFill/>
              </a:ln>
              <a:effectLst/>
            </c:spPr>
          </c:dPt>
          <c:dLbls>
            <c:dLbl>
              <c:idx val="0"/>
              <c:layout/>
              <c:dLblPos val="outEnd"/>
              <c:showLegendKey val="0"/>
              <c:showVal val="1"/>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
              <c:layout/>
              <c:dLblPos val="outEnd"/>
              <c:showLegendKey val="0"/>
              <c:showVal val="1"/>
              <c:showCatName val="0"/>
              <c:showSerName val="0"/>
              <c:showPercent val="0"/>
              <c:showBubbleSize val="0"/>
              <c:extLst>
                <c:ext xmlns:c15="http://schemas.microsoft.com/office/drawing/2012/chart" uri="{CE6537A1-D6FC-4f65-9D91-7224C49458BB}">
                  <c15:layout>
                    <c:manualLayout>
                      <c:w val="0.236389872753509"/>
                      <c:h val="0.139386928860613"/>
                    </c:manualLayout>
                  </c15:layout>
                  <c15:dlblFieldTable/>
                  <c15:showDataLabelsRange val="1"/>
                </c:ext>
              </c:extLst>
            </c:dLbl>
            <c:dLbl>
              <c:idx val="2"/>
              <c:layout/>
              <c:dLblPos val="outEnd"/>
              <c:showLegendKey val="0"/>
              <c:showVal val="1"/>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3"/>
              <c:layout/>
              <c:dLblPos val="outEnd"/>
              <c:showLegendKey val="0"/>
              <c:showVal val="1"/>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4"/>
              <c:layout/>
              <c:dLblPos val="outEnd"/>
              <c:showLegendKey val="0"/>
              <c:showVal val="1"/>
              <c:showCatName val="0"/>
              <c:showSerName val="0"/>
              <c:showPercent val="0"/>
              <c:showBubbleSize val="0"/>
              <c:extLst>
                <c:ext xmlns:c15="http://schemas.microsoft.com/office/drawing/2012/chart" uri="{CE6537A1-D6FC-4f65-9D91-7224C49458BB}">
                  <c15:layout/>
                  <c15:dlblFieldTable/>
                  <c15:xForSave val="1"/>
                  <c15:showDataLabelsRange val="1"/>
                </c:ext>
              </c:extLst>
            </c:dLbl>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DataLabelsRange val="1"/>
                <c15:showLeaderLines val="1"/>
                <c15:leaderLines>
                  <c:spPr>
                    <a:ln w="9525" cap="flat" cmpd="sng" algn="ctr">
                      <a:solidFill>
                        <a:schemeClr val="tx1">
                          <a:lumMod val="35000"/>
                          <a:lumOff val="65000"/>
                        </a:schemeClr>
                      </a:solidFill>
                      <a:round/>
                    </a:ln>
                    <a:effectLst/>
                  </c:spPr>
                </c15:leaderLines>
              </c:ext>
            </c:extLst>
          </c:dLbls>
          <c:cat>
            <c:strRef>
              <c:f>[工作簿1]Sheet1!$A$2:$A$6</c:f>
              <c:strCache>
                <c:ptCount val="5"/>
                <c:pt idx="0">
                  <c:v>极有效</c:v>
                </c:pt>
                <c:pt idx="1">
                  <c:v>有效</c:v>
                </c:pt>
                <c:pt idx="2">
                  <c:v>稍微有效</c:v>
                </c:pt>
                <c:pt idx="3">
                  <c:v>不变</c:v>
                </c:pt>
                <c:pt idx="4">
                  <c:v>恶化</c:v>
                </c:pt>
              </c:strCache>
            </c:strRef>
          </c:cat>
          <c:val>
            <c:numRef>
              <c:f>[工作簿1]Sheet1!$B$2:$B$6</c:f>
              <c:numCache>
                <c:formatCode>General</c:formatCode>
                <c:ptCount val="5"/>
                <c:pt idx="0">
                  <c:v>766</c:v>
                </c:pt>
                <c:pt idx="1">
                  <c:v>3724</c:v>
                </c:pt>
                <c:pt idx="2">
                  <c:v>964</c:v>
                </c:pt>
                <c:pt idx="3">
                  <c:v>368</c:v>
                </c:pt>
                <c:pt idx="4">
                  <c:v>6</c:v>
                </c:pt>
              </c:numCache>
            </c:numRef>
          </c:val>
          <c:extLst>
            <c:ext xmlns:c15="http://schemas.microsoft.com/office/drawing/2012/chart" uri="{02D57815-91ED-43cb-92C2-25804820EDAC}">
              <c15:datalabelsRange>
                <c15:f>Sheet1!$C$2:$C$6</c15:f>
                <c15:dlblRangeCache>
                  <c:ptCount val="5"/>
                  <c:pt idx="0">
                    <c:v>13.1%</c:v>
                  </c:pt>
                  <c:pt idx="1">
                    <c:v>63.9%</c:v>
                  </c:pt>
                  <c:pt idx="2">
                    <c:v>16.5%</c:v>
                  </c:pt>
                  <c:pt idx="3">
                    <c:v>6.3%</c:v>
                  </c:pt>
                  <c:pt idx="4">
                    <c:v>0.1%</c:v>
                  </c:pt>
                </c15:dlblRangeCache>
              </c15:datalabelsRange>
            </c:ext>
          </c:extLst>
        </c:ser>
        <c:dLbls>
          <c:showLegendKey val="0"/>
          <c:showVal val="1"/>
          <c:showCatName val="0"/>
          <c:showSerName val="0"/>
          <c:showPercent val="0"/>
          <c:showBubbleSize val="0"/>
        </c:dLbls>
        <c:gapWidth val="50"/>
        <c:overlap val="0"/>
        <c:axId val="752225690"/>
        <c:axId val="254884324"/>
      </c:barChart>
      <c:catAx>
        <c:axId val="752225690"/>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12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crossAx val="254884324"/>
        <c:crosses val="autoZero"/>
        <c:auto val="1"/>
        <c:lblAlgn val="ctr"/>
        <c:lblOffset val="100"/>
        <c:noMultiLvlLbl val="0"/>
      </c:catAx>
      <c:valAx>
        <c:axId val="254884324"/>
        <c:scaling>
          <c:orientation val="minMax"/>
          <c:max val="4000"/>
          <c:min val="0"/>
        </c:scaling>
        <c:delete val="1"/>
        <c:axPos val="l"/>
        <c:numFmt formatCode="General" sourceLinked="1"/>
        <c:majorTickMark val="none"/>
        <c:minorTickMark val="none"/>
        <c:tickLblPos val="nextTo"/>
        <c:txPr>
          <a:bodyPr rot="-60000000" spcFirstLastPara="0" vertOverflow="ellipsis" vert="horz" wrap="square" anchor="ctr" anchorCtr="1"/>
          <a:lstStyle/>
          <a:p>
            <a:pPr>
              <a:defRPr lang="zh-CN" sz="12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crossAx val="752225690"/>
        <c:crosses val="autoZero"/>
        <c:crossBetween val="between"/>
      </c:valAx>
      <c:spPr>
        <a:noFill/>
        <a:ln>
          <a:noFill/>
        </a:ln>
        <a:effectLst/>
      </c:spPr>
    </c:plotArea>
    <c:plotVisOnly val="1"/>
    <c:dispBlanksAs val="gap"/>
    <c:showDLblsOverMax val="0"/>
    <c:extLst>
      <c:ext uri="{0b15fc19-7d7d-44ad-8c2d-2c3a37ce22c3}">
        <chartProps xmlns="https://web.wps.cn/et/2018/main" chartId="{0c887828-0f6e-4847-ad8d-64b82a7e3ada}"/>
      </c:ext>
    </c:extLst>
  </c:chart>
  <c:spPr>
    <a:solidFill>
      <a:schemeClr val="bg1"/>
    </a:solidFill>
    <a:ln w="9525" cap="flat" cmpd="sng" algn="ctr">
      <a:noFill/>
      <a:round/>
    </a:ln>
    <a:effectLst/>
  </c:spPr>
  <c:txPr>
    <a:bodyPr/>
    <a:lstStyle/>
    <a:p>
      <a:pPr>
        <a:defRPr lang="zh-CN" sz="1200">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98">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灯片编号占位符 3"/>
          <p:cNvSpPr>
            <a:spLocks noGrp="1"/>
          </p:cNvSpPr>
          <p:nvPr>
            <p:ph type="sldNum" sz="quarter" idx="5"/>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smtClean="0">
              <a:solidFill>
                <a:schemeClr val="tx1"/>
              </a:solidFill>
              <a:highlight>
                <a:srgbClr val="000000">
                  <a:alpha val="0"/>
                </a:srgbClr>
              </a:highlight>
              <a:sym typeface="+mn-ea"/>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b="1" dirty="0">
              <a:solidFill>
                <a:srgbClr val="FF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b="1" dirty="0">
              <a:solidFill>
                <a:srgbClr val="FF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7" name="矩形 6"/>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798796" y="801791"/>
            <a:ext cx="10618771" cy="5090096"/>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1647514" y="980734"/>
            <a:ext cx="8897070" cy="47322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7" name="矩形 6"/>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任意多边形: 形状 7"/>
          <p:cNvSpPr/>
          <p:nvPr userDrawn="1"/>
        </p:nvSpPr>
        <p:spPr>
          <a:xfrm rot="16200000">
            <a:off x="815828" y="-123131"/>
            <a:ext cx="1368000" cy="2999656"/>
          </a:xfrm>
          <a:custGeom>
            <a:avLst/>
            <a:gdLst>
              <a:gd name="connsiteX0" fmla="*/ 0 w 1368000"/>
              <a:gd name="connsiteY0" fmla="*/ 0 h 2780927"/>
              <a:gd name="connsiteX1" fmla="*/ 1368000 w 1368000"/>
              <a:gd name="connsiteY1" fmla="*/ 0 h 2780927"/>
              <a:gd name="connsiteX2" fmla="*/ 1368000 w 1368000"/>
              <a:gd name="connsiteY2" fmla="*/ 2096927 h 2780927"/>
              <a:gd name="connsiteX3" fmla="*/ 684000 w 1368000"/>
              <a:gd name="connsiteY3" fmla="*/ 2780927 h 2780927"/>
              <a:gd name="connsiteX4" fmla="*/ 0 w 1368000"/>
              <a:gd name="connsiteY4" fmla="*/ 2096927 h 2780927"/>
              <a:gd name="connsiteX5" fmla="*/ 0 w 1368000"/>
              <a:gd name="connsiteY5" fmla="*/ 0 h 2780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68000" h="2780927">
                <a:moveTo>
                  <a:pt x="0" y="0"/>
                </a:moveTo>
                <a:lnTo>
                  <a:pt x="1368000" y="0"/>
                </a:lnTo>
                <a:lnTo>
                  <a:pt x="1368000" y="2096927"/>
                </a:lnTo>
                <a:cubicBezTo>
                  <a:pt x="1368000" y="2474690"/>
                  <a:pt x="1061763" y="2780927"/>
                  <a:pt x="684000" y="2780927"/>
                </a:cubicBezTo>
                <a:cubicBezTo>
                  <a:pt x="306237" y="2780927"/>
                  <a:pt x="0" y="2474690"/>
                  <a:pt x="0" y="2096927"/>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文本框 10"/>
          <p:cNvSpPr txBox="1"/>
          <p:nvPr userDrawn="1"/>
        </p:nvSpPr>
        <p:spPr>
          <a:xfrm>
            <a:off x="767408" y="803354"/>
            <a:ext cx="2664296" cy="1149482"/>
          </a:xfrm>
          <a:prstGeom prst="rect">
            <a:avLst/>
          </a:prstGeom>
          <a:noFill/>
        </p:spPr>
        <p:txBody>
          <a:bodyPr wrap="square" rtlCol="0">
            <a:spAutoFit/>
          </a:bodyPr>
          <a:lstStyle/>
          <a:p>
            <a:pPr>
              <a:lnSpc>
                <a:spcPct val="110000"/>
              </a:lnSpc>
            </a:pPr>
            <a:r>
              <a:rPr lang="zh-CN" altLang="en-US" sz="4400" b="1">
                <a:solidFill>
                  <a:schemeClr val="bg1"/>
                </a:solidFill>
              </a:rPr>
              <a:t>目录</a:t>
            </a:r>
            <a:endParaRPr lang="en-US" altLang="zh-CN" sz="4400" b="1">
              <a:solidFill>
                <a:schemeClr val="bg1"/>
              </a:solidFill>
            </a:endParaRPr>
          </a:p>
          <a:p>
            <a:pPr>
              <a:lnSpc>
                <a:spcPct val="110000"/>
              </a:lnSpc>
            </a:pPr>
            <a:r>
              <a:rPr lang="en-US" altLang="zh-CN" sz="2000">
                <a:solidFill>
                  <a:schemeClr val="bg1"/>
                </a:solidFill>
              </a:rPr>
              <a:t>CONTENTS</a:t>
            </a:r>
            <a:endParaRPr lang="zh-CN" altLang="en-US" sz="200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12" name="矩形 11"/>
          <p:cNvSpPr/>
          <p:nvPr userDrawn="1"/>
        </p:nvSpPr>
        <p:spPr>
          <a:xfrm>
            <a:off x="0" y="5732462"/>
            <a:ext cx="12192000" cy="1125538"/>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nvSpPr>
        <p:spPr>
          <a:xfrm>
            <a:off x="0" y="1"/>
            <a:ext cx="12192000" cy="1125538"/>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0" y="0"/>
            <a:ext cx="12192000" cy="8366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0" y="6021388"/>
            <a:ext cx="12192000" cy="8366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任意多边形: 形状 29"/>
          <p:cNvSpPr/>
          <p:nvPr userDrawn="1"/>
        </p:nvSpPr>
        <p:spPr>
          <a:xfrm rot="16200000">
            <a:off x="461444" y="5000"/>
            <a:ext cx="787690" cy="1710577"/>
          </a:xfrm>
          <a:custGeom>
            <a:avLst/>
            <a:gdLst>
              <a:gd name="connsiteX0" fmla="*/ 0 w 1368000"/>
              <a:gd name="connsiteY0" fmla="*/ 0 h 2780927"/>
              <a:gd name="connsiteX1" fmla="*/ 1368000 w 1368000"/>
              <a:gd name="connsiteY1" fmla="*/ 0 h 2780927"/>
              <a:gd name="connsiteX2" fmla="*/ 1368000 w 1368000"/>
              <a:gd name="connsiteY2" fmla="*/ 2096927 h 2780927"/>
              <a:gd name="connsiteX3" fmla="*/ 684000 w 1368000"/>
              <a:gd name="connsiteY3" fmla="*/ 2780927 h 2780927"/>
              <a:gd name="connsiteX4" fmla="*/ 0 w 1368000"/>
              <a:gd name="connsiteY4" fmla="*/ 2096927 h 2780927"/>
              <a:gd name="connsiteX5" fmla="*/ 0 w 1368000"/>
              <a:gd name="connsiteY5" fmla="*/ 0 h 2780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68000" h="2780927">
                <a:moveTo>
                  <a:pt x="0" y="0"/>
                </a:moveTo>
                <a:lnTo>
                  <a:pt x="1368000" y="0"/>
                </a:lnTo>
                <a:lnTo>
                  <a:pt x="1368000" y="2096927"/>
                </a:lnTo>
                <a:cubicBezTo>
                  <a:pt x="1368000" y="2474690"/>
                  <a:pt x="1061763" y="2780927"/>
                  <a:pt x="684000" y="2780927"/>
                </a:cubicBezTo>
                <a:cubicBezTo>
                  <a:pt x="306237" y="2780927"/>
                  <a:pt x="0" y="2474690"/>
                  <a:pt x="0" y="2096927"/>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文本占位符 18"/>
          <p:cNvSpPr>
            <a:spLocks noGrp="1"/>
          </p:cNvSpPr>
          <p:nvPr>
            <p:ph type="body" sz="quarter" idx="10" hasCustomPrompt="1"/>
          </p:nvPr>
        </p:nvSpPr>
        <p:spPr>
          <a:xfrm>
            <a:off x="352562" y="588214"/>
            <a:ext cx="1187450" cy="553720"/>
          </a:xfrm>
        </p:spPr>
        <p:txBody>
          <a:bodyPr lIns="0" tIns="0" rIns="0" bIns="0">
            <a:spAutoFit/>
          </a:bodyPr>
          <a:lstStyle>
            <a:lvl1pPr marL="0" indent="0" algn="ctr">
              <a:buNone/>
              <a:defRPr sz="4000" b="1">
                <a:solidFill>
                  <a:schemeClr val="bg1"/>
                </a:solidFill>
              </a:defRPr>
            </a:lvl1pPr>
          </a:lstStyle>
          <a:p>
            <a:pPr lvl="0"/>
            <a:r>
              <a:rPr lang="en-US" altLang="zh-CN"/>
              <a:t>01</a:t>
            </a:r>
            <a:endParaRPr lang="zh-CN" altLang="en-US"/>
          </a:p>
        </p:txBody>
      </p:sp>
      <p:sp>
        <p:nvSpPr>
          <p:cNvPr id="20" name="文本占位符 18"/>
          <p:cNvSpPr>
            <a:spLocks noGrp="1"/>
          </p:cNvSpPr>
          <p:nvPr>
            <p:ph type="body" sz="quarter" idx="11" hasCustomPrompt="1"/>
          </p:nvPr>
        </p:nvSpPr>
        <p:spPr>
          <a:xfrm>
            <a:off x="1451484" y="3137724"/>
            <a:ext cx="3008387" cy="470898"/>
          </a:xfrm>
        </p:spPr>
        <p:txBody>
          <a:bodyPr wrap="square" lIns="0" tIns="0" rIns="0" bIns="0">
            <a:spAutoFit/>
          </a:bodyPr>
          <a:lstStyle>
            <a:lvl1pPr marL="0" indent="0" algn="l">
              <a:buNone/>
              <a:defRPr sz="3400" b="0">
                <a:solidFill>
                  <a:schemeClr val="accent2"/>
                </a:solidFill>
              </a:defRPr>
            </a:lvl1pPr>
          </a:lstStyle>
          <a:p>
            <a:pPr lvl="0"/>
            <a:r>
              <a:rPr lang="zh-CN" altLang="en-US"/>
              <a:t>章节标题</a:t>
            </a:r>
            <a:endParaRPr lang="zh-CN" altLang="en-US"/>
          </a:p>
        </p:txBody>
      </p:sp>
      <p:sp>
        <p:nvSpPr>
          <p:cNvPr id="25" name="文本占位符 18"/>
          <p:cNvSpPr>
            <a:spLocks noGrp="1"/>
          </p:cNvSpPr>
          <p:nvPr>
            <p:ph type="body" sz="quarter" idx="12" hasCustomPrompt="1"/>
          </p:nvPr>
        </p:nvSpPr>
        <p:spPr>
          <a:xfrm>
            <a:off x="1451484" y="3681028"/>
            <a:ext cx="3008387" cy="193899"/>
          </a:xfrm>
        </p:spPr>
        <p:txBody>
          <a:bodyPr wrap="square" lIns="0" tIns="0" rIns="0" bIns="0">
            <a:spAutoFit/>
          </a:bodyPr>
          <a:lstStyle>
            <a:lvl1pPr marL="0" indent="0" algn="l">
              <a:buNone/>
              <a:defRPr sz="1400" b="0">
                <a:solidFill>
                  <a:schemeClr val="tx2">
                    <a:lumMod val="20000"/>
                    <a:lumOff val="80000"/>
                  </a:schemeClr>
                </a:solidFill>
              </a:defRPr>
            </a:lvl1pPr>
          </a:lstStyle>
          <a:p>
            <a:pPr lvl="0"/>
            <a:r>
              <a:rPr lang="zh-CN" altLang="en-US"/>
              <a:t>英文标题</a:t>
            </a:r>
            <a:endParaRPr lang="zh-CN" altLang="en-US"/>
          </a:p>
        </p:txBody>
      </p:sp>
      <p:cxnSp>
        <p:nvCxnSpPr>
          <p:cNvPr id="27" name="直接连接符 26"/>
          <p:cNvCxnSpPr/>
          <p:nvPr userDrawn="1"/>
        </p:nvCxnSpPr>
        <p:spPr>
          <a:xfrm>
            <a:off x="1451484" y="4120877"/>
            <a:ext cx="540060" cy="0"/>
          </a:xfrm>
          <a:prstGeom prst="line">
            <a:avLst/>
          </a:prstGeom>
          <a:ln w="444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8" name="文本占位符 18"/>
          <p:cNvSpPr>
            <a:spLocks noGrp="1"/>
          </p:cNvSpPr>
          <p:nvPr>
            <p:ph type="body" sz="quarter" idx="13" hasCustomPrompt="1"/>
          </p:nvPr>
        </p:nvSpPr>
        <p:spPr>
          <a:xfrm>
            <a:off x="1451484" y="4334898"/>
            <a:ext cx="3312368" cy="202491"/>
          </a:xfrm>
        </p:spPr>
        <p:txBody>
          <a:bodyPr wrap="square" lIns="0" tIns="0" rIns="0" bIns="0">
            <a:spAutoFit/>
          </a:bodyPr>
          <a:lstStyle>
            <a:lvl1pPr marL="0" indent="0" algn="just">
              <a:lnSpc>
                <a:spcPct val="120000"/>
              </a:lnSpc>
              <a:spcBef>
                <a:spcPts val="0"/>
              </a:spcBef>
              <a:buNone/>
              <a:defRPr sz="1200" b="0">
                <a:solidFill>
                  <a:schemeClr val="tx1"/>
                </a:solidFill>
              </a:defRPr>
            </a:lvl1pPr>
          </a:lstStyle>
          <a:p>
            <a:pPr lvl="0"/>
            <a:r>
              <a:rPr lang="zh-CN" altLang="en-US"/>
              <a:t>章节标题</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8" name="矩形 7"/>
          <p:cNvSpPr/>
          <p:nvPr userDrawn="1"/>
        </p:nvSpPr>
        <p:spPr>
          <a:xfrm>
            <a:off x="0" y="0"/>
            <a:ext cx="33496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11857037" y="0"/>
            <a:ext cx="33496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userDrawn="1"/>
        </p:nvSpPr>
        <p:spPr>
          <a:xfrm rot="16200000">
            <a:off x="433934" y="-23599"/>
            <a:ext cx="727631" cy="1595500"/>
          </a:xfrm>
          <a:custGeom>
            <a:avLst/>
            <a:gdLst>
              <a:gd name="connsiteX0" fmla="*/ 0 w 1368000"/>
              <a:gd name="connsiteY0" fmla="*/ 0 h 2780927"/>
              <a:gd name="connsiteX1" fmla="*/ 1368000 w 1368000"/>
              <a:gd name="connsiteY1" fmla="*/ 0 h 2780927"/>
              <a:gd name="connsiteX2" fmla="*/ 1368000 w 1368000"/>
              <a:gd name="connsiteY2" fmla="*/ 2096927 h 2780927"/>
              <a:gd name="connsiteX3" fmla="*/ 684000 w 1368000"/>
              <a:gd name="connsiteY3" fmla="*/ 2780927 h 2780927"/>
              <a:gd name="connsiteX4" fmla="*/ 0 w 1368000"/>
              <a:gd name="connsiteY4" fmla="*/ 2096927 h 2780927"/>
              <a:gd name="connsiteX5" fmla="*/ 0 w 1368000"/>
              <a:gd name="connsiteY5" fmla="*/ 0 h 2780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68000" h="2780927">
                <a:moveTo>
                  <a:pt x="0" y="0"/>
                </a:moveTo>
                <a:lnTo>
                  <a:pt x="1368000" y="0"/>
                </a:lnTo>
                <a:lnTo>
                  <a:pt x="1368000" y="2096927"/>
                </a:lnTo>
                <a:cubicBezTo>
                  <a:pt x="1368000" y="2474690"/>
                  <a:pt x="1061763" y="2780927"/>
                  <a:pt x="684000" y="2780927"/>
                </a:cubicBezTo>
                <a:cubicBezTo>
                  <a:pt x="306237" y="2780927"/>
                  <a:pt x="0" y="2474690"/>
                  <a:pt x="0" y="2096927"/>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文本占位符 18"/>
          <p:cNvSpPr>
            <a:spLocks noGrp="1"/>
          </p:cNvSpPr>
          <p:nvPr>
            <p:ph type="body" sz="quarter" idx="10" hasCustomPrompt="1"/>
          </p:nvPr>
        </p:nvSpPr>
        <p:spPr>
          <a:xfrm>
            <a:off x="377973" y="497152"/>
            <a:ext cx="839551" cy="553998"/>
          </a:xfrm>
        </p:spPr>
        <p:txBody>
          <a:bodyPr wrap="square" lIns="0" tIns="0" rIns="0" bIns="0">
            <a:spAutoFit/>
          </a:bodyPr>
          <a:lstStyle>
            <a:lvl1pPr marL="0" indent="0" algn="r">
              <a:buNone/>
              <a:defRPr sz="4000" b="0">
                <a:solidFill>
                  <a:schemeClr val="bg1"/>
                </a:solidFill>
              </a:defRPr>
            </a:lvl1pPr>
          </a:lstStyle>
          <a:p>
            <a:pPr lvl="0"/>
            <a:r>
              <a:rPr lang="en-US" altLang="zh-CN"/>
              <a:t>01</a:t>
            </a:r>
            <a:endParaRPr lang="zh-CN" altLang="en-US"/>
          </a:p>
        </p:txBody>
      </p:sp>
      <p:sp>
        <p:nvSpPr>
          <p:cNvPr id="12" name="文本占位符 18"/>
          <p:cNvSpPr>
            <a:spLocks noGrp="1"/>
          </p:cNvSpPr>
          <p:nvPr>
            <p:ph type="body" sz="quarter" idx="11" hasCustomPrompt="1"/>
          </p:nvPr>
        </p:nvSpPr>
        <p:spPr>
          <a:xfrm>
            <a:off x="1806303" y="524852"/>
            <a:ext cx="3008387" cy="498598"/>
          </a:xfrm>
        </p:spPr>
        <p:txBody>
          <a:bodyPr wrap="square" lIns="0" tIns="0" rIns="0" bIns="0">
            <a:spAutoFit/>
          </a:bodyPr>
          <a:lstStyle>
            <a:lvl1pPr marL="0" indent="0" algn="l">
              <a:buNone/>
              <a:defRPr sz="3600" b="0">
                <a:solidFill>
                  <a:schemeClr val="accent2"/>
                </a:solidFill>
              </a:defRPr>
            </a:lvl1pPr>
          </a:lstStyle>
          <a:p>
            <a:pPr lvl="0"/>
            <a:r>
              <a:rPr lang="zh-CN" altLang="en-US"/>
              <a:t>章节标题</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231EC-298D-4897-BE7A-794F75E90034}"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0B4B73-DFE5-49A8-8599-B6C88D1A6E1D}" type="slidenum">
              <a:rPr lang="zh-CN" altLang="en-US" smtClean="0"/>
            </a:fld>
            <a:endParaRPr lang="zh-CN" altLang="en-US"/>
          </a:p>
        </p:txBody>
      </p:sp>
      <p:sp>
        <p:nvSpPr>
          <p:cNvPr id="7" name="矩形 6"/>
          <p:cNvSpPr/>
          <p:nvPr userDrawn="1"/>
        </p:nvSpPr>
        <p:spPr>
          <a:xfrm>
            <a:off x="3581400" y="-17165288"/>
            <a:ext cx="50292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25875552" y="3137198"/>
            <a:ext cx="50292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41523936" y="3137198"/>
            <a:ext cx="50292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3587133" y="20350880"/>
            <a:ext cx="50292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9" Type="http://schemas.openxmlformats.org/officeDocument/2006/relationships/image" Target="../media/image5.svg"/><Relationship Id="rId8" Type="http://schemas.openxmlformats.org/officeDocument/2006/relationships/image" Target="../media/image4.png"/><Relationship Id="rId7" Type="http://schemas.openxmlformats.org/officeDocument/2006/relationships/tags" Target="../tags/tag73.xml"/><Relationship Id="rId6" Type="http://schemas.openxmlformats.org/officeDocument/2006/relationships/tags" Target="../tags/tag72.xml"/><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tags" Target="../tags/tag69.xml"/><Relationship Id="rId22" Type="http://schemas.openxmlformats.org/officeDocument/2006/relationships/notesSlide" Target="../notesSlides/notesSlide9.xml"/><Relationship Id="rId21" Type="http://schemas.openxmlformats.org/officeDocument/2006/relationships/slideLayout" Target="../slideLayouts/slideLayout4.xml"/><Relationship Id="rId20" Type="http://schemas.openxmlformats.org/officeDocument/2006/relationships/image" Target="../media/image6.svg"/><Relationship Id="rId2" Type="http://schemas.openxmlformats.org/officeDocument/2006/relationships/tags" Target="../tags/tag68.xml"/><Relationship Id="rId19" Type="http://schemas.openxmlformats.org/officeDocument/2006/relationships/tags" Target="../tags/tag83.xml"/><Relationship Id="rId18" Type="http://schemas.openxmlformats.org/officeDocument/2006/relationships/tags" Target="../tags/tag82.xml"/><Relationship Id="rId17" Type="http://schemas.openxmlformats.org/officeDocument/2006/relationships/tags" Target="../tags/tag81.xml"/><Relationship Id="rId16" Type="http://schemas.openxmlformats.org/officeDocument/2006/relationships/tags" Target="../tags/tag80.xml"/><Relationship Id="rId15" Type="http://schemas.openxmlformats.org/officeDocument/2006/relationships/tags" Target="../tags/tag79.xml"/><Relationship Id="rId14" Type="http://schemas.openxmlformats.org/officeDocument/2006/relationships/tags" Target="../tags/tag78.xml"/><Relationship Id="rId13" Type="http://schemas.openxmlformats.org/officeDocument/2006/relationships/tags" Target="../tags/tag77.xml"/><Relationship Id="rId12" Type="http://schemas.openxmlformats.org/officeDocument/2006/relationships/tags" Target="../tags/tag76.xml"/><Relationship Id="rId11" Type="http://schemas.openxmlformats.org/officeDocument/2006/relationships/tags" Target="../tags/tag75.xml"/><Relationship Id="rId10" Type="http://schemas.openxmlformats.org/officeDocument/2006/relationships/tags" Target="../tags/tag74.xml"/><Relationship Id="rId1" Type="http://schemas.openxmlformats.org/officeDocument/2006/relationships/tags" Target="../tags/tag67.xml"/></Relationships>
</file>

<file path=ppt/slides/_rels/slide11.xml.rels><?xml version="1.0" encoding="UTF-8" standalone="yes"?>
<Relationships xmlns="http://schemas.openxmlformats.org/package/2006/relationships"><Relationship Id="rId9" Type="http://schemas.openxmlformats.org/officeDocument/2006/relationships/tags" Target="../tags/tag92.xml"/><Relationship Id="rId8" Type="http://schemas.openxmlformats.org/officeDocument/2006/relationships/tags" Target="../tags/tag91.xml"/><Relationship Id="rId7" Type="http://schemas.openxmlformats.org/officeDocument/2006/relationships/tags" Target="../tags/tag90.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 Id="rId3" Type="http://schemas.openxmlformats.org/officeDocument/2006/relationships/tags" Target="../tags/tag86.xml"/><Relationship Id="rId22" Type="http://schemas.openxmlformats.org/officeDocument/2006/relationships/slideLayout" Target="../slideLayouts/slideLayout4.xml"/><Relationship Id="rId21" Type="http://schemas.openxmlformats.org/officeDocument/2006/relationships/tags" Target="../tags/tag104.xml"/><Relationship Id="rId20" Type="http://schemas.openxmlformats.org/officeDocument/2006/relationships/tags" Target="../tags/tag103.xml"/><Relationship Id="rId2" Type="http://schemas.openxmlformats.org/officeDocument/2006/relationships/tags" Target="../tags/tag85.xml"/><Relationship Id="rId19" Type="http://schemas.openxmlformats.org/officeDocument/2006/relationships/tags" Target="../tags/tag102.xml"/><Relationship Id="rId18" Type="http://schemas.openxmlformats.org/officeDocument/2006/relationships/tags" Target="../tags/tag101.xml"/><Relationship Id="rId17" Type="http://schemas.openxmlformats.org/officeDocument/2006/relationships/tags" Target="../tags/tag100.xml"/><Relationship Id="rId16" Type="http://schemas.openxmlformats.org/officeDocument/2006/relationships/tags" Target="../tags/tag99.xml"/><Relationship Id="rId15" Type="http://schemas.openxmlformats.org/officeDocument/2006/relationships/tags" Target="../tags/tag98.xml"/><Relationship Id="rId14" Type="http://schemas.openxmlformats.org/officeDocument/2006/relationships/tags" Target="../tags/tag97.xml"/><Relationship Id="rId13" Type="http://schemas.openxmlformats.org/officeDocument/2006/relationships/tags" Target="../tags/tag96.xml"/><Relationship Id="rId12" Type="http://schemas.openxmlformats.org/officeDocument/2006/relationships/tags" Target="../tags/tag95.xml"/><Relationship Id="rId11" Type="http://schemas.openxmlformats.org/officeDocument/2006/relationships/tags" Target="../tags/tag94.xml"/><Relationship Id="rId10" Type="http://schemas.openxmlformats.org/officeDocument/2006/relationships/tags" Target="../tags/tag93.xml"/><Relationship Id="rId1" Type="http://schemas.openxmlformats.org/officeDocument/2006/relationships/tags" Target="../tags/tag8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slideLayout" Target="../slideLayouts/slideLayout4.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9" Type="http://schemas.openxmlformats.org/officeDocument/2006/relationships/tags" Target="../tags/tag13.xml"/><Relationship Id="rId8" Type="http://schemas.openxmlformats.org/officeDocument/2006/relationships/tags" Target="../tags/tag12.xml"/><Relationship Id="rId7" Type="http://schemas.openxmlformats.org/officeDocument/2006/relationships/tags" Target="../tags/tag1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10.xml"/><Relationship Id="rId3" Type="http://schemas.openxmlformats.org/officeDocument/2006/relationships/tags" Target="../tags/tag9.xml"/><Relationship Id="rId28" Type="http://schemas.openxmlformats.org/officeDocument/2006/relationships/notesSlide" Target="../notesSlides/notesSlide3.xml"/><Relationship Id="rId27" Type="http://schemas.openxmlformats.org/officeDocument/2006/relationships/slideLayout" Target="../slideLayouts/slideLayout4.xml"/><Relationship Id="rId26" Type="http://schemas.openxmlformats.org/officeDocument/2006/relationships/tags" Target="../tags/tag30.xml"/><Relationship Id="rId25" Type="http://schemas.openxmlformats.org/officeDocument/2006/relationships/tags" Target="../tags/tag29.xml"/><Relationship Id="rId24" Type="http://schemas.openxmlformats.org/officeDocument/2006/relationships/tags" Target="../tags/tag28.xml"/><Relationship Id="rId23" Type="http://schemas.openxmlformats.org/officeDocument/2006/relationships/tags" Target="../tags/tag27.xml"/><Relationship Id="rId22" Type="http://schemas.openxmlformats.org/officeDocument/2006/relationships/tags" Target="../tags/tag26.xml"/><Relationship Id="rId21" Type="http://schemas.openxmlformats.org/officeDocument/2006/relationships/tags" Target="../tags/tag25.xml"/><Relationship Id="rId20" Type="http://schemas.openxmlformats.org/officeDocument/2006/relationships/tags" Target="../tags/tag24.xml"/><Relationship Id="rId2" Type="http://schemas.openxmlformats.org/officeDocument/2006/relationships/tags" Target="../tags/tag8.xml"/><Relationship Id="rId19" Type="http://schemas.openxmlformats.org/officeDocument/2006/relationships/tags" Target="../tags/tag23.xml"/><Relationship Id="rId18" Type="http://schemas.openxmlformats.org/officeDocument/2006/relationships/tags" Target="../tags/tag22.xml"/><Relationship Id="rId17" Type="http://schemas.openxmlformats.org/officeDocument/2006/relationships/tags" Target="../tags/tag21.xml"/><Relationship Id="rId16" Type="http://schemas.openxmlformats.org/officeDocument/2006/relationships/tags" Target="../tags/tag20.xml"/><Relationship Id="rId15" Type="http://schemas.openxmlformats.org/officeDocument/2006/relationships/tags" Target="../tags/tag19.xml"/><Relationship Id="rId14" Type="http://schemas.openxmlformats.org/officeDocument/2006/relationships/tags" Target="../tags/tag18.xml"/><Relationship Id="rId13" Type="http://schemas.openxmlformats.org/officeDocument/2006/relationships/tags" Target="../tags/tag17.xml"/><Relationship Id="rId12" Type="http://schemas.openxmlformats.org/officeDocument/2006/relationships/tags" Target="../tags/tag16.xml"/><Relationship Id="rId11" Type="http://schemas.openxmlformats.org/officeDocument/2006/relationships/tags" Target="../tags/tag15.xml"/><Relationship Id="rId10" Type="http://schemas.openxmlformats.org/officeDocument/2006/relationships/tags" Target="../tags/tag14.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4.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s>
</file>

<file path=ppt/slides/_rels/slide6.xml.rels><?xml version="1.0" encoding="UTF-8" standalone="yes"?>
<Relationships xmlns="http://schemas.openxmlformats.org/package/2006/relationships"><Relationship Id="rId9" Type="http://schemas.openxmlformats.org/officeDocument/2006/relationships/tags" Target="../tags/tag41.xml"/><Relationship Id="rId8" Type="http://schemas.openxmlformats.org/officeDocument/2006/relationships/image" Target="../media/image2.svg"/><Relationship Id="rId7" Type="http://schemas.openxmlformats.org/officeDocument/2006/relationships/image" Target="../media/image3.png"/><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6" Type="http://schemas.openxmlformats.org/officeDocument/2006/relationships/notesSlide" Target="../notesSlides/notesSlide5.xml"/><Relationship Id="rId25" Type="http://schemas.openxmlformats.org/officeDocument/2006/relationships/slideLayout" Target="../slideLayouts/slideLayout4.xml"/><Relationship Id="rId24" Type="http://schemas.openxmlformats.org/officeDocument/2006/relationships/tags" Target="../tags/tag56.xml"/><Relationship Id="rId23" Type="http://schemas.openxmlformats.org/officeDocument/2006/relationships/tags" Target="../tags/tag55.xml"/><Relationship Id="rId22" Type="http://schemas.openxmlformats.org/officeDocument/2006/relationships/tags" Target="../tags/tag54.xml"/><Relationship Id="rId21" Type="http://schemas.openxmlformats.org/officeDocument/2006/relationships/tags" Target="../tags/tag53.xml"/><Relationship Id="rId20" Type="http://schemas.openxmlformats.org/officeDocument/2006/relationships/tags" Target="../tags/tag52.xml"/><Relationship Id="rId2" Type="http://schemas.openxmlformats.org/officeDocument/2006/relationships/tags" Target="../tags/tag36.xml"/><Relationship Id="rId19" Type="http://schemas.openxmlformats.org/officeDocument/2006/relationships/tags" Target="../tags/tag51.xml"/><Relationship Id="rId18" Type="http://schemas.openxmlformats.org/officeDocument/2006/relationships/tags" Target="../tags/tag50.xml"/><Relationship Id="rId17" Type="http://schemas.openxmlformats.org/officeDocument/2006/relationships/tags" Target="../tags/tag49.xml"/><Relationship Id="rId16" Type="http://schemas.openxmlformats.org/officeDocument/2006/relationships/tags" Target="../tags/tag48.xml"/><Relationship Id="rId15" Type="http://schemas.openxmlformats.org/officeDocument/2006/relationships/tags" Target="../tags/tag47.xml"/><Relationship Id="rId14" Type="http://schemas.openxmlformats.org/officeDocument/2006/relationships/tags" Target="../tags/tag46.xml"/><Relationship Id="rId13" Type="http://schemas.openxmlformats.org/officeDocument/2006/relationships/tags" Target="../tags/tag45.xml"/><Relationship Id="rId12" Type="http://schemas.openxmlformats.org/officeDocument/2006/relationships/tags" Target="../tags/tag44.xml"/><Relationship Id="rId11" Type="http://schemas.openxmlformats.org/officeDocument/2006/relationships/tags" Target="../tags/tag43.xml"/><Relationship Id="rId10" Type="http://schemas.openxmlformats.org/officeDocument/2006/relationships/tags" Target="../tags/tag42.xml"/><Relationship Id="rId1" Type="http://schemas.openxmlformats.org/officeDocument/2006/relationships/tags" Target="../tags/tag35.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slideLayout" Target="../slideLayouts/slideLayout4.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chart" Target="../charts/chart1.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4.xml"/><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s>
</file>

<file path=ppt/slides/_rels/slide9.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4.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圆角 6"/>
          <p:cNvSpPr/>
          <p:nvPr/>
        </p:nvSpPr>
        <p:spPr>
          <a:xfrm>
            <a:off x="3922665" y="3429274"/>
            <a:ext cx="4320000" cy="1008000"/>
          </a:xfrm>
          <a:prstGeom prst="roundRect">
            <a:avLst>
              <a:gd name="adj" fmla="val 50000"/>
            </a:avLst>
          </a:prstGeom>
          <a:solidFill>
            <a:srgbClr val="4472C4">
              <a:alpha val="10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0" algn="ctr" fontAlgn="auto">
              <a:lnSpc>
                <a:spcPct val="125000"/>
              </a:lnSpc>
            </a:pPr>
            <a:r>
              <a:rPr lang="zh-CN" altLang="en-US" sz="2000" b="1" dirty="0">
                <a:solidFill>
                  <a:schemeClr val="bg1"/>
                </a:solidFill>
              </a:rPr>
              <a:t>扬子江药业集团</a:t>
            </a:r>
            <a:endParaRPr lang="zh-CN" altLang="en-US" sz="2000" b="1" dirty="0">
              <a:solidFill>
                <a:schemeClr val="bg1"/>
              </a:solidFill>
            </a:endParaRPr>
          </a:p>
          <a:p>
            <a:pPr indent="0" algn="ctr" fontAlgn="auto">
              <a:lnSpc>
                <a:spcPct val="125000"/>
              </a:lnSpc>
            </a:pPr>
            <a:r>
              <a:rPr lang="zh-CN" altLang="en-US" sz="2000" b="1" dirty="0">
                <a:solidFill>
                  <a:schemeClr val="bg1"/>
                </a:solidFill>
              </a:rPr>
              <a:t>上海海尼药业有限公司</a:t>
            </a:r>
            <a:endParaRPr lang="zh-CN" altLang="en-US" sz="2000" b="1" dirty="0">
              <a:solidFill>
                <a:schemeClr val="bg1"/>
              </a:solidFill>
            </a:endParaRPr>
          </a:p>
        </p:txBody>
      </p:sp>
      <p:sp>
        <p:nvSpPr>
          <p:cNvPr id="8" name="文本框 7"/>
          <p:cNvSpPr txBox="1"/>
          <p:nvPr/>
        </p:nvSpPr>
        <p:spPr>
          <a:xfrm>
            <a:off x="1924368" y="1845310"/>
            <a:ext cx="8343265" cy="862330"/>
          </a:xfrm>
          <a:prstGeom prst="rect">
            <a:avLst/>
          </a:prstGeom>
          <a:noFill/>
        </p:spPr>
        <p:txBody>
          <a:bodyPr wrap="square" rtlCol="0">
            <a:noAutofit/>
          </a:bodyPr>
          <a:lstStyle/>
          <a:p>
            <a:pPr algn="ctr">
              <a:lnSpc>
                <a:spcPct val="120000"/>
              </a:lnSpc>
            </a:pPr>
            <a:r>
              <a:rPr lang="zh-CN" altLang="en-US" sz="5400" b="1" dirty="0">
                <a:solidFill>
                  <a:schemeClr val="accent6">
                    <a:lumMod val="75000"/>
                  </a:schemeClr>
                </a:solidFill>
              </a:rPr>
              <a:t>醋酸钠林格葡萄糖注射液</a:t>
            </a:r>
            <a:endParaRPr lang="zh-CN" altLang="en-US" sz="5400" b="1" dirty="0">
              <a:solidFill>
                <a:schemeClr val="accent6">
                  <a:lumMod val="75000"/>
                </a:schemeClr>
              </a:solidFill>
            </a:endParaRPr>
          </a:p>
        </p:txBody>
      </p:sp>
      <p:sp>
        <p:nvSpPr>
          <p:cNvPr id="2" name="流程图: 终止 1"/>
          <p:cNvSpPr/>
          <p:nvPr/>
        </p:nvSpPr>
        <p:spPr>
          <a:xfrm>
            <a:off x="5016000" y="4796790"/>
            <a:ext cx="2160000" cy="540000"/>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20000"/>
              </a:lnSpc>
            </a:pPr>
            <a:r>
              <a:rPr lang="en-US" altLang="zh-CN" sz="1400" b="1" smtClean="0">
                <a:solidFill>
                  <a:srgbClr val="FF0000"/>
                </a:solidFill>
                <a:sym typeface="+mn-ea"/>
              </a:rPr>
              <a:t>2024</a:t>
            </a:r>
            <a:r>
              <a:rPr lang="zh-CN" altLang="en-US" sz="1400" b="1" smtClean="0">
                <a:solidFill>
                  <a:srgbClr val="FF0000"/>
                </a:solidFill>
                <a:sym typeface="+mn-ea"/>
              </a:rPr>
              <a:t>年</a:t>
            </a:r>
            <a:r>
              <a:rPr lang="en-US" altLang="zh-CN" sz="1400" b="1" smtClean="0">
                <a:solidFill>
                  <a:srgbClr val="FF0000"/>
                </a:solidFill>
                <a:sym typeface="+mn-ea"/>
              </a:rPr>
              <a:t>  </a:t>
            </a:r>
            <a:r>
              <a:rPr lang="zh-CN" sz="1400" b="1" smtClean="0">
                <a:solidFill>
                  <a:srgbClr val="FF0000"/>
                </a:solidFill>
                <a:sym typeface="+mn-ea"/>
              </a:rPr>
              <a:t>化药</a:t>
            </a:r>
            <a:r>
              <a:rPr lang="en-US" altLang="zh-CN" sz="1400" b="1" smtClean="0">
                <a:solidFill>
                  <a:srgbClr val="FF0000"/>
                </a:solidFill>
                <a:sym typeface="+mn-ea"/>
              </a:rPr>
              <a:t>3</a:t>
            </a:r>
            <a:r>
              <a:rPr lang="zh-CN" altLang="en-US" sz="1400" b="1" smtClean="0">
                <a:solidFill>
                  <a:srgbClr val="FF0000"/>
                </a:solidFill>
                <a:sym typeface="+mn-ea"/>
              </a:rPr>
              <a:t>类上市</a:t>
            </a:r>
            <a:endParaRPr lang="zh-CN" altLang="en-US" sz="1400" b="1" smtClean="0">
              <a:solidFill>
                <a:srgbClr val="FF0000"/>
              </a:solidFill>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04</a:t>
            </a:r>
            <a:endParaRPr lang="zh-CN" altLang="en-US"/>
          </a:p>
        </p:txBody>
      </p:sp>
      <p:sp>
        <p:nvSpPr>
          <p:cNvPr id="3" name="文本占位符 2"/>
          <p:cNvSpPr>
            <a:spLocks noGrp="1"/>
          </p:cNvSpPr>
          <p:nvPr>
            <p:ph type="body" sz="quarter" idx="11"/>
          </p:nvPr>
        </p:nvSpPr>
        <p:spPr>
          <a:xfrm>
            <a:off x="1886328" y="525092"/>
            <a:ext cx="3008387" cy="497840"/>
          </a:xfrm>
        </p:spPr>
        <p:txBody>
          <a:bodyPr/>
          <a:lstStyle/>
          <a:p>
            <a:r>
              <a:rPr lang="zh-CN" altLang="en-US" b="1" dirty="0"/>
              <a:t>创新性</a:t>
            </a:r>
            <a:endParaRPr lang="zh-CN" altLang="en-US" b="1" dirty="0"/>
          </a:p>
        </p:txBody>
      </p:sp>
      <p:grpSp>
        <p:nvGrpSpPr>
          <p:cNvPr id="5" name="组合 4"/>
          <p:cNvGrpSpPr/>
          <p:nvPr>
            <p:custDataLst>
              <p:tags r:id="rId1"/>
            </p:custDataLst>
          </p:nvPr>
        </p:nvGrpSpPr>
        <p:grpSpPr>
          <a:xfrm>
            <a:off x="6671310" y="1270000"/>
            <a:ext cx="4500880" cy="5075555"/>
            <a:chOff x="1916" y="1999"/>
            <a:chExt cx="7088" cy="7993"/>
          </a:xfrm>
        </p:grpSpPr>
        <p:grpSp>
          <p:nvGrpSpPr>
            <p:cNvPr id="28" name="组合 27"/>
            <p:cNvGrpSpPr/>
            <p:nvPr/>
          </p:nvGrpSpPr>
          <p:grpSpPr>
            <a:xfrm>
              <a:off x="1917" y="8121"/>
              <a:ext cx="7087" cy="850"/>
              <a:chOff x="10482" y="2027"/>
              <a:chExt cx="7087" cy="850"/>
            </a:xfrm>
          </p:grpSpPr>
          <p:sp>
            <p:nvSpPr>
              <p:cNvPr id="24" name="矩形 23"/>
              <p:cNvSpPr/>
              <p:nvPr>
                <p:custDataLst>
                  <p:tags r:id="rId2"/>
                </p:custDataLst>
              </p:nvPr>
            </p:nvSpPr>
            <p:spPr>
              <a:xfrm rot="16200000">
                <a:off x="13600" y="-1092"/>
                <a:ext cx="850" cy="7087"/>
              </a:xfrm>
              <a:prstGeom prst="rect">
                <a:avLst/>
              </a:prstGeom>
              <a:solidFill>
                <a:srgbClr val="E54C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文本框 24"/>
              <p:cNvSpPr txBox="1"/>
              <p:nvPr/>
            </p:nvSpPr>
            <p:spPr>
              <a:xfrm>
                <a:off x="10916" y="2190"/>
                <a:ext cx="6217" cy="523"/>
              </a:xfrm>
              <a:prstGeom prst="rect">
                <a:avLst/>
              </a:prstGeom>
              <a:noFill/>
            </p:spPr>
            <p:txBody>
              <a:bodyPr wrap="square" lIns="0" tIns="0" rIns="0" bIns="0" rtlCol="0">
                <a:spAutoFit/>
              </a:bodyPr>
              <a:p>
                <a:pPr algn="ctr">
                  <a:lnSpc>
                    <a:spcPct val="120000"/>
                  </a:lnSpc>
                </a:pPr>
                <a:r>
                  <a:rPr lang="zh-CN" altLang="en-US" b="1" smtClean="0">
                    <a:solidFill>
                      <a:schemeClr val="bg1"/>
                    </a:solidFill>
                  </a:rPr>
                  <a:t>不增加代谢负担，肝功能不全患者获益</a:t>
                </a:r>
                <a:endParaRPr lang="zh-CN" altLang="en-US" b="1" smtClean="0">
                  <a:solidFill>
                    <a:schemeClr val="bg1"/>
                  </a:solidFill>
                </a:endParaRPr>
              </a:p>
            </p:txBody>
          </p:sp>
        </p:grpSp>
        <p:grpSp>
          <p:nvGrpSpPr>
            <p:cNvPr id="41" name="组合 40"/>
            <p:cNvGrpSpPr/>
            <p:nvPr/>
          </p:nvGrpSpPr>
          <p:grpSpPr>
            <a:xfrm>
              <a:off x="1916" y="1999"/>
              <a:ext cx="7087" cy="5102"/>
              <a:chOff x="1917" y="2112"/>
              <a:chExt cx="7087" cy="5102"/>
            </a:xfrm>
          </p:grpSpPr>
          <p:grpSp>
            <p:nvGrpSpPr>
              <p:cNvPr id="22" name="组合 21"/>
              <p:cNvGrpSpPr/>
              <p:nvPr/>
            </p:nvGrpSpPr>
            <p:grpSpPr>
              <a:xfrm>
                <a:off x="1917" y="2112"/>
                <a:ext cx="7087" cy="5102"/>
                <a:chOff x="1323" y="2112"/>
                <a:chExt cx="7087" cy="5102"/>
              </a:xfrm>
            </p:grpSpPr>
            <p:sp>
              <p:nvSpPr>
                <p:cNvPr id="17" name="矩形 16"/>
                <p:cNvSpPr/>
                <p:nvPr>
                  <p:custDataLst>
                    <p:tags r:id="rId3"/>
                  </p:custDataLst>
                </p:nvPr>
              </p:nvSpPr>
              <p:spPr>
                <a:xfrm>
                  <a:off x="1323" y="2112"/>
                  <a:ext cx="7087" cy="5102"/>
                </a:xfrm>
                <a:prstGeom prst="rect">
                  <a:avLst/>
                </a:prstGeom>
                <a:solidFill>
                  <a:schemeClr val="accent1">
                    <a:alpha val="50000"/>
                  </a:schemeClr>
                </a:solidFill>
                <a:ln>
                  <a:solidFill>
                    <a:srgbClr val="CCE3F6"/>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latin typeface="微软雅黑" panose="020B0503020204020204" charset="-122"/>
                    <a:ea typeface="微软雅黑" panose="020B0503020204020204" charset="-122"/>
                  </a:endParaRPr>
                </a:p>
              </p:txBody>
            </p:sp>
            <p:sp>
              <p:nvSpPr>
                <p:cNvPr id="16" name="文本框 15"/>
                <p:cNvSpPr txBox="1"/>
                <p:nvPr>
                  <p:custDataLst>
                    <p:tags r:id="rId4"/>
                  </p:custDataLst>
                </p:nvPr>
              </p:nvSpPr>
              <p:spPr>
                <a:xfrm>
                  <a:off x="1917" y="2339"/>
                  <a:ext cx="682" cy="682"/>
                </a:xfrm>
                <a:prstGeom prst="roundRect">
                  <a:avLst>
                    <a:gd name="adj" fmla="val 50000"/>
                  </a:avLst>
                </a:prstGeom>
                <a:solidFill>
                  <a:srgbClr val="3958BA"/>
                </a:solidFill>
              </p:spPr>
              <p:txBody>
                <a:bodyPr wrap="none" lIns="91440" tIns="45720" rIns="91440" bIns="45720" rtlCol="0" anchor="ctr" anchorCtr="0">
                  <a:noAutofit/>
                </a:bodyPr>
                <a:p>
                  <a:pPr algn="ctr"/>
                  <a:r>
                    <a:rPr kumimoji="1" lang="en-US" altLang="zh-CN" sz="1600" b="1" dirty="0">
                      <a:solidFill>
                        <a:srgbClr val="FFFFFF"/>
                      </a:solidFill>
                      <a:latin typeface="微软雅黑" panose="020B0503020204020204" charset="-122"/>
                      <a:ea typeface="微软雅黑" panose="020B0503020204020204" charset="-122"/>
                    </a:rPr>
                    <a:t>02</a:t>
                  </a:r>
                  <a:endParaRPr kumimoji="1" lang="en-US" altLang="zh-CN" sz="1600" b="1" dirty="0">
                    <a:solidFill>
                      <a:srgbClr val="FFFFFF"/>
                    </a:solidFill>
                    <a:latin typeface="微软雅黑" panose="020B0503020204020204" charset="-122"/>
                    <a:ea typeface="微软雅黑" panose="020B0503020204020204" charset="-122"/>
                  </a:endParaRPr>
                </a:p>
              </p:txBody>
            </p:sp>
            <p:sp>
              <p:nvSpPr>
                <p:cNvPr id="18" name="文本框 17"/>
                <p:cNvSpPr txBox="1"/>
                <p:nvPr>
                  <p:custDataLst>
                    <p:tags r:id="rId5"/>
                  </p:custDataLst>
                </p:nvPr>
              </p:nvSpPr>
              <p:spPr>
                <a:xfrm>
                  <a:off x="3129" y="2283"/>
                  <a:ext cx="3191" cy="697"/>
                </a:xfrm>
                <a:prstGeom prst="rect">
                  <a:avLst/>
                </a:prstGeom>
                <a:noFill/>
              </p:spPr>
              <p:txBody>
                <a:bodyPr wrap="square" lIns="0" tIns="0" rIns="0" bIns="0" rtlCol="0">
                  <a:spAutoFit/>
                </a:bodyPr>
                <a:p>
                  <a:pPr algn="ctr">
                    <a:lnSpc>
                      <a:spcPct val="120000"/>
                    </a:lnSpc>
                  </a:pPr>
                  <a:r>
                    <a:rPr lang="zh-CN" altLang="en-US" sz="2400" b="1" smtClean="0">
                      <a:solidFill>
                        <a:schemeClr val="accent2">
                          <a:lumMod val="75000"/>
                        </a:schemeClr>
                      </a:solidFill>
                    </a:rPr>
                    <a:t>缓冲体系升级</a:t>
                  </a:r>
                  <a:endParaRPr lang="zh-CN" altLang="en-US" sz="2400" b="1" smtClean="0">
                    <a:solidFill>
                      <a:schemeClr val="accent2">
                        <a:lumMod val="75000"/>
                      </a:schemeClr>
                    </a:solidFill>
                  </a:endParaRPr>
                </a:p>
              </p:txBody>
            </p:sp>
          </p:grpSp>
          <p:sp>
            <p:nvSpPr>
              <p:cNvPr id="40" name="文本框 39"/>
              <p:cNvSpPr txBox="1"/>
              <p:nvPr>
                <p:custDataLst>
                  <p:tags r:id="rId6"/>
                </p:custDataLst>
              </p:nvPr>
            </p:nvSpPr>
            <p:spPr>
              <a:xfrm>
                <a:off x="2230" y="3019"/>
                <a:ext cx="6361" cy="3794"/>
              </a:xfrm>
              <a:prstGeom prst="rect">
                <a:avLst/>
              </a:prstGeom>
              <a:noFill/>
            </p:spPr>
            <p:txBody>
              <a:bodyPr wrap="square" lIns="0" tIns="0" rIns="0" bIns="0" rtlCol="0">
                <a:spAutoFit/>
              </a:bodyPr>
              <a:p>
                <a:pPr algn="ctr">
                  <a:lnSpc>
                    <a:spcPct val="120000"/>
                  </a:lnSpc>
                </a:pPr>
                <a:r>
                  <a:rPr lang="zh-CN" altLang="en-US" b="1" smtClean="0">
                    <a:solidFill>
                      <a:schemeClr val="accent2">
                        <a:lumMod val="75000"/>
                      </a:schemeClr>
                    </a:solidFill>
                  </a:rPr>
                  <a:t>以醋酸根代替乳酸根</a:t>
                </a:r>
                <a:endParaRPr lang="zh-CN" altLang="en-US" b="1" smtClean="0">
                  <a:solidFill>
                    <a:schemeClr val="accent2">
                      <a:lumMod val="75000"/>
                    </a:schemeClr>
                  </a:solidFill>
                </a:endParaRPr>
              </a:p>
              <a:p>
                <a:pPr marL="179705" indent="-179705" algn="just" fontAlgn="auto">
                  <a:lnSpc>
                    <a:spcPct val="125000"/>
                  </a:lnSpc>
                  <a:spcBef>
                    <a:spcPts val="600"/>
                  </a:spcBef>
                  <a:buFont typeface="Wingdings" panose="05000000000000000000" charset="0"/>
                  <a:buChar char="u"/>
                </a:pPr>
                <a:r>
                  <a:rPr lang="en-US" altLang="zh-CN" sz="1200" b="1" smtClean="0">
                    <a:solidFill>
                      <a:srgbClr val="FF0000"/>
                    </a:solidFill>
                  </a:rPr>
                  <a:t>减少对肝代谢的依赖性</a:t>
                </a:r>
                <a:r>
                  <a:rPr lang="zh-CN" altLang="en-US" sz="1200" b="1" smtClean="0">
                    <a:solidFill>
                      <a:srgbClr val="FF0000"/>
                    </a:solidFill>
                  </a:rPr>
                  <a:t>：</a:t>
                </a:r>
                <a:r>
                  <a:rPr lang="zh-CN" altLang="en-US" sz="1200" smtClean="0"/>
                  <a:t>乳酸高度依赖肝脏代谢，而醋酸可在全身多处（如肌肉和外周组织）代谢产生碳酸氢根，具有强大的缓冲能力，又有效避免乳酸林格液可能带来的高乳酸血症</a:t>
                </a:r>
                <a:endParaRPr lang="zh-CN" altLang="en-US" sz="1200" smtClean="0"/>
              </a:p>
              <a:p>
                <a:pPr marL="179705" indent="-179705" algn="just" fontAlgn="auto">
                  <a:lnSpc>
                    <a:spcPct val="125000"/>
                  </a:lnSpc>
                  <a:spcBef>
                    <a:spcPts val="600"/>
                  </a:spcBef>
                  <a:buFont typeface="Wingdings" panose="05000000000000000000" charset="0"/>
                  <a:buChar char="u"/>
                </a:pPr>
                <a:r>
                  <a:rPr lang="en-US" altLang="zh-CN" sz="1200" b="1" smtClean="0">
                    <a:solidFill>
                      <a:srgbClr val="FF0000"/>
                    </a:solidFill>
                    <a:sym typeface="+mn-ea"/>
                  </a:rPr>
                  <a:t>不易引起高氯性酸中毒：</a:t>
                </a:r>
                <a:r>
                  <a:rPr lang="en-US" altLang="en-US" sz="1200">
                    <a:solidFill>
                      <a:srgbClr val="000000"/>
                    </a:solidFill>
                    <a:latin typeface="微软雅黑" panose="020B0503020204020204" charset="-122"/>
                    <a:ea typeface="微软雅黑" panose="020B0503020204020204" charset="-122"/>
                    <a:sym typeface="+mn-ea"/>
                  </a:rPr>
                  <a:t>降低患者肾损伤的风险</a:t>
                </a:r>
                <a:endParaRPr lang="zh-CN" altLang="en-US" sz="1200" smtClean="0"/>
              </a:p>
              <a:p>
                <a:pPr marL="179705" indent="-179705" algn="just" fontAlgn="auto">
                  <a:lnSpc>
                    <a:spcPct val="125000"/>
                  </a:lnSpc>
                  <a:spcBef>
                    <a:spcPts val="600"/>
                  </a:spcBef>
                  <a:buFont typeface="Wingdings" panose="05000000000000000000" charset="0"/>
                  <a:buChar char="u"/>
                </a:pPr>
                <a:r>
                  <a:rPr lang="en-US" altLang="zh-CN" sz="1200" b="1" smtClean="0">
                    <a:solidFill>
                      <a:srgbClr val="FF0000"/>
                    </a:solidFill>
                  </a:rPr>
                  <a:t>起效速度更快</a:t>
                </a:r>
                <a:r>
                  <a:rPr lang="zh-CN" altLang="en-US" sz="1200" smtClean="0"/>
                  <a:t>：</a:t>
                </a:r>
                <a:r>
                  <a:rPr lang="zh-CN" altLang="en-US" sz="1200" dirty="0">
                    <a:latin typeface="微软雅黑" panose="020B0503020204020204" charset="-122"/>
                    <a:ea typeface="微软雅黑" panose="020B0503020204020204" charset="-122"/>
                    <a:sym typeface="+mn-ea"/>
                  </a:rPr>
                  <a:t>机体对醋酸的代谢比乳酸更迅速（300mmol/h vs.</a:t>
                </a:r>
                <a:r>
                  <a:rPr lang="en-US" altLang="zh-CN" sz="1200" dirty="0">
                    <a:latin typeface="微软雅黑" panose="020B0503020204020204" charset="-122"/>
                    <a:ea typeface="微软雅黑" panose="020B0503020204020204" charset="-122"/>
                    <a:sym typeface="+mn-ea"/>
                  </a:rPr>
                  <a:t> </a:t>
                </a:r>
                <a:r>
                  <a:rPr lang="zh-CN" altLang="en-US" sz="1200" dirty="0">
                    <a:latin typeface="微软雅黑" panose="020B0503020204020204" charset="-122"/>
                    <a:ea typeface="微软雅黑" panose="020B0503020204020204" charset="-122"/>
                    <a:sym typeface="+mn-ea"/>
                  </a:rPr>
                  <a:t>150mmol/h），约10min即可代谢产生HCO</a:t>
                </a:r>
                <a:r>
                  <a:rPr lang="en-US" altLang="zh-CN" sz="1200" baseline="-25000" dirty="0">
                    <a:latin typeface="微软雅黑" panose="020B0503020204020204" charset="-122"/>
                    <a:ea typeface="微软雅黑" panose="020B0503020204020204" charset="-122"/>
                    <a:sym typeface="+mn-ea"/>
                  </a:rPr>
                  <a:t>3</a:t>
                </a:r>
                <a:r>
                  <a:rPr lang="zh-CN" altLang="en-US" sz="1200" baseline="30000" dirty="0">
                    <a:latin typeface="微软雅黑" panose="020B0503020204020204" charset="-122"/>
                    <a:ea typeface="微软雅黑" panose="020B0503020204020204" charset="-122"/>
                    <a:sym typeface="+mn-ea"/>
                  </a:rPr>
                  <a:t>-</a:t>
                </a:r>
                <a:r>
                  <a:rPr lang="zh-CN" altLang="en-US" sz="1200" dirty="0">
                    <a:latin typeface="微软雅黑" panose="020B0503020204020204" charset="-122"/>
                    <a:ea typeface="微软雅黑" panose="020B0503020204020204" charset="-122"/>
                    <a:sym typeface="+mn-ea"/>
                  </a:rPr>
                  <a:t>，快速纠正酸中毒</a:t>
                </a:r>
                <a:endParaRPr lang="zh-CN" altLang="en-US" sz="1200" dirty="0" smtClean="0">
                  <a:latin typeface="微软雅黑" panose="020B0503020204020204" charset="-122"/>
                  <a:ea typeface="微软雅黑" panose="020B0503020204020204" charset="-122"/>
                  <a:sym typeface="+mn-ea"/>
                </a:endParaRPr>
              </a:p>
            </p:txBody>
          </p:sp>
        </p:grpSp>
        <p:pic>
          <p:nvPicPr>
            <p:cNvPr id="45" name="图片 44" descr="箭头"/>
            <p:cNvPicPr>
              <a:picLocks noChangeAspect="1"/>
            </p:cNvPicPr>
            <p:nvPr>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rot="5400000">
              <a:off x="4592" y="5361"/>
              <a:ext cx="1735" cy="4535"/>
            </a:xfrm>
            <a:prstGeom prst="rect">
              <a:avLst/>
            </a:prstGeom>
          </p:spPr>
        </p:pic>
        <p:grpSp>
          <p:nvGrpSpPr>
            <p:cNvPr id="49" name="组合 48"/>
            <p:cNvGrpSpPr/>
            <p:nvPr/>
          </p:nvGrpSpPr>
          <p:grpSpPr>
            <a:xfrm>
              <a:off x="1918" y="9142"/>
              <a:ext cx="7087" cy="850"/>
              <a:chOff x="10482" y="2027"/>
              <a:chExt cx="7087" cy="850"/>
            </a:xfrm>
          </p:grpSpPr>
          <p:sp>
            <p:nvSpPr>
              <p:cNvPr id="50" name="矩形 49"/>
              <p:cNvSpPr/>
              <p:nvPr>
                <p:custDataLst>
                  <p:tags r:id="rId10"/>
                </p:custDataLst>
              </p:nvPr>
            </p:nvSpPr>
            <p:spPr>
              <a:xfrm rot="16200000">
                <a:off x="13600" y="-1092"/>
                <a:ext cx="850" cy="7087"/>
              </a:xfrm>
              <a:prstGeom prst="rect">
                <a:avLst/>
              </a:prstGeom>
              <a:solidFill>
                <a:srgbClr val="E54C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1" name="文本框 50"/>
              <p:cNvSpPr txBox="1"/>
              <p:nvPr>
                <p:custDataLst>
                  <p:tags r:id="rId11"/>
                </p:custDataLst>
              </p:nvPr>
            </p:nvSpPr>
            <p:spPr>
              <a:xfrm>
                <a:off x="10916" y="2190"/>
                <a:ext cx="6217" cy="523"/>
              </a:xfrm>
              <a:prstGeom prst="rect">
                <a:avLst/>
              </a:prstGeom>
              <a:noFill/>
            </p:spPr>
            <p:txBody>
              <a:bodyPr wrap="square" lIns="0" tIns="0" rIns="0" bIns="0" rtlCol="0">
                <a:spAutoFit/>
              </a:bodyPr>
              <a:p>
                <a:pPr algn="ctr">
                  <a:lnSpc>
                    <a:spcPct val="120000"/>
                  </a:lnSpc>
                </a:pPr>
                <a:r>
                  <a:rPr lang="zh-CN" altLang="en-US" b="1" smtClean="0">
                    <a:solidFill>
                      <a:schemeClr val="bg1"/>
                    </a:solidFill>
                  </a:rPr>
                  <a:t>快速调节酸碱，危重患者获益</a:t>
                </a:r>
                <a:endParaRPr lang="zh-CN" altLang="en-US" b="1" smtClean="0">
                  <a:solidFill>
                    <a:schemeClr val="bg1"/>
                  </a:solidFill>
                </a:endParaRPr>
              </a:p>
            </p:txBody>
          </p:sp>
        </p:grpSp>
      </p:grpSp>
      <p:grpSp>
        <p:nvGrpSpPr>
          <p:cNvPr id="6" name="组合 5"/>
          <p:cNvGrpSpPr/>
          <p:nvPr>
            <p:custDataLst>
              <p:tags r:id="rId12"/>
            </p:custDataLst>
          </p:nvPr>
        </p:nvGrpSpPr>
        <p:grpSpPr>
          <a:xfrm>
            <a:off x="1560195" y="1270000"/>
            <a:ext cx="4499610" cy="5076190"/>
            <a:chOff x="10734" y="1999"/>
            <a:chExt cx="7086" cy="7994"/>
          </a:xfrm>
        </p:grpSpPr>
        <p:grpSp>
          <p:nvGrpSpPr>
            <p:cNvPr id="36" name="组合 35"/>
            <p:cNvGrpSpPr/>
            <p:nvPr/>
          </p:nvGrpSpPr>
          <p:grpSpPr>
            <a:xfrm>
              <a:off x="10734" y="8121"/>
              <a:ext cx="7087" cy="1872"/>
              <a:chOff x="10481" y="2112"/>
              <a:chExt cx="6803" cy="1872"/>
            </a:xfrm>
          </p:grpSpPr>
          <p:sp>
            <p:nvSpPr>
              <p:cNvPr id="38" name="矩形 37"/>
              <p:cNvSpPr/>
              <p:nvPr>
                <p:custDataLst>
                  <p:tags r:id="rId13"/>
                </p:custDataLst>
              </p:nvPr>
            </p:nvSpPr>
            <p:spPr>
              <a:xfrm rot="16200000">
                <a:off x="12946" y="-354"/>
                <a:ext cx="1872" cy="6803"/>
              </a:xfrm>
              <a:prstGeom prst="rect">
                <a:avLst/>
              </a:prstGeom>
              <a:solidFill>
                <a:srgbClr val="E54C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9" name="文本框 38"/>
              <p:cNvSpPr txBox="1"/>
              <p:nvPr>
                <p:custDataLst>
                  <p:tags r:id="rId14"/>
                </p:custDataLst>
              </p:nvPr>
            </p:nvSpPr>
            <p:spPr>
              <a:xfrm>
                <a:off x="10683" y="2188"/>
                <a:ext cx="6400" cy="697"/>
              </a:xfrm>
              <a:prstGeom prst="rect">
                <a:avLst/>
              </a:prstGeom>
              <a:noFill/>
            </p:spPr>
            <p:txBody>
              <a:bodyPr wrap="square" lIns="0" tIns="0" rIns="0" bIns="0" rtlCol="0">
                <a:spAutoFit/>
              </a:bodyPr>
              <a:p>
                <a:pPr algn="ctr">
                  <a:lnSpc>
                    <a:spcPct val="120000"/>
                  </a:lnSpc>
                </a:pPr>
                <a:r>
                  <a:rPr lang="zh-CN" altLang="en-US" sz="2400" b="1" smtClean="0">
                    <a:solidFill>
                      <a:schemeClr val="bg1"/>
                    </a:solidFill>
                  </a:rPr>
                  <a:t>儿童患者获益</a:t>
                </a:r>
                <a:endParaRPr lang="zh-CN" altLang="en-US" sz="2400" b="1" smtClean="0">
                  <a:solidFill>
                    <a:schemeClr val="bg1"/>
                  </a:solidFill>
                </a:endParaRPr>
              </a:p>
            </p:txBody>
          </p:sp>
        </p:grpSp>
        <p:grpSp>
          <p:nvGrpSpPr>
            <p:cNvPr id="43" name="组合 42"/>
            <p:cNvGrpSpPr/>
            <p:nvPr/>
          </p:nvGrpSpPr>
          <p:grpSpPr>
            <a:xfrm>
              <a:off x="10734" y="1999"/>
              <a:ext cx="7087" cy="5103"/>
              <a:chOff x="1917" y="6571"/>
              <a:chExt cx="7087" cy="5103"/>
            </a:xfrm>
          </p:grpSpPr>
          <p:grpSp>
            <p:nvGrpSpPr>
              <p:cNvPr id="32" name="组合 31"/>
              <p:cNvGrpSpPr/>
              <p:nvPr/>
            </p:nvGrpSpPr>
            <p:grpSpPr>
              <a:xfrm>
                <a:off x="1917" y="6571"/>
                <a:ext cx="7087" cy="5103"/>
                <a:chOff x="1323" y="2112"/>
                <a:chExt cx="7087" cy="5103"/>
              </a:xfrm>
            </p:grpSpPr>
            <p:sp>
              <p:nvSpPr>
                <p:cNvPr id="33" name="矩形 32"/>
                <p:cNvSpPr/>
                <p:nvPr>
                  <p:custDataLst>
                    <p:tags r:id="rId15"/>
                  </p:custDataLst>
                </p:nvPr>
              </p:nvSpPr>
              <p:spPr>
                <a:xfrm>
                  <a:off x="1323" y="2112"/>
                  <a:ext cx="7087" cy="5103"/>
                </a:xfrm>
                <a:prstGeom prst="rect">
                  <a:avLst/>
                </a:prstGeom>
                <a:solidFill>
                  <a:schemeClr val="accent1">
                    <a:alpha val="50000"/>
                  </a:schemeClr>
                </a:solidFill>
                <a:ln>
                  <a:solidFill>
                    <a:srgbClr val="CCE3F6"/>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latin typeface="微软雅黑" panose="020B0503020204020204" charset="-122"/>
                    <a:ea typeface="微软雅黑" panose="020B0503020204020204" charset="-122"/>
                  </a:endParaRPr>
                </a:p>
              </p:txBody>
            </p:sp>
            <p:sp>
              <p:nvSpPr>
                <p:cNvPr id="34" name="文本框 33"/>
                <p:cNvSpPr txBox="1"/>
                <p:nvPr>
                  <p:custDataLst>
                    <p:tags r:id="rId16"/>
                  </p:custDataLst>
                </p:nvPr>
              </p:nvSpPr>
              <p:spPr>
                <a:xfrm>
                  <a:off x="1917" y="2339"/>
                  <a:ext cx="682" cy="682"/>
                </a:xfrm>
                <a:prstGeom prst="roundRect">
                  <a:avLst>
                    <a:gd name="adj" fmla="val 50000"/>
                  </a:avLst>
                </a:prstGeom>
                <a:solidFill>
                  <a:srgbClr val="3958BA"/>
                </a:solidFill>
              </p:spPr>
              <p:txBody>
                <a:bodyPr wrap="none" lIns="91440" tIns="45720" rIns="91440" bIns="45720" rtlCol="0" anchor="ctr" anchorCtr="0">
                  <a:noAutofit/>
                </a:bodyPr>
                <a:p>
                  <a:pPr algn="ctr"/>
                  <a:r>
                    <a:rPr kumimoji="1" lang="en-US" altLang="zh-CN" sz="1600" b="1" dirty="0">
                      <a:solidFill>
                        <a:srgbClr val="FFFFFF"/>
                      </a:solidFill>
                      <a:latin typeface="微软雅黑" panose="020B0503020204020204" charset="-122"/>
                      <a:ea typeface="微软雅黑" panose="020B0503020204020204" charset="-122"/>
                    </a:rPr>
                    <a:t>01</a:t>
                  </a:r>
                  <a:endParaRPr kumimoji="1" lang="en-US" altLang="zh-CN" sz="1600" b="1" dirty="0">
                    <a:solidFill>
                      <a:srgbClr val="FFFFFF"/>
                    </a:solidFill>
                    <a:latin typeface="微软雅黑" panose="020B0503020204020204" charset="-122"/>
                    <a:ea typeface="微软雅黑" panose="020B0503020204020204" charset="-122"/>
                  </a:endParaRPr>
                </a:p>
              </p:txBody>
            </p:sp>
            <p:sp>
              <p:nvSpPr>
                <p:cNvPr id="35" name="文本框 34"/>
                <p:cNvSpPr txBox="1"/>
                <p:nvPr>
                  <p:custDataLst>
                    <p:tags r:id="rId17"/>
                  </p:custDataLst>
                </p:nvPr>
              </p:nvSpPr>
              <p:spPr>
                <a:xfrm>
                  <a:off x="3271" y="2283"/>
                  <a:ext cx="3191" cy="697"/>
                </a:xfrm>
                <a:prstGeom prst="rect">
                  <a:avLst/>
                </a:prstGeom>
                <a:noFill/>
              </p:spPr>
              <p:txBody>
                <a:bodyPr wrap="square" lIns="0" tIns="0" rIns="0" bIns="0" rtlCol="0">
                  <a:spAutoFit/>
                </a:bodyPr>
                <a:p>
                  <a:pPr algn="ctr">
                    <a:lnSpc>
                      <a:spcPct val="120000"/>
                    </a:lnSpc>
                  </a:pPr>
                  <a:r>
                    <a:rPr lang="zh-CN" altLang="en-US" sz="2400" b="1" smtClean="0">
                      <a:solidFill>
                        <a:srgbClr val="FF0000"/>
                      </a:solidFill>
                    </a:rPr>
                    <a:t>儿童用药研究</a:t>
                  </a:r>
                  <a:endParaRPr lang="zh-CN" altLang="en-US" sz="2400" b="1" smtClean="0">
                    <a:solidFill>
                      <a:srgbClr val="FF0000"/>
                    </a:solidFill>
                  </a:endParaRPr>
                </a:p>
              </p:txBody>
            </p:sp>
          </p:grpSp>
          <p:sp>
            <p:nvSpPr>
              <p:cNvPr id="42" name="文本框 41"/>
              <p:cNvSpPr txBox="1"/>
              <p:nvPr>
                <p:custDataLst>
                  <p:tags r:id="rId18"/>
                </p:custDataLst>
              </p:nvPr>
            </p:nvSpPr>
            <p:spPr>
              <a:xfrm>
                <a:off x="2280" y="7480"/>
                <a:ext cx="6361" cy="3089"/>
              </a:xfrm>
              <a:prstGeom prst="rect">
                <a:avLst/>
              </a:prstGeom>
              <a:noFill/>
            </p:spPr>
            <p:txBody>
              <a:bodyPr wrap="square" lIns="0" tIns="0" rIns="0" bIns="0" rtlCol="0">
                <a:spAutoFit/>
              </a:bodyPr>
              <a:p>
                <a:pPr indent="0" algn="ctr" fontAlgn="auto">
                  <a:lnSpc>
                    <a:spcPct val="125000"/>
                  </a:lnSpc>
                  <a:spcBef>
                    <a:spcPts val="600"/>
                  </a:spcBef>
                  <a:buFont typeface="Wingdings" panose="05000000000000000000" charset="0"/>
                  <a:buNone/>
                </a:pPr>
                <a:r>
                  <a:rPr lang="zh-CN" altLang="en-US" b="1" smtClean="0">
                    <a:solidFill>
                      <a:srgbClr val="FF0000"/>
                    </a:solidFill>
                  </a:rPr>
                  <a:t>耐受性良好</a:t>
                </a:r>
                <a:endParaRPr lang="zh-CN" altLang="en-US" b="1" smtClean="0">
                  <a:solidFill>
                    <a:srgbClr val="FF0000"/>
                  </a:solidFill>
                </a:endParaRPr>
              </a:p>
              <a:p>
                <a:pPr marL="179705" indent="-179705" algn="just" fontAlgn="auto">
                  <a:lnSpc>
                    <a:spcPct val="125000"/>
                  </a:lnSpc>
                  <a:spcBef>
                    <a:spcPts val="600"/>
                  </a:spcBef>
                  <a:buFont typeface="Wingdings" panose="05000000000000000000" charset="0"/>
                  <a:buChar char="u"/>
                </a:pPr>
                <a:r>
                  <a:rPr lang="zh-CN" altLang="en-US" sz="1200" smtClean="0"/>
                  <a:t>日本原研研究：对</a:t>
                </a:r>
                <a:r>
                  <a:rPr lang="en-US" altLang="zh-CN" sz="1200" b="1" smtClean="0">
                    <a:solidFill>
                      <a:srgbClr val="FF0000"/>
                    </a:solidFill>
                  </a:rPr>
                  <a:t>23</a:t>
                </a:r>
                <a:r>
                  <a:rPr lang="zh-CN" altLang="en-US" sz="1200" b="1" smtClean="0">
                    <a:solidFill>
                      <a:srgbClr val="FF0000"/>
                    </a:solidFill>
                  </a:rPr>
                  <a:t>例15岁以下儿童</a:t>
                </a:r>
                <a:r>
                  <a:rPr lang="zh-CN" altLang="en-US" sz="1200" smtClean="0"/>
                  <a:t>患者术中使用葡萄糖加醋酸林格氏液，观察安全性</a:t>
                </a:r>
                <a:endParaRPr lang="zh-CN" altLang="en-US" sz="1200" smtClean="0"/>
              </a:p>
              <a:p>
                <a:pPr marL="179705" indent="-179705" algn="just" fontAlgn="auto">
                  <a:lnSpc>
                    <a:spcPct val="125000"/>
                  </a:lnSpc>
                  <a:spcBef>
                    <a:spcPts val="600"/>
                  </a:spcBef>
                  <a:buFont typeface="Wingdings" panose="05000000000000000000" charset="0"/>
                  <a:buChar char="u"/>
                </a:pPr>
                <a:r>
                  <a:rPr lang="zh-CN" altLang="en-US" sz="1200" smtClean="0"/>
                  <a:t>分别进行</a:t>
                </a:r>
                <a:r>
                  <a:rPr lang="zh-CN" altLang="en-US" sz="1200" b="1" smtClean="0">
                    <a:solidFill>
                      <a:srgbClr val="FF0000"/>
                    </a:solidFill>
                  </a:rPr>
                  <a:t>缓慢给药</a:t>
                </a:r>
                <a:r>
                  <a:rPr lang="zh-CN" altLang="en-US" sz="1200" smtClean="0"/>
                  <a:t>（0.15g/kg/h，以葡萄糖计）及</a:t>
                </a:r>
                <a:r>
                  <a:rPr lang="zh-CN" altLang="en-US" sz="1200" b="1" smtClean="0">
                    <a:solidFill>
                      <a:srgbClr val="FF0000"/>
                    </a:solidFill>
                  </a:rPr>
                  <a:t>快速给药</a:t>
                </a:r>
                <a:r>
                  <a:rPr lang="zh-CN" altLang="en-US" sz="1200" smtClean="0"/>
                  <a:t>（0.83 g/kg/h，以葡萄糖计）</a:t>
                </a:r>
                <a:endParaRPr lang="zh-CN" altLang="en-US" sz="1200" smtClean="0"/>
              </a:p>
              <a:p>
                <a:pPr marL="179705" indent="-179705" algn="just" fontAlgn="auto">
                  <a:lnSpc>
                    <a:spcPct val="125000"/>
                  </a:lnSpc>
                  <a:spcBef>
                    <a:spcPts val="600"/>
                  </a:spcBef>
                  <a:buFont typeface="Wingdings" panose="05000000000000000000" charset="0"/>
                  <a:buChar char="u"/>
                </a:pPr>
                <a:r>
                  <a:rPr lang="zh-CN" altLang="en-US" sz="1200" smtClean="0"/>
                  <a:t>各项临床及实验室结果证明</a:t>
                </a:r>
                <a:r>
                  <a:rPr lang="zh-CN" altLang="en-US" sz="1200" b="1" smtClean="0">
                    <a:solidFill>
                      <a:srgbClr val="FF0000"/>
                    </a:solidFill>
                  </a:rPr>
                  <a:t>本品耐受性良好，</a:t>
                </a:r>
                <a:r>
                  <a:rPr lang="zh-CN" altLang="en-US" sz="1200" b="1" smtClean="0">
                    <a:solidFill>
                      <a:srgbClr val="FF0000"/>
                    </a:solidFill>
                  </a:rPr>
                  <a:t>适用于儿童手术患者细胞外液减少时的补充和纠正</a:t>
                </a:r>
                <a:endParaRPr lang="zh-CN" altLang="en-US" sz="1200" b="1" smtClean="0">
                  <a:solidFill>
                    <a:srgbClr val="FF0000"/>
                  </a:solidFill>
                </a:endParaRPr>
              </a:p>
            </p:txBody>
          </p:sp>
        </p:grpSp>
        <p:pic>
          <p:nvPicPr>
            <p:cNvPr id="52" name="图片 51" descr="箭头"/>
            <p:cNvPicPr>
              <a:picLocks noChangeAspect="1"/>
            </p:cNvPicPr>
            <p:nvPr>
              <p:custDataLst>
                <p:tags r:id="rId19"/>
              </p:custDataLst>
            </p:nvPr>
          </p:nvPicPr>
          <p:blipFill>
            <a:blip r:embed="rId8">
              <a:extLst>
                <a:ext uri="{96DAC541-7B7A-43D3-8B79-37D633B846F1}">
                  <asvg:svgBlip xmlns:asvg="http://schemas.microsoft.com/office/drawing/2016/SVG/main" r:embed="rId20"/>
                </a:ext>
              </a:extLst>
            </a:blip>
            <a:stretch>
              <a:fillRect/>
            </a:stretch>
          </p:blipFill>
          <p:spPr>
            <a:xfrm rot="5400000">
              <a:off x="13268" y="5361"/>
              <a:ext cx="1735" cy="4535"/>
            </a:xfrm>
            <a:prstGeom prst="rect">
              <a:avLst/>
            </a:prstGeom>
          </p:spPr>
        </p:pic>
        <p:sp>
          <p:nvSpPr>
            <p:cNvPr id="57" name="文本框 56"/>
            <p:cNvSpPr txBox="1"/>
            <p:nvPr/>
          </p:nvSpPr>
          <p:spPr>
            <a:xfrm>
              <a:off x="11077" y="8880"/>
              <a:ext cx="6400" cy="1046"/>
            </a:xfrm>
            <a:prstGeom prst="rect">
              <a:avLst/>
            </a:prstGeom>
            <a:noFill/>
          </p:spPr>
          <p:txBody>
            <a:bodyPr wrap="square" lIns="0" tIns="0" rIns="0" bIns="0" rtlCol="0">
              <a:spAutoFit/>
            </a:bodyPr>
            <a:p>
              <a:pPr algn="ctr">
                <a:lnSpc>
                  <a:spcPct val="120000"/>
                </a:lnSpc>
              </a:pPr>
              <a:r>
                <a:rPr lang="zh-CN" altLang="en-US" b="1" smtClean="0">
                  <a:solidFill>
                    <a:schemeClr val="bg1"/>
                  </a:solidFill>
                  <a:sym typeface="+mn-ea"/>
                </a:rPr>
                <a:t>填补目录内无适合儿童补液的</a:t>
              </a:r>
              <a:endParaRPr lang="zh-CN" altLang="en-US" b="1" smtClean="0">
                <a:solidFill>
                  <a:schemeClr val="bg1"/>
                </a:solidFill>
                <a:sym typeface="+mn-ea"/>
              </a:endParaRPr>
            </a:p>
            <a:p>
              <a:pPr algn="ctr">
                <a:lnSpc>
                  <a:spcPct val="120000"/>
                </a:lnSpc>
              </a:pPr>
              <a:r>
                <a:rPr lang="zh-CN" altLang="en-US" b="1" smtClean="0">
                  <a:solidFill>
                    <a:schemeClr val="bg1"/>
                  </a:solidFill>
                  <a:sym typeface="+mn-ea"/>
                </a:rPr>
                <a:t>醋酸盐平衡晶体液的空白</a:t>
              </a:r>
              <a:endParaRPr lang="zh-CN" altLang="en-US" b="1" smtClean="0">
                <a:solidFill>
                  <a:schemeClr val="bg1"/>
                </a:solidFill>
                <a:sym typeface="+mn-ea"/>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05</a:t>
            </a:r>
            <a:endParaRPr lang="zh-CN" altLang="en-US"/>
          </a:p>
        </p:txBody>
      </p:sp>
      <p:sp>
        <p:nvSpPr>
          <p:cNvPr id="5" name="文本占位符 2"/>
          <p:cNvSpPr>
            <a:spLocks noGrp="1"/>
          </p:cNvSpPr>
          <p:nvPr/>
        </p:nvSpPr>
        <p:spPr>
          <a:xfrm>
            <a:off x="1794137" y="538744"/>
            <a:ext cx="3008387" cy="497840"/>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90204" pitchFamily="34" charset="0"/>
              <a:buNone/>
              <a:defRPr sz="3400" b="0" kern="1200">
                <a:solidFill>
                  <a:schemeClr val="accent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r>
              <a:rPr lang="zh-CN" altLang="en-US" sz="3600" b="1" dirty="0">
                <a:latin typeface="微软雅黑" panose="020B0503020204020204" charset="-122"/>
                <a:ea typeface="微软雅黑" panose="020B0503020204020204" charset="-122"/>
                <a:cs typeface="微软雅黑" panose="020B0503020204020204" charset="-122"/>
              </a:rPr>
              <a:t>公平性</a:t>
            </a:r>
            <a:endParaRPr lang="zh-CN" altLang="en-US" sz="3600" b="1" dirty="0">
              <a:latin typeface="微软雅黑" panose="020B0503020204020204" charset="-122"/>
              <a:ea typeface="微软雅黑" panose="020B0503020204020204" charset="-122"/>
              <a:cs typeface="微软雅黑" panose="020B0503020204020204" charset="-122"/>
            </a:endParaRPr>
          </a:p>
        </p:txBody>
      </p:sp>
      <p:grpSp>
        <p:nvGrpSpPr>
          <p:cNvPr id="22" name="组合 21"/>
          <p:cNvGrpSpPr/>
          <p:nvPr>
            <p:custDataLst>
              <p:tags r:id="rId1"/>
            </p:custDataLst>
          </p:nvPr>
        </p:nvGrpSpPr>
        <p:grpSpPr>
          <a:xfrm>
            <a:off x="678258" y="1557000"/>
            <a:ext cx="10956860" cy="4500000"/>
            <a:chOff x="678258" y="2084191"/>
            <a:chExt cx="10956860" cy="3733316"/>
          </a:xfrm>
        </p:grpSpPr>
        <p:grpSp>
          <p:nvGrpSpPr>
            <p:cNvPr id="24" name="组合 23"/>
            <p:cNvGrpSpPr/>
            <p:nvPr/>
          </p:nvGrpSpPr>
          <p:grpSpPr>
            <a:xfrm>
              <a:off x="678258" y="2084191"/>
              <a:ext cx="2744166" cy="3733316"/>
              <a:chOff x="1283855" y="2366116"/>
              <a:chExt cx="2744166" cy="3733316"/>
            </a:xfrm>
          </p:grpSpPr>
          <p:sp>
            <p:nvSpPr>
              <p:cNvPr id="43" name="矩形 42"/>
              <p:cNvSpPr/>
              <p:nvPr>
                <p:custDataLst>
                  <p:tags r:id="rId2"/>
                </p:custDataLst>
              </p:nvPr>
            </p:nvSpPr>
            <p:spPr>
              <a:xfrm>
                <a:off x="1283855" y="2366116"/>
                <a:ext cx="2520000" cy="3733316"/>
              </a:xfrm>
              <a:prstGeom prst="rect">
                <a:avLst/>
              </a:prstGeom>
              <a:solidFill>
                <a:schemeClr val="accent5">
                  <a:lumMod val="75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2800" b="1" dirty="0">
                  <a:solidFill>
                    <a:schemeClr val="accent1"/>
                  </a:solidFill>
                </a:endParaRPr>
              </a:p>
            </p:txBody>
          </p:sp>
          <p:sp>
            <p:nvSpPr>
              <p:cNvPr id="44" name="任意多边形: 形状 43"/>
              <p:cNvSpPr/>
              <p:nvPr>
                <p:custDataLst>
                  <p:tags r:id="rId3"/>
                </p:custDataLst>
              </p:nvPr>
            </p:nvSpPr>
            <p:spPr>
              <a:xfrm rot="719614" flipH="1">
                <a:off x="3389978" y="2691722"/>
                <a:ext cx="638043" cy="519751"/>
              </a:xfrm>
              <a:custGeom>
                <a:avLst/>
                <a:gdLst>
                  <a:gd name="T0" fmla="*/ 3845 w 3934"/>
                  <a:gd name="T1" fmla="*/ 89 h 3934"/>
                  <a:gd name="T2" fmla="*/ 2313 w 3934"/>
                  <a:gd name="T3" fmla="*/ 0 h 3934"/>
                  <a:gd name="T4" fmla="*/ 0 w 3934"/>
                  <a:gd name="T5" fmla="*/ 2313 h 3934"/>
                  <a:gd name="T6" fmla="*/ 1621 w 3934"/>
                  <a:gd name="T7" fmla="*/ 3934 h 3934"/>
                  <a:gd name="T8" fmla="*/ 3934 w 3934"/>
                  <a:gd name="T9" fmla="*/ 1621 h 3934"/>
                  <a:gd name="T10" fmla="*/ 3845 w 3934"/>
                  <a:gd name="T11" fmla="*/ 89 h 3934"/>
                  <a:gd name="T12" fmla="*/ 3343 w 3934"/>
                  <a:gd name="T13" fmla="*/ 1001 h 3934"/>
                  <a:gd name="T14" fmla="*/ 2933 w 3934"/>
                  <a:gd name="T15" fmla="*/ 1001 h 3934"/>
                  <a:gd name="T16" fmla="*/ 2933 w 3934"/>
                  <a:gd name="T17" fmla="*/ 591 h 3934"/>
                  <a:gd name="T18" fmla="*/ 3343 w 3934"/>
                  <a:gd name="T19" fmla="*/ 591 h 3934"/>
                  <a:gd name="T20" fmla="*/ 3343 w 3934"/>
                  <a:gd name="T21" fmla="*/ 1001 h 39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34" h="3934">
                    <a:moveTo>
                      <a:pt x="3845" y="89"/>
                    </a:moveTo>
                    <a:lnTo>
                      <a:pt x="2313" y="0"/>
                    </a:lnTo>
                    <a:lnTo>
                      <a:pt x="0" y="2313"/>
                    </a:lnTo>
                    <a:lnTo>
                      <a:pt x="1621" y="3934"/>
                    </a:lnTo>
                    <a:lnTo>
                      <a:pt x="3934" y="1621"/>
                    </a:lnTo>
                    <a:lnTo>
                      <a:pt x="3845" y="89"/>
                    </a:lnTo>
                    <a:close/>
                    <a:moveTo>
                      <a:pt x="3343" y="1001"/>
                    </a:moveTo>
                    <a:cubicBezTo>
                      <a:pt x="3230" y="1115"/>
                      <a:pt x="3046" y="1115"/>
                      <a:pt x="2933" y="1001"/>
                    </a:cubicBezTo>
                    <a:cubicBezTo>
                      <a:pt x="2820" y="888"/>
                      <a:pt x="2820" y="705"/>
                      <a:pt x="2933" y="591"/>
                    </a:cubicBezTo>
                    <a:cubicBezTo>
                      <a:pt x="3046" y="478"/>
                      <a:pt x="3230" y="478"/>
                      <a:pt x="3343" y="591"/>
                    </a:cubicBezTo>
                    <a:cubicBezTo>
                      <a:pt x="3456" y="705"/>
                      <a:pt x="3456" y="888"/>
                      <a:pt x="3343" y="1001"/>
                    </a:cubicBezTo>
                    <a:close/>
                  </a:path>
                </a:pathLst>
              </a:custGeom>
              <a:solidFill>
                <a:srgbClr val="5A9AD5"/>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p>
            </p:txBody>
          </p:sp>
          <p:sp>
            <p:nvSpPr>
              <p:cNvPr id="46" name="文本框 45"/>
              <p:cNvSpPr txBox="1"/>
              <p:nvPr>
                <p:custDataLst>
                  <p:tags r:id="rId4"/>
                </p:custDataLst>
              </p:nvPr>
            </p:nvSpPr>
            <p:spPr>
              <a:xfrm>
                <a:off x="1392011" y="2963363"/>
                <a:ext cx="2004419" cy="272574"/>
              </a:xfrm>
              <a:prstGeom prst="rect">
                <a:avLst/>
              </a:prstGeom>
              <a:noFill/>
              <a:ln>
                <a:noFill/>
              </a:ln>
            </p:spPr>
            <p:txBody>
              <a:bodyPr wrap="square" lIns="91440" tIns="45720" rIns="91440" bIns="45720" anchor="ctr" anchorCtr="0">
                <a:spAutoFit/>
              </a:bodyPr>
              <a:lstStyle/>
              <a:p>
                <a:pPr algn="just">
                  <a:lnSpc>
                    <a:spcPct val="120000"/>
                  </a:lnSpc>
                </a:pPr>
                <a:r>
                  <a:rPr lang="zh-CN" altLang="en-US" sz="1400" b="1" dirty="0">
                    <a:solidFill>
                      <a:schemeClr val="accent2"/>
                    </a:solidFill>
                  </a:rPr>
                  <a:t>对公共健康的影响</a:t>
                </a:r>
                <a:endParaRPr lang="zh-CN" altLang="en-US" sz="1400" b="1" dirty="0">
                  <a:solidFill>
                    <a:schemeClr val="accent2"/>
                  </a:solidFill>
                </a:endParaRPr>
              </a:p>
            </p:txBody>
          </p:sp>
          <p:sp>
            <p:nvSpPr>
              <p:cNvPr id="47" name="文本框 46"/>
              <p:cNvSpPr txBox="1"/>
              <p:nvPr>
                <p:custDataLst>
                  <p:tags r:id="rId5"/>
                </p:custDataLst>
              </p:nvPr>
            </p:nvSpPr>
            <p:spPr>
              <a:xfrm>
                <a:off x="1557373" y="2473669"/>
                <a:ext cx="1820642" cy="523220"/>
              </a:xfrm>
              <a:prstGeom prst="rect">
                <a:avLst/>
              </a:prstGeom>
              <a:noFill/>
              <a:ln>
                <a:noFill/>
              </a:ln>
            </p:spPr>
            <p:txBody>
              <a:bodyPr wrap="square" lIns="91440" tIns="45720" rIns="91440" bIns="45720" anchor="ctr" anchorCtr="0">
                <a:spAutoFit/>
              </a:bodyPr>
              <a:lstStyle/>
              <a:p>
                <a:pPr>
                  <a:buSzPct val="25000"/>
                </a:pPr>
                <a:r>
                  <a:rPr lang="en-US" altLang="zh-CN" sz="2800" b="1" dirty="0">
                    <a:latin typeface="Arial" panose="020B0604020202090204" pitchFamily="34" charset="0"/>
                    <a:ea typeface="微软雅黑" panose="020B0503020204020204" charset="-122"/>
                  </a:rPr>
                  <a:t>01</a:t>
                </a:r>
                <a:endParaRPr lang="en-US" altLang="zh-CN" sz="2800" b="1" dirty="0">
                  <a:latin typeface="Arial" panose="020B0604020202090204" pitchFamily="34" charset="0"/>
                  <a:ea typeface="微软雅黑" panose="020B0503020204020204" charset="-122"/>
                </a:endParaRPr>
              </a:p>
            </p:txBody>
          </p:sp>
        </p:grpSp>
        <p:grpSp>
          <p:nvGrpSpPr>
            <p:cNvPr id="25" name="组合 24"/>
            <p:cNvGrpSpPr/>
            <p:nvPr/>
          </p:nvGrpSpPr>
          <p:grpSpPr>
            <a:xfrm>
              <a:off x="3415823" y="2084191"/>
              <a:ext cx="2744166" cy="3733316"/>
              <a:chOff x="1283855" y="2366116"/>
              <a:chExt cx="2744166" cy="3733316"/>
            </a:xfrm>
          </p:grpSpPr>
          <p:sp>
            <p:nvSpPr>
              <p:cNvPr id="38" name="矩形 37"/>
              <p:cNvSpPr/>
              <p:nvPr>
                <p:custDataLst>
                  <p:tags r:id="rId6"/>
                </p:custDataLst>
              </p:nvPr>
            </p:nvSpPr>
            <p:spPr>
              <a:xfrm>
                <a:off x="1283855" y="2366116"/>
                <a:ext cx="2520000" cy="3733316"/>
              </a:xfrm>
              <a:prstGeom prst="rect">
                <a:avLst/>
              </a:prstGeom>
              <a:solidFill>
                <a:schemeClr val="accent5">
                  <a:lumMod val="75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2800" b="1" dirty="0">
                  <a:solidFill>
                    <a:schemeClr val="accent1"/>
                  </a:solidFill>
                </a:endParaRPr>
              </a:p>
            </p:txBody>
          </p:sp>
          <p:sp>
            <p:nvSpPr>
              <p:cNvPr id="39" name="任意多边形: 形状 38"/>
              <p:cNvSpPr/>
              <p:nvPr>
                <p:custDataLst>
                  <p:tags r:id="rId7"/>
                </p:custDataLst>
              </p:nvPr>
            </p:nvSpPr>
            <p:spPr>
              <a:xfrm rot="719614" flipH="1">
                <a:off x="3389978" y="2691722"/>
                <a:ext cx="638043" cy="519751"/>
              </a:xfrm>
              <a:custGeom>
                <a:avLst/>
                <a:gdLst>
                  <a:gd name="T0" fmla="*/ 3845 w 3934"/>
                  <a:gd name="T1" fmla="*/ 89 h 3934"/>
                  <a:gd name="T2" fmla="*/ 2313 w 3934"/>
                  <a:gd name="T3" fmla="*/ 0 h 3934"/>
                  <a:gd name="T4" fmla="*/ 0 w 3934"/>
                  <a:gd name="T5" fmla="*/ 2313 h 3934"/>
                  <a:gd name="T6" fmla="*/ 1621 w 3934"/>
                  <a:gd name="T7" fmla="*/ 3934 h 3934"/>
                  <a:gd name="T8" fmla="*/ 3934 w 3934"/>
                  <a:gd name="T9" fmla="*/ 1621 h 3934"/>
                  <a:gd name="T10" fmla="*/ 3845 w 3934"/>
                  <a:gd name="T11" fmla="*/ 89 h 3934"/>
                  <a:gd name="T12" fmla="*/ 3343 w 3934"/>
                  <a:gd name="T13" fmla="*/ 1001 h 3934"/>
                  <a:gd name="T14" fmla="*/ 2933 w 3934"/>
                  <a:gd name="T15" fmla="*/ 1001 h 3934"/>
                  <a:gd name="T16" fmla="*/ 2933 w 3934"/>
                  <a:gd name="T17" fmla="*/ 591 h 3934"/>
                  <a:gd name="T18" fmla="*/ 3343 w 3934"/>
                  <a:gd name="T19" fmla="*/ 591 h 3934"/>
                  <a:gd name="T20" fmla="*/ 3343 w 3934"/>
                  <a:gd name="T21" fmla="*/ 1001 h 39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34" h="3934">
                    <a:moveTo>
                      <a:pt x="3845" y="89"/>
                    </a:moveTo>
                    <a:lnTo>
                      <a:pt x="2313" y="0"/>
                    </a:lnTo>
                    <a:lnTo>
                      <a:pt x="0" y="2313"/>
                    </a:lnTo>
                    <a:lnTo>
                      <a:pt x="1621" y="3934"/>
                    </a:lnTo>
                    <a:lnTo>
                      <a:pt x="3934" y="1621"/>
                    </a:lnTo>
                    <a:lnTo>
                      <a:pt x="3845" y="89"/>
                    </a:lnTo>
                    <a:close/>
                    <a:moveTo>
                      <a:pt x="3343" y="1001"/>
                    </a:moveTo>
                    <a:cubicBezTo>
                      <a:pt x="3230" y="1115"/>
                      <a:pt x="3046" y="1115"/>
                      <a:pt x="2933" y="1001"/>
                    </a:cubicBezTo>
                    <a:cubicBezTo>
                      <a:pt x="2820" y="888"/>
                      <a:pt x="2820" y="705"/>
                      <a:pt x="2933" y="591"/>
                    </a:cubicBezTo>
                    <a:cubicBezTo>
                      <a:pt x="3046" y="478"/>
                      <a:pt x="3230" y="478"/>
                      <a:pt x="3343" y="591"/>
                    </a:cubicBezTo>
                    <a:cubicBezTo>
                      <a:pt x="3456" y="705"/>
                      <a:pt x="3456" y="888"/>
                      <a:pt x="3343" y="1001"/>
                    </a:cubicBezTo>
                    <a:close/>
                  </a:path>
                </a:pathLst>
              </a:custGeom>
              <a:solidFill>
                <a:srgbClr val="BCD5EE"/>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41" name="文本框 40"/>
              <p:cNvSpPr txBox="1"/>
              <p:nvPr>
                <p:custDataLst>
                  <p:tags r:id="rId8"/>
                </p:custDataLst>
              </p:nvPr>
            </p:nvSpPr>
            <p:spPr>
              <a:xfrm>
                <a:off x="1373596" y="2963206"/>
                <a:ext cx="2004419" cy="272894"/>
              </a:xfrm>
              <a:prstGeom prst="rect">
                <a:avLst/>
              </a:prstGeom>
              <a:noFill/>
              <a:ln>
                <a:noFill/>
              </a:ln>
            </p:spPr>
            <p:txBody>
              <a:bodyPr wrap="square" lIns="91440" tIns="45720" rIns="91440" bIns="45720" anchor="ctr" anchorCtr="0">
                <a:spAutoFit/>
              </a:bodyPr>
              <a:lstStyle/>
              <a:p>
                <a:pPr algn="just">
                  <a:lnSpc>
                    <a:spcPct val="120000"/>
                  </a:lnSpc>
                </a:pPr>
                <a:r>
                  <a:rPr lang="zh-CN" altLang="en-US" sz="1400" b="1" dirty="0">
                    <a:solidFill>
                      <a:schemeClr val="accent2"/>
                    </a:solidFill>
                    <a:sym typeface="+mn-ea"/>
                  </a:rPr>
                  <a:t>弥补药品目录保障短板</a:t>
                </a:r>
                <a:endParaRPr lang="zh-CN" altLang="en-US" sz="1400" b="1" dirty="0">
                  <a:solidFill>
                    <a:schemeClr val="accent2"/>
                  </a:solidFill>
                  <a:effectLst/>
                  <a:latin typeface="微软雅黑" panose="020B0503020204020204" charset="-122"/>
                  <a:ea typeface="微软雅黑" panose="020B0503020204020204" charset="-122"/>
                  <a:sym typeface="+mn-ea"/>
                </a:endParaRPr>
              </a:p>
            </p:txBody>
          </p:sp>
          <p:sp>
            <p:nvSpPr>
              <p:cNvPr id="42" name="文本框 41"/>
              <p:cNvSpPr txBox="1"/>
              <p:nvPr>
                <p:custDataLst>
                  <p:tags r:id="rId9"/>
                </p:custDataLst>
              </p:nvPr>
            </p:nvSpPr>
            <p:spPr>
              <a:xfrm>
                <a:off x="1557373" y="2473142"/>
                <a:ext cx="1820642" cy="523220"/>
              </a:xfrm>
              <a:prstGeom prst="rect">
                <a:avLst/>
              </a:prstGeom>
              <a:noFill/>
              <a:ln>
                <a:noFill/>
              </a:ln>
            </p:spPr>
            <p:txBody>
              <a:bodyPr wrap="square" lIns="91440" tIns="45720" rIns="91440" bIns="45720" anchor="ctr" anchorCtr="0">
                <a:spAutoFit/>
              </a:bodyPr>
              <a:lstStyle/>
              <a:p>
                <a:pPr>
                  <a:buSzPct val="25000"/>
                </a:pPr>
                <a:r>
                  <a:rPr lang="en-US" altLang="zh-CN" sz="2800" b="1" dirty="0">
                    <a:latin typeface="Arial" panose="020B0604020202090204" pitchFamily="34" charset="0"/>
                    <a:ea typeface="微软雅黑" panose="020B0503020204020204" charset="-122"/>
                  </a:rPr>
                  <a:t>02</a:t>
                </a:r>
                <a:endParaRPr lang="en-US" altLang="zh-CN" sz="2800" b="1" dirty="0">
                  <a:latin typeface="Arial" panose="020B0604020202090204" pitchFamily="34" charset="0"/>
                  <a:ea typeface="微软雅黑" panose="020B0503020204020204" charset="-122"/>
                </a:endParaRPr>
              </a:p>
            </p:txBody>
          </p:sp>
        </p:grpSp>
        <p:grpSp>
          <p:nvGrpSpPr>
            <p:cNvPr id="26" name="组合 25"/>
            <p:cNvGrpSpPr/>
            <p:nvPr/>
          </p:nvGrpSpPr>
          <p:grpSpPr>
            <a:xfrm>
              <a:off x="6153388" y="2084191"/>
              <a:ext cx="2744166" cy="3733316"/>
              <a:chOff x="1283855" y="2366116"/>
              <a:chExt cx="2744166" cy="3733316"/>
            </a:xfrm>
          </p:grpSpPr>
          <p:sp>
            <p:nvSpPr>
              <p:cNvPr id="33" name="矩形 32"/>
              <p:cNvSpPr/>
              <p:nvPr>
                <p:custDataLst>
                  <p:tags r:id="rId10"/>
                </p:custDataLst>
              </p:nvPr>
            </p:nvSpPr>
            <p:spPr>
              <a:xfrm>
                <a:off x="1283855" y="2366116"/>
                <a:ext cx="2520000" cy="3733316"/>
              </a:xfrm>
              <a:prstGeom prst="rect">
                <a:avLst/>
              </a:prstGeom>
              <a:solidFill>
                <a:schemeClr val="accent5">
                  <a:lumMod val="75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2800" b="1" dirty="0">
                  <a:solidFill>
                    <a:schemeClr val="accent1"/>
                  </a:solidFill>
                </a:endParaRPr>
              </a:p>
            </p:txBody>
          </p:sp>
          <p:sp>
            <p:nvSpPr>
              <p:cNvPr id="34" name="任意多边形: 形状 33"/>
              <p:cNvSpPr/>
              <p:nvPr>
                <p:custDataLst>
                  <p:tags r:id="rId11"/>
                </p:custDataLst>
              </p:nvPr>
            </p:nvSpPr>
            <p:spPr>
              <a:xfrm rot="719614" flipH="1">
                <a:off x="3389978" y="2691722"/>
                <a:ext cx="638043" cy="519751"/>
              </a:xfrm>
              <a:custGeom>
                <a:avLst/>
                <a:gdLst>
                  <a:gd name="T0" fmla="*/ 3845 w 3934"/>
                  <a:gd name="T1" fmla="*/ 89 h 3934"/>
                  <a:gd name="T2" fmla="*/ 2313 w 3934"/>
                  <a:gd name="T3" fmla="*/ 0 h 3934"/>
                  <a:gd name="T4" fmla="*/ 0 w 3934"/>
                  <a:gd name="T5" fmla="*/ 2313 h 3934"/>
                  <a:gd name="T6" fmla="*/ 1621 w 3934"/>
                  <a:gd name="T7" fmla="*/ 3934 h 3934"/>
                  <a:gd name="T8" fmla="*/ 3934 w 3934"/>
                  <a:gd name="T9" fmla="*/ 1621 h 3934"/>
                  <a:gd name="T10" fmla="*/ 3845 w 3934"/>
                  <a:gd name="T11" fmla="*/ 89 h 3934"/>
                  <a:gd name="T12" fmla="*/ 3343 w 3934"/>
                  <a:gd name="T13" fmla="*/ 1001 h 3934"/>
                  <a:gd name="T14" fmla="*/ 2933 w 3934"/>
                  <a:gd name="T15" fmla="*/ 1001 h 3934"/>
                  <a:gd name="T16" fmla="*/ 2933 w 3934"/>
                  <a:gd name="T17" fmla="*/ 591 h 3934"/>
                  <a:gd name="T18" fmla="*/ 3343 w 3934"/>
                  <a:gd name="T19" fmla="*/ 591 h 3934"/>
                  <a:gd name="T20" fmla="*/ 3343 w 3934"/>
                  <a:gd name="T21" fmla="*/ 1001 h 39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34" h="3934">
                    <a:moveTo>
                      <a:pt x="3845" y="89"/>
                    </a:moveTo>
                    <a:lnTo>
                      <a:pt x="2313" y="0"/>
                    </a:lnTo>
                    <a:lnTo>
                      <a:pt x="0" y="2313"/>
                    </a:lnTo>
                    <a:lnTo>
                      <a:pt x="1621" y="3934"/>
                    </a:lnTo>
                    <a:lnTo>
                      <a:pt x="3934" y="1621"/>
                    </a:lnTo>
                    <a:lnTo>
                      <a:pt x="3845" y="89"/>
                    </a:lnTo>
                    <a:close/>
                    <a:moveTo>
                      <a:pt x="3343" y="1001"/>
                    </a:moveTo>
                    <a:cubicBezTo>
                      <a:pt x="3230" y="1115"/>
                      <a:pt x="3046" y="1115"/>
                      <a:pt x="2933" y="1001"/>
                    </a:cubicBezTo>
                    <a:cubicBezTo>
                      <a:pt x="2820" y="888"/>
                      <a:pt x="2820" y="705"/>
                      <a:pt x="2933" y="591"/>
                    </a:cubicBezTo>
                    <a:cubicBezTo>
                      <a:pt x="3046" y="478"/>
                      <a:pt x="3230" y="478"/>
                      <a:pt x="3343" y="591"/>
                    </a:cubicBezTo>
                    <a:cubicBezTo>
                      <a:pt x="3456" y="705"/>
                      <a:pt x="3456" y="888"/>
                      <a:pt x="3343" y="1001"/>
                    </a:cubicBezTo>
                    <a:close/>
                  </a:path>
                </a:pathLst>
              </a:custGeom>
              <a:solidFill>
                <a:srgbClr val="5A9AD5"/>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36" name="文本框 35"/>
              <p:cNvSpPr txBox="1"/>
              <p:nvPr>
                <p:custDataLst>
                  <p:tags r:id="rId12"/>
                </p:custDataLst>
              </p:nvPr>
            </p:nvSpPr>
            <p:spPr>
              <a:xfrm>
                <a:off x="1370421" y="2962836"/>
                <a:ext cx="2004419" cy="272574"/>
              </a:xfrm>
              <a:prstGeom prst="rect">
                <a:avLst/>
              </a:prstGeom>
              <a:noFill/>
              <a:ln>
                <a:noFill/>
              </a:ln>
            </p:spPr>
            <p:txBody>
              <a:bodyPr wrap="square" lIns="91440" tIns="45720" rIns="91440" bIns="45720" anchor="ctr" anchorCtr="0">
                <a:spAutoFit/>
              </a:bodyPr>
              <a:lstStyle/>
              <a:p>
                <a:pPr algn="just">
                  <a:lnSpc>
                    <a:spcPct val="120000"/>
                  </a:lnSpc>
                </a:pPr>
                <a:r>
                  <a:rPr lang="zh-CN" altLang="en-US" sz="1400" b="1" dirty="0">
                    <a:solidFill>
                      <a:schemeClr val="accent2"/>
                    </a:solidFill>
                  </a:rPr>
                  <a:t>符合"保基本"原则</a:t>
                </a:r>
                <a:endParaRPr lang="zh-CN" altLang="en-US" sz="1400" b="1" dirty="0">
                  <a:solidFill>
                    <a:schemeClr val="accent2"/>
                  </a:solidFill>
                </a:endParaRPr>
              </a:p>
            </p:txBody>
          </p:sp>
          <p:sp>
            <p:nvSpPr>
              <p:cNvPr id="37" name="文本框 36"/>
              <p:cNvSpPr txBox="1"/>
              <p:nvPr>
                <p:custDataLst>
                  <p:tags r:id="rId13"/>
                </p:custDataLst>
              </p:nvPr>
            </p:nvSpPr>
            <p:spPr>
              <a:xfrm>
                <a:off x="1557373" y="2473669"/>
                <a:ext cx="1820642" cy="523220"/>
              </a:xfrm>
              <a:prstGeom prst="rect">
                <a:avLst/>
              </a:prstGeom>
              <a:noFill/>
              <a:ln>
                <a:noFill/>
              </a:ln>
            </p:spPr>
            <p:txBody>
              <a:bodyPr wrap="square" lIns="91440" tIns="45720" rIns="91440" bIns="45720" anchor="ctr" anchorCtr="0">
                <a:spAutoFit/>
              </a:bodyPr>
              <a:lstStyle/>
              <a:p>
                <a:pPr>
                  <a:buSzPct val="25000"/>
                </a:pPr>
                <a:r>
                  <a:rPr lang="en-US" altLang="zh-CN" sz="2800" b="1" dirty="0">
                    <a:latin typeface="Arial" panose="020B0604020202090204" pitchFamily="34" charset="0"/>
                    <a:ea typeface="微软雅黑" panose="020B0503020204020204" charset="-122"/>
                  </a:rPr>
                  <a:t>03</a:t>
                </a:r>
                <a:endParaRPr lang="en-US" altLang="zh-CN" sz="2800" b="1" dirty="0">
                  <a:latin typeface="Arial" panose="020B0604020202090204" pitchFamily="34" charset="0"/>
                  <a:ea typeface="微软雅黑" panose="020B0503020204020204" charset="-122"/>
                </a:endParaRPr>
              </a:p>
            </p:txBody>
          </p:sp>
        </p:grpSp>
        <p:grpSp>
          <p:nvGrpSpPr>
            <p:cNvPr id="27" name="组合 26"/>
            <p:cNvGrpSpPr/>
            <p:nvPr/>
          </p:nvGrpSpPr>
          <p:grpSpPr>
            <a:xfrm>
              <a:off x="8890952" y="2084191"/>
              <a:ext cx="2744166" cy="3733316"/>
              <a:chOff x="1283855" y="2366116"/>
              <a:chExt cx="2744166" cy="3733316"/>
            </a:xfrm>
          </p:grpSpPr>
          <p:sp>
            <p:nvSpPr>
              <p:cNvPr id="28" name="矩形 27"/>
              <p:cNvSpPr/>
              <p:nvPr>
                <p:custDataLst>
                  <p:tags r:id="rId14"/>
                </p:custDataLst>
              </p:nvPr>
            </p:nvSpPr>
            <p:spPr>
              <a:xfrm>
                <a:off x="1283855" y="2366116"/>
                <a:ext cx="2520000" cy="3733316"/>
              </a:xfrm>
              <a:prstGeom prst="rect">
                <a:avLst/>
              </a:prstGeom>
              <a:solidFill>
                <a:schemeClr val="accent5">
                  <a:lumMod val="75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sz="2800" b="1" dirty="0">
                  <a:solidFill>
                    <a:schemeClr val="accent1"/>
                  </a:solidFill>
                </a:endParaRPr>
              </a:p>
            </p:txBody>
          </p:sp>
          <p:sp>
            <p:nvSpPr>
              <p:cNvPr id="29" name="任意多边形: 形状 28"/>
              <p:cNvSpPr/>
              <p:nvPr>
                <p:custDataLst>
                  <p:tags r:id="rId15"/>
                </p:custDataLst>
              </p:nvPr>
            </p:nvSpPr>
            <p:spPr>
              <a:xfrm rot="719614" flipH="1">
                <a:off x="3389978" y="2691722"/>
                <a:ext cx="638043" cy="519751"/>
              </a:xfrm>
              <a:custGeom>
                <a:avLst/>
                <a:gdLst>
                  <a:gd name="T0" fmla="*/ 3845 w 3934"/>
                  <a:gd name="T1" fmla="*/ 89 h 3934"/>
                  <a:gd name="T2" fmla="*/ 2313 w 3934"/>
                  <a:gd name="T3" fmla="*/ 0 h 3934"/>
                  <a:gd name="T4" fmla="*/ 0 w 3934"/>
                  <a:gd name="T5" fmla="*/ 2313 h 3934"/>
                  <a:gd name="T6" fmla="*/ 1621 w 3934"/>
                  <a:gd name="T7" fmla="*/ 3934 h 3934"/>
                  <a:gd name="T8" fmla="*/ 3934 w 3934"/>
                  <a:gd name="T9" fmla="*/ 1621 h 3934"/>
                  <a:gd name="T10" fmla="*/ 3845 w 3934"/>
                  <a:gd name="T11" fmla="*/ 89 h 3934"/>
                  <a:gd name="T12" fmla="*/ 3343 w 3934"/>
                  <a:gd name="T13" fmla="*/ 1001 h 3934"/>
                  <a:gd name="T14" fmla="*/ 2933 w 3934"/>
                  <a:gd name="T15" fmla="*/ 1001 h 3934"/>
                  <a:gd name="T16" fmla="*/ 2933 w 3934"/>
                  <a:gd name="T17" fmla="*/ 591 h 3934"/>
                  <a:gd name="T18" fmla="*/ 3343 w 3934"/>
                  <a:gd name="T19" fmla="*/ 591 h 3934"/>
                  <a:gd name="T20" fmla="*/ 3343 w 3934"/>
                  <a:gd name="T21" fmla="*/ 1001 h 39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34" h="3934">
                    <a:moveTo>
                      <a:pt x="3845" y="89"/>
                    </a:moveTo>
                    <a:lnTo>
                      <a:pt x="2313" y="0"/>
                    </a:lnTo>
                    <a:lnTo>
                      <a:pt x="0" y="2313"/>
                    </a:lnTo>
                    <a:lnTo>
                      <a:pt x="1621" y="3934"/>
                    </a:lnTo>
                    <a:lnTo>
                      <a:pt x="3934" y="1621"/>
                    </a:lnTo>
                    <a:lnTo>
                      <a:pt x="3845" y="89"/>
                    </a:lnTo>
                    <a:close/>
                    <a:moveTo>
                      <a:pt x="3343" y="1001"/>
                    </a:moveTo>
                    <a:cubicBezTo>
                      <a:pt x="3230" y="1115"/>
                      <a:pt x="3046" y="1115"/>
                      <a:pt x="2933" y="1001"/>
                    </a:cubicBezTo>
                    <a:cubicBezTo>
                      <a:pt x="2820" y="888"/>
                      <a:pt x="2820" y="705"/>
                      <a:pt x="2933" y="591"/>
                    </a:cubicBezTo>
                    <a:cubicBezTo>
                      <a:pt x="3046" y="478"/>
                      <a:pt x="3230" y="478"/>
                      <a:pt x="3343" y="591"/>
                    </a:cubicBezTo>
                    <a:cubicBezTo>
                      <a:pt x="3456" y="705"/>
                      <a:pt x="3456" y="888"/>
                      <a:pt x="3343" y="1001"/>
                    </a:cubicBezTo>
                    <a:close/>
                  </a:path>
                </a:pathLst>
              </a:custGeom>
              <a:solidFill>
                <a:srgbClr val="BCD5EE"/>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p>
            </p:txBody>
          </p:sp>
          <p:sp>
            <p:nvSpPr>
              <p:cNvPr id="31" name="文本框 30"/>
              <p:cNvSpPr txBox="1"/>
              <p:nvPr>
                <p:custDataLst>
                  <p:tags r:id="rId16"/>
                </p:custDataLst>
              </p:nvPr>
            </p:nvSpPr>
            <p:spPr>
              <a:xfrm>
                <a:off x="1367246" y="2962837"/>
                <a:ext cx="2004419" cy="272574"/>
              </a:xfrm>
              <a:prstGeom prst="rect">
                <a:avLst/>
              </a:prstGeom>
              <a:noFill/>
              <a:ln>
                <a:noFill/>
              </a:ln>
            </p:spPr>
            <p:txBody>
              <a:bodyPr wrap="square" lIns="91440" tIns="45720" rIns="91440" bIns="45720" anchor="ctr" anchorCtr="0">
                <a:spAutoFit/>
              </a:bodyPr>
              <a:lstStyle/>
              <a:p>
                <a:pPr algn="just">
                  <a:lnSpc>
                    <a:spcPct val="120000"/>
                  </a:lnSpc>
                </a:pPr>
                <a:r>
                  <a:rPr lang="zh-CN" altLang="en-US" sz="1400" b="1" dirty="0">
                    <a:solidFill>
                      <a:schemeClr val="accent2"/>
                    </a:solidFill>
                    <a:sym typeface="+mn-ea"/>
                  </a:rPr>
                  <a:t>临床管理提供方便</a:t>
                </a:r>
                <a:endParaRPr lang="zh-CN" altLang="en-US" sz="1400" b="1" dirty="0">
                  <a:solidFill>
                    <a:schemeClr val="accent2"/>
                  </a:solidFill>
                  <a:sym typeface="+mn-ea"/>
                </a:endParaRPr>
              </a:p>
            </p:txBody>
          </p:sp>
          <p:sp>
            <p:nvSpPr>
              <p:cNvPr id="32" name="文本框 31"/>
              <p:cNvSpPr txBox="1"/>
              <p:nvPr>
                <p:custDataLst>
                  <p:tags r:id="rId17"/>
                </p:custDataLst>
              </p:nvPr>
            </p:nvSpPr>
            <p:spPr>
              <a:xfrm>
                <a:off x="1557373" y="2473669"/>
                <a:ext cx="1820642" cy="523220"/>
              </a:xfrm>
              <a:prstGeom prst="rect">
                <a:avLst/>
              </a:prstGeom>
              <a:noFill/>
              <a:ln>
                <a:noFill/>
              </a:ln>
            </p:spPr>
            <p:txBody>
              <a:bodyPr wrap="square" lIns="91440" tIns="45720" rIns="91440" bIns="45720" anchor="ctr" anchorCtr="0">
                <a:spAutoFit/>
              </a:bodyPr>
              <a:lstStyle/>
              <a:p>
                <a:pPr>
                  <a:buSzPct val="25000"/>
                </a:pPr>
                <a:r>
                  <a:rPr lang="en-US" altLang="zh-CN" sz="2800" b="1" dirty="0">
                    <a:latin typeface="Arial" panose="020B0604020202090204" pitchFamily="34" charset="0"/>
                    <a:ea typeface="微软雅黑" panose="020B0503020204020204" charset="-122"/>
                  </a:rPr>
                  <a:t>04</a:t>
                </a:r>
                <a:endParaRPr lang="en-US" altLang="zh-CN" sz="2800" b="1" dirty="0">
                  <a:latin typeface="Arial" panose="020B0604020202090204" pitchFamily="34" charset="0"/>
                  <a:ea typeface="微软雅黑" panose="020B0503020204020204" charset="-122"/>
                </a:endParaRPr>
              </a:p>
            </p:txBody>
          </p:sp>
        </p:grpSp>
      </p:grpSp>
      <p:sp>
        <p:nvSpPr>
          <p:cNvPr id="3" name="文本框 2"/>
          <p:cNvSpPr txBox="1"/>
          <p:nvPr>
            <p:custDataLst>
              <p:tags r:id="rId18"/>
            </p:custDataLst>
          </p:nvPr>
        </p:nvSpPr>
        <p:spPr>
          <a:xfrm>
            <a:off x="840105" y="2780665"/>
            <a:ext cx="2298065" cy="2807970"/>
          </a:xfrm>
          <a:prstGeom prst="rect">
            <a:avLst/>
          </a:prstGeom>
          <a:noFill/>
        </p:spPr>
        <p:txBody>
          <a:bodyPr wrap="square" lIns="0" tIns="0" rIns="0" bIns="0" rtlCol="0">
            <a:noAutofit/>
          </a:bodyPr>
          <a:p>
            <a:pPr indent="0" algn="l" fontAlgn="auto">
              <a:lnSpc>
                <a:spcPct val="125000"/>
              </a:lnSpc>
              <a:spcBef>
                <a:spcPts val="1200"/>
              </a:spcBef>
            </a:pPr>
            <a:r>
              <a:rPr lang="zh-CN" altLang="en-US" sz="1200" smtClean="0">
                <a:sym typeface="+mn-ea"/>
              </a:rPr>
              <a:t>中国每年住院病人手术人次达8103万。大部分患者在住院期间接受过晶体液输注。</a:t>
            </a:r>
            <a:r>
              <a:rPr lang="zh-CN" altLang="en-US" sz="1200" smtClean="0">
                <a:solidFill>
                  <a:schemeClr val="tx1"/>
                </a:solidFill>
                <a:sym typeface="+mn-ea"/>
              </a:rPr>
              <a:t>晶体液的种类和输注量直接影响预后。</a:t>
            </a:r>
            <a:endParaRPr lang="zh-CN" altLang="en-US" sz="1200" b="1" smtClean="0">
              <a:solidFill>
                <a:srgbClr val="FF0000"/>
              </a:solidFill>
              <a:sym typeface="+mn-ea"/>
            </a:endParaRPr>
          </a:p>
          <a:p>
            <a:pPr indent="0" algn="l" fontAlgn="auto">
              <a:lnSpc>
                <a:spcPct val="125000"/>
              </a:lnSpc>
              <a:spcBef>
                <a:spcPts val="1200"/>
              </a:spcBef>
            </a:pPr>
            <a:r>
              <a:rPr lang="zh-CN" altLang="en-US" sz="1200" smtClean="0">
                <a:sym typeface="+mn-ea"/>
              </a:rPr>
              <a:t>儿童体液调节和肝肾功能未成熟，更易发生水和电解质紊乱。</a:t>
            </a:r>
            <a:r>
              <a:rPr lang="zh-CN" altLang="en-US" sz="1200" b="1" smtClean="0">
                <a:solidFill>
                  <a:srgbClr val="FF0000"/>
                </a:solidFill>
                <a:sym typeface="+mn-ea"/>
              </a:rPr>
              <a:t>目前国内儿童适宜的晶体液品规较少。</a:t>
            </a:r>
            <a:endParaRPr lang="zh-CN" altLang="en-US" sz="1200" smtClean="0">
              <a:sym typeface="+mn-ea"/>
            </a:endParaRPr>
          </a:p>
          <a:p>
            <a:pPr indent="0" algn="l" fontAlgn="auto">
              <a:lnSpc>
                <a:spcPct val="125000"/>
              </a:lnSpc>
              <a:spcBef>
                <a:spcPts val="1200"/>
              </a:spcBef>
            </a:pPr>
            <a:r>
              <a:rPr lang="zh-CN" altLang="en-US" sz="1200" smtClean="0">
                <a:sym typeface="+mn-ea"/>
              </a:rPr>
              <a:t>因此，需不断优化目录内晶体平衡液结构，</a:t>
            </a:r>
            <a:r>
              <a:rPr lang="zh-CN" altLang="en-US" sz="1200" b="1" smtClean="0">
                <a:solidFill>
                  <a:srgbClr val="FF0000"/>
                </a:solidFill>
                <a:sym typeface="+mn-ea"/>
              </a:rPr>
              <a:t>关注特殊人群特别是儿童的用药需求</a:t>
            </a:r>
            <a:r>
              <a:rPr lang="zh-CN" altLang="en-US" sz="1200" smtClean="0">
                <a:sym typeface="+mn-ea"/>
              </a:rPr>
              <a:t>，提高治疗率并降低疾病负担。</a:t>
            </a:r>
            <a:endParaRPr lang="zh-CN" altLang="en-US" sz="1200" smtClean="0">
              <a:sym typeface="+mn-ea"/>
            </a:endParaRPr>
          </a:p>
        </p:txBody>
      </p:sp>
      <p:sp>
        <p:nvSpPr>
          <p:cNvPr id="4" name="文本框 3"/>
          <p:cNvSpPr txBox="1"/>
          <p:nvPr>
            <p:custDataLst>
              <p:tags r:id="rId19"/>
            </p:custDataLst>
          </p:nvPr>
        </p:nvSpPr>
        <p:spPr>
          <a:xfrm>
            <a:off x="6243320" y="2780665"/>
            <a:ext cx="2341245" cy="1407795"/>
          </a:xfrm>
          <a:prstGeom prst="rect">
            <a:avLst/>
          </a:prstGeom>
          <a:noFill/>
        </p:spPr>
        <p:txBody>
          <a:bodyPr wrap="square" lIns="0" tIns="0" rIns="0" bIns="0" rtlCol="0">
            <a:noAutofit/>
          </a:bodyPr>
          <a:p>
            <a:pPr lvl="0" algn="l">
              <a:lnSpc>
                <a:spcPct val="125000"/>
              </a:lnSpc>
              <a:spcBef>
                <a:spcPts val="1200"/>
              </a:spcBef>
              <a:buClrTx/>
              <a:buSzTx/>
              <a:buFontTx/>
            </a:pPr>
            <a:r>
              <a:rPr lang="zh-CN" altLang="en-US" sz="1200" smtClean="0">
                <a:sym typeface="+mn-ea"/>
              </a:rPr>
              <a:t>本品三重配方，可以同时补充水分、调节电解质平衡、以及供给能量。</a:t>
            </a:r>
            <a:endParaRPr lang="zh-CN" altLang="en-US" sz="1200" smtClean="0">
              <a:sym typeface="+mn-ea"/>
            </a:endParaRPr>
          </a:p>
          <a:p>
            <a:pPr lvl="0" algn="l">
              <a:lnSpc>
                <a:spcPct val="125000"/>
              </a:lnSpc>
              <a:spcBef>
                <a:spcPts val="1200"/>
              </a:spcBef>
              <a:buClrTx/>
              <a:buSzTx/>
              <a:buFontTx/>
            </a:pPr>
            <a:r>
              <a:rPr lang="zh-CN" altLang="en-US" sz="1200" smtClean="0">
                <a:sym typeface="+mn-ea"/>
              </a:rPr>
              <a:t>本品价格合理，且临床获益较高，经济性突出。</a:t>
            </a:r>
            <a:endParaRPr lang="zh-CN" altLang="en-US" sz="1200" smtClean="0">
              <a:sym typeface="+mn-ea"/>
            </a:endParaRPr>
          </a:p>
          <a:p>
            <a:pPr lvl="0" algn="l">
              <a:lnSpc>
                <a:spcPct val="125000"/>
              </a:lnSpc>
              <a:spcBef>
                <a:spcPts val="1200"/>
              </a:spcBef>
              <a:buClrTx/>
              <a:buSzTx/>
              <a:buFontTx/>
            </a:pPr>
            <a:r>
              <a:rPr lang="zh-CN" altLang="en-US" sz="1200" smtClean="0">
                <a:solidFill>
                  <a:schemeClr val="tx1"/>
                </a:solidFill>
                <a:sym typeface="+mn-ea"/>
              </a:rPr>
              <a:t>在满足获益</a:t>
            </a:r>
            <a:r>
              <a:rPr lang="zh-CN" altLang="en-US" sz="1200" smtClean="0">
                <a:solidFill>
                  <a:schemeClr val="tx1"/>
                </a:solidFill>
                <a:sym typeface="+mn-ea"/>
              </a:rPr>
              <a:t>人群临床需求（特别是保障儿童用药可及性）的同时，能减轻多药联用的医疗费用负担。</a:t>
            </a:r>
            <a:endParaRPr lang="zh-CN" altLang="en-US" sz="1200" smtClean="0">
              <a:solidFill>
                <a:schemeClr val="tx1"/>
              </a:solidFill>
              <a:sym typeface="+mn-ea"/>
            </a:endParaRPr>
          </a:p>
        </p:txBody>
      </p:sp>
      <p:sp>
        <p:nvSpPr>
          <p:cNvPr id="6" name="文本框 5"/>
          <p:cNvSpPr txBox="1"/>
          <p:nvPr>
            <p:custDataLst>
              <p:tags r:id="rId20"/>
            </p:custDataLst>
          </p:nvPr>
        </p:nvSpPr>
        <p:spPr>
          <a:xfrm>
            <a:off x="3550285" y="2780665"/>
            <a:ext cx="2341245" cy="1407795"/>
          </a:xfrm>
          <a:prstGeom prst="rect">
            <a:avLst/>
          </a:prstGeom>
          <a:noFill/>
        </p:spPr>
        <p:txBody>
          <a:bodyPr wrap="square" lIns="0" tIns="0" rIns="0" bIns="0" rtlCol="0">
            <a:noAutofit/>
          </a:bodyPr>
          <a:p>
            <a:pPr lvl="0" algn="l">
              <a:lnSpc>
                <a:spcPct val="125000"/>
              </a:lnSpc>
              <a:spcBef>
                <a:spcPts val="1200"/>
              </a:spcBef>
              <a:buClrTx/>
              <a:buSzTx/>
              <a:buFontTx/>
            </a:pPr>
            <a:r>
              <a:rPr lang="zh-CN" altLang="en-US" sz="1200" smtClean="0">
                <a:sym typeface="+mn-ea"/>
              </a:rPr>
              <a:t>本品填补了目录内</a:t>
            </a:r>
            <a:r>
              <a:rPr lang="zh-CN" altLang="en-US" sz="1200" b="1" smtClean="0">
                <a:solidFill>
                  <a:srgbClr val="FF0000"/>
                </a:solidFill>
                <a:sym typeface="+mn-ea"/>
              </a:rPr>
              <a:t>儿童患者</a:t>
            </a:r>
            <a:r>
              <a:rPr lang="zh-CN" altLang="en-US" sz="1200" smtClean="0">
                <a:sym typeface="+mn-ea"/>
              </a:rPr>
              <a:t>醋酸晶体液治疗药品空白。</a:t>
            </a:r>
            <a:endParaRPr lang="zh-CN" altLang="en-US" sz="1200" smtClean="0">
              <a:sym typeface="+mn-ea"/>
            </a:endParaRPr>
          </a:p>
          <a:p>
            <a:pPr lvl="0" algn="l">
              <a:lnSpc>
                <a:spcPct val="125000"/>
              </a:lnSpc>
              <a:spcBef>
                <a:spcPts val="1200"/>
              </a:spcBef>
              <a:buClrTx/>
              <a:buSzTx/>
              <a:buFontTx/>
            </a:pPr>
            <a:r>
              <a:rPr lang="zh-CN" altLang="en-US" sz="1200" smtClean="0">
                <a:sym typeface="+mn-ea"/>
              </a:rPr>
              <a:t>本品</a:t>
            </a:r>
            <a:r>
              <a:rPr lang="zh-CN" altLang="en-US" sz="1200" b="1" smtClean="0">
                <a:solidFill>
                  <a:srgbClr val="FF0000"/>
                </a:solidFill>
                <a:sym typeface="+mn-ea"/>
              </a:rPr>
              <a:t>能够优化当前目录针对特殊患者</a:t>
            </a:r>
            <a:r>
              <a:rPr lang="zh-CN" altLang="en-US" sz="1200" smtClean="0">
                <a:sym typeface="+mn-ea"/>
              </a:rPr>
              <a:t>（如</a:t>
            </a:r>
            <a:r>
              <a:rPr lang="zh-CN" altLang="en-US" sz="1200" smtClean="0">
                <a:solidFill>
                  <a:schemeClr val="tx1"/>
                </a:solidFill>
                <a:sym typeface="+mn-ea"/>
              </a:rPr>
              <a:t>高钾血症、高氮质血症、高磷血症、高钙血症、高镁血症、甲状腺功能减退症患者</a:t>
            </a:r>
            <a:r>
              <a:rPr lang="zh-CN" altLang="en-US" sz="1200" smtClean="0">
                <a:sym typeface="+mn-ea"/>
              </a:rPr>
              <a:t>等）的醋酸晶液体治疗方案。</a:t>
            </a:r>
            <a:endParaRPr lang="zh-CN" altLang="en-US" sz="1200" smtClean="0">
              <a:sym typeface="+mn-ea"/>
            </a:endParaRPr>
          </a:p>
          <a:p>
            <a:pPr lvl="0" algn="l">
              <a:lnSpc>
                <a:spcPct val="125000"/>
              </a:lnSpc>
              <a:spcBef>
                <a:spcPts val="1200"/>
              </a:spcBef>
              <a:buClrTx/>
              <a:buSzTx/>
              <a:buFontTx/>
            </a:pPr>
            <a:r>
              <a:rPr lang="zh-CN" altLang="en-US" sz="1200" smtClean="0">
                <a:sym typeface="+mn-ea"/>
              </a:rPr>
              <a:t>醋酸盐晶体液在代谢途径、起效时间、适用人群方面优于乳酸盐晶体液。但当前医保目录内</a:t>
            </a:r>
            <a:r>
              <a:rPr lang="zh-CN" altLang="en-US" sz="1200" b="1" smtClean="0">
                <a:solidFill>
                  <a:srgbClr val="FF0000"/>
                </a:solidFill>
                <a:sym typeface="+mn-ea"/>
              </a:rPr>
              <a:t>仅有1种醋酸盐</a:t>
            </a:r>
            <a:r>
              <a:rPr lang="zh-CN" altLang="en-US" sz="1200" smtClean="0">
                <a:sym typeface="+mn-ea"/>
              </a:rPr>
              <a:t>晶体液、</a:t>
            </a:r>
            <a:r>
              <a:rPr lang="zh-CN" altLang="en-US" sz="1200" b="1" smtClean="0">
                <a:solidFill>
                  <a:srgbClr val="FF0000"/>
                </a:solidFill>
                <a:sym typeface="+mn-ea"/>
              </a:rPr>
              <a:t>仅有</a:t>
            </a:r>
            <a:r>
              <a:rPr lang="zh-CN" altLang="en-US" sz="1200" b="1" smtClean="0">
                <a:solidFill>
                  <a:srgbClr val="FF0000"/>
                </a:solidFill>
                <a:sym typeface="+mn-ea"/>
              </a:rPr>
              <a:t>2种含糖</a:t>
            </a:r>
            <a:r>
              <a:rPr lang="zh-CN" altLang="en-US" sz="1200" smtClean="0">
                <a:sym typeface="+mn-ea"/>
              </a:rPr>
              <a:t>晶体液。</a:t>
            </a:r>
            <a:endParaRPr lang="zh-CN" altLang="en-US" sz="1200" smtClean="0">
              <a:sym typeface="+mn-ea"/>
            </a:endParaRPr>
          </a:p>
          <a:p>
            <a:pPr lvl="0" algn="l">
              <a:lnSpc>
                <a:spcPct val="125000"/>
              </a:lnSpc>
              <a:spcBef>
                <a:spcPts val="1200"/>
              </a:spcBef>
              <a:buClrTx/>
              <a:buSzTx/>
              <a:buFontTx/>
            </a:pPr>
            <a:endParaRPr lang="zh-CN" altLang="en-US" sz="1200" smtClean="0">
              <a:sym typeface="+mn-ea"/>
            </a:endParaRPr>
          </a:p>
        </p:txBody>
      </p:sp>
      <p:sp>
        <p:nvSpPr>
          <p:cNvPr id="8" name="文本框 7"/>
          <p:cNvSpPr txBox="1"/>
          <p:nvPr>
            <p:custDataLst>
              <p:tags r:id="rId21"/>
            </p:custDataLst>
          </p:nvPr>
        </p:nvSpPr>
        <p:spPr>
          <a:xfrm>
            <a:off x="9048115" y="2780665"/>
            <a:ext cx="2236470" cy="2592070"/>
          </a:xfrm>
          <a:prstGeom prst="rect">
            <a:avLst/>
          </a:prstGeom>
          <a:noFill/>
        </p:spPr>
        <p:txBody>
          <a:bodyPr wrap="square" lIns="0" tIns="0" rIns="0" bIns="0" rtlCol="0">
            <a:noAutofit/>
          </a:bodyPr>
          <a:p>
            <a:pPr lvl="0" algn="l">
              <a:lnSpc>
                <a:spcPct val="125000"/>
              </a:lnSpc>
              <a:spcBef>
                <a:spcPts val="1200"/>
              </a:spcBef>
              <a:buClrTx/>
              <a:buSzTx/>
              <a:buFontTx/>
            </a:pPr>
            <a:r>
              <a:rPr lang="zh-CN" altLang="en-US" sz="1200" smtClean="0">
                <a:sym typeface="+mn-ea"/>
              </a:rPr>
              <a:t>本品说明</a:t>
            </a:r>
            <a:r>
              <a:rPr lang="zh-CN" altLang="en-US" sz="1200" smtClean="0">
                <a:solidFill>
                  <a:schemeClr val="tx1"/>
                </a:solidFill>
                <a:sym typeface="+mn-ea"/>
              </a:rPr>
              <a:t>书明确限定使用人群为循环血容量及组织间液减少。</a:t>
            </a:r>
            <a:endParaRPr lang="zh-CN" altLang="en-US" sz="1200" smtClean="0">
              <a:solidFill>
                <a:schemeClr val="tx1"/>
              </a:solidFill>
              <a:sym typeface="+mn-ea"/>
            </a:endParaRPr>
          </a:p>
          <a:p>
            <a:pPr lvl="0" algn="l">
              <a:lnSpc>
                <a:spcPct val="125000"/>
              </a:lnSpc>
              <a:spcBef>
                <a:spcPts val="1200"/>
              </a:spcBef>
              <a:buClrTx/>
              <a:buSzTx/>
              <a:buFontTx/>
            </a:pPr>
            <a:r>
              <a:rPr lang="zh-CN" altLang="en-US" sz="1200" smtClean="0">
                <a:solidFill>
                  <a:schemeClr val="tx1"/>
                </a:solidFill>
                <a:sym typeface="+mn-ea"/>
              </a:rPr>
              <a:t>临床实践按照患者缺失的液体量、酸碱紊乱类型、营养状态来选择合适的液体</a:t>
            </a:r>
            <a:r>
              <a:rPr lang="zh-CN" altLang="en-US" sz="1200" smtClean="0">
                <a:sym typeface="+mn-ea"/>
              </a:rPr>
              <a:t>治疗品种以及合理的输注量</a:t>
            </a:r>
            <a:r>
              <a:rPr lang="zh-CN" altLang="en-US" sz="1200" smtClean="0">
                <a:sym typeface="+mn-ea"/>
              </a:rPr>
              <a:t>。</a:t>
            </a:r>
            <a:endParaRPr lang="zh-CN" altLang="en-US" sz="1200" smtClean="0">
              <a:sym typeface="+mn-ea"/>
            </a:endParaRPr>
          </a:p>
          <a:p>
            <a:pPr lvl="0" algn="l">
              <a:lnSpc>
                <a:spcPct val="125000"/>
              </a:lnSpc>
              <a:spcBef>
                <a:spcPts val="1200"/>
              </a:spcBef>
              <a:buClrTx/>
              <a:buSzTx/>
              <a:buFontTx/>
            </a:pPr>
            <a:r>
              <a:rPr lang="zh-CN" altLang="en-US" sz="1200" smtClean="0">
                <a:solidFill>
                  <a:schemeClr val="tx1"/>
                </a:solidFill>
                <a:sym typeface="+mn-ea"/>
              </a:rPr>
              <a:t>严格遵从药品说明书，可</a:t>
            </a:r>
            <a:r>
              <a:rPr lang="zh-CN" altLang="en-US" sz="1200" smtClean="0">
                <a:solidFill>
                  <a:schemeClr val="tx1"/>
                </a:solidFill>
                <a:sym typeface="+mn-ea"/>
              </a:rPr>
              <a:t>避免药物滥用等现象的出现，并且易于医保经办管理。</a:t>
            </a:r>
            <a:endParaRPr lang="zh-CN" altLang="en-US" sz="1200" smtClean="0">
              <a:solidFill>
                <a:schemeClr val="tx1"/>
              </a:solidFill>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4250178" y="694699"/>
            <a:ext cx="3564396" cy="1440160"/>
            <a:chOff x="4250178" y="694699"/>
            <a:chExt cx="3564396" cy="1440160"/>
          </a:xfrm>
        </p:grpSpPr>
        <p:grpSp>
          <p:nvGrpSpPr>
            <p:cNvPr id="11" name="组合 10"/>
            <p:cNvGrpSpPr/>
            <p:nvPr/>
          </p:nvGrpSpPr>
          <p:grpSpPr>
            <a:xfrm>
              <a:off x="4250178" y="694699"/>
              <a:ext cx="3564396" cy="1440160"/>
              <a:chOff x="4259796" y="2348880"/>
              <a:chExt cx="3564396" cy="1440160"/>
            </a:xfrm>
          </p:grpSpPr>
          <p:sp>
            <p:nvSpPr>
              <p:cNvPr id="12" name="矩形 11"/>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 name="组合 13"/>
            <p:cNvGrpSpPr/>
            <p:nvPr/>
          </p:nvGrpSpPr>
          <p:grpSpPr>
            <a:xfrm>
              <a:off x="4567543" y="1107003"/>
              <a:ext cx="2929667" cy="615553"/>
              <a:chOff x="4732507" y="2775816"/>
              <a:chExt cx="2929667" cy="615553"/>
            </a:xfrm>
          </p:grpSpPr>
          <p:sp>
            <p:nvSpPr>
              <p:cNvPr id="15" name="文本框 14"/>
              <p:cNvSpPr txBox="1"/>
              <p:nvPr/>
            </p:nvSpPr>
            <p:spPr>
              <a:xfrm>
                <a:off x="4732507" y="2775816"/>
                <a:ext cx="720080" cy="615553"/>
              </a:xfrm>
              <a:prstGeom prst="rect">
                <a:avLst/>
              </a:prstGeom>
              <a:noFill/>
            </p:spPr>
            <p:txBody>
              <a:bodyPr wrap="square" rtlCol="0">
                <a:spAutoFit/>
              </a:bodyPr>
              <a:lstStyle/>
              <a:p>
                <a:r>
                  <a:rPr lang="en-US" altLang="zh-CN" sz="3400">
                    <a:solidFill>
                      <a:schemeClr val="accent2"/>
                    </a:solidFill>
                  </a:rPr>
                  <a:t>01</a:t>
                </a:r>
                <a:endParaRPr lang="zh-CN" altLang="en-US" sz="3400">
                  <a:solidFill>
                    <a:schemeClr val="accent2"/>
                  </a:solidFill>
                </a:endParaRPr>
              </a:p>
            </p:txBody>
          </p:sp>
          <p:sp>
            <p:nvSpPr>
              <p:cNvPr id="16" name="文本框 15"/>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rPr>
                  <a:t>药品基本信息</a:t>
                </a:r>
                <a:endParaRPr lang="zh-CN" altLang="en-US" sz="2600">
                  <a:solidFill>
                    <a:schemeClr val="accent2"/>
                  </a:solidFill>
                </a:endParaRPr>
              </a:p>
            </p:txBody>
          </p:sp>
        </p:grpSp>
      </p:grpSp>
      <p:grpSp>
        <p:nvGrpSpPr>
          <p:cNvPr id="21" name="组合 20"/>
          <p:cNvGrpSpPr/>
          <p:nvPr/>
        </p:nvGrpSpPr>
        <p:grpSpPr>
          <a:xfrm>
            <a:off x="4241598" y="2494295"/>
            <a:ext cx="3564396" cy="1440160"/>
            <a:chOff x="4250178" y="694699"/>
            <a:chExt cx="3564396" cy="1440160"/>
          </a:xfrm>
        </p:grpSpPr>
        <p:grpSp>
          <p:nvGrpSpPr>
            <p:cNvPr id="22" name="组合 21"/>
            <p:cNvGrpSpPr/>
            <p:nvPr/>
          </p:nvGrpSpPr>
          <p:grpSpPr>
            <a:xfrm>
              <a:off x="4250178" y="694699"/>
              <a:ext cx="3564396" cy="1440160"/>
              <a:chOff x="4259796" y="2348880"/>
              <a:chExt cx="3564396" cy="1440160"/>
            </a:xfrm>
          </p:grpSpPr>
          <p:sp>
            <p:nvSpPr>
              <p:cNvPr id="26" name="矩形 25"/>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3" name="组合 22"/>
            <p:cNvGrpSpPr/>
            <p:nvPr/>
          </p:nvGrpSpPr>
          <p:grpSpPr>
            <a:xfrm>
              <a:off x="4567543" y="1107003"/>
              <a:ext cx="2929667" cy="615553"/>
              <a:chOff x="4732507" y="2775816"/>
              <a:chExt cx="2929667" cy="615553"/>
            </a:xfrm>
          </p:grpSpPr>
          <p:sp>
            <p:nvSpPr>
              <p:cNvPr id="24" name="文本框 23"/>
              <p:cNvSpPr txBox="1"/>
              <p:nvPr/>
            </p:nvSpPr>
            <p:spPr>
              <a:xfrm>
                <a:off x="4732507" y="2775816"/>
                <a:ext cx="720080" cy="615553"/>
              </a:xfrm>
              <a:prstGeom prst="rect">
                <a:avLst/>
              </a:prstGeom>
              <a:noFill/>
            </p:spPr>
            <p:txBody>
              <a:bodyPr wrap="square" rtlCol="0">
                <a:spAutoFit/>
              </a:bodyPr>
              <a:lstStyle/>
              <a:p>
                <a:r>
                  <a:rPr lang="en-US" altLang="zh-CN" sz="3400">
                    <a:solidFill>
                      <a:schemeClr val="accent2"/>
                    </a:solidFill>
                  </a:rPr>
                  <a:t>03</a:t>
                </a:r>
                <a:endParaRPr lang="zh-CN" altLang="en-US" sz="3400">
                  <a:solidFill>
                    <a:schemeClr val="accent2"/>
                  </a:solidFill>
                </a:endParaRPr>
              </a:p>
            </p:txBody>
          </p:sp>
          <p:sp>
            <p:nvSpPr>
              <p:cNvPr id="25" name="文本框 24"/>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rPr>
                  <a:t>有效性</a:t>
                </a:r>
                <a:endParaRPr lang="zh-CN" altLang="en-US" sz="2600">
                  <a:solidFill>
                    <a:schemeClr val="accent2"/>
                  </a:solidFill>
                </a:endParaRPr>
              </a:p>
            </p:txBody>
          </p:sp>
        </p:grpSp>
      </p:grpSp>
      <p:grpSp>
        <p:nvGrpSpPr>
          <p:cNvPr id="28" name="组合 27"/>
          <p:cNvGrpSpPr/>
          <p:nvPr/>
        </p:nvGrpSpPr>
        <p:grpSpPr>
          <a:xfrm>
            <a:off x="7967778" y="2494300"/>
            <a:ext cx="3564396" cy="1440160"/>
            <a:chOff x="4250178" y="694699"/>
            <a:chExt cx="3564396" cy="1440160"/>
          </a:xfrm>
        </p:grpSpPr>
        <p:grpSp>
          <p:nvGrpSpPr>
            <p:cNvPr id="29" name="组合 28"/>
            <p:cNvGrpSpPr/>
            <p:nvPr/>
          </p:nvGrpSpPr>
          <p:grpSpPr>
            <a:xfrm>
              <a:off x="4250178" y="694699"/>
              <a:ext cx="3564396" cy="1440160"/>
              <a:chOff x="4259796" y="2348880"/>
              <a:chExt cx="3564396" cy="1440160"/>
            </a:xfrm>
          </p:grpSpPr>
          <p:sp>
            <p:nvSpPr>
              <p:cNvPr id="33" name="矩形 32"/>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0" name="组合 29"/>
            <p:cNvGrpSpPr/>
            <p:nvPr/>
          </p:nvGrpSpPr>
          <p:grpSpPr>
            <a:xfrm>
              <a:off x="4567543" y="1107003"/>
              <a:ext cx="2929667" cy="612541"/>
              <a:chOff x="4732507" y="2775816"/>
              <a:chExt cx="2929667" cy="612541"/>
            </a:xfrm>
          </p:grpSpPr>
          <p:sp>
            <p:nvSpPr>
              <p:cNvPr id="31" name="文本框 30"/>
              <p:cNvSpPr txBox="1"/>
              <p:nvPr/>
            </p:nvSpPr>
            <p:spPr>
              <a:xfrm>
                <a:off x="4732507" y="2775816"/>
                <a:ext cx="720080" cy="612541"/>
              </a:xfrm>
              <a:prstGeom prst="rect">
                <a:avLst/>
              </a:prstGeom>
              <a:noFill/>
            </p:spPr>
            <p:txBody>
              <a:bodyPr wrap="square" rtlCol="0">
                <a:spAutoFit/>
              </a:bodyPr>
              <a:lstStyle/>
              <a:p>
                <a:r>
                  <a:rPr lang="en-US" altLang="zh-CN" sz="3400">
                    <a:solidFill>
                      <a:schemeClr val="accent2"/>
                    </a:solidFill>
                  </a:rPr>
                  <a:t>04</a:t>
                </a:r>
                <a:endParaRPr lang="zh-CN" altLang="en-US" sz="3400">
                  <a:solidFill>
                    <a:schemeClr val="accent2"/>
                  </a:solidFill>
                </a:endParaRPr>
              </a:p>
            </p:txBody>
          </p:sp>
          <p:sp>
            <p:nvSpPr>
              <p:cNvPr id="32" name="文本框 31"/>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rPr>
                  <a:t>创新性</a:t>
                </a:r>
                <a:endParaRPr lang="zh-CN" altLang="en-US" sz="2600">
                  <a:solidFill>
                    <a:schemeClr val="accent2"/>
                  </a:solidFill>
                </a:endParaRPr>
              </a:p>
            </p:txBody>
          </p:sp>
        </p:grpSp>
      </p:grpSp>
      <p:grpSp>
        <p:nvGrpSpPr>
          <p:cNvPr id="35" name="组合 34"/>
          <p:cNvGrpSpPr/>
          <p:nvPr/>
        </p:nvGrpSpPr>
        <p:grpSpPr>
          <a:xfrm>
            <a:off x="7932279" y="694699"/>
            <a:ext cx="3564396" cy="1440160"/>
            <a:chOff x="4250178" y="694699"/>
            <a:chExt cx="3564396" cy="1440160"/>
          </a:xfrm>
        </p:grpSpPr>
        <p:grpSp>
          <p:nvGrpSpPr>
            <p:cNvPr id="36" name="组合 35"/>
            <p:cNvGrpSpPr/>
            <p:nvPr/>
          </p:nvGrpSpPr>
          <p:grpSpPr>
            <a:xfrm>
              <a:off x="4250178" y="694699"/>
              <a:ext cx="3564396" cy="1440160"/>
              <a:chOff x="4259796" y="2348880"/>
              <a:chExt cx="3564396" cy="1440160"/>
            </a:xfrm>
          </p:grpSpPr>
          <p:sp>
            <p:nvSpPr>
              <p:cNvPr id="40" name="矩形 39"/>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40"/>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7" name="组合 36"/>
            <p:cNvGrpSpPr/>
            <p:nvPr/>
          </p:nvGrpSpPr>
          <p:grpSpPr>
            <a:xfrm>
              <a:off x="4567543" y="1107003"/>
              <a:ext cx="2929667" cy="615553"/>
              <a:chOff x="4732507" y="2775816"/>
              <a:chExt cx="2929667" cy="615553"/>
            </a:xfrm>
          </p:grpSpPr>
          <p:sp>
            <p:nvSpPr>
              <p:cNvPr id="38" name="文本框 37"/>
              <p:cNvSpPr txBox="1"/>
              <p:nvPr/>
            </p:nvSpPr>
            <p:spPr>
              <a:xfrm>
                <a:off x="4732507" y="2775816"/>
                <a:ext cx="720080" cy="615553"/>
              </a:xfrm>
              <a:prstGeom prst="rect">
                <a:avLst/>
              </a:prstGeom>
              <a:noFill/>
            </p:spPr>
            <p:txBody>
              <a:bodyPr wrap="square" rtlCol="0">
                <a:spAutoFit/>
              </a:bodyPr>
              <a:lstStyle/>
              <a:p>
                <a:r>
                  <a:rPr lang="en-US" altLang="zh-CN" sz="3400">
                    <a:solidFill>
                      <a:schemeClr val="accent2"/>
                    </a:solidFill>
                  </a:rPr>
                  <a:t>02</a:t>
                </a:r>
                <a:endParaRPr lang="zh-CN" altLang="en-US" sz="3400">
                  <a:solidFill>
                    <a:schemeClr val="accent2"/>
                  </a:solidFill>
                </a:endParaRPr>
              </a:p>
            </p:txBody>
          </p:sp>
          <p:sp>
            <p:nvSpPr>
              <p:cNvPr id="39" name="文本框 38"/>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rPr>
                  <a:t>安全性</a:t>
                </a:r>
                <a:endParaRPr lang="zh-CN" altLang="en-US" sz="2600">
                  <a:solidFill>
                    <a:schemeClr val="accent2"/>
                  </a:solidFill>
                </a:endParaRPr>
              </a:p>
            </p:txBody>
          </p:sp>
        </p:grpSp>
      </p:grpSp>
      <p:grpSp>
        <p:nvGrpSpPr>
          <p:cNvPr id="49" name="组合 48"/>
          <p:cNvGrpSpPr/>
          <p:nvPr/>
        </p:nvGrpSpPr>
        <p:grpSpPr>
          <a:xfrm>
            <a:off x="4241969" y="4365010"/>
            <a:ext cx="3564396" cy="1440160"/>
            <a:chOff x="4250178" y="694699"/>
            <a:chExt cx="3564396" cy="1440160"/>
          </a:xfrm>
        </p:grpSpPr>
        <p:grpSp>
          <p:nvGrpSpPr>
            <p:cNvPr id="50" name="组合 49"/>
            <p:cNvGrpSpPr/>
            <p:nvPr/>
          </p:nvGrpSpPr>
          <p:grpSpPr>
            <a:xfrm>
              <a:off x="4250178" y="694699"/>
              <a:ext cx="3564396" cy="1440160"/>
              <a:chOff x="4259796" y="2348880"/>
              <a:chExt cx="3564396" cy="1440160"/>
            </a:xfrm>
          </p:grpSpPr>
          <p:sp>
            <p:nvSpPr>
              <p:cNvPr id="54" name="矩形 53"/>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矩形 54"/>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1" name="组合 50"/>
            <p:cNvGrpSpPr/>
            <p:nvPr/>
          </p:nvGrpSpPr>
          <p:grpSpPr>
            <a:xfrm>
              <a:off x="4567543" y="1107003"/>
              <a:ext cx="2929667" cy="612541"/>
              <a:chOff x="4732507" y="2775816"/>
              <a:chExt cx="2929667" cy="612541"/>
            </a:xfrm>
          </p:grpSpPr>
          <p:sp>
            <p:nvSpPr>
              <p:cNvPr id="52" name="文本框 51"/>
              <p:cNvSpPr txBox="1"/>
              <p:nvPr/>
            </p:nvSpPr>
            <p:spPr>
              <a:xfrm>
                <a:off x="4732507" y="2775816"/>
                <a:ext cx="720080" cy="612541"/>
              </a:xfrm>
              <a:prstGeom prst="rect">
                <a:avLst/>
              </a:prstGeom>
              <a:noFill/>
            </p:spPr>
            <p:txBody>
              <a:bodyPr wrap="square" rtlCol="0">
                <a:spAutoFit/>
              </a:bodyPr>
              <a:lstStyle/>
              <a:p>
                <a:r>
                  <a:rPr lang="en-US" altLang="zh-CN" sz="3400">
                    <a:solidFill>
                      <a:schemeClr val="accent2"/>
                    </a:solidFill>
                  </a:rPr>
                  <a:t>05</a:t>
                </a:r>
                <a:endParaRPr lang="zh-CN" altLang="en-US" sz="3400">
                  <a:solidFill>
                    <a:schemeClr val="accent2"/>
                  </a:solidFill>
                </a:endParaRPr>
              </a:p>
            </p:txBody>
          </p:sp>
          <p:sp>
            <p:nvSpPr>
              <p:cNvPr id="53" name="文本框 52"/>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rPr>
                  <a:t>公平性</a:t>
                </a:r>
                <a:endParaRPr lang="zh-CN" altLang="en-US" sz="2600">
                  <a:solidFill>
                    <a:schemeClr val="accent2"/>
                  </a:solidFill>
                </a:endParaRPr>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格 4"/>
          <p:cNvGraphicFramePr/>
          <p:nvPr>
            <p:custDataLst>
              <p:tags r:id="rId1"/>
            </p:custDataLst>
          </p:nvPr>
        </p:nvGraphicFramePr>
        <p:xfrm>
          <a:off x="552450" y="1261745"/>
          <a:ext cx="6000750" cy="4716430"/>
        </p:xfrm>
        <a:graphic>
          <a:graphicData uri="http://schemas.openxmlformats.org/drawingml/2006/table">
            <a:tbl>
              <a:tblPr/>
              <a:tblGrid>
                <a:gridCol w="1279525"/>
                <a:gridCol w="1635760"/>
                <a:gridCol w="1489710"/>
                <a:gridCol w="1595755"/>
              </a:tblGrid>
              <a:tr h="432000">
                <a:tc>
                  <a:txBody>
                    <a:bodyPr/>
                    <a:p>
                      <a:pPr indent="0" algn="ctr">
                        <a:buNone/>
                      </a:pPr>
                      <a:r>
                        <a:rPr lang="zh-CN" altLang="en-US" sz="1400" b="1">
                          <a:solidFill>
                            <a:srgbClr val="3959B9"/>
                          </a:solidFill>
                        </a:rPr>
                        <a:t>申报目录类别</a:t>
                      </a:r>
                      <a:endParaRPr lang="zh-CN" altLang="en-US" sz="1400" b="1">
                        <a:solidFill>
                          <a:srgbClr val="3959B9"/>
                        </a:solidFill>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gridSpan="3">
                  <a:txBody>
                    <a:bodyPr/>
                    <a:p>
                      <a:pPr indent="0" algn="ctr">
                        <a:buNone/>
                      </a:pPr>
                      <a:r>
                        <a:rPr lang="zh-CN" altLang="en-US" sz="1200" dirty="0">
                          <a:effectLst/>
                          <a:latin typeface="微软雅黑" panose="020B0503020204020204" charset="-122"/>
                          <a:ea typeface="微软雅黑" panose="020B0503020204020204" charset="-122"/>
                        </a:rPr>
                        <a:t>基本医保目录</a:t>
                      </a:r>
                      <a:endParaRPr lang="zh-CN" altLang="en-US" sz="1200" dirty="0">
                        <a:effectLst/>
                        <a:latin typeface="微软雅黑" panose="020B0503020204020204" charset="-122"/>
                        <a:ea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hMerge="1">
                  <a:tcPr>
                    <a:lnR w="9525" cap="flat" cmpd="sng">
                      <a:solidFill>
                        <a:srgbClr val="FFFFFF"/>
                      </a:solidFill>
                      <a:prstDash val="solid"/>
                      <a:headEnd type="none" w="med" len="med"/>
                      <a:tailEnd type="none" w="med" len="med"/>
                    </a:lnR>
                    <a:lnT w="28575">
                      <a:solidFill>
                        <a:schemeClr val="bg1"/>
                      </a:solidFill>
                      <a:prstDash val="solid"/>
                    </a:lnT>
                    <a:lnB w="28575">
                      <a:solidFill>
                        <a:schemeClr val="bg1"/>
                      </a:solidFill>
                      <a:prstDash val="solid"/>
                    </a:lnB>
                  </a:tcPr>
                </a:tc>
                <a:tc hMerge="1">
                  <a:tcPr>
                    <a:lnR w="28575">
                      <a:solidFill>
                        <a:schemeClr val="bg1"/>
                      </a:solidFill>
                      <a:prstDash val="solid"/>
                    </a:lnR>
                    <a:lnT w="28575">
                      <a:solidFill>
                        <a:schemeClr val="bg1"/>
                      </a:solidFill>
                      <a:prstDash val="solid"/>
                    </a:lnT>
                    <a:lnB w="28575">
                      <a:solidFill>
                        <a:schemeClr val="bg1"/>
                      </a:solidFill>
                      <a:prstDash val="solid"/>
                    </a:lnB>
                  </a:tcPr>
                </a:tc>
              </a:tr>
              <a:tr h="432000">
                <a:tc>
                  <a:txBody>
                    <a:bodyPr/>
                    <a:p>
                      <a:pPr indent="0" algn="ctr">
                        <a:buNone/>
                      </a:pPr>
                      <a:r>
                        <a:rPr lang="zh-CN" altLang="en-US" sz="1400" b="1">
                          <a:solidFill>
                            <a:srgbClr val="3959B9"/>
                          </a:solidFill>
                        </a:rPr>
                        <a:t>通用名称</a:t>
                      </a:r>
                      <a:endParaRPr lang="zh-CN" altLang="en-US" sz="1400" b="1">
                        <a:solidFill>
                          <a:srgbClr val="3959B9"/>
                        </a:solidFill>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gridSpan="3">
                  <a:txBody>
                    <a:bodyPr/>
                    <a:p>
                      <a:pPr indent="0" algn="ctr">
                        <a:buNone/>
                      </a:pPr>
                      <a:r>
                        <a:rPr lang="zh-CN" altLang="en-US" sz="1400" b="1" dirty="0">
                          <a:solidFill>
                            <a:schemeClr val="accent3">
                              <a:lumMod val="75000"/>
                            </a:schemeClr>
                          </a:solidFill>
                          <a:latin typeface="微软雅黑" panose="020B0503020204020204" charset="-122"/>
                          <a:ea typeface="微软雅黑" panose="020B0503020204020204" charset="-122"/>
                        </a:rPr>
                        <a:t>醋酸钠林格葡萄糖注射液</a:t>
                      </a:r>
                      <a:endParaRPr lang="zh-CN" altLang="en-US" sz="1400" b="1" dirty="0">
                        <a:solidFill>
                          <a:schemeClr val="accent3">
                            <a:lumMod val="75000"/>
                          </a:schemeClr>
                        </a:solidFill>
                        <a:latin typeface="微软雅黑" panose="020B0503020204020204" charset="-122"/>
                        <a:ea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F6FAFD"/>
                    </a:solidFill>
                  </a:tcPr>
                </a:tc>
                <a:tc hMerge="1">
                  <a:tcPr>
                    <a:lnT w="28575">
                      <a:solidFill>
                        <a:schemeClr val="bg1"/>
                      </a:solidFill>
                      <a:prstDash val="solid"/>
                    </a:lnT>
                    <a:lnB w="28575">
                      <a:solidFill>
                        <a:schemeClr val="bg1"/>
                      </a:solidFill>
                      <a:prstDash val="solid"/>
                    </a:lnB>
                  </a:tcPr>
                </a:tc>
                <a:tc hMerge="1">
                  <a:tcPr>
                    <a:lnR w="28575">
                      <a:solidFill>
                        <a:schemeClr val="bg1"/>
                      </a:solidFill>
                      <a:prstDash val="solid"/>
                    </a:lnR>
                    <a:lnT w="28575">
                      <a:solidFill>
                        <a:schemeClr val="bg1"/>
                      </a:solidFill>
                      <a:prstDash val="solid"/>
                    </a:lnT>
                    <a:lnB w="28575">
                      <a:solidFill>
                        <a:schemeClr val="bg1"/>
                      </a:solidFill>
                      <a:prstDash val="solid"/>
                    </a:lnB>
                  </a:tcPr>
                </a:tc>
              </a:tr>
              <a:tr h="432000">
                <a:tc>
                  <a:txBody>
                    <a:bodyPr/>
                    <a:p>
                      <a:pPr indent="0" algn="ctr">
                        <a:buNone/>
                      </a:pPr>
                      <a:r>
                        <a:rPr lang="zh-CN" sz="1400" b="1">
                          <a:solidFill>
                            <a:srgbClr val="3959B9"/>
                          </a:solidFill>
                        </a:rPr>
                        <a:t>注册规格</a:t>
                      </a:r>
                      <a:endParaRPr lang="zh-CN" sz="1400" b="1">
                        <a:solidFill>
                          <a:srgbClr val="3959B9"/>
                        </a:solidFill>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gridSpan="3">
                  <a:txBody>
                    <a:bodyPr/>
                    <a:p>
                      <a:pPr marL="0" marR="0" lvl="0" indent="0" algn="ctr" defTabSz="914400" rtl="0" eaLnBrk="1" fontAlgn="auto" latinLnBrk="0" hangingPunct="1">
                        <a:lnSpc>
                          <a:spcPct val="100000"/>
                        </a:lnSpc>
                        <a:spcBef>
                          <a:spcPts val="0"/>
                        </a:spcBef>
                        <a:spcAft>
                          <a:spcPts val="0"/>
                        </a:spcAft>
                        <a:buClrTx/>
                        <a:buSzTx/>
                        <a:buFontTx/>
                        <a:buNone/>
                        <a:defRPr/>
                      </a:pPr>
                      <a:r>
                        <a:rPr sz="1200" dirty="0">
                          <a:latin typeface="微软雅黑" panose="020B0503020204020204" charset="-122"/>
                          <a:ea typeface="微软雅黑" panose="020B0503020204020204" charset="-122"/>
                          <a:cs typeface="微软雅黑" panose="020B0503020204020204" charset="-122"/>
                        </a:rPr>
                        <a:t>500ml</a:t>
                      </a:r>
                      <a:endParaRPr sz="1200" dirty="0">
                        <a:latin typeface="微软雅黑" panose="020B0503020204020204" charset="-122"/>
                        <a:ea typeface="微软雅黑" panose="020B0503020204020204" charset="-122"/>
                        <a:cs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hMerge="1">
                  <a:tcPr>
                    <a:lnT w="28575">
                      <a:solidFill>
                        <a:schemeClr val="bg1"/>
                      </a:solidFill>
                      <a:prstDash val="solid"/>
                    </a:lnT>
                    <a:lnB w="28575">
                      <a:solidFill>
                        <a:schemeClr val="bg1"/>
                      </a:solidFill>
                      <a:prstDash val="solid"/>
                    </a:lnB>
                  </a:tcPr>
                </a:tc>
                <a:tc hMerge="1">
                  <a:tcPr>
                    <a:lnR w="28575">
                      <a:solidFill>
                        <a:schemeClr val="bg1"/>
                      </a:solidFill>
                      <a:prstDash val="solid"/>
                    </a:lnR>
                    <a:lnT w="28575">
                      <a:solidFill>
                        <a:schemeClr val="bg1"/>
                      </a:solidFill>
                      <a:prstDash val="solid"/>
                    </a:lnT>
                    <a:lnB w="28575">
                      <a:solidFill>
                        <a:schemeClr val="bg1"/>
                      </a:solidFill>
                      <a:prstDash val="solid"/>
                    </a:lnB>
                  </a:tcPr>
                </a:tc>
              </a:tr>
              <a:tr h="720000">
                <a:tc>
                  <a:txBody>
                    <a:bodyPr/>
                    <a:p>
                      <a:pPr indent="0" algn="ctr">
                        <a:buNone/>
                      </a:pPr>
                      <a:r>
                        <a:rPr lang="zh-CN" altLang="en-US" sz="1400" b="1" dirty="0">
                          <a:solidFill>
                            <a:srgbClr val="3959B9"/>
                          </a:solidFill>
                        </a:rPr>
                        <a:t>适应症</a:t>
                      </a:r>
                      <a:endParaRPr lang="zh-CN" altLang="en-US" sz="1400" b="1" dirty="0">
                        <a:solidFill>
                          <a:srgbClr val="3959B9"/>
                        </a:solidFill>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gridSpan="3">
                  <a:txBody>
                    <a:bodyPr/>
                    <a:p>
                      <a:pPr indent="0" algn="l" fontAlgn="auto">
                        <a:lnSpc>
                          <a:spcPct val="125000"/>
                        </a:lnSpc>
                      </a:pPr>
                      <a:r>
                        <a:rPr lang="zh-CN" altLang="en-US" sz="1200" dirty="0">
                          <a:effectLst/>
                          <a:latin typeface="微软雅黑" panose="020B0503020204020204" charset="-122"/>
                          <a:ea typeface="微软雅黑" panose="020B0503020204020204" charset="-122"/>
                        </a:rPr>
                        <a:t>用于循环血容量及组织间液减少时细胞外液的补充及代谢性酸中毒的纠正，同时补给能量。</a:t>
                      </a:r>
                      <a:endParaRPr lang="zh-CN" altLang="en-US" sz="1200" dirty="0">
                        <a:effectLst/>
                        <a:latin typeface="微软雅黑" panose="020B0503020204020204" charset="-122"/>
                        <a:ea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F6FAFD"/>
                    </a:solidFill>
                  </a:tcPr>
                </a:tc>
                <a:tc hMerge="1">
                  <a:tcPr>
                    <a:lnT w="28575">
                      <a:solidFill>
                        <a:schemeClr val="bg1"/>
                      </a:solidFill>
                      <a:prstDash val="solid"/>
                    </a:lnT>
                    <a:lnB w="28575">
                      <a:solidFill>
                        <a:schemeClr val="bg1"/>
                      </a:solidFill>
                      <a:prstDash val="solid"/>
                    </a:lnB>
                  </a:tcPr>
                </a:tc>
                <a:tc hMerge="1">
                  <a:tcPr>
                    <a:lnR w="28575">
                      <a:solidFill>
                        <a:schemeClr val="bg1"/>
                      </a:solidFill>
                      <a:prstDash val="solid"/>
                    </a:lnR>
                    <a:lnT w="28575">
                      <a:solidFill>
                        <a:schemeClr val="bg1"/>
                      </a:solidFill>
                      <a:prstDash val="solid"/>
                    </a:lnT>
                    <a:lnB w="28575">
                      <a:solidFill>
                        <a:schemeClr val="bg1"/>
                      </a:solidFill>
                      <a:prstDash val="solid"/>
                    </a:lnB>
                  </a:tcPr>
                </a:tc>
              </a:tr>
              <a:tr h="900000">
                <a:tc>
                  <a:txBody>
                    <a:bodyPr/>
                    <a:p>
                      <a:pPr indent="0" algn="ctr">
                        <a:buNone/>
                      </a:pPr>
                      <a:r>
                        <a:rPr lang="zh-CN" altLang="en-US" sz="1400" b="1" dirty="0">
                          <a:solidFill>
                            <a:srgbClr val="3959B9"/>
                          </a:solidFill>
                        </a:rPr>
                        <a:t>用法用量</a:t>
                      </a:r>
                      <a:endParaRPr lang="zh-CN" altLang="en-US" sz="1400" b="1" dirty="0">
                        <a:solidFill>
                          <a:srgbClr val="3959B9"/>
                        </a:solidFill>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gridSpan="3">
                  <a:txBody>
                    <a:bodyPr/>
                    <a:p>
                      <a:pPr algn="l">
                        <a:lnSpc>
                          <a:spcPct val="125000"/>
                        </a:lnSpc>
                        <a:buClrTx/>
                        <a:buSzTx/>
                        <a:buFontTx/>
                      </a:pPr>
                      <a:r>
                        <a:rPr lang="zh-CN" altLang="en-US" sz="1200" dirty="0">
                          <a:effectLst/>
                          <a:latin typeface="微软雅黑" panose="020B0503020204020204" charset="-122"/>
                          <a:ea typeface="微软雅黑" panose="020B0503020204020204" charset="-122"/>
                        </a:rPr>
                        <a:t>静脉滴注，</a:t>
                      </a:r>
                      <a:r>
                        <a:rPr lang="zh-CN" altLang="en-US" sz="1200" dirty="0">
                          <a:effectLst/>
                          <a:latin typeface="微软雅黑" panose="020B0503020204020204" charset="-122"/>
                          <a:ea typeface="微软雅黑" panose="020B0503020204020204" charset="-122"/>
                          <a:sym typeface="+mn-ea"/>
                        </a:rPr>
                        <a:t>成人滴注速度通常不高于0.5g（以葡萄糖计）/kg/h。</a:t>
                      </a:r>
                      <a:r>
                        <a:rPr lang="zh-CN" altLang="en-US" sz="1200" dirty="0">
                          <a:effectLst/>
                          <a:latin typeface="微软雅黑" panose="020B0503020204020204" charset="-122"/>
                          <a:ea typeface="微软雅黑" panose="020B0503020204020204" charset="-122"/>
                        </a:rPr>
                        <a:t>通常成人一次500-1000ml。根据年龄、症状和体重的不同可适当调整用量。</a:t>
                      </a:r>
                      <a:endParaRPr lang="zh-CN" altLang="en-US" sz="1200" dirty="0">
                        <a:effectLst/>
                        <a:latin typeface="微软雅黑" panose="020B0503020204020204" charset="-122"/>
                        <a:ea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hMerge="1">
                  <a:tcPr>
                    <a:lnT w="28575">
                      <a:solidFill>
                        <a:schemeClr val="bg1"/>
                      </a:solidFill>
                      <a:prstDash val="solid"/>
                    </a:lnT>
                    <a:lnB w="28575">
                      <a:solidFill>
                        <a:schemeClr val="bg1"/>
                      </a:solidFill>
                      <a:prstDash val="solid"/>
                    </a:lnB>
                  </a:tcPr>
                </a:tc>
                <a:tc hMerge="1">
                  <a:tcPr>
                    <a:lnR w="28575">
                      <a:solidFill>
                        <a:schemeClr val="bg1"/>
                      </a:solidFill>
                      <a:prstDash val="solid"/>
                    </a:lnR>
                    <a:lnT w="28575">
                      <a:solidFill>
                        <a:schemeClr val="bg1"/>
                      </a:solidFill>
                      <a:prstDash val="solid"/>
                    </a:lnT>
                    <a:lnB w="28575">
                      <a:solidFill>
                        <a:schemeClr val="bg1"/>
                      </a:solidFill>
                      <a:prstDash val="solid"/>
                    </a:lnB>
                  </a:tcPr>
                </a:tc>
              </a:tr>
              <a:tr h="900000">
                <a:tc>
                  <a:txBody>
                    <a:bodyPr/>
                    <a:p>
                      <a:pPr indent="0" algn="ctr">
                        <a:buNone/>
                      </a:pPr>
                      <a:r>
                        <a:rPr lang="zh-CN" altLang="en-US" sz="1400" b="1">
                          <a:solidFill>
                            <a:srgbClr val="3959B9"/>
                          </a:solidFill>
                        </a:rPr>
                        <a:t>中国大陆首次上市时间</a:t>
                      </a:r>
                      <a:endParaRPr lang="zh-CN" altLang="en-US" sz="1400" b="1">
                        <a:solidFill>
                          <a:srgbClr val="3959B9"/>
                        </a:solidFill>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a:buNone/>
                      </a:pPr>
                      <a:r>
                        <a:rPr lang="zh-CN" altLang="en-US" sz="1200" b="0" dirty="0">
                          <a:effectLst/>
                          <a:latin typeface="微软雅黑" panose="020B0503020204020204" charset="-122"/>
                          <a:ea typeface="微软雅黑" panose="020B0503020204020204" charset="-122"/>
                        </a:rPr>
                        <a:t>202</a:t>
                      </a:r>
                      <a:r>
                        <a:rPr lang="en-US" altLang="zh-CN" sz="1200" b="0" dirty="0">
                          <a:effectLst/>
                          <a:latin typeface="微软雅黑" panose="020B0503020204020204" charset="-122"/>
                          <a:ea typeface="微软雅黑" panose="020B0503020204020204" charset="-122"/>
                        </a:rPr>
                        <a:t>4 </a:t>
                      </a:r>
                      <a:r>
                        <a:rPr lang="zh-CN" altLang="en-US" sz="1200" b="0" dirty="0">
                          <a:effectLst/>
                          <a:latin typeface="微软雅黑" panose="020B0503020204020204" charset="-122"/>
                          <a:ea typeface="微软雅黑" panose="020B0503020204020204" charset="-122"/>
                        </a:rPr>
                        <a:t>年</a:t>
                      </a:r>
                      <a:r>
                        <a:rPr lang="en-US" altLang="zh-CN" sz="1200" b="0" dirty="0">
                          <a:effectLst/>
                          <a:latin typeface="微软雅黑" panose="020B0503020204020204" charset="-122"/>
                          <a:ea typeface="微软雅黑" panose="020B0503020204020204" charset="-122"/>
                        </a:rPr>
                        <a:t>  3 </a:t>
                      </a:r>
                      <a:r>
                        <a:rPr lang="zh-CN" altLang="en-US" sz="1200" b="0" dirty="0">
                          <a:effectLst/>
                          <a:latin typeface="微软雅黑" panose="020B0503020204020204" charset="-122"/>
                          <a:ea typeface="微软雅黑" panose="020B0503020204020204" charset="-122"/>
                        </a:rPr>
                        <a:t>月</a:t>
                      </a:r>
                      <a:endParaRPr lang="zh-CN" altLang="en-US" sz="1200" b="0" dirty="0">
                        <a:effectLst/>
                        <a:latin typeface="微软雅黑" panose="020B0503020204020204" charset="-122"/>
                        <a:ea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F6FAFD"/>
                    </a:solidFill>
                  </a:tcPr>
                </a:tc>
                <a:tc>
                  <a:txBody>
                    <a:bodyPr/>
                    <a:p>
                      <a:pPr indent="0" algn="ctr">
                        <a:buNone/>
                      </a:pPr>
                      <a:r>
                        <a:rPr lang="zh-CN" altLang="en-US" sz="1400" b="1">
                          <a:solidFill>
                            <a:srgbClr val="3959B9"/>
                          </a:solidFill>
                          <a:latin typeface="微软雅黑" panose="020B0503020204020204" charset="-122"/>
                          <a:ea typeface="微软雅黑" panose="020B0503020204020204" charset="-122"/>
                          <a:cs typeface="微软雅黑" panose="020B0503020204020204" charset="-122"/>
                        </a:rPr>
                        <a:t>全球首个上市国家</a:t>
                      </a:r>
                      <a:r>
                        <a:rPr lang="en-US" altLang="zh-CN" sz="1400" b="1">
                          <a:solidFill>
                            <a:srgbClr val="3959B9"/>
                          </a:solidFill>
                          <a:latin typeface="微软雅黑" panose="020B0503020204020204" charset="-122"/>
                          <a:ea typeface="微软雅黑" panose="020B0503020204020204" charset="-122"/>
                          <a:cs typeface="微软雅黑" panose="020B0503020204020204" charset="-122"/>
                        </a:rPr>
                        <a:t>/</a:t>
                      </a:r>
                      <a:r>
                        <a:rPr lang="zh-CN" altLang="en-US" sz="1400" b="1">
                          <a:solidFill>
                            <a:srgbClr val="3959B9"/>
                          </a:solidFill>
                          <a:latin typeface="微软雅黑" panose="020B0503020204020204" charset="-122"/>
                          <a:ea typeface="微软雅黑" panose="020B0503020204020204" charset="-122"/>
                          <a:cs typeface="微软雅黑" panose="020B0503020204020204" charset="-122"/>
                        </a:rPr>
                        <a:t>地区及上市时间</a:t>
                      </a:r>
                      <a:endParaRPr lang="zh-CN" altLang="en-US" sz="1400" b="1">
                        <a:solidFill>
                          <a:srgbClr val="3959B9"/>
                        </a:solidFill>
                        <a:latin typeface="微软雅黑" panose="020B0503020204020204" charset="-122"/>
                        <a:ea typeface="微软雅黑" panose="020B0503020204020204" charset="-122"/>
                        <a:cs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a:buNone/>
                      </a:pPr>
                      <a:r>
                        <a:rPr lang="zh-CN" altLang="en-US" sz="1200" b="0" dirty="0">
                          <a:effectLst/>
                          <a:latin typeface="微软雅黑" panose="020B0503020204020204" charset="-122"/>
                          <a:ea typeface="微软雅黑" panose="020B0503020204020204" charset="-122"/>
                        </a:rPr>
                        <a:t>日本，</a:t>
                      </a:r>
                      <a:r>
                        <a:rPr lang="zh-CN" altLang="en-US" sz="1200" dirty="0">
                          <a:effectLst/>
                          <a:latin typeface="微软雅黑" panose="020B0503020204020204" charset="-122"/>
                          <a:ea typeface="微软雅黑" panose="020B0503020204020204" charset="-122"/>
                          <a:sym typeface="+mn-ea"/>
                        </a:rPr>
                        <a:t>1985年</a:t>
                      </a:r>
                      <a:endParaRPr lang="zh-CN" altLang="en-US" sz="1200" b="0" dirty="0">
                        <a:effectLst/>
                        <a:latin typeface="微软雅黑" panose="020B0503020204020204" charset="-122"/>
                        <a:ea typeface="微软雅黑" panose="020B0503020204020204" charset="-122"/>
                        <a:sym typeface="+mn-ea"/>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900430">
                <a:tc>
                  <a:txBody>
                    <a:bodyPr/>
                    <a:p>
                      <a:pPr indent="0" algn="ctr">
                        <a:buNone/>
                      </a:pPr>
                      <a:r>
                        <a:rPr lang="zh-CN" altLang="en-US" sz="1400" b="1">
                          <a:solidFill>
                            <a:srgbClr val="3959B9"/>
                          </a:solidFill>
                        </a:rPr>
                        <a:t>目前大陆地区同通用名药品的上市情况</a:t>
                      </a:r>
                      <a:endParaRPr lang="zh-CN" altLang="en-US" sz="1400" b="1">
                        <a:solidFill>
                          <a:srgbClr val="3959B9"/>
                        </a:solidFill>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a:buNone/>
                      </a:pPr>
                      <a:r>
                        <a:rPr lang="zh-CN" altLang="en-US" sz="1200" b="0" dirty="0">
                          <a:solidFill>
                            <a:schemeClr val="tx1"/>
                          </a:solidFill>
                          <a:effectLst/>
                          <a:latin typeface="微软雅黑" panose="020B0503020204020204" charset="-122"/>
                          <a:ea typeface="微软雅黑" panose="020B0503020204020204" charset="-122"/>
                        </a:rPr>
                        <a:t>共</a:t>
                      </a:r>
                      <a:r>
                        <a:rPr lang="en-US" altLang="zh-CN" sz="1200" b="0" dirty="0">
                          <a:solidFill>
                            <a:schemeClr val="tx1"/>
                          </a:solidFill>
                          <a:effectLst/>
                          <a:latin typeface="微软雅黑" panose="020B0503020204020204" charset="-122"/>
                          <a:ea typeface="微软雅黑" panose="020B0503020204020204" charset="-122"/>
                        </a:rPr>
                        <a:t>6</a:t>
                      </a:r>
                      <a:r>
                        <a:rPr lang="zh-CN" altLang="en-US" sz="1200" b="0" dirty="0">
                          <a:solidFill>
                            <a:schemeClr val="tx1"/>
                          </a:solidFill>
                          <a:effectLst/>
                          <a:latin typeface="微软雅黑" panose="020B0503020204020204" charset="-122"/>
                          <a:ea typeface="微软雅黑" panose="020B0503020204020204" charset="-122"/>
                        </a:rPr>
                        <a:t>家</a:t>
                      </a:r>
                      <a:endParaRPr lang="zh-CN" altLang="en-US" sz="1200" b="0" dirty="0">
                        <a:solidFill>
                          <a:schemeClr val="tx1"/>
                        </a:solidFill>
                        <a:effectLst/>
                        <a:latin typeface="微软雅黑" panose="020B0503020204020204" charset="-122"/>
                        <a:ea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ctr">
                        <a:buNone/>
                      </a:pPr>
                      <a:r>
                        <a:rPr lang="zh-CN" altLang="en-US" sz="1400" b="1">
                          <a:solidFill>
                            <a:srgbClr val="3959B9"/>
                          </a:solidFill>
                          <a:latin typeface="微软雅黑" panose="020B0503020204020204" charset="-122"/>
                          <a:ea typeface="微软雅黑" panose="020B0503020204020204" charset="-122"/>
                          <a:cs typeface="微软雅黑" panose="020B0503020204020204" charset="-122"/>
                        </a:rPr>
                        <a:t>是否</a:t>
                      </a:r>
                      <a:r>
                        <a:rPr lang="en-US" altLang="zh-CN" sz="1400" b="1">
                          <a:solidFill>
                            <a:srgbClr val="3959B9"/>
                          </a:solidFill>
                          <a:latin typeface="微软雅黑" panose="020B0503020204020204" charset="-122"/>
                          <a:ea typeface="微软雅黑" panose="020B0503020204020204" charset="-122"/>
                          <a:cs typeface="微软雅黑" panose="020B0503020204020204" charset="-122"/>
                        </a:rPr>
                        <a:t>OTC</a:t>
                      </a:r>
                      <a:endParaRPr lang="en-US" altLang="zh-CN" sz="1400" b="1">
                        <a:solidFill>
                          <a:srgbClr val="3959B9"/>
                        </a:solidFill>
                        <a:latin typeface="微软雅黑" panose="020B0503020204020204" charset="-122"/>
                        <a:ea typeface="微软雅黑" panose="020B0503020204020204" charset="-122"/>
                        <a:cs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algn="ctr">
                        <a:lnSpc>
                          <a:spcPct val="150000"/>
                        </a:lnSpc>
                        <a:buClrTx/>
                        <a:buSzTx/>
                        <a:buFontTx/>
                        <a:buNone/>
                      </a:pPr>
                      <a:r>
                        <a:rPr lang="zh-CN" altLang="en-US" sz="1200" b="0" dirty="0">
                          <a:effectLst/>
                          <a:latin typeface="微软雅黑" panose="020B0503020204020204" charset="-122"/>
                          <a:ea typeface="微软雅黑" panose="020B0503020204020204" charset="-122"/>
                        </a:rPr>
                        <a:t>否</a:t>
                      </a:r>
                      <a:endParaRPr lang="zh-CN" altLang="en-US" sz="1200" b="0" dirty="0">
                        <a:effectLst/>
                        <a:latin typeface="微软雅黑" panose="020B0503020204020204" charset="-122"/>
                        <a:ea typeface="微软雅黑" panose="020B0503020204020204" charset="-122"/>
                      </a:endParaRPr>
                    </a:p>
                  </a:txBody>
                  <a:tcPr anchor="ctr" anchorCtr="0">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bl>
          </a:graphicData>
        </a:graphic>
      </p:graphicFrame>
      <p:sp>
        <p:nvSpPr>
          <p:cNvPr id="2" name="文本占位符 1"/>
          <p:cNvSpPr>
            <a:spLocks noGrp="1"/>
          </p:cNvSpPr>
          <p:nvPr>
            <p:ph type="body" sz="quarter" idx="10"/>
          </p:nvPr>
        </p:nvSpPr>
        <p:spPr/>
        <p:txBody>
          <a:bodyPr/>
          <a:lstStyle/>
          <a:p>
            <a:r>
              <a:rPr lang="en-US" altLang="zh-CN"/>
              <a:t>01</a:t>
            </a:r>
            <a:endParaRPr lang="zh-CN" altLang="en-US"/>
          </a:p>
        </p:txBody>
      </p:sp>
      <p:sp>
        <p:nvSpPr>
          <p:cNvPr id="3" name="文本占位符 2"/>
          <p:cNvSpPr>
            <a:spLocks noGrp="1"/>
          </p:cNvSpPr>
          <p:nvPr>
            <p:ph type="body" sz="quarter" idx="11"/>
          </p:nvPr>
        </p:nvSpPr>
        <p:spPr>
          <a:xfrm>
            <a:off x="1806575" y="525145"/>
            <a:ext cx="4116070" cy="497840"/>
          </a:xfrm>
        </p:spPr>
        <p:txBody>
          <a:bodyPr wrap="square"/>
          <a:lstStyle/>
          <a:p>
            <a:pPr algn="l">
              <a:buClrTx/>
              <a:buSzTx/>
            </a:pPr>
            <a:r>
              <a:rPr lang="zh-CN" altLang="en-US" b="1" dirty="0">
                <a:latin typeface="微软雅黑" panose="020B0503020204020204" charset="-122"/>
                <a:ea typeface="微软雅黑" panose="020B0503020204020204" charset="-122"/>
              </a:rPr>
              <a:t>药品基本信息</a:t>
            </a:r>
            <a:r>
              <a:rPr lang="en-US" altLang="zh-CN" b="1" dirty="0">
                <a:latin typeface="微软雅黑" panose="020B0503020204020204" charset="-122"/>
                <a:ea typeface="微软雅黑" panose="020B0503020204020204" charset="-122"/>
              </a:rPr>
              <a:t>  </a:t>
            </a:r>
            <a:r>
              <a:rPr lang="zh-CN" altLang="en-US" b="1" dirty="0">
                <a:latin typeface="微软雅黑" panose="020B0503020204020204" charset="-122"/>
                <a:ea typeface="微软雅黑" panose="020B0503020204020204" charset="-122"/>
              </a:rPr>
              <a:t>(1/2)</a:t>
            </a:r>
            <a:endParaRPr lang="zh-CN" altLang="en-US" b="1" dirty="0">
              <a:latin typeface="微软雅黑" panose="020B0503020204020204" charset="-122"/>
              <a:ea typeface="微软雅黑" panose="020B0503020204020204" charset="-122"/>
            </a:endParaRPr>
          </a:p>
        </p:txBody>
      </p:sp>
      <p:sp>
        <p:nvSpPr>
          <p:cNvPr id="32" name="文本框 31"/>
          <p:cNvSpPr txBox="1"/>
          <p:nvPr/>
        </p:nvSpPr>
        <p:spPr>
          <a:xfrm>
            <a:off x="552450" y="5977890"/>
            <a:ext cx="6485255" cy="880745"/>
          </a:xfrm>
          <a:prstGeom prst="rect">
            <a:avLst/>
          </a:prstGeom>
          <a:noFill/>
        </p:spPr>
        <p:txBody>
          <a:bodyPr wrap="square" lIns="0" tIns="0" rIns="0" bIns="0" rtlCol="0">
            <a:noAutofit/>
          </a:bodyPr>
          <a:p>
            <a:pPr algn="just">
              <a:lnSpc>
                <a:spcPct val="120000"/>
              </a:lnSpc>
            </a:pPr>
            <a:r>
              <a:rPr lang="en-US" altLang="zh-CN" sz="800" smtClean="0"/>
              <a:t>Ref</a:t>
            </a:r>
            <a:r>
              <a:rPr lang="zh-CN" altLang="en-US" sz="800" smtClean="0"/>
              <a:t>：</a:t>
            </a:r>
            <a:endParaRPr lang="zh-CN" altLang="en-US" sz="800" smtClean="0"/>
          </a:p>
          <a:p>
            <a:pPr marL="179705" indent="-179705" algn="just" fontAlgn="auto">
              <a:lnSpc>
                <a:spcPct val="100000"/>
              </a:lnSpc>
              <a:buFont typeface="+mj-lt"/>
              <a:buAutoNum type="arabicPeriod"/>
            </a:pPr>
            <a:r>
              <a:rPr lang="zh-CN" altLang="en-US" sz="800" smtClean="0"/>
              <a:t>耿倩宁,刘京涛,马朋林. 重症患者液体复苏:种类选择的辛路历程[J]. 中国实用内科杂志,2018,38(11):1073-1076.</a:t>
            </a:r>
            <a:endParaRPr lang="zh-CN" altLang="en-US" sz="800" smtClean="0"/>
          </a:p>
          <a:p>
            <a:pPr marL="179705" indent="-179705" algn="just" fontAlgn="auto">
              <a:lnSpc>
                <a:spcPct val="100000"/>
              </a:lnSpc>
              <a:buFont typeface="+mj-lt"/>
              <a:buAutoNum type="arabicPeriod"/>
            </a:pPr>
            <a:r>
              <a:rPr lang="zh-CN" altLang="en-US" sz="800" smtClean="0"/>
              <a:t>国家卫生健康委员会</a:t>
            </a:r>
            <a:r>
              <a:rPr lang="en-US" altLang="zh-CN" sz="800" smtClean="0"/>
              <a:t>. 中国卫生健康统计年鉴(2022)</a:t>
            </a:r>
            <a:r>
              <a:rPr lang="en-US" altLang="zh-CN" sz="800" smtClean="0">
                <a:sym typeface="+mn-ea"/>
              </a:rPr>
              <a:t>[M].</a:t>
            </a:r>
            <a:endParaRPr lang="en-US" altLang="zh-CN" sz="800" smtClean="0">
              <a:sym typeface="+mn-ea"/>
            </a:endParaRPr>
          </a:p>
          <a:p>
            <a:pPr marL="179705" indent="-179705" algn="just" fontAlgn="auto">
              <a:lnSpc>
                <a:spcPct val="100000"/>
              </a:lnSpc>
              <a:buClrTx/>
              <a:buSzTx/>
              <a:buFont typeface="+mj-lt"/>
              <a:buAutoNum type="arabicPeriod"/>
            </a:pPr>
            <a:r>
              <a:rPr lang="zh-CN" altLang="en-US" sz="800" smtClean="0">
                <a:sym typeface="+mn-ea"/>
              </a:rPr>
              <a:t>醋酸钠林格液围手术期临床应用专家共识[J]. 国际麻醉学</a:t>
            </a:r>
            <a:r>
              <a:rPr lang="zh-CN" altLang="en-US" sz="800" smtClean="0">
                <a:solidFill>
                  <a:schemeClr val="tx1"/>
                </a:solidFill>
                <a:sym typeface="+mn-ea"/>
              </a:rPr>
              <a:t>与复苏杂志,2018,39(1):1-5.</a:t>
            </a:r>
            <a:endParaRPr lang="zh-CN" altLang="en-US" sz="800" smtClean="0">
              <a:solidFill>
                <a:schemeClr val="tx1"/>
              </a:solidFill>
              <a:sym typeface="+mn-ea"/>
            </a:endParaRPr>
          </a:p>
          <a:p>
            <a:pPr marL="179705" indent="-179705" algn="just" fontAlgn="auto">
              <a:lnSpc>
                <a:spcPct val="100000"/>
              </a:lnSpc>
              <a:buClrTx/>
              <a:buSzTx/>
              <a:buFont typeface="+mj-lt"/>
              <a:buAutoNum type="arabicPeriod"/>
            </a:pPr>
            <a:r>
              <a:rPr lang="zh-CN" altLang="en-US" sz="800" smtClean="0">
                <a:solidFill>
                  <a:schemeClr val="tx1"/>
                </a:solidFill>
                <a:sym typeface="+mn-ea"/>
              </a:rPr>
              <a:t>Ljungqvist O</a:t>
            </a:r>
            <a:r>
              <a:rPr lang="en-US" altLang="zh-CN" sz="800" smtClean="0">
                <a:solidFill>
                  <a:schemeClr val="tx1"/>
                </a:solidFill>
                <a:sym typeface="+mn-ea"/>
              </a:rPr>
              <a:t>, </a:t>
            </a:r>
            <a:r>
              <a:rPr lang="zh-CN" altLang="en-US" sz="800" smtClean="0">
                <a:solidFill>
                  <a:schemeClr val="tx1"/>
                </a:solidFill>
                <a:sym typeface="+mn-ea"/>
              </a:rPr>
              <a:t>Scott M</a:t>
            </a:r>
            <a:r>
              <a:rPr lang="en-US" altLang="zh-CN" sz="800" smtClean="0">
                <a:solidFill>
                  <a:schemeClr val="tx1"/>
                </a:solidFill>
                <a:sym typeface="+mn-ea"/>
              </a:rPr>
              <a:t>, </a:t>
            </a:r>
            <a:r>
              <a:rPr lang="zh-CN" altLang="en-US" sz="800" smtClean="0">
                <a:solidFill>
                  <a:schemeClr val="tx1"/>
                </a:solidFill>
                <a:sym typeface="+mn-ea"/>
              </a:rPr>
              <a:t>Fearon KC. Enhanced recovery after surgery:A review[J]. JAMA Surg</a:t>
            </a:r>
            <a:r>
              <a:rPr lang="en-US" altLang="zh-CN" sz="800" smtClean="0">
                <a:solidFill>
                  <a:schemeClr val="tx1"/>
                </a:solidFill>
                <a:sym typeface="+mn-ea"/>
              </a:rPr>
              <a:t>, </a:t>
            </a:r>
            <a:r>
              <a:rPr lang="zh-CN" altLang="en-US" sz="800" smtClean="0">
                <a:solidFill>
                  <a:schemeClr val="tx1"/>
                </a:solidFill>
                <a:sym typeface="+mn-ea"/>
              </a:rPr>
              <a:t>292-292-298</a:t>
            </a:r>
            <a:r>
              <a:rPr lang="en-US" altLang="zh-CN" sz="800" smtClean="0">
                <a:solidFill>
                  <a:schemeClr val="tx1"/>
                </a:solidFill>
                <a:sym typeface="+mn-ea"/>
              </a:rPr>
              <a:t>.</a:t>
            </a:r>
            <a:endParaRPr lang="en-US" altLang="zh-CN" sz="800" smtClean="0">
              <a:solidFill>
                <a:schemeClr val="tx1"/>
              </a:solidFill>
              <a:sym typeface="+mn-ea"/>
            </a:endParaRPr>
          </a:p>
          <a:p>
            <a:pPr marL="179705" indent="-179705" algn="just" fontAlgn="auto">
              <a:lnSpc>
                <a:spcPct val="100000"/>
              </a:lnSpc>
              <a:buClrTx/>
              <a:buSzTx/>
              <a:buFont typeface="+mj-lt"/>
              <a:buAutoNum type="arabicPeriod"/>
            </a:pPr>
            <a:r>
              <a:rPr lang="en-US" altLang="zh-CN" sz="800" smtClean="0">
                <a:solidFill>
                  <a:schemeClr val="tx1"/>
                </a:solidFill>
                <a:sym typeface="+mn-ea"/>
              </a:rPr>
              <a:t>围术期醋酸盐平衡晶体液临床应用专家共识工作小组.围术期醋酸盐平衡晶体液临床应用专家共识[J]. 中华麻醉学杂志. 2023，43(05) .</a:t>
            </a:r>
            <a:endParaRPr lang="en-US" altLang="zh-CN" sz="800" smtClean="0">
              <a:solidFill>
                <a:schemeClr val="tx1"/>
              </a:solidFill>
              <a:sym typeface="+mn-ea"/>
            </a:endParaRPr>
          </a:p>
          <a:p>
            <a:pPr marL="179705" indent="-179705" algn="just" fontAlgn="auto">
              <a:lnSpc>
                <a:spcPct val="100000"/>
              </a:lnSpc>
              <a:buClrTx/>
              <a:buSzTx/>
              <a:buFont typeface="+mj-lt"/>
              <a:buAutoNum type="arabicPeriod"/>
            </a:pPr>
            <a:r>
              <a:rPr lang="zh-CN" altLang="en-US" sz="800" smtClean="0">
                <a:solidFill>
                  <a:schemeClr val="tx1"/>
                </a:solidFill>
                <a:sym typeface="+mn-ea"/>
              </a:rPr>
              <a:t>北京医药卫生经济研究会《儿童晶体液临床应用专家共识》编写组. 儿童晶体液临床应用专家共识[J]. 医药导报,2020,39(10):1325-1330.</a:t>
            </a:r>
            <a:endParaRPr lang="zh-CN" altLang="en-US" sz="800" smtClean="0">
              <a:solidFill>
                <a:schemeClr val="tx1"/>
              </a:solidFill>
              <a:sym typeface="+mn-ea"/>
            </a:endParaRPr>
          </a:p>
          <a:p>
            <a:pPr marL="179705" indent="-179705" algn="just" fontAlgn="auto">
              <a:lnSpc>
                <a:spcPct val="100000"/>
              </a:lnSpc>
              <a:buFont typeface="+mj-lt"/>
              <a:buAutoNum type="arabicPeriod"/>
            </a:pPr>
            <a:endParaRPr lang="en-US" altLang="zh-CN" sz="800" smtClean="0">
              <a:solidFill>
                <a:schemeClr val="tx1"/>
              </a:solidFill>
              <a:sym typeface="+mn-ea"/>
            </a:endParaRPr>
          </a:p>
          <a:p>
            <a:pPr marL="179705" indent="-179705" algn="just" fontAlgn="auto">
              <a:lnSpc>
                <a:spcPct val="100000"/>
              </a:lnSpc>
              <a:buFont typeface="+mj-lt"/>
              <a:buAutoNum type="arabicPeriod"/>
            </a:pPr>
            <a:endParaRPr lang="en-US" altLang="zh-CN" sz="800" smtClean="0">
              <a:solidFill>
                <a:schemeClr val="tx1"/>
              </a:solidFill>
              <a:sym typeface="+mn-ea"/>
            </a:endParaRPr>
          </a:p>
        </p:txBody>
      </p:sp>
      <p:grpSp>
        <p:nvGrpSpPr>
          <p:cNvPr id="37" name="组合 36"/>
          <p:cNvGrpSpPr/>
          <p:nvPr/>
        </p:nvGrpSpPr>
        <p:grpSpPr>
          <a:xfrm>
            <a:off x="6873875" y="1269365"/>
            <a:ext cx="4613910" cy="1727200"/>
            <a:chOff x="10825" y="1999"/>
            <a:chExt cx="7266" cy="2720"/>
          </a:xfrm>
        </p:grpSpPr>
        <p:grpSp>
          <p:nvGrpSpPr>
            <p:cNvPr id="29" name="组合 28"/>
            <p:cNvGrpSpPr/>
            <p:nvPr/>
          </p:nvGrpSpPr>
          <p:grpSpPr>
            <a:xfrm>
              <a:off x="10825" y="1999"/>
              <a:ext cx="7266" cy="2720"/>
              <a:chOff x="10825" y="1999"/>
              <a:chExt cx="7266" cy="2720"/>
            </a:xfrm>
          </p:grpSpPr>
          <p:sp>
            <p:nvSpPr>
              <p:cNvPr id="6" name="矩形: 圆角 13"/>
              <p:cNvSpPr/>
              <p:nvPr>
                <p:custDataLst>
                  <p:tags r:id="rId2"/>
                </p:custDataLst>
              </p:nvPr>
            </p:nvSpPr>
            <p:spPr>
              <a:xfrm>
                <a:off x="10826" y="2679"/>
                <a:ext cx="7257" cy="2041"/>
              </a:xfrm>
              <a:prstGeom prst="roundRect">
                <a:avLst>
                  <a:gd name="adj" fmla="val 0"/>
                </a:avLst>
              </a:prstGeom>
              <a:solidFill>
                <a:srgbClr val="CCE3F6">
                  <a:alpha val="15000"/>
                </a:srgbClr>
              </a:solidFill>
              <a:ln w="12700" cap="flat">
                <a:noFill/>
                <a:prstDash val="solid"/>
                <a:miter/>
              </a:ln>
              <a:effectLst/>
            </p:spPr>
            <p:txBody>
              <a:bodyPr rtlCol="0" anchor="ctr"/>
              <a:p>
                <a:endParaRPr lang="zh-CN" altLang="en-US" dirty="0">
                  <a:latin typeface="Arial" panose="020B0604020202090204" pitchFamily="34" charset="0"/>
                  <a:ea typeface="微软雅黑" panose="020B0503020204020204" charset="-122"/>
                  <a:sym typeface="Arial" panose="020B0604020202090204" pitchFamily="34" charset="0"/>
                </a:endParaRPr>
              </a:p>
            </p:txBody>
          </p:sp>
          <p:sp>
            <p:nvSpPr>
              <p:cNvPr id="21" name="矩形 20"/>
              <p:cNvSpPr/>
              <p:nvPr/>
            </p:nvSpPr>
            <p:spPr>
              <a:xfrm>
                <a:off x="10826" y="2821"/>
                <a:ext cx="79" cy="18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6" name="矩形 25"/>
              <p:cNvSpPr/>
              <p:nvPr/>
            </p:nvSpPr>
            <p:spPr>
              <a:xfrm>
                <a:off x="10825" y="1999"/>
                <a:ext cx="7267" cy="680"/>
              </a:xfrm>
              <a:prstGeom prst="rect">
                <a:avLst/>
              </a:prstGeom>
              <a:solidFill>
                <a:srgbClr val="395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zh-CN" altLang="en-US" sz="1400" b="1" i="0" u="none" strike="noStrike" kern="1200" cap="none" spc="0" normalizeH="0" baseline="0" noProof="0" dirty="0">
                    <a:ln>
                      <a:noFill/>
                    </a:ln>
                    <a:solidFill>
                      <a:schemeClr val="bg1"/>
                    </a:solidFill>
                    <a:effectLst/>
                    <a:uLnTx/>
                    <a:uFillTx/>
                    <a:latin typeface="+mn-ea"/>
                    <a:ea typeface="+mn-ea"/>
                  </a:rPr>
                  <a:t>疾病基本情况</a:t>
                </a:r>
                <a:endParaRPr kumimoji="0" lang="zh-CN" altLang="en-US" sz="1400" b="1" i="0" u="none" strike="noStrike" kern="1200" cap="none" spc="0" normalizeH="0" baseline="0" noProof="0" dirty="0">
                  <a:ln>
                    <a:noFill/>
                  </a:ln>
                  <a:solidFill>
                    <a:schemeClr val="bg1"/>
                  </a:solidFill>
                  <a:effectLst/>
                  <a:uLnTx/>
                  <a:uFillTx/>
                  <a:latin typeface="+mn-ea"/>
                  <a:ea typeface="+mn-ea"/>
                </a:endParaRPr>
              </a:p>
            </p:txBody>
          </p:sp>
        </p:grpSp>
        <p:sp>
          <p:nvSpPr>
            <p:cNvPr id="33" name="文本框 32"/>
            <p:cNvSpPr txBox="1"/>
            <p:nvPr/>
          </p:nvSpPr>
          <p:spPr>
            <a:xfrm>
              <a:off x="11074" y="2761"/>
              <a:ext cx="7004" cy="1869"/>
            </a:xfrm>
            <a:prstGeom prst="rect">
              <a:avLst/>
            </a:prstGeom>
            <a:noFill/>
          </p:spPr>
          <p:txBody>
            <a:bodyPr wrap="square" lIns="0" tIns="0" rIns="0" bIns="0" rtlCol="0">
              <a:noAutofit/>
            </a:bodyPr>
            <a:p>
              <a:pPr marL="171450" indent="-171450" algn="just" fontAlgn="auto">
                <a:lnSpc>
                  <a:spcPct val="125000"/>
                </a:lnSpc>
                <a:spcBef>
                  <a:spcPts val="600"/>
                </a:spcBef>
                <a:buFont typeface="Wingdings" panose="05000000000000000000" charset="0"/>
                <a:buChar char="u"/>
              </a:pPr>
              <a:r>
                <a:rPr lang="zh-CN" altLang="en-US" sz="1200" smtClean="0"/>
                <a:t>容量不足是各类重症患者（如感染、创伤或大手术以及急性失血等）的共同临床特征</a:t>
              </a:r>
              <a:r>
                <a:rPr lang="en-US" altLang="zh-CN" sz="1200" baseline="30000" smtClean="0"/>
                <a:t>1</a:t>
              </a:r>
              <a:endParaRPr lang="zh-CN" altLang="en-US" sz="1200" baseline="30000" smtClean="0"/>
            </a:p>
            <a:p>
              <a:pPr marL="171450" indent="-171450" algn="just" fontAlgn="auto">
                <a:lnSpc>
                  <a:spcPct val="125000"/>
                </a:lnSpc>
                <a:spcBef>
                  <a:spcPts val="600"/>
                </a:spcBef>
                <a:buFont typeface="Wingdings" panose="05000000000000000000" charset="0"/>
                <a:buChar char="u"/>
              </a:pPr>
              <a:r>
                <a:rPr lang="zh-CN" altLang="en-US" sz="1200" smtClean="0"/>
                <a:t>持续低容量血症所致组织灌注障碍可显著增加重症患者发生多器官功能不全的风险，或将进一步加剧原发疾病所致的器官损伤，导致不良预后</a:t>
              </a:r>
              <a:r>
                <a:rPr lang="en-US" altLang="zh-CN" sz="1200" baseline="30000" smtClean="0"/>
                <a:t>1</a:t>
              </a:r>
              <a:endParaRPr lang="en-US" altLang="zh-CN" sz="1200" baseline="30000" smtClean="0"/>
            </a:p>
          </p:txBody>
        </p:sp>
      </p:grpSp>
      <p:grpSp>
        <p:nvGrpSpPr>
          <p:cNvPr id="36" name="组合 35"/>
          <p:cNvGrpSpPr/>
          <p:nvPr/>
        </p:nvGrpSpPr>
        <p:grpSpPr>
          <a:xfrm>
            <a:off x="6865620" y="3094355"/>
            <a:ext cx="4614545" cy="2108835"/>
            <a:chOff x="10817" y="7670"/>
            <a:chExt cx="7267" cy="3321"/>
          </a:xfrm>
        </p:grpSpPr>
        <p:grpSp>
          <p:nvGrpSpPr>
            <p:cNvPr id="31" name="组合 30"/>
            <p:cNvGrpSpPr/>
            <p:nvPr/>
          </p:nvGrpSpPr>
          <p:grpSpPr>
            <a:xfrm>
              <a:off x="10817" y="7670"/>
              <a:ext cx="7267" cy="3321"/>
              <a:chOff x="10817" y="7670"/>
              <a:chExt cx="7267" cy="3321"/>
            </a:xfrm>
          </p:grpSpPr>
          <p:sp>
            <p:nvSpPr>
              <p:cNvPr id="11" name="矩形: 圆角 13"/>
              <p:cNvSpPr/>
              <p:nvPr>
                <p:custDataLst>
                  <p:tags r:id="rId3"/>
                </p:custDataLst>
              </p:nvPr>
            </p:nvSpPr>
            <p:spPr>
              <a:xfrm>
                <a:off x="10822" y="8351"/>
                <a:ext cx="7257" cy="2041"/>
              </a:xfrm>
              <a:prstGeom prst="roundRect">
                <a:avLst>
                  <a:gd name="adj" fmla="val 0"/>
                </a:avLst>
              </a:prstGeom>
              <a:solidFill>
                <a:srgbClr val="CCE3F6">
                  <a:alpha val="15000"/>
                </a:srgbClr>
              </a:solidFill>
              <a:ln w="12700" cap="flat">
                <a:noFill/>
                <a:prstDash val="solid"/>
                <a:miter/>
              </a:ln>
              <a:effectLst/>
            </p:spPr>
            <p:txBody>
              <a:bodyPr rtlCol="0" anchor="ctr"/>
              <a:p>
                <a:endParaRPr lang="zh-CN" altLang="en-US" dirty="0">
                  <a:latin typeface="Arial" panose="020B0604020202090204" pitchFamily="34" charset="0"/>
                  <a:ea typeface="微软雅黑" panose="020B0503020204020204" charset="-122"/>
                  <a:sym typeface="Arial" panose="020B0604020202090204" pitchFamily="34" charset="0"/>
                </a:endParaRPr>
              </a:p>
            </p:txBody>
          </p:sp>
          <p:sp>
            <p:nvSpPr>
              <p:cNvPr id="24" name="矩形 23"/>
              <p:cNvSpPr/>
              <p:nvPr>
                <p:custDataLst>
                  <p:tags r:id="rId4"/>
                </p:custDataLst>
              </p:nvPr>
            </p:nvSpPr>
            <p:spPr>
              <a:xfrm>
                <a:off x="10822" y="8610"/>
                <a:ext cx="79" cy="2381"/>
              </a:xfrm>
              <a:prstGeom prst="rect">
                <a:avLst/>
              </a:prstGeom>
              <a:solidFill>
                <a:srgbClr val="3957BB">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8" name="矩形 27"/>
              <p:cNvSpPr/>
              <p:nvPr>
                <p:custDataLst>
                  <p:tags r:id="rId5"/>
                </p:custDataLst>
              </p:nvPr>
            </p:nvSpPr>
            <p:spPr>
              <a:xfrm>
                <a:off x="10817" y="7670"/>
                <a:ext cx="7267" cy="680"/>
              </a:xfrm>
              <a:prstGeom prst="rect">
                <a:avLst/>
              </a:prstGeom>
              <a:solidFill>
                <a:srgbClr val="395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0" lang="zh-CN" altLang="en-US" sz="1400" b="1" i="0" u="none" strike="noStrike" kern="1200" cap="none" spc="0" normalizeH="0" baseline="0" noProof="0" dirty="0">
                    <a:ln>
                      <a:noFill/>
                    </a:ln>
                    <a:solidFill>
                      <a:schemeClr val="bg1"/>
                    </a:solidFill>
                    <a:effectLst/>
                    <a:uLnTx/>
                    <a:uFillTx/>
                    <a:latin typeface="+mn-ea"/>
                    <a:ea typeface="+mn-ea"/>
                  </a:rPr>
                  <a:t>大陆地区发病率、年发病患者总数</a:t>
                </a:r>
                <a:endParaRPr kumimoji="0" lang="zh-CN" altLang="en-US" sz="1400" b="1" i="0" u="none" strike="noStrike" kern="1200" cap="none" spc="0" normalizeH="0" baseline="0" noProof="0" dirty="0">
                  <a:ln>
                    <a:noFill/>
                  </a:ln>
                  <a:solidFill>
                    <a:schemeClr val="bg1"/>
                  </a:solidFill>
                  <a:effectLst/>
                  <a:uLnTx/>
                  <a:uFillTx/>
                  <a:latin typeface="+mn-ea"/>
                  <a:ea typeface="+mn-ea"/>
                </a:endParaRPr>
              </a:p>
            </p:txBody>
          </p:sp>
        </p:grpSp>
        <p:sp>
          <p:nvSpPr>
            <p:cNvPr id="34" name="文本框 33"/>
            <p:cNvSpPr txBox="1"/>
            <p:nvPr/>
          </p:nvSpPr>
          <p:spPr>
            <a:xfrm>
              <a:off x="11074" y="8500"/>
              <a:ext cx="6917" cy="2423"/>
            </a:xfrm>
            <a:prstGeom prst="rect">
              <a:avLst/>
            </a:prstGeom>
            <a:noFill/>
          </p:spPr>
          <p:txBody>
            <a:bodyPr wrap="square" lIns="0" tIns="0" rIns="0" bIns="0" rtlCol="0">
              <a:spAutoFit/>
            </a:bodyPr>
            <a:p>
              <a:pPr marL="171450" lvl="0" indent="-171450" algn="just">
                <a:lnSpc>
                  <a:spcPct val="125000"/>
                </a:lnSpc>
                <a:spcBef>
                  <a:spcPts val="600"/>
                </a:spcBef>
                <a:buClrTx/>
                <a:buSzTx/>
                <a:buFont typeface="Wingdings" panose="05000000000000000000" charset="0"/>
                <a:buChar char="u"/>
              </a:pPr>
              <a:r>
                <a:rPr lang="zh-CN" altLang="en-US" sz="1200" smtClean="0">
                  <a:sym typeface="+mn-ea"/>
                </a:rPr>
                <a:t>2021年</a:t>
              </a:r>
              <a:r>
                <a:rPr lang="zh-CN" altLang="en-US" sz="1200" smtClean="0">
                  <a:sym typeface="+mn-ea"/>
                </a:rPr>
                <a:t>中</a:t>
              </a:r>
              <a:r>
                <a:rPr lang="zh-CN" altLang="en-US" sz="1200" smtClean="0">
                  <a:sym typeface="+mn-ea"/>
                </a:rPr>
                <a:t>国住院病人手术人次达</a:t>
              </a:r>
              <a:r>
                <a:rPr lang="zh-CN" altLang="en-US" sz="1200" b="1" smtClean="0">
                  <a:solidFill>
                    <a:srgbClr val="FF0000"/>
                  </a:solidFill>
                  <a:sym typeface="+mn-ea"/>
                </a:rPr>
                <a:t>8103万</a:t>
              </a:r>
              <a:r>
                <a:rPr lang="en-US" altLang="zh-CN" sz="1200" baseline="30000" smtClean="0">
                  <a:solidFill>
                    <a:schemeClr val="tx1"/>
                  </a:solidFill>
                  <a:sym typeface="+mn-ea"/>
                </a:rPr>
                <a:t>2</a:t>
              </a:r>
              <a:endParaRPr lang="zh-CN" altLang="en-US" sz="1200" baseline="30000" smtClean="0">
                <a:solidFill>
                  <a:schemeClr val="tx1"/>
                </a:solidFill>
                <a:sym typeface="+mn-ea"/>
              </a:endParaRPr>
            </a:p>
            <a:p>
              <a:pPr marL="171450" lvl="0" indent="-171450" algn="just">
                <a:lnSpc>
                  <a:spcPct val="125000"/>
                </a:lnSpc>
                <a:spcBef>
                  <a:spcPts val="600"/>
                </a:spcBef>
                <a:buClrTx/>
                <a:buSzTx/>
                <a:buFont typeface="Wingdings" panose="05000000000000000000" charset="0"/>
                <a:buChar char="u"/>
              </a:pPr>
              <a:r>
                <a:rPr lang="zh-CN" altLang="en-US" sz="1200" smtClean="0">
                  <a:sym typeface="+mn-ea"/>
                </a:rPr>
                <a:t>液体治疗是指通过补充或限制某些液体以能纠正体液平衡失常或维持体液平衡的治疗方法</a:t>
              </a:r>
              <a:r>
                <a:rPr lang="en-US" altLang="zh-CN" sz="1200" baseline="30000" smtClean="0">
                  <a:sym typeface="+mn-ea"/>
                </a:rPr>
                <a:t>3</a:t>
              </a:r>
              <a:r>
                <a:rPr lang="zh-CN" altLang="en-US" sz="1200" smtClean="0">
                  <a:sym typeface="+mn-ea"/>
                </a:rPr>
                <a:t>，适宜的液体输注可</a:t>
              </a:r>
              <a:r>
                <a:rPr lang="zh-CN" altLang="en-US" sz="1200" b="1" smtClean="0">
                  <a:solidFill>
                    <a:srgbClr val="FF0000"/>
                  </a:solidFill>
                  <a:sym typeface="+mn-ea"/>
                </a:rPr>
                <a:t>减少50%</a:t>
              </a:r>
              <a:r>
                <a:rPr lang="zh-CN" altLang="en-US" sz="1200" smtClean="0">
                  <a:sym typeface="+mn-ea"/>
                </a:rPr>
                <a:t>的围手术期并发症</a:t>
              </a:r>
              <a:r>
                <a:rPr lang="en-US" sz="1200" baseline="30000" smtClean="0">
                  <a:sym typeface="+mn-ea"/>
                </a:rPr>
                <a:t>4</a:t>
              </a:r>
              <a:endParaRPr lang="en-US" altLang="zh-CN" sz="1200" baseline="30000" smtClean="0">
                <a:sym typeface="+mn-ea"/>
              </a:endParaRPr>
            </a:p>
            <a:p>
              <a:pPr marL="171450" lvl="0" indent="-171450" algn="just">
                <a:lnSpc>
                  <a:spcPct val="125000"/>
                </a:lnSpc>
                <a:spcBef>
                  <a:spcPts val="600"/>
                </a:spcBef>
                <a:buClrTx/>
                <a:buSzTx/>
                <a:buFont typeface="Wingdings" panose="05000000000000000000" charset="0"/>
                <a:buChar char="u"/>
              </a:pPr>
              <a:r>
                <a:rPr lang="zh-CN" altLang="en-US" sz="1200" smtClean="0">
                  <a:sym typeface="+mn-ea"/>
                </a:rPr>
                <a:t>晶体液是液体治疗中必不可少的选择</a:t>
              </a:r>
              <a:r>
                <a:rPr lang="en-US" altLang="zh-CN" sz="1200" baseline="30000" smtClean="0">
                  <a:sym typeface="+mn-ea"/>
                </a:rPr>
                <a:t>5</a:t>
              </a:r>
              <a:r>
                <a:rPr lang="zh-CN" altLang="en-US" sz="1200" smtClean="0">
                  <a:sym typeface="+mn-ea"/>
                </a:rPr>
                <a:t>。</a:t>
              </a:r>
              <a:r>
                <a:rPr lang="zh-CN" altLang="en-US" sz="1200" smtClean="0">
                  <a:sym typeface="+mn-ea"/>
                </a:rPr>
                <a:t>大部分住院患者在住院期间接受过</a:t>
              </a:r>
              <a:r>
                <a:rPr lang="zh-CN" altLang="en-US" sz="1200" b="1" smtClean="0">
                  <a:solidFill>
                    <a:srgbClr val="FF0000"/>
                  </a:solidFill>
                  <a:sym typeface="+mn-ea"/>
                </a:rPr>
                <a:t>1</a:t>
              </a:r>
              <a:r>
                <a:rPr lang="zh-CN" altLang="en-US" sz="1200" b="1" smtClean="0">
                  <a:solidFill>
                    <a:srgbClr val="FF0000"/>
                  </a:solidFill>
                  <a:sym typeface="+mn-ea"/>
                </a:rPr>
                <a:t>次以上</a:t>
              </a:r>
              <a:r>
                <a:rPr lang="zh-CN" altLang="en-US" sz="1200" smtClean="0">
                  <a:sym typeface="+mn-ea"/>
                </a:rPr>
                <a:t>静脉晶体液的输注</a:t>
              </a:r>
              <a:r>
                <a:rPr lang="en-US" altLang="zh-CN" sz="1200" baseline="30000" smtClean="0">
                  <a:sym typeface="+mn-ea"/>
                </a:rPr>
                <a:t>6</a:t>
              </a:r>
              <a:endParaRPr lang="en-US" altLang="zh-CN" sz="1200" baseline="30000" smtClean="0">
                <a:sym typeface="+mn-ea"/>
              </a:endParaRPr>
            </a:p>
          </p:txBody>
        </p:sp>
      </p:grpSp>
      <p:grpSp>
        <p:nvGrpSpPr>
          <p:cNvPr id="38" name="组合 37"/>
          <p:cNvGrpSpPr/>
          <p:nvPr/>
        </p:nvGrpSpPr>
        <p:grpSpPr>
          <a:xfrm>
            <a:off x="6863080" y="5300980"/>
            <a:ext cx="4614545" cy="1332230"/>
            <a:chOff x="10808" y="7669"/>
            <a:chExt cx="7267" cy="2098"/>
          </a:xfrm>
        </p:grpSpPr>
        <p:grpSp>
          <p:nvGrpSpPr>
            <p:cNvPr id="30" name="组合 29"/>
            <p:cNvGrpSpPr/>
            <p:nvPr/>
          </p:nvGrpSpPr>
          <p:grpSpPr>
            <a:xfrm>
              <a:off x="10808" y="7669"/>
              <a:ext cx="7267" cy="2098"/>
              <a:chOff x="10825" y="4820"/>
              <a:chExt cx="7267" cy="2098"/>
            </a:xfrm>
          </p:grpSpPr>
          <p:sp>
            <p:nvSpPr>
              <p:cNvPr id="14" name="矩形: 圆角 13"/>
              <p:cNvSpPr/>
              <p:nvPr/>
            </p:nvSpPr>
            <p:spPr>
              <a:xfrm>
                <a:off x="10830" y="5501"/>
                <a:ext cx="7257" cy="1417"/>
              </a:xfrm>
              <a:prstGeom prst="roundRect">
                <a:avLst>
                  <a:gd name="adj" fmla="val 0"/>
                </a:avLst>
              </a:prstGeom>
              <a:solidFill>
                <a:srgbClr val="CCE3F6">
                  <a:alpha val="15000"/>
                </a:srgbClr>
              </a:solidFill>
              <a:ln w="12700" cap="flat">
                <a:noFill/>
                <a:prstDash val="solid"/>
                <a:miter/>
              </a:ln>
              <a:effectLst/>
            </p:spPr>
            <p:txBody>
              <a:bodyPr rtlCol="0" anchor="ctr"/>
              <a:lstStyle/>
              <a:p>
                <a:endParaRPr lang="zh-CN" altLang="en-US" dirty="0">
                  <a:latin typeface="Arial" panose="020B0604020202090204" pitchFamily="34" charset="0"/>
                  <a:ea typeface="微软雅黑" panose="020B0503020204020204" charset="-122"/>
                  <a:sym typeface="Arial" panose="020B0604020202090204" pitchFamily="34" charset="0"/>
                </a:endParaRPr>
              </a:p>
            </p:txBody>
          </p:sp>
          <p:sp>
            <p:nvSpPr>
              <p:cNvPr id="16" name="矩形 15"/>
              <p:cNvSpPr/>
              <p:nvPr/>
            </p:nvSpPr>
            <p:spPr>
              <a:xfrm>
                <a:off x="10830" y="5643"/>
                <a:ext cx="79" cy="1134"/>
              </a:xfrm>
              <a:prstGeom prst="rect">
                <a:avLst/>
              </a:prstGeom>
              <a:solidFill>
                <a:srgbClr val="5A9A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矩形 3"/>
              <p:cNvSpPr/>
              <p:nvPr>
                <p:custDataLst>
                  <p:tags r:id="rId6"/>
                </p:custDataLst>
              </p:nvPr>
            </p:nvSpPr>
            <p:spPr>
              <a:xfrm>
                <a:off x="10825" y="4820"/>
                <a:ext cx="7267" cy="680"/>
              </a:xfrm>
              <a:prstGeom prst="rect">
                <a:avLst/>
              </a:prstGeom>
              <a:solidFill>
                <a:srgbClr val="395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0" lang="zh-CN" altLang="en-US" sz="1400" b="1" i="0" u="none" strike="noStrike" kern="1200" cap="none" spc="0" normalizeH="0" baseline="0" noProof="0" dirty="0">
                    <a:ln>
                      <a:noFill/>
                    </a:ln>
                    <a:solidFill>
                      <a:schemeClr val="bg1"/>
                    </a:solidFill>
                    <a:effectLst/>
                    <a:uLnTx/>
                    <a:uFillTx/>
                    <a:latin typeface="+mn-ea"/>
                    <a:ea typeface="+mn-ea"/>
                  </a:rPr>
                  <a:t>临床未满足需求</a:t>
                </a:r>
                <a:endParaRPr kumimoji="0" lang="zh-CN" altLang="en-US" sz="1400" b="1" i="0" u="none" strike="noStrike" kern="1200" cap="none" spc="0" normalizeH="0" baseline="0" noProof="0" dirty="0">
                  <a:ln>
                    <a:noFill/>
                  </a:ln>
                  <a:solidFill>
                    <a:schemeClr val="bg1"/>
                  </a:solidFill>
                  <a:effectLst/>
                  <a:uLnTx/>
                  <a:uFillTx/>
                  <a:latin typeface="+mn-ea"/>
                  <a:ea typeface="+mn-ea"/>
                </a:endParaRPr>
              </a:p>
            </p:txBody>
          </p:sp>
        </p:grpSp>
        <p:sp>
          <p:nvSpPr>
            <p:cNvPr id="35" name="文本框 34"/>
            <p:cNvSpPr txBox="1"/>
            <p:nvPr/>
          </p:nvSpPr>
          <p:spPr>
            <a:xfrm>
              <a:off x="11069" y="8441"/>
              <a:ext cx="6677" cy="1194"/>
            </a:xfrm>
            <a:prstGeom prst="rect">
              <a:avLst/>
            </a:prstGeom>
            <a:noFill/>
          </p:spPr>
          <p:txBody>
            <a:bodyPr wrap="square" lIns="0" tIns="0" rIns="0" bIns="0" rtlCol="0">
              <a:noAutofit/>
            </a:bodyPr>
            <a:p>
              <a:pPr marL="171450" lvl="0" indent="-171450" algn="just">
                <a:lnSpc>
                  <a:spcPct val="125000"/>
                </a:lnSpc>
                <a:spcBef>
                  <a:spcPts val="600"/>
                </a:spcBef>
                <a:buClrTx/>
                <a:buSzTx/>
                <a:buFont typeface="Wingdings" panose="05000000000000000000" charset="0"/>
                <a:buChar char="u"/>
              </a:pPr>
              <a:r>
                <a:rPr lang="zh-CN" altLang="en-US" sz="1200" smtClean="0">
                  <a:sym typeface="+mn-ea"/>
                </a:rPr>
                <a:t>目前医保目录内醋酸盐晶体液品种单一，且</a:t>
              </a:r>
              <a:r>
                <a:rPr lang="zh-CN" altLang="en-US" sz="1200" b="1" smtClean="0">
                  <a:solidFill>
                    <a:srgbClr val="FF0000"/>
                  </a:solidFill>
                  <a:sym typeface="+mn-ea"/>
                </a:rPr>
                <a:t>无适用于儿童的醋酸盐晶体液</a:t>
              </a:r>
              <a:endParaRPr lang="zh-CN" altLang="en-US" sz="1200" smtClean="0">
                <a:sym typeface="+mn-ea"/>
              </a:endParaRPr>
            </a:p>
            <a:p>
              <a:pPr marL="171450" lvl="0" indent="-171450" algn="just">
                <a:lnSpc>
                  <a:spcPct val="125000"/>
                </a:lnSpc>
                <a:spcBef>
                  <a:spcPts val="600"/>
                </a:spcBef>
                <a:buClrTx/>
                <a:buSzTx/>
                <a:buFont typeface="Wingdings" panose="05000000000000000000" charset="0"/>
                <a:buChar char="u"/>
              </a:pPr>
              <a:r>
                <a:rPr lang="zh-CN" altLang="en-US" sz="1200" smtClean="0">
                  <a:sym typeface="+mn-ea"/>
                </a:rPr>
                <a:t>研究证据表明，</a:t>
              </a:r>
              <a:r>
                <a:rPr lang="zh-CN" altLang="en-US" sz="1200" b="1" smtClean="0">
                  <a:solidFill>
                    <a:srgbClr val="FF0000"/>
                  </a:solidFill>
                  <a:sym typeface="+mn-ea"/>
                </a:rPr>
                <a:t>醋酸盐晶体液对于肝功能受损、高乳酸血症患者效果优于乳酸盐晶体液</a:t>
              </a:r>
              <a:r>
                <a:rPr lang="en-US" altLang="zh-CN" sz="1200" baseline="30000" smtClean="0">
                  <a:sym typeface="+mn-ea"/>
                </a:rPr>
                <a:t>3</a:t>
              </a:r>
              <a:endParaRPr lang="en-US" altLang="zh-CN" sz="1200" baseline="30000" smtClean="0">
                <a:sym typeface="+mn-ea"/>
              </a:endParaRPr>
            </a:p>
            <a:p>
              <a:pPr marL="171450" lvl="0" indent="-171450" algn="just">
                <a:lnSpc>
                  <a:spcPct val="125000"/>
                </a:lnSpc>
                <a:spcBef>
                  <a:spcPts val="600"/>
                </a:spcBef>
                <a:buClrTx/>
                <a:buSzTx/>
                <a:buFont typeface="Wingdings" panose="05000000000000000000" charset="0"/>
                <a:buChar char="u"/>
              </a:pPr>
              <a:endParaRPr lang="zh-CN" altLang="en-US" sz="1200" b="1" smtClean="0">
                <a:solidFill>
                  <a:srgbClr val="FF0000"/>
                </a:solidFill>
                <a:sym typeface="+mn-ea"/>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p:txBody>
          <a:bodyPr/>
          <a:lstStyle/>
          <a:p>
            <a:r>
              <a:rPr lang="en-US" altLang="zh-CN"/>
              <a:t>01</a:t>
            </a:r>
            <a:endParaRPr lang="zh-CN" altLang="en-US"/>
          </a:p>
        </p:txBody>
      </p:sp>
      <p:sp>
        <p:nvSpPr>
          <p:cNvPr id="3" name="文本占位符 2"/>
          <p:cNvSpPr>
            <a:spLocks noGrp="1"/>
          </p:cNvSpPr>
          <p:nvPr>
            <p:ph type="body" sz="quarter" idx="11"/>
          </p:nvPr>
        </p:nvSpPr>
        <p:spPr>
          <a:xfrm>
            <a:off x="1781728" y="524852"/>
            <a:ext cx="4348731" cy="497840"/>
          </a:xfrm>
        </p:spPr>
        <p:txBody>
          <a:bodyPr/>
          <a:lstStyle/>
          <a:p>
            <a:r>
              <a:rPr lang="zh-CN" altLang="en-US" b="1" dirty="0">
                <a:latin typeface="微软雅黑" panose="020B0503020204020204" charset="-122"/>
                <a:ea typeface="微软雅黑" panose="020B0503020204020204" charset="-122"/>
                <a:cs typeface="微软雅黑" panose="020B0503020204020204" charset="-122"/>
              </a:rPr>
              <a:t>药品基本信息（</a:t>
            </a:r>
            <a:r>
              <a:rPr lang="en-US" altLang="zh-CN" b="1" dirty="0">
                <a:latin typeface="微软雅黑" panose="020B0503020204020204" charset="-122"/>
                <a:ea typeface="微软雅黑" panose="020B0503020204020204" charset="-122"/>
                <a:cs typeface="微软雅黑" panose="020B0503020204020204" charset="-122"/>
              </a:rPr>
              <a:t>2/2</a:t>
            </a:r>
            <a:r>
              <a:rPr lang="zh-CN" altLang="en-US" b="1" dirty="0">
                <a:latin typeface="微软雅黑" panose="020B0503020204020204" charset="-122"/>
                <a:ea typeface="微软雅黑" panose="020B0503020204020204" charset="-122"/>
                <a:cs typeface="微软雅黑" panose="020B0503020204020204" charset="-122"/>
              </a:rPr>
              <a:t>）</a:t>
            </a:r>
            <a:endParaRPr lang="zh-CN" altLang="en-US" b="1" dirty="0">
              <a:latin typeface="微软雅黑" panose="020B0503020204020204" charset="-122"/>
              <a:ea typeface="微软雅黑" panose="020B0503020204020204" charset="-122"/>
              <a:cs typeface="微软雅黑" panose="020B0503020204020204" charset="-122"/>
            </a:endParaRPr>
          </a:p>
        </p:txBody>
      </p:sp>
      <p:graphicFrame>
        <p:nvGraphicFramePr>
          <p:cNvPr id="7" name="表格 6"/>
          <p:cNvGraphicFramePr/>
          <p:nvPr>
            <p:custDataLst>
              <p:tags r:id="rId1"/>
            </p:custDataLst>
          </p:nvPr>
        </p:nvGraphicFramePr>
        <p:xfrm>
          <a:off x="624205" y="1206500"/>
          <a:ext cx="10800000" cy="5651600"/>
        </p:xfrm>
        <a:graphic>
          <a:graphicData uri="http://schemas.openxmlformats.org/drawingml/2006/table">
            <a:tbl>
              <a:tblPr/>
              <a:tblGrid>
                <a:gridCol w="2700000"/>
                <a:gridCol w="3060000"/>
                <a:gridCol w="5040000"/>
              </a:tblGrid>
              <a:tr h="720000">
                <a:tc>
                  <a:txBody>
                    <a:bodyPr/>
                    <a:p>
                      <a:pPr algn="ctr">
                        <a:lnSpc>
                          <a:spcPct val="150000"/>
                        </a:lnSpc>
                        <a:spcBef>
                          <a:spcPts val="0"/>
                        </a:spcBef>
                        <a:spcAft>
                          <a:spcPts val="0"/>
                        </a:spcAft>
                        <a:buClrTx/>
                        <a:buSzTx/>
                        <a:buFontTx/>
                        <a:buNone/>
                        <a:defRPr/>
                      </a:pPr>
                      <a:r>
                        <a:rPr lang="zh-CN" altLang="en-US" sz="1600" b="1" dirty="0">
                          <a:solidFill>
                            <a:schemeClr val="bg1"/>
                          </a:solidFill>
                          <a:latin typeface="微软雅黑" panose="020B0503020204020204" charset="-122"/>
                          <a:ea typeface="微软雅黑" panose="020B0503020204020204" charset="-122"/>
                          <a:sym typeface="+mn-ea"/>
                        </a:rPr>
                        <a:t>参照药品建议</a:t>
                      </a:r>
                      <a:endParaRPr lang="zh-CN" altLang="en-US" sz="1600" b="1" dirty="0">
                        <a:solidFill>
                          <a:schemeClr val="bg1"/>
                        </a:solidFill>
                        <a:latin typeface="微软雅黑" panose="020B0503020204020204" charset="-122"/>
                        <a:ea typeface="微软雅黑" panose="020B0503020204020204" charset="-122"/>
                        <a:sym typeface="+mn-ea"/>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3957BB"/>
                    </a:solidFill>
                  </a:tcPr>
                </a:tc>
                <a:tc>
                  <a:txBody>
                    <a:bodyPr/>
                    <a:p>
                      <a:pPr algn="ctr">
                        <a:lnSpc>
                          <a:spcPct val="150000"/>
                        </a:lnSpc>
                        <a:spcBef>
                          <a:spcPts val="0"/>
                        </a:spcBef>
                        <a:spcAft>
                          <a:spcPts val="0"/>
                        </a:spcAft>
                        <a:buClrTx/>
                        <a:buSzTx/>
                        <a:buFontTx/>
                        <a:buNone/>
                        <a:defRPr/>
                      </a:pPr>
                      <a:r>
                        <a:rPr lang="zh-CN" altLang="en-US" sz="1600" b="1" dirty="0">
                          <a:solidFill>
                            <a:schemeClr val="bg1"/>
                          </a:solidFill>
                          <a:latin typeface="微软雅黑" panose="020B0503020204020204" charset="-122"/>
                          <a:ea typeface="微软雅黑" panose="020B0503020204020204" charset="-122"/>
                          <a:sym typeface="+mn-ea"/>
                        </a:rPr>
                        <a:t>参照药品选择理由</a:t>
                      </a:r>
                      <a:endParaRPr lang="zh-CN" altLang="en-US" sz="1600" b="1" dirty="0">
                        <a:solidFill>
                          <a:schemeClr val="bg1"/>
                        </a:solidFill>
                        <a:latin typeface="微软雅黑" panose="020B0503020204020204" charset="-122"/>
                        <a:ea typeface="微软雅黑" panose="020B0503020204020204" charset="-122"/>
                        <a:sym typeface="+mn-ea"/>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3957BB"/>
                    </a:solidFill>
                  </a:tcPr>
                </a:tc>
                <a:tc>
                  <a:txBody>
                    <a:bodyPr/>
                    <a:p>
                      <a:pPr algn="ctr">
                        <a:lnSpc>
                          <a:spcPct val="150000"/>
                        </a:lnSpc>
                        <a:spcBef>
                          <a:spcPts val="0"/>
                        </a:spcBef>
                        <a:spcAft>
                          <a:spcPts val="0"/>
                        </a:spcAft>
                        <a:buClrTx/>
                        <a:buSzTx/>
                        <a:buFontTx/>
                        <a:buNone/>
                        <a:defRPr/>
                      </a:pPr>
                      <a:r>
                        <a:rPr lang="zh-CN" altLang="en-US" sz="1600" b="1" dirty="0">
                          <a:solidFill>
                            <a:schemeClr val="bg1"/>
                          </a:solidFill>
                          <a:latin typeface="微软雅黑" panose="020B0503020204020204" charset="-122"/>
                          <a:sym typeface="微软雅黑" panose="020B0503020204020204" charset="-122"/>
                        </a:rPr>
                        <a:t>申报品种优势</a:t>
                      </a:r>
                      <a:endParaRPr lang="zh-CN" altLang="en-US" sz="1600" b="1" dirty="0">
                        <a:solidFill>
                          <a:schemeClr val="bg1"/>
                        </a:solidFill>
                        <a:latin typeface="微软雅黑" panose="020B0503020204020204" charset="-122"/>
                        <a:ea typeface="微软雅黑" panose="020B0503020204020204" charset="-122"/>
                        <a:sym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54C5E"/>
                    </a:solidFill>
                  </a:tcPr>
                </a:tc>
              </a:tr>
              <a:tr h="2088000">
                <a:tc>
                  <a:txBody>
                    <a:bodyPr/>
                    <a:p>
                      <a:pPr indent="0" algn="ctr" fontAlgn="auto">
                        <a:lnSpc>
                          <a:spcPct val="125000"/>
                        </a:lnSpc>
                        <a:spcBef>
                          <a:spcPts val="600"/>
                        </a:spcBef>
                        <a:buNone/>
                      </a:pPr>
                      <a:r>
                        <a:rPr lang="zh-CN" altLang="en-US" sz="1600" b="1">
                          <a:solidFill>
                            <a:srgbClr val="3959B9"/>
                          </a:solidFill>
                        </a:rPr>
                        <a:t>复方乳酸钠</a:t>
                      </a:r>
                      <a:endParaRPr lang="zh-CN" altLang="en-US" sz="1600" b="1">
                        <a:solidFill>
                          <a:srgbClr val="3959B9"/>
                        </a:solidFill>
                      </a:endParaRPr>
                    </a:p>
                    <a:p>
                      <a:pPr indent="0" algn="ctr" fontAlgn="auto">
                        <a:lnSpc>
                          <a:spcPct val="125000"/>
                        </a:lnSpc>
                        <a:spcBef>
                          <a:spcPts val="600"/>
                        </a:spcBef>
                        <a:buNone/>
                      </a:pPr>
                      <a:r>
                        <a:rPr lang="zh-CN" altLang="en-US" sz="1600" b="1">
                          <a:solidFill>
                            <a:srgbClr val="3959B9"/>
                          </a:solidFill>
                        </a:rPr>
                        <a:t>葡萄糖注射液</a:t>
                      </a:r>
                      <a:endParaRPr lang="zh-CN" altLang="en-US" sz="1600" b="1">
                        <a:solidFill>
                          <a:srgbClr val="3959B9"/>
                        </a:solidFill>
                      </a:endParaRPr>
                    </a:p>
                    <a:p>
                      <a:pPr indent="0" algn="ctr" fontAlgn="auto">
                        <a:lnSpc>
                          <a:spcPct val="125000"/>
                        </a:lnSpc>
                        <a:spcBef>
                          <a:spcPts val="600"/>
                        </a:spcBef>
                        <a:buNone/>
                      </a:pPr>
                      <a:r>
                        <a:rPr lang="zh-CN" altLang="en-US" sz="1600" b="1">
                          <a:solidFill>
                            <a:srgbClr val="E54C5E"/>
                          </a:solidFill>
                        </a:rPr>
                        <a:t>（同类临床用量最广泛品种）</a:t>
                      </a:r>
                      <a:endParaRPr lang="zh-CN" altLang="en-US" sz="1600" b="1">
                        <a:solidFill>
                          <a:srgbClr val="E54C5E"/>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fontAlgn="auto">
                        <a:lnSpc>
                          <a:spcPct val="125000"/>
                        </a:lnSpc>
                        <a:spcBef>
                          <a:spcPts val="600"/>
                        </a:spcBef>
                        <a:buNone/>
                      </a:pPr>
                      <a:r>
                        <a:rPr lang="zh-CN" altLang="en-US" sz="1200" b="1" dirty="0">
                          <a:solidFill>
                            <a:srgbClr val="3957BB"/>
                          </a:solidFill>
                          <a:latin typeface="微软雅黑" panose="020B0503020204020204" charset="-122"/>
                          <a:ea typeface="微软雅黑" panose="020B0503020204020204" charset="-122"/>
                        </a:rPr>
                        <a:t>医保乙类：</a:t>
                      </a:r>
                      <a:r>
                        <a:rPr lang="zh-CN" altLang="en-US" sz="1200" b="0" dirty="0">
                          <a:solidFill>
                            <a:schemeClr val="tx1"/>
                          </a:solidFill>
                          <a:latin typeface="微软雅黑" panose="020B0503020204020204" charset="-122"/>
                          <a:ea typeface="微软雅黑" panose="020B0503020204020204" charset="-122"/>
                        </a:rPr>
                        <a:t>临床应用广泛</a:t>
                      </a:r>
                      <a:endParaRPr lang="zh-CN" altLang="en-US" sz="1200" b="0" dirty="0">
                        <a:solidFill>
                          <a:schemeClr val="tx1"/>
                        </a:solidFill>
                        <a:latin typeface="微软雅黑" panose="020B0503020204020204" charset="-122"/>
                        <a:ea typeface="微软雅黑" panose="020B0503020204020204" charset="-122"/>
                      </a:endParaRPr>
                    </a:p>
                    <a:p>
                      <a:pPr indent="0" fontAlgn="auto">
                        <a:lnSpc>
                          <a:spcPct val="125000"/>
                        </a:lnSpc>
                        <a:spcBef>
                          <a:spcPts val="600"/>
                        </a:spcBef>
                        <a:buNone/>
                      </a:pPr>
                      <a:r>
                        <a:rPr lang="zh-CN" altLang="en-US" sz="1200" b="1" dirty="0">
                          <a:solidFill>
                            <a:srgbClr val="3957BB"/>
                          </a:solidFill>
                          <a:latin typeface="微软雅黑" panose="020B0503020204020204" charset="-122"/>
                          <a:ea typeface="微软雅黑" panose="020B0503020204020204" charset="-122"/>
                        </a:rPr>
                        <a:t>适应症相近：</a:t>
                      </a:r>
                      <a:r>
                        <a:rPr lang="zh-CN" altLang="en-US" sz="1200" b="0" dirty="0">
                          <a:solidFill>
                            <a:schemeClr val="tx1"/>
                          </a:solidFill>
                          <a:latin typeface="微软雅黑" panose="020B0503020204020204" charset="-122"/>
                          <a:ea typeface="微软雅黑" panose="020B0503020204020204" charset="-122"/>
                        </a:rPr>
                        <a:t>均有补充水分、调节电解质紊乱、供给能量三大作用</a:t>
                      </a:r>
                      <a:endParaRPr lang="zh-CN" altLang="en-US" sz="1200" b="0" dirty="0">
                        <a:solidFill>
                          <a:schemeClr val="tx1"/>
                        </a:solidFill>
                        <a:latin typeface="微软雅黑" panose="020B0503020204020204" charset="-122"/>
                        <a:ea typeface="微软雅黑" panose="020B0503020204020204" charset="-122"/>
                      </a:endParaRPr>
                    </a:p>
                    <a:p>
                      <a:pPr indent="0" fontAlgn="auto">
                        <a:lnSpc>
                          <a:spcPct val="125000"/>
                        </a:lnSpc>
                        <a:spcBef>
                          <a:spcPts val="600"/>
                        </a:spcBef>
                        <a:buNone/>
                      </a:pPr>
                      <a:r>
                        <a:rPr lang="zh-CN" altLang="en-US" sz="1200" b="1" dirty="0">
                          <a:solidFill>
                            <a:srgbClr val="3957BB"/>
                          </a:solidFill>
                          <a:latin typeface="微软雅黑" panose="020B0503020204020204" charset="-122"/>
                          <a:ea typeface="微软雅黑" panose="020B0503020204020204" charset="-122"/>
                        </a:rPr>
                        <a:t>配方结构相似：</a:t>
                      </a:r>
                      <a:r>
                        <a:rPr lang="zh-CN" altLang="en-US" sz="1200" b="0" dirty="0">
                          <a:solidFill>
                            <a:schemeClr val="tx1"/>
                          </a:solidFill>
                          <a:latin typeface="微软雅黑" panose="020B0503020204020204" charset="-122"/>
                          <a:ea typeface="微软雅黑" panose="020B0503020204020204" charset="-122"/>
                        </a:rPr>
                        <a:t>除了本品缓冲系统升级，其余电解质成分及比例相同</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l" fontAlgn="auto">
                        <a:lnSpc>
                          <a:spcPct val="100000"/>
                        </a:lnSpc>
                        <a:spcBef>
                          <a:spcPts val="600"/>
                        </a:spcBef>
                        <a:buClrTx/>
                        <a:buSzTx/>
                        <a:buFont typeface="Wingdings" panose="05000000000000000000" charset="0"/>
                        <a:buNone/>
                      </a:pPr>
                      <a:endParaRPr lang="zh-CN" altLang="en-US" sz="1200" b="1" dirty="0">
                        <a:solidFill>
                          <a:srgbClr val="FF0000"/>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2700000">
                <a:tc>
                  <a:txBody>
                    <a:bodyPr/>
                    <a:p>
                      <a:pPr indent="0" algn="ctr" fontAlgn="auto">
                        <a:lnSpc>
                          <a:spcPct val="125000"/>
                        </a:lnSpc>
                        <a:spcBef>
                          <a:spcPts val="600"/>
                        </a:spcBef>
                        <a:buNone/>
                      </a:pPr>
                      <a:r>
                        <a:rPr lang="zh-CN" sz="1600" b="1">
                          <a:solidFill>
                            <a:srgbClr val="3959B9"/>
                          </a:solidFill>
                        </a:rPr>
                        <a:t>复方电解质醋酸钠</a:t>
                      </a:r>
                      <a:endParaRPr lang="zh-CN" sz="1600" b="1">
                        <a:solidFill>
                          <a:srgbClr val="3959B9"/>
                        </a:solidFill>
                      </a:endParaRPr>
                    </a:p>
                    <a:p>
                      <a:pPr indent="0" algn="ctr" fontAlgn="auto">
                        <a:lnSpc>
                          <a:spcPct val="125000"/>
                        </a:lnSpc>
                        <a:spcBef>
                          <a:spcPts val="600"/>
                        </a:spcBef>
                        <a:buNone/>
                      </a:pPr>
                      <a:r>
                        <a:rPr lang="zh-CN" sz="1600" b="1">
                          <a:solidFill>
                            <a:srgbClr val="3959B9"/>
                          </a:solidFill>
                        </a:rPr>
                        <a:t>葡萄糖注射液</a:t>
                      </a:r>
                      <a:endParaRPr lang="zh-CN" sz="1600" b="1">
                        <a:solidFill>
                          <a:srgbClr val="3959B9"/>
                        </a:solidFill>
                      </a:endParaRPr>
                    </a:p>
                    <a:p>
                      <a:pPr indent="0" algn="ctr" fontAlgn="auto">
                        <a:lnSpc>
                          <a:spcPct val="125000"/>
                        </a:lnSpc>
                        <a:spcBef>
                          <a:spcPts val="600"/>
                        </a:spcBef>
                        <a:buNone/>
                      </a:pPr>
                      <a:r>
                        <a:rPr lang="zh-CN" sz="1600" b="1">
                          <a:solidFill>
                            <a:srgbClr val="E54C5E"/>
                          </a:solidFill>
                        </a:rPr>
                        <a:t>（谈判竞价药品目录品种）</a:t>
                      </a:r>
                      <a:endParaRPr lang="zh-CN" sz="1600" b="1">
                        <a:solidFill>
                          <a:srgbClr val="E54C5E"/>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fontAlgn="auto">
                        <a:lnSpc>
                          <a:spcPct val="125000"/>
                        </a:lnSpc>
                        <a:spcBef>
                          <a:spcPts val="600"/>
                        </a:spcBef>
                        <a:buNone/>
                      </a:pPr>
                      <a:r>
                        <a:rPr lang="zh-CN" altLang="en-US" sz="1200" b="1" dirty="0">
                          <a:solidFill>
                            <a:srgbClr val="3957BB"/>
                          </a:solidFill>
                          <a:latin typeface="微软雅黑" panose="020B0503020204020204" charset="-122"/>
                          <a:ea typeface="微软雅黑" panose="020B0503020204020204" charset="-122"/>
                          <a:sym typeface="+mn-ea"/>
                        </a:rPr>
                        <a:t>医保乙类：</a:t>
                      </a:r>
                      <a:r>
                        <a:rPr lang="zh-CN" altLang="en-US" sz="1200" dirty="0">
                          <a:latin typeface="微软雅黑" panose="020B0503020204020204" charset="-122"/>
                          <a:ea typeface="微软雅黑" panose="020B0503020204020204" charset="-122"/>
                          <a:sym typeface="+mn-ea"/>
                        </a:rPr>
                        <a:t>临床应用广泛</a:t>
                      </a:r>
                      <a:endParaRPr lang="zh-CN" altLang="en-US" sz="1200" b="0" dirty="0">
                        <a:solidFill>
                          <a:schemeClr val="tx1"/>
                        </a:solidFill>
                        <a:latin typeface="微软雅黑" panose="020B0503020204020204" charset="-122"/>
                        <a:ea typeface="微软雅黑" panose="020B0503020204020204" charset="-122"/>
                      </a:endParaRPr>
                    </a:p>
                    <a:p>
                      <a:pPr indent="0" fontAlgn="auto">
                        <a:lnSpc>
                          <a:spcPct val="125000"/>
                        </a:lnSpc>
                        <a:spcBef>
                          <a:spcPts val="600"/>
                        </a:spcBef>
                        <a:buNone/>
                      </a:pPr>
                      <a:r>
                        <a:rPr lang="zh-CN" altLang="en-US" sz="1200" b="1" dirty="0">
                          <a:solidFill>
                            <a:srgbClr val="3957BB"/>
                          </a:solidFill>
                          <a:latin typeface="微软雅黑" panose="020B0503020204020204" charset="-122"/>
                          <a:ea typeface="微软雅黑" panose="020B0503020204020204" charset="-122"/>
                          <a:sym typeface="+mn-ea"/>
                        </a:rPr>
                        <a:t>适应症相近：</a:t>
                      </a:r>
                      <a:r>
                        <a:rPr lang="zh-CN" altLang="en-US" sz="1200" dirty="0">
                          <a:latin typeface="微软雅黑" panose="020B0503020204020204" charset="-122"/>
                          <a:ea typeface="微软雅黑" panose="020B0503020204020204" charset="-122"/>
                          <a:sym typeface="+mn-ea"/>
                        </a:rPr>
                        <a:t>均有补充水分、调节电解质紊乱、供给能量三大作用</a:t>
                      </a:r>
                      <a:endParaRPr lang="zh-CN" altLang="en-US" sz="1200" b="0" dirty="0">
                        <a:solidFill>
                          <a:schemeClr val="tx1"/>
                        </a:solidFill>
                        <a:latin typeface="微软雅黑" panose="020B0503020204020204" charset="-122"/>
                        <a:ea typeface="微软雅黑" panose="020B0503020204020204" charset="-122"/>
                      </a:endParaRPr>
                    </a:p>
                    <a:p>
                      <a:pPr indent="0" fontAlgn="auto">
                        <a:lnSpc>
                          <a:spcPct val="125000"/>
                        </a:lnSpc>
                        <a:spcBef>
                          <a:spcPts val="600"/>
                        </a:spcBef>
                        <a:buNone/>
                      </a:pPr>
                      <a:r>
                        <a:rPr lang="zh-CN" altLang="en-US" sz="1200" b="1" dirty="0">
                          <a:solidFill>
                            <a:srgbClr val="3957BB"/>
                          </a:solidFill>
                          <a:latin typeface="微软雅黑" panose="020B0503020204020204" charset="-122"/>
                          <a:ea typeface="微软雅黑" panose="020B0503020204020204" charset="-122"/>
                          <a:sym typeface="+mn-ea"/>
                        </a:rPr>
                        <a:t>有机阴离子相同：</a:t>
                      </a:r>
                      <a:r>
                        <a:rPr lang="zh-CN" altLang="en-US" sz="1200" b="0" dirty="0">
                          <a:latin typeface="微软雅黑" panose="020B0503020204020204" charset="-122"/>
                          <a:ea typeface="微软雅黑" panose="020B0503020204020204" charset="-122"/>
                          <a:sym typeface="+mn-ea"/>
                        </a:rPr>
                        <a:t>均为醋酸平衡盐晶体液</a:t>
                      </a:r>
                      <a:endParaRPr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l" defTabSz="914400" rtl="0" fontAlgn="auto">
                        <a:lnSpc>
                          <a:spcPct val="100000"/>
                        </a:lnSpc>
                        <a:spcBef>
                          <a:spcPts val="600"/>
                        </a:spcBef>
                        <a:buClrTx/>
                        <a:buSzTx/>
                        <a:buFont typeface="Wingdings" panose="05000000000000000000" charset="0"/>
                        <a:buNone/>
                      </a:pP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bl>
          </a:graphicData>
        </a:graphic>
      </p:graphicFrame>
      <p:grpSp>
        <p:nvGrpSpPr>
          <p:cNvPr id="5" name="组合 4"/>
          <p:cNvGrpSpPr/>
          <p:nvPr/>
        </p:nvGrpSpPr>
        <p:grpSpPr>
          <a:xfrm rot="0">
            <a:off x="6600190" y="2061210"/>
            <a:ext cx="2880360" cy="360045"/>
            <a:chOff x="11229" y="2630"/>
            <a:chExt cx="4536" cy="567"/>
          </a:xfrm>
        </p:grpSpPr>
        <p:grpSp>
          <p:nvGrpSpPr>
            <p:cNvPr id="6" name="组合 5"/>
            <p:cNvGrpSpPr/>
            <p:nvPr/>
          </p:nvGrpSpPr>
          <p:grpSpPr>
            <a:xfrm>
              <a:off x="11229" y="2630"/>
              <a:ext cx="4536" cy="567"/>
              <a:chOff x="11229" y="2630"/>
              <a:chExt cx="4536" cy="567"/>
            </a:xfrm>
          </p:grpSpPr>
          <p:sp>
            <p:nvSpPr>
              <p:cNvPr id="8" name="圆角矩形 7"/>
              <p:cNvSpPr/>
              <p:nvPr>
                <p:custDataLst>
                  <p:tags r:id="rId2"/>
                </p:custDataLst>
              </p:nvPr>
            </p:nvSpPr>
            <p:spPr>
              <a:xfrm>
                <a:off x="11229" y="2630"/>
                <a:ext cx="4536"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9" name="椭圆 8"/>
              <p:cNvSpPr/>
              <p:nvPr>
                <p:custDataLst>
                  <p:tags r:id="rId3"/>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10" name="图片 9" descr="对"/>
              <p:cNvPicPr>
                <a:picLocks noChangeAspect="1"/>
              </p:cNvPicPr>
              <p:nvPr>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11628" y="2700"/>
                <a:ext cx="454" cy="454"/>
              </a:xfrm>
              <a:prstGeom prst="rect">
                <a:avLst/>
              </a:prstGeom>
            </p:spPr>
          </p:pic>
        </p:grpSp>
        <p:sp>
          <p:nvSpPr>
            <p:cNvPr id="11" name="文本框 10"/>
            <p:cNvSpPr txBox="1"/>
            <p:nvPr>
              <p:custDataLst>
                <p:tags r:id="rId7"/>
              </p:custDataLst>
            </p:nvPr>
          </p:nvSpPr>
          <p:spPr>
            <a:xfrm>
              <a:off x="12281" y="2672"/>
              <a:ext cx="2380" cy="483"/>
            </a:xfrm>
            <a:prstGeom prst="rect">
              <a:avLst/>
            </a:prstGeom>
            <a:noFill/>
          </p:spPr>
          <p:txBody>
            <a:bodyPr wrap="square" rtlCol="0" anchor="ctr" anchorCtr="0">
              <a:spAutoFit/>
            </a:bodyPr>
            <a:p>
              <a:r>
                <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适应人群更广</a:t>
              </a:r>
              <a:endPar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sp>
        <p:nvSpPr>
          <p:cNvPr id="18" name="文本框 17"/>
          <p:cNvSpPr txBox="1"/>
          <p:nvPr/>
        </p:nvSpPr>
        <p:spPr>
          <a:xfrm>
            <a:off x="6816090" y="2524125"/>
            <a:ext cx="4123055" cy="441960"/>
          </a:xfrm>
          <a:prstGeom prst="rect">
            <a:avLst/>
          </a:prstGeom>
          <a:noFill/>
        </p:spPr>
        <p:txBody>
          <a:bodyPr wrap="square" lIns="0" tIns="0" rIns="0" bIns="0" rtlCol="0">
            <a:spAutoFit/>
          </a:bodyPr>
          <a:p>
            <a:pPr algn="just">
              <a:lnSpc>
                <a:spcPct val="120000"/>
              </a:lnSpc>
            </a:pPr>
            <a:r>
              <a:rPr lang="zh-CN" altLang="en-US" sz="1200" dirty="0">
                <a:latin typeface="微软雅黑" panose="020B0503020204020204" charset="-122"/>
                <a:ea typeface="微软雅黑" panose="020B0503020204020204" charset="-122"/>
                <a:sym typeface="+mn-ea"/>
              </a:rPr>
              <a:t>醋酸代谢对肝脏依赖性较乳酸小，对血清乳酸水平影响较小，更适合肝功能受损和高乳酸血症患者</a:t>
            </a:r>
            <a:endParaRPr lang="zh-CN" altLang="en-US" sz="1200" dirty="0" smtClean="0">
              <a:latin typeface="微软雅黑" panose="020B0503020204020204" charset="-122"/>
              <a:ea typeface="微软雅黑" panose="020B0503020204020204" charset="-122"/>
              <a:sym typeface="+mn-ea"/>
            </a:endParaRPr>
          </a:p>
        </p:txBody>
      </p:sp>
      <p:sp>
        <p:nvSpPr>
          <p:cNvPr id="19" name="文本框 18"/>
          <p:cNvSpPr txBox="1"/>
          <p:nvPr/>
        </p:nvSpPr>
        <p:spPr>
          <a:xfrm>
            <a:off x="6816090" y="3460750"/>
            <a:ext cx="4385945" cy="598805"/>
          </a:xfrm>
          <a:prstGeom prst="rect">
            <a:avLst/>
          </a:prstGeom>
          <a:noFill/>
        </p:spPr>
        <p:txBody>
          <a:bodyPr wrap="square" lIns="0" tIns="0" rIns="0" bIns="0" rtlCol="0">
            <a:noAutofit/>
          </a:bodyPr>
          <a:p>
            <a:pPr lvl="0" algn="just">
              <a:lnSpc>
                <a:spcPct val="120000"/>
              </a:lnSpc>
              <a:buClrTx/>
              <a:buSzTx/>
              <a:buFontTx/>
            </a:pPr>
            <a:r>
              <a:rPr lang="zh-CN" altLang="en-US" sz="1200" dirty="0">
                <a:latin typeface="微软雅黑" panose="020B0503020204020204" charset="-122"/>
                <a:ea typeface="微软雅黑" panose="020B0503020204020204" charset="-122"/>
                <a:sym typeface="+mn-ea"/>
              </a:rPr>
              <a:t>机体对醋酸的代谢比乳酸更迅速</a:t>
            </a:r>
            <a:r>
              <a:rPr lang="en-US" altLang="zh-CN" sz="1200" dirty="0">
                <a:latin typeface="微软雅黑" panose="020B0503020204020204" charset="-122"/>
                <a:ea typeface="微软雅黑" panose="020B0503020204020204" charset="-122"/>
                <a:sym typeface="+mn-ea"/>
              </a:rPr>
              <a:t>(</a:t>
            </a:r>
            <a:r>
              <a:rPr lang="zh-CN" altLang="en-US" sz="1200" dirty="0">
                <a:latin typeface="微软雅黑" panose="020B0503020204020204" charset="-122"/>
                <a:ea typeface="微软雅黑" panose="020B0503020204020204" charset="-122"/>
                <a:sym typeface="+mn-ea"/>
              </a:rPr>
              <a:t>300mmol/h vs.</a:t>
            </a:r>
            <a:r>
              <a:rPr lang="zh-CN" altLang="en-US" sz="1200" dirty="0">
                <a:latin typeface="微软雅黑" panose="020B0503020204020204" charset="-122"/>
                <a:ea typeface="微软雅黑" panose="020B0503020204020204" charset="-122"/>
                <a:sym typeface="+mn-ea"/>
              </a:rPr>
              <a:t> </a:t>
            </a:r>
            <a:r>
              <a:rPr lang="zh-CN" altLang="en-US" sz="1200" dirty="0">
                <a:latin typeface="微软雅黑" panose="020B0503020204020204" charset="-122"/>
                <a:ea typeface="微软雅黑" panose="020B0503020204020204" charset="-122"/>
                <a:sym typeface="+mn-ea"/>
              </a:rPr>
              <a:t>150mmol/h</a:t>
            </a:r>
            <a:r>
              <a:rPr lang="en-US" altLang="zh-CN" sz="1200" dirty="0">
                <a:latin typeface="微软雅黑" panose="020B0503020204020204" charset="-122"/>
                <a:ea typeface="微软雅黑" panose="020B0503020204020204" charset="-122"/>
                <a:sym typeface="+mn-ea"/>
              </a:rPr>
              <a:t>)</a:t>
            </a:r>
            <a:r>
              <a:rPr lang="zh-CN" altLang="en-US" sz="1200" dirty="0">
                <a:latin typeface="微软雅黑" panose="020B0503020204020204" charset="-122"/>
                <a:ea typeface="微软雅黑" panose="020B0503020204020204" charset="-122"/>
                <a:sym typeface="+mn-ea"/>
              </a:rPr>
              <a:t>，约10min即可代谢产生HCO</a:t>
            </a:r>
            <a:r>
              <a:rPr lang="zh-CN" altLang="en-US" sz="1200" dirty="0">
                <a:latin typeface="微软雅黑" panose="020B0503020204020204" charset="-122"/>
                <a:ea typeface="微软雅黑" panose="020B0503020204020204" charset="-122"/>
                <a:sym typeface="+mn-ea"/>
              </a:rPr>
              <a:t>3</a:t>
            </a:r>
            <a:r>
              <a:rPr lang="zh-CN" altLang="en-US" sz="1200" dirty="0">
                <a:latin typeface="微软雅黑" panose="020B0503020204020204" charset="-122"/>
                <a:ea typeface="微软雅黑" panose="020B0503020204020204" charset="-122"/>
                <a:sym typeface="+mn-ea"/>
              </a:rPr>
              <a:t>-</a:t>
            </a:r>
            <a:r>
              <a:rPr lang="zh-CN" altLang="en-US" sz="1200" dirty="0">
                <a:latin typeface="微软雅黑" panose="020B0503020204020204" charset="-122"/>
                <a:ea typeface="微软雅黑" panose="020B0503020204020204" charset="-122"/>
                <a:sym typeface="+mn-ea"/>
              </a:rPr>
              <a:t>，快速纠正酸中毒</a:t>
            </a:r>
            <a:endParaRPr lang="zh-CN" altLang="en-US" sz="1200" dirty="0">
              <a:latin typeface="微软雅黑" panose="020B0503020204020204" charset="-122"/>
              <a:ea typeface="微软雅黑" panose="020B0503020204020204" charset="-122"/>
              <a:sym typeface="+mn-ea"/>
            </a:endParaRPr>
          </a:p>
          <a:p>
            <a:pPr lvl="0" algn="just">
              <a:lnSpc>
                <a:spcPct val="120000"/>
              </a:lnSpc>
              <a:buClrTx/>
              <a:buSzTx/>
              <a:buFontTx/>
            </a:pPr>
            <a:endParaRPr lang="zh-CN" altLang="en-US" sz="1200" dirty="0">
              <a:latin typeface="微软雅黑" panose="020B0503020204020204" charset="-122"/>
              <a:ea typeface="微软雅黑" panose="020B0503020204020204" charset="-122"/>
              <a:sym typeface="+mn-ea"/>
            </a:endParaRPr>
          </a:p>
        </p:txBody>
      </p:sp>
      <p:sp>
        <p:nvSpPr>
          <p:cNvPr id="34" name="文本框 33"/>
          <p:cNvSpPr txBox="1"/>
          <p:nvPr>
            <p:custDataLst>
              <p:tags r:id="rId8"/>
            </p:custDataLst>
          </p:nvPr>
        </p:nvSpPr>
        <p:spPr>
          <a:xfrm>
            <a:off x="6816090" y="4572000"/>
            <a:ext cx="4123055" cy="441960"/>
          </a:xfrm>
          <a:prstGeom prst="rect">
            <a:avLst/>
          </a:prstGeom>
          <a:noFill/>
        </p:spPr>
        <p:txBody>
          <a:bodyPr wrap="square" lIns="0" tIns="0" rIns="0" bIns="0" rtlCol="0" anchor="ctr" anchorCtr="0">
            <a:spAutoFit/>
          </a:bodyPr>
          <a:p>
            <a:pPr algn="just">
              <a:lnSpc>
                <a:spcPct val="120000"/>
              </a:lnSpc>
            </a:pPr>
            <a:r>
              <a:rPr lang="zh-CN" altLang="en-US" sz="1200" dirty="0">
                <a:latin typeface="微软雅黑" panose="020B0503020204020204" charset="-122"/>
                <a:ea typeface="微软雅黑" panose="020B0503020204020204" charset="-122"/>
                <a:sym typeface="+mn-ea"/>
              </a:rPr>
              <a:t>研究结果证明本品耐受性良好，适用于儿童手术患者细胞外液减少时的补充和纠正；参照药品无相关研究</a:t>
            </a:r>
            <a:endParaRPr lang="zh-CN" altLang="en-US" sz="1200" dirty="0">
              <a:latin typeface="微软雅黑" panose="020B0503020204020204" charset="-122"/>
              <a:ea typeface="微软雅黑" panose="020B0503020204020204" charset="-122"/>
              <a:sym typeface="+mn-ea"/>
            </a:endParaRPr>
          </a:p>
        </p:txBody>
      </p:sp>
      <p:sp>
        <p:nvSpPr>
          <p:cNvPr id="41" name="文本框 40"/>
          <p:cNvSpPr txBox="1"/>
          <p:nvPr>
            <p:custDataLst>
              <p:tags r:id="rId9"/>
            </p:custDataLst>
          </p:nvPr>
        </p:nvSpPr>
        <p:spPr>
          <a:xfrm>
            <a:off x="6816090" y="5433695"/>
            <a:ext cx="4196080" cy="598805"/>
          </a:xfrm>
          <a:prstGeom prst="rect">
            <a:avLst/>
          </a:prstGeom>
          <a:noFill/>
        </p:spPr>
        <p:txBody>
          <a:bodyPr wrap="square" lIns="0" tIns="0" rIns="0" bIns="0" rtlCol="0" anchor="ctr" anchorCtr="0">
            <a:noAutofit/>
          </a:bodyPr>
          <a:p>
            <a:pPr lvl="0" algn="just">
              <a:lnSpc>
                <a:spcPct val="120000"/>
              </a:lnSpc>
              <a:buClrTx/>
              <a:buSzTx/>
              <a:buFontTx/>
            </a:pPr>
            <a:r>
              <a:rPr sz="1200" dirty="0">
                <a:latin typeface="微软雅黑" panose="020B0503020204020204" charset="-122"/>
                <a:ea typeface="微软雅黑" panose="020B0503020204020204" charset="-122"/>
                <a:sym typeface="+mn-ea"/>
              </a:rPr>
              <a:t>参照药品成分高钾、高镁、高磷；本品渗透压和pH更接近生理范围，电解质离子浓度与血浆接近，安全性更高</a:t>
            </a:r>
            <a:endParaRPr sz="1200" dirty="0">
              <a:latin typeface="微软雅黑" panose="020B0503020204020204" charset="-122"/>
              <a:ea typeface="微软雅黑" panose="020B0503020204020204" charset="-122"/>
              <a:sym typeface="+mn-ea"/>
            </a:endParaRPr>
          </a:p>
        </p:txBody>
      </p:sp>
      <p:sp>
        <p:nvSpPr>
          <p:cNvPr id="48" name="文本框 47"/>
          <p:cNvSpPr txBox="1"/>
          <p:nvPr>
            <p:custDataLst>
              <p:tags r:id="rId10"/>
            </p:custDataLst>
          </p:nvPr>
        </p:nvSpPr>
        <p:spPr>
          <a:xfrm>
            <a:off x="6816090" y="6374765"/>
            <a:ext cx="4476750" cy="360680"/>
          </a:xfrm>
          <a:prstGeom prst="rect">
            <a:avLst/>
          </a:prstGeom>
          <a:noFill/>
        </p:spPr>
        <p:txBody>
          <a:bodyPr wrap="square" lIns="0" tIns="0" rIns="0" bIns="0" rtlCol="0" anchor="ctr" anchorCtr="0">
            <a:noAutofit/>
          </a:bodyPr>
          <a:p>
            <a:pPr lvl="0" algn="just">
              <a:lnSpc>
                <a:spcPct val="120000"/>
              </a:lnSpc>
              <a:buClrTx/>
              <a:buSzTx/>
              <a:buFontTx/>
            </a:pPr>
            <a:r>
              <a:rPr sz="1200" dirty="0">
                <a:latin typeface="微软雅黑" panose="020B0503020204020204" charset="-122"/>
                <a:ea typeface="微软雅黑" panose="020B0503020204020204" charset="-122"/>
                <a:sym typeface="+mn-ea"/>
              </a:rPr>
              <a:t>除了共同的过敏者禁用外，参照药品还有高钾血症等10种情况禁用</a:t>
            </a:r>
            <a:endParaRPr sz="1200" dirty="0">
              <a:latin typeface="微软雅黑" panose="020B0503020204020204" charset="-122"/>
              <a:ea typeface="微软雅黑" panose="020B0503020204020204" charset="-122"/>
              <a:sym typeface="+mn-ea"/>
            </a:endParaRPr>
          </a:p>
        </p:txBody>
      </p:sp>
      <p:grpSp>
        <p:nvGrpSpPr>
          <p:cNvPr id="50" name="组合 49"/>
          <p:cNvGrpSpPr/>
          <p:nvPr/>
        </p:nvGrpSpPr>
        <p:grpSpPr>
          <a:xfrm rot="0">
            <a:off x="6600190" y="3033395"/>
            <a:ext cx="2880360" cy="360045"/>
            <a:chOff x="11229" y="2630"/>
            <a:chExt cx="4536" cy="567"/>
          </a:xfrm>
        </p:grpSpPr>
        <p:grpSp>
          <p:nvGrpSpPr>
            <p:cNvPr id="51" name="组合 50"/>
            <p:cNvGrpSpPr/>
            <p:nvPr/>
          </p:nvGrpSpPr>
          <p:grpSpPr>
            <a:xfrm>
              <a:off x="11229" y="2630"/>
              <a:ext cx="4536" cy="567"/>
              <a:chOff x="11229" y="2630"/>
              <a:chExt cx="4536" cy="567"/>
            </a:xfrm>
          </p:grpSpPr>
          <p:sp>
            <p:nvSpPr>
              <p:cNvPr id="52" name="圆角矩形 51"/>
              <p:cNvSpPr/>
              <p:nvPr>
                <p:custDataLst>
                  <p:tags r:id="rId11"/>
                </p:custDataLst>
              </p:nvPr>
            </p:nvSpPr>
            <p:spPr>
              <a:xfrm>
                <a:off x="11229" y="2630"/>
                <a:ext cx="4536"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53" name="椭圆 52"/>
              <p:cNvSpPr/>
              <p:nvPr>
                <p:custDataLst>
                  <p:tags r:id="rId12"/>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54" name="图片 53" descr="对"/>
              <p:cNvPicPr>
                <a:picLocks noChangeAspect="1"/>
              </p:cNvPicPr>
              <p:nvPr>
                <p:custDataLst>
                  <p:tags r:id="rId13"/>
                </p:custDataLst>
              </p:nvPr>
            </p:nvPicPr>
            <p:blipFill>
              <a:blip r:embed="rId5">
                <a:extLst>
                  <a:ext uri="{96DAC541-7B7A-43D3-8B79-37D633B846F1}">
                    <asvg:svgBlip xmlns:asvg="http://schemas.microsoft.com/office/drawing/2016/SVG/main" r:embed="rId6"/>
                  </a:ext>
                </a:extLst>
              </a:blip>
              <a:stretch>
                <a:fillRect/>
              </a:stretch>
            </p:blipFill>
            <p:spPr>
              <a:xfrm>
                <a:off x="11628" y="2700"/>
                <a:ext cx="454" cy="454"/>
              </a:xfrm>
              <a:prstGeom prst="rect">
                <a:avLst/>
              </a:prstGeom>
            </p:spPr>
          </p:pic>
        </p:grpSp>
        <p:sp>
          <p:nvSpPr>
            <p:cNvPr id="55" name="文本框 54"/>
            <p:cNvSpPr txBox="1"/>
            <p:nvPr>
              <p:custDataLst>
                <p:tags r:id="rId14"/>
              </p:custDataLst>
            </p:nvPr>
          </p:nvSpPr>
          <p:spPr>
            <a:xfrm>
              <a:off x="12281" y="2672"/>
              <a:ext cx="2380" cy="483"/>
            </a:xfrm>
            <a:prstGeom prst="rect">
              <a:avLst/>
            </a:prstGeom>
            <a:noFill/>
          </p:spPr>
          <p:txBody>
            <a:bodyPr wrap="square" rtlCol="0" anchor="ctr" anchorCtr="0">
              <a:spAutoFit/>
            </a:bodyPr>
            <a:p>
              <a:r>
                <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起效速度更快</a:t>
              </a:r>
              <a:endPar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grpSp>
        <p:nvGrpSpPr>
          <p:cNvPr id="56" name="组合 55"/>
          <p:cNvGrpSpPr/>
          <p:nvPr/>
        </p:nvGrpSpPr>
        <p:grpSpPr>
          <a:xfrm rot="0">
            <a:off x="6599555" y="4138930"/>
            <a:ext cx="2880360" cy="360045"/>
            <a:chOff x="11229" y="2630"/>
            <a:chExt cx="4536" cy="567"/>
          </a:xfrm>
        </p:grpSpPr>
        <p:grpSp>
          <p:nvGrpSpPr>
            <p:cNvPr id="57" name="组合 56"/>
            <p:cNvGrpSpPr/>
            <p:nvPr/>
          </p:nvGrpSpPr>
          <p:grpSpPr>
            <a:xfrm>
              <a:off x="11229" y="2630"/>
              <a:ext cx="4536" cy="567"/>
              <a:chOff x="11229" y="2630"/>
              <a:chExt cx="4536" cy="567"/>
            </a:xfrm>
          </p:grpSpPr>
          <p:sp>
            <p:nvSpPr>
              <p:cNvPr id="58" name="圆角矩形 57"/>
              <p:cNvSpPr/>
              <p:nvPr>
                <p:custDataLst>
                  <p:tags r:id="rId15"/>
                </p:custDataLst>
              </p:nvPr>
            </p:nvSpPr>
            <p:spPr>
              <a:xfrm>
                <a:off x="11229" y="2630"/>
                <a:ext cx="4536"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59" name="椭圆 58"/>
              <p:cNvSpPr/>
              <p:nvPr>
                <p:custDataLst>
                  <p:tags r:id="rId16"/>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60" name="图片 59" descr="对"/>
              <p:cNvPicPr>
                <a:picLocks noChangeAspect="1"/>
              </p:cNvPicPr>
              <p:nvPr>
                <p:custDataLst>
                  <p:tags r:id="rId17"/>
                </p:custDataLst>
              </p:nvPr>
            </p:nvPicPr>
            <p:blipFill>
              <a:blip r:embed="rId5">
                <a:extLst>
                  <a:ext uri="{96DAC541-7B7A-43D3-8B79-37D633B846F1}">
                    <asvg:svgBlip xmlns:asvg="http://schemas.microsoft.com/office/drawing/2016/SVG/main" r:embed="rId6"/>
                  </a:ext>
                </a:extLst>
              </a:blip>
              <a:stretch>
                <a:fillRect/>
              </a:stretch>
            </p:blipFill>
            <p:spPr>
              <a:xfrm>
                <a:off x="11628" y="2700"/>
                <a:ext cx="454" cy="454"/>
              </a:xfrm>
              <a:prstGeom prst="rect">
                <a:avLst/>
              </a:prstGeom>
            </p:spPr>
          </p:pic>
        </p:grpSp>
        <p:sp>
          <p:nvSpPr>
            <p:cNvPr id="61" name="文本框 60"/>
            <p:cNvSpPr txBox="1"/>
            <p:nvPr>
              <p:custDataLst>
                <p:tags r:id="rId18"/>
              </p:custDataLst>
            </p:nvPr>
          </p:nvSpPr>
          <p:spPr>
            <a:xfrm>
              <a:off x="12281" y="2672"/>
              <a:ext cx="2380" cy="483"/>
            </a:xfrm>
            <a:prstGeom prst="rect">
              <a:avLst/>
            </a:prstGeom>
            <a:noFill/>
          </p:spPr>
          <p:txBody>
            <a:bodyPr wrap="square" rtlCol="0" anchor="ctr" anchorCtr="0">
              <a:spAutoFit/>
            </a:bodyPr>
            <a:p>
              <a:r>
                <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儿童适用</a:t>
              </a:r>
              <a:endPar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grpSp>
        <p:nvGrpSpPr>
          <p:cNvPr id="62" name="组合 61"/>
          <p:cNvGrpSpPr/>
          <p:nvPr/>
        </p:nvGrpSpPr>
        <p:grpSpPr>
          <a:xfrm rot="0">
            <a:off x="6600825" y="5093335"/>
            <a:ext cx="2879725" cy="360045"/>
            <a:chOff x="11229" y="2630"/>
            <a:chExt cx="4535" cy="567"/>
          </a:xfrm>
        </p:grpSpPr>
        <p:grpSp>
          <p:nvGrpSpPr>
            <p:cNvPr id="63" name="组合 62"/>
            <p:cNvGrpSpPr/>
            <p:nvPr/>
          </p:nvGrpSpPr>
          <p:grpSpPr>
            <a:xfrm>
              <a:off x="11229" y="2630"/>
              <a:ext cx="4535" cy="567"/>
              <a:chOff x="11229" y="2630"/>
              <a:chExt cx="4535" cy="567"/>
            </a:xfrm>
          </p:grpSpPr>
          <p:sp>
            <p:nvSpPr>
              <p:cNvPr id="64" name="圆角矩形 63"/>
              <p:cNvSpPr/>
              <p:nvPr>
                <p:custDataLst>
                  <p:tags r:id="rId19"/>
                </p:custDataLst>
              </p:nvPr>
            </p:nvSpPr>
            <p:spPr>
              <a:xfrm>
                <a:off x="11229" y="2630"/>
                <a:ext cx="4535"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65" name="椭圆 64"/>
              <p:cNvSpPr/>
              <p:nvPr>
                <p:custDataLst>
                  <p:tags r:id="rId20"/>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66" name="图片 65" descr="对"/>
              <p:cNvPicPr>
                <a:picLocks noChangeAspect="1"/>
              </p:cNvPicPr>
              <p:nvPr>
                <p:custDataLst>
                  <p:tags r:id="rId21"/>
                </p:custDataLst>
              </p:nvPr>
            </p:nvPicPr>
            <p:blipFill>
              <a:blip r:embed="rId5">
                <a:extLst>
                  <a:ext uri="{96DAC541-7B7A-43D3-8B79-37D633B846F1}">
                    <asvg:svgBlip xmlns:asvg="http://schemas.microsoft.com/office/drawing/2016/SVG/main" r:embed="rId6"/>
                  </a:ext>
                </a:extLst>
              </a:blip>
              <a:stretch>
                <a:fillRect/>
              </a:stretch>
            </p:blipFill>
            <p:spPr>
              <a:xfrm>
                <a:off x="11628" y="2700"/>
                <a:ext cx="454" cy="454"/>
              </a:xfrm>
              <a:prstGeom prst="rect">
                <a:avLst/>
              </a:prstGeom>
            </p:spPr>
          </p:pic>
        </p:grpSp>
        <p:sp>
          <p:nvSpPr>
            <p:cNvPr id="67" name="文本框 66"/>
            <p:cNvSpPr txBox="1"/>
            <p:nvPr>
              <p:custDataLst>
                <p:tags r:id="rId22"/>
              </p:custDataLst>
            </p:nvPr>
          </p:nvSpPr>
          <p:spPr>
            <a:xfrm>
              <a:off x="12281" y="2673"/>
              <a:ext cx="3427" cy="483"/>
            </a:xfrm>
            <a:prstGeom prst="rect">
              <a:avLst/>
            </a:prstGeom>
            <a:noFill/>
          </p:spPr>
          <p:txBody>
            <a:bodyPr wrap="square" rtlCol="0" anchor="ctr" anchorCtr="0">
              <a:spAutoFit/>
            </a:bodyPr>
            <a:p>
              <a:r>
                <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不增加电解质紊乱风险</a:t>
              </a:r>
              <a:endPar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grpSp>
        <p:nvGrpSpPr>
          <p:cNvPr id="68" name="组合 67"/>
          <p:cNvGrpSpPr/>
          <p:nvPr/>
        </p:nvGrpSpPr>
        <p:grpSpPr>
          <a:xfrm rot="0">
            <a:off x="6600825" y="6015990"/>
            <a:ext cx="2880360" cy="360045"/>
            <a:chOff x="11229" y="2630"/>
            <a:chExt cx="4536" cy="567"/>
          </a:xfrm>
        </p:grpSpPr>
        <p:grpSp>
          <p:nvGrpSpPr>
            <p:cNvPr id="69" name="组合 68"/>
            <p:cNvGrpSpPr/>
            <p:nvPr/>
          </p:nvGrpSpPr>
          <p:grpSpPr>
            <a:xfrm>
              <a:off x="11229" y="2630"/>
              <a:ext cx="4536" cy="567"/>
              <a:chOff x="11229" y="2630"/>
              <a:chExt cx="4536" cy="567"/>
            </a:xfrm>
          </p:grpSpPr>
          <p:sp>
            <p:nvSpPr>
              <p:cNvPr id="70" name="圆角矩形 69"/>
              <p:cNvSpPr/>
              <p:nvPr>
                <p:custDataLst>
                  <p:tags r:id="rId23"/>
                </p:custDataLst>
              </p:nvPr>
            </p:nvSpPr>
            <p:spPr>
              <a:xfrm>
                <a:off x="11229" y="2630"/>
                <a:ext cx="4536"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71" name="椭圆 70"/>
              <p:cNvSpPr/>
              <p:nvPr>
                <p:custDataLst>
                  <p:tags r:id="rId24"/>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72" name="图片 71" descr="对"/>
              <p:cNvPicPr>
                <a:picLocks noChangeAspect="1"/>
              </p:cNvPicPr>
              <p:nvPr>
                <p:custDataLst>
                  <p:tags r:id="rId25"/>
                </p:custDataLst>
              </p:nvPr>
            </p:nvPicPr>
            <p:blipFill>
              <a:blip r:embed="rId5">
                <a:extLst>
                  <a:ext uri="{96DAC541-7B7A-43D3-8B79-37D633B846F1}">
                    <asvg:svgBlip xmlns:asvg="http://schemas.microsoft.com/office/drawing/2016/SVG/main" r:embed="rId6"/>
                  </a:ext>
                </a:extLst>
              </a:blip>
              <a:stretch>
                <a:fillRect/>
              </a:stretch>
            </p:blipFill>
            <p:spPr>
              <a:xfrm>
                <a:off x="11628" y="2700"/>
                <a:ext cx="454" cy="454"/>
              </a:xfrm>
              <a:prstGeom prst="rect">
                <a:avLst/>
              </a:prstGeom>
            </p:spPr>
          </p:pic>
        </p:grpSp>
        <p:sp>
          <p:nvSpPr>
            <p:cNvPr id="73" name="文本框 72"/>
            <p:cNvSpPr txBox="1"/>
            <p:nvPr>
              <p:custDataLst>
                <p:tags r:id="rId26"/>
              </p:custDataLst>
            </p:nvPr>
          </p:nvSpPr>
          <p:spPr>
            <a:xfrm>
              <a:off x="12281" y="2673"/>
              <a:ext cx="3427" cy="483"/>
            </a:xfrm>
            <a:prstGeom prst="rect">
              <a:avLst/>
            </a:prstGeom>
            <a:noFill/>
          </p:spPr>
          <p:txBody>
            <a:bodyPr wrap="square" rtlCol="0" anchor="ctr" anchorCtr="0">
              <a:spAutoFit/>
            </a:bodyPr>
            <a:p>
              <a:r>
                <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禁忌人群更少</a:t>
              </a:r>
              <a:endParaRPr 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02</a:t>
            </a:r>
            <a:endParaRPr lang="zh-CN" altLang="en-US"/>
          </a:p>
        </p:txBody>
      </p:sp>
      <p:sp>
        <p:nvSpPr>
          <p:cNvPr id="3" name="文本占位符 2"/>
          <p:cNvSpPr>
            <a:spLocks noGrp="1"/>
          </p:cNvSpPr>
          <p:nvPr>
            <p:ph type="body" sz="quarter" idx="11"/>
          </p:nvPr>
        </p:nvSpPr>
        <p:spPr>
          <a:xfrm>
            <a:off x="1806303" y="524852"/>
            <a:ext cx="3008387" cy="497840"/>
          </a:xfrm>
        </p:spPr>
        <p:txBody>
          <a:bodyPr/>
          <a:lstStyle/>
          <a:p>
            <a:r>
              <a:rPr lang="zh-CN" altLang="en-US" b="1" dirty="0"/>
              <a:t>安全性</a:t>
            </a:r>
            <a:r>
              <a:rPr lang="zh-CN" altLang="en-US" b="1" dirty="0">
                <a:sym typeface="+mn-ea"/>
              </a:rPr>
              <a:t>（</a:t>
            </a:r>
            <a:r>
              <a:rPr lang="en-US" altLang="zh-CN" b="1" dirty="0">
                <a:sym typeface="+mn-ea"/>
              </a:rPr>
              <a:t>1/2</a:t>
            </a:r>
            <a:r>
              <a:rPr lang="zh-CN" altLang="en-US" b="1" dirty="0">
                <a:sym typeface="+mn-ea"/>
              </a:rPr>
              <a:t>）</a:t>
            </a:r>
            <a:endParaRPr lang="zh-CN" altLang="en-US" b="1" dirty="0"/>
          </a:p>
        </p:txBody>
      </p:sp>
      <p:sp>
        <p:nvSpPr>
          <p:cNvPr id="52" name="文本框 51"/>
          <p:cNvSpPr txBox="1"/>
          <p:nvPr/>
        </p:nvSpPr>
        <p:spPr>
          <a:xfrm>
            <a:off x="13361670" y="2052320"/>
            <a:ext cx="4064000" cy="294640"/>
          </a:xfrm>
          <a:prstGeom prst="rect">
            <a:avLst/>
          </a:prstGeom>
          <a:noFill/>
        </p:spPr>
        <p:txBody>
          <a:bodyPr wrap="square" lIns="0" tIns="0" rIns="0" bIns="0" rtlCol="0">
            <a:spAutoFit/>
          </a:bodyPr>
          <a:p>
            <a:pPr algn="just">
              <a:lnSpc>
                <a:spcPct val="120000"/>
              </a:lnSpc>
            </a:pPr>
            <a:endParaRPr lang="zh-CN" altLang="en-US" sz="1600" smtClean="0"/>
          </a:p>
        </p:txBody>
      </p:sp>
      <p:grpSp>
        <p:nvGrpSpPr>
          <p:cNvPr id="10" name="组合 9"/>
          <p:cNvGrpSpPr/>
          <p:nvPr/>
        </p:nvGrpSpPr>
        <p:grpSpPr>
          <a:xfrm>
            <a:off x="802005" y="1917065"/>
            <a:ext cx="5219700" cy="3629025"/>
            <a:chOff x="1322" y="2112"/>
            <a:chExt cx="8220" cy="5715"/>
          </a:xfrm>
        </p:grpSpPr>
        <p:sp>
          <p:nvSpPr>
            <p:cNvPr id="8" name="矩形 7"/>
            <p:cNvSpPr/>
            <p:nvPr/>
          </p:nvSpPr>
          <p:spPr>
            <a:xfrm>
              <a:off x="1322" y="2158"/>
              <a:ext cx="8220" cy="5669"/>
            </a:xfrm>
            <a:prstGeom prst="rect">
              <a:avLst/>
            </a:prstGeom>
            <a:solidFill>
              <a:srgbClr val="F3F8FD"/>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13" name="文本框 12"/>
            <p:cNvSpPr txBox="1"/>
            <p:nvPr/>
          </p:nvSpPr>
          <p:spPr>
            <a:xfrm>
              <a:off x="1807" y="2924"/>
              <a:ext cx="7370" cy="4544"/>
            </a:xfrm>
            <a:prstGeom prst="rect">
              <a:avLst/>
            </a:prstGeom>
            <a:noFill/>
          </p:spPr>
          <p:txBody>
            <a:bodyPr wrap="square" lIns="0" tIns="0" rIns="0" bIns="0" rtlCol="0">
              <a:spAutoFit/>
            </a:bodyPr>
            <a:lstStyle/>
            <a:p>
              <a:pPr indent="0" fontAlgn="auto">
                <a:lnSpc>
                  <a:spcPct val="125000"/>
                </a:lnSpc>
                <a:spcBef>
                  <a:spcPts val="600"/>
                </a:spcBef>
              </a:pP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【不良反应】</a:t>
              </a:r>
              <a:endPar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25000"/>
                </a:lnSpc>
                <a:spcBef>
                  <a:spcPts val="600"/>
                </a:spcBef>
                <a:buFont typeface="Wingdings" panose="05000000000000000000" charset="0"/>
                <a:buNone/>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大剂量、快速给药可能会出现脑水肿、肺水肿和外周水肿（频率未知）</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25000"/>
                </a:lnSpc>
                <a:spcBef>
                  <a:spcPts val="600"/>
                </a:spcBef>
                <a:buFont typeface="Wingdings" panose="05000000000000000000" charset="0"/>
                <a:buNone/>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代谢异常：高血糖、尿糖</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25000"/>
                </a:lnSpc>
                <a:spcBef>
                  <a:spcPts val="600"/>
                </a:spcBef>
                <a:buFont typeface="Wingdings" panose="05000000000000000000" charset="0"/>
                <a:buNone/>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肝脏：肝功能异常</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25000"/>
                </a:lnSpc>
                <a:spcBef>
                  <a:spcPts val="1200"/>
                </a:spcBef>
              </a:pP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【禁</a:t>
              </a:r>
              <a:r>
                <a:rPr lang="en-US" altLang="zh-CN" sz="1400" b="1" dirty="0">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忌</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25000"/>
                </a:lnSpc>
                <a:spcBef>
                  <a:spcPts val="600"/>
                </a:spcBef>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对本品中任何成份过敏者禁用</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l" fontAlgn="auto">
                <a:lnSpc>
                  <a:spcPct val="125000"/>
                </a:lnSpc>
                <a:spcBef>
                  <a:spcPts val="1200"/>
                </a:spcBef>
                <a:buClrTx/>
                <a:buSzTx/>
                <a:buFontTx/>
              </a:pP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【注意事项】</a:t>
              </a:r>
              <a:endPar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l" fontAlgn="auto">
                <a:lnSpc>
                  <a:spcPct val="125000"/>
                </a:lnSpc>
                <a:spcBef>
                  <a:spcPts val="600"/>
                </a:spcBef>
                <a:buClrTx/>
                <a:buSzTx/>
                <a:buNone/>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输注过程中应注意监测：血清钠、钾、氯浓度；血液酸碱平衡指标；肾功能；血压和心肺功能。</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26" name="矩形 25"/>
            <p:cNvSpPr/>
            <p:nvPr>
              <p:custDataLst>
                <p:tags r:id="rId1"/>
              </p:custDataLst>
            </p:nvPr>
          </p:nvSpPr>
          <p:spPr>
            <a:xfrm>
              <a:off x="1323" y="2112"/>
              <a:ext cx="8219" cy="680"/>
            </a:xfrm>
            <a:prstGeom prst="rect">
              <a:avLst/>
            </a:prstGeom>
            <a:solidFill>
              <a:srgbClr val="CEE5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0" lang="zh-CN" altLang="en-US" sz="1600" b="1" i="0" u="none" strike="noStrike" kern="1200" cap="none" spc="0" normalizeH="0" baseline="0" noProof="0" dirty="0">
                  <a:ln>
                    <a:noFill/>
                  </a:ln>
                  <a:solidFill>
                    <a:schemeClr val="accent2"/>
                  </a:solidFill>
                  <a:effectLst/>
                  <a:uLnTx/>
                  <a:uFillTx/>
                  <a:latin typeface="+mn-ea"/>
                  <a:ea typeface="+mn-ea"/>
                </a:rPr>
                <a:t>说明书收载的安全性信息</a:t>
              </a:r>
              <a:endParaRPr kumimoji="0" lang="zh-CN" altLang="en-US" sz="1600" b="1" i="0" u="none" strike="noStrike" kern="1200" cap="none" spc="0" normalizeH="0" baseline="0" noProof="0" dirty="0">
                <a:ln>
                  <a:noFill/>
                </a:ln>
                <a:solidFill>
                  <a:schemeClr val="accent2"/>
                </a:solidFill>
                <a:effectLst/>
                <a:uLnTx/>
                <a:uFillTx/>
                <a:latin typeface="+mn-ea"/>
                <a:ea typeface="+mn-ea"/>
              </a:endParaRPr>
            </a:p>
          </p:txBody>
        </p:sp>
      </p:grpSp>
      <p:grpSp>
        <p:nvGrpSpPr>
          <p:cNvPr id="15" name="组合 14"/>
          <p:cNvGrpSpPr/>
          <p:nvPr/>
        </p:nvGrpSpPr>
        <p:grpSpPr>
          <a:xfrm>
            <a:off x="6383020" y="1918335"/>
            <a:ext cx="5219065" cy="3599815"/>
            <a:chOff x="9742" y="2112"/>
            <a:chExt cx="8219" cy="5669"/>
          </a:xfrm>
        </p:grpSpPr>
        <p:sp>
          <p:nvSpPr>
            <p:cNvPr id="29" name="矩形 28"/>
            <p:cNvSpPr/>
            <p:nvPr/>
          </p:nvSpPr>
          <p:spPr>
            <a:xfrm>
              <a:off x="9742" y="2112"/>
              <a:ext cx="8218" cy="5669"/>
            </a:xfrm>
            <a:prstGeom prst="rect">
              <a:avLst/>
            </a:prstGeom>
            <a:solidFill>
              <a:srgbClr val="F3F8FD"/>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nchorCtr="1"/>
            <a:lstStyle/>
            <a:p>
              <a:endParaRPr kumimoji="1" lang="en-US" altLang="zh-CN" sz="1200" dirty="0">
                <a:solidFill>
                  <a:schemeClr val="tx2">
                    <a:alpha val="20000"/>
                  </a:schemeClr>
                </a:solidFill>
                <a:latin typeface="微软雅黑" panose="020B0503020204020204" charset="-122"/>
                <a:ea typeface="微软雅黑" panose="020B0503020204020204" charset="-122"/>
              </a:endParaRPr>
            </a:p>
          </p:txBody>
        </p:sp>
        <p:sp>
          <p:nvSpPr>
            <p:cNvPr id="14" name="文本框 13"/>
            <p:cNvSpPr txBox="1"/>
            <p:nvPr/>
          </p:nvSpPr>
          <p:spPr>
            <a:xfrm>
              <a:off x="10167" y="2792"/>
              <a:ext cx="7333" cy="2989"/>
            </a:xfrm>
            <a:prstGeom prst="rect">
              <a:avLst/>
            </a:prstGeom>
            <a:noFill/>
          </p:spPr>
          <p:txBody>
            <a:bodyPr wrap="square" lIns="0" tIns="0" rIns="0" bIns="0" rtlCol="0">
              <a:noAutofit/>
            </a:bodyPr>
            <a:p>
              <a:pPr indent="0" algn="just" fontAlgn="auto">
                <a:lnSpc>
                  <a:spcPct val="125000"/>
                </a:lnSpc>
                <a:spcBef>
                  <a:spcPts val="600"/>
                </a:spcBef>
                <a:buFont typeface="Wingdings" panose="05000000000000000000" charset="0"/>
                <a:buNone/>
              </a:pPr>
              <a:r>
                <a:rPr lang="zh-CN" altLang="en-US" sz="1400" b="1" dirty="0">
                  <a:latin typeface="微软雅黑" panose="020B0503020204020204" charset="-122"/>
                  <a:ea typeface="微软雅黑" panose="020B0503020204020204" charset="-122"/>
                  <a:cs typeface="微软雅黑" panose="020B0503020204020204" charset="-122"/>
                  <a:sym typeface="+mn-ea"/>
                </a:rPr>
                <a:t>【国</a:t>
              </a:r>
              <a:r>
                <a:rPr lang="en-US" altLang="zh-CN" sz="1400" b="1" dirty="0">
                  <a:latin typeface="微软雅黑" panose="020B0503020204020204" charset="-122"/>
                  <a:ea typeface="微软雅黑" panose="020B0503020204020204" charset="-122"/>
                  <a:cs typeface="微软雅黑" panose="020B0503020204020204" charset="-122"/>
                  <a:sym typeface="+mn-ea"/>
                </a:rPr>
                <a:t>    </a:t>
              </a:r>
              <a:r>
                <a:rPr lang="zh-CN" altLang="en-US" sz="1400" b="1" dirty="0">
                  <a:latin typeface="微软雅黑" panose="020B0503020204020204" charset="-122"/>
                  <a:ea typeface="微软雅黑" panose="020B0503020204020204" charset="-122"/>
                  <a:cs typeface="微软雅黑" panose="020B0503020204020204" charset="-122"/>
                  <a:sym typeface="+mn-ea"/>
                </a:rPr>
                <a:t>内】</a:t>
              </a:r>
              <a:endParaRPr lang="zh-CN" altLang="en-US" sz="1400" b="1" dirty="0">
                <a:latin typeface="微软雅黑" panose="020B0503020204020204" charset="-122"/>
                <a:ea typeface="微软雅黑" panose="020B0503020204020204" charset="-122"/>
                <a:cs typeface="微软雅黑" panose="020B0503020204020204" charset="-122"/>
                <a:sym typeface="+mn-ea"/>
              </a:endParaRPr>
            </a:p>
            <a:p>
              <a:pPr indent="0" algn="just" fontAlgn="auto">
                <a:lnSpc>
                  <a:spcPct val="125000"/>
                </a:lnSpc>
                <a:spcBef>
                  <a:spcPts val="600"/>
                </a:spcBef>
                <a:buFont typeface="Wingdings" panose="05000000000000000000" charset="0"/>
                <a:buNone/>
              </a:pPr>
              <a:r>
                <a:rPr lang="zh-CN" altLang="en-US" sz="1200" smtClean="0">
                  <a:sym typeface="+mn-ea"/>
                </a:rPr>
                <a:t>我司药物警戒部门按</a:t>
              </a:r>
              <a:r>
                <a:rPr lang="en-US" altLang="zh-CN" sz="1200" smtClean="0">
                  <a:sym typeface="+mn-ea"/>
                </a:rPr>
                <a:t>CDE</a:t>
              </a:r>
              <a:r>
                <a:rPr lang="zh-CN" altLang="en-US" sz="1200" smtClean="0">
                  <a:sym typeface="+mn-ea"/>
                </a:rPr>
                <a:t>要求对本品进行持续的不良反应监测，暂未收到不良反应报告，</a:t>
              </a:r>
              <a:r>
                <a:rPr lang="zh-CN" altLang="en-US" sz="1200" smtClean="0">
                  <a:solidFill>
                    <a:schemeClr val="tx1"/>
                  </a:solidFill>
                  <a:sym typeface="+mn-ea"/>
                </a:rPr>
                <a:t>也未见相关不良反应报道。</a:t>
              </a:r>
              <a:endParaRPr lang="zh-CN" altLang="en-US" sz="1200" smtClean="0"/>
            </a:p>
            <a:p>
              <a:pPr indent="0" algn="just" fontAlgn="auto">
                <a:lnSpc>
                  <a:spcPct val="125000"/>
                </a:lnSpc>
                <a:spcBef>
                  <a:spcPts val="600"/>
                </a:spcBef>
                <a:buClrTx/>
                <a:buSzTx/>
                <a:buFont typeface="Wingdings" panose="05000000000000000000" charset="0"/>
                <a:buNone/>
              </a:pPr>
              <a:r>
                <a:rPr lang="zh-CN" altLang="en-US" sz="1400" b="1" dirty="0">
                  <a:latin typeface="微软雅黑" panose="020B0503020204020204" charset="-122"/>
                  <a:ea typeface="微软雅黑" panose="020B0503020204020204" charset="-122"/>
                  <a:cs typeface="微软雅黑" panose="020B0503020204020204" charset="-122"/>
                  <a:sym typeface="+mn-ea"/>
                </a:rPr>
                <a:t>【国    外】</a:t>
              </a:r>
              <a:endParaRPr lang="zh-CN" altLang="en-US" sz="1400" b="1" dirty="0">
                <a:latin typeface="微软雅黑" panose="020B0503020204020204" charset="-122"/>
                <a:ea typeface="微软雅黑" panose="020B0503020204020204" charset="-122"/>
                <a:cs typeface="微软雅黑" panose="020B0503020204020204" charset="-122"/>
                <a:sym typeface="+mn-ea"/>
              </a:endParaRPr>
            </a:p>
            <a:p>
              <a:pPr indent="0" algn="just" fontAlgn="auto">
                <a:lnSpc>
                  <a:spcPct val="125000"/>
                </a:lnSpc>
                <a:spcBef>
                  <a:spcPts val="600"/>
                </a:spcBef>
                <a:buFont typeface="Wingdings" panose="05000000000000000000" charset="0"/>
                <a:buNone/>
              </a:pPr>
              <a:r>
                <a:rPr lang="zh-CN" altLang="en-US" sz="1200" smtClean="0">
                  <a:solidFill>
                    <a:schemeClr val="tx1"/>
                  </a:solidFill>
                  <a:highlight>
                    <a:srgbClr val="000000">
                      <a:alpha val="0"/>
                    </a:srgbClr>
                  </a:highlight>
                </a:rPr>
                <a:t>上市前：临床试验期间无</a:t>
              </a:r>
              <a:r>
                <a:rPr lang="en-US" altLang="zh-CN" sz="1200" smtClean="0">
                  <a:solidFill>
                    <a:schemeClr val="tx1"/>
                  </a:solidFill>
                  <a:highlight>
                    <a:srgbClr val="000000">
                      <a:alpha val="0"/>
                    </a:srgbClr>
                  </a:highlight>
                </a:rPr>
                <a:t>ADR</a:t>
              </a:r>
              <a:r>
                <a:rPr lang="zh-CN" altLang="en-US" sz="1200" smtClean="0">
                  <a:solidFill>
                    <a:schemeClr val="tx1"/>
                  </a:solidFill>
                  <a:highlight>
                    <a:srgbClr val="000000">
                      <a:alpha val="0"/>
                    </a:srgbClr>
                  </a:highlight>
                </a:rPr>
                <a:t>发生。</a:t>
              </a:r>
              <a:endParaRPr lang="zh-CN" altLang="en-US" sz="1200" smtClean="0">
                <a:solidFill>
                  <a:schemeClr val="tx1"/>
                </a:solidFill>
                <a:highlight>
                  <a:srgbClr val="000000">
                    <a:alpha val="0"/>
                  </a:srgbClr>
                </a:highlight>
              </a:endParaRPr>
            </a:p>
            <a:p>
              <a:pPr indent="0" algn="just" fontAlgn="auto">
                <a:lnSpc>
                  <a:spcPct val="125000"/>
                </a:lnSpc>
                <a:spcBef>
                  <a:spcPts val="600"/>
                </a:spcBef>
                <a:buFont typeface="Wingdings" panose="05000000000000000000" charset="0"/>
                <a:buNone/>
              </a:pPr>
              <a:r>
                <a:rPr lang="zh-CN" altLang="en-US" sz="1200" smtClean="0">
                  <a:solidFill>
                    <a:schemeClr val="tx1"/>
                  </a:solidFill>
                  <a:highlight>
                    <a:srgbClr val="000000">
                      <a:alpha val="0"/>
                    </a:srgbClr>
                  </a:highlight>
                </a:rPr>
                <a:t>上市后：</a:t>
              </a:r>
              <a:r>
                <a:rPr lang="en-US" altLang="zh-CN" sz="1200" smtClean="0">
                  <a:solidFill>
                    <a:schemeClr val="tx1"/>
                  </a:solidFill>
                  <a:highlight>
                    <a:srgbClr val="000000">
                      <a:alpha val="0"/>
                    </a:srgbClr>
                  </a:highlight>
                </a:rPr>
                <a:t>8010</a:t>
              </a:r>
              <a:r>
                <a:rPr lang="zh-CN" altLang="en-US" sz="1200" smtClean="0">
                  <a:solidFill>
                    <a:schemeClr val="tx1"/>
                  </a:solidFill>
                  <a:highlight>
                    <a:srgbClr val="000000">
                      <a:alpha val="0"/>
                    </a:srgbClr>
                  </a:highlight>
                </a:rPr>
                <a:t>例用药患者中</a:t>
              </a:r>
              <a:r>
                <a:rPr lang="zh-CN" altLang="en-US" sz="1200" smtClean="0">
                  <a:solidFill>
                    <a:schemeClr val="tx1"/>
                  </a:solidFill>
                  <a:highlight>
                    <a:srgbClr val="000000">
                      <a:alpha val="0"/>
                    </a:srgbClr>
                  </a:highlight>
                  <a:latin typeface="微软雅黑" panose="020B0503020204020204" charset="-122"/>
                  <a:ea typeface="微软雅黑" panose="020B0503020204020204" charset="-122"/>
                </a:rPr>
                <a:t>0.9%</a:t>
              </a:r>
              <a:r>
                <a:rPr lang="zh-CN" altLang="en-US" sz="1200" smtClean="0">
                  <a:solidFill>
                    <a:schemeClr val="tx1"/>
                  </a:solidFill>
                  <a:highlight>
                    <a:srgbClr val="000000">
                      <a:alpha val="0"/>
                    </a:srgbClr>
                  </a:highlight>
                </a:rPr>
                <a:t>发生</a:t>
              </a:r>
              <a:r>
                <a:rPr lang="en-US" altLang="zh-CN" sz="1200" smtClean="0">
                  <a:solidFill>
                    <a:schemeClr val="tx1"/>
                  </a:solidFill>
                  <a:highlight>
                    <a:srgbClr val="000000">
                      <a:alpha val="0"/>
                    </a:srgbClr>
                  </a:highlight>
                </a:rPr>
                <a:t>ADR</a:t>
              </a:r>
              <a:r>
                <a:rPr lang="zh-CN" altLang="en-US" sz="1200" smtClean="0">
                  <a:solidFill>
                    <a:schemeClr val="tx1"/>
                  </a:solidFill>
                  <a:highlight>
                    <a:srgbClr val="000000">
                      <a:alpha val="0"/>
                    </a:srgbClr>
                  </a:highlight>
                </a:rPr>
                <a:t>，主要为高血糖</a:t>
              </a:r>
              <a:r>
                <a:rPr lang="en-US" altLang="zh-CN" sz="1200" smtClean="0">
                  <a:solidFill>
                    <a:schemeClr val="tx1"/>
                  </a:solidFill>
                  <a:highlight>
                    <a:srgbClr val="000000">
                      <a:alpha val="0"/>
                    </a:srgbClr>
                  </a:highlight>
                </a:rPr>
                <a:t>53</a:t>
              </a:r>
              <a:r>
                <a:rPr lang="zh-CN" altLang="en-US" sz="1200" smtClean="0">
                  <a:solidFill>
                    <a:schemeClr val="tx1"/>
                  </a:solidFill>
                  <a:highlight>
                    <a:srgbClr val="000000">
                      <a:alpha val="0"/>
                    </a:srgbClr>
                  </a:highlight>
                </a:rPr>
                <a:t>例</a:t>
              </a:r>
              <a:r>
                <a:rPr lang="en-US" altLang="zh-CN" sz="1200" smtClean="0">
                  <a:solidFill>
                    <a:schemeClr val="tx1"/>
                  </a:solidFill>
                  <a:highlight>
                    <a:srgbClr val="000000">
                      <a:alpha val="0"/>
                    </a:srgbClr>
                  </a:highlight>
                </a:rPr>
                <a:t>(0.64%)</a:t>
              </a:r>
              <a:r>
                <a:rPr lang="zh-CN" altLang="en-US" sz="1200" smtClean="0">
                  <a:solidFill>
                    <a:schemeClr val="tx1"/>
                  </a:solidFill>
                  <a:highlight>
                    <a:srgbClr val="000000">
                      <a:alpha val="0"/>
                    </a:srgbClr>
                  </a:highlight>
                </a:rPr>
                <a:t>，肝功能障碍</a:t>
              </a:r>
              <a:r>
                <a:rPr lang="en-US" altLang="zh-CN" sz="1200" smtClean="0">
                  <a:solidFill>
                    <a:schemeClr val="tx1"/>
                  </a:solidFill>
                  <a:highlight>
                    <a:srgbClr val="000000">
                      <a:alpha val="0"/>
                    </a:srgbClr>
                  </a:highlight>
                </a:rPr>
                <a:t>9</a:t>
              </a:r>
              <a:r>
                <a:rPr lang="zh-CN" altLang="en-US" sz="1200" smtClean="0">
                  <a:solidFill>
                    <a:schemeClr val="tx1"/>
                  </a:solidFill>
                  <a:highlight>
                    <a:srgbClr val="000000">
                      <a:alpha val="0"/>
                    </a:srgbClr>
                  </a:highlight>
                </a:rPr>
                <a:t>例</a:t>
              </a:r>
              <a:r>
                <a:rPr lang="en-US" altLang="zh-CN" sz="1200" smtClean="0">
                  <a:solidFill>
                    <a:schemeClr val="tx1"/>
                  </a:solidFill>
                  <a:highlight>
                    <a:srgbClr val="000000">
                      <a:alpha val="0"/>
                    </a:srgbClr>
                  </a:highlight>
                </a:rPr>
                <a:t>(0.11%)</a:t>
              </a:r>
              <a:r>
                <a:rPr lang="zh-CN" altLang="en-US" sz="1200" smtClean="0">
                  <a:solidFill>
                    <a:schemeClr val="tx1"/>
                  </a:solidFill>
                  <a:highlight>
                    <a:srgbClr val="000000">
                      <a:alpha val="0"/>
                    </a:srgbClr>
                  </a:highlight>
                </a:rPr>
                <a:t>，尿糖</a:t>
              </a:r>
              <a:r>
                <a:rPr lang="en-US" altLang="zh-CN" sz="1200" smtClean="0">
                  <a:solidFill>
                    <a:schemeClr val="tx1"/>
                  </a:solidFill>
                  <a:highlight>
                    <a:srgbClr val="000000">
                      <a:alpha val="0"/>
                    </a:srgbClr>
                  </a:highlight>
                </a:rPr>
                <a:t>5</a:t>
              </a:r>
              <a:r>
                <a:rPr lang="zh-CN" altLang="en-US" sz="1200" smtClean="0">
                  <a:solidFill>
                    <a:schemeClr val="tx1"/>
                  </a:solidFill>
                  <a:highlight>
                    <a:srgbClr val="000000">
                      <a:alpha val="0"/>
                    </a:srgbClr>
                  </a:highlight>
                </a:rPr>
                <a:t>例</a:t>
              </a:r>
              <a:r>
                <a:rPr lang="en-US" altLang="zh-CN" sz="1200" smtClean="0">
                  <a:solidFill>
                    <a:schemeClr val="tx1"/>
                  </a:solidFill>
                  <a:highlight>
                    <a:srgbClr val="000000">
                      <a:alpha val="0"/>
                    </a:srgbClr>
                  </a:highlight>
                </a:rPr>
                <a:t>(0.06%)</a:t>
              </a:r>
              <a:r>
                <a:rPr lang="zh-CN" altLang="en-US" sz="1200" smtClean="0">
                  <a:solidFill>
                    <a:schemeClr val="tx1"/>
                  </a:solidFill>
                  <a:highlight>
                    <a:srgbClr val="000000">
                      <a:alpha val="0"/>
                    </a:srgbClr>
                  </a:highlight>
                </a:rPr>
                <a:t>。</a:t>
              </a:r>
              <a:endParaRPr lang="zh-CN" altLang="en-US" sz="1200" b="1" baseline="30000" dirty="0" smtClean="0">
                <a:solidFill>
                  <a:schemeClr val="tx1"/>
                </a:solidFill>
                <a:highlight>
                  <a:srgbClr val="000000">
                    <a:alpha val="0"/>
                  </a:srgbClr>
                </a:highlight>
                <a:latin typeface="微软雅黑" panose="020B0503020204020204" charset="-122"/>
                <a:ea typeface="微软雅黑" panose="020B0503020204020204" charset="-122"/>
                <a:cs typeface="微软雅黑" panose="020B0503020204020204" charset="-122"/>
              </a:endParaRPr>
            </a:p>
          </p:txBody>
        </p:sp>
        <p:sp>
          <p:nvSpPr>
            <p:cNvPr id="5" name="矩形 4"/>
            <p:cNvSpPr/>
            <p:nvPr>
              <p:custDataLst>
                <p:tags r:id="rId2"/>
              </p:custDataLst>
            </p:nvPr>
          </p:nvSpPr>
          <p:spPr>
            <a:xfrm>
              <a:off x="9743" y="2112"/>
              <a:ext cx="8218" cy="680"/>
            </a:xfrm>
            <a:prstGeom prst="rect">
              <a:avLst/>
            </a:prstGeom>
            <a:solidFill>
              <a:srgbClr val="CEE5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0" lang="zh-CN" altLang="en-US" sz="1600" b="1" i="0" u="none" strike="noStrike" kern="1200" cap="none" spc="0" normalizeH="0" baseline="0" noProof="0" dirty="0">
                  <a:ln>
                    <a:noFill/>
                  </a:ln>
                  <a:solidFill>
                    <a:schemeClr val="accent2"/>
                  </a:solidFill>
                  <a:effectLst/>
                  <a:uLnTx/>
                  <a:uFillTx/>
                  <a:latin typeface="+mn-ea"/>
                  <a:ea typeface="+mn-ea"/>
                </a:rPr>
                <a:t>国内外不良反应发生情况</a:t>
              </a:r>
              <a:endParaRPr kumimoji="0" lang="zh-CN" altLang="en-US" sz="1600" b="1" i="0" u="none" strike="noStrike" kern="1200" cap="none" spc="0" normalizeH="0" baseline="0" noProof="0" dirty="0">
                <a:ln>
                  <a:noFill/>
                </a:ln>
                <a:solidFill>
                  <a:schemeClr val="accent2"/>
                </a:solidFill>
                <a:effectLst/>
                <a:uLnTx/>
                <a:uFillTx/>
                <a:latin typeface="+mn-ea"/>
                <a:ea typeface="+mn-ea"/>
              </a:endParaRPr>
            </a:p>
          </p:txBody>
        </p:sp>
      </p:grpSp>
      <p:sp>
        <p:nvSpPr>
          <p:cNvPr id="17" name="矩形 16"/>
          <p:cNvSpPr/>
          <p:nvPr>
            <p:custDataLst>
              <p:tags r:id="rId3"/>
            </p:custDataLst>
          </p:nvPr>
        </p:nvSpPr>
        <p:spPr>
          <a:xfrm>
            <a:off x="802640" y="1268730"/>
            <a:ext cx="10800000" cy="431800"/>
          </a:xfrm>
          <a:prstGeom prst="rect">
            <a:avLst/>
          </a:prstGeom>
          <a:solidFill>
            <a:srgbClr val="3959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0" lang="zh-CN" altLang="en-US" b="1" i="0" u="none" strike="noStrike" kern="1200" cap="none" spc="0" normalizeH="0" baseline="0" noProof="0" dirty="0">
                <a:ln>
                  <a:noFill/>
                </a:ln>
                <a:solidFill>
                  <a:schemeClr val="bg1"/>
                </a:solidFill>
                <a:effectLst/>
                <a:uLnTx/>
                <a:uFillTx/>
                <a:latin typeface="+mn-ea"/>
                <a:ea typeface="+mn-ea"/>
              </a:rPr>
              <a:t>醋酸钠林格葡萄糖注射液不良反应发生率极低，未发生严重不良反应</a:t>
            </a:r>
            <a:endParaRPr kumimoji="0" lang="zh-CN" altLang="en-US" b="1" i="0" u="none" strike="noStrike" kern="1200" cap="none" spc="0" normalizeH="0" baseline="0" noProof="0" dirty="0">
              <a:ln>
                <a:noFill/>
              </a:ln>
              <a:solidFill>
                <a:schemeClr val="bg1"/>
              </a:solidFill>
              <a:effectLst/>
              <a:uLnTx/>
              <a:uFillTx/>
              <a:latin typeface="+mn-ea"/>
              <a:ea typeface="+mn-ea"/>
            </a:endParaRPr>
          </a:p>
        </p:txBody>
      </p:sp>
      <p:sp>
        <p:nvSpPr>
          <p:cNvPr id="202" name="文本框 201"/>
          <p:cNvSpPr txBox="1"/>
          <p:nvPr>
            <p:custDataLst>
              <p:tags r:id="rId4"/>
            </p:custDataLst>
          </p:nvPr>
        </p:nvSpPr>
        <p:spPr>
          <a:xfrm>
            <a:off x="552450" y="6380480"/>
            <a:ext cx="6001385" cy="294640"/>
          </a:xfrm>
          <a:prstGeom prst="rect">
            <a:avLst/>
          </a:prstGeom>
          <a:noFill/>
        </p:spPr>
        <p:txBody>
          <a:bodyPr wrap="square" lIns="0" tIns="0" rIns="0" bIns="0" rtlCol="0">
            <a:spAutoFit/>
          </a:bodyPr>
          <a:p>
            <a:pPr algn="just">
              <a:lnSpc>
                <a:spcPct val="120000"/>
              </a:lnSpc>
            </a:pPr>
            <a:r>
              <a:rPr lang="en-US" altLang="zh-CN" sz="800" smtClean="0"/>
              <a:t>Ref</a:t>
            </a:r>
            <a:r>
              <a:rPr lang="zh-CN" altLang="en-US" sz="800" smtClean="0"/>
              <a:t>：</a:t>
            </a:r>
            <a:endParaRPr lang="zh-CN" altLang="en-US" sz="800" smtClean="0"/>
          </a:p>
          <a:p>
            <a:pPr algn="just">
              <a:lnSpc>
                <a:spcPct val="120000"/>
              </a:lnSpc>
            </a:pPr>
            <a:r>
              <a:rPr lang="zh-CN" altLang="en-US" sz="800" smtClean="0"/>
              <a:t>葡萄糖加醋酸林格氏液（日本扶桑制药）日本上市药品的情报资料</a:t>
            </a:r>
            <a:r>
              <a:rPr lang="en-US" altLang="zh-CN" sz="800" smtClean="0"/>
              <a:t>, </a:t>
            </a:r>
            <a:r>
              <a:rPr lang="zh-CN" altLang="en-US" sz="800" smtClean="0"/>
              <a:t>2021.</a:t>
            </a:r>
            <a:endParaRPr lang="zh-CN" altLang="en-US" sz="8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02</a:t>
            </a:r>
            <a:endParaRPr lang="zh-CN" altLang="en-US"/>
          </a:p>
        </p:txBody>
      </p:sp>
      <p:sp>
        <p:nvSpPr>
          <p:cNvPr id="3" name="文本占位符 2"/>
          <p:cNvSpPr>
            <a:spLocks noGrp="1"/>
          </p:cNvSpPr>
          <p:nvPr>
            <p:ph type="body" sz="quarter" idx="11"/>
          </p:nvPr>
        </p:nvSpPr>
        <p:spPr>
          <a:xfrm>
            <a:off x="1806303" y="524852"/>
            <a:ext cx="3008387" cy="497840"/>
          </a:xfrm>
        </p:spPr>
        <p:txBody>
          <a:bodyPr/>
          <a:lstStyle/>
          <a:p>
            <a:r>
              <a:rPr lang="zh-CN" altLang="en-US" b="1" dirty="0"/>
              <a:t>安全性</a:t>
            </a:r>
            <a:r>
              <a:rPr lang="zh-CN" altLang="en-US" b="1" dirty="0">
                <a:sym typeface="+mn-ea"/>
              </a:rPr>
              <a:t>（</a:t>
            </a:r>
            <a:r>
              <a:rPr lang="en-US" altLang="zh-CN" b="1" dirty="0">
                <a:sym typeface="+mn-ea"/>
              </a:rPr>
              <a:t>2</a:t>
            </a:r>
            <a:r>
              <a:rPr lang="en-US" altLang="zh-CN" b="1" dirty="0">
                <a:sym typeface="+mn-ea"/>
              </a:rPr>
              <a:t>/2</a:t>
            </a:r>
            <a:r>
              <a:rPr lang="zh-CN" altLang="en-US" b="1" dirty="0">
                <a:sym typeface="+mn-ea"/>
              </a:rPr>
              <a:t>）</a:t>
            </a:r>
            <a:endParaRPr lang="zh-CN" altLang="en-US" b="1" dirty="0"/>
          </a:p>
        </p:txBody>
      </p:sp>
      <p:sp>
        <p:nvSpPr>
          <p:cNvPr id="52" name="文本框 51"/>
          <p:cNvSpPr txBox="1"/>
          <p:nvPr/>
        </p:nvSpPr>
        <p:spPr>
          <a:xfrm>
            <a:off x="13361670" y="2052320"/>
            <a:ext cx="4064000" cy="294640"/>
          </a:xfrm>
          <a:prstGeom prst="rect">
            <a:avLst/>
          </a:prstGeom>
          <a:noFill/>
        </p:spPr>
        <p:txBody>
          <a:bodyPr wrap="square" lIns="0" tIns="0" rIns="0" bIns="0" rtlCol="0">
            <a:spAutoFit/>
          </a:bodyPr>
          <a:p>
            <a:pPr algn="just">
              <a:lnSpc>
                <a:spcPct val="120000"/>
              </a:lnSpc>
            </a:pPr>
            <a:endParaRPr lang="zh-CN" altLang="en-US" sz="1600" smtClean="0"/>
          </a:p>
        </p:txBody>
      </p:sp>
      <p:sp>
        <p:nvSpPr>
          <p:cNvPr id="17" name="矩形 16"/>
          <p:cNvSpPr/>
          <p:nvPr>
            <p:custDataLst>
              <p:tags r:id="rId1"/>
            </p:custDataLst>
          </p:nvPr>
        </p:nvSpPr>
        <p:spPr>
          <a:xfrm>
            <a:off x="802640" y="1268730"/>
            <a:ext cx="10800000" cy="431800"/>
          </a:xfrm>
          <a:prstGeom prst="rect">
            <a:avLst/>
          </a:prstGeom>
          <a:solidFill>
            <a:srgbClr val="3959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0" lang="zh-CN" altLang="en-US" b="1" i="0" u="none" strike="noStrike" kern="1200" cap="none" spc="0" normalizeH="0" baseline="0" noProof="0" dirty="0">
                <a:ln>
                  <a:noFill/>
                </a:ln>
                <a:solidFill>
                  <a:schemeClr val="bg1"/>
                </a:solidFill>
                <a:effectLst/>
                <a:uLnTx/>
                <a:uFillTx/>
                <a:latin typeface="+mn-ea"/>
                <a:ea typeface="+mn-ea"/>
              </a:rPr>
              <a:t>醋酸钠林格葡萄糖注射液安全性优于目录内参照药品</a:t>
            </a:r>
            <a:endParaRPr kumimoji="0" lang="zh-CN" altLang="en-US" b="1" i="0" u="none" strike="noStrike" kern="1200" cap="none" spc="0" normalizeH="0" baseline="0" noProof="0" dirty="0">
              <a:ln>
                <a:noFill/>
              </a:ln>
              <a:solidFill>
                <a:schemeClr val="bg1"/>
              </a:solidFill>
              <a:effectLst/>
              <a:uLnTx/>
              <a:uFillTx/>
              <a:latin typeface="+mn-ea"/>
              <a:ea typeface="+mn-ea"/>
            </a:endParaRPr>
          </a:p>
        </p:txBody>
      </p:sp>
      <p:sp>
        <p:nvSpPr>
          <p:cNvPr id="20" name="文本框 19"/>
          <p:cNvSpPr txBox="1"/>
          <p:nvPr/>
        </p:nvSpPr>
        <p:spPr>
          <a:xfrm>
            <a:off x="840105" y="1918335"/>
            <a:ext cx="3566160" cy="307340"/>
          </a:xfrm>
          <a:prstGeom prst="rect">
            <a:avLst/>
          </a:prstGeom>
          <a:noFill/>
        </p:spPr>
        <p:txBody>
          <a:bodyPr wrap="square" lIns="0" tIns="0" rIns="0" bIns="0" rtlCol="0">
            <a:spAutoFit/>
          </a:bodyPr>
          <a:p>
            <a:pPr indent="0" algn="l" fontAlgn="auto">
              <a:lnSpc>
                <a:spcPct val="125000"/>
              </a:lnSpc>
              <a:buNone/>
            </a:pPr>
            <a:r>
              <a:rPr lang="zh-CN" altLang="en-US" sz="1600" b="1">
                <a:solidFill>
                  <a:srgbClr val="3959B9"/>
                </a:solidFill>
                <a:sym typeface="+mn-ea"/>
              </a:rPr>
              <a:t>与复方乳酸钠葡萄糖注射液对比：</a:t>
            </a:r>
            <a:endParaRPr lang="zh-CN" altLang="en-US" sz="1600" smtClean="0"/>
          </a:p>
        </p:txBody>
      </p:sp>
      <p:sp>
        <p:nvSpPr>
          <p:cNvPr id="28" name="文本框 27"/>
          <p:cNvSpPr txBox="1"/>
          <p:nvPr>
            <p:custDataLst>
              <p:tags r:id="rId2"/>
            </p:custDataLst>
          </p:nvPr>
        </p:nvSpPr>
        <p:spPr>
          <a:xfrm>
            <a:off x="6343650" y="1918335"/>
            <a:ext cx="3566160" cy="307340"/>
          </a:xfrm>
          <a:prstGeom prst="rect">
            <a:avLst/>
          </a:prstGeom>
          <a:noFill/>
        </p:spPr>
        <p:txBody>
          <a:bodyPr wrap="square" lIns="0" tIns="0" rIns="0" bIns="0" rtlCol="0">
            <a:spAutoFit/>
          </a:bodyPr>
          <a:p>
            <a:pPr indent="0" algn="l" fontAlgn="auto">
              <a:lnSpc>
                <a:spcPct val="125000"/>
              </a:lnSpc>
              <a:buNone/>
            </a:pPr>
            <a:r>
              <a:rPr lang="zh-CN" altLang="en-US" sz="1600" b="1">
                <a:solidFill>
                  <a:srgbClr val="3959B9"/>
                </a:solidFill>
                <a:sym typeface="+mn-ea"/>
              </a:rPr>
              <a:t>与复方电解质醋酸钠葡萄糖注射液对比：</a:t>
            </a:r>
            <a:endParaRPr lang="zh-CN" altLang="en-US" sz="1600" smtClean="0"/>
          </a:p>
        </p:txBody>
      </p:sp>
      <p:graphicFrame>
        <p:nvGraphicFramePr>
          <p:cNvPr id="31" name="表格 30"/>
          <p:cNvGraphicFramePr/>
          <p:nvPr>
            <p:custDataLst>
              <p:tags r:id="rId3"/>
            </p:custDataLst>
          </p:nvPr>
        </p:nvGraphicFramePr>
        <p:xfrm>
          <a:off x="807720" y="2348865"/>
          <a:ext cx="4860000" cy="2918460"/>
        </p:xfrm>
        <a:graphic>
          <a:graphicData uri="http://schemas.openxmlformats.org/drawingml/2006/table">
            <a:tbl>
              <a:tblPr/>
              <a:tblGrid>
                <a:gridCol w="1980000"/>
                <a:gridCol w="1440000"/>
                <a:gridCol w="1440000"/>
              </a:tblGrid>
              <a:tr h="411480">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ea typeface="微软雅黑" panose="020B0503020204020204" charset="-122"/>
                          <a:sym typeface="+mn-ea"/>
                        </a:rPr>
                        <a:t>不良反应</a:t>
                      </a:r>
                      <a:r>
                        <a:rPr lang="en-US" altLang="zh-CN" sz="1400" b="1" dirty="0">
                          <a:solidFill>
                            <a:schemeClr val="bg1"/>
                          </a:solidFill>
                          <a:latin typeface="微软雅黑" panose="020B0503020204020204" charset="-122"/>
                          <a:ea typeface="微软雅黑" panose="020B0503020204020204" charset="-122"/>
                          <a:sym typeface="+mn-ea"/>
                        </a:rPr>
                        <a:t> / </a:t>
                      </a:r>
                      <a:r>
                        <a:rPr lang="zh-CN" altLang="en-US" sz="1400" b="1" dirty="0">
                          <a:solidFill>
                            <a:schemeClr val="bg1"/>
                          </a:solidFill>
                          <a:latin typeface="微软雅黑" panose="020B0503020204020204" charset="-122"/>
                          <a:ea typeface="微软雅黑" panose="020B0503020204020204" charset="-122"/>
                          <a:sym typeface="+mn-ea"/>
                        </a:rPr>
                        <a:t>患者特征</a:t>
                      </a:r>
                      <a:endParaRPr lang="zh-CN" altLang="en-US" sz="1400" b="1" dirty="0">
                        <a:solidFill>
                          <a:schemeClr val="bg1"/>
                        </a:solidFill>
                        <a:latin typeface="微软雅黑" panose="020B0503020204020204" charset="-122"/>
                        <a:ea typeface="微软雅黑" panose="020B0503020204020204" charset="-122"/>
                        <a:sym typeface="+mn-ea"/>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3957BB"/>
                    </a:solidFill>
                  </a:tcPr>
                </a:tc>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ea typeface="微软雅黑" panose="020B0503020204020204" charset="-122"/>
                          <a:sym typeface="+mn-ea"/>
                        </a:rPr>
                        <a:t>参照药品</a:t>
                      </a:r>
                      <a:endParaRPr lang="zh-CN" altLang="en-US" sz="1400" b="1" dirty="0">
                        <a:solidFill>
                          <a:schemeClr val="bg1"/>
                        </a:solidFill>
                        <a:latin typeface="微软雅黑" panose="020B0503020204020204" charset="-122"/>
                        <a:ea typeface="微软雅黑" panose="020B0503020204020204" charset="-122"/>
                        <a:sym typeface="+mn-ea"/>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3957BB"/>
                    </a:solidFill>
                  </a:tcPr>
                </a:tc>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sym typeface="微软雅黑" panose="020B0503020204020204" charset="-122"/>
                        </a:rPr>
                        <a:t>申报品种</a:t>
                      </a:r>
                      <a:endParaRPr lang="zh-CN" altLang="en-US" sz="1400" b="1" dirty="0">
                        <a:solidFill>
                          <a:schemeClr val="bg1"/>
                        </a:solidFill>
                        <a:latin typeface="微软雅黑" panose="020B0503020204020204" charset="-122"/>
                        <a:ea typeface="微软雅黑" panose="020B0503020204020204" charset="-122"/>
                        <a:sym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54C5E"/>
                    </a:solidFill>
                  </a:tcPr>
                </a:tc>
              </a:tr>
              <a:tr h="252000">
                <a:tc>
                  <a:txBody>
                    <a:bodyPr/>
                    <a:p>
                      <a:pPr indent="0" algn="ctr" fontAlgn="auto">
                        <a:lnSpc>
                          <a:spcPct val="125000"/>
                        </a:lnSpc>
                        <a:buNone/>
                      </a:pPr>
                      <a:r>
                        <a:rPr lang="zh-CN" altLang="en-US" sz="1400" b="1">
                          <a:solidFill>
                            <a:srgbClr val="3957BB"/>
                          </a:solidFill>
                        </a:rPr>
                        <a:t>急性左心衰竭</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latin typeface="微软雅黑" panose="020B0503020204020204" charset="-122"/>
                          <a:ea typeface="微软雅黑" panose="020B0503020204020204" charset="-122"/>
                          <a:cs typeface="微软雅黑" panose="020B0503020204020204" charset="-122"/>
                        </a:rPr>
                        <a:t>可能发生</a:t>
                      </a:r>
                      <a:endParaRPr lang="zh-CN" altLang="en-US"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未见报道</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252000">
                <a:tc>
                  <a:txBody>
                    <a:bodyPr/>
                    <a:p>
                      <a:pPr indent="0" algn="ctr" fontAlgn="auto">
                        <a:lnSpc>
                          <a:spcPct val="125000"/>
                        </a:lnSpc>
                        <a:buNone/>
                      </a:pPr>
                      <a:r>
                        <a:rPr lang="zh-CN" altLang="en-US" sz="1400" b="1">
                          <a:solidFill>
                            <a:srgbClr val="3957BB"/>
                          </a:solidFill>
                        </a:rPr>
                        <a:t>呼吸困难</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latin typeface="微软雅黑" panose="020B0503020204020204" charset="-122"/>
                          <a:ea typeface="微软雅黑" panose="020B0503020204020204" charset="-122"/>
                          <a:cs typeface="微软雅黑" panose="020B0503020204020204" charset="-122"/>
                        </a:rPr>
                        <a:t>可能发生</a:t>
                      </a:r>
                      <a:endParaRPr lang="zh-CN" altLang="en-US"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未见报道</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252000">
                <a:tc>
                  <a:txBody>
                    <a:bodyPr/>
                    <a:p>
                      <a:pPr indent="0" algn="ctr" fontAlgn="auto">
                        <a:lnSpc>
                          <a:spcPct val="125000"/>
                        </a:lnSpc>
                        <a:buNone/>
                      </a:pPr>
                      <a:r>
                        <a:rPr lang="zh-CN" altLang="en-US" sz="1400" b="1">
                          <a:solidFill>
                            <a:srgbClr val="3957BB"/>
                          </a:solidFill>
                        </a:rPr>
                        <a:t>乳酸血症</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solidFill>
                            <a:schemeClr val="tx1"/>
                          </a:solidFill>
                          <a:latin typeface="微软雅黑" panose="020B0503020204020204" charset="-122"/>
                          <a:ea typeface="微软雅黑" panose="020B0503020204020204" charset="-122"/>
                        </a:rPr>
                        <a:t>禁用</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ctr" fontAlgn="auto">
                        <a:lnSpc>
                          <a:spcPct val="100000"/>
                        </a:lnSpc>
                        <a:spcBef>
                          <a:spcPts val="600"/>
                        </a:spcBef>
                        <a:buClrTx/>
                        <a:buSzTx/>
                        <a:buFont typeface="Wingdings" panose="05000000000000000000" charset="0"/>
                        <a:buNone/>
                      </a:pPr>
                      <a:r>
                        <a:rPr lang="zh-CN" altLang="en-US" sz="1200" b="0" dirty="0">
                          <a:solidFill>
                            <a:schemeClr val="tx1"/>
                          </a:solidFill>
                          <a:latin typeface="微软雅黑" panose="020B0503020204020204" charset="-122"/>
                          <a:ea typeface="微软雅黑" panose="020B0503020204020204" charset="-122"/>
                        </a:rPr>
                        <a:t>可用</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252000">
                <a:tc>
                  <a:txBody>
                    <a:bodyPr/>
                    <a:p>
                      <a:pPr indent="0" algn="ctr" fontAlgn="auto">
                        <a:lnSpc>
                          <a:spcPct val="125000"/>
                        </a:lnSpc>
                        <a:buNone/>
                      </a:pPr>
                      <a:r>
                        <a:rPr lang="zh-CN" altLang="en-US" sz="1400" b="1">
                          <a:solidFill>
                            <a:srgbClr val="3957BB"/>
                          </a:solidFill>
                        </a:rPr>
                        <a:t>高氮血症</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solidFill>
                            <a:schemeClr val="tx1"/>
                          </a:solidFill>
                          <a:latin typeface="微软雅黑" panose="020B0503020204020204" charset="-122"/>
                          <a:ea typeface="微软雅黑" panose="020B0503020204020204" charset="-122"/>
                        </a:rPr>
                        <a:t>禁用</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ctr" fontAlgn="auto">
                        <a:lnSpc>
                          <a:spcPct val="100000"/>
                        </a:lnSpc>
                        <a:spcBef>
                          <a:spcPts val="600"/>
                        </a:spcBef>
                        <a:buClrTx/>
                        <a:buSzTx/>
                        <a:buFont typeface="Wingdings" panose="05000000000000000000" charset="0"/>
                        <a:buNone/>
                      </a:pPr>
                      <a:r>
                        <a:rPr lang="zh-CN" altLang="en-US" sz="1200" b="0" dirty="0">
                          <a:solidFill>
                            <a:schemeClr val="tx1"/>
                          </a:solidFill>
                          <a:latin typeface="微软雅黑" panose="020B0503020204020204" charset="-122"/>
                          <a:ea typeface="微软雅黑" panose="020B0503020204020204" charset="-122"/>
                        </a:rPr>
                        <a:t>可用</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252000">
                <a:tc>
                  <a:txBody>
                    <a:bodyPr/>
                    <a:p>
                      <a:pPr indent="0" algn="ctr" fontAlgn="auto">
                        <a:lnSpc>
                          <a:spcPct val="125000"/>
                        </a:lnSpc>
                        <a:buNone/>
                      </a:pPr>
                      <a:r>
                        <a:rPr lang="zh-CN" sz="1400" b="1">
                          <a:solidFill>
                            <a:srgbClr val="3957BB"/>
                          </a:solidFill>
                        </a:rPr>
                        <a:t>糖尿病</a:t>
                      </a:r>
                      <a:endParaRPr lang="zh-CN"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sz="1200" b="0" dirty="0">
                          <a:latin typeface="微软雅黑" panose="020B0503020204020204" charset="-122"/>
                          <a:ea typeface="微软雅黑" panose="020B0503020204020204" charset="-122"/>
                          <a:cs typeface="微软雅黑" panose="020B0503020204020204" charset="-122"/>
                        </a:rPr>
                        <a:t>禁用</a:t>
                      </a:r>
                      <a:endParaRPr lang="zh-CN"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慎用</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252000">
                <a:tc>
                  <a:txBody>
                    <a:bodyPr/>
                    <a:p>
                      <a:pPr indent="0" algn="ctr" fontAlgn="auto">
                        <a:lnSpc>
                          <a:spcPct val="125000"/>
                        </a:lnSpc>
                        <a:buNone/>
                      </a:pPr>
                      <a:r>
                        <a:rPr lang="zh-CN" altLang="en-US" sz="1400" b="1">
                          <a:solidFill>
                            <a:srgbClr val="3957BB"/>
                          </a:solidFill>
                        </a:rPr>
                        <a:t>少尿</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sz="1200" b="0" dirty="0">
                          <a:latin typeface="微软雅黑" panose="020B0503020204020204" charset="-122"/>
                          <a:ea typeface="微软雅黑" panose="020B0503020204020204" charset="-122"/>
                          <a:cs typeface="微软雅黑" panose="020B0503020204020204" charset="-122"/>
                        </a:rPr>
                        <a:t>禁用</a:t>
                      </a:r>
                      <a:endParaRPr lang="zh-CN"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慎用</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252000">
                <a:tc>
                  <a:txBody>
                    <a:bodyPr/>
                    <a:p>
                      <a:pPr indent="0" algn="ctr" fontAlgn="auto">
                        <a:lnSpc>
                          <a:spcPct val="125000"/>
                        </a:lnSpc>
                        <a:buNone/>
                      </a:pPr>
                      <a:r>
                        <a:rPr lang="zh-CN" altLang="en-US" sz="1400" b="1">
                          <a:solidFill>
                            <a:srgbClr val="3957BB"/>
                          </a:solidFill>
                        </a:rPr>
                        <a:t>老年用药</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latin typeface="微软雅黑" panose="020B0503020204020204" charset="-122"/>
                          <a:ea typeface="微软雅黑" panose="020B0503020204020204" charset="-122"/>
                          <a:cs typeface="微软雅黑" panose="020B0503020204020204" charset="-122"/>
                        </a:rPr>
                        <a:t>慎用</a:t>
                      </a:r>
                      <a:endParaRPr lang="zh-CN" altLang="en-US"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酌情减量</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bl>
          </a:graphicData>
        </a:graphic>
      </p:graphicFrame>
      <p:grpSp>
        <p:nvGrpSpPr>
          <p:cNvPr id="44" name="组合 43"/>
          <p:cNvGrpSpPr/>
          <p:nvPr/>
        </p:nvGrpSpPr>
        <p:grpSpPr>
          <a:xfrm rot="0">
            <a:off x="840105" y="5516880"/>
            <a:ext cx="5039995" cy="360045"/>
            <a:chOff x="11229" y="2630"/>
            <a:chExt cx="7937" cy="567"/>
          </a:xfrm>
        </p:grpSpPr>
        <p:grpSp>
          <p:nvGrpSpPr>
            <p:cNvPr id="45" name="组合 44"/>
            <p:cNvGrpSpPr/>
            <p:nvPr/>
          </p:nvGrpSpPr>
          <p:grpSpPr>
            <a:xfrm>
              <a:off x="11229" y="2630"/>
              <a:ext cx="7937" cy="567"/>
              <a:chOff x="11229" y="2630"/>
              <a:chExt cx="7937" cy="567"/>
            </a:xfrm>
          </p:grpSpPr>
          <p:sp>
            <p:nvSpPr>
              <p:cNvPr id="46" name="圆角矩形 45"/>
              <p:cNvSpPr/>
              <p:nvPr>
                <p:custDataLst>
                  <p:tags r:id="rId4"/>
                </p:custDataLst>
              </p:nvPr>
            </p:nvSpPr>
            <p:spPr>
              <a:xfrm>
                <a:off x="11229" y="2630"/>
                <a:ext cx="7937"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47" name="椭圆 46"/>
              <p:cNvSpPr/>
              <p:nvPr>
                <p:custDataLst>
                  <p:tags r:id="rId5"/>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48" name="图片 47" descr="对"/>
              <p:cNvPicPr>
                <a:picLocks noChangeAspect="1"/>
              </p:cNvPicPr>
              <p:nvPr>
                <p:custDataLst>
                  <p:tags r:id="rId6"/>
                </p:custDataLst>
              </p:nvPr>
            </p:nvPicPr>
            <p:blipFill>
              <a:blip r:embed="rId7">
                <a:extLst>
                  <a:ext uri="{96DAC541-7B7A-43D3-8B79-37D633B846F1}">
                    <asvg:svgBlip xmlns:asvg="http://schemas.microsoft.com/office/drawing/2016/SVG/main" r:embed="rId8"/>
                  </a:ext>
                </a:extLst>
              </a:blip>
              <a:stretch>
                <a:fillRect/>
              </a:stretch>
            </p:blipFill>
            <p:spPr>
              <a:xfrm>
                <a:off x="11628" y="2700"/>
                <a:ext cx="454" cy="454"/>
              </a:xfrm>
              <a:prstGeom prst="rect">
                <a:avLst/>
              </a:prstGeom>
            </p:spPr>
          </p:pic>
        </p:grpSp>
        <p:sp>
          <p:nvSpPr>
            <p:cNvPr id="49" name="文本框 48"/>
            <p:cNvSpPr txBox="1"/>
            <p:nvPr>
              <p:custDataLst>
                <p:tags r:id="rId9"/>
              </p:custDataLst>
            </p:nvPr>
          </p:nvSpPr>
          <p:spPr>
            <a:xfrm>
              <a:off x="12281" y="2674"/>
              <a:ext cx="6596" cy="483"/>
            </a:xfrm>
            <a:prstGeom prst="rect">
              <a:avLst/>
            </a:prstGeom>
            <a:noFill/>
          </p:spPr>
          <p:txBody>
            <a:bodyPr wrap="square" rtlCol="0" anchor="ctr" anchorCtr="0">
              <a:spAutoFit/>
            </a:bodyPr>
            <a:p>
              <a:r>
                <a:rPr lang="zh-CN" altLang="en-US"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醋酸代替乳酸，不影响乳酸水平，不造成乳酸堆积</a:t>
              </a:r>
              <a:endParaRPr lang="zh-CN" altLang="en-US"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grpSp>
        <p:nvGrpSpPr>
          <p:cNvPr id="65" name="组合 64"/>
          <p:cNvGrpSpPr/>
          <p:nvPr/>
        </p:nvGrpSpPr>
        <p:grpSpPr>
          <a:xfrm rot="0">
            <a:off x="840105" y="6021070"/>
            <a:ext cx="5007610" cy="360045"/>
            <a:chOff x="11229" y="2630"/>
            <a:chExt cx="7886" cy="567"/>
          </a:xfrm>
        </p:grpSpPr>
        <p:grpSp>
          <p:nvGrpSpPr>
            <p:cNvPr id="66" name="组合 65"/>
            <p:cNvGrpSpPr/>
            <p:nvPr/>
          </p:nvGrpSpPr>
          <p:grpSpPr>
            <a:xfrm>
              <a:off x="11229" y="2630"/>
              <a:ext cx="7886" cy="567"/>
              <a:chOff x="11229" y="2630"/>
              <a:chExt cx="7886" cy="567"/>
            </a:xfrm>
          </p:grpSpPr>
          <p:sp>
            <p:nvSpPr>
              <p:cNvPr id="67" name="圆角矩形 66"/>
              <p:cNvSpPr/>
              <p:nvPr>
                <p:custDataLst>
                  <p:tags r:id="rId10"/>
                </p:custDataLst>
              </p:nvPr>
            </p:nvSpPr>
            <p:spPr>
              <a:xfrm>
                <a:off x="11229" y="2630"/>
                <a:ext cx="7886"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68" name="椭圆 67"/>
              <p:cNvSpPr/>
              <p:nvPr>
                <p:custDataLst>
                  <p:tags r:id="rId11"/>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69" name="图片 68" descr="对"/>
              <p:cNvPicPr>
                <a:picLocks noChangeAspect="1"/>
              </p:cNvPicPr>
              <p:nvPr>
                <p:custDataLst>
                  <p:tags r:id="rId12"/>
                </p:custDataLst>
              </p:nvPr>
            </p:nvPicPr>
            <p:blipFill>
              <a:blip r:embed="rId7">
                <a:extLst>
                  <a:ext uri="{96DAC541-7B7A-43D3-8B79-37D633B846F1}">
                    <asvg:svgBlip xmlns:asvg="http://schemas.microsoft.com/office/drawing/2016/SVG/main" r:embed="rId8"/>
                  </a:ext>
                </a:extLst>
              </a:blip>
              <a:stretch>
                <a:fillRect/>
              </a:stretch>
            </p:blipFill>
            <p:spPr>
              <a:xfrm>
                <a:off x="11628" y="2700"/>
                <a:ext cx="454" cy="454"/>
              </a:xfrm>
              <a:prstGeom prst="rect">
                <a:avLst/>
              </a:prstGeom>
            </p:spPr>
          </p:pic>
        </p:grpSp>
        <p:sp>
          <p:nvSpPr>
            <p:cNvPr id="70" name="文本框 69"/>
            <p:cNvSpPr txBox="1"/>
            <p:nvPr>
              <p:custDataLst>
                <p:tags r:id="rId13"/>
              </p:custDataLst>
            </p:nvPr>
          </p:nvSpPr>
          <p:spPr>
            <a:xfrm>
              <a:off x="12281" y="2673"/>
              <a:ext cx="6514" cy="483"/>
            </a:xfrm>
            <a:prstGeom prst="rect">
              <a:avLst/>
            </a:prstGeom>
            <a:noFill/>
          </p:spPr>
          <p:txBody>
            <a:bodyPr wrap="square" rtlCol="0" anchor="ctr" anchorCtr="0">
              <a:spAutoFit/>
            </a:bodyPr>
            <a:p>
              <a:r>
                <a:rPr lang="zh-CN" altLang="en-US"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对肝脏代谢依赖性小，老年等肝功能受损患者可用</a:t>
              </a:r>
              <a:endParaRPr lang="en-US" altLang="zh-CN"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graphicFrame>
        <p:nvGraphicFramePr>
          <p:cNvPr id="77" name="表格 76"/>
          <p:cNvGraphicFramePr/>
          <p:nvPr>
            <p:custDataLst>
              <p:tags r:id="rId14"/>
            </p:custDataLst>
          </p:nvPr>
        </p:nvGraphicFramePr>
        <p:xfrm>
          <a:off x="807720" y="2348865"/>
          <a:ext cx="4860000" cy="2931480"/>
        </p:xfrm>
        <a:graphic>
          <a:graphicData uri="http://schemas.openxmlformats.org/drawingml/2006/table">
            <a:tbl>
              <a:tblPr/>
              <a:tblGrid>
                <a:gridCol w="1980000"/>
                <a:gridCol w="1440000"/>
                <a:gridCol w="1440000"/>
              </a:tblGrid>
              <a:tr h="411480">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ea typeface="微软雅黑" panose="020B0503020204020204" charset="-122"/>
                          <a:sym typeface="+mn-ea"/>
                        </a:rPr>
                        <a:t>不良反应</a:t>
                      </a:r>
                      <a:r>
                        <a:rPr lang="en-US" altLang="zh-CN" sz="1400" b="1" dirty="0">
                          <a:solidFill>
                            <a:schemeClr val="bg1"/>
                          </a:solidFill>
                          <a:latin typeface="微软雅黑" panose="020B0503020204020204" charset="-122"/>
                          <a:ea typeface="微软雅黑" panose="020B0503020204020204" charset="-122"/>
                          <a:sym typeface="+mn-ea"/>
                        </a:rPr>
                        <a:t> / </a:t>
                      </a:r>
                      <a:r>
                        <a:rPr lang="zh-CN" altLang="en-US" sz="1400" b="1" dirty="0">
                          <a:solidFill>
                            <a:schemeClr val="bg1"/>
                          </a:solidFill>
                          <a:latin typeface="微软雅黑" panose="020B0503020204020204" charset="-122"/>
                          <a:ea typeface="微软雅黑" panose="020B0503020204020204" charset="-122"/>
                          <a:sym typeface="+mn-ea"/>
                        </a:rPr>
                        <a:t>患者特征</a:t>
                      </a:r>
                      <a:endParaRPr lang="zh-CN" altLang="en-US" sz="1400" b="1" dirty="0">
                        <a:solidFill>
                          <a:schemeClr val="bg1"/>
                        </a:solidFill>
                        <a:latin typeface="微软雅黑" panose="020B0503020204020204" charset="-122"/>
                        <a:ea typeface="微软雅黑" panose="020B0503020204020204" charset="-122"/>
                        <a:sym typeface="+mn-ea"/>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3957BB"/>
                    </a:solidFill>
                  </a:tcPr>
                </a:tc>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ea typeface="微软雅黑" panose="020B0503020204020204" charset="-122"/>
                          <a:sym typeface="+mn-ea"/>
                        </a:rPr>
                        <a:t>参照药品</a:t>
                      </a:r>
                      <a:endParaRPr lang="zh-CN" altLang="en-US" sz="1400" b="1" dirty="0">
                        <a:solidFill>
                          <a:schemeClr val="bg1"/>
                        </a:solidFill>
                        <a:latin typeface="微软雅黑" panose="020B0503020204020204" charset="-122"/>
                        <a:ea typeface="微软雅黑" panose="020B0503020204020204" charset="-122"/>
                        <a:sym typeface="+mn-ea"/>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3957BB"/>
                    </a:solidFill>
                  </a:tcPr>
                </a:tc>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sym typeface="微软雅黑" panose="020B0503020204020204" charset="-122"/>
                        </a:rPr>
                        <a:t>申报品种</a:t>
                      </a:r>
                      <a:endParaRPr lang="zh-CN" altLang="en-US" sz="1400" b="1" dirty="0">
                        <a:solidFill>
                          <a:schemeClr val="bg1"/>
                        </a:solidFill>
                        <a:latin typeface="微软雅黑" panose="020B0503020204020204" charset="-122"/>
                        <a:ea typeface="微软雅黑" panose="020B0503020204020204" charset="-122"/>
                        <a:sym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54C5E"/>
                    </a:solidFill>
                  </a:tcPr>
                </a:tc>
              </a:tr>
              <a:tr h="360000">
                <a:tc>
                  <a:txBody>
                    <a:bodyPr/>
                    <a:p>
                      <a:pPr indent="0" algn="ctr" fontAlgn="auto">
                        <a:lnSpc>
                          <a:spcPct val="125000"/>
                        </a:lnSpc>
                        <a:buNone/>
                      </a:pPr>
                      <a:r>
                        <a:rPr lang="zh-CN" altLang="en-US" sz="1400" b="1">
                          <a:solidFill>
                            <a:srgbClr val="3957BB"/>
                          </a:solidFill>
                        </a:rPr>
                        <a:t>急性左心衰竭</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latin typeface="微软雅黑" panose="020B0503020204020204" charset="-122"/>
                          <a:ea typeface="微软雅黑" panose="020B0503020204020204" charset="-122"/>
                          <a:cs typeface="微软雅黑" panose="020B0503020204020204" charset="-122"/>
                        </a:rPr>
                        <a:t>可能发生</a:t>
                      </a:r>
                      <a:endParaRPr lang="zh-CN" altLang="en-US"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未见报道</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rPr>
                        <a:t>呼吸困难</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latin typeface="微软雅黑" panose="020B0503020204020204" charset="-122"/>
                          <a:ea typeface="微软雅黑" panose="020B0503020204020204" charset="-122"/>
                          <a:cs typeface="微软雅黑" panose="020B0503020204020204" charset="-122"/>
                        </a:rPr>
                        <a:t>可能发生</a:t>
                      </a:r>
                      <a:endParaRPr lang="zh-CN" altLang="en-US"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未见报道</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rPr>
                        <a:t>乳酸血症</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solidFill>
                            <a:schemeClr val="tx1"/>
                          </a:solidFill>
                          <a:latin typeface="微软雅黑" panose="020B0503020204020204" charset="-122"/>
                          <a:ea typeface="微软雅黑" panose="020B0503020204020204" charset="-122"/>
                        </a:rPr>
                        <a:t>禁用</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ctr" fontAlgn="auto">
                        <a:lnSpc>
                          <a:spcPct val="100000"/>
                        </a:lnSpc>
                        <a:spcBef>
                          <a:spcPts val="600"/>
                        </a:spcBef>
                        <a:buClrTx/>
                        <a:buSzTx/>
                        <a:buFont typeface="Wingdings" panose="05000000000000000000" charset="0"/>
                        <a:buNone/>
                      </a:pPr>
                      <a:r>
                        <a:rPr lang="zh-CN" altLang="en-US" sz="1200" b="0" dirty="0">
                          <a:solidFill>
                            <a:schemeClr val="tx1"/>
                          </a:solidFill>
                          <a:latin typeface="微软雅黑" panose="020B0503020204020204" charset="-122"/>
                          <a:ea typeface="微软雅黑" panose="020B0503020204020204" charset="-122"/>
                        </a:rPr>
                        <a:t>可用</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rPr>
                        <a:t>高氮血症</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solidFill>
                            <a:schemeClr val="tx1"/>
                          </a:solidFill>
                          <a:latin typeface="微软雅黑" panose="020B0503020204020204" charset="-122"/>
                          <a:ea typeface="微软雅黑" panose="020B0503020204020204" charset="-122"/>
                        </a:rPr>
                        <a:t>禁用</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ctr" fontAlgn="auto">
                        <a:lnSpc>
                          <a:spcPct val="100000"/>
                        </a:lnSpc>
                        <a:spcBef>
                          <a:spcPts val="600"/>
                        </a:spcBef>
                        <a:buClrTx/>
                        <a:buSzTx/>
                        <a:buFont typeface="Wingdings" panose="05000000000000000000" charset="0"/>
                        <a:buNone/>
                      </a:pPr>
                      <a:r>
                        <a:rPr lang="zh-CN" altLang="en-US" sz="1200" b="0" dirty="0">
                          <a:solidFill>
                            <a:schemeClr val="tx1"/>
                          </a:solidFill>
                          <a:latin typeface="微软雅黑" panose="020B0503020204020204" charset="-122"/>
                          <a:ea typeface="微软雅黑" panose="020B0503020204020204" charset="-122"/>
                        </a:rPr>
                        <a:t>可用</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sz="1400" b="1">
                          <a:solidFill>
                            <a:srgbClr val="3957BB"/>
                          </a:solidFill>
                        </a:rPr>
                        <a:t>糖尿病</a:t>
                      </a:r>
                      <a:endParaRPr lang="zh-CN"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sz="1200" b="0" dirty="0">
                          <a:latin typeface="微软雅黑" panose="020B0503020204020204" charset="-122"/>
                          <a:ea typeface="微软雅黑" panose="020B0503020204020204" charset="-122"/>
                          <a:cs typeface="微软雅黑" panose="020B0503020204020204" charset="-122"/>
                        </a:rPr>
                        <a:t>禁用</a:t>
                      </a:r>
                      <a:endParaRPr lang="zh-CN"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慎用</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rPr>
                        <a:t>少尿</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sz="1200" b="0" dirty="0">
                          <a:latin typeface="微软雅黑" panose="020B0503020204020204" charset="-122"/>
                          <a:ea typeface="微软雅黑" panose="020B0503020204020204" charset="-122"/>
                          <a:cs typeface="微软雅黑" panose="020B0503020204020204" charset="-122"/>
                        </a:rPr>
                        <a:t>禁用</a:t>
                      </a:r>
                      <a:endParaRPr lang="zh-CN"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慎用</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rPr>
                        <a:t>老年用药</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latin typeface="微软雅黑" panose="020B0503020204020204" charset="-122"/>
                          <a:ea typeface="微软雅黑" panose="020B0503020204020204" charset="-122"/>
                          <a:cs typeface="微软雅黑" panose="020B0503020204020204" charset="-122"/>
                        </a:rPr>
                        <a:t>慎用</a:t>
                      </a:r>
                      <a:endParaRPr lang="zh-CN" altLang="en-US"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酌情减量</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bl>
          </a:graphicData>
        </a:graphic>
      </p:graphicFrame>
      <p:graphicFrame>
        <p:nvGraphicFramePr>
          <p:cNvPr id="78" name="表格 77"/>
          <p:cNvGraphicFramePr/>
          <p:nvPr>
            <p:custDataLst>
              <p:tags r:id="rId15"/>
            </p:custDataLst>
          </p:nvPr>
        </p:nvGraphicFramePr>
        <p:xfrm>
          <a:off x="6327775" y="2346960"/>
          <a:ext cx="5220000" cy="3120390"/>
        </p:xfrm>
        <a:graphic>
          <a:graphicData uri="http://schemas.openxmlformats.org/drawingml/2006/table">
            <a:tbl>
              <a:tblPr/>
              <a:tblGrid>
                <a:gridCol w="2160000"/>
                <a:gridCol w="1440000"/>
                <a:gridCol w="1620000"/>
              </a:tblGrid>
              <a:tr h="411480">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ea typeface="微软雅黑" panose="020B0503020204020204" charset="-122"/>
                          <a:sym typeface="+mn-ea"/>
                        </a:rPr>
                        <a:t>不良反应</a:t>
                      </a:r>
                      <a:r>
                        <a:rPr lang="en-US" altLang="zh-CN" sz="1400" b="1" dirty="0">
                          <a:solidFill>
                            <a:schemeClr val="bg1"/>
                          </a:solidFill>
                          <a:latin typeface="微软雅黑" panose="020B0503020204020204" charset="-122"/>
                          <a:ea typeface="微软雅黑" panose="020B0503020204020204" charset="-122"/>
                          <a:sym typeface="+mn-ea"/>
                        </a:rPr>
                        <a:t> / </a:t>
                      </a:r>
                      <a:r>
                        <a:rPr lang="zh-CN" altLang="en-US" sz="1400" b="1" dirty="0">
                          <a:solidFill>
                            <a:schemeClr val="bg1"/>
                          </a:solidFill>
                          <a:latin typeface="微软雅黑" panose="020B0503020204020204" charset="-122"/>
                          <a:ea typeface="微软雅黑" panose="020B0503020204020204" charset="-122"/>
                          <a:sym typeface="+mn-ea"/>
                        </a:rPr>
                        <a:t>患者特征</a:t>
                      </a:r>
                      <a:endParaRPr lang="zh-CN" altLang="en-US" sz="1400" b="1" dirty="0">
                        <a:solidFill>
                          <a:schemeClr val="bg1"/>
                        </a:solidFill>
                        <a:latin typeface="微软雅黑" panose="020B0503020204020204" charset="-122"/>
                        <a:ea typeface="微软雅黑" panose="020B0503020204020204" charset="-122"/>
                        <a:sym typeface="+mn-ea"/>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3957BB"/>
                    </a:solidFill>
                  </a:tcPr>
                </a:tc>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ea typeface="微软雅黑" panose="020B0503020204020204" charset="-122"/>
                          <a:sym typeface="+mn-ea"/>
                        </a:rPr>
                        <a:t>参照药品</a:t>
                      </a:r>
                      <a:endParaRPr lang="zh-CN" altLang="en-US" sz="1400" b="1" dirty="0">
                        <a:solidFill>
                          <a:schemeClr val="bg1"/>
                        </a:solidFill>
                        <a:latin typeface="微软雅黑" panose="020B0503020204020204" charset="-122"/>
                        <a:ea typeface="微软雅黑" panose="020B0503020204020204" charset="-122"/>
                        <a:sym typeface="+mn-ea"/>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3957BB"/>
                    </a:solidFill>
                  </a:tcPr>
                </a:tc>
                <a:tc>
                  <a:txBody>
                    <a:bodyPr/>
                    <a:p>
                      <a:pPr algn="ctr">
                        <a:lnSpc>
                          <a:spcPct val="150000"/>
                        </a:lnSpc>
                        <a:spcBef>
                          <a:spcPts val="0"/>
                        </a:spcBef>
                        <a:spcAft>
                          <a:spcPts val="0"/>
                        </a:spcAft>
                        <a:buClrTx/>
                        <a:buSzTx/>
                        <a:buFontTx/>
                        <a:buNone/>
                        <a:defRPr/>
                      </a:pPr>
                      <a:r>
                        <a:rPr lang="zh-CN" altLang="en-US" sz="1400" b="1" dirty="0">
                          <a:solidFill>
                            <a:schemeClr val="bg1"/>
                          </a:solidFill>
                          <a:latin typeface="微软雅黑" panose="020B0503020204020204" charset="-122"/>
                          <a:sym typeface="微软雅黑" panose="020B0503020204020204" charset="-122"/>
                        </a:rPr>
                        <a:t>申报品种</a:t>
                      </a:r>
                      <a:endParaRPr lang="zh-CN" altLang="en-US" sz="1400" b="1" dirty="0">
                        <a:solidFill>
                          <a:schemeClr val="bg1"/>
                        </a:solidFill>
                        <a:latin typeface="微软雅黑" panose="020B0503020204020204" charset="-122"/>
                        <a:ea typeface="微软雅黑" panose="020B0503020204020204" charset="-122"/>
                        <a:sym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54C5E"/>
                    </a:solidFill>
                  </a:tcPr>
                </a:tc>
              </a:tr>
              <a:tr h="360000">
                <a:tc>
                  <a:txBody>
                    <a:bodyPr/>
                    <a:p>
                      <a:pPr indent="0" algn="ctr" fontAlgn="auto">
                        <a:lnSpc>
                          <a:spcPct val="125000"/>
                        </a:lnSpc>
                        <a:buNone/>
                      </a:pPr>
                      <a:r>
                        <a:rPr lang="zh-CN" altLang="en-US" sz="1400" b="1">
                          <a:solidFill>
                            <a:srgbClr val="3957BB"/>
                          </a:solidFill>
                        </a:rPr>
                        <a:t>不良反应发生率</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en-US" altLang="zh-CN" sz="1200" b="0" dirty="0">
                          <a:latin typeface="微软雅黑" panose="020B0503020204020204" charset="-122"/>
                          <a:ea typeface="微软雅黑" panose="020B0503020204020204" charset="-122"/>
                          <a:cs typeface="微软雅黑" panose="020B0503020204020204" charset="-122"/>
                        </a:rPr>
                        <a:t>7.4%</a:t>
                      </a:r>
                      <a:endParaRPr lang="en-US" altLang="zh-CN"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en-US" altLang="zh-CN" sz="1200" b="0" dirty="0">
                          <a:latin typeface="微软雅黑" panose="020B0503020204020204" charset="-122"/>
                          <a:ea typeface="微软雅黑" panose="020B0503020204020204" charset="-122"/>
                        </a:rPr>
                        <a:t>0.9%</a:t>
                      </a:r>
                      <a:endParaRPr lang="en-US" altLang="zh-CN"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sym typeface="+mn-ea"/>
                        </a:rPr>
                        <a:t>静脉炎</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latin typeface="微软雅黑" panose="020B0503020204020204" charset="-122"/>
                          <a:ea typeface="微软雅黑" panose="020B0503020204020204" charset="-122"/>
                          <a:cs typeface="微软雅黑" panose="020B0503020204020204" charset="-122"/>
                        </a:rPr>
                        <a:t>可能发生</a:t>
                      </a:r>
                      <a:endParaRPr lang="zh-CN" altLang="en-US"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未见报道</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rPr>
                        <a:t>高钾血症</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solidFill>
                            <a:schemeClr val="tx1"/>
                          </a:solidFill>
                          <a:latin typeface="微软雅黑" panose="020B0503020204020204" charset="-122"/>
                          <a:ea typeface="微软雅黑" panose="020B0503020204020204" charset="-122"/>
                        </a:rPr>
                        <a:t>可能导致或加重</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ctr" fontAlgn="auto">
                        <a:lnSpc>
                          <a:spcPct val="100000"/>
                        </a:lnSpc>
                        <a:spcBef>
                          <a:spcPts val="600"/>
                        </a:spcBef>
                        <a:buClrTx/>
                        <a:buSzTx/>
                        <a:buFont typeface="Wingdings" panose="05000000000000000000" charset="0"/>
                        <a:buNone/>
                      </a:pPr>
                      <a:r>
                        <a:rPr lang="zh-CN" altLang="en-US" sz="1200" dirty="0">
                          <a:latin typeface="微软雅黑" panose="020B0503020204020204" charset="-122"/>
                          <a:ea typeface="微软雅黑" panose="020B0503020204020204" charset="-122"/>
                          <a:sym typeface="+mn-ea"/>
                        </a:rPr>
                        <a:t>未见报道</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rPr>
                        <a:t>高磷血症</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solidFill>
                            <a:schemeClr val="tx1"/>
                          </a:solidFill>
                          <a:latin typeface="微软雅黑" panose="020B0503020204020204" charset="-122"/>
                          <a:ea typeface="微软雅黑" panose="020B0503020204020204" charset="-122"/>
                        </a:rPr>
                        <a:t>可能导致或加重</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ctr" fontAlgn="auto">
                        <a:lnSpc>
                          <a:spcPct val="100000"/>
                        </a:lnSpc>
                        <a:spcBef>
                          <a:spcPts val="600"/>
                        </a:spcBef>
                        <a:buClrTx/>
                        <a:buSzTx/>
                        <a:buFont typeface="Wingdings" panose="05000000000000000000" charset="0"/>
                        <a:buNone/>
                      </a:pPr>
                      <a:r>
                        <a:rPr lang="zh-CN" altLang="en-US" sz="1200" dirty="0">
                          <a:latin typeface="微软雅黑" panose="020B0503020204020204" charset="-122"/>
                          <a:ea typeface="微软雅黑" panose="020B0503020204020204" charset="-122"/>
                          <a:sym typeface="+mn-ea"/>
                        </a:rPr>
                        <a:t>未见报道</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sz="1400" b="1">
                          <a:solidFill>
                            <a:srgbClr val="3957BB"/>
                          </a:solidFill>
                        </a:rPr>
                        <a:t>高镁血症</a:t>
                      </a:r>
                      <a:endParaRPr lang="zh-CN"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solidFill>
                            <a:schemeClr val="tx1"/>
                          </a:solidFill>
                          <a:latin typeface="微软雅黑" panose="020B0503020204020204" charset="-122"/>
                          <a:ea typeface="微软雅黑" panose="020B0503020204020204" charset="-122"/>
                        </a:rPr>
                        <a:t>可能导致或加重</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indent="0" algn="ctr" fontAlgn="auto">
                        <a:lnSpc>
                          <a:spcPct val="100000"/>
                        </a:lnSpc>
                        <a:spcBef>
                          <a:spcPts val="600"/>
                        </a:spcBef>
                        <a:buClrTx/>
                        <a:buSzTx/>
                        <a:buFont typeface="Wingdings" panose="05000000000000000000" charset="0"/>
                        <a:buNone/>
                      </a:pPr>
                      <a:r>
                        <a:rPr lang="zh-CN" altLang="en-US" sz="1200" dirty="0">
                          <a:latin typeface="微软雅黑" panose="020B0503020204020204" charset="-122"/>
                          <a:ea typeface="微软雅黑" panose="020B0503020204020204" charset="-122"/>
                          <a:sym typeface="+mn-ea"/>
                        </a:rPr>
                        <a:t>未见报道</a:t>
                      </a:r>
                      <a:endParaRPr lang="zh-CN" altLang="en-US" sz="1200" b="0" dirty="0">
                        <a:solidFill>
                          <a:schemeClr val="tx1"/>
                        </a:solidFill>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360000">
                <a:tc>
                  <a:txBody>
                    <a:bodyPr/>
                    <a:p>
                      <a:pPr indent="0" algn="ctr" fontAlgn="auto">
                        <a:lnSpc>
                          <a:spcPct val="125000"/>
                        </a:lnSpc>
                        <a:buNone/>
                      </a:pPr>
                      <a:r>
                        <a:rPr lang="zh-CN" altLang="en-US" sz="1400" b="1">
                          <a:solidFill>
                            <a:srgbClr val="3957BB"/>
                          </a:solidFill>
                        </a:rPr>
                        <a:t>甲减及甲旁减</a:t>
                      </a:r>
                      <a:endParaRPr lang="en-US" altLang="zh-CN"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sz="1200" b="0" dirty="0">
                          <a:latin typeface="微软雅黑" panose="020B0503020204020204" charset="-122"/>
                          <a:ea typeface="微软雅黑" panose="020B0503020204020204" charset="-122"/>
                          <a:cs typeface="微软雅黑" panose="020B0503020204020204" charset="-122"/>
                        </a:rPr>
                        <a:t>禁用</a:t>
                      </a:r>
                      <a:endParaRPr lang="zh-CN"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可用</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r h="252000">
                <a:tc>
                  <a:txBody>
                    <a:bodyPr/>
                    <a:p>
                      <a:pPr indent="0" algn="ctr" fontAlgn="auto">
                        <a:lnSpc>
                          <a:spcPct val="125000"/>
                        </a:lnSpc>
                        <a:buNone/>
                      </a:pPr>
                      <a:r>
                        <a:rPr lang="zh-CN" altLang="en-US" sz="1400" b="1">
                          <a:solidFill>
                            <a:srgbClr val="3957BB"/>
                          </a:solidFill>
                        </a:rPr>
                        <a:t>儿童用药</a:t>
                      </a:r>
                      <a:endParaRPr lang="zh-CN" altLang="en-US" sz="1400" b="1">
                        <a:solidFill>
                          <a:srgbClr val="3957BB"/>
                        </a:solidFill>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CEE5F6"/>
                    </a:solidFill>
                  </a:tcPr>
                </a:tc>
                <a:tc>
                  <a:txBody>
                    <a:bodyPr/>
                    <a:p>
                      <a:pPr indent="0" algn="ctr" fontAlgn="auto">
                        <a:lnSpc>
                          <a:spcPct val="125000"/>
                        </a:lnSpc>
                        <a:spcBef>
                          <a:spcPts val="600"/>
                        </a:spcBef>
                        <a:buNone/>
                      </a:pPr>
                      <a:r>
                        <a:rPr lang="zh-CN" altLang="en-US" sz="1200" b="0" dirty="0">
                          <a:latin typeface="微软雅黑" panose="020B0503020204020204" charset="-122"/>
                          <a:ea typeface="微软雅黑" panose="020B0503020204020204" charset="-122"/>
                          <a:cs typeface="微软雅黑" panose="020B0503020204020204" charset="-122"/>
                        </a:rPr>
                        <a:t>未进行该项试验且无可靠参考文献</a:t>
                      </a:r>
                      <a:endParaRPr lang="zh-CN" altLang="en-US" sz="1200" b="0" dirty="0">
                        <a:latin typeface="微软雅黑" panose="020B0503020204020204" charset="-122"/>
                        <a:ea typeface="微软雅黑" panose="020B0503020204020204" charset="-122"/>
                        <a:cs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c>
                  <a:txBody>
                    <a:bodyPr/>
                    <a:p>
                      <a:pPr marR="0" lvl="0" indent="0" algn="ctr" defTabSz="914400" rtl="0" fontAlgn="auto">
                        <a:lnSpc>
                          <a:spcPct val="100000"/>
                        </a:lnSpc>
                        <a:spcBef>
                          <a:spcPts val="600"/>
                        </a:spcBef>
                        <a:buClrTx/>
                        <a:buSzTx/>
                        <a:buFont typeface="Wingdings" panose="05000000000000000000" charset="0"/>
                        <a:buNone/>
                      </a:pPr>
                      <a:r>
                        <a:rPr lang="zh-CN" altLang="en-US" sz="1200" b="0" dirty="0">
                          <a:latin typeface="微软雅黑" panose="020B0503020204020204" charset="-122"/>
                          <a:ea typeface="微软雅黑" panose="020B0503020204020204" charset="-122"/>
                        </a:rPr>
                        <a:t>安全性研究证明耐受</a:t>
                      </a:r>
                      <a:endParaRPr lang="zh-CN" altLang="en-US" sz="1200" b="0" dirty="0">
                        <a:latin typeface="微软雅黑" panose="020B0503020204020204" charset="-122"/>
                        <a:ea typeface="微软雅黑" panose="020B0503020204020204" charset="-122"/>
                      </a:endParaRPr>
                    </a:p>
                  </a:txBody>
                  <a:tcPr anchor="ctr">
                    <a:lnL w="28575">
                      <a:solidFill>
                        <a:schemeClr val="bg1"/>
                      </a:solidFill>
                      <a:prstDash val="solid"/>
                    </a:lnL>
                    <a:lnR w="28575">
                      <a:solidFill>
                        <a:schemeClr val="bg1"/>
                      </a:solidFill>
                      <a:prstDash val="solid"/>
                    </a:lnR>
                    <a:lnT w="28575">
                      <a:solidFill>
                        <a:schemeClr val="bg1"/>
                      </a:solidFill>
                      <a:prstDash val="solid"/>
                    </a:lnT>
                    <a:lnB w="28575">
                      <a:solidFill>
                        <a:schemeClr val="bg1"/>
                      </a:solidFill>
                      <a:prstDash val="solid"/>
                    </a:lnB>
                    <a:lnTlToBr>
                      <a:noFill/>
                    </a:lnTlToBr>
                    <a:lnBlToTr>
                      <a:noFill/>
                    </a:lnBlToTr>
                    <a:solidFill>
                      <a:srgbClr val="EDF5FB"/>
                    </a:solidFill>
                  </a:tcPr>
                </a:tc>
              </a:tr>
            </a:tbl>
          </a:graphicData>
        </a:graphic>
      </p:graphicFrame>
      <p:grpSp>
        <p:nvGrpSpPr>
          <p:cNvPr id="83" name="组合 82"/>
          <p:cNvGrpSpPr/>
          <p:nvPr/>
        </p:nvGrpSpPr>
        <p:grpSpPr>
          <a:xfrm rot="0">
            <a:off x="6343650" y="5516880"/>
            <a:ext cx="5039995" cy="360045"/>
            <a:chOff x="11229" y="2630"/>
            <a:chExt cx="7937" cy="567"/>
          </a:xfrm>
        </p:grpSpPr>
        <p:grpSp>
          <p:nvGrpSpPr>
            <p:cNvPr id="84" name="组合 83"/>
            <p:cNvGrpSpPr/>
            <p:nvPr/>
          </p:nvGrpSpPr>
          <p:grpSpPr>
            <a:xfrm>
              <a:off x="11229" y="2630"/>
              <a:ext cx="7937" cy="567"/>
              <a:chOff x="11229" y="2630"/>
              <a:chExt cx="7937" cy="567"/>
            </a:xfrm>
          </p:grpSpPr>
          <p:sp>
            <p:nvSpPr>
              <p:cNvPr id="85" name="圆角矩形 84"/>
              <p:cNvSpPr/>
              <p:nvPr>
                <p:custDataLst>
                  <p:tags r:id="rId16"/>
                </p:custDataLst>
              </p:nvPr>
            </p:nvSpPr>
            <p:spPr>
              <a:xfrm>
                <a:off x="11229" y="2630"/>
                <a:ext cx="7937"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86" name="椭圆 85"/>
              <p:cNvSpPr/>
              <p:nvPr>
                <p:custDataLst>
                  <p:tags r:id="rId17"/>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87" name="图片 86" descr="对"/>
              <p:cNvPicPr>
                <a:picLocks noChangeAspect="1"/>
              </p:cNvPicPr>
              <p:nvPr>
                <p:custDataLst>
                  <p:tags r:id="rId18"/>
                </p:custDataLst>
              </p:nvPr>
            </p:nvPicPr>
            <p:blipFill>
              <a:blip r:embed="rId7">
                <a:extLst>
                  <a:ext uri="{96DAC541-7B7A-43D3-8B79-37D633B846F1}">
                    <asvg:svgBlip xmlns:asvg="http://schemas.microsoft.com/office/drawing/2016/SVG/main" r:embed="rId8"/>
                  </a:ext>
                </a:extLst>
              </a:blip>
              <a:stretch>
                <a:fillRect/>
              </a:stretch>
            </p:blipFill>
            <p:spPr>
              <a:xfrm>
                <a:off x="11628" y="2700"/>
                <a:ext cx="454" cy="454"/>
              </a:xfrm>
              <a:prstGeom prst="rect">
                <a:avLst/>
              </a:prstGeom>
            </p:spPr>
          </p:pic>
        </p:grpSp>
        <p:sp>
          <p:nvSpPr>
            <p:cNvPr id="88" name="文本框 87"/>
            <p:cNvSpPr txBox="1"/>
            <p:nvPr>
              <p:custDataLst>
                <p:tags r:id="rId19"/>
              </p:custDataLst>
            </p:nvPr>
          </p:nvSpPr>
          <p:spPr>
            <a:xfrm>
              <a:off x="12281" y="2674"/>
              <a:ext cx="6596" cy="483"/>
            </a:xfrm>
            <a:prstGeom prst="rect">
              <a:avLst/>
            </a:prstGeom>
            <a:noFill/>
          </p:spPr>
          <p:txBody>
            <a:bodyPr wrap="square" rtlCol="0" anchor="ctr" anchorCtr="0">
              <a:spAutoFit/>
            </a:bodyPr>
            <a:p>
              <a:r>
                <a:rPr lang="zh-CN" altLang="en-US"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电解质浓度接近生理范围，不增加电解质紊乱风险</a:t>
              </a:r>
              <a:endParaRPr lang="zh-CN" altLang="en-US"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grpSp>
        <p:nvGrpSpPr>
          <p:cNvPr id="89" name="组合 88"/>
          <p:cNvGrpSpPr/>
          <p:nvPr/>
        </p:nvGrpSpPr>
        <p:grpSpPr>
          <a:xfrm rot="0">
            <a:off x="6343650" y="6021070"/>
            <a:ext cx="5039995" cy="360045"/>
            <a:chOff x="11229" y="2630"/>
            <a:chExt cx="7937" cy="567"/>
          </a:xfrm>
        </p:grpSpPr>
        <p:grpSp>
          <p:nvGrpSpPr>
            <p:cNvPr id="90" name="组合 89"/>
            <p:cNvGrpSpPr/>
            <p:nvPr/>
          </p:nvGrpSpPr>
          <p:grpSpPr>
            <a:xfrm>
              <a:off x="11229" y="2630"/>
              <a:ext cx="7937" cy="567"/>
              <a:chOff x="11229" y="2630"/>
              <a:chExt cx="7937" cy="567"/>
            </a:xfrm>
          </p:grpSpPr>
          <p:sp>
            <p:nvSpPr>
              <p:cNvPr id="91" name="圆角矩形 90"/>
              <p:cNvSpPr/>
              <p:nvPr>
                <p:custDataLst>
                  <p:tags r:id="rId20"/>
                </p:custDataLst>
              </p:nvPr>
            </p:nvSpPr>
            <p:spPr>
              <a:xfrm>
                <a:off x="11229" y="2630"/>
                <a:ext cx="7937" cy="567"/>
              </a:xfrm>
              <a:prstGeom prst="roundRect">
                <a:avLst>
                  <a:gd name="adj" fmla="val 50000"/>
                </a:avLst>
              </a:prstGeom>
              <a:gradFill>
                <a:gsLst>
                  <a:gs pos="100000">
                    <a:srgbClr val="E54C5E">
                      <a:lumMod val="60000"/>
                      <a:lumOff val="40000"/>
                    </a:srgbClr>
                  </a:gs>
                  <a:gs pos="0">
                    <a:srgbClr val="E54C5E"/>
                  </a:gs>
                </a:gsLst>
                <a:lin ang="0" scaled="0"/>
              </a:gradFill>
              <a:ln w="12700" cap="flat" cmpd="sng" algn="ctr">
                <a:noFill/>
                <a:prstDash val="solid"/>
                <a:miter lim="800000"/>
              </a:ln>
              <a:effectLst>
                <a:outerShdw blurRad="63500" dist="63500" dir="2700000" algn="tl" rotWithShape="0">
                  <a:srgbClr val="E54C5E">
                    <a:lumMod val="60000"/>
                    <a:lumOff val="40000"/>
                    <a:alpha val="50000"/>
                  </a:srgbClr>
                </a:outerShdw>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sp>
            <p:nvSpPr>
              <p:cNvPr id="92" name="椭圆 91"/>
              <p:cNvSpPr/>
              <p:nvPr>
                <p:custDataLst>
                  <p:tags r:id="rId21"/>
                </p:custDataLst>
              </p:nvPr>
            </p:nvSpPr>
            <p:spPr>
              <a:xfrm>
                <a:off x="11601" y="2687"/>
                <a:ext cx="454" cy="454"/>
              </a:xfrm>
              <a:prstGeom prst="ellipse">
                <a:avLst/>
              </a:prstGeom>
              <a:solidFill>
                <a:sysClr val="window" lastClr="FFFFFF"/>
              </a:solidFill>
              <a:ln w="12700" cap="flat" cmpd="sng" algn="ctr">
                <a:noFill/>
                <a:prstDash val="solid"/>
                <a:miter lim="800000"/>
              </a:ln>
              <a:effectLst/>
            </p:spPr>
            <p:txBody>
              <a:bodyPr rtlCol="0" anchor="ctr"/>
              <a:p>
                <a:pPr algn="ctr"/>
                <a:endParaRPr lang="zh-CN" altLang="en-US">
                  <a:solidFill>
                    <a:sysClr val="window" lastClr="FFFFFF"/>
                  </a:solidFill>
                  <a:latin typeface="Calibri" panose="020F0502020204030204" charset="0"/>
                  <a:ea typeface="微软雅黑" panose="020B0503020204020204" charset="-122"/>
                </a:endParaRPr>
              </a:p>
            </p:txBody>
          </p:sp>
          <p:pic>
            <p:nvPicPr>
              <p:cNvPr id="93" name="图片 92" descr="对"/>
              <p:cNvPicPr>
                <a:picLocks noChangeAspect="1"/>
              </p:cNvPicPr>
              <p:nvPr>
                <p:custDataLst>
                  <p:tags r:id="rId22"/>
                </p:custDataLst>
              </p:nvPr>
            </p:nvPicPr>
            <p:blipFill>
              <a:blip r:embed="rId7">
                <a:extLst>
                  <a:ext uri="{96DAC541-7B7A-43D3-8B79-37D633B846F1}">
                    <asvg:svgBlip xmlns:asvg="http://schemas.microsoft.com/office/drawing/2016/SVG/main" r:embed="rId8"/>
                  </a:ext>
                </a:extLst>
              </a:blip>
              <a:stretch>
                <a:fillRect/>
              </a:stretch>
            </p:blipFill>
            <p:spPr>
              <a:xfrm>
                <a:off x="11628" y="2700"/>
                <a:ext cx="454" cy="454"/>
              </a:xfrm>
              <a:prstGeom prst="rect">
                <a:avLst/>
              </a:prstGeom>
            </p:spPr>
          </p:pic>
        </p:grpSp>
        <p:sp>
          <p:nvSpPr>
            <p:cNvPr id="94" name="文本框 93"/>
            <p:cNvSpPr txBox="1"/>
            <p:nvPr>
              <p:custDataLst>
                <p:tags r:id="rId23"/>
              </p:custDataLst>
            </p:nvPr>
          </p:nvSpPr>
          <p:spPr>
            <a:xfrm>
              <a:off x="12281" y="2674"/>
              <a:ext cx="6596" cy="483"/>
            </a:xfrm>
            <a:prstGeom prst="rect">
              <a:avLst/>
            </a:prstGeom>
            <a:noFill/>
          </p:spPr>
          <p:txBody>
            <a:bodyPr wrap="square" rtlCol="0" anchor="ctr" anchorCtr="0">
              <a:spAutoFit/>
            </a:bodyPr>
            <a:p>
              <a:r>
                <a:rPr lang="zh-CN" altLang="en-US"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rPr>
                <a:t>不良反应发生率较低，禁忌人群更少，儿童适用</a:t>
              </a:r>
              <a:endParaRPr lang="zh-CN" altLang="en-US" sz="1400" b="1">
                <a:solidFill>
                  <a:sysClr val="window" lastClr="FFFFFF"/>
                </a:solidFill>
                <a:effectLst>
                  <a:outerShdw blurRad="63500" dist="38100" dir="2700000" algn="tl" rotWithShape="0">
                    <a:prstClr val="black">
                      <a:alpha val="50000"/>
                    </a:prstClr>
                  </a:outerShdw>
                </a:effectLst>
                <a:latin typeface="微软雅黑" panose="020B0503020204020204" charset="-122"/>
                <a:ea typeface="微软雅黑" panose="020B0503020204020204" charset="-122"/>
                <a:cs typeface="微软雅黑" panose="020B0503020204020204" charset="-122"/>
              </a:endParaRPr>
            </a:p>
          </p:txBody>
        </p:sp>
      </p:grpSp>
      <p:sp>
        <p:nvSpPr>
          <p:cNvPr id="202" name="文本框 201"/>
          <p:cNvSpPr txBox="1"/>
          <p:nvPr>
            <p:custDataLst>
              <p:tags r:id="rId24"/>
            </p:custDataLst>
          </p:nvPr>
        </p:nvSpPr>
        <p:spPr>
          <a:xfrm>
            <a:off x="552450" y="6380480"/>
            <a:ext cx="6001385" cy="441960"/>
          </a:xfrm>
          <a:prstGeom prst="rect">
            <a:avLst/>
          </a:prstGeom>
          <a:noFill/>
        </p:spPr>
        <p:txBody>
          <a:bodyPr wrap="square" lIns="0" tIns="0" rIns="0" bIns="0" rtlCol="0">
            <a:spAutoFit/>
          </a:bodyPr>
          <a:p>
            <a:pPr algn="just">
              <a:lnSpc>
                <a:spcPct val="120000"/>
              </a:lnSpc>
            </a:pPr>
            <a:r>
              <a:rPr lang="en-US" altLang="zh-CN" sz="800" smtClean="0"/>
              <a:t>Ref</a:t>
            </a:r>
            <a:r>
              <a:rPr lang="zh-CN" altLang="en-US" sz="800" smtClean="0"/>
              <a:t>：</a:t>
            </a:r>
            <a:endParaRPr lang="zh-CN" altLang="en-US" sz="800" smtClean="0"/>
          </a:p>
          <a:p>
            <a:pPr algn="just">
              <a:lnSpc>
                <a:spcPct val="120000"/>
              </a:lnSpc>
            </a:pPr>
            <a:r>
              <a:rPr lang="zh-CN" altLang="en-US" sz="800" smtClean="0"/>
              <a:t>葡萄糖加醋酸林格氏液（日本扶桑制药）日本上市药品的情报资料</a:t>
            </a:r>
            <a:r>
              <a:rPr lang="en-US" altLang="zh-CN" sz="800" smtClean="0"/>
              <a:t>, </a:t>
            </a:r>
            <a:r>
              <a:rPr lang="zh-CN" altLang="en-US" sz="800" smtClean="0"/>
              <a:t>2021.</a:t>
            </a:r>
            <a:endParaRPr lang="zh-CN" altLang="en-US" sz="800" smtClean="0"/>
          </a:p>
          <a:p>
            <a:pPr algn="just">
              <a:lnSpc>
                <a:spcPct val="120000"/>
              </a:lnSpc>
            </a:pPr>
            <a:r>
              <a:rPr lang="zh-CN" altLang="en-US" sz="800" smtClean="0"/>
              <a:t>复方乳酸钠葡萄糖注射液说明书</a:t>
            </a:r>
            <a:r>
              <a:rPr lang="en-US" altLang="zh-CN" sz="800" smtClean="0"/>
              <a:t>. </a:t>
            </a:r>
            <a:r>
              <a:rPr lang="zh-CN" altLang="en-US" sz="800" smtClean="0"/>
              <a:t>复方电解质醋酸钠葡萄糖注射液说明书</a:t>
            </a:r>
            <a:endParaRPr lang="zh-CN" altLang="en-US" sz="8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03</a:t>
            </a:r>
            <a:endParaRPr lang="zh-CN" altLang="en-US"/>
          </a:p>
        </p:txBody>
      </p:sp>
      <p:sp>
        <p:nvSpPr>
          <p:cNvPr id="3" name="文本占位符 2"/>
          <p:cNvSpPr>
            <a:spLocks noGrp="1"/>
          </p:cNvSpPr>
          <p:nvPr>
            <p:ph type="body" sz="quarter" idx="11"/>
          </p:nvPr>
        </p:nvSpPr>
        <p:spPr>
          <a:xfrm>
            <a:off x="1863613" y="533011"/>
            <a:ext cx="3008387" cy="497840"/>
          </a:xfrm>
        </p:spPr>
        <p:txBody>
          <a:bodyPr/>
          <a:lstStyle/>
          <a:p>
            <a:r>
              <a:rPr lang="zh-CN" altLang="en-US" b="1" dirty="0">
                <a:sym typeface="+mn-ea"/>
              </a:rPr>
              <a:t>有效性（</a:t>
            </a:r>
            <a:r>
              <a:rPr lang="en-US" altLang="zh-CN" b="1" dirty="0">
                <a:sym typeface="+mn-ea"/>
              </a:rPr>
              <a:t>1/3</a:t>
            </a:r>
            <a:r>
              <a:rPr lang="zh-CN" altLang="en-US" b="1" dirty="0">
                <a:sym typeface="+mn-ea"/>
              </a:rPr>
              <a:t>）</a:t>
            </a:r>
            <a:endParaRPr lang="zh-CN" altLang="en-US" b="1" dirty="0"/>
          </a:p>
        </p:txBody>
      </p:sp>
      <p:graphicFrame>
        <p:nvGraphicFramePr>
          <p:cNvPr id="8" name="表格 7"/>
          <p:cNvGraphicFramePr>
            <a:graphicFrameLocks noGrp="1"/>
          </p:cNvGraphicFramePr>
          <p:nvPr/>
        </p:nvGraphicFramePr>
        <p:xfrm>
          <a:off x="648983" y="1268999"/>
          <a:ext cx="10902543" cy="2728884"/>
        </p:xfrm>
        <a:graphic>
          <a:graphicData uri="http://schemas.openxmlformats.org/drawingml/2006/table">
            <a:tbl>
              <a:tblPr/>
              <a:tblGrid>
                <a:gridCol w="10800000"/>
              </a:tblGrid>
              <a:tr h="431800">
                <a:tc>
                  <a:txBody>
                    <a:bodyPr/>
                    <a:lstStyle/>
                    <a:p>
                      <a:pPr marL="0" marR="0" lvl="0" indent="0" algn="ctr" defTabSz="914400" rtl="0" eaLnBrk="1" fontAlgn="t" latinLnBrk="0" hangingPunct="1">
                        <a:lnSpc>
                          <a:spcPct val="100000"/>
                        </a:lnSpc>
                        <a:spcBef>
                          <a:spcPts val="0"/>
                        </a:spcBef>
                        <a:spcAft>
                          <a:spcPts val="0"/>
                        </a:spcAft>
                        <a:buClrTx/>
                        <a:buSzTx/>
                        <a:buFontTx/>
                        <a:buNone/>
                        <a:defRPr/>
                      </a:pPr>
                      <a:r>
                        <a:rPr kumimoji="1" lang="zh-CN" altLang="en-US" sz="1800" b="1" dirty="0">
                          <a:solidFill>
                            <a:schemeClr val="bg1"/>
                          </a:solidFill>
                          <a:latin typeface="微软雅黑" panose="020B0503020204020204" charset="-122"/>
                          <a:ea typeface="微软雅黑" panose="020B0503020204020204" charset="-122"/>
                          <a:sym typeface="Arial" panose="020B0604020202090204" pitchFamily="34" charset="0"/>
                        </a:rPr>
                        <a:t>上市前及上市后临床研究证实醋酸钠林格葡萄糖注射液有效性</a:t>
                      </a:r>
                      <a:endParaRPr kumimoji="1" lang="zh-CN" altLang="en-US" sz="1800" b="1" dirty="0">
                        <a:solidFill>
                          <a:schemeClr val="bg1"/>
                        </a:solidFill>
                        <a:latin typeface="微软雅黑" panose="020B0503020204020204" charset="-122"/>
                        <a:ea typeface="微软雅黑" panose="020B0503020204020204" charset="-122"/>
                        <a:sym typeface="Arial" panose="020B0604020202090204" pitchFamily="34" charset="0"/>
                      </a:endParaRPr>
                    </a:p>
                  </a:txBody>
                  <a:tcPr marL="28575" marR="28575" marT="19050" marB="19050" anchor="ctr">
                    <a:lnL w="6350" cap="flat" cmpd="sng" algn="ctr">
                      <a:solidFill>
                        <a:srgbClr val="CCE3F6"/>
                      </a:solidFill>
                      <a:prstDash val="solid"/>
                      <a:round/>
                      <a:headEnd type="none" w="med" len="med"/>
                      <a:tailEnd type="none" w="med" len="med"/>
                    </a:lnL>
                    <a:lnR w="6350" cap="flat" cmpd="sng" algn="ctr">
                      <a:solidFill>
                        <a:srgbClr val="CCE3F6"/>
                      </a:solidFill>
                      <a:prstDash val="solid"/>
                      <a:round/>
                      <a:headEnd type="none" w="med" len="med"/>
                      <a:tailEnd type="none" w="med" len="med"/>
                    </a:lnR>
                    <a:lnT w="6350" cap="flat" cmpd="sng" algn="ctr">
                      <a:solidFill>
                        <a:srgbClr val="CCE3F6"/>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58BA"/>
                    </a:solidFill>
                  </a:tcPr>
                </a:tc>
              </a:tr>
            </a:tbl>
          </a:graphicData>
        </a:graphic>
      </p:graphicFrame>
      <p:sp>
        <p:nvSpPr>
          <p:cNvPr id="32" name="文本框 31"/>
          <p:cNvSpPr txBox="1"/>
          <p:nvPr>
            <p:custDataLst>
              <p:tags r:id="rId2"/>
            </p:custDataLst>
          </p:nvPr>
        </p:nvSpPr>
        <p:spPr>
          <a:xfrm>
            <a:off x="552450" y="6380480"/>
            <a:ext cx="6001385" cy="294640"/>
          </a:xfrm>
          <a:prstGeom prst="rect">
            <a:avLst/>
          </a:prstGeom>
          <a:noFill/>
        </p:spPr>
        <p:txBody>
          <a:bodyPr wrap="square" lIns="0" tIns="0" rIns="0" bIns="0" rtlCol="0">
            <a:spAutoFit/>
          </a:bodyPr>
          <a:p>
            <a:pPr algn="just">
              <a:lnSpc>
                <a:spcPct val="120000"/>
              </a:lnSpc>
            </a:pPr>
            <a:r>
              <a:rPr lang="en-US" altLang="zh-CN" sz="800" smtClean="0"/>
              <a:t>Ref</a:t>
            </a:r>
            <a:r>
              <a:rPr lang="zh-CN" altLang="en-US" sz="800" smtClean="0"/>
              <a:t>：</a:t>
            </a:r>
            <a:endParaRPr lang="zh-CN" altLang="en-US" sz="800" smtClean="0"/>
          </a:p>
          <a:p>
            <a:pPr algn="just">
              <a:lnSpc>
                <a:spcPct val="120000"/>
              </a:lnSpc>
            </a:pPr>
            <a:r>
              <a:rPr lang="zh-CN" altLang="en-US" sz="800" smtClean="0"/>
              <a:t>葡萄糖加醋酸林格氏液（日本扶桑制药）日本上市药品的情报资料</a:t>
            </a:r>
            <a:r>
              <a:rPr lang="en-US" altLang="zh-CN" sz="800" smtClean="0"/>
              <a:t>, </a:t>
            </a:r>
            <a:r>
              <a:rPr lang="zh-CN" altLang="en-US" sz="800" smtClean="0"/>
              <a:t>2021.</a:t>
            </a:r>
            <a:endParaRPr lang="zh-CN" altLang="en-US" sz="800" smtClean="0"/>
          </a:p>
        </p:txBody>
      </p:sp>
      <p:graphicFrame>
        <p:nvGraphicFramePr>
          <p:cNvPr id="20" name="表格 19"/>
          <p:cNvGraphicFramePr/>
          <p:nvPr>
            <p:custDataLst>
              <p:tags r:id="rId3"/>
            </p:custDataLst>
          </p:nvPr>
        </p:nvGraphicFramePr>
        <p:xfrm>
          <a:off x="648983" y="1853565"/>
          <a:ext cx="5148000" cy="4356000"/>
        </p:xfrm>
        <a:graphic>
          <a:graphicData uri="http://schemas.openxmlformats.org/drawingml/2006/table">
            <a:tbl>
              <a:tblPr/>
              <a:tblGrid>
                <a:gridCol w="1260000"/>
                <a:gridCol w="3888000"/>
              </a:tblGrid>
              <a:tr h="540000">
                <a:tc>
                  <a:txBody>
                    <a:bodyPr/>
                    <a:p>
                      <a:pPr indent="0" algn="ctr">
                        <a:buNone/>
                      </a:pPr>
                      <a:r>
                        <a:rPr lang="zh-CN" altLang="en-US" sz="1400" b="1">
                          <a:solidFill>
                            <a:srgbClr val="3959B9"/>
                          </a:solidFill>
                        </a:rPr>
                        <a:t>研究类型</a:t>
                      </a:r>
                      <a:endParaRPr lang="zh-CN" altLang="en-US" sz="1400" b="1">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indent="0" algn="l">
                        <a:buNone/>
                      </a:pPr>
                      <a:r>
                        <a:rPr lang="zh-CN" altLang="en-US" sz="1200" b="1" dirty="0">
                          <a:solidFill>
                            <a:srgbClr val="FF0000"/>
                          </a:solidFill>
                          <a:effectLst/>
                          <a:latin typeface="微软雅黑" panose="020B0503020204020204" charset="-122"/>
                          <a:ea typeface="微软雅黑" panose="020B0503020204020204" charset="-122"/>
                        </a:rPr>
                        <a:t>上市前研究</a:t>
                      </a:r>
                      <a:r>
                        <a:rPr lang="zh-CN" altLang="en-US" sz="1200" dirty="0">
                          <a:effectLst/>
                          <a:latin typeface="微软雅黑" panose="020B0503020204020204" charset="-122"/>
                          <a:ea typeface="微软雅黑" panose="020B0503020204020204" charset="-122"/>
                        </a:rPr>
                        <a:t>，在</a:t>
                      </a:r>
                      <a:r>
                        <a:rPr lang="zh-CN" altLang="en-US" sz="1200" b="1" dirty="0">
                          <a:solidFill>
                            <a:srgbClr val="FF0000"/>
                          </a:solidFill>
                          <a:effectLst/>
                          <a:latin typeface="微软雅黑" panose="020B0503020204020204" charset="-122"/>
                          <a:ea typeface="微软雅黑" panose="020B0503020204020204" charset="-122"/>
                        </a:rPr>
                        <a:t>日本20家单位</a:t>
                      </a:r>
                      <a:r>
                        <a:rPr lang="zh-CN" altLang="en-US" sz="1200" dirty="0">
                          <a:effectLst/>
                          <a:latin typeface="微软雅黑" panose="020B0503020204020204" charset="-122"/>
                          <a:ea typeface="微软雅黑" panose="020B0503020204020204" charset="-122"/>
                        </a:rPr>
                        <a:t>进行</a:t>
                      </a:r>
                      <a:endParaRPr lang="zh-CN" altLang="en-US" sz="1200" dirty="0">
                        <a:effectLst/>
                        <a:latin typeface="微软雅黑" panose="020B0503020204020204" charset="-122"/>
                        <a:ea typeface="微软雅黑" panose="020B0503020204020204" charset="-122"/>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EDF5FB"/>
                    </a:solidFill>
                  </a:tcPr>
                </a:tc>
              </a:tr>
              <a:tr h="648000">
                <a:tc>
                  <a:txBody>
                    <a:bodyPr/>
                    <a:p>
                      <a:pPr indent="0" algn="ctr">
                        <a:buNone/>
                      </a:pPr>
                      <a:r>
                        <a:rPr lang="zh-CN" altLang="en-US" sz="1400" b="1">
                          <a:solidFill>
                            <a:srgbClr val="3959B9"/>
                          </a:solidFill>
                        </a:rPr>
                        <a:t>研究对象</a:t>
                      </a:r>
                      <a:endParaRPr lang="zh-CN" altLang="en-US" sz="1400" b="1">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indent="0" algn="l" fontAlgn="auto">
                        <a:lnSpc>
                          <a:spcPct val="125000"/>
                        </a:lnSpc>
                        <a:buClrTx/>
                        <a:buSzTx/>
                        <a:buFontTx/>
                        <a:buNone/>
                      </a:pPr>
                      <a:r>
                        <a:rPr lang="zh-CN" altLang="en-US" sz="1200" dirty="0">
                          <a:effectLst/>
                          <a:latin typeface="微软雅黑" panose="020B0503020204020204" charset="-122"/>
                          <a:ea typeface="微软雅黑" panose="020B0503020204020204" charset="-122"/>
                        </a:rPr>
                        <a:t>全身麻醉状态下的手术患者以及包含烧伤、肝功能障碍等其他疾病的患者共</a:t>
                      </a:r>
                      <a:r>
                        <a:rPr lang="zh-CN" altLang="en-US" sz="1200" b="1" dirty="0">
                          <a:solidFill>
                            <a:srgbClr val="FF0000"/>
                          </a:solidFill>
                          <a:effectLst/>
                          <a:latin typeface="微软雅黑" panose="020B0503020204020204" charset="-122"/>
                          <a:ea typeface="微软雅黑" panose="020B0503020204020204" charset="-122"/>
                        </a:rPr>
                        <a:t>229例</a:t>
                      </a:r>
                      <a:endParaRPr lang="zh-CN" altLang="en-US" sz="1200" b="1" dirty="0">
                        <a:solidFill>
                          <a:srgbClr val="FF0000"/>
                        </a:solidFill>
                        <a:effectLst/>
                        <a:latin typeface="微软雅黑" panose="020B0503020204020204" charset="-122"/>
                        <a:ea typeface="微软雅黑" panose="020B0503020204020204" charset="-122"/>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F6FAFD"/>
                    </a:solidFill>
                  </a:tcPr>
                </a:tc>
              </a:tr>
              <a:tr h="540000">
                <a:tc>
                  <a:txBody>
                    <a:bodyPr/>
                    <a:p>
                      <a:pPr indent="0" algn="ctr">
                        <a:buNone/>
                      </a:pPr>
                      <a:r>
                        <a:rPr lang="zh-CN" sz="1400" b="1">
                          <a:solidFill>
                            <a:srgbClr val="3959B9"/>
                          </a:solidFill>
                        </a:rPr>
                        <a:t>干预措施</a:t>
                      </a:r>
                      <a:endParaRPr lang="zh-CN" sz="1400" b="1">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sz="1200" dirty="0">
                          <a:latin typeface="微软雅黑" panose="020B0503020204020204" charset="-122"/>
                          <a:ea typeface="微软雅黑" panose="020B0503020204020204" charset="-122"/>
                          <a:cs typeface="微软雅黑" panose="020B0503020204020204" charset="-122"/>
                        </a:rPr>
                        <a:t>醋酸钠林格葡萄糖注射液</a:t>
                      </a:r>
                      <a:endParaRPr sz="1200" dirty="0">
                        <a:latin typeface="微软雅黑" panose="020B0503020204020204" charset="-122"/>
                        <a:ea typeface="微软雅黑" panose="020B0503020204020204" charset="-122"/>
                        <a:cs typeface="微软雅黑" panose="020B0503020204020204" charset="-122"/>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EDF5FB"/>
                    </a:solidFill>
                  </a:tcPr>
                </a:tc>
              </a:tr>
              <a:tr h="648000">
                <a:tc>
                  <a:txBody>
                    <a:bodyPr/>
                    <a:p>
                      <a:pPr indent="0" algn="ctr">
                        <a:buNone/>
                      </a:pPr>
                      <a:r>
                        <a:rPr lang="zh-CN" altLang="en-US" sz="1400" b="1">
                          <a:solidFill>
                            <a:srgbClr val="3959B9"/>
                          </a:solidFill>
                        </a:rPr>
                        <a:t>对照措施</a:t>
                      </a:r>
                      <a:endParaRPr lang="zh-CN" altLang="en-US" sz="1400" b="1">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marR="0" lvl="0" indent="0" algn="l" defTabSz="914400" rtl="0" fontAlgn="auto">
                        <a:lnSpc>
                          <a:spcPct val="125000"/>
                        </a:lnSpc>
                        <a:spcBef>
                          <a:spcPts val="0"/>
                        </a:spcBef>
                        <a:spcAft>
                          <a:spcPts val="0"/>
                        </a:spcAft>
                        <a:buClrTx/>
                        <a:buSzTx/>
                        <a:buFontTx/>
                        <a:buNone/>
                        <a:defRPr/>
                      </a:pPr>
                      <a:r>
                        <a:rPr sz="1200" dirty="0">
                          <a:solidFill>
                            <a:schemeClr val="tx1"/>
                          </a:solidFill>
                          <a:latin typeface="微软雅黑" panose="020B0503020204020204" charset="-122"/>
                          <a:ea typeface="微软雅黑" panose="020B0503020204020204" charset="-122"/>
                          <a:cs typeface="微软雅黑" panose="020B0503020204020204" charset="-122"/>
                          <a:sym typeface="+mn-ea"/>
                        </a:rPr>
                        <a:t>葡萄糖加乳酸林格氏液</a:t>
                      </a:r>
                      <a:r>
                        <a:rPr 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sz="1200" dirty="0">
                          <a:solidFill>
                            <a:schemeClr val="tx1"/>
                          </a:solidFill>
                          <a:latin typeface="微软雅黑" panose="020B0503020204020204" charset="-122"/>
                          <a:ea typeface="微软雅黑" panose="020B0503020204020204" charset="-122"/>
                          <a:cs typeface="微软雅黑" panose="020B0503020204020204" charset="-122"/>
                          <a:sym typeface="+mn-ea"/>
                        </a:rPr>
                        <a:t>麦芽糖加乳酸林格氏液</a:t>
                      </a:r>
                      <a:r>
                        <a:rPr 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sz="1200" dirty="0">
                          <a:solidFill>
                            <a:schemeClr val="tx1"/>
                          </a:solidFill>
                          <a:latin typeface="微软雅黑" panose="020B0503020204020204" charset="-122"/>
                          <a:ea typeface="微软雅黑" panose="020B0503020204020204" charset="-122"/>
                          <a:cs typeface="微软雅黑" panose="020B0503020204020204" charset="-122"/>
                          <a:sym typeface="+mn-ea"/>
                        </a:rPr>
                        <a:t>山梨糖醇加乳酸林格氏液</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F6FAFD"/>
                    </a:solidFill>
                  </a:tcPr>
                </a:tc>
              </a:tr>
              <a:tr h="900000">
                <a:tc>
                  <a:txBody>
                    <a:bodyPr/>
                    <a:p>
                      <a:pPr indent="0" algn="ctr">
                        <a:buNone/>
                      </a:pPr>
                      <a:r>
                        <a:rPr lang="zh-CN" altLang="en-US" sz="1400" b="1" dirty="0">
                          <a:solidFill>
                            <a:srgbClr val="3959B9"/>
                          </a:solidFill>
                        </a:rPr>
                        <a:t>随机对照试验结果</a:t>
                      </a:r>
                      <a:endParaRPr lang="zh-CN" altLang="en-US" sz="1400" b="1" dirty="0">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indent="0" algn="l" fontAlgn="auto">
                        <a:lnSpc>
                          <a:spcPct val="125000"/>
                        </a:lnSpc>
                      </a:pPr>
                      <a:r>
                        <a:rPr lang="zh-CN" altLang="en-US" sz="1200" dirty="0">
                          <a:effectLst/>
                          <a:latin typeface="微软雅黑" panose="020B0503020204020204" charset="-122"/>
                          <a:ea typeface="微软雅黑" panose="020B0503020204020204" charset="-122"/>
                        </a:rPr>
                        <a:t>本品有效纠正细胞外液减少、</a:t>
                      </a:r>
                      <a:r>
                        <a:rPr lang="zh-CN" altLang="en-US" sz="1200" dirty="0">
                          <a:effectLst/>
                          <a:latin typeface="微软雅黑" panose="020B0503020204020204" charset="-122"/>
                          <a:ea typeface="微软雅黑" panose="020B0503020204020204" charset="-122"/>
                          <a:sym typeface="+mn-ea"/>
                        </a:rPr>
                        <a:t>与手术创伤相关的代谢性酸中毒</a:t>
                      </a:r>
                      <a:r>
                        <a:rPr lang="zh-CN" altLang="en-US" sz="1200" dirty="0">
                          <a:effectLst/>
                          <a:latin typeface="微软雅黑" panose="020B0503020204020204" charset="-122"/>
                          <a:ea typeface="微软雅黑" panose="020B0503020204020204" charset="-122"/>
                        </a:rPr>
                        <a:t>，补充电解质和能量，抑制过度分解代谢；</a:t>
                      </a:r>
                      <a:endParaRPr lang="zh-CN" altLang="en-US" sz="1200" dirty="0">
                        <a:effectLst/>
                        <a:latin typeface="微软雅黑" panose="020B0503020204020204" charset="-122"/>
                        <a:ea typeface="微软雅黑" panose="020B0503020204020204" charset="-122"/>
                      </a:endParaRPr>
                    </a:p>
                    <a:p>
                      <a:pPr indent="0" algn="l" fontAlgn="auto">
                        <a:lnSpc>
                          <a:spcPct val="125000"/>
                        </a:lnSpc>
                      </a:pPr>
                      <a:r>
                        <a:rPr lang="zh-CN" altLang="en-US" sz="1200" dirty="0">
                          <a:effectLst/>
                          <a:latin typeface="微软雅黑" panose="020B0503020204020204" charset="-122"/>
                          <a:ea typeface="微软雅黑" panose="020B0503020204020204" charset="-122"/>
                        </a:rPr>
                        <a:t>肝肾功能、血流动力学和其他观察参数良好。</a:t>
                      </a:r>
                      <a:endParaRPr lang="zh-CN" altLang="en-US" sz="1200" dirty="0">
                        <a:effectLst/>
                        <a:latin typeface="微软雅黑" panose="020B0503020204020204" charset="-122"/>
                        <a:ea typeface="微软雅黑" panose="020B0503020204020204" charset="-122"/>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EDF5FB"/>
                    </a:solidFill>
                  </a:tcPr>
                </a:tc>
              </a:tr>
              <a:tr h="1080000">
                <a:tc>
                  <a:txBody>
                    <a:bodyPr/>
                    <a:p>
                      <a:pPr indent="0" algn="ctr">
                        <a:buNone/>
                      </a:pPr>
                      <a:r>
                        <a:rPr lang="zh-CN" altLang="en-US" sz="1400" b="1" dirty="0">
                          <a:solidFill>
                            <a:srgbClr val="3959B9"/>
                          </a:solidFill>
                        </a:rPr>
                        <a:t>一般临床试验结果</a:t>
                      </a:r>
                      <a:endParaRPr lang="zh-CN" altLang="en-US" sz="1400" b="1" dirty="0">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algn="l">
                        <a:lnSpc>
                          <a:spcPct val="125000"/>
                        </a:lnSpc>
                        <a:buClrTx/>
                        <a:buSzTx/>
                        <a:buFontTx/>
                      </a:pPr>
                      <a:r>
                        <a:rPr lang="zh-CN" altLang="en-US" sz="1200" dirty="0">
                          <a:effectLst/>
                          <a:latin typeface="微软雅黑" panose="020B0503020204020204" charset="-122"/>
                          <a:ea typeface="微软雅黑" panose="020B0503020204020204" charset="-122"/>
                        </a:rPr>
                        <a:t>在持续给药（2~3天）及给药后观察（2~4天）患者中，临床检查及实验室检查结果确认本品可补充和维持水、电解质、纠正代谢性酸中毒、补给能量，且不加重肝肾功能障碍。</a:t>
                      </a:r>
                      <a:endParaRPr lang="zh-CN" altLang="en-US" sz="1200" dirty="0">
                        <a:effectLst/>
                        <a:latin typeface="微软雅黑" panose="020B0503020204020204" charset="-122"/>
                        <a:ea typeface="微软雅黑" panose="020B0503020204020204" charset="-122"/>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F6FAFD"/>
                    </a:solidFill>
                  </a:tcPr>
                </a:tc>
              </a:tr>
            </a:tbl>
          </a:graphicData>
        </a:graphic>
      </p:graphicFrame>
      <p:graphicFrame>
        <p:nvGraphicFramePr>
          <p:cNvPr id="25" name="表格 24"/>
          <p:cNvGraphicFramePr/>
          <p:nvPr>
            <p:custDataLst>
              <p:tags r:id="rId4"/>
            </p:custDataLst>
          </p:nvPr>
        </p:nvGraphicFramePr>
        <p:xfrm>
          <a:off x="6391910" y="1846580"/>
          <a:ext cx="5057140" cy="2133215"/>
        </p:xfrm>
        <a:graphic>
          <a:graphicData uri="http://schemas.openxmlformats.org/drawingml/2006/table">
            <a:tbl>
              <a:tblPr/>
              <a:tblGrid>
                <a:gridCol w="1310640"/>
                <a:gridCol w="3746500"/>
              </a:tblGrid>
              <a:tr h="535305">
                <a:tc>
                  <a:txBody>
                    <a:bodyPr/>
                    <a:p>
                      <a:pPr indent="0" algn="ctr">
                        <a:buNone/>
                      </a:pPr>
                      <a:r>
                        <a:rPr lang="zh-CN" altLang="en-US" sz="1400" b="1">
                          <a:solidFill>
                            <a:srgbClr val="3959B9"/>
                          </a:solidFill>
                        </a:rPr>
                        <a:t>研究类型</a:t>
                      </a:r>
                      <a:endParaRPr lang="zh-CN" altLang="en-US" sz="1400" b="1">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indent="0" algn="l" fontAlgn="auto">
                        <a:lnSpc>
                          <a:spcPct val="125000"/>
                        </a:lnSpc>
                        <a:buNone/>
                      </a:pPr>
                      <a:r>
                        <a:rPr lang="zh-CN" altLang="en-US" sz="1200" b="1" dirty="0">
                          <a:solidFill>
                            <a:srgbClr val="FF0000"/>
                          </a:solidFill>
                          <a:effectLst/>
                          <a:latin typeface="微软雅黑" panose="020B0503020204020204" charset="-122"/>
                          <a:ea typeface="微软雅黑" panose="020B0503020204020204" charset="-122"/>
                        </a:rPr>
                        <a:t>上市后疗效分析</a:t>
                      </a:r>
                      <a:r>
                        <a:rPr lang="zh-CN" altLang="en-US" sz="1200" dirty="0">
                          <a:effectLst/>
                          <a:latin typeface="微软雅黑" panose="020B0503020204020204" charset="-122"/>
                          <a:ea typeface="微软雅黑" panose="020B0503020204020204" charset="-122"/>
                        </a:rPr>
                        <a:t>，真实世界数据</a:t>
                      </a:r>
                      <a:endParaRPr lang="zh-CN" altLang="en-US" sz="1200" dirty="0">
                        <a:effectLst/>
                        <a:latin typeface="微软雅黑" panose="020B0503020204020204" charset="-122"/>
                        <a:ea typeface="微软雅黑" panose="020B0503020204020204" charset="-122"/>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EDF5FB"/>
                    </a:solidFill>
                  </a:tcPr>
                </a:tc>
              </a:tr>
              <a:tr h="1057910">
                <a:tc>
                  <a:txBody>
                    <a:bodyPr/>
                    <a:p>
                      <a:pPr indent="0" algn="ctr">
                        <a:buNone/>
                      </a:pPr>
                      <a:r>
                        <a:rPr lang="zh-CN" altLang="en-US" sz="1400" b="1">
                          <a:solidFill>
                            <a:srgbClr val="3959B9"/>
                          </a:solidFill>
                          <a:sym typeface="+mn-ea"/>
                        </a:rPr>
                        <a:t>研究对象</a:t>
                      </a:r>
                      <a:endParaRPr lang="zh-CN" altLang="en-US" sz="1400" b="1">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indent="0" algn="l" fontAlgn="auto">
                        <a:lnSpc>
                          <a:spcPct val="125000"/>
                        </a:lnSpc>
                        <a:buClrTx/>
                        <a:buSzTx/>
                        <a:buFontTx/>
                        <a:buNone/>
                      </a:pPr>
                      <a:r>
                        <a:rPr sz="1200" dirty="0">
                          <a:latin typeface="微软雅黑" panose="020B0503020204020204" charset="-122"/>
                          <a:ea typeface="微软雅黑" panose="020B0503020204020204" charset="-122"/>
                          <a:cs typeface="微软雅黑" panose="020B0503020204020204" charset="-122"/>
                        </a:rPr>
                        <a:t>使用</a:t>
                      </a:r>
                      <a:r>
                        <a:rPr sz="1200" dirty="0">
                          <a:latin typeface="微软雅黑" panose="020B0503020204020204" charset="-122"/>
                          <a:ea typeface="微软雅黑" panose="020B0503020204020204" charset="-122"/>
                          <a:cs typeface="微软雅黑" panose="020B0503020204020204" charset="-122"/>
                          <a:sym typeface="+mn-ea"/>
                        </a:rPr>
                        <a:t>醋酸钠林格葡萄糖注射液</a:t>
                      </a:r>
                      <a:r>
                        <a:rPr lang="zh-CN" sz="1200" dirty="0">
                          <a:latin typeface="微软雅黑" panose="020B0503020204020204" charset="-122"/>
                          <a:ea typeface="微软雅黑" panose="020B0503020204020204" charset="-122"/>
                          <a:cs typeface="微软雅黑" panose="020B0503020204020204" charset="-122"/>
                          <a:sym typeface="+mn-ea"/>
                        </a:rPr>
                        <a:t>患者</a:t>
                      </a:r>
                      <a:r>
                        <a:rPr lang="zh-CN" altLang="en-US" sz="1200" b="1" dirty="0">
                          <a:solidFill>
                            <a:srgbClr val="FF0000"/>
                          </a:solidFill>
                          <a:effectLst/>
                          <a:latin typeface="微软雅黑" panose="020B0503020204020204" charset="-122"/>
                          <a:ea typeface="微软雅黑" panose="020B0503020204020204" charset="-122"/>
                          <a:sym typeface="+mn-ea"/>
                        </a:rPr>
                        <a:t>5853例</a:t>
                      </a:r>
                      <a:endParaRPr lang="zh-CN" altLang="en-US" sz="1200" dirty="0">
                        <a:latin typeface="微软雅黑" panose="020B0503020204020204" charset="-122"/>
                        <a:ea typeface="微软雅黑" panose="020B0503020204020204" charset="-122"/>
                        <a:cs typeface="微软雅黑" panose="020B0503020204020204" charset="-122"/>
                        <a:sym typeface="+mn-ea"/>
                      </a:endParaRPr>
                    </a:p>
                    <a:p>
                      <a:pPr indent="0" algn="l" fontAlgn="auto">
                        <a:lnSpc>
                          <a:spcPct val="125000"/>
                        </a:lnSpc>
                        <a:buClrTx/>
                        <a:buSzTx/>
                        <a:buFontTx/>
                        <a:buNone/>
                      </a:pPr>
                      <a:r>
                        <a:rPr lang="zh-CN" altLang="en-US" sz="1200" dirty="0">
                          <a:latin typeface="微软雅黑" panose="020B0503020204020204" charset="-122"/>
                          <a:ea typeface="微软雅黑" panose="020B0503020204020204" charset="-122"/>
                          <a:cs typeface="微软雅黑" panose="020B0503020204020204" charset="-122"/>
                          <a:sym typeface="+mn-ea"/>
                        </a:rPr>
                        <a:t>（手术患者</a:t>
                      </a:r>
                      <a:r>
                        <a:rPr lang="en-US" altLang="zh-CN" sz="1200" dirty="0">
                          <a:latin typeface="微软雅黑" panose="020B0503020204020204" charset="-122"/>
                          <a:ea typeface="微软雅黑" panose="020B0503020204020204" charset="-122"/>
                          <a:cs typeface="微软雅黑" panose="020B0503020204020204" charset="-122"/>
                          <a:sym typeface="+mn-ea"/>
                        </a:rPr>
                        <a:t>5365</a:t>
                      </a:r>
                      <a:r>
                        <a:rPr lang="zh-CN" altLang="en-US" sz="1200" dirty="0">
                          <a:latin typeface="微软雅黑" panose="020B0503020204020204" charset="-122"/>
                          <a:ea typeface="微软雅黑" panose="020B0503020204020204" charset="-122"/>
                          <a:cs typeface="微软雅黑" panose="020B0503020204020204" charset="-122"/>
                          <a:sym typeface="+mn-ea"/>
                        </a:rPr>
                        <a:t>例，非手术病例</a:t>
                      </a:r>
                      <a:r>
                        <a:rPr lang="en-US" altLang="zh-CN" sz="1200" dirty="0">
                          <a:latin typeface="微软雅黑" panose="020B0503020204020204" charset="-122"/>
                          <a:ea typeface="微软雅黑" panose="020B0503020204020204" charset="-122"/>
                          <a:cs typeface="微软雅黑" panose="020B0503020204020204" charset="-122"/>
                          <a:sym typeface="+mn-ea"/>
                        </a:rPr>
                        <a:t>488</a:t>
                      </a:r>
                      <a:r>
                        <a:rPr lang="zh-CN" altLang="en-US" sz="1200" dirty="0">
                          <a:latin typeface="微软雅黑" panose="020B0503020204020204" charset="-122"/>
                          <a:ea typeface="微软雅黑" panose="020B0503020204020204" charset="-122"/>
                          <a:cs typeface="微软雅黑" panose="020B0503020204020204" charset="-122"/>
                          <a:sym typeface="+mn-ea"/>
                        </a:rPr>
                        <a:t>例），</a:t>
                      </a:r>
                      <a:endParaRPr lang="zh-CN" altLang="en-US" sz="1200" dirty="0">
                        <a:latin typeface="微软雅黑" panose="020B0503020204020204" charset="-122"/>
                        <a:ea typeface="微软雅黑" panose="020B0503020204020204" charset="-122"/>
                        <a:cs typeface="微软雅黑" panose="020B0503020204020204" charset="-122"/>
                        <a:sym typeface="+mn-ea"/>
                      </a:endParaRPr>
                    </a:p>
                    <a:p>
                      <a:pPr indent="0" algn="l" fontAlgn="auto">
                        <a:lnSpc>
                          <a:spcPct val="125000"/>
                        </a:lnSpc>
                        <a:buClrTx/>
                        <a:buSzTx/>
                        <a:buFontTx/>
                        <a:buNone/>
                      </a:pPr>
                      <a:r>
                        <a:rPr lang="zh-CN" altLang="en-US" sz="1200" dirty="0">
                          <a:latin typeface="微软雅黑" panose="020B0503020204020204" charset="-122"/>
                          <a:ea typeface="微软雅黑" panose="020B0503020204020204" charset="-122"/>
                          <a:cs typeface="微软雅黑" panose="020B0503020204020204" charset="-122"/>
                          <a:sym typeface="+mn-ea"/>
                        </a:rPr>
                        <a:t>排除无有效度记载和无法判断的患者，</a:t>
                      </a:r>
                      <a:endParaRPr lang="zh-CN" altLang="en-US" sz="1200" dirty="0">
                        <a:latin typeface="微软雅黑" panose="020B0503020204020204" charset="-122"/>
                        <a:ea typeface="微软雅黑" panose="020B0503020204020204" charset="-122"/>
                        <a:cs typeface="微软雅黑" panose="020B0503020204020204" charset="-122"/>
                        <a:sym typeface="+mn-ea"/>
                      </a:endParaRPr>
                    </a:p>
                    <a:p>
                      <a:pPr indent="0" algn="l" fontAlgn="auto">
                        <a:lnSpc>
                          <a:spcPct val="125000"/>
                        </a:lnSpc>
                        <a:buClrTx/>
                        <a:buSzTx/>
                        <a:buFontTx/>
                        <a:buNone/>
                      </a:pPr>
                      <a:r>
                        <a:rPr lang="zh-CN" altLang="en-US" sz="1200" dirty="0">
                          <a:latin typeface="微软雅黑" panose="020B0503020204020204" charset="-122"/>
                          <a:ea typeface="微软雅黑" panose="020B0503020204020204" charset="-122"/>
                          <a:cs typeface="微软雅黑" panose="020B0503020204020204" charset="-122"/>
                          <a:sym typeface="+mn-ea"/>
                        </a:rPr>
                        <a:t>最终纳入有效度分析</a:t>
                      </a:r>
                      <a:r>
                        <a:rPr lang="en-US" altLang="zh-CN" sz="1200" dirty="0">
                          <a:latin typeface="微软雅黑" panose="020B0503020204020204" charset="-122"/>
                          <a:ea typeface="微软雅黑" panose="020B0503020204020204" charset="-122"/>
                          <a:cs typeface="微软雅黑" panose="020B0503020204020204" charset="-122"/>
                          <a:sym typeface="+mn-ea"/>
                        </a:rPr>
                        <a:t>5828</a:t>
                      </a:r>
                      <a:r>
                        <a:rPr lang="zh-CN" altLang="en-US" sz="1200" dirty="0">
                          <a:latin typeface="微软雅黑" panose="020B0503020204020204" charset="-122"/>
                          <a:ea typeface="微软雅黑" panose="020B0503020204020204" charset="-122"/>
                          <a:cs typeface="微软雅黑" panose="020B0503020204020204" charset="-122"/>
                          <a:sym typeface="+mn-ea"/>
                        </a:rPr>
                        <a:t>例。</a:t>
                      </a:r>
                      <a:endParaRPr lang="zh-CN" altLang="en-US" sz="1200" dirty="0">
                        <a:latin typeface="微软雅黑" panose="020B0503020204020204" charset="-122"/>
                        <a:ea typeface="微软雅黑" panose="020B0503020204020204" charset="-122"/>
                        <a:cs typeface="微软雅黑" panose="020B0503020204020204" charset="-122"/>
                        <a:sym typeface="+mn-ea"/>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F6FAFD"/>
                    </a:solidFill>
                  </a:tcPr>
                </a:tc>
              </a:tr>
              <a:tr h="540000">
                <a:tc>
                  <a:txBody>
                    <a:bodyPr/>
                    <a:p>
                      <a:pPr indent="0" algn="ctr">
                        <a:buNone/>
                      </a:pPr>
                      <a:r>
                        <a:rPr lang="zh-CN" sz="1400" b="1">
                          <a:solidFill>
                            <a:srgbClr val="3959B9"/>
                          </a:solidFill>
                        </a:rPr>
                        <a:t>研究结果</a:t>
                      </a:r>
                      <a:endParaRPr lang="zh-CN" sz="1400" b="1">
                        <a:solidFill>
                          <a:srgbClr val="3959B9"/>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CEE5F6"/>
                    </a:solidFill>
                  </a:tcPr>
                </a:tc>
                <a:tc>
                  <a:txBody>
                    <a:bodyPr/>
                    <a:p>
                      <a:pPr marR="0" lvl="0" indent="0" algn="l" defTabSz="914400" rtl="0" fontAlgn="auto">
                        <a:lnSpc>
                          <a:spcPct val="125000"/>
                        </a:lnSpc>
                        <a:spcBef>
                          <a:spcPts val="0"/>
                        </a:spcBef>
                        <a:spcAft>
                          <a:spcPts val="0"/>
                        </a:spcAft>
                        <a:buClrTx/>
                        <a:buSzTx/>
                        <a:buFontTx/>
                        <a:buNone/>
                        <a:defRPr/>
                      </a:pPr>
                      <a:r>
                        <a:rPr sz="1200" dirty="0">
                          <a:latin typeface="微软雅黑" panose="020B0503020204020204" charset="-122"/>
                          <a:ea typeface="微软雅黑" panose="020B0503020204020204" charset="-122"/>
                          <a:cs typeface="微软雅黑" panose="020B0503020204020204" charset="-122"/>
                        </a:rPr>
                        <a:t>主治医生综合判断有用度的程度</a:t>
                      </a:r>
                      <a:endParaRPr lang="zh-CN" sz="1200" dirty="0">
                        <a:latin typeface="微软雅黑" panose="020B0503020204020204" charset="-122"/>
                        <a:ea typeface="微软雅黑" panose="020B0503020204020204" charset="-122"/>
                        <a:cs typeface="微软雅黑" panose="020B0503020204020204" charset="-122"/>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lnTlToBr>
                      <a:noFill/>
                    </a:lnTlToBr>
                    <a:lnBlToTr>
                      <a:noFill/>
                    </a:lnBlToTr>
                    <a:solidFill>
                      <a:srgbClr val="EDF5FB"/>
                    </a:solidFill>
                  </a:tcPr>
                </a:tc>
              </a:tr>
            </a:tbl>
          </a:graphicData>
        </a:graphic>
      </p:graphicFrame>
      <p:graphicFrame>
        <p:nvGraphicFramePr>
          <p:cNvPr id="27" name="图表 26"/>
          <p:cNvGraphicFramePr/>
          <p:nvPr>
            <p:custDataLst>
              <p:tags r:id="rId5"/>
            </p:custDataLst>
          </p:nvPr>
        </p:nvGraphicFramePr>
        <p:xfrm>
          <a:off x="6360160" y="4221480"/>
          <a:ext cx="4840605" cy="2195830"/>
        </p:xfrm>
        <a:graphic>
          <a:graphicData uri="http://schemas.openxmlformats.org/drawingml/2006/chart">
            <c:chart xmlns:c="http://schemas.openxmlformats.org/drawingml/2006/chart" xmlns:r="http://schemas.openxmlformats.org/officeDocument/2006/relationships" r:id="rId1"/>
          </a:graphicData>
        </a:graphic>
      </p:graphicFrame>
      <p:sp>
        <p:nvSpPr>
          <p:cNvPr id="29" name="流程图: 可选过程 28"/>
          <p:cNvSpPr/>
          <p:nvPr/>
        </p:nvSpPr>
        <p:spPr>
          <a:xfrm>
            <a:off x="6240145" y="4221480"/>
            <a:ext cx="3060000" cy="2221230"/>
          </a:xfrm>
          <a:prstGeom prst="flowChartAlternateProcess">
            <a:avLst/>
          </a:prstGeom>
          <a:noFill/>
          <a:ln w="19050" cmpd="sng">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0" name="文本框 29"/>
          <p:cNvSpPr txBox="1"/>
          <p:nvPr/>
        </p:nvSpPr>
        <p:spPr>
          <a:xfrm>
            <a:off x="9480550" y="4623435"/>
            <a:ext cx="1927225" cy="257810"/>
          </a:xfrm>
          <a:prstGeom prst="rect">
            <a:avLst/>
          </a:prstGeom>
          <a:noFill/>
        </p:spPr>
        <p:txBody>
          <a:bodyPr wrap="square" lIns="0" tIns="0" rIns="0" bIns="0" rtlCol="0">
            <a:spAutoFit/>
          </a:bodyPr>
          <a:p>
            <a:pPr algn="just">
              <a:lnSpc>
                <a:spcPct val="120000"/>
              </a:lnSpc>
            </a:pPr>
            <a:r>
              <a:rPr lang="zh-CN" altLang="en-US" sz="1400" b="1" smtClean="0">
                <a:solidFill>
                  <a:srgbClr val="FF0000"/>
                </a:solidFill>
              </a:rPr>
              <a:t>总体有效率达</a:t>
            </a:r>
            <a:endParaRPr lang="en-US" altLang="zh-CN" sz="1400" b="1" smtClean="0">
              <a:solidFill>
                <a:srgbClr val="FF0000"/>
              </a:solidFill>
            </a:endParaRPr>
          </a:p>
        </p:txBody>
      </p:sp>
      <p:sp>
        <p:nvSpPr>
          <p:cNvPr id="31" name="圆角矩形 30"/>
          <p:cNvSpPr/>
          <p:nvPr/>
        </p:nvSpPr>
        <p:spPr>
          <a:xfrm>
            <a:off x="10632440" y="4572000"/>
            <a:ext cx="828000" cy="360000"/>
          </a:xfrm>
          <a:prstGeom prst="roundRect">
            <a:avLst>
              <a:gd name="adj"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1400" b="1"/>
              <a:t>93.6%</a:t>
            </a:r>
            <a:endParaRPr lang="en-US" altLang="zh-CN" sz="14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03</a:t>
            </a:r>
            <a:endParaRPr lang="zh-CN" altLang="en-US"/>
          </a:p>
        </p:txBody>
      </p:sp>
      <p:sp>
        <p:nvSpPr>
          <p:cNvPr id="3" name="文本占位符 2"/>
          <p:cNvSpPr>
            <a:spLocks noGrp="1"/>
          </p:cNvSpPr>
          <p:nvPr>
            <p:ph type="body" sz="quarter" idx="11"/>
          </p:nvPr>
        </p:nvSpPr>
        <p:spPr>
          <a:xfrm>
            <a:off x="1848000" y="521450"/>
            <a:ext cx="3008387" cy="497840"/>
          </a:xfrm>
        </p:spPr>
        <p:txBody>
          <a:bodyPr/>
          <a:lstStyle/>
          <a:p>
            <a:r>
              <a:rPr lang="zh-CN" altLang="en-US" b="1" dirty="0">
                <a:sym typeface="+mn-ea"/>
              </a:rPr>
              <a:t>有效性（</a:t>
            </a:r>
            <a:r>
              <a:rPr lang="en-US" altLang="zh-CN" b="1" dirty="0">
                <a:sym typeface="+mn-ea"/>
              </a:rPr>
              <a:t>2</a:t>
            </a:r>
            <a:r>
              <a:rPr lang="en-US" altLang="zh-CN" b="1" dirty="0">
                <a:sym typeface="+mn-ea"/>
              </a:rPr>
              <a:t>/3</a:t>
            </a:r>
            <a:r>
              <a:rPr lang="zh-CN" altLang="en-US" b="1" dirty="0">
                <a:sym typeface="+mn-ea"/>
              </a:rPr>
              <a:t>）</a:t>
            </a:r>
            <a:endParaRPr lang="zh-CN" altLang="en-US" b="1" dirty="0"/>
          </a:p>
        </p:txBody>
      </p:sp>
      <p:sp>
        <p:nvSpPr>
          <p:cNvPr id="37" name="@稿定PPT实验室 出品-8"/>
          <p:cNvSpPr txBox="1"/>
          <p:nvPr/>
        </p:nvSpPr>
        <p:spPr>
          <a:xfrm>
            <a:off x="668761" y="1090493"/>
            <a:ext cx="3225799" cy="215444"/>
          </a:xfrm>
          <a:prstGeom prst="rect">
            <a:avLst/>
          </a:prstGeom>
          <a:noFill/>
          <a:ln>
            <a:noFill/>
          </a:ln>
        </p:spPr>
        <p:txBody>
          <a:bodyPr wrap="square" lIns="0" tIns="0" rIns="0" bIns="0" anchor="ctr" anchorCtr="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ltLang="zh-CN" sz="1400" dirty="0">
              <a:latin typeface="Arial" panose="020B0604020202090204" pitchFamily="34" charset="0"/>
              <a:ea typeface="微软雅黑" panose="020B0503020204020204" charset="-122"/>
            </a:endParaRPr>
          </a:p>
        </p:txBody>
      </p:sp>
      <p:graphicFrame>
        <p:nvGraphicFramePr>
          <p:cNvPr id="8" name="表格 7"/>
          <p:cNvGraphicFramePr>
            <a:graphicFrameLocks noGrp="1"/>
          </p:cNvGraphicFramePr>
          <p:nvPr>
            <p:custDataLst>
              <p:tags r:id="rId1"/>
            </p:custDataLst>
          </p:nvPr>
        </p:nvGraphicFramePr>
        <p:xfrm>
          <a:off x="695973" y="1268999"/>
          <a:ext cx="10902543" cy="2728884"/>
        </p:xfrm>
        <a:graphic>
          <a:graphicData uri="http://schemas.openxmlformats.org/drawingml/2006/table">
            <a:tbl>
              <a:tblPr/>
              <a:tblGrid>
                <a:gridCol w="10800000"/>
              </a:tblGrid>
              <a:tr h="441960">
                <a:tc>
                  <a:txBody>
                    <a:bodyPr/>
                    <a:p>
                      <a:pPr marL="0" marR="0" lvl="0" indent="0" algn="ctr" defTabSz="914400" rtl="0" eaLnBrk="1" fontAlgn="t" latinLnBrk="0" hangingPunct="1">
                        <a:lnSpc>
                          <a:spcPct val="100000"/>
                        </a:lnSpc>
                        <a:spcBef>
                          <a:spcPts val="0"/>
                        </a:spcBef>
                        <a:spcAft>
                          <a:spcPts val="0"/>
                        </a:spcAft>
                        <a:buClrTx/>
                        <a:buSzTx/>
                        <a:buFontTx/>
                        <a:buNone/>
                        <a:defRPr/>
                      </a:pPr>
                      <a:r>
                        <a:rPr kumimoji="1" lang="zh-CN" altLang="en-US" sz="1800" b="1" dirty="0">
                          <a:solidFill>
                            <a:schemeClr val="bg1"/>
                          </a:solidFill>
                          <a:latin typeface="微软雅黑" panose="020B0503020204020204" charset="-122"/>
                          <a:ea typeface="微软雅黑" panose="020B0503020204020204" charset="-122"/>
                          <a:sym typeface="Arial" panose="020B0604020202090204" pitchFamily="34" charset="0"/>
                        </a:rPr>
                        <a:t>醋酸钠林格葡萄糖注射液组份及比例合理</a:t>
                      </a:r>
                      <a:endParaRPr kumimoji="1" lang="zh-CN" altLang="en-US" sz="1800" b="1" dirty="0">
                        <a:solidFill>
                          <a:schemeClr val="bg1"/>
                        </a:solidFill>
                        <a:latin typeface="微软雅黑" panose="020B0503020204020204" charset="-122"/>
                        <a:ea typeface="微软雅黑" panose="020B0503020204020204" charset="-122"/>
                        <a:sym typeface="Arial" panose="020B0604020202090204" pitchFamily="34" charset="0"/>
                      </a:endParaRPr>
                    </a:p>
                  </a:txBody>
                  <a:tcPr marL="28575" marR="28575" marT="19050" marB="19050" anchor="ctr">
                    <a:lnL w="6350" cap="flat" cmpd="sng" algn="ctr">
                      <a:solidFill>
                        <a:srgbClr val="CCE3F6"/>
                      </a:solidFill>
                      <a:prstDash val="solid"/>
                      <a:round/>
                      <a:headEnd type="none" w="med" len="med"/>
                      <a:tailEnd type="none" w="med" len="med"/>
                    </a:lnL>
                    <a:lnR w="6350" cap="flat" cmpd="sng" algn="ctr">
                      <a:solidFill>
                        <a:srgbClr val="CCE3F6"/>
                      </a:solidFill>
                      <a:prstDash val="solid"/>
                      <a:round/>
                      <a:headEnd type="none" w="med" len="med"/>
                      <a:tailEnd type="none" w="med" len="med"/>
                    </a:lnR>
                    <a:lnT w="6350" cap="flat" cmpd="sng" algn="ctr">
                      <a:solidFill>
                        <a:srgbClr val="CCE3F6"/>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58BA"/>
                    </a:solidFill>
                  </a:tcPr>
                </a:tc>
              </a:tr>
            </a:tbl>
          </a:graphicData>
        </a:graphic>
      </p:graphicFrame>
      <p:graphicFrame>
        <p:nvGraphicFramePr>
          <p:cNvPr id="5" name="表格 4"/>
          <p:cNvGraphicFramePr/>
          <p:nvPr>
            <p:custDataLst>
              <p:tags r:id="rId2"/>
            </p:custDataLst>
          </p:nvPr>
        </p:nvGraphicFramePr>
        <p:xfrm>
          <a:off x="1073785" y="1772920"/>
          <a:ext cx="10800000" cy="5036390"/>
        </p:xfrm>
        <a:graphic>
          <a:graphicData uri="http://schemas.openxmlformats.org/drawingml/2006/table">
            <a:tbl>
              <a:tblPr firstRow="1" bandRow="1">
                <a:tableStyleId>{5C22544A-7EE6-4342-B048-85BDC9FD1C3A}</a:tableStyleId>
              </a:tblPr>
              <a:tblGrid>
                <a:gridCol w="2520000"/>
                <a:gridCol w="2520000"/>
                <a:gridCol w="2520000"/>
                <a:gridCol w="2520000"/>
              </a:tblGrid>
              <a:tr h="765810">
                <a:tc>
                  <a:txBody>
                    <a:bodyPr/>
                    <a:p>
                      <a:pPr indent="0" algn="ctr" fontAlgn="auto">
                        <a:lnSpc>
                          <a:spcPct val="125000"/>
                        </a:lnSpc>
                        <a:buNone/>
                      </a:pPr>
                      <a:r>
                        <a:rPr lang="zh-CN" altLang="en-US" sz="1400">
                          <a:solidFill>
                            <a:srgbClr val="3958BA"/>
                          </a:solidFill>
                        </a:rPr>
                        <a:t>组</a:t>
                      </a:r>
                      <a:r>
                        <a:rPr lang="en-US" altLang="zh-CN" sz="1400">
                          <a:solidFill>
                            <a:srgbClr val="3958BA"/>
                          </a:solidFill>
                        </a:rPr>
                        <a:t>  </a:t>
                      </a:r>
                      <a:r>
                        <a:rPr lang="zh-CN" altLang="en-US" sz="1400">
                          <a:solidFill>
                            <a:srgbClr val="3958BA"/>
                          </a:solidFill>
                        </a:rPr>
                        <a:t>份（</a:t>
                      </a:r>
                      <a:r>
                        <a:rPr lang="en-US" altLang="zh-CN" sz="1400">
                          <a:solidFill>
                            <a:srgbClr val="3958BA"/>
                          </a:solidFill>
                        </a:rPr>
                        <a:t>g / 500ml</a:t>
                      </a:r>
                      <a:r>
                        <a:rPr lang="zh-CN" altLang="en-US" sz="1400">
                          <a:solidFill>
                            <a:srgbClr val="3958BA"/>
                          </a:solidFill>
                        </a:rPr>
                        <a:t>）</a:t>
                      </a:r>
                      <a:endParaRPr lang="zh-CN" altLang="en-US" sz="1400">
                        <a:solidFill>
                          <a:srgbClr val="3958BA"/>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fontAlgn="auto">
                        <a:lnSpc>
                          <a:spcPct val="125000"/>
                        </a:lnSpc>
                        <a:buNone/>
                      </a:pPr>
                      <a:r>
                        <a:rPr lang="zh-CN" altLang="en-US" sz="1400">
                          <a:solidFill>
                            <a:srgbClr val="3958BA"/>
                          </a:solidFill>
                        </a:rPr>
                        <a:t>醋酸钠林格</a:t>
                      </a:r>
                      <a:endParaRPr lang="zh-CN" altLang="en-US" sz="1400">
                        <a:solidFill>
                          <a:srgbClr val="3958BA"/>
                        </a:solidFill>
                      </a:endParaRPr>
                    </a:p>
                    <a:p>
                      <a:pPr indent="0" algn="ctr" fontAlgn="auto">
                        <a:lnSpc>
                          <a:spcPct val="125000"/>
                        </a:lnSpc>
                        <a:buNone/>
                      </a:pPr>
                      <a:r>
                        <a:rPr lang="zh-CN" altLang="en-US" sz="1400">
                          <a:solidFill>
                            <a:srgbClr val="3958BA"/>
                          </a:solidFill>
                        </a:rPr>
                        <a:t>葡萄糖注射液</a:t>
                      </a:r>
                      <a:endParaRPr lang="zh-CN" altLang="en-US" sz="1400">
                        <a:solidFill>
                          <a:srgbClr val="3958BA"/>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fontAlgn="auto">
                        <a:lnSpc>
                          <a:spcPct val="125000"/>
                        </a:lnSpc>
                        <a:buNone/>
                      </a:pPr>
                      <a:r>
                        <a:rPr lang="zh-CN" altLang="en-US" sz="1400">
                          <a:solidFill>
                            <a:srgbClr val="3958BA"/>
                          </a:solidFill>
                        </a:rPr>
                        <a:t>复方乳酸钠林格</a:t>
                      </a:r>
                      <a:endParaRPr lang="zh-CN" altLang="en-US" sz="1400">
                        <a:solidFill>
                          <a:srgbClr val="3958BA"/>
                        </a:solidFill>
                      </a:endParaRPr>
                    </a:p>
                    <a:p>
                      <a:pPr indent="0" algn="ctr" fontAlgn="auto">
                        <a:lnSpc>
                          <a:spcPct val="125000"/>
                        </a:lnSpc>
                        <a:buNone/>
                      </a:pPr>
                      <a:r>
                        <a:rPr lang="zh-CN" altLang="en-US" sz="1400">
                          <a:solidFill>
                            <a:srgbClr val="3958BA"/>
                          </a:solidFill>
                        </a:rPr>
                        <a:t>葡萄糖注射液</a:t>
                      </a:r>
                      <a:endParaRPr lang="zh-CN" altLang="en-US" sz="1400">
                        <a:solidFill>
                          <a:srgbClr val="3958BA"/>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fontAlgn="auto">
                        <a:lnSpc>
                          <a:spcPct val="125000"/>
                        </a:lnSpc>
                        <a:buNone/>
                      </a:pPr>
                      <a:r>
                        <a:rPr lang="zh-CN" altLang="en-US" sz="1400">
                          <a:solidFill>
                            <a:srgbClr val="3958BA"/>
                          </a:solidFill>
                        </a:rPr>
                        <a:t>复方电解质醋酸钠</a:t>
                      </a:r>
                      <a:endParaRPr lang="zh-CN" altLang="en-US" sz="1400">
                        <a:solidFill>
                          <a:srgbClr val="3958BA"/>
                        </a:solidFill>
                      </a:endParaRPr>
                    </a:p>
                    <a:p>
                      <a:pPr indent="0" algn="ctr" fontAlgn="auto">
                        <a:lnSpc>
                          <a:spcPct val="125000"/>
                        </a:lnSpc>
                        <a:buNone/>
                      </a:pPr>
                      <a:r>
                        <a:rPr lang="zh-CN" altLang="en-US" sz="1400">
                          <a:solidFill>
                            <a:srgbClr val="3958BA"/>
                          </a:solidFill>
                        </a:rPr>
                        <a:t>葡萄糖</a:t>
                      </a:r>
                      <a:r>
                        <a:rPr lang="zh-CN" altLang="en-US" sz="1400">
                          <a:solidFill>
                            <a:srgbClr val="3958BA"/>
                          </a:solidFill>
                          <a:sym typeface="+mn-ea"/>
                        </a:rPr>
                        <a:t>注射液</a:t>
                      </a:r>
                      <a:endParaRPr lang="zh-CN" altLang="en-US" sz="1400">
                        <a:solidFill>
                          <a:srgbClr val="3958BA"/>
                        </a:solidFill>
                        <a:sym typeface="+mn-ea"/>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306705">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氯化钠</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NaCl</a:t>
                      </a:r>
                      <a:endParaRPr lang="en-US" altLang="en-US" sz="1200" b="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3.00 </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3.00 </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0.439</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306070">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氯化钾</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KCl</a:t>
                      </a:r>
                      <a:endParaRPr lang="en-US" altLang="en-US" sz="1200" b="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0.15</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0.15</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0.373</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r>
              <a:tr h="306705">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氯化镁</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MgCl</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·6H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O</a:t>
                      </a:r>
                      <a:endParaRPr lang="en-US" altLang="en-US" sz="1200" b="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0.153</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306705">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氯化钙</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CaCl</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·2H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O</a:t>
                      </a:r>
                      <a:endParaRPr lang="en-US" altLang="en-US" sz="1200" b="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0.10 </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0.10 </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r>
              <a:tr h="306070">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磷酸二氢钾</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KH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PO</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4</a:t>
                      </a:r>
                      <a:endParaRPr lang="en-US" altLang="en-US" sz="1200" b="0" baseline="-25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0.681</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306070">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醋酸钠</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C</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3</a:t>
                      </a:r>
                      <a:r>
                        <a:rPr lang="en-US" sz="1200" b="0">
                          <a:solidFill>
                            <a:srgbClr val="000000"/>
                          </a:solidFill>
                          <a:latin typeface="微软雅黑" panose="020B0503020204020204" charset="-122"/>
                          <a:ea typeface="微软雅黑" panose="020B0503020204020204" charset="-122"/>
                          <a:cs typeface="微软雅黑" panose="020B0503020204020204" charset="-122"/>
                        </a:rPr>
                        <a:t>NaO</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·3H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O</a:t>
                      </a:r>
                      <a:endParaRPr lang="en-US" altLang="en-US" sz="1200" b="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DAECF8">
                        <a:alpha val="80000"/>
                      </a:srgbClr>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1.90 </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DAECF8">
                        <a:alpha val="80000"/>
                      </a:srgbClr>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DAECF8">
                        <a:alpha val="80000"/>
                      </a:srgbClr>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1.362</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DAECF8">
                        <a:alpha val="80000"/>
                      </a:srgbClr>
                    </a:solidFill>
                  </a:tcPr>
                </a:tc>
              </a:tr>
              <a:tr h="306070">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乳酸钠</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C</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3</a:t>
                      </a:r>
                      <a:r>
                        <a:rPr lang="en-US" sz="1200" b="0">
                          <a:solidFill>
                            <a:srgbClr val="000000"/>
                          </a:solidFill>
                          <a:latin typeface="微软雅黑" panose="020B0503020204020204" charset="-122"/>
                          <a:ea typeface="微软雅黑" panose="020B0503020204020204" charset="-122"/>
                          <a:cs typeface="微软雅黑" panose="020B0503020204020204" charset="-122"/>
                        </a:rPr>
                        <a:t>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5</a:t>
                      </a:r>
                      <a:r>
                        <a:rPr lang="en-US" sz="1200" b="0">
                          <a:solidFill>
                            <a:srgbClr val="000000"/>
                          </a:solidFill>
                          <a:latin typeface="微软雅黑" panose="020B0503020204020204" charset="-122"/>
                          <a:ea typeface="微软雅黑" panose="020B0503020204020204" charset="-122"/>
                          <a:cs typeface="微软雅黑" panose="020B0503020204020204" charset="-122"/>
                        </a:rPr>
                        <a:t>NaO</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3</a:t>
                      </a:r>
                      <a:endParaRPr lang="en-US" altLang="en-US" sz="1200" b="0" baseline="-25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1.55</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306705">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葡萄糖酸钙</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Ca(C</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6</a:t>
                      </a:r>
                      <a:r>
                        <a:rPr lang="en-US" sz="1200" b="0">
                          <a:solidFill>
                            <a:srgbClr val="000000"/>
                          </a:solidFill>
                          <a:latin typeface="微软雅黑" panose="020B0503020204020204" charset="-122"/>
                          <a:ea typeface="微软雅黑" panose="020B0503020204020204" charset="-122"/>
                          <a:cs typeface="微软雅黑" panose="020B0503020204020204" charset="-122"/>
                        </a:rPr>
                        <a:t>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11</a:t>
                      </a:r>
                      <a:r>
                        <a:rPr lang="en-US" sz="1200" b="0">
                          <a:solidFill>
                            <a:srgbClr val="000000"/>
                          </a:solidFill>
                          <a:latin typeface="微软雅黑" panose="020B0503020204020204" charset="-122"/>
                          <a:ea typeface="微软雅黑" panose="020B0503020204020204" charset="-122"/>
                          <a:cs typeface="微软雅黑" panose="020B0503020204020204" charset="-122"/>
                        </a:rPr>
                        <a:t>O</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7</a:t>
                      </a:r>
                      <a:r>
                        <a:rPr lang="en-US" sz="1200" b="0">
                          <a:solidFill>
                            <a:srgbClr val="000000"/>
                          </a:solidFill>
                          <a:latin typeface="微软雅黑" panose="020B0503020204020204" charset="-122"/>
                          <a:ea typeface="微软雅黑" panose="020B0503020204020204" charset="-122"/>
                          <a:cs typeface="微软雅黑" panose="020B0503020204020204" charset="-122"/>
                        </a:rPr>
                        <a:t>)</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O</a:t>
                      </a:r>
                      <a:endParaRPr lang="en-US" altLang="en-US" sz="1200" b="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0.561</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r>
              <a:tr h="306070">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无水葡萄糖</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C</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6</a:t>
                      </a:r>
                      <a:r>
                        <a:rPr lang="en-US" sz="1200" b="0">
                          <a:solidFill>
                            <a:srgbClr val="000000"/>
                          </a:solidFill>
                          <a:latin typeface="微软雅黑" panose="020B0503020204020204" charset="-122"/>
                          <a:ea typeface="微软雅黑" panose="020B0503020204020204" charset="-122"/>
                          <a:cs typeface="微软雅黑" panose="020B0503020204020204" charset="-122"/>
                        </a:rPr>
                        <a:t>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12</a:t>
                      </a:r>
                      <a:r>
                        <a:rPr lang="en-US" sz="1200" b="0">
                          <a:solidFill>
                            <a:srgbClr val="000000"/>
                          </a:solidFill>
                          <a:latin typeface="微软雅黑" panose="020B0503020204020204" charset="-122"/>
                          <a:ea typeface="微软雅黑" panose="020B0503020204020204" charset="-122"/>
                          <a:cs typeface="微软雅黑" panose="020B0503020204020204" charset="-122"/>
                        </a:rPr>
                        <a:t>O</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6</a:t>
                      </a:r>
                      <a:endParaRPr lang="en-US" altLang="en-US" sz="1200" b="0" baseline="-25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25.0 </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25.0 </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a:buNone/>
                      </a:pPr>
                      <a:r>
                        <a:rPr lang="en-US" sz="1200" b="0">
                          <a:solidFill>
                            <a:srgbClr val="000000"/>
                          </a:solidFill>
                          <a:latin typeface="微软雅黑" panose="020B0503020204020204" charset="-122"/>
                          <a:ea typeface="微软雅黑" panose="020B0503020204020204" charset="-122"/>
                        </a:rPr>
                        <a:t>50.0 </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306705">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碳酸氢钠</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NaHCO</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3</a:t>
                      </a:r>
                      <a:endParaRPr lang="en-US" altLang="en-US" sz="1200" b="0" baseline="-25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r>
              <a:tr h="306705">
                <a:tc>
                  <a:txBody>
                    <a:bodyPr/>
                    <a:p>
                      <a:pPr indent="0" algn="ctr">
                        <a:buNone/>
                      </a:pPr>
                      <a:r>
                        <a:rPr lang="zh-CN" sz="1200" b="0">
                          <a:solidFill>
                            <a:srgbClr val="000000"/>
                          </a:solidFill>
                          <a:latin typeface="微软雅黑" panose="020B0503020204020204" charset="-122"/>
                          <a:ea typeface="微软雅黑" panose="020B0503020204020204" charset="-122"/>
                          <a:cs typeface="微软雅黑" panose="020B0503020204020204" charset="-122"/>
                        </a:rPr>
                        <a:t>枸橼酸钠</a:t>
                      </a:r>
                      <a:r>
                        <a:rPr lang="en-US" altLang="zh-CN" sz="1200" b="0">
                          <a:solidFill>
                            <a:srgbClr val="000000"/>
                          </a:solidFill>
                          <a:latin typeface="微软雅黑" panose="020B0503020204020204" charset="-122"/>
                          <a:ea typeface="微软雅黑" panose="020B0503020204020204" charset="-122"/>
                          <a:cs typeface="微软雅黑" panose="020B0503020204020204" charset="-122"/>
                        </a:rPr>
                        <a:t>  </a:t>
                      </a:r>
                      <a:r>
                        <a:rPr lang="en-US" sz="1200" b="0">
                          <a:solidFill>
                            <a:srgbClr val="000000"/>
                          </a:solidFill>
                          <a:latin typeface="微软雅黑" panose="020B0503020204020204" charset="-122"/>
                          <a:ea typeface="微软雅黑" panose="020B0503020204020204" charset="-122"/>
                          <a:cs typeface="微软雅黑" panose="020B0503020204020204" charset="-122"/>
                        </a:rPr>
                        <a:t>C</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6</a:t>
                      </a:r>
                      <a:r>
                        <a:rPr lang="en-US" sz="1200" b="0">
                          <a:solidFill>
                            <a:srgbClr val="000000"/>
                          </a:solidFill>
                          <a:latin typeface="微软雅黑" panose="020B0503020204020204" charset="-122"/>
                          <a:ea typeface="微软雅黑" panose="020B0503020204020204" charset="-122"/>
                          <a:cs typeface="微软雅黑" panose="020B0503020204020204" charset="-122"/>
                        </a:rPr>
                        <a:t>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5</a:t>
                      </a:r>
                      <a:r>
                        <a:rPr lang="en-US" sz="1200" b="0">
                          <a:solidFill>
                            <a:srgbClr val="000000"/>
                          </a:solidFill>
                          <a:latin typeface="微软雅黑" panose="020B0503020204020204" charset="-122"/>
                          <a:ea typeface="微软雅黑" panose="020B0503020204020204" charset="-122"/>
                          <a:cs typeface="微软雅黑" panose="020B0503020204020204" charset="-122"/>
                        </a:rPr>
                        <a:t>Na</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3</a:t>
                      </a:r>
                      <a:r>
                        <a:rPr lang="en-US" sz="1200" b="0">
                          <a:solidFill>
                            <a:srgbClr val="000000"/>
                          </a:solidFill>
                          <a:latin typeface="微软雅黑" panose="020B0503020204020204" charset="-122"/>
                          <a:ea typeface="微软雅黑" panose="020B0503020204020204" charset="-122"/>
                          <a:cs typeface="微软雅黑" panose="020B0503020204020204" charset="-122"/>
                        </a:rPr>
                        <a:t>O</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7</a:t>
                      </a:r>
                      <a:r>
                        <a:rPr lang="en-US" sz="1200" b="0">
                          <a:solidFill>
                            <a:srgbClr val="000000"/>
                          </a:solidFill>
                          <a:latin typeface="微软雅黑" panose="020B0503020204020204" charset="-122"/>
                          <a:ea typeface="微软雅黑" panose="020B0503020204020204" charset="-122"/>
                          <a:cs typeface="微软雅黑" panose="020B0503020204020204" charset="-122"/>
                        </a:rPr>
                        <a:t> . 2H</a:t>
                      </a:r>
                      <a:r>
                        <a:rPr lang="en-US" sz="1200" b="0" baseline="-25000">
                          <a:solidFill>
                            <a:srgbClr val="000000"/>
                          </a:solidFill>
                          <a:latin typeface="微软雅黑" panose="020B0503020204020204" charset="-122"/>
                          <a:ea typeface="微软雅黑" panose="020B0503020204020204" charset="-122"/>
                          <a:cs typeface="微软雅黑" panose="020B0503020204020204" charset="-122"/>
                        </a:rPr>
                        <a:t>2</a:t>
                      </a:r>
                      <a:r>
                        <a:rPr lang="en-US" sz="1200" b="0">
                          <a:solidFill>
                            <a:srgbClr val="000000"/>
                          </a:solidFill>
                          <a:latin typeface="微软雅黑" panose="020B0503020204020204" charset="-122"/>
                          <a:ea typeface="微软雅黑" panose="020B0503020204020204" charset="-122"/>
                          <a:cs typeface="微软雅黑" panose="020B0503020204020204" charset="-122"/>
                        </a:rPr>
                        <a:t>O</a:t>
                      </a:r>
                      <a:endParaRPr lang="en-US" altLang="en-US" sz="1200" b="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DF5FB"/>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DF5FB"/>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57150">
                      <a:solidFill>
                        <a:schemeClr val="bg1"/>
                      </a:solidFill>
                      <a:prstDash val="solid"/>
                    </a:lnB>
                    <a:solidFill>
                      <a:srgbClr val="EDF5FB"/>
                    </a:solidFill>
                  </a:tcPr>
                </a:tc>
                <a:tc>
                  <a:txBody>
                    <a:bodyPr/>
                    <a:p>
                      <a:pPr indent="0" algn="ctr">
                        <a:buNone/>
                      </a:pPr>
                      <a:r>
                        <a:rPr lang="en-US" sz="1200" b="0">
                          <a:solidFill>
                            <a:srgbClr val="000000"/>
                          </a:solidFill>
                          <a:latin typeface="微软雅黑" panose="020B0503020204020204" charset="-122"/>
                          <a:ea typeface="微软雅黑" panose="020B0503020204020204" charset="-122"/>
                        </a:rPr>
                        <a:t>-</a:t>
                      </a:r>
                      <a:endParaRPr lang="en-US" altLang="en-US" sz="1200" b="0">
                        <a:solidFill>
                          <a:srgbClr val="000000"/>
                        </a:solidFill>
                        <a:latin typeface="微软雅黑" panose="020B0503020204020204" charset="-122"/>
                        <a:ea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57150">
                      <a:solidFill>
                        <a:schemeClr val="bg1"/>
                      </a:solidFill>
                      <a:prstDash val="solid"/>
                    </a:lnB>
                    <a:solidFill>
                      <a:srgbClr val="EDF5FB"/>
                    </a:solidFill>
                  </a:tcPr>
                </a:tc>
              </a:tr>
              <a:tr h="900000">
                <a:tc gridSpan="2">
                  <a:txBody>
                    <a:bodyPr/>
                    <a:p>
                      <a:pPr algn="r">
                        <a:lnSpc>
                          <a:spcPct val="125000"/>
                        </a:lnSpc>
                        <a:buClrTx/>
                        <a:buSzTx/>
                        <a:buFontTx/>
                        <a:buNone/>
                      </a:pPr>
                      <a:r>
                        <a:rPr lang="zh-CN" altLang="en-US" sz="2400" b="1">
                          <a:solidFill>
                            <a:srgbClr val="E54C5E"/>
                          </a:solidFill>
                          <a:sym typeface="+mn-ea"/>
                        </a:rPr>
                        <a:t>本品与参照药物相比优势</a:t>
                      </a:r>
                      <a:endParaRPr lang="zh-CN" altLang="en-US" sz="2400" b="1">
                        <a:solidFill>
                          <a:srgbClr val="E54C5E"/>
                        </a:solidFill>
                        <a:sym typeface="+mn-ea"/>
                      </a:endParaRPr>
                    </a:p>
                  </a:txBody>
                  <a:tcPr marL="137160" marR="137160" marT="137160" marB="137160" vert="horz" anchor="ctr" anchorCtr="0">
                    <a:lnL w="12700">
                      <a:solidFill>
                        <a:schemeClr val="bg1"/>
                      </a:solidFill>
                      <a:prstDash val="solid"/>
                    </a:lnL>
                    <a:lnR w="57150">
                      <a:solidFill>
                        <a:schemeClr val="bg1"/>
                      </a:solidFill>
                      <a:prstDash val="solid"/>
                    </a:lnR>
                    <a:lnT w="12700">
                      <a:solidFill>
                        <a:schemeClr val="bg1"/>
                      </a:solidFill>
                      <a:prstDash val="solid"/>
                    </a:lnT>
                    <a:lnB w="12700">
                      <a:solidFill>
                        <a:schemeClr val="bg1"/>
                      </a:solidFill>
                      <a:prstDash val="solid"/>
                    </a:lnB>
                    <a:noFill/>
                  </a:tcPr>
                </a:tc>
                <a:tc hMerge="1">
                  <a:tcPr marL="137160" marR="137160" marT="137160" marB="137160" vert="horz" anchor="ctr" anchorCtr="0">
                    <a:lnL w="12700">
                      <a:solidFill>
                        <a:schemeClr val="bg1"/>
                      </a:solidFill>
                      <a:prstDash val="solid"/>
                    </a:lnL>
                    <a:lnR w="57150">
                      <a:solidFill>
                        <a:schemeClr val="bg1"/>
                      </a:solidFill>
                      <a:prstDash val="solid"/>
                    </a:lnR>
                    <a:lnT w="12700">
                      <a:solidFill>
                        <a:schemeClr val="bg1"/>
                      </a:solidFill>
                      <a:prstDash val="solid"/>
                    </a:lnT>
                    <a:lnB w="12700">
                      <a:solidFill>
                        <a:schemeClr val="bg1"/>
                      </a:solidFill>
                      <a:prstDash val="solid"/>
                    </a:lnB>
                    <a:solidFill>
                      <a:srgbClr val="CEE5F6"/>
                    </a:solidFill>
                  </a:tcPr>
                </a:tc>
                <a:tc>
                  <a:txBody>
                    <a:bodyPr/>
                    <a:p>
                      <a:pPr indent="0" algn="ctr" fontAlgn="auto">
                        <a:lnSpc>
                          <a:spcPct val="125000"/>
                        </a:lnSpc>
                        <a:buNone/>
                      </a:pPr>
                      <a:r>
                        <a:rPr lang="zh-CN" altLang="en-US" sz="1800" b="1">
                          <a:solidFill>
                            <a:schemeClr val="bg1"/>
                          </a:solidFill>
                          <a:latin typeface="微软雅黑" panose="020B0503020204020204" charset="-122"/>
                          <a:ea typeface="微软雅黑" panose="020B0503020204020204" charset="-122"/>
                        </a:rPr>
                        <a:t>缓冲体系升级</a:t>
                      </a:r>
                      <a:endParaRPr lang="zh-CN" altLang="en-US" sz="1800" b="1">
                        <a:solidFill>
                          <a:schemeClr val="bg1"/>
                        </a:solidFill>
                        <a:latin typeface="微软雅黑" panose="020B0503020204020204" charset="-122"/>
                        <a:ea typeface="微软雅黑" panose="020B0503020204020204" charset="-122"/>
                      </a:endParaRPr>
                    </a:p>
                    <a:p>
                      <a:pPr indent="0" algn="ctr" fontAlgn="auto">
                        <a:lnSpc>
                          <a:spcPct val="125000"/>
                        </a:lnSpc>
                        <a:buNone/>
                      </a:pPr>
                      <a:r>
                        <a:rPr lang="zh-CN" altLang="en-US" sz="1800" b="1">
                          <a:solidFill>
                            <a:schemeClr val="bg1"/>
                          </a:solidFill>
                          <a:latin typeface="微软雅黑" panose="020B0503020204020204" charset="-122"/>
                          <a:ea typeface="微软雅黑" panose="020B0503020204020204" charset="-122"/>
                        </a:rPr>
                        <a:t>醋酸盐起效迅速</a:t>
                      </a:r>
                      <a:endParaRPr lang="zh-CN" altLang="en-US" sz="1800" b="1">
                        <a:solidFill>
                          <a:schemeClr val="bg1"/>
                        </a:solidFill>
                        <a:latin typeface="微软雅黑" panose="020B0503020204020204" charset="-122"/>
                        <a:ea typeface="微软雅黑" panose="020B0503020204020204" charset="-122"/>
                      </a:endParaRPr>
                    </a:p>
                  </a:txBody>
                  <a:tcPr marL="12700" marR="12700" marT="12700" vert="horz" anchor="ctr" anchorCtr="0">
                    <a:lnL w="57150">
                      <a:solidFill>
                        <a:schemeClr val="bg1"/>
                      </a:solidFill>
                      <a:prstDash val="solid"/>
                    </a:lnL>
                    <a:lnR w="57150">
                      <a:solidFill>
                        <a:schemeClr val="bg1"/>
                      </a:solidFill>
                      <a:prstDash val="solid"/>
                    </a:lnR>
                    <a:lnT w="57150">
                      <a:solidFill>
                        <a:schemeClr val="bg1"/>
                      </a:solidFill>
                      <a:prstDash val="solid"/>
                    </a:lnT>
                    <a:lnB w="57150">
                      <a:solidFill>
                        <a:schemeClr val="bg1"/>
                      </a:solidFill>
                      <a:prstDash val="solid"/>
                    </a:lnB>
                    <a:solidFill>
                      <a:srgbClr val="E54C5E"/>
                    </a:solidFill>
                  </a:tcPr>
                </a:tc>
                <a:tc>
                  <a:txBody>
                    <a:bodyPr/>
                    <a:p>
                      <a:pPr indent="0" algn="ctr" fontAlgn="auto">
                        <a:lnSpc>
                          <a:spcPct val="125000"/>
                        </a:lnSpc>
                        <a:buNone/>
                      </a:pPr>
                      <a:r>
                        <a:rPr lang="zh-CN" altLang="en-US" sz="1800" b="1">
                          <a:solidFill>
                            <a:schemeClr val="bg1"/>
                          </a:solidFill>
                          <a:latin typeface="微软雅黑" panose="020B0503020204020204" charset="-122"/>
                          <a:ea typeface="微软雅黑" panose="020B0503020204020204" charset="-122"/>
                        </a:rPr>
                        <a:t>比例接近生理水平</a:t>
                      </a:r>
                      <a:endParaRPr lang="zh-CN" altLang="en-US" sz="1800" b="1">
                        <a:solidFill>
                          <a:schemeClr val="bg1"/>
                        </a:solidFill>
                        <a:latin typeface="微软雅黑" panose="020B0503020204020204" charset="-122"/>
                        <a:ea typeface="微软雅黑" panose="020B0503020204020204" charset="-122"/>
                      </a:endParaRPr>
                    </a:p>
                    <a:p>
                      <a:pPr indent="0" algn="ctr" fontAlgn="auto">
                        <a:lnSpc>
                          <a:spcPct val="125000"/>
                        </a:lnSpc>
                        <a:buNone/>
                      </a:pPr>
                      <a:r>
                        <a:rPr lang="zh-CN" altLang="en-US" sz="1800" b="1">
                          <a:solidFill>
                            <a:schemeClr val="bg1"/>
                          </a:solidFill>
                          <a:latin typeface="微软雅黑" panose="020B0503020204020204" charset="-122"/>
                          <a:ea typeface="微软雅黑" panose="020B0503020204020204" charset="-122"/>
                        </a:rPr>
                        <a:t>不增加电解质紊乱风险</a:t>
                      </a:r>
                      <a:endParaRPr lang="zh-CN" altLang="en-US" sz="1800" b="1">
                        <a:solidFill>
                          <a:schemeClr val="bg1"/>
                        </a:solidFill>
                        <a:latin typeface="微软雅黑" panose="020B0503020204020204" charset="-122"/>
                        <a:ea typeface="微软雅黑" panose="020B0503020204020204" charset="-122"/>
                      </a:endParaRPr>
                    </a:p>
                  </a:txBody>
                  <a:tcPr marL="12700" marR="12700" marT="12700" vert="horz" anchor="ctr" anchorCtr="0">
                    <a:lnL w="57150">
                      <a:solidFill>
                        <a:schemeClr val="bg1"/>
                      </a:solidFill>
                      <a:prstDash val="solid"/>
                    </a:lnL>
                    <a:lnR w="57150">
                      <a:solidFill>
                        <a:schemeClr val="bg1"/>
                      </a:solidFill>
                      <a:prstDash val="solid"/>
                    </a:lnR>
                    <a:lnT w="57150">
                      <a:solidFill>
                        <a:schemeClr val="bg1"/>
                      </a:solidFill>
                      <a:prstDash val="solid"/>
                    </a:lnT>
                    <a:lnB w="57150">
                      <a:solidFill>
                        <a:schemeClr val="bg1"/>
                      </a:solidFill>
                      <a:prstDash val="solid"/>
                    </a:lnB>
                    <a:solidFill>
                      <a:srgbClr val="E54C5E"/>
                    </a:solidFill>
                  </a:tcPr>
                </a:tc>
              </a:tr>
            </a:tbl>
          </a:graphicData>
        </a:graphic>
      </p:graphicFrame>
      <p:sp>
        <p:nvSpPr>
          <p:cNvPr id="19" name="矩形 18"/>
          <p:cNvSpPr/>
          <p:nvPr/>
        </p:nvSpPr>
        <p:spPr>
          <a:xfrm>
            <a:off x="6725920" y="4293235"/>
            <a:ext cx="1260000" cy="468000"/>
          </a:xfrm>
          <a:prstGeom prst="rect">
            <a:avLst/>
          </a:prstGeom>
          <a:noFill/>
          <a:ln w="190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0" name="矩形 19"/>
          <p:cNvSpPr/>
          <p:nvPr>
            <p:custDataLst>
              <p:tags r:id="rId3"/>
            </p:custDataLst>
          </p:nvPr>
        </p:nvSpPr>
        <p:spPr>
          <a:xfrm>
            <a:off x="9264015" y="2493010"/>
            <a:ext cx="1259840" cy="1565275"/>
          </a:xfrm>
          <a:prstGeom prst="rect">
            <a:avLst/>
          </a:prstGeom>
          <a:noFill/>
          <a:ln w="190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03</a:t>
            </a:r>
            <a:endParaRPr lang="zh-CN" altLang="en-US"/>
          </a:p>
        </p:txBody>
      </p:sp>
      <p:sp>
        <p:nvSpPr>
          <p:cNvPr id="3" name="文本占位符 2"/>
          <p:cNvSpPr>
            <a:spLocks noGrp="1"/>
          </p:cNvSpPr>
          <p:nvPr>
            <p:ph type="body" sz="quarter" idx="11"/>
          </p:nvPr>
        </p:nvSpPr>
        <p:spPr>
          <a:xfrm>
            <a:off x="1863613" y="525092"/>
            <a:ext cx="3008387" cy="497840"/>
          </a:xfrm>
        </p:spPr>
        <p:txBody>
          <a:bodyPr/>
          <a:lstStyle/>
          <a:p>
            <a:r>
              <a:rPr lang="zh-CN" altLang="en-US" b="1" dirty="0">
                <a:sym typeface="+mn-ea"/>
              </a:rPr>
              <a:t>有效性（</a:t>
            </a:r>
            <a:r>
              <a:rPr lang="en-US" altLang="zh-CN" b="1" dirty="0">
                <a:sym typeface="+mn-ea"/>
              </a:rPr>
              <a:t>3</a:t>
            </a:r>
            <a:r>
              <a:rPr lang="en-US" altLang="zh-CN" b="1" dirty="0">
                <a:sym typeface="+mn-ea"/>
              </a:rPr>
              <a:t>/3</a:t>
            </a:r>
            <a:r>
              <a:rPr lang="zh-CN" altLang="en-US" b="1" dirty="0">
                <a:sym typeface="+mn-ea"/>
              </a:rPr>
              <a:t>）</a:t>
            </a:r>
            <a:endParaRPr lang="zh-CN" altLang="en-US" b="1" dirty="0">
              <a:sym typeface="+mn-ea"/>
            </a:endParaRPr>
          </a:p>
        </p:txBody>
      </p:sp>
      <p:graphicFrame>
        <p:nvGraphicFramePr>
          <p:cNvPr id="10" name="表格 9"/>
          <p:cNvGraphicFramePr>
            <a:graphicFrameLocks noGrp="1"/>
          </p:cNvGraphicFramePr>
          <p:nvPr>
            <p:custDataLst>
              <p:tags r:id="rId1"/>
            </p:custDataLst>
          </p:nvPr>
        </p:nvGraphicFramePr>
        <p:xfrm>
          <a:off x="648983" y="1268999"/>
          <a:ext cx="10902543" cy="2728884"/>
        </p:xfrm>
        <a:graphic>
          <a:graphicData uri="http://schemas.openxmlformats.org/drawingml/2006/table">
            <a:tbl>
              <a:tblPr/>
              <a:tblGrid>
                <a:gridCol w="10800000"/>
              </a:tblGrid>
              <a:tr h="441960">
                <a:tc>
                  <a:txBody>
                    <a:bodyPr/>
                    <a:p>
                      <a:pPr marL="0" marR="0" lvl="0" indent="0" algn="ctr" defTabSz="914400" rtl="0" eaLnBrk="1" fontAlgn="t" latinLnBrk="0" hangingPunct="1">
                        <a:lnSpc>
                          <a:spcPct val="100000"/>
                        </a:lnSpc>
                        <a:spcBef>
                          <a:spcPts val="0"/>
                        </a:spcBef>
                        <a:spcAft>
                          <a:spcPts val="0"/>
                        </a:spcAft>
                        <a:buClrTx/>
                        <a:buSzTx/>
                        <a:buFontTx/>
                        <a:buNone/>
                        <a:defRPr/>
                      </a:pPr>
                      <a:r>
                        <a:rPr kumimoji="1" lang="zh-CN" altLang="en-US" sz="1800" b="1" dirty="0">
                          <a:solidFill>
                            <a:schemeClr val="bg1"/>
                          </a:solidFill>
                          <a:latin typeface="微软雅黑" panose="020B0503020204020204" charset="-122"/>
                          <a:ea typeface="微软雅黑" panose="020B0503020204020204" charset="-122"/>
                          <a:sym typeface="Arial" panose="020B0604020202090204" pitchFamily="34" charset="0"/>
                        </a:rPr>
                        <a:t>醋酸钠林格葡萄糖注射液符合临床指南</a:t>
                      </a:r>
                      <a:r>
                        <a:rPr kumimoji="1" lang="en-US" altLang="zh-CN" sz="1800" b="1" dirty="0">
                          <a:solidFill>
                            <a:schemeClr val="bg1"/>
                          </a:solidFill>
                          <a:latin typeface="微软雅黑" panose="020B0503020204020204" charset="-122"/>
                          <a:ea typeface="微软雅黑" panose="020B0503020204020204" charset="-122"/>
                          <a:sym typeface="Arial" panose="020B0604020202090204" pitchFamily="34" charset="0"/>
                        </a:rPr>
                        <a:t> / </a:t>
                      </a:r>
                      <a:r>
                        <a:rPr kumimoji="1" lang="zh-CN" altLang="en-US" sz="1800" b="1" dirty="0">
                          <a:solidFill>
                            <a:schemeClr val="bg1"/>
                          </a:solidFill>
                          <a:latin typeface="微软雅黑" panose="020B0503020204020204" charset="-122"/>
                          <a:ea typeface="微软雅黑" panose="020B0503020204020204" charset="-122"/>
                          <a:sym typeface="Arial" panose="020B0604020202090204" pitchFamily="34" charset="0"/>
                        </a:rPr>
                        <a:t>专家共识对液体治疗的推荐意见</a:t>
                      </a:r>
                      <a:endParaRPr kumimoji="1" lang="zh-CN" altLang="en-US" sz="1800" b="1" dirty="0">
                        <a:solidFill>
                          <a:schemeClr val="bg1"/>
                        </a:solidFill>
                        <a:latin typeface="微软雅黑" panose="020B0503020204020204" charset="-122"/>
                        <a:ea typeface="微软雅黑" panose="020B0503020204020204" charset="-122"/>
                        <a:sym typeface="Arial" panose="020B0604020202090204" pitchFamily="34" charset="0"/>
                      </a:endParaRPr>
                    </a:p>
                  </a:txBody>
                  <a:tcPr marL="28575" marR="28575" marT="19050" marB="19050" anchor="ctr">
                    <a:lnL w="6350" cap="flat" cmpd="sng" algn="ctr">
                      <a:solidFill>
                        <a:srgbClr val="CCE3F6"/>
                      </a:solidFill>
                      <a:prstDash val="solid"/>
                      <a:round/>
                      <a:headEnd type="none" w="med" len="med"/>
                      <a:tailEnd type="none" w="med" len="med"/>
                    </a:lnL>
                    <a:lnR w="6350" cap="flat" cmpd="sng" algn="ctr">
                      <a:solidFill>
                        <a:srgbClr val="CCE3F6"/>
                      </a:solidFill>
                      <a:prstDash val="solid"/>
                      <a:round/>
                      <a:headEnd type="none" w="med" len="med"/>
                      <a:tailEnd type="none" w="med" len="med"/>
                    </a:lnR>
                    <a:lnT w="6350" cap="flat" cmpd="sng" algn="ctr">
                      <a:solidFill>
                        <a:srgbClr val="CCE3F6"/>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58BA"/>
                    </a:solidFill>
                  </a:tcPr>
                </a:tc>
              </a:tr>
            </a:tbl>
          </a:graphicData>
        </a:graphic>
      </p:graphicFrame>
      <p:graphicFrame>
        <p:nvGraphicFramePr>
          <p:cNvPr id="11" name="表格 10"/>
          <p:cNvGraphicFramePr/>
          <p:nvPr>
            <p:custDataLst>
              <p:tags r:id="rId2"/>
            </p:custDataLst>
          </p:nvPr>
        </p:nvGraphicFramePr>
        <p:xfrm>
          <a:off x="648970" y="1710690"/>
          <a:ext cx="10800080" cy="4392000"/>
        </p:xfrm>
        <a:graphic>
          <a:graphicData uri="http://schemas.openxmlformats.org/drawingml/2006/table">
            <a:tbl>
              <a:tblPr firstRow="1" bandRow="1">
                <a:tableStyleId>{5C22544A-7EE6-4342-B048-85BDC9FD1C3A}</a:tableStyleId>
              </a:tblPr>
              <a:tblGrid>
                <a:gridCol w="3240000"/>
                <a:gridCol w="7560000"/>
              </a:tblGrid>
              <a:tr h="432000">
                <a:tc>
                  <a:txBody>
                    <a:bodyPr/>
                    <a:p>
                      <a:pPr indent="0" algn="ctr" fontAlgn="auto">
                        <a:lnSpc>
                          <a:spcPct val="125000"/>
                        </a:lnSpc>
                        <a:buNone/>
                      </a:pPr>
                      <a:r>
                        <a:rPr lang="zh-CN" sz="1400">
                          <a:solidFill>
                            <a:schemeClr val="accent2">
                              <a:lumMod val="75000"/>
                            </a:schemeClr>
                          </a:solidFill>
                        </a:rPr>
                        <a:t>指南</a:t>
                      </a:r>
                      <a:r>
                        <a:rPr lang="en-US" altLang="zh-CN" sz="1400">
                          <a:solidFill>
                            <a:schemeClr val="accent2">
                              <a:lumMod val="75000"/>
                            </a:schemeClr>
                          </a:solidFill>
                        </a:rPr>
                        <a:t> / </a:t>
                      </a:r>
                      <a:r>
                        <a:rPr lang="zh-CN" altLang="en-US" sz="1400">
                          <a:solidFill>
                            <a:schemeClr val="accent2">
                              <a:lumMod val="75000"/>
                            </a:schemeClr>
                          </a:solidFill>
                        </a:rPr>
                        <a:t>共识名称</a:t>
                      </a:r>
                      <a:endParaRPr lang="zh-CN" altLang="en-US" sz="1400">
                        <a:solidFill>
                          <a:schemeClr val="accent2">
                            <a:lumMod val="75000"/>
                          </a:schemeClr>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indent="0" algn="ctr" fontAlgn="auto">
                        <a:lnSpc>
                          <a:spcPct val="125000"/>
                        </a:lnSpc>
                        <a:buNone/>
                      </a:pPr>
                      <a:r>
                        <a:rPr lang="zh-CN" altLang="en-US" sz="1400">
                          <a:solidFill>
                            <a:schemeClr val="accent2">
                              <a:lumMod val="75000"/>
                            </a:schemeClr>
                          </a:solidFill>
                        </a:rPr>
                        <a:t>推荐意见</a:t>
                      </a:r>
                      <a:endParaRPr lang="zh-CN" altLang="en-US" sz="1400">
                        <a:solidFill>
                          <a:schemeClr val="accent2">
                            <a:lumMod val="75000"/>
                          </a:schemeClr>
                        </a:solidFill>
                      </a:endParaRPr>
                    </a:p>
                  </a:txBody>
                  <a:tcPr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1008000">
                <a:tc>
                  <a:txBody>
                    <a:bodyPr/>
                    <a:p>
                      <a:pPr indent="0" algn="ctr">
                        <a:buNone/>
                      </a:pPr>
                      <a:r>
                        <a:rPr lang="en-US" altLang="en-US" sz="1200" b="0">
                          <a:solidFill>
                            <a:srgbClr val="000000"/>
                          </a:solidFill>
                          <a:latin typeface="微软雅黑" panose="020B0503020204020204" charset="-122"/>
                          <a:ea typeface="微软雅黑" panose="020B0503020204020204" charset="-122"/>
                          <a:cs typeface="微软雅黑" panose="020B0503020204020204" charset="-122"/>
                        </a:rPr>
                        <a:t>醋酸钠林格液围手术期临床应用专家共识</a:t>
                      </a:r>
                      <a:r>
                        <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rPr>
                        <a:t>1</a:t>
                      </a:r>
                      <a:endPar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marL="179705" indent="-179705" algn="l" fontAlgn="auto">
                        <a:lnSpc>
                          <a:spcPct val="125000"/>
                        </a:lnSpc>
                        <a:spcBef>
                          <a:spcPts val="600"/>
                        </a:spcBef>
                        <a:buFont typeface="Wingdings" panose="05000000000000000000" charset="0"/>
                        <a:buChar char="u"/>
                      </a:pPr>
                      <a:r>
                        <a:rPr lang="en-US" altLang="en-US" sz="1200" b="0">
                          <a:solidFill>
                            <a:srgbClr val="000000"/>
                          </a:solidFill>
                          <a:latin typeface="微软雅黑" panose="020B0503020204020204" charset="-122"/>
                          <a:ea typeface="微软雅黑" panose="020B0503020204020204" charset="-122"/>
                        </a:rPr>
                        <a:t>在休克和肝功能障碍甚至衰竭等危重情况下，</a:t>
                      </a:r>
                      <a:r>
                        <a:rPr lang="en-US" altLang="en-US" sz="1200" b="1">
                          <a:solidFill>
                            <a:srgbClr val="FF0000"/>
                          </a:solidFill>
                          <a:latin typeface="微软雅黑" panose="020B0503020204020204" charset="-122"/>
                          <a:ea typeface="微软雅黑" panose="020B0503020204020204" charset="-122"/>
                        </a:rPr>
                        <a:t>输注醋酸钠林格液明显优于乳酸林格液</a:t>
                      </a:r>
                      <a:endParaRPr lang="en-US" altLang="en-US" sz="1200" b="0">
                        <a:solidFill>
                          <a:srgbClr val="000000"/>
                        </a:solidFill>
                        <a:latin typeface="微软雅黑" panose="020B0503020204020204" charset="-122"/>
                        <a:ea typeface="微软雅黑" panose="020B0503020204020204" charset="-122"/>
                      </a:endParaRPr>
                    </a:p>
                    <a:p>
                      <a:pPr marL="179705" indent="-179705" algn="l" fontAlgn="auto">
                        <a:lnSpc>
                          <a:spcPct val="125000"/>
                        </a:lnSpc>
                        <a:spcBef>
                          <a:spcPts val="600"/>
                        </a:spcBef>
                        <a:buFont typeface="Wingdings" panose="05000000000000000000" charset="0"/>
                        <a:buChar char="u"/>
                      </a:pPr>
                      <a:r>
                        <a:rPr lang="en-US" altLang="en-US" sz="1200" b="0">
                          <a:solidFill>
                            <a:srgbClr val="000000"/>
                          </a:solidFill>
                          <a:latin typeface="微软雅黑" panose="020B0503020204020204" charset="-122"/>
                          <a:ea typeface="微软雅黑" panose="020B0503020204020204" charset="-122"/>
                        </a:rPr>
                        <a:t>含糖醋酸钠林格液可以有效</a:t>
                      </a:r>
                      <a:r>
                        <a:rPr lang="en-US" altLang="en-US" sz="1200" b="1">
                          <a:solidFill>
                            <a:srgbClr val="FF0000"/>
                          </a:solidFill>
                          <a:latin typeface="微软雅黑" panose="020B0503020204020204" charset="-122"/>
                          <a:ea typeface="微软雅黑" panose="020B0503020204020204" charset="-122"/>
                        </a:rPr>
                        <a:t>抑制禁食和危重病患者的负氮平衡状态</a:t>
                      </a:r>
                      <a:r>
                        <a:rPr lang="en-US" altLang="en-US" sz="1200" b="0">
                          <a:solidFill>
                            <a:srgbClr val="000000"/>
                          </a:solidFill>
                          <a:latin typeface="微软雅黑" panose="020B0503020204020204" charset="-122"/>
                          <a:ea typeface="微软雅黑" panose="020B0503020204020204" charset="-122"/>
                        </a:rPr>
                        <a:t>，有效</a:t>
                      </a:r>
                      <a:r>
                        <a:rPr lang="en-US" altLang="en-US" sz="1200" b="1">
                          <a:solidFill>
                            <a:srgbClr val="FF0000"/>
                          </a:solidFill>
                          <a:latin typeface="微软雅黑" panose="020B0503020204020204" charset="-122"/>
                          <a:ea typeface="微软雅黑" panose="020B0503020204020204" charset="-122"/>
                        </a:rPr>
                        <a:t>减轻自身组织蛋白的分解</a:t>
                      </a:r>
                      <a:endParaRPr lang="en-US" altLang="en-US" sz="1200" b="0">
                        <a:solidFill>
                          <a:srgbClr val="000000"/>
                        </a:solidFill>
                        <a:latin typeface="微软雅黑" panose="020B0503020204020204" charset="-122"/>
                        <a:ea typeface="微软雅黑" panose="020B0503020204020204" charset="-122"/>
                      </a:endParaRPr>
                    </a:p>
                    <a:p>
                      <a:pPr marL="179705" indent="-179705" algn="l" fontAlgn="auto">
                        <a:lnSpc>
                          <a:spcPct val="125000"/>
                        </a:lnSpc>
                        <a:spcBef>
                          <a:spcPts val="600"/>
                        </a:spcBef>
                        <a:buFont typeface="Wingdings" panose="05000000000000000000" charset="0"/>
                        <a:buChar char="u"/>
                      </a:pPr>
                      <a:r>
                        <a:rPr lang="en-US" altLang="en-US" sz="1200" b="0">
                          <a:solidFill>
                            <a:srgbClr val="000000"/>
                          </a:solidFill>
                          <a:latin typeface="微软雅黑" panose="020B0503020204020204" charset="-122"/>
                          <a:ea typeface="微软雅黑" panose="020B0503020204020204" charset="-122"/>
                        </a:rPr>
                        <a:t>含糖醋酸钠林格液含有的Ca</a:t>
                      </a:r>
                      <a:r>
                        <a:rPr lang="en-US" altLang="en-US" sz="1200" b="0" baseline="30000">
                          <a:solidFill>
                            <a:srgbClr val="000000"/>
                          </a:solidFill>
                          <a:latin typeface="微软雅黑" panose="020B0503020204020204" charset="-122"/>
                          <a:ea typeface="微软雅黑" panose="020B0503020204020204" charset="-122"/>
                        </a:rPr>
                        <a:t>2+</a:t>
                      </a:r>
                      <a:r>
                        <a:rPr lang="en-US" altLang="en-US" sz="1200" b="0">
                          <a:solidFill>
                            <a:srgbClr val="000000"/>
                          </a:solidFill>
                          <a:latin typeface="微软雅黑" panose="020B0503020204020204" charset="-122"/>
                          <a:ea typeface="微软雅黑" panose="020B0503020204020204" charset="-122"/>
                        </a:rPr>
                        <a:t>等均接近ECF的生理水平，能有效补充血清Ca</a:t>
                      </a:r>
                      <a:r>
                        <a:rPr lang="en-US" altLang="en-US" sz="1200" baseline="30000">
                          <a:solidFill>
                            <a:srgbClr val="000000"/>
                          </a:solidFill>
                          <a:latin typeface="微软雅黑" panose="020B0503020204020204" charset="-122"/>
                          <a:ea typeface="微软雅黑" panose="020B0503020204020204" charset="-122"/>
                          <a:sym typeface="+mn-ea"/>
                        </a:rPr>
                        <a:t>2+</a:t>
                      </a:r>
                      <a:r>
                        <a:rPr lang="en-US" altLang="en-US" sz="1200" b="0">
                          <a:solidFill>
                            <a:srgbClr val="000000"/>
                          </a:solidFill>
                          <a:latin typeface="微软雅黑" panose="020B0503020204020204" charset="-122"/>
                          <a:ea typeface="微软雅黑" panose="020B0503020204020204" charset="-122"/>
                        </a:rPr>
                        <a:t>，有利于</a:t>
                      </a:r>
                      <a:r>
                        <a:rPr lang="en-US" altLang="en-US" sz="1200" b="1">
                          <a:solidFill>
                            <a:srgbClr val="FF0000"/>
                          </a:solidFill>
                          <a:latin typeface="微软雅黑" panose="020B0503020204020204" charset="-122"/>
                          <a:ea typeface="微软雅黑" panose="020B0503020204020204" charset="-122"/>
                        </a:rPr>
                        <a:t>维持心肌收缩功能</a:t>
                      </a:r>
                      <a:endParaRPr lang="en-US" altLang="en-US" sz="1200" b="0">
                        <a:solidFill>
                          <a:srgbClr val="000000"/>
                        </a:solidFill>
                        <a:latin typeface="微软雅黑" panose="020B0503020204020204" charset="-122"/>
                        <a:ea typeface="微软雅黑" panose="020B0503020204020204" charset="-122"/>
                      </a:endParaRPr>
                    </a:p>
                  </a:txBody>
                  <a:tcPr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1260000">
                <a:tc>
                  <a:txBody>
                    <a:bodyPr/>
                    <a:p>
                      <a:pPr indent="0" algn="ctr">
                        <a:buNone/>
                      </a:pPr>
                      <a:r>
                        <a:rPr lang="en-US" altLang="en-US" sz="1200" b="0">
                          <a:solidFill>
                            <a:srgbClr val="000000"/>
                          </a:solidFill>
                          <a:latin typeface="微软雅黑" panose="020B0503020204020204" charset="-122"/>
                          <a:ea typeface="微软雅黑" panose="020B0503020204020204" charset="-122"/>
                          <a:cs typeface="微软雅黑" panose="020B0503020204020204" charset="-122"/>
                        </a:rPr>
                        <a:t>围术期醋酸盐平衡晶体液临床应用专家共识</a:t>
                      </a:r>
                      <a:r>
                        <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rPr>
                        <a:t>2</a:t>
                      </a:r>
                      <a:endPar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marL="179705" indent="-179705" algn="l">
                        <a:lnSpc>
                          <a:spcPct val="125000"/>
                        </a:lnSpc>
                        <a:spcBef>
                          <a:spcPts val="600"/>
                        </a:spcBef>
                        <a:buClrTx/>
                        <a:buSzTx/>
                        <a:buFont typeface="Wingdings" panose="05000000000000000000" charset="0"/>
                        <a:buChar char="u"/>
                      </a:pPr>
                      <a:r>
                        <a:rPr lang="en-US" altLang="en-US" sz="1200" b="0">
                          <a:solidFill>
                            <a:srgbClr val="000000"/>
                          </a:solidFill>
                          <a:latin typeface="微软雅黑" panose="020B0503020204020204" charset="-122"/>
                          <a:ea typeface="微软雅黑" panose="020B0503020204020204" charset="-122"/>
                        </a:rPr>
                        <a:t>醋酸的代谢依对肝肾的依赖较小。醋酸盐平衡晶体液不易引起高氯性酸中毒，降低患者肾损伤的风险。对</a:t>
                      </a:r>
                      <a:r>
                        <a:rPr lang="en-US" altLang="en-US" sz="1200" b="0">
                          <a:solidFill>
                            <a:schemeClr val="tx1"/>
                          </a:solidFill>
                          <a:latin typeface="微软雅黑" panose="020B0503020204020204" charset="-122"/>
                          <a:ea typeface="微软雅黑" panose="020B0503020204020204" charset="-122"/>
                        </a:rPr>
                        <a:t>于</a:t>
                      </a:r>
                      <a:r>
                        <a:rPr lang="en-US" altLang="en-US" sz="1200" b="1">
                          <a:solidFill>
                            <a:srgbClr val="FF0000"/>
                          </a:solidFill>
                          <a:latin typeface="微软雅黑" panose="020B0503020204020204" charset="-122"/>
                          <a:ea typeface="微软雅黑" panose="020B0503020204020204" charset="-122"/>
                        </a:rPr>
                        <a:t>肝、肾功能障碍患者的液体治疗，醋酸盐平衡晶体液有明显优势</a:t>
                      </a:r>
                      <a:endParaRPr lang="en-US" altLang="en-US" sz="1200" b="1">
                        <a:solidFill>
                          <a:srgbClr val="FF0000"/>
                        </a:solidFill>
                        <a:latin typeface="微软雅黑" panose="020B0503020204020204" charset="-122"/>
                        <a:ea typeface="微软雅黑" panose="020B0503020204020204" charset="-122"/>
                      </a:endParaRPr>
                    </a:p>
                    <a:p>
                      <a:pPr marL="179705" indent="-179705" algn="l">
                        <a:lnSpc>
                          <a:spcPct val="125000"/>
                        </a:lnSpc>
                        <a:spcBef>
                          <a:spcPts val="600"/>
                        </a:spcBef>
                        <a:buClrTx/>
                        <a:buSzTx/>
                        <a:buFont typeface="Wingdings" panose="05000000000000000000" charset="0"/>
                        <a:buChar char="u"/>
                      </a:pPr>
                      <a:r>
                        <a:rPr lang="en-US" altLang="en-US" sz="1200" b="0">
                          <a:solidFill>
                            <a:srgbClr val="000000"/>
                          </a:solidFill>
                          <a:latin typeface="微软雅黑" panose="020B0503020204020204" charset="-122"/>
                          <a:ea typeface="微软雅黑" panose="020B0503020204020204" charset="-122"/>
                        </a:rPr>
                        <a:t>醋酸的代谢途径广泛，不易蓄积、使用安全，</a:t>
                      </a:r>
                      <a:r>
                        <a:rPr lang="en-US" altLang="en-US" sz="1200" b="1">
                          <a:solidFill>
                            <a:srgbClr val="FF0000"/>
                          </a:solidFill>
                          <a:latin typeface="微软雅黑" panose="020B0503020204020204" charset="-122"/>
                          <a:ea typeface="微软雅黑" panose="020B0503020204020204" charset="-122"/>
                        </a:rPr>
                        <a:t>适于肝功能尚未发育完善的婴幼儿使用</a:t>
                      </a:r>
                      <a:endParaRPr lang="en-US" altLang="en-US" sz="1200" b="1">
                        <a:solidFill>
                          <a:srgbClr val="FF0000"/>
                        </a:solidFill>
                        <a:latin typeface="微软雅黑" panose="020B0503020204020204" charset="-122"/>
                        <a:ea typeface="微软雅黑" panose="020B0503020204020204" charset="-122"/>
                      </a:endParaRPr>
                    </a:p>
                    <a:p>
                      <a:pPr marL="179705" indent="-179705" algn="l">
                        <a:lnSpc>
                          <a:spcPct val="125000"/>
                        </a:lnSpc>
                        <a:spcBef>
                          <a:spcPts val="600"/>
                        </a:spcBef>
                        <a:buClrTx/>
                        <a:buSzTx/>
                        <a:buFont typeface="Wingdings" panose="05000000000000000000" charset="0"/>
                        <a:buChar char="u"/>
                      </a:pPr>
                      <a:r>
                        <a:rPr lang="en-US" altLang="en-US" sz="1200">
                          <a:solidFill>
                            <a:srgbClr val="000000"/>
                          </a:solidFill>
                          <a:latin typeface="微软雅黑" panose="020B0503020204020204" charset="-122"/>
                          <a:ea typeface="微软雅黑" panose="020B0503020204020204" charset="-122"/>
                          <a:sym typeface="+mn-ea"/>
                        </a:rPr>
                        <a:t>含糖的醋酸盐平衡晶体液可用于</a:t>
                      </a:r>
                      <a:r>
                        <a:rPr lang="en-US" altLang="en-US" sz="1200" b="1">
                          <a:solidFill>
                            <a:srgbClr val="FF0000"/>
                          </a:solidFill>
                          <a:latin typeface="微软雅黑" panose="020B0503020204020204" charset="-122"/>
                          <a:ea typeface="微软雅黑" panose="020B0503020204020204" charset="-122"/>
                          <a:sym typeface="+mn-ea"/>
                        </a:rPr>
                        <a:t>缓解</a:t>
                      </a:r>
                      <a:r>
                        <a:rPr lang="en-US" altLang="en-US" sz="1200">
                          <a:solidFill>
                            <a:srgbClr val="000000"/>
                          </a:solidFill>
                          <a:latin typeface="微软雅黑" panose="020B0503020204020204" charset="-122"/>
                          <a:ea typeface="微软雅黑" panose="020B0503020204020204" charset="-122"/>
                          <a:sym typeface="+mn-ea"/>
                        </a:rPr>
                        <a:t>因术前禁食、手术时间长等原因导致的</a:t>
                      </a:r>
                      <a:r>
                        <a:rPr lang="en-US" altLang="en-US" sz="1200" b="1">
                          <a:solidFill>
                            <a:srgbClr val="FF0000"/>
                          </a:solidFill>
                          <a:latin typeface="微软雅黑" panose="020B0503020204020204" charset="-122"/>
                          <a:ea typeface="微软雅黑" panose="020B0503020204020204" charset="-122"/>
                          <a:sym typeface="+mn-ea"/>
                        </a:rPr>
                        <a:t>低血糖</a:t>
                      </a:r>
                      <a:endParaRPr lang="en-US" altLang="en-US" sz="1200" b="0">
                        <a:solidFill>
                          <a:srgbClr val="000000"/>
                        </a:solidFill>
                        <a:latin typeface="微软雅黑" panose="020B0503020204020204" charset="-122"/>
                        <a:ea typeface="微软雅黑" panose="020B0503020204020204" charset="-122"/>
                      </a:endParaRPr>
                    </a:p>
                  </a:txBody>
                  <a:tcPr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r>
              <a:tr h="648000">
                <a:tc>
                  <a:txBody>
                    <a:bodyPr/>
                    <a:p>
                      <a:pPr indent="0" algn="ctr">
                        <a:buNone/>
                      </a:pPr>
                      <a:r>
                        <a:rPr lang="en-US" altLang="en-US" sz="1200" b="0">
                          <a:solidFill>
                            <a:srgbClr val="000000"/>
                          </a:solidFill>
                          <a:latin typeface="微软雅黑" panose="020B0503020204020204" charset="-122"/>
                          <a:ea typeface="微软雅黑" panose="020B0503020204020204" charset="-122"/>
                          <a:cs typeface="微软雅黑" panose="020B0503020204020204" charset="-122"/>
                        </a:rPr>
                        <a:t>中国成人患者围手术期液体治疗临床实践指南</a:t>
                      </a:r>
                      <a:r>
                        <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rPr>
                        <a:t>3</a:t>
                      </a:r>
                      <a:endPar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c>
                  <a:txBody>
                    <a:bodyPr/>
                    <a:p>
                      <a:pPr marL="179705" indent="-179705" algn="l">
                        <a:lnSpc>
                          <a:spcPct val="125000"/>
                        </a:lnSpc>
                        <a:spcBef>
                          <a:spcPts val="600"/>
                        </a:spcBef>
                        <a:buClrTx/>
                        <a:buSzTx/>
                        <a:buFont typeface="Wingdings" panose="05000000000000000000" charset="0"/>
                        <a:buChar char="u"/>
                      </a:pPr>
                      <a:r>
                        <a:rPr lang="en-US" altLang="en-US" sz="1200" b="0">
                          <a:solidFill>
                            <a:srgbClr val="000000"/>
                          </a:solidFill>
                          <a:latin typeface="微软雅黑" panose="020B0503020204020204" charset="-122"/>
                          <a:ea typeface="微软雅黑" panose="020B0503020204020204" charset="-122"/>
                        </a:rPr>
                        <a:t>围手术期推荐的常用液体治疗种类包括</a:t>
                      </a:r>
                      <a:r>
                        <a:rPr lang="en-US" altLang="en-US" sz="1200" b="1">
                          <a:solidFill>
                            <a:srgbClr val="FF0000"/>
                          </a:solidFill>
                          <a:latin typeface="微软雅黑" panose="020B0503020204020204" charset="-122"/>
                          <a:ea typeface="微软雅黑" panose="020B0503020204020204" charset="-122"/>
                        </a:rPr>
                        <a:t>晶体液</a:t>
                      </a:r>
                      <a:r>
                        <a:rPr lang="en-US" altLang="en-US" sz="1200" b="0">
                          <a:solidFill>
                            <a:srgbClr val="000000"/>
                          </a:solidFill>
                          <a:latin typeface="微软雅黑" panose="020B0503020204020204" charset="-122"/>
                          <a:ea typeface="微软雅黑" panose="020B0503020204020204" charset="-122"/>
                        </a:rPr>
                        <a:t>和胶体液</a:t>
                      </a:r>
                      <a:endParaRPr lang="en-US" altLang="en-US" sz="1200" b="0">
                        <a:solidFill>
                          <a:srgbClr val="000000"/>
                        </a:solidFill>
                        <a:latin typeface="微软雅黑" panose="020B0503020204020204" charset="-122"/>
                        <a:ea typeface="微软雅黑" panose="020B0503020204020204" charset="-122"/>
                      </a:endParaRPr>
                    </a:p>
                    <a:p>
                      <a:pPr marL="179705" indent="-179705" algn="l">
                        <a:lnSpc>
                          <a:spcPct val="125000"/>
                        </a:lnSpc>
                        <a:spcBef>
                          <a:spcPts val="600"/>
                        </a:spcBef>
                        <a:buClrTx/>
                        <a:buSzTx/>
                        <a:buFont typeface="Wingdings" panose="05000000000000000000" charset="0"/>
                        <a:buChar char="u"/>
                      </a:pPr>
                      <a:r>
                        <a:rPr lang="en-US" altLang="en-US" sz="1200" b="0">
                          <a:solidFill>
                            <a:srgbClr val="000000"/>
                          </a:solidFill>
                          <a:latin typeface="微软雅黑" panose="020B0503020204020204" charset="-122"/>
                          <a:ea typeface="微软雅黑" panose="020B0503020204020204" charset="-122"/>
                        </a:rPr>
                        <a:t>晶体液包括生理盐水、乳酸钠林格注射液、复方</a:t>
                      </a:r>
                      <a:r>
                        <a:rPr lang="en-US" altLang="en-US" sz="1200" b="1">
                          <a:solidFill>
                            <a:srgbClr val="FF0000"/>
                          </a:solidFill>
                          <a:latin typeface="微软雅黑" panose="020B0503020204020204" charset="-122"/>
                          <a:ea typeface="微软雅黑" panose="020B0503020204020204" charset="-122"/>
                        </a:rPr>
                        <a:t>醋酸钠林格</a:t>
                      </a:r>
                      <a:r>
                        <a:rPr lang="en-US" altLang="en-US" sz="1200" b="0">
                          <a:solidFill>
                            <a:srgbClr val="000000"/>
                          </a:solidFill>
                          <a:latin typeface="微软雅黑" panose="020B0503020204020204" charset="-122"/>
                          <a:ea typeface="微软雅黑" panose="020B0503020204020204" charset="-122"/>
                        </a:rPr>
                        <a:t>注射液、碳酸氢钠林格注射液等</a:t>
                      </a:r>
                      <a:endParaRPr lang="en-US" altLang="en-US" sz="1200" b="0">
                        <a:solidFill>
                          <a:srgbClr val="000000"/>
                        </a:solidFill>
                        <a:latin typeface="微软雅黑" panose="020B0503020204020204" charset="-122"/>
                        <a:ea typeface="微软雅黑" panose="020B0503020204020204" charset="-122"/>
                      </a:endParaRPr>
                    </a:p>
                  </a:txBody>
                  <a:tcPr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tcPr>
                </a:tc>
              </a:tr>
              <a:tr h="432000">
                <a:tc>
                  <a:txBody>
                    <a:bodyPr/>
                    <a:p>
                      <a:pPr algn="ctr">
                        <a:buClrTx/>
                        <a:buSzTx/>
                        <a:buFontTx/>
                        <a:buNone/>
                      </a:pPr>
                      <a:r>
                        <a:rPr lang="en-US" altLang="en-US" sz="1200" b="0">
                          <a:solidFill>
                            <a:srgbClr val="000000"/>
                          </a:solidFill>
                          <a:latin typeface="微软雅黑" panose="020B0503020204020204" charset="-122"/>
                          <a:ea typeface="微软雅黑" panose="020B0503020204020204" charset="-122"/>
                          <a:cs typeface="微软雅黑" panose="020B0503020204020204" charset="-122"/>
                        </a:rPr>
                        <a:t>中国急性胰腺炎诊治指南</a:t>
                      </a:r>
                      <a:r>
                        <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rPr>
                        <a:t>5</a:t>
                      </a:r>
                      <a:endPar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c>
                  <a:txBody>
                    <a:bodyPr/>
                    <a:p>
                      <a:pPr marL="179705" indent="-179705" algn="l">
                        <a:lnSpc>
                          <a:spcPct val="125000"/>
                        </a:lnSpc>
                        <a:spcBef>
                          <a:spcPts val="600"/>
                        </a:spcBef>
                        <a:buClrTx/>
                        <a:buSzTx/>
                        <a:buFont typeface="Wingdings" panose="05000000000000000000" charset="0"/>
                        <a:buChar char="u"/>
                      </a:pPr>
                      <a:r>
                        <a:rPr lang="en-US" altLang="en-US" sz="1200" b="0">
                          <a:solidFill>
                            <a:srgbClr val="000000"/>
                          </a:solidFill>
                          <a:latin typeface="微软雅黑" panose="020B0503020204020204" charset="-122"/>
                          <a:ea typeface="微软雅黑" panose="020B0503020204020204" charset="-122"/>
                        </a:rPr>
                        <a:t>确诊急性胰腺炎的患者应使用</a:t>
                      </a:r>
                      <a:r>
                        <a:rPr lang="en-US" altLang="en-US" sz="1200" b="1">
                          <a:solidFill>
                            <a:srgbClr val="FF0000"/>
                          </a:solidFill>
                          <a:latin typeface="微软雅黑" panose="020B0503020204020204" charset="-122"/>
                          <a:ea typeface="微软雅黑" panose="020B0503020204020204" charset="-122"/>
                        </a:rPr>
                        <a:t>晶体液</a:t>
                      </a:r>
                      <a:r>
                        <a:rPr lang="en-US" altLang="en-US" sz="1200" b="0">
                          <a:solidFill>
                            <a:srgbClr val="000000"/>
                          </a:solidFill>
                          <a:latin typeface="微软雅黑" panose="020B0503020204020204" charset="-122"/>
                          <a:ea typeface="微软雅黑" panose="020B0503020204020204" charset="-122"/>
                        </a:rPr>
                        <a:t>，以5~10ml/（kg·h）的速度即刻进行液体治疗</a:t>
                      </a:r>
                      <a:endParaRPr lang="en-US" altLang="en-US" sz="1200" b="0">
                        <a:solidFill>
                          <a:srgbClr val="000000"/>
                        </a:solidFill>
                        <a:latin typeface="微软雅黑" panose="020B0503020204020204" charset="-122"/>
                        <a:ea typeface="微软雅黑" panose="020B0503020204020204" charset="-122"/>
                      </a:endParaRPr>
                    </a:p>
                  </a:txBody>
                  <a:tcPr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r>
              <a:tr h="612000">
                <a:tc>
                  <a:txBody>
                    <a:bodyPr/>
                    <a:p>
                      <a:pPr indent="0" algn="ctr">
                        <a:buNone/>
                      </a:pPr>
                      <a:r>
                        <a:rPr lang="en-US" altLang="en-US" sz="1200" b="0">
                          <a:solidFill>
                            <a:srgbClr val="000000"/>
                          </a:solidFill>
                          <a:latin typeface="微软雅黑" panose="020B0503020204020204" charset="-122"/>
                          <a:ea typeface="微软雅黑" panose="020B0503020204020204" charset="-122"/>
                          <a:cs typeface="微软雅黑" panose="020B0503020204020204" charset="-122"/>
                        </a:rPr>
                        <a:t>脓毒症液体治疗急诊专家共识</a:t>
                      </a:r>
                      <a:r>
                        <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rPr>
                        <a:t>4</a:t>
                      </a:r>
                      <a:endParaRPr lang="en-US" altLang="en-US" sz="1200" b="0" baseline="30000">
                        <a:solidFill>
                          <a:srgbClr val="000000"/>
                        </a:solidFill>
                        <a:latin typeface="微软雅黑" panose="020B0503020204020204" charset="-122"/>
                        <a:ea typeface="微软雅黑" panose="020B0503020204020204" charset="-122"/>
                        <a:cs typeface="微软雅黑" panose="020B0503020204020204" charset="-122"/>
                      </a:endParaRPr>
                    </a:p>
                  </a:txBody>
                  <a:tcPr marL="12700" marR="12700" marT="12700"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DF5FB"/>
                    </a:solidFill>
                  </a:tcPr>
                </a:tc>
                <a:tc>
                  <a:txBody>
                    <a:bodyPr/>
                    <a:p>
                      <a:pPr marL="179705" indent="-179705" algn="l">
                        <a:lnSpc>
                          <a:spcPct val="125000"/>
                        </a:lnSpc>
                        <a:spcBef>
                          <a:spcPts val="600"/>
                        </a:spcBef>
                        <a:buClrTx/>
                        <a:buSzTx/>
                        <a:buFont typeface="Wingdings" panose="05000000000000000000" charset="0"/>
                        <a:buChar char="u"/>
                      </a:pPr>
                      <a:r>
                        <a:rPr lang="en-US" altLang="en-US" sz="1200" b="0">
                          <a:solidFill>
                            <a:schemeClr val="tx1"/>
                          </a:solidFill>
                          <a:latin typeface="微软雅黑" panose="020B0503020204020204" charset="-122"/>
                          <a:ea typeface="微软雅黑" panose="020B0503020204020204" charset="-122"/>
                        </a:rPr>
                        <a:t>晶体液作为液体复苏的</a:t>
                      </a:r>
                      <a:r>
                        <a:rPr lang="en-US" altLang="en-US" sz="1200" b="1">
                          <a:solidFill>
                            <a:srgbClr val="FF0000"/>
                          </a:solidFill>
                          <a:latin typeface="微软雅黑" panose="020B0503020204020204" charset="-122"/>
                          <a:ea typeface="微软雅黑" panose="020B0503020204020204" charset="-122"/>
                        </a:rPr>
                        <a:t>首选</a:t>
                      </a:r>
                      <a:r>
                        <a:rPr lang="en-US" altLang="en-US" sz="1200" b="0">
                          <a:solidFill>
                            <a:schemeClr val="tx1"/>
                          </a:solidFill>
                          <a:latin typeface="微软雅黑" panose="020B0503020204020204" charset="-122"/>
                          <a:ea typeface="微软雅黑" panose="020B0503020204020204" charset="-122"/>
                        </a:rPr>
                        <a:t>制剂</a:t>
                      </a:r>
                      <a:r>
                        <a:rPr lang="en-US" altLang="en-US" sz="1200" b="0">
                          <a:solidFill>
                            <a:srgbClr val="000000"/>
                          </a:solidFill>
                          <a:latin typeface="微软雅黑" panose="020B0503020204020204" charset="-122"/>
                          <a:ea typeface="微软雅黑" panose="020B0503020204020204" charset="-122"/>
                        </a:rPr>
                        <a:t>。在可能获得的晶体液中尽可能选择</a:t>
                      </a:r>
                      <a:r>
                        <a:rPr lang="en-US" altLang="en-US" sz="1200" b="0">
                          <a:solidFill>
                            <a:schemeClr val="tx1"/>
                          </a:solidFill>
                          <a:latin typeface="微软雅黑" panose="020B0503020204020204" charset="-122"/>
                          <a:ea typeface="微软雅黑" panose="020B0503020204020204" charset="-122"/>
                        </a:rPr>
                        <a:t>与细胞外液成分、渗透压等指标相近的</a:t>
                      </a:r>
                      <a:r>
                        <a:rPr lang="en-US" altLang="en-US" sz="1200" b="0">
                          <a:solidFill>
                            <a:srgbClr val="000000"/>
                          </a:solidFill>
                          <a:latin typeface="微软雅黑" panose="020B0503020204020204" charset="-122"/>
                          <a:ea typeface="微软雅黑" panose="020B0503020204020204" charset="-122"/>
                        </a:rPr>
                        <a:t>晶体液，避免治疗后的不良反应发生</a:t>
                      </a:r>
                      <a:endParaRPr lang="en-US" altLang="en-US" sz="1200" b="0">
                        <a:solidFill>
                          <a:srgbClr val="000000"/>
                        </a:solidFill>
                        <a:latin typeface="微软雅黑" panose="020B0503020204020204" charset="-122"/>
                        <a:ea typeface="微软雅黑" panose="020B0503020204020204" charset="-122"/>
                      </a:endParaRPr>
                    </a:p>
                  </a:txBody>
                  <a:tcPr vert="horz" anchor="ctr" anchorCtr="0">
                    <a:lnL w="12700">
                      <a:solidFill>
                        <a:schemeClr val="bg1"/>
                      </a:solidFill>
                      <a:prstDash val="solid"/>
                    </a:lnL>
                    <a:lnR w="12700">
                      <a:solidFill>
                        <a:schemeClr val="bg1"/>
                      </a:solidFill>
                      <a:prstDash val="solid"/>
                    </a:lnR>
                    <a:lnT w="12700">
                      <a:solidFill>
                        <a:schemeClr val="bg1"/>
                      </a:solidFill>
                      <a:prstDash val="solid"/>
                    </a:lnT>
                    <a:lnB w="12700">
                      <a:solidFill>
                        <a:schemeClr val="bg1"/>
                      </a:solidFill>
                      <a:prstDash val="solid"/>
                    </a:lnB>
                    <a:solidFill>
                      <a:srgbClr val="E1F0F9"/>
                    </a:solidFill>
                  </a:tcPr>
                </a:tc>
              </a:tr>
            </a:tbl>
          </a:graphicData>
        </a:graphic>
      </p:graphicFrame>
      <p:sp>
        <p:nvSpPr>
          <p:cNvPr id="5" name="文本框 4"/>
          <p:cNvSpPr txBox="1"/>
          <p:nvPr>
            <p:custDataLst>
              <p:tags r:id="rId3"/>
            </p:custDataLst>
          </p:nvPr>
        </p:nvSpPr>
        <p:spPr>
          <a:xfrm>
            <a:off x="551815" y="6066790"/>
            <a:ext cx="7646035" cy="880745"/>
          </a:xfrm>
          <a:prstGeom prst="rect">
            <a:avLst/>
          </a:prstGeom>
          <a:noFill/>
        </p:spPr>
        <p:txBody>
          <a:bodyPr wrap="square" lIns="0" tIns="0" rIns="0" bIns="0" rtlCol="0">
            <a:noAutofit/>
          </a:bodyPr>
          <a:p>
            <a:pPr algn="just">
              <a:lnSpc>
                <a:spcPct val="120000"/>
              </a:lnSpc>
            </a:pPr>
            <a:r>
              <a:rPr lang="en-US" altLang="zh-CN" sz="800" smtClean="0"/>
              <a:t>Ref</a:t>
            </a:r>
            <a:r>
              <a:rPr lang="zh-CN" altLang="en-US" sz="800" smtClean="0"/>
              <a:t>：</a:t>
            </a:r>
            <a:endParaRPr lang="zh-CN" altLang="en-US" sz="800" smtClean="0"/>
          </a:p>
          <a:p>
            <a:pPr marL="179705" indent="-179705" algn="just" fontAlgn="auto">
              <a:lnSpc>
                <a:spcPct val="100000"/>
              </a:lnSpc>
              <a:buClrTx/>
              <a:buSzTx/>
              <a:buFont typeface="+mj-lt"/>
              <a:buAutoNum type="arabicPeriod"/>
            </a:pPr>
            <a:r>
              <a:rPr lang="zh-CN" altLang="en-US" sz="800" smtClean="0">
                <a:sym typeface="+mn-ea"/>
              </a:rPr>
              <a:t>醋酸钠林格液围手术期临床应用专家共识[J]. 国际麻醉学</a:t>
            </a:r>
            <a:r>
              <a:rPr lang="zh-CN" altLang="en-US" sz="800" smtClean="0">
                <a:solidFill>
                  <a:schemeClr val="tx1"/>
                </a:solidFill>
                <a:sym typeface="+mn-ea"/>
              </a:rPr>
              <a:t>与复苏杂志,2018,39(1):1-5.</a:t>
            </a:r>
            <a:endParaRPr lang="zh-CN" altLang="en-US" sz="800" smtClean="0">
              <a:solidFill>
                <a:schemeClr val="tx1"/>
              </a:solidFill>
              <a:sym typeface="+mn-ea"/>
            </a:endParaRPr>
          </a:p>
          <a:p>
            <a:pPr marL="179705" indent="-179705" algn="just" fontAlgn="auto">
              <a:lnSpc>
                <a:spcPct val="100000"/>
              </a:lnSpc>
              <a:buClrTx/>
              <a:buSzTx/>
              <a:buFont typeface="+mj-lt"/>
              <a:buAutoNum type="arabicPeriod"/>
            </a:pPr>
            <a:r>
              <a:rPr lang="en-US" altLang="zh-CN" sz="800" smtClean="0">
                <a:solidFill>
                  <a:schemeClr val="tx1"/>
                </a:solidFill>
                <a:sym typeface="+mn-ea"/>
              </a:rPr>
              <a:t>围术期醋酸盐平衡晶体液临床应用专家共识工作小组.围术期醋酸盐平衡晶体液临床应用专家共识[J]. 中华麻醉学杂志. 2023，43(05) .</a:t>
            </a:r>
            <a:endParaRPr lang="en-US" altLang="zh-CN" sz="800" smtClean="0">
              <a:solidFill>
                <a:schemeClr val="tx1"/>
              </a:solidFill>
              <a:sym typeface="+mn-ea"/>
            </a:endParaRPr>
          </a:p>
          <a:p>
            <a:pPr marL="179705" indent="-179705" algn="just" fontAlgn="auto">
              <a:lnSpc>
                <a:spcPct val="100000"/>
              </a:lnSpc>
              <a:buClrTx/>
              <a:buSzTx/>
              <a:buFont typeface="+mj-lt"/>
              <a:buAutoNum type="arabicPeriod"/>
            </a:pPr>
            <a:r>
              <a:rPr lang="zh-CN" altLang="en-US" sz="800" smtClean="0">
                <a:solidFill>
                  <a:schemeClr val="tx1"/>
                </a:solidFill>
                <a:sym typeface="+mn-ea"/>
              </a:rPr>
              <a:t>中华医学会麻醉学分会老年人麻醉与围术期管理学组. 中国成人患者围手术期液体治疗临床实践指南（2025版）[J]. 中华医学杂志,2025,105(02)：128-154.</a:t>
            </a:r>
            <a:endParaRPr lang="zh-CN" altLang="en-US" sz="800" smtClean="0">
              <a:solidFill>
                <a:schemeClr val="tx1"/>
              </a:solidFill>
              <a:sym typeface="+mn-ea"/>
            </a:endParaRPr>
          </a:p>
          <a:p>
            <a:pPr marL="179705" indent="-179705" algn="just" fontAlgn="auto">
              <a:lnSpc>
                <a:spcPct val="100000"/>
              </a:lnSpc>
              <a:buClrTx/>
              <a:buSzTx/>
              <a:buFont typeface="+mj-lt"/>
              <a:buAutoNum type="arabicPeriod"/>
            </a:pPr>
            <a:r>
              <a:rPr lang="zh-CN" altLang="en-US" sz="800" smtClean="0">
                <a:solidFill>
                  <a:schemeClr val="tx1"/>
                </a:solidFill>
                <a:sym typeface="+mn-ea"/>
              </a:rPr>
              <a:t>中华医学会急诊医学分会. 脓毒症液体治疗急诊专家共识[J]. 中华急诊医学杂志, 2018, 27(1), 30-38.</a:t>
            </a:r>
            <a:endParaRPr lang="zh-CN" altLang="en-US" sz="800" smtClean="0">
              <a:solidFill>
                <a:schemeClr val="tx1"/>
              </a:solidFill>
              <a:sym typeface="+mn-ea"/>
            </a:endParaRPr>
          </a:p>
          <a:p>
            <a:pPr marL="179705" indent="-179705" algn="just" fontAlgn="auto">
              <a:lnSpc>
                <a:spcPct val="100000"/>
              </a:lnSpc>
              <a:buClrTx/>
              <a:buSzTx/>
              <a:buFont typeface="+mj-lt"/>
              <a:buAutoNum type="arabicPeriod"/>
            </a:pPr>
            <a:r>
              <a:rPr lang="zh-CN" altLang="en-US" sz="800" smtClean="0">
                <a:solidFill>
                  <a:schemeClr val="tx1"/>
                </a:solidFill>
                <a:sym typeface="+mn-ea"/>
              </a:rPr>
              <a:t>中华医学会外科学分会胰腺外科学组. 中国急性胰腺炎诊治指南（2021）[J]. 中华消化外科杂志, 2021, 20(7), 730-739.</a:t>
            </a:r>
            <a:endParaRPr lang="zh-CN" altLang="en-US" sz="800" smtClean="0">
              <a:solidFill>
                <a:schemeClr val="tx1"/>
              </a:solidFill>
              <a:sym typeface="+mn-ea"/>
            </a:endParaRPr>
          </a:p>
        </p:txBody>
      </p:sp>
    </p:spTree>
  </p:cSld>
  <p:clrMapOvr>
    <a:masterClrMapping/>
  </p:clrMapOvr>
</p:sld>
</file>

<file path=ppt/tags/tag1.xml><?xml version="1.0" encoding="utf-8"?>
<p:tagLst xmlns:p="http://schemas.openxmlformats.org/presentationml/2006/main">
  <p:tag name="KSO_WM_UNIT_TABLE_BEAUTIFY" val="smartTable{4d6f2995-cf9d-48eb-ba88-616572db9e85}"/>
  <p:tag name="TABLE_ENDDRAG_ORIGIN_RECT" val="472*409"/>
  <p:tag name="TABLE_ENDDRAG_RECT" val="43*99*472*409"/>
</p:tagLst>
</file>

<file path=ppt/tags/tag10.xml><?xml version="1.0" encoding="utf-8"?>
<p:tagLst xmlns:p="http://schemas.openxmlformats.org/presentationml/2006/main">
  <p:tag name="KSO_WM_BEAUTIFY_FLAG" val=""/>
</p:tagLst>
</file>

<file path=ppt/tags/tag100.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101.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102.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103.xml><?xml version="1.0" encoding="utf-8"?>
<p:tagLst xmlns:p="http://schemas.openxmlformats.org/presentationml/2006/main">
  <p:tag name="KSO_WM_BEAUTIFY_FLAG" val=""/>
  <p:tag name="KSO_WM_DIAGRAM_VIRTUALLY_FRAME" val="{&quot;height&quot;:354.33070866141736,&quot;left&quot;:53.406141732283416,&quot;top&quot;:122.5984251968504,&quot;width&quot;:862.744881889764}"/>
</p:tagLst>
</file>

<file path=ppt/tags/tag104.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105.xml><?xml version="1.0" encoding="utf-8"?>
<p:tagLst xmlns:p="http://schemas.openxmlformats.org/presentationml/2006/main">
  <p:tag name="COMMONDATA" val="eyJoZGlkIjoiYjdjOGM0NmQwMDBiNTViNWRjNDIyZGY0NDc3ZjY5MGIifQ=="/>
  <p:tag name="KSO_WPP_MARK_KEY" val="485e0e3a-b8cf-40c3-af23-f9d9386398a9"/>
  <p:tag name="commondata" val="eyJoZGlkIjoiYTIyNTBjZWE4YWYzZjc4ZTVjYTc1MWY0ZDZmYzQzYmYifQ=="/>
  <p:tag name="resource_record_key" val="{&quot;29&quot;:[20426248]}"/>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TABLE_ENDDRAG_ORIGIN_RECT" val="387*292"/>
  <p:tag name="TABLE_ENDDRAG_RECT" val="60*190*387*292"/>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40.xml><?xml version="1.0" encoding="utf-8"?>
<p:tagLst xmlns:p="http://schemas.openxmlformats.org/presentationml/2006/main">
  <p:tag name="KSO_WM_BEAUTIFY_FLAG" val=""/>
</p:tagLst>
</file>

<file path=ppt/tags/tag41.xml><?xml version="1.0" encoding="utf-8"?>
<p:tagLst xmlns:p="http://schemas.openxmlformats.org/presentationml/2006/main">
  <p:tag name="KSO_WM_BEAUTIFY_FLAG" val=""/>
</p:tagLst>
</file>

<file path=ppt/tags/tag42.xml><?xml version="1.0" encoding="utf-8"?>
<p:tagLst xmlns:p="http://schemas.openxmlformats.org/presentationml/2006/main">
  <p:tag name="KSO_WM_BEAUTIFY_FLAG" val=""/>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BEAUTIFY_FLAG" val=""/>
</p:tagLst>
</file>

<file path=ppt/tags/tag46.xml><?xml version="1.0" encoding="utf-8"?>
<p:tagLst xmlns:p="http://schemas.openxmlformats.org/presentationml/2006/main">
  <p:tag name="TABLE_ENDDRAG_ORIGIN_RECT" val="387*292"/>
  <p:tag name="TABLE_ENDDRAG_RECT" val="60*190*387*292"/>
  <p:tag name="KSO_WM_BEAUTIFY_FLAG" val=""/>
</p:tagLst>
</file>

<file path=ppt/tags/tag47.xml><?xml version="1.0" encoding="utf-8"?>
<p:tagLst xmlns:p="http://schemas.openxmlformats.org/presentationml/2006/main">
  <p:tag name="TABLE_ENDDRAG_ORIGIN_RECT" val="387*292"/>
  <p:tag name="TABLE_ENDDRAG_RECT" val="60*190*387*292"/>
  <p:tag name="KSO_WM_BEAUTIFY_FLAG" val=""/>
</p:tagLst>
</file>

<file path=ppt/tags/tag48.xml><?xml version="1.0" encoding="utf-8"?>
<p:tagLst xmlns:p="http://schemas.openxmlformats.org/presentationml/2006/main">
  <p:tag name="KSO_WM_BEAUTIFY_FLAG" val=""/>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50.xml><?xml version="1.0" encoding="utf-8"?>
<p:tagLst xmlns:p="http://schemas.openxmlformats.org/presentationml/2006/main">
  <p:tag name="KSO_WM_BEAUTIFY_FLAG" val=""/>
</p:tagLst>
</file>

<file path=ppt/tags/tag51.xml><?xml version="1.0" encoding="utf-8"?>
<p:tagLst xmlns:p="http://schemas.openxmlformats.org/presentationml/2006/main">
  <p:tag name="KSO_WM_BEAUTIFY_FLAG" val=""/>
</p:tagLst>
</file>

<file path=ppt/tags/tag52.xml><?xml version="1.0" encoding="utf-8"?>
<p:tagLst xmlns:p="http://schemas.openxmlformats.org/presentationml/2006/main">
  <p:tag name="KSO_WM_BEAUTIFY_FLAG" val=""/>
</p:tagLst>
</file>

<file path=ppt/tags/tag53.xml><?xml version="1.0" encoding="utf-8"?>
<p:tagLst xmlns:p="http://schemas.openxmlformats.org/presentationml/2006/main">
  <p:tag name="KSO_WM_BEAUTIFY_FLAG" val=""/>
</p:tagLst>
</file>

<file path=ppt/tags/tag54.xml><?xml version="1.0" encoding="utf-8"?>
<p:tagLst xmlns:p="http://schemas.openxmlformats.org/presentationml/2006/main">
  <p:tag name="KSO_WM_BEAUTIFY_FLAG" val=""/>
</p:tagLst>
</file>

<file path=ppt/tags/tag55.xml><?xml version="1.0" encoding="utf-8"?>
<p:tagLst xmlns:p="http://schemas.openxmlformats.org/presentationml/2006/main">
  <p:tag name="KSO_WM_BEAUTIFY_FLAG" val=""/>
</p:tagLst>
</file>

<file path=ppt/tags/tag56.xml><?xml version="1.0" encoding="utf-8"?>
<p:tagLst xmlns:p="http://schemas.openxmlformats.org/presentationml/2006/main">
  <p:tag name="KSO_WM_BEAUTIFY_FLAG" val=""/>
</p:tagLst>
</file>

<file path=ppt/tags/tag57.xml><?xml version="1.0" encoding="utf-8"?>
<p:tagLst xmlns:p="http://schemas.openxmlformats.org/presentationml/2006/main">
  <p:tag name="KSO_WM_BEAUTIFY_FLAG" val=""/>
</p:tagLst>
</file>

<file path=ppt/tags/tag58.xml><?xml version="1.0" encoding="utf-8"?>
<p:tagLst xmlns:p="http://schemas.openxmlformats.org/presentationml/2006/main">
  <p:tag name="TABLE_ENDDRAG_ORIGIN_RECT" val="426*344"/>
  <p:tag name="TABLE_ENDDRAG_RECT" val="51*150*426*344"/>
</p:tagLst>
</file>

<file path=ppt/tags/tag59.xml><?xml version="1.0" encoding="utf-8"?>
<p:tagLst xmlns:p="http://schemas.openxmlformats.org/presentationml/2006/main">
  <p:tag name="TABLE_ENDDRAG_ORIGIN_RECT" val="398*166"/>
  <p:tag name="TABLE_ENDDRAG_RECT" val="510*145*398*166"/>
  <p:tag name="KSO_WM_BEAUTIFY_FLAG" val=""/>
</p:tagLst>
</file>

<file path=ppt/tags/tag6.xml><?xml version="1.0" encoding="utf-8"?>
<p:tagLst xmlns:p="http://schemas.openxmlformats.org/presentationml/2006/main">
  <p:tag name="KSO_WM_BEAUTIFY_FLAG" val=""/>
</p:tagLst>
</file>

<file path=ppt/tags/tag60.xml><?xml version="1.0" encoding="utf-8"?>
<p:tagLst xmlns:p="http://schemas.openxmlformats.org/presentationml/2006/main">
  <p:tag name="KSO_WM_BEAUTIFY_FLAG" val=""/>
</p:tagLst>
</file>

<file path=ppt/tags/tag61.xml><?xml version="1.0" encoding="utf-8"?>
<p:tagLst xmlns:p="http://schemas.openxmlformats.org/presentationml/2006/main">
  <p:tag name="KSO_WM_BEAUTIFY_FLAG" val=""/>
</p:tagLst>
</file>

<file path=ppt/tags/tag62.xml><?xml version="1.0" encoding="utf-8"?>
<p:tagLst xmlns:p="http://schemas.openxmlformats.org/presentationml/2006/main">
  <p:tag name="TABLE_ENDDRAG_ORIGIN_RECT" val="856*325"/>
  <p:tag name="TABLE_ENDDRAG_RECT" val="52*139*856*325"/>
</p:tagLst>
</file>

<file path=ppt/tags/tag63.xml><?xml version="1.0" encoding="utf-8"?>
<p:tagLst xmlns:p="http://schemas.openxmlformats.org/presentationml/2006/main">
  <p:tag name="KSO_WM_BEAUTIFY_FLAG" val=""/>
</p:tagLst>
</file>

<file path=ppt/tags/tag64.xml><?xml version="1.0" encoding="utf-8"?>
<p:tagLst xmlns:p="http://schemas.openxmlformats.org/presentationml/2006/main">
  <p:tag name="KSO_WM_BEAUTIFY_FLAG" val=""/>
</p:tagLst>
</file>

<file path=ppt/tags/tag65.xml><?xml version="1.0" encoding="utf-8"?>
<p:tagLst xmlns:p="http://schemas.openxmlformats.org/presentationml/2006/main">
  <p:tag name="TABLE_ENDDRAG_ORIGIN_RECT" val="671*407"/>
  <p:tag name="TABLE_ENDDRAG_RECT" val="54*297*671*407"/>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DIAGRAM_VIRTUALLY_FRAME" val="{&quot;height&quot;:399.7,&quot;left&quot;:122.85,&quot;top&quot;:100,&quot;width&quot;:756.85}"/>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
  <p:tag name="KSO_WM_DIAGRAM_VIRTUALLY_FRAME" val="{&quot;height&quot;:399.7,&quot;left&quot;:122.85,&quot;top&quot;:100,&quot;width&quot;:756.85}"/>
</p:tagLst>
</file>

<file path=ppt/tags/tag7.xml><?xml version="1.0" encoding="utf-8"?>
<p:tagLst xmlns:p="http://schemas.openxmlformats.org/presentationml/2006/main">
  <p:tag name="TABLE_ENDDRAG_ORIGIN_RECT" val="771*283"/>
  <p:tag name="TABLE_ENDDRAG_RECT" val="60*148*771*283"/>
</p:tagLst>
</file>

<file path=ppt/tags/tag70.xml><?xml version="1.0" encoding="utf-8"?>
<p:tagLst xmlns:p="http://schemas.openxmlformats.org/presentationml/2006/main">
  <p:tag name="KSO_WM_BEAUTIFY_FLAG" val=""/>
  <p:tag name="KSO_WM_DIAGRAM_VIRTUALLY_FRAME" val="{&quot;height&quot;:399.7,&quot;left&quot;:122.85,&quot;top&quot;:100,&quot;width&quot;:756.85}"/>
</p:tagLst>
</file>

<file path=ppt/tags/tag71.xml><?xml version="1.0" encoding="utf-8"?>
<p:tagLst xmlns:p="http://schemas.openxmlformats.org/presentationml/2006/main">
  <p:tag name="KSO_WM_DIAGRAM_VIRTUALLY_FRAME" val="{&quot;height&quot;:399.7,&quot;left&quot;:122.85,&quot;top&quot;:100,&quot;width&quot;:756.85}"/>
</p:tagLst>
</file>

<file path=ppt/tags/tag72.xml><?xml version="1.0" encoding="utf-8"?>
<p:tagLst xmlns:p="http://schemas.openxmlformats.org/presentationml/2006/main">
  <p:tag name="KSO_WM_DIAGRAM_VIRTUALLY_FRAME" val="{&quot;height&quot;:399.7,&quot;left&quot;:122.85,&quot;top&quot;:100,&quot;width&quot;:756.85}"/>
</p:tagLst>
</file>

<file path=ppt/tags/tag73.xml><?xml version="1.0" encoding="utf-8"?>
<p:tagLst xmlns:p="http://schemas.openxmlformats.org/presentationml/2006/main">
  <p:tag name="KSO_WM_DIAGRAM_VIRTUALLY_FRAME" val="{&quot;height&quot;:399.7,&quot;left&quot;:122.85,&quot;top&quot;:100,&quot;width&quot;:756.85}"/>
</p:tagLst>
</file>

<file path=ppt/tags/tag74.xml><?xml version="1.0" encoding="utf-8"?>
<p:tagLst xmlns:p="http://schemas.openxmlformats.org/presentationml/2006/main">
  <p:tag name="KSO_WM_BEAUTIFY_FLAG" val=""/>
</p:tagLst>
</file>

<file path=ppt/tags/tag75.xml><?xml version="1.0" encoding="utf-8"?>
<p:tagLst xmlns:p="http://schemas.openxmlformats.org/presentationml/2006/main">
  <p:tag name="KSO_WM_BEAUTIFY_FLAG" val=""/>
</p:tagLst>
</file>

<file path=ppt/tags/tag76.xml><?xml version="1.0" encoding="utf-8"?>
<p:tagLst xmlns:p="http://schemas.openxmlformats.org/presentationml/2006/main">
  <p:tag name="KSO_WM_DIAGRAM_VIRTUALLY_FRAME" val="{&quot;height&quot;:399.7,&quot;left&quot;:122.85,&quot;top&quot;:100,&quot;width&quot;:756.85}"/>
</p:tagLst>
</file>

<file path=ppt/tags/tag77.xml><?xml version="1.0" encoding="utf-8"?>
<p:tagLst xmlns:p="http://schemas.openxmlformats.org/presentationml/2006/main">
  <p:tag name="KSO_WM_BEAUTIFY_FLAG" val=""/>
</p:tagLst>
</file>

<file path=ppt/tags/tag78.xml><?xml version="1.0" encoding="utf-8"?>
<p:tagLst xmlns:p="http://schemas.openxmlformats.org/presentationml/2006/main">
  <p:tag name="KSO_WM_BEAUTIFY_FLAG" val=""/>
</p:tagLst>
</file>

<file path=ppt/tags/tag79.xml><?xml version="1.0" encoding="utf-8"?>
<p:tagLst xmlns:p="http://schemas.openxmlformats.org/presentationml/2006/main">
  <p:tag name="KSO_WM_BEAUTIFY_FLAG" val=""/>
  <p:tag name="KSO_WM_DIAGRAM_VIRTUALLY_FRAME" val="{&quot;height&quot;:399.7,&quot;left&quot;:122.85,&quot;top&quot;:100,&quot;width&quot;:756.85}"/>
</p:tagLst>
</file>

<file path=ppt/tags/tag8.xml><?xml version="1.0" encoding="utf-8"?>
<p:tagLst xmlns:p="http://schemas.openxmlformats.org/presentationml/2006/main">
  <p:tag name="KSO_WM_BEAUTIFY_FLAG" val=""/>
</p:tagLst>
</file>

<file path=ppt/tags/tag80.xml><?xml version="1.0" encoding="utf-8"?>
<p:tagLst xmlns:p="http://schemas.openxmlformats.org/presentationml/2006/main">
  <p:tag name="KSO_WM_BEAUTIFY_FLAG" val=""/>
  <p:tag name="KSO_WM_DIAGRAM_VIRTUALLY_FRAME" val="{&quot;height&quot;:399.7,&quot;left&quot;:122.85,&quot;top&quot;:100,&quot;width&quot;:756.85}"/>
</p:tagLst>
</file>

<file path=ppt/tags/tag81.xml><?xml version="1.0" encoding="utf-8"?>
<p:tagLst xmlns:p="http://schemas.openxmlformats.org/presentationml/2006/main">
  <p:tag name="KSO_WM_BEAUTIFY_FLAG" val=""/>
  <p:tag name="KSO_WM_DIAGRAM_VIRTUALLY_FRAME" val="{&quot;height&quot;:399.7,&quot;left&quot;:122.85,&quot;top&quot;:100,&quot;width&quot;:756.85}"/>
</p:tagLst>
</file>

<file path=ppt/tags/tag82.xml><?xml version="1.0" encoding="utf-8"?>
<p:tagLst xmlns:p="http://schemas.openxmlformats.org/presentationml/2006/main">
  <p:tag name="KSO_WM_BEAUTIFY_FLAG" val=""/>
  <p:tag name="KSO_WM_DIAGRAM_VIRTUALLY_FRAME" val="{&quot;height&quot;:399.7,&quot;left&quot;:122.85,&quot;top&quot;:100,&quot;width&quot;:756.85}"/>
</p:tagLst>
</file>

<file path=ppt/tags/tag83.xml><?xml version="1.0" encoding="utf-8"?>
<p:tagLst xmlns:p="http://schemas.openxmlformats.org/presentationml/2006/main">
  <p:tag name="KSO_WM_BEAUTIFY_FLAG" val=""/>
  <p:tag name="KSO_WM_DIAGRAM_VIRTUALLY_FRAME" val="{&quot;height&quot;:399.7,&quot;left&quot;:122.85,&quot;top&quot;:100,&quot;width&quot;:756.85}"/>
</p:tagLst>
</file>

<file path=ppt/tags/tag84.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85.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86.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87.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88.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89.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xml><?xml version="1.0" encoding="utf-8"?>
<p:tagLst xmlns:p="http://schemas.openxmlformats.org/presentationml/2006/main">
  <p:tag name="KSO_WM_BEAUTIFY_FLAG" val=""/>
</p:tagLst>
</file>

<file path=ppt/tags/tag90.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1.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2.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3.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4.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5.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6.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7.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8.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ags/tag99.xml><?xml version="1.0" encoding="utf-8"?>
<p:tagLst xmlns:p="http://schemas.openxmlformats.org/presentationml/2006/main">
  <p:tag name="KSO_WM_DIAGRAM_VIRTUALLY_FRAME" val="{&quot;height&quot;:354.33070866141736,&quot;left&quot;:53.406141732283416,&quot;top&quot;:122.5984251968504,&quot;width&quot;:862.744881889764}"/>
</p:tagLst>
</file>

<file path=ppt/theme/theme1.xml><?xml version="1.0" encoding="utf-8"?>
<a:theme xmlns:a="http://schemas.openxmlformats.org/drawingml/2006/main" name="Office 主题​​">
  <a:themeElements>
    <a:clrScheme name="医保国谈">
      <a:dk1>
        <a:sysClr val="windowText" lastClr="000000"/>
      </a:dk1>
      <a:lt1>
        <a:sysClr val="window" lastClr="FFFFFF"/>
      </a:lt1>
      <a:dk2>
        <a:srgbClr val="44546A"/>
      </a:dk2>
      <a:lt2>
        <a:srgbClr val="E7E6E6"/>
      </a:lt2>
      <a:accent1>
        <a:srgbClr val="CEE5F6"/>
      </a:accent1>
      <a:accent2>
        <a:srgbClr val="3959B9"/>
      </a:accent2>
      <a:accent3>
        <a:srgbClr val="F68282"/>
      </a:accent3>
      <a:accent4>
        <a:srgbClr val="FFC000"/>
      </a:accent4>
      <a:accent5>
        <a:srgbClr val="5B9BD5"/>
      </a:accent5>
      <a:accent6>
        <a:srgbClr val="70AD47"/>
      </a:accent6>
      <a:hlink>
        <a:srgbClr val="0563C1"/>
      </a:hlink>
      <a:folHlink>
        <a:srgbClr val="954F72"/>
      </a:folHlink>
    </a:clrScheme>
    <a:fontScheme name="Arial+雅黑">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just">
          <a:lnSpc>
            <a:spcPct val="120000"/>
          </a:lnSpc>
          <a:defRPr sz="1600" smtClean="0"/>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5440</Words>
  <Application>WPS 演示</Application>
  <PresentationFormat>宽屏</PresentationFormat>
  <Paragraphs>633</Paragraphs>
  <Slides>11</Slides>
  <Notes>5</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11</vt:i4>
      </vt:variant>
    </vt:vector>
  </HeadingPairs>
  <TitlesOfParts>
    <vt:vector size="24" baseType="lpstr">
      <vt:lpstr>Arial</vt:lpstr>
      <vt:lpstr>宋体</vt:lpstr>
      <vt:lpstr>Wingdings</vt:lpstr>
      <vt:lpstr>微软雅黑</vt:lpstr>
      <vt:lpstr>汉仪旗黑</vt:lpstr>
      <vt:lpstr>Wingdings</vt:lpstr>
      <vt:lpstr>Calibri</vt:lpstr>
      <vt:lpstr>宋体</vt:lpstr>
      <vt:lpstr>Arial Unicode MS</vt:lpstr>
      <vt:lpstr>Helvetica Neue</vt:lpstr>
      <vt:lpstr>汉仪书宋二KW</vt:lpstr>
      <vt:lpstr>微软雅黑</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刘祥</dc:creator>
  <cp:lastModifiedBy>不吃不吃我不吃</cp:lastModifiedBy>
  <cp:revision>359</cp:revision>
  <dcterms:created xsi:type="dcterms:W3CDTF">2026-05-28T08:30:48Z</dcterms:created>
  <dcterms:modified xsi:type="dcterms:W3CDTF">2026-05-28T08:30:48Z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82E8DBBE07B34F2BB42B1514D66E9B48_13</vt:lpwstr>
  </property>
  <property fmtid="{D5CDD505-2E9C-101B-9397-08002B2CF9AE}" pid="3" name="KSOProductBuildVer">
    <vt:lpwstr>2052-12.1.25867.25867</vt:lpwstr>
  </property>
</Properties>
</file>