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1787" r:id="rId2"/>
    <p:sldId id="1771" r:id="rId3"/>
    <p:sldId id="1772" r:id="rId4"/>
    <p:sldId id="1748" r:id="rId5"/>
    <p:sldId id="1773" r:id="rId6"/>
    <p:sldId id="1757" r:id="rId7"/>
    <p:sldId id="1788" r:id="rId8"/>
    <p:sldId id="1776" r:id="rId9"/>
    <p:sldId id="1756" r:id="rId10"/>
    <p:sldId id="1768" r:id="rId11"/>
    <p:sldId id="178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yingyi" initials="P" lastIdx="1" clrIdx="0">
    <p:extLst>
      <p:ext uri="{19B8F6BF-5375-455C-9EA6-DF929625EA0E}">
        <p15:presenceInfo xmlns:p15="http://schemas.microsoft.com/office/powerpoint/2012/main" userId="Panyingy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A26"/>
    <a:srgbClr val="56A2DE"/>
    <a:srgbClr val="1C94DC"/>
    <a:srgbClr val="3799DC"/>
    <a:srgbClr val="004EA2"/>
    <a:srgbClr val="F5A202"/>
    <a:srgbClr val="3169AC"/>
    <a:srgbClr val="45C8E9"/>
    <a:srgbClr val="2B72B9"/>
    <a:srgbClr val="5F53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5172" autoAdjust="0"/>
  </p:normalViewPr>
  <p:slideViewPr>
    <p:cSldViewPr snapToGrid="0">
      <p:cViewPr>
        <p:scale>
          <a:sx n="66" d="100"/>
          <a:sy n="66" d="100"/>
        </p:scale>
        <p:origin x="768" y="456"/>
      </p:cViewPr>
      <p:guideLst/>
    </p:cSldViewPr>
  </p:slideViewPr>
  <p:notesTextViewPr>
    <p:cViewPr>
      <p:scale>
        <a:sx n="1" d="1"/>
        <a:sy n="1" d="1"/>
      </p:scale>
      <p:origin x="0" y="0"/>
    </p:cViewPr>
  </p:notesTextViewPr>
  <p:notesViewPr>
    <p:cSldViewPr snapToGrid="0">
      <p:cViewPr varScale="1">
        <p:scale>
          <a:sx n="64" d="100"/>
          <a:sy n="64" d="100"/>
        </p:scale>
        <p:origin x="319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阿莫西林钠/克拉维酸钾(10:1)</c:v>
                </c:pt>
              </c:strCache>
            </c:strRef>
          </c:tx>
          <c:spPr>
            <a:solidFill>
              <a:srgbClr val="004EA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临床治愈n%</c:v>
                </c:pt>
              </c:strCache>
            </c:strRef>
          </c:cat>
          <c:val>
            <c:numRef>
              <c:f>Sheet1!$B$2:$B$2</c:f>
              <c:numCache>
                <c:formatCode>General</c:formatCode>
                <c:ptCount val="1"/>
                <c:pt idx="0">
                  <c:v>78.8</c:v>
                </c:pt>
              </c:numCache>
            </c:numRef>
          </c:val>
          <c:extLst xmlns:c16r2="http://schemas.microsoft.com/office/drawing/2015/06/chart">
            <c:ext xmlns:c16="http://schemas.microsoft.com/office/drawing/2014/chart" uri="{C3380CC4-5D6E-409C-BE32-E72D297353CC}">
              <c16:uniqueId val="{00000000-EF1C-40CC-87E3-2E9F145B5999}"/>
            </c:ext>
          </c:extLst>
        </c:ser>
        <c:ser>
          <c:idx val="1"/>
          <c:order val="1"/>
          <c:tx>
            <c:strRef>
              <c:f>Sheet1!$C$1</c:f>
              <c:strCache>
                <c:ptCount val="1"/>
                <c:pt idx="0">
                  <c:v>氨苄西林钠/舒巴坦钠(2:1)</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临床治愈n%</c:v>
                </c:pt>
              </c:strCache>
            </c:strRef>
          </c:cat>
          <c:val>
            <c:numRef>
              <c:f>Sheet1!$C$2:$C$2</c:f>
              <c:numCache>
                <c:formatCode>0.00_ </c:formatCode>
                <c:ptCount val="1"/>
                <c:pt idx="0">
                  <c:v>77.400000000000006</c:v>
                </c:pt>
              </c:numCache>
            </c:numRef>
          </c:val>
          <c:extLst xmlns:c16r2="http://schemas.microsoft.com/office/drawing/2015/06/chart">
            <c:ext xmlns:c16="http://schemas.microsoft.com/office/drawing/2014/chart" uri="{C3380CC4-5D6E-409C-BE32-E72D297353CC}">
              <c16:uniqueId val="{00000002-EF1C-40CC-87E3-2E9F145B5999}"/>
            </c:ext>
          </c:extLst>
        </c:ser>
        <c:dLbls>
          <c:showLegendKey val="0"/>
          <c:showVal val="1"/>
          <c:showCatName val="0"/>
          <c:showSerName val="0"/>
          <c:showPercent val="0"/>
          <c:showBubbleSize val="0"/>
        </c:dLbls>
        <c:gapWidth val="219"/>
        <c:overlap val="-27"/>
        <c:axId val="932256128"/>
        <c:axId val="932253384"/>
      </c:barChart>
      <c:catAx>
        <c:axId val="9322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932253384"/>
        <c:crosses val="autoZero"/>
        <c:auto val="1"/>
        <c:lblAlgn val="ctr"/>
        <c:lblOffset val="100"/>
        <c:noMultiLvlLbl val="0"/>
      </c:catAx>
      <c:valAx>
        <c:axId val="9322533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32256128"/>
        <c:crosses val="autoZero"/>
        <c:crossBetween val="between"/>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2206a03c-0f29-416a-bf28-9018759146b5}"/>
      </c:ext>
    </c:extLst>
  </c:chart>
  <c:spPr>
    <a:noFill/>
    <a:ln>
      <a:noFill/>
    </a:ln>
    <a:effectLst/>
  </c:spPr>
  <c:txPr>
    <a:bodyPr/>
    <a:lstStyle/>
    <a:p>
      <a:pPr>
        <a:defRPr lang="zh-CN" sz="1000"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703476004523802E-2"/>
          <c:y val="3.2067354574547E-2"/>
          <c:w val="0.88459304799095295"/>
          <c:h val="0.66096322253178597"/>
        </c:manualLayout>
      </c:layout>
      <c:barChart>
        <c:barDir val="col"/>
        <c:grouping val="clustered"/>
        <c:varyColors val="0"/>
        <c:ser>
          <c:idx val="0"/>
          <c:order val="0"/>
          <c:tx>
            <c:strRef>
              <c:f>Sheet1!$B$1</c:f>
              <c:strCache>
                <c:ptCount val="1"/>
                <c:pt idx="0">
                  <c:v>阿莫西林钠/克拉维酸钾(10:1)</c:v>
                </c:pt>
              </c:strCache>
            </c:strRef>
          </c:tx>
          <c:spPr>
            <a:solidFill>
              <a:srgbClr val="004EA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肺炎链球菌
细菌清除率%</c:v>
                </c:pt>
                <c:pt idx="1">
                  <c:v>肺炎克雷伯菌
细菌清除率%</c:v>
                </c:pt>
              </c:strCache>
            </c:strRef>
          </c:cat>
          <c:val>
            <c:numRef>
              <c:f>Sheet1!$B$2:$B$3</c:f>
              <c:numCache>
                <c:formatCode>0.0_);[Red]\(0.0\)</c:formatCode>
                <c:ptCount val="2"/>
                <c:pt idx="0">
                  <c:v>91.7</c:v>
                </c:pt>
                <c:pt idx="1">
                  <c:v>100</c:v>
                </c:pt>
              </c:numCache>
            </c:numRef>
          </c:val>
          <c:extLst xmlns:c16r2="http://schemas.microsoft.com/office/drawing/2015/06/chart">
            <c:ext xmlns:c16="http://schemas.microsoft.com/office/drawing/2014/chart" uri="{C3380CC4-5D6E-409C-BE32-E72D297353CC}">
              <c16:uniqueId val="{00000000-C9E7-44F8-B254-4BC19480D694}"/>
            </c:ext>
          </c:extLst>
        </c:ser>
        <c:ser>
          <c:idx val="1"/>
          <c:order val="1"/>
          <c:tx>
            <c:strRef>
              <c:f>Sheet1!$C$1</c:f>
              <c:strCache>
                <c:ptCount val="1"/>
                <c:pt idx="0">
                  <c:v>氨苄西林钠/舒巴坦钠(2:1)</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肺炎链球菌
细菌清除率%</c:v>
                </c:pt>
                <c:pt idx="1">
                  <c:v>肺炎克雷伯菌
细菌清除率%</c:v>
                </c:pt>
              </c:strCache>
            </c:strRef>
          </c:cat>
          <c:val>
            <c:numRef>
              <c:f>Sheet1!$C$2:$C$3</c:f>
              <c:numCache>
                <c:formatCode>0.0_);[Red]\(0.0\)</c:formatCode>
                <c:ptCount val="2"/>
                <c:pt idx="0">
                  <c:v>85.7</c:v>
                </c:pt>
                <c:pt idx="1">
                  <c:v>83.3</c:v>
                </c:pt>
              </c:numCache>
            </c:numRef>
          </c:val>
          <c:extLst xmlns:c16r2="http://schemas.microsoft.com/office/drawing/2015/06/chart">
            <c:ext xmlns:c16="http://schemas.microsoft.com/office/drawing/2014/chart" uri="{C3380CC4-5D6E-409C-BE32-E72D297353CC}">
              <c16:uniqueId val="{00000001-C9E7-44F8-B254-4BC19480D694}"/>
            </c:ext>
          </c:extLst>
        </c:ser>
        <c:dLbls>
          <c:showLegendKey val="0"/>
          <c:showVal val="1"/>
          <c:showCatName val="0"/>
          <c:showSerName val="0"/>
          <c:showPercent val="0"/>
          <c:showBubbleSize val="0"/>
        </c:dLbls>
        <c:gapWidth val="219"/>
        <c:overlap val="-27"/>
        <c:axId val="932256520"/>
        <c:axId val="932250248"/>
      </c:barChart>
      <c:catAx>
        <c:axId val="93225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932250248"/>
        <c:crosses val="autoZero"/>
        <c:auto val="1"/>
        <c:lblAlgn val="ctr"/>
        <c:lblOffset val="100"/>
        <c:noMultiLvlLbl val="0"/>
      </c:catAx>
      <c:valAx>
        <c:axId val="932250248"/>
        <c:scaling>
          <c:orientation val="minMax"/>
        </c:scaling>
        <c:delete val="1"/>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crossAx val="932256520"/>
        <c:crosses val="autoZero"/>
        <c:crossBetween val="between"/>
      </c:valAx>
      <c:spPr>
        <a:noFill/>
        <a:ln>
          <a:noFill/>
        </a:ln>
        <a:effectLst/>
      </c:spPr>
    </c:plotArea>
    <c:plotVisOnly val="1"/>
    <c:dispBlanksAs val="gap"/>
    <c:showDLblsOverMax val="0"/>
    <c:extLst xmlns:c16r2="http://schemas.microsoft.com/office/drawing/2015/06/chart">
      <c:ext uri="{0b15fc19-7d7d-44ad-8c2d-2c3a37ce22c3}">
        <chartProps xmlns="https://web.wps.cn/et/2018/main" chartId="{e41bf6a1-2d1e-40ff-9d3d-47f05c1a4d03}"/>
      </c:ext>
    </c:extLst>
  </c:chart>
  <c:spPr>
    <a:noFill/>
    <a:ln>
      <a:noFill/>
    </a:ln>
    <a:effectLst/>
  </c:spPr>
  <c:txPr>
    <a:bodyPr/>
    <a:lstStyle/>
    <a:p>
      <a:pPr>
        <a:defRPr lang="zh-CN" sz="1000"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r>
              <a:rPr lang="zh-CN"/>
              <a:t>儿童</a:t>
            </a:r>
            <a:r>
              <a:rPr lang="en-US"/>
              <a:t>PRSP</a:t>
            </a:r>
            <a:r>
              <a:rPr lang="zh-CN"/>
              <a:t>检出率</a:t>
            </a:r>
          </a:p>
        </c:rich>
      </c:tx>
      <c:overlay val="0"/>
      <c:spPr>
        <a:noFill/>
        <a:ln>
          <a:noFill/>
        </a:ln>
        <a:effectLst/>
      </c:spPr>
      <c:txPr>
        <a:bodyPr rot="0" spcFirstLastPara="1" vertOverflow="ellipsis" vert="horz" wrap="square" anchor="ctr" anchorCtr="1"/>
        <a:lstStyle/>
        <a:p>
          <a:pPr>
            <a:defRPr sz="1080" b="1" i="0" u="none" strike="noStrike" kern="1200" spc="0" baseline="0">
              <a:solidFill>
                <a:schemeClr val="tx1"/>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门急诊</c:v>
                </c:pt>
              </c:strCache>
            </c:strRef>
          </c:tx>
          <c:spPr>
            <a:solidFill>
              <a:schemeClr val="accent1"/>
            </a:solidFill>
            <a:ln>
              <a:noFill/>
            </a:ln>
            <a:effectLst>
              <a:outerShdw blurRad="25400" dist="38100" algn="l" rotWithShape="0">
                <a:schemeClr val="accent2">
                  <a:alpha val="10000"/>
                </a:scheme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脑膜炎肺炎链球菌 </c:v>
                </c:pt>
              </c:strCache>
            </c:strRef>
          </c:cat>
          <c:val>
            <c:numRef>
              <c:f>Sheet1!$B$2</c:f>
              <c:numCache>
                <c:formatCode>0.00%</c:formatCode>
                <c:ptCount val="1"/>
                <c:pt idx="0">
                  <c:v>0.81</c:v>
                </c:pt>
              </c:numCache>
            </c:numRef>
          </c:val>
          <c:extLst xmlns:c16r2="http://schemas.microsoft.com/office/drawing/2015/06/chart">
            <c:ext xmlns:c16="http://schemas.microsoft.com/office/drawing/2014/chart" uri="{C3380CC4-5D6E-409C-BE32-E72D297353CC}">
              <c16:uniqueId val="{00000000-A417-4816-8D82-069BC60669C9}"/>
            </c:ext>
          </c:extLst>
        </c:ser>
        <c:ser>
          <c:idx val="1"/>
          <c:order val="1"/>
          <c:tx>
            <c:strRef>
              <c:f>Sheet1!$C$1</c:f>
              <c:strCache>
                <c:ptCount val="1"/>
                <c:pt idx="0">
                  <c:v>住院</c:v>
                </c:pt>
              </c:strCache>
            </c:strRef>
          </c:tx>
          <c:spPr>
            <a:solidFill>
              <a:schemeClr val="accent2"/>
            </a:solidFill>
            <a:ln>
              <a:noFill/>
            </a:ln>
            <a:effectLst>
              <a:outerShdw blurRad="25400" dist="38100" algn="l" rotWithShape="0">
                <a:schemeClr val="accent2">
                  <a:alpha val="10000"/>
                </a:schemeClr>
              </a:outerShdw>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脑膜炎肺炎链球菌 </c:v>
                </c:pt>
              </c:strCache>
            </c:strRef>
          </c:cat>
          <c:val>
            <c:numRef>
              <c:f>Sheet1!$C$2</c:f>
              <c:numCache>
                <c:formatCode>0.00%</c:formatCode>
                <c:ptCount val="1"/>
                <c:pt idx="0">
                  <c:v>0.89800000000000002</c:v>
                </c:pt>
              </c:numCache>
            </c:numRef>
          </c:val>
          <c:extLst xmlns:c16r2="http://schemas.microsoft.com/office/drawing/2015/06/chart">
            <c:ext xmlns:c16="http://schemas.microsoft.com/office/drawing/2014/chart" uri="{C3380CC4-5D6E-409C-BE32-E72D297353CC}">
              <c16:uniqueId val="{00000001-A417-4816-8D82-069BC60669C9}"/>
            </c:ext>
          </c:extLst>
        </c:ser>
        <c:dLbls>
          <c:dLblPos val="outEnd"/>
          <c:showLegendKey val="0"/>
          <c:showVal val="1"/>
          <c:showCatName val="0"/>
          <c:showSerName val="0"/>
          <c:showPercent val="0"/>
          <c:showBubbleSize val="0"/>
        </c:dLbls>
        <c:gapWidth val="219"/>
        <c:overlap val="-27"/>
        <c:axId val="1058316024"/>
        <c:axId val="1058316416"/>
      </c:barChart>
      <c:catAx>
        <c:axId val="1058316024"/>
        <c:scaling>
          <c:orientation val="minMax"/>
        </c:scaling>
        <c:delete val="0"/>
        <c:axPos val="b"/>
        <c:majorGridlines>
          <c:spPr>
            <a:ln w="12700" cap="flat" cmpd="sng" algn="ctr">
              <a:solidFill>
                <a:schemeClr val="bg1">
                  <a:lumMod val="95000"/>
                  <a:alpha val="50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58316416"/>
        <c:crosses val="autoZero"/>
        <c:auto val="1"/>
        <c:lblAlgn val="ctr"/>
        <c:lblOffset val="100"/>
        <c:noMultiLvlLbl val="0"/>
      </c:catAx>
      <c:valAx>
        <c:axId val="1058316416"/>
        <c:scaling>
          <c:orientation val="minMax"/>
          <c:min val="0"/>
        </c:scaling>
        <c:delete val="0"/>
        <c:axPos val="l"/>
        <c:majorGridlines>
          <c:spPr>
            <a:ln w="12700" cap="flat" cmpd="sng" algn="ctr">
              <a:solidFill>
                <a:schemeClr val="bg1">
                  <a:lumMod val="95000"/>
                  <a:alpha val="5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058316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extLst xmlns:c16r2="http://schemas.microsoft.com/office/drawing/2015/06/chart"/>
  </c:chart>
  <c:spPr>
    <a:solidFill>
      <a:schemeClr val="bg1"/>
    </a:solidFill>
    <a:ln w="9525" cap="flat" cmpd="sng" algn="ctr">
      <a:solidFill>
        <a:schemeClr val="tx1">
          <a:lumMod val="15000"/>
          <a:lumOff val="85000"/>
        </a:schemeClr>
      </a:solidFill>
      <a:round/>
    </a:ln>
    <a:effectLst/>
  </c:spPr>
  <c:txPr>
    <a:bodyPr/>
    <a:lstStyle/>
    <a:p>
      <a:pPr>
        <a:defRPr sz="900" b="1">
          <a:solidFill>
            <a:schemeClr val="tx1"/>
          </a:solidFill>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C2654172-7356-9106-355B-960DF5ABF9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AFD04FB7-1B17-5042-4C84-0C4E8FBE55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78F7B-7B7D-4119-A4EC-C75878CCFE3D}" type="datetimeFigureOut">
              <a:rPr lang="zh-CN" altLang="en-US" smtClean="0"/>
              <a:t>2026/6/10</a:t>
            </a:fld>
            <a:endParaRPr lang="zh-CN" altLang="en-US"/>
          </a:p>
        </p:txBody>
      </p:sp>
      <p:sp>
        <p:nvSpPr>
          <p:cNvPr id="4" name="页脚占位符 3">
            <a:extLst>
              <a:ext uri="{FF2B5EF4-FFF2-40B4-BE49-F238E27FC236}">
                <a16:creationId xmlns:a16="http://schemas.microsoft.com/office/drawing/2014/main" xmlns="" id="{25874341-A9EB-A0A7-7405-A6179C0E98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95C00A33-E14C-61D2-C9E7-D249A2A24B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5B3031-6613-4FF2-83E9-2CA7540ED366}" type="slidenum">
              <a:rPr lang="zh-CN" altLang="en-US" smtClean="0"/>
              <a:t>‹#›</a:t>
            </a:fld>
            <a:endParaRPr lang="zh-CN" altLang="en-US"/>
          </a:p>
        </p:txBody>
      </p:sp>
    </p:spTree>
    <p:extLst>
      <p:ext uri="{BB962C8B-B14F-4D97-AF65-F5344CB8AC3E}">
        <p14:creationId xmlns:p14="http://schemas.microsoft.com/office/powerpoint/2010/main" val="895434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366ED-F613-4BB8-A705-B314523AD7AC}" type="datetimeFigureOut">
              <a:rPr lang="zh-CN" altLang="en-US" smtClean="0"/>
              <a:t>2026/6/10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924A9-D04D-4538-BC1E-62388B85EF75}" type="slidenum">
              <a:rPr lang="zh-CN" altLang="en-US" smtClean="0"/>
              <a:t>‹#›</a:t>
            </a:fld>
            <a:endParaRPr lang="zh-CN" altLang="en-US"/>
          </a:p>
        </p:txBody>
      </p:sp>
    </p:spTree>
    <p:extLst>
      <p:ext uri="{BB962C8B-B14F-4D97-AF65-F5344CB8AC3E}">
        <p14:creationId xmlns:p14="http://schemas.microsoft.com/office/powerpoint/2010/main" val="3602643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3ED8765-8EF3-408C-9341-152904E414ED}" type="slidenum">
              <a:rPr lang="zh-CN" altLang="en-US" smtClean="0"/>
              <a:t>1</a:t>
            </a:fld>
            <a:endParaRPr lang="zh-CN" altLang="en-US"/>
          </a:p>
        </p:txBody>
      </p:sp>
    </p:spTree>
    <p:extLst>
      <p:ext uri="{BB962C8B-B14F-4D97-AF65-F5344CB8AC3E}">
        <p14:creationId xmlns:p14="http://schemas.microsoft.com/office/powerpoint/2010/main" val="24830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7c4c9a20-a93d-488c-a772-3cedd30f3c50.source.default.zh-Hans</a:t>
            </a:r>
            <a:endParaRPr lang="zh-CN" altLang="en-US"/>
          </a:p>
        </p:txBody>
      </p:sp>
      <p:sp>
        <p:nvSpPr>
          <p:cNvPr id="4" name="灯片编号占位符 3"/>
          <p:cNvSpPr>
            <a:spLocks noGrp="1"/>
          </p:cNvSpPr>
          <p:nvPr>
            <p:ph type="sldNum" sz="quarter" idx="5"/>
          </p:nvPr>
        </p:nvSpPr>
        <p:spPr/>
        <p:txBody>
          <a:bodyPr/>
          <a:lstStyle/>
          <a:p>
            <a:fld id="{A3ED8765-8EF3-408C-9341-152904E414ED}" type="slidenum">
              <a:rPr lang="zh-CN" altLang="en-US" smtClean="0"/>
              <a:t>2</a:t>
            </a:fld>
            <a:endParaRPr lang="zh-CN" altLang="en-US"/>
          </a:p>
        </p:txBody>
      </p:sp>
    </p:spTree>
    <p:extLst>
      <p:ext uri="{BB962C8B-B14F-4D97-AF65-F5344CB8AC3E}">
        <p14:creationId xmlns:p14="http://schemas.microsoft.com/office/powerpoint/2010/main" val="380400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50924A9-D04D-4538-BC1E-62388B85EF75}" type="slidenum">
              <a:rPr lang="zh-CN" altLang="en-US" smtClean="0"/>
              <a:t>7</a:t>
            </a:fld>
            <a:endParaRPr lang="zh-CN" altLang="en-US"/>
          </a:p>
        </p:txBody>
      </p:sp>
    </p:spTree>
    <p:extLst>
      <p:ext uri="{BB962C8B-B14F-4D97-AF65-F5344CB8AC3E}">
        <p14:creationId xmlns:p14="http://schemas.microsoft.com/office/powerpoint/2010/main" val="728065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bg>
      <p:bgRef idx="1001">
        <a:schemeClr val="bg1"/>
      </p:bgRef>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xmlns="" id="{E8C123C5-7FE2-0186-5B46-B7B5F09753A7}"/>
              </a:ext>
            </a:extLst>
          </p:cNvPr>
          <p:cNvGrpSpPr/>
          <p:nvPr userDrawn="1"/>
        </p:nvGrpSpPr>
        <p:grpSpPr>
          <a:xfrm>
            <a:off x="-58616" y="0"/>
            <a:ext cx="12309232" cy="6858001"/>
            <a:chOff x="-58616" y="0"/>
            <a:chExt cx="12309232" cy="6858001"/>
          </a:xfrm>
        </p:grpSpPr>
        <p:pic>
          <p:nvPicPr>
            <p:cNvPr id="4" name="图片 3" descr="图表, 旭日形">
              <a:extLst>
                <a:ext uri="{FF2B5EF4-FFF2-40B4-BE49-F238E27FC236}">
                  <a16:creationId xmlns:a16="http://schemas.microsoft.com/office/drawing/2014/main" xmlns="" id="{081DD40D-8E6C-164B-E9E2-AF6024A427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4250"/>
            <a:stretch/>
          </p:blipFill>
          <p:spPr>
            <a:xfrm>
              <a:off x="-58616" y="0"/>
              <a:ext cx="12309232" cy="6858001"/>
            </a:xfrm>
            <a:prstGeom prst="rect">
              <a:avLst/>
            </a:prstGeom>
          </p:spPr>
        </p:pic>
        <p:sp>
          <p:nvSpPr>
            <p:cNvPr id="7" name="矩形 6">
              <a:extLst>
                <a:ext uri="{FF2B5EF4-FFF2-40B4-BE49-F238E27FC236}">
                  <a16:creationId xmlns:a16="http://schemas.microsoft.com/office/drawing/2014/main" xmlns="" id="{9C2C8355-ACED-53B6-00E2-C824D4584279}"/>
                </a:ext>
              </a:extLst>
            </p:cNvPr>
            <p:cNvSpPr/>
            <p:nvPr userDrawn="1"/>
          </p:nvSpPr>
          <p:spPr>
            <a:xfrm flipH="1">
              <a:off x="-58615" y="0"/>
              <a:ext cx="12309231" cy="6858001"/>
            </a:xfrm>
            <a:prstGeom prst="rect">
              <a:avLst/>
            </a:prstGeom>
            <a:gradFill flip="none" rotWithShape="1">
              <a:gsLst>
                <a:gs pos="0">
                  <a:schemeClr val="accent3">
                    <a:lumMod val="60000"/>
                    <a:lumOff val="40000"/>
                    <a:alpha val="0"/>
                  </a:schemeClr>
                </a:gs>
                <a:gs pos="44000">
                  <a:srgbClr val="1254C0">
                    <a:alpha val="49000"/>
                  </a:srgbClr>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5951246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5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C9D6027-F7C7-4EF3-85DD-09E27ACEEACA}"/>
              </a:ext>
            </a:extLst>
          </p:cNvPr>
          <p:cNvSpPr>
            <a:spLocks noGrp="1"/>
          </p:cNvSpPr>
          <p:nvPr>
            <p:ph type="dt" sz="half" idx="10"/>
          </p:nvPr>
        </p:nvSpPr>
        <p:spPr>
          <a:xfrm>
            <a:off x="5504656" y="6438900"/>
            <a:ext cx="1802924" cy="215900"/>
          </a:xfrm>
          <a:prstGeom prst="rect">
            <a:avLst/>
          </a:prstGeom>
        </p:spPr>
        <p:txBody>
          <a:bodyPr/>
          <a:lstStyle/>
          <a:p>
            <a:fld id="{C76DFD11-819A-4E12-8435-5B0331160589}" type="datetime1">
              <a:rPr lang="zh-CN" altLang="en-US" smtClean="0"/>
              <a:t>2026/6/10</a:t>
            </a:fld>
            <a:endParaRPr lang="zh-CN" altLang="en-US"/>
          </a:p>
        </p:txBody>
      </p:sp>
      <p:sp>
        <p:nvSpPr>
          <p:cNvPr id="3" name="Footer Placeholder 2">
            <a:extLst>
              <a:ext uri="{FF2B5EF4-FFF2-40B4-BE49-F238E27FC236}">
                <a16:creationId xmlns:a16="http://schemas.microsoft.com/office/drawing/2014/main" xmlns="" id="{66262BA1-A5A7-45F4-B365-E880E1C324C3}"/>
              </a:ext>
            </a:extLst>
          </p:cNvPr>
          <p:cNvSpPr>
            <a:spLocks noGrp="1"/>
          </p:cNvSpPr>
          <p:nvPr>
            <p:ph type="ftr" sz="quarter" idx="11"/>
          </p:nvPr>
        </p:nvSpPr>
        <p:spPr>
          <a:xfrm>
            <a:off x="660401" y="6438900"/>
            <a:ext cx="3992171" cy="215900"/>
          </a:xfrm>
          <a:prstGeom prst="rect">
            <a:avLst/>
          </a:prstGeom>
        </p:spPr>
        <p:txBody>
          <a:bodyPr/>
          <a:lstStyle/>
          <a:p>
            <a:endParaRPr lang="zh-CN" altLang="en-US"/>
          </a:p>
        </p:txBody>
      </p:sp>
      <p:sp>
        <p:nvSpPr>
          <p:cNvPr id="4" name="Slide Number Placeholder 3">
            <a:extLst>
              <a:ext uri="{FF2B5EF4-FFF2-40B4-BE49-F238E27FC236}">
                <a16:creationId xmlns:a16="http://schemas.microsoft.com/office/drawing/2014/main" xmlns="" id="{F80CF1E8-0939-4B4D-A4D3-E47E208FC47E}"/>
              </a:ext>
            </a:extLst>
          </p:cNvPr>
          <p:cNvSpPr>
            <a:spLocks noGrp="1"/>
          </p:cNvSpPr>
          <p:nvPr>
            <p:ph type="sldNum" sz="quarter" idx="12"/>
          </p:nvPr>
        </p:nvSpPr>
        <p:spPr>
          <a:xfrm>
            <a:off x="8857452" y="6438900"/>
            <a:ext cx="2661448" cy="215900"/>
          </a:xfrm>
          <a:prstGeom prst="rect">
            <a:avLst/>
          </a:prstGeom>
        </p:spPr>
        <p:txBody>
          <a:bodyPr/>
          <a:lstStyle/>
          <a:p>
            <a:fld id="{7F65B630-C7FF-41C0-9923-C5E5E29EED81}" type="slidenum">
              <a:rPr lang="zh-CN" altLang="en-US" smtClean="0"/>
              <a:t>‹#›</a:t>
            </a:fld>
            <a:endParaRPr lang="zh-CN" altLang="en-US"/>
          </a:p>
        </p:txBody>
      </p:sp>
    </p:spTree>
    <p:extLst>
      <p:ext uri="{BB962C8B-B14F-4D97-AF65-F5344CB8AC3E}">
        <p14:creationId xmlns:p14="http://schemas.microsoft.com/office/powerpoint/2010/main" val="34199478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A2ADB66-8EE3-C18E-F3C3-94491163C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4AA9B4F-FDEE-CECC-D907-97E6DDA68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00468AD-D49C-6B7B-246F-1CB24CB61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44A3D-F7F9-4C49-AAAB-4DEF7188B685}" type="datetimeFigureOut">
              <a:rPr lang="zh-CN" altLang="en-US" smtClean="0"/>
              <a:t>2026/6/10</a:t>
            </a:fld>
            <a:endParaRPr lang="zh-CN" altLang="en-US"/>
          </a:p>
        </p:txBody>
      </p:sp>
      <p:sp>
        <p:nvSpPr>
          <p:cNvPr id="5" name="页脚占位符 4">
            <a:extLst>
              <a:ext uri="{FF2B5EF4-FFF2-40B4-BE49-F238E27FC236}">
                <a16:creationId xmlns:a16="http://schemas.microsoft.com/office/drawing/2014/main" xmlns="" id="{B361673A-26BB-C781-9B0E-5697DB5608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90AE6AD-4C58-6833-02FD-83002885FE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05C9D-A35E-44B0-A0C1-6A42514B8A41}" type="slidenum">
              <a:rPr lang="zh-CN" altLang="en-US" smtClean="0"/>
              <a:t>‹#›</a:t>
            </a:fld>
            <a:endParaRPr lang="zh-CN" altLang="en-US"/>
          </a:p>
        </p:txBody>
      </p:sp>
    </p:spTree>
    <p:extLst>
      <p:ext uri="{BB962C8B-B14F-4D97-AF65-F5344CB8AC3E}">
        <p14:creationId xmlns:p14="http://schemas.microsoft.com/office/powerpoint/2010/main" val="561198809"/>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chart" Target="../charts/chart2.xml"/><Relationship Id="rId5" Type="http://schemas.openxmlformats.org/officeDocument/2006/relationships/image" Target="../media/image5.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xmlns="" id="{E6662F28-BA56-EC8F-8829-84ADDF6FE8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8463" y="266219"/>
            <a:ext cx="957273" cy="414818"/>
          </a:xfrm>
          <a:prstGeom prst="rect">
            <a:avLst/>
          </a:prstGeom>
        </p:spPr>
      </p:pic>
      <p:sp>
        <p:nvSpPr>
          <p:cNvPr id="28" name="文本框 27">
            <a:extLst>
              <a:ext uri="{FF2B5EF4-FFF2-40B4-BE49-F238E27FC236}">
                <a16:creationId xmlns:a16="http://schemas.microsoft.com/office/drawing/2014/main" xmlns="" id="{FDEE1CF2-1F1A-0E99-4095-7B0C72368F5B}"/>
              </a:ext>
            </a:extLst>
          </p:cNvPr>
          <p:cNvSpPr txBox="1"/>
          <p:nvPr>
            <p:custDataLst>
              <p:tags r:id="rId2"/>
            </p:custDataLst>
          </p:nvPr>
        </p:nvSpPr>
        <p:spPr>
          <a:xfrm>
            <a:off x="3051537" y="751329"/>
            <a:ext cx="6922686" cy="1569660"/>
          </a:xfrm>
          <a:prstGeom prst="rect">
            <a:avLst/>
          </a:prstGeom>
          <a:noFill/>
        </p:spPr>
        <p:txBody>
          <a:bodyPr wrap="square">
            <a:spAutoFit/>
          </a:bodyPr>
          <a:lstStyle>
            <a:defPPr>
              <a:defRPr lang="zh-CN"/>
            </a:defPPr>
            <a:lvl1pPr algn="dist" defTabSz="964565" fontAlgn="auto">
              <a:spcBef>
                <a:spcPts val="0"/>
              </a:spcBef>
              <a:spcAft>
                <a:spcPts val="0"/>
              </a:spcAft>
              <a:defRPr sz="40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defRPr>
            </a:lvl1pPr>
          </a:lstStyle>
          <a:p>
            <a:pPr marL="0" marR="0" lvl="0" indent="0" algn="ctr" defTabSz="964565" eaLnBrk="1" fontAlgn="auto" latinLnBrk="0" hangingPunct="1">
              <a:lnSpc>
                <a:spcPct val="100000"/>
              </a:lnSpc>
              <a:spcBef>
                <a:spcPts val="0"/>
              </a:spcBef>
              <a:spcAft>
                <a:spcPts val="0"/>
              </a:spcAft>
              <a:buClrTx/>
              <a:buSzTx/>
              <a:buFontTx/>
              <a:buNone/>
              <a:tabLst/>
              <a:defRPr/>
            </a:pPr>
            <a:r>
              <a:rPr kumimoji="0" lang="zh-CN" altLang="en-US" sz="9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思源黑体 CN Bold" panose="020B0800000000000000" pitchFamily="34" charset="-122"/>
              </a:rPr>
              <a:t>新 泰 恬</a:t>
            </a:r>
            <a:r>
              <a:rPr kumimoji="0" lang="en-US" altLang="zh-CN" sz="9600" b="1" i="0" u="none" strike="noStrike" kern="0" cap="none" spc="0" normalizeH="0" baseline="30000" noProof="0" dirty="0">
                <a:ln>
                  <a:noFill/>
                </a:ln>
                <a:solidFill>
                  <a:prstClr val="white"/>
                </a:solidFill>
                <a:effectLst>
                  <a:outerShdw blurRad="38100" dist="38100" dir="2700000" algn="tl">
                    <a:srgbClr val="000000">
                      <a:alpha val="43137"/>
                    </a:srgbClr>
                  </a:outerShdw>
                </a:effectLst>
                <a:uLnTx/>
                <a:uFillTx/>
                <a:ea typeface="思源黑体 CN Bold" panose="020B0800000000000000" pitchFamily="34" charset="-122"/>
              </a:rPr>
              <a:t>®</a:t>
            </a:r>
          </a:p>
        </p:txBody>
      </p:sp>
      <p:sp>
        <p:nvSpPr>
          <p:cNvPr id="25" name="文本框 24">
            <a:extLst>
              <a:ext uri="{FF2B5EF4-FFF2-40B4-BE49-F238E27FC236}">
                <a16:creationId xmlns:a16="http://schemas.microsoft.com/office/drawing/2014/main" xmlns="" id="{38C08E08-BA69-5D26-C74A-90D7ECC54E39}"/>
              </a:ext>
            </a:extLst>
          </p:cNvPr>
          <p:cNvSpPr txBox="1"/>
          <p:nvPr/>
        </p:nvSpPr>
        <p:spPr>
          <a:xfrm>
            <a:off x="2267792" y="2252788"/>
            <a:ext cx="7623096" cy="707886"/>
          </a:xfrm>
          <a:prstGeom prst="rect">
            <a:avLst/>
          </a:prstGeom>
          <a:noFill/>
        </p:spPr>
        <p:txBody>
          <a:bodyPr wrap="square">
            <a:spAutoFit/>
          </a:bodyPr>
          <a:lstStyle/>
          <a:p>
            <a:pPr algn="dist" defTabSz="964565">
              <a:defRPr/>
            </a:pPr>
            <a:r>
              <a:rPr lang="zh-CN" altLang="en-US" sz="40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注射用阿莫西林钠克拉维酸钾</a:t>
            </a:r>
            <a:r>
              <a:rPr lang="en-US" altLang="zh-CN" sz="40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(II</a:t>
            </a:r>
            <a:r>
              <a:rPr lang="zh-CN" altLang="en-US" sz="40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a:t>
            </a:r>
          </a:p>
        </p:txBody>
      </p:sp>
      <p:grpSp>
        <p:nvGrpSpPr>
          <p:cNvPr id="9" name="组合 8">
            <a:extLst>
              <a:ext uri="{FF2B5EF4-FFF2-40B4-BE49-F238E27FC236}">
                <a16:creationId xmlns:a16="http://schemas.microsoft.com/office/drawing/2014/main" xmlns="" id="{C7205F7E-A60F-3452-5A42-586D034D7D56}"/>
              </a:ext>
            </a:extLst>
          </p:cNvPr>
          <p:cNvGrpSpPr/>
          <p:nvPr/>
        </p:nvGrpSpPr>
        <p:grpSpPr>
          <a:xfrm>
            <a:off x="2351127" y="5405267"/>
            <a:ext cx="7456427" cy="646331"/>
            <a:chOff x="2367239" y="2266037"/>
            <a:chExt cx="7456427" cy="646331"/>
          </a:xfrm>
        </p:grpSpPr>
        <p:sp>
          <p:nvSpPr>
            <p:cNvPr id="26" name="文本框 25">
              <a:extLst>
                <a:ext uri="{FF2B5EF4-FFF2-40B4-BE49-F238E27FC236}">
                  <a16:creationId xmlns:a16="http://schemas.microsoft.com/office/drawing/2014/main" xmlns="" id="{BF63BDBC-32BF-6833-AF3B-9E1CAC0912AE}"/>
                </a:ext>
              </a:extLst>
            </p:cNvPr>
            <p:cNvSpPr txBox="1"/>
            <p:nvPr>
              <p:custDataLst>
                <p:tags r:id="rId3"/>
              </p:custDataLst>
            </p:nvPr>
          </p:nvSpPr>
          <p:spPr>
            <a:xfrm>
              <a:off x="2912093" y="2266037"/>
              <a:ext cx="6367814" cy="646331"/>
            </a:xfrm>
            <a:prstGeom prst="rect">
              <a:avLst/>
            </a:prstGeom>
            <a:noFill/>
          </p:spPr>
          <p:txBody>
            <a:bodyPr wrap="square">
              <a:spAutoFit/>
            </a:bodyPr>
            <a:lstStyle>
              <a:defPPr>
                <a:defRPr lang="zh-CN"/>
              </a:defPPr>
              <a:lvl1pPr algn="dist" defTabSz="964565" fontAlgn="auto">
                <a:spcBef>
                  <a:spcPts val="0"/>
                </a:spcBef>
                <a:spcAft>
                  <a:spcPts val="0"/>
                </a:spcAft>
                <a:defRPr sz="4000" b="1">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defRPr>
              </a:lvl1pPr>
            </a:lstStyle>
            <a:p>
              <a:pPr marL="0" marR="0" lvl="0" indent="0" algn="ctr" defTabSz="96456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思源黑体 CN Bold" panose="020B0800000000000000" pitchFamily="34" charset="-122"/>
                </a:rPr>
                <a:t>深圳华润九新药业有限公司</a:t>
              </a:r>
              <a:endParaRPr kumimoji="0" lang="en-US" altLang="zh-CN"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思源黑体 CN Bold" panose="020B0800000000000000" pitchFamily="34" charset="-122"/>
              </a:endParaRPr>
            </a:p>
            <a:p>
              <a:pPr marL="0" marR="0" lvl="0" indent="0" algn="ctr" defTabSz="964565"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ea typeface="思源黑体 CN Bold" panose="020B0800000000000000" pitchFamily="34" charset="-122"/>
                </a:rPr>
                <a:t>（华润三九旗下企业）</a:t>
              </a:r>
            </a:p>
          </p:txBody>
        </p:sp>
        <p:cxnSp>
          <p:nvCxnSpPr>
            <p:cNvPr id="29" name="直接连接符 28">
              <a:extLst>
                <a:ext uri="{FF2B5EF4-FFF2-40B4-BE49-F238E27FC236}">
                  <a16:creationId xmlns:a16="http://schemas.microsoft.com/office/drawing/2014/main" xmlns="" id="{06B5AEDE-286F-725C-E186-1DE61C7706D1}"/>
                </a:ext>
              </a:extLst>
            </p:cNvPr>
            <p:cNvCxnSpPr>
              <a:cxnSpLocks/>
            </p:cNvCxnSpPr>
            <p:nvPr/>
          </p:nvCxnSpPr>
          <p:spPr>
            <a:xfrm>
              <a:off x="2367239" y="2469253"/>
              <a:ext cx="1802921" cy="0"/>
            </a:xfrm>
            <a:prstGeom prst="line">
              <a:avLst/>
            </a:prstGeom>
            <a:noFill/>
            <a:ln w="12700" cap="flat" cmpd="sng" algn="ctr">
              <a:gradFill flip="none" rotWithShape="1">
                <a:gsLst>
                  <a:gs pos="0">
                    <a:sysClr val="window" lastClr="FFFFFF">
                      <a:alpha val="61000"/>
                    </a:sysClr>
                  </a:gs>
                  <a:gs pos="99000">
                    <a:sysClr val="window" lastClr="FFFFFF">
                      <a:alpha val="0"/>
                    </a:sysClr>
                  </a:gs>
                </a:gsLst>
                <a:lin ang="10800000" scaled="1"/>
                <a:tileRect/>
              </a:gradFill>
              <a:prstDash val="solid"/>
              <a:miter lim="800000"/>
            </a:ln>
            <a:effectLst/>
          </p:spPr>
        </p:cxnSp>
        <p:cxnSp>
          <p:nvCxnSpPr>
            <p:cNvPr id="30" name="直接连接符 29">
              <a:extLst>
                <a:ext uri="{FF2B5EF4-FFF2-40B4-BE49-F238E27FC236}">
                  <a16:creationId xmlns:a16="http://schemas.microsoft.com/office/drawing/2014/main" xmlns="" id="{E07631EC-8D31-11A8-45A5-D4248ADEDB50}"/>
                </a:ext>
              </a:extLst>
            </p:cNvPr>
            <p:cNvCxnSpPr>
              <a:cxnSpLocks/>
            </p:cNvCxnSpPr>
            <p:nvPr/>
          </p:nvCxnSpPr>
          <p:spPr>
            <a:xfrm>
              <a:off x="8020745" y="2472996"/>
              <a:ext cx="1802921" cy="0"/>
            </a:xfrm>
            <a:prstGeom prst="line">
              <a:avLst/>
            </a:prstGeom>
            <a:noFill/>
            <a:ln w="12700" cap="flat" cmpd="sng" algn="ctr">
              <a:gradFill flip="none" rotWithShape="1">
                <a:gsLst>
                  <a:gs pos="0">
                    <a:sysClr val="window" lastClr="FFFFFF">
                      <a:alpha val="61000"/>
                    </a:sysClr>
                  </a:gs>
                  <a:gs pos="99000">
                    <a:sysClr val="window" lastClr="FFFFFF">
                      <a:alpha val="0"/>
                    </a:sysClr>
                  </a:gs>
                </a:gsLst>
                <a:lin ang="0" scaled="1"/>
                <a:tileRect/>
              </a:gradFill>
              <a:prstDash val="solid"/>
              <a:miter lim="800000"/>
            </a:ln>
            <a:effectLst/>
          </p:spPr>
        </p:cxnSp>
      </p:grpSp>
      <p:pic>
        <p:nvPicPr>
          <p:cNvPr id="7" name="图片 6">
            <a:extLst>
              <a:ext uri="{FF2B5EF4-FFF2-40B4-BE49-F238E27FC236}">
                <a16:creationId xmlns:a16="http://schemas.microsoft.com/office/drawing/2014/main" xmlns="" id="{2DF4B988-29E9-D09C-E67A-1AAD482FF6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839" t="21137" r="39152" b="19299"/>
          <a:stretch/>
        </p:blipFill>
        <p:spPr>
          <a:xfrm>
            <a:off x="6011175" y="2917080"/>
            <a:ext cx="4338908" cy="2341698"/>
          </a:xfrm>
          <a:custGeom>
            <a:avLst/>
            <a:gdLst>
              <a:gd name="connsiteX0" fmla="*/ 1590675 w 10077450"/>
              <a:gd name="connsiteY0" fmla="*/ 0 h 5438775"/>
              <a:gd name="connsiteX1" fmla="*/ 10058400 w 10077450"/>
              <a:gd name="connsiteY1" fmla="*/ 742950 h 5438775"/>
              <a:gd name="connsiteX2" fmla="*/ 10077450 w 10077450"/>
              <a:gd name="connsiteY2" fmla="*/ 4391025 h 5438775"/>
              <a:gd name="connsiteX3" fmla="*/ 8477250 w 10077450"/>
              <a:gd name="connsiteY3" fmla="*/ 5438775 h 5438775"/>
              <a:gd name="connsiteX4" fmla="*/ 0 w 10077450"/>
              <a:gd name="connsiteY4" fmla="*/ 4562475 h 5438775"/>
              <a:gd name="connsiteX5" fmla="*/ 9525 w 10077450"/>
              <a:gd name="connsiteY5" fmla="*/ 847725 h 5438775"/>
              <a:gd name="connsiteX6" fmla="*/ 1590675 w 10077450"/>
              <a:gd name="connsiteY6" fmla="*/ 0 h 54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7450" h="5438775">
                <a:moveTo>
                  <a:pt x="1590675" y="0"/>
                </a:moveTo>
                <a:lnTo>
                  <a:pt x="10058400" y="742950"/>
                </a:lnTo>
                <a:lnTo>
                  <a:pt x="10077450" y="4391025"/>
                </a:lnTo>
                <a:lnTo>
                  <a:pt x="8477250" y="5438775"/>
                </a:lnTo>
                <a:lnTo>
                  <a:pt x="0" y="4562475"/>
                </a:lnTo>
                <a:lnTo>
                  <a:pt x="9525" y="847725"/>
                </a:lnTo>
                <a:lnTo>
                  <a:pt x="1590675" y="0"/>
                </a:lnTo>
                <a:close/>
              </a:path>
            </a:pathLst>
          </a:custGeom>
          <a:no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pic>
      <p:pic>
        <p:nvPicPr>
          <p:cNvPr id="8" name="图片 7">
            <a:extLst>
              <a:ext uri="{FF2B5EF4-FFF2-40B4-BE49-F238E27FC236}">
                <a16:creationId xmlns:a16="http://schemas.microsoft.com/office/drawing/2014/main" xmlns="" id="{940C34D4-5044-D819-1893-F7D071A3B77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4222" t="21108" r="5759" b="19315"/>
          <a:stretch/>
        </p:blipFill>
        <p:spPr>
          <a:xfrm>
            <a:off x="2029667" y="3088659"/>
            <a:ext cx="4180958" cy="2256139"/>
          </a:xfrm>
          <a:custGeom>
            <a:avLst/>
            <a:gdLst>
              <a:gd name="connsiteX0" fmla="*/ 1590675 w 10096500"/>
              <a:gd name="connsiteY0" fmla="*/ 0 h 5448300"/>
              <a:gd name="connsiteX1" fmla="*/ 10077450 w 10096500"/>
              <a:gd name="connsiteY1" fmla="*/ 714375 h 5448300"/>
              <a:gd name="connsiteX2" fmla="*/ 10096500 w 10096500"/>
              <a:gd name="connsiteY2" fmla="*/ 4391025 h 5448300"/>
              <a:gd name="connsiteX3" fmla="*/ 8486775 w 10096500"/>
              <a:gd name="connsiteY3" fmla="*/ 5448300 h 5448300"/>
              <a:gd name="connsiteX4" fmla="*/ 0 w 10096500"/>
              <a:gd name="connsiteY4" fmla="*/ 4562475 h 5448300"/>
              <a:gd name="connsiteX5" fmla="*/ 9525 w 10096500"/>
              <a:gd name="connsiteY5" fmla="*/ 876300 h 5448300"/>
              <a:gd name="connsiteX6" fmla="*/ 1590675 w 10096500"/>
              <a:gd name="connsiteY6" fmla="*/ 0 h 544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00" h="5448300">
                <a:moveTo>
                  <a:pt x="1590675" y="0"/>
                </a:moveTo>
                <a:lnTo>
                  <a:pt x="10077450" y="714375"/>
                </a:lnTo>
                <a:lnTo>
                  <a:pt x="10096500" y="4391025"/>
                </a:lnTo>
                <a:lnTo>
                  <a:pt x="8486775" y="5448300"/>
                </a:lnTo>
                <a:lnTo>
                  <a:pt x="0" y="4562475"/>
                </a:lnTo>
                <a:lnTo>
                  <a:pt x="9525" y="876300"/>
                </a:lnTo>
                <a:lnTo>
                  <a:pt x="1590675" y="0"/>
                </a:lnTo>
                <a:close/>
              </a:path>
            </a:pathLst>
          </a:custGeom>
          <a:no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pic>
    </p:spTree>
    <p:custDataLst>
      <p:tags r:id="rId1"/>
    </p:custDataLst>
    <p:extLst>
      <p:ext uri="{BB962C8B-B14F-4D97-AF65-F5344CB8AC3E}">
        <p14:creationId xmlns:p14="http://schemas.microsoft.com/office/powerpoint/2010/main" val="4051211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43009"/>
            <a:chOff x="-58616" y="0"/>
            <a:chExt cx="12309232" cy="843009"/>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12012"/>
              <a:ext cx="8216384" cy="830997"/>
            </a:xfrm>
            <a:prstGeom prst="rect">
              <a:avLst/>
            </a:prstGeom>
            <a:noFill/>
          </p:spPr>
          <p:txBody>
            <a:bodyPr wrap="square" rtlCol="0">
              <a:spAutoFit/>
            </a:bodyPr>
            <a:lstStyle/>
            <a:p>
              <a:pPr marL="457200" indent="-457200">
                <a:buAutoNum type="arabicPlain" startAt="4"/>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创新性：补充配比，降低克拉维酸剂量，减少不良反应，</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儿童、</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感染、中重度感染患者最优选择</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7" name="矩形 6">
            <a:extLst>
              <a:ext uri="{FF2B5EF4-FFF2-40B4-BE49-F238E27FC236}">
                <a16:creationId xmlns:a16="http://schemas.microsoft.com/office/drawing/2014/main" xmlns="" id="{B88C7EF1-E889-3036-B127-C5185ED827C2}"/>
              </a:ext>
            </a:extLst>
          </p:cNvPr>
          <p:cNvSpPr/>
          <p:nvPr/>
        </p:nvSpPr>
        <p:spPr>
          <a:xfrm>
            <a:off x="1046699" y="1605495"/>
            <a:ext cx="10359243" cy="714367"/>
          </a:xfrm>
          <a:prstGeom prst="rect">
            <a:avLst/>
          </a:prstGeom>
          <a:gradFill flip="none" rotWithShape="1">
            <a:gsLst>
              <a:gs pos="0">
                <a:srgbClr val="0079C2"/>
              </a:gs>
              <a:gs pos="100000">
                <a:srgbClr val="028ED1">
                  <a:alpha val="50000"/>
                </a:srgbClr>
              </a:gs>
              <a:gs pos="58000">
                <a:srgbClr val="04A3D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50000"/>
              </a:lnSpc>
              <a:spcBef>
                <a:spcPts val="0"/>
              </a:spcBef>
              <a:spcAft>
                <a:spcPts val="0"/>
              </a:spcAft>
              <a:buClr>
                <a:schemeClr val="bg1"/>
              </a:buClr>
              <a:buSzTx/>
              <a:buFont typeface="Wingdings" panose="05000000000000000000" pitchFamily="2" charset="2"/>
              <a:buChar char="ü"/>
              <a:tabLst/>
              <a:defRPr/>
            </a:pP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主要创新点：国内全新配比</a:t>
            </a: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2980986D-DA98-4CFD-016F-8384A42B60FE}"/>
              </a:ext>
            </a:extLst>
          </p:cNvPr>
          <p:cNvSpPr/>
          <p:nvPr/>
        </p:nvSpPr>
        <p:spPr>
          <a:xfrm>
            <a:off x="1041882" y="4475037"/>
            <a:ext cx="10368877" cy="677584"/>
          </a:xfrm>
          <a:prstGeom prst="rect">
            <a:avLst/>
          </a:prstGeom>
          <a:gradFill flip="none" rotWithShape="1">
            <a:gsLst>
              <a:gs pos="0">
                <a:srgbClr val="C9E0FF"/>
              </a:gs>
              <a:gs pos="100000">
                <a:srgbClr val="0076C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spcBef>
                <a:spcPts val="0"/>
              </a:spcBef>
              <a:spcAft>
                <a:spcPts val="0"/>
              </a:spcAft>
              <a:buClr>
                <a:srgbClr val="026DBA"/>
              </a:buClr>
              <a:buSzTx/>
              <a:buFont typeface="Wingdings" panose="05000000000000000000" pitchFamily="2" charset="2"/>
              <a:buChar char="ü"/>
              <a:tabLst/>
              <a:defRPr/>
            </a:pPr>
            <a:r>
              <a:rPr lang="zh-CN" altLang="en-US" sz="1400" dirty="0">
                <a:solidFill>
                  <a:schemeClr val="tx1"/>
                </a:solidFill>
                <a:latin typeface="微软雅黑" panose="020B0503020204020204" pitchFamily="34" charset="-122"/>
                <a:ea typeface="微软雅黑" panose="020B0503020204020204" pitchFamily="34" charset="-122"/>
              </a:rPr>
              <a:t>更适用于</a:t>
            </a:r>
            <a:r>
              <a:rPr lang="zh-CN" altLang="en-US" sz="1400" b="1" dirty="0">
                <a:solidFill>
                  <a:srgbClr val="FF0000"/>
                </a:solidFill>
                <a:latin typeface="微软雅黑" panose="020B0503020204020204" pitchFamily="34" charset="-122"/>
                <a:ea typeface="微软雅黑" panose="020B0503020204020204" pitchFamily="34" charset="-122"/>
              </a:rPr>
              <a:t>儿科感染</a:t>
            </a:r>
            <a:r>
              <a:rPr lang="zh-CN" altLang="en-US" sz="1400" dirty="0">
                <a:solidFill>
                  <a:schemeClr val="tx1"/>
                </a:solidFill>
                <a:latin typeface="微软雅黑" panose="020B0503020204020204" pitchFamily="34" charset="-122"/>
                <a:ea typeface="微软雅黑" panose="020B0503020204020204" pitchFamily="34" charset="-122"/>
              </a:rPr>
              <a:t>：抗菌谱覆盖儿科各种感染中的常见致病菌，且抗菌活性强，耐受性好；</a:t>
            </a:r>
          </a:p>
        </p:txBody>
      </p:sp>
      <p:sp>
        <p:nvSpPr>
          <p:cNvPr id="13" name="矩形 12">
            <a:extLst>
              <a:ext uri="{FF2B5EF4-FFF2-40B4-BE49-F238E27FC236}">
                <a16:creationId xmlns:a16="http://schemas.microsoft.com/office/drawing/2014/main" xmlns="" id="{B9A6BC64-4B5C-FC24-94ED-A7CAA11F6E37}"/>
              </a:ext>
            </a:extLst>
          </p:cNvPr>
          <p:cNvSpPr/>
          <p:nvPr/>
        </p:nvSpPr>
        <p:spPr>
          <a:xfrm>
            <a:off x="1041882" y="5361267"/>
            <a:ext cx="10368877" cy="677584"/>
          </a:xfrm>
          <a:prstGeom prst="rect">
            <a:avLst/>
          </a:prstGeom>
          <a:gradFill flip="none" rotWithShape="1">
            <a:gsLst>
              <a:gs pos="0">
                <a:srgbClr val="C9E0FF"/>
              </a:gs>
              <a:gs pos="100000">
                <a:srgbClr val="0076C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spcBef>
                <a:spcPts val="0"/>
              </a:spcBef>
              <a:spcAft>
                <a:spcPts val="0"/>
              </a:spcAft>
              <a:buClr>
                <a:srgbClr val="026DBA"/>
              </a:buClr>
              <a:buSzTx/>
              <a:buFont typeface="Wingdings" panose="05000000000000000000" pitchFamily="2" charset="2"/>
              <a:buChar char="ü"/>
              <a:tabLst/>
              <a:defRPr/>
            </a:pPr>
            <a:r>
              <a:rPr lang="zh-CN" altLang="en-US" sz="1400" dirty="0">
                <a:solidFill>
                  <a:schemeClr val="tx1"/>
                </a:solidFill>
                <a:latin typeface="微软雅黑" panose="020B0503020204020204" pitchFamily="34" charset="-122"/>
                <a:ea typeface="微软雅黑" panose="020B0503020204020204" pitchFamily="34" charset="-122"/>
              </a:rPr>
              <a:t>国家 </a:t>
            </a:r>
            <a:r>
              <a:rPr lang="en-US" altLang="zh-CN" sz="1400" dirty="0">
                <a:solidFill>
                  <a:schemeClr val="tx1"/>
                </a:solidFill>
                <a:latin typeface="微软雅黑" panose="020B0503020204020204" pitchFamily="34" charset="-122"/>
                <a:ea typeface="微软雅黑" panose="020B0503020204020204" pitchFamily="34" charset="-122"/>
              </a:rPr>
              <a:t>3 </a:t>
            </a:r>
            <a:r>
              <a:rPr lang="zh-CN" altLang="en-US" sz="1400" dirty="0">
                <a:solidFill>
                  <a:schemeClr val="tx1"/>
                </a:solidFill>
                <a:latin typeface="微软雅黑" panose="020B0503020204020204" pitchFamily="34" charset="-122"/>
                <a:ea typeface="微软雅黑" panose="020B0503020204020204" pitchFamily="34" charset="-122"/>
              </a:rPr>
              <a:t>类新药；</a:t>
            </a:r>
          </a:p>
        </p:txBody>
      </p:sp>
      <p:sp>
        <p:nvSpPr>
          <p:cNvPr id="14" name="矩形 13">
            <a:extLst>
              <a:ext uri="{FF2B5EF4-FFF2-40B4-BE49-F238E27FC236}">
                <a16:creationId xmlns:a16="http://schemas.microsoft.com/office/drawing/2014/main" xmlns="" id="{A7FA55CB-A5B4-4A6B-6A92-ADD1A76A9B3A}"/>
              </a:ext>
            </a:extLst>
          </p:cNvPr>
          <p:cNvSpPr/>
          <p:nvPr/>
        </p:nvSpPr>
        <p:spPr>
          <a:xfrm>
            <a:off x="1046699" y="2528510"/>
            <a:ext cx="10359243" cy="851647"/>
          </a:xfrm>
          <a:prstGeom prst="rect">
            <a:avLst/>
          </a:prstGeom>
          <a:gradFill flip="none" rotWithShape="1">
            <a:gsLst>
              <a:gs pos="0">
                <a:srgbClr val="0079C2"/>
              </a:gs>
              <a:gs pos="100000">
                <a:srgbClr val="028ED1">
                  <a:alpha val="50000"/>
                </a:srgbClr>
              </a:gs>
              <a:gs pos="58000">
                <a:srgbClr val="04A3D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50000"/>
              </a:lnSpc>
              <a:spcBef>
                <a:spcPts val="0"/>
              </a:spcBef>
              <a:spcAft>
                <a:spcPts val="0"/>
              </a:spcAft>
              <a:buClr>
                <a:schemeClr val="bg1"/>
              </a:buClr>
              <a:buSzTx/>
              <a:buFont typeface="+mj-ea"/>
              <a:buAutoNum type="circleNumDbPlain"/>
              <a:tabLst/>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安全性更高</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避免克拉维酸过量，可降低腹泻发生率、降低肝损伤风险，因此更适用于儿童、中重度感染患者、肝功能异常等特殊人群</a:t>
            </a:r>
          </a:p>
        </p:txBody>
      </p:sp>
      <p:sp>
        <p:nvSpPr>
          <p:cNvPr id="3" name="矩形 2">
            <a:extLst>
              <a:ext uri="{FF2B5EF4-FFF2-40B4-BE49-F238E27FC236}">
                <a16:creationId xmlns:a16="http://schemas.microsoft.com/office/drawing/2014/main" xmlns="" id="{A89ED084-3988-1399-C8F3-2CB090CCB56A}"/>
              </a:ext>
            </a:extLst>
          </p:cNvPr>
          <p:cNvSpPr/>
          <p:nvPr/>
        </p:nvSpPr>
        <p:spPr>
          <a:xfrm>
            <a:off x="1046699" y="3588805"/>
            <a:ext cx="10359243" cy="677584"/>
          </a:xfrm>
          <a:prstGeom prst="rect">
            <a:avLst/>
          </a:prstGeom>
          <a:gradFill flip="none" rotWithShape="1">
            <a:gsLst>
              <a:gs pos="0">
                <a:srgbClr val="0079C2"/>
              </a:gs>
              <a:gs pos="100000">
                <a:srgbClr val="028ED1">
                  <a:alpha val="50000"/>
                </a:srgbClr>
              </a:gs>
              <a:gs pos="58000">
                <a:srgbClr val="04A3D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50000"/>
              </a:lnSpc>
              <a:spcBef>
                <a:spcPts val="0"/>
              </a:spcBef>
              <a:spcAft>
                <a:spcPts val="0"/>
              </a:spcAft>
              <a:buClr>
                <a:schemeClr val="bg1"/>
              </a:buClr>
              <a:buSzTx/>
              <a:tabLst/>
              <a:defRPr/>
            </a:pP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②   疗效更好</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该药品对青霉素不敏感肺炎链球菌（</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PNSP</a:t>
            </a:r>
            <a:r>
              <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）的疗效更佳</a:t>
            </a:r>
          </a:p>
        </p:txBody>
      </p:sp>
    </p:spTree>
    <p:extLst>
      <p:ext uri="{BB962C8B-B14F-4D97-AF65-F5344CB8AC3E}">
        <p14:creationId xmlns:p14="http://schemas.microsoft.com/office/powerpoint/2010/main" val="129346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19149"/>
            <a:chOff x="-58616" y="0"/>
            <a:chExt cx="12309232" cy="819149"/>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196679"/>
              <a:ext cx="9265678" cy="461665"/>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公平性：新泰恬</a:t>
              </a:r>
              <a:r>
                <a:rPr lang="en-US" altLang="zh-CN" sz="2400" b="1" baseline="30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可弥补儿童</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感染用药选择，提供更优选</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3" name="矩形: 圆角 2">
            <a:extLst>
              <a:ext uri="{FF2B5EF4-FFF2-40B4-BE49-F238E27FC236}">
                <a16:creationId xmlns:a16="http://schemas.microsoft.com/office/drawing/2014/main" xmlns="" id="{0A8677C1-4EF5-387E-E442-4E7941F11141}"/>
              </a:ext>
            </a:extLst>
          </p:cNvPr>
          <p:cNvSpPr/>
          <p:nvPr/>
        </p:nvSpPr>
        <p:spPr>
          <a:xfrm>
            <a:off x="691569" y="1283352"/>
            <a:ext cx="5314951" cy="253617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xmlns="" id="{7C33A337-3A59-C24B-3590-7975163EABCF}"/>
              </a:ext>
            </a:extLst>
          </p:cNvPr>
          <p:cNvSpPr/>
          <p:nvPr/>
        </p:nvSpPr>
        <p:spPr>
          <a:xfrm>
            <a:off x="691569" y="3950352"/>
            <a:ext cx="5314951" cy="253617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7" name="矩形: 圆角 6">
            <a:extLst>
              <a:ext uri="{FF2B5EF4-FFF2-40B4-BE49-F238E27FC236}">
                <a16:creationId xmlns:a16="http://schemas.microsoft.com/office/drawing/2014/main" xmlns="" id="{083C47CD-F356-B29A-AAC4-BFAFBA19BFA9}"/>
              </a:ext>
            </a:extLst>
          </p:cNvPr>
          <p:cNvSpPr/>
          <p:nvPr/>
        </p:nvSpPr>
        <p:spPr>
          <a:xfrm>
            <a:off x="6168444" y="1283352"/>
            <a:ext cx="5314951" cy="253617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xmlns="" id="{28EBBA89-9E03-678B-61FA-EC34E36F53D2}"/>
              </a:ext>
            </a:extLst>
          </p:cNvPr>
          <p:cNvSpPr/>
          <p:nvPr/>
        </p:nvSpPr>
        <p:spPr>
          <a:xfrm>
            <a:off x="6168444" y="3950352"/>
            <a:ext cx="5314951" cy="253617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34" name="任意多边形: 形状 33">
            <a:extLst>
              <a:ext uri="{FF2B5EF4-FFF2-40B4-BE49-F238E27FC236}">
                <a16:creationId xmlns:a16="http://schemas.microsoft.com/office/drawing/2014/main" xmlns="" id="{8F5DA718-3C50-1A53-D99E-55B7085671B1}"/>
              </a:ext>
            </a:extLst>
          </p:cNvPr>
          <p:cNvSpPr>
            <a:spLocks noChangeAspect="1"/>
          </p:cNvSpPr>
          <p:nvPr/>
        </p:nvSpPr>
        <p:spPr>
          <a:xfrm>
            <a:off x="5199334" y="2925294"/>
            <a:ext cx="1816411" cy="647698"/>
          </a:xfrm>
          <a:custGeom>
            <a:avLst/>
            <a:gdLst>
              <a:gd name="connsiteX0" fmla="*/ 908205 w 1816411"/>
              <a:gd name="connsiteY0" fmla="*/ 0 h 647698"/>
              <a:gd name="connsiteX1" fmla="*/ 1794137 w 1816411"/>
              <a:gd name="connsiteY1" fmla="*/ 586878 h 647698"/>
              <a:gd name="connsiteX2" fmla="*/ 1816411 w 1816411"/>
              <a:gd name="connsiteY2" fmla="*/ 647698 h 647698"/>
              <a:gd name="connsiteX3" fmla="*/ 0 w 1816411"/>
              <a:gd name="connsiteY3" fmla="*/ 647698 h 647698"/>
              <a:gd name="connsiteX4" fmla="*/ 22274 w 1816411"/>
              <a:gd name="connsiteY4" fmla="*/ 586878 h 647698"/>
              <a:gd name="connsiteX5" fmla="*/ 908205 w 1816411"/>
              <a:gd name="connsiteY5" fmla="*/ 0 h 6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411" h="647698">
                <a:moveTo>
                  <a:pt x="908205" y="0"/>
                </a:moveTo>
                <a:cubicBezTo>
                  <a:pt x="1306467" y="0"/>
                  <a:pt x="1648174" y="241994"/>
                  <a:pt x="1794137" y="586878"/>
                </a:cubicBezTo>
                <a:lnTo>
                  <a:pt x="1816411" y="647698"/>
                </a:lnTo>
                <a:lnTo>
                  <a:pt x="0" y="647698"/>
                </a:lnTo>
                <a:lnTo>
                  <a:pt x="22274" y="586878"/>
                </a:lnTo>
                <a:cubicBezTo>
                  <a:pt x="168236" y="241994"/>
                  <a:pt x="509943" y="0"/>
                  <a:pt x="908205" y="0"/>
                </a:cubicBezTo>
                <a:close/>
              </a:path>
            </a:pathLst>
          </a:custGeom>
          <a:noFill/>
          <a:ln w="57150">
            <a:gradFill>
              <a:gsLst>
                <a:gs pos="28000">
                  <a:srgbClr val="AFD5F0"/>
                </a:gs>
                <a:gs pos="55000">
                  <a:srgbClr val="70B6E6"/>
                </a:gs>
                <a:gs pos="0">
                  <a:schemeClr val="accent1">
                    <a:lumMod val="5000"/>
                    <a:lumOff val="95000"/>
                    <a:alpha val="0"/>
                  </a:schemeClr>
                </a:gs>
                <a:gs pos="100000">
                  <a:srgbClr val="3799DC"/>
                </a:gs>
              </a:gsLst>
              <a:lin ang="16200000" scaled="0"/>
            </a:gradFill>
            <a:prstDash val="sysDot"/>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zh-CN" altLang="en-US"/>
          </a:p>
        </p:txBody>
      </p:sp>
      <p:sp>
        <p:nvSpPr>
          <p:cNvPr id="35" name="任意多边形: 形状 34">
            <a:extLst>
              <a:ext uri="{FF2B5EF4-FFF2-40B4-BE49-F238E27FC236}">
                <a16:creationId xmlns:a16="http://schemas.microsoft.com/office/drawing/2014/main" xmlns="" id="{880CAB56-C4C3-D762-0901-952400AEAE87}"/>
              </a:ext>
            </a:extLst>
          </p:cNvPr>
          <p:cNvSpPr>
            <a:spLocks noChangeAspect="1"/>
          </p:cNvSpPr>
          <p:nvPr/>
        </p:nvSpPr>
        <p:spPr>
          <a:xfrm rot="9411709">
            <a:off x="5444200" y="4217029"/>
            <a:ext cx="1816411" cy="647698"/>
          </a:xfrm>
          <a:custGeom>
            <a:avLst/>
            <a:gdLst>
              <a:gd name="connsiteX0" fmla="*/ 908205 w 1816411"/>
              <a:gd name="connsiteY0" fmla="*/ 0 h 647698"/>
              <a:gd name="connsiteX1" fmla="*/ 1794137 w 1816411"/>
              <a:gd name="connsiteY1" fmla="*/ 586878 h 647698"/>
              <a:gd name="connsiteX2" fmla="*/ 1816411 w 1816411"/>
              <a:gd name="connsiteY2" fmla="*/ 647698 h 647698"/>
              <a:gd name="connsiteX3" fmla="*/ 0 w 1816411"/>
              <a:gd name="connsiteY3" fmla="*/ 647698 h 647698"/>
              <a:gd name="connsiteX4" fmla="*/ 22274 w 1816411"/>
              <a:gd name="connsiteY4" fmla="*/ 586878 h 647698"/>
              <a:gd name="connsiteX5" fmla="*/ 908205 w 1816411"/>
              <a:gd name="connsiteY5" fmla="*/ 0 h 6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411" h="647698">
                <a:moveTo>
                  <a:pt x="908205" y="0"/>
                </a:moveTo>
                <a:cubicBezTo>
                  <a:pt x="1306467" y="0"/>
                  <a:pt x="1648174" y="241994"/>
                  <a:pt x="1794137" y="586878"/>
                </a:cubicBezTo>
                <a:lnTo>
                  <a:pt x="1816411" y="647698"/>
                </a:lnTo>
                <a:lnTo>
                  <a:pt x="0" y="647698"/>
                </a:lnTo>
                <a:lnTo>
                  <a:pt x="22274" y="586878"/>
                </a:lnTo>
                <a:cubicBezTo>
                  <a:pt x="168236" y="241994"/>
                  <a:pt x="509943" y="0"/>
                  <a:pt x="908205" y="0"/>
                </a:cubicBezTo>
                <a:close/>
              </a:path>
            </a:pathLst>
          </a:custGeom>
          <a:noFill/>
          <a:ln w="57150">
            <a:gradFill>
              <a:gsLst>
                <a:gs pos="28000">
                  <a:srgbClr val="AFD5F0"/>
                </a:gs>
                <a:gs pos="55000">
                  <a:srgbClr val="70B6E6"/>
                </a:gs>
                <a:gs pos="0">
                  <a:schemeClr val="accent1">
                    <a:lumMod val="5000"/>
                    <a:lumOff val="95000"/>
                    <a:alpha val="0"/>
                  </a:schemeClr>
                </a:gs>
                <a:gs pos="100000">
                  <a:srgbClr val="3799DC"/>
                </a:gs>
              </a:gsLst>
              <a:lin ang="16200000" scaled="0"/>
            </a:gradFill>
            <a:prstDash val="sysDot"/>
          </a:ln>
        </p:spPr>
        <p:style>
          <a:lnRef idx="0">
            <a:schemeClr val="accent5"/>
          </a:lnRef>
          <a:fillRef idx="3">
            <a:schemeClr val="accent5"/>
          </a:fillRef>
          <a:effectRef idx="3">
            <a:schemeClr val="accent5"/>
          </a:effectRef>
          <a:fontRef idx="minor">
            <a:schemeClr val="lt1"/>
          </a:fontRef>
        </p:style>
        <p:txBody>
          <a:bodyPr wrap="square" rtlCol="0" anchor="ctr">
            <a:noAutofit/>
          </a:bodyPr>
          <a:lstStyle/>
          <a:p>
            <a:pPr algn="ctr"/>
            <a:endParaRPr lang="zh-CN" altLang="en-US"/>
          </a:p>
        </p:txBody>
      </p:sp>
      <p:sp>
        <p:nvSpPr>
          <p:cNvPr id="9" name="椭圆 8">
            <a:extLst>
              <a:ext uri="{FF2B5EF4-FFF2-40B4-BE49-F238E27FC236}">
                <a16:creationId xmlns:a16="http://schemas.microsoft.com/office/drawing/2014/main" xmlns="" id="{994B3877-4605-BDA3-4A06-7213B1CA186F}"/>
              </a:ext>
            </a:extLst>
          </p:cNvPr>
          <p:cNvSpPr>
            <a:spLocks noChangeAspect="1"/>
          </p:cNvSpPr>
          <p:nvPr/>
        </p:nvSpPr>
        <p:spPr>
          <a:xfrm>
            <a:off x="5250000" y="3040714"/>
            <a:ext cx="1692000" cy="169097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dirty="0"/>
          </a:p>
        </p:txBody>
      </p:sp>
      <p:sp>
        <p:nvSpPr>
          <p:cNvPr id="41" name="文本框 40">
            <a:extLst>
              <a:ext uri="{FF2B5EF4-FFF2-40B4-BE49-F238E27FC236}">
                <a16:creationId xmlns:a16="http://schemas.microsoft.com/office/drawing/2014/main" xmlns="" id="{3FEA8153-8F27-5580-DF97-99C2B6F7FF36}"/>
              </a:ext>
            </a:extLst>
          </p:cNvPr>
          <p:cNvSpPr txBox="1"/>
          <p:nvPr/>
        </p:nvSpPr>
        <p:spPr>
          <a:xfrm>
            <a:off x="5462170" y="3654105"/>
            <a:ext cx="1290738" cy="461665"/>
          </a:xfrm>
          <a:prstGeom prst="rect">
            <a:avLst/>
          </a:prstGeom>
          <a:noFill/>
        </p:spPr>
        <p:txBody>
          <a:bodyPr wrap="non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 平 性</a:t>
            </a:r>
          </a:p>
        </p:txBody>
      </p:sp>
      <p:sp>
        <p:nvSpPr>
          <p:cNvPr id="45" name="矩形 44">
            <a:extLst>
              <a:ext uri="{FF2B5EF4-FFF2-40B4-BE49-F238E27FC236}">
                <a16:creationId xmlns:a16="http://schemas.microsoft.com/office/drawing/2014/main" xmlns="" id="{F66A27A2-DEEC-8B02-D2C7-588F79AFAAB5}"/>
              </a:ext>
            </a:extLst>
          </p:cNvPr>
          <p:cNvSpPr/>
          <p:nvPr/>
        </p:nvSpPr>
        <p:spPr>
          <a:xfrm>
            <a:off x="990600" y="1528984"/>
            <a:ext cx="76200" cy="4563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a16="http://schemas.microsoft.com/office/drawing/2014/main" xmlns="" id="{3E47C7F6-BDF0-10D2-A5B2-C9BBE543C3E9}"/>
              </a:ext>
            </a:extLst>
          </p:cNvPr>
          <p:cNvSpPr txBox="1"/>
          <p:nvPr/>
        </p:nvSpPr>
        <p:spPr>
          <a:xfrm>
            <a:off x="1066575" y="1572503"/>
            <a:ext cx="2492991" cy="369332"/>
          </a:xfrm>
          <a:prstGeom prst="rect">
            <a:avLst/>
          </a:prstGeom>
          <a:noFill/>
        </p:spPr>
        <p:txBody>
          <a:bodyPr wrap="none" rtlCol="0">
            <a:spAutoFit/>
          </a:bodyPr>
          <a:lstStyle/>
          <a:p>
            <a:r>
              <a:rPr lang="zh-CN" altLang="en-US" sz="1800" b="1" dirty="0">
                <a:solidFill>
                  <a:schemeClr val="accent5">
                    <a:lumMod val="75000"/>
                  </a:schemeClr>
                </a:solidFill>
                <a:latin typeface="微软雅黑" panose="020B0503020204020204" pitchFamily="34" charset="-122"/>
                <a:ea typeface="微软雅黑" panose="020B0503020204020204" pitchFamily="34" charset="-122"/>
              </a:rPr>
              <a:t>对公共健康有积极影响</a:t>
            </a:r>
          </a:p>
        </p:txBody>
      </p:sp>
      <p:sp>
        <p:nvSpPr>
          <p:cNvPr id="56" name="矩形 55">
            <a:extLst>
              <a:ext uri="{FF2B5EF4-FFF2-40B4-BE49-F238E27FC236}">
                <a16:creationId xmlns:a16="http://schemas.microsoft.com/office/drawing/2014/main" xmlns="" id="{3092187B-EF92-9430-7A7A-C59DFF193E4C}"/>
              </a:ext>
            </a:extLst>
          </p:cNvPr>
          <p:cNvSpPr/>
          <p:nvPr/>
        </p:nvSpPr>
        <p:spPr>
          <a:xfrm>
            <a:off x="1005442" y="4261048"/>
            <a:ext cx="76200" cy="4563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a16="http://schemas.microsoft.com/office/drawing/2014/main" xmlns="" id="{FEDE346A-CDE3-5D5D-6837-F36567553A70}"/>
              </a:ext>
            </a:extLst>
          </p:cNvPr>
          <p:cNvSpPr txBox="1"/>
          <p:nvPr/>
        </p:nvSpPr>
        <p:spPr>
          <a:xfrm>
            <a:off x="1081417" y="4304567"/>
            <a:ext cx="2377574" cy="369332"/>
          </a:xfrm>
          <a:prstGeom prst="rect">
            <a:avLst/>
          </a:prstGeom>
          <a:noFill/>
        </p:spPr>
        <p:txBody>
          <a:bodyPr wrap="square" rtlCol="0">
            <a:spAutoFit/>
          </a:bodyPr>
          <a:lstStyle/>
          <a:p>
            <a:r>
              <a:rPr lang="zh-CN" altLang="en-US" sz="1800" b="1" dirty="0">
                <a:solidFill>
                  <a:schemeClr val="accent5">
                    <a:lumMod val="75000"/>
                  </a:schemeClr>
                </a:solidFill>
                <a:latin typeface="微软雅黑" panose="020B0503020204020204" pitchFamily="34" charset="-122"/>
                <a:ea typeface="微软雅黑" panose="020B0503020204020204" pitchFamily="34" charset="-122"/>
              </a:rPr>
              <a:t>可弥补现有目录短板</a:t>
            </a:r>
          </a:p>
        </p:txBody>
      </p:sp>
      <p:sp>
        <p:nvSpPr>
          <p:cNvPr id="58" name="矩形 57">
            <a:extLst>
              <a:ext uri="{FF2B5EF4-FFF2-40B4-BE49-F238E27FC236}">
                <a16:creationId xmlns:a16="http://schemas.microsoft.com/office/drawing/2014/main" xmlns="" id="{B8E50B34-CD97-1480-3266-9ED70FAD1B78}"/>
              </a:ext>
            </a:extLst>
          </p:cNvPr>
          <p:cNvSpPr/>
          <p:nvPr/>
        </p:nvSpPr>
        <p:spPr>
          <a:xfrm>
            <a:off x="11211404" y="1528984"/>
            <a:ext cx="76200" cy="4563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59" name="文本框 58">
            <a:extLst>
              <a:ext uri="{FF2B5EF4-FFF2-40B4-BE49-F238E27FC236}">
                <a16:creationId xmlns:a16="http://schemas.microsoft.com/office/drawing/2014/main" xmlns="" id="{290BDD93-3425-3E2B-A24C-70900A76E907}"/>
              </a:ext>
            </a:extLst>
          </p:cNvPr>
          <p:cNvSpPr txBox="1"/>
          <p:nvPr/>
        </p:nvSpPr>
        <p:spPr>
          <a:xfrm>
            <a:off x="8901953" y="1572503"/>
            <a:ext cx="2299447" cy="369332"/>
          </a:xfrm>
          <a:prstGeom prst="rect">
            <a:avLst/>
          </a:prstGeom>
          <a:noFill/>
        </p:spPr>
        <p:txBody>
          <a:bodyPr wrap="square" rtlCol="0">
            <a:spAutoFit/>
          </a:bodyPr>
          <a:lstStyle/>
          <a:p>
            <a:pPr algn="r"/>
            <a:r>
              <a:rPr lang="zh-CN" altLang="en-US" sz="1800" b="1" dirty="0">
                <a:solidFill>
                  <a:schemeClr val="accent5">
                    <a:lumMod val="75000"/>
                  </a:schemeClr>
                </a:solidFill>
                <a:latin typeface="微软雅黑" panose="020B0503020204020204" pitchFamily="34" charset="-122"/>
                <a:ea typeface="微软雅黑" panose="020B0503020204020204" pitchFamily="34" charset="-122"/>
              </a:rPr>
              <a:t>符合“保基本”原则</a:t>
            </a:r>
          </a:p>
        </p:txBody>
      </p:sp>
      <p:sp>
        <p:nvSpPr>
          <p:cNvPr id="61" name="文本框 60">
            <a:extLst>
              <a:ext uri="{FF2B5EF4-FFF2-40B4-BE49-F238E27FC236}">
                <a16:creationId xmlns:a16="http://schemas.microsoft.com/office/drawing/2014/main" xmlns="" id="{9CE9509F-7CA6-DCE2-27AB-BD07080A823F}"/>
              </a:ext>
            </a:extLst>
          </p:cNvPr>
          <p:cNvSpPr txBox="1"/>
          <p:nvPr/>
        </p:nvSpPr>
        <p:spPr>
          <a:xfrm>
            <a:off x="7035312" y="4304567"/>
            <a:ext cx="4177747" cy="369332"/>
          </a:xfrm>
          <a:prstGeom prst="rect">
            <a:avLst/>
          </a:prstGeom>
          <a:noFill/>
        </p:spPr>
        <p:txBody>
          <a:bodyPr wrap="none" rtlCol="0">
            <a:spAutoFit/>
          </a:bodyPr>
          <a:lstStyle>
            <a:defPPr>
              <a:defRPr lang="zh-CN"/>
            </a:defPPr>
            <a:lvl1pPr algn="r">
              <a:defRPr b="1">
                <a:solidFill>
                  <a:schemeClr val="accent5">
                    <a:lumMod val="75000"/>
                  </a:schemeClr>
                </a:solidFill>
                <a:latin typeface="微软雅黑" panose="020B0503020204020204" pitchFamily="34" charset="-122"/>
                <a:ea typeface="微软雅黑" panose="020B0503020204020204" pitchFamily="34" charset="-122"/>
              </a:defRPr>
            </a:lvl1pPr>
          </a:lstStyle>
          <a:p>
            <a:r>
              <a:rPr lang="zh-CN" altLang="en-US" dirty="0"/>
              <a:t>临床管理难度低</a:t>
            </a:r>
            <a:r>
              <a:rPr lang="en-US" altLang="zh-CN" dirty="0"/>
              <a:t> </a:t>
            </a:r>
            <a:r>
              <a:rPr lang="zh-CN" altLang="en-US" dirty="0"/>
              <a:t>明显提升医疗服务效率</a:t>
            </a:r>
          </a:p>
        </p:txBody>
      </p:sp>
      <p:sp>
        <p:nvSpPr>
          <p:cNvPr id="62" name="矩形 61">
            <a:extLst>
              <a:ext uri="{FF2B5EF4-FFF2-40B4-BE49-F238E27FC236}">
                <a16:creationId xmlns:a16="http://schemas.microsoft.com/office/drawing/2014/main" xmlns="" id="{BA891FF2-4000-AC00-425C-EA6260BCAF8F}"/>
              </a:ext>
            </a:extLst>
          </p:cNvPr>
          <p:cNvSpPr/>
          <p:nvPr/>
        </p:nvSpPr>
        <p:spPr>
          <a:xfrm>
            <a:off x="11211404" y="4261048"/>
            <a:ext cx="76200" cy="45637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64" name="文本框 63">
            <a:extLst>
              <a:ext uri="{FF2B5EF4-FFF2-40B4-BE49-F238E27FC236}">
                <a16:creationId xmlns:a16="http://schemas.microsoft.com/office/drawing/2014/main" xmlns="" id="{24ECE806-F1A1-6F9B-C9E5-E9DD7E02631B}"/>
              </a:ext>
            </a:extLst>
          </p:cNvPr>
          <p:cNvSpPr txBox="1"/>
          <p:nvPr/>
        </p:nvSpPr>
        <p:spPr>
          <a:xfrm>
            <a:off x="1243333" y="2125801"/>
            <a:ext cx="3699947" cy="1444691"/>
          </a:xfrm>
          <a:prstGeom prst="rect">
            <a:avLst/>
          </a:prstGeom>
          <a:noFill/>
        </p:spPr>
        <p:txBody>
          <a:bodyPr wrap="square">
            <a:spAutoFit/>
          </a:bodyPr>
          <a:lstStyle>
            <a:defPPr>
              <a:defRPr lang="zh-CN"/>
            </a:defPPr>
            <a:lvl1pPr>
              <a:lnSpc>
                <a:spcPct val="150000"/>
              </a:lnSpc>
              <a:defRPr kumimoji="0" sz="1200"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en-US" altLang="zh-CN" dirty="0"/>
              <a:t>1</a:t>
            </a:r>
            <a:r>
              <a:rPr lang="zh-CN" altLang="en-US" dirty="0"/>
              <a:t>、有效治疗中重度等不同程度感染的同时，</a:t>
            </a:r>
            <a:r>
              <a:rPr lang="zh-CN" altLang="en-US" b="1" dirty="0">
                <a:solidFill>
                  <a:srgbClr val="FF0000"/>
                </a:solidFill>
              </a:rPr>
              <a:t>安全性更高</a:t>
            </a:r>
            <a:r>
              <a:rPr lang="zh-CN" altLang="en-US" dirty="0"/>
              <a:t>，提高患者生活质量，提高患者健康水平</a:t>
            </a:r>
            <a:r>
              <a:rPr lang="en-US" altLang="zh-CN" dirty="0"/>
              <a:t>;</a:t>
            </a:r>
          </a:p>
          <a:p>
            <a:r>
              <a:rPr lang="en-US" altLang="zh-CN" dirty="0"/>
              <a:t>2</a:t>
            </a:r>
            <a:r>
              <a:rPr lang="zh-CN" altLang="en-US" dirty="0"/>
              <a:t>、使用人群明确，为</a:t>
            </a:r>
            <a:r>
              <a:rPr lang="en-US" altLang="zh-CN" b="1" dirty="0">
                <a:solidFill>
                  <a:srgbClr val="FF0000"/>
                </a:solidFill>
              </a:rPr>
              <a:t>PNSP</a:t>
            </a:r>
            <a:r>
              <a:rPr lang="zh-CN" altLang="en-US" b="1" dirty="0">
                <a:solidFill>
                  <a:srgbClr val="FF0000"/>
                </a:solidFill>
              </a:rPr>
              <a:t>感染、中重度</a:t>
            </a:r>
            <a:r>
              <a:rPr lang="zh-CN" altLang="en-US" dirty="0"/>
              <a:t>患者提供</a:t>
            </a:r>
            <a:r>
              <a:rPr lang="zh-CN" altLang="en-US" b="1" dirty="0">
                <a:solidFill>
                  <a:srgbClr val="FF0000"/>
                </a:solidFill>
              </a:rPr>
              <a:t>更优选择</a:t>
            </a:r>
            <a:r>
              <a:rPr lang="zh-CN" altLang="en-US" dirty="0"/>
              <a:t>；</a:t>
            </a:r>
            <a:endParaRPr lang="en-US" altLang="zh-CN" dirty="0"/>
          </a:p>
          <a:p>
            <a:r>
              <a:rPr lang="en-US" altLang="zh-CN" dirty="0"/>
              <a:t>3</a:t>
            </a:r>
            <a:r>
              <a:rPr lang="zh-CN" altLang="en-US" dirty="0"/>
              <a:t>、是</a:t>
            </a:r>
            <a:r>
              <a:rPr lang="zh-CN" altLang="en-US" b="1" dirty="0">
                <a:solidFill>
                  <a:srgbClr val="FF0000"/>
                </a:solidFill>
              </a:rPr>
              <a:t>儿童患者最优选择。</a:t>
            </a:r>
            <a:endParaRPr lang="en-GB" altLang="zh-CN" b="1" dirty="0">
              <a:solidFill>
                <a:srgbClr val="FF0000"/>
              </a:solidFill>
            </a:endParaRPr>
          </a:p>
        </p:txBody>
      </p:sp>
      <p:sp>
        <p:nvSpPr>
          <p:cNvPr id="66" name="文本框 65">
            <a:extLst>
              <a:ext uri="{FF2B5EF4-FFF2-40B4-BE49-F238E27FC236}">
                <a16:creationId xmlns:a16="http://schemas.microsoft.com/office/drawing/2014/main" xmlns="" id="{CF115D23-5AB9-F62A-E55C-DC8B59818BD3}"/>
              </a:ext>
            </a:extLst>
          </p:cNvPr>
          <p:cNvSpPr txBox="1"/>
          <p:nvPr/>
        </p:nvSpPr>
        <p:spPr>
          <a:xfrm>
            <a:off x="7002065" y="2126795"/>
            <a:ext cx="4068900" cy="1167692"/>
          </a:xfrm>
          <a:prstGeom prst="rect">
            <a:avLst/>
          </a:prstGeom>
          <a:noFill/>
        </p:spPr>
        <p:txBody>
          <a:bodyPr wrap="square">
            <a:spAutoFit/>
          </a:bodyPr>
          <a:lstStyle>
            <a:defPPr>
              <a:defRPr lang="zh-CN"/>
            </a:defPPr>
            <a:lvl1pPr>
              <a:lnSpc>
                <a:spcPct val="150000"/>
              </a:lnSpc>
              <a:defRPr kumimoji="0" sz="1200"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en-US" altLang="zh-CN" dirty="0"/>
              <a:t>1</a:t>
            </a:r>
            <a:r>
              <a:rPr lang="zh-CN" altLang="en-US" dirty="0"/>
              <a:t>、药品费用水平与基本医疗保险基金总额和参保人承受能力相适配；</a:t>
            </a:r>
            <a:endParaRPr lang="en-US" altLang="zh-CN" dirty="0"/>
          </a:p>
          <a:p>
            <a:r>
              <a:rPr lang="en-US" altLang="zh-CN" dirty="0"/>
              <a:t>2</a:t>
            </a:r>
            <a:r>
              <a:rPr lang="zh-CN" altLang="en-US" dirty="0"/>
              <a:t>、有效提高医疗卫生水平，增加抗菌有效性，提高患者生命质量，有效降低治疗时间，</a:t>
            </a:r>
            <a:r>
              <a:rPr lang="zh-CN" altLang="en-US" b="1" dirty="0">
                <a:solidFill>
                  <a:srgbClr val="FF0000"/>
                </a:solidFill>
              </a:rPr>
              <a:t>减少医保基金支出。</a:t>
            </a:r>
            <a:endParaRPr lang="en-GB" altLang="zh-CN" b="1" dirty="0">
              <a:solidFill>
                <a:srgbClr val="FF0000"/>
              </a:solidFill>
            </a:endParaRPr>
          </a:p>
        </p:txBody>
      </p:sp>
      <p:sp>
        <p:nvSpPr>
          <p:cNvPr id="68" name="文本框 67">
            <a:extLst>
              <a:ext uri="{FF2B5EF4-FFF2-40B4-BE49-F238E27FC236}">
                <a16:creationId xmlns:a16="http://schemas.microsoft.com/office/drawing/2014/main" xmlns="" id="{0819188A-75E2-908A-297F-BCA5D17E06B4}"/>
              </a:ext>
            </a:extLst>
          </p:cNvPr>
          <p:cNvSpPr txBox="1"/>
          <p:nvPr/>
        </p:nvSpPr>
        <p:spPr>
          <a:xfrm>
            <a:off x="1279071" y="4857865"/>
            <a:ext cx="3920263" cy="1444691"/>
          </a:xfrm>
          <a:prstGeom prst="rect">
            <a:avLst/>
          </a:prstGeom>
          <a:noFill/>
        </p:spPr>
        <p:txBody>
          <a:bodyPr wrap="square">
            <a:spAutoFit/>
          </a:bodyPr>
          <a:lstStyle>
            <a:defPPr>
              <a:defRPr lang="zh-CN"/>
            </a:defPPr>
            <a:lvl1pPr>
              <a:lnSpc>
                <a:spcPct val="150000"/>
              </a:lnSpc>
              <a:defRPr kumimoji="0" sz="1200"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en-US" altLang="zh-CN" dirty="0"/>
              <a:t>1</a:t>
            </a:r>
            <a:r>
              <a:rPr lang="zh-CN" altLang="en-US" dirty="0"/>
              <a:t>、</a:t>
            </a:r>
            <a:r>
              <a:rPr lang="zh-CN" altLang="en-US" b="1" dirty="0">
                <a:solidFill>
                  <a:srgbClr val="FF0000"/>
                </a:solidFill>
              </a:rPr>
              <a:t>弥补儿童中重度感染用药缺口</a:t>
            </a:r>
            <a:r>
              <a:rPr lang="zh-CN" altLang="en-US" dirty="0"/>
              <a:t>；</a:t>
            </a:r>
            <a:endParaRPr lang="en-US" altLang="zh-CN" dirty="0"/>
          </a:p>
          <a:p>
            <a:r>
              <a:rPr lang="en-US" altLang="zh-CN" dirty="0"/>
              <a:t>2</a:t>
            </a:r>
            <a:r>
              <a:rPr lang="zh-CN" altLang="en-US" dirty="0"/>
              <a:t>、</a:t>
            </a:r>
            <a:r>
              <a:rPr lang="zh-CN" altLang="en-US" b="1" dirty="0">
                <a:solidFill>
                  <a:srgbClr val="FF0000"/>
                </a:solidFill>
              </a:rPr>
              <a:t>弥补</a:t>
            </a:r>
            <a:r>
              <a:rPr lang="en-US" altLang="zh-CN" b="1" dirty="0">
                <a:solidFill>
                  <a:srgbClr val="FF0000"/>
                </a:solidFill>
              </a:rPr>
              <a:t>5:1</a:t>
            </a:r>
            <a:r>
              <a:rPr lang="zh-CN" altLang="en-US" b="1" dirty="0">
                <a:solidFill>
                  <a:srgbClr val="FF0000"/>
                </a:solidFill>
              </a:rPr>
              <a:t>不能覆盖</a:t>
            </a:r>
            <a:r>
              <a:rPr lang="zh-CN" altLang="en-US" sz="1200" b="1" dirty="0">
                <a:solidFill>
                  <a:srgbClr val="FF0000"/>
                </a:solidFill>
                <a:latin typeface="微软雅黑" panose="020B0503020204020204" pitchFamily="34" charset="-122"/>
                <a:ea typeface="微软雅黑" panose="020B0503020204020204" pitchFamily="34" charset="-122"/>
              </a:rPr>
              <a:t>青霉素</a:t>
            </a:r>
            <a:r>
              <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不敏感肺炎链球菌的短板；</a:t>
            </a:r>
            <a:endParaRPr lang="en-US" altLang="zh-CN" b="1" dirty="0">
              <a:solidFill>
                <a:srgbClr val="FF0000"/>
              </a:solidFill>
            </a:endParaRPr>
          </a:p>
          <a:p>
            <a:r>
              <a:rPr lang="en-US" altLang="zh-CN" dirty="0"/>
              <a:t>3</a:t>
            </a:r>
            <a:r>
              <a:rPr lang="zh-CN" altLang="en-US" dirty="0"/>
              <a:t>、减少贫血、血小板减少症、嗜酸粒细胞增多症等不良反应，为敏感细菌所引起的多种感染的患者提供更多，更优的治疗选择。</a:t>
            </a:r>
          </a:p>
        </p:txBody>
      </p:sp>
      <p:sp>
        <p:nvSpPr>
          <p:cNvPr id="70" name="文本框 69">
            <a:extLst>
              <a:ext uri="{FF2B5EF4-FFF2-40B4-BE49-F238E27FC236}">
                <a16:creationId xmlns:a16="http://schemas.microsoft.com/office/drawing/2014/main" xmlns="" id="{A0C4288D-76D2-9246-E621-00F5F31A6293}"/>
              </a:ext>
            </a:extLst>
          </p:cNvPr>
          <p:cNvSpPr txBox="1"/>
          <p:nvPr/>
        </p:nvSpPr>
        <p:spPr>
          <a:xfrm>
            <a:off x="7055558" y="4827425"/>
            <a:ext cx="4137254" cy="1444691"/>
          </a:xfrm>
          <a:prstGeom prst="rect">
            <a:avLst/>
          </a:prstGeom>
          <a:noFill/>
        </p:spPr>
        <p:txBody>
          <a:bodyPr wrap="square">
            <a:spAutoFit/>
          </a:bodyPr>
          <a:lstStyle>
            <a:defPPr>
              <a:defRPr lang="zh-CN"/>
            </a:defPPr>
            <a:lvl1pPr>
              <a:lnSpc>
                <a:spcPct val="150000"/>
              </a:lnSpc>
              <a:defRPr kumimoji="0" sz="1200" i="0" u="none" strike="noStrike" cap="none" spc="0" normalizeH="0" baseline="0">
                <a:ln>
                  <a:noFill/>
                </a:ln>
                <a:effectLst/>
                <a:uLnTx/>
                <a:uFillTx/>
                <a:latin typeface="微软雅黑" panose="020B0503020204020204" pitchFamily="34" charset="-122"/>
                <a:ea typeface="微软雅黑" panose="020B0503020204020204" pitchFamily="34" charset="-122"/>
              </a:defRPr>
            </a:lvl1pPr>
          </a:lstStyle>
          <a:p>
            <a:r>
              <a:rPr lang="zh-CN" altLang="en-US" dirty="0"/>
              <a:t>1、一天</a:t>
            </a:r>
            <a:r>
              <a:rPr lang="en-US" altLang="zh-CN" dirty="0"/>
              <a:t>2</a:t>
            </a:r>
            <a:r>
              <a:rPr lang="zh-CN" altLang="en-US" dirty="0"/>
              <a:t>次，降低给药频次，减少占用静脉通道；</a:t>
            </a:r>
            <a:endParaRPr lang="en-US" altLang="zh-CN" dirty="0"/>
          </a:p>
          <a:p>
            <a:r>
              <a:rPr lang="zh-CN" altLang="en-US" dirty="0"/>
              <a:t>2、</a:t>
            </a:r>
            <a:r>
              <a:rPr lang="zh-CN" altLang="en-US" b="1" dirty="0">
                <a:solidFill>
                  <a:srgbClr val="FF0000"/>
                </a:solidFill>
              </a:rPr>
              <a:t>适应症明确</a:t>
            </a:r>
            <a:r>
              <a:rPr lang="zh-CN" altLang="en-US" dirty="0"/>
              <a:t>，临床指征易于辨别，处方明确，便于监管；</a:t>
            </a:r>
            <a:endParaRPr lang="en-US" altLang="zh-CN" dirty="0"/>
          </a:p>
          <a:p>
            <a:r>
              <a:rPr lang="en-US" altLang="zh-CN" dirty="0"/>
              <a:t>3</a:t>
            </a:r>
            <a:r>
              <a:rPr lang="zh-CN" altLang="en-US" dirty="0"/>
              <a:t>、</a:t>
            </a:r>
            <a:r>
              <a:rPr lang="en-US" altLang="zh-CN" dirty="0"/>
              <a:t>10:1</a:t>
            </a:r>
            <a:r>
              <a:rPr lang="zh-CN" altLang="en-US" dirty="0"/>
              <a:t>配比更好满足临床使用需求，</a:t>
            </a:r>
            <a:r>
              <a:rPr lang="zh-CN" altLang="en-US" b="1" dirty="0">
                <a:solidFill>
                  <a:srgbClr val="FF0000"/>
                </a:solidFill>
              </a:rPr>
              <a:t>临床使用便利；</a:t>
            </a:r>
            <a:endParaRPr lang="en-US" altLang="zh-CN" b="1" dirty="0">
              <a:solidFill>
                <a:srgbClr val="FF0000"/>
              </a:solidFill>
            </a:endParaRPr>
          </a:p>
          <a:p>
            <a:r>
              <a:rPr lang="en-US" altLang="zh-CN" dirty="0"/>
              <a:t>4</a:t>
            </a:r>
            <a:r>
              <a:rPr lang="zh-CN" altLang="en-US" dirty="0"/>
              <a:t>、</a:t>
            </a:r>
            <a:r>
              <a:rPr lang="zh-CN" altLang="en-US" dirty="0">
                <a:effectLst/>
              </a:rPr>
              <a:t>抗菌药物实行分级管理，临床应用要求严格，</a:t>
            </a:r>
            <a:r>
              <a:rPr lang="zh-CN" altLang="en-US" b="1" dirty="0">
                <a:solidFill>
                  <a:srgbClr val="FF0000"/>
                </a:solidFill>
              </a:rPr>
              <a:t>不存在滥用风险。</a:t>
            </a:r>
          </a:p>
        </p:txBody>
      </p:sp>
      <p:sp>
        <p:nvSpPr>
          <p:cNvPr id="76" name="文本框 75">
            <a:extLst>
              <a:ext uri="{FF2B5EF4-FFF2-40B4-BE49-F238E27FC236}">
                <a16:creationId xmlns:a16="http://schemas.microsoft.com/office/drawing/2014/main" xmlns="" id="{D64CF144-E6A8-C60E-8846-B000A9BC1E33}"/>
              </a:ext>
            </a:extLst>
          </p:cNvPr>
          <p:cNvSpPr txBox="1"/>
          <p:nvPr/>
        </p:nvSpPr>
        <p:spPr>
          <a:xfrm>
            <a:off x="5036592" y="1157005"/>
            <a:ext cx="869080" cy="1569660"/>
          </a:xfrm>
          <a:prstGeom prst="rect">
            <a:avLst/>
          </a:prstGeom>
          <a:noFill/>
        </p:spPr>
        <p:txBody>
          <a:bodyPr wrap="square" rtlCol="0">
            <a:noAutofit/>
          </a:bodyPr>
          <a:lstStyle>
            <a:defPPr>
              <a:defRPr lang="zh-CN"/>
            </a:defPPr>
            <a:lvl1pPr algn="ctr">
              <a:defRPr sz="9600" b="1">
                <a:gradFill flip="none" rotWithShape="1">
                  <a:gsLst>
                    <a:gs pos="0">
                      <a:schemeClr val="bg1"/>
                    </a:gs>
                    <a:gs pos="62000">
                      <a:srgbClr val="FFFFFF">
                        <a:alpha val="50000"/>
                      </a:srgbClr>
                    </a:gs>
                    <a:gs pos="100000">
                      <a:schemeClr val="bg1">
                        <a:alpha val="0"/>
                      </a:schemeClr>
                    </a:gs>
                  </a:gsLst>
                  <a:lin ang="5400000" scaled="1"/>
                  <a:tileRect/>
                </a:gradFill>
                <a:effectLst>
                  <a:outerShdw blurRad="76200" dist="38100" dir="2700000" sx="103000" sy="103000" algn="tl">
                    <a:schemeClr val="bg1">
                      <a:alpha val="43000"/>
                    </a:schemeClr>
                  </a:outerShdw>
                </a:effectLst>
                <a:latin typeface="Agency FB" panose="020B0503020202020204" pitchFamily="34" charset="0"/>
                <a:ea typeface="微软雅黑" panose="020B0503020204020204" pitchFamily="34" charset="-122"/>
              </a:defRPr>
            </a:lvl1pPr>
          </a:lstStyle>
          <a:p>
            <a:r>
              <a:rPr lang="en-US" altLang="zh-CN" dirty="0"/>
              <a:t>1</a:t>
            </a:r>
            <a:endParaRPr lang="zh-CN" altLang="en-US" dirty="0"/>
          </a:p>
        </p:txBody>
      </p:sp>
      <p:sp>
        <p:nvSpPr>
          <p:cNvPr id="77" name="Index-4">
            <a:extLst>
              <a:ext uri="{FF2B5EF4-FFF2-40B4-BE49-F238E27FC236}">
                <a16:creationId xmlns:a16="http://schemas.microsoft.com/office/drawing/2014/main" xmlns="" id="{8EF9B730-9830-06F5-4F17-85C698F746DD}"/>
              </a:ext>
            </a:extLst>
          </p:cNvPr>
          <p:cNvSpPr txBox="1"/>
          <p:nvPr>
            <p:custDataLst>
              <p:tags r:id="rId1"/>
            </p:custDataLst>
          </p:nvPr>
        </p:nvSpPr>
        <p:spPr>
          <a:xfrm>
            <a:off x="6054885" y="5156685"/>
            <a:ext cx="1205779" cy="1569660"/>
          </a:xfrm>
          <a:prstGeom prst="rect">
            <a:avLst/>
          </a:prstGeom>
          <a:noFill/>
        </p:spPr>
        <p:txBody>
          <a:bodyPr wrap="square" rtlCol="0">
            <a:noAutofit/>
          </a:bodyPr>
          <a:lstStyle>
            <a:defPPr>
              <a:defRPr lang="zh-CN"/>
            </a:defPPr>
            <a:lvl1pPr algn="ctr">
              <a:defRPr sz="9600" b="1">
                <a:gradFill flip="none" rotWithShape="1">
                  <a:gsLst>
                    <a:gs pos="0">
                      <a:schemeClr val="bg1"/>
                    </a:gs>
                    <a:gs pos="62000">
                      <a:srgbClr val="FFFFFF">
                        <a:alpha val="50000"/>
                      </a:srgbClr>
                    </a:gs>
                    <a:gs pos="100000">
                      <a:schemeClr val="bg1">
                        <a:alpha val="0"/>
                      </a:schemeClr>
                    </a:gs>
                  </a:gsLst>
                  <a:lin ang="5400000" scaled="1"/>
                  <a:tileRect/>
                </a:gradFill>
                <a:effectLst>
                  <a:outerShdw blurRad="76200" dist="38100" dir="2700000" sx="103000" sy="103000" algn="tl">
                    <a:schemeClr val="bg1">
                      <a:alpha val="43000"/>
                    </a:schemeClr>
                  </a:outerShdw>
                </a:effectLst>
                <a:latin typeface="Agency FB" panose="020B0503020202020204" pitchFamily="34" charset="0"/>
                <a:ea typeface="微软雅黑" panose="020B0503020204020204" pitchFamily="34" charset="-122"/>
              </a:defRPr>
            </a:lvl1pPr>
          </a:lstStyle>
          <a:p>
            <a:r>
              <a:rPr lang="en-US" altLang="zh-CN" dirty="0"/>
              <a:t>4</a:t>
            </a:r>
            <a:endParaRPr lang="zh-CN" altLang="en-US" dirty="0"/>
          </a:p>
        </p:txBody>
      </p:sp>
      <p:sp>
        <p:nvSpPr>
          <p:cNvPr id="78" name="Index-2">
            <a:extLst>
              <a:ext uri="{FF2B5EF4-FFF2-40B4-BE49-F238E27FC236}">
                <a16:creationId xmlns:a16="http://schemas.microsoft.com/office/drawing/2014/main" xmlns="" id="{D009CD9E-3A75-27AC-BCE0-3E5B7FF803DB}"/>
              </a:ext>
            </a:extLst>
          </p:cNvPr>
          <p:cNvSpPr txBox="1"/>
          <p:nvPr>
            <p:custDataLst>
              <p:tags r:id="rId2"/>
            </p:custDataLst>
          </p:nvPr>
        </p:nvSpPr>
        <p:spPr>
          <a:xfrm>
            <a:off x="6168444" y="1174829"/>
            <a:ext cx="1205779" cy="1569660"/>
          </a:xfrm>
          <a:prstGeom prst="rect">
            <a:avLst/>
          </a:prstGeom>
          <a:noFill/>
        </p:spPr>
        <p:txBody>
          <a:bodyPr wrap="square" rtlCol="0">
            <a:noAutofit/>
          </a:bodyPr>
          <a:lstStyle>
            <a:defPPr>
              <a:defRPr lang="en-US"/>
            </a:defPPr>
            <a:lvl1pPr algn="ctr">
              <a:defRPr sz="19900">
                <a:gradFill flip="none" rotWithShape="1">
                  <a:gsLst>
                    <a:gs pos="0">
                      <a:schemeClr val="bg1"/>
                    </a:gs>
                    <a:gs pos="66000">
                      <a:schemeClr val="bg1">
                        <a:alpha val="0"/>
                      </a:schemeClr>
                    </a:gs>
                  </a:gsLst>
                  <a:lin ang="5400000" scaled="1"/>
                  <a:tileRect/>
                </a:gradFill>
                <a:latin typeface="Bebas Neue" panose="020B0606020202050201" pitchFamily="34" charset="0"/>
              </a:defRPr>
            </a:lvl1pPr>
          </a:lstStyle>
          <a:p>
            <a:r>
              <a:rPr lang="en-US" altLang="zh-CN" sz="9600" b="1" dirty="0">
                <a:gradFill flip="none" rotWithShape="1">
                  <a:gsLst>
                    <a:gs pos="0">
                      <a:schemeClr val="bg1"/>
                    </a:gs>
                    <a:gs pos="62000">
                      <a:srgbClr val="FFFFFF">
                        <a:alpha val="50000"/>
                      </a:srgbClr>
                    </a:gs>
                    <a:gs pos="100000">
                      <a:schemeClr val="bg1">
                        <a:alpha val="0"/>
                      </a:schemeClr>
                    </a:gs>
                  </a:gsLst>
                  <a:lin ang="5400000" scaled="1"/>
                  <a:tileRect/>
                </a:gradFill>
                <a:effectLst>
                  <a:outerShdw blurRad="76200" dist="38100" dir="2700000" sx="103000" sy="103000" algn="tl">
                    <a:schemeClr val="bg1">
                      <a:alpha val="43000"/>
                    </a:schemeClr>
                  </a:outerShdw>
                </a:effectLst>
                <a:latin typeface="Agency FB" panose="020B0503020202020204" pitchFamily="34" charset="0"/>
                <a:ea typeface="微软雅黑" panose="020B0503020204020204" pitchFamily="34" charset="-122"/>
              </a:rPr>
              <a:t>2</a:t>
            </a:r>
            <a:endParaRPr lang="zh-CN" altLang="en-US" sz="9600" b="1" dirty="0">
              <a:gradFill flip="none" rotWithShape="1">
                <a:gsLst>
                  <a:gs pos="0">
                    <a:schemeClr val="bg1"/>
                  </a:gs>
                  <a:gs pos="62000">
                    <a:srgbClr val="FFFFFF">
                      <a:alpha val="50000"/>
                    </a:srgbClr>
                  </a:gs>
                  <a:gs pos="100000">
                    <a:schemeClr val="bg1">
                      <a:alpha val="0"/>
                    </a:schemeClr>
                  </a:gs>
                </a:gsLst>
                <a:lin ang="5400000" scaled="1"/>
                <a:tileRect/>
              </a:gradFill>
              <a:effectLst>
                <a:outerShdw blurRad="76200" dist="38100" dir="2700000" sx="103000" sy="103000" algn="tl">
                  <a:schemeClr val="bg1">
                    <a:alpha val="43000"/>
                  </a:schemeClr>
                </a:outerShdw>
              </a:effectLst>
              <a:latin typeface="Agency FB" panose="020B0503020202020204" pitchFamily="34" charset="0"/>
              <a:ea typeface="微软雅黑" panose="020B0503020204020204" pitchFamily="34" charset="-122"/>
            </a:endParaRPr>
          </a:p>
        </p:txBody>
      </p:sp>
      <p:sp>
        <p:nvSpPr>
          <p:cNvPr id="79" name="Index-3">
            <a:extLst>
              <a:ext uri="{FF2B5EF4-FFF2-40B4-BE49-F238E27FC236}">
                <a16:creationId xmlns:a16="http://schemas.microsoft.com/office/drawing/2014/main" xmlns="" id="{B0BEB3D7-2324-3A2F-C641-1B9AFB1BC12A}"/>
              </a:ext>
            </a:extLst>
          </p:cNvPr>
          <p:cNvSpPr txBox="1"/>
          <p:nvPr>
            <p:custDataLst>
              <p:tags r:id="rId3"/>
            </p:custDataLst>
          </p:nvPr>
        </p:nvSpPr>
        <p:spPr>
          <a:xfrm>
            <a:off x="4944789" y="5156685"/>
            <a:ext cx="1205779" cy="1569660"/>
          </a:xfrm>
          <a:prstGeom prst="rect">
            <a:avLst/>
          </a:prstGeom>
          <a:noFill/>
        </p:spPr>
        <p:txBody>
          <a:bodyPr wrap="square" rtlCol="0">
            <a:noAutofit/>
          </a:bodyPr>
          <a:lstStyle>
            <a:defPPr>
              <a:defRPr lang="zh-CN"/>
            </a:defPPr>
            <a:lvl1pPr algn="ctr">
              <a:defRPr sz="9600" b="1">
                <a:gradFill flip="none" rotWithShape="1">
                  <a:gsLst>
                    <a:gs pos="0">
                      <a:schemeClr val="bg1"/>
                    </a:gs>
                    <a:gs pos="62000">
                      <a:srgbClr val="FFFFFF">
                        <a:alpha val="50000"/>
                      </a:srgbClr>
                    </a:gs>
                    <a:gs pos="100000">
                      <a:schemeClr val="bg1">
                        <a:alpha val="0"/>
                      </a:schemeClr>
                    </a:gs>
                  </a:gsLst>
                  <a:lin ang="5400000" scaled="1"/>
                  <a:tileRect/>
                </a:gradFill>
                <a:effectLst>
                  <a:outerShdw blurRad="76200" dist="38100" dir="2700000" sx="103000" sy="103000" algn="tl">
                    <a:schemeClr val="bg1">
                      <a:alpha val="43000"/>
                    </a:schemeClr>
                  </a:outerShdw>
                </a:effectLst>
                <a:latin typeface="Agency FB" panose="020B0503020202020204" pitchFamily="34" charset="0"/>
                <a:ea typeface="微软雅黑" panose="020B0503020204020204" pitchFamily="34" charset="-122"/>
              </a:defRPr>
            </a:lvl1pPr>
          </a:lstStyle>
          <a:p>
            <a:r>
              <a:rPr lang="en-US" altLang="zh-CN" dirty="0"/>
              <a:t>3</a:t>
            </a:r>
            <a:endParaRPr lang="zh-CN" altLang="en-US" dirty="0"/>
          </a:p>
        </p:txBody>
      </p:sp>
    </p:spTree>
    <p:extLst>
      <p:ext uri="{BB962C8B-B14F-4D97-AF65-F5344CB8AC3E}">
        <p14:creationId xmlns:p14="http://schemas.microsoft.com/office/powerpoint/2010/main" val="3871391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xmlns="" id="{27333DD2-A2CA-0977-2570-D20D91F02F6C}"/>
              </a:ext>
            </a:extLst>
          </p:cNvPr>
          <p:cNvSpPr/>
          <p:nvPr userDrawn="1"/>
        </p:nvSpPr>
        <p:spPr>
          <a:xfrm rot="10800000">
            <a:off x="10075414" y="5866639"/>
            <a:ext cx="2143215" cy="1028698"/>
          </a:xfrm>
          <a:custGeom>
            <a:avLst/>
            <a:gdLst>
              <a:gd name="connsiteX0" fmla="*/ 0 w 11554114"/>
              <a:gd name="connsiteY0" fmla="*/ 0 h 5545729"/>
              <a:gd name="connsiteX1" fmla="*/ 11554114 w 11554114"/>
              <a:gd name="connsiteY1" fmla="*/ 0 h 5545729"/>
              <a:gd name="connsiteX2" fmla="*/ 11478327 w 11554114"/>
              <a:gd name="connsiteY2" fmla="*/ 147973 h 5545729"/>
              <a:gd name="connsiteX3" fmla="*/ 2409136 w 11554114"/>
              <a:gd name="connsiteY3" fmla="*/ 5545729 h 5545729"/>
              <a:gd name="connsiteX4" fmla="*/ 330497 w 11554114"/>
              <a:gd name="connsiteY4" fmla="*/ 5336185 h 5545729"/>
              <a:gd name="connsiteX5" fmla="*/ 0 w 11554114"/>
              <a:gd name="connsiteY5" fmla="*/ 5259906 h 554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4114" h="5545729">
                <a:moveTo>
                  <a:pt x="0" y="0"/>
                </a:moveTo>
                <a:lnTo>
                  <a:pt x="11554114" y="0"/>
                </a:lnTo>
                <a:lnTo>
                  <a:pt x="11478327" y="147973"/>
                </a:lnTo>
                <a:cubicBezTo>
                  <a:pt x="9731755" y="3363119"/>
                  <a:pt x="6325333" y="5545729"/>
                  <a:pt x="2409136" y="5545729"/>
                </a:cubicBezTo>
                <a:cubicBezTo>
                  <a:pt x="1697100" y="5545729"/>
                  <a:pt x="1001916" y="5473577"/>
                  <a:pt x="330497" y="5336185"/>
                </a:cubicBezTo>
                <a:lnTo>
                  <a:pt x="0" y="5259906"/>
                </a:lnTo>
                <a:close/>
              </a:path>
            </a:pathLst>
          </a:custGeom>
          <a:solidFill>
            <a:schemeClr val="accent1">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 id="{B3AF965B-90D7-EE02-DB7C-A3DEB0574241}"/>
              </a:ext>
            </a:extLst>
          </p:cNvPr>
          <p:cNvGrpSpPr/>
          <p:nvPr/>
        </p:nvGrpSpPr>
        <p:grpSpPr>
          <a:xfrm>
            <a:off x="-6350" y="-2778"/>
            <a:ext cx="12204700" cy="3396613"/>
            <a:chOff x="-6350" y="-2778"/>
            <a:chExt cx="12204700" cy="3396613"/>
          </a:xfrm>
        </p:grpSpPr>
        <p:pic>
          <p:nvPicPr>
            <p:cNvPr id="25" name="图片 24" descr="图表, 旭日形">
              <a:extLst>
                <a:ext uri="{FF2B5EF4-FFF2-40B4-BE49-F238E27FC236}">
                  <a16:creationId xmlns:a16="http://schemas.microsoft.com/office/drawing/2014/main" xmlns="" id="{8B19D451-B003-7272-3749-CA563A9765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85" t="4250" r="348" b="50469"/>
            <a:stretch/>
          </p:blipFill>
          <p:spPr>
            <a:xfrm>
              <a:off x="6350" y="1"/>
              <a:ext cx="12192000" cy="3393834"/>
            </a:xfrm>
            <a:prstGeom prst="rect">
              <a:avLst/>
            </a:prstGeom>
          </p:spPr>
        </p:pic>
        <p:sp>
          <p:nvSpPr>
            <p:cNvPr id="26" name="矩形 25">
              <a:extLst>
                <a:ext uri="{FF2B5EF4-FFF2-40B4-BE49-F238E27FC236}">
                  <a16:creationId xmlns:a16="http://schemas.microsoft.com/office/drawing/2014/main" xmlns="" id="{F7F05CD7-6C9F-6F56-5BFF-39839F858E63}"/>
                </a:ext>
              </a:extLst>
            </p:cNvPr>
            <p:cNvSpPr/>
            <p:nvPr userDrawn="1"/>
          </p:nvSpPr>
          <p:spPr>
            <a:xfrm flipH="1">
              <a:off x="-6350" y="-2778"/>
              <a:ext cx="12192002" cy="3393834"/>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sp>
        <p:nvSpPr>
          <p:cNvPr id="49" name="矩形: 圆角 48">
            <a:extLst>
              <a:ext uri="{FF2B5EF4-FFF2-40B4-BE49-F238E27FC236}">
                <a16:creationId xmlns:a16="http://schemas.microsoft.com/office/drawing/2014/main" xmlns="" id="{C6EBF8E6-A36E-B795-955C-A1D5CC66A62F}"/>
              </a:ext>
            </a:extLst>
          </p:cNvPr>
          <p:cNvSpPr/>
          <p:nvPr/>
        </p:nvSpPr>
        <p:spPr>
          <a:xfrm>
            <a:off x="-6350" y="-22303"/>
            <a:ext cx="12192000" cy="2649295"/>
          </a:xfrm>
          <a:prstGeom prst="roundRect">
            <a:avLst>
              <a:gd name="adj" fmla="val 0"/>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ltLang="zh-CN" dirty="0">
              <a:cs typeface="+mn-ea"/>
              <a:sym typeface="+mn-lt"/>
            </a:endParaRPr>
          </a:p>
        </p:txBody>
      </p:sp>
      <p:sp>
        <p:nvSpPr>
          <p:cNvPr id="15" name="文本框 14">
            <a:extLst>
              <a:ext uri="{FF2B5EF4-FFF2-40B4-BE49-F238E27FC236}">
                <a16:creationId xmlns:a16="http://schemas.microsoft.com/office/drawing/2014/main" xmlns="" id="{BD778862-7108-FBC2-00DF-37B66EAB5A94}"/>
              </a:ext>
            </a:extLst>
          </p:cNvPr>
          <p:cNvSpPr txBox="1"/>
          <p:nvPr/>
        </p:nvSpPr>
        <p:spPr>
          <a:xfrm>
            <a:off x="5256418" y="1013202"/>
            <a:ext cx="7035138" cy="1569660"/>
          </a:xfrm>
          <a:prstGeom prst="rect">
            <a:avLst/>
          </a:prstGeom>
          <a:noFill/>
        </p:spPr>
        <p:txBody>
          <a:bodyPr wrap="square" lIns="0" rtlCol="0">
            <a:spAutoFit/>
          </a:bodyPr>
          <a:lstStyle>
            <a:defPPr>
              <a:defRPr lang="zh-CN"/>
            </a:defPPr>
            <a:lvl1pPr>
              <a:defRPr kumimoji="0" sz="1400" b="1" i="0" u="none" strike="noStrike" cap="none" spc="0" normalizeH="0" baseline="0">
                <a:ln>
                  <a:noFill/>
                </a:ln>
                <a:solidFill>
                  <a:schemeClr val="accent1"/>
                </a:solidFill>
                <a:effectLst/>
                <a:uLnTx/>
                <a:uFillTx/>
              </a:defRPr>
            </a:lvl1pPr>
          </a:lstStyle>
          <a:p>
            <a:pPr algn="ctr"/>
            <a:r>
              <a:rPr kumimoji="1" lang="en-US" altLang="zh-CN"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10:1</a:t>
            </a:r>
            <a:r>
              <a:rPr kumimoji="1" lang="zh-CN" altLang="en-US"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全新配比</a:t>
            </a:r>
            <a:endParaRPr kumimoji="1" lang="en-US" altLang="zh-CN" sz="3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r>
              <a:rPr kumimoji="1" lang="zh-CN" altLang="en-US" sz="3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用于儿童</a:t>
            </a:r>
            <a:r>
              <a:rPr kumimoji="1" lang="en-US" altLang="zh-CN" sz="3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PNSP</a:t>
            </a:r>
            <a:r>
              <a:rPr kumimoji="1" lang="zh-CN" altLang="en-US" sz="3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呼吸道感染</a:t>
            </a:r>
          </a:p>
          <a:p>
            <a:pPr algn="ctr"/>
            <a:r>
              <a:rPr kumimoji="1" lang="zh-CN" altLang="en-US" sz="3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提供多重耐药菌治疗新策略</a:t>
            </a:r>
            <a:endParaRPr kumimoji="1" lang="en-US" altLang="zh-CN" sz="3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grpSp>
        <p:nvGrpSpPr>
          <p:cNvPr id="56" name="组合 55">
            <a:extLst>
              <a:ext uri="{FF2B5EF4-FFF2-40B4-BE49-F238E27FC236}">
                <a16:creationId xmlns:a16="http://schemas.microsoft.com/office/drawing/2014/main" xmlns="" id="{73185927-84E3-051A-9F5E-0B6CE2C1B7B0}"/>
              </a:ext>
            </a:extLst>
          </p:cNvPr>
          <p:cNvGrpSpPr/>
          <p:nvPr/>
        </p:nvGrpSpPr>
        <p:grpSpPr>
          <a:xfrm>
            <a:off x="0" y="3885249"/>
            <a:ext cx="12192000" cy="2103700"/>
            <a:chOff x="0" y="3451002"/>
            <a:chExt cx="12192000" cy="2103700"/>
          </a:xfrm>
        </p:grpSpPr>
        <p:cxnSp>
          <p:nvCxnSpPr>
            <p:cNvPr id="17" name="直接连接符 16">
              <a:extLst>
                <a:ext uri="{FF2B5EF4-FFF2-40B4-BE49-F238E27FC236}">
                  <a16:creationId xmlns:a16="http://schemas.microsoft.com/office/drawing/2014/main" xmlns="" id="{4C822BC4-5A62-AC0B-E44A-10F5F0891677}"/>
                </a:ext>
              </a:extLst>
            </p:cNvPr>
            <p:cNvCxnSpPr>
              <a:cxnSpLocks/>
            </p:cNvCxnSpPr>
            <p:nvPr/>
          </p:nvCxnSpPr>
          <p:spPr>
            <a:xfrm>
              <a:off x="0" y="3514259"/>
              <a:ext cx="12192000" cy="0"/>
            </a:xfrm>
            <a:prstGeom prst="line">
              <a:avLst/>
            </a:prstGeom>
            <a:ln w="19050" cap="flat" cmpd="sng">
              <a:gradFill>
                <a:gsLst>
                  <a:gs pos="0">
                    <a:srgbClr val="00B0F0"/>
                  </a:gs>
                  <a:gs pos="43000">
                    <a:srgbClr val="2B72B9"/>
                  </a:gs>
                  <a:gs pos="70000">
                    <a:srgbClr val="3169AC"/>
                  </a:gs>
                  <a:gs pos="100000">
                    <a:srgbClr val="45C8E9"/>
                  </a:gs>
                </a:gsLst>
                <a:lin ang="0" scaled="0"/>
              </a:gradFill>
              <a:miter lim="800000"/>
            </a:ln>
          </p:spPr>
          <p:style>
            <a:lnRef idx="1">
              <a:schemeClr val="accent1"/>
            </a:lnRef>
            <a:fillRef idx="0">
              <a:schemeClr val="accent1"/>
            </a:fillRef>
            <a:effectRef idx="0">
              <a:schemeClr val="accent1"/>
            </a:effectRef>
            <a:fontRef idx="minor">
              <a:schemeClr val="tx1"/>
            </a:fontRef>
          </p:style>
        </p:cxnSp>
        <p:grpSp>
          <p:nvGrpSpPr>
            <p:cNvPr id="55" name="组合 54">
              <a:extLst>
                <a:ext uri="{FF2B5EF4-FFF2-40B4-BE49-F238E27FC236}">
                  <a16:creationId xmlns:a16="http://schemas.microsoft.com/office/drawing/2014/main" xmlns="" id="{93DE4AE6-20F4-EC78-36AB-E21D09791734}"/>
                </a:ext>
              </a:extLst>
            </p:cNvPr>
            <p:cNvGrpSpPr/>
            <p:nvPr/>
          </p:nvGrpSpPr>
          <p:grpSpPr>
            <a:xfrm>
              <a:off x="810096" y="3451002"/>
              <a:ext cx="10500476" cy="2103700"/>
              <a:chOff x="779868" y="3451002"/>
              <a:chExt cx="10500476" cy="2103700"/>
            </a:xfrm>
          </p:grpSpPr>
          <p:grpSp>
            <p:nvGrpSpPr>
              <p:cNvPr id="50" name="组合 49">
                <a:extLst>
                  <a:ext uri="{FF2B5EF4-FFF2-40B4-BE49-F238E27FC236}">
                    <a16:creationId xmlns:a16="http://schemas.microsoft.com/office/drawing/2014/main" xmlns="" id="{6D41228B-8C82-696B-B187-167EA9DA4131}"/>
                  </a:ext>
                </a:extLst>
              </p:cNvPr>
              <p:cNvGrpSpPr/>
              <p:nvPr/>
            </p:nvGrpSpPr>
            <p:grpSpPr>
              <a:xfrm>
                <a:off x="779868" y="3451002"/>
                <a:ext cx="1689886" cy="2103700"/>
                <a:chOff x="396874" y="3451002"/>
                <a:chExt cx="1689886" cy="2103700"/>
              </a:xfrm>
            </p:grpSpPr>
            <p:sp>
              <p:nvSpPr>
                <p:cNvPr id="40" name="文本框 39">
                  <a:extLst>
                    <a:ext uri="{FF2B5EF4-FFF2-40B4-BE49-F238E27FC236}">
                      <a16:creationId xmlns:a16="http://schemas.microsoft.com/office/drawing/2014/main" xmlns="" id="{E16838FE-5985-671D-BE67-3B5F38CEAB14}"/>
                    </a:ext>
                  </a:extLst>
                </p:cNvPr>
                <p:cNvSpPr txBox="1"/>
                <p:nvPr/>
              </p:nvSpPr>
              <p:spPr>
                <a:xfrm>
                  <a:off x="607668" y="3892608"/>
                  <a:ext cx="1268296"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p>
                  <a:pPr algn="ctr"/>
                  <a:r>
                    <a:rPr kumimoji="1" lang="en-US" altLang="zh-CN" sz="7200" b="1" dirty="0">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sym typeface="+mn-lt"/>
                    </a:rPr>
                    <a:t>01</a:t>
                  </a:r>
                  <a:endParaRPr kumimoji="1" lang="zh-CN" altLang="en-US" sz="7200" b="1" dirty="0">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sym typeface="+mn-lt"/>
                  </a:endParaRPr>
                </a:p>
              </p:txBody>
            </p:sp>
            <p:sp>
              <p:nvSpPr>
                <p:cNvPr id="41" name="矩形 40">
                  <a:extLst>
                    <a:ext uri="{FF2B5EF4-FFF2-40B4-BE49-F238E27FC236}">
                      <a16:creationId xmlns:a16="http://schemas.microsoft.com/office/drawing/2014/main" xmlns="" id="{EB22068C-AEB1-649B-19DD-97D7CF2FE20D}"/>
                    </a:ext>
                  </a:extLst>
                </p:cNvPr>
                <p:cNvSpPr/>
                <p:nvPr/>
              </p:nvSpPr>
              <p:spPr>
                <a:xfrm>
                  <a:off x="396874" y="5093037"/>
                  <a:ext cx="1689886" cy="461665"/>
                </a:xfrm>
                <a:prstGeom prst="rect">
                  <a:avLst/>
                </a:prstGeom>
                <a:noFill/>
                <a:ln>
                  <a:no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zh-CN" altLang="en-US" sz="2400" b="1" dirty="0">
                      <a:solidFill>
                        <a:srgbClr val="5F534D"/>
                      </a:solidFill>
                      <a:latin typeface="微软雅黑" panose="020B0503020204020204" pitchFamily="34" charset="-122"/>
                      <a:ea typeface="微软雅黑" panose="020B0503020204020204" pitchFamily="34" charset="-122"/>
                      <a:cs typeface="+mn-ea"/>
                      <a:sym typeface="+mn-lt"/>
                    </a:rPr>
                    <a:t>基 本 信 息</a:t>
                  </a:r>
                  <a:endParaRPr kumimoji="1" lang="en-US" altLang="zh-CN" sz="2400" b="1" dirty="0">
                    <a:solidFill>
                      <a:srgbClr val="5F534D"/>
                    </a:solidFill>
                    <a:latin typeface="微软雅黑" panose="020B0503020204020204" pitchFamily="34" charset="-122"/>
                    <a:ea typeface="微软雅黑" panose="020B0503020204020204" pitchFamily="34" charset="-122"/>
                    <a:cs typeface="+mn-ea"/>
                    <a:sym typeface="+mn-lt"/>
                  </a:endParaRPr>
                </a:p>
              </p:txBody>
            </p:sp>
            <p:cxnSp>
              <p:nvCxnSpPr>
                <p:cNvPr id="42" name="直接连接符 41">
                  <a:extLst>
                    <a:ext uri="{FF2B5EF4-FFF2-40B4-BE49-F238E27FC236}">
                      <a16:creationId xmlns:a16="http://schemas.microsoft.com/office/drawing/2014/main" xmlns="" id="{C2CBA8B8-440C-F48B-AB01-418E8D54BF6C}"/>
                    </a:ext>
                  </a:extLst>
                </p:cNvPr>
                <p:cNvCxnSpPr>
                  <a:cxnSpLocks/>
                </p:cNvCxnSpPr>
                <p:nvPr/>
              </p:nvCxnSpPr>
              <p:spPr>
                <a:xfrm>
                  <a:off x="660401" y="5000604"/>
                  <a:ext cx="116283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xmlns="" id="{6EFB8DAD-3B9F-46BB-DD0D-654A08C74C18}"/>
                    </a:ext>
                  </a:extLst>
                </p:cNvPr>
                <p:cNvSpPr/>
                <p:nvPr/>
              </p:nvSpPr>
              <p:spPr>
                <a:xfrm>
                  <a:off x="1178559" y="3451002"/>
                  <a:ext cx="126514" cy="126514"/>
                </a:xfrm>
                <a:prstGeom prst="ellipse">
                  <a:avLst/>
                </a:prstGeom>
                <a:gradFill>
                  <a:gsLst>
                    <a:gs pos="2797">
                      <a:srgbClr val="3169AC"/>
                    </a:gs>
                    <a:gs pos="100000">
                      <a:schemeClr val="bg2"/>
                    </a:gs>
                    <a:gs pos="78000">
                      <a:srgbClr val="45C8E9"/>
                    </a:gs>
                    <a:gs pos="45000">
                      <a:srgbClr val="2B72B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797">
                          <a:srgbClr val="3169AC"/>
                        </a:gs>
                        <a:gs pos="100000">
                          <a:schemeClr val="bg2"/>
                        </a:gs>
                        <a:gs pos="78000">
                          <a:srgbClr val="45C8E9"/>
                        </a:gs>
                        <a:gs pos="45000">
                          <a:srgbClr val="2B72B9"/>
                        </a:gs>
                      </a:gsLst>
                      <a:lin ang="5400000" scaled="0"/>
                    </a:gradFill>
                    <a:latin typeface="微软雅黑" panose="020B0503020204020204" pitchFamily="34" charset="-122"/>
                    <a:ea typeface="微软雅黑" panose="020B0503020204020204" pitchFamily="34" charset="-122"/>
                    <a:cs typeface="+mn-ea"/>
                    <a:sym typeface="+mn-lt"/>
                  </a:endParaRPr>
                </a:p>
              </p:txBody>
            </p:sp>
          </p:grpSp>
          <p:grpSp>
            <p:nvGrpSpPr>
              <p:cNvPr id="51" name="组合 50">
                <a:extLst>
                  <a:ext uri="{FF2B5EF4-FFF2-40B4-BE49-F238E27FC236}">
                    <a16:creationId xmlns:a16="http://schemas.microsoft.com/office/drawing/2014/main" xmlns="" id="{7238676B-B331-11DA-686A-7F756F1CF61B}"/>
                  </a:ext>
                </a:extLst>
              </p:cNvPr>
              <p:cNvGrpSpPr/>
              <p:nvPr/>
            </p:nvGrpSpPr>
            <p:grpSpPr>
              <a:xfrm>
                <a:off x="3135802" y="3451002"/>
                <a:ext cx="1290739" cy="2103700"/>
                <a:chOff x="3014395" y="3451002"/>
                <a:chExt cx="1290739" cy="2103700"/>
              </a:xfrm>
            </p:grpSpPr>
            <p:sp>
              <p:nvSpPr>
                <p:cNvPr id="37" name="文本框 36">
                  <a:extLst>
                    <a:ext uri="{FF2B5EF4-FFF2-40B4-BE49-F238E27FC236}">
                      <a16:creationId xmlns:a16="http://schemas.microsoft.com/office/drawing/2014/main" xmlns="" id="{2DB99DA2-A3F2-0845-18BA-CB39BA19BF88}"/>
                    </a:ext>
                  </a:extLst>
                </p:cNvPr>
                <p:cNvSpPr txBox="1"/>
                <p:nvPr/>
              </p:nvSpPr>
              <p:spPr>
                <a:xfrm>
                  <a:off x="3025616" y="3892608"/>
                  <a:ext cx="1268296"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defPPr>
                    <a:defRPr lang="zh-CN"/>
                  </a:defPPr>
                  <a:lvl1pPr algn="ctr">
                    <a:defRPr kumimoji="1" sz="7200" b="1">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defRPr>
                  </a:lvl1pPr>
                </a:lstStyle>
                <a:p>
                  <a:r>
                    <a:rPr lang="en-US" altLang="zh-CN" dirty="0">
                      <a:sym typeface="+mn-lt"/>
                    </a:rPr>
                    <a:t>02</a:t>
                  </a:r>
                  <a:endParaRPr lang="zh-CN" altLang="en-US" dirty="0">
                    <a:sym typeface="+mn-lt"/>
                  </a:endParaRPr>
                </a:p>
              </p:txBody>
            </p:sp>
            <p:sp>
              <p:nvSpPr>
                <p:cNvPr id="38" name="矩形 37">
                  <a:extLst>
                    <a:ext uri="{FF2B5EF4-FFF2-40B4-BE49-F238E27FC236}">
                      <a16:creationId xmlns:a16="http://schemas.microsoft.com/office/drawing/2014/main" xmlns="" id="{31BD24A9-E5C1-3042-86BB-7F5157D0FCEB}"/>
                    </a:ext>
                  </a:extLst>
                </p:cNvPr>
                <p:cNvSpPr/>
                <p:nvPr/>
              </p:nvSpPr>
              <p:spPr>
                <a:xfrm>
                  <a:off x="3014395" y="5093037"/>
                  <a:ext cx="1290739" cy="461665"/>
                </a:xfrm>
                <a:prstGeom prst="rect">
                  <a:avLst/>
                </a:prstGeom>
                <a:noFill/>
                <a:ln>
                  <a:no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zh-CN" altLang="en-US" sz="2400" b="1" dirty="0">
                      <a:solidFill>
                        <a:srgbClr val="5F534D"/>
                      </a:solidFill>
                      <a:latin typeface="微软雅黑" panose="020B0503020204020204" pitchFamily="34" charset="-122"/>
                      <a:ea typeface="微软雅黑" panose="020B0503020204020204" pitchFamily="34" charset="-122"/>
                      <a:cs typeface="+mn-ea"/>
                      <a:sym typeface="+mn-lt"/>
                    </a:rPr>
                    <a:t>安 全 性</a:t>
                  </a:r>
                  <a:endParaRPr kumimoji="1" lang="en-US" altLang="zh-CN" sz="2400" b="1" dirty="0">
                    <a:solidFill>
                      <a:srgbClr val="5F534D"/>
                    </a:solidFill>
                    <a:latin typeface="微软雅黑" panose="020B0503020204020204" pitchFamily="34" charset="-122"/>
                    <a:ea typeface="微软雅黑" panose="020B0503020204020204" pitchFamily="34" charset="-122"/>
                    <a:cs typeface="+mn-ea"/>
                    <a:sym typeface="+mn-lt"/>
                  </a:endParaRPr>
                </a:p>
              </p:txBody>
            </p:sp>
            <p:cxnSp>
              <p:nvCxnSpPr>
                <p:cNvPr id="39" name="直接连接符 38">
                  <a:extLst>
                    <a:ext uri="{FF2B5EF4-FFF2-40B4-BE49-F238E27FC236}">
                      <a16:creationId xmlns:a16="http://schemas.microsoft.com/office/drawing/2014/main" xmlns="" id="{AD33B09E-4AB9-33F2-23FE-77EF613FFAFC}"/>
                    </a:ext>
                  </a:extLst>
                </p:cNvPr>
                <p:cNvCxnSpPr>
                  <a:cxnSpLocks/>
                </p:cNvCxnSpPr>
                <p:nvPr/>
              </p:nvCxnSpPr>
              <p:spPr>
                <a:xfrm>
                  <a:off x="3078349" y="5000604"/>
                  <a:ext cx="116283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xmlns="" id="{C824BF0C-43CE-2513-ECDD-109EFB35DF24}"/>
                    </a:ext>
                  </a:extLst>
                </p:cNvPr>
                <p:cNvSpPr/>
                <p:nvPr/>
              </p:nvSpPr>
              <p:spPr>
                <a:xfrm>
                  <a:off x="3596507" y="3451002"/>
                  <a:ext cx="126514" cy="126514"/>
                </a:xfrm>
                <a:prstGeom prst="ellipse">
                  <a:avLst/>
                </a:prstGeom>
                <a:gradFill>
                  <a:gsLst>
                    <a:gs pos="2797">
                      <a:srgbClr val="3169AC"/>
                    </a:gs>
                    <a:gs pos="100000">
                      <a:schemeClr val="bg2"/>
                    </a:gs>
                    <a:gs pos="78000">
                      <a:srgbClr val="45C8E9"/>
                    </a:gs>
                    <a:gs pos="45000">
                      <a:srgbClr val="2B72B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797">
                          <a:srgbClr val="3169AC"/>
                        </a:gs>
                        <a:gs pos="100000">
                          <a:schemeClr val="bg2"/>
                        </a:gs>
                        <a:gs pos="78000">
                          <a:srgbClr val="45C8E9"/>
                        </a:gs>
                        <a:gs pos="45000">
                          <a:srgbClr val="2B72B9"/>
                        </a:gs>
                      </a:gsLst>
                      <a:lin ang="5400000" scaled="0"/>
                    </a:gradFill>
                    <a:latin typeface="微软雅黑" panose="020B0503020204020204" pitchFamily="34" charset="-122"/>
                    <a:ea typeface="微软雅黑" panose="020B0503020204020204" pitchFamily="34" charset="-122"/>
                    <a:cs typeface="+mn-ea"/>
                    <a:sym typeface="+mn-lt"/>
                  </a:endParaRPr>
                </a:p>
              </p:txBody>
            </p:sp>
          </p:grpSp>
          <p:grpSp>
            <p:nvGrpSpPr>
              <p:cNvPr id="52" name="组合 51">
                <a:extLst>
                  <a:ext uri="{FF2B5EF4-FFF2-40B4-BE49-F238E27FC236}">
                    <a16:creationId xmlns:a16="http://schemas.microsoft.com/office/drawing/2014/main" xmlns="" id="{BA74BDD0-D3F0-4A9B-35FB-D961BA87F403}"/>
                  </a:ext>
                </a:extLst>
              </p:cNvPr>
              <p:cNvGrpSpPr/>
              <p:nvPr/>
            </p:nvGrpSpPr>
            <p:grpSpPr>
              <a:xfrm>
                <a:off x="5420403" y="3451002"/>
                <a:ext cx="1290739" cy="2103700"/>
                <a:chOff x="5432345" y="3451002"/>
                <a:chExt cx="1290739" cy="2103700"/>
              </a:xfrm>
            </p:grpSpPr>
            <p:sp>
              <p:nvSpPr>
                <p:cNvPr id="34" name="文本框 33">
                  <a:extLst>
                    <a:ext uri="{FF2B5EF4-FFF2-40B4-BE49-F238E27FC236}">
                      <a16:creationId xmlns:a16="http://schemas.microsoft.com/office/drawing/2014/main" xmlns="" id="{DDFF0D18-2250-A755-19A2-FECABD1B5007}"/>
                    </a:ext>
                  </a:extLst>
                </p:cNvPr>
                <p:cNvSpPr txBox="1"/>
                <p:nvPr/>
              </p:nvSpPr>
              <p:spPr>
                <a:xfrm>
                  <a:off x="5443563" y="3892608"/>
                  <a:ext cx="1268296"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defPPr>
                    <a:defRPr lang="zh-CN"/>
                  </a:defPPr>
                  <a:lvl1pPr algn="ctr">
                    <a:defRPr kumimoji="1" sz="7200" b="1">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defRPr>
                  </a:lvl1pPr>
                </a:lstStyle>
                <a:p>
                  <a:r>
                    <a:rPr lang="en-US" altLang="zh-CN" dirty="0">
                      <a:sym typeface="+mn-lt"/>
                    </a:rPr>
                    <a:t>03</a:t>
                  </a:r>
                  <a:endParaRPr lang="zh-CN" altLang="en-US" dirty="0">
                    <a:sym typeface="+mn-lt"/>
                  </a:endParaRPr>
                </a:p>
              </p:txBody>
            </p:sp>
            <p:sp>
              <p:nvSpPr>
                <p:cNvPr id="35" name="矩形 34">
                  <a:extLst>
                    <a:ext uri="{FF2B5EF4-FFF2-40B4-BE49-F238E27FC236}">
                      <a16:creationId xmlns:a16="http://schemas.microsoft.com/office/drawing/2014/main" xmlns="" id="{DDB14C94-6D3F-F13B-1D42-FBE801F4102F}"/>
                    </a:ext>
                  </a:extLst>
                </p:cNvPr>
                <p:cNvSpPr/>
                <p:nvPr/>
              </p:nvSpPr>
              <p:spPr>
                <a:xfrm>
                  <a:off x="5432345" y="5093037"/>
                  <a:ext cx="1290739" cy="461665"/>
                </a:xfrm>
                <a:prstGeom prst="rect">
                  <a:avLst/>
                </a:prstGeom>
                <a:noFill/>
                <a:ln>
                  <a:no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zh-CN" altLang="en-US" sz="2400" b="1" dirty="0">
                      <a:solidFill>
                        <a:srgbClr val="5F534D"/>
                      </a:solidFill>
                      <a:latin typeface="微软雅黑" panose="020B0503020204020204" pitchFamily="34" charset="-122"/>
                      <a:ea typeface="微软雅黑" panose="020B0503020204020204" pitchFamily="34" charset="-122"/>
                      <a:cs typeface="+mn-ea"/>
                      <a:sym typeface="+mn-lt"/>
                    </a:rPr>
                    <a:t>有 效 性</a:t>
                  </a:r>
                  <a:endParaRPr kumimoji="1" lang="en-US" altLang="zh-CN" sz="2400" b="1" dirty="0">
                    <a:solidFill>
                      <a:srgbClr val="5F534D"/>
                    </a:solidFill>
                    <a:latin typeface="微软雅黑" panose="020B0503020204020204" pitchFamily="34" charset="-122"/>
                    <a:ea typeface="微软雅黑" panose="020B0503020204020204" pitchFamily="34" charset="-122"/>
                    <a:cs typeface="+mn-ea"/>
                    <a:sym typeface="+mn-lt"/>
                  </a:endParaRPr>
                </a:p>
              </p:txBody>
            </p:sp>
            <p:cxnSp>
              <p:nvCxnSpPr>
                <p:cNvPr id="36" name="直接连接符 35">
                  <a:extLst>
                    <a:ext uri="{FF2B5EF4-FFF2-40B4-BE49-F238E27FC236}">
                      <a16:creationId xmlns:a16="http://schemas.microsoft.com/office/drawing/2014/main" xmlns="" id="{75F270A8-B2FC-AD4C-6BF2-76351AF5DDF2}"/>
                    </a:ext>
                  </a:extLst>
                </p:cNvPr>
                <p:cNvCxnSpPr>
                  <a:cxnSpLocks/>
                </p:cNvCxnSpPr>
                <p:nvPr/>
              </p:nvCxnSpPr>
              <p:spPr>
                <a:xfrm>
                  <a:off x="5496296" y="5000604"/>
                  <a:ext cx="116283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xmlns="" id="{91773477-F4D1-0195-9304-C4312136EC6D}"/>
                    </a:ext>
                  </a:extLst>
                </p:cNvPr>
                <p:cNvSpPr/>
                <p:nvPr/>
              </p:nvSpPr>
              <p:spPr>
                <a:xfrm>
                  <a:off x="6014454" y="3451002"/>
                  <a:ext cx="126514" cy="126514"/>
                </a:xfrm>
                <a:prstGeom prst="ellipse">
                  <a:avLst/>
                </a:prstGeom>
                <a:gradFill>
                  <a:gsLst>
                    <a:gs pos="2797">
                      <a:srgbClr val="3169AC"/>
                    </a:gs>
                    <a:gs pos="100000">
                      <a:schemeClr val="bg2"/>
                    </a:gs>
                    <a:gs pos="78000">
                      <a:srgbClr val="45C8E9"/>
                    </a:gs>
                    <a:gs pos="45000">
                      <a:srgbClr val="2B72B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797">
                          <a:srgbClr val="3169AC"/>
                        </a:gs>
                        <a:gs pos="100000">
                          <a:schemeClr val="bg2"/>
                        </a:gs>
                        <a:gs pos="78000">
                          <a:srgbClr val="45C8E9"/>
                        </a:gs>
                        <a:gs pos="45000">
                          <a:srgbClr val="2B72B9"/>
                        </a:gs>
                      </a:gsLst>
                      <a:lin ang="5400000" scaled="0"/>
                    </a:gradFill>
                    <a:latin typeface="微软雅黑" panose="020B0503020204020204" pitchFamily="34" charset="-122"/>
                    <a:ea typeface="微软雅黑" panose="020B0503020204020204" pitchFamily="34" charset="-122"/>
                    <a:cs typeface="+mn-ea"/>
                    <a:sym typeface="+mn-lt"/>
                  </a:endParaRPr>
                </a:p>
              </p:txBody>
            </p:sp>
          </p:grpSp>
          <p:grpSp>
            <p:nvGrpSpPr>
              <p:cNvPr id="53" name="组合 52">
                <a:extLst>
                  <a:ext uri="{FF2B5EF4-FFF2-40B4-BE49-F238E27FC236}">
                    <a16:creationId xmlns:a16="http://schemas.microsoft.com/office/drawing/2014/main" xmlns="" id="{7C6EA69A-64D7-0E2F-7FA0-866AABC39AA4}"/>
                  </a:ext>
                </a:extLst>
              </p:cNvPr>
              <p:cNvGrpSpPr/>
              <p:nvPr/>
            </p:nvGrpSpPr>
            <p:grpSpPr>
              <a:xfrm>
                <a:off x="7833244" y="3451002"/>
                <a:ext cx="1290739" cy="2103700"/>
                <a:chOff x="7850291" y="3451002"/>
                <a:chExt cx="1290739" cy="2103700"/>
              </a:xfrm>
            </p:grpSpPr>
            <p:sp>
              <p:nvSpPr>
                <p:cNvPr id="28" name="文本框 27">
                  <a:extLst>
                    <a:ext uri="{FF2B5EF4-FFF2-40B4-BE49-F238E27FC236}">
                      <a16:creationId xmlns:a16="http://schemas.microsoft.com/office/drawing/2014/main" xmlns="" id="{1396566A-AA8C-F521-9C63-840533156373}"/>
                    </a:ext>
                  </a:extLst>
                </p:cNvPr>
                <p:cNvSpPr txBox="1"/>
                <p:nvPr/>
              </p:nvSpPr>
              <p:spPr>
                <a:xfrm>
                  <a:off x="7861511" y="3892608"/>
                  <a:ext cx="1268296"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defPPr>
                    <a:defRPr lang="zh-CN"/>
                  </a:defPPr>
                  <a:lvl1pPr algn="ctr">
                    <a:defRPr kumimoji="1" sz="7200" b="1">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defRPr>
                  </a:lvl1pPr>
                </a:lstStyle>
                <a:p>
                  <a:r>
                    <a:rPr lang="en-US" altLang="zh-CN" dirty="0">
                      <a:sym typeface="+mn-lt"/>
                    </a:rPr>
                    <a:t>04</a:t>
                  </a:r>
                  <a:endParaRPr lang="zh-CN" altLang="en-US" dirty="0">
                    <a:sym typeface="+mn-lt"/>
                  </a:endParaRPr>
                </a:p>
              </p:txBody>
            </p:sp>
            <p:sp>
              <p:nvSpPr>
                <p:cNvPr id="29" name="矩形 28">
                  <a:extLst>
                    <a:ext uri="{FF2B5EF4-FFF2-40B4-BE49-F238E27FC236}">
                      <a16:creationId xmlns:a16="http://schemas.microsoft.com/office/drawing/2014/main" xmlns="" id="{01007D86-9326-614B-F210-05E451F56352}"/>
                    </a:ext>
                  </a:extLst>
                </p:cNvPr>
                <p:cNvSpPr/>
                <p:nvPr/>
              </p:nvSpPr>
              <p:spPr>
                <a:xfrm>
                  <a:off x="7850291" y="5093037"/>
                  <a:ext cx="1290739" cy="461665"/>
                </a:xfrm>
                <a:prstGeom prst="rect">
                  <a:avLst/>
                </a:prstGeom>
                <a:noFill/>
                <a:ln>
                  <a:no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zh-CN" altLang="en-US" sz="2400" b="1" dirty="0">
                      <a:solidFill>
                        <a:srgbClr val="5F534D"/>
                      </a:solidFill>
                      <a:latin typeface="微软雅黑" panose="020B0503020204020204" pitchFamily="34" charset="-122"/>
                      <a:ea typeface="微软雅黑" panose="020B0503020204020204" pitchFamily="34" charset="-122"/>
                      <a:cs typeface="+mn-ea"/>
                      <a:sym typeface="+mn-lt"/>
                    </a:rPr>
                    <a:t>创 新 性</a:t>
                  </a:r>
                  <a:endParaRPr kumimoji="1" lang="en-US" altLang="zh-CN" sz="2400" b="1" dirty="0">
                    <a:solidFill>
                      <a:srgbClr val="5F534D"/>
                    </a:solidFill>
                    <a:latin typeface="微软雅黑" panose="020B0503020204020204" pitchFamily="34" charset="-122"/>
                    <a:ea typeface="微软雅黑" panose="020B0503020204020204" pitchFamily="34" charset="-122"/>
                    <a:cs typeface="+mn-ea"/>
                    <a:sym typeface="+mn-lt"/>
                  </a:endParaRPr>
                </a:p>
              </p:txBody>
            </p:sp>
            <p:cxnSp>
              <p:nvCxnSpPr>
                <p:cNvPr id="30" name="直接连接符 29">
                  <a:extLst>
                    <a:ext uri="{FF2B5EF4-FFF2-40B4-BE49-F238E27FC236}">
                      <a16:creationId xmlns:a16="http://schemas.microsoft.com/office/drawing/2014/main" xmlns="" id="{FFE8A79E-9376-AF02-4520-C487013F308C}"/>
                    </a:ext>
                  </a:extLst>
                </p:cNvPr>
                <p:cNvCxnSpPr>
                  <a:cxnSpLocks/>
                </p:cNvCxnSpPr>
                <p:nvPr/>
              </p:nvCxnSpPr>
              <p:spPr>
                <a:xfrm>
                  <a:off x="7914244" y="5000604"/>
                  <a:ext cx="116283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xmlns="" id="{DD9850C0-FA73-3738-C4BD-E30724506A8C}"/>
                    </a:ext>
                  </a:extLst>
                </p:cNvPr>
                <p:cNvSpPr/>
                <p:nvPr/>
              </p:nvSpPr>
              <p:spPr>
                <a:xfrm>
                  <a:off x="8432402" y="3451002"/>
                  <a:ext cx="126514" cy="126514"/>
                </a:xfrm>
                <a:prstGeom prst="ellipse">
                  <a:avLst/>
                </a:prstGeom>
                <a:gradFill>
                  <a:gsLst>
                    <a:gs pos="2797">
                      <a:srgbClr val="3169AC"/>
                    </a:gs>
                    <a:gs pos="100000">
                      <a:schemeClr val="bg2"/>
                    </a:gs>
                    <a:gs pos="78000">
                      <a:srgbClr val="45C8E9"/>
                    </a:gs>
                    <a:gs pos="45000">
                      <a:srgbClr val="2B72B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797">
                          <a:srgbClr val="3169AC"/>
                        </a:gs>
                        <a:gs pos="100000">
                          <a:schemeClr val="bg2"/>
                        </a:gs>
                        <a:gs pos="78000">
                          <a:srgbClr val="45C8E9"/>
                        </a:gs>
                        <a:gs pos="45000">
                          <a:srgbClr val="2B72B9"/>
                        </a:gs>
                      </a:gsLst>
                      <a:lin ang="5400000" scaled="0"/>
                    </a:gradFill>
                    <a:latin typeface="微软雅黑" panose="020B0503020204020204" pitchFamily="34" charset="-122"/>
                    <a:ea typeface="微软雅黑" panose="020B0503020204020204" pitchFamily="34" charset="-122"/>
                    <a:cs typeface="+mn-ea"/>
                    <a:sym typeface="+mn-lt"/>
                  </a:endParaRPr>
                </a:p>
              </p:txBody>
            </p:sp>
          </p:grpSp>
          <p:grpSp>
            <p:nvGrpSpPr>
              <p:cNvPr id="54" name="组合 53">
                <a:extLst>
                  <a:ext uri="{FF2B5EF4-FFF2-40B4-BE49-F238E27FC236}">
                    <a16:creationId xmlns:a16="http://schemas.microsoft.com/office/drawing/2014/main" xmlns="" id="{75A11D90-C630-FDB2-980B-0681506F297C}"/>
                  </a:ext>
                </a:extLst>
              </p:cNvPr>
              <p:cNvGrpSpPr/>
              <p:nvPr/>
            </p:nvGrpSpPr>
            <p:grpSpPr>
              <a:xfrm>
                <a:off x="9989605" y="3451002"/>
                <a:ext cx="1290739" cy="2103700"/>
                <a:chOff x="10268238" y="3451002"/>
                <a:chExt cx="1290739" cy="2103700"/>
              </a:xfrm>
            </p:grpSpPr>
            <p:sp>
              <p:nvSpPr>
                <p:cNvPr id="31" name="文本框 30">
                  <a:extLst>
                    <a:ext uri="{FF2B5EF4-FFF2-40B4-BE49-F238E27FC236}">
                      <a16:creationId xmlns:a16="http://schemas.microsoft.com/office/drawing/2014/main" xmlns="" id="{47AB4ACF-70EA-3205-8F8A-DE45D150B241}"/>
                    </a:ext>
                  </a:extLst>
                </p:cNvPr>
                <p:cNvSpPr txBox="1"/>
                <p:nvPr/>
              </p:nvSpPr>
              <p:spPr>
                <a:xfrm>
                  <a:off x="10279458" y="3892608"/>
                  <a:ext cx="1268296"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p>
                  <a:pPr algn="ctr"/>
                  <a:r>
                    <a:rPr kumimoji="1" lang="en-US" altLang="zh-CN" sz="7200" b="1" dirty="0">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sym typeface="+mn-lt"/>
                    </a:rPr>
                    <a:t>05</a:t>
                  </a:r>
                  <a:endParaRPr kumimoji="1" lang="zh-CN" altLang="en-US" sz="7200" b="1" dirty="0">
                    <a:gradFill>
                      <a:gsLst>
                        <a:gs pos="98601">
                          <a:schemeClr val="bg2"/>
                        </a:gs>
                        <a:gs pos="78000">
                          <a:srgbClr val="45C8E9"/>
                        </a:gs>
                        <a:gs pos="2797">
                          <a:srgbClr val="2B72B9"/>
                        </a:gs>
                        <a:gs pos="45000">
                          <a:srgbClr val="3169AC"/>
                        </a:gs>
                      </a:gsLst>
                      <a:lin ang="5400000" scaled="0"/>
                    </a:gradFill>
                    <a:latin typeface="华文彩云" panose="02010800040101010101" pitchFamily="2" charset="-122"/>
                    <a:ea typeface="华文彩云" panose="02010800040101010101" pitchFamily="2" charset="-122"/>
                    <a:cs typeface="+mn-ea"/>
                    <a:sym typeface="+mn-lt"/>
                  </a:endParaRPr>
                </a:p>
              </p:txBody>
            </p:sp>
            <p:sp>
              <p:nvSpPr>
                <p:cNvPr id="32" name="矩形 31">
                  <a:extLst>
                    <a:ext uri="{FF2B5EF4-FFF2-40B4-BE49-F238E27FC236}">
                      <a16:creationId xmlns:a16="http://schemas.microsoft.com/office/drawing/2014/main" xmlns="" id="{B4DCB332-B5A5-DA1E-36ED-1EB68F770FB8}"/>
                    </a:ext>
                  </a:extLst>
                </p:cNvPr>
                <p:cNvSpPr/>
                <p:nvPr/>
              </p:nvSpPr>
              <p:spPr>
                <a:xfrm>
                  <a:off x="10268238" y="5093037"/>
                  <a:ext cx="1290739" cy="461665"/>
                </a:xfrm>
                <a:prstGeom prst="rect">
                  <a:avLst/>
                </a:prstGeom>
                <a:noFill/>
                <a:ln>
                  <a:noFill/>
                </a:ln>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kumimoji="1" lang="zh-CN" altLang="en-US" sz="2400" b="1" dirty="0">
                      <a:solidFill>
                        <a:srgbClr val="5F534D"/>
                      </a:solidFill>
                      <a:latin typeface="微软雅黑" panose="020B0503020204020204" pitchFamily="34" charset="-122"/>
                      <a:ea typeface="微软雅黑" panose="020B0503020204020204" pitchFamily="34" charset="-122"/>
                      <a:cs typeface="+mn-ea"/>
                      <a:sym typeface="+mn-lt"/>
                    </a:rPr>
                    <a:t>公 平 性</a:t>
                  </a:r>
                  <a:endParaRPr kumimoji="1" lang="en-US" altLang="zh-CN" sz="2400" b="1" dirty="0">
                    <a:solidFill>
                      <a:srgbClr val="5F534D"/>
                    </a:solidFill>
                    <a:latin typeface="微软雅黑" panose="020B0503020204020204" pitchFamily="34" charset="-122"/>
                    <a:ea typeface="微软雅黑" panose="020B0503020204020204" pitchFamily="34" charset="-122"/>
                    <a:cs typeface="+mn-ea"/>
                    <a:sym typeface="+mn-lt"/>
                  </a:endParaRPr>
                </a:p>
              </p:txBody>
            </p:sp>
            <p:cxnSp>
              <p:nvCxnSpPr>
                <p:cNvPr id="33" name="直接连接符 32">
                  <a:extLst>
                    <a:ext uri="{FF2B5EF4-FFF2-40B4-BE49-F238E27FC236}">
                      <a16:creationId xmlns:a16="http://schemas.microsoft.com/office/drawing/2014/main" xmlns="" id="{C3726C26-7492-1B19-DEE5-0C8617597227}"/>
                    </a:ext>
                  </a:extLst>
                </p:cNvPr>
                <p:cNvCxnSpPr>
                  <a:cxnSpLocks/>
                </p:cNvCxnSpPr>
                <p:nvPr/>
              </p:nvCxnSpPr>
              <p:spPr>
                <a:xfrm>
                  <a:off x="10332191" y="5000604"/>
                  <a:ext cx="116283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xmlns="" id="{42C47A0E-3DDC-FA3C-6610-74C4A95CA0A6}"/>
                    </a:ext>
                  </a:extLst>
                </p:cNvPr>
                <p:cNvSpPr/>
                <p:nvPr/>
              </p:nvSpPr>
              <p:spPr>
                <a:xfrm>
                  <a:off x="10850350" y="3451002"/>
                  <a:ext cx="126514" cy="126514"/>
                </a:xfrm>
                <a:prstGeom prst="ellipse">
                  <a:avLst/>
                </a:prstGeom>
                <a:gradFill>
                  <a:gsLst>
                    <a:gs pos="2797">
                      <a:srgbClr val="3169AC"/>
                    </a:gs>
                    <a:gs pos="100000">
                      <a:schemeClr val="bg2"/>
                    </a:gs>
                    <a:gs pos="78000">
                      <a:srgbClr val="45C8E9"/>
                    </a:gs>
                    <a:gs pos="45000">
                      <a:srgbClr val="2B72B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797">
                          <a:srgbClr val="3169AC"/>
                        </a:gs>
                        <a:gs pos="100000">
                          <a:schemeClr val="bg2"/>
                        </a:gs>
                        <a:gs pos="78000">
                          <a:srgbClr val="45C8E9"/>
                        </a:gs>
                        <a:gs pos="45000">
                          <a:srgbClr val="2B72B9"/>
                        </a:gs>
                      </a:gsLst>
                      <a:lin ang="5400000" scaled="0"/>
                    </a:gradFill>
                    <a:latin typeface="微软雅黑" panose="020B0503020204020204" pitchFamily="34" charset="-122"/>
                    <a:ea typeface="微软雅黑" panose="020B0503020204020204" pitchFamily="34" charset="-122"/>
                    <a:cs typeface="+mn-ea"/>
                    <a:sym typeface="+mn-lt"/>
                  </a:endParaRPr>
                </a:p>
              </p:txBody>
            </p:sp>
          </p:grpSp>
        </p:grpSp>
      </p:grpSp>
      <p:pic>
        <p:nvPicPr>
          <p:cNvPr id="7" name="图片 6">
            <a:extLst>
              <a:ext uri="{FF2B5EF4-FFF2-40B4-BE49-F238E27FC236}">
                <a16:creationId xmlns:a16="http://schemas.microsoft.com/office/drawing/2014/main" xmlns="" id="{471A289B-0364-BAF6-97AE-0A013F2301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8463" y="266219"/>
            <a:ext cx="957273" cy="414818"/>
          </a:xfrm>
          <a:prstGeom prst="rect">
            <a:avLst/>
          </a:prstGeom>
        </p:spPr>
      </p:pic>
      <p:grpSp>
        <p:nvGrpSpPr>
          <p:cNvPr id="10" name="组合 9">
            <a:extLst>
              <a:ext uri="{FF2B5EF4-FFF2-40B4-BE49-F238E27FC236}">
                <a16:creationId xmlns:a16="http://schemas.microsoft.com/office/drawing/2014/main" xmlns="" id="{E08EC063-F058-7A03-03A3-2F8984C5C4AE}"/>
              </a:ext>
            </a:extLst>
          </p:cNvPr>
          <p:cNvGrpSpPr/>
          <p:nvPr/>
        </p:nvGrpSpPr>
        <p:grpSpPr>
          <a:xfrm>
            <a:off x="314219" y="162147"/>
            <a:ext cx="3133951" cy="539041"/>
            <a:chOff x="314219" y="162147"/>
            <a:chExt cx="3133951" cy="539041"/>
          </a:xfrm>
        </p:grpSpPr>
        <p:pic>
          <p:nvPicPr>
            <p:cNvPr id="11" name="图片 10">
              <a:extLst>
                <a:ext uri="{FF2B5EF4-FFF2-40B4-BE49-F238E27FC236}">
                  <a16:creationId xmlns:a16="http://schemas.microsoft.com/office/drawing/2014/main" xmlns="" id="{0AB538F4-22E7-A93B-B287-F5E69D3A9F7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314219" y="162147"/>
              <a:ext cx="2333732" cy="539041"/>
            </a:xfrm>
            <a:prstGeom prst="rect">
              <a:avLst/>
            </a:prstGeom>
          </p:spPr>
        </p:pic>
        <p:sp>
          <p:nvSpPr>
            <p:cNvPr id="14" name="文本框 13">
              <a:extLst>
                <a:ext uri="{FF2B5EF4-FFF2-40B4-BE49-F238E27FC236}">
                  <a16:creationId xmlns:a16="http://schemas.microsoft.com/office/drawing/2014/main" xmlns="" id="{1C3CB304-23ED-A893-EBAB-2DA5E1684BBC}"/>
                </a:ext>
              </a:extLst>
            </p:cNvPr>
            <p:cNvSpPr txBox="1"/>
            <p:nvPr/>
          </p:nvSpPr>
          <p:spPr>
            <a:xfrm>
              <a:off x="2647951" y="200834"/>
              <a:ext cx="800219" cy="461665"/>
            </a:xfrm>
            <a:prstGeom prst="rect">
              <a:avLst/>
            </a:prstGeom>
            <a:noFill/>
          </p:spPr>
          <p:txBody>
            <a:bodyPr wrap="none" rtlCol="0">
              <a:spAutoFit/>
            </a:bodyPr>
            <a:lstStyle/>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目录</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4" name="直接连接符 3">
            <a:extLst>
              <a:ext uri="{FF2B5EF4-FFF2-40B4-BE49-F238E27FC236}">
                <a16:creationId xmlns:a16="http://schemas.microsoft.com/office/drawing/2014/main" xmlns="" id="{47EBD49A-7150-4BBC-DE0E-10EAF3E7400B}"/>
              </a:ext>
            </a:extLst>
          </p:cNvPr>
          <p:cNvCxnSpPr>
            <a:cxnSpLocks/>
          </p:cNvCxnSpPr>
          <p:nvPr/>
        </p:nvCxnSpPr>
        <p:spPr>
          <a:xfrm>
            <a:off x="0" y="3391835"/>
            <a:ext cx="12192000"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3" name="文本框 22">
            <a:extLst>
              <a:ext uri="{FF2B5EF4-FFF2-40B4-BE49-F238E27FC236}">
                <a16:creationId xmlns:a16="http://schemas.microsoft.com/office/drawing/2014/main" xmlns="" id="{4FF0F255-CF97-F052-F2C7-ED44ECCACD3E}"/>
              </a:ext>
            </a:extLst>
          </p:cNvPr>
          <p:cNvSpPr txBox="1"/>
          <p:nvPr/>
        </p:nvSpPr>
        <p:spPr>
          <a:xfrm>
            <a:off x="6583957" y="2498617"/>
            <a:ext cx="4726615" cy="461665"/>
          </a:xfrm>
          <a:prstGeom prst="rect">
            <a:avLst/>
          </a:prstGeom>
          <a:noFill/>
        </p:spPr>
        <p:txBody>
          <a:bodyPr wrap="none" lIns="0" rtlCol="0">
            <a:spAutoFit/>
          </a:bodyPr>
          <a:lstStyle>
            <a:defPPr>
              <a:defRPr lang="zh-CN"/>
            </a:defPPr>
            <a:lvl1pPr>
              <a:defRPr kumimoji="1" sz="3600" b="1" i="0" u="none" strike="noStrike" cap="none" spc="0" normalizeH="0" baseline="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defRPr>
            </a:lvl1pPr>
          </a:lstStyle>
          <a:p>
            <a:r>
              <a:rPr lang="zh-CN" altLang="en-US" sz="2400" dirty="0">
                <a:sym typeface="+mn-lt"/>
              </a:rPr>
              <a:t>注射用阿莫西林钠克拉维酸钾</a:t>
            </a:r>
            <a:r>
              <a:rPr lang="en-US" altLang="zh-CN" sz="2400" dirty="0">
                <a:sym typeface="+mn-lt"/>
              </a:rPr>
              <a:t>(II</a:t>
            </a:r>
            <a:r>
              <a:rPr lang="zh-CN" altLang="en-US" sz="2400" dirty="0">
                <a:sym typeface="+mn-lt"/>
              </a:rPr>
              <a:t>）</a:t>
            </a:r>
            <a:endParaRPr lang="en-US" altLang="zh-CN" sz="2400" dirty="0">
              <a:sym typeface="+mn-lt"/>
            </a:endParaRPr>
          </a:p>
        </p:txBody>
      </p:sp>
      <p:grpSp>
        <p:nvGrpSpPr>
          <p:cNvPr id="5" name="组合 4">
            <a:extLst>
              <a:ext uri="{FF2B5EF4-FFF2-40B4-BE49-F238E27FC236}">
                <a16:creationId xmlns:a16="http://schemas.microsoft.com/office/drawing/2014/main" xmlns="" id="{FC95007A-F5AA-D985-9DDD-94AFE0A9FA84}"/>
              </a:ext>
            </a:extLst>
          </p:cNvPr>
          <p:cNvGrpSpPr>
            <a:grpSpLocks noChangeAspect="1"/>
          </p:cNvGrpSpPr>
          <p:nvPr/>
        </p:nvGrpSpPr>
        <p:grpSpPr>
          <a:xfrm>
            <a:off x="770577" y="553305"/>
            <a:ext cx="5319073" cy="2875695"/>
            <a:chOff x="2760159" y="1225045"/>
            <a:chExt cx="6912399" cy="3737108"/>
          </a:xfrm>
        </p:grpSpPr>
        <p:pic>
          <p:nvPicPr>
            <p:cNvPr id="8" name="图片 7">
              <a:extLst>
                <a:ext uri="{FF2B5EF4-FFF2-40B4-BE49-F238E27FC236}">
                  <a16:creationId xmlns:a16="http://schemas.microsoft.com/office/drawing/2014/main" xmlns="" id="{BB135254-F1DA-7A3A-1537-35FEC53D850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603" b="95342" l="9727" r="97705">
                          <a14:foregroundMark x1="37705" y1="4932" x2="37705" y2="4932"/>
                          <a14:foregroundMark x1="29836" y1="27397" x2="29836" y2="27397"/>
                          <a14:foregroundMark x1="28197" y1="48356" x2="28197" y2="48356"/>
                          <a14:foregroundMark x1="17377" y1="56986" x2="17377" y2="56986"/>
                          <a14:backgroundMark x1="68197" y1="40274" x2="68197" y2="42466"/>
                          <a14:backgroundMark x1="55847" y1="29041" x2="51803" y2="31233"/>
                          <a14:backgroundMark x1="83607" y1="33014" x2="89071" y2="33014"/>
                          <a14:backgroundMark x1="94645" y1="38082" x2="81093" y2="39315"/>
                          <a14:backgroundMark x1="89836" y1="43836" x2="73661" y2="46301"/>
                          <a14:backgroundMark x1="71366" y1="41918" x2="70710" y2="56849"/>
                          <a14:backgroundMark x1="31257" y1="26575" x2="31257" y2="26575"/>
                          <a14:backgroundMark x1="28306" y1="27123" x2="28306" y2="27123"/>
                          <a14:backgroundMark x1="30383" y1="26849" x2="30383" y2="26849"/>
                          <a14:backgroundMark x1="18361" y1="56027" x2="18361" y2="56027"/>
                          <a14:backgroundMark x1="74208" y1="53014" x2="89945" y2="51507"/>
                        </a14:backgroundRemoval>
                      </a14:imgEffect>
                    </a14:imgLayer>
                  </a14:imgProps>
                </a:ext>
              </a:extLst>
            </a:blip>
            <a:stretch>
              <a:fillRect/>
            </a:stretch>
          </p:blipFill>
          <p:spPr>
            <a:xfrm>
              <a:off x="2760159" y="1225045"/>
              <a:ext cx="4684182" cy="3737108"/>
            </a:xfrm>
            <a:prstGeom prst="rect">
              <a:avLst/>
            </a:prstGeom>
          </p:spPr>
        </p:pic>
        <p:pic>
          <p:nvPicPr>
            <p:cNvPr id="9" name="图片 8">
              <a:extLst>
                <a:ext uri="{FF2B5EF4-FFF2-40B4-BE49-F238E27FC236}">
                  <a16:creationId xmlns:a16="http://schemas.microsoft.com/office/drawing/2014/main" xmlns="" id="{082BEBF7-67EE-28D5-64FB-C4686A50D810}"/>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56081" y1="22956" x2="63514" y2="61950"/>
                          <a14:foregroundMark x1="52703" y1="72013" x2="56532" y2="70126"/>
                          <a14:foregroundMark x1="63288" y1="76101" x2="58333" y2="77044"/>
                          <a14:foregroundMark x1="53378" y1="77987" x2="51351" y2="79874"/>
                          <a14:foregroundMark x1="44820" y1="72956" x2="44820" y2="72956"/>
                          <a14:foregroundMark x1="49550" y1="84906" x2="49550" y2="84906"/>
                          <a14:backgroundMark x1="24099" y1="14780" x2="24775" y2="68239"/>
                        </a14:backgroundRemoval>
                      </a14:imgEffect>
                    </a14:imgLayer>
                  </a14:imgProps>
                </a:ext>
              </a:extLst>
            </a:blip>
            <a:srcRect l="29655" t="9714" r="21605" b="7909"/>
            <a:stretch/>
          </p:blipFill>
          <p:spPr>
            <a:xfrm>
              <a:off x="7375025" y="1926149"/>
              <a:ext cx="863701" cy="1045504"/>
            </a:xfrm>
            <a:prstGeom prst="rect">
              <a:avLst/>
            </a:prstGeom>
          </p:spPr>
        </p:pic>
        <p:pic>
          <p:nvPicPr>
            <p:cNvPr id="12" name="图片 11">
              <a:extLst>
                <a:ext uri="{FF2B5EF4-FFF2-40B4-BE49-F238E27FC236}">
                  <a16:creationId xmlns:a16="http://schemas.microsoft.com/office/drawing/2014/main" xmlns="" id="{EBFBD228-FC6B-E166-8B66-7325144FF2CC}"/>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2857" l="9906" r="89858"/>
                      </a14:imgEffect>
                    </a14:imgLayer>
                  </a14:imgProps>
                </a:ext>
              </a:extLst>
            </a:blip>
            <a:stretch>
              <a:fillRect/>
            </a:stretch>
          </p:blipFill>
          <p:spPr>
            <a:xfrm>
              <a:off x="8710129" y="1738376"/>
              <a:ext cx="962429" cy="953350"/>
            </a:xfrm>
            <a:prstGeom prst="rect">
              <a:avLst/>
            </a:prstGeom>
          </p:spPr>
        </p:pic>
        <p:pic>
          <p:nvPicPr>
            <p:cNvPr id="13" name="图片 12">
              <a:extLst>
                <a:ext uri="{FF2B5EF4-FFF2-40B4-BE49-F238E27FC236}">
                  <a16:creationId xmlns:a16="http://schemas.microsoft.com/office/drawing/2014/main" xmlns="" id="{5521C9FC-2CA3-056C-B8FA-FE3584838C4F}"/>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0" b="100000" l="4146" r="98049"/>
                      </a14:imgEffect>
                    </a14:imgLayer>
                  </a14:imgProps>
                </a:ext>
              </a:extLst>
            </a:blip>
            <a:stretch>
              <a:fillRect/>
            </a:stretch>
          </p:blipFill>
          <p:spPr>
            <a:xfrm>
              <a:off x="8091390" y="3234919"/>
              <a:ext cx="901345" cy="707885"/>
            </a:xfrm>
            <a:prstGeom prst="rect">
              <a:avLst/>
            </a:prstGeom>
          </p:spPr>
        </p:pic>
      </p:grpSp>
    </p:spTree>
    <p:extLst>
      <p:ext uri="{BB962C8B-B14F-4D97-AF65-F5344CB8AC3E}">
        <p14:creationId xmlns:p14="http://schemas.microsoft.com/office/powerpoint/2010/main" val="233885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a:extLst>
              <a:ext uri="{FF2B5EF4-FFF2-40B4-BE49-F238E27FC236}">
                <a16:creationId xmlns:a16="http://schemas.microsoft.com/office/drawing/2014/main" xmlns="" id="{7D6EB3E3-FA24-1875-40E5-3B1CA0DB4F92}"/>
              </a:ext>
            </a:extLst>
          </p:cNvPr>
          <p:cNvSpPr txBox="1"/>
          <p:nvPr/>
        </p:nvSpPr>
        <p:spPr>
          <a:xfrm>
            <a:off x="-670078" y="560208"/>
            <a:ext cx="2499639" cy="6485547"/>
          </a:xfrm>
          <a:prstGeom prst="rect">
            <a:avLst/>
          </a:prstGeom>
          <a:noFill/>
          <a:effectLst/>
        </p:spPr>
        <p:txBody>
          <a:bodyPr wrap="square" rtlCol="0" anchor="t" anchorCtr="1">
            <a:noAutofit/>
          </a:bodyPr>
          <a:lstStyle/>
          <a:p>
            <a:pPr>
              <a:lnSpc>
                <a:spcPts val="12500"/>
              </a:lnSpc>
            </a:pPr>
            <a:r>
              <a:rPr lang="zh-CN" altLang="en-US"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rPr>
              <a:t>全</a:t>
            </a:r>
            <a:endParaRPr lang="en-US" altLang="zh-CN"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endParaRPr>
          </a:p>
          <a:p>
            <a:pPr>
              <a:lnSpc>
                <a:spcPts val="12500"/>
              </a:lnSpc>
            </a:pPr>
            <a:r>
              <a:rPr lang="zh-CN" altLang="en-US"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rPr>
              <a:t> 新</a:t>
            </a:r>
            <a:endParaRPr lang="en-US" altLang="zh-CN"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endParaRPr>
          </a:p>
          <a:p>
            <a:pPr>
              <a:lnSpc>
                <a:spcPts val="12500"/>
              </a:lnSpc>
            </a:pPr>
            <a:r>
              <a:rPr lang="zh-CN" altLang="en-US"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rPr>
              <a:t>配</a:t>
            </a:r>
            <a:endParaRPr lang="en-US" altLang="zh-CN"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endParaRPr>
          </a:p>
          <a:p>
            <a:pPr>
              <a:lnSpc>
                <a:spcPts val="12500"/>
              </a:lnSpc>
            </a:pPr>
            <a:r>
              <a:rPr lang="zh-CN" altLang="en-US" sz="115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rPr>
              <a:t>  比</a:t>
            </a:r>
            <a:endParaRPr lang="en-US" altLang="zh-CN" sz="9600" b="1" dirty="0">
              <a:gradFill>
                <a:gsLst>
                  <a:gs pos="1399">
                    <a:srgbClr val="2B72B9">
                      <a:alpha val="30000"/>
                    </a:srgbClr>
                  </a:gs>
                  <a:gs pos="35000">
                    <a:schemeClr val="accent1">
                      <a:lumMod val="40000"/>
                      <a:lumOff val="60000"/>
                      <a:alpha val="30000"/>
                    </a:schemeClr>
                  </a:gs>
                  <a:gs pos="69000">
                    <a:schemeClr val="accent5">
                      <a:lumMod val="20000"/>
                      <a:lumOff val="80000"/>
                      <a:alpha val="20000"/>
                    </a:schemeClr>
                  </a:gs>
                  <a:gs pos="100000">
                    <a:schemeClr val="bg1">
                      <a:alpha val="20000"/>
                    </a:schemeClr>
                  </a:gs>
                </a:gsLst>
                <a:lin ang="10800000" scaled="0"/>
              </a:gradFill>
              <a:latin typeface="方正姚体" panose="02010601030101010101" pitchFamily="2" charset="-122"/>
              <a:ea typeface="方正姚体" panose="02010601030101010101" pitchFamily="2" charset="-122"/>
            </a:endParaRPr>
          </a:p>
        </p:txBody>
      </p:sp>
      <p:sp>
        <p:nvSpPr>
          <p:cNvPr id="66" name="矩形 65">
            <a:extLst>
              <a:ext uri="{FF2B5EF4-FFF2-40B4-BE49-F238E27FC236}">
                <a16:creationId xmlns:a16="http://schemas.microsoft.com/office/drawing/2014/main" xmlns="" id="{6B3C87FD-745D-7793-45B1-0BB131EB09A8}"/>
              </a:ext>
            </a:extLst>
          </p:cNvPr>
          <p:cNvSpPr/>
          <p:nvPr/>
        </p:nvSpPr>
        <p:spPr>
          <a:xfrm>
            <a:off x="5554289" y="4428159"/>
            <a:ext cx="5996705" cy="1928021"/>
          </a:xfrm>
          <a:prstGeom prst="rect">
            <a:avLst/>
          </a:prstGeom>
          <a:solidFill>
            <a:schemeClr val="bg1"/>
          </a:solidFill>
          <a:ln>
            <a:noFill/>
          </a:ln>
          <a:effectLst>
            <a:outerShdw blurRad="25400" dist="38100" dir="2700000" algn="tl" rotWithShape="0">
              <a:schemeClr val="bg1">
                <a:lumMod val="50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49312"/>
            <a:chOff x="-58616" y="0"/>
            <a:chExt cx="12309232" cy="849312"/>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0161" y="18315"/>
              <a:ext cx="9442008" cy="830997"/>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1.1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基本信息：用于治疗儿童</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感染，降低克拉维酸使用量，</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减少不良反应，</a:t>
              </a:r>
              <a:r>
                <a:rPr lang="zh-CN" altLang="en-US"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实现疗效、安全性及减缓耐药性增长的精准平衡</a:t>
              </a:r>
              <a:endParaRPr lang="en-US" altLang="zh-CN" sz="24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39" name="矩形 38">
            <a:extLst>
              <a:ext uri="{FF2B5EF4-FFF2-40B4-BE49-F238E27FC236}">
                <a16:creationId xmlns:a16="http://schemas.microsoft.com/office/drawing/2014/main" xmlns="" id="{4F63EA8B-750F-9F85-7852-0A76E1639AFF}"/>
              </a:ext>
            </a:extLst>
          </p:cNvPr>
          <p:cNvSpPr/>
          <p:nvPr/>
        </p:nvSpPr>
        <p:spPr>
          <a:xfrm>
            <a:off x="5562978" y="1512701"/>
            <a:ext cx="6022602" cy="2575274"/>
          </a:xfrm>
          <a:prstGeom prst="rect">
            <a:avLst/>
          </a:prstGeom>
          <a:solidFill>
            <a:schemeClr val="bg1"/>
          </a:solidFill>
          <a:ln>
            <a:noFill/>
          </a:ln>
          <a:effectLst>
            <a:outerShdw blurRad="25400" dist="38100" dir="2700000" algn="tl" rotWithShape="0">
              <a:schemeClr val="bg1">
                <a:lumMod val="50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矩形 39">
            <a:extLst>
              <a:ext uri="{FF2B5EF4-FFF2-40B4-BE49-F238E27FC236}">
                <a16:creationId xmlns:a16="http://schemas.microsoft.com/office/drawing/2014/main" xmlns="" id="{60DF06A5-8BB0-D782-2FE6-5E1268AF1D39}"/>
              </a:ext>
            </a:extLst>
          </p:cNvPr>
          <p:cNvSpPr/>
          <p:nvPr/>
        </p:nvSpPr>
        <p:spPr>
          <a:xfrm>
            <a:off x="5554012" y="3795422"/>
            <a:ext cx="6031567" cy="29255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1" name="直接连接符 40">
            <a:extLst>
              <a:ext uri="{FF2B5EF4-FFF2-40B4-BE49-F238E27FC236}">
                <a16:creationId xmlns:a16="http://schemas.microsoft.com/office/drawing/2014/main" xmlns="" id="{673806A8-6049-E8F1-1FC7-9C5C8C29F85F}"/>
              </a:ext>
            </a:extLst>
          </p:cNvPr>
          <p:cNvCxnSpPr>
            <a:cxnSpLocks/>
          </p:cNvCxnSpPr>
          <p:nvPr/>
        </p:nvCxnSpPr>
        <p:spPr>
          <a:xfrm>
            <a:off x="5554012" y="1962225"/>
            <a:ext cx="6031567" cy="0"/>
          </a:xfrm>
          <a:prstGeom prst="line">
            <a:avLst/>
          </a:prstGeom>
        </p:spPr>
        <p:style>
          <a:lnRef idx="2">
            <a:schemeClr val="accent1"/>
          </a:lnRef>
          <a:fillRef idx="0">
            <a:schemeClr val="accent1"/>
          </a:fillRef>
          <a:effectRef idx="1">
            <a:schemeClr val="accent1"/>
          </a:effectRef>
          <a:fontRef idx="minor">
            <a:schemeClr val="tx1"/>
          </a:fontRef>
        </p:style>
      </p:cxnSp>
      <p:sp>
        <p:nvSpPr>
          <p:cNvPr id="42" name="文本框 41">
            <a:extLst>
              <a:ext uri="{FF2B5EF4-FFF2-40B4-BE49-F238E27FC236}">
                <a16:creationId xmlns:a16="http://schemas.microsoft.com/office/drawing/2014/main" xmlns="" id="{66EE5A3C-9288-C71B-B135-DACDC1A947B5}"/>
              </a:ext>
            </a:extLst>
          </p:cNvPr>
          <p:cNvSpPr txBox="1"/>
          <p:nvPr/>
        </p:nvSpPr>
        <p:spPr>
          <a:xfrm>
            <a:off x="5860257" y="1579248"/>
            <a:ext cx="3805855" cy="338554"/>
          </a:xfrm>
          <a:prstGeom prst="rect">
            <a:avLst/>
          </a:prstGeom>
          <a:noFill/>
        </p:spPr>
        <p:txBody>
          <a:bodyPr wrap="square" rtlCol="0">
            <a:spAutoFit/>
          </a:bodyPr>
          <a:lstStyle/>
          <a:p>
            <a:r>
              <a:rPr lang="zh-CN" altLang="en-US" sz="1600" b="1" dirty="0">
                <a:solidFill>
                  <a:srgbClr val="3169AC"/>
                </a:solidFill>
                <a:latin typeface="微软雅黑" panose="020B0503020204020204" pitchFamily="34" charset="-122"/>
                <a:ea typeface="微软雅黑" panose="020B0503020204020204" pitchFamily="34" charset="-122"/>
              </a:rPr>
              <a:t>适应症</a:t>
            </a:r>
          </a:p>
        </p:txBody>
      </p:sp>
      <p:sp>
        <p:nvSpPr>
          <p:cNvPr id="43" name="矩形 42">
            <a:extLst>
              <a:ext uri="{FF2B5EF4-FFF2-40B4-BE49-F238E27FC236}">
                <a16:creationId xmlns:a16="http://schemas.microsoft.com/office/drawing/2014/main" xmlns="" id="{806D8C8D-B749-9492-7038-ECD25A03B305}"/>
              </a:ext>
            </a:extLst>
          </p:cNvPr>
          <p:cNvSpPr/>
          <p:nvPr/>
        </p:nvSpPr>
        <p:spPr>
          <a:xfrm>
            <a:off x="5562975" y="2030328"/>
            <a:ext cx="6031567" cy="1765094"/>
          </a:xfrm>
          <a:prstGeom prst="rect">
            <a:avLst/>
          </a:prstGeom>
          <a:gradFill>
            <a:gsLst>
              <a:gs pos="76000">
                <a:srgbClr val="EEF4FA"/>
              </a:gs>
              <a:gs pos="16000">
                <a:schemeClr val="accent1">
                  <a:lumMod val="5000"/>
                  <a:lumOff val="95000"/>
                  <a:alpha val="0"/>
                </a:schemeClr>
              </a:gs>
              <a:gs pos="100000">
                <a:schemeClr val="accent5">
                  <a:lumMod val="20000"/>
                  <a:lumOff val="80000"/>
                  <a:alpha val="7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30000"/>
              </a:lnSpc>
              <a:spcBef>
                <a:spcPts val="0"/>
              </a:spcBef>
              <a:spcAft>
                <a:spcPts val="0"/>
              </a:spcAft>
              <a:buClrTx/>
              <a:buSzTx/>
              <a:buFontTx/>
              <a:buNone/>
              <a:tabLst/>
              <a:defRPr/>
            </a:pP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适用于以下由敏感病原体所致的</a:t>
            </a:r>
            <a:r>
              <a:rPr lang="zh-CN" altLang="en-US" sz="1400" b="1" kern="0" dirty="0">
                <a:solidFill>
                  <a:srgbClr val="F39A26"/>
                </a:solidFill>
                <a:latin typeface="微软雅黑" panose="020B0503020204020204" pitchFamily="34" charset="-122"/>
                <a:ea typeface="微软雅黑" panose="020B0503020204020204" pitchFamily="34" charset="-122"/>
              </a:rPr>
              <a:t>中度至重度</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感染的短期治疗：</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1</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、上呼吸道感染： 如反复发作的扁桃体炎、鼻窦炎、中耳炎；</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2</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、下呼吸道感染： 如慢性支气管炎急性发作、细菌性肺炎及支气管肺炎；</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3</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、生殖泌尿道感染：如膀胱炎、尿道炎、肾盂肾炎；</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4</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、皮肤及软组织感染：如疖、脓肿、蜂窝织炎、外伤感染；</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5</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、骨和关节感染： 如骨髓炎；</a:t>
            </a:r>
          </a:p>
          <a:p>
            <a:pPr marL="360000" marR="0" lvl="0" indent="0" algn="l" defTabSz="914400" rtl="0" eaLnBrk="1" fontAlgn="auto" latinLnBrk="0" hangingPunct="1">
              <a:lnSpc>
                <a:spcPct val="13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6</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、其他感染：如腹腔感染等。</a:t>
            </a:r>
            <a:endPar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1" name="椭圆 50">
            <a:extLst>
              <a:ext uri="{FF2B5EF4-FFF2-40B4-BE49-F238E27FC236}">
                <a16:creationId xmlns:a16="http://schemas.microsoft.com/office/drawing/2014/main" xmlns="" id="{E0CA5103-7E3A-3339-5AE9-89C67BFDA232}"/>
              </a:ext>
            </a:extLst>
          </p:cNvPr>
          <p:cNvSpPr/>
          <p:nvPr/>
        </p:nvSpPr>
        <p:spPr>
          <a:xfrm rot="21177066">
            <a:off x="5849632" y="1553262"/>
            <a:ext cx="922039" cy="412322"/>
          </a:xfrm>
          <a:prstGeom prst="ellipse">
            <a:avLst/>
          </a:prstGeom>
          <a:noFill/>
          <a:ln w="2540">
            <a:gradFill>
              <a:gsLst>
                <a:gs pos="40000">
                  <a:srgbClr val="45C8E9"/>
                </a:gs>
                <a:gs pos="0">
                  <a:schemeClr val="accent1">
                    <a:lumMod val="5000"/>
                    <a:lumOff val="95000"/>
                  </a:schemeClr>
                </a:gs>
                <a:gs pos="100000">
                  <a:srgbClr val="3169AC"/>
                </a:gs>
              </a:gsLst>
              <a:lin ang="16200000" scaled="0"/>
            </a:gra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xmlns="" id="{142C95AA-0FF6-9047-C548-6A3B03BE5807}"/>
              </a:ext>
            </a:extLst>
          </p:cNvPr>
          <p:cNvSpPr/>
          <p:nvPr/>
        </p:nvSpPr>
        <p:spPr>
          <a:xfrm>
            <a:off x="1174102" y="1517254"/>
            <a:ext cx="4041866" cy="2575274"/>
          </a:xfrm>
          <a:prstGeom prst="rect">
            <a:avLst/>
          </a:prstGeom>
          <a:solidFill>
            <a:schemeClr val="bg1"/>
          </a:solidFill>
          <a:ln>
            <a:noFill/>
          </a:ln>
          <a:effectLst>
            <a:outerShdw blurRad="25400" dist="38100" dir="2700000" algn="tl" rotWithShape="0">
              <a:schemeClr val="bg1">
                <a:lumMod val="50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111B564E-B67D-95AA-0EA8-B5FDDBEAEBC8}"/>
              </a:ext>
            </a:extLst>
          </p:cNvPr>
          <p:cNvSpPr/>
          <p:nvPr/>
        </p:nvSpPr>
        <p:spPr>
          <a:xfrm>
            <a:off x="1174102" y="3806167"/>
            <a:ext cx="4041866" cy="28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8" name="直接连接符 7">
            <a:extLst>
              <a:ext uri="{FF2B5EF4-FFF2-40B4-BE49-F238E27FC236}">
                <a16:creationId xmlns:a16="http://schemas.microsoft.com/office/drawing/2014/main" xmlns="" id="{D91D5359-B43B-27F2-B6E5-982365BA19ED}"/>
              </a:ext>
            </a:extLst>
          </p:cNvPr>
          <p:cNvCxnSpPr>
            <a:cxnSpLocks/>
          </p:cNvCxnSpPr>
          <p:nvPr/>
        </p:nvCxnSpPr>
        <p:spPr>
          <a:xfrm>
            <a:off x="1174101" y="1968332"/>
            <a:ext cx="404186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文本框 8">
            <a:extLst>
              <a:ext uri="{FF2B5EF4-FFF2-40B4-BE49-F238E27FC236}">
                <a16:creationId xmlns:a16="http://schemas.microsoft.com/office/drawing/2014/main" xmlns="" id="{1DD2A431-3210-8AD3-FDC0-74464F938574}"/>
              </a:ext>
            </a:extLst>
          </p:cNvPr>
          <p:cNvSpPr txBox="1"/>
          <p:nvPr/>
        </p:nvSpPr>
        <p:spPr>
          <a:xfrm>
            <a:off x="1417120" y="1583801"/>
            <a:ext cx="2517185" cy="338554"/>
          </a:xfrm>
          <a:prstGeom prst="rect">
            <a:avLst/>
          </a:prstGeom>
          <a:noFill/>
        </p:spPr>
        <p:txBody>
          <a:bodyPr wrap="square" rtlCol="0">
            <a:spAutoFit/>
          </a:bodyPr>
          <a:lstStyle/>
          <a:p>
            <a:r>
              <a:rPr lang="zh-CN" altLang="en-US" sz="1600" b="1" dirty="0">
                <a:solidFill>
                  <a:srgbClr val="3169AC"/>
                </a:solidFill>
                <a:latin typeface="微软雅黑" panose="020B0503020204020204" pitchFamily="34" charset="-122"/>
                <a:ea typeface="微软雅黑" panose="020B0503020204020204" pitchFamily="34" charset="-122"/>
              </a:rPr>
              <a:t>基础信息</a:t>
            </a:r>
          </a:p>
        </p:txBody>
      </p:sp>
      <p:sp>
        <p:nvSpPr>
          <p:cNvPr id="11" name="矩形 10">
            <a:extLst>
              <a:ext uri="{FF2B5EF4-FFF2-40B4-BE49-F238E27FC236}">
                <a16:creationId xmlns:a16="http://schemas.microsoft.com/office/drawing/2014/main" xmlns="" id="{24F5F8AB-D854-F506-4178-4E48223DCCAB}"/>
              </a:ext>
            </a:extLst>
          </p:cNvPr>
          <p:cNvSpPr/>
          <p:nvPr/>
        </p:nvSpPr>
        <p:spPr>
          <a:xfrm>
            <a:off x="1174101" y="2034881"/>
            <a:ext cx="4041866" cy="1765094"/>
          </a:xfrm>
          <a:prstGeom prst="rect">
            <a:avLst/>
          </a:prstGeom>
          <a:gradFill>
            <a:gsLst>
              <a:gs pos="76000">
                <a:srgbClr val="EEF4FA"/>
              </a:gs>
              <a:gs pos="16000">
                <a:schemeClr val="accent1">
                  <a:lumMod val="5000"/>
                  <a:lumOff val="95000"/>
                  <a:alpha val="0"/>
                </a:schemeClr>
              </a:gs>
              <a:gs pos="100000">
                <a:schemeClr val="accent5">
                  <a:lumMod val="20000"/>
                  <a:lumOff val="80000"/>
                  <a:alpha val="7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00" marR="0" lvl="0" indent="0" algn="l" defTabSz="964565" rtl="0"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申报目录类别：基本医保目录</a:t>
            </a:r>
            <a:endParaRPr kumimoji="0" lang="en-US" altLang="zh-CN"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endParaRPr>
          </a:p>
          <a:p>
            <a:pPr marL="360000" marR="0" lvl="0" indent="0" algn="l" defTabSz="964565" rtl="0"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通用名称：</a:t>
            </a:r>
            <a:r>
              <a:rPr kumimoji="0" lang="zh-CN" altLang="en-US" sz="110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注射用阿莫西林钠克拉维酸钾</a:t>
            </a:r>
            <a:r>
              <a:rPr kumimoji="0" lang="en-US" altLang="zh-CN" sz="110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(II</a:t>
            </a:r>
            <a:r>
              <a:rPr kumimoji="0" lang="zh-CN" altLang="en-US" sz="110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a:t>
            </a:r>
          </a:p>
          <a:p>
            <a:pPr marL="360000" marR="0" lvl="0" indent="0" algn="l" defTabSz="964565" rtl="0"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商品名称：</a:t>
            </a:r>
            <a:r>
              <a:rPr kumimoji="0" lang="zh-CN" altLang="en-US" sz="110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新泰恬</a:t>
            </a:r>
            <a:r>
              <a:rPr kumimoji="0" lang="en-US" altLang="zh-CN" sz="1100" i="0" u="none" strike="noStrike" kern="0" cap="none" spc="0" normalizeH="0" baseline="30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a:t>
            </a:r>
          </a:p>
          <a:p>
            <a:pPr marL="360000" marR="0" lvl="0" indent="0" algn="l" defTabSz="964565" rtl="0"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sym typeface="+mn-ea"/>
              </a:rPr>
              <a:t>注册规格：</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1.1g(C₁₆H₁₉N₃O₅S 1.0g</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与</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C₈H₉NO₅ 0.1g)</a:t>
            </a:r>
          </a:p>
          <a:p>
            <a:pPr marL="360000" marR="0" lvl="0" indent="0" algn="l" defTabSz="964565" rtl="0" eaLnBrk="1" fontAlgn="auto" latinLnBrk="0" hangingPunct="1">
              <a:lnSpc>
                <a:spcPct val="150000"/>
              </a:lnSpc>
              <a:spcBef>
                <a:spcPts val="0"/>
              </a:spcBef>
              <a:spcAft>
                <a:spcPts val="0"/>
              </a:spcAft>
              <a:buClrTx/>
              <a:buSzTx/>
              <a:buFontTx/>
              <a:buNone/>
              <a:tabLst/>
              <a:defRPr/>
            </a:pP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                 2.2g(C₁₆H₁₉N₃O₅S 2.0g</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rPr>
              <a:t>与</a:t>
            </a:r>
            <a:r>
              <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rPr>
              <a:t>C₈H₉NO₅ 0.2g)</a:t>
            </a:r>
            <a:endPar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sym typeface="+mn-ea"/>
            </a:endParaRPr>
          </a:p>
          <a:p>
            <a:pPr marL="360000" marR="0" lvl="0" indent="0" algn="l" defTabSz="964565" rtl="0"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是否</a:t>
            </a:r>
            <a:r>
              <a:rPr kumimoji="0" lang="en-US" altLang="zh-CN"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OTC</a:t>
            </a:r>
            <a:r>
              <a:rPr kumimoji="0" lang="zh-CN" altLang="en-US" sz="1100" b="1" i="0" u="none" strike="noStrike" kern="0" cap="none" spc="0" normalizeH="0" baseline="0" noProof="0" dirty="0">
                <a:ln>
                  <a:noFill/>
                </a:ln>
                <a:solidFill>
                  <a:srgbClr val="0071BD"/>
                </a:solidFill>
                <a:effectLst/>
                <a:uLnTx/>
                <a:uFillTx/>
                <a:latin typeface="微软雅黑" panose="020B0503020204020204" pitchFamily="34" charset="-122"/>
                <a:ea typeface="微软雅黑" panose="020B0503020204020204" pitchFamily="34" charset="-122"/>
                <a:cs typeface="思源黑体 CN Regular" panose="020B0500000000000000" pitchFamily="34" charset="-122"/>
                <a:sym typeface="+mn-ea"/>
              </a:rPr>
              <a:t>：</a:t>
            </a:r>
            <a:r>
              <a:rPr lang="zh-CN" altLang="en-US" sz="1100" kern="0" dirty="0">
                <a:solidFill>
                  <a:prstClr val="black">
                    <a:lumMod val="85000"/>
                    <a:lumOff val="15000"/>
                  </a:prstClr>
                </a:solidFill>
                <a:latin typeface="微软雅黑" panose="020B0503020204020204" pitchFamily="34" charset="-122"/>
                <a:ea typeface="微软雅黑" panose="020B0503020204020204" pitchFamily="34" charset="-122"/>
                <a:sym typeface="+mn-ea"/>
              </a:rPr>
              <a:t>否</a:t>
            </a:r>
            <a:endParaRPr lang="en-US" altLang="zh-CN" sz="1100" kern="0" dirty="0">
              <a:solidFill>
                <a:prstClr val="black">
                  <a:lumMod val="85000"/>
                  <a:lumOff val="15000"/>
                </a:prstClr>
              </a:solidFill>
              <a:latin typeface="微软雅黑" panose="020B0503020204020204" pitchFamily="34" charset="-122"/>
              <a:ea typeface="微软雅黑" panose="020B0503020204020204" pitchFamily="34" charset="-122"/>
              <a:sym typeface="+mn-ea"/>
            </a:endParaRPr>
          </a:p>
        </p:txBody>
      </p:sp>
      <p:sp>
        <p:nvSpPr>
          <p:cNvPr id="52" name="椭圆 51">
            <a:extLst>
              <a:ext uri="{FF2B5EF4-FFF2-40B4-BE49-F238E27FC236}">
                <a16:creationId xmlns:a16="http://schemas.microsoft.com/office/drawing/2014/main" xmlns="" id="{F6B8834C-BFA9-427D-A86F-F530DE985956}"/>
              </a:ext>
            </a:extLst>
          </p:cNvPr>
          <p:cNvSpPr/>
          <p:nvPr/>
        </p:nvSpPr>
        <p:spPr>
          <a:xfrm rot="21096049">
            <a:off x="1252420" y="1542920"/>
            <a:ext cx="1295233" cy="510407"/>
          </a:xfrm>
          <a:prstGeom prst="ellipse">
            <a:avLst/>
          </a:prstGeom>
          <a:noFill/>
          <a:ln w="2540">
            <a:gradFill>
              <a:gsLst>
                <a:gs pos="40000">
                  <a:srgbClr val="45C8E9"/>
                </a:gs>
                <a:gs pos="0">
                  <a:schemeClr val="accent1">
                    <a:lumMod val="5000"/>
                    <a:lumOff val="95000"/>
                  </a:schemeClr>
                </a:gs>
                <a:gs pos="100000">
                  <a:srgbClr val="3169AC"/>
                </a:gs>
              </a:gsLst>
              <a:lin ang="16200000" scaled="0"/>
            </a:gra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xmlns="" id="{9C264C84-0EFD-62AB-84E1-BDFB10EA63D4}"/>
              </a:ext>
            </a:extLst>
          </p:cNvPr>
          <p:cNvSpPr/>
          <p:nvPr/>
        </p:nvSpPr>
        <p:spPr>
          <a:xfrm>
            <a:off x="1174103" y="4431791"/>
            <a:ext cx="4041866" cy="1928028"/>
          </a:xfrm>
          <a:prstGeom prst="rect">
            <a:avLst/>
          </a:prstGeom>
          <a:solidFill>
            <a:schemeClr val="bg1"/>
          </a:solidFill>
          <a:ln>
            <a:noFill/>
          </a:ln>
          <a:effectLst>
            <a:outerShdw blurRad="25400" dist="38100" dir="2700000" algn="tl" rotWithShape="0">
              <a:schemeClr val="bg1">
                <a:lumMod val="50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6" name="矩形 45">
            <a:extLst>
              <a:ext uri="{FF2B5EF4-FFF2-40B4-BE49-F238E27FC236}">
                <a16:creationId xmlns:a16="http://schemas.microsoft.com/office/drawing/2014/main" xmlns="" id="{36E52034-ECD8-FC93-9A59-914486019650}"/>
              </a:ext>
            </a:extLst>
          </p:cNvPr>
          <p:cNvSpPr/>
          <p:nvPr/>
        </p:nvSpPr>
        <p:spPr>
          <a:xfrm>
            <a:off x="1174103" y="6071819"/>
            <a:ext cx="4041866" cy="28799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7" name="直接连接符 46">
            <a:extLst>
              <a:ext uri="{FF2B5EF4-FFF2-40B4-BE49-F238E27FC236}">
                <a16:creationId xmlns:a16="http://schemas.microsoft.com/office/drawing/2014/main" xmlns="" id="{5B443104-5C7A-6F93-C97B-285DB8C65D1D}"/>
              </a:ext>
            </a:extLst>
          </p:cNvPr>
          <p:cNvCxnSpPr>
            <a:cxnSpLocks/>
          </p:cNvCxnSpPr>
          <p:nvPr/>
        </p:nvCxnSpPr>
        <p:spPr>
          <a:xfrm>
            <a:off x="1174101" y="4882868"/>
            <a:ext cx="4041866"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文本框 47">
            <a:extLst>
              <a:ext uri="{FF2B5EF4-FFF2-40B4-BE49-F238E27FC236}">
                <a16:creationId xmlns:a16="http://schemas.microsoft.com/office/drawing/2014/main" xmlns="" id="{D3E9176F-70D8-B3CC-EE0B-5E467B8EAB55}"/>
              </a:ext>
            </a:extLst>
          </p:cNvPr>
          <p:cNvSpPr txBox="1"/>
          <p:nvPr/>
        </p:nvSpPr>
        <p:spPr>
          <a:xfrm>
            <a:off x="1670819" y="4498337"/>
            <a:ext cx="2876291" cy="338554"/>
          </a:xfrm>
          <a:prstGeom prst="rect">
            <a:avLst/>
          </a:prstGeom>
          <a:noFill/>
        </p:spPr>
        <p:txBody>
          <a:bodyPr wrap="square" rtlCol="0">
            <a:spAutoFit/>
          </a:bodyPr>
          <a:lstStyle/>
          <a:p>
            <a:r>
              <a:rPr lang="zh-CN" altLang="en-US" sz="1600" b="1" dirty="0">
                <a:solidFill>
                  <a:srgbClr val="3169AC"/>
                </a:solidFill>
                <a:latin typeface="微软雅黑" panose="020B0503020204020204" pitchFamily="34" charset="-122"/>
                <a:ea typeface="微软雅黑" panose="020B0503020204020204" pitchFamily="34" charset="-122"/>
              </a:rPr>
              <a:t>上市情况</a:t>
            </a:r>
          </a:p>
        </p:txBody>
      </p:sp>
      <p:sp>
        <p:nvSpPr>
          <p:cNvPr id="49" name="矩形 48">
            <a:extLst>
              <a:ext uri="{FF2B5EF4-FFF2-40B4-BE49-F238E27FC236}">
                <a16:creationId xmlns:a16="http://schemas.microsoft.com/office/drawing/2014/main" xmlns="" id="{96D0B8CD-4C01-F4D7-F1D1-1D29BC3AC22C}"/>
              </a:ext>
            </a:extLst>
          </p:cNvPr>
          <p:cNvSpPr/>
          <p:nvPr/>
        </p:nvSpPr>
        <p:spPr>
          <a:xfrm>
            <a:off x="1174101" y="4949417"/>
            <a:ext cx="4050555" cy="1122400"/>
          </a:xfrm>
          <a:prstGeom prst="rect">
            <a:avLst/>
          </a:prstGeom>
          <a:gradFill>
            <a:gsLst>
              <a:gs pos="76000">
                <a:srgbClr val="EEF4FA"/>
              </a:gs>
              <a:gs pos="16000">
                <a:schemeClr val="accent1">
                  <a:lumMod val="5000"/>
                  <a:lumOff val="95000"/>
                  <a:alpha val="0"/>
                </a:schemeClr>
              </a:gs>
              <a:gs pos="100000">
                <a:schemeClr val="accent5">
                  <a:lumMod val="20000"/>
                  <a:lumOff val="80000"/>
                  <a:alpha val="70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2B72B9"/>
                </a:solidFill>
                <a:effectLst/>
                <a:uLnTx/>
                <a:uFillTx/>
                <a:latin typeface="微软雅黑" panose="020B0503020204020204" pitchFamily="34" charset="-122"/>
                <a:ea typeface="微软雅黑" panose="020B0503020204020204" pitchFamily="34" charset="-122"/>
              </a:rPr>
              <a:t>全 球 首 个 上 市 国 家：</a:t>
            </a:r>
            <a:r>
              <a:rPr kumimoji="1" lang="zh-CN" altLang="en-US" sz="1100" dirty="0">
                <a:solidFill>
                  <a:prstClr val="black"/>
                </a:solidFill>
                <a:latin typeface="微软雅黑" panose="020B0503020204020204" pitchFamily="34" charset="-122"/>
                <a:ea typeface="微软雅黑" panose="020B0503020204020204" pitchFamily="34" charset="-122"/>
              </a:rPr>
              <a:t>中国</a:t>
            </a:r>
            <a:endParaRPr kumimoji="1"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6000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2B72B9"/>
                </a:solidFill>
                <a:effectLst/>
                <a:uLnTx/>
                <a:uFillTx/>
                <a:latin typeface="微软雅黑" panose="020B0503020204020204" pitchFamily="34" charset="-122"/>
                <a:ea typeface="微软雅黑" panose="020B0503020204020204" pitchFamily="34" charset="-122"/>
              </a:rPr>
              <a:t>中国大陆首次上市时间：</a:t>
            </a:r>
            <a:r>
              <a:rPr kumimoji="1" lang="en-US" altLang="zh-CN"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2023</a:t>
            </a:r>
            <a:r>
              <a:rPr kumimoji="1"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年</a:t>
            </a:r>
            <a:r>
              <a:rPr kumimoji="1" lang="en-US" altLang="zh-CN"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11</a:t>
            </a:r>
            <a:r>
              <a:rPr kumimoji="1"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月</a:t>
            </a:r>
            <a:endParaRPr kumimoji="1" lang="en-US" altLang="zh-CN"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36000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sz="1100" b="1" i="0" u="none" strike="noStrike" kern="1200" cap="none" spc="0" normalizeH="0" baseline="0" noProof="0" dirty="0">
                <a:ln>
                  <a:noFill/>
                </a:ln>
                <a:solidFill>
                  <a:srgbClr val="2B72B9"/>
                </a:solidFill>
                <a:effectLst/>
                <a:uLnTx/>
                <a:uFillTx/>
                <a:latin typeface="微软雅黑" panose="020B0503020204020204" pitchFamily="34" charset="-122"/>
                <a:ea typeface="微软雅黑" panose="020B0503020204020204" pitchFamily="34" charset="-122"/>
              </a:rPr>
              <a:t>上 市 许 可 持 有 人 ：</a:t>
            </a:r>
            <a:r>
              <a:rPr kumimoji="1" lang="zh-CN" altLang="en-US" sz="11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深圳华润九新药业有限公司</a:t>
            </a:r>
            <a:endParaRPr lang="zh-CN" altLang="en-US" sz="1100" kern="0" dirty="0">
              <a:solidFill>
                <a:srgbClr val="0071BD"/>
              </a:solidFill>
              <a:latin typeface="微软雅黑" panose="020B0503020204020204" pitchFamily="34" charset="-122"/>
              <a:ea typeface="微软雅黑" panose="020B0503020204020204" pitchFamily="34" charset="-122"/>
            </a:endParaRPr>
          </a:p>
        </p:txBody>
      </p:sp>
      <p:sp>
        <p:nvSpPr>
          <p:cNvPr id="53" name="椭圆 52">
            <a:extLst>
              <a:ext uri="{FF2B5EF4-FFF2-40B4-BE49-F238E27FC236}">
                <a16:creationId xmlns:a16="http://schemas.microsoft.com/office/drawing/2014/main" xmlns="" id="{0DDC8BA4-D43D-BF6F-D813-B665B0C173D8}"/>
              </a:ext>
            </a:extLst>
          </p:cNvPr>
          <p:cNvSpPr/>
          <p:nvPr/>
        </p:nvSpPr>
        <p:spPr>
          <a:xfrm rot="21404544">
            <a:off x="1542870" y="4491063"/>
            <a:ext cx="1308676" cy="415314"/>
          </a:xfrm>
          <a:prstGeom prst="ellipse">
            <a:avLst/>
          </a:prstGeom>
          <a:noFill/>
          <a:ln w="2540">
            <a:gradFill>
              <a:gsLst>
                <a:gs pos="40000">
                  <a:srgbClr val="45C8E9"/>
                </a:gs>
                <a:gs pos="0">
                  <a:schemeClr val="accent1">
                    <a:lumMod val="5000"/>
                    <a:lumOff val="95000"/>
                  </a:schemeClr>
                </a:gs>
                <a:gs pos="100000">
                  <a:srgbClr val="3169AC"/>
                </a:gs>
              </a:gsLst>
              <a:lin ang="16200000" scaled="0"/>
            </a:gra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aphicFrame>
        <p:nvGraphicFramePr>
          <p:cNvPr id="62" name="表格 61">
            <a:extLst>
              <a:ext uri="{FF2B5EF4-FFF2-40B4-BE49-F238E27FC236}">
                <a16:creationId xmlns:a16="http://schemas.microsoft.com/office/drawing/2014/main" xmlns="" id="{DA6B6B0C-2DE1-49C1-EAA8-42C2EED4F93D}"/>
              </a:ext>
            </a:extLst>
          </p:cNvPr>
          <p:cNvGraphicFramePr>
            <a:graphicFrameLocks noGrp="1"/>
          </p:cNvGraphicFramePr>
          <p:nvPr>
            <p:extLst>
              <p:ext uri="{D42A27DB-BD31-4B8C-83A1-F6EECF244321}">
                <p14:modId xmlns:p14="http://schemas.microsoft.com/office/powerpoint/2010/main" val="138987365"/>
              </p:ext>
            </p:extLst>
          </p:nvPr>
        </p:nvGraphicFramePr>
        <p:xfrm>
          <a:off x="5562976" y="4429798"/>
          <a:ext cx="6022603" cy="1928028"/>
        </p:xfrm>
        <a:graphic>
          <a:graphicData uri="http://schemas.openxmlformats.org/drawingml/2006/table">
            <a:tbl>
              <a:tblPr firstRow="1" bandRow="1">
                <a:tableStyleId>{5940675A-B579-460E-94D1-54222C63F5DA}</a:tableStyleId>
              </a:tblPr>
              <a:tblGrid>
                <a:gridCol w="921877">
                  <a:extLst>
                    <a:ext uri="{9D8B030D-6E8A-4147-A177-3AD203B41FA5}">
                      <a16:colId xmlns:a16="http://schemas.microsoft.com/office/drawing/2014/main" xmlns="" val="3800862751"/>
                    </a:ext>
                  </a:extLst>
                </a:gridCol>
                <a:gridCol w="2203767">
                  <a:extLst>
                    <a:ext uri="{9D8B030D-6E8A-4147-A177-3AD203B41FA5}">
                      <a16:colId xmlns:a16="http://schemas.microsoft.com/office/drawing/2014/main" xmlns="" val="1769978110"/>
                    </a:ext>
                  </a:extLst>
                </a:gridCol>
                <a:gridCol w="762855">
                  <a:extLst>
                    <a:ext uri="{9D8B030D-6E8A-4147-A177-3AD203B41FA5}">
                      <a16:colId xmlns:a16="http://schemas.microsoft.com/office/drawing/2014/main" xmlns="" val="4176687952"/>
                    </a:ext>
                  </a:extLst>
                </a:gridCol>
                <a:gridCol w="2134104">
                  <a:extLst>
                    <a:ext uri="{9D8B030D-6E8A-4147-A177-3AD203B41FA5}">
                      <a16:colId xmlns:a16="http://schemas.microsoft.com/office/drawing/2014/main" xmlns="" val="2077519576"/>
                    </a:ext>
                  </a:extLst>
                </a:gridCol>
              </a:tblGrid>
              <a:tr h="265935">
                <a:tc gridSpan="2">
                  <a:txBody>
                    <a:bodyPr/>
                    <a:lstStyle/>
                    <a:p>
                      <a:pPr algn="ctr"/>
                      <a:r>
                        <a:rPr lang="zh-CN" altLang="en-US" sz="1100" b="1" dirty="0">
                          <a:solidFill>
                            <a:srgbClr val="3169AC"/>
                          </a:solidFill>
                          <a:latin typeface="微软雅黑" panose="020B0503020204020204" pitchFamily="34" charset="-122"/>
                          <a:ea typeface="微软雅黑" panose="020B0503020204020204" pitchFamily="34" charset="-122"/>
                        </a:rPr>
                        <a:t>人群</a:t>
                      </a:r>
                    </a:p>
                  </a:txBody>
                  <a:tcPr anchor="ctr">
                    <a:lnL w="12700" cap="flat" cmpd="sng" algn="ctr">
                      <a:noFill/>
                      <a:prstDash val="solid"/>
                      <a:round/>
                      <a:headEnd type="none" w="med" len="med"/>
                      <a:tailEnd type="none" w="med" len="med"/>
                    </a:lnL>
                    <a:lnR w="12700" cmpd="sng">
                      <a:noFill/>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dirty="0"/>
                    </a:p>
                  </a:txBody>
                  <a:tcPr/>
                </a:tc>
                <a:tc>
                  <a:txBody>
                    <a:bodyPr/>
                    <a:lstStyle/>
                    <a:p>
                      <a:pPr algn="ctr"/>
                      <a:r>
                        <a:rPr lang="zh-CN" altLang="en-US" sz="1100" b="1" dirty="0">
                          <a:solidFill>
                            <a:srgbClr val="3169AC"/>
                          </a:solidFill>
                          <a:latin typeface="微软雅黑" panose="020B0503020204020204" pitchFamily="34" charset="-122"/>
                          <a:ea typeface="微软雅黑" panose="020B0503020204020204" pitchFamily="34" charset="-122"/>
                        </a:rPr>
                        <a:t>推荐用量</a:t>
                      </a:r>
                    </a:p>
                  </a:txBody>
                  <a:tcPr anchor="ctr">
                    <a:lnL w="12700" cmpd="sng">
                      <a:noFill/>
                    </a:lnL>
                    <a:lnR w="12700" cmpd="sng">
                      <a:noFill/>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100" b="1" dirty="0">
                          <a:solidFill>
                            <a:srgbClr val="3169AC"/>
                          </a:solidFill>
                          <a:latin typeface="微软雅黑" panose="020B0503020204020204" pitchFamily="34" charset="-122"/>
                          <a:ea typeface="微软雅黑" panose="020B0503020204020204" pitchFamily="34" charset="-122"/>
                        </a:rPr>
                        <a:t>给药频次</a:t>
                      </a:r>
                    </a:p>
                  </a:txBody>
                  <a:tcPr anchor="ctr">
                    <a:lnL w="12700" cmpd="sng">
                      <a:noFill/>
                    </a:lnL>
                    <a:lnR w="1270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07109912"/>
                  </a:ext>
                </a:extLst>
              </a:tr>
              <a:tr h="4321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体重超过</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40</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公斤的成人和</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12</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岁以上青少年</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noFill/>
                    </a:lnR>
                    <a:lnT w="12700"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zh-CN" altLang="en-US" dirty="0"/>
                    </a:p>
                  </a:txBody>
                  <a:tcPr/>
                </a:tc>
                <a:tc>
                  <a:txBody>
                    <a:bodyPr/>
                    <a:lstStyle/>
                    <a:p>
                      <a:pPr algn="ctr"/>
                      <a:r>
                        <a:rPr lang="en-US" altLang="zh-CN" sz="1100" b="0" dirty="0">
                          <a:solidFill>
                            <a:schemeClr val="tx1"/>
                          </a:solidFill>
                          <a:latin typeface="微软雅黑" panose="020B0503020204020204" pitchFamily="34" charset="-122"/>
                          <a:ea typeface="微软雅黑" panose="020B0503020204020204" pitchFamily="34" charset="-122"/>
                        </a:rPr>
                        <a:t>2.2g</a:t>
                      </a: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zh-CN" altLang="en-US" sz="1100" b="0" dirty="0">
                          <a:solidFill>
                            <a:schemeClr val="tx1"/>
                          </a:solidFill>
                          <a:latin typeface="微软雅黑" panose="020B0503020204020204" pitchFamily="34" charset="-122"/>
                          <a:ea typeface="微软雅黑" panose="020B0503020204020204" pitchFamily="34" charset="-122"/>
                        </a:rPr>
                        <a:t>每</a:t>
                      </a:r>
                      <a:r>
                        <a:rPr lang="en-US" altLang="zh-CN" sz="1100" b="0" dirty="0">
                          <a:solidFill>
                            <a:schemeClr val="tx1"/>
                          </a:solidFill>
                          <a:latin typeface="微软雅黑" panose="020B0503020204020204" pitchFamily="34" charset="-122"/>
                          <a:ea typeface="微软雅黑" panose="020B0503020204020204" pitchFamily="34" charset="-122"/>
                        </a:rPr>
                        <a:t>12</a:t>
                      </a:r>
                      <a:r>
                        <a:rPr lang="zh-CN" altLang="en-US" sz="1100" b="0" dirty="0">
                          <a:solidFill>
                            <a:schemeClr val="tx1"/>
                          </a:solidFill>
                          <a:latin typeface="微软雅黑" panose="020B0503020204020204" pitchFamily="34" charset="-122"/>
                          <a:ea typeface="微软雅黑" panose="020B0503020204020204" pitchFamily="34" charset="-122"/>
                        </a:rPr>
                        <a:t>小时给药一次</a:t>
                      </a:r>
                      <a:endParaRPr lang="en-US" altLang="zh-CN" sz="1100" b="0" dirty="0">
                        <a:solidFill>
                          <a:schemeClr val="tx1"/>
                        </a:solidFill>
                        <a:latin typeface="微软雅黑" panose="020B0503020204020204" pitchFamily="34" charset="-122"/>
                        <a:ea typeface="微软雅黑" panose="020B0503020204020204" pitchFamily="34" charset="-122"/>
                      </a:endParaRPr>
                    </a:p>
                    <a:p>
                      <a:pPr algn="ctr"/>
                      <a:r>
                        <a:rPr lang="zh-CN" altLang="en-US" sz="1100" b="0" dirty="0">
                          <a:solidFill>
                            <a:schemeClr val="tx1"/>
                          </a:solidFill>
                          <a:latin typeface="微软雅黑" panose="020B0503020204020204" pitchFamily="34" charset="-122"/>
                          <a:ea typeface="微软雅黑" panose="020B0503020204020204" pitchFamily="34" charset="-122"/>
                        </a:rPr>
                        <a:t>（严重感染每</a:t>
                      </a:r>
                      <a:r>
                        <a:rPr lang="en-US" altLang="zh-CN" sz="1100" b="0" dirty="0">
                          <a:solidFill>
                            <a:schemeClr val="tx1"/>
                          </a:solidFill>
                          <a:latin typeface="微软雅黑" panose="020B0503020204020204" pitchFamily="34" charset="-122"/>
                          <a:ea typeface="微软雅黑" panose="020B0503020204020204" pitchFamily="34" charset="-122"/>
                        </a:rPr>
                        <a:t>8</a:t>
                      </a:r>
                      <a:r>
                        <a:rPr lang="zh-CN" altLang="en-US" sz="1100" b="0" dirty="0">
                          <a:solidFill>
                            <a:schemeClr val="tx1"/>
                          </a:solidFill>
                          <a:latin typeface="微软雅黑" panose="020B0503020204020204" pitchFamily="34" charset="-122"/>
                          <a:ea typeface="微软雅黑" panose="020B0503020204020204" pitchFamily="34" charset="-122"/>
                        </a:rPr>
                        <a:t>小时给药一次）</a:t>
                      </a:r>
                    </a:p>
                  </a:txBody>
                  <a:tcPr anchor="ctr">
                    <a:lnL w="12700" cmpd="sng">
                      <a:noFill/>
                    </a:lnL>
                    <a:lnR w="1270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3303572439"/>
                  </a:ext>
                </a:extLst>
              </a:tr>
              <a:tr h="26593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体重低于</a:t>
                      </a:r>
                      <a:r>
                        <a:rPr kumimoji="0" lang="en-US" altLang="zh-CN"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40kg</a:t>
                      </a:r>
                      <a:r>
                        <a:rPr kumimoji="0" lang="zh-CN" altLang="en-US"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的儿童</a:t>
                      </a:r>
                      <a:endParaRPr kumimoji="0" lang="en-US" altLang="zh-CN" sz="1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i="0" dirty="0">
                          <a:solidFill>
                            <a:srgbClr val="000000"/>
                          </a:solidFill>
                          <a:effectLst/>
                          <a:latin typeface="微软雅黑" panose="020B0503020204020204" pitchFamily="34" charset="-122"/>
                          <a:ea typeface="微软雅黑" panose="020B0503020204020204" pitchFamily="34" charset="-122"/>
                        </a:rPr>
                        <a:t>3</a:t>
                      </a:r>
                      <a:r>
                        <a:rPr lang="zh-CN" altLang="en-US" sz="1000" b="0" i="0" dirty="0">
                          <a:solidFill>
                            <a:srgbClr val="000000"/>
                          </a:solidFill>
                          <a:effectLst/>
                          <a:latin typeface="微软雅黑" panose="020B0503020204020204" pitchFamily="34" charset="-122"/>
                          <a:ea typeface="微软雅黑" panose="020B0503020204020204" pitchFamily="34" charset="-122"/>
                        </a:rPr>
                        <a:t>个月及以上儿童</a:t>
                      </a:r>
                      <a:endParaRPr lang="zh-CN" altLang="en-US" sz="10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dirty="0">
                          <a:latin typeface="微软雅黑" panose="020B0503020204020204" pitchFamily="34" charset="-122"/>
                          <a:ea typeface="微软雅黑" panose="020B0503020204020204" pitchFamily="34" charset="-122"/>
                        </a:rPr>
                        <a:t>55mg/kg</a:t>
                      </a:r>
                      <a:endParaRPr lang="zh-CN" altLang="en-US" sz="10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000" b="0" dirty="0">
                          <a:latin typeface="微软雅黑" panose="020B0503020204020204" pitchFamily="34" charset="-122"/>
                          <a:ea typeface="微软雅黑" panose="020B0503020204020204" pitchFamily="34" charset="-122"/>
                        </a:rPr>
                        <a:t>每</a:t>
                      </a:r>
                      <a:r>
                        <a:rPr lang="en-US" altLang="zh-CN" sz="1000" b="0" dirty="0">
                          <a:latin typeface="微软雅黑" panose="020B0503020204020204" pitchFamily="34" charset="-122"/>
                          <a:ea typeface="微软雅黑" panose="020B0503020204020204" pitchFamily="34" charset="-122"/>
                        </a:rPr>
                        <a:t>8</a:t>
                      </a:r>
                      <a:r>
                        <a:rPr lang="zh-CN" altLang="en-US" sz="1000" b="0" dirty="0">
                          <a:latin typeface="微软雅黑" panose="020B0503020204020204" pitchFamily="34" charset="-122"/>
                          <a:ea typeface="微软雅黑" panose="020B0503020204020204" pitchFamily="34" charset="-122"/>
                        </a:rPr>
                        <a:t>小时给药一次</a:t>
                      </a:r>
                    </a:p>
                  </a:txBody>
                  <a:tcPr anchor="ctr">
                    <a:lnL w="12700" cmpd="sng">
                      <a:noFill/>
                    </a:lnL>
                    <a:lnR w="12700" cap="flat" cmpd="sng" algn="ctr">
                      <a:noFill/>
                      <a:prstDash val="solid"/>
                      <a:round/>
                      <a:headEnd type="none" w="med" len="med"/>
                      <a:tailEnd type="none" w="med" len="med"/>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49201643"/>
                  </a:ext>
                </a:extLst>
              </a:tr>
              <a:tr h="265935">
                <a:tc vMerge="1">
                  <a:txBody>
                    <a:bodyPr/>
                    <a:lstStyle/>
                    <a:p>
                      <a:endParaRPr lang="zh-CN" altLang="en-US" sz="1400" b="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b="0" i="0" dirty="0">
                          <a:solidFill>
                            <a:srgbClr val="000000"/>
                          </a:solidFill>
                          <a:effectLst/>
                          <a:latin typeface="微软雅黑" panose="020B0503020204020204" pitchFamily="34" charset="-122"/>
                          <a:ea typeface="微软雅黑" panose="020B0503020204020204" pitchFamily="34" charset="-122"/>
                        </a:rPr>
                        <a:t>3</a:t>
                      </a:r>
                      <a:r>
                        <a:rPr lang="zh-CN" altLang="en-US" sz="1000" b="0" i="0" dirty="0">
                          <a:solidFill>
                            <a:srgbClr val="000000"/>
                          </a:solidFill>
                          <a:effectLst/>
                          <a:latin typeface="微软雅黑" panose="020B0503020204020204" pitchFamily="34" charset="-122"/>
                          <a:ea typeface="微软雅黑" panose="020B0503020204020204" pitchFamily="34" charset="-122"/>
                        </a:rPr>
                        <a:t>个月以下或体重低于</a:t>
                      </a:r>
                      <a:r>
                        <a:rPr lang="en-US" altLang="zh-CN" sz="1000" b="0" i="0" dirty="0">
                          <a:solidFill>
                            <a:srgbClr val="000000"/>
                          </a:solidFill>
                          <a:effectLst/>
                          <a:latin typeface="微软雅黑" panose="020B0503020204020204" pitchFamily="34" charset="-122"/>
                          <a:ea typeface="微软雅黑" panose="020B0503020204020204" pitchFamily="34" charset="-122"/>
                        </a:rPr>
                        <a:t>4kg </a:t>
                      </a:r>
                      <a:r>
                        <a:rPr lang="zh-CN" altLang="en-US" sz="1000" b="0" i="0" dirty="0">
                          <a:solidFill>
                            <a:srgbClr val="000000"/>
                          </a:solidFill>
                          <a:effectLst/>
                          <a:latin typeface="微软雅黑" panose="020B0503020204020204" pitchFamily="34" charset="-122"/>
                          <a:ea typeface="微软雅黑" panose="020B0503020204020204" pitchFamily="34" charset="-122"/>
                        </a:rPr>
                        <a:t>婴儿</a:t>
                      </a:r>
                      <a:endParaRPr lang="zh-CN" altLang="en-US" sz="10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dirty="0">
                          <a:latin typeface="微软雅黑" panose="020B0503020204020204" pitchFamily="34" charset="-122"/>
                          <a:ea typeface="微软雅黑" panose="020B0503020204020204" pitchFamily="34" charset="-122"/>
                        </a:rPr>
                        <a:t>55mg/kg</a:t>
                      </a:r>
                      <a:endParaRPr lang="zh-CN" altLang="en-US" sz="1000" b="0" dirty="0">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000" b="0" dirty="0">
                          <a:latin typeface="微软雅黑" panose="020B0503020204020204" pitchFamily="34" charset="-122"/>
                          <a:ea typeface="微软雅黑" panose="020B0503020204020204" pitchFamily="34" charset="-122"/>
                        </a:rPr>
                        <a:t>每</a:t>
                      </a:r>
                      <a:r>
                        <a:rPr lang="en-US" altLang="zh-CN" sz="1000" b="0" dirty="0">
                          <a:latin typeface="微软雅黑" panose="020B0503020204020204" pitchFamily="34" charset="-122"/>
                          <a:ea typeface="微软雅黑" panose="020B0503020204020204" pitchFamily="34" charset="-122"/>
                        </a:rPr>
                        <a:t>12</a:t>
                      </a:r>
                      <a:r>
                        <a:rPr lang="zh-CN" altLang="en-US" sz="1000" b="0" dirty="0">
                          <a:latin typeface="微软雅黑" panose="020B0503020204020204" pitchFamily="34" charset="-122"/>
                          <a:ea typeface="微软雅黑" panose="020B0503020204020204" pitchFamily="34" charset="-122"/>
                        </a:rPr>
                        <a:t>小时给药一次</a:t>
                      </a:r>
                    </a:p>
                  </a:txBody>
                  <a:tcPr anchor="ctr">
                    <a:lnL w="12700" cmpd="sng">
                      <a:noFill/>
                    </a:lnL>
                    <a:lnR w="12700" cap="flat" cmpd="sng" algn="ctr">
                      <a:noFill/>
                      <a:prstDash val="solid"/>
                      <a:round/>
                      <a:headEnd type="none" w="med" len="med"/>
                      <a:tailEnd type="none" w="med" len="med"/>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10025685"/>
                  </a:ext>
                </a:extLst>
              </a:tr>
              <a:tr h="43214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肾</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功能不</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全</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患者</a:t>
                      </a:r>
                      <a:endPar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mpd="sng">
                      <a:noFill/>
                    </a:lnR>
                    <a:lnT w="3175"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肌酐清除率（</a:t>
                      </a:r>
                      <a:r>
                        <a:rPr kumimoji="0" lang="en-US" altLang="zh-CN" sz="1000" b="0" i="0" u="none" strike="noStrike" kern="12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rPr>
                        <a:t>CrCl</a:t>
                      </a: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）大于</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30ml/min</a:t>
                      </a:r>
                      <a:endParaRPr lang="zh-CN" altLang="en-US" sz="1000" b="0" strike="noStrike" baseline="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000" b="0" strike="noStrike" baseline="0" dirty="0">
                          <a:solidFill>
                            <a:schemeClr val="tx1"/>
                          </a:solidFill>
                          <a:latin typeface="微软雅黑" panose="020B0503020204020204" pitchFamily="34" charset="-122"/>
                          <a:ea typeface="微软雅黑" panose="020B0503020204020204" pitchFamily="34" charset="-122"/>
                        </a:rPr>
                        <a:t>2.2g</a:t>
                      </a:r>
                      <a:endParaRPr lang="zh-CN" altLang="en-US" sz="1000" b="0" strike="noStrike" baseline="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000" b="0" strike="noStrike" baseline="0" dirty="0">
                          <a:solidFill>
                            <a:schemeClr val="tx1"/>
                          </a:solidFill>
                          <a:latin typeface="微软雅黑" panose="020B0503020204020204" pitchFamily="34" charset="-122"/>
                          <a:ea typeface="微软雅黑" panose="020B0503020204020204" pitchFamily="34" charset="-122"/>
                        </a:rPr>
                        <a:t>每</a:t>
                      </a:r>
                      <a:r>
                        <a:rPr lang="en-US" altLang="zh-CN" sz="1000" b="0" strike="noStrike" baseline="0" dirty="0">
                          <a:solidFill>
                            <a:schemeClr val="tx1"/>
                          </a:solidFill>
                          <a:latin typeface="微软雅黑" panose="020B0503020204020204" pitchFamily="34" charset="-122"/>
                          <a:ea typeface="微软雅黑" panose="020B0503020204020204" pitchFamily="34" charset="-122"/>
                        </a:rPr>
                        <a:t>12</a:t>
                      </a:r>
                      <a:r>
                        <a:rPr lang="zh-CN" altLang="en-US" sz="1000" b="0" strike="noStrike" baseline="0" dirty="0">
                          <a:solidFill>
                            <a:schemeClr val="tx1"/>
                          </a:solidFill>
                          <a:latin typeface="微软雅黑" panose="020B0503020204020204" pitchFamily="34" charset="-122"/>
                          <a:ea typeface="微软雅黑" panose="020B0503020204020204" pitchFamily="34" charset="-122"/>
                        </a:rPr>
                        <a:t>小时给药一次</a:t>
                      </a:r>
                      <a:endParaRPr lang="en-US" altLang="zh-CN" sz="1000" b="0" strike="noStrike" baseline="0" dirty="0">
                        <a:solidFill>
                          <a:schemeClr val="tx1"/>
                        </a:solidFill>
                        <a:latin typeface="微软雅黑" panose="020B0503020204020204" pitchFamily="34" charset="-122"/>
                        <a:ea typeface="微软雅黑" panose="020B0503020204020204" pitchFamily="34" charset="-122"/>
                      </a:endParaRPr>
                    </a:p>
                    <a:p>
                      <a:pPr algn="ctr"/>
                      <a:r>
                        <a:rPr lang="zh-CN" altLang="en-US" sz="1000" b="0" strike="noStrike" baseline="0" dirty="0">
                          <a:solidFill>
                            <a:schemeClr val="tx1"/>
                          </a:solidFill>
                          <a:latin typeface="微软雅黑" panose="020B0503020204020204" pitchFamily="34" charset="-122"/>
                          <a:ea typeface="微软雅黑" panose="020B0503020204020204" pitchFamily="34" charset="-122"/>
                        </a:rPr>
                        <a:t>（严重感染每</a:t>
                      </a:r>
                      <a:r>
                        <a:rPr lang="en-US" altLang="zh-CN" sz="1000" b="0" strike="noStrike" baseline="0" dirty="0">
                          <a:solidFill>
                            <a:schemeClr val="tx1"/>
                          </a:solidFill>
                          <a:latin typeface="微软雅黑" panose="020B0503020204020204" pitchFamily="34" charset="-122"/>
                          <a:ea typeface="微软雅黑" panose="020B0503020204020204" pitchFamily="34" charset="-122"/>
                        </a:rPr>
                        <a:t>8</a:t>
                      </a:r>
                      <a:r>
                        <a:rPr lang="zh-CN" altLang="en-US" sz="1000" b="0" strike="noStrike" baseline="0" dirty="0">
                          <a:solidFill>
                            <a:schemeClr val="tx1"/>
                          </a:solidFill>
                          <a:latin typeface="微软雅黑" panose="020B0503020204020204" pitchFamily="34" charset="-122"/>
                          <a:ea typeface="微软雅黑" panose="020B0503020204020204" pitchFamily="34" charset="-122"/>
                        </a:rPr>
                        <a:t>小时给药一次）</a:t>
                      </a:r>
                    </a:p>
                  </a:txBody>
                  <a:tcPr anchor="ctr">
                    <a:lnL w="12700" cmpd="sng">
                      <a:noFill/>
                    </a:lnL>
                    <a:lnR w="12700" cap="flat" cmpd="sng" algn="ctr">
                      <a:noFill/>
                      <a:prstDash val="solid"/>
                      <a:round/>
                      <a:headEnd type="none" w="med" len="med"/>
                      <a:tailEnd type="none" w="med" len="med"/>
                    </a:lnR>
                    <a:lnT w="3175" cap="flat" cmpd="sng" algn="ctr">
                      <a:solidFill>
                        <a:srgbClr val="3169AC"/>
                      </a:solidFill>
                      <a:prstDash val="solid"/>
                      <a:round/>
                      <a:headEnd type="none" w="med" len="med"/>
                      <a:tailEnd type="none" w="med" len="med"/>
                    </a:lnT>
                    <a:lnB w="3175"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221050756"/>
                  </a:ext>
                </a:extLst>
              </a:tr>
              <a:tr h="265935">
                <a:tc vMerge="1">
                  <a:txBody>
                    <a:bodyPr/>
                    <a:lstStyle/>
                    <a:p>
                      <a:endParaRPr lang="zh-CN" altLang="en-US" sz="1400" b="0" dirty="0">
                        <a:latin typeface="微软雅黑" panose="020B0503020204020204" pitchFamily="34" charset="-122"/>
                        <a:ea typeface="微软雅黑" panose="020B0503020204020204" pitchFamily="34" charset="-122"/>
                      </a:endParaRPr>
                    </a:p>
                  </a:txBody>
                  <a:tcPr/>
                </a:tc>
                <a:tc>
                  <a:txBody>
                    <a:bodyPr/>
                    <a:lstStyle/>
                    <a:p>
                      <a:pPr algn="ct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肌酐清除率低于</a:t>
                      </a:r>
                      <a:r>
                        <a:rPr kumimoji="0" lang="en-US" altLang="zh-CN"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30ml/min </a:t>
                      </a:r>
                      <a:endParaRPr lang="zh-CN" altLang="en-US" sz="1000" b="0" strike="noStrike" baseline="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3175"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0" lang="zh-CN" altLang="en-US" sz="1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不建议使用本品</a:t>
                      </a:r>
                      <a:endParaRPr lang="zh-CN" altLang="en-US" sz="1000" b="0" strike="noStrike" baseline="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ap="flat" cmpd="sng" algn="ctr">
                      <a:noFill/>
                      <a:prstDash val="solid"/>
                      <a:round/>
                      <a:headEnd type="none" w="med" len="med"/>
                      <a:tailEnd type="none" w="med" len="med"/>
                    </a:lnR>
                    <a:lnT w="3175"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zh-CN" altLang="en-US" sz="1200" b="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xmlns="" val="3262725672"/>
                  </a:ext>
                </a:extLst>
              </a:tr>
            </a:tbl>
          </a:graphicData>
        </a:graphic>
      </p:graphicFrame>
      <p:sp>
        <p:nvSpPr>
          <p:cNvPr id="68" name="文本框 67">
            <a:extLst>
              <a:ext uri="{FF2B5EF4-FFF2-40B4-BE49-F238E27FC236}">
                <a16:creationId xmlns:a16="http://schemas.microsoft.com/office/drawing/2014/main" xmlns="" id="{684EE097-E303-3187-6F29-8F3B6D484A94}"/>
              </a:ext>
            </a:extLst>
          </p:cNvPr>
          <p:cNvSpPr txBox="1"/>
          <p:nvPr/>
        </p:nvSpPr>
        <p:spPr>
          <a:xfrm>
            <a:off x="2976128" y="993106"/>
            <a:ext cx="2248806" cy="969119"/>
          </a:xfrm>
          <a:prstGeom prst="rect">
            <a:avLst/>
          </a:prstGeom>
          <a:noFill/>
          <a:effectLst/>
        </p:spPr>
        <p:txBody>
          <a:bodyPr wrap="square" rtlCol="0" anchor="t" anchorCtr="1">
            <a:noAutofit/>
          </a:bodyPr>
          <a:lstStyle/>
          <a:p>
            <a:r>
              <a:rPr lang="en-US" altLang="zh-CN" sz="7200" b="1" dirty="0">
                <a:gradFill>
                  <a:gsLst>
                    <a:gs pos="47000">
                      <a:schemeClr val="accent5">
                        <a:lumMod val="20000"/>
                        <a:lumOff val="80000"/>
                      </a:schemeClr>
                    </a:gs>
                    <a:gs pos="1399">
                      <a:schemeClr val="accent1"/>
                    </a:gs>
                    <a:gs pos="100000">
                      <a:schemeClr val="bg1">
                        <a:alpha val="0"/>
                      </a:schemeClr>
                    </a:gs>
                  </a:gsLst>
                  <a:lin ang="5400000" scaled="0"/>
                </a:gradFill>
                <a:latin typeface="微软雅黑" panose="020B0503020204020204" pitchFamily="34" charset="-122"/>
                <a:ea typeface="微软雅黑" panose="020B0503020204020204" pitchFamily="34" charset="-122"/>
              </a:rPr>
              <a:t>10:1</a:t>
            </a:r>
          </a:p>
        </p:txBody>
      </p:sp>
    </p:spTree>
    <p:extLst>
      <p:ext uri="{BB962C8B-B14F-4D97-AF65-F5344CB8AC3E}">
        <p14:creationId xmlns:p14="http://schemas.microsoft.com/office/powerpoint/2010/main" val="53309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19149"/>
            <a:chOff x="-58616" y="0"/>
            <a:chExt cx="12309232" cy="819149"/>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209578"/>
              <a:ext cx="5450531" cy="461665"/>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基本信息：参照药为一线治疗方案</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4" name="文本框 3">
            <a:extLst>
              <a:ext uri="{FF2B5EF4-FFF2-40B4-BE49-F238E27FC236}">
                <a16:creationId xmlns:a16="http://schemas.microsoft.com/office/drawing/2014/main" xmlns="" id="{C9367DE1-A002-EC95-0E5D-57DDFA2CB191}"/>
              </a:ext>
            </a:extLst>
          </p:cNvPr>
          <p:cNvSpPr txBox="1"/>
          <p:nvPr/>
        </p:nvSpPr>
        <p:spPr>
          <a:xfrm>
            <a:off x="800100" y="918687"/>
            <a:ext cx="10591800" cy="1998689"/>
          </a:xfrm>
          <a:prstGeom prst="rect">
            <a:avLst/>
          </a:prstGeom>
          <a:noFill/>
        </p:spPr>
        <p:txBody>
          <a:bodyPr wrap="square">
            <a:spAutoFit/>
          </a:bodyPr>
          <a:lstStyle/>
          <a:p>
            <a:pPr>
              <a:lnSpc>
                <a:spcPct val="150000"/>
              </a:lnSpc>
            </a:pPr>
            <a:r>
              <a:rPr lang="zh-CN" altLang="en-US" sz="1200" b="1" dirty="0">
                <a:solidFill>
                  <a:srgbClr val="004EA2"/>
                </a:solidFill>
                <a:latin typeface="微软雅黑" panose="020B0503020204020204" pitchFamily="34" charset="-122"/>
                <a:ea typeface="微软雅黑" panose="020B0503020204020204" pitchFamily="34" charset="-122"/>
              </a:rPr>
              <a:t>疾病背景</a:t>
            </a:r>
            <a:r>
              <a:rPr lang="en-US" altLang="zh-CN" sz="1200" b="1" dirty="0">
                <a:solidFill>
                  <a:srgbClr val="004EA2"/>
                </a:solidFill>
                <a:latin typeface="微软雅黑" panose="020B0503020204020204" pitchFamily="34" charset="-122"/>
                <a:ea typeface="微软雅黑" panose="020B0503020204020204" pitchFamily="34" charset="-122"/>
              </a:rPr>
              <a:t>——</a:t>
            </a:r>
          </a:p>
          <a:p>
            <a:pPr>
              <a:lnSpc>
                <a:spcPct val="150000"/>
              </a:lnSpc>
            </a:pPr>
            <a:r>
              <a:rPr lang="zh-CN" altLang="en-US" sz="1200" b="1" dirty="0">
                <a:solidFill>
                  <a:srgbClr val="004EA2"/>
                </a:solidFill>
                <a:latin typeface="微软雅黑" panose="020B0503020204020204" pitchFamily="34" charset="-122"/>
                <a:ea typeface="微软雅黑" panose="020B0503020204020204" pitchFamily="34" charset="-122"/>
              </a:rPr>
              <a:t>①儿童对青霉素不敏感肺炎链球菌（</a:t>
            </a:r>
            <a:r>
              <a:rPr lang="en-US" altLang="zh-CN" sz="1200" b="1" dirty="0">
                <a:solidFill>
                  <a:srgbClr val="004EA2"/>
                </a:solidFill>
                <a:latin typeface="微软雅黑" panose="020B0503020204020204" pitchFamily="34" charset="-122"/>
                <a:ea typeface="微软雅黑" panose="020B0503020204020204" pitchFamily="34" charset="-122"/>
              </a:rPr>
              <a:t>PNSP</a:t>
            </a:r>
            <a:r>
              <a:rPr lang="zh-CN" altLang="en-US" sz="1200" b="1" dirty="0">
                <a:solidFill>
                  <a:srgbClr val="004EA2"/>
                </a:solidFill>
                <a:latin typeface="微软雅黑" panose="020B0503020204020204" pitchFamily="34" charset="-122"/>
                <a:ea typeface="微软雅黑" panose="020B0503020204020204" pitchFamily="34" charset="-122"/>
              </a:rPr>
              <a:t>）检出率高：</a:t>
            </a:r>
            <a:endParaRPr lang="en-US" altLang="zh-CN" sz="1200" b="1" dirty="0">
              <a:solidFill>
                <a:srgbClr val="004EA2"/>
              </a:solidFill>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门急诊和住院患儿青霉素耐药的肺炎链球菌（</a:t>
            </a:r>
            <a:r>
              <a:rPr lang="en-US" altLang="zh-CN" sz="1200" dirty="0">
                <a:latin typeface="微软雅黑" panose="020B0503020204020204" pitchFamily="34" charset="-122"/>
                <a:ea typeface="微软雅黑" panose="020B0503020204020204" pitchFamily="34" charset="-122"/>
              </a:rPr>
              <a:t>PRSP</a:t>
            </a:r>
            <a:r>
              <a:rPr lang="zh-CN" altLang="en-US" sz="1200" dirty="0">
                <a:latin typeface="微软雅黑" panose="020B0503020204020204" pitchFamily="34" charset="-122"/>
                <a:ea typeface="微软雅黑" panose="020B0503020204020204" pitchFamily="34" charset="-122"/>
              </a:rPr>
              <a:t>）检出率分别高达</a:t>
            </a:r>
            <a:r>
              <a:rPr lang="en-US" altLang="zh-CN" sz="1200" dirty="0">
                <a:latin typeface="微软雅黑" panose="020B0503020204020204" pitchFamily="34" charset="-122"/>
                <a:ea typeface="微软雅黑" panose="020B0503020204020204" pitchFamily="34" charset="-122"/>
              </a:rPr>
              <a:t>81.0%</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89.8%</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b="1" dirty="0">
                <a:solidFill>
                  <a:srgbClr val="004EA2"/>
                </a:solidFill>
                <a:latin typeface="微软雅黑" panose="020B0503020204020204" pitchFamily="34" charset="-122"/>
                <a:ea typeface="微软雅黑" panose="020B0503020204020204" pitchFamily="34" charset="-122"/>
              </a:rPr>
              <a:t>②儿童肺炎病死率高：</a:t>
            </a:r>
            <a:endParaRPr lang="en-US" altLang="zh-CN" sz="1200" b="1" dirty="0">
              <a:solidFill>
                <a:srgbClr val="004EA2"/>
              </a:solidFill>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肺炎是我国儿童死亡的主要原因之一，大部分儿童肺炎为CAP。CAP常有发热、咳嗽等表现，并有胸部X线片的异常改变。常见细菌：肺炎链球菌（SP）、金黄色葡萄球菌（SA）、流感嗜血杆菌（H</a:t>
            </a:r>
            <a:r>
              <a:rPr lang="en-US" altLang="zh-CN" sz="1200" dirty="0">
                <a:latin typeface="微软雅黑" panose="020B0503020204020204" pitchFamily="34" charset="-122"/>
                <a:ea typeface="微软雅黑" panose="020B0503020204020204" pitchFamily="34" charset="-122"/>
              </a:rPr>
              <a:t>I</a:t>
            </a:r>
            <a:r>
              <a:rPr lang="zh-CN" altLang="en-US" sz="1200" dirty="0">
                <a:latin typeface="微软雅黑" panose="020B0503020204020204" pitchFamily="34" charset="-122"/>
                <a:ea typeface="微软雅黑" panose="020B0503020204020204" pitchFamily="34" charset="-122"/>
              </a:rPr>
              <a:t>）、卡他莫拉菌（MC）等。其中SP、SA、GA均可引起重症肺炎和坏死性肺炎，特别是MRSA，该菌感染</a:t>
            </a:r>
            <a:r>
              <a:rPr lang="zh-CN" altLang="en-US" sz="1200" b="1" dirty="0">
                <a:latin typeface="微软雅黑" panose="020B0503020204020204" pitchFamily="34" charset="-122"/>
                <a:ea typeface="微软雅黑" panose="020B0503020204020204" pitchFamily="34" charset="-122"/>
              </a:rPr>
              <a:t>病死率较高</a:t>
            </a:r>
            <a:r>
              <a:rPr lang="zh-CN" altLang="en-US" sz="1200" dirty="0">
                <a:latin typeface="微软雅黑" panose="020B0503020204020204" pitchFamily="34" charset="-122"/>
                <a:ea typeface="微软雅黑" panose="020B0503020204020204" pitchFamily="34" charset="-122"/>
              </a:rPr>
              <a:t>。</a:t>
            </a:r>
            <a:endParaRPr lang="zh-CN" altLang="en-US" sz="1200" u="sng" dirty="0">
              <a:solidFill>
                <a:srgbClr val="FF0000"/>
              </a:solidFill>
              <a:latin typeface="微软雅黑" panose="020B0503020204020204" pitchFamily="34" charset="-122"/>
              <a:ea typeface="微软雅黑" panose="020B0503020204020204" pitchFamily="34" charset="-122"/>
            </a:endParaRPr>
          </a:p>
        </p:txBody>
      </p:sp>
      <p:grpSp>
        <p:nvGrpSpPr>
          <p:cNvPr id="79" name="组合 78">
            <a:extLst>
              <a:ext uri="{FF2B5EF4-FFF2-40B4-BE49-F238E27FC236}">
                <a16:creationId xmlns:a16="http://schemas.microsoft.com/office/drawing/2014/main" xmlns="" id="{51E3B9F5-EEAD-CE71-6F20-3C1098E108AD}"/>
              </a:ext>
            </a:extLst>
          </p:cNvPr>
          <p:cNvGrpSpPr/>
          <p:nvPr/>
        </p:nvGrpSpPr>
        <p:grpSpPr>
          <a:xfrm>
            <a:off x="800100" y="2937860"/>
            <a:ext cx="10591800" cy="2202457"/>
            <a:chOff x="876300" y="3618696"/>
            <a:chExt cx="10591800" cy="2202457"/>
          </a:xfrm>
        </p:grpSpPr>
        <p:grpSp>
          <p:nvGrpSpPr>
            <p:cNvPr id="76" name="组合 75">
              <a:extLst>
                <a:ext uri="{FF2B5EF4-FFF2-40B4-BE49-F238E27FC236}">
                  <a16:creationId xmlns:a16="http://schemas.microsoft.com/office/drawing/2014/main" xmlns="" id="{A6F01865-8BED-147B-B3F0-4B015432E8B4}"/>
                </a:ext>
              </a:extLst>
            </p:cNvPr>
            <p:cNvGrpSpPr/>
            <p:nvPr/>
          </p:nvGrpSpPr>
          <p:grpSpPr>
            <a:xfrm>
              <a:off x="876300" y="3618696"/>
              <a:ext cx="10591800" cy="2202457"/>
              <a:chOff x="876300" y="3618696"/>
              <a:chExt cx="10591800" cy="2202457"/>
            </a:xfrm>
          </p:grpSpPr>
          <p:sp>
            <p:nvSpPr>
              <p:cNvPr id="49" name="iślîḓê">
                <a:extLst>
                  <a:ext uri="{FF2B5EF4-FFF2-40B4-BE49-F238E27FC236}">
                    <a16:creationId xmlns:a16="http://schemas.microsoft.com/office/drawing/2014/main" xmlns="" id="{CD364B9E-BDC9-18B8-9A6E-8D8D910FE6B5}"/>
                  </a:ext>
                </a:extLst>
              </p:cNvPr>
              <p:cNvSpPr/>
              <p:nvPr/>
            </p:nvSpPr>
            <p:spPr>
              <a:xfrm>
                <a:off x="876300" y="3618696"/>
                <a:ext cx="10591800" cy="1678269"/>
              </a:xfrm>
              <a:prstGeom prst="roundRect">
                <a:avLst>
                  <a:gd name="adj" fmla="val 0"/>
                </a:avLst>
              </a:prstGeom>
              <a:solidFill>
                <a:schemeClr val="accent5">
                  <a:lumMod val="20000"/>
                  <a:lumOff val="80000"/>
                </a:schemeClr>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sp>
            <p:nvSpPr>
              <p:cNvPr id="74" name="iślîḓê">
                <a:extLst>
                  <a:ext uri="{FF2B5EF4-FFF2-40B4-BE49-F238E27FC236}">
                    <a16:creationId xmlns:a16="http://schemas.microsoft.com/office/drawing/2014/main" xmlns="" id="{DC12CABB-22BC-07F6-B64C-FA50733F095C}"/>
                  </a:ext>
                </a:extLst>
              </p:cNvPr>
              <p:cNvSpPr/>
              <p:nvPr/>
            </p:nvSpPr>
            <p:spPr>
              <a:xfrm>
                <a:off x="876300" y="5365502"/>
                <a:ext cx="10591800" cy="455651"/>
              </a:xfrm>
              <a:prstGeom prst="roundRect">
                <a:avLst>
                  <a:gd name="adj" fmla="val 0"/>
                </a:avLst>
              </a:prstGeom>
              <a:solidFill>
                <a:schemeClr val="bg1"/>
              </a:solidFill>
              <a:ln w="12700" cap="rnd">
                <a:noFill/>
                <a:prstDash val="solid"/>
                <a:round/>
                <a:headEnd/>
                <a:tailEnd/>
              </a:ln>
              <a:effectLst>
                <a:outerShdw blurRad="254000" dist="127000" algn="ctr" rotWithShape="0">
                  <a:schemeClr val="bg1">
                    <a:lumMod val="6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grpSp>
        <p:sp>
          <p:nvSpPr>
            <p:cNvPr id="58" name="iṣḻiďè">
              <a:extLst>
                <a:ext uri="{FF2B5EF4-FFF2-40B4-BE49-F238E27FC236}">
                  <a16:creationId xmlns:a16="http://schemas.microsoft.com/office/drawing/2014/main" xmlns="" id="{61CEB434-820B-CB44-B19C-4767B820FBB8}"/>
                </a:ext>
              </a:extLst>
            </p:cNvPr>
            <p:cNvSpPr/>
            <p:nvPr/>
          </p:nvSpPr>
          <p:spPr>
            <a:xfrm>
              <a:off x="1372126" y="3828090"/>
              <a:ext cx="9600148" cy="365323"/>
            </a:xfrm>
            <a:prstGeom prst="roundRect">
              <a:avLst>
                <a:gd name="adj" fmla="val 0"/>
              </a:avLst>
            </a:prstGeom>
            <a:solidFill>
              <a:schemeClr val="accent5"/>
            </a:solidFill>
            <a:ln w="12700" cap="rnd">
              <a:noFill/>
              <a:prstDash val="solid"/>
              <a:round/>
              <a:headEnd/>
              <a:tailEnd/>
            </a:ln>
            <a:effectLst>
              <a:outerShdw blurRad="254000" dist="127000" algn="ctr" rotWithShape="0">
                <a:schemeClr val="accent5">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参照药品：注射用阿莫西林钠克拉维酸钾（</a:t>
              </a:r>
              <a:r>
                <a:rPr kumimoji="0" lang="en-US" altLang="zh-C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5:1</a:t>
              </a:r>
              <a:r>
                <a:rPr kumimoji="0" lang="zh-CN" alt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），理由如下：</a:t>
              </a:r>
              <a:endParaRPr kumimoji="0" lang="en-US" altLang="zh-C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57" name="îṩ1iďé">
              <a:extLst>
                <a:ext uri="{FF2B5EF4-FFF2-40B4-BE49-F238E27FC236}">
                  <a16:creationId xmlns:a16="http://schemas.microsoft.com/office/drawing/2014/main" xmlns="" id="{A014E369-AE27-BEF0-272B-9B774EE2784A}"/>
                </a:ext>
              </a:extLst>
            </p:cNvPr>
            <p:cNvSpPr txBox="1"/>
            <p:nvPr/>
          </p:nvSpPr>
          <p:spPr>
            <a:xfrm>
              <a:off x="1372126" y="4289447"/>
              <a:ext cx="9600148" cy="890693"/>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① 参照药为治疗一线用药</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② 国采品种</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③ 参照药与本品成份一致，作用机理一致，抗菌谱相近。</a:t>
              </a:r>
            </a:p>
          </p:txBody>
        </p:sp>
        <p:sp>
          <p:nvSpPr>
            <p:cNvPr id="78" name="文本框 77">
              <a:extLst>
                <a:ext uri="{FF2B5EF4-FFF2-40B4-BE49-F238E27FC236}">
                  <a16:creationId xmlns:a16="http://schemas.microsoft.com/office/drawing/2014/main" xmlns="" id="{78EC908C-69E8-1ACE-3185-1012ECB4E316}"/>
                </a:ext>
              </a:extLst>
            </p:cNvPr>
            <p:cNvSpPr txBox="1"/>
            <p:nvPr/>
          </p:nvSpPr>
          <p:spPr>
            <a:xfrm>
              <a:off x="893896" y="5414440"/>
              <a:ext cx="10555154" cy="295978"/>
            </a:xfrm>
            <a:prstGeom prst="rect">
              <a:avLst/>
            </a:prstGeom>
            <a:noFill/>
          </p:spPr>
          <p:txBody>
            <a:bodyPr wrap="square">
              <a:spAutoFit/>
            </a:bodyPr>
            <a:lstStyle/>
            <a:p>
              <a:pPr marL="171450" indent="-171450">
                <a:lnSpc>
                  <a:spcPct val="150000"/>
                </a:lnSpc>
                <a:buFont typeface="Wingdings" panose="05000000000000000000" pitchFamily="2" charset="2"/>
                <a:buChar char="n"/>
              </a:pPr>
              <a:r>
                <a:rPr lang="zh-CN" altLang="en-US" sz="1000" b="1" dirty="0">
                  <a:solidFill>
                    <a:srgbClr val="004EA2"/>
                  </a:solidFill>
                  <a:latin typeface="微软雅黑" panose="020B0503020204020204" pitchFamily="34" charset="-122"/>
                  <a:ea typeface="微软雅黑" panose="020B0503020204020204" pitchFamily="34" charset="-122"/>
                </a:rPr>
                <a:t>选择依据：</a:t>
              </a:r>
              <a:r>
                <a:rPr lang="en-US" altLang="zh-CN" sz="1000" dirty="0">
                  <a:solidFill>
                    <a:srgbClr val="004EA2"/>
                  </a:solidFill>
                  <a:latin typeface="微软雅黑" panose="020B0503020204020204" pitchFamily="34" charset="-122"/>
                  <a:ea typeface="微软雅黑" panose="020B0503020204020204" pitchFamily="34" charset="-122"/>
                </a:rPr>
                <a:t>《</a:t>
              </a:r>
              <a:r>
                <a:rPr lang="zh-CN" altLang="en-US" sz="1000" dirty="0">
                  <a:solidFill>
                    <a:srgbClr val="004EA2"/>
                  </a:solidFill>
                  <a:latin typeface="微软雅黑" panose="020B0503020204020204" pitchFamily="34" charset="-122"/>
                  <a:ea typeface="微软雅黑" panose="020B0503020204020204" pitchFamily="34" charset="-122"/>
                </a:rPr>
                <a:t>国家抗微生物治疗指南</a:t>
              </a:r>
              <a:r>
                <a:rPr lang="en-US" altLang="zh-CN" sz="1000" dirty="0">
                  <a:solidFill>
                    <a:srgbClr val="004EA2"/>
                  </a:solidFill>
                  <a:latin typeface="微软雅黑" panose="020B0503020204020204" pitchFamily="34" charset="-122"/>
                  <a:ea typeface="微软雅黑" panose="020B0503020204020204" pitchFamily="34" charset="-122"/>
                </a:rPr>
                <a:t>》</a:t>
              </a:r>
              <a:r>
                <a:rPr lang="zh-CN" altLang="en-US" sz="1000" dirty="0">
                  <a:solidFill>
                    <a:srgbClr val="004EA2"/>
                  </a:solidFill>
                  <a:latin typeface="微软雅黑" panose="020B0503020204020204" pitchFamily="34" charset="-122"/>
                  <a:ea typeface="微软雅黑" panose="020B0503020204020204" pitchFamily="34" charset="-122"/>
                </a:rPr>
                <a:t>、  </a:t>
              </a:r>
              <a:r>
                <a:rPr lang="en-US" altLang="zh-CN" sz="1000" dirty="0">
                  <a:solidFill>
                    <a:srgbClr val="004EA2"/>
                  </a:solidFill>
                  <a:latin typeface="微软雅黑" panose="020B0503020204020204" pitchFamily="34" charset="-122"/>
                  <a:ea typeface="微软雅黑" panose="020B0503020204020204" pitchFamily="34" charset="-122"/>
                </a:rPr>
                <a:t>《</a:t>
              </a:r>
              <a:r>
                <a:rPr lang="zh-CN" altLang="en-US" sz="1000" dirty="0">
                  <a:solidFill>
                    <a:srgbClr val="004EA2"/>
                  </a:solidFill>
                  <a:latin typeface="微软雅黑" panose="020B0503020204020204" pitchFamily="34" charset="-122"/>
                  <a:ea typeface="微软雅黑" panose="020B0503020204020204" pitchFamily="34" charset="-122"/>
                </a:rPr>
                <a:t>抗菌药物临床应用指导原则</a:t>
              </a:r>
              <a:r>
                <a:rPr lang="en-US" altLang="zh-CN" sz="1000" dirty="0">
                  <a:solidFill>
                    <a:srgbClr val="004EA2"/>
                  </a:solidFill>
                  <a:latin typeface="微软雅黑" panose="020B0503020204020204" pitchFamily="34" charset="-122"/>
                  <a:ea typeface="微软雅黑" panose="020B0503020204020204" pitchFamily="34" charset="-122"/>
                </a:rPr>
                <a:t>》</a:t>
              </a:r>
              <a:r>
                <a:rPr lang="zh-CN" altLang="en-US" sz="1000" dirty="0">
                  <a:solidFill>
                    <a:srgbClr val="004EA2"/>
                  </a:solidFill>
                  <a:latin typeface="微软雅黑" panose="020B0503020204020204" pitchFamily="34" charset="-122"/>
                  <a:ea typeface="微软雅黑" panose="020B0503020204020204" pitchFamily="34" charset="-122"/>
                </a:rPr>
                <a:t>、药品说明书</a:t>
              </a:r>
              <a:r>
                <a:rPr lang="en-US" altLang="zh-CN" sz="1000" dirty="0">
                  <a:solidFill>
                    <a:srgbClr val="004EA2"/>
                  </a:solidFill>
                  <a:latin typeface="微软雅黑" panose="020B0503020204020204" pitchFamily="34" charset="-122"/>
                  <a:ea typeface="微软雅黑" panose="020B0503020204020204" pitchFamily="34" charset="-122"/>
                </a:rPr>
                <a:t>……</a:t>
              </a:r>
              <a:endParaRPr lang="zh-CN" altLang="en-US" sz="1000" dirty="0">
                <a:solidFill>
                  <a:srgbClr val="004EA2"/>
                </a:solidFill>
                <a:latin typeface="微软雅黑" panose="020B0503020204020204" pitchFamily="34" charset="-122"/>
                <a:ea typeface="微软雅黑" panose="020B0503020204020204" pitchFamily="34" charset="-122"/>
              </a:endParaRPr>
            </a:p>
          </p:txBody>
        </p:sp>
      </p:grpSp>
      <p:grpSp>
        <p:nvGrpSpPr>
          <p:cNvPr id="85" name="组合 84">
            <a:extLst>
              <a:ext uri="{FF2B5EF4-FFF2-40B4-BE49-F238E27FC236}">
                <a16:creationId xmlns:a16="http://schemas.microsoft.com/office/drawing/2014/main" xmlns="" id="{64BD281F-42A5-57B1-1B5D-79ECB9F79E93}"/>
              </a:ext>
            </a:extLst>
          </p:cNvPr>
          <p:cNvGrpSpPr/>
          <p:nvPr/>
        </p:nvGrpSpPr>
        <p:grpSpPr>
          <a:xfrm>
            <a:off x="800100" y="5208854"/>
            <a:ext cx="10591800" cy="1264022"/>
            <a:chOff x="772252" y="5190751"/>
            <a:chExt cx="10591800" cy="1004374"/>
          </a:xfrm>
        </p:grpSpPr>
        <p:sp>
          <p:nvSpPr>
            <p:cNvPr id="80" name="iślîḓê">
              <a:extLst>
                <a:ext uri="{FF2B5EF4-FFF2-40B4-BE49-F238E27FC236}">
                  <a16:creationId xmlns:a16="http://schemas.microsoft.com/office/drawing/2014/main" xmlns="" id="{75375FCB-DB1C-2664-21C2-F46B1517F5D4}"/>
                </a:ext>
              </a:extLst>
            </p:cNvPr>
            <p:cNvSpPr/>
            <p:nvPr/>
          </p:nvSpPr>
          <p:spPr>
            <a:xfrm>
              <a:off x="772252" y="5190751"/>
              <a:ext cx="10591800" cy="1004374"/>
            </a:xfrm>
            <a:prstGeom prst="roundRect">
              <a:avLst>
                <a:gd name="adj" fmla="val 0"/>
              </a:avLst>
            </a:prstGeom>
            <a:solidFill>
              <a:schemeClr val="accent5">
                <a:lumMod val="20000"/>
                <a:lumOff val="80000"/>
              </a:schemeClr>
            </a:solidFill>
            <a:ln>
              <a:noFill/>
              <a:headEnd/>
              <a:tailEnd/>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sp>
          <p:nvSpPr>
            <p:cNvPr id="81" name="文本框 80">
              <a:extLst>
                <a:ext uri="{FF2B5EF4-FFF2-40B4-BE49-F238E27FC236}">
                  <a16:creationId xmlns:a16="http://schemas.microsoft.com/office/drawing/2014/main" xmlns="" id="{0F88625D-CEFC-1C4C-E2CF-E3B433E310C8}"/>
                </a:ext>
              </a:extLst>
            </p:cNvPr>
            <p:cNvSpPr txBox="1"/>
            <p:nvPr/>
          </p:nvSpPr>
          <p:spPr>
            <a:xfrm>
              <a:off x="1276876" y="5522869"/>
              <a:ext cx="9600148" cy="556668"/>
            </a:xfrm>
            <a:prstGeom prst="rect">
              <a:avLst/>
            </a:prstGeom>
            <a:noFill/>
            <a:ln>
              <a:noFill/>
            </a:ln>
          </p:spPr>
          <p:txBody>
            <a:bodyPr wrap="square">
              <a:spAutoFit/>
            </a:bodyPr>
            <a:lstStyle/>
            <a:p>
              <a:pPr algn="ctr">
                <a:lnSpc>
                  <a:spcPct val="150000"/>
                </a:lnSpc>
              </a:pPr>
              <a:r>
                <a:rPr lang="zh-CN" altLang="en-US" sz="1400" b="1" dirty="0">
                  <a:latin typeface="微软雅黑" panose="020B0503020204020204" pitchFamily="34" charset="-122"/>
                  <a:ea typeface="微软雅黑" panose="020B0503020204020204" pitchFamily="34" charset="-122"/>
                </a:rPr>
                <a:t>① </a:t>
              </a:r>
              <a:r>
                <a:rPr lang="zh-CN" altLang="en-US" sz="1400" b="1" dirty="0">
                  <a:solidFill>
                    <a:srgbClr val="004EA2"/>
                  </a:solidFill>
                  <a:latin typeface="微软雅黑" panose="020B0503020204020204" pitchFamily="34" charset="-122"/>
                  <a:ea typeface="微软雅黑" panose="020B0503020204020204" pitchFamily="34" charset="-122"/>
                </a:rPr>
                <a:t>对</a:t>
              </a:r>
              <a:r>
                <a:rPr lang="en-US" altLang="zh-CN" sz="1400" b="1" dirty="0">
                  <a:solidFill>
                    <a:srgbClr val="004EA2"/>
                  </a:solidFill>
                  <a:latin typeface="微软雅黑" panose="020B0503020204020204" pitchFamily="34" charset="-122"/>
                  <a:ea typeface="微软雅黑" panose="020B0503020204020204" pitchFamily="34" charset="-122"/>
                </a:rPr>
                <a:t>PNSP</a:t>
              </a:r>
              <a:r>
                <a:rPr lang="zh-CN" altLang="en-US" sz="1400" b="1" dirty="0">
                  <a:solidFill>
                    <a:srgbClr val="004EA2"/>
                  </a:solidFill>
                  <a:latin typeface="微软雅黑" panose="020B0503020204020204" pitchFamily="34" charset="-122"/>
                  <a:ea typeface="微软雅黑" panose="020B0503020204020204" pitchFamily="34" charset="-122"/>
                </a:rPr>
                <a:t>疗效更好</a:t>
              </a:r>
              <a:r>
                <a:rPr lang="en-US" altLang="zh-CN" sz="1200" b="1" dirty="0">
                  <a:latin typeface="微软雅黑" charset="0"/>
                  <a:ea typeface="微软雅黑" charset="0"/>
                </a:rPr>
                <a:t>——5:1</a:t>
              </a:r>
              <a:r>
                <a:rPr lang="zh-CN" altLang="en-US" sz="1200" b="1" dirty="0">
                  <a:latin typeface="微软雅黑" charset="0"/>
                  <a:ea typeface="微软雅黑" charset="0"/>
                </a:rPr>
                <a:t>无法有效覆盖青霉素</a:t>
              </a:r>
              <a:r>
                <a:rPr lang="zh-CN" altLang="en-US" sz="1200" b="1" dirty="0">
                  <a:latin typeface="微软雅黑" charset="0"/>
                  <a:ea typeface="微软雅黑" charset="0"/>
                  <a:cs typeface="微软雅黑" charset="0"/>
                </a:rPr>
                <a:t>不敏感肺炎链球菌</a:t>
              </a:r>
              <a:r>
                <a:rPr lang="en-US" altLang="zh-CN" sz="1200" b="1" dirty="0">
                  <a:latin typeface="微软雅黑" charset="0"/>
                  <a:ea typeface="微软雅黑" charset="0"/>
                  <a:cs typeface="微软雅黑" charset="0"/>
                </a:rPr>
                <a:t>（PNSP）</a:t>
              </a:r>
              <a:r>
                <a:rPr lang="zh-CN" altLang="en-US" sz="1200" b="1" dirty="0">
                  <a:latin typeface="微软雅黑" charset="0"/>
                  <a:ea typeface="微软雅黑" charset="0"/>
                  <a:cs typeface="微软雅黑" charset="0"/>
                </a:rPr>
                <a:t>，</a:t>
              </a:r>
              <a:r>
                <a:rPr lang="en-US" altLang="zh-CN" sz="1200" b="1" dirty="0">
                  <a:latin typeface="微软雅黑" charset="0"/>
                  <a:ea typeface="微软雅黑" charset="0"/>
                  <a:cs typeface="微软雅黑" charset="0"/>
                </a:rPr>
                <a:t>10:1</a:t>
              </a:r>
              <a:r>
                <a:rPr lang="zh-CN" altLang="en-US" sz="1200" b="1" dirty="0">
                  <a:latin typeface="微软雅黑" charset="0"/>
                  <a:ea typeface="微软雅黑" charset="0"/>
                  <a:cs typeface="微软雅黑" charset="0"/>
                </a:rPr>
                <a:t>对</a:t>
              </a:r>
              <a:r>
                <a:rPr lang="en-US" altLang="zh-CN" sz="1200" b="1" dirty="0">
                  <a:latin typeface="微软雅黑" charset="0"/>
                  <a:ea typeface="微软雅黑" charset="0"/>
                  <a:cs typeface="微软雅黑" charset="0"/>
                </a:rPr>
                <a:t>PNSP</a:t>
              </a:r>
              <a:r>
                <a:rPr lang="zh-CN" altLang="en-US" sz="1200" b="1" dirty="0">
                  <a:latin typeface="微软雅黑" charset="0"/>
                  <a:ea typeface="微软雅黑" charset="0"/>
                  <a:cs typeface="微软雅黑" charset="0"/>
                </a:rPr>
                <a:t>抗菌活性更高、疗效更佳</a:t>
              </a:r>
              <a:endParaRPr lang="en-US" altLang="zh-CN" sz="1200" b="1" dirty="0">
                <a:latin typeface="微软雅黑" charset="0"/>
                <a:ea typeface="微软雅黑" charset="0"/>
                <a:cs typeface="微软雅黑" charset="0"/>
              </a:endParaRPr>
            </a:p>
            <a:p>
              <a:pPr algn="ctr">
                <a:lnSpc>
                  <a:spcPct val="150000"/>
                </a:lnSpc>
              </a:pPr>
              <a:r>
                <a:rPr lang="zh-CN" altLang="en-US" sz="1400" b="1" dirty="0">
                  <a:latin typeface="微软雅黑" charset="0"/>
                  <a:ea typeface="微软雅黑" charset="0"/>
                  <a:cs typeface="微软雅黑" charset="0"/>
                </a:rPr>
                <a:t>② </a:t>
              </a:r>
              <a:r>
                <a:rPr lang="zh-CN" altLang="en-US" sz="1400" b="1" dirty="0">
                  <a:solidFill>
                    <a:srgbClr val="004EA2"/>
                  </a:solidFill>
                  <a:latin typeface="微软雅黑" panose="020B0503020204020204" pitchFamily="34" charset="-122"/>
                  <a:ea typeface="微软雅黑" panose="020B0503020204020204" pitchFamily="34" charset="-122"/>
                </a:rPr>
                <a:t>安全性更优</a:t>
              </a:r>
              <a:r>
                <a:rPr lang="en-US" altLang="zh-CN" sz="1200" b="1" dirty="0">
                  <a:latin typeface="微软雅黑" charset="0"/>
                  <a:ea typeface="微软雅黑" charset="0"/>
                </a:rPr>
                <a:t>——</a:t>
              </a:r>
              <a:r>
                <a:rPr lang="zh-CN" altLang="en-US" sz="1200" b="1" dirty="0">
                  <a:latin typeface="微软雅黑" charset="0"/>
                  <a:ea typeface="微软雅黑" charset="0"/>
                </a:rPr>
                <a:t>可</a:t>
              </a:r>
              <a:r>
                <a:rPr lang="zh-CN" altLang="en-US" sz="1200" b="1" dirty="0">
                  <a:latin typeface="微软雅黑" charset="0"/>
                  <a:ea typeface="微软雅黑" charset="0"/>
                  <a:cs typeface="微软雅黑" charset="0"/>
                </a:rPr>
                <a:t>避免克拉维酸过量，</a:t>
              </a:r>
              <a:r>
                <a:rPr lang="zh-CN" altLang="en-US" sz="1200" b="1" dirty="0">
                  <a:latin typeface="微软雅黑" charset="0"/>
                  <a:ea typeface="微软雅黑" charset="0"/>
                </a:rPr>
                <a:t>有效</a:t>
              </a:r>
              <a:r>
                <a:rPr lang="zh-CN" altLang="en-US" sz="1200" b="1" dirty="0">
                  <a:latin typeface="微软雅黑" charset="0"/>
                  <a:ea typeface="微软雅黑" charset="0"/>
                  <a:cs typeface="微软雅黑" charset="0"/>
                </a:rPr>
                <a:t>降低肝损伤风险，减少腹泻发生率，更适用中重度感染</a:t>
              </a:r>
              <a:endParaRPr lang="en-US" altLang="zh-CN" sz="1200" b="1" dirty="0">
                <a:latin typeface="微软雅黑" charset="0"/>
                <a:ea typeface="微软雅黑" charset="0"/>
                <a:cs typeface="微软雅黑" charset="0"/>
              </a:endParaRPr>
            </a:p>
          </p:txBody>
        </p:sp>
        <p:sp>
          <p:nvSpPr>
            <p:cNvPr id="82" name="îṧliḍê">
              <a:extLst>
                <a:ext uri="{FF2B5EF4-FFF2-40B4-BE49-F238E27FC236}">
                  <a16:creationId xmlns:a16="http://schemas.microsoft.com/office/drawing/2014/main" xmlns="" id="{7B84685C-8B20-F0DC-940A-8290FC867386}"/>
                </a:ext>
              </a:extLst>
            </p:cNvPr>
            <p:cNvSpPr txBox="1"/>
            <p:nvPr/>
          </p:nvSpPr>
          <p:spPr>
            <a:xfrm>
              <a:off x="3894934" y="5259680"/>
              <a:ext cx="4346437" cy="362056"/>
            </a:xfrm>
            <a:prstGeom prst="rect">
              <a:avLst/>
            </a:prstGeom>
            <a:noFill/>
            <a:ln>
              <a:noFill/>
            </a:ln>
          </p:spPr>
          <p:txBody>
            <a:bodyPr wrap="square" rtlCol="0" anchor="ctr" anchorCtr="0">
              <a:noAutofit/>
            </a:bodyPr>
            <a:lstStyle/>
            <a:p>
              <a:pPr algn="ctr"/>
              <a:r>
                <a:rPr lang="zh-CN" altLang="en-US" sz="1400" b="1" dirty="0">
                  <a:solidFill>
                    <a:srgbClr val="004EA2"/>
                  </a:solidFill>
                  <a:latin typeface="微软雅黑" panose="020B0503020204020204" pitchFamily="34" charset="-122"/>
                  <a:ea typeface="微软雅黑" panose="020B0503020204020204" pitchFamily="34" charset="-122"/>
                </a:rPr>
                <a:t>与参照药的比较优势：</a:t>
              </a:r>
            </a:p>
          </p:txBody>
        </p:sp>
      </p:grpSp>
    </p:spTree>
    <p:extLst>
      <p:ext uri="{BB962C8B-B14F-4D97-AF65-F5344CB8AC3E}">
        <p14:creationId xmlns:p14="http://schemas.microsoft.com/office/powerpoint/2010/main" val="216536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3F85A98A-601C-DB9D-E106-F68B94BB608C}"/>
              </a:ext>
            </a:extLst>
          </p:cNvPr>
          <p:cNvGrpSpPr/>
          <p:nvPr/>
        </p:nvGrpSpPr>
        <p:grpSpPr>
          <a:xfrm>
            <a:off x="-58616" y="-546"/>
            <a:ext cx="12309232" cy="830997"/>
            <a:chOff x="-58616" y="-546"/>
            <a:chExt cx="12309232" cy="830997"/>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546"/>
              <a:ext cx="9736015" cy="830997"/>
            </a:xfrm>
            <a:prstGeom prst="rect">
              <a:avLst/>
            </a:prstGeom>
            <a:noFill/>
          </p:spPr>
          <p:txBody>
            <a:bodyPr wrap="square" rtlCol="0">
              <a:spAutoFit/>
            </a:bodyPr>
            <a:lstStyle/>
            <a:p>
              <a:pPr marL="457200" indent="-457200">
                <a:buAutoNum type="arabicPlain" startAt="2"/>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安全性：本品具有更高安全性，可有效降低肝损伤风险，减少</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腹泻发生率，避免儿童克拉维酸过量（最高</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10mg/kg/</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天）</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grpSp>
        <p:nvGrpSpPr>
          <p:cNvPr id="14" name="组合 13">
            <a:extLst>
              <a:ext uri="{FF2B5EF4-FFF2-40B4-BE49-F238E27FC236}">
                <a16:creationId xmlns:a16="http://schemas.microsoft.com/office/drawing/2014/main" xmlns="" id="{4ED9DADD-FDAC-1226-2B2D-55F73CCA1A59}"/>
              </a:ext>
            </a:extLst>
          </p:cNvPr>
          <p:cNvGrpSpPr/>
          <p:nvPr/>
        </p:nvGrpSpPr>
        <p:grpSpPr>
          <a:xfrm>
            <a:off x="3945488" y="981197"/>
            <a:ext cx="7791241" cy="1838059"/>
            <a:chOff x="3639596" y="1497391"/>
            <a:chExt cx="7791241" cy="1838059"/>
          </a:xfrm>
        </p:grpSpPr>
        <p:sp>
          <p:nvSpPr>
            <p:cNvPr id="7" name="矩形 6">
              <a:extLst>
                <a:ext uri="{FF2B5EF4-FFF2-40B4-BE49-F238E27FC236}">
                  <a16:creationId xmlns:a16="http://schemas.microsoft.com/office/drawing/2014/main" xmlns="" id="{22B79E01-A747-2E1C-7AB6-C0E49B5A1E51}"/>
                </a:ext>
              </a:extLst>
            </p:cNvPr>
            <p:cNvSpPr/>
            <p:nvPr/>
          </p:nvSpPr>
          <p:spPr>
            <a:xfrm>
              <a:off x="3639596" y="1704136"/>
              <a:ext cx="7791241" cy="1554661"/>
            </a:xfrm>
            <a:prstGeom prst="rect">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200" b="1">
                <a:solidFill>
                  <a:schemeClr val="tx1"/>
                </a:solidFill>
                <a:latin typeface="微软雅黑" panose="020B0503020204020204" pitchFamily="34" charset="-122"/>
                <a:ea typeface="微软雅黑" panose="020B0503020204020204" pitchFamily="34" charset="-122"/>
              </a:endParaRPr>
            </a:p>
          </p:txBody>
        </p:sp>
        <p:sp>
          <p:nvSpPr>
            <p:cNvPr id="13" name="任意多边形: 形状 12">
              <a:extLst>
                <a:ext uri="{FF2B5EF4-FFF2-40B4-BE49-F238E27FC236}">
                  <a16:creationId xmlns:a16="http://schemas.microsoft.com/office/drawing/2014/main" xmlns="" id="{E08766F6-7F54-232D-846C-9C881FA6B86A}"/>
                </a:ext>
              </a:extLst>
            </p:cNvPr>
            <p:cNvSpPr/>
            <p:nvPr/>
          </p:nvSpPr>
          <p:spPr>
            <a:xfrm>
              <a:off x="9610868" y="1954071"/>
              <a:ext cx="1175053" cy="1126081"/>
            </a:xfrm>
            <a:custGeom>
              <a:avLst/>
              <a:gdLst>
                <a:gd name="T0" fmla="*/ 6879 w 8427"/>
                <a:gd name="T1" fmla="*/ 3140 h 7905"/>
                <a:gd name="T2" fmla="*/ 4791 w 8427"/>
                <a:gd name="T3" fmla="*/ 3970 h 7905"/>
                <a:gd name="T4" fmla="*/ 3542 w 8427"/>
                <a:gd name="T5" fmla="*/ 2341 h 7905"/>
                <a:gd name="T6" fmla="*/ 4099 w 8427"/>
                <a:gd name="T7" fmla="*/ 1975 h 7905"/>
                <a:gd name="T8" fmla="*/ 6728 w 8427"/>
                <a:gd name="T9" fmla="*/ 2769 h 7905"/>
                <a:gd name="T10" fmla="*/ 4791 w 8427"/>
                <a:gd name="T11" fmla="*/ 0 h 7905"/>
                <a:gd name="T12" fmla="*/ 2213 w 8427"/>
                <a:gd name="T13" fmla="*/ 1918 h 7905"/>
                <a:gd name="T14" fmla="*/ 4791 w 8427"/>
                <a:gd name="T15" fmla="*/ 1189 h 7905"/>
                <a:gd name="T16" fmla="*/ 7870 w 8427"/>
                <a:gd name="T17" fmla="*/ 3263 h 7905"/>
                <a:gd name="T18" fmla="*/ 7870 w 8427"/>
                <a:gd name="T19" fmla="*/ 4009 h 7905"/>
                <a:gd name="T20" fmla="*/ 6529 w 8427"/>
                <a:gd name="T21" fmla="*/ 6597 h 7905"/>
                <a:gd name="T22" fmla="*/ 8427 w 8427"/>
                <a:gd name="T23" fmla="*/ 3636 h 7905"/>
                <a:gd name="T24" fmla="*/ 5719 w 8427"/>
                <a:gd name="T25" fmla="*/ 5988 h 7905"/>
                <a:gd name="T26" fmla="*/ 2748 w 8427"/>
                <a:gd name="T27" fmla="*/ 5157 h 7905"/>
                <a:gd name="T28" fmla="*/ 1917 w 8427"/>
                <a:gd name="T29" fmla="*/ 2186 h 7905"/>
                <a:gd name="T30" fmla="*/ 1969 w 8427"/>
                <a:gd name="T31" fmla="*/ 5936 h 7905"/>
                <a:gd name="T32" fmla="*/ 5719 w 8427"/>
                <a:gd name="T33" fmla="*/ 5988 h 7905"/>
                <a:gd name="T34" fmla="*/ 1264 w 8427"/>
                <a:gd name="T35" fmla="*/ 2661 h 7905"/>
                <a:gd name="T36" fmla="*/ 1045 w 8427"/>
                <a:gd name="T37" fmla="*/ 2757 h 7905"/>
                <a:gd name="T38" fmla="*/ 900 w 8427"/>
                <a:gd name="T39" fmla="*/ 2888 h 7905"/>
                <a:gd name="T40" fmla="*/ 815 w 8427"/>
                <a:gd name="T41" fmla="*/ 3106 h 7905"/>
                <a:gd name="T42" fmla="*/ 814 w 8427"/>
                <a:gd name="T43" fmla="*/ 3466 h 7905"/>
                <a:gd name="T44" fmla="*/ 858 w 8427"/>
                <a:gd name="T45" fmla="*/ 3702 h 7905"/>
                <a:gd name="T46" fmla="*/ 735 w 8427"/>
                <a:gd name="T47" fmla="*/ 3494 h 7905"/>
                <a:gd name="T48" fmla="*/ 598 w 8427"/>
                <a:gd name="T49" fmla="*/ 3108 h 7905"/>
                <a:gd name="T50" fmla="*/ 606 w 8427"/>
                <a:gd name="T51" fmla="*/ 2771 h 7905"/>
                <a:gd name="T52" fmla="*/ 757 w 8427"/>
                <a:gd name="T53" fmla="*/ 2466 h 7905"/>
                <a:gd name="T54" fmla="*/ 1000 w 8427"/>
                <a:gd name="T55" fmla="*/ 2224 h 7905"/>
                <a:gd name="T56" fmla="*/ 1044 w 8427"/>
                <a:gd name="T57" fmla="*/ 2183 h 7905"/>
                <a:gd name="T58" fmla="*/ 1313 w 8427"/>
                <a:gd name="T59" fmla="*/ 2641 h 7905"/>
                <a:gd name="T60" fmla="*/ 5495 w 8427"/>
                <a:gd name="T61" fmla="*/ 7063 h 7905"/>
                <a:gd name="T62" fmla="*/ 5256 w 8427"/>
                <a:gd name="T63" fmla="*/ 7246 h 7905"/>
                <a:gd name="T64" fmla="*/ 4933 w 8427"/>
                <a:gd name="T65" fmla="*/ 7348 h 7905"/>
                <a:gd name="T66" fmla="*/ 4770 w 8427"/>
                <a:gd name="T67" fmla="*/ 7349 h 7905"/>
                <a:gd name="T68" fmla="*/ 4490 w 8427"/>
                <a:gd name="T69" fmla="*/ 7289 h 7905"/>
                <a:gd name="T70" fmla="*/ 4222 w 8427"/>
                <a:gd name="T71" fmla="*/ 7165 h 7905"/>
                <a:gd name="T72" fmla="*/ 4230 w 8427"/>
                <a:gd name="T73" fmla="*/ 7144 h 7905"/>
                <a:gd name="T74" fmla="*/ 4510 w 8427"/>
                <a:gd name="T75" fmla="*/ 7167 h 7905"/>
                <a:gd name="T76" fmla="*/ 4752 w 8427"/>
                <a:gd name="T77" fmla="*/ 7133 h 7905"/>
                <a:gd name="T78" fmla="*/ 4866 w 8427"/>
                <a:gd name="T79" fmla="*/ 7090 h 7905"/>
                <a:gd name="T80" fmla="*/ 5183 w 8427"/>
                <a:gd name="T81" fmla="*/ 6659 h 7905"/>
                <a:gd name="T82" fmla="*/ 5670 w 8427"/>
                <a:gd name="T83" fmla="*/ 6859 h 7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427" h="7905">
                  <a:moveTo>
                    <a:pt x="6989" y="2879"/>
                  </a:moveTo>
                  <a:cubicBezTo>
                    <a:pt x="7030" y="2981"/>
                    <a:pt x="6981" y="3098"/>
                    <a:pt x="6879" y="3140"/>
                  </a:cubicBezTo>
                  <a:cubicBezTo>
                    <a:pt x="6879" y="3140"/>
                    <a:pt x="4923" y="3938"/>
                    <a:pt x="4922" y="3939"/>
                  </a:cubicBezTo>
                  <a:cubicBezTo>
                    <a:pt x="4880" y="3957"/>
                    <a:pt x="4836" y="3970"/>
                    <a:pt x="4791" y="3970"/>
                  </a:cubicBezTo>
                  <a:cubicBezTo>
                    <a:pt x="4683" y="3970"/>
                    <a:pt x="4576" y="3917"/>
                    <a:pt x="4512" y="3819"/>
                  </a:cubicBezTo>
                  <a:lnTo>
                    <a:pt x="3542" y="2341"/>
                  </a:lnTo>
                  <a:cubicBezTo>
                    <a:pt x="3441" y="2187"/>
                    <a:pt x="3483" y="1981"/>
                    <a:pt x="3637" y="1879"/>
                  </a:cubicBezTo>
                  <a:cubicBezTo>
                    <a:pt x="3792" y="1779"/>
                    <a:pt x="3998" y="1821"/>
                    <a:pt x="4099" y="1975"/>
                  </a:cubicBezTo>
                  <a:lnTo>
                    <a:pt x="5066" y="3448"/>
                  </a:lnTo>
                  <a:lnTo>
                    <a:pt x="6728" y="2769"/>
                  </a:lnTo>
                  <a:cubicBezTo>
                    <a:pt x="6830" y="2727"/>
                    <a:pt x="6947" y="2777"/>
                    <a:pt x="6989" y="2879"/>
                  </a:cubicBezTo>
                  <a:close/>
                  <a:moveTo>
                    <a:pt x="4791" y="0"/>
                  </a:moveTo>
                  <a:cubicBezTo>
                    <a:pt x="3562" y="0"/>
                    <a:pt x="2474" y="614"/>
                    <a:pt x="1815" y="1550"/>
                  </a:cubicBezTo>
                  <a:cubicBezTo>
                    <a:pt x="1952" y="1639"/>
                    <a:pt x="2085" y="1761"/>
                    <a:pt x="2213" y="1918"/>
                  </a:cubicBezTo>
                  <a:cubicBezTo>
                    <a:pt x="2704" y="1183"/>
                    <a:pt x="3499" y="668"/>
                    <a:pt x="4418" y="557"/>
                  </a:cubicBezTo>
                  <a:lnTo>
                    <a:pt x="4791" y="1189"/>
                  </a:lnTo>
                  <a:lnTo>
                    <a:pt x="5164" y="557"/>
                  </a:lnTo>
                  <a:cubicBezTo>
                    <a:pt x="6577" y="727"/>
                    <a:pt x="7700" y="1850"/>
                    <a:pt x="7870" y="3263"/>
                  </a:cubicBezTo>
                  <a:lnTo>
                    <a:pt x="7238" y="3636"/>
                  </a:lnTo>
                  <a:lnTo>
                    <a:pt x="7870" y="4009"/>
                  </a:lnTo>
                  <a:cubicBezTo>
                    <a:pt x="7756" y="4954"/>
                    <a:pt x="7215" y="5767"/>
                    <a:pt x="6448" y="6254"/>
                  </a:cubicBezTo>
                  <a:cubicBezTo>
                    <a:pt x="6497" y="6366"/>
                    <a:pt x="6524" y="6480"/>
                    <a:pt x="6529" y="6597"/>
                  </a:cubicBezTo>
                  <a:cubicBezTo>
                    <a:pt x="6533" y="6683"/>
                    <a:pt x="6524" y="6764"/>
                    <a:pt x="6506" y="6841"/>
                  </a:cubicBezTo>
                  <a:cubicBezTo>
                    <a:pt x="7648" y="6227"/>
                    <a:pt x="8427" y="5021"/>
                    <a:pt x="8427" y="3636"/>
                  </a:cubicBezTo>
                  <a:cubicBezTo>
                    <a:pt x="8427" y="1631"/>
                    <a:pt x="6796" y="0"/>
                    <a:pt x="4791" y="0"/>
                  </a:cubicBezTo>
                  <a:close/>
                  <a:moveTo>
                    <a:pt x="5719" y="5988"/>
                  </a:moveTo>
                  <a:cubicBezTo>
                    <a:pt x="4881" y="5315"/>
                    <a:pt x="4646" y="5646"/>
                    <a:pt x="4266" y="6026"/>
                  </a:cubicBezTo>
                  <a:cubicBezTo>
                    <a:pt x="4000" y="6292"/>
                    <a:pt x="3328" y="5737"/>
                    <a:pt x="2748" y="5157"/>
                  </a:cubicBezTo>
                  <a:cubicBezTo>
                    <a:pt x="2168" y="4576"/>
                    <a:pt x="1614" y="3905"/>
                    <a:pt x="1879" y="3639"/>
                  </a:cubicBezTo>
                  <a:cubicBezTo>
                    <a:pt x="2259" y="3259"/>
                    <a:pt x="2590" y="3024"/>
                    <a:pt x="1917" y="2186"/>
                  </a:cubicBezTo>
                  <a:cubicBezTo>
                    <a:pt x="1243" y="1348"/>
                    <a:pt x="794" y="1992"/>
                    <a:pt x="426" y="2360"/>
                  </a:cubicBezTo>
                  <a:cubicBezTo>
                    <a:pt x="0" y="2785"/>
                    <a:pt x="403" y="4370"/>
                    <a:pt x="1969" y="5936"/>
                  </a:cubicBezTo>
                  <a:cubicBezTo>
                    <a:pt x="3535" y="7502"/>
                    <a:pt x="5120" y="7905"/>
                    <a:pt x="5545" y="7480"/>
                  </a:cubicBezTo>
                  <a:cubicBezTo>
                    <a:pt x="5913" y="7111"/>
                    <a:pt x="6557" y="6662"/>
                    <a:pt x="5719" y="5988"/>
                  </a:cubicBezTo>
                  <a:close/>
                  <a:moveTo>
                    <a:pt x="1313" y="2641"/>
                  </a:moveTo>
                  <a:cubicBezTo>
                    <a:pt x="1302" y="2645"/>
                    <a:pt x="1285" y="2652"/>
                    <a:pt x="1264" y="2661"/>
                  </a:cubicBezTo>
                  <a:cubicBezTo>
                    <a:pt x="1224" y="2676"/>
                    <a:pt x="1176" y="2693"/>
                    <a:pt x="1123" y="2717"/>
                  </a:cubicBezTo>
                  <a:cubicBezTo>
                    <a:pt x="1099" y="2729"/>
                    <a:pt x="1071" y="2742"/>
                    <a:pt x="1045" y="2757"/>
                  </a:cubicBezTo>
                  <a:cubicBezTo>
                    <a:pt x="1019" y="2773"/>
                    <a:pt x="993" y="2791"/>
                    <a:pt x="969" y="2813"/>
                  </a:cubicBezTo>
                  <a:cubicBezTo>
                    <a:pt x="944" y="2834"/>
                    <a:pt x="924" y="2861"/>
                    <a:pt x="900" y="2888"/>
                  </a:cubicBezTo>
                  <a:cubicBezTo>
                    <a:pt x="883" y="2919"/>
                    <a:pt x="861" y="2951"/>
                    <a:pt x="849" y="2989"/>
                  </a:cubicBezTo>
                  <a:cubicBezTo>
                    <a:pt x="831" y="3024"/>
                    <a:pt x="825" y="3066"/>
                    <a:pt x="815" y="3106"/>
                  </a:cubicBezTo>
                  <a:cubicBezTo>
                    <a:pt x="807" y="3147"/>
                    <a:pt x="805" y="3190"/>
                    <a:pt x="800" y="3232"/>
                  </a:cubicBezTo>
                  <a:cubicBezTo>
                    <a:pt x="800" y="3316"/>
                    <a:pt x="803" y="3397"/>
                    <a:pt x="814" y="3466"/>
                  </a:cubicBezTo>
                  <a:cubicBezTo>
                    <a:pt x="820" y="3537"/>
                    <a:pt x="837" y="3596"/>
                    <a:pt x="844" y="3637"/>
                  </a:cubicBezTo>
                  <a:cubicBezTo>
                    <a:pt x="853" y="3678"/>
                    <a:pt x="858" y="3702"/>
                    <a:pt x="858" y="3702"/>
                  </a:cubicBezTo>
                  <a:cubicBezTo>
                    <a:pt x="858" y="3702"/>
                    <a:pt x="845" y="3681"/>
                    <a:pt x="823" y="3646"/>
                  </a:cubicBezTo>
                  <a:cubicBezTo>
                    <a:pt x="802" y="3609"/>
                    <a:pt x="766" y="3561"/>
                    <a:pt x="735" y="3494"/>
                  </a:cubicBezTo>
                  <a:cubicBezTo>
                    <a:pt x="699" y="3428"/>
                    <a:pt x="665" y="3347"/>
                    <a:pt x="633" y="3256"/>
                  </a:cubicBezTo>
                  <a:cubicBezTo>
                    <a:pt x="622" y="3209"/>
                    <a:pt x="606" y="3161"/>
                    <a:pt x="598" y="3108"/>
                  </a:cubicBezTo>
                  <a:cubicBezTo>
                    <a:pt x="592" y="3056"/>
                    <a:pt x="582" y="3001"/>
                    <a:pt x="586" y="2944"/>
                  </a:cubicBezTo>
                  <a:cubicBezTo>
                    <a:pt x="584" y="2887"/>
                    <a:pt x="596" y="2829"/>
                    <a:pt x="606" y="2771"/>
                  </a:cubicBezTo>
                  <a:cubicBezTo>
                    <a:pt x="623" y="2714"/>
                    <a:pt x="641" y="2657"/>
                    <a:pt x="669" y="2606"/>
                  </a:cubicBezTo>
                  <a:cubicBezTo>
                    <a:pt x="694" y="2554"/>
                    <a:pt x="726" y="2507"/>
                    <a:pt x="757" y="2466"/>
                  </a:cubicBezTo>
                  <a:cubicBezTo>
                    <a:pt x="789" y="2423"/>
                    <a:pt x="822" y="2389"/>
                    <a:pt x="853" y="2356"/>
                  </a:cubicBezTo>
                  <a:cubicBezTo>
                    <a:pt x="915" y="2296"/>
                    <a:pt x="969" y="2251"/>
                    <a:pt x="1000" y="2224"/>
                  </a:cubicBezTo>
                  <a:cubicBezTo>
                    <a:pt x="1018" y="2209"/>
                    <a:pt x="1025" y="2201"/>
                    <a:pt x="1033" y="2194"/>
                  </a:cubicBezTo>
                  <a:cubicBezTo>
                    <a:pt x="1040" y="2187"/>
                    <a:pt x="1044" y="2183"/>
                    <a:pt x="1044" y="2183"/>
                  </a:cubicBezTo>
                  <a:lnTo>
                    <a:pt x="1332" y="2633"/>
                  </a:lnTo>
                  <a:cubicBezTo>
                    <a:pt x="1331" y="2633"/>
                    <a:pt x="1325" y="2636"/>
                    <a:pt x="1313" y="2641"/>
                  </a:cubicBezTo>
                  <a:close/>
                  <a:moveTo>
                    <a:pt x="5627" y="6912"/>
                  </a:moveTo>
                  <a:cubicBezTo>
                    <a:pt x="5599" y="6947"/>
                    <a:pt x="5555" y="7001"/>
                    <a:pt x="5495" y="7063"/>
                  </a:cubicBezTo>
                  <a:cubicBezTo>
                    <a:pt x="5463" y="7093"/>
                    <a:pt x="5430" y="7126"/>
                    <a:pt x="5389" y="7157"/>
                  </a:cubicBezTo>
                  <a:cubicBezTo>
                    <a:pt x="5350" y="7189"/>
                    <a:pt x="5304" y="7218"/>
                    <a:pt x="5256" y="7246"/>
                  </a:cubicBezTo>
                  <a:cubicBezTo>
                    <a:pt x="5207" y="7273"/>
                    <a:pt x="5155" y="7296"/>
                    <a:pt x="5100" y="7313"/>
                  </a:cubicBezTo>
                  <a:cubicBezTo>
                    <a:pt x="5045" y="7330"/>
                    <a:pt x="4989" y="7343"/>
                    <a:pt x="4933" y="7348"/>
                  </a:cubicBezTo>
                  <a:lnTo>
                    <a:pt x="4850" y="7354"/>
                  </a:lnTo>
                  <a:lnTo>
                    <a:pt x="4770" y="7349"/>
                  </a:lnTo>
                  <a:cubicBezTo>
                    <a:pt x="4717" y="7349"/>
                    <a:pt x="4668" y="7335"/>
                    <a:pt x="4621" y="7327"/>
                  </a:cubicBezTo>
                  <a:cubicBezTo>
                    <a:pt x="4573" y="7318"/>
                    <a:pt x="4531" y="7300"/>
                    <a:pt x="4490" y="7289"/>
                  </a:cubicBezTo>
                  <a:cubicBezTo>
                    <a:pt x="4449" y="7278"/>
                    <a:pt x="4412" y="7257"/>
                    <a:pt x="4378" y="7244"/>
                  </a:cubicBezTo>
                  <a:cubicBezTo>
                    <a:pt x="4309" y="7217"/>
                    <a:pt x="4259" y="7185"/>
                    <a:pt x="4222" y="7165"/>
                  </a:cubicBezTo>
                  <a:cubicBezTo>
                    <a:pt x="4186" y="7145"/>
                    <a:pt x="4165" y="7134"/>
                    <a:pt x="4165" y="7134"/>
                  </a:cubicBezTo>
                  <a:cubicBezTo>
                    <a:pt x="4165" y="7134"/>
                    <a:pt x="4188" y="7137"/>
                    <a:pt x="4230" y="7144"/>
                  </a:cubicBezTo>
                  <a:cubicBezTo>
                    <a:pt x="4271" y="7149"/>
                    <a:pt x="4330" y="7162"/>
                    <a:pt x="4400" y="7163"/>
                  </a:cubicBezTo>
                  <a:cubicBezTo>
                    <a:pt x="4434" y="7164"/>
                    <a:pt x="4470" y="7170"/>
                    <a:pt x="4510" y="7167"/>
                  </a:cubicBezTo>
                  <a:cubicBezTo>
                    <a:pt x="4549" y="7164"/>
                    <a:pt x="4590" y="7165"/>
                    <a:pt x="4631" y="7158"/>
                  </a:cubicBezTo>
                  <a:cubicBezTo>
                    <a:pt x="4671" y="7150"/>
                    <a:pt x="4713" y="7148"/>
                    <a:pt x="4752" y="7133"/>
                  </a:cubicBezTo>
                  <a:lnTo>
                    <a:pt x="4811" y="7115"/>
                  </a:lnTo>
                  <a:lnTo>
                    <a:pt x="4866" y="7090"/>
                  </a:lnTo>
                  <a:cubicBezTo>
                    <a:pt x="5009" y="7020"/>
                    <a:pt x="5088" y="6897"/>
                    <a:pt x="5133" y="6795"/>
                  </a:cubicBezTo>
                  <a:cubicBezTo>
                    <a:pt x="5155" y="6742"/>
                    <a:pt x="5171" y="6695"/>
                    <a:pt x="5183" y="6659"/>
                  </a:cubicBezTo>
                  <a:cubicBezTo>
                    <a:pt x="5197" y="6621"/>
                    <a:pt x="5204" y="6599"/>
                    <a:pt x="5204" y="6599"/>
                  </a:cubicBezTo>
                  <a:lnTo>
                    <a:pt x="5670" y="6859"/>
                  </a:lnTo>
                  <a:cubicBezTo>
                    <a:pt x="5670" y="6859"/>
                    <a:pt x="5654" y="6878"/>
                    <a:pt x="5627" y="6912"/>
                  </a:cubicBez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a:extLst>
                <a:ext uri="{FF2B5EF4-FFF2-40B4-BE49-F238E27FC236}">
                  <a16:creationId xmlns:a16="http://schemas.microsoft.com/office/drawing/2014/main" xmlns="" id="{92211DE2-4F69-81FC-6ADD-DB59B939135E}"/>
                </a:ext>
              </a:extLst>
            </p:cNvPr>
            <p:cNvSpPr txBox="1"/>
            <p:nvPr/>
          </p:nvSpPr>
          <p:spPr>
            <a:xfrm>
              <a:off x="3804621" y="1898033"/>
              <a:ext cx="5741699" cy="1437417"/>
            </a:xfrm>
            <a:prstGeom prst="rect">
              <a:avLst/>
            </a:prstGeom>
            <a:noFill/>
            <a:ln>
              <a:noFill/>
            </a:ln>
          </p:spPr>
          <p:txBody>
            <a:bodyPr wrap="square" lIns="91440" tIns="45720" rIns="91440" bIns="45720" anchor="t" anchorCtr="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常见（≥</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1/100 </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至</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&lt;1/10</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）的不良反应为：皮肤粘膜念珠菌病、腹泻；</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不常见（≥</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1/1000 </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至</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&lt;1/100</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）的不良反应为：</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头晕、头痛、恶心、呕吐、消化不良、</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AST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或</a:t>
              </a:r>
              <a:r>
                <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ALT</a:t>
              </a:r>
              <a:r>
                <a:rPr kumimoji="0" lang="zh-CN" altLang="en-US"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升高、皮疹、瘙痒、荨麻疹。</a:t>
              </a:r>
              <a:endParaRPr kumimoji="0" lang="en-US" altLang="zh-CN" sz="10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a:lnSpc>
                  <a:spcPct val="150000"/>
                </a:lnSpc>
              </a:pPr>
              <a:r>
                <a:rPr lang="zh-CN" altLang="en-US" sz="1100" b="1" dirty="0">
                  <a:gradFill>
                    <a:gsLst>
                      <a:gs pos="67000">
                        <a:srgbClr val="3C76B7"/>
                      </a:gs>
                      <a:gs pos="3497">
                        <a:srgbClr val="00B0F0"/>
                      </a:gs>
                      <a:gs pos="35000">
                        <a:schemeClr val="accent5"/>
                      </a:gs>
                      <a:gs pos="100000">
                        <a:srgbClr val="3169AC"/>
                      </a:gs>
                    </a:gsLst>
                    <a:lin ang="16200000" scaled="0"/>
                  </a:gradFill>
                  <a:latin typeface="微软雅黑" panose="020B0503020204020204" pitchFamily="34" charset="-122"/>
                  <a:ea typeface="微软雅黑" panose="020B0503020204020204" pitchFamily="34" charset="-122"/>
                </a:rPr>
                <a:t>上市至今未收到不良反应反馈</a:t>
              </a:r>
              <a:endParaRPr lang="en-US" altLang="zh-CN" sz="1100" b="1" dirty="0">
                <a:gradFill>
                  <a:gsLst>
                    <a:gs pos="67000">
                      <a:srgbClr val="3C76B7"/>
                    </a:gs>
                    <a:gs pos="3497">
                      <a:srgbClr val="00B0F0"/>
                    </a:gs>
                    <a:gs pos="35000">
                      <a:schemeClr val="accent5"/>
                    </a:gs>
                    <a:gs pos="100000">
                      <a:srgbClr val="3169AC"/>
                    </a:gs>
                  </a:gsLst>
                  <a:lin ang="16200000" scaled="0"/>
                </a:gradFill>
                <a:latin typeface="微软雅黑" panose="020B0503020204020204" pitchFamily="34" charset="-122"/>
                <a:ea typeface="微软雅黑" panose="020B0503020204020204" pitchFamily="34" charset="-122"/>
              </a:endParaRPr>
            </a:p>
            <a:p>
              <a:pPr>
                <a:lnSpc>
                  <a:spcPct val="150000"/>
                </a:lnSpc>
              </a:pPr>
              <a:r>
                <a:rPr lang="zh-CN" altLang="en-US" sz="1100" b="1" dirty="0">
                  <a:gradFill>
                    <a:gsLst>
                      <a:gs pos="67000">
                        <a:srgbClr val="3C76B7"/>
                      </a:gs>
                      <a:gs pos="3497">
                        <a:srgbClr val="00B0F0"/>
                      </a:gs>
                      <a:gs pos="35000">
                        <a:schemeClr val="accent5"/>
                      </a:gs>
                      <a:gs pos="100000">
                        <a:srgbClr val="3169AC"/>
                      </a:gs>
                    </a:gsLst>
                    <a:lin ang="16200000" scaled="0"/>
                  </a:gradFill>
                  <a:latin typeface="微软雅黑" panose="020B0503020204020204" pitchFamily="34" charset="-122"/>
                  <a:ea typeface="微软雅黑" panose="020B0503020204020204" pitchFamily="34" charset="-122"/>
                </a:rPr>
                <a:t>未发布过任何安全性警告、黑框警告、撤市等相关信息</a:t>
              </a:r>
              <a:endParaRPr lang="en-GB" altLang="zh-CN" sz="1100" b="1" dirty="0">
                <a:gradFill>
                  <a:gsLst>
                    <a:gs pos="67000">
                      <a:srgbClr val="3C76B7"/>
                    </a:gs>
                    <a:gs pos="3497">
                      <a:srgbClr val="00B0F0"/>
                    </a:gs>
                    <a:gs pos="35000">
                      <a:schemeClr val="accent5"/>
                    </a:gs>
                    <a:gs pos="100000">
                      <a:srgbClr val="3169AC"/>
                    </a:gs>
                  </a:gsLst>
                  <a:lin ang="16200000" scaled="0"/>
                </a:gra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xmlns="" id="{C62FDD5C-A933-BED9-97D8-750F70C0D35A}"/>
                </a:ext>
              </a:extLst>
            </p:cNvPr>
            <p:cNvSpPr/>
            <p:nvPr/>
          </p:nvSpPr>
          <p:spPr>
            <a:xfrm>
              <a:off x="3897050" y="1497391"/>
              <a:ext cx="5085025" cy="398352"/>
            </a:xfrm>
            <a:prstGeom prst="rect">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n"/>
              </a:pPr>
              <a:r>
                <a:rPr lang="zh-CN" altLang="en-US" sz="1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不良反应发生率低，多数症状少见、轻微</a:t>
              </a:r>
            </a:p>
          </p:txBody>
        </p:sp>
      </p:grpSp>
      <p:grpSp>
        <p:nvGrpSpPr>
          <p:cNvPr id="15" name="组合 14">
            <a:extLst>
              <a:ext uri="{FF2B5EF4-FFF2-40B4-BE49-F238E27FC236}">
                <a16:creationId xmlns:a16="http://schemas.microsoft.com/office/drawing/2014/main" xmlns="" id="{D7E1EF3B-E1BA-344D-4F89-ECC58FC44F12}"/>
              </a:ext>
            </a:extLst>
          </p:cNvPr>
          <p:cNvGrpSpPr/>
          <p:nvPr/>
        </p:nvGrpSpPr>
        <p:grpSpPr>
          <a:xfrm>
            <a:off x="3945488" y="2821546"/>
            <a:ext cx="8064667" cy="3799169"/>
            <a:chOff x="3639596" y="3698877"/>
            <a:chExt cx="8064667" cy="3799169"/>
          </a:xfrm>
        </p:grpSpPr>
        <p:sp>
          <p:nvSpPr>
            <p:cNvPr id="60" name="矩形 59">
              <a:extLst>
                <a:ext uri="{FF2B5EF4-FFF2-40B4-BE49-F238E27FC236}">
                  <a16:creationId xmlns:a16="http://schemas.microsoft.com/office/drawing/2014/main" xmlns="" id="{2B128CB0-15CA-3E05-018F-7EE513B0F5B6}"/>
                </a:ext>
              </a:extLst>
            </p:cNvPr>
            <p:cNvSpPr/>
            <p:nvPr/>
          </p:nvSpPr>
          <p:spPr>
            <a:xfrm>
              <a:off x="3639596" y="3905621"/>
              <a:ext cx="7791241" cy="3592425"/>
            </a:xfrm>
            <a:prstGeom prst="rect">
              <a:avLst/>
            </a:prstGeom>
            <a:solidFill>
              <a:schemeClr val="accent2">
                <a:alpha val="10000"/>
              </a:schemeClr>
            </a:solidFill>
            <a:ln w="12700" cap="rnd">
              <a:gradFill>
                <a:gsLst>
                  <a:gs pos="0">
                    <a:schemeClr val="accent2"/>
                  </a:gs>
                  <a:gs pos="100000">
                    <a:schemeClr val="accent2">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zh-CN" altLang="en-US" sz="1400" b="1" dirty="0">
                <a:solidFill>
                  <a:schemeClr val="tx1"/>
                </a:solidFill>
              </a:endParaRPr>
            </a:p>
          </p:txBody>
        </p:sp>
        <p:sp>
          <p:nvSpPr>
            <p:cNvPr id="62" name="文本框 61">
              <a:extLst>
                <a:ext uri="{FF2B5EF4-FFF2-40B4-BE49-F238E27FC236}">
                  <a16:creationId xmlns:a16="http://schemas.microsoft.com/office/drawing/2014/main" xmlns="" id="{0E97326E-3185-0F0F-2175-2558247B4DDE}"/>
                </a:ext>
              </a:extLst>
            </p:cNvPr>
            <p:cNvSpPr txBox="1"/>
            <p:nvPr/>
          </p:nvSpPr>
          <p:spPr>
            <a:xfrm>
              <a:off x="3804620" y="4107985"/>
              <a:ext cx="7501099" cy="2702209"/>
            </a:xfrm>
            <a:prstGeom prst="rect">
              <a:avLst/>
            </a:prstGeom>
            <a:noFill/>
            <a:ln>
              <a:noFill/>
            </a:ln>
          </p:spPr>
          <p:txBody>
            <a:bodyPr wrap="square" lIns="91440" tIns="45720" rIns="91440" bIns="45720" anchor="t" anchorCtr="0">
              <a:noAutofit/>
            </a:bodyPr>
            <a:lstStyle/>
            <a:p>
              <a:pPr marL="171450" marR="0" lvl="0" indent="-171450" fontAlgn="auto">
                <a:lnSpc>
                  <a:spcPct val="150000"/>
                </a:lnSpc>
                <a:spcBef>
                  <a:spcPts val="0"/>
                </a:spcBef>
                <a:spcAft>
                  <a:spcPts val="0"/>
                </a:spcAft>
                <a:buClrTx/>
                <a:buSzPct val="100000"/>
                <a:buFont typeface="Wingdings" panose="05000000000000000000" pitchFamily="2" charset="2"/>
                <a:buChar char="l"/>
                <a:defRPr/>
              </a:pP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阿莫西林克拉维酸配比剂型研究进展</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指出：</a:t>
              </a:r>
              <a:endParaRPr lang="en-US" altLang="zh-CN" sz="1100" b="1" dirty="0">
                <a:latin typeface="微软雅黑" panose="020B0503020204020204" pitchFamily="34" charset="-122"/>
                <a:ea typeface="微软雅黑" panose="020B0503020204020204" pitchFamily="34" charset="-122"/>
              </a:endParaRPr>
            </a:p>
            <a:p>
              <a:pPr marL="228600" marR="0" lvl="0" indent="-228600" fontAlgn="auto">
                <a:lnSpc>
                  <a:spcPct val="150000"/>
                </a:lnSpc>
                <a:spcBef>
                  <a:spcPts val="0"/>
                </a:spcBef>
                <a:spcAft>
                  <a:spcPts val="0"/>
                </a:spcAft>
                <a:buClrTx/>
                <a:buSzPct val="100000"/>
                <a:buFont typeface="+mj-lt"/>
                <a:buAutoNum type="arabicPeriod"/>
                <a:defRPr/>
              </a:pPr>
              <a:r>
                <a:rPr lang="zh-CN" altLang="en-US" sz="1200" b="1" dirty="0">
                  <a:solidFill>
                    <a:srgbClr val="FF0000"/>
                  </a:solidFill>
                  <a:latin typeface="微软雅黑" panose="020B0503020204020204" pitchFamily="34" charset="-122"/>
                  <a:ea typeface="微软雅黑" panose="020B0503020204020204" pitchFamily="34" charset="-122"/>
                </a:rPr>
                <a:t>克拉维酸剂量</a:t>
              </a:r>
              <a:r>
                <a:rPr lang="zh-CN" altLang="en-US" sz="1200" dirty="0">
                  <a:solidFill>
                    <a:srgbClr val="FF0000"/>
                  </a:solidFill>
                  <a:latin typeface="微软雅黑" panose="020B0503020204020204" pitchFamily="34" charset="-122"/>
                  <a:ea typeface="微软雅黑" panose="020B0503020204020204" pitchFamily="34" charset="-122"/>
                </a:rPr>
                <a:t>在制剂中占比不宜过高</a:t>
              </a:r>
              <a:r>
                <a:rPr lang="zh-CN" altLang="en-US" sz="1100" dirty="0">
                  <a:latin typeface="微软雅黑" panose="020B0503020204020204" pitchFamily="34" charset="-122"/>
                  <a:ea typeface="微软雅黑" panose="020B0503020204020204" pitchFamily="34" charset="-122"/>
                </a:rPr>
                <a:t>，并且过高的酶抑制剂</a:t>
              </a:r>
              <a:r>
                <a:rPr lang="zh-CN" altLang="en-US" sz="1100" b="1" dirty="0">
                  <a:latin typeface="微软雅黑" panose="020B0503020204020204" pitchFamily="34" charset="-122"/>
                  <a:ea typeface="微软雅黑" panose="020B0503020204020204" pitchFamily="34" charset="-122"/>
                </a:rPr>
                <a:t>并不与抗菌疗效成正相关</a:t>
              </a:r>
            </a:p>
            <a:p>
              <a:pPr marL="228600" marR="0" lvl="0" indent="-228600" fontAlgn="auto">
                <a:lnSpc>
                  <a:spcPct val="150000"/>
                </a:lnSpc>
                <a:spcBef>
                  <a:spcPts val="0"/>
                </a:spcBef>
                <a:spcAft>
                  <a:spcPts val="0"/>
                </a:spcAft>
                <a:buClrTx/>
                <a:buSzPct val="100000"/>
                <a:buFont typeface="+mj-lt"/>
                <a:buAutoNum type="arabicPeriod"/>
                <a:defRPr/>
              </a:pPr>
              <a:r>
                <a:rPr lang="zh-CN" altLang="en-US" sz="1100" dirty="0">
                  <a:latin typeface="微软雅黑" panose="020B0503020204020204" pitchFamily="34" charset="-122"/>
                  <a:ea typeface="微软雅黑" panose="020B0503020204020204" pitchFamily="34" charset="-122"/>
                </a:rPr>
                <a:t>当酶抑制剂（克拉维酸）含量可以完全抑制</a:t>
              </a:r>
              <a:r>
                <a:rPr lang="en-US" altLang="zh-CN" sz="1100" dirty="0">
                  <a:latin typeface="微软雅黑" panose="020B0503020204020204" pitchFamily="34" charset="-122"/>
                  <a:ea typeface="微软雅黑" panose="020B0503020204020204" pitchFamily="34" charset="-122"/>
                </a:rPr>
                <a:t>β-</a:t>
              </a:r>
              <a:r>
                <a:rPr lang="zh-CN" altLang="en-US" sz="1100" dirty="0">
                  <a:latin typeface="微软雅黑" panose="020B0503020204020204" pitchFamily="34" charset="-122"/>
                  <a:ea typeface="微软雅黑" panose="020B0503020204020204" pitchFamily="34" charset="-122"/>
                </a:rPr>
                <a:t>内酰酶的活性时，只有</a:t>
              </a:r>
              <a:r>
                <a:rPr lang="zh-CN" altLang="en-US" sz="1100" b="1" dirty="0">
                  <a:solidFill>
                    <a:srgbClr val="FF0000"/>
                  </a:solidFill>
                  <a:latin typeface="微软雅黑" panose="020B0503020204020204" pitchFamily="34" charset="-122"/>
                  <a:ea typeface="微软雅黑" panose="020B0503020204020204" pitchFamily="34" charset="-122"/>
                </a:rPr>
                <a:t>增加阿莫西林的比例才能起到更好的抗菌疗效</a:t>
              </a:r>
            </a:p>
            <a:p>
              <a:pPr>
                <a:lnSpc>
                  <a:spcPct val="150000"/>
                </a:lnSpc>
                <a:buSzPct val="100000"/>
                <a:defRPr/>
              </a:pPr>
              <a:endParaRPr lang="en-US" altLang="zh-CN" sz="1100" dirty="0">
                <a:latin typeface="微软雅黑" panose="020B0503020204020204" pitchFamily="34" charset="-122"/>
                <a:ea typeface="微软雅黑" panose="020B0503020204020204" pitchFamily="34" charset="-122"/>
              </a:endParaRPr>
            </a:p>
            <a:p>
              <a:pPr>
                <a:lnSpc>
                  <a:spcPct val="150000"/>
                </a:lnSpc>
                <a:buSzPct val="100000"/>
                <a:defRPr/>
              </a:pPr>
              <a:r>
                <a:rPr lang="zh-CN" altLang="en-US" sz="1100" dirty="0">
                  <a:latin typeface="微软雅黑" panose="020B0503020204020204" pitchFamily="34" charset="-122"/>
                  <a:ea typeface="微软雅黑" panose="020B0503020204020204" pitchFamily="34" charset="-122"/>
                </a:rPr>
                <a:t>克拉维酸可能是引起腹泻和胆汁淤积性肝炎的主要原因，已有研究提示克拉维酸是导致阿莫西林克拉维酸钾肝毒性反应的致病组分，</a:t>
              </a:r>
              <a:r>
                <a:rPr lang="zh-CN" altLang="en-US" sz="1200" b="1" dirty="0">
                  <a:solidFill>
                    <a:srgbClr val="FF0000"/>
                  </a:solidFill>
                  <a:latin typeface="微软雅黑" panose="020B0503020204020204" pitchFamily="34" charset="-122"/>
                  <a:ea typeface="微软雅黑" panose="020B0503020204020204" pitchFamily="34" charset="-122"/>
                </a:rPr>
                <a:t>降低克拉维酸</a:t>
              </a:r>
              <a:r>
                <a:rPr lang="zh-CN" altLang="en-US" sz="1100" dirty="0">
                  <a:latin typeface="微软雅黑" panose="020B0503020204020204" pitchFamily="34" charset="-122"/>
                  <a:ea typeface="微软雅黑" panose="020B0503020204020204" pitchFamily="34" charset="-122"/>
                </a:rPr>
                <a:t>的比例，</a:t>
              </a:r>
              <a:r>
                <a:rPr lang="zh-CN" altLang="en-US" sz="1200" b="1" dirty="0">
                  <a:solidFill>
                    <a:srgbClr val="FF0000"/>
                  </a:solidFill>
                  <a:latin typeface="微软雅黑" panose="020B0503020204020204" pitchFamily="34" charset="-122"/>
                  <a:ea typeface="微软雅黑" panose="020B0503020204020204" pitchFamily="34" charset="-122"/>
                </a:rPr>
                <a:t>可降低</a:t>
              </a:r>
              <a:r>
                <a:rPr lang="zh-CN" altLang="en-US" sz="1100" dirty="0">
                  <a:latin typeface="微软雅黑" panose="020B0503020204020204" pitchFamily="34" charset="-122"/>
                  <a:ea typeface="微软雅黑" panose="020B0503020204020204" pitchFamily="34" charset="-122"/>
                </a:rPr>
                <a:t>阿莫西林克拉维酸复方的</a:t>
              </a:r>
              <a:r>
                <a:rPr lang="zh-CN" altLang="en-US" sz="1200" b="1" dirty="0">
                  <a:solidFill>
                    <a:srgbClr val="FF0000"/>
                  </a:solidFill>
                  <a:latin typeface="微软雅黑" panose="020B0503020204020204" pitchFamily="34" charset="-122"/>
                  <a:ea typeface="微软雅黑" panose="020B0503020204020204" pitchFamily="34" charset="-122"/>
                </a:rPr>
                <a:t>肝毒性</a:t>
              </a:r>
              <a:r>
                <a:rPr lang="zh-CN" altLang="en-US" sz="1100" dirty="0">
                  <a:latin typeface="微软雅黑" panose="020B0503020204020204" pitchFamily="34" charset="-122"/>
                  <a:ea typeface="微软雅黑" panose="020B0503020204020204" pitchFamily="34" charset="-122"/>
                </a:rPr>
                <a:t>。</a:t>
              </a:r>
              <a:endParaRPr lang="en-US" altLang="zh-CN" sz="1100" dirty="0">
                <a:latin typeface="微软雅黑" panose="020B0503020204020204" pitchFamily="34" charset="-122"/>
                <a:ea typeface="微软雅黑" panose="020B0503020204020204" pitchFamily="34" charset="-122"/>
              </a:endParaRPr>
            </a:p>
            <a:p>
              <a:pPr marL="171450" indent="-171450">
                <a:lnSpc>
                  <a:spcPct val="150000"/>
                </a:lnSpc>
                <a:buSzPct val="100000"/>
                <a:buFont typeface="Wingdings" panose="05000000000000000000" pitchFamily="2" charset="2"/>
                <a:buChar char="l"/>
                <a:defRPr/>
              </a:pPr>
              <a:r>
                <a:rPr lang="zh-CN" altLang="en-US" sz="1100" b="1" dirty="0">
                  <a:latin typeface="微软雅黑" panose="020B0503020204020204" pitchFamily="34" charset="-122"/>
                  <a:ea typeface="微软雅黑" panose="020B0503020204020204" pitchFamily="34" charset="-122"/>
                </a:rPr>
                <a:t>加拿大儿科学会</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感染病与免疫委员会发布的</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六个月及以上儿童急性中耳炎治疗指南</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指出</a:t>
              </a:r>
              <a:r>
                <a:rPr lang="en-US" altLang="zh-CN" sz="1100" b="1" dirty="0">
                  <a:latin typeface="微软雅黑" panose="020B0503020204020204" pitchFamily="34" charset="-122"/>
                  <a:ea typeface="微软雅黑" panose="020B0503020204020204" pitchFamily="34" charset="-122"/>
                </a:rPr>
                <a:t>:</a:t>
              </a:r>
            </a:p>
            <a:p>
              <a:pPr>
                <a:lnSpc>
                  <a:spcPct val="150000"/>
                </a:lnSpc>
                <a:buSzPct val="100000"/>
                <a:defRPr/>
              </a:pPr>
              <a:r>
                <a:rPr lang="zh-CN" altLang="en-US" sz="1100" b="1" dirty="0">
                  <a:latin typeface="微软雅黑" panose="020B0503020204020204" pitchFamily="34" charset="-122"/>
                  <a:ea typeface="微软雅黑" panose="020B0503020204020204" pitchFamily="34" charset="-122"/>
                </a:rPr>
                <a:t>与腹泻风险较高相关的克拉维酸，儿童用量不应超过</a:t>
              </a:r>
              <a:r>
                <a:rPr lang="en-US" altLang="zh-CN" sz="1100" b="1" dirty="0">
                  <a:latin typeface="微软雅黑" panose="020B0503020204020204" pitchFamily="34" charset="-122"/>
                  <a:ea typeface="微软雅黑" panose="020B0503020204020204" pitchFamily="34" charset="-122"/>
                </a:rPr>
                <a:t>10mg/kg/</a:t>
              </a:r>
              <a:r>
                <a:rPr lang="zh-CN" altLang="en-US" sz="1100" b="1" dirty="0">
                  <a:latin typeface="微软雅黑" panose="020B0503020204020204" pitchFamily="34" charset="-122"/>
                  <a:ea typeface="微软雅黑" panose="020B0503020204020204" pitchFamily="34" charset="-122"/>
                </a:rPr>
                <a:t>天。</a:t>
              </a:r>
              <a:endParaRPr lang="en-US" altLang="zh-CN" sz="1100" dirty="0">
                <a:latin typeface="微软雅黑" panose="020B0503020204020204" pitchFamily="34" charset="-122"/>
                <a:ea typeface="微软雅黑" panose="020B0503020204020204" pitchFamily="34" charset="-122"/>
              </a:endParaRPr>
            </a:p>
            <a:p>
              <a:pPr marL="171450" indent="-171450">
                <a:lnSpc>
                  <a:spcPct val="150000"/>
                </a:lnSpc>
                <a:buSzPct val="100000"/>
                <a:buFont typeface="Wingdings" panose="05000000000000000000" pitchFamily="2" charset="2"/>
                <a:buChar char="l"/>
                <a:defRPr/>
              </a:pPr>
              <a:r>
                <a:rPr lang="en-US" altLang="zh-CN" sz="1100" b="1" dirty="0">
                  <a:latin typeface="微软雅黑" panose="020B0503020204020204" pitchFamily="34" charset="-122"/>
                  <a:ea typeface="微软雅黑" panose="020B0503020204020204" pitchFamily="34" charset="-122"/>
                </a:rPr>
                <a:t>EMA</a:t>
              </a:r>
              <a:r>
                <a:rPr lang="zh-CN" altLang="en-US" sz="1100" b="1" dirty="0">
                  <a:latin typeface="微软雅黑" panose="020B0503020204020204" pitchFamily="34" charset="-122"/>
                  <a:ea typeface="微软雅黑" panose="020B0503020204020204" pitchFamily="34" charset="-122"/>
                </a:rPr>
                <a:t>（欧洲药品管理局）报告</a:t>
              </a:r>
              <a:r>
                <a:rPr lang="zh-CN" altLang="en-US" sz="1100" dirty="0">
                  <a:latin typeface="微软雅黑" panose="020B0503020204020204" pitchFamily="34" charset="-122"/>
                  <a:ea typeface="微软雅黑" panose="020B0503020204020204" pitchFamily="34" charset="-122"/>
                </a:rPr>
                <a:t>指出应提高阿莫西林剂量，限制克拉维酸剂量：</a:t>
              </a:r>
            </a:p>
            <a:p>
              <a:pPr marL="228600" marR="0" lvl="0" indent="-228600" fontAlgn="auto">
                <a:lnSpc>
                  <a:spcPct val="150000"/>
                </a:lnSpc>
                <a:spcBef>
                  <a:spcPts val="0"/>
                </a:spcBef>
                <a:spcAft>
                  <a:spcPts val="0"/>
                </a:spcAft>
                <a:buClrTx/>
                <a:buSzPct val="100000"/>
                <a:buFont typeface="+mj-lt"/>
                <a:buAutoNum type="arabicPeriod"/>
                <a:defRPr/>
              </a:pPr>
              <a:r>
                <a:rPr lang="zh-CN" altLang="en-US" sz="1100" dirty="0">
                  <a:latin typeface="微软雅黑" panose="020B0503020204020204" pitchFamily="34" charset="-122"/>
                  <a:ea typeface="微软雅黑" panose="020B0503020204020204" pitchFamily="34" charset="-122"/>
                </a:rPr>
                <a:t>在耐药菌流行率较高的地区或感染严重的情况，适合使用更高剂量的阿莫西林</a:t>
              </a:r>
            </a:p>
            <a:p>
              <a:pPr marL="228600" marR="0" lvl="0" indent="-228600" fontAlgn="auto">
                <a:lnSpc>
                  <a:spcPct val="150000"/>
                </a:lnSpc>
                <a:spcBef>
                  <a:spcPts val="0"/>
                </a:spcBef>
                <a:spcAft>
                  <a:spcPts val="0"/>
                </a:spcAft>
                <a:buClrTx/>
                <a:buSzPct val="100000"/>
                <a:buFont typeface="+mj-lt"/>
                <a:buAutoNum type="arabicPeriod"/>
                <a:defRPr/>
              </a:pPr>
              <a:r>
                <a:rPr lang="zh-CN" altLang="en-US" sz="1100" dirty="0">
                  <a:latin typeface="微软雅黑" panose="020B0503020204020204" pitchFamily="34" charset="-122"/>
                  <a:ea typeface="微软雅黑" panose="020B0503020204020204" pitchFamily="34" charset="-122"/>
                </a:rPr>
                <a:t>策略是阿莫西林的剂量提高，克拉维酸钾剂量保持不变</a:t>
              </a:r>
            </a:p>
            <a:p>
              <a:pPr marL="228600" marR="0" lvl="0" indent="-228600" fontAlgn="auto">
                <a:lnSpc>
                  <a:spcPct val="150000"/>
                </a:lnSpc>
                <a:spcBef>
                  <a:spcPts val="0"/>
                </a:spcBef>
                <a:spcAft>
                  <a:spcPts val="0"/>
                </a:spcAft>
                <a:buClrTx/>
                <a:buSzPct val="100000"/>
                <a:buFont typeface="+mj-lt"/>
                <a:buAutoNum type="arabicPeriod"/>
                <a:defRPr/>
              </a:pPr>
              <a:r>
                <a:rPr lang="zh-CN" altLang="en-US" sz="1100" dirty="0">
                  <a:latin typeface="微软雅黑" panose="020B0503020204020204" pitchFamily="34" charset="-122"/>
                  <a:ea typeface="微软雅黑" panose="020B0503020204020204" pitchFamily="34" charset="-122"/>
                </a:rPr>
                <a:t>删除</a:t>
              </a:r>
              <a:r>
                <a:rPr lang="en-US" altLang="zh-CN" sz="1100" dirty="0">
                  <a:latin typeface="微软雅黑" panose="020B0503020204020204" pitchFamily="34" charset="-122"/>
                  <a:ea typeface="微软雅黑" panose="020B0503020204020204" pitchFamily="34" charset="-122"/>
                </a:rPr>
                <a:t>5:1</a:t>
              </a:r>
              <a:r>
                <a:rPr lang="zh-CN" altLang="en-US" sz="1100" dirty="0">
                  <a:latin typeface="微软雅黑" panose="020B0503020204020204" pitchFamily="34" charset="-122"/>
                  <a:ea typeface="微软雅黑" panose="020B0503020204020204" pitchFamily="34" charset="-122"/>
                </a:rPr>
                <a:t>单独添加阿莫西林的用法，因为</a:t>
              </a:r>
              <a:r>
                <a:rPr lang="en-US" altLang="zh-CN" sz="1100" dirty="0">
                  <a:latin typeface="微软雅黑" panose="020B0503020204020204" pitchFamily="34" charset="-122"/>
                  <a:ea typeface="微软雅黑" panose="020B0503020204020204" pitchFamily="34" charset="-122"/>
                </a:rPr>
                <a:t>10:1</a:t>
              </a:r>
              <a:r>
                <a:rPr lang="zh-CN" altLang="en-US" sz="1100" dirty="0">
                  <a:latin typeface="微软雅黑" panose="020B0503020204020204" pitchFamily="34" charset="-122"/>
                  <a:ea typeface="微软雅黑" panose="020B0503020204020204" pitchFamily="34" charset="-122"/>
                </a:rPr>
                <a:t>提供了合适的替代方案</a:t>
              </a:r>
              <a:endParaRPr lang="en-US" altLang="zh-CN" sz="1100" dirty="0">
                <a:latin typeface="微软雅黑" panose="020B0503020204020204" pitchFamily="34" charset="-122"/>
                <a:ea typeface="微软雅黑" panose="020B0503020204020204" pitchFamily="34" charset="-122"/>
              </a:endParaRPr>
            </a:p>
            <a:p>
              <a:pPr marL="228600" marR="0" lvl="0" indent="-228600" fontAlgn="auto">
                <a:lnSpc>
                  <a:spcPct val="150000"/>
                </a:lnSpc>
                <a:spcBef>
                  <a:spcPts val="0"/>
                </a:spcBef>
                <a:spcAft>
                  <a:spcPts val="0"/>
                </a:spcAft>
                <a:buClrTx/>
                <a:buSzPct val="100000"/>
                <a:buFont typeface="+mj-lt"/>
                <a:buAutoNum type="arabicPeriod"/>
                <a:defRPr/>
              </a:pPr>
              <a:r>
                <a:rPr lang="zh-CN" altLang="en-US" sz="1100" dirty="0">
                  <a:latin typeface="微软雅黑" panose="020B0503020204020204" pitchFamily="34" charset="-122"/>
                  <a:ea typeface="微软雅黑" panose="020B0503020204020204" pitchFamily="34" charset="-122"/>
                </a:rPr>
                <a:t>克拉维酸钾每天剂量</a:t>
              </a:r>
              <a:r>
                <a:rPr lang="zh-CN" altLang="en-US" sz="1100" b="1" dirty="0">
                  <a:latin typeface="微软雅黑" panose="020B0503020204020204" pitchFamily="34" charset="-122"/>
                  <a:ea typeface="微软雅黑" panose="020B0503020204020204" pitchFamily="34" charset="-122"/>
                </a:rPr>
                <a:t>不能超过</a:t>
              </a:r>
              <a:r>
                <a:rPr lang="en-US" altLang="zh-CN" sz="1100" b="1" dirty="0">
                  <a:latin typeface="微软雅黑" panose="020B0503020204020204" pitchFamily="34" charset="-122"/>
                  <a:ea typeface="微软雅黑" panose="020B0503020204020204" pitchFamily="34" charset="-122"/>
                </a:rPr>
                <a:t>600mg</a:t>
              </a:r>
            </a:p>
          </p:txBody>
        </p:sp>
        <p:sp>
          <p:nvSpPr>
            <p:cNvPr id="61" name="矩形 60">
              <a:extLst>
                <a:ext uri="{FF2B5EF4-FFF2-40B4-BE49-F238E27FC236}">
                  <a16:creationId xmlns:a16="http://schemas.microsoft.com/office/drawing/2014/main" xmlns="" id="{27340731-EEB6-4A19-FBCD-0E7857C7A1BF}"/>
                </a:ext>
              </a:extLst>
            </p:cNvPr>
            <p:cNvSpPr/>
            <p:nvPr/>
          </p:nvSpPr>
          <p:spPr>
            <a:xfrm>
              <a:off x="3897050" y="3698877"/>
              <a:ext cx="6731757" cy="398352"/>
            </a:xfrm>
            <a:prstGeom prst="rect">
              <a:avLst/>
            </a:prstGeom>
            <a:gradFill>
              <a:gsLst>
                <a:gs pos="95000">
                  <a:schemeClr val="accent4"/>
                </a:gs>
                <a:gs pos="36000">
                  <a:schemeClr val="accent2"/>
                </a:gs>
              </a:gsLst>
              <a:lin ang="2700000" scaled="0"/>
            </a:gra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marL="171450" indent="-171450" defTabSz="913765">
                <a:buFont typeface="Wingdings" panose="05000000000000000000" pitchFamily="2" charset="2"/>
                <a:buChar char="n"/>
              </a:pP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优势：对比</a:t>
              </a: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5:1</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10:1</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可有效避免克拉维酸过量，降低肝损伤风险、减少腹泻发生</a:t>
              </a:r>
            </a:p>
          </p:txBody>
        </p:sp>
        <p:pic>
          <p:nvPicPr>
            <p:cNvPr id="12" name="图片 11">
              <a:extLst>
                <a:ext uri="{FF2B5EF4-FFF2-40B4-BE49-F238E27FC236}">
                  <a16:creationId xmlns:a16="http://schemas.microsoft.com/office/drawing/2014/main" xmlns="" id="{DE93C5BB-5C19-187C-DC79-2AEF4C4C5E1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82" b="94374" l="9919" r="89991"/>
                      </a14:imgEffect>
                      <a14:imgEffect>
                        <a14:artisticCrisscrossEtching/>
                      </a14:imgEffect>
                    </a14:imgLayer>
                  </a14:imgProps>
                </a:ext>
              </a:extLst>
            </a:blip>
            <a:srcRect r="9740" b="-513"/>
            <a:stretch/>
          </p:blipFill>
          <p:spPr>
            <a:xfrm>
              <a:off x="9106264" y="5838840"/>
              <a:ext cx="2597999" cy="1437417"/>
            </a:xfrm>
            <a:prstGeom prst="rect">
              <a:avLst/>
            </a:prstGeom>
            <a:effectLst>
              <a:outerShdw blurRad="50800" dist="50800" dir="5400000" algn="ctr" rotWithShape="0">
                <a:srgbClr val="000000">
                  <a:alpha val="10000"/>
                </a:srgbClr>
              </a:outerShdw>
            </a:effectLst>
          </p:spPr>
        </p:pic>
      </p:grpSp>
      <p:grpSp>
        <p:nvGrpSpPr>
          <p:cNvPr id="26" name="组合 25">
            <a:extLst>
              <a:ext uri="{FF2B5EF4-FFF2-40B4-BE49-F238E27FC236}">
                <a16:creationId xmlns:a16="http://schemas.microsoft.com/office/drawing/2014/main" xmlns="" id="{3CE7A009-84A8-6432-C8AE-15F5AF6CD0C2}"/>
              </a:ext>
            </a:extLst>
          </p:cNvPr>
          <p:cNvGrpSpPr/>
          <p:nvPr/>
        </p:nvGrpSpPr>
        <p:grpSpPr>
          <a:xfrm>
            <a:off x="944637" y="2911802"/>
            <a:ext cx="1502114" cy="2344475"/>
            <a:chOff x="385108" y="1500574"/>
            <a:chExt cx="1038055" cy="1924523"/>
          </a:xfrm>
        </p:grpSpPr>
        <p:sp>
          <p:nvSpPr>
            <p:cNvPr id="3" name="箭头: 右 2">
              <a:extLst>
                <a:ext uri="{FF2B5EF4-FFF2-40B4-BE49-F238E27FC236}">
                  <a16:creationId xmlns:a16="http://schemas.microsoft.com/office/drawing/2014/main" xmlns="" id="{2658CDF7-E612-6259-BE42-BC9E8D62324A}"/>
                </a:ext>
              </a:extLst>
            </p:cNvPr>
            <p:cNvSpPr/>
            <p:nvPr/>
          </p:nvSpPr>
          <p:spPr>
            <a:xfrm rot="16200000">
              <a:off x="-3834" y="1889516"/>
              <a:ext cx="1815940" cy="1038055"/>
            </a:xfrm>
            <a:prstGeom prst="rightArrow">
              <a:avLst/>
            </a:prstGeom>
            <a:gradFill flip="none" rotWithShape="1">
              <a:gsLst>
                <a:gs pos="80000">
                  <a:srgbClr val="B0C8E2"/>
                </a:gs>
                <a:gs pos="41000">
                  <a:srgbClr val="79A2CE"/>
                </a:gs>
                <a:gs pos="0">
                  <a:schemeClr val="accent5"/>
                </a:gs>
                <a:gs pos="100000">
                  <a:schemeClr val="bg1">
                    <a:alpha val="0"/>
                  </a:schemeClr>
                </a:gs>
              </a:gsLst>
              <a:lin ang="10800000" scaled="0"/>
              <a:tileRect/>
            </a:gra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20" name="文本框 19">
              <a:extLst>
                <a:ext uri="{FF2B5EF4-FFF2-40B4-BE49-F238E27FC236}">
                  <a16:creationId xmlns:a16="http://schemas.microsoft.com/office/drawing/2014/main" xmlns="" id="{046B1023-B052-83D2-1DB3-317931C14BC8}"/>
                </a:ext>
              </a:extLst>
            </p:cNvPr>
            <p:cNvSpPr txBox="1"/>
            <p:nvPr/>
          </p:nvSpPr>
          <p:spPr>
            <a:xfrm>
              <a:off x="755661" y="1924699"/>
              <a:ext cx="340309" cy="1500398"/>
            </a:xfrm>
            <a:prstGeom prst="rect">
              <a:avLst/>
            </a:prstGeom>
            <a:noFill/>
          </p:spPr>
          <p:txBody>
            <a:bodyPr vert="eaVert" wrap="square" rtlCol="0">
              <a:spAutoFit/>
            </a:bodyPr>
            <a:lstStyle/>
            <a:p>
              <a:r>
                <a:rPr lang="zh-CN" altLang="en-US" sz="2000" b="1" dirty="0">
                  <a:solidFill>
                    <a:schemeClr val="bg1">
                      <a:alpha val="80000"/>
                    </a:schemeClr>
                  </a:solidFill>
                  <a:effectLst>
                    <a:outerShdw blurRad="38100" dist="38100" dir="2700000" algn="tl">
                      <a:srgbClr val="000000"/>
                    </a:outerShdw>
                  </a:effectLst>
                </a:rPr>
                <a:t>阿莫西林</a:t>
              </a:r>
            </a:p>
          </p:txBody>
        </p:sp>
      </p:grpSp>
      <p:grpSp>
        <p:nvGrpSpPr>
          <p:cNvPr id="25" name="组合 24">
            <a:extLst>
              <a:ext uri="{FF2B5EF4-FFF2-40B4-BE49-F238E27FC236}">
                <a16:creationId xmlns:a16="http://schemas.microsoft.com/office/drawing/2014/main" xmlns="" id="{1125B94A-3940-5EAB-1487-429C01836E9C}"/>
              </a:ext>
            </a:extLst>
          </p:cNvPr>
          <p:cNvGrpSpPr/>
          <p:nvPr/>
        </p:nvGrpSpPr>
        <p:grpSpPr>
          <a:xfrm>
            <a:off x="1916792" y="3059841"/>
            <a:ext cx="1495977" cy="2017419"/>
            <a:chOff x="1474713" y="1683715"/>
            <a:chExt cx="1038057" cy="1632802"/>
          </a:xfrm>
        </p:grpSpPr>
        <p:sp>
          <p:nvSpPr>
            <p:cNvPr id="11" name="箭头: 右 10">
              <a:extLst>
                <a:ext uri="{FF2B5EF4-FFF2-40B4-BE49-F238E27FC236}">
                  <a16:creationId xmlns:a16="http://schemas.microsoft.com/office/drawing/2014/main" xmlns="" id="{ACC2FD64-F4C5-1DE7-F04F-19839D322947}"/>
                </a:ext>
              </a:extLst>
            </p:cNvPr>
            <p:cNvSpPr/>
            <p:nvPr/>
          </p:nvSpPr>
          <p:spPr>
            <a:xfrm rot="5400000">
              <a:off x="1177341" y="1981087"/>
              <a:ext cx="1632802" cy="1038057"/>
            </a:xfrm>
            <a:prstGeom prst="rightArrow">
              <a:avLst/>
            </a:prstGeom>
            <a:gradFill flip="none" rotWithShape="1">
              <a:gsLst>
                <a:gs pos="83233">
                  <a:srgbClr val="F7F7F7"/>
                </a:gs>
                <a:gs pos="66465">
                  <a:srgbClr val="EFEEEE"/>
                </a:gs>
                <a:gs pos="29400">
                  <a:srgbClr val="DEDCDC"/>
                </a:gs>
                <a:gs pos="0">
                  <a:schemeClr val="bg2">
                    <a:lumMod val="90000"/>
                  </a:schemeClr>
                </a:gs>
                <a:gs pos="100000">
                  <a:schemeClr val="bg1">
                    <a:alpha val="0"/>
                  </a:schemeClr>
                </a:gs>
              </a:gsLst>
              <a:lin ang="10800000" scaled="0"/>
              <a:tileRect/>
            </a:gra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文本框 21">
              <a:extLst>
                <a:ext uri="{FF2B5EF4-FFF2-40B4-BE49-F238E27FC236}">
                  <a16:creationId xmlns:a16="http://schemas.microsoft.com/office/drawing/2014/main" xmlns="" id="{3C707AD0-E412-D9E1-332A-23D617BABEA8}"/>
                </a:ext>
              </a:extLst>
            </p:cNvPr>
            <p:cNvSpPr txBox="1"/>
            <p:nvPr/>
          </p:nvSpPr>
          <p:spPr>
            <a:xfrm>
              <a:off x="1822889" y="1982070"/>
              <a:ext cx="341706" cy="1142215"/>
            </a:xfrm>
            <a:prstGeom prst="rect">
              <a:avLst/>
            </a:prstGeom>
            <a:noFill/>
            <a:effectLst/>
          </p:spPr>
          <p:txBody>
            <a:bodyPr vert="eaVert" wrap="square" rtlCol="0">
              <a:spAutoFit/>
            </a:bodyPr>
            <a:lstStyle/>
            <a:p>
              <a:r>
                <a:rPr lang="zh-CN" altLang="en-US" sz="2000" b="1" dirty="0">
                  <a:solidFill>
                    <a:schemeClr val="accent5">
                      <a:lumMod val="75000"/>
                      <a:alpha val="80000"/>
                    </a:schemeClr>
                  </a:solidFill>
                </a:rPr>
                <a:t>克拉维酸</a:t>
              </a:r>
            </a:p>
          </p:txBody>
        </p:sp>
      </p:grpSp>
      <p:grpSp>
        <p:nvGrpSpPr>
          <p:cNvPr id="24" name="组合 23">
            <a:extLst>
              <a:ext uri="{FF2B5EF4-FFF2-40B4-BE49-F238E27FC236}">
                <a16:creationId xmlns:a16="http://schemas.microsoft.com/office/drawing/2014/main" xmlns="" id="{92B5DC6C-E402-1DF9-0082-B803D3C85C05}"/>
              </a:ext>
            </a:extLst>
          </p:cNvPr>
          <p:cNvGrpSpPr/>
          <p:nvPr/>
        </p:nvGrpSpPr>
        <p:grpSpPr>
          <a:xfrm>
            <a:off x="580388" y="1675263"/>
            <a:ext cx="3159516" cy="1254698"/>
            <a:chOff x="1406048" y="2052668"/>
            <a:chExt cx="2112395" cy="873638"/>
          </a:xfrm>
        </p:grpSpPr>
        <p:pic>
          <p:nvPicPr>
            <p:cNvPr id="64" name="图片 63">
              <a:extLst>
                <a:ext uri="{FF2B5EF4-FFF2-40B4-BE49-F238E27FC236}">
                  <a16:creationId xmlns:a16="http://schemas.microsoft.com/office/drawing/2014/main" xmlns="" id="{C89C1542-9901-4341-5924-E151DA37B056}"/>
                </a:ext>
              </a:extLst>
            </p:cNvPr>
            <p:cNvPicPr>
              <a:picLocks noChangeAspect="1"/>
            </p:cNvPicPr>
            <p:nvPr/>
          </p:nvPicPr>
          <p:blipFill rotWithShape="1">
            <a:blip r:embed="rId8"/>
            <a:srcRect t="13795" b="52884"/>
            <a:stretch/>
          </p:blipFill>
          <p:spPr>
            <a:xfrm>
              <a:off x="1406048" y="2052668"/>
              <a:ext cx="2112395" cy="873638"/>
            </a:xfrm>
            <a:prstGeom prst="rect">
              <a:avLst/>
            </a:prstGeom>
            <a:ln>
              <a:noFill/>
            </a:ln>
            <a:effectLst>
              <a:outerShdw blurRad="254000" dir="16800000" sy="23000" kx="1200000" algn="br" rotWithShape="0">
                <a:prstClr val="black">
                  <a:alpha val="15000"/>
                </a:prstClr>
              </a:outerShdw>
            </a:effectLst>
          </p:spPr>
        </p:pic>
        <p:pic>
          <p:nvPicPr>
            <p:cNvPr id="19" name="图片 18">
              <a:extLst>
                <a:ext uri="{FF2B5EF4-FFF2-40B4-BE49-F238E27FC236}">
                  <a16:creationId xmlns:a16="http://schemas.microsoft.com/office/drawing/2014/main" xmlns="" id="{1414C96A-BE40-AD04-8BBB-6B8058CB533C}"/>
                </a:ext>
              </a:extLst>
            </p:cNvPr>
            <p:cNvPicPr>
              <a:picLocks noChangeAspect="1"/>
            </p:cNvPicPr>
            <p:nvPr/>
          </p:nvPicPr>
          <p:blipFill>
            <a:blip r:embed="rId9"/>
            <a:stretch>
              <a:fillRect/>
            </a:stretch>
          </p:blipFill>
          <p:spPr>
            <a:xfrm>
              <a:off x="1461447" y="2063971"/>
              <a:ext cx="2001595" cy="411595"/>
            </a:xfrm>
            <a:prstGeom prst="rect">
              <a:avLst/>
            </a:prstGeom>
          </p:spPr>
        </p:pic>
      </p:grpSp>
      <p:pic>
        <p:nvPicPr>
          <p:cNvPr id="23" name="图片 22">
            <a:extLst>
              <a:ext uri="{FF2B5EF4-FFF2-40B4-BE49-F238E27FC236}">
                <a16:creationId xmlns:a16="http://schemas.microsoft.com/office/drawing/2014/main" xmlns="" id="{6C72ABD8-0946-67B3-D4D8-CEFB18BC9D54}"/>
              </a:ext>
            </a:extLst>
          </p:cNvPr>
          <p:cNvPicPr>
            <a:picLocks noChangeAspect="1"/>
          </p:cNvPicPr>
          <p:nvPr/>
        </p:nvPicPr>
        <p:blipFill>
          <a:blip r:embed="rId10"/>
          <a:stretch>
            <a:fillRect/>
          </a:stretch>
        </p:blipFill>
        <p:spPr>
          <a:xfrm>
            <a:off x="580388" y="5124991"/>
            <a:ext cx="3346304" cy="931471"/>
          </a:xfrm>
          <a:prstGeom prst="rect">
            <a:avLst/>
          </a:prstGeom>
          <a:ln>
            <a:noFill/>
          </a:ln>
          <a:effectLst>
            <a:outerShdw blurRad="254000" dir="16800000" sy="23000" kx="1200000" algn="br" rotWithShape="0">
              <a:prstClr val="black">
                <a:alpha val="15000"/>
              </a:prstClr>
            </a:outerShdw>
          </a:effectLst>
        </p:spPr>
      </p:pic>
    </p:spTree>
    <p:extLst>
      <p:ext uri="{BB962C8B-B14F-4D97-AF65-F5344CB8AC3E}">
        <p14:creationId xmlns:p14="http://schemas.microsoft.com/office/powerpoint/2010/main" val="84643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a:extLst>
              <a:ext uri="{FF2B5EF4-FFF2-40B4-BE49-F238E27FC236}">
                <a16:creationId xmlns:a16="http://schemas.microsoft.com/office/drawing/2014/main" xmlns="" id="{F6CF83F6-9FAD-EB5D-2A14-E3CA4523986E}"/>
              </a:ext>
            </a:extLst>
          </p:cNvPr>
          <p:cNvSpPr/>
          <p:nvPr/>
        </p:nvSpPr>
        <p:spPr>
          <a:xfrm>
            <a:off x="829330" y="1199643"/>
            <a:ext cx="10575152" cy="525058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en-US" altLang="zh-CN" sz="1200" dirty="0">
              <a:solidFill>
                <a:schemeClr val="tx1"/>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438867" cy="819149"/>
            <a:chOff x="-58616" y="0"/>
            <a:chExt cx="12438867" cy="819149"/>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196679"/>
              <a:ext cx="10067180" cy="461665"/>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3.1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有效性：抗菌谱广，抗菌效果强，可覆盖青霉素不敏感肺炎链球菌</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graphicFrame>
        <p:nvGraphicFramePr>
          <p:cNvPr id="8" name="表格 7">
            <a:extLst>
              <a:ext uri="{FF2B5EF4-FFF2-40B4-BE49-F238E27FC236}">
                <a16:creationId xmlns:a16="http://schemas.microsoft.com/office/drawing/2014/main" xmlns="" id="{D0D5DC29-2511-AA9C-1D0F-62B739A1E325}"/>
              </a:ext>
            </a:extLst>
          </p:cNvPr>
          <p:cNvGraphicFramePr>
            <a:graphicFrameLocks noGrp="1"/>
          </p:cNvGraphicFramePr>
          <p:nvPr>
            <p:extLst>
              <p:ext uri="{D42A27DB-BD31-4B8C-83A1-F6EECF244321}">
                <p14:modId xmlns:p14="http://schemas.microsoft.com/office/powerpoint/2010/main" val="3543539348"/>
              </p:ext>
            </p:extLst>
          </p:nvPr>
        </p:nvGraphicFramePr>
        <p:xfrm>
          <a:off x="5985001" y="1749034"/>
          <a:ext cx="4819941" cy="2303689"/>
        </p:xfrm>
        <a:graphic>
          <a:graphicData uri="http://schemas.openxmlformats.org/drawingml/2006/table">
            <a:tbl>
              <a:tblPr firstRow="1" firstCol="1"/>
              <a:tblGrid>
                <a:gridCol w="1699347">
                  <a:extLst>
                    <a:ext uri="{9D8B030D-6E8A-4147-A177-3AD203B41FA5}">
                      <a16:colId xmlns:a16="http://schemas.microsoft.com/office/drawing/2014/main" xmlns="" val="2337350232"/>
                    </a:ext>
                  </a:extLst>
                </a:gridCol>
                <a:gridCol w="1105766">
                  <a:extLst>
                    <a:ext uri="{9D8B030D-6E8A-4147-A177-3AD203B41FA5}">
                      <a16:colId xmlns:a16="http://schemas.microsoft.com/office/drawing/2014/main" xmlns="" val="1209323218"/>
                    </a:ext>
                  </a:extLst>
                </a:gridCol>
                <a:gridCol w="1145068">
                  <a:extLst>
                    <a:ext uri="{9D8B030D-6E8A-4147-A177-3AD203B41FA5}">
                      <a16:colId xmlns:a16="http://schemas.microsoft.com/office/drawing/2014/main" xmlns="" val="4013613270"/>
                    </a:ext>
                  </a:extLst>
                </a:gridCol>
                <a:gridCol w="869760">
                  <a:extLst>
                    <a:ext uri="{9D8B030D-6E8A-4147-A177-3AD203B41FA5}">
                      <a16:colId xmlns:a16="http://schemas.microsoft.com/office/drawing/2014/main" xmlns="" val="1060918481"/>
                    </a:ext>
                  </a:extLst>
                </a:gridCol>
              </a:tblGrid>
              <a:tr h="37629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细菌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阿莫西林钠克拉维酸钾（</a:t>
                      </a:r>
                      <a:r>
                        <a:rPr lang="en-US" altLang="zh-CN" sz="1000" b="1" i="0" u="none" strike="noStrike" dirty="0">
                          <a:solidFill>
                            <a:schemeClr val="tx1"/>
                          </a:solidFill>
                          <a:effectLst/>
                          <a:latin typeface="微软雅黑" panose="020B0503020204020204" pitchFamily="34" charset="-122"/>
                          <a:ea typeface="微软雅黑" panose="020B0503020204020204" pitchFamily="34" charset="-122"/>
                        </a:rPr>
                        <a:t>10:1</a:t>
                      </a: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阿莫西林钠克拉维酸钾（</a:t>
                      </a:r>
                      <a:r>
                        <a:rPr lang="en-US" altLang="zh-CN" sz="1000" b="1" i="0" u="none" strike="noStrike" dirty="0">
                          <a:solidFill>
                            <a:schemeClr val="tx1"/>
                          </a:solidFill>
                          <a:effectLst/>
                          <a:latin typeface="微软雅黑" panose="020B0503020204020204" pitchFamily="34" charset="-122"/>
                          <a:ea typeface="微软雅黑" panose="020B0503020204020204" pitchFamily="34" charset="-122"/>
                        </a:rPr>
                        <a:t>5:1</a:t>
                      </a: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氨苄西林</a:t>
                      </a:r>
                      <a:r>
                        <a:rPr lang="en-US" altLang="zh-CN" sz="100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舒巴坦</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62246670"/>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肺炎链球菌</a:t>
                      </a:r>
                      <a:endParaRPr lang="en-US" sz="10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169AC"/>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2150163940"/>
                  </a:ext>
                </a:extLst>
              </a:tr>
              <a:tr h="19273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青霉素耐药肺炎链球菌</a:t>
                      </a:r>
                      <a:endParaRPr lang="en-US" altLang="zh-CN" sz="10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002511427"/>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青霉素中介肺炎链球菌</a:t>
                      </a:r>
                      <a:endParaRPr lang="en-US" sz="10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230853452"/>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化脓链球菌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marL="0" algn="ctr" defTabSz="914400" rtl="0" eaLnBrk="1" fontAlgn="ctr" latinLnBrk="0" hangingPunct="1"/>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4006170155"/>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粪肠球菌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3555180469"/>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流感嗜血杆菌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3771450458"/>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卡他莫拉菌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246501829"/>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肺炎克雷伯菌</a:t>
                      </a:r>
                      <a:endParaRPr lang="en-US" sz="10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104943037"/>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大肠埃希菌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3660657616"/>
                  </a:ext>
                </a:extLst>
              </a:tr>
              <a:tr h="192739">
                <a:tc>
                  <a:txBody>
                    <a:bodyPr/>
                    <a:lstStyle/>
                    <a:p>
                      <a:pPr algn="ctr" fontAlgn="ctr"/>
                      <a:r>
                        <a:rPr lang="zh-CN" altLang="en-US" sz="1000" b="1" i="0" u="none" strike="noStrike" dirty="0">
                          <a:solidFill>
                            <a:schemeClr val="tx1"/>
                          </a:solidFill>
                          <a:effectLst/>
                          <a:latin typeface="微软雅黑" panose="020B0503020204020204" pitchFamily="34" charset="-122"/>
                          <a:ea typeface="微软雅黑" panose="020B0503020204020204" pitchFamily="34" charset="-122"/>
                        </a:rPr>
                        <a:t>脆弱拟杆菌</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c>
                  <a:txBody>
                    <a:bodyPr/>
                    <a:lstStyle/>
                    <a:p>
                      <a:pPr algn="ctr" fontAlgn="ctr"/>
                      <a:endParaRPr lang="zh-CN" altLang="en-US" sz="1000" b="1"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solidFill>
                        <a:srgbClr val="3169AC"/>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xmlns="" val="2560572707"/>
                  </a:ext>
                </a:extLst>
              </a:tr>
            </a:tbl>
          </a:graphicData>
        </a:graphic>
      </p:graphicFrame>
      <p:sp>
        <p:nvSpPr>
          <p:cNvPr id="15" name="文本框 14">
            <a:extLst>
              <a:ext uri="{FF2B5EF4-FFF2-40B4-BE49-F238E27FC236}">
                <a16:creationId xmlns:a16="http://schemas.microsoft.com/office/drawing/2014/main" xmlns="" id="{DEF34CC7-1484-4537-1B62-3EBBD26A09BE}"/>
              </a:ext>
            </a:extLst>
          </p:cNvPr>
          <p:cNvSpPr txBox="1"/>
          <p:nvPr/>
        </p:nvSpPr>
        <p:spPr>
          <a:xfrm>
            <a:off x="1441136" y="2296229"/>
            <a:ext cx="2566103" cy="890693"/>
          </a:xfrm>
          <a:prstGeom prst="rect">
            <a:avLst/>
          </a:prstGeom>
          <a:no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新泰恬</a:t>
            </a:r>
            <a:r>
              <a:rPr lang="en-US" altLang="zh-CN" sz="1200" baseline="300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不仅对临床常见阳性菌和阴性菌有效，同时可覆盖青霉素</a:t>
            </a:r>
            <a:r>
              <a:rPr kumimoji="0" lang="zh-CN" altLang="en-US" sz="12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不敏感肺炎链球菌。</a:t>
            </a:r>
            <a:endParaRPr lang="zh-CN" altLang="en-US" sz="1200"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a16="http://schemas.microsoft.com/office/drawing/2014/main" xmlns="" id="{37C9F4DE-99B9-D21A-19E3-EE9DAA314DA5}"/>
              </a:ext>
            </a:extLst>
          </p:cNvPr>
          <p:cNvSpPr txBox="1"/>
          <p:nvPr/>
        </p:nvSpPr>
        <p:spPr>
          <a:xfrm>
            <a:off x="2537929" y="1392077"/>
            <a:ext cx="5294485" cy="246220"/>
          </a:xfrm>
          <a:prstGeom prst="rect">
            <a:avLst/>
          </a:prstGeom>
          <a:noFill/>
        </p:spPr>
        <p:txBody>
          <a:bodyPr wrap="square" rtlCol="0">
            <a:spAutoFit/>
          </a:bodyPr>
          <a:lstStyle/>
          <a:p>
            <a:r>
              <a:rPr lang="zh-CN" altLang="en-US" sz="1000" b="1" dirty="0">
                <a:latin typeface="微软雅黑" panose="020B0503020204020204" pitchFamily="34" charset="-122"/>
                <a:ea typeface="微软雅黑" panose="020B0503020204020204" pitchFamily="34" charset="-122"/>
              </a:rPr>
              <a:t>数据来源</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国家抗微生物治疗指南</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（第</a:t>
            </a:r>
            <a:r>
              <a:rPr lang="en-US" altLang="zh-CN" sz="1000" dirty="0">
                <a:latin typeface="微软雅黑" panose="020B0503020204020204" pitchFamily="34" charset="-122"/>
                <a:ea typeface="微软雅黑" panose="020B0503020204020204" pitchFamily="34" charset="-122"/>
              </a:rPr>
              <a:t>3</a:t>
            </a:r>
            <a:r>
              <a:rPr lang="zh-CN" altLang="en-US" sz="1000" dirty="0">
                <a:latin typeface="微软雅黑" panose="020B0503020204020204" pitchFamily="34" charset="-122"/>
                <a:ea typeface="微软雅黑" panose="020B0503020204020204" pitchFamily="34" charset="-122"/>
              </a:rPr>
              <a:t>版）；华山医院，</a:t>
            </a:r>
            <a:r>
              <a:rPr lang="en-US" altLang="zh-CN" sz="1000" dirty="0">
                <a:latin typeface="微软雅黑" panose="020B0503020204020204" pitchFamily="34" charset="-122"/>
                <a:ea typeface="微软雅黑" panose="020B0503020204020204" pitchFamily="34" charset="-122"/>
              </a:rPr>
              <a:t>2014</a:t>
            </a:r>
            <a:r>
              <a:rPr lang="zh-CN" altLang="en-US" sz="1000" dirty="0">
                <a:latin typeface="微软雅黑" panose="020B0503020204020204" pitchFamily="34" charset="-122"/>
                <a:ea typeface="微软雅黑" panose="020B0503020204020204" pitchFamily="34" charset="-122"/>
              </a:rPr>
              <a:t>；</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热病</a:t>
            </a:r>
            <a:r>
              <a:rPr lang="en-US" altLang="zh-CN" sz="1000" dirty="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xmlns="" id="{B6908DBC-A9A5-6EA1-7A68-D77297F9A77C}"/>
              </a:ext>
            </a:extLst>
          </p:cNvPr>
          <p:cNvSpPr txBox="1"/>
          <p:nvPr/>
        </p:nvSpPr>
        <p:spPr>
          <a:xfrm>
            <a:off x="4332316" y="2166416"/>
            <a:ext cx="1327608" cy="1169551"/>
          </a:xfrm>
          <a:prstGeom prst="rect">
            <a:avLst/>
          </a:prstGeom>
          <a:noFill/>
        </p:spPr>
        <p:txBody>
          <a:bodyPr wrap="none" rtlCol="0">
            <a:spAutoFit/>
          </a:bodyPr>
          <a:lstStyle/>
          <a:p>
            <a:pPr marL="171450" indent="-171450">
              <a:buClr>
                <a:srgbClr val="C00000"/>
              </a:buClr>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敏感菌低于</a:t>
            </a:r>
            <a:r>
              <a:rPr lang="en-US" altLang="zh-CN" sz="1000" dirty="0">
                <a:latin typeface="微软雅黑" panose="020B0503020204020204" pitchFamily="34" charset="-122"/>
                <a:ea typeface="微软雅黑" panose="020B0503020204020204" pitchFamily="34" charset="-122"/>
              </a:rPr>
              <a:t>30%</a:t>
            </a:r>
          </a:p>
          <a:p>
            <a:pPr>
              <a:buClr>
                <a:srgbClr val="C00000"/>
              </a:buClr>
            </a:pP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不适合选择</a:t>
            </a:r>
            <a:endParaRPr lang="en-US" altLang="zh-CN" sz="10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endParaRPr lang="en-US" altLang="zh-CN" sz="1000" dirty="0">
              <a:latin typeface="微软雅黑" panose="020B0503020204020204" pitchFamily="34" charset="-122"/>
              <a:ea typeface="微软雅黑" panose="020B0503020204020204" pitchFamily="34" charset="-122"/>
            </a:endParaRPr>
          </a:p>
          <a:p>
            <a:pPr marL="171450" indent="-171450">
              <a:buClr>
                <a:schemeClr val="accent4"/>
              </a:buClr>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敏感率</a:t>
            </a:r>
            <a:r>
              <a:rPr lang="en-US" altLang="zh-CN" sz="1000" dirty="0">
                <a:latin typeface="微软雅黑" panose="020B0503020204020204" pitchFamily="34" charset="-122"/>
                <a:ea typeface="微软雅黑" panose="020B0503020204020204" pitchFamily="34" charset="-122"/>
              </a:rPr>
              <a:t>30%-60%</a:t>
            </a:r>
          </a:p>
          <a:p>
            <a:pPr>
              <a:buClr>
                <a:schemeClr val="accent4"/>
              </a:buClr>
            </a:pP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中介</a:t>
            </a:r>
            <a:endParaRPr lang="en-US" altLang="zh-CN" sz="10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endParaRPr lang="en-US" altLang="zh-CN" sz="1000" dirty="0">
              <a:latin typeface="微软雅黑" panose="020B0503020204020204" pitchFamily="34" charset="-122"/>
              <a:ea typeface="微软雅黑" panose="020B0503020204020204" pitchFamily="34" charset="-122"/>
            </a:endParaRPr>
          </a:p>
          <a:p>
            <a:pPr marL="171450" indent="-171450">
              <a:buClr>
                <a:schemeClr val="accent6"/>
              </a:buClr>
              <a:buFont typeface="Wingdings" panose="05000000000000000000" pitchFamily="2" charset="2"/>
              <a:buChar char="n"/>
            </a:pPr>
            <a:r>
              <a:rPr lang="zh-CN" altLang="en-US" sz="1000" dirty="0">
                <a:latin typeface="微软雅黑" panose="020B0503020204020204" pitchFamily="34" charset="-122"/>
                <a:ea typeface="微软雅黑" panose="020B0503020204020204" pitchFamily="34" charset="-122"/>
              </a:rPr>
              <a:t>敏感菌超</a:t>
            </a:r>
            <a:r>
              <a:rPr lang="en-US" altLang="zh-CN" sz="1000" dirty="0">
                <a:latin typeface="微软雅黑" panose="020B0503020204020204" pitchFamily="34" charset="-122"/>
                <a:ea typeface="微软雅黑" panose="020B0503020204020204" pitchFamily="34" charset="-122"/>
              </a:rPr>
              <a:t>60%</a:t>
            </a:r>
            <a:endParaRPr lang="zh-CN" altLang="en-US" sz="1000" dirty="0">
              <a:latin typeface="微软雅黑" panose="020B0503020204020204" pitchFamily="34" charset="-122"/>
              <a:ea typeface="微软雅黑" panose="020B0503020204020204" pitchFamily="34" charset="-122"/>
            </a:endParaRPr>
          </a:p>
        </p:txBody>
      </p:sp>
      <p:sp>
        <p:nvSpPr>
          <p:cNvPr id="27" name="矩形: 圆角 26">
            <a:extLst>
              <a:ext uri="{FF2B5EF4-FFF2-40B4-BE49-F238E27FC236}">
                <a16:creationId xmlns:a16="http://schemas.microsoft.com/office/drawing/2014/main" xmlns="" id="{30144C56-B5F0-4BC9-8523-D00211348036}"/>
              </a:ext>
            </a:extLst>
          </p:cNvPr>
          <p:cNvSpPr/>
          <p:nvPr/>
        </p:nvSpPr>
        <p:spPr>
          <a:xfrm>
            <a:off x="1117725" y="1304746"/>
            <a:ext cx="1420204" cy="383411"/>
          </a:xfrm>
          <a:prstGeom prst="roundRect">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en-US" altLang="zh-CN" sz="1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01</a:t>
            </a:r>
            <a:r>
              <a:rPr lang="zh-CN" altLang="en-US" sz="1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a:t>
            </a:r>
            <a:r>
              <a:rPr lang="zh-CN" altLang="en-US" sz="1200" b="1"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抗菌谱</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更广</a:t>
            </a:r>
            <a:endPar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矩形: 圆角 27">
            <a:extLst>
              <a:ext uri="{FF2B5EF4-FFF2-40B4-BE49-F238E27FC236}">
                <a16:creationId xmlns:a16="http://schemas.microsoft.com/office/drawing/2014/main" xmlns="" id="{65CC6A24-C5A5-50FB-343A-F8DB0B3BD4C2}"/>
              </a:ext>
            </a:extLst>
          </p:cNvPr>
          <p:cNvSpPr/>
          <p:nvPr/>
        </p:nvSpPr>
        <p:spPr>
          <a:xfrm>
            <a:off x="1117722" y="3880878"/>
            <a:ext cx="3565513" cy="383411"/>
          </a:xfrm>
          <a:prstGeom prst="roundRect">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en-US" altLang="zh-CN" sz="1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02</a:t>
            </a:r>
            <a:r>
              <a:rPr lang="zh-CN" altLang="en-US" sz="1600" b="1" dirty="0">
                <a:solidFill>
                  <a:srgbClr val="FFFFFF"/>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a:t>
            </a:r>
            <a:r>
              <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%T</a:t>
            </a:r>
            <a:r>
              <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MIC</a:t>
            </a:r>
            <a:r>
              <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将会明显延长，</a:t>
            </a:r>
            <a:r>
              <a:rPr lang="zh-CN" altLang="en-US" sz="1200" b="1" dirty="0">
                <a:solidFill>
                  <a:schemeClr val="accent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抗菌效果</a:t>
            </a:r>
            <a:r>
              <a:rPr lang="zh-CN" altLang="en-US" sz="16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增强</a:t>
            </a:r>
            <a:endPar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xmlns="" id="{F5641EB0-C447-509A-A7E0-2EA1CFF48A5E}"/>
              </a:ext>
            </a:extLst>
          </p:cNvPr>
          <p:cNvSpPr txBox="1"/>
          <p:nvPr/>
        </p:nvSpPr>
        <p:spPr>
          <a:xfrm>
            <a:off x="4460991" y="4342344"/>
            <a:ext cx="3565513" cy="1384995"/>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阿莫西林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克拉维酸是时间依赖性抗生素，其杀菌作用主要取决于浓度高于细菌</a:t>
            </a:r>
            <a:r>
              <a:rPr lang="en-US" altLang="zh-CN" sz="1200" dirty="0">
                <a:latin typeface="微软雅黑" panose="020B0503020204020204" pitchFamily="34" charset="-122"/>
                <a:ea typeface="微软雅黑" panose="020B0503020204020204" pitchFamily="34" charset="-122"/>
              </a:rPr>
              <a:t>MIC</a:t>
            </a:r>
            <a:r>
              <a:rPr lang="zh-CN" altLang="en-US" sz="1200" dirty="0">
                <a:latin typeface="微软雅黑" panose="020B0503020204020204" pitchFamily="34" charset="-122"/>
                <a:ea typeface="微软雅黑" panose="020B0503020204020204" pitchFamily="34" charset="-122"/>
              </a:rPr>
              <a:t>的时间。阿莫西林剂量由</a:t>
            </a:r>
            <a:r>
              <a:rPr lang="en-US" altLang="zh-CN" sz="1200" dirty="0">
                <a:latin typeface="微软雅黑" panose="020B0503020204020204" pitchFamily="34" charset="-122"/>
                <a:ea typeface="微软雅黑" panose="020B0503020204020204" pitchFamily="34" charset="-122"/>
              </a:rPr>
              <a:t>1g</a:t>
            </a:r>
            <a:r>
              <a:rPr lang="zh-CN" altLang="en-US" sz="1200" dirty="0">
                <a:latin typeface="微软雅黑" panose="020B0503020204020204" pitchFamily="34" charset="-122"/>
                <a:ea typeface="微软雅黑" panose="020B0503020204020204" pitchFamily="34" charset="-122"/>
              </a:rPr>
              <a:t>增加到</a:t>
            </a:r>
            <a:r>
              <a:rPr lang="en-US" altLang="zh-CN" sz="1200" dirty="0">
                <a:latin typeface="微软雅黑" panose="020B0503020204020204" pitchFamily="34" charset="-122"/>
                <a:ea typeface="微软雅黑" panose="020B0503020204020204" pitchFamily="34" charset="-122"/>
              </a:rPr>
              <a:t>2g</a:t>
            </a:r>
            <a:r>
              <a:rPr lang="zh-CN" altLang="en-US" sz="1200" dirty="0">
                <a:latin typeface="微软雅黑" panose="020B0503020204020204" pitchFamily="34" charset="-122"/>
                <a:ea typeface="微软雅黑" panose="020B0503020204020204" pitchFamily="34" charset="-122"/>
              </a:rPr>
              <a:t>，</a:t>
            </a:r>
            <a:r>
              <a:rPr lang="en-US" altLang="zh-CN" sz="1200" dirty="0" err="1">
                <a:latin typeface="微软雅黑" panose="020B0503020204020204" pitchFamily="34" charset="-122"/>
                <a:ea typeface="微软雅黑" panose="020B0503020204020204" pitchFamily="34" charset="-122"/>
              </a:rPr>
              <a:t>Cmax</a:t>
            </a:r>
            <a:r>
              <a:rPr lang="zh-CN" altLang="en-US" sz="1200" dirty="0">
                <a:latin typeface="微软雅黑" panose="020B0503020204020204" pitchFamily="34" charset="-122"/>
                <a:ea typeface="微软雅黑" panose="020B0503020204020204" pitchFamily="34" charset="-122"/>
              </a:rPr>
              <a:t>没有增加，</a:t>
            </a:r>
            <a:r>
              <a:rPr lang="en-US" altLang="zh-CN" sz="1200" dirty="0">
                <a:latin typeface="微软雅黑" panose="020B0503020204020204" pitchFamily="34" charset="-122"/>
                <a:ea typeface="微软雅黑" panose="020B0503020204020204" pitchFamily="34" charset="-122"/>
              </a:rPr>
              <a:t>AUC</a:t>
            </a:r>
            <a:r>
              <a:rPr lang="zh-CN" altLang="en-US" sz="1200" dirty="0">
                <a:latin typeface="微软雅黑" panose="020B0503020204020204" pitchFamily="34" charset="-122"/>
                <a:ea typeface="微软雅黑" panose="020B0503020204020204" pitchFamily="34" charset="-122"/>
              </a:rPr>
              <a:t>明显增加，</a:t>
            </a:r>
            <a:r>
              <a:rPr lang="en-US" altLang="zh-CN" sz="1200" dirty="0">
                <a:latin typeface="微软雅黑" panose="020B0503020204020204" pitchFamily="34" charset="-122"/>
                <a:ea typeface="微软雅黑" panose="020B0503020204020204" pitchFamily="34" charset="-122"/>
              </a:rPr>
              <a:t>%T</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MIC</a:t>
            </a:r>
            <a:r>
              <a:rPr lang="zh-CN" altLang="en-US" sz="1200" dirty="0">
                <a:latin typeface="微软雅黑" panose="020B0503020204020204" pitchFamily="34" charset="-122"/>
                <a:ea typeface="微软雅黑" panose="020B0503020204020204" pitchFamily="34" charset="-122"/>
              </a:rPr>
              <a:t>将会明显延长，抗菌效果增强。</a:t>
            </a:r>
            <a:endParaRPr lang="en-US" altLang="zh-CN" sz="1200" dirty="0">
              <a:latin typeface="微软雅黑" panose="020B0503020204020204" pitchFamily="34" charset="-122"/>
              <a:ea typeface="微软雅黑" panose="020B0503020204020204" pitchFamily="34" charset="-122"/>
            </a:endParaRPr>
          </a:p>
          <a:p>
            <a:endParaRPr lang="en-US" altLang="zh-CN" sz="1200" dirty="0">
              <a:latin typeface="微软雅黑" panose="020B0503020204020204" pitchFamily="34" charset="-122"/>
              <a:ea typeface="微软雅黑" panose="020B0503020204020204" pitchFamily="34" charset="-122"/>
            </a:endParaRPr>
          </a:p>
          <a:p>
            <a:r>
              <a:rPr lang="en-US" altLang="zh-CN" sz="1200" b="1" dirty="0">
                <a:solidFill>
                  <a:srgbClr val="F39A26"/>
                </a:solidFill>
                <a:latin typeface="微软雅黑" panose="020B0503020204020204" pitchFamily="34" charset="-122"/>
                <a:ea typeface="微软雅黑" panose="020B0503020204020204" pitchFamily="34" charset="-122"/>
              </a:rPr>
              <a:t>10:1</a:t>
            </a:r>
            <a:r>
              <a:rPr lang="zh-CN" altLang="en-US" sz="1200" b="1" dirty="0">
                <a:solidFill>
                  <a:srgbClr val="F39A26"/>
                </a:solidFill>
                <a:latin typeface="微软雅黑" panose="020B0503020204020204" pitchFamily="34" charset="-122"/>
                <a:ea typeface="微软雅黑" panose="020B0503020204020204" pitchFamily="34" charset="-122"/>
              </a:rPr>
              <a:t>比例从药代动力学上更优于</a:t>
            </a:r>
            <a:r>
              <a:rPr lang="en-US" altLang="zh-CN" sz="1200" b="1" dirty="0">
                <a:solidFill>
                  <a:srgbClr val="F39A26"/>
                </a:solidFill>
                <a:latin typeface="微软雅黑" panose="020B0503020204020204" pitchFamily="34" charset="-122"/>
                <a:ea typeface="微软雅黑" panose="020B0503020204020204" pitchFamily="34" charset="-122"/>
              </a:rPr>
              <a:t>2:1</a:t>
            </a:r>
            <a:r>
              <a:rPr lang="zh-CN" altLang="en-US" sz="1200" b="1" dirty="0">
                <a:solidFill>
                  <a:srgbClr val="F39A26"/>
                </a:solidFill>
                <a:latin typeface="微软雅黑" panose="020B0503020204020204" pitchFamily="34" charset="-122"/>
                <a:ea typeface="微软雅黑" panose="020B0503020204020204" pitchFamily="34" charset="-122"/>
              </a:rPr>
              <a:t>、</a:t>
            </a:r>
            <a:r>
              <a:rPr lang="en-US" altLang="zh-CN" sz="1200" b="1" dirty="0">
                <a:solidFill>
                  <a:srgbClr val="F39A26"/>
                </a:solidFill>
                <a:latin typeface="微软雅黑" panose="020B0503020204020204" pitchFamily="34" charset="-122"/>
                <a:ea typeface="微软雅黑" panose="020B0503020204020204" pitchFamily="34" charset="-122"/>
              </a:rPr>
              <a:t>5:1</a:t>
            </a:r>
            <a:r>
              <a:rPr lang="zh-CN" altLang="en-US" sz="1200" b="1" dirty="0">
                <a:solidFill>
                  <a:srgbClr val="F39A26"/>
                </a:solidFill>
                <a:latin typeface="微软雅黑" panose="020B0503020204020204" pitchFamily="34" charset="-122"/>
                <a:ea typeface="微软雅黑" panose="020B0503020204020204" pitchFamily="34" charset="-122"/>
              </a:rPr>
              <a:t>、</a:t>
            </a:r>
            <a:r>
              <a:rPr lang="en-US" altLang="zh-CN" sz="1200" b="1" dirty="0">
                <a:solidFill>
                  <a:srgbClr val="F39A26"/>
                </a:solidFill>
                <a:latin typeface="微软雅黑" panose="020B0503020204020204" pitchFamily="34" charset="-122"/>
                <a:ea typeface="微软雅黑" panose="020B0503020204020204" pitchFamily="34" charset="-122"/>
              </a:rPr>
              <a:t>7:1</a:t>
            </a:r>
            <a:r>
              <a:rPr lang="zh-CN" altLang="en-US" sz="1200" b="1" dirty="0">
                <a:solidFill>
                  <a:srgbClr val="F39A26"/>
                </a:solidFill>
                <a:latin typeface="微软雅黑" panose="020B0503020204020204" pitchFamily="34" charset="-122"/>
                <a:ea typeface="微软雅黑" panose="020B0503020204020204" pitchFamily="34" charset="-122"/>
              </a:rPr>
              <a:t>等比例。</a:t>
            </a:r>
          </a:p>
        </p:txBody>
      </p:sp>
      <p:pic>
        <p:nvPicPr>
          <p:cNvPr id="13" name="图片 12">
            <a:extLst>
              <a:ext uri="{FF2B5EF4-FFF2-40B4-BE49-F238E27FC236}">
                <a16:creationId xmlns:a16="http://schemas.microsoft.com/office/drawing/2014/main" xmlns="" id="{DDA2BBEE-2FA1-A99C-E8BB-D200522D5E5B}"/>
              </a:ext>
            </a:extLst>
          </p:cNvPr>
          <p:cNvPicPr>
            <a:picLocks noChangeAspect="1"/>
          </p:cNvPicPr>
          <p:nvPr/>
        </p:nvPicPr>
        <p:blipFill>
          <a:blip r:embed="rId6"/>
          <a:stretch>
            <a:fillRect/>
          </a:stretch>
        </p:blipFill>
        <p:spPr>
          <a:xfrm>
            <a:off x="1270126" y="4427218"/>
            <a:ext cx="3191286" cy="1862856"/>
          </a:xfrm>
          <a:prstGeom prst="rect">
            <a:avLst/>
          </a:prstGeom>
        </p:spPr>
      </p:pic>
      <p:sp>
        <p:nvSpPr>
          <p:cNvPr id="14" name="矩形 13">
            <a:extLst>
              <a:ext uri="{FF2B5EF4-FFF2-40B4-BE49-F238E27FC236}">
                <a16:creationId xmlns:a16="http://schemas.microsoft.com/office/drawing/2014/main" xmlns="" id="{6AE381D5-1A4C-F8B3-A81A-FA604919A033}"/>
              </a:ext>
            </a:extLst>
          </p:cNvPr>
          <p:cNvSpPr/>
          <p:nvPr/>
        </p:nvSpPr>
        <p:spPr>
          <a:xfrm>
            <a:off x="4461413" y="5676380"/>
            <a:ext cx="3601688" cy="526811"/>
          </a:xfrm>
          <a:prstGeom prst="rect">
            <a:avLst/>
          </a:prstGeom>
          <a:noFill/>
        </p:spPr>
        <p:txBody>
          <a:bodyPr wrap="square">
            <a:spAutoFit/>
          </a:bodyPr>
          <a:lstStyle/>
          <a:p>
            <a:pPr>
              <a:lnSpc>
                <a:spcPct val="150000"/>
              </a:lnSpc>
            </a:pPr>
            <a:r>
              <a:rPr lang="zh-CN" altLang="en-US" sz="1000" u="sng" dirty="0">
                <a:latin typeface="微软雅黑" panose="020B0503020204020204" pitchFamily="34" charset="-122"/>
                <a:ea typeface="微软雅黑" panose="020B0503020204020204" pitchFamily="34" charset="-122"/>
              </a:rPr>
              <a:t>注：时间依赖型的抗菌药物的杀菌作用主要取决于浓度高于细菌</a:t>
            </a:r>
            <a:r>
              <a:rPr lang="en-US" altLang="zh-CN" sz="1000" u="sng" dirty="0">
                <a:latin typeface="微软雅黑" panose="020B0503020204020204" pitchFamily="34" charset="-122"/>
                <a:ea typeface="微软雅黑" panose="020B0503020204020204" pitchFamily="34" charset="-122"/>
              </a:rPr>
              <a:t>MIC</a:t>
            </a:r>
            <a:r>
              <a:rPr lang="zh-CN" altLang="en-US" sz="1000" u="sng" dirty="0">
                <a:latin typeface="微软雅黑" panose="020B0503020204020204" pitchFamily="34" charset="-122"/>
                <a:ea typeface="微软雅黑" panose="020B0503020204020204" pitchFamily="34" charset="-122"/>
              </a:rPr>
              <a:t>的时间，</a:t>
            </a:r>
            <a:r>
              <a:rPr lang="en-US" altLang="zh-CN" sz="1000" u="sng" dirty="0">
                <a:latin typeface="微软雅黑" panose="020B0503020204020204" pitchFamily="34" charset="-122"/>
                <a:ea typeface="微软雅黑" panose="020B0503020204020204" pitchFamily="34" charset="-122"/>
              </a:rPr>
              <a:t>PK/PD</a:t>
            </a:r>
            <a:r>
              <a:rPr lang="zh-CN" altLang="en-US" sz="1000" u="sng" dirty="0">
                <a:latin typeface="微软雅黑" panose="020B0503020204020204" pitchFamily="34" charset="-122"/>
                <a:ea typeface="微软雅黑" panose="020B0503020204020204" pitchFamily="34" charset="-122"/>
              </a:rPr>
              <a:t>评价指标为</a:t>
            </a:r>
            <a:r>
              <a:rPr lang="en-US" altLang="zh-CN" sz="1000" u="sng" dirty="0">
                <a:latin typeface="微软雅黑" panose="020B0503020204020204" pitchFamily="34" charset="-122"/>
                <a:ea typeface="微软雅黑" panose="020B0503020204020204" pitchFamily="34" charset="-122"/>
              </a:rPr>
              <a:t>T&gt;MIC</a:t>
            </a:r>
            <a:endParaRPr lang="zh-CN" altLang="en-US" sz="1000" u="sng"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E29D7EF3-B45C-B7D7-10D0-2CD94012453C}"/>
              </a:ext>
            </a:extLst>
          </p:cNvPr>
          <p:cNvSpPr txBox="1"/>
          <p:nvPr/>
        </p:nvSpPr>
        <p:spPr>
          <a:xfrm>
            <a:off x="8681841" y="4143576"/>
            <a:ext cx="1792915" cy="246221"/>
          </a:xfrm>
          <a:prstGeom prst="rect">
            <a:avLst/>
          </a:prstGeom>
          <a:noFill/>
        </p:spPr>
        <p:txBody>
          <a:bodyPr wrap="square" rtlCol="0">
            <a:spAutoFit/>
          </a:bodyPr>
          <a:lstStyle>
            <a:defPPr>
              <a:defRPr lang="zh-CN"/>
            </a:defPPr>
            <a:lvl1pPr>
              <a:defRPr sz="1000" b="1">
                <a:latin typeface="微软雅黑" panose="020B0503020204020204" pitchFamily="34" charset="-122"/>
                <a:ea typeface="微软雅黑" panose="020B0503020204020204" pitchFamily="34" charset="-122"/>
              </a:defRPr>
            </a:lvl1pPr>
          </a:lstStyle>
          <a:p>
            <a:r>
              <a:rPr lang="zh-CN" altLang="en-US" dirty="0"/>
              <a:t>数据来源：</a:t>
            </a:r>
            <a:r>
              <a:rPr lang="en-US" altLang="zh-CN" b="0" dirty="0"/>
              <a:t>GSK</a:t>
            </a:r>
            <a:r>
              <a:rPr lang="zh-CN" altLang="en-US" b="0" dirty="0"/>
              <a:t>原研数据</a:t>
            </a:r>
          </a:p>
        </p:txBody>
      </p:sp>
      <p:pic>
        <p:nvPicPr>
          <p:cNvPr id="11" name="图片 10">
            <a:extLst>
              <a:ext uri="{FF2B5EF4-FFF2-40B4-BE49-F238E27FC236}">
                <a16:creationId xmlns:a16="http://schemas.microsoft.com/office/drawing/2014/main" xmlns="" id="{973B547D-405D-6507-7778-DBCCE908D10E}"/>
              </a:ext>
            </a:extLst>
          </p:cNvPr>
          <p:cNvPicPr>
            <a:picLocks noChangeAspect="1"/>
          </p:cNvPicPr>
          <p:nvPr/>
        </p:nvPicPr>
        <p:blipFill>
          <a:blip r:embed="rId7"/>
          <a:stretch>
            <a:fillRect/>
          </a:stretch>
        </p:blipFill>
        <p:spPr>
          <a:xfrm>
            <a:off x="8062314" y="4393303"/>
            <a:ext cx="3029499" cy="1930685"/>
          </a:xfrm>
          <a:prstGeom prst="rect">
            <a:avLst/>
          </a:prstGeom>
        </p:spPr>
      </p:pic>
    </p:spTree>
    <p:extLst>
      <p:ext uri="{BB962C8B-B14F-4D97-AF65-F5344CB8AC3E}">
        <p14:creationId xmlns:p14="http://schemas.microsoft.com/office/powerpoint/2010/main" val="2584099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形状 21"/>
          <p:cNvSpPr/>
          <p:nvPr/>
        </p:nvSpPr>
        <p:spPr>
          <a:xfrm flipV="1">
            <a:off x="5380248" y="1038067"/>
            <a:ext cx="6870368" cy="5484930"/>
          </a:xfrm>
          <a:custGeom>
            <a:avLst/>
            <a:gdLst>
              <a:gd name="connsiteX0" fmla="*/ 1371233 w 6870368"/>
              <a:gd name="connsiteY0" fmla="*/ 0 h 5484930"/>
              <a:gd name="connsiteX1" fmla="*/ 6870368 w 6870368"/>
              <a:gd name="connsiteY1" fmla="*/ 0 h 5484930"/>
              <a:gd name="connsiteX2" fmla="*/ 6870368 w 6870368"/>
              <a:gd name="connsiteY2" fmla="*/ 5484930 h 5484930"/>
              <a:gd name="connsiteX3" fmla="*/ 0 w 6870368"/>
              <a:gd name="connsiteY3" fmla="*/ 5484930 h 5484930"/>
            </a:gdLst>
            <a:ahLst/>
            <a:cxnLst>
              <a:cxn ang="0">
                <a:pos x="connsiteX0" y="connsiteY0"/>
              </a:cxn>
              <a:cxn ang="0">
                <a:pos x="connsiteX1" y="connsiteY1"/>
              </a:cxn>
              <a:cxn ang="0">
                <a:pos x="connsiteX2" y="connsiteY2"/>
              </a:cxn>
              <a:cxn ang="0">
                <a:pos x="connsiteX3" y="connsiteY3"/>
              </a:cxn>
            </a:cxnLst>
            <a:rect l="l" t="t" r="r" b="b"/>
            <a:pathLst>
              <a:path w="6870368" h="5484930">
                <a:moveTo>
                  <a:pt x="1371233" y="0"/>
                </a:moveTo>
                <a:lnTo>
                  <a:pt x="6870368" y="0"/>
                </a:lnTo>
                <a:lnTo>
                  <a:pt x="6870368" y="5484930"/>
                </a:lnTo>
                <a:lnTo>
                  <a:pt x="0" y="5484930"/>
                </a:lnTo>
                <a:close/>
              </a:path>
            </a:pathLst>
          </a:cu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20" name="任意多边形: 形状 19"/>
          <p:cNvSpPr/>
          <p:nvPr/>
        </p:nvSpPr>
        <p:spPr>
          <a:xfrm flipH="1">
            <a:off x="-353228" y="1038067"/>
            <a:ext cx="6870368" cy="5484930"/>
          </a:xfrm>
          <a:custGeom>
            <a:avLst/>
            <a:gdLst>
              <a:gd name="connsiteX0" fmla="*/ 1371233 w 6870368"/>
              <a:gd name="connsiteY0" fmla="*/ 0 h 5484930"/>
              <a:gd name="connsiteX1" fmla="*/ 6870368 w 6870368"/>
              <a:gd name="connsiteY1" fmla="*/ 0 h 5484930"/>
              <a:gd name="connsiteX2" fmla="*/ 6870368 w 6870368"/>
              <a:gd name="connsiteY2" fmla="*/ 5484930 h 5484930"/>
              <a:gd name="connsiteX3" fmla="*/ 0 w 6870368"/>
              <a:gd name="connsiteY3" fmla="*/ 5484930 h 5484930"/>
            </a:gdLst>
            <a:ahLst/>
            <a:cxnLst>
              <a:cxn ang="0">
                <a:pos x="connsiteX0" y="connsiteY0"/>
              </a:cxn>
              <a:cxn ang="0">
                <a:pos x="connsiteX1" y="connsiteY1"/>
              </a:cxn>
              <a:cxn ang="0">
                <a:pos x="connsiteX2" y="connsiteY2"/>
              </a:cxn>
              <a:cxn ang="0">
                <a:pos x="connsiteX3" y="connsiteY3"/>
              </a:cxn>
            </a:cxnLst>
            <a:rect l="l" t="t" r="r" b="b"/>
            <a:pathLst>
              <a:path w="6870368" h="5484930">
                <a:moveTo>
                  <a:pt x="1371233" y="0"/>
                </a:moveTo>
                <a:lnTo>
                  <a:pt x="6870368" y="0"/>
                </a:lnTo>
                <a:lnTo>
                  <a:pt x="6870368" y="5484930"/>
                </a:lnTo>
                <a:lnTo>
                  <a:pt x="0" y="5484930"/>
                </a:lnTo>
                <a:close/>
              </a:path>
            </a:pathLst>
          </a:cu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8616" y="0"/>
            <a:ext cx="12309232" cy="819149"/>
            <a:chOff x="-58616" y="0"/>
            <a:chExt cx="12309232" cy="819149"/>
          </a:xfrm>
        </p:grpSpPr>
        <p:grpSp>
          <p:nvGrpSpPr>
            <p:cNvPr id="18" name="组合 17"/>
            <p:cNvGrpSpPr/>
            <p:nvPr/>
          </p:nvGrpSpPr>
          <p:grpSpPr>
            <a:xfrm>
              <a:off x="-58616" y="0"/>
              <a:ext cx="12309232" cy="819149"/>
              <a:chOff x="-58617" y="1887413"/>
              <a:chExt cx="12309232" cy="819149"/>
            </a:xfrm>
          </p:grpSpPr>
          <p:pic>
            <p:nvPicPr>
              <p:cNvPr id="16" name="图片 15" descr="图表, 旭日形"/>
              <p:cNvPicPr>
                <a:picLocks noChangeAspect="1"/>
              </p:cNvPicPr>
              <p:nvPr userDrawn="1"/>
            </p:nvPicPr>
            <p:blipFill rotWithShape="1">
              <a:blip r:embed="rId3">
                <a:extLst>
                  <a:ext uri="{28A0092B-C50C-407E-A947-70E740481C1C}">
                    <a14:useLocalDpi xmlns:a14="http://schemas.microsoft.com/office/drawing/2010/main" val="0"/>
                  </a:ext>
                </a:extLst>
              </a:blip>
              <a:srcRect l="17850" t="4250" b="84821"/>
              <a:stretch>
                <a:fillRect/>
              </a:stretch>
            </p:blipFill>
            <p:spPr>
              <a:xfrm>
                <a:off x="-58617" y="1887413"/>
                <a:ext cx="12309232" cy="819149"/>
              </a:xfrm>
              <a:prstGeom prst="rect">
                <a:avLst/>
              </a:prstGeom>
            </p:spPr>
          </p:pic>
          <p:sp>
            <p:nvSpPr>
              <p:cNvPr id="17" name="矩形 16"/>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Arial" panose="020B0604020202090204" pitchFamily="34" charset="0"/>
                  <a:ea typeface="微软雅黑" panose="020B0503020204020204" pitchFamily="34" charset="-122"/>
                </a:endParaRPr>
              </a:p>
            </p:txBody>
          </p:sp>
        </p:gr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p:cNvSpPr txBox="1"/>
            <p:nvPr/>
          </p:nvSpPr>
          <p:spPr>
            <a:xfrm>
              <a:off x="2313071" y="196679"/>
              <a:ext cx="9930765" cy="460375"/>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3.2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有效性：对</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PNSP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体外抗菌活性</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综合治愈率、细菌清除率优势显著</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5">
              <a:extLst>
                <a:ext uri="{BEBA8EAE-BF5A-486C-A8C5-ECC9F3942E4B}">
                  <a14:imgProps xmlns:a14="http://schemas.microsoft.com/office/drawing/2010/main">
                    <a14:imgLayer r:embed="rId6">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a:fillRect/>
            </a:stretch>
          </p:blipFill>
          <p:spPr>
            <a:xfrm>
              <a:off x="-20661" y="140053"/>
              <a:ext cx="2333732" cy="539041"/>
            </a:xfrm>
            <a:prstGeom prst="rect">
              <a:avLst/>
            </a:prstGeom>
          </p:spPr>
        </p:pic>
      </p:grpSp>
      <p:sp>
        <p:nvSpPr>
          <p:cNvPr id="32" name="文本框 31"/>
          <p:cNvSpPr txBox="1"/>
          <p:nvPr/>
        </p:nvSpPr>
        <p:spPr>
          <a:xfrm>
            <a:off x="5829300" y="1843405"/>
            <a:ext cx="6362700" cy="645160"/>
          </a:xfrm>
          <a:prstGeom prst="rect">
            <a:avLst/>
          </a:prstGeom>
          <a:no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复旦大学附属华山医院抗生素研究所牵头的</a:t>
            </a:r>
            <a:r>
              <a:rPr lang="en-US" altLang="zh-CN" sz="1200" dirty="0">
                <a:latin typeface="微软雅黑" panose="020B0503020204020204" pitchFamily="34" charset="-122"/>
                <a:ea typeface="微软雅黑" panose="020B0503020204020204" pitchFamily="34" charset="-122"/>
              </a:rPr>
              <a:t>34</a:t>
            </a:r>
            <a:r>
              <a:rPr lang="zh-CN" altLang="en-US" sz="1200" dirty="0">
                <a:latin typeface="微软雅黑" panose="020B0503020204020204" pitchFamily="34" charset="-122"/>
                <a:ea typeface="微软雅黑" panose="020B0503020204020204" pitchFamily="34" charset="-122"/>
              </a:rPr>
              <a:t>家中心（涉</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个省份、 </a:t>
            </a:r>
            <a:r>
              <a:rPr lang="en-US" altLang="zh-CN" sz="1200" dirty="0">
                <a:latin typeface="微软雅黑" panose="020B0503020204020204" pitchFamily="34" charset="-122"/>
                <a:ea typeface="微软雅黑" panose="020B0503020204020204" pitchFamily="34" charset="-122"/>
              </a:rPr>
              <a:t>324</a:t>
            </a:r>
            <a:r>
              <a:rPr lang="zh-CN" altLang="en-US" sz="1200" dirty="0">
                <a:latin typeface="微软雅黑" panose="020B0503020204020204" pitchFamily="34" charset="-122"/>
                <a:ea typeface="微软雅黑" panose="020B0503020204020204" pitchFamily="34" charset="-122"/>
              </a:rPr>
              <a:t>例患者）的随机对照临床研究显示：</a:t>
            </a:r>
            <a:endParaRPr lang="en-US" altLang="zh-CN" sz="12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6018530" y="2731770"/>
            <a:ext cx="6033770" cy="1476375"/>
          </a:xfrm>
          <a:prstGeom prst="rect">
            <a:avLst/>
          </a:prstGeom>
          <a:noFill/>
        </p:spPr>
        <p:txBody>
          <a:bodyPr wrap="square">
            <a:spAutoFit/>
          </a:bodyPr>
          <a:lstStyle/>
          <a:p>
            <a:pPr marL="171450" indent="-171450">
              <a:lnSpc>
                <a:spcPct val="150000"/>
              </a:lnSpc>
              <a:buFont typeface="Wingdings" panose="05000000000000000000" pitchFamily="2" charset="2"/>
              <a:buChar char="l"/>
            </a:pPr>
            <a:r>
              <a:rPr lang="zh-CN" altLang="en-US" sz="1200" dirty="0">
                <a:latin typeface="微软雅黑" panose="020B0503020204020204" pitchFamily="34" charset="-122"/>
                <a:ea typeface="微软雅黑" panose="020B0503020204020204" pitchFamily="34" charset="-122"/>
              </a:rPr>
              <a:t>其中较对照组，肺炎链球菌细菌清除率涨幅 </a:t>
            </a:r>
            <a:r>
              <a:rPr lang="en-US" altLang="zh-CN" sz="1200" b="1" dirty="0">
                <a:latin typeface="微软雅黑" panose="020B0503020204020204" pitchFamily="34" charset="-122"/>
                <a:ea typeface="微软雅黑" panose="020B0503020204020204" pitchFamily="34" charset="-122"/>
              </a:rPr>
              <a:t>7%</a:t>
            </a:r>
            <a:r>
              <a:rPr lang="zh-CN" altLang="en-US" sz="1200" dirty="0">
                <a:latin typeface="微软雅黑" panose="020B0503020204020204" pitchFamily="34" charset="-122"/>
                <a:ea typeface="微软雅黑" panose="020B0503020204020204" pitchFamily="34" charset="-122"/>
              </a:rPr>
              <a:t>，肺炎克雷伯菌细菌清除率较对照组涨幅 </a:t>
            </a:r>
            <a:r>
              <a:rPr lang="en-US" altLang="zh-CN" sz="1200" b="1" dirty="0">
                <a:latin typeface="微软雅黑" panose="020B0503020204020204" pitchFamily="34" charset="-122"/>
                <a:ea typeface="微软雅黑" panose="020B0503020204020204" pitchFamily="34" charset="-122"/>
              </a:rPr>
              <a:t>20%</a:t>
            </a:r>
            <a:r>
              <a:rPr lang="zh-CN" altLang="en-US" sz="1200" b="1" dirty="0">
                <a:latin typeface="微软雅黑" panose="020B0503020204020204" pitchFamily="34" charset="-122"/>
                <a:ea typeface="微软雅黑" panose="020B0503020204020204" pitchFamily="34" charset="-122"/>
              </a:rPr>
              <a:t>。</a:t>
            </a:r>
          </a:p>
          <a:p>
            <a:pPr marL="171450" indent="-171450">
              <a:lnSpc>
                <a:spcPct val="150000"/>
              </a:lnSpc>
              <a:buFont typeface="Wingdings" panose="05000000000000000000" pitchFamily="2" charset="2"/>
              <a:buChar char="l"/>
            </a:pPr>
            <a:r>
              <a:rPr lang="zh-CN" altLang="en-US" sz="1200" dirty="0">
                <a:latin typeface="微软雅黑" panose="020B0503020204020204" pitchFamily="34" charset="-122"/>
                <a:ea typeface="微软雅黑" panose="020B0503020204020204" pitchFamily="34" charset="-122"/>
              </a:rPr>
              <a:t>本研究中</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阿莫西林克拉维酸</a:t>
            </a:r>
            <a:r>
              <a:rPr lang="en-US" altLang="zh-CN" sz="1200" dirty="0">
                <a:latin typeface="微软雅黑" panose="020B0503020204020204" pitchFamily="34" charset="-122"/>
                <a:ea typeface="微软雅黑" panose="020B0503020204020204" pitchFamily="34" charset="-122"/>
              </a:rPr>
              <a:t>(10:1)</a:t>
            </a:r>
            <a:r>
              <a:rPr lang="zh-CN" altLang="en-US" sz="1200" dirty="0">
                <a:latin typeface="微软雅黑" panose="020B0503020204020204" pitchFamily="34" charset="-122"/>
                <a:ea typeface="微软雅黑" panose="020B0503020204020204" pitchFamily="34" charset="-122"/>
              </a:rPr>
              <a:t>组中</a:t>
            </a:r>
            <a:r>
              <a:rPr lang="en-US" altLang="zh-CN" sz="1200" b="1" dirty="0">
                <a:solidFill>
                  <a:srgbClr val="F39A26"/>
                </a:solidFill>
                <a:latin typeface="微软雅黑" panose="020B0503020204020204" pitchFamily="34" charset="-122"/>
                <a:ea typeface="微软雅黑" panose="020B0503020204020204" pitchFamily="34" charset="-122"/>
              </a:rPr>
              <a:t>4株PRSP 感染患者临床疗效均为治愈</a:t>
            </a:r>
            <a:r>
              <a:rPr lang="zh-CN" altLang="en-US" sz="1200" dirty="0">
                <a:latin typeface="微软雅黑" panose="020B0503020204020204" pitchFamily="34" charset="-122"/>
                <a:ea typeface="微软雅黑" panose="020B0503020204020204" pitchFamily="34" charset="-122"/>
              </a:rPr>
              <a:t>，微生物疗效亦均为假定清除。即在临床试验中验证了阿莫西林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克拉维酸</a:t>
            </a:r>
            <a:r>
              <a:rPr lang="en-US" altLang="zh-CN" sz="1200" dirty="0">
                <a:latin typeface="微软雅黑" panose="020B0503020204020204" pitchFamily="34" charset="-122"/>
                <a:ea typeface="微软雅黑" panose="020B0503020204020204" pitchFamily="34" charset="-122"/>
              </a:rPr>
              <a:t>(10:1)</a:t>
            </a:r>
            <a:r>
              <a:rPr lang="zh-CN" altLang="en-US" sz="1200" dirty="0">
                <a:latin typeface="微软雅黑" panose="020B0503020204020204" pitchFamily="34" charset="-122"/>
                <a:ea typeface="微软雅黑" panose="020B0503020204020204" pitchFamily="34" charset="-122"/>
              </a:rPr>
              <a:t>制剂用于治疗</a:t>
            </a:r>
            <a:r>
              <a:rPr lang="en-US" altLang="zh-CN" sz="1200" b="1" dirty="0" err="1">
                <a:solidFill>
                  <a:srgbClr val="F39A26"/>
                </a:solidFill>
                <a:latin typeface="微软雅黑" panose="020B0503020204020204" pitchFamily="34" charset="-122"/>
                <a:ea typeface="微软雅黑" panose="020B0503020204020204" pitchFamily="34" charset="-122"/>
              </a:rPr>
              <a:t>青霉素不敏感肺炎链球菌</a:t>
            </a:r>
            <a:r>
              <a:rPr lang="zh-CN" altLang="en-US" sz="1200" b="1" dirty="0">
                <a:solidFill>
                  <a:srgbClr val="F39A26"/>
                </a:solidFill>
                <a:latin typeface="微软雅黑" panose="020B0503020204020204" pitchFamily="34" charset="-122"/>
                <a:ea typeface="微软雅黑" panose="020B0503020204020204" pitchFamily="34" charset="-122"/>
              </a:rPr>
              <a:t>（</a:t>
            </a:r>
            <a:r>
              <a:rPr lang="en-US" altLang="zh-CN" sz="1200" b="1" dirty="0">
                <a:solidFill>
                  <a:srgbClr val="F39A26"/>
                </a:solidFill>
                <a:latin typeface="微软雅黑" panose="020B0503020204020204" pitchFamily="34" charset="-122"/>
                <a:ea typeface="微软雅黑" panose="020B0503020204020204" pitchFamily="34" charset="-122"/>
              </a:rPr>
              <a:t>PNSP</a:t>
            </a:r>
            <a:r>
              <a:rPr lang="zh-CN" altLang="en-US" sz="1200" b="1" dirty="0">
                <a:solidFill>
                  <a:srgbClr val="F39A26"/>
                </a:solidFill>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所致感染的有效性</a:t>
            </a:r>
          </a:p>
        </p:txBody>
      </p:sp>
      <p:sp>
        <p:nvSpPr>
          <p:cNvPr id="23" name="任意多边形: 形状 22"/>
          <p:cNvSpPr>
            <a:spLocks noChangeAspect="1"/>
          </p:cNvSpPr>
          <p:nvPr/>
        </p:nvSpPr>
        <p:spPr>
          <a:xfrm flipH="1">
            <a:off x="277528" y="1251920"/>
            <a:ext cx="4803312" cy="507867"/>
          </a:xfrm>
          <a:custGeom>
            <a:avLst/>
            <a:gdLst>
              <a:gd name="connsiteX0" fmla="*/ 4940123 w 4940123"/>
              <a:gd name="connsiteY0" fmla="*/ 0 h 524374"/>
              <a:gd name="connsiteX1" fmla="*/ 131093 w 4940123"/>
              <a:gd name="connsiteY1" fmla="*/ 0 h 524374"/>
              <a:gd name="connsiteX2" fmla="*/ 0 w 4940123"/>
              <a:gd name="connsiteY2" fmla="*/ 524374 h 524374"/>
              <a:gd name="connsiteX3" fmla="*/ 4940123 w 4940123"/>
              <a:gd name="connsiteY3" fmla="*/ 524374 h 524374"/>
            </a:gdLst>
            <a:ahLst/>
            <a:cxnLst>
              <a:cxn ang="0">
                <a:pos x="connsiteX0" y="connsiteY0"/>
              </a:cxn>
              <a:cxn ang="0">
                <a:pos x="connsiteX1" y="connsiteY1"/>
              </a:cxn>
              <a:cxn ang="0">
                <a:pos x="connsiteX2" y="connsiteY2"/>
              </a:cxn>
              <a:cxn ang="0">
                <a:pos x="connsiteX3" y="connsiteY3"/>
              </a:cxn>
            </a:cxnLst>
            <a:rect l="l" t="t" r="r" b="b"/>
            <a:pathLst>
              <a:path w="4940123" h="524374">
                <a:moveTo>
                  <a:pt x="4940123" y="0"/>
                </a:moveTo>
                <a:lnTo>
                  <a:pt x="131093" y="0"/>
                </a:lnTo>
                <a:lnTo>
                  <a:pt x="0" y="524374"/>
                </a:lnTo>
                <a:lnTo>
                  <a:pt x="4940123" y="524374"/>
                </a:lnTo>
                <a:close/>
              </a:path>
            </a:pathLst>
          </a:cu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marR="0" lvl="0" algn="l" defTabSz="913765" rtl="0" eaLnBrk="1" fontAlgn="auto" latinLnBrk="0" hangingPunct="1">
              <a:lnSpc>
                <a:spcPct val="100000"/>
              </a:lnSpc>
              <a:spcBef>
                <a:spcPts val="0"/>
              </a:spcBef>
              <a:spcAft>
                <a:spcPts val="0"/>
              </a:spcAft>
              <a:buClrTx/>
              <a:buSzTx/>
              <a:defRPr/>
            </a:pPr>
            <a:r>
              <a:rPr kumimoji="0" lang="en-US" altLang="zh-CN"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03</a:t>
            </a:r>
            <a:r>
              <a:rPr kumimoji="0" lang="zh-CN" alt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、对</a:t>
            </a:r>
            <a:r>
              <a:rPr kumimoji="0" lang="en-US" altLang="zh-CN"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PNSP</a:t>
            </a:r>
            <a:r>
              <a:rPr kumimoji="0" lang="zh-CN" altLang="en-US" sz="1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的体外抗菌活性高</a:t>
            </a:r>
          </a:p>
        </p:txBody>
      </p:sp>
      <p:sp>
        <p:nvSpPr>
          <p:cNvPr id="28" name="任意多边形: 形状 27"/>
          <p:cNvSpPr/>
          <p:nvPr/>
        </p:nvSpPr>
        <p:spPr>
          <a:xfrm>
            <a:off x="5762935" y="1250078"/>
            <a:ext cx="6113647" cy="507867"/>
          </a:xfrm>
          <a:custGeom>
            <a:avLst/>
            <a:gdLst>
              <a:gd name="connsiteX0" fmla="*/ 0 w 6113647"/>
              <a:gd name="connsiteY0" fmla="*/ 0 h 507867"/>
              <a:gd name="connsiteX1" fmla="*/ 6113647 w 6113647"/>
              <a:gd name="connsiteY1" fmla="*/ 0 h 507867"/>
              <a:gd name="connsiteX2" fmla="*/ 6113647 w 6113647"/>
              <a:gd name="connsiteY2" fmla="*/ 507867 h 507867"/>
              <a:gd name="connsiteX3" fmla="*/ 124888 w 6113647"/>
              <a:gd name="connsiteY3" fmla="*/ 507867 h 507867"/>
              <a:gd name="connsiteX4" fmla="*/ 0 w 6113647"/>
              <a:gd name="connsiteY4" fmla="*/ 23733 h 50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47" h="507867">
                <a:moveTo>
                  <a:pt x="0" y="0"/>
                </a:moveTo>
                <a:lnTo>
                  <a:pt x="6113647" y="0"/>
                </a:lnTo>
                <a:lnTo>
                  <a:pt x="6113647" y="507867"/>
                </a:lnTo>
                <a:lnTo>
                  <a:pt x="124888" y="507867"/>
                </a:lnTo>
                <a:lnTo>
                  <a:pt x="0" y="23733"/>
                </a:lnTo>
                <a:close/>
              </a:path>
            </a:pathLst>
          </a:cu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   04</a:t>
            </a:r>
            <a:r>
              <a:rPr kumimoji="0" lang="zh-CN" altLang="en-US"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gency FB" panose="020B0503020202020204" pitchFamily="34" charset="0"/>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细菌清除率高达 </a:t>
            </a:r>
            <a:r>
              <a:rPr kumimoji="0" lang="en-US" altLang="zh-CN"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94.4%</a:t>
            </a:r>
            <a:r>
              <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，综合治愈率高达 </a:t>
            </a:r>
            <a:r>
              <a:rPr kumimoji="0" lang="en-US" altLang="zh-CN"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88.9%</a:t>
            </a:r>
          </a:p>
        </p:txBody>
      </p:sp>
      <p:pic>
        <p:nvPicPr>
          <p:cNvPr id="41" name="图片 40"/>
          <p:cNvPicPr>
            <a:picLocks noChangeAspect="1"/>
          </p:cNvPicPr>
          <p:nvPr/>
        </p:nvPicPr>
        <p:blipFill rotWithShape="1">
          <a:blip r:embed="rId7" cstate="print">
            <a:extLst>
              <a:ext uri="{BEBA8EAE-BF5A-486C-A8C5-ECC9F3942E4B}">
                <a14:imgProps xmlns:a14="http://schemas.microsoft.com/office/drawing/2010/main">
                  <a14:imgLayer r:embed="rId8">
                    <a14:imgEffect>
                      <a14:artisticPastelsSmooth/>
                    </a14:imgEffect>
                    <a14:imgEffect>
                      <a14:backgroundRemoval t="9968" b="93671" l="9932" r="89971">
                        <a14:foregroundMark x1="45998" y1="32278" x2="44648" y2="32278"/>
                        <a14:foregroundMark x1="44455" y1="39399" x2="44937" y2="39715"/>
                        <a14:foregroundMark x1="46384" y1="46677" x2="47059" y2="47152"/>
                        <a14:foregroundMark x1="51109" y1="39241" x2="51205" y2="42089"/>
                        <a14:foregroundMark x1="42430" y1="57437" x2="41755" y2="60127"/>
                        <a14:foregroundMark x1="35873" y1="61076" x2="35969" y2="65190"/>
                        <a14:foregroundMark x1="42912" y1="63924" x2="42912" y2="63924"/>
                        <a14:foregroundMark x1="42912" y1="63924" x2="42912" y2="63924"/>
                        <a14:foregroundMark x1="50434" y1="62184" x2="50434" y2="62184"/>
                        <a14:backgroundMark x1="52652" y1="34494" x2="52652" y2="34494"/>
                        <a14:backgroundMark x1="52652" y1="37658" x2="52652" y2="37658"/>
                        <a14:backgroundMark x1="52555" y1="41139" x2="52555" y2="41139"/>
                        <a14:backgroundMark x1="55256" y1="43671" x2="55256" y2="43671"/>
                      </a14:backgroundRemoval>
                    </a14:imgEffect>
                    <a14:imgEffect>
                      <a14:saturation sat="98000"/>
                    </a14:imgEffect>
                    <a14:imgEffect>
                      <a14:sharpenSoften amount="-20000"/>
                    </a14:imgEffect>
                  </a14:imgLayer>
                </a14:imgProps>
              </a:ext>
              <a:ext uri="{28A0092B-C50C-407E-A947-70E740481C1C}">
                <a14:useLocalDpi xmlns:a14="http://schemas.microsoft.com/office/drawing/2010/main" val="0"/>
              </a:ext>
            </a:extLst>
          </a:blip>
          <a:srcRect l="19155" r="20240"/>
          <a:stretch>
            <a:fillRect/>
          </a:stretch>
        </p:blipFill>
        <p:spPr>
          <a:xfrm>
            <a:off x="10892697" y="843015"/>
            <a:ext cx="1200700" cy="1207433"/>
          </a:xfrm>
          <a:prstGeom prst="rect">
            <a:avLst/>
          </a:prstGeom>
          <a:effectLst>
            <a:softEdge rad="12700"/>
          </a:effectLst>
        </p:spPr>
      </p:pic>
      <p:sp>
        <p:nvSpPr>
          <p:cNvPr id="7" name="文本框 6"/>
          <p:cNvSpPr txBox="1"/>
          <p:nvPr/>
        </p:nvSpPr>
        <p:spPr>
          <a:xfrm>
            <a:off x="6017895" y="2426970"/>
            <a:ext cx="5666740" cy="307975"/>
          </a:xfrm>
          <a:prstGeom prst="rect">
            <a:avLst/>
          </a:prstGeom>
          <a:noFill/>
        </p:spPr>
        <p:txBody>
          <a:bodyPr wrap="square">
            <a:noAutofit/>
          </a:bodyPr>
          <a:lstStyle/>
          <a:p>
            <a:pPr marL="171450" indent="-171450">
              <a:lnSpc>
                <a:spcPct val="150000"/>
              </a:lnSpc>
              <a:buFont typeface="Wingdings" panose="05000000000000000000" pitchFamily="2" charset="2"/>
              <a:buChar char="l"/>
            </a:pPr>
            <a:r>
              <a:rPr lang="en-US" altLang="zh-CN" sz="1200" dirty="0">
                <a:latin typeface="微软雅黑" panose="020B0503020204020204" pitchFamily="34" charset="-122"/>
                <a:ea typeface="微软雅黑" panose="020B0503020204020204" pitchFamily="34" charset="-122"/>
              </a:rPr>
              <a:t>FAS</a:t>
            </a:r>
            <a:r>
              <a:rPr lang="zh-CN" altLang="en-US" sz="1200" dirty="0">
                <a:latin typeface="微软雅黑" panose="020B0503020204020204" pitchFamily="34" charset="-122"/>
                <a:ea typeface="微软雅黑" panose="020B0503020204020204" pitchFamily="34" charset="-122"/>
              </a:rPr>
              <a:t>人群停药后</a:t>
            </a:r>
            <a:r>
              <a:rPr lang="en-US" altLang="zh-CN" sz="1200" dirty="0">
                <a:latin typeface="微软雅黑" panose="020B0503020204020204" pitchFamily="34" charset="-122"/>
                <a:ea typeface="微软雅黑" panose="020B0503020204020204" pitchFamily="34" charset="-122"/>
              </a:rPr>
              <a:t>7-14</a:t>
            </a:r>
            <a:r>
              <a:rPr lang="zh-CN" altLang="en-US" sz="1200" dirty="0">
                <a:latin typeface="微软雅黑" panose="020B0503020204020204" pitchFamily="34" charset="-122"/>
                <a:ea typeface="微软雅黑" panose="020B0503020204020204" pitchFamily="34" charset="-122"/>
              </a:rPr>
              <a:t>天</a:t>
            </a:r>
            <a:r>
              <a:rPr lang="zh-CN" altLang="en-US" sz="1200" b="1" dirty="0">
                <a:solidFill>
                  <a:srgbClr val="F39A26"/>
                </a:solidFill>
                <a:latin typeface="微软雅黑" panose="020B0503020204020204" pitchFamily="34" charset="-122"/>
                <a:ea typeface="微软雅黑" panose="020B0503020204020204" pitchFamily="34" charset="-122"/>
              </a:rPr>
              <a:t>细菌清除率高达 </a:t>
            </a:r>
            <a:r>
              <a:rPr lang="en-US" altLang="zh-CN" sz="1200" b="1" dirty="0">
                <a:solidFill>
                  <a:srgbClr val="F39A26"/>
                </a:solidFill>
                <a:latin typeface="微软雅黑" panose="020B0503020204020204" pitchFamily="34" charset="-122"/>
                <a:ea typeface="微软雅黑" panose="020B0503020204020204" pitchFamily="34" charset="-122"/>
              </a:rPr>
              <a:t>94.4%</a:t>
            </a:r>
            <a:r>
              <a:rPr lang="zh-CN" altLang="en-US" sz="1200" b="1" dirty="0">
                <a:solidFill>
                  <a:srgbClr val="F39A26"/>
                </a:solidFill>
                <a:latin typeface="微软雅黑" panose="020B0503020204020204" pitchFamily="34" charset="-122"/>
                <a:ea typeface="微软雅黑" panose="020B0503020204020204" pitchFamily="34" charset="-122"/>
              </a:rPr>
              <a:t>，综合治愈率高达 </a:t>
            </a:r>
            <a:r>
              <a:rPr lang="en-US" altLang="zh-CN" sz="1200" b="1" dirty="0">
                <a:solidFill>
                  <a:srgbClr val="F39A26"/>
                </a:solidFill>
                <a:latin typeface="微软雅黑" panose="020B0503020204020204" pitchFamily="34" charset="-122"/>
                <a:ea typeface="微软雅黑" panose="020B0503020204020204" pitchFamily="34" charset="-122"/>
              </a:rPr>
              <a:t>88.9%</a:t>
            </a:r>
            <a:r>
              <a:rPr lang="zh-CN" altLang="en-US" sz="1200" b="1" dirty="0">
                <a:solidFill>
                  <a:srgbClr val="F39A26"/>
                </a:solidFill>
                <a:latin typeface="微软雅黑" panose="020B0503020204020204" pitchFamily="34" charset="-122"/>
                <a:ea typeface="微软雅黑" panose="020B0503020204020204" pitchFamily="34" charset="-122"/>
              </a:rPr>
              <a:t>。</a:t>
            </a:r>
            <a:endParaRPr lang="zh-CN" altLang="en-US" sz="1100" dirty="0">
              <a:solidFill>
                <a:srgbClr val="F39A26"/>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07613" y="6272997"/>
            <a:ext cx="5710238" cy="218917"/>
          </a:xfrm>
          <a:prstGeom prst="rect">
            <a:avLst/>
          </a:prstGeom>
          <a:noFill/>
        </p:spPr>
        <p:txBody>
          <a:bodyPr wrap="square" rtlCol="0">
            <a:noAutofit/>
          </a:bodyPr>
          <a:lstStyle>
            <a:defPPr>
              <a:defRPr lang="zh-CN"/>
            </a:defPPr>
            <a:lvl1pPr>
              <a:defRPr sz="1000" b="1">
                <a:latin typeface="微软雅黑" panose="020B0503020204020204" pitchFamily="34" charset="-122"/>
                <a:ea typeface="微软雅黑" panose="020B0503020204020204" pitchFamily="34" charset="-122"/>
              </a:defRPr>
            </a:lvl1pPr>
          </a:lstStyle>
          <a:p>
            <a:r>
              <a:rPr lang="zh-CN" altLang="en-US" dirty="0"/>
              <a:t>数据来源：</a:t>
            </a:r>
            <a:r>
              <a:rPr lang="zh-CN" altLang="en-US" b="0" dirty="0"/>
              <a:t>复旦大学附属华山医院抗生素研究所</a:t>
            </a:r>
            <a:r>
              <a:rPr lang="en-US" altLang="zh-CN" b="0" dirty="0"/>
              <a:t>——</a:t>
            </a:r>
            <a:r>
              <a:rPr lang="zh-CN" altLang="en-US" b="0" dirty="0"/>
              <a:t>阿莫西林克拉维酸体外抗菌活性研究总结报告</a:t>
            </a:r>
          </a:p>
        </p:txBody>
      </p:sp>
      <p:pic>
        <p:nvPicPr>
          <p:cNvPr id="26" name="图片 25"/>
          <p:cNvPicPr>
            <a:picLocks noChangeAspect="1"/>
          </p:cNvPicPr>
          <p:nvPr/>
        </p:nvPicPr>
        <p:blipFill>
          <a:blip r:embed="rId9"/>
          <a:stretch>
            <a:fillRect/>
          </a:stretch>
        </p:blipFill>
        <p:spPr>
          <a:xfrm>
            <a:off x="656747" y="3230786"/>
            <a:ext cx="4404360" cy="2949575"/>
          </a:xfrm>
          <a:prstGeom prst="rect">
            <a:avLst/>
          </a:prstGeom>
        </p:spPr>
      </p:pic>
      <p:sp>
        <p:nvSpPr>
          <p:cNvPr id="27" name="文本框 26"/>
          <p:cNvSpPr txBox="1"/>
          <p:nvPr/>
        </p:nvSpPr>
        <p:spPr>
          <a:xfrm>
            <a:off x="278130" y="1757680"/>
            <a:ext cx="5102225" cy="1481455"/>
          </a:xfrm>
          <a:prstGeom prst="rect">
            <a:avLst/>
          </a:prstGeom>
          <a:noFill/>
        </p:spPr>
        <p:txBody>
          <a:bodyPr wrap="square" rtlCol="0" anchor="t">
            <a:noAutofit/>
          </a:bodyPr>
          <a:lstStyle/>
          <a:p>
            <a:pPr marL="171450" indent="-171450" fontAlgn="auto">
              <a:lnSpc>
                <a:spcPct val="150000"/>
              </a:lnSpc>
              <a:buFont typeface="Wingdings" panose="05000000000000000000" pitchFamily="2" charset="2"/>
              <a:buChar char="l"/>
            </a:pPr>
            <a:r>
              <a:rPr lang="zh-CN" altLang="en-US" sz="1200" dirty="0">
                <a:solidFill>
                  <a:schemeClr val="tx1"/>
                </a:solidFill>
                <a:latin typeface="微软雅黑" charset="0"/>
                <a:ea typeface="微软雅黑" charset="0"/>
                <a:cs typeface="微软雅黑" charset="0"/>
              </a:rPr>
              <a:t>对于青霉素不敏感的肺炎链球菌</a:t>
            </a:r>
            <a:r>
              <a:rPr lang="en-US" altLang="zh-CN" sz="1200" dirty="0">
                <a:solidFill>
                  <a:schemeClr val="tx1"/>
                </a:solidFill>
                <a:latin typeface="微软雅黑" charset="0"/>
                <a:ea typeface="微软雅黑" charset="0"/>
                <a:cs typeface="微软雅黑" charset="0"/>
              </a:rPr>
              <a:t>，</a:t>
            </a:r>
            <a:r>
              <a:rPr lang="zh-CN" altLang="en-US" sz="1200" b="1" dirty="0">
                <a:solidFill>
                  <a:schemeClr val="accent2"/>
                </a:solidFill>
                <a:latin typeface="微软雅黑" charset="0"/>
                <a:ea typeface="微软雅黑" charset="0"/>
                <a:cs typeface="微软雅黑" charset="0"/>
              </a:rPr>
              <a:t>增加阿莫西林的量能够提高阿莫西林克拉维酸对青霉素不敏感肺炎链球菌</a:t>
            </a:r>
            <a:r>
              <a:rPr lang="en-US" altLang="zh-CN" sz="1200" b="1" dirty="0">
                <a:solidFill>
                  <a:schemeClr val="accent2"/>
                </a:solidFill>
                <a:latin typeface="微软雅黑" charset="0"/>
                <a:ea typeface="微软雅黑" charset="0"/>
                <a:cs typeface="微软雅黑" charset="0"/>
              </a:rPr>
              <a:t>（PNSP）</a:t>
            </a:r>
            <a:r>
              <a:rPr lang="zh-CN" altLang="en-US" sz="1200" b="1" dirty="0">
                <a:solidFill>
                  <a:schemeClr val="accent2"/>
                </a:solidFill>
                <a:latin typeface="微软雅黑" charset="0"/>
                <a:ea typeface="微软雅黑" charset="0"/>
                <a:cs typeface="微软雅黑" charset="0"/>
              </a:rPr>
              <a:t>活性</a:t>
            </a:r>
            <a:endParaRPr lang="zh-CN" altLang="en-US" sz="1200" dirty="0">
              <a:solidFill>
                <a:schemeClr val="tx1"/>
              </a:solidFill>
              <a:latin typeface="微软雅黑" charset="0"/>
              <a:ea typeface="微软雅黑" charset="0"/>
              <a:cs typeface="微软雅黑" charset="0"/>
            </a:endParaRPr>
          </a:p>
          <a:p>
            <a:pPr marL="171450" indent="-171450" fontAlgn="auto">
              <a:lnSpc>
                <a:spcPct val="150000"/>
              </a:lnSpc>
              <a:buFont typeface="Wingdings" panose="05000000000000000000" pitchFamily="2" charset="2"/>
              <a:buChar char="l"/>
            </a:pPr>
            <a:r>
              <a:rPr lang="zh-CN" altLang="en-US" sz="1200" dirty="0">
                <a:solidFill>
                  <a:schemeClr val="tx1"/>
                </a:solidFill>
                <a:latin typeface="微软雅黑" charset="0"/>
                <a:ea typeface="微软雅黑" charset="0"/>
                <a:cs typeface="微软雅黑" charset="0"/>
                <a:sym typeface="+mn-ea"/>
              </a:rPr>
              <a:t>对于青霉素不敏感肺炎链球菌</a:t>
            </a:r>
            <a:r>
              <a:rPr lang="en-US" altLang="zh-CN" sz="1200" dirty="0">
                <a:solidFill>
                  <a:schemeClr val="tx1"/>
                </a:solidFill>
                <a:latin typeface="微软雅黑" charset="0"/>
                <a:ea typeface="微软雅黑" charset="0"/>
                <a:cs typeface="微软雅黑" charset="0"/>
                <a:sym typeface="+mn-ea"/>
              </a:rPr>
              <a:t>(</a:t>
            </a:r>
            <a:r>
              <a:rPr lang="zh-CN" altLang="en-US" sz="1200" dirty="0">
                <a:solidFill>
                  <a:schemeClr val="tx1"/>
                </a:solidFill>
                <a:latin typeface="微软雅黑" charset="0"/>
                <a:ea typeface="微软雅黑" charset="0"/>
                <a:cs typeface="微软雅黑" charset="0"/>
                <a:sym typeface="+mn-ea"/>
              </a:rPr>
              <a:t>包括</a:t>
            </a:r>
            <a:r>
              <a:rPr lang="en-US" altLang="zh-CN" sz="1200" dirty="0">
                <a:solidFill>
                  <a:schemeClr val="tx1"/>
                </a:solidFill>
                <a:latin typeface="微软雅黑" charset="0"/>
                <a:ea typeface="微软雅黑" charset="0"/>
                <a:cs typeface="微软雅黑" charset="0"/>
                <a:sym typeface="+mn-ea"/>
              </a:rPr>
              <a:t> PISP </a:t>
            </a:r>
            <a:r>
              <a:rPr lang="zh-CN" altLang="en-US" sz="1200" dirty="0">
                <a:solidFill>
                  <a:schemeClr val="tx1"/>
                </a:solidFill>
                <a:latin typeface="微软雅黑" charset="0"/>
                <a:ea typeface="微软雅黑" charset="0"/>
                <a:cs typeface="微软雅黑" charset="0"/>
                <a:sym typeface="+mn-ea"/>
              </a:rPr>
              <a:t>和</a:t>
            </a:r>
            <a:r>
              <a:rPr lang="en-US" altLang="zh-CN" sz="1200" dirty="0">
                <a:solidFill>
                  <a:schemeClr val="tx1"/>
                </a:solidFill>
                <a:latin typeface="微软雅黑" charset="0"/>
                <a:ea typeface="微软雅黑" charset="0"/>
                <a:cs typeface="微软雅黑" charset="0"/>
                <a:sym typeface="+mn-ea"/>
              </a:rPr>
              <a:t> PRSP)</a:t>
            </a:r>
            <a:r>
              <a:rPr lang="zh-CN" altLang="en-US" sz="1200" dirty="0">
                <a:solidFill>
                  <a:schemeClr val="tx1"/>
                </a:solidFill>
                <a:latin typeface="微软雅黑" charset="0"/>
                <a:ea typeface="微软雅黑" charset="0"/>
                <a:cs typeface="微软雅黑" charset="0"/>
                <a:sym typeface="+mn-ea"/>
              </a:rPr>
              <a:t>，当克拉维酸的含量固定为</a:t>
            </a:r>
            <a:r>
              <a:rPr lang="en-US" altLang="zh-CN" sz="1200" dirty="0">
                <a:solidFill>
                  <a:schemeClr val="tx1"/>
                </a:solidFill>
                <a:latin typeface="微软雅黑" charset="0"/>
                <a:ea typeface="微软雅黑" charset="0"/>
                <a:cs typeface="微软雅黑" charset="0"/>
                <a:sym typeface="+mn-ea"/>
              </a:rPr>
              <a:t>0.8mg</a:t>
            </a:r>
            <a:r>
              <a:rPr lang="zh-CN" altLang="en-US" sz="1200" dirty="0">
                <a:solidFill>
                  <a:schemeClr val="tx1"/>
                </a:solidFill>
                <a:latin typeface="微软雅黑" charset="0"/>
                <a:ea typeface="微软雅黑" charset="0"/>
                <a:cs typeface="微软雅黑" charset="0"/>
                <a:sym typeface="+mn-ea"/>
              </a:rPr>
              <a:t>，阿莫西林浓度由</a:t>
            </a:r>
            <a:r>
              <a:rPr lang="en-US" altLang="zh-CN" sz="1200" dirty="0">
                <a:solidFill>
                  <a:schemeClr val="tx1"/>
                </a:solidFill>
                <a:latin typeface="微软雅黑" charset="0"/>
                <a:ea typeface="微软雅黑" charset="0"/>
                <a:cs typeface="微软雅黑" charset="0"/>
                <a:sym typeface="+mn-ea"/>
              </a:rPr>
              <a:t> 4mg/L</a:t>
            </a:r>
            <a:r>
              <a:rPr lang="zh-CN" altLang="en-US" sz="1200" dirty="0">
                <a:solidFill>
                  <a:schemeClr val="tx1"/>
                </a:solidFill>
                <a:latin typeface="微软雅黑" charset="0"/>
                <a:ea typeface="微软雅黑" charset="0"/>
                <a:cs typeface="微软雅黑" charset="0"/>
                <a:sym typeface="+mn-ea"/>
              </a:rPr>
              <a:t>增加到</a:t>
            </a:r>
            <a:r>
              <a:rPr lang="en-US" altLang="zh-CN" sz="1200" dirty="0">
                <a:solidFill>
                  <a:schemeClr val="tx1"/>
                </a:solidFill>
                <a:latin typeface="微软雅黑" charset="0"/>
                <a:ea typeface="微软雅黑" charset="0"/>
                <a:cs typeface="微软雅黑" charset="0"/>
                <a:sym typeface="+mn-ea"/>
              </a:rPr>
              <a:t> 8mg/L </a:t>
            </a:r>
            <a:r>
              <a:rPr lang="zh-CN" altLang="en-US" sz="1200" dirty="0">
                <a:solidFill>
                  <a:schemeClr val="tx1"/>
                </a:solidFill>
                <a:latin typeface="微软雅黑" charset="0"/>
                <a:ea typeface="微软雅黑" charset="0"/>
                <a:cs typeface="微软雅黑" charset="0"/>
                <a:sym typeface="+mn-ea"/>
              </a:rPr>
              <a:t>时，该药对肺炎链球菌的累积抑菌率由</a:t>
            </a:r>
            <a:r>
              <a:rPr lang="en-US" altLang="zh-CN" sz="1200" dirty="0">
                <a:solidFill>
                  <a:schemeClr val="tx1"/>
                </a:solidFill>
                <a:latin typeface="微软雅黑" charset="0"/>
                <a:ea typeface="微软雅黑" charset="0"/>
                <a:cs typeface="微软雅黑" charset="0"/>
                <a:sym typeface="+mn-ea"/>
              </a:rPr>
              <a:t> 68.4%</a:t>
            </a:r>
            <a:r>
              <a:rPr lang="zh-CN" altLang="en-US" sz="1200" dirty="0">
                <a:solidFill>
                  <a:schemeClr val="tx1"/>
                </a:solidFill>
                <a:latin typeface="微软雅黑" charset="0"/>
                <a:ea typeface="微软雅黑" charset="0"/>
                <a:cs typeface="微软雅黑" charset="0"/>
                <a:sym typeface="+mn-ea"/>
              </a:rPr>
              <a:t>上升至</a:t>
            </a:r>
            <a:r>
              <a:rPr lang="en-US" altLang="zh-CN" sz="1200" b="1" dirty="0">
                <a:solidFill>
                  <a:schemeClr val="accent2"/>
                </a:solidFill>
                <a:latin typeface="微软雅黑" charset="0"/>
                <a:ea typeface="微软雅黑" charset="0"/>
                <a:cs typeface="微软雅黑" charset="0"/>
                <a:sym typeface="+mn-ea"/>
              </a:rPr>
              <a:t> 96.5%</a:t>
            </a:r>
            <a:r>
              <a:rPr lang="zh-CN" altLang="en-US" sz="1200" dirty="0">
                <a:solidFill>
                  <a:schemeClr val="tx1"/>
                </a:solidFill>
                <a:latin typeface="微软雅黑" charset="0"/>
                <a:ea typeface="微软雅黑" charset="0"/>
                <a:cs typeface="微软雅黑" charset="0"/>
                <a:sym typeface="+mn-ea"/>
              </a:rPr>
              <a:t>。</a:t>
            </a:r>
          </a:p>
        </p:txBody>
      </p:sp>
      <p:sp>
        <p:nvSpPr>
          <p:cNvPr id="30" name="文本框 29"/>
          <p:cNvSpPr txBox="1"/>
          <p:nvPr/>
        </p:nvSpPr>
        <p:spPr>
          <a:xfrm>
            <a:off x="6776720" y="6485890"/>
            <a:ext cx="5102860" cy="246380"/>
          </a:xfrm>
          <a:prstGeom prst="rect">
            <a:avLst/>
          </a:prstGeom>
          <a:noFill/>
        </p:spPr>
        <p:txBody>
          <a:bodyPr wrap="square" rtlCol="0">
            <a:noAutofit/>
          </a:bodyPr>
          <a:lstStyle>
            <a:defPPr>
              <a:defRPr lang="zh-CN"/>
            </a:defPPr>
            <a:lvl1pPr>
              <a:defRPr sz="1000" b="1">
                <a:latin typeface="微软雅黑" panose="020B0503020204020204" pitchFamily="34" charset="-122"/>
                <a:ea typeface="微软雅黑" panose="020B0503020204020204" pitchFamily="34" charset="-122"/>
              </a:defRPr>
            </a:lvl1pPr>
          </a:lstStyle>
          <a:p>
            <a:r>
              <a:rPr lang="zh-CN" altLang="en-US" sz="900" dirty="0"/>
              <a:t>数据来源：</a:t>
            </a:r>
            <a:r>
              <a:rPr lang="zh-CN" altLang="en-US" sz="900" b="0" dirty="0"/>
              <a:t>注射用阿莫西林</a:t>
            </a:r>
            <a:r>
              <a:rPr lang="en-US" altLang="zh-CN" sz="900" b="0" dirty="0"/>
              <a:t>-</a:t>
            </a:r>
            <a:r>
              <a:rPr lang="zh-CN" altLang="en-US" sz="900" b="0" dirty="0"/>
              <a:t>克拉维酸（</a:t>
            </a:r>
            <a:r>
              <a:rPr lang="en-US" altLang="zh-CN" sz="900" b="0" dirty="0"/>
              <a:t>10∶1</a:t>
            </a:r>
            <a:r>
              <a:rPr lang="zh-CN" altLang="en-US" sz="900" b="0" dirty="0"/>
              <a:t>）与氨苄西林</a:t>
            </a:r>
            <a:r>
              <a:rPr lang="en-US" altLang="zh-CN" sz="900" b="0" dirty="0"/>
              <a:t>-</a:t>
            </a:r>
            <a:r>
              <a:rPr lang="zh-CN" altLang="en-US" sz="900" b="0" dirty="0"/>
              <a:t>舒巴坦对比治疗社区获得性肺炎的疗效和安全性</a:t>
            </a:r>
            <a:r>
              <a:rPr lang="en-US" altLang="zh-CN" sz="900" b="0" dirty="0"/>
              <a:t>，</a:t>
            </a:r>
            <a:r>
              <a:rPr lang="zh-CN" altLang="en-US" sz="900" b="0" dirty="0"/>
              <a:t>中国感染与化疗杂志</a:t>
            </a:r>
            <a:r>
              <a:rPr lang="en-US" altLang="zh-CN" sz="900" b="0" dirty="0"/>
              <a:t>，2025</a:t>
            </a:r>
            <a:r>
              <a:rPr lang="zh-CN" altLang="en-US" sz="900" b="0" dirty="0"/>
              <a:t>年</a:t>
            </a:r>
            <a:r>
              <a:rPr lang="en-US" altLang="zh-CN" sz="900" b="0" dirty="0"/>
              <a:t>7</a:t>
            </a:r>
            <a:r>
              <a:rPr lang="zh-CN" altLang="en-US" sz="900" b="0" dirty="0"/>
              <a:t>月</a:t>
            </a:r>
            <a:r>
              <a:rPr lang="en-US" altLang="zh-CN" sz="900" b="0" dirty="0"/>
              <a:t>20</a:t>
            </a:r>
            <a:r>
              <a:rPr lang="zh-CN" altLang="en-US" sz="900" b="0" dirty="0"/>
              <a:t>日第</a:t>
            </a:r>
            <a:r>
              <a:rPr lang="en-US" altLang="zh-CN" sz="900" b="0" dirty="0"/>
              <a:t>25</a:t>
            </a:r>
            <a:r>
              <a:rPr lang="zh-CN" altLang="en-US" sz="900" b="0" dirty="0"/>
              <a:t>卷第</a:t>
            </a:r>
            <a:r>
              <a:rPr lang="en-US" altLang="zh-CN" sz="900" b="0" dirty="0"/>
              <a:t>4</a:t>
            </a:r>
            <a:r>
              <a:rPr lang="zh-CN" altLang="en-US" sz="900" b="0" dirty="0"/>
              <a:t>期</a:t>
            </a:r>
          </a:p>
        </p:txBody>
      </p:sp>
      <p:graphicFrame>
        <p:nvGraphicFramePr>
          <p:cNvPr id="36" name="图表 35"/>
          <p:cNvGraphicFramePr/>
          <p:nvPr/>
        </p:nvGraphicFramePr>
        <p:xfrm>
          <a:off x="6776720" y="4819650"/>
          <a:ext cx="2334895" cy="1615440"/>
        </p:xfrm>
        <a:graphic>
          <a:graphicData uri="http://schemas.openxmlformats.org/drawingml/2006/chart">
            <c:chart xmlns:c="http://schemas.openxmlformats.org/drawingml/2006/chart" xmlns:r="http://schemas.openxmlformats.org/officeDocument/2006/relationships" r:id="rId10"/>
          </a:graphicData>
        </a:graphic>
      </p:graphicFrame>
      <p:sp>
        <p:nvSpPr>
          <p:cNvPr id="38" name="文本框 37"/>
          <p:cNvSpPr txBox="1"/>
          <p:nvPr/>
        </p:nvSpPr>
        <p:spPr>
          <a:xfrm>
            <a:off x="6517005" y="4210685"/>
            <a:ext cx="4403725" cy="553085"/>
          </a:xfrm>
          <a:prstGeom prst="rect">
            <a:avLst/>
          </a:prstGeom>
          <a:noFill/>
        </p:spPr>
        <p:txBody>
          <a:bodyPr wrap="square">
            <a:spAutoFit/>
          </a:bodyPr>
          <a:lstStyle/>
          <a:p>
            <a:pPr marL="171450" indent="-171450">
              <a:lnSpc>
                <a:spcPct val="150000"/>
              </a:lnSpc>
              <a:buFont typeface="Wingdings" panose="05000000000000000000" pitchFamily="2" charset="2"/>
              <a:buChar char="n"/>
            </a:pPr>
            <a:r>
              <a:rPr lang="zh-CN" altLang="en-US" sz="1000" b="1" dirty="0">
                <a:solidFill>
                  <a:srgbClr val="004EA2"/>
                </a:solidFill>
                <a:latin typeface="微软雅黑" panose="020B0503020204020204" pitchFamily="34" charset="-122"/>
                <a:ea typeface="微软雅黑" panose="020B0503020204020204" pitchFamily="34" charset="-122"/>
              </a:rPr>
              <a:t>阿莫西林钠</a:t>
            </a:r>
            <a:r>
              <a:rPr lang="en-US" altLang="zh-CN" sz="1000" b="1" dirty="0">
                <a:solidFill>
                  <a:srgbClr val="004EA2"/>
                </a:solidFill>
                <a:latin typeface="微软雅黑" panose="020B0503020204020204" pitchFamily="34" charset="-122"/>
                <a:ea typeface="微软雅黑" panose="020B0503020204020204" pitchFamily="34" charset="-122"/>
              </a:rPr>
              <a:t>/</a:t>
            </a:r>
            <a:r>
              <a:rPr lang="zh-CN" altLang="en-US" sz="1000" b="1" dirty="0">
                <a:solidFill>
                  <a:srgbClr val="004EA2"/>
                </a:solidFill>
                <a:latin typeface="微软雅黑" panose="020B0503020204020204" pitchFamily="34" charset="-122"/>
                <a:ea typeface="微软雅黑" panose="020B0503020204020204" pitchFamily="34" charset="-122"/>
              </a:rPr>
              <a:t>克拉维酸钾</a:t>
            </a:r>
            <a:r>
              <a:rPr lang="en-US" altLang="zh-CN" sz="1000" b="1" dirty="0">
                <a:solidFill>
                  <a:srgbClr val="004EA2"/>
                </a:solidFill>
                <a:latin typeface="微软雅黑" panose="020B0503020204020204" pitchFamily="34" charset="-122"/>
                <a:ea typeface="微软雅黑" panose="020B0503020204020204" pitchFamily="34" charset="-122"/>
              </a:rPr>
              <a:t>(10:1)</a:t>
            </a:r>
          </a:p>
          <a:p>
            <a:pPr marL="171450" indent="-171450">
              <a:lnSpc>
                <a:spcPct val="150000"/>
              </a:lnSpc>
              <a:buFont typeface="Wingdings" panose="05000000000000000000" pitchFamily="2" charset="2"/>
              <a:buChar char="n"/>
            </a:pP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氨苄西林钠</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rPr>
              <a:t>舒巴坦钠</a:t>
            </a:r>
            <a:r>
              <a:rPr lang="en-US" altLang="zh-CN" sz="1000" b="1" dirty="0">
                <a:solidFill>
                  <a:schemeClr val="tx1">
                    <a:lumMod val="50000"/>
                    <a:lumOff val="50000"/>
                  </a:schemeClr>
                </a:solidFill>
                <a:latin typeface="微软雅黑" panose="020B0503020204020204" pitchFamily="34" charset="-122"/>
                <a:ea typeface="微软雅黑" panose="020B0503020204020204" pitchFamily="34" charset="-122"/>
              </a:rPr>
              <a:t>(2:1)</a:t>
            </a:r>
            <a:endParaRPr lang="zh-CN" altLang="en-US" sz="1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aphicFrame>
        <p:nvGraphicFramePr>
          <p:cNvPr id="39" name="图表 38"/>
          <p:cNvGraphicFramePr/>
          <p:nvPr/>
        </p:nvGraphicFramePr>
        <p:xfrm>
          <a:off x="9669908" y="4464451"/>
          <a:ext cx="2420998" cy="2016389"/>
        </p:xfrm>
        <a:graphic>
          <a:graphicData uri="http://schemas.openxmlformats.org/drawingml/2006/chart">
            <c:chart xmlns:c="http://schemas.openxmlformats.org/drawingml/2006/chart" xmlns:r="http://schemas.openxmlformats.org/officeDocument/2006/relationships" r:id="rId11"/>
          </a:graphicData>
        </a:graphic>
      </p:graphicFrame>
      <p:sp>
        <p:nvSpPr>
          <p:cNvPr id="3" name="椭圆 2">
            <a:extLst>
              <a:ext uri="{FF2B5EF4-FFF2-40B4-BE49-F238E27FC236}">
                <a16:creationId xmlns:a16="http://schemas.microsoft.com/office/drawing/2014/main" xmlns="" id="{2162E5D0-0847-4206-F4B6-F07161A1AEC0}"/>
              </a:ext>
            </a:extLst>
          </p:cNvPr>
          <p:cNvSpPr/>
          <p:nvPr/>
        </p:nvSpPr>
        <p:spPr>
          <a:xfrm>
            <a:off x="4189045" y="981243"/>
            <a:ext cx="931623" cy="862161"/>
          </a:xfrm>
          <a:prstGeom prst="ellipse">
            <a:avLst/>
          </a:prstGeom>
          <a:noFill/>
          <a:ln w="762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304439" y="1058377"/>
            <a:ext cx="700833" cy="707886"/>
          </a:xfrm>
          <a:prstGeom prst="rect">
            <a:avLst/>
          </a:prstGeom>
          <a:noFill/>
        </p:spPr>
        <p:txBody>
          <a:bodyPr wrap="none" rtlCol="0">
            <a:spAutoFit/>
          </a:bodyPr>
          <a:lstStyle/>
          <a:p>
            <a:r>
              <a:rPr lang="zh-CN" altLang="en-US" sz="2000" b="1" dirty="0">
                <a:solidFill>
                  <a:schemeClr val="accent4"/>
                </a:solidFill>
                <a:effectLst>
                  <a:outerShdw blurRad="38100" dist="38100" dir="2700000" algn="tl">
                    <a:srgbClr val="000000">
                      <a:alpha val="43137"/>
                    </a:srgbClr>
                  </a:outerShdw>
                </a:effectLst>
                <a:latin typeface="宋体" pitchFamily="2" charset="-122"/>
                <a:ea typeface="宋体" pitchFamily="2" charset="-122"/>
              </a:rPr>
              <a:t>体外</a:t>
            </a:r>
            <a:endParaRPr lang="en-US" altLang="zh-CN" sz="2000" b="1" dirty="0">
              <a:solidFill>
                <a:schemeClr val="accent4"/>
              </a:solidFill>
              <a:effectLst>
                <a:outerShdw blurRad="38100" dist="38100" dir="2700000" algn="tl">
                  <a:srgbClr val="000000">
                    <a:alpha val="43137"/>
                  </a:srgbClr>
                </a:outerShdw>
              </a:effectLst>
              <a:latin typeface="宋体" pitchFamily="2" charset="-122"/>
              <a:ea typeface="宋体" pitchFamily="2" charset="-122"/>
            </a:endParaRPr>
          </a:p>
          <a:p>
            <a:r>
              <a:rPr lang="zh-CN" altLang="en-US" sz="2000" b="1" dirty="0">
                <a:solidFill>
                  <a:schemeClr val="accent4"/>
                </a:solidFill>
                <a:effectLst>
                  <a:outerShdw blurRad="38100" dist="38100" dir="2700000" algn="tl">
                    <a:srgbClr val="000000">
                      <a:alpha val="43137"/>
                    </a:srgbClr>
                  </a:outerShdw>
                </a:effectLst>
                <a:latin typeface="宋体" pitchFamily="2" charset="-122"/>
                <a:ea typeface="宋体" pitchFamily="2" charset="-122"/>
              </a:rPr>
              <a:t>研究</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终止 7">
            <a:extLst>
              <a:ext uri="{FF2B5EF4-FFF2-40B4-BE49-F238E27FC236}">
                <a16:creationId xmlns:a16="http://schemas.microsoft.com/office/drawing/2014/main" xmlns="" id="{F831A0E7-05B0-F457-439D-C30101A85EF6}"/>
              </a:ext>
            </a:extLst>
          </p:cNvPr>
          <p:cNvSpPr/>
          <p:nvPr/>
        </p:nvSpPr>
        <p:spPr>
          <a:xfrm flipH="1">
            <a:off x="-3894445" y="1188754"/>
            <a:ext cx="11096625" cy="5250575"/>
          </a:xfrm>
          <a:prstGeom prst="flowChartTerminator">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9" name="流程图: 终止 8">
            <a:extLst>
              <a:ext uri="{FF2B5EF4-FFF2-40B4-BE49-F238E27FC236}">
                <a16:creationId xmlns:a16="http://schemas.microsoft.com/office/drawing/2014/main" xmlns="" id="{A407913C-9A60-9E0B-4FD1-05C7558EAAF7}"/>
              </a:ext>
            </a:extLst>
          </p:cNvPr>
          <p:cNvSpPr/>
          <p:nvPr/>
        </p:nvSpPr>
        <p:spPr>
          <a:xfrm>
            <a:off x="5001905" y="1188754"/>
            <a:ext cx="11096625" cy="5250575"/>
          </a:xfrm>
          <a:prstGeom prst="flowChartTerminator">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endParaRPr lang="zh-CN" altLang="en-US" sz="1200">
              <a:solidFill>
                <a:schemeClr val="tx1"/>
              </a:solidFill>
              <a:latin typeface="微软雅黑" panose="020B0503020204020204" pitchFamily="34" charset="-122"/>
              <a:ea typeface="微软雅黑" panose="020B0503020204020204" pitchFamily="34" charset="-122"/>
            </a:endParaRPr>
          </a:p>
        </p:txBody>
      </p:sp>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44650"/>
            <a:chOff x="-58616" y="0"/>
            <a:chExt cx="12309232" cy="844650"/>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45238" y="13653"/>
              <a:ext cx="8837111" cy="830997"/>
            </a:xfrm>
            <a:prstGeom prst="rect">
              <a:avLst/>
            </a:prstGeom>
            <a:noFill/>
          </p:spPr>
          <p:txBody>
            <a:bodyPr wrap="squar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3.3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有效性：本品适用于儿童</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PRSP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PISP</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临床治疗</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对比其他指南推荐方案，疗效更优异</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31" name="矩形: 圆角 30">
            <a:extLst>
              <a:ext uri="{FF2B5EF4-FFF2-40B4-BE49-F238E27FC236}">
                <a16:creationId xmlns:a16="http://schemas.microsoft.com/office/drawing/2014/main" xmlns="" id="{3613A3A3-43A0-22A8-8DCA-3421861250FE}"/>
              </a:ext>
            </a:extLst>
          </p:cNvPr>
          <p:cNvSpPr/>
          <p:nvPr/>
        </p:nvSpPr>
        <p:spPr>
          <a:xfrm>
            <a:off x="7315200" y="1393261"/>
            <a:ext cx="4441112" cy="347008"/>
          </a:xfrm>
          <a:prstGeom prst="roundRect">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en-US" altLang="zh-CN"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     06</a:t>
            </a:r>
            <a:r>
              <a:rPr lang="zh-CN" altLang="en-US"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住院患儿</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PRSP</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检出率高达</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89.8%</a:t>
            </a:r>
            <a:r>
              <a:rPr lang="en-US" altLang="zh-CN" sz="1600" b="1" baseline="30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altLang="zh-CN" sz="1200" b="1" baseline="30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xmlns="" id="{244F039F-2E77-A2A9-3FAD-8BC1E910E1F0}"/>
              </a:ext>
            </a:extLst>
          </p:cNvPr>
          <p:cNvSpPr txBox="1"/>
          <p:nvPr/>
        </p:nvSpPr>
        <p:spPr>
          <a:xfrm>
            <a:off x="7308743" y="1836158"/>
            <a:ext cx="4733886" cy="890693"/>
          </a:xfrm>
          <a:prstGeom prst="rect">
            <a:avLst/>
          </a:prstGeom>
          <a:noFill/>
        </p:spPr>
        <p:txBody>
          <a:bodyPr wrap="square">
            <a:spAutoFit/>
          </a:bodyPr>
          <a:lstStyle/>
          <a:p>
            <a:pPr>
              <a:lnSpc>
                <a:spcPct val="150000"/>
              </a:lnSpc>
            </a:pPr>
            <a:r>
              <a:rPr lang="en-US" altLang="zh-CN" sz="1200" dirty="0">
                <a:latin typeface="微软雅黑" panose="020B0503020204020204" pitchFamily="34" charset="-122"/>
                <a:ea typeface="微软雅黑" panose="020B0503020204020204" pitchFamily="34" charset="-122"/>
              </a:rPr>
              <a:t>25 833 </a:t>
            </a:r>
            <a:r>
              <a:rPr lang="zh-CN" altLang="en-US" sz="1200" dirty="0">
                <a:latin typeface="微软雅黑" panose="020B0503020204020204" pitchFamily="34" charset="-122"/>
                <a:ea typeface="微软雅黑" panose="020B0503020204020204" pitchFamily="34" charset="-122"/>
              </a:rPr>
              <a:t>株肺炎链球菌中，脑膜炎肺炎链球菌 </a:t>
            </a:r>
            <a:r>
              <a:rPr lang="en-US" altLang="zh-CN" sz="1200" dirty="0">
                <a:latin typeface="微软雅黑" panose="020B0503020204020204" pitchFamily="34" charset="-122"/>
                <a:ea typeface="微软雅黑" panose="020B0503020204020204" pitchFamily="34" charset="-122"/>
              </a:rPr>
              <a:t>179 </a:t>
            </a:r>
            <a:r>
              <a:rPr lang="zh-CN" altLang="en-US" sz="1200" dirty="0">
                <a:latin typeface="微软雅黑" panose="020B0503020204020204" pitchFamily="34" charset="-122"/>
                <a:ea typeface="微软雅黑" panose="020B0503020204020204" pitchFamily="34" charset="-122"/>
              </a:rPr>
              <a:t>株</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门急诊和住院患儿各分离</a:t>
            </a:r>
            <a:r>
              <a:rPr lang="en-US" altLang="zh-CN" sz="1200" dirty="0">
                <a:latin typeface="微软雅黑" panose="020B0503020204020204" pitchFamily="34" charset="-122"/>
                <a:ea typeface="微软雅黑" panose="020B0503020204020204" pitchFamily="34" charset="-122"/>
              </a:rPr>
              <a:t>42 </a:t>
            </a:r>
            <a:r>
              <a:rPr lang="zh-CN" altLang="en-US" sz="1200" dirty="0">
                <a:latin typeface="微软雅黑" panose="020B0503020204020204" pitchFamily="34" charset="-122"/>
                <a:ea typeface="微软雅黑" panose="020B0503020204020204" pitchFamily="34" charset="-122"/>
              </a:rPr>
              <a:t>株和 </a:t>
            </a:r>
            <a:r>
              <a:rPr lang="en-US" altLang="zh-CN" sz="1200" dirty="0">
                <a:latin typeface="微软雅黑" panose="020B0503020204020204" pitchFamily="34" charset="-122"/>
                <a:ea typeface="微软雅黑" panose="020B0503020204020204" pitchFamily="34" charset="-122"/>
              </a:rPr>
              <a:t>137 </a:t>
            </a:r>
            <a:r>
              <a:rPr lang="zh-CN" altLang="en-US" sz="1200" dirty="0">
                <a:latin typeface="微软雅黑" panose="020B0503020204020204" pitchFamily="34" charset="-122"/>
                <a:ea typeface="微软雅黑" panose="020B0503020204020204" pitchFamily="34" charset="-122"/>
              </a:rPr>
              <a:t>株</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其中 </a:t>
            </a:r>
            <a:r>
              <a:rPr lang="en-US" altLang="zh-CN" sz="1200" dirty="0">
                <a:latin typeface="微软雅黑" panose="020B0503020204020204" pitchFamily="34" charset="-122"/>
                <a:ea typeface="微软雅黑" panose="020B0503020204020204" pitchFamily="34" charset="-122"/>
              </a:rPr>
              <a:t>PRSP </a:t>
            </a:r>
            <a:r>
              <a:rPr lang="zh-CN" altLang="en-US" sz="1200" dirty="0">
                <a:latin typeface="微软雅黑" panose="020B0503020204020204" pitchFamily="34" charset="-122"/>
                <a:ea typeface="微软雅黑" panose="020B0503020204020204" pitchFamily="34" charset="-122"/>
              </a:rPr>
              <a:t>的检出率分别为 </a:t>
            </a:r>
            <a:r>
              <a:rPr lang="en-US" altLang="zh-CN" sz="1200" b="1" dirty="0">
                <a:solidFill>
                  <a:schemeClr val="accent2"/>
                </a:solidFill>
                <a:latin typeface="微软雅黑" panose="020B0503020204020204" pitchFamily="34" charset="-122"/>
                <a:ea typeface="微软雅黑" panose="020B0503020204020204" pitchFamily="34" charset="-122"/>
              </a:rPr>
              <a:t>81.0%</a:t>
            </a:r>
            <a:r>
              <a:rPr lang="zh-CN" altLang="en-US" sz="1200" b="1" dirty="0">
                <a:solidFill>
                  <a:schemeClr val="accent2"/>
                </a:solidFill>
                <a:latin typeface="微软雅黑" panose="020B0503020204020204" pitchFamily="34" charset="-122"/>
                <a:ea typeface="微软雅黑" panose="020B0503020204020204" pitchFamily="34" charset="-122"/>
              </a:rPr>
              <a:t>和 </a:t>
            </a:r>
            <a:r>
              <a:rPr lang="en-US" altLang="zh-CN" sz="1200" b="1" dirty="0">
                <a:solidFill>
                  <a:schemeClr val="accent2"/>
                </a:solidFill>
                <a:latin typeface="微软雅黑" panose="020B0503020204020204" pitchFamily="34" charset="-122"/>
                <a:ea typeface="微软雅黑" panose="020B0503020204020204" pitchFamily="34" charset="-122"/>
              </a:rPr>
              <a:t>89.8%</a:t>
            </a:r>
            <a:endParaRPr lang="en-US" altLang="zh-CN" sz="12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28573360-F9E4-F7F3-A573-84C5341C3614}"/>
              </a:ext>
            </a:extLst>
          </p:cNvPr>
          <p:cNvPicPr>
            <a:picLocks noChangeAspect="1"/>
          </p:cNvPicPr>
          <p:nvPr/>
        </p:nvPicPr>
        <p:blipFill>
          <a:blip r:embed="rId6"/>
          <a:stretch>
            <a:fillRect/>
          </a:stretch>
        </p:blipFill>
        <p:spPr>
          <a:xfrm>
            <a:off x="396861" y="1864333"/>
            <a:ext cx="4380959" cy="2717376"/>
          </a:xfrm>
          <a:prstGeom prst="rect">
            <a:avLst/>
          </a:prstGeom>
        </p:spPr>
      </p:pic>
      <p:sp>
        <p:nvSpPr>
          <p:cNvPr id="7" name="矩形: 圆角 6">
            <a:extLst>
              <a:ext uri="{FF2B5EF4-FFF2-40B4-BE49-F238E27FC236}">
                <a16:creationId xmlns:a16="http://schemas.microsoft.com/office/drawing/2014/main" xmlns="" id="{D7757467-2EF0-C524-2F0B-F2B4B1E483B0}"/>
              </a:ext>
            </a:extLst>
          </p:cNvPr>
          <p:cNvSpPr/>
          <p:nvPr/>
        </p:nvSpPr>
        <p:spPr>
          <a:xfrm>
            <a:off x="396862" y="1375739"/>
            <a:ext cx="4380958" cy="364530"/>
          </a:xfrm>
          <a:prstGeom prst="roundRect">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r>
              <a:rPr lang="en-US" altLang="zh-CN"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     05</a:t>
            </a:r>
            <a:r>
              <a:rPr lang="zh-CN" altLang="en-US" sz="1600" b="1" dirty="0">
                <a:solidFill>
                  <a:schemeClr val="bg1"/>
                </a:solidFill>
                <a:effectLst>
                  <a:outerShdw blurRad="38100" dist="38100" dir="2700000" algn="tl">
                    <a:srgbClr val="000000">
                      <a:alpha val="43137"/>
                    </a:srgbClr>
                  </a:outerShdw>
                </a:effectLst>
                <a:latin typeface="Agency FB" panose="020B0503020202020204" pitchFamily="34" charset="0"/>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总有效率</a:t>
            </a:r>
            <a:r>
              <a:rPr lang="en-US" altLang="zh-CN" sz="1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95.5%</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，显著高于哌拉西林</a:t>
            </a:r>
            <a:r>
              <a:rPr lang="en-US" altLang="zh-CN"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舒巴坦</a:t>
            </a:r>
            <a:r>
              <a:rPr lang="en-US" altLang="zh-CN" sz="1200" b="1" baseline="30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1200" b="1" baseline="300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310BC93E-5BC3-7A36-50F3-C439DCA38F8E}"/>
              </a:ext>
            </a:extLst>
          </p:cNvPr>
          <p:cNvSpPr txBox="1"/>
          <p:nvPr/>
        </p:nvSpPr>
        <p:spPr>
          <a:xfrm>
            <a:off x="396861" y="4811941"/>
            <a:ext cx="4542116" cy="890693"/>
          </a:xfrm>
          <a:prstGeom prst="rect">
            <a:avLst/>
          </a:prstGeom>
          <a:no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一项阿莫西林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克拉维酸对比哌拉西林</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舒巴坦治疗儿童肺炎的观察性研究，纳入</a:t>
            </a:r>
            <a:r>
              <a:rPr lang="en-US" altLang="zh-CN" sz="1200" dirty="0">
                <a:latin typeface="微软雅黑" panose="020B0503020204020204" pitchFamily="34" charset="-122"/>
                <a:ea typeface="微软雅黑" panose="020B0503020204020204" pitchFamily="34" charset="-122"/>
              </a:rPr>
              <a:t>1200</a:t>
            </a:r>
            <a:r>
              <a:rPr lang="zh-CN" altLang="en-US" sz="1200" dirty="0">
                <a:latin typeface="微软雅黑" panose="020B0503020204020204" pitchFamily="34" charset="-122"/>
                <a:ea typeface="微软雅黑" panose="020B0503020204020204" pitchFamily="34" charset="-122"/>
              </a:rPr>
              <a:t>例肺炎患儿，对照组予以哌拉西林舒巴坦钠进行治疗，试验组予以阿莫西林克拉维酸钾进行治疗。</a:t>
            </a:r>
            <a:endParaRPr lang="en-US" altLang="zh-CN"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xmlns="" id="{9DE6E38B-CE8B-E45A-7471-BF809FC21D00}"/>
              </a:ext>
            </a:extLst>
          </p:cNvPr>
          <p:cNvSpPr txBox="1"/>
          <p:nvPr/>
        </p:nvSpPr>
        <p:spPr>
          <a:xfrm>
            <a:off x="149256" y="5703500"/>
            <a:ext cx="4976463" cy="336695"/>
          </a:xfrm>
          <a:prstGeom prst="rect">
            <a:avLst/>
          </a:prstGeom>
          <a:noFill/>
        </p:spPr>
        <p:txBody>
          <a:bodyPr wrap="square">
            <a:spAutoFit/>
          </a:bodyPr>
          <a:lstStyle>
            <a:defPPr>
              <a:defRPr lang="zh-CN"/>
            </a:defPPr>
            <a:lvl1pPr>
              <a:lnSpc>
                <a:spcPct val="150000"/>
              </a:lnSpc>
              <a:defRPr sz="1200">
                <a:latin typeface="微软雅黑" panose="020B0503020204020204" pitchFamily="34" charset="-122"/>
                <a:ea typeface="微软雅黑" panose="020B0503020204020204" pitchFamily="34" charset="-122"/>
              </a:defRPr>
            </a:lvl1pPr>
          </a:lstStyle>
          <a:p>
            <a:pPr algn="ctr"/>
            <a:r>
              <a:rPr lang="zh-CN" altLang="en-US" b="1" dirty="0">
                <a:solidFill>
                  <a:schemeClr val="accent2"/>
                </a:solidFill>
              </a:rPr>
              <a:t>研究组总有效率为</a:t>
            </a:r>
            <a:r>
              <a:rPr lang="en-US" altLang="zh-CN" b="1" dirty="0">
                <a:solidFill>
                  <a:schemeClr val="accent2"/>
                </a:solidFill>
              </a:rPr>
              <a:t>95.5%</a:t>
            </a:r>
            <a:r>
              <a:rPr lang="zh-CN" altLang="en-US" b="1" dirty="0">
                <a:solidFill>
                  <a:schemeClr val="accent2"/>
                </a:solidFill>
              </a:rPr>
              <a:t>，显著高于对照组的</a:t>
            </a:r>
            <a:r>
              <a:rPr lang="en-US" altLang="zh-CN" b="1" dirty="0">
                <a:solidFill>
                  <a:schemeClr val="accent2"/>
                </a:solidFill>
              </a:rPr>
              <a:t>84%</a:t>
            </a:r>
            <a:r>
              <a:rPr lang="zh-CN" altLang="en-US" b="1" dirty="0">
                <a:solidFill>
                  <a:schemeClr val="accent2"/>
                </a:solidFill>
              </a:rPr>
              <a:t>。</a:t>
            </a:r>
            <a:endParaRPr lang="en-US" altLang="zh-CN" b="1" dirty="0">
              <a:solidFill>
                <a:schemeClr val="accent2"/>
              </a:solidFill>
            </a:endParaRPr>
          </a:p>
        </p:txBody>
      </p:sp>
      <p:grpSp>
        <p:nvGrpSpPr>
          <p:cNvPr id="25" name="组合 24">
            <a:extLst>
              <a:ext uri="{FF2B5EF4-FFF2-40B4-BE49-F238E27FC236}">
                <a16:creationId xmlns:a16="http://schemas.microsoft.com/office/drawing/2014/main" xmlns="" id="{C665B48F-7B95-3729-BFC9-F10EC5893013}"/>
              </a:ext>
            </a:extLst>
          </p:cNvPr>
          <p:cNvGrpSpPr/>
          <p:nvPr/>
        </p:nvGrpSpPr>
        <p:grpSpPr>
          <a:xfrm>
            <a:off x="5308821" y="2736918"/>
            <a:ext cx="1638315" cy="3240678"/>
            <a:chOff x="4963199" y="1703987"/>
            <a:chExt cx="2546938" cy="5294901"/>
          </a:xfrm>
        </p:grpSpPr>
        <p:sp>
          <p:nvSpPr>
            <p:cNvPr id="15" name="任意多边形: 形状 14">
              <a:extLst>
                <a:ext uri="{FF2B5EF4-FFF2-40B4-BE49-F238E27FC236}">
                  <a16:creationId xmlns:a16="http://schemas.microsoft.com/office/drawing/2014/main" xmlns="" id="{CADB5FF4-AC15-ECF7-95E4-1CF738118195}"/>
                </a:ext>
              </a:extLst>
            </p:cNvPr>
            <p:cNvSpPr/>
            <p:nvPr/>
          </p:nvSpPr>
          <p:spPr>
            <a:xfrm>
              <a:off x="5469191" y="3966097"/>
              <a:ext cx="1551244" cy="1412779"/>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 name="connsiteX334" fmla="*/ 373273 h 605239"/>
                <a:gd name="connsiteY334" fmla="*/ 373273 h 605239"/>
                <a:gd name="connsiteX335" fmla="*/ 373273 h 605239"/>
                <a:gd name="connsiteY335" fmla="*/ 373273 h 605239"/>
                <a:gd name="connsiteX336" fmla="*/ 373273 h 605239"/>
                <a:gd name="connsiteY336" fmla="*/ 373273 h 605239"/>
                <a:gd name="connsiteX337" fmla="*/ 373273 h 605239"/>
                <a:gd name="connsiteY337" fmla="*/ 373273 h 605239"/>
                <a:gd name="connsiteX338" fmla="*/ 373273 h 605239"/>
                <a:gd name="connsiteY338" fmla="*/ 373273 h 605239"/>
                <a:gd name="connsiteX339" fmla="*/ 373273 h 605239"/>
                <a:gd name="connsiteY339" fmla="*/ 373273 h 605239"/>
                <a:gd name="connsiteX340" fmla="*/ 373273 h 605239"/>
                <a:gd name="connsiteY340" fmla="*/ 373273 h 605239"/>
                <a:gd name="connsiteX341" fmla="*/ 373273 h 605239"/>
                <a:gd name="connsiteY341" fmla="*/ 373273 h 605239"/>
                <a:gd name="connsiteX342" fmla="*/ 373273 h 605239"/>
                <a:gd name="connsiteY342" fmla="*/ 373273 h 605239"/>
                <a:gd name="connsiteX343" fmla="*/ 373273 h 605239"/>
                <a:gd name="connsiteY343" fmla="*/ 373273 h 605239"/>
                <a:gd name="connsiteX344" fmla="*/ 373273 h 605239"/>
                <a:gd name="connsiteY344" fmla="*/ 373273 h 605239"/>
                <a:gd name="connsiteX345" fmla="*/ 373273 h 605239"/>
                <a:gd name="connsiteY345" fmla="*/ 373273 h 605239"/>
                <a:gd name="connsiteX346" fmla="*/ 373273 h 605239"/>
                <a:gd name="connsiteY346" fmla="*/ 373273 h 605239"/>
                <a:gd name="connsiteX347" fmla="*/ 373273 h 605239"/>
                <a:gd name="connsiteY347" fmla="*/ 373273 h 605239"/>
                <a:gd name="connsiteX348" fmla="*/ 373273 h 605239"/>
                <a:gd name="connsiteY348" fmla="*/ 373273 h 605239"/>
                <a:gd name="connsiteX349" fmla="*/ 373273 h 605239"/>
                <a:gd name="connsiteY349" fmla="*/ 373273 h 605239"/>
                <a:gd name="connsiteX350" fmla="*/ 373273 h 605239"/>
                <a:gd name="connsiteY350" fmla="*/ 373273 h 605239"/>
                <a:gd name="connsiteX351" fmla="*/ 373273 h 605239"/>
                <a:gd name="connsiteY351" fmla="*/ 373273 h 605239"/>
                <a:gd name="connsiteX352" fmla="*/ 373273 h 605239"/>
                <a:gd name="connsiteY352" fmla="*/ 373273 h 605239"/>
                <a:gd name="connsiteX353" fmla="*/ 373273 h 605239"/>
                <a:gd name="connsiteY353" fmla="*/ 373273 h 605239"/>
                <a:gd name="connsiteX354" fmla="*/ 373273 h 605239"/>
                <a:gd name="connsiteY354" fmla="*/ 373273 h 605239"/>
                <a:gd name="connsiteX355" fmla="*/ 373273 h 605239"/>
                <a:gd name="connsiteY355" fmla="*/ 373273 h 605239"/>
                <a:gd name="connsiteX356" fmla="*/ 373273 h 605239"/>
                <a:gd name="connsiteY356" fmla="*/ 373273 h 605239"/>
                <a:gd name="connsiteX357" fmla="*/ 373273 h 605239"/>
                <a:gd name="connsiteY357" fmla="*/ 373273 h 605239"/>
                <a:gd name="connsiteX358" fmla="*/ 373273 h 605239"/>
                <a:gd name="connsiteY358" fmla="*/ 373273 h 605239"/>
                <a:gd name="connsiteX359" fmla="*/ 373273 h 605239"/>
                <a:gd name="connsiteY359" fmla="*/ 373273 h 605239"/>
                <a:gd name="connsiteX360" fmla="*/ 373273 h 605239"/>
                <a:gd name="connsiteY360" fmla="*/ 373273 h 605239"/>
                <a:gd name="connsiteX361" fmla="*/ 373273 h 605239"/>
                <a:gd name="connsiteY361" fmla="*/ 373273 h 605239"/>
                <a:gd name="connsiteX362" fmla="*/ 373273 h 605239"/>
                <a:gd name="connsiteY362" fmla="*/ 373273 h 605239"/>
                <a:gd name="connsiteX363" fmla="*/ 373273 h 605239"/>
                <a:gd name="connsiteY363" fmla="*/ 373273 h 605239"/>
                <a:gd name="connsiteX364" fmla="*/ 373273 h 605239"/>
                <a:gd name="connsiteY364" fmla="*/ 373273 h 605239"/>
                <a:gd name="connsiteX365" fmla="*/ 373273 h 605239"/>
                <a:gd name="connsiteY365" fmla="*/ 373273 h 605239"/>
                <a:gd name="connsiteX366" fmla="*/ 373273 h 605239"/>
                <a:gd name="connsiteY366" fmla="*/ 373273 h 605239"/>
                <a:gd name="connsiteX367" fmla="*/ 373273 h 605239"/>
                <a:gd name="connsiteY367" fmla="*/ 373273 h 605239"/>
                <a:gd name="connsiteX368" fmla="*/ 373273 h 605239"/>
                <a:gd name="connsiteY368" fmla="*/ 373273 h 605239"/>
                <a:gd name="connsiteX369" fmla="*/ 373273 h 605239"/>
                <a:gd name="connsiteY369"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Lst>
              <a:rect l="l" t="t" r="r" b="b"/>
              <a:pathLst>
                <a:path w="605968" h="549210">
                  <a:moveTo>
                    <a:pt x="578443" y="521674"/>
                  </a:moveTo>
                  <a:lnTo>
                    <a:pt x="581807" y="524432"/>
                  </a:lnTo>
                  <a:cubicBezTo>
                    <a:pt x="583093" y="525712"/>
                    <a:pt x="583093" y="527781"/>
                    <a:pt x="582499" y="529061"/>
                  </a:cubicBezTo>
                  <a:cubicBezTo>
                    <a:pt x="581807" y="529751"/>
                    <a:pt x="580422" y="530440"/>
                    <a:pt x="579729" y="530440"/>
                  </a:cubicBezTo>
                  <a:cubicBezTo>
                    <a:pt x="579037" y="530440"/>
                    <a:pt x="578443" y="530440"/>
                    <a:pt x="577751" y="529751"/>
                  </a:cubicBezTo>
                  <a:lnTo>
                    <a:pt x="574387" y="527091"/>
                  </a:lnTo>
                  <a:cubicBezTo>
                    <a:pt x="573002" y="525712"/>
                    <a:pt x="573002" y="523742"/>
                    <a:pt x="573695" y="522363"/>
                  </a:cubicBezTo>
                  <a:cubicBezTo>
                    <a:pt x="574981" y="520984"/>
                    <a:pt x="577058" y="520984"/>
                    <a:pt x="578443" y="521674"/>
                  </a:cubicBezTo>
                  <a:close/>
                  <a:moveTo>
                    <a:pt x="561575" y="507629"/>
                  </a:moveTo>
                  <a:lnTo>
                    <a:pt x="570376" y="514994"/>
                  </a:lnTo>
                  <a:cubicBezTo>
                    <a:pt x="571661" y="516369"/>
                    <a:pt x="571661" y="518333"/>
                    <a:pt x="570969" y="519708"/>
                  </a:cubicBezTo>
                  <a:cubicBezTo>
                    <a:pt x="570376" y="520984"/>
                    <a:pt x="569683" y="520984"/>
                    <a:pt x="568299" y="520984"/>
                  </a:cubicBezTo>
                  <a:cubicBezTo>
                    <a:pt x="567607" y="520984"/>
                    <a:pt x="567014" y="520984"/>
                    <a:pt x="566322" y="520395"/>
                  </a:cubicBezTo>
                  <a:lnTo>
                    <a:pt x="557521" y="513030"/>
                  </a:lnTo>
                  <a:cubicBezTo>
                    <a:pt x="556137" y="511655"/>
                    <a:pt x="556137" y="509593"/>
                    <a:pt x="556829" y="508316"/>
                  </a:cubicBezTo>
                  <a:cubicBezTo>
                    <a:pt x="558213" y="506941"/>
                    <a:pt x="560191" y="506941"/>
                    <a:pt x="561575" y="507629"/>
                  </a:cubicBezTo>
                  <a:close/>
                  <a:moveTo>
                    <a:pt x="535977" y="486744"/>
                  </a:moveTo>
                  <a:lnTo>
                    <a:pt x="550836" y="498859"/>
                  </a:lnTo>
                  <a:cubicBezTo>
                    <a:pt x="552115" y="500238"/>
                    <a:pt x="552115" y="502208"/>
                    <a:pt x="551525" y="503587"/>
                  </a:cubicBezTo>
                  <a:cubicBezTo>
                    <a:pt x="550836" y="504966"/>
                    <a:pt x="549458" y="504966"/>
                    <a:pt x="548769" y="504966"/>
                  </a:cubicBezTo>
                  <a:cubicBezTo>
                    <a:pt x="548080" y="504966"/>
                    <a:pt x="547490" y="504966"/>
                    <a:pt x="546801" y="504277"/>
                  </a:cubicBezTo>
                  <a:lnTo>
                    <a:pt x="532041" y="492161"/>
                  </a:lnTo>
                  <a:cubicBezTo>
                    <a:pt x="530663" y="490782"/>
                    <a:pt x="530663" y="488812"/>
                    <a:pt x="531352" y="487433"/>
                  </a:cubicBezTo>
                  <a:cubicBezTo>
                    <a:pt x="532631" y="486054"/>
                    <a:pt x="534698" y="486054"/>
                    <a:pt x="535977" y="486744"/>
                  </a:cubicBezTo>
                  <a:close/>
                  <a:moveTo>
                    <a:pt x="91478" y="461323"/>
                  </a:moveTo>
                  <a:cubicBezTo>
                    <a:pt x="92861" y="459945"/>
                    <a:pt x="94837" y="460634"/>
                    <a:pt x="96220" y="462012"/>
                  </a:cubicBezTo>
                  <a:cubicBezTo>
                    <a:pt x="97603" y="463291"/>
                    <a:pt x="96911" y="465357"/>
                    <a:pt x="95528" y="466637"/>
                  </a:cubicBezTo>
                  <a:cubicBezTo>
                    <a:pt x="94145" y="468014"/>
                    <a:pt x="92861" y="468703"/>
                    <a:pt x="90786" y="470081"/>
                  </a:cubicBezTo>
                  <a:cubicBezTo>
                    <a:pt x="90095" y="470081"/>
                    <a:pt x="89502" y="470671"/>
                    <a:pt x="88810" y="470671"/>
                  </a:cubicBezTo>
                  <a:cubicBezTo>
                    <a:pt x="87427" y="470671"/>
                    <a:pt x="86736" y="470081"/>
                    <a:pt x="86044" y="469392"/>
                  </a:cubicBezTo>
                  <a:cubicBezTo>
                    <a:pt x="84760" y="468014"/>
                    <a:pt x="85452" y="466046"/>
                    <a:pt x="86736" y="464669"/>
                  </a:cubicBezTo>
                  <a:cubicBezTo>
                    <a:pt x="88119" y="463291"/>
                    <a:pt x="89502" y="462701"/>
                    <a:pt x="91478" y="461323"/>
                  </a:cubicBezTo>
                  <a:close/>
                  <a:moveTo>
                    <a:pt x="74002" y="416910"/>
                  </a:moveTo>
                  <a:cubicBezTo>
                    <a:pt x="75283" y="415630"/>
                    <a:pt x="77352" y="415630"/>
                    <a:pt x="78633" y="416910"/>
                  </a:cubicBezTo>
                  <a:lnTo>
                    <a:pt x="87403" y="425670"/>
                  </a:lnTo>
                  <a:cubicBezTo>
                    <a:pt x="88782" y="427048"/>
                    <a:pt x="88782" y="429017"/>
                    <a:pt x="87403" y="430395"/>
                  </a:cubicBezTo>
                  <a:cubicBezTo>
                    <a:pt x="87403" y="431084"/>
                    <a:pt x="86023" y="431084"/>
                    <a:pt x="85432" y="431084"/>
                  </a:cubicBezTo>
                  <a:cubicBezTo>
                    <a:pt x="84742" y="431084"/>
                    <a:pt x="83363" y="431084"/>
                    <a:pt x="82673" y="430395"/>
                  </a:cubicBezTo>
                  <a:lnTo>
                    <a:pt x="74002" y="421635"/>
                  </a:lnTo>
                  <a:cubicBezTo>
                    <a:pt x="72623" y="420257"/>
                    <a:pt x="72623" y="418288"/>
                    <a:pt x="74002" y="416910"/>
                  </a:cubicBezTo>
                  <a:close/>
                  <a:moveTo>
                    <a:pt x="470782" y="414261"/>
                  </a:moveTo>
                  <a:cubicBezTo>
                    <a:pt x="472162" y="412878"/>
                    <a:pt x="474133" y="412878"/>
                    <a:pt x="475512" y="414261"/>
                  </a:cubicBezTo>
                  <a:cubicBezTo>
                    <a:pt x="476892" y="415644"/>
                    <a:pt x="476892" y="417620"/>
                    <a:pt x="475512" y="419003"/>
                  </a:cubicBezTo>
                  <a:lnTo>
                    <a:pt x="471472" y="423054"/>
                  </a:lnTo>
                  <a:cubicBezTo>
                    <a:pt x="470782" y="423054"/>
                    <a:pt x="470092" y="423745"/>
                    <a:pt x="469501" y="423745"/>
                  </a:cubicBezTo>
                  <a:cubicBezTo>
                    <a:pt x="468811" y="423745"/>
                    <a:pt x="467431" y="423745"/>
                    <a:pt x="466741" y="423054"/>
                  </a:cubicBezTo>
                  <a:cubicBezTo>
                    <a:pt x="465460" y="421671"/>
                    <a:pt x="465460" y="419695"/>
                    <a:pt x="466741" y="418312"/>
                  </a:cubicBezTo>
                  <a:close/>
                  <a:moveTo>
                    <a:pt x="485544" y="398867"/>
                  </a:moveTo>
                  <a:cubicBezTo>
                    <a:pt x="486921" y="397495"/>
                    <a:pt x="488985" y="397495"/>
                    <a:pt x="490264" y="398867"/>
                  </a:cubicBezTo>
                  <a:cubicBezTo>
                    <a:pt x="491640" y="400239"/>
                    <a:pt x="491640" y="402200"/>
                    <a:pt x="490264" y="403572"/>
                  </a:cubicBezTo>
                  <a:lnTo>
                    <a:pt x="482890" y="410922"/>
                  </a:lnTo>
                  <a:cubicBezTo>
                    <a:pt x="482201" y="411608"/>
                    <a:pt x="481611" y="411608"/>
                    <a:pt x="480923" y="411608"/>
                  </a:cubicBezTo>
                  <a:cubicBezTo>
                    <a:pt x="480235" y="411608"/>
                    <a:pt x="478858" y="411608"/>
                    <a:pt x="478170" y="410922"/>
                  </a:cubicBezTo>
                  <a:cubicBezTo>
                    <a:pt x="476892" y="409550"/>
                    <a:pt x="476892" y="407590"/>
                    <a:pt x="478170" y="406218"/>
                  </a:cubicBezTo>
                  <a:close/>
                  <a:moveTo>
                    <a:pt x="55823" y="394119"/>
                  </a:moveTo>
                  <a:cubicBezTo>
                    <a:pt x="57202" y="392837"/>
                    <a:pt x="59173" y="393429"/>
                    <a:pt x="60552" y="394808"/>
                  </a:cubicBezTo>
                  <a:cubicBezTo>
                    <a:pt x="63212" y="398159"/>
                    <a:pt x="65971" y="402200"/>
                    <a:pt x="68632" y="404862"/>
                  </a:cubicBezTo>
                  <a:cubicBezTo>
                    <a:pt x="70011" y="406241"/>
                    <a:pt x="69321" y="408311"/>
                    <a:pt x="67942" y="409592"/>
                  </a:cubicBezTo>
                  <a:cubicBezTo>
                    <a:pt x="67942" y="410282"/>
                    <a:pt x="67252" y="410972"/>
                    <a:pt x="65971" y="410972"/>
                  </a:cubicBezTo>
                  <a:cubicBezTo>
                    <a:pt x="65282" y="410972"/>
                    <a:pt x="63902" y="410282"/>
                    <a:pt x="63212" y="409592"/>
                  </a:cubicBezTo>
                  <a:cubicBezTo>
                    <a:pt x="60552" y="406241"/>
                    <a:pt x="57892" y="402200"/>
                    <a:pt x="55133" y="398849"/>
                  </a:cubicBezTo>
                  <a:cubicBezTo>
                    <a:pt x="53852" y="397470"/>
                    <a:pt x="54542" y="395498"/>
                    <a:pt x="55823" y="394119"/>
                  </a:cubicBezTo>
                  <a:close/>
                  <a:moveTo>
                    <a:pt x="507797" y="376713"/>
                  </a:moveTo>
                  <a:cubicBezTo>
                    <a:pt x="509076" y="375337"/>
                    <a:pt x="511141" y="375337"/>
                    <a:pt x="512518" y="376713"/>
                  </a:cubicBezTo>
                  <a:cubicBezTo>
                    <a:pt x="513797" y="377991"/>
                    <a:pt x="513797" y="380054"/>
                    <a:pt x="512518" y="381332"/>
                  </a:cubicBezTo>
                  <a:lnTo>
                    <a:pt x="500420" y="393419"/>
                  </a:lnTo>
                  <a:cubicBezTo>
                    <a:pt x="499731" y="394107"/>
                    <a:pt x="499042" y="394107"/>
                    <a:pt x="498354" y="394107"/>
                  </a:cubicBezTo>
                  <a:cubicBezTo>
                    <a:pt x="497665" y="394107"/>
                    <a:pt x="496387" y="394107"/>
                    <a:pt x="495698" y="393419"/>
                  </a:cubicBezTo>
                  <a:cubicBezTo>
                    <a:pt x="494321" y="392142"/>
                    <a:pt x="494321" y="390078"/>
                    <a:pt x="495698" y="388801"/>
                  </a:cubicBezTo>
                  <a:close/>
                  <a:moveTo>
                    <a:pt x="177551" y="312868"/>
                  </a:moveTo>
                  <a:cubicBezTo>
                    <a:pt x="179522" y="312181"/>
                    <a:pt x="180901" y="313555"/>
                    <a:pt x="181591" y="315518"/>
                  </a:cubicBezTo>
                  <a:cubicBezTo>
                    <a:pt x="182281" y="317579"/>
                    <a:pt x="180901" y="318953"/>
                    <a:pt x="178930" y="319542"/>
                  </a:cubicBezTo>
                  <a:cubicBezTo>
                    <a:pt x="174200" y="320916"/>
                    <a:pt x="168780" y="322290"/>
                    <a:pt x="162769" y="322977"/>
                  </a:cubicBezTo>
                  <a:cubicBezTo>
                    <a:pt x="161389" y="322977"/>
                    <a:pt x="159418" y="321603"/>
                    <a:pt x="159418" y="320229"/>
                  </a:cubicBezTo>
                  <a:cubicBezTo>
                    <a:pt x="159418" y="318266"/>
                    <a:pt x="160009" y="316892"/>
                    <a:pt x="162079" y="316205"/>
                  </a:cubicBezTo>
                  <a:cubicBezTo>
                    <a:pt x="167400" y="315518"/>
                    <a:pt x="172131" y="314242"/>
                    <a:pt x="177551" y="312868"/>
                  </a:cubicBezTo>
                  <a:close/>
                  <a:moveTo>
                    <a:pt x="200426" y="304824"/>
                  </a:moveTo>
                  <a:cubicBezTo>
                    <a:pt x="201806" y="304137"/>
                    <a:pt x="203779" y="304824"/>
                    <a:pt x="205160" y="306198"/>
                  </a:cubicBezTo>
                  <a:cubicBezTo>
                    <a:pt x="205850" y="307572"/>
                    <a:pt x="205160" y="309535"/>
                    <a:pt x="203779" y="310909"/>
                  </a:cubicBezTo>
                  <a:cubicBezTo>
                    <a:pt x="201116" y="312185"/>
                    <a:pt x="197763" y="313559"/>
                    <a:pt x="194409" y="314933"/>
                  </a:cubicBezTo>
                  <a:lnTo>
                    <a:pt x="193029" y="314933"/>
                  </a:lnTo>
                  <a:cubicBezTo>
                    <a:pt x="191648" y="314933"/>
                    <a:pt x="190366" y="314246"/>
                    <a:pt x="189675" y="312872"/>
                  </a:cubicBezTo>
                  <a:cubicBezTo>
                    <a:pt x="188985" y="310909"/>
                    <a:pt x="189675" y="309535"/>
                    <a:pt x="191648" y="308848"/>
                  </a:cubicBezTo>
                  <a:cubicBezTo>
                    <a:pt x="194409" y="307572"/>
                    <a:pt x="197763" y="306198"/>
                    <a:pt x="200426" y="304824"/>
                  </a:cubicBezTo>
                  <a:close/>
                  <a:moveTo>
                    <a:pt x="211843" y="298812"/>
                  </a:moveTo>
                  <a:cubicBezTo>
                    <a:pt x="213221" y="297433"/>
                    <a:pt x="215189" y="298123"/>
                    <a:pt x="216567" y="299502"/>
                  </a:cubicBezTo>
                  <a:cubicBezTo>
                    <a:pt x="217846" y="300782"/>
                    <a:pt x="217256" y="302851"/>
                    <a:pt x="215878" y="304131"/>
                  </a:cubicBezTo>
                  <a:cubicBezTo>
                    <a:pt x="214500" y="304821"/>
                    <a:pt x="213910" y="305510"/>
                    <a:pt x="212532" y="306200"/>
                  </a:cubicBezTo>
                  <a:cubicBezTo>
                    <a:pt x="211843" y="306889"/>
                    <a:pt x="211155" y="306889"/>
                    <a:pt x="210466" y="306889"/>
                  </a:cubicBezTo>
                  <a:cubicBezTo>
                    <a:pt x="209186" y="306889"/>
                    <a:pt x="208498" y="306200"/>
                    <a:pt x="207809" y="305510"/>
                  </a:cubicBezTo>
                  <a:cubicBezTo>
                    <a:pt x="207120" y="304131"/>
                    <a:pt x="207120" y="302161"/>
                    <a:pt x="209186" y="300782"/>
                  </a:cubicBezTo>
                  <a:cubicBezTo>
                    <a:pt x="209875" y="300093"/>
                    <a:pt x="211155" y="299502"/>
                    <a:pt x="211843" y="298812"/>
                  </a:cubicBezTo>
                  <a:close/>
                  <a:moveTo>
                    <a:pt x="236795" y="259186"/>
                  </a:moveTo>
                  <a:cubicBezTo>
                    <a:pt x="238766" y="259186"/>
                    <a:pt x="240145" y="261251"/>
                    <a:pt x="240145" y="262530"/>
                  </a:cubicBezTo>
                  <a:cubicBezTo>
                    <a:pt x="238076" y="288100"/>
                    <a:pt x="234727" y="313571"/>
                    <a:pt x="229998" y="339042"/>
                  </a:cubicBezTo>
                  <a:lnTo>
                    <a:pt x="226648" y="355859"/>
                  </a:lnTo>
                  <a:cubicBezTo>
                    <a:pt x="219949" y="391460"/>
                    <a:pt x="195025" y="420964"/>
                    <a:pt x="160741" y="433749"/>
                  </a:cubicBezTo>
                  <a:lnTo>
                    <a:pt x="145964" y="439158"/>
                  </a:lnTo>
                  <a:cubicBezTo>
                    <a:pt x="131186" y="444468"/>
                    <a:pt x="117000" y="451156"/>
                    <a:pt x="104291" y="459908"/>
                  </a:cubicBezTo>
                  <a:cubicBezTo>
                    <a:pt x="103602" y="461285"/>
                    <a:pt x="102912" y="461285"/>
                    <a:pt x="102223" y="461285"/>
                  </a:cubicBezTo>
                  <a:cubicBezTo>
                    <a:pt x="100942" y="461285"/>
                    <a:pt x="100252" y="460597"/>
                    <a:pt x="99563" y="459908"/>
                  </a:cubicBezTo>
                  <a:cubicBezTo>
                    <a:pt x="98873" y="458630"/>
                    <a:pt x="98873" y="456565"/>
                    <a:pt x="100942" y="455188"/>
                  </a:cubicBezTo>
                  <a:cubicBezTo>
                    <a:pt x="114340" y="446533"/>
                    <a:pt x="129117" y="439748"/>
                    <a:pt x="143993" y="433749"/>
                  </a:cubicBezTo>
                  <a:lnTo>
                    <a:pt x="158771" y="428340"/>
                  </a:lnTo>
                  <a:cubicBezTo>
                    <a:pt x="190394" y="416243"/>
                    <a:pt x="213940" y="388805"/>
                    <a:pt x="219949" y="355171"/>
                  </a:cubicBezTo>
                  <a:lnTo>
                    <a:pt x="223299" y="338452"/>
                  </a:lnTo>
                  <a:cubicBezTo>
                    <a:pt x="228028" y="313571"/>
                    <a:pt x="231377" y="288100"/>
                    <a:pt x="233446" y="262530"/>
                  </a:cubicBezTo>
                  <a:cubicBezTo>
                    <a:pt x="233446" y="260563"/>
                    <a:pt x="235416" y="259186"/>
                    <a:pt x="236795" y="259186"/>
                  </a:cubicBezTo>
                  <a:close/>
                  <a:moveTo>
                    <a:pt x="289176" y="159112"/>
                  </a:moveTo>
                  <a:cubicBezTo>
                    <a:pt x="290551" y="159112"/>
                    <a:pt x="292516" y="159805"/>
                    <a:pt x="293892" y="159805"/>
                  </a:cubicBezTo>
                  <a:cubicBezTo>
                    <a:pt x="295857" y="159805"/>
                    <a:pt x="297232" y="161784"/>
                    <a:pt x="297232" y="163169"/>
                  </a:cubicBezTo>
                  <a:cubicBezTo>
                    <a:pt x="297232" y="165842"/>
                    <a:pt x="295857" y="166534"/>
                    <a:pt x="293892" y="166534"/>
                  </a:cubicBezTo>
                  <a:cubicBezTo>
                    <a:pt x="291828" y="166534"/>
                    <a:pt x="289864" y="165842"/>
                    <a:pt x="287800" y="165842"/>
                  </a:cubicBezTo>
                  <a:cubicBezTo>
                    <a:pt x="285835" y="165842"/>
                    <a:pt x="284460" y="163862"/>
                    <a:pt x="285148" y="161784"/>
                  </a:cubicBezTo>
                  <a:cubicBezTo>
                    <a:pt x="285148" y="159805"/>
                    <a:pt x="287211" y="158419"/>
                    <a:pt x="289176" y="159112"/>
                  </a:cubicBezTo>
                  <a:close/>
                  <a:moveTo>
                    <a:pt x="292513" y="132996"/>
                  </a:moveTo>
                  <a:cubicBezTo>
                    <a:pt x="293895" y="132996"/>
                    <a:pt x="295276" y="132996"/>
                    <a:pt x="296559" y="133585"/>
                  </a:cubicBezTo>
                  <a:cubicBezTo>
                    <a:pt x="298631" y="133585"/>
                    <a:pt x="299914" y="135645"/>
                    <a:pt x="299914" y="137018"/>
                  </a:cubicBezTo>
                  <a:cubicBezTo>
                    <a:pt x="299322" y="138980"/>
                    <a:pt x="297250" y="140354"/>
                    <a:pt x="295868" y="140354"/>
                  </a:cubicBezTo>
                  <a:cubicBezTo>
                    <a:pt x="293895" y="140354"/>
                    <a:pt x="292513" y="140354"/>
                    <a:pt x="291231" y="139667"/>
                  </a:cubicBezTo>
                  <a:cubicBezTo>
                    <a:pt x="289158" y="139667"/>
                    <a:pt x="287777" y="137607"/>
                    <a:pt x="288468" y="135645"/>
                  </a:cubicBezTo>
                  <a:cubicBezTo>
                    <a:pt x="288468" y="133585"/>
                    <a:pt x="290540" y="132310"/>
                    <a:pt x="292513" y="132996"/>
                  </a:cubicBezTo>
                  <a:close/>
                  <a:moveTo>
                    <a:pt x="294586" y="106695"/>
                  </a:moveTo>
                  <a:lnTo>
                    <a:pt x="301289" y="106695"/>
                  </a:lnTo>
                  <a:cubicBezTo>
                    <a:pt x="303261" y="106695"/>
                    <a:pt x="304641" y="108069"/>
                    <a:pt x="304641" y="110131"/>
                  </a:cubicBezTo>
                  <a:cubicBezTo>
                    <a:pt x="304641" y="112094"/>
                    <a:pt x="303951" y="113469"/>
                    <a:pt x="301979" y="113469"/>
                  </a:cubicBezTo>
                  <a:lnTo>
                    <a:pt x="294586" y="113469"/>
                  </a:lnTo>
                  <a:cubicBezTo>
                    <a:pt x="292516" y="113469"/>
                    <a:pt x="291234" y="111407"/>
                    <a:pt x="291234" y="110131"/>
                  </a:cubicBezTo>
                  <a:cubicBezTo>
                    <a:pt x="291234" y="108069"/>
                    <a:pt x="293206" y="106695"/>
                    <a:pt x="294586" y="106695"/>
                  </a:cubicBezTo>
                  <a:close/>
                  <a:moveTo>
                    <a:pt x="314803" y="105425"/>
                  </a:moveTo>
                  <a:cubicBezTo>
                    <a:pt x="316779" y="105425"/>
                    <a:pt x="318162" y="106116"/>
                    <a:pt x="318755" y="108092"/>
                  </a:cubicBezTo>
                  <a:cubicBezTo>
                    <a:pt x="318755" y="110167"/>
                    <a:pt x="318162" y="111451"/>
                    <a:pt x="316088" y="112142"/>
                  </a:cubicBezTo>
                  <a:cubicBezTo>
                    <a:pt x="314803" y="112834"/>
                    <a:pt x="314112" y="112834"/>
                    <a:pt x="312729" y="112834"/>
                  </a:cubicBezTo>
                  <a:cubicBezTo>
                    <a:pt x="311346" y="112834"/>
                    <a:pt x="309370" y="111451"/>
                    <a:pt x="309370" y="110167"/>
                  </a:cubicBezTo>
                  <a:cubicBezTo>
                    <a:pt x="309370" y="108092"/>
                    <a:pt x="310753" y="106709"/>
                    <a:pt x="312037" y="106116"/>
                  </a:cubicBezTo>
                  <a:cubicBezTo>
                    <a:pt x="312729" y="106116"/>
                    <a:pt x="314112" y="106116"/>
                    <a:pt x="314803" y="105425"/>
                  </a:cubicBezTo>
                  <a:close/>
                  <a:moveTo>
                    <a:pt x="291242" y="79198"/>
                  </a:moveTo>
                  <a:cubicBezTo>
                    <a:pt x="292525" y="79198"/>
                    <a:pt x="293907" y="79885"/>
                    <a:pt x="295288" y="79885"/>
                  </a:cubicBezTo>
                  <a:cubicBezTo>
                    <a:pt x="297262" y="79885"/>
                    <a:pt x="298643" y="81945"/>
                    <a:pt x="298643" y="83220"/>
                  </a:cubicBezTo>
                  <a:cubicBezTo>
                    <a:pt x="297262" y="85280"/>
                    <a:pt x="295880" y="86654"/>
                    <a:pt x="294597" y="86654"/>
                  </a:cubicBezTo>
                  <a:cubicBezTo>
                    <a:pt x="292525" y="86654"/>
                    <a:pt x="291242" y="86654"/>
                    <a:pt x="289861" y="85967"/>
                  </a:cubicBezTo>
                  <a:cubicBezTo>
                    <a:pt x="287789" y="85967"/>
                    <a:pt x="286506" y="83907"/>
                    <a:pt x="287197" y="81945"/>
                  </a:cubicBezTo>
                  <a:cubicBezTo>
                    <a:pt x="287197" y="79885"/>
                    <a:pt x="289170" y="78610"/>
                    <a:pt x="291242" y="79198"/>
                  </a:cubicBezTo>
                  <a:close/>
                  <a:moveTo>
                    <a:pt x="316073" y="51711"/>
                  </a:moveTo>
                  <a:cubicBezTo>
                    <a:pt x="318141" y="51019"/>
                    <a:pt x="319422" y="52305"/>
                    <a:pt x="320111" y="54384"/>
                  </a:cubicBezTo>
                  <a:cubicBezTo>
                    <a:pt x="320801" y="56363"/>
                    <a:pt x="319422" y="57748"/>
                    <a:pt x="317452" y="58441"/>
                  </a:cubicBezTo>
                  <a:cubicBezTo>
                    <a:pt x="316763" y="58441"/>
                    <a:pt x="316073" y="58441"/>
                    <a:pt x="314793" y="59134"/>
                  </a:cubicBezTo>
                  <a:cubicBezTo>
                    <a:pt x="313413" y="59134"/>
                    <a:pt x="311345" y="57748"/>
                    <a:pt x="311345" y="56363"/>
                  </a:cubicBezTo>
                  <a:cubicBezTo>
                    <a:pt x="311345" y="54384"/>
                    <a:pt x="312035" y="52998"/>
                    <a:pt x="314103" y="52305"/>
                  </a:cubicBezTo>
                  <a:cubicBezTo>
                    <a:pt x="314793" y="52305"/>
                    <a:pt x="315383" y="52305"/>
                    <a:pt x="316073" y="51711"/>
                  </a:cubicBezTo>
                  <a:close/>
                  <a:moveTo>
                    <a:pt x="279046" y="27441"/>
                  </a:moveTo>
                  <a:lnTo>
                    <a:pt x="280425" y="44358"/>
                  </a:lnTo>
                  <a:cubicBezTo>
                    <a:pt x="280622" y="46128"/>
                    <a:pt x="280622" y="47997"/>
                    <a:pt x="280819" y="49767"/>
                  </a:cubicBezTo>
                  <a:cubicBezTo>
                    <a:pt x="285153" y="51636"/>
                    <a:pt x="292246" y="53013"/>
                    <a:pt x="301998" y="53013"/>
                  </a:cubicBezTo>
                  <a:cubicBezTo>
                    <a:pt x="303969" y="53013"/>
                    <a:pt x="305348" y="54390"/>
                    <a:pt x="305348" y="56357"/>
                  </a:cubicBezTo>
                  <a:cubicBezTo>
                    <a:pt x="305348" y="58422"/>
                    <a:pt x="303969" y="59799"/>
                    <a:pt x="301998" y="59799"/>
                  </a:cubicBezTo>
                  <a:cubicBezTo>
                    <a:pt x="293625" y="59799"/>
                    <a:pt x="286631" y="58816"/>
                    <a:pt x="281213" y="57045"/>
                  </a:cubicBezTo>
                  <a:cubicBezTo>
                    <a:pt x="281902" y="72487"/>
                    <a:pt x="282099" y="88027"/>
                    <a:pt x="281902" y="103665"/>
                  </a:cubicBezTo>
                  <a:cubicBezTo>
                    <a:pt x="283774" y="104354"/>
                    <a:pt x="286040" y="104944"/>
                    <a:pt x="288503" y="105435"/>
                  </a:cubicBezTo>
                  <a:cubicBezTo>
                    <a:pt x="290571" y="105435"/>
                    <a:pt x="291852" y="107403"/>
                    <a:pt x="291261" y="109468"/>
                  </a:cubicBezTo>
                  <a:cubicBezTo>
                    <a:pt x="290571" y="111435"/>
                    <a:pt x="289192" y="112124"/>
                    <a:pt x="287813" y="112124"/>
                  </a:cubicBezTo>
                  <a:cubicBezTo>
                    <a:pt x="285547" y="111632"/>
                    <a:pt x="283479" y="111140"/>
                    <a:pt x="281705" y="110550"/>
                  </a:cubicBezTo>
                  <a:cubicBezTo>
                    <a:pt x="281410" y="119795"/>
                    <a:pt x="281016" y="129040"/>
                    <a:pt x="280425" y="138286"/>
                  </a:cubicBezTo>
                  <a:lnTo>
                    <a:pt x="279834" y="144384"/>
                  </a:lnTo>
                  <a:cubicBezTo>
                    <a:pt x="277765" y="171235"/>
                    <a:pt x="268308" y="197397"/>
                    <a:pt x="252251" y="218838"/>
                  </a:cubicBezTo>
                  <a:cubicBezTo>
                    <a:pt x="250872" y="220904"/>
                    <a:pt x="248902" y="221592"/>
                    <a:pt x="246833" y="221592"/>
                  </a:cubicBezTo>
                  <a:cubicBezTo>
                    <a:pt x="245454" y="221592"/>
                    <a:pt x="244173" y="220904"/>
                    <a:pt x="242794" y="220215"/>
                  </a:cubicBezTo>
                  <a:cubicBezTo>
                    <a:pt x="240134" y="218248"/>
                    <a:pt x="239445" y="213527"/>
                    <a:pt x="241415" y="210872"/>
                  </a:cubicBezTo>
                  <a:cubicBezTo>
                    <a:pt x="245257" y="205856"/>
                    <a:pt x="248606" y="200643"/>
                    <a:pt x="251561" y="195135"/>
                  </a:cubicBezTo>
                  <a:cubicBezTo>
                    <a:pt x="251561" y="195037"/>
                    <a:pt x="251561" y="194840"/>
                    <a:pt x="251561" y="194742"/>
                  </a:cubicBezTo>
                  <a:lnTo>
                    <a:pt x="247522" y="172514"/>
                  </a:lnTo>
                  <a:lnTo>
                    <a:pt x="236883" y="115566"/>
                  </a:lnTo>
                  <a:lnTo>
                    <a:pt x="240134" y="169858"/>
                  </a:lnTo>
                  <a:cubicBezTo>
                    <a:pt x="240824" y="177235"/>
                    <a:pt x="240824" y="185300"/>
                    <a:pt x="241415" y="192676"/>
                  </a:cubicBezTo>
                  <a:cubicBezTo>
                    <a:pt x="241415" y="194053"/>
                    <a:pt x="240134" y="196020"/>
                    <a:pt x="238065" y="196020"/>
                  </a:cubicBezTo>
                  <a:cubicBezTo>
                    <a:pt x="236095" y="196020"/>
                    <a:pt x="234716" y="194742"/>
                    <a:pt x="234716" y="192676"/>
                  </a:cubicBezTo>
                  <a:cubicBezTo>
                    <a:pt x="234716" y="185300"/>
                    <a:pt x="234027" y="177235"/>
                    <a:pt x="233337" y="169858"/>
                  </a:cubicBezTo>
                  <a:lnTo>
                    <a:pt x="227328" y="69143"/>
                  </a:lnTo>
                  <a:cubicBezTo>
                    <a:pt x="227328" y="68454"/>
                    <a:pt x="227525" y="67766"/>
                    <a:pt x="227820" y="67274"/>
                  </a:cubicBezTo>
                  <a:lnTo>
                    <a:pt x="226638" y="61078"/>
                  </a:lnTo>
                  <a:cubicBezTo>
                    <a:pt x="225358" y="56357"/>
                    <a:pt x="221910" y="53013"/>
                    <a:pt x="217871" y="51734"/>
                  </a:cubicBezTo>
                  <a:cubicBezTo>
                    <a:pt x="213241" y="50357"/>
                    <a:pt x="208513" y="51046"/>
                    <a:pt x="205163" y="54390"/>
                  </a:cubicBezTo>
                  <a:lnTo>
                    <a:pt x="130493" y="121566"/>
                  </a:lnTo>
                  <a:cubicBezTo>
                    <a:pt x="93551" y="154416"/>
                    <a:pt x="66560" y="196709"/>
                    <a:pt x="53162" y="244410"/>
                  </a:cubicBezTo>
                  <a:lnTo>
                    <a:pt x="45479" y="270573"/>
                  </a:lnTo>
                  <a:cubicBezTo>
                    <a:pt x="47055" y="279228"/>
                    <a:pt x="50601" y="286900"/>
                    <a:pt x="55822" y="293391"/>
                  </a:cubicBezTo>
                  <a:cubicBezTo>
                    <a:pt x="67249" y="307554"/>
                    <a:pt x="86065" y="315521"/>
                    <a:pt x="112367" y="318275"/>
                  </a:cubicBezTo>
                  <a:cubicBezTo>
                    <a:pt x="122415" y="318963"/>
                    <a:pt x="132463" y="319553"/>
                    <a:pt x="142609" y="318963"/>
                  </a:cubicBezTo>
                  <a:cubicBezTo>
                    <a:pt x="144580" y="318963"/>
                    <a:pt x="145959" y="320242"/>
                    <a:pt x="145959" y="322307"/>
                  </a:cubicBezTo>
                  <a:cubicBezTo>
                    <a:pt x="145959" y="324274"/>
                    <a:pt x="144580" y="325651"/>
                    <a:pt x="142609" y="325651"/>
                  </a:cubicBezTo>
                  <a:cubicBezTo>
                    <a:pt x="139950" y="324963"/>
                    <a:pt x="136502" y="324963"/>
                    <a:pt x="132463" y="324963"/>
                  </a:cubicBezTo>
                  <a:cubicBezTo>
                    <a:pt x="125764" y="324963"/>
                    <a:pt x="118376" y="324963"/>
                    <a:pt x="111677" y="323586"/>
                  </a:cubicBezTo>
                  <a:cubicBezTo>
                    <a:pt x="83405" y="320930"/>
                    <a:pt x="63210" y="311586"/>
                    <a:pt x="50503" y="296735"/>
                  </a:cubicBezTo>
                  <a:cubicBezTo>
                    <a:pt x="46858" y="292506"/>
                    <a:pt x="44099" y="287686"/>
                    <a:pt x="42031" y="282474"/>
                  </a:cubicBezTo>
                  <a:lnTo>
                    <a:pt x="37007" y="299489"/>
                  </a:lnTo>
                  <a:cubicBezTo>
                    <a:pt x="35726" y="303620"/>
                    <a:pt x="34446" y="307751"/>
                    <a:pt x="33263" y="311881"/>
                  </a:cubicBezTo>
                  <a:cubicBezTo>
                    <a:pt x="34150" y="336765"/>
                    <a:pt x="40947" y="360862"/>
                    <a:pt x="53162" y="382697"/>
                  </a:cubicBezTo>
                  <a:cubicBezTo>
                    <a:pt x="53852" y="384073"/>
                    <a:pt x="53162" y="386041"/>
                    <a:pt x="51783" y="387418"/>
                  </a:cubicBezTo>
                  <a:lnTo>
                    <a:pt x="50503" y="387418"/>
                  </a:lnTo>
                  <a:cubicBezTo>
                    <a:pt x="49123" y="387418"/>
                    <a:pt x="48434" y="386729"/>
                    <a:pt x="47744" y="385352"/>
                  </a:cubicBezTo>
                  <a:cubicBezTo>
                    <a:pt x="38189" y="368042"/>
                    <a:pt x="31589" y="349256"/>
                    <a:pt x="28535" y="329782"/>
                  </a:cubicBezTo>
                  <a:cubicBezTo>
                    <a:pt x="20162" y="364501"/>
                    <a:pt x="15827" y="399909"/>
                    <a:pt x="14842" y="435709"/>
                  </a:cubicBezTo>
                  <a:lnTo>
                    <a:pt x="13463" y="520983"/>
                  </a:lnTo>
                  <a:cubicBezTo>
                    <a:pt x="13463" y="525507"/>
                    <a:pt x="15335" y="529343"/>
                    <a:pt x="18979" y="531998"/>
                  </a:cubicBezTo>
                  <a:lnTo>
                    <a:pt x="51783" y="496197"/>
                  </a:lnTo>
                  <a:cubicBezTo>
                    <a:pt x="57891" y="489509"/>
                    <a:pt x="64590" y="483411"/>
                    <a:pt x="70599" y="477412"/>
                  </a:cubicBezTo>
                  <a:cubicBezTo>
                    <a:pt x="71978" y="476035"/>
                    <a:pt x="74047" y="476035"/>
                    <a:pt x="75327" y="477412"/>
                  </a:cubicBezTo>
                  <a:cubicBezTo>
                    <a:pt x="76706" y="478690"/>
                    <a:pt x="76706" y="480756"/>
                    <a:pt x="75327" y="482034"/>
                  </a:cubicBezTo>
                  <a:cubicBezTo>
                    <a:pt x="68628" y="487444"/>
                    <a:pt x="62619" y="493542"/>
                    <a:pt x="56512" y="500230"/>
                  </a:cubicBezTo>
                  <a:lnTo>
                    <a:pt x="24890" y="534752"/>
                  </a:lnTo>
                  <a:cubicBezTo>
                    <a:pt x="27254" y="535146"/>
                    <a:pt x="29717" y="534949"/>
                    <a:pt x="32278" y="533769"/>
                  </a:cubicBezTo>
                  <a:lnTo>
                    <a:pt x="84095" y="513016"/>
                  </a:lnTo>
                  <a:cubicBezTo>
                    <a:pt x="107638" y="503574"/>
                    <a:pt x="131872" y="495509"/>
                    <a:pt x="156007" y="490099"/>
                  </a:cubicBezTo>
                  <a:lnTo>
                    <a:pt x="185658" y="482723"/>
                  </a:lnTo>
                  <a:cubicBezTo>
                    <a:pt x="228707" y="472691"/>
                    <a:pt x="258260" y="435119"/>
                    <a:pt x="258260" y="391450"/>
                  </a:cubicBezTo>
                  <a:lnTo>
                    <a:pt x="258260" y="295456"/>
                  </a:lnTo>
                  <a:cubicBezTo>
                    <a:pt x="258260" y="286900"/>
                    <a:pt x="257964" y="278343"/>
                    <a:pt x="257570" y="269983"/>
                  </a:cubicBezTo>
                  <a:lnTo>
                    <a:pt x="251561" y="274605"/>
                  </a:lnTo>
                  <a:cubicBezTo>
                    <a:pt x="250872" y="275982"/>
                    <a:pt x="249493" y="275982"/>
                    <a:pt x="248212" y="275982"/>
                  </a:cubicBezTo>
                  <a:cubicBezTo>
                    <a:pt x="246143" y="275982"/>
                    <a:pt x="244173" y="275294"/>
                    <a:pt x="242794" y="273228"/>
                  </a:cubicBezTo>
                  <a:cubicBezTo>
                    <a:pt x="240824" y="270573"/>
                    <a:pt x="240824" y="265852"/>
                    <a:pt x="244173" y="263885"/>
                  </a:cubicBezTo>
                  <a:lnTo>
                    <a:pt x="250182" y="259164"/>
                  </a:lnTo>
                  <a:cubicBezTo>
                    <a:pt x="263678" y="248443"/>
                    <a:pt x="274416" y="237034"/>
                    <a:pt x="281804" y="224248"/>
                  </a:cubicBezTo>
                  <a:cubicBezTo>
                    <a:pt x="289882" y="210183"/>
                    <a:pt x="295891" y="194742"/>
                    <a:pt x="297959" y="178612"/>
                  </a:cubicBezTo>
                  <a:cubicBezTo>
                    <a:pt x="298649" y="175267"/>
                    <a:pt x="301998" y="172514"/>
                    <a:pt x="305348" y="173202"/>
                  </a:cubicBezTo>
                  <a:cubicBezTo>
                    <a:pt x="306431" y="173497"/>
                    <a:pt x="307515" y="173989"/>
                    <a:pt x="308402" y="174677"/>
                  </a:cubicBezTo>
                  <a:cubicBezTo>
                    <a:pt x="310076" y="175661"/>
                    <a:pt x="311357" y="177333"/>
                    <a:pt x="311357" y="179300"/>
                  </a:cubicBezTo>
                  <a:cubicBezTo>
                    <a:pt x="314115" y="194742"/>
                    <a:pt x="318745" y="207429"/>
                    <a:pt x="327512" y="220215"/>
                  </a:cubicBezTo>
                  <a:cubicBezTo>
                    <a:pt x="336280" y="233001"/>
                    <a:pt x="349086" y="244410"/>
                    <a:pt x="363863" y="253754"/>
                  </a:cubicBezTo>
                  <a:cubicBezTo>
                    <a:pt x="367212" y="255820"/>
                    <a:pt x="367902" y="259852"/>
                    <a:pt x="365833" y="263196"/>
                  </a:cubicBezTo>
                  <a:cubicBezTo>
                    <a:pt x="364552" y="265163"/>
                    <a:pt x="362483" y="265852"/>
                    <a:pt x="360513" y="265852"/>
                  </a:cubicBezTo>
                  <a:cubicBezTo>
                    <a:pt x="359134" y="265852"/>
                    <a:pt x="357755" y="265852"/>
                    <a:pt x="357164" y="265163"/>
                  </a:cubicBezTo>
                  <a:cubicBezTo>
                    <a:pt x="353421" y="262803"/>
                    <a:pt x="349776" y="260344"/>
                    <a:pt x="346328" y="257885"/>
                  </a:cubicBezTo>
                  <a:cubicBezTo>
                    <a:pt x="346426" y="267917"/>
                    <a:pt x="346525" y="277949"/>
                    <a:pt x="347017" y="288080"/>
                  </a:cubicBezTo>
                  <a:lnTo>
                    <a:pt x="352435" y="398827"/>
                  </a:lnTo>
                  <a:cubicBezTo>
                    <a:pt x="354406" y="440430"/>
                    <a:pt x="386027" y="475346"/>
                    <a:pt x="427106" y="481444"/>
                  </a:cubicBezTo>
                  <a:lnTo>
                    <a:pt x="445921" y="484100"/>
                  </a:lnTo>
                  <a:cubicBezTo>
                    <a:pt x="478824" y="488821"/>
                    <a:pt x="510445" y="499541"/>
                    <a:pt x="539407" y="515671"/>
                  </a:cubicBezTo>
                  <a:lnTo>
                    <a:pt x="572999" y="534457"/>
                  </a:lnTo>
                  <a:cubicBezTo>
                    <a:pt x="577038" y="537113"/>
                    <a:pt x="582456" y="536424"/>
                    <a:pt x="586495" y="533769"/>
                  </a:cubicBezTo>
                  <a:cubicBezTo>
                    <a:pt x="590435" y="531113"/>
                    <a:pt x="593194" y="526392"/>
                    <a:pt x="592504" y="521671"/>
                  </a:cubicBezTo>
                  <a:lnTo>
                    <a:pt x="588465" y="447217"/>
                  </a:lnTo>
                  <a:cubicBezTo>
                    <a:pt x="585805" y="401482"/>
                    <a:pt x="579698" y="355157"/>
                    <a:pt x="568960" y="310898"/>
                  </a:cubicBezTo>
                  <a:lnTo>
                    <a:pt x="565808" y="297817"/>
                  </a:lnTo>
                  <a:cubicBezTo>
                    <a:pt x="561671" y="321225"/>
                    <a:pt x="550539" y="342863"/>
                    <a:pt x="533300" y="360567"/>
                  </a:cubicBezTo>
                  <a:lnTo>
                    <a:pt x="527291" y="366566"/>
                  </a:lnTo>
                  <a:cubicBezTo>
                    <a:pt x="527291" y="366566"/>
                    <a:pt x="525911" y="367255"/>
                    <a:pt x="525222" y="367255"/>
                  </a:cubicBezTo>
                  <a:cubicBezTo>
                    <a:pt x="524532" y="367255"/>
                    <a:pt x="523252" y="367255"/>
                    <a:pt x="522562" y="366566"/>
                  </a:cubicBezTo>
                  <a:cubicBezTo>
                    <a:pt x="521183" y="365288"/>
                    <a:pt x="521183" y="363222"/>
                    <a:pt x="522562" y="361944"/>
                  </a:cubicBezTo>
                  <a:lnTo>
                    <a:pt x="528571" y="355846"/>
                  </a:lnTo>
                  <a:cubicBezTo>
                    <a:pt x="549652" y="334798"/>
                    <a:pt x="561079" y="306669"/>
                    <a:pt x="560981" y="277556"/>
                  </a:cubicBezTo>
                  <a:lnTo>
                    <a:pt x="558912" y="268606"/>
                  </a:lnTo>
                  <a:cubicBezTo>
                    <a:pt x="547485" y="218248"/>
                    <a:pt x="521183" y="172514"/>
                    <a:pt x="482863" y="137007"/>
                  </a:cubicBezTo>
                  <a:lnTo>
                    <a:pt x="396765" y="54390"/>
                  </a:lnTo>
                  <a:cubicBezTo>
                    <a:pt x="393416" y="51046"/>
                    <a:pt x="388687" y="49669"/>
                    <a:pt x="384057" y="51046"/>
                  </a:cubicBezTo>
                  <a:cubicBezTo>
                    <a:pt x="382974" y="51341"/>
                    <a:pt x="381988" y="51734"/>
                    <a:pt x="381102" y="52226"/>
                  </a:cubicBezTo>
                  <a:lnTo>
                    <a:pt x="375290" y="96682"/>
                  </a:lnTo>
                  <a:cubicBezTo>
                    <a:pt x="371251" y="126188"/>
                    <a:pt x="373221" y="156481"/>
                    <a:pt x="380708" y="185300"/>
                  </a:cubicBezTo>
                  <a:lnTo>
                    <a:pt x="392726" y="232313"/>
                  </a:lnTo>
                  <a:cubicBezTo>
                    <a:pt x="400213" y="261229"/>
                    <a:pt x="402873" y="291424"/>
                    <a:pt x="400213" y="321619"/>
                  </a:cubicBezTo>
                  <a:lnTo>
                    <a:pt x="398834" y="342470"/>
                  </a:lnTo>
                  <a:cubicBezTo>
                    <a:pt x="395484" y="382697"/>
                    <a:pt x="418339" y="421645"/>
                    <a:pt x="454590" y="438463"/>
                  </a:cubicBezTo>
                  <a:lnTo>
                    <a:pt x="464737" y="443184"/>
                  </a:lnTo>
                  <a:cubicBezTo>
                    <a:pt x="483552" y="451840"/>
                    <a:pt x="501678" y="462659"/>
                    <a:pt x="518523" y="474658"/>
                  </a:cubicBezTo>
                  <a:cubicBezTo>
                    <a:pt x="519902" y="476035"/>
                    <a:pt x="520493" y="478100"/>
                    <a:pt x="519213" y="479379"/>
                  </a:cubicBezTo>
                  <a:cubicBezTo>
                    <a:pt x="519213" y="480067"/>
                    <a:pt x="517834" y="480756"/>
                    <a:pt x="517144" y="480756"/>
                  </a:cubicBezTo>
                  <a:cubicBezTo>
                    <a:pt x="516553" y="480756"/>
                    <a:pt x="515863" y="480756"/>
                    <a:pt x="515174" y="480067"/>
                  </a:cubicBezTo>
                  <a:cubicBezTo>
                    <a:pt x="498329" y="467970"/>
                    <a:pt x="480892" y="457938"/>
                    <a:pt x="462077" y="449184"/>
                  </a:cubicBezTo>
                  <a:lnTo>
                    <a:pt x="451930" y="444463"/>
                  </a:lnTo>
                  <a:cubicBezTo>
                    <a:pt x="412921" y="426366"/>
                    <a:pt x="388687" y="384762"/>
                    <a:pt x="392135" y="341781"/>
                  </a:cubicBezTo>
                  <a:lnTo>
                    <a:pt x="393416" y="320930"/>
                  </a:lnTo>
                  <a:cubicBezTo>
                    <a:pt x="395484" y="291424"/>
                    <a:pt x="393416" y="262508"/>
                    <a:pt x="386027" y="233690"/>
                  </a:cubicBezTo>
                  <a:lnTo>
                    <a:pt x="373911" y="186677"/>
                  </a:lnTo>
                  <a:cubicBezTo>
                    <a:pt x="366522" y="156481"/>
                    <a:pt x="364552" y="125598"/>
                    <a:pt x="368591" y="95305"/>
                  </a:cubicBezTo>
                  <a:lnTo>
                    <a:pt x="371448" y="73372"/>
                  </a:lnTo>
                  <a:lnTo>
                    <a:pt x="365242" y="98649"/>
                  </a:lnTo>
                  <a:cubicBezTo>
                    <a:pt x="359134" y="123533"/>
                    <a:pt x="352435" y="151760"/>
                    <a:pt x="349776" y="179300"/>
                  </a:cubicBezTo>
                  <a:cubicBezTo>
                    <a:pt x="349677" y="179693"/>
                    <a:pt x="349480" y="180185"/>
                    <a:pt x="349283" y="180579"/>
                  </a:cubicBezTo>
                  <a:cubicBezTo>
                    <a:pt x="352041" y="187955"/>
                    <a:pt x="355785" y="195037"/>
                    <a:pt x="360513" y="201430"/>
                  </a:cubicBezTo>
                  <a:lnTo>
                    <a:pt x="373911" y="220215"/>
                  </a:lnTo>
                  <a:cubicBezTo>
                    <a:pt x="375979" y="223559"/>
                    <a:pt x="375290" y="227592"/>
                    <a:pt x="372630" y="229657"/>
                  </a:cubicBezTo>
                  <a:cubicBezTo>
                    <a:pt x="371251" y="230247"/>
                    <a:pt x="369872" y="230247"/>
                    <a:pt x="368591" y="230247"/>
                  </a:cubicBezTo>
                  <a:cubicBezTo>
                    <a:pt x="366522" y="230247"/>
                    <a:pt x="364552" y="229657"/>
                    <a:pt x="363173" y="227592"/>
                  </a:cubicBezTo>
                  <a:lnTo>
                    <a:pt x="349776" y="208806"/>
                  </a:lnTo>
                  <a:cubicBezTo>
                    <a:pt x="339334" y="194545"/>
                    <a:pt x="332733" y="177825"/>
                    <a:pt x="330468" y="161006"/>
                  </a:cubicBezTo>
                  <a:cubicBezTo>
                    <a:pt x="328399" y="162580"/>
                    <a:pt x="325542" y="164055"/>
                    <a:pt x="321503" y="165137"/>
                  </a:cubicBezTo>
                  <a:lnTo>
                    <a:pt x="320814" y="165137"/>
                  </a:lnTo>
                  <a:cubicBezTo>
                    <a:pt x="319435" y="165137"/>
                    <a:pt x="318154" y="164449"/>
                    <a:pt x="317464" y="162481"/>
                  </a:cubicBezTo>
                  <a:cubicBezTo>
                    <a:pt x="316775" y="160416"/>
                    <a:pt x="318154" y="159137"/>
                    <a:pt x="319435" y="158449"/>
                  </a:cubicBezTo>
                  <a:cubicBezTo>
                    <a:pt x="325542" y="157071"/>
                    <a:pt x="328892" y="154416"/>
                    <a:pt x="328892" y="151760"/>
                  </a:cubicBezTo>
                  <a:cubicBezTo>
                    <a:pt x="328892" y="150973"/>
                    <a:pt x="329089" y="150285"/>
                    <a:pt x="329384" y="149793"/>
                  </a:cubicBezTo>
                  <a:cubicBezTo>
                    <a:pt x="328892" y="145072"/>
                    <a:pt x="328399" y="140351"/>
                    <a:pt x="327907" y="135630"/>
                  </a:cubicBezTo>
                  <a:cubicBezTo>
                    <a:pt x="323671" y="137892"/>
                    <a:pt x="316972" y="139761"/>
                    <a:pt x="306727" y="140351"/>
                  </a:cubicBezTo>
                  <a:cubicBezTo>
                    <a:pt x="304658" y="140351"/>
                    <a:pt x="303279" y="138974"/>
                    <a:pt x="303279" y="137007"/>
                  </a:cubicBezTo>
                  <a:cubicBezTo>
                    <a:pt x="303279" y="134942"/>
                    <a:pt x="304658" y="133565"/>
                    <a:pt x="306727" y="133565"/>
                  </a:cubicBezTo>
                  <a:cubicBezTo>
                    <a:pt x="317859" y="133171"/>
                    <a:pt x="324459" y="130909"/>
                    <a:pt x="327315" y="128155"/>
                  </a:cubicBezTo>
                  <a:cubicBezTo>
                    <a:pt x="326035" y="113107"/>
                    <a:pt x="325247" y="98157"/>
                    <a:pt x="324951" y="83109"/>
                  </a:cubicBezTo>
                  <a:cubicBezTo>
                    <a:pt x="319238" y="85371"/>
                    <a:pt x="311455" y="86650"/>
                    <a:pt x="301998" y="86650"/>
                  </a:cubicBezTo>
                  <a:cubicBezTo>
                    <a:pt x="299930" y="86650"/>
                    <a:pt x="298649" y="85273"/>
                    <a:pt x="298649" y="83207"/>
                  </a:cubicBezTo>
                  <a:cubicBezTo>
                    <a:pt x="298649" y="81240"/>
                    <a:pt x="299930" y="79863"/>
                    <a:pt x="301998" y="79863"/>
                  </a:cubicBezTo>
                  <a:cubicBezTo>
                    <a:pt x="313031" y="79863"/>
                    <a:pt x="320617" y="78093"/>
                    <a:pt x="324853" y="75831"/>
                  </a:cubicBezTo>
                  <a:cubicBezTo>
                    <a:pt x="324754" y="59996"/>
                    <a:pt x="325148" y="44062"/>
                    <a:pt x="326232" y="28227"/>
                  </a:cubicBezTo>
                  <a:cubicBezTo>
                    <a:pt x="320912" y="30391"/>
                    <a:pt x="313721" y="31571"/>
                    <a:pt x="304658" y="31571"/>
                  </a:cubicBezTo>
                  <a:lnTo>
                    <a:pt x="301998" y="31571"/>
                  </a:lnTo>
                  <a:cubicBezTo>
                    <a:pt x="292640" y="31571"/>
                    <a:pt x="284956" y="29801"/>
                    <a:pt x="279046" y="27441"/>
                  </a:cubicBezTo>
                  <a:close/>
                  <a:moveTo>
                    <a:pt x="301998" y="13376"/>
                  </a:moveTo>
                  <a:cubicBezTo>
                    <a:pt x="283183" y="13376"/>
                    <a:pt x="278455" y="18097"/>
                    <a:pt x="278455" y="18785"/>
                  </a:cubicBezTo>
                  <a:cubicBezTo>
                    <a:pt x="278455" y="18982"/>
                    <a:pt x="278455" y="19179"/>
                    <a:pt x="278356" y="19277"/>
                  </a:cubicBezTo>
                  <a:cubicBezTo>
                    <a:pt x="278455" y="19376"/>
                    <a:pt x="278455" y="19376"/>
                    <a:pt x="278455" y="19474"/>
                  </a:cubicBezTo>
                  <a:cubicBezTo>
                    <a:pt x="279144" y="19966"/>
                    <a:pt x="279834" y="20457"/>
                    <a:pt x="280425" y="20851"/>
                  </a:cubicBezTo>
                  <a:cubicBezTo>
                    <a:pt x="283873" y="22129"/>
                    <a:pt x="290571" y="24195"/>
                    <a:pt x="301998" y="24883"/>
                  </a:cubicBezTo>
                  <a:cubicBezTo>
                    <a:pt x="314805" y="25277"/>
                    <a:pt x="322587" y="23310"/>
                    <a:pt x="326330" y="20654"/>
                  </a:cubicBezTo>
                  <a:cubicBezTo>
                    <a:pt x="326232" y="20261"/>
                    <a:pt x="326232" y="19867"/>
                    <a:pt x="326232" y="19474"/>
                  </a:cubicBezTo>
                  <a:cubicBezTo>
                    <a:pt x="326232" y="18097"/>
                    <a:pt x="318745" y="13376"/>
                    <a:pt x="301998" y="13376"/>
                  </a:cubicBezTo>
                  <a:close/>
                  <a:moveTo>
                    <a:pt x="301998" y="0"/>
                  </a:moveTo>
                  <a:cubicBezTo>
                    <a:pt x="327512" y="0"/>
                    <a:pt x="337659" y="8163"/>
                    <a:pt x="339334" y="16720"/>
                  </a:cubicBezTo>
                  <a:cubicBezTo>
                    <a:pt x="340220" y="17999"/>
                    <a:pt x="340614" y="19671"/>
                    <a:pt x="340319" y="21441"/>
                  </a:cubicBezTo>
                  <a:lnTo>
                    <a:pt x="339629" y="29506"/>
                  </a:lnTo>
                  <a:cubicBezTo>
                    <a:pt x="337166" y="67176"/>
                    <a:pt x="338152" y="104845"/>
                    <a:pt x="342092" y="142023"/>
                  </a:cubicBezTo>
                  <a:cubicBezTo>
                    <a:pt x="345244" y="125992"/>
                    <a:pt x="348988" y="110255"/>
                    <a:pt x="352435" y="95993"/>
                  </a:cubicBezTo>
                  <a:lnTo>
                    <a:pt x="361794" y="57734"/>
                  </a:lnTo>
                  <a:cubicBezTo>
                    <a:pt x="363863" y="48292"/>
                    <a:pt x="371251" y="40915"/>
                    <a:pt x="380018" y="38260"/>
                  </a:cubicBezTo>
                  <a:cubicBezTo>
                    <a:pt x="389377" y="35604"/>
                    <a:pt x="398834" y="37571"/>
                    <a:pt x="406222" y="44358"/>
                  </a:cubicBezTo>
                  <a:lnTo>
                    <a:pt x="493009" y="126188"/>
                  </a:lnTo>
                  <a:cubicBezTo>
                    <a:pt x="532610" y="163858"/>
                    <a:pt x="560193" y="211462"/>
                    <a:pt x="572310" y="264573"/>
                  </a:cubicBezTo>
                  <a:lnTo>
                    <a:pt x="582456" y="306865"/>
                  </a:lnTo>
                  <a:cubicBezTo>
                    <a:pt x="593194" y="352502"/>
                    <a:pt x="599892" y="398827"/>
                    <a:pt x="601961" y="445840"/>
                  </a:cubicBezTo>
                  <a:lnTo>
                    <a:pt x="605901" y="520392"/>
                  </a:lnTo>
                  <a:cubicBezTo>
                    <a:pt x="606591" y="530425"/>
                    <a:pt x="601961" y="539178"/>
                    <a:pt x="593194" y="544489"/>
                  </a:cubicBezTo>
                  <a:cubicBezTo>
                    <a:pt x="589155" y="547932"/>
                    <a:pt x="583737" y="549210"/>
                    <a:pt x="579008" y="549210"/>
                  </a:cubicBezTo>
                  <a:cubicBezTo>
                    <a:pt x="574378" y="549210"/>
                    <a:pt x="570339" y="547932"/>
                    <a:pt x="566300" y="545866"/>
                  </a:cubicBezTo>
                  <a:lnTo>
                    <a:pt x="532610" y="527081"/>
                  </a:lnTo>
                  <a:cubicBezTo>
                    <a:pt x="505027" y="511639"/>
                    <a:pt x="474785" y="501508"/>
                    <a:pt x="443853" y="497574"/>
                  </a:cubicBezTo>
                  <a:lnTo>
                    <a:pt x="425037" y="494820"/>
                  </a:lnTo>
                  <a:cubicBezTo>
                    <a:pt x="377260" y="488132"/>
                    <a:pt x="341008" y="447807"/>
                    <a:pt x="338940" y="400204"/>
                  </a:cubicBezTo>
                  <a:lnTo>
                    <a:pt x="333620" y="288670"/>
                  </a:lnTo>
                  <a:cubicBezTo>
                    <a:pt x="332931" y="275294"/>
                    <a:pt x="332931" y="261229"/>
                    <a:pt x="332931" y="247755"/>
                  </a:cubicBezTo>
                  <a:cubicBezTo>
                    <a:pt x="332931" y="247459"/>
                    <a:pt x="332931" y="247164"/>
                    <a:pt x="333029" y="246869"/>
                  </a:cubicBezTo>
                  <a:cubicBezTo>
                    <a:pt x="326724" y="240968"/>
                    <a:pt x="321208" y="234575"/>
                    <a:pt x="316775" y="227592"/>
                  </a:cubicBezTo>
                  <a:cubicBezTo>
                    <a:pt x="311948" y="220314"/>
                    <a:pt x="308007" y="212740"/>
                    <a:pt x="304855" y="204675"/>
                  </a:cubicBezTo>
                  <a:cubicBezTo>
                    <a:pt x="301801" y="213822"/>
                    <a:pt x="297664" y="222576"/>
                    <a:pt x="292541" y="230936"/>
                  </a:cubicBezTo>
                  <a:cubicBezTo>
                    <a:pt x="287025" y="240673"/>
                    <a:pt x="279440" y="249820"/>
                    <a:pt x="270475" y="258475"/>
                  </a:cubicBezTo>
                  <a:cubicBezTo>
                    <a:pt x="271066" y="270573"/>
                    <a:pt x="271756" y="282670"/>
                    <a:pt x="271756" y="294768"/>
                  </a:cubicBezTo>
                  <a:lnTo>
                    <a:pt x="271756" y="390762"/>
                  </a:lnTo>
                  <a:cubicBezTo>
                    <a:pt x="271756" y="440430"/>
                    <a:pt x="237376" y="483411"/>
                    <a:pt x="189008" y="495509"/>
                  </a:cubicBezTo>
                  <a:lnTo>
                    <a:pt x="159455" y="502885"/>
                  </a:lnTo>
                  <a:cubicBezTo>
                    <a:pt x="135221" y="508295"/>
                    <a:pt x="111677" y="516360"/>
                    <a:pt x="88823" y="525015"/>
                  </a:cubicBezTo>
                  <a:lnTo>
                    <a:pt x="37007" y="545866"/>
                  </a:lnTo>
                  <a:cubicBezTo>
                    <a:pt x="33657" y="547243"/>
                    <a:pt x="30308" y="547932"/>
                    <a:pt x="26959" y="547932"/>
                  </a:cubicBezTo>
                  <a:cubicBezTo>
                    <a:pt x="21541" y="547932"/>
                    <a:pt x="16123" y="546555"/>
                    <a:pt x="11493" y="543211"/>
                  </a:cubicBezTo>
                  <a:cubicBezTo>
                    <a:pt x="4104" y="537801"/>
                    <a:pt x="-624" y="529736"/>
                    <a:pt x="66" y="520392"/>
                  </a:cubicBezTo>
                  <a:lnTo>
                    <a:pt x="1346" y="435119"/>
                  </a:lnTo>
                  <a:cubicBezTo>
                    <a:pt x="2725" y="388106"/>
                    <a:pt x="9424" y="341093"/>
                    <a:pt x="22920" y="295456"/>
                  </a:cubicBezTo>
                  <a:lnTo>
                    <a:pt x="39075" y="240378"/>
                  </a:lnTo>
                  <a:cubicBezTo>
                    <a:pt x="53162" y="190709"/>
                    <a:pt x="81435" y="145662"/>
                    <a:pt x="120445" y="111435"/>
                  </a:cubicBezTo>
                  <a:lnTo>
                    <a:pt x="195017" y="44358"/>
                  </a:lnTo>
                  <a:cubicBezTo>
                    <a:pt x="202405" y="38260"/>
                    <a:pt x="211862" y="35604"/>
                    <a:pt x="221319" y="38948"/>
                  </a:cubicBezTo>
                  <a:cubicBezTo>
                    <a:pt x="230677" y="41604"/>
                    <a:pt x="237376" y="48980"/>
                    <a:pt x="239445" y="58422"/>
                  </a:cubicBezTo>
                  <a:lnTo>
                    <a:pt x="260329" y="169858"/>
                  </a:lnTo>
                  <a:cubicBezTo>
                    <a:pt x="260526" y="170940"/>
                    <a:pt x="260723" y="172120"/>
                    <a:pt x="260920" y="173202"/>
                  </a:cubicBezTo>
                  <a:cubicBezTo>
                    <a:pt x="263875" y="163465"/>
                    <a:pt x="265747" y="153334"/>
                    <a:pt x="266338" y="143007"/>
                  </a:cubicBezTo>
                  <a:lnTo>
                    <a:pt x="267027" y="137007"/>
                  </a:lnTo>
                  <a:cubicBezTo>
                    <a:pt x="267815" y="124319"/>
                    <a:pt x="268308" y="111533"/>
                    <a:pt x="268505" y="98747"/>
                  </a:cubicBezTo>
                  <a:cubicBezTo>
                    <a:pt x="268407" y="98157"/>
                    <a:pt x="268308" y="97764"/>
                    <a:pt x="268308" y="97370"/>
                  </a:cubicBezTo>
                  <a:cubicBezTo>
                    <a:pt x="268308" y="96977"/>
                    <a:pt x="268407" y="96682"/>
                    <a:pt x="268505" y="96387"/>
                  </a:cubicBezTo>
                  <a:cubicBezTo>
                    <a:pt x="268604" y="79372"/>
                    <a:pt x="268111" y="62160"/>
                    <a:pt x="267027" y="44948"/>
                  </a:cubicBezTo>
                  <a:lnTo>
                    <a:pt x="264959" y="20851"/>
                  </a:lnTo>
                  <a:cubicBezTo>
                    <a:pt x="264959" y="20457"/>
                    <a:pt x="265057" y="20162"/>
                    <a:pt x="265057" y="19769"/>
                  </a:cubicBezTo>
                  <a:cubicBezTo>
                    <a:pt x="265057" y="19474"/>
                    <a:pt x="264959" y="19179"/>
                    <a:pt x="264959" y="18785"/>
                  </a:cubicBezTo>
                  <a:cubicBezTo>
                    <a:pt x="264959" y="14064"/>
                    <a:pt x="267717" y="0"/>
                    <a:pt x="301998" y="0"/>
                  </a:cubicBezTo>
                  <a:close/>
                </a:path>
              </a:pathLst>
            </a:custGeom>
            <a:solidFill>
              <a:schemeClr val="tx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任意多边形: 形状 19">
              <a:extLst>
                <a:ext uri="{FF2B5EF4-FFF2-40B4-BE49-F238E27FC236}">
                  <a16:creationId xmlns:a16="http://schemas.microsoft.com/office/drawing/2014/main" xmlns="" id="{A00175DC-EE1F-B8C7-AC1E-8B2E7F74BEF3}"/>
                </a:ext>
              </a:extLst>
            </p:cNvPr>
            <p:cNvSpPr/>
            <p:nvPr/>
          </p:nvSpPr>
          <p:spPr>
            <a:xfrm>
              <a:off x="5051065" y="1703987"/>
              <a:ext cx="2195969" cy="2244163"/>
            </a:xfrm>
            <a:custGeom>
              <a:avLst/>
              <a:gdLst>
                <a:gd name="connsiteX0" fmla="*/ 284574 w 570036"/>
                <a:gd name="connsiteY0" fmla="*/ 320451 h 516627"/>
                <a:gd name="connsiteX1" fmla="*/ 318232 w 570036"/>
                <a:gd name="connsiteY1" fmla="*/ 334284 h 516627"/>
                <a:gd name="connsiteX2" fmla="*/ 284574 w 570036"/>
                <a:gd name="connsiteY2" fmla="*/ 348117 h 516627"/>
                <a:gd name="connsiteX3" fmla="*/ 250916 w 570036"/>
                <a:gd name="connsiteY3" fmla="*/ 334284 h 516627"/>
                <a:gd name="connsiteX4" fmla="*/ 284574 w 570036"/>
                <a:gd name="connsiteY4" fmla="*/ 320451 h 516627"/>
                <a:gd name="connsiteX5" fmla="*/ 376300 w 570036"/>
                <a:gd name="connsiteY5" fmla="*/ 221919 h 516627"/>
                <a:gd name="connsiteX6" fmla="*/ 405815 w 570036"/>
                <a:gd name="connsiteY6" fmla="*/ 251878 h 516627"/>
                <a:gd name="connsiteX7" fmla="*/ 376300 w 570036"/>
                <a:gd name="connsiteY7" fmla="*/ 281837 h 516627"/>
                <a:gd name="connsiteX8" fmla="*/ 346785 w 570036"/>
                <a:gd name="connsiteY8" fmla="*/ 251878 h 516627"/>
                <a:gd name="connsiteX9" fmla="*/ 376300 w 570036"/>
                <a:gd name="connsiteY9" fmla="*/ 221919 h 516627"/>
                <a:gd name="connsiteX10" fmla="*/ 193291 w 570036"/>
                <a:gd name="connsiteY10" fmla="*/ 221919 h 516627"/>
                <a:gd name="connsiteX11" fmla="*/ 223250 w 570036"/>
                <a:gd name="connsiteY11" fmla="*/ 251878 h 516627"/>
                <a:gd name="connsiteX12" fmla="*/ 193291 w 570036"/>
                <a:gd name="connsiteY12" fmla="*/ 281837 h 516627"/>
                <a:gd name="connsiteX13" fmla="*/ 163332 w 570036"/>
                <a:gd name="connsiteY13" fmla="*/ 251878 h 516627"/>
                <a:gd name="connsiteX14" fmla="*/ 193291 w 570036"/>
                <a:gd name="connsiteY14" fmla="*/ 221919 h 516627"/>
                <a:gd name="connsiteX15" fmla="*/ 296087 w 570036"/>
                <a:gd name="connsiteY15" fmla="*/ 133531 h 516627"/>
                <a:gd name="connsiteX16" fmla="*/ 308078 w 570036"/>
                <a:gd name="connsiteY16" fmla="*/ 210887 h 516627"/>
                <a:gd name="connsiteX17" fmla="*/ 309000 w 570036"/>
                <a:gd name="connsiteY17" fmla="*/ 218254 h 516627"/>
                <a:gd name="connsiteX18" fmla="*/ 301621 w 570036"/>
                <a:gd name="connsiteY18" fmla="*/ 218254 h 516627"/>
                <a:gd name="connsiteX19" fmla="*/ 222295 w 570036"/>
                <a:gd name="connsiteY19" fmla="*/ 180497 h 516627"/>
                <a:gd name="connsiteX20" fmla="*/ 90394 w 570036"/>
                <a:gd name="connsiteY20" fmla="*/ 227463 h 516627"/>
                <a:gd name="connsiteX21" fmla="*/ 83015 w 570036"/>
                <a:gd name="connsiteY21" fmla="*/ 227463 h 516627"/>
                <a:gd name="connsiteX22" fmla="*/ 80248 w 570036"/>
                <a:gd name="connsiteY22" fmla="*/ 264299 h 516627"/>
                <a:gd name="connsiteX23" fmla="*/ 79325 w 570036"/>
                <a:gd name="connsiteY23" fmla="*/ 264299 h 516627"/>
                <a:gd name="connsiteX24" fmla="*/ 48886 w 570036"/>
                <a:gd name="connsiteY24" fmla="*/ 299294 h 516627"/>
                <a:gd name="connsiteX25" fmla="*/ 79325 w 570036"/>
                <a:gd name="connsiteY25" fmla="*/ 333367 h 516627"/>
                <a:gd name="connsiteX26" fmla="*/ 91316 w 570036"/>
                <a:gd name="connsiteY26" fmla="*/ 330604 h 516627"/>
                <a:gd name="connsiteX27" fmla="*/ 285018 w 570036"/>
                <a:gd name="connsiteY27" fmla="*/ 467819 h 516627"/>
                <a:gd name="connsiteX28" fmla="*/ 479642 w 570036"/>
                <a:gd name="connsiteY28" fmla="*/ 330604 h 516627"/>
                <a:gd name="connsiteX29" fmla="*/ 489788 w 570036"/>
                <a:gd name="connsiteY29" fmla="*/ 333367 h 516627"/>
                <a:gd name="connsiteX30" fmla="*/ 520227 w 570036"/>
                <a:gd name="connsiteY30" fmla="*/ 299294 h 516627"/>
                <a:gd name="connsiteX31" fmla="*/ 489788 w 570036"/>
                <a:gd name="connsiteY31" fmla="*/ 264299 h 516627"/>
                <a:gd name="connsiteX32" fmla="*/ 487021 w 570036"/>
                <a:gd name="connsiteY32" fmla="*/ 227463 h 516627"/>
                <a:gd name="connsiteX33" fmla="*/ 479642 w 570036"/>
                <a:gd name="connsiteY33" fmla="*/ 227463 h 516627"/>
                <a:gd name="connsiteX34" fmla="*/ 340361 w 570036"/>
                <a:gd name="connsiteY34" fmla="*/ 175893 h 516627"/>
                <a:gd name="connsiteX35" fmla="*/ 296087 w 570036"/>
                <a:gd name="connsiteY35" fmla="*/ 133531 h 516627"/>
                <a:gd name="connsiteX36" fmla="*/ 285018 w 570036"/>
                <a:gd name="connsiteY36" fmla="*/ 0 h 516627"/>
                <a:gd name="connsiteX37" fmla="*/ 516538 w 570036"/>
                <a:gd name="connsiteY37" fmla="*/ 143661 h 516627"/>
                <a:gd name="connsiteX38" fmla="*/ 537753 w 570036"/>
                <a:gd name="connsiteY38" fmla="*/ 232068 h 516627"/>
                <a:gd name="connsiteX39" fmla="*/ 570036 w 570036"/>
                <a:gd name="connsiteY39" fmla="*/ 299294 h 516627"/>
                <a:gd name="connsiteX40" fmla="*/ 511926 w 570036"/>
                <a:gd name="connsiteY40" fmla="*/ 379412 h 516627"/>
                <a:gd name="connsiteX41" fmla="*/ 285018 w 570036"/>
                <a:gd name="connsiteY41" fmla="*/ 516627 h 516627"/>
                <a:gd name="connsiteX42" fmla="*/ 59033 w 570036"/>
                <a:gd name="connsiteY42" fmla="*/ 379412 h 516627"/>
                <a:gd name="connsiteX43" fmla="*/ 0 w 570036"/>
                <a:gd name="connsiteY43" fmla="*/ 299294 h 516627"/>
                <a:gd name="connsiteX44" fmla="*/ 33206 w 570036"/>
                <a:gd name="connsiteY44" fmla="*/ 231147 h 516627"/>
                <a:gd name="connsiteX45" fmla="*/ 53498 w 570036"/>
                <a:gd name="connsiteY45" fmla="*/ 144582 h 516627"/>
                <a:gd name="connsiteX46" fmla="*/ 64567 w 570036"/>
                <a:gd name="connsiteY46" fmla="*/ 124322 h 516627"/>
                <a:gd name="connsiteX47" fmla="*/ 177098 w 570036"/>
                <a:gd name="connsiteY47" fmla="*/ 23023 h 516627"/>
                <a:gd name="connsiteX48" fmla="*/ 285018 w 570036"/>
                <a:gd name="connsiteY48" fmla="*/ 0 h 51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70036" h="516627">
                  <a:moveTo>
                    <a:pt x="284574" y="320451"/>
                  </a:moveTo>
                  <a:cubicBezTo>
                    <a:pt x="303163" y="320451"/>
                    <a:pt x="318232" y="326644"/>
                    <a:pt x="318232" y="334284"/>
                  </a:cubicBezTo>
                  <a:cubicBezTo>
                    <a:pt x="318232" y="341924"/>
                    <a:pt x="303163" y="348117"/>
                    <a:pt x="284574" y="348117"/>
                  </a:cubicBezTo>
                  <a:cubicBezTo>
                    <a:pt x="265985" y="348117"/>
                    <a:pt x="250916" y="341924"/>
                    <a:pt x="250916" y="334284"/>
                  </a:cubicBezTo>
                  <a:cubicBezTo>
                    <a:pt x="250916" y="326644"/>
                    <a:pt x="265985" y="320451"/>
                    <a:pt x="284574" y="320451"/>
                  </a:cubicBezTo>
                  <a:close/>
                  <a:moveTo>
                    <a:pt x="376300" y="221919"/>
                  </a:moveTo>
                  <a:cubicBezTo>
                    <a:pt x="392601" y="221919"/>
                    <a:pt x="405815" y="235332"/>
                    <a:pt x="405815" y="251878"/>
                  </a:cubicBezTo>
                  <a:cubicBezTo>
                    <a:pt x="405815" y="268424"/>
                    <a:pt x="392601" y="281837"/>
                    <a:pt x="376300" y="281837"/>
                  </a:cubicBezTo>
                  <a:cubicBezTo>
                    <a:pt x="359999" y="281837"/>
                    <a:pt x="346785" y="268424"/>
                    <a:pt x="346785" y="251878"/>
                  </a:cubicBezTo>
                  <a:cubicBezTo>
                    <a:pt x="346785" y="235332"/>
                    <a:pt x="359999" y="221919"/>
                    <a:pt x="376300" y="221919"/>
                  </a:cubicBezTo>
                  <a:close/>
                  <a:moveTo>
                    <a:pt x="193291" y="221919"/>
                  </a:moveTo>
                  <a:cubicBezTo>
                    <a:pt x="209837" y="221919"/>
                    <a:pt x="223250" y="235332"/>
                    <a:pt x="223250" y="251878"/>
                  </a:cubicBezTo>
                  <a:cubicBezTo>
                    <a:pt x="223250" y="268424"/>
                    <a:pt x="209837" y="281837"/>
                    <a:pt x="193291" y="281837"/>
                  </a:cubicBezTo>
                  <a:cubicBezTo>
                    <a:pt x="176745" y="281837"/>
                    <a:pt x="163332" y="268424"/>
                    <a:pt x="163332" y="251878"/>
                  </a:cubicBezTo>
                  <a:cubicBezTo>
                    <a:pt x="163332" y="235332"/>
                    <a:pt x="176745" y="221919"/>
                    <a:pt x="193291" y="221919"/>
                  </a:cubicBezTo>
                  <a:close/>
                  <a:moveTo>
                    <a:pt x="296087" y="133531"/>
                  </a:moveTo>
                  <a:cubicBezTo>
                    <a:pt x="297931" y="169446"/>
                    <a:pt x="307155" y="209966"/>
                    <a:pt x="308078" y="210887"/>
                  </a:cubicBezTo>
                  <a:lnTo>
                    <a:pt x="309000" y="218254"/>
                  </a:lnTo>
                  <a:lnTo>
                    <a:pt x="301621" y="218254"/>
                  </a:lnTo>
                  <a:cubicBezTo>
                    <a:pt x="273949" y="218254"/>
                    <a:pt x="244433" y="198915"/>
                    <a:pt x="222295" y="180497"/>
                  </a:cubicBezTo>
                  <a:cubicBezTo>
                    <a:pt x="180788" y="210887"/>
                    <a:pt x="132824" y="227463"/>
                    <a:pt x="90394" y="227463"/>
                  </a:cubicBezTo>
                  <a:cubicBezTo>
                    <a:pt x="87627" y="227463"/>
                    <a:pt x="85782" y="227463"/>
                    <a:pt x="83015" y="227463"/>
                  </a:cubicBezTo>
                  <a:cubicBezTo>
                    <a:pt x="81170" y="241277"/>
                    <a:pt x="80248" y="254169"/>
                    <a:pt x="80248" y="264299"/>
                  </a:cubicBezTo>
                  <a:cubicBezTo>
                    <a:pt x="80248" y="264299"/>
                    <a:pt x="79325" y="264299"/>
                    <a:pt x="79325" y="264299"/>
                  </a:cubicBezTo>
                  <a:cubicBezTo>
                    <a:pt x="62722" y="264299"/>
                    <a:pt x="48886" y="279955"/>
                    <a:pt x="48886" y="299294"/>
                  </a:cubicBezTo>
                  <a:cubicBezTo>
                    <a:pt x="48886" y="317712"/>
                    <a:pt x="62722" y="333367"/>
                    <a:pt x="79325" y="333367"/>
                  </a:cubicBezTo>
                  <a:cubicBezTo>
                    <a:pt x="83937" y="333367"/>
                    <a:pt x="87627" y="332446"/>
                    <a:pt x="91316" y="330604"/>
                  </a:cubicBezTo>
                  <a:cubicBezTo>
                    <a:pt x="118066" y="410723"/>
                    <a:pt x="194624" y="467819"/>
                    <a:pt x="285018" y="467819"/>
                  </a:cubicBezTo>
                  <a:cubicBezTo>
                    <a:pt x="375412" y="467819"/>
                    <a:pt x="451970" y="410723"/>
                    <a:pt x="479642" y="330604"/>
                  </a:cubicBezTo>
                  <a:cubicBezTo>
                    <a:pt x="482409" y="332446"/>
                    <a:pt x="486099" y="333367"/>
                    <a:pt x="489788" y="333367"/>
                  </a:cubicBezTo>
                  <a:cubicBezTo>
                    <a:pt x="507314" y="333367"/>
                    <a:pt x="520227" y="317712"/>
                    <a:pt x="520227" y="299294"/>
                  </a:cubicBezTo>
                  <a:cubicBezTo>
                    <a:pt x="520227" y="279955"/>
                    <a:pt x="507314" y="264299"/>
                    <a:pt x="489788" y="264299"/>
                  </a:cubicBezTo>
                  <a:cubicBezTo>
                    <a:pt x="489788" y="254169"/>
                    <a:pt x="488866" y="241277"/>
                    <a:pt x="487021" y="227463"/>
                  </a:cubicBezTo>
                  <a:cubicBezTo>
                    <a:pt x="485176" y="227463"/>
                    <a:pt x="482409" y="227463"/>
                    <a:pt x="479642" y="227463"/>
                  </a:cubicBezTo>
                  <a:cubicBezTo>
                    <a:pt x="434445" y="227463"/>
                    <a:pt x="383714" y="209045"/>
                    <a:pt x="340361" y="175893"/>
                  </a:cubicBezTo>
                  <a:cubicBezTo>
                    <a:pt x="323758" y="163921"/>
                    <a:pt x="309000" y="149186"/>
                    <a:pt x="296087" y="133531"/>
                  </a:cubicBezTo>
                  <a:close/>
                  <a:moveTo>
                    <a:pt x="285018" y="0"/>
                  </a:moveTo>
                  <a:cubicBezTo>
                    <a:pt x="449203" y="0"/>
                    <a:pt x="513770" y="138136"/>
                    <a:pt x="516538" y="143661"/>
                  </a:cubicBezTo>
                  <a:cubicBezTo>
                    <a:pt x="528529" y="168525"/>
                    <a:pt x="534063" y="203520"/>
                    <a:pt x="537753" y="232068"/>
                  </a:cubicBezTo>
                  <a:cubicBezTo>
                    <a:pt x="557123" y="246802"/>
                    <a:pt x="569114" y="271667"/>
                    <a:pt x="570036" y="299294"/>
                  </a:cubicBezTo>
                  <a:cubicBezTo>
                    <a:pt x="570036" y="337051"/>
                    <a:pt x="545132" y="369282"/>
                    <a:pt x="511926" y="379412"/>
                  </a:cubicBezTo>
                  <a:cubicBezTo>
                    <a:pt x="469496" y="463215"/>
                    <a:pt x="381869" y="516627"/>
                    <a:pt x="285018" y="516627"/>
                  </a:cubicBezTo>
                  <a:cubicBezTo>
                    <a:pt x="188167" y="516627"/>
                    <a:pt x="101463" y="463215"/>
                    <a:pt x="59033" y="379412"/>
                  </a:cubicBezTo>
                  <a:cubicBezTo>
                    <a:pt x="24904" y="370203"/>
                    <a:pt x="0" y="337972"/>
                    <a:pt x="0" y="299294"/>
                  </a:cubicBezTo>
                  <a:cubicBezTo>
                    <a:pt x="0" y="270746"/>
                    <a:pt x="12913" y="245881"/>
                    <a:pt x="33206" y="231147"/>
                  </a:cubicBezTo>
                  <a:cubicBezTo>
                    <a:pt x="35973" y="202599"/>
                    <a:pt x="42430" y="168525"/>
                    <a:pt x="53498" y="144582"/>
                  </a:cubicBezTo>
                  <a:cubicBezTo>
                    <a:pt x="53498" y="143661"/>
                    <a:pt x="57188" y="135373"/>
                    <a:pt x="64567" y="124322"/>
                  </a:cubicBezTo>
                  <a:cubicBezTo>
                    <a:pt x="87627" y="76435"/>
                    <a:pt x="126367" y="41441"/>
                    <a:pt x="177098" y="23023"/>
                  </a:cubicBezTo>
                  <a:cubicBezTo>
                    <a:pt x="206615" y="9209"/>
                    <a:pt x="242588" y="0"/>
                    <a:pt x="285018" y="0"/>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弧形 21">
              <a:extLst>
                <a:ext uri="{FF2B5EF4-FFF2-40B4-BE49-F238E27FC236}">
                  <a16:creationId xmlns:a16="http://schemas.microsoft.com/office/drawing/2014/main" xmlns="" id="{9F6D7413-5462-2AAA-C59F-12A788DFF5C5}"/>
                </a:ext>
              </a:extLst>
            </p:cNvPr>
            <p:cNvSpPr/>
            <p:nvPr/>
          </p:nvSpPr>
          <p:spPr>
            <a:xfrm>
              <a:off x="5701834" y="3726928"/>
              <a:ext cx="1808303" cy="3270739"/>
            </a:xfrm>
            <a:prstGeom prst="arc">
              <a:avLst/>
            </a:prstGeom>
            <a:ln w="127000">
              <a:gradFill>
                <a:gsLst>
                  <a:gs pos="0">
                    <a:schemeClr val="accent1">
                      <a:lumMod val="5000"/>
                      <a:lumOff val="95000"/>
                      <a:alpha val="70000"/>
                    </a:schemeClr>
                  </a:gs>
                  <a:gs pos="22000">
                    <a:srgbClr val="F9FAFD"/>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a:extLst>
                <a:ext uri="{FF2B5EF4-FFF2-40B4-BE49-F238E27FC236}">
                  <a16:creationId xmlns:a16="http://schemas.microsoft.com/office/drawing/2014/main" xmlns="" id="{1AD9A7FC-CB5A-9D74-C08A-BF8E70AAD4FA}"/>
                </a:ext>
              </a:extLst>
            </p:cNvPr>
            <p:cNvSpPr/>
            <p:nvPr/>
          </p:nvSpPr>
          <p:spPr>
            <a:xfrm flipH="1">
              <a:off x="4963199" y="3728149"/>
              <a:ext cx="1708874" cy="3270739"/>
            </a:xfrm>
            <a:prstGeom prst="arc">
              <a:avLst>
                <a:gd name="adj1" fmla="val 16224679"/>
                <a:gd name="adj2" fmla="val 0"/>
              </a:avLst>
            </a:prstGeom>
            <a:ln w="127000">
              <a:gradFill>
                <a:gsLst>
                  <a:gs pos="0">
                    <a:schemeClr val="accent1">
                      <a:lumMod val="5000"/>
                      <a:lumOff val="95000"/>
                      <a:alpha val="70000"/>
                    </a:schemeClr>
                  </a:gs>
                  <a:gs pos="22000">
                    <a:srgbClr val="F9FAFD"/>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9" name="文本框 28">
            <a:extLst>
              <a:ext uri="{FF2B5EF4-FFF2-40B4-BE49-F238E27FC236}">
                <a16:creationId xmlns:a16="http://schemas.microsoft.com/office/drawing/2014/main" xmlns="" id="{2BAF0C08-0A7F-3056-A7E5-23D6C0594154}"/>
              </a:ext>
            </a:extLst>
          </p:cNvPr>
          <p:cNvSpPr txBox="1"/>
          <p:nvPr/>
        </p:nvSpPr>
        <p:spPr>
          <a:xfrm>
            <a:off x="5805595" y="1555892"/>
            <a:ext cx="461665" cy="4524315"/>
          </a:xfrm>
          <a:prstGeom prst="rect">
            <a:avLst/>
          </a:prstGeom>
          <a:noFill/>
        </p:spPr>
        <p:txBody>
          <a:bodyPr vert="horz" wrap="square" rtlCol="0">
            <a:spAutoFit/>
          </a:bodyPr>
          <a:lstStyle/>
          <a:p>
            <a:r>
              <a:rPr lang="zh-CN" altLang="en-US"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儿童</a:t>
            </a:r>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3200" b="1" dirty="0">
                <a:solidFill>
                  <a:schemeClr val="bg1">
                    <a:alpha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肺炎</a:t>
            </a:r>
          </a:p>
        </p:txBody>
      </p:sp>
      <p:sp>
        <p:nvSpPr>
          <p:cNvPr id="12" name="文本框 11">
            <a:extLst>
              <a:ext uri="{FF2B5EF4-FFF2-40B4-BE49-F238E27FC236}">
                <a16:creationId xmlns:a16="http://schemas.microsoft.com/office/drawing/2014/main" xmlns="" id="{52F46EE7-593A-FA86-9ADF-B7C803D898E7}"/>
              </a:ext>
            </a:extLst>
          </p:cNvPr>
          <p:cNvSpPr txBox="1"/>
          <p:nvPr/>
        </p:nvSpPr>
        <p:spPr>
          <a:xfrm>
            <a:off x="396861" y="6089205"/>
            <a:ext cx="5272597" cy="215444"/>
          </a:xfrm>
          <a:prstGeom prst="rect">
            <a:avLst/>
          </a:prstGeom>
          <a:noFill/>
        </p:spPr>
        <p:txBody>
          <a:bodyPr wrap="none" rtlCol="0">
            <a:spAutoFit/>
          </a:bodyPr>
          <a:lstStyle/>
          <a:p>
            <a:r>
              <a:rPr lang="en-US" altLang="zh-CN" sz="800" dirty="0">
                <a:latin typeface="微软雅黑" panose="020B0503020204020204" pitchFamily="34" charset="-122"/>
                <a:ea typeface="微软雅黑" panose="020B0503020204020204" pitchFamily="34" charset="-122"/>
              </a:rPr>
              <a:t>[1]</a:t>
            </a:r>
            <a:r>
              <a:rPr lang="zh-CN" altLang="en-US" sz="800" dirty="0">
                <a:latin typeface="微软雅黑" panose="020B0503020204020204" pitchFamily="34" charset="-122"/>
                <a:ea typeface="微软雅黑" panose="020B0503020204020204" pitchFamily="34" charset="-122"/>
              </a:rPr>
              <a:t>王凤雨</a:t>
            </a:r>
            <a:r>
              <a:rPr lang="en-US" altLang="zh-CN" sz="800" dirty="0">
                <a:latin typeface="微软雅黑" panose="020B0503020204020204" pitchFamily="34" charset="-122"/>
                <a:ea typeface="微软雅黑" panose="020B0503020204020204" pitchFamily="34" charset="-122"/>
              </a:rPr>
              <a:t>.</a:t>
            </a:r>
            <a:r>
              <a:rPr lang="zh-CN" altLang="en-US" sz="800" dirty="0">
                <a:latin typeface="微软雅黑" panose="020B0503020204020204" pitchFamily="34" charset="-122"/>
                <a:ea typeface="微软雅黑" panose="020B0503020204020204" pitchFamily="34" charset="-122"/>
              </a:rPr>
              <a:t>阿莫西林钠克拉维酸钾治疗小儿肺炎的效果及安全性分析</a:t>
            </a:r>
            <a:r>
              <a:rPr lang="en-US" altLang="zh-CN" sz="800" dirty="0">
                <a:latin typeface="微软雅黑" panose="020B0503020204020204" pitchFamily="34" charset="-122"/>
                <a:ea typeface="微软雅黑" panose="020B0503020204020204" pitchFamily="34" charset="-122"/>
              </a:rPr>
              <a:t>[J].</a:t>
            </a:r>
            <a:r>
              <a:rPr lang="zh-CN" altLang="en-US" sz="800" dirty="0">
                <a:latin typeface="微软雅黑" panose="020B0503020204020204" pitchFamily="34" charset="-122"/>
                <a:ea typeface="微软雅黑" panose="020B0503020204020204" pitchFamily="34" charset="-122"/>
              </a:rPr>
              <a:t>世界最新医学信息文摘</a:t>
            </a:r>
            <a:r>
              <a:rPr lang="en-US" altLang="zh-CN" sz="800" dirty="0">
                <a:latin typeface="微软雅黑" panose="020B0503020204020204" pitchFamily="34" charset="-122"/>
                <a:ea typeface="微软雅黑" panose="020B0503020204020204" pitchFamily="34" charset="-122"/>
              </a:rPr>
              <a:t>,20219,19(A3):180.</a:t>
            </a:r>
            <a:endParaRPr lang="zh-CN" altLang="en-US" sz="800" dirty="0">
              <a:latin typeface="微软雅黑" panose="020B0503020204020204" pitchFamily="34" charset="-122"/>
              <a:ea typeface="微软雅黑" panose="020B0503020204020204" pitchFamily="34" charset="-122"/>
            </a:endParaRPr>
          </a:p>
        </p:txBody>
      </p:sp>
      <p:graphicFrame>
        <p:nvGraphicFramePr>
          <p:cNvPr id="14" name="图表 13">
            <a:extLst>
              <a:ext uri="{FF2B5EF4-FFF2-40B4-BE49-F238E27FC236}">
                <a16:creationId xmlns:a16="http://schemas.microsoft.com/office/drawing/2014/main" xmlns="" id="{CB176918-4D1A-A875-29AB-5CCCBC66FBDB}"/>
              </a:ext>
            </a:extLst>
          </p:cNvPr>
          <p:cNvGraphicFramePr/>
          <p:nvPr>
            <p:extLst>
              <p:ext uri="{D42A27DB-BD31-4B8C-83A1-F6EECF244321}">
                <p14:modId xmlns:p14="http://schemas.microsoft.com/office/powerpoint/2010/main" val="1635040067"/>
              </p:ext>
            </p:extLst>
          </p:nvPr>
        </p:nvGraphicFramePr>
        <p:xfrm>
          <a:off x="7308742" y="2715027"/>
          <a:ext cx="4447570" cy="1938182"/>
        </p:xfrm>
        <a:graphic>
          <a:graphicData uri="http://schemas.openxmlformats.org/drawingml/2006/chart">
            <c:chart xmlns:c="http://schemas.openxmlformats.org/drawingml/2006/chart" xmlns:r="http://schemas.openxmlformats.org/officeDocument/2006/relationships" r:id="rId7"/>
          </a:graphicData>
        </a:graphic>
      </p:graphicFrame>
      <p:sp>
        <p:nvSpPr>
          <p:cNvPr id="19" name="文本框 18">
            <a:extLst>
              <a:ext uri="{FF2B5EF4-FFF2-40B4-BE49-F238E27FC236}">
                <a16:creationId xmlns:a16="http://schemas.microsoft.com/office/drawing/2014/main" xmlns="" id="{CC230280-AF0F-EC95-6CE0-2C234D6D8087}"/>
              </a:ext>
            </a:extLst>
          </p:cNvPr>
          <p:cNvSpPr txBox="1"/>
          <p:nvPr/>
        </p:nvSpPr>
        <p:spPr>
          <a:xfrm>
            <a:off x="7180776" y="5640726"/>
            <a:ext cx="4428178" cy="461665"/>
          </a:xfrm>
          <a:prstGeom prst="rect">
            <a:avLst/>
          </a:prstGeom>
          <a:noFill/>
        </p:spPr>
        <p:txBody>
          <a:bodyPr wrap="square" rtlCol="0">
            <a:spAutoFit/>
          </a:bodyPr>
          <a:lstStyle>
            <a:defPPr>
              <a:defRPr lang="zh-CN"/>
            </a:defPPr>
            <a:lvl1pPr>
              <a:defRPr sz="800">
                <a:latin typeface="微软雅黑" panose="020B0503020204020204" pitchFamily="34" charset="-122"/>
                <a:ea typeface="微软雅黑" panose="020B0503020204020204" pitchFamily="34" charset="-122"/>
              </a:defRPr>
            </a:lvl1pPr>
          </a:lstStyle>
          <a:p>
            <a:r>
              <a:rPr lang="en-US" altLang="zh-CN" dirty="0"/>
              <a:t>[2] </a:t>
            </a:r>
            <a:r>
              <a:rPr lang="zh-CN" altLang="en-US" dirty="0"/>
              <a:t>孟青</a:t>
            </a:r>
            <a:r>
              <a:rPr lang="en-US" altLang="zh-CN" dirty="0"/>
              <a:t>, </a:t>
            </a:r>
            <a:r>
              <a:rPr lang="zh-CN" altLang="en-US" dirty="0"/>
              <a:t>周林涛</a:t>
            </a:r>
            <a:r>
              <a:rPr lang="en-US" altLang="zh-CN" dirty="0"/>
              <a:t>, </a:t>
            </a:r>
            <a:r>
              <a:rPr lang="zh-CN" altLang="en-US" dirty="0"/>
              <a:t>陈运生</a:t>
            </a:r>
            <a:r>
              <a:rPr lang="en-US" altLang="zh-CN" dirty="0"/>
              <a:t>, </a:t>
            </a:r>
            <a:r>
              <a:rPr lang="zh-CN" altLang="en-US" dirty="0"/>
              <a:t>等</a:t>
            </a:r>
            <a:r>
              <a:rPr lang="en-US" altLang="zh-CN" dirty="0"/>
              <a:t>. 2015—2021</a:t>
            </a:r>
            <a:r>
              <a:rPr lang="zh-CN" altLang="en-US" dirty="0"/>
              <a:t>年</a:t>
            </a:r>
            <a:r>
              <a:rPr lang="en-US" altLang="zh-CN" dirty="0"/>
              <a:t>CHINET</a:t>
            </a:r>
            <a:r>
              <a:rPr lang="zh-CN" altLang="en-US" dirty="0"/>
              <a:t>儿童患者临床分离菌的分布特征和耐药性变迁</a:t>
            </a:r>
            <a:r>
              <a:rPr lang="en-US" altLang="zh-CN" dirty="0"/>
              <a:t>[J]. </a:t>
            </a:r>
            <a:r>
              <a:rPr lang="zh-CN" altLang="en-US" dirty="0"/>
              <a:t>中国感染与化疗杂志</a:t>
            </a:r>
            <a:r>
              <a:rPr lang="en-US" altLang="zh-CN" dirty="0"/>
              <a:t>, 2025, 25(1): 48-58.</a:t>
            </a:r>
          </a:p>
          <a:p>
            <a:endParaRPr lang="zh-CN" altLang="en-US" dirty="0"/>
          </a:p>
        </p:txBody>
      </p:sp>
      <p:sp>
        <p:nvSpPr>
          <p:cNvPr id="23" name="文本框 22">
            <a:extLst>
              <a:ext uri="{FF2B5EF4-FFF2-40B4-BE49-F238E27FC236}">
                <a16:creationId xmlns:a16="http://schemas.microsoft.com/office/drawing/2014/main" xmlns="" id="{B68C4763-AAD2-211A-78FC-5FD49DD14F48}"/>
              </a:ext>
            </a:extLst>
          </p:cNvPr>
          <p:cNvSpPr txBox="1"/>
          <p:nvPr/>
        </p:nvSpPr>
        <p:spPr>
          <a:xfrm>
            <a:off x="7315200" y="4701621"/>
            <a:ext cx="4293754" cy="890693"/>
          </a:xfrm>
          <a:prstGeom prst="rect">
            <a:avLst/>
          </a:prstGeom>
          <a:noFill/>
        </p:spPr>
        <p:txBody>
          <a:bodyPr wrap="square">
            <a:spAutoFit/>
          </a:bodyPr>
          <a:lstStyle>
            <a:defPPr>
              <a:defRPr lang="zh-CN"/>
            </a:defPPr>
            <a:lvl1pPr>
              <a:lnSpc>
                <a:spcPct val="150000"/>
              </a:lnSpc>
              <a:defRPr sz="1200">
                <a:latin typeface="微软雅黑" panose="020B0503020204020204" pitchFamily="34" charset="-122"/>
                <a:ea typeface="微软雅黑" panose="020B0503020204020204" pitchFamily="34" charset="-122"/>
              </a:defRPr>
            </a:lvl1pPr>
          </a:lstStyle>
          <a:p>
            <a:r>
              <a:rPr lang="zh-CN" altLang="en-US" dirty="0"/>
              <a:t>中国细菌耐药监测网（</a:t>
            </a:r>
            <a:r>
              <a:rPr lang="en-US" altLang="zh-CN" dirty="0"/>
              <a:t>CHINET</a:t>
            </a:r>
            <a:r>
              <a:rPr lang="zh-CN" altLang="en-US" dirty="0"/>
              <a:t>） </a:t>
            </a:r>
            <a:r>
              <a:rPr lang="en-US" altLang="zh-CN" dirty="0"/>
              <a:t>2023 </a:t>
            </a:r>
            <a:r>
              <a:rPr lang="zh-CN" altLang="en-US" dirty="0"/>
              <a:t>年细菌耐药监测结果显示，儿童非脑膜炎肺炎链球菌 </a:t>
            </a:r>
            <a:r>
              <a:rPr lang="en-US" altLang="zh-CN" dirty="0"/>
              <a:t>10 728 </a:t>
            </a:r>
            <a:r>
              <a:rPr lang="zh-CN" altLang="en-US" dirty="0"/>
              <a:t>株中 </a:t>
            </a:r>
            <a:r>
              <a:rPr lang="en-US" altLang="zh-CN" dirty="0"/>
              <a:t>PISP </a:t>
            </a:r>
            <a:r>
              <a:rPr lang="zh-CN" altLang="en-US" dirty="0"/>
              <a:t>和</a:t>
            </a:r>
            <a:r>
              <a:rPr lang="en-US" altLang="zh-CN" dirty="0"/>
              <a:t>PRSP </a:t>
            </a:r>
            <a:r>
              <a:rPr lang="zh-CN" altLang="en-US" dirty="0"/>
              <a:t>检出率分别为  </a:t>
            </a:r>
            <a:r>
              <a:rPr lang="en-US" altLang="zh-CN" dirty="0"/>
              <a:t>6.0% </a:t>
            </a:r>
            <a:r>
              <a:rPr lang="zh-CN" altLang="en-US" dirty="0"/>
              <a:t>和 </a:t>
            </a:r>
            <a:r>
              <a:rPr lang="en-US" altLang="zh-CN" dirty="0"/>
              <a:t>0.9%</a:t>
            </a:r>
            <a:r>
              <a:rPr lang="en-US" altLang="zh-CN" baseline="30000" dirty="0"/>
              <a:t>[3]</a:t>
            </a:r>
            <a:r>
              <a:rPr lang="zh-CN" altLang="en-US" dirty="0"/>
              <a:t>。 </a:t>
            </a:r>
          </a:p>
        </p:txBody>
      </p:sp>
      <p:sp>
        <p:nvSpPr>
          <p:cNvPr id="27" name="Rectangle 1">
            <a:extLst>
              <a:ext uri="{FF2B5EF4-FFF2-40B4-BE49-F238E27FC236}">
                <a16:creationId xmlns:a16="http://schemas.microsoft.com/office/drawing/2014/main" xmlns="" id="{1E24488A-60DC-1E90-9DCB-79038BFD26CA}"/>
              </a:ext>
            </a:extLst>
          </p:cNvPr>
          <p:cNvSpPr>
            <a:spLocks noChangeArrowheads="1"/>
          </p:cNvSpPr>
          <p:nvPr/>
        </p:nvSpPr>
        <p:spPr bwMode="auto">
          <a:xfrm>
            <a:off x="6632685" y="6102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chemeClr val="tx1"/>
                </a:solidFill>
                <a:effectLst/>
                <a:latin typeface="Arial" panose="020B0604020202020204" pitchFamily="34" charset="0"/>
              </a:rPr>
              <a:t/>
            </a: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graphicFrame>
        <p:nvGraphicFramePr>
          <p:cNvPr id="28" name="表格 27">
            <a:extLst>
              <a:ext uri="{FF2B5EF4-FFF2-40B4-BE49-F238E27FC236}">
                <a16:creationId xmlns:a16="http://schemas.microsoft.com/office/drawing/2014/main" xmlns="" id="{FD404F8B-1752-53B1-5EB1-7FBFEA16A089}"/>
              </a:ext>
            </a:extLst>
          </p:cNvPr>
          <p:cNvGraphicFramePr>
            <a:graphicFrameLocks noGrp="1"/>
          </p:cNvGraphicFramePr>
          <p:nvPr>
            <p:extLst>
              <p:ext uri="{D42A27DB-BD31-4B8C-83A1-F6EECF244321}">
                <p14:modId xmlns:p14="http://schemas.microsoft.com/office/powerpoint/2010/main" val="1757156248"/>
              </p:ext>
            </p:extLst>
          </p:nvPr>
        </p:nvGraphicFramePr>
        <p:xfrm>
          <a:off x="7174130" y="5993258"/>
          <a:ext cx="4588838" cy="335280"/>
        </p:xfrm>
        <a:graphic>
          <a:graphicData uri="http://schemas.openxmlformats.org/drawingml/2006/table">
            <a:tbl>
              <a:tblPr/>
              <a:tblGrid>
                <a:gridCol w="4588838">
                  <a:extLst>
                    <a:ext uri="{9D8B030D-6E8A-4147-A177-3AD203B41FA5}">
                      <a16:colId xmlns:a16="http://schemas.microsoft.com/office/drawing/2014/main" xmlns="" val="2894497083"/>
                    </a:ext>
                  </a:extLst>
                </a:gridCol>
              </a:tblGrid>
              <a:tr h="0">
                <a:tc>
                  <a:txBody>
                    <a:bodyPr/>
                    <a:lstStyle/>
                    <a:p>
                      <a:r>
                        <a:rPr lang="en-US" altLang="zh-CN" sz="800" b="0" i="0" dirty="0">
                          <a:solidFill>
                            <a:srgbClr val="242021"/>
                          </a:solidFill>
                          <a:effectLst/>
                          <a:latin typeface="微软雅黑" panose="020B0503020204020204" pitchFamily="34" charset="-122"/>
                          <a:ea typeface="微软雅黑" panose="020B0503020204020204" pitchFamily="34" charset="-122"/>
                        </a:rPr>
                        <a:t>[3]</a:t>
                      </a:r>
                      <a:r>
                        <a:rPr lang="zh-CN" altLang="en-US" sz="800" b="0" i="0" dirty="0">
                          <a:solidFill>
                            <a:srgbClr val="242021"/>
                          </a:solidFill>
                          <a:effectLst/>
                          <a:latin typeface="微软雅黑" panose="020B0503020204020204" pitchFamily="34" charset="-122"/>
                          <a:ea typeface="微软雅黑" panose="020B0503020204020204" pitchFamily="34" charset="-122"/>
                        </a:rPr>
                        <a:t>郭燕， 胡付品， 朱德妹， 等 </a:t>
                      </a:r>
                      <a:r>
                        <a:rPr lang="en-US" altLang="zh-CN" sz="800" b="0" i="0" dirty="0">
                          <a:solidFill>
                            <a:srgbClr val="242021"/>
                          </a:solidFill>
                          <a:effectLst/>
                          <a:latin typeface="微软雅黑" panose="020B0503020204020204" pitchFamily="34" charset="-122"/>
                          <a:ea typeface="微软雅黑" panose="020B0503020204020204" pitchFamily="34" charset="-122"/>
                        </a:rPr>
                        <a:t>. 2023 </a:t>
                      </a:r>
                      <a:r>
                        <a:rPr lang="zh-CN" altLang="en-US" sz="800" b="0" i="0" dirty="0">
                          <a:solidFill>
                            <a:srgbClr val="242021"/>
                          </a:solidFill>
                          <a:effectLst/>
                          <a:latin typeface="微软雅黑" panose="020B0503020204020204" pitchFamily="34" charset="-122"/>
                          <a:ea typeface="微软雅黑" panose="020B0503020204020204" pitchFamily="34" charset="-122"/>
                        </a:rPr>
                        <a:t>年 </a:t>
                      </a:r>
                      <a:r>
                        <a:rPr lang="en-US" altLang="zh-CN" sz="800" b="0" i="0" dirty="0">
                          <a:solidFill>
                            <a:srgbClr val="242021"/>
                          </a:solidFill>
                          <a:effectLst/>
                          <a:latin typeface="微软雅黑" panose="020B0503020204020204" pitchFamily="34" charset="-122"/>
                          <a:ea typeface="微软雅黑" panose="020B0503020204020204" pitchFamily="34" charset="-122"/>
                        </a:rPr>
                        <a:t>CHINET </a:t>
                      </a:r>
                      <a:r>
                        <a:rPr lang="zh-CN" altLang="en-US" sz="800" b="0" i="0" dirty="0">
                          <a:solidFill>
                            <a:srgbClr val="242021"/>
                          </a:solidFill>
                          <a:effectLst/>
                          <a:latin typeface="微软雅黑" panose="020B0503020204020204" pitchFamily="34" charset="-122"/>
                          <a:ea typeface="微软雅黑" panose="020B0503020204020204" pitchFamily="34" charset="-122"/>
                        </a:rPr>
                        <a:t>中国细菌耐药监测 </a:t>
                      </a:r>
                      <a:r>
                        <a:rPr lang="en-US" altLang="zh-CN" sz="800" b="0" i="0" dirty="0">
                          <a:solidFill>
                            <a:srgbClr val="242021"/>
                          </a:solidFill>
                          <a:effectLst/>
                          <a:latin typeface="微软雅黑" panose="020B0503020204020204" pitchFamily="34" charset="-122"/>
                          <a:ea typeface="微软雅黑" panose="020B0503020204020204" pitchFamily="34" charset="-122"/>
                        </a:rPr>
                        <a:t>[J]. </a:t>
                      </a:r>
                      <a:r>
                        <a:rPr lang="zh-CN" altLang="en-US" sz="800" b="0" i="0" dirty="0">
                          <a:solidFill>
                            <a:srgbClr val="242021"/>
                          </a:solidFill>
                          <a:effectLst/>
                          <a:latin typeface="微软雅黑" panose="020B0503020204020204" pitchFamily="34" charset="-122"/>
                          <a:ea typeface="微软雅黑" panose="020B0503020204020204" pitchFamily="34" charset="-122"/>
                        </a:rPr>
                        <a:t>中国感染与化疗杂志， </a:t>
                      </a:r>
                      <a:r>
                        <a:rPr lang="en-US" altLang="zh-CN" sz="800" b="0" i="0" dirty="0">
                          <a:solidFill>
                            <a:srgbClr val="242021"/>
                          </a:solidFill>
                          <a:effectLst/>
                          <a:latin typeface="微软雅黑" panose="020B0503020204020204" pitchFamily="34" charset="-122"/>
                          <a:ea typeface="微软雅黑" panose="020B0503020204020204" pitchFamily="34" charset="-122"/>
                        </a:rPr>
                        <a:t>2024</a:t>
                      </a:r>
                      <a:r>
                        <a:rPr lang="zh-CN" altLang="en-US" sz="800" b="0" i="0" dirty="0">
                          <a:solidFill>
                            <a:srgbClr val="242021"/>
                          </a:solidFill>
                          <a:effectLst/>
                          <a:latin typeface="微软雅黑" panose="020B0503020204020204" pitchFamily="34" charset="-122"/>
                          <a:ea typeface="微软雅黑" panose="020B0503020204020204" pitchFamily="34" charset="-122"/>
                        </a:rPr>
                        <a:t>， </a:t>
                      </a:r>
                      <a:r>
                        <a:rPr lang="en-US" altLang="zh-CN" sz="800" b="0" i="0" dirty="0">
                          <a:solidFill>
                            <a:srgbClr val="242021"/>
                          </a:solidFill>
                          <a:effectLst/>
                          <a:latin typeface="微软雅黑" panose="020B0503020204020204" pitchFamily="34" charset="-122"/>
                          <a:ea typeface="微软雅黑" panose="020B0503020204020204" pitchFamily="34" charset="-122"/>
                        </a:rPr>
                        <a:t>24</a:t>
                      </a:r>
                      <a:r>
                        <a:rPr lang="zh-CN" altLang="en-US" sz="800" b="0" i="0" dirty="0">
                          <a:solidFill>
                            <a:srgbClr val="242021"/>
                          </a:solidFill>
                          <a:effectLst/>
                          <a:latin typeface="微软雅黑" panose="020B0503020204020204" pitchFamily="34" charset="-122"/>
                          <a:ea typeface="微软雅黑" panose="020B0503020204020204" pitchFamily="34" charset="-122"/>
                        </a:rPr>
                        <a:t>（</a:t>
                      </a:r>
                      <a:r>
                        <a:rPr lang="en-US" altLang="zh-CN" sz="800" b="0" i="0" dirty="0">
                          <a:solidFill>
                            <a:srgbClr val="242021"/>
                          </a:solidFill>
                          <a:effectLst/>
                          <a:latin typeface="微软雅黑" panose="020B0503020204020204" pitchFamily="34" charset="-122"/>
                          <a:ea typeface="微软雅黑" panose="020B0503020204020204" pitchFamily="34" charset="-122"/>
                        </a:rPr>
                        <a:t>6</a:t>
                      </a:r>
                      <a:r>
                        <a:rPr lang="zh-CN" altLang="en-US" sz="800" b="0" i="0" dirty="0">
                          <a:solidFill>
                            <a:srgbClr val="242021"/>
                          </a:solidFill>
                          <a:effectLst/>
                          <a:latin typeface="微软雅黑" panose="020B0503020204020204" pitchFamily="34" charset="-122"/>
                          <a:ea typeface="微软雅黑" panose="020B0503020204020204" pitchFamily="34" charset="-122"/>
                        </a:rPr>
                        <a:t>）： </a:t>
                      </a:r>
                      <a:r>
                        <a:rPr lang="en-US" altLang="zh-CN" sz="800" b="0" i="0" dirty="0">
                          <a:solidFill>
                            <a:srgbClr val="242021"/>
                          </a:solidFill>
                          <a:effectLst/>
                          <a:latin typeface="微软雅黑" panose="020B0503020204020204" pitchFamily="34" charset="-122"/>
                          <a:ea typeface="微软雅黑" panose="020B0503020204020204" pitchFamily="34" charset="-122"/>
                        </a:rPr>
                        <a:t>627-637.</a:t>
                      </a:r>
                      <a:endParaRPr lang="zh-CN" altLang="en-US" dirty="0">
                        <a:effectLst/>
                        <a:latin typeface="微软雅黑" panose="020B0503020204020204" pitchFamily="34" charset="-122"/>
                        <a:ea typeface="微软雅黑" panose="020B0503020204020204" pitchFamily="34" charset="-122"/>
                      </a:endParaRPr>
                    </a:p>
                  </a:txBody>
                  <a:tcPr anchor="ctr">
                    <a:lnL>
                      <a:noFill/>
                    </a:lnL>
                    <a:lnR>
                      <a:noFill/>
                    </a:lnR>
                    <a:lnT>
                      <a:noFill/>
                    </a:lnT>
                    <a:lnB>
                      <a:noFill/>
                    </a:lnB>
                    <a:noFill/>
                  </a:tcPr>
                </a:tc>
                <a:extLst>
                  <a:ext uri="{0D108BD9-81ED-4DB2-BD59-A6C34878D82A}">
                    <a16:rowId xmlns:a16="http://schemas.microsoft.com/office/drawing/2014/main" xmlns="" val="1869974928"/>
                  </a:ext>
                </a:extLst>
              </a:tr>
            </a:tbl>
          </a:graphicData>
        </a:graphic>
      </p:graphicFrame>
      <p:sp>
        <p:nvSpPr>
          <p:cNvPr id="30" name="Rectangle 2">
            <a:extLst>
              <a:ext uri="{FF2B5EF4-FFF2-40B4-BE49-F238E27FC236}">
                <a16:creationId xmlns:a16="http://schemas.microsoft.com/office/drawing/2014/main" xmlns="" id="{04DDBF86-6A30-E6A2-8B48-67A8E4BB4190}"/>
              </a:ext>
            </a:extLst>
          </p:cNvPr>
          <p:cNvSpPr>
            <a:spLocks noChangeArrowheads="1"/>
          </p:cNvSpPr>
          <p:nvPr/>
        </p:nvSpPr>
        <p:spPr bwMode="auto">
          <a:xfrm>
            <a:off x="4735513" y="3711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800" b="0" i="0" u="none" strike="noStrike" cap="none" normalizeH="0" baseline="0">
                <a:ln>
                  <a:noFill/>
                </a:ln>
                <a:solidFill>
                  <a:schemeClr val="tx1"/>
                </a:solidFill>
                <a:effectLst/>
                <a:latin typeface="Arial" panose="020B0604020202020204" pitchFamily="34" charset="0"/>
              </a:rPr>
              <a:t/>
            </a:r>
            <a:br>
              <a:rPr kumimoji="0" lang="zh-CN" altLang="zh-CN" sz="1800" b="0" i="0" u="none" strike="noStrike" cap="none" normalizeH="0" baseline="0">
                <a:ln>
                  <a:noFill/>
                </a:ln>
                <a:solidFill>
                  <a:schemeClr val="tx1"/>
                </a:solidFill>
                <a:effectLst/>
                <a:latin typeface="Arial" panose="020B0604020202020204" pitchFamily="34" charset="0"/>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385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圆角 23">
            <a:extLst>
              <a:ext uri="{FF2B5EF4-FFF2-40B4-BE49-F238E27FC236}">
                <a16:creationId xmlns:a16="http://schemas.microsoft.com/office/drawing/2014/main" xmlns="" id="{EBEB9D23-2A4B-EB4F-F6A5-E6746E6270EC}"/>
              </a:ext>
            </a:extLst>
          </p:cNvPr>
          <p:cNvSpPr/>
          <p:nvPr/>
        </p:nvSpPr>
        <p:spPr>
          <a:xfrm>
            <a:off x="513878" y="2467005"/>
            <a:ext cx="4778084"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smtClean="0">
                <a:solidFill>
                  <a:schemeClr val="tx1"/>
                </a:solidFill>
                <a:latin typeface="微软雅黑" panose="020B0503020204020204" pitchFamily="34" charset="-122"/>
                <a:ea typeface="微软雅黑" panose="020B0503020204020204" pitchFamily="34" charset="-122"/>
              </a:rPr>
              <a:t>中国</a:t>
            </a:r>
            <a:r>
              <a:rPr lang="zh-CN" altLang="en-US" sz="1200" b="1" dirty="0">
                <a:solidFill>
                  <a:schemeClr val="tx1"/>
                </a:solidFill>
                <a:latin typeface="微软雅黑" panose="020B0503020204020204" pitchFamily="34" charset="-122"/>
                <a:ea typeface="微软雅黑" panose="020B0503020204020204" pitchFamily="34" charset="-122"/>
              </a:rPr>
              <a:t>成人社区获得性肺炎诊断和治疗指南（</a:t>
            </a:r>
            <a:r>
              <a:rPr lang="en-US" altLang="zh-CN" sz="1200" b="1" dirty="0">
                <a:solidFill>
                  <a:schemeClr val="tx1"/>
                </a:solidFill>
                <a:latin typeface="微软雅黑" panose="020B0503020204020204" pitchFamily="34" charset="-122"/>
                <a:ea typeface="微软雅黑" panose="020B0503020204020204" pitchFamily="34" charset="-122"/>
              </a:rPr>
              <a:t>2016</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13" name="矩形: 圆角 12">
            <a:extLst>
              <a:ext uri="{FF2B5EF4-FFF2-40B4-BE49-F238E27FC236}">
                <a16:creationId xmlns:a16="http://schemas.microsoft.com/office/drawing/2014/main" xmlns="" id="{3699F462-4B83-B1FB-B082-64C7DE7C5FE1}"/>
              </a:ext>
            </a:extLst>
          </p:cNvPr>
          <p:cNvSpPr/>
          <p:nvPr/>
        </p:nvSpPr>
        <p:spPr>
          <a:xfrm>
            <a:off x="513878" y="1949034"/>
            <a:ext cx="4801358" cy="360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smtClean="0">
                <a:solidFill>
                  <a:schemeClr val="tx1"/>
                </a:solidFill>
                <a:latin typeface="微软雅黑" panose="020B0503020204020204" pitchFamily="34" charset="-122"/>
                <a:ea typeface="微软雅黑" panose="020B0503020204020204" pitchFamily="34" charset="-122"/>
              </a:rPr>
              <a:t>国家</a:t>
            </a:r>
            <a:r>
              <a:rPr lang="zh-CN" altLang="en-US" sz="1200" b="1" dirty="0">
                <a:solidFill>
                  <a:schemeClr val="tx1"/>
                </a:solidFill>
                <a:latin typeface="微软雅黑" panose="020B0503020204020204" pitchFamily="34" charset="-122"/>
                <a:ea typeface="微软雅黑" panose="020B0503020204020204" pitchFamily="34" charset="-122"/>
              </a:rPr>
              <a:t>抗菌药物临床应用指导原则（</a:t>
            </a:r>
            <a:r>
              <a:rPr lang="en-US" altLang="zh-CN" sz="1200" b="1" dirty="0">
                <a:solidFill>
                  <a:schemeClr val="tx1"/>
                </a:solidFill>
                <a:latin typeface="微软雅黑" panose="020B0503020204020204" pitchFamily="34" charset="-122"/>
                <a:ea typeface="微软雅黑" panose="020B0503020204020204" pitchFamily="34" charset="-122"/>
              </a:rPr>
              <a:t>2015</a:t>
            </a:r>
            <a:r>
              <a:rPr lang="zh-CN" altLang="en-US" sz="1200" b="1" dirty="0">
                <a:solidFill>
                  <a:schemeClr val="tx1"/>
                </a:solidFill>
                <a:latin typeface="微软雅黑" panose="020B0503020204020204" pitchFamily="34" charset="-122"/>
                <a:ea typeface="微软雅黑" panose="020B0503020204020204" pitchFamily="34" charset="-122"/>
              </a:rPr>
              <a:t>版）</a:t>
            </a:r>
          </a:p>
        </p:txBody>
      </p:sp>
      <p:grpSp>
        <p:nvGrpSpPr>
          <p:cNvPr id="21" name="组合 20">
            <a:extLst>
              <a:ext uri="{FF2B5EF4-FFF2-40B4-BE49-F238E27FC236}">
                <a16:creationId xmlns:a16="http://schemas.microsoft.com/office/drawing/2014/main" xmlns="" id="{3F85A98A-601C-DB9D-E106-F68B94BB608C}"/>
              </a:ext>
            </a:extLst>
          </p:cNvPr>
          <p:cNvGrpSpPr/>
          <p:nvPr/>
        </p:nvGrpSpPr>
        <p:grpSpPr>
          <a:xfrm>
            <a:off x="-58616" y="0"/>
            <a:ext cx="12309232" cy="819149"/>
            <a:chOff x="-58616" y="0"/>
            <a:chExt cx="12309232" cy="819149"/>
          </a:xfrm>
        </p:grpSpPr>
        <p:grpSp>
          <p:nvGrpSpPr>
            <p:cNvPr id="18" name="组合 17">
              <a:extLst>
                <a:ext uri="{FF2B5EF4-FFF2-40B4-BE49-F238E27FC236}">
                  <a16:creationId xmlns:a16="http://schemas.microsoft.com/office/drawing/2014/main" xmlns="" id="{10164278-84DF-674D-93FD-BC4C95D1EB68}"/>
                </a:ext>
              </a:extLst>
            </p:cNvPr>
            <p:cNvGrpSpPr/>
            <p:nvPr/>
          </p:nvGrpSpPr>
          <p:grpSpPr>
            <a:xfrm>
              <a:off x="-58616" y="0"/>
              <a:ext cx="12309232" cy="819149"/>
              <a:chOff x="-58617" y="1887413"/>
              <a:chExt cx="12309232" cy="819149"/>
            </a:xfrm>
          </p:grpSpPr>
          <p:pic>
            <p:nvPicPr>
              <p:cNvPr id="16" name="图片 15" descr="图表, 旭日形">
                <a:extLst>
                  <a:ext uri="{FF2B5EF4-FFF2-40B4-BE49-F238E27FC236}">
                    <a16:creationId xmlns:a16="http://schemas.microsoft.com/office/drawing/2014/main" xmlns="" id="{3E905E00-C58D-EE66-31F6-9D4981E52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50" t="4250" b="84821"/>
              <a:stretch/>
            </p:blipFill>
            <p:spPr>
              <a:xfrm>
                <a:off x="-58617" y="1887413"/>
                <a:ext cx="12309232" cy="819149"/>
              </a:xfrm>
              <a:prstGeom prst="rect">
                <a:avLst/>
              </a:prstGeom>
            </p:spPr>
          </p:pic>
          <p:sp>
            <p:nvSpPr>
              <p:cNvPr id="17" name="矩形 16">
                <a:extLst>
                  <a:ext uri="{FF2B5EF4-FFF2-40B4-BE49-F238E27FC236}">
                    <a16:creationId xmlns:a16="http://schemas.microsoft.com/office/drawing/2014/main" xmlns="" id="{F2F816B1-B11C-743A-4CB1-64C25B5B0AF3}"/>
                  </a:ext>
                </a:extLst>
              </p:cNvPr>
              <p:cNvSpPr/>
              <p:nvPr userDrawn="1"/>
            </p:nvSpPr>
            <p:spPr>
              <a:xfrm flipH="1">
                <a:off x="-58616" y="1887414"/>
                <a:ext cx="12309231" cy="819148"/>
              </a:xfrm>
              <a:prstGeom prst="rect">
                <a:avLst/>
              </a:prstGeom>
              <a:gradFill flip="none" rotWithShape="1">
                <a:gsLst>
                  <a:gs pos="0">
                    <a:schemeClr val="accent3">
                      <a:lumMod val="60000"/>
                      <a:lumOff val="40000"/>
                      <a:alpha val="0"/>
                    </a:schemeClr>
                  </a:gs>
                  <a:gs pos="44000">
                    <a:srgbClr val="1254C0">
                      <a:alpha val="49000"/>
                    </a:srgbClr>
                  </a:gs>
                </a:gsLst>
                <a:lin ang="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latin typeface="Arial" panose="020B0604020202020204" pitchFamily="34" charset="0"/>
                  <a:ea typeface="微软雅黑" panose="020B0503020204020204" pitchFamily="34" charset="-122"/>
                </a:endParaRPr>
              </a:p>
            </p:txBody>
          </p:sp>
        </p:grpSp>
        <p:pic>
          <p:nvPicPr>
            <p:cNvPr id="10" name="图片 9">
              <a:extLst>
                <a:ext uri="{FF2B5EF4-FFF2-40B4-BE49-F238E27FC236}">
                  <a16:creationId xmlns:a16="http://schemas.microsoft.com/office/drawing/2014/main" xmlns="" id="{EC84ED0D-83D7-C8C8-3E73-6DFD69497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1813" y="220102"/>
              <a:ext cx="957273" cy="414818"/>
            </a:xfrm>
            <a:prstGeom prst="rect">
              <a:avLst/>
            </a:prstGeom>
          </p:spPr>
        </p:pic>
        <p:cxnSp>
          <p:nvCxnSpPr>
            <p:cNvPr id="6" name="直接连接符 5">
              <a:extLst>
                <a:ext uri="{FF2B5EF4-FFF2-40B4-BE49-F238E27FC236}">
                  <a16:creationId xmlns:a16="http://schemas.microsoft.com/office/drawing/2014/main" xmlns="" id="{24FC4650-CE6B-F946-D90E-C74F3306325A}"/>
                </a:ext>
              </a:extLst>
            </p:cNvPr>
            <p:cNvCxnSpPr>
              <a:cxnSpLocks/>
            </p:cNvCxnSpPr>
            <p:nvPr/>
          </p:nvCxnSpPr>
          <p:spPr>
            <a:xfrm>
              <a:off x="-58616" y="819149"/>
              <a:ext cx="12309232" cy="0"/>
            </a:xfrm>
            <a:prstGeom prst="line">
              <a:avLst/>
            </a:prstGeom>
            <a:ln cap="rnd" cmpd="sng">
              <a:gradFill>
                <a:gsLst>
                  <a:gs pos="0">
                    <a:schemeClr val="accent5">
                      <a:lumMod val="20000"/>
                      <a:lumOff val="80000"/>
                    </a:schemeClr>
                  </a:gs>
                  <a:gs pos="24000">
                    <a:srgbClr val="3169AC"/>
                  </a:gs>
                  <a:gs pos="78000">
                    <a:srgbClr val="3169AC"/>
                  </a:gs>
                  <a:gs pos="100000">
                    <a:schemeClr val="accent5">
                      <a:lumMod val="20000"/>
                      <a:lumOff val="80000"/>
                    </a:schemeClr>
                  </a:gs>
                </a:gsLst>
                <a:lin ang="10800000" scaled="0"/>
              </a:gradFill>
            </a:ln>
          </p:spPr>
          <p:style>
            <a:lnRef idx="3">
              <a:schemeClr val="accent1"/>
            </a:lnRef>
            <a:fillRef idx="0">
              <a:schemeClr val="accent1"/>
            </a:fillRef>
            <a:effectRef idx="2">
              <a:schemeClr val="accent1"/>
            </a:effectRef>
            <a:fontRef idx="minor">
              <a:schemeClr val="tx1"/>
            </a:fontRef>
          </p:style>
        </p:cxnSp>
        <p:sp>
          <p:nvSpPr>
            <p:cNvPr id="2" name="文本框 1">
              <a:extLst>
                <a:ext uri="{FF2B5EF4-FFF2-40B4-BE49-F238E27FC236}">
                  <a16:creationId xmlns:a16="http://schemas.microsoft.com/office/drawing/2014/main" xmlns="" id="{98526D54-4728-D605-4B7C-C6F9C91FF74F}"/>
                </a:ext>
              </a:extLst>
            </p:cNvPr>
            <p:cNvSpPr txBox="1"/>
            <p:nvPr/>
          </p:nvSpPr>
          <p:spPr>
            <a:xfrm>
              <a:off x="2313071" y="196679"/>
              <a:ext cx="7297190" cy="461665"/>
            </a:xfrm>
            <a:prstGeom prst="rect">
              <a:avLst/>
            </a:prstGeom>
            <a:noFill/>
          </p:spPr>
          <p:txBody>
            <a:bodyPr wrap="none" rtlCol="0">
              <a:spAutoFit/>
            </a:bodyPr>
            <a:lstStyle/>
            <a:p>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3.4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有效性：受国内外多权威指南联合推荐一线用药</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446711E2-2C4D-4700-A619-E900DED234D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7429" b="61636" l="22723" r="77751">
                          <a14:foregroundMark x1="28886" y1="42003" x2="26769" y2="57963"/>
                          <a14:foregroundMark x1="39401" y1="41035" x2="37707" y2="47713"/>
                          <a14:foregroundMark x1="39875" y1="40067" x2="38435" y2="43306"/>
                          <a14:foregroundMark x1="38368" y1="51653" x2="35354" y2="59733"/>
                          <a14:foregroundMark x1="43329" y1="40334" x2="41568" y2="42237"/>
                          <a14:foregroundMark x1="48578" y1="42003" x2="48696" y2="43639"/>
                          <a14:foregroundMark x1="50034" y1="45209" x2="49611" y2="47479"/>
                          <a14:foregroundMark x1="46952" y1="53055" x2="46715" y2="57462"/>
                          <a14:foregroundMark x1="50085" y1="52821" x2="50457" y2="57596"/>
                          <a14:foregroundMark x1="55164" y1="42337" x2="52506" y2="42838"/>
                          <a14:foregroundMark x1="57636" y1="43072" x2="63935" y2="43072"/>
                          <a14:foregroundMark x1="60972" y1="51386" x2="61090" y2="56761"/>
                          <a14:foregroundMark x1="59211" y1="55693" x2="57586" y2="56761"/>
                          <a14:foregroundMark x1="62902" y1="55326" x2="64951" y2="57362"/>
                          <a14:foregroundMark x1="67135" y1="45209" x2="67067" y2="55326"/>
                          <a14:foregroundMark x1="68456" y1="42471" x2="68524" y2="57229"/>
                          <a14:foregroundMark x1="70640" y1="43539" x2="75042" y2="42571"/>
                        </a14:backgroundRemoval>
                      </a14:imgEffect>
                    </a14:imgLayer>
                  </a14:imgProps>
                </a:ext>
              </a:extLst>
            </a:blip>
            <a:srcRect l="22725" t="37280" r="22075" b="37577"/>
            <a:stretch/>
          </p:blipFill>
          <p:spPr>
            <a:xfrm>
              <a:off x="-20661" y="140053"/>
              <a:ext cx="2333732" cy="539041"/>
            </a:xfrm>
            <a:prstGeom prst="rect">
              <a:avLst/>
            </a:prstGeom>
          </p:spPr>
        </p:pic>
      </p:grpSp>
      <p:sp>
        <p:nvSpPr>
          <p:cNvPr id="15" name="矩形: 圆角 14">
            <a:extLst>
              <a:ext uri="{FF2B5EF4-FFF2-40B4-BE49-F238E27FC236}">
                <a16:creationId xmlns:a16="http://schemas.microsoft.com/office/drawing/2014/main" xmlns="" id="{1197CD8C-BCBB-640B-63E3-C57038B11A1D}"/>
              </a:ext>
            </a:extLst>
          </p:cNvPr>
          <p:cNvSpPr/>
          <p:nvPr/>
        </p:nvSpPr>
        <p:spPr>
          <a:xfrm>
            <a:off x="502241" y="3020976"/>
            <a:ext cx="4801358"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en-US" altLang="zh-CN" sz="1200" b="1"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国家抗微生物治疗指南</a:t>
            </a:r>
            <a:r>
              <a:rPr lang="en-US" altLang="zh-CN" sz="1200" b="1"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（第</a:t>
            </a:r>
            <a:r>
              <a:rPr lang="en-US" altLang="zh-CN" sz="1200" b="1" dirty="0">
                <a:solidFill>
                  <a:schemeClr val="tx1"/>
                </a:solidFill>
                <a:latin typeface="微软雅黑" panose="020B0503020204020204" pitchFamily="34" charset="-122"/>
                <a:ea typeface="微软雅黑" panose="020B0503020204020204" pitchFamily="34" charset="-122"/>
              </a:rPr>
              <a:t>3</a:t>
            </a:r>
            <a:r>
              <a:rPr lang="zh-CN" altLang="en-US" sz="1200" b="1" dirty="0">
                <a:solidFill>
                  <a:schemeClr val="tx1"/>
                </a:solidFill>
                <a:latin typeface="微软雅黑" panose="020B0503020204020204" pitchFamily="34" charset="-122"/>
                <a:ea typeface="微软雅黑" panose="020B0503020204020204" pitchFamily="34" charset="-122"/>
              </a:rPr>
              <a:t>版）</a:t>
            </a:r>
          </a:p>
        </p:txBody>
      </p:sp>
      <p:sp>
        <p:nvSpPr>
          <p:cNvPr id="19" name="矩形: 圆角 18">
            <a:extLst>
              <a:ext uri="{FF2B5EF4-FFF2-40B4-BE49-F238E27FC236}">
                <a16:creationId xmlns:a16="http://schemas.microsoft.com/office/drawing/2014/main" xmlns="" id="{FD7A8D98-8253-7053-CFE2-5D0F0847A4F7}"/>
              </a:ext>
            </a:extLst>
          </p:cNvPr>
          <p:cNvSpPr/>
          <p:nvPr/>
        </p:nvSpPr>
        <p:spPr>
          <a:xfrm>
            <a:off x="502241" y="1067734"/>
            <a:ext cx="4801358" cy="680043"/>
          </a:xfrm>
          <a:prstGeom prst="roundRect">
            <a:avLst>
              <a:gd name="adj" fmla="val 15900"/>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lnSpc>
                <a:spcPct val="150000"/>
              </a:lnSpc>
            </a:pPr>
            <a:r>
              <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国内外多权威指南联合推荐 阿莫西林克拉维酸钾 用于：</a:t>
            </a: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913765">
              <a:lnSpc>
                <a:spcPct val="150000"/>
              </a:lnSpc>
            </a:pPr>
            <a:r>
              <a:rPr lang="zh-CN" altLang="en-US"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经验性治疗呼吸道感染</a:t>
            </a:r>
          </a:p>
        </p:txBody>
      </p:sp>
      <p:sp>
        <p:nvSpPr>
          <p:cNvPr id="23" name="矩形: 圆角 22">
            <a:extLst>
              <a:ext uri="{FF2B5EF4-FFF2-40B4-BE49-F238E27FC236}">
                <a16:creationId xmlns:a16="http://schemas.microsoft.com/office/drawing/2014/main" xmlns="" id="{E01D3911-DE0D-F7CF-ABF8-562D9333528E}"/>
              </a:ext>
            </a:extLst>
          </p:cNvPr>
          <p:cNvSpPr/>
          <p:nvPr/>
        </p:nvSpPr>
        <p:spPr>
          <a:xfrm>
            <a:off x="502789" y="4682889"/>
            <a:ext cx="4812447"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慢性阻塞性肺疾病急性加重抗感染治疗中国专家</a:t>
            </a:r>
            <a:r>
              <a:rPr lang="zh-CN" altLang="en-US" sz="1200" b="1">
                <a:solidFill>
                  <a:schemeClr val="tx1"/>
                </a:solidFill>
                <a:latin typeface="微软雅黑" panose="020B0503020204020204" pitchFamily="34" charset="-122"/>
                <a:ea typeface="微软雅黑" panose="020B0503020204020204" pitchFamily="34" charset="-122"/>
              </a:rPr>
              <a:t>共识（</a:t>
            </a:r>
            <a:r>
              <a:rPr lang="en-US" altLang="zh-CN" sz="1200" b="1">
                <a:solidFill>
                  <a:schemeClr val="tx1"/>
                </a:solidFill>
                <a:latin typeface="微软雅黑" panose="020B0503020204020204" pitchFamily="34" charset="-122"/>
                <a:ea typeface="微软雅黑" panose="020B0503020204020204" pitchFamily="34" charset="-122"/>
              </a:rPr>
              <a:t>2019</a:t>
            </a:r>
            <a:r>
              <a:rPr lang="zh-CN" altLang="en-US" sz="1200" b="1">
                <a:solidFill>
                  <a:schemeClr val="tx1"/>
                </a:solidFill>
                <a:latin typeface="微软雅黑" panose="020B0503020204020204" pitchFamily="34" charset="-122"/>
                <a:ea typeface="微软雅黑" panose="020B0503020204020204" pitchFamily="34" charset="-122"/>
              </a:rPr>
              <a:t>）</a:t>
            </a:r>
            <a:endParaRPr lang="en-US" altLang="zh-CN" sz="1200" b="1" dirty="0">
              <a:solidFill>
                <a:schemeClr val="tx1"/>
              </a:solidFill>
              <a:latin typeface="微软雅黑" panose="020B0503020204020204" pitchFamily="34" charset="-122"/>
              <a:ea typeface="微软雅黑" panose="020B0503020204020204" pitchFamily="34" charset="-122"/>
            </a:endParaRPr>
          </a:p>
        </p:txBody>
      </p:sp>
      <p:cxnSp>
        <p:nvCxnSpPr>
          <p:cNvPr id="14" name="直接连接符 13">
            <a:extLst>
              <a:ext uri="{FF2B5EF4-FFF2-40B4-BE49-F238E27FC236}">
                <a16:creationId xmlns:a16="http://schemas.microsoft.com/office/drawing/2014/main" xmlns="" id="{35D1A586-5A11-DDFF-E653-B6AAE4A32AE2}"/>
              </a:ext>
            </a:extLst>
          </p:cNvPr>
          <p:cNvCxnSpPr>
            <a:cxnSpLocks/>
          </p:cNvCxnSpPr>
          <p:nvPr/>
        </p:nvCxnSpPr>
        <p:spPr>
          <a:xfrm>
            <a:off x="192147" y="1381409"/>
            <a:ext cx="0" cy="5276585"/>
          </a:xfrm>
          <a:prstGeom prst="line">
            <a:avLst/>
          </a:prstGeom>
          <a:ln w="15875">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矩形: 圆角 32">
            <a:extLst>
              <a:ext uri="{FF2B5EF4-FFF2-40B4-BE49-F238E27FC236}">
                <a16:creationId xmlns:a16="http://schemas.microsoft.com/office/drawing/2014/main" xmlns="" id="{27A2E801-CD08-DE7C-028D-5FC8F84BDE17}"/>
              </a:ext>
            </a:extLst>
          </p:cNvPr>
          <p:cNvSpPr/>
          <p:nvPr/>
        </p:nvSpPr>
        <p:spPr>
          <a:xfrm>
            <a:off x="502789" y="5790831"/>
            <a:ext cx="4812447"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中国儿童咳嗽诊断与治疗临床实践</a:t>
            </a:r>
            <a:r>
              <a:rPr lang="zh-CN" altLang="en-US" sz="1200" b="1">
                <a:solidFill>
                  <a:schemeClr val="tx1"/>
                </a:solidFill>
                <a:latin typeface="微软雅黑" panose="020B0503020204020204" pitchFamily="34" charset="-122"/>
                <a:ea typeface="微软雅黑" panose="020B0503020204020204" pitchFamily="34" charset="-122"/>
              </a:rPr>
              <a:t>指南（</a:t>
            </a:r>
            <a:r>
              <a:rPr lang="en-US" altLang="zh-CN" sz="1200" b="1" dirty="0">
                <a:solidFill>
                  <a:schemeClr val="tx1"/>
                </a:solidFill>
                <a:latin typeface="微软雅黑" panose="020B0503020204020204" pitchFamily="34" charset="-122"/>
                <a:ea typeface="微软雅黑" panose="020B0503020204020204" pitchFamily="34" charset="-122"/>
              </a:rPr>
              <a:t>2021</a:t>
            </a:r>
            <a:r>
              <a:rPr lang="zh-CN" altLang="en-US" sz="1200" b="1" dirty="0">
                <a:solidFill>
                  <a:schemeClr val="tx1"/>
                </a:solidFill>
                <a:latin typeface="微软雅黑" panose="020B0503020204020204" pitchFamily="34" charset="-122"/>
                <a:ea typeface="微软雅黑" panose="020B0503020204020204" pitchFamily="34" charset="-122"/>
              </a:rPr>
              <a:t>版）</a:t>
            </a:r>
          </a:p>
        </p:txBody>
      </p:sp>
      <p:sp>
        <p:nvSpPr>
          <p:cNvPr id="34" name="矩形: 圆角 33">
            <a:extLst>
              <a:ext uri="{FF2B5EF4-FFF2-40B4-BE49-F238E27FC236}">
                <a16:creationId xmlns:a16="http://schemas.microsoft.com/office/drawing/2014/main" xmlns="" id="{CC0686A4-DF3F-679B-4FC7-24B1103D0B7E}"/>
              </a:ext>
            </a:extLst>
          </p:cNvPr>
          <p:cNvSpPr/>
          <p:nvPr/>
        </p:nvSpPr>
        <p:spPr>
          <a:xfrm>
            <a:off x="502789" y="6344804"/>
            <a:ext cx="4812447"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美国感染疾病协会（</a:t>
            </a:r>
            <a:r>
              <a:rPr lang="en-US" altLang="zh-CN" sz="1200" b="1" dirty="0">
                <a:solidFill>
                  <a:schemeClr val="tx1"/>
                </a:solidFill>
                <a:latin typeface="微软雅黑" panose="020B0503020204020204" pitchFamily="34" charset="-122"/>
                <a:ea typeface="微软雅黑" panose="020B0503020204020204" pitchFamily="34" charset="-122"/>
              </a:rPr>
              <a:t>IDSA</a:t>
            </a:r>
            <a:r>
              <a:rPr lang="zh-CN" altLang="en-US" sz="1200" b="1" dirty="0">
                <a:solidFill>
                  <a:schemeClr val="tx1"/>
                </a:solidFill>
                <a:latin typeface="微软雅黑" panose="020B0503020204020204" pitchFamily="34" charset="-122"/>
                <a:ea typeface="微软雅黑" panose="020B0503020204020204" pitchFamily="34" charset="-122"/>
              </a:rPr>
              <a:t>）儿童及成人急性细菌性鼻窦炎临床实践指南（</a:t>
            </a:r>
            <a:r>
              <a:rPr lang="en-US" altLang="zh-CN" sz="1200" b="1" dirty="0">
                <a:solidFill>
                  <a:schemeClr val="tx1"/>
                </a:solidFill>
                <a:latin typeface="微软雅黑" panose="020B0503020204020204" pitchFamily="34" charset="-122"/>
                <a:ea typeface="微软雅黑" panose="020B0503020204020204" pitchFamily="34" charset="-122"/>
              </a:rPr>
              <a:t>2012</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5" name="矩形: 圆角 34">
            <a:extLst>
              <a:ext uri="{FF2B5EF4-FFF2-40B4-BE49-F238E27FC236}">
                <a16:creationId xmlns:a16="http://schemas.microsoft.com/office/drawing/2014/main" xmlns="" id="{E91835D5-9AF6-C0F9-87A3-DB6B2E911EB8}"/>
              </a:ext>
            </a:extLst>
          </p:cNvPr>
          <p:cNvSpPr/>
          <p:nvPr/>
        </p:nvSpPr>
        <p:spPr>
          <a:xfrm>
            <a:off x="502789" y="5236860"/>
            <a:ext cx="4812447"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中国急诊重症肺炎临床实践专家</a:t>
            </a:r>
            <a:r>
              <a:rPr lang="zh-CN" altLang="en-US" sz="1200" b="1">
                <a:solidFill>
                  <a:schemeClr val="tx1"/>
                </a:solidFill>
                <a:latin typeface="微软雅黑" panose="020B0503020204020204" pitchFamily="34" charset="-122"/>
                <a:ea typeface="微软雅黑" panose="020B0503020204020204" pitchFamily="34" charset="-122"/>
              </a:rPr>
              <a:t>共识（</a:t>
            </a:r>
            <a:r>
              <a:rPr lang="en-US" altLang="zh-CN" sz="1200" b="1" dirty="0">
                <a:solidFill>
                  <a:schemeClr val="tx1"/>
                </a:solidFill>
                <a:latin typeface="微软雅黑" panose="020B0503020204020204" pitchFamily="34" charset="-122"/>
                <a:ea typeface="微软雅黑" panose="020B0503020204020204" pitchFamily="34" charset="-122"/>
              </a:rPr>
              <a:t>2016</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6" name="矩形: 圆角 35">
            <a:extLst>
              <a:ext uri="{FF2B5EF4-FFF2-40B4-BE49-F238E27FC236}">
                <a16:creationId xmlns:a16="http://schemas.microsoft.com/office/drawing/2014/main" xmlns="" id="{9E94EA39-DF16-A5B9-6A04-974C1F614045}"/>
              </a:ext>
            </a:extLst>
          </p:cNvPr>
          <p:cNvSpPr/>
          <p:nvPr/>
        </p:nvSpPr>
        <p:spPr>
          <a:xfrm>
            <a:off x="502789" y="4128918"/>
            <a:ext cx="4812447"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美国</a:t>
            </a:r>
            <a:r>
              <a:rPr lang="en-US" altLang="zh-CN" sz="1200" b="1" dirty="0">
                <a:solidFill>
                  <a:schemeClr val="tx1"/>
                </a:solidFill>
                <a:latin typeface="微软雅黑" panose="020B0503020204020204" pitchFamily="34" charset="-122"/>
                <a:ea typeface="微软雅黑" panose="020B0503020204020204" pitchFamily="34" charset="-122"/>
              </a:rPr>
              <a:t>IDSA/ATS</a:t>
            </a:r>
            <a:r>
              <a:rPr lang="zh-CN" altLang="en-US" sz="1200" b="1" dirty="0">
                <a:solidFill>
                  <a:schemeClr val="tx1"/>
                </a:solidFill>
                <a:latin typeface="微软雅黑" panose="020B0503020204020204" pitchFamily="34" charset="-122"/>
                <a:ea typeface="微软雅黑" panose="020B0503020204020204" pitchFamily="34" charset="-122"/>
              </a:rPr>
              <a:t>成人社区获得性肺炎诊疗指南（</a:t>
            </a:r>
            <a:r>
              <a:rPr lang="en-US" altLang="zh-CN" sz="1200" b="1" dirty="0">
                <a:solidFill>
                  <a:schemeClr val="tx1"/>
                </a:solidFill>
                <a:latin typeface="微软雅黑" panose="020B0503020204020204" pitchFamily="34" charset="-122"/>
                <a:ea typeface="微软雅黑" panose="020B0503020204020204" pitchFamily="34" charset="-122"/>
              </a:rPr>
              <a:t>2019</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54" name="文本框 53">
            <a:extLst>
              <a:ext uri="{FF2B5EF4-FFF2-40B4-BE49-F238E27FC236}">
                <a16:creationId xmlns:a16="http://schemas.microsoft.com/office/drawing/2014/main" xmlns="" id="{0FF23317-8D04-5536-15A0-DD07D2F8BC62}"/>
              </a:ext>
            </a:extLst>
          </p:cNvPr>
          <p:cNvSpPr txBox="1"/>
          <p:nvPr/>
        </p:nvSpPr>
        <p:spPr>
          <a:xfrm>
            <a:off x="4458370" y="657514"/>
            <a:ext cx="1002197"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defPPr>
              <a:defRPr lang="zh-CN"/>
            </a:defPPr>
            <a:lvl1pPr algn="ctr">
              <a:defRPr kumimoji="1" sz="7200" b="1" i="1">
                <a:gradFill>
                  <a:gsLst>
                    <a:gs pos="2797">
                      <a:srgbClr val="F58D1E"/>
                    </a:gs>
                    <a:gs pos="100000">
                      <a:schemeClr val="bg2"/>
                    </a:gs>
                    <a:gs pos="78000">
                      <a:schemeClr val="accent4"/>
                    </a:gs>
                    <a:gs pos="44000">
                      <a:srgbClr val="F39A26"/>
                    </a:gs>
                  </a:gsLst>
                  <a:lin ang="5400000" scaled="0"/>
                </a:gradFill>
                <a:latin typeface="Agency FB" panose="020B0503020202020204" pitchFamily="34" charset="0"/>
                <a:ea typeface="华文彩云" panose="02010800040101010101" pitchFamily="2" charset="-122"/>
                <a:cs typeface="+mn-ea"/>
              </a:defRPr>
            </a:lvl1pPr>
          </a:lstStyle>
          <a:p>
            <a:r>
              <a:rPr lang="en-US" altLang="zh-CN" dirty="0">
                <a:sym typeface="+mn-lt"/>
              </a:rPr>
              <a:t>01.</a:t>
            </a:r>
            <a:endParaRPr lang="zh-CN" altLang="en-US" dirty="0">
              <a:sym typeface="+mn-lt"/>
            </a:endParaRPr>
          </a:p>
        </p:txBody>
      </p:sp>
      <p:sp>
        <p:nvSpPr>
          <p:cNvPr id="56" name="矩形: 圆角 55">
            <a:extLst>
              <a:ext uri="{FF2B5EF4-FFF2-40B4-BE49-F238E27FC236}">
                <a16:creationId xmlns:a16="http://schemas.microsoft.com/office/drawing/2014/main" xmlns="" id="{9DF407F6-7CF3-D8F2-F98D-7828EEEA34E5}"/>
              </a:ext>
            </a:extLst>
          </p:cNvPr>
          <p:cNvSpPr/>
          <p:nvPr/>
        </p:nvSpPr>
        <p:spPr>
          <a:xfrm>
            <a:off x="502241" y="3574947"/>
            <a:ext cx="4801358" cy="396000"/>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感染性疾病指南</a:t>
            </a:r>
            <a:r>
              <a:rPr lang="en-US" altLang="zh-CN" sz="1200" b="1"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热病</a:t>
            </a:r>
            <a:r>
              <a:rPr lang="en-US" altLang="zh-CN" sz="1200" b="1" dirty="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0" name="矩形: 圆角 37">
            <a:extLst>
              <a:ext uri="{FF2B5EF4-FFF2-40B4-BE49-F238E27FC236}">
                <a16:creationId xmlns:a16="http://schemas.microsoft.com/office/drawing/2014/main" xmlns="" id="{9EF51DE6-A05A-DDD4-F8CF-7CCA05E0C7DD}"/>
              </a:ext>
            </a:extLst>
          </p:cNvPr>
          <p:cNvSpPr/>
          <p:nvPr/>
        </p:nvSpPr>
        <p:spPr>
          <a:xfrm>
            <a:off x="5658077" y="1067734"/>
            <a:ext cx="6207085" cy="570563"/>
          </a:xfrm>
          <a:prstGeom prst="roundRect">
            <a:avLst>
              <a:gd name="adj" fmla="val 15900"/>
            </a:avLst>
          </a:prstGeom>
          <a:gradFill>
            <a:gsLst>
              <a:gs pos="100000">
                <a:srgbClr val="45C8E9"/>
              </a:gs>
              <a:gs pos="49000">
                <a:srgbClr val="3169AC"/>
              </a:gs>
            </a:gsLst>
            <a:lin ang="2700000" scaled="0"/>
          </a:gra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defTabSz="913765">
              <a:lnSpc>
                <a:spcPct val="150000"/>
              </a:lnSpc>
            </a:pPr>
            <a:r>
              <a:rPr lang="zh-CN" altLang="en-US"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国内外多权威指南联合推荐 阿莫西林克拉维酸钾 用于：</a:t>
            </a:r>
            <a:endParaRPr lang="en-US" altLang="zh-CN" sz="12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defTabSz="913765">
              <a:lnSpc>
                <a:spcPct val="150000"/>
              </a:lnSpc>
            </a:pPr>
            <a:r>
              <a:rPr lang="zh-CN" altLang="en-US"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儿童上呼吸道感染、</a:t>
            </a:r>
            <a:r>
              <a:rPr lang="en-US" altLang="zh-CN"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CAP</a:t>
            </a:r>
            <a:r>
              <a:rPr lang="zh-CN" altLang="en-US"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、早发性</a:t>
            </a:r>
            <a:r>
              <a:rPr lang="en-US" altLang="zh-CN"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HAP</a:t>
            </a:r>
            <a:r>
              <a:rPr lang="zh-CN" altLang="en-US" sz="1600" b="1" i="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、泌尿系统感染、中耳炎</a:t>
            </a:r>
          </a:p>
        </p:txBody>
      </p:sp>
      <p:sp>
        <p:nvSpPr>
          <p:cNvPr id="31" name="矩形: 圆角 39">
            <a:extLst>
              <a:ext uri="{FF2B5EF4-FFF2-40B4-BE49-F238E27FC236}">
                <a16:creationId xmlns:a16="http://schemas.microsoft.com/office/drawing/2014/main" xmlns="" id="{48938EC5-58F2-6E25-04BD-E288A4D8524A}"/>
              </a:ext>
            </a:extLst>
          </p:cNvPr>
          <p:cNvSpPr/>
          <p:nvPr/>
        </p:nvSpPr>
        <p:spPr>
          <a:xfrm>
            <a:off x="5658081" y="2981910"/>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儿童医院获得性肺炎管理方案（</a:t>
            </a:r>
            <a:r>
              <a:rPr lang="en-US" altLang="zh-CN" sz="1200" b="1" dirty="0">
                <a:solidFill>
                  <a:schemeClr val="tx1"/>
                </a:solidFill>
                <a:latin typeface="微软雅黑" panose="020B0503020204020204" pitchFamily="34" charset="-122"/>
                <a:ea typeface="微软雅黑" panose="020B0503020204020204" pitchFamily="34" charset="-122"/>
              </a:rPr>
              <a:t>2010</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2" name="矩形: 圆角 40">
            <a:extLst>
              <a:ext uri="{FF2B5EF4-FFF2-40B4-BE49-F238E27FC236}">
                <a16:creationId xmlns:a16="http://schemas.microsoft.com/office/drawing/2014/main" xmlns="" id="{33D7332D-A5B5-EE4F-1E37-1AABB26A4EF9}"/>
              </a:ext>
            </a:extLst>
          </p:cNvPr>
          <p:cNvSpPr/>
          <p:nvPr/>
        </p:nvSpPr>
        <p:spPr>
          <a:xfrm>
            <a:off x="5658081" y="4021160"/>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美国儿童细菌性上呼吸道感染抗生素合理使用原则（</a:t>
            </a:r>
            <a:r>
              <a:rPr lang="en-US" altLang="zh-CN" sz="1200" b="1" dirty="0">
                <a:solidFill>
                  <a:schemeClr val="tx1"/>
                </a:solidFill>
                <a:latin typeface="微软雅黑" panose="020B0503020204020204" pitchFamily="34" charset="-122"/>
                <a:ea typeface="微软雅黑" panose="020B0503020204020204" pitchFamily="34" charset="-122"/>
              </a:rPr>
              <a:t>2013</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7" name="矩形: 圆角 41">
            <a:extLst>
              <a:ext uri="{FF2B5EF4-FFF2-40B4-BE49-F238E27FC236}">
                <a16:creationId xmlns:a16="http://schemas.microsoft.com/office/drawing/2014/main" xmlns="" id="{9A1BAD66-99A8-9F77-D82B-189C3283AF07}"/>
              </a:ext>
            </a:extLst>
          </p:cNvPr>
          <p:cNvSpPr/>
          <p:nvPr/>
        </p:nvSpPr>
        <p:spPr>
          <a:xfrm>
            <a:off x="5658081" y="5060410"/>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欧洲儿童泌尿系统感染指南（</a:t>
            </a:r>
            <a:r>
              <a:rPr lang="en-US" altLang="zh-CN" sz="1200" b="1" dirty="0">
                <a:solidFill>
                  <a:schemeClr val="tx1"/>
                </a:solidFill>
                <a:latin typeface="微软雅黑" panose="020B0503020204020204" pitchFamily="34" charset="-122"/>
                <a:ea typeface="微软雅黑" panose="020B0503020204020204" pitchFamily="34" charset="-122"/>
              </a:rPr>
              <a:t>2015</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8" name="矩形: 圆角 43">
            <a:extLst>
              <a:ext uri="{FF2B5EF4-FFF2-40B4-BE49-F238E27FC236}">
                <a16:creationId xmlns:a16="http://schemas.microsoft.com/office/drawing/2014/main" xmlns="" id="{CFE5A7F3-DD82-D57B-A187-D989BEAC1517}"/>
              </a:ext>
            </a:extLst>
          </p:cNvPr>
          <p:cNvSpPr/>
          <p:nvPr/>
        </p:nvSpPr>
        <p:spPr>
          <a:xfrm>
            <a:off x="5658081" y="4540785"/>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英国儿童社区获得性肺炎管理指南（</a:t>
            </a:r>
            <a:r>
              <a:rPr lang="en-US" altLang="zh-CN" sz="1200" b="1" dirty="0">
                <a:solidFill>
                  <a:schemeClr val="tx1"/>
                </a:solidFill>
                <a:latin typeface="微软雅黑" panose="020B0503020204020204" pitchFamily="34" charset="-122"/>
                <a:ea typeface="微软雅黑" panose="020B0503020204020204" pitchFamily="34" charset="-122"/>
              </a:rPr>
              <a:t>2011</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39" name="矩形: 圆角 46">
            <a:extLst>
              <a:ext uri="{FF2B5EF4-FFF2-40B4-BE49-F238E27FC236}">
                <a16:creationId xmlns:a16="http://schemas.microsoft.com/office/drawing/2014/main" xmlns="" id="{9AF6A431-D2B1-5B1F-2501-E636FCD447D7}"/>
              </a:ext>
            </a:extLst>
          </p:cNvPr>
          <p:cNvSpPr/>
          <p:nvPr/>
        </p:nvSpPr>
        <p:spPr>
          <a:xfrm>
            <a:off x="5658081" y="3501535"/>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美国感染疾病协会（</a:t>
            </a:r>
            <a:r>
              <a:rPr lang="en-US" altLang="zh-CN" sz="1200" b="1" dirty="0">
                <a:solidFill>
                  <a:schemeClr val="tx1"/>
                </a:solidFill>
                <a:latin typeface="微软雅黑" panose="020B0503020204020204" pitchFamily="34" charset="-122"/>
                <a:ea typeface="微软雅黑" panose="020B0503020204020204" pitchFamily="34" charset="-122"/>
              </a:rPr>
              <a:t>IDSA</a:t>
            </a:r>
            <a:r>
              <a:rPr lang="zh-CN" altLang="en-US" sz="1200" b="1" dirty="0">
                <a:solidFill>
                  <a:schemeClr val="tx1"/>
                </a:solidFill>
                <a:latin typeface="微软雅黑" panose="020B0503020204020204" pitchFamily="34" charset="-122"/>
                <a:ea typeface="微软雅黑" panose="020B0503020204020204" pitchFamily="34" charset="-122"/>
              </a:rPr>
              <a:t>）儿童及成人急性细菌性鼻窦炎临床实践指南（</a:t>
            </a:r>
            <a:r>
              <a:rPr lang="en-US" altLang="zh-CN" sz="1200" b="1" dirty="0">
                <a:solidFill>
                  <a:schemeClr val="tx1"/>
                </a:solidFill>
                <a:latin typeface="微软雅黑" panose="020B0503020204020204" pitchFamily="34" charset="-122"/>
                <a:ea typeface="微软雅黑" panose="020B0503020204020204" pitchFamily="34" charset="-122"/>
              </a:rPr>
              <a:t>2012</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40" name="矩形: 圆角 6">
            <a:extLst>
              <a:ext uri="{FF2B5EF4-FFF2-40B4-BE49-F238E27FC236}">
                <a16:creationId xmlns:a16="http://schemas.microsoft.com/office/drawing/2014/main" xmlns="" id="{2523132D-3003-E9F9-8773-AEA1D9761A68}"/>
              </a:ext>
            </a:extLst>
          </p:cNvPr>
          <p:cNvSpPr/>
          <p:nvPr/>
        </p:nvSpPr>
        <p:spPr>
          <a:xfrm>
            <a:off x="5658081" y="1942660"/>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儿童社区获得性肺炎诊疗规范（</a:t>
            </a:r>
            <a:r>
              <a:rPr lang="en-US" altLang="zh-CN" sz="1200" b="1" dirty="0">
                <a:solidFill>
                  <a:schemeClr val="tx1"/>
                </a:solidFill>
                <a:latin typeface="微软雅黑" panose="020B0503020204020204" pitchFamily="34" charset="-122"/>
                <a:ea typeface="微软雅黑" panose="020B0503020204020204" pitchFamily="34" charset="-122"/>
              </a:rPr>
              <a:t>2019</a:t>
            </a:r>
            <a:r>
              <a:rPr lang="zh-CN" altLang="en-US" sz="1200" b="1" dirty="0">
                <a:solidFill>
                  <a:schemeClr val="tx1"/>
                </a:solidFill>
                <a:latin typeface="微软雅黑" panose="020B0503020204020204" pitchFamily="34" charset="-122"/>
                <a:ea typeface="微软雅黑" panose="020B0503020204020204" pitchFamily="34" charset="-122"/>
              </a:rPr>
              <a:t>）</a:t>
            </a:r>
          </a:p>
        </p:txBody>
      </p:sp>
      <p:sp>
        <p:nvSpPr>
          <p:cNvPr id="41" name="矩形: 圆角 7">
            <a:extLst>
              <a:ext uri="{FF2B5EF4-FFF2-40B4-BE49-F238E27FC236}">
                <a16:creationId xmlns:a16="http://schemas.microsoft.com/office/drawing/2014/main" xmlns="" id="{9E80C212-513E-BA3A-EF73-D17843350D6E}"/>
              </a:ext>
            </a:extLst>
          </p:cNvPr>
          <p:cNvSpPr/>
          <p:nvPr/>
        </p:nvSpPr>
        <p:spPr>
          <a:xfrm>
            <a:off x="5658081" y="2462285"/>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儿童社区获得性肺炎管理指南（</a:t>
            </a:r>
            <a:r>
              <a:rPr lang="en-US" altLang="zh-CN" sz="1200" b="1" dirty="0">
                <a:solidFill>
                  <a:schemeClr val="tx1"/>
                </a:solidFill>
                <a:latin typeface="微软雅黑" panose="020B0503020204020204" pitchFamily="34" charset="-122"/>
                <a:ea typeface="微软雅黑" panose="020B0503020204020204" pitchFamily="34" charset="-122"/>
              </a:rPr>
              <a:t>2013</a:t>
            </a:r>
            <a:r>
              <a:rPr lang="zh-CN" altLang="en-US" sz="1200" b="1" dirty="0">
                <a:solidFill>
                  <a:schemeClr val="tx1"/>
                </a:solidFill>
                <a:latin typeface="微软雅黑" panose="020B0503020204020204" pitchFamily="34" charset="-122"/>
                <a:ea typeface="微软雅黑" panose="020B0503020204020204" pitchFamily="34" charset="-122"/>
              </a:rPr>
              <a:t>修订版）</a:t>
            </a:r>
          </a:p>
        </p:txBody>
      </p:sp>
      <p:sp>
        <p:nvSpPr>
          <p:cNvPr id="42" name="矩形: 圆角 11">
            <a:extLst>
              <a:ext uri="{FF2B5EF4-FFF2-40B4-BE49-F238E27FC236}">
                <a16:creationId xmlns:a16="http://schemas.microsoft.com/office/drawing/2014/main" xmlns="" id="{8E2F2C59-49F4-4AF1-8A7D-71977EDAE1D3}"/>
              </a:ext>
            </a:extLst>
          </p:cNvPr>
          <p:cNvSpPr/>
          <p:nvPr/>
        </p:nvSpPr>
        <p:spPr>
          <a:xfrm>
            <a:off x="5658080" y="5580034"/>
            <a:ext cx="6207081" cy="388224"/>
          </a:xfrm>
          <a:prstGeom prst="roundRect">
            <a:avLst>
              <a:gd name="adj" fmla="val 5931"/>
            </a:avLst>
          </a:prstGeom>
          <a:solidFill>
            <a:schemeClr val="accent5">
              <a:alpha val="10000"/>
            </a:schemeClr>
          </a:solidFill>
          <a:ln w="12700" cap="rnd">
            <a:gradFill>
              <a:gsLst>
                <a:gs pos="0">
                  <a:schemeClr val="accent5"/>
                </a:gs>
                <a:gs pos="100000">
                  <a:schemeClr val="accent5">
                    <a:lumMod val="60000"/>
                    <a:lumOff val="40000"/>
                    <a:alpha val="20000"/>
                  </a:schemeClr>
                </a:gs>
              </a:gsLst>
              <a:lin ang="2700000" scaled="0"/>
            </a:gra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171450" indent="-171450" defTabSz="913765">
              <a:buFont typeface="Wingdings" panose="05000000000000000000" pitchFamily="2" charset="2"/>
              <a:buChar char="ü"/>
            </a:pPr>
            <a:r>
              <a:rPr lang="zh-CN" altLang="en-US" sz="1200" b="1" dirty="0">
                <a:solidFill>
                  <a:schemeClr val="tx1"/>
                </a:solidFill>
                <a:latin typeface="微软雅黑" panose="020B0503020204020204" pitchFamily="34" charset="-122"/>
                <a:ea typeface="微软雅黑" panose="020B0503020204020204" pitchFamily="34" charset="-122"/>
              </a:rPr>
              <a:t>中国儿童咳嗽诊断与治疗临床实践指南（</a:t>
            </a:r>
            <a:r>
              <a:rPr lang="en-US" altLang="zh-CN" sz="1200" b="1" dirty="0">
                <a:solidFill>
                  <a:schemeClr val="tx1"/>
                </a:solidFill>
                <a:latin typeface="微软雅黑" panose="020B0503020204020204" pitchFamily="34" charset="-122"/>
                <a:ea typeface="微软雅黑" panose="020B0503020204020204" pitchFamily="34" charset="-122"/>
              </a:rPr>
              <a:t>2021</a:t>
            </a:r>
            <a:r>
              <a:rPr lang="zh-CN" altLang="en-US" sz="1200" b="1" dirty="0">
                <a:solidFill>
                  <a:schemeClr val="tx1"/>
                </a:solidFill>
                <a:latin typeface="微软雅黑" panose="020B0503020204020204" pitchFamily="34" charset="-122"/>
                <a:ea typeface="微软雅黑" panose="020B0503020204020204" pitchFamily="34" charset="-122"/>
              </a:rPr>
              <a:t>版）</a:t>
            </a:r>
          </a:p>
        </p:txBody>
      </p:sp>
      <p:sp>
        <p:nvSpPr>
          <p:cNvPr id="44" name="文本框 43">
            <a:extLst>
              <a:ext uri="{FF2B5EF4-FFF2-40B4-BE49-F238E27FC236}">
                <a16:creationId xmlns:a16="http://schemas.microsoft.com/office/drawing/2014/main" xmlns="" id="{0FF23317-8D04-5536-15A0-DD07D2F8BC62}"/>
              </a:ext>
            </a:extLst>
          </p:cNvPr>
          <p:cNvSpPr txBox="1"/>
          <p:nvPr/>
        </p:nvSpPr>
        <p:spPr>
          <a:xfrm>
            <a:off x="10951510" y="657514"/>
            <a:ext cx="1192955" cy="1200329"/>
          </a:xfrm>
          <a:prstGeom prst="rect">
            <a:avLst/>
          </a:prstGeom>
          <a:no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txBody>
          <a:bodyPr wrap="none" lIns="91440" tIns="45720" rIns="91440" bIns="45720" rtlCol="0" anchor="ctr" anchorCtr="0">
            <a:spAutoFit/>
          </a:bodyPr>
          <a:lstStyle>
            <a:defPPr>
              <a:defRPr lang="zh-CN"/>
            </a:defPPr>
            <a:lvl1pPr algn="ctr">
              <a:defRPr kumimoji="1" sz="7200" b="1" i="1">
                <a:gradFill>
                  <a:gsLst>
                    <a:gs pos="2797">
                      <a:srgbClr val="F58D1E"/>
                    </a:gs>
                    <a:gs pos="100000">
                      <a:schemeClr val="bg2"/>
                    </a:gs>
                    <a:gs pos="78000">
                      <a:schemeClr val="accent4"/>
                    </a:gs>
                    <a:gs pos="44000">
                      <a:srgbClr val="F39A26"/>
                    </a:gs>
                  </a:gsLst>
                  <a:lin ang="5400000" scaled="0"/>
                </a:gradFill>
                <a:latin typeface="Agency FB" panose="020B0503020202020204" pitchFamily="34" charset="0"/>
                <a:ea typeface="华文彩云" panose="02010800040101010101" pitchFamily="2" charset="-122"/>
                <a:cs typeface="+mn-ea"/>
              </a:defRPr>
            </a:lvl1pPr>
          </a:lstStyle>
          <a:p>
            <a:r>
              <a:rPr lang="en-US" altLang="zh-CN" dirty="0" smtClean="0">
                <a:sym typeface="+mn-lt"/>
              </a:rPr>
              <a:t>02.</a:t>
            </a:r>
            <a:endParaRPr lang="zh-CN" altLang="en-US" dirty="0">
              <a:sym typeface="+mn-lt"/>
            </a:endParaRPr>
          </a:p>
        </p:txBody>
      </p:sp>
    </p:spTree>
    <p:extLst>
      <p:ext uri="{BB962C8B-B14F-4D97-AF65-F5344CB8AC3E}">
        <p14:creationId xmlns:p14="http://schemas.microsoft.com/office/powerpoint/2010/main" val="1962559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HEME" val="https://www.islide.cc;"/>
</p:tagLst>
</file>

<file path=ppt/tags/tag2.xml><?xml version="1.0" encoding="utf-8"?>
<p:tagLst xmlns:a="http://schemas.openxmlformats.org/drawingml/2006/main" xmlns:r="http://schemas.openxmlformats.org/officeDocument/2006/relationships" xmlns:p="http://schemas.openxmlformats.org/presentationml/2006/main">
  <p:tag name="TEXTSHADOWSIZE" val="100"/>
</p:tagLst>
</file>

<file path=ppt/tags/tag3.xml><?xml version="1.0" encoding="utf-8"?>
<p:tagLst xmlns:a="http://schemas.openxmlformats.org/drawingml/2006/main" xmlns:r="http://schemas.openxmlformats.org/officeDocument/2006/relationships" xmlns:p="http://schemas.openxmlformats.org/presentationml/2006/main">
  <p:tag name="TEXTSHADOWSIZE" val="100"/>
</p:tagLst>
</file>

<file path=ppt/tags/tag4.xml><?xml version="1.0" encoding="utf-8"?>
<p:tagLst xmlns:a="http://schemas.openxmlformats.org/drawingml/2006/main" xmlns:r="http://schemas.openxmlformats.org/officeDocument/2006/relationships" xmlns:p="http://schemas.openxmlformats.org/presentationml/2006/main">
  <p:tag name="OP_SCP_SHAPE_TYPE" val="Index"/>
  <p:tag name="OP_SCP_ITEM_INDEX" val="4"/>
  <p:tag name="OP_SCP_DEFAULT_TEXT" val="4"/>
</p:tagLst>
</file>

<file path=ppt/tags/tag5.xml><?xml version="1.0" encoding="utf-8"?>
<p:tagLst xmlns:a="http://schemas.openxmlformats.org/drawingml/2006/main" xmlns:r="http://schemas.openxmlformats.org/officeDocument/2006/relationships" xmlns:p="http://schemas.openxmlformats.org/presentationml/2006/main">
  <p:tag name="OP_SCP_SHAPE_TYPE" val="Index"/>
  <p:tag name="OP_SCP_ITEM_INDEX" val="2"/>
  <p:tag name="OP_SCP_DEFAULT_TEXT" val="2"/>
</p:tagLst>
</file>

<file path=ppt/tags/tag6.xml><?xml version="1.0" encoding="utf-8"?>
<p:tagLst xmlns:a="http://schemas.openxmlformats.org/drawingml/2006/main" xmlns:r="http://schemas.openxmlformats.org/officeDocument/2006/relationships" xmlns:p="http://schemas.openxmlformats.org/presentationml/2006/main">
  <p:tag name="OP_SCP_SHAPE_TYPE" val="Index"/>
  <p:tag name="OP_SCP_ITEM_INDEX" val="3"/>
  <p:tag name="OP_SCP_DEFAULT_TEXT"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6">
    <a:dk1>
      <a:sysClr val="windowText" lastClr="000000"/>
    </a:dk1>
    <a:lt1>
      <a:sysClr val="window" lastClr="FFFFFF"/>
    </a:lt1>
    <a:dk2>
      <a:srgbClr val="17406D"/>
    </a:dk2>
    <a:lt2>
      <a:srgbClr val="DBEFF9"/>
    </a:lt2>
    <a:accent1>
      <a:srgbClr val="00B050"/>
    </a:accent1>
    <a:accent2>
      <a:srgbClr val="FFC000"/>
    </a:accent2>
    <a:accent3>
      <a:srgbClr val="0070C0"/>
    </a:accent3>
    <a:accent4>
      <a:srgbClr val="10CF9B"/>
    </a:accent4>
    <a:accent5>
      <a:srgbClr val="7CCA62"/>
    </a:accent5>
    <a:accent6>
      <a:srgbClr val="A5C249"/>
    </a:accent6>
    <a:hlink>
      <a:srgbClr val="F49100"/>
    </a:hlink>
    <a:folHlink>
      <a:srgbClr val="85DFD0"/>
    </a:folHlink>
  </a:clrScheme>
  <a:fontScheme name="自定义 3">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3992</TotalTime>
  <Words>2575</Words>
  <Application>Microsoft Office PowerPoint</Application>
  <PresentationFormat>宽屏</PresentationFormat>
  <Paragraphs>230</Paragraphs>
  <Slides>11</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等线</vt:lpstr>
      <vt:lpstr>等线 Light</vt:lpstr>
      <vt:lpstr>方正姚体</vt:lpstr>
      <vt:lpstr>华文彩云</vt:lpstr>
      <vt:lpstr>思源黑体 CN Bold</vt:lpstr>
      <vt:lpstr>思源黑体 CN Regular</vt:lpstr>
      <vt:lpstr>宋体</vt:lpstr>
      <vt:lpstr>微软雅黑</vt:lpstr>
      <vt:lpstr>Agency FB</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Panyingyi</dc:creator>
  <cp:lastModifiedBy>user</cp:lastModifiedBy>
  <cp:revision>221</cp:revision>
  <dcterms:created xsi:type="dcterms:W3CDTF">2024-06-17T01:57:00Z</dcterms:created>
  <dcterms:modified xsi:type="dcterms:W3CDTF">2026-06-10T07:42:03Z</dcterms:modified>
</cp:coreProperties>
</file>